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 ContentType="application/vnd.visi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32" r:id="rId1"/>
  </p:sldMasterIdLst>
  <p:notesMasterIdLst>
    <p:notesMasterId r:id="rId40"/>
  </p:notesMasterIdLst>
  <p:sldIdLst>
    <p:sldId id="256" r:id="rId2"/>
    <p:sldId id="443" r:id="rId3"/>
    <p:sldId id="299" r:id="rId4"/>
    <p:sldId id="427" r:id="rId5"/>
    <p:sldId id="363" r:id="rId6"/>
    <p:sldId id="389" r:id="rId7"/>
    <p:sldId id="411" r:id="rId8"/>
    <p:sldId id="364" r:id="rId9"/>
    <p:sldId id="365" r:id="rId10"/>
    <p:sldId id="366" r:id="rId11"/>
    <p:sldId id="399" r:id="rId12"/>
    <p:sldId id="444" r:id="rId13"/>
    <p:sldId id="370" r:id="rId14"/>
    <p:sldId id="378" r:id="rId15"/>
    <p:sldId id="379" r:id="rId16"/>
    <p:sldId id="371" r:id="rId17"/>
    <p:sldId id="445" r:id="rId18"/>
    <p:sldId id="372" r:id="rId19"/>
    <p:sldId id="374" r:id="rId20"/>
    <p:sldId id="376" r:id="rId21"/>
    <p:sldId id="377" r:id="rId22"/>
    <p:sldId id="395" r:id="rId23"/>
    <p:sldId id="396" r:id="rId24"/>
    <p:sldId id="373" r:id="rId25"/>
    <p:sldId id="380" r:id="rId26"/>
    <p:sldId id="381" r:id="rId27"/>
    <p:sldId id="383" r:id="rId28"/>
    <p:sldId id="382" r:id="rId29"/>
    <p:sldId id="446" r:id="rId30"/>
    <p:sldId id="384" r:id="rId31"/>
    <p:sldId id="385" r:id="rId32"/>
    <p:sldId id="386" r:id="rId33"/>
    <p:sldId id="387" r:id="rId34"/>
    <p:sldId id="388" r:id="rId35"/>
    <p:sldId id="390" r:id="rId36"/>
    <p:sldId id="391" r:id="rId37"/>
    <p:sldId id="392" r:id="rId38"/>
    <p:sldId id="296"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3333FF"/>
    <a:srgbClr val="336699"/>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2657" autoAdjust="0"/>
  </p:normalViewPr>
  <p:slideViewPr>
    <p:cSldViewPr>
      <p:cViewPr varScale="1">
        <p:scale>
          <a:sx n="145" d="100"/>
          <a:sy n="145" d="100"/>
        </p:scale>
        <p:origin x="582" y="12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8B4B66-11C8-447D-9F00-CBE34270CE3A}" type="datetimeFigureOut">
              <a:rPr lang="en-US" smtClean="0"/>
              <a:t>9/8/2021</a:t>
            </a:fld>
            <a:endParaRPr 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5CFF3E-D6FE-40BD-8EF5-18D4FF7F0EA4}" type="slidenum">
              <a:rPr lang="en-US" smtClean="0"/>
              <a:t>‹#›</a:t>
            </a:fld>
            <a:endParaRPr lang="en-US"/>
          </a:p>
        </p:txBody>
      </p:sp>
    </p:spTree>
    <p:extLst>
      <p:ext uri="{BB962C8B-B14F-4D97-AF65-F5344CB8AC3E}">
        <p14:creationId xmlns:p14="http://schemas.microsoft.com/office/powerpoint/2010/main" val="189992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顺序结构： 如图 </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 所示。 顺序关系是最直接的因果关系， 变迁</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的发生条件是变迁</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先发生。</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并发结构： 如图 </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 所示。 并发关系表明事件之间并没有有向弧组成的路径连接。 在图中，变迁</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和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可以同时发生，相互之间没有影响。</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据唯一的共享的资源， 导致其它的两个变迁不能发生。</a:t>
            </a:r>
            <a:r>
              <a:rPr lang="zh-CN" altLang="en-US" dirty="0"/>
              <a:t> </a:t>
            </a:r>
            <a:br>
              <a:rPr lang="zh-CN" altLang="en-US" dirty="0"/>
            </a:b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 同步结构： 如图 </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 所示。 同步结构反映了事件的发生对于一个或者多个资源的依赖性。 变迁</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只有在几个资源同时具备的情况下才可以发生。</a:t>
            </a:r>
            <a:r>
              <a:rPr lang="zh-CN" altLang="en-US" dirty="0"/>
              <a:t> </a:t>
            </a:r>
            <a:br>
              <a:rPr lang="zh-CN" altLang="en-US" dirty="0"/>
            </a:b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 合并结构： 如图 </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 所示。 合并结构反映了多个事件对于同一资源产生的影响。 在图中，变迁</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和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的发生都会影响同一个资源</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 混惑结构： 如图 </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 所示。 混惑结构表示的是一种并发和冲突共存的状态。 在图中，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和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并发，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和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和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均冲突。 两个冲突只要消解一个，让</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或</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者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发生， 则另一个冲突也随之消失，因为</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不再具有</a:t>
            </a:r>
            <a:r>
              <a:rPr lang="zh-CN" altLang="en-US" sz="1200" b="0" i="0" kern="1200">
                <a:solidFill>
                  <a:schemeClr val="tx1"/>
                </a:solidFill>
                <a:effectLst/>
                <a:latin typeface="+mn-lt"/>
                <a:ea typeface="+mn-ea"/>
                <a:cs typeface="+mn-cs"/>
              </a:rPr>
              <a:t>发生权。</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6</a:t>
            </a:fld>
            <a:endParaRPr lang="en-US"/>
          </a:p>
        </p:txBody>
      </p:sp>
    </p:spTree>
    <p:extLst>
      <p:ext uri="{BB962C8B-B14F-4D97-AF65-F5344CB8AC3E}">
        <p14:creationId xmlns:p14="http://schemas.microsoft.com/office/powerpoint/2010/main" val="3384611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15</a:t>
            </a:fld>
            <a:endParaRPr lang="en-US"/>
          </a:p>
        </p:txBody>
      </p:sp>
    </p:spTree>
    <p:extLst>
      <p:ext uri="{BB962C8B-B14F-4D97-AF65-F5344CB8AC3E}">
        <p14:creationId xmlns:p14="http://schemas.microsoft.com/office/powerpoint/2010/main" val="1075299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16</a:t>
            </a:fld>
            <a:endParaRPr lang="en-US"/>
          </a:p>
        </p:txBody>
      </p:sp>
    </p:spTree>
    <p:extLst>
      <p:ext uri="{BB962C8B-B14F-4D97-AF65-F5344CB8AC3E}">
        <p14:creationId xmlns:p14="http://schemas.microsoft.com/office/powerpoint/2010/main" val="1316759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17</a:t>
            </a:fld>
            <a:endParaRPr lang="en-US"/>
          </a:p>
        </p:txBody>
      </p:sp>
    </p:spTree>
    <p:extLst>
      <p:ext uri="{BB962C8B-B14F-4D97-AF65-F5344CB8AC3E}">
        <p14:creationId xmlns:p14="http://schemas.microsoft.com/office/powerpoint/2010/main" val="350056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18</a:t>
            </a:fld>
            <a:endParaRPr lang="en-US"/>
          </a:p>
        </p:txBody>
      </p:sp>
    </p:spTree>
    <p:extLst>
      <p:ext uri="{BB962C8B-B14F-4D97-AF65-F5344CB8AC3E}">
        <p14:creationId xmlns:p14="http://schemas.microsoft.com/office/powerpoint/2010/main" val="523659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19</a:t>
            </a:fld>
            <a:endParaRPr lang="en-US"/>
          </a:p>
        </p:txBody>
      </p:sp>
    </p:spTree>
    <p:extLst>
      <p:ext uri="{BB962C8B-B14F-4D97-AF65-F5344CB8AC3E}">
        <p14:creationId xmlns:p14="http://schemas.microsoft.com/office/powerpoint/2010/main" val="2138585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20</a:t>
            </a:fld>
            <a:endParaRPr lang="en-US"/>
          </a:p>
        </p:txBody>
      </p:sp>
    </p:spTree>
    <p:extLst>
      <p:ext uri="{BB962C8B-B14F-4D97-AF65-F5344CB8AC3E}">
        <p14:creationId xmlns:p14="http://schemas.microsoft.com/office/powerpoint/2010/main" val="3384836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21</a:t>
            </a:fld>
            <a:endParaRPr lang="en-US"/>
          </a:p>
        </p:txBody>
      </p:sp>
    </p:spTree>
    <p:extLst>
      <p:ext uri="{BB962C8B-B14F-4D97-AF65-F5344CB8AC3E}">
        <p14:creationId xmlns:p14="http://schemas.microsoft.com/office/powerpoint/2010/main" val="3660770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22</a:t>
            </a:fld>
            <a:endParaRPr lang="en-US"/>
          </a:p>
        </p:txBody>
      </p:sp>
    </p:spTree>
    <p:extLst>
      <p:ext uri="{BB962C8B-B14F-4D97-AF65-F5344CB8AC3E}">
        <p14:creationId xmlns:p14="http://schemas.microsoft.com/office/powerpoint/2010/main" val="109777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23</a:t>
            </a:fld>
            <a:endParaRPr lang="en-US"/>
          </a:p>
        </p:txBody>
      </p:sp>
    </p:spTree>
    <p:extLst>
      <p:ext uri="{BB962C8B-B14F-4D97-AF65-F5344CB8AC3E}">
        <p14:creationId xmlns:p14="http://schemas.microsoft.com/office/powerpoint/2010/main" val="1837804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24</a:t>
            </a:fld>
            <a:endParaRPr lang="en-US"/>
          </a:p>
        </p:txBody>
      </p:sp>
    </p:spTree>
    <p:extLst>
      <p:ext uri="{BB962C8B-B14F-4D97-AF65-F5344CB8AC3E}">
        <p14:creationId xmlns:p14="http://schemas.microsoft.com/office/powerpoint/2010/main" val="3710788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顺序结构： 如图 </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 所示。 顺序关系是最直接的因果关系， 变迁</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的</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发生条件是变迁</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先发生。</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并发结构： 如图 </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 所示。 并发关系表明事件之间并没有有向弧组成</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的路径连接。 在图中，变迁</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和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可以同时发生，相互之间没有影响。</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 冲突结构： 如图 </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 所示。 冲突时由于共享资源的短缺产生的，共享</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资源的事件中只有一个可以发生。在图中，变迁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和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中任何一个的发生都将占</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据唯一的共享的资源， 导致其它的两个变迁不能发生。</a:t>
            </a:r>
            <a:r>
              <a:rPr lang="zh-CN" altLang="en-US" dirty="0"/>
              <a:t> </a:t>
            </a:r>
            <a:br>
              <a:rPr lang="zh-CN" altLang="en-US" dirty="0"/>
            </a:b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 同步结构： 如图 </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 所示。 同步结构反映了事件的发生对于一个或者</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多个资源的依赖性。 变迁</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只有在几个资源同时具备的情况下才可以发生。</a:t>
            </a:r>
            <a:r>
              <a:rPr lang="zh-CN" altLang="en-US" dirty="0"/>
              <a:t> </a:t>
            </a:r>
            <a:br>
              <a:rPr lang="zh-CN" altLang="en-US" dirty="0"/>
            </a:b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 合并结构： 如图 </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 所示。 合并结构反映了多个事件对于同一资源产</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生的影响。 在图中，变迁</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和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的发生都会影响同一个资源。</a:t>
            </a:r>
            <a:r>
              <a:rPr lang="zh-CN" altLang="en-US" dirty="0"/>
              <a:t> </a:t>
            </a:r>
            <a:br>
              <a:rPr lang="zh-CN" altLang="en-US" dirty="0"/>
            </a:b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 混惑结构： 如图 </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 所示。 混惑结构表示的是一种并发和冲突共存的</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状态。 在图中，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和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并发，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和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和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均冲突。 两个冲突只要消解一个，让</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或</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者 </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发生， 则另一个冲突也随之消失，因为</a:t>
            </a:r>
            <a:r>
              <a:rPr lang="en-US" altLang="zh-CN" sz="1200" b="0" i="1"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不再具有发生权。</a:t>
            </a:r>
            <a:r>
              <a:rPr lang="zh-CN" altLang="en-US" dirty="0"/>
              <a:t>  </a:t>
            </a:r>
            <a:br>
              <a:rPr lang="zh-CN" altLang="en-US" dirty="0"/>
            </a:b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7</a:t>
            </a:fld>
            <a:endParaRPr lang="en-US"/>
          </a:p>
        </p:txBody>
      </p:sp>
    </p:spTree>
    <p:extLst>
      <p:ext uri="{BB962C8B-B14F-4D97-AF65-F5344CB8AC3E}">
        <p14:creationId xmlns:p14="http://schemas.microsoft.com/office/powerpoint/2010/main" val="43939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25</a:t>
            </a:fld>
            <a:endParaRPr lang="en-US"/>
          </a:p>
        </p:txBody>
      </p:sp>
    </p:spTree>
    <p:extLst>
      <p:ext uri="{BB962C8B-B14F-4D97-AF65-F5344CB8AC3E}">
        <p14:creationId xmlns:p14="http://schemas.microsoft.com/office/powerpoint/2010/main" val="1037345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26</a:t>
            </a:fld>
            <a:endParaRPr lang="en-US"/>
          </a:p>
        </p:txBody>
      </p:sp>
    </p:spTree>
    <p:extLst>
      <p:ext uri="{BB962C8B-B14F-4D97-AF65-F5344CB8AC3E}">
        <p14:creationId xmlns:p14="http://schemas.microsoft.com/office/powerpoint/2010/main" val="3641204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27</a:t>
            </a:fld>
            <a:endParaRPr lang="en-US"/>
          </a:p>
        </p:txBody>
      </p:sp>
    </p:spTree>
    <p:extLst>
      <p:ext uri="{BB962C8B-B14F-4D97-AF65-F5344CB8AC3E}">
        <p14:creationId xmlns:p14="http://schemas.microsoft.com/office/powerpoint/2010/main" val="4175870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28</a:t>
            </a:fld>
            <a:endParaRPr lang="en-US"/>
          </a:p>
        </p:txBody>
      </p:sp>
    </p:spTree>
    <p:extLst>
      <p:ext uri="{BB962C8B-B14F-4D97-AF65-F5344CB8AC3E}">
        <p14:creationId xmlns:p14="http://schemas.microsoft.com/office/powerpoint/2010/main" val="1395647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29</a:t>
            </a:fld>
            <a:endParaRPr lang="en-US"/>
          </a:p>
        </p:txBody>
      </p:sp>
    </p:spTree>
    <p:extLst>
      <p:ext uri="{BB962C8B-B14F-4D97-AF65-F5344CB8AC3E}">
        <p14:creationId xmlns:p14="http://schemas.microsoft.com/office/powerpoint/2010/main" val="883702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30</a:t>
            </a:fld>
            <a:endParaRPr lang="en-US"/>
          </a:p>
        </p:txBody>
      </p:sp>
    </p:spTree>
    <p:extLst>
      <p:ext uri="{BB962C8B-B14F-4D97-AF65-F5344CB8AC3E}">
        <p14:creationId xmlns:p14="http://schemas.microsoft.com/office/powerpoint/2010/main" val="2105377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31</a:t>
            </a:fld>
            <a:endParaRPr lang="en-US"/>
          </a:p>
        </p:txBody>
      </p:sp>
    </p:spTree>
    <p:extLst>
      <p:ext uri="{BB962C8B-B14F-4D97-AF65-F5344CB8AC3E}">
        <p14:creationId xmlns:p14="http://schemas.microsoft.com/office/powerpoint/2010/main" val="1191495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32</a:t>
            </a:fld>
            <a:endParaRPr lang="en-US"/>
          </a:p>
        </p:txBody>
      </p:sp>
    </p:spTree>
    <p:extLst>
      <p:ext uri="{BB962C8B-B14F-4D97-AF65-F5344CB8AC3E}">
        <p14:creationId xmlns:p14="http://schemas.microsoft.com/office/powerpoint/2010/main" val="4875095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33</a:t>
            </a:fld>
            <a:endParaRPr lang="en-US"/>
          </a:p>
        </p:txBody>
      </p:sp>
    </p:spTree>
    <p:extLst>
      <p:ext uri="{BB962C8B-B14F-4D97-AF65-F5344CB8AC3E}">
        <p14:creationId xmlns:p14="http://schemas.microsoft.com/office/powerpoint/2010/main" val="3252413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34</a:t>
            </a:fld>
            <a:endParaRPr lang="en-US"/>
          </a:p>
        </p:txBody>
      </p:sp>
    </p:spTree>
    <p:extLst>
      <p:ext uri="{BB962C8B-B14F-4D97-AF65-F5344CB8AC3E}">
        <p14:creationId xmlns:p14="http://schemas.microsoft.com/office/powerpoint/2010/main" val="2355826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8</a:t>
            </a:fld>
            <a:endParaRPr lang="en-US"/>
          </a:p>
        </p:txBody>
      </p:sp>
    </p:spTree>
    <p:extLst>
      <p:ext uri="{BB962C8B-B14F-4D97-AF65-F5344CB8AC3E}">
        <p14:creationId xmlns:p14="http://schemas.microsoft.com/office/powerpoint/2010/main" val="2116458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35</a:t>
            </a:fld>
            <a:endParaRPr lang="en-US"/>
          </a:p>
        </p:txBody>
      </p:sp>
    </p:spTree>
    <p:extLst>
      <p:ext uri="{BB962C8B-B14F-4D97-AF65-F5344CB8AC3E}">
        <p14:creationId xmlns:p14="http://schemas.microsoft.com/office/powerpoint/2010/main" val="14806187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36</a:t>
            </a:fld>
            <a:endParaRPr lang="en-US"/>
          </a:p>
        </p:txBody>
      </p:sp>
    </p:spTree>
    <p:extLst>
      <p:ext uri="{BB962C8B-B14F-4D97-AF65-F5344CB8AC3E}">
        <p14:creationId xmlns:p14="http://schemas.microsoft.com/office/powerpoint/2010/main" val="24264881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1" kern="1200" dirty="0">
                <a:solidFill>
                  <a:schemeClr val="tx1"/>
                </a:solidFill>
                <a:effectLst/>
                <a:latin typeface="+mn-lt"/>
                <a:ea typeface="+mn-ea"/>
                <a:cs typeface="+mn-cs"/>
              </a:rPr>
              <a:t>M</a:t>
            </a:r>
            <a:r>
              <a:rPr lang="en-US" altLang="zh-CN" sz="1200" b="0" i="0" kern="1200" dirty="0">
                <a:solidFill>
                  <a:schemeClr val="tx1"/>
                </a:solidFill>
                <a:effectLst/>
                <a:latin typeface="+mn-lt"/>
                <a:ea typeface="+mn-ea"/>
                <a:cs typeface="+mn-cs"/>
              </a:rPr>
              <a:t>4, </a:t>
            </a:r>
            <a:r>
              <a:rPr lang="en-US" altLang="zh-CN" sz="1200" b="0" i="1" kern="1200" dirty="0">
                <a:solidFill>
                  <a:schemeClr val="tx1"/>
                </a:solidFill>
                <a:effectLst/>
                <a:latin typeface="+mn-lt"/>
                <a:ea typeface="+mn-ea"/>
                <a:cs typeface="+mn-cs"/>
              </a:rPr>
              <a:t>M</a:t>
            </a:r>
            <a:r>
              <a:rPr lang="en-US" altLang="zh-CN" sz="1200" b="0" i="0" kern="1200" dirty="0">
                <a:solidFill>
                  <a:schemeClr val="tx1"/>
                </a:solidFill>
                <a:effectLst/>
                <a:latin typeface="+mn-lt"/>
                <a:ea typeface="+mn-ea"/>
                <a:cs typeface="+mn-cs"/>
              </a:rPr>
              <a:t>8, </a:t>
            </a:r>
            <a:r>
              <a:rPr lang="en-US" altLang="zh-CN" sz="1200" b="0" i="1" kern="1200" dirty="0">
                <a:solidFill>
                  <a:schemeClr val="tx1"/>
                </a:solidFill>
                <a:effectLst/>
                <a:latin typeface="+mn-lt"/>
                <a:ea typeface="+mn-ea"/>
                <a:cs typeface="+mn-cs"/>
              </a:rPr>
              <a:t>M</a:t>
            </a:r>
            <a:r>
              <a:rPr lang="en-US" altLang="zh-CN" sz="1200" b="0" i="0" kern="1200" dirty="0">
                <a:solidFill>
                  <a:schemeClr val="tx1"/>
                </a:solidFill>
                <a:effectLst/>
                <a:latin typeface="+mn-lt"/>
                <a:ea typeface="+mn-ea"/>
                <a:cs typeface="+mn-cs"/>
              </a:rPr>
              <a:t>9, </a:t>
            </a:r>
            <a:r>
              <a:rPr lang="en-US" altLang="zh-CN" sz="1200" b="0" i="1" kern="1200" dirty="0">
                <a:solidFill>
                  <a:schemeClr val="tx1"/>
                </a:solidFill>
                <a:effectLst/>
                <a:latin typeface="+mn-lt"/>
                <a:ea typeface="+mn-ea"/>
                <a:cs typeface="+mn-cs"/>
              </a:rPr>
              <a:t>M</a:t>
            </a:r>
            <a:r>
              <a:rPr lang="en-US" altLang="zh-CN" sz="1200" b="0" i="0" kern="1200" dirty="0">
                <a:solidFill>
                  <a:schemeClr val="tx1"/>
                </a:solidFill>
                <a:effectLst/>
                <a:latin typeface="+mn-lt"/>
                <a:ea typeface="+mn-ea"/>
                <a:cs typeface="+mn-cs"/>
              </a:rPr>
              <a:t>13,and </a:t>
            </a:r>
            <a:r>
              <a:rPr lang="en-US" altLang="zh-CN" sz="1200" b="0" i="1" kern="1200" dirty="0">
                <a:solidFill>
                  <a:schemeClr val="tx1"/>
                </a:solidFill>
                <a:effectLst/>
                <a:latin typeface="+mn-lt"/>
                <a:ea typeface="+mn-ea"/>
                <a:cs typeface="+mn-cs"/>
              </a:rPr>
              <a:t>M</a:t>
            </a:r>
            <a:r>
              <a:rPr lang="en-US" altLang="zh-CN" sz="1200" b="0" i="0" kern="1200" dirty="0">
                <a:solidFill>
                  <a:schemeClr val="tx1"/>
                </a:solidFill>
                <a:effectLst/>
                <a:latin typeface="+mn-lt"/>
                <a:ea typeface="+mn-ea"/>
                <a:cs typeface="+mn-cs"/>
              </a:rPr>
              <a:t>14 are FBMs.</a:t>
            </a:r>
            <a:br>
              <a:rPr lang="en-US" altLang="zh-CN" dirty="0"/>
            </a:br>
            <a:br>
              <a:rPr lang="en-US" altLang="zh-CN" dirty="0"/>
            </a:br>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37</a:t>
            </a:fld>
            <a:endParaRPr lang="en-US"/>
          </a:p>
        </p:txBody>
      </p:sp>
    </p:spTree>
    <p:extLst>
      <p:ext uri="{BB962C8B-B14F-4D97-AF65-F5344CB8AC3E}">
        <p14:creationId xmlns:p14="http://schemas.microsoft.com/office/powerpoint/2010/main" val="961302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9</a:t>
            </a:fld>
            <a:endParaRPr lang="en-US"/>
          </a:p>
        </p:txBody>
      </p:sp>
    </p:spTree>
    <p:extLst>
      <p:ext uri="{BB962C8B-B14F-4D97-AF65-F5344CB8AC3E}">
        <p14:creationId xmlns:p14="http://schemas.microsoft.com/office/powerpoint/2010/main" val="1068391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10</a:t>
            </a:fld>
            <a:endParaRPr lang="en-US"/>
          </a:p>
        </p:txBody>
      </p:sp>
    </p:spTree>
    <p:extLst>
      <p:ext uri="{BB962C8B-B14F-4D97-AF65-F5344CB8AC3E}">
        <p14:creationId xmlns:p14="http://schemas.microsoft.com/office/powerpoint/2010/main" val="1021241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11</a:t>
            </a:fld>
            <a:endParaRPr lang="en-US"/>
          </a:p>
        </p:txBody>
      </p:sp>
    </p:spTree>
    <p:extLst>
      <p:ext uri="{BB962C8B-B14F-4D97-AF65-F5344CB8AC3E}">
        <p14:creationId xmlns:p14="http://schemas.microsoft.com/office/powerpoint/2010/main" val="1946677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12</a:t>
            </a:fld>
            <a:endParaRPr lang="en-US"/>
          </a:p>
        </p:txBody>
      </p:sp>
    </p:spTree>
    <p:extLst>
      <p:ext uri="{BB962C8B-B14F-4D97-AF65-F5344CB8AC3E}">
        <p14:creationId xmlns:p14="http://schemas.microsoft.com/office/powerpoint/2010/main" val="3996958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13</a:t>
            </a:fld>
            <a:endParaRPr lang="en-US"/>
          </a:p>
        </p:txBody>
      </p:sp>
    </p:spTree>
    <p:extLst>
      <p:ext uri="{BB962C8B-B14F-4D97-AF65-F5344CB8AC3E}">
        <p14:creationId xmlns:p14="http://schemas.microsoft.com/office/powerpoint/2010/main" val="2781021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5CFF3E-D6FE-40BD-8EF5-18D4FF7F0EA4}" type="slidenum">
              <a:rPr lang="en-US" smtClean="0"/>
              <a:t>14</a:t>
            </a:fld>
            <a:endParaRPr lang="en-US"/>
          </a:p>
        </p:txBody>
      </p:sp>
    </p:spTree>
    <p:extLst>
      <p:ext uri="{BB962C8B-B14F-4D97-AF65-F5344CB8AC3E}">
        <p14:creationId xmlns:p14="http://schemas.microsoft.com/office/powerpoint/2010/main" val="156032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680F7-9DE2-443D-9F94-BA23AB5A8527}"/>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196D5CA7-883C-451A-98FE-7BC1645684F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36604F3-FD46-47D4-B400-E6B8307B87C6}"/>
              </a:ext>
            </a:extLst>
          </p:cNvPr>
          <p:cNvSpPr>
            <a:spLocks noGrp="1"/>
          </p:cNvSpPr>
          <p:nvPr>
            <p:ph type="dt" sz="half" idx="10"/>
          </p:nvPr>
        </p:nvSpPr>
        <p:spPr/>
        <p:txBody>
          <a:bodyPr/>
          <a:lstStyle/>
          <a:p>
            <a:fld id="{530820CF-B880-4189-942D-D702A7CBA730}" type="datetimeFigureOut">
              <a:rPr lang="zh-CN" altLang="en-US" smtClean="0"/>
              <a:t>2021/9/8</a:t>
            </a:fld>
            <a:endParaRPr lang="zh-CN" altLang="en-US"/>
          </a:p>
        </p:txBody>
      </p:sp>
      <p:sp>
        <p:nvSpPr>
          <p:cNvPr id="5" name="页脚占位符 4">
            <a:extLst>
              <a:ext uri="{FF2B5EF4-FFF2-40B4-BE49-F238E27FC236}">
                <a16:creationId xmlns:a16="http://schemas.microsoft.com/office/drawing/2014/main" id="{4796AD1C-13CA-4A9E-91DF-FC19F37EED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2E3FCA-1326-4588-A40A-51FCE6A1D44E}"/>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3965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7710F-023D-4791-ACCA-847315EAF36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C03082-768D-4967-BDAD-895D6A486E7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8426E6-9CCC-48FC-A2DC-6A1FC6E7DBC2}"/>
              </a:ext>
            </a:extLst>
          </p:cNvPr>
          <p:cNvSpPr>
            <a:spLocks noGrp="1"/>
          </p:cNvSpPr>
          <p:nvPr>
            <p:ph type="dt" sz="half" idx="10"/>
          </p:nvPr>
        </p:nvSpPr>
        <p:spPr/>
        <p:txBody>
          <a:bodyPr/>
          <a:lstStyle/>
          <a:p>
            <a:fld id="{530820CF-B880-4189-942D-D702A7CBA730}" type="datetimeFigureOut">
              <a:rPr lang="zh-CN" altLang="en-US" smtClean="0"/>
              <a:t>2021/9/8</a:t>
            </a:fld>
            <a:endParaRPr lang="zh-CN" altLang="en-US"/>
          </a:p>
        </p:txBody>
      </p:sp>
      <p:sp>
        <p:nvSpPr>
          <p:cNvPr id="5" name="页脚占位符 4">
            <a:extLst>
              <a:ext uri="{FF2B5EF4-FFF2-40B4-BE49-F238E27FC236}">
                <a16:creationId xmlns:a16="http://schemas.microsoft.com/office/drawing/2014/main" id="{3EC398C8-6744-4130-834A-50A8F05830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6ACEAE-76D5-474D-A7F1-B92A8BD5C443}"/>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4651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BCDED46-4776-4458-B9E1-0841DD69D763}"/>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7DB789-BB49-44EB-933E-9B7CF75FE69E}"/>
              </a:ext>
            </a:extLst>
          </p:cNvPr>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789AB2-82BD-4A03-9A7C-F13131A5A9F1}"/>
              </a:ext>
            </a:extLst>
          </p:cNvPr>
          <p:cNvSpPr>
            <a:spLocks noGrp="1"/>
          </p:cNvSpPr>
          <p:nvPr>
            <p:ph type="dt" sz="half" idx="10"/>
          </p:nvPr>
        </p:nvSpPr>
        <p:spPr/>
        <p:txBody>
          <a:bodyPr/>
          <a:lstStyle/>
          <a:p>
            <a:fld id="{530820CF-B880-4189-942D-D702A7CBA730}" type="datetimeFigureOut">
              <a:rPr lang="zh-CN" altLang="en-US" smtClean="0"/>
              <a:t>2021/9/8</a:t>
            </a:fld>
            <a:endParaRPr lang="zh-CN" altLang="en-US"/>
          </a:p>
        </p:txBody>
      </p:sp>
      <p:sp>
        <p:nvSpPr>
          <p:cNvPr id="5" name="页脚占位符 4">
            <a:extLst>
              <a:ext uri="{FF2B5EF4-FFF2-40B4-BE49-F238E27FC236}">
                <a16:creationId xmlns:a16="http://schemas.microsoft.com/office/drawing/2014/main" id="{BFCCFA17-A546-4701-9780-FE1FCE6EAA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45698E-8BA9-4753-8970-D9DB08CCFADD}"/>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9493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5A206-B3D7-4299-9ECB-4EA912F846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B57F70-C1B8-4CB8-9773-B463BAA7AE3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76D567-41CC-46F4-A21C-19EEBDCC7D53}"/>
              </a:ext>
            </a:extLst>
          </p:cNvPr>
          <p:cNvSpPr>
            <a:spLocks noGrp="1"/>
          </p:cNvSpPr>
          <p:nvPr>
            <p:ph type="dt" sz="half" idx="10"/>
          </p:nvPr>
        </p:nvSpPr>
        <p:spPr/>
        <p:txBody>
          <a:bodyPr/>
          <a:lstStyle/>
          <a:p>
            <a:fld id="{530820CF-B880-4189-942D-D702A7CBA730}" type="datetimeFigureOut">
              <a:rPr lang="zh-CN" altLang="en-US" smtClean="0"/>
              <a:t>2021/9/8</a:t>
            </a:fld>
            <a:endParaRPr lang="zh-CN" altLang="en-US"/>
          </a:p>
        </p:txBody>
      </p:sp>
      <p:sp>
        <p:nvSpPr>
          <p:cNvPr id="5" name="页脚占位符 4">
            <a:extLst>
              <a:ext uri="{FF2B5EF4-FFF2-40B4-BE49-F238E27FC236}">
                <a16:creationId xmlns:a16="http://schemas.microsoft.com/office/drawing/2014/main" id="{0CEA5990-1785-409F-9928-3AB8F740FA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74C524-F450-4C83-8B3D-88EF696EA47E}"/>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9155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F88283-271E-46F0-96A4-8AFA2FD989BB}"/>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3443951B-2A1C-4F5A-83F2-53848F7DED8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09EB875-B906-4560-954D-7B1127562355}"/>
              </a:ext>
            </a:extLst>
          </p:cNvPr>
          <p:cNvSpPr>
            <a:spLocks noGrp="1"/>
          </p:cNvSpPr>
          <p:nvPr>
            <p:ph type="dt" sz="half" idx="10"/>
          </p:nvPr>
        </p:nvSpPr>
        <p:spPr/>
        <p:txBody>
          <a:bodyPr/>
          <a:lstStyle/>
          <a:p>
            <a:fld id="{530820CF-B880-4189-942D-D702A7CBA730}" type="datetimeFigureOut">
              <a:rPr lang="zh-CN" altLang="en-US" smtClean="0"/>
              <a:t>2021/9/8</a:t>
            </a:fld>
            <a:endParaRPr lang="zh-CN" altLang="en-US"/>
          </a:p>
        </p:txBody>
      </p:sp>
      <p:sp>
        <p:nvSpPr>
          <p:cNvPr id="5" name="页脚占位符 4">
            <a:extLst>
              <a:ext uri="{FF2B5EF4-FFF2-40B4-BE49-F238E27FC236}">
                <a16:creationId xmlns:a16="http://schemas.microsoft.com/office/drawing/2014/main" id="{66DAC374-69D2-43E8-A5DC-F706B46363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97EFEE-F53C-48D3-A0AB-E975654ECD38}"/>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1310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37A0C-B5F2-41DC-8418-906A2B5258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E76AF8-CBA2-422A-97BF-8CEFA1951FB1}"/>
              </a:ext>
            </a:extLst>
          </p:cNvPr>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2FBE334-D009-4707-8BB0-A9E36356A1F8}"/>
              </a:ext>
            </a:extLst>
          </p:cNvPr>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CD24189-F52D-446A-A26A-EB86C1527956}"/>
              </a:ext>
            </a:extLst>
          </p:cNvPr>
          <p:cNvSpPr>
            <a:spLocks noGrp="1"/>
          </p:cNvSpPr>
          <p:nvPr>
            <p:ph type="dt" sz="half" idx="10"/>
          </p:nvPr>
        </p:nvSpPr>
        <p:spPr/>
        <p:txBody>
          <a:bodyPr/>
          <a:lstStyle/>
          <a:p>
            <a:fld id="{530820CF-B880-4189-942D-D702A7CBA730}" type="datetimeFigureOut">
              <a:rPr lang="zh-CN" altLang="en-US" smtClean="0"/>
              <a:t>2021/9/8</a:t>
            </a:fld>
            <a:endParaRPr lang="zh-CN" altLang="en-US"/>
          </a:p>
        </p:txBody>
      </p:sp>
      <p:sp>
        <p:nvSpPr>
          <p:cNvPr id="6" name="页脚占位符 5">
            <a:extLst>
              <a:ext uri="{FF2B5EF4-FFF2-40B4-BE49-F238E27FC236}">
                <a16:creationId xmlns:a16="http://schemas.microsoft.com/office/drawing/2014/main" id="{8C002BF4-1558-47EF-8493-AC4A039F48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B0D172-9C6C-45FE-AD93-4CB62F0E1FE1}"/>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3377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10A99-D317-4065-B86B-63C534553A86}"/>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467B1B-4171-48EB-9776-F7C245CCE72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33B1466-5DCC-4B96-B292-14D495C787B6}"/>
              </a:ext>
            </a:extLst>
          </p:cNvPr>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6A3DEA3-7B32-4E8F-8E82-B1FBD37EC09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6BD4542-AF06-4CC0-8C52-CE74FF62DE3A}"/>
              </a:ext>
            </a:extLst>
          </p:cNvPr>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CCBD9AF-10BB-4BF6-85BB-ACA0947E495E}"/>
              </a:ext>
            </a:extLst>
          </p:cNvPr>
          <p:cNvSpPr>
            <a:spLocks noGrp="1"/>
          </p:cNvSpPr>
          <p:nvPr>
            <p:ph type="dt" sz="half" idx="10"/>
          </p:nvPr>
        </p:nvSpPr>
        <p:spPr/>
        <p:txBody>
          <a:bodyPr/>
          <a:lstStyle/>
          <a:p>
            <a:fld id="{530820CF-B880-4189-942D-D702A7CBA730}" type="datetimeFigureOut">
              <a:rPr lang="zh-CN" altLang="en-US" smtClean="0"/>
              <a:t>2021/9/8</a:t>
            </a:fld>
            <a:endParaRPr lang="zh-CN" altLang="en-US"/>
          </a:p>
        </p:txBody>
      </p:sp>
      <p:sp>
        <p:nvSpPr>
          <p:cNvPr id="8" name="页脚占位符 7">
            <a:extLst>
              <a:ext uri="{FF2B5EF4-FFF2-40B4-BE49-F238E27FC236}">
                <a16:creationId xmlns:a16="http://schemas.microsoft.com/office/drawing/2014/main" id="{BDB80C6C-4A3A-4A4A-B5F4-E744A0A49F7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3F5DB4-D95D-45EA-9B29-DFE45874FDB6}"/>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3475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B79F7-8BF6-48D1-BA62-FE8887A6C18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6AD066-E782-4A7F-A7B1-88E736678267}"/>
              </a:ext>
            </a:extLst>
          </p:cNvPr>
          <p:cNvSpPr>
            <a:spLocks noGrp="1"/>
          </p:cNvSpPr>
          <p:nvPr>
            <p:ph type="dt" sz="half" idx="10"/>
          </p:nvPr>
        </p:nvSpPr>
        <p:spPr/>
        <p:txBody>
          <a:bodyPr/>
          <a:lstStyle/>
          <a:p>
            <a:fld id="{530820CF-B880-4189-942D-D702A7CBA730}" type="datetimeFigureOut">
              <a:rPr lang="zh-CN" altLang="en-US" smtClean="0"/>
              <a:t>2021/9/8</a:t>
            </a:fld>
            <a:endParaRPr lang="zh-CN" altLang="en-US"/>
          </a:p>
        </p:txBody>
      </p:sp>
      <p:sp>
        <p:nvSpPr>
          <p:cNvPr id="4" name="页脚占位符 3">
            <a:extLst>
              <a:ext uri="{FF2B5EF4-FFF2-40B4-BE49-F238E27FC236}">
                <a16:creationId xmlns:a16="http://schemas.microsoft.com/office/drawing/2014/main" id="{D84803BF-B9A8-408D-AFB4-44B843CD593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E11B094-A5C4-4CA4-8EC2-F5136EF4A3EE}"/>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7668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F2F072A-74DE-45B6-809F-63DF7E468A1C}"/>
              </a:ext>
            </a:extLst>
          </p:cNvPr>
          <p:cNvSpPr>
            <a:spLocks noGrp="1"/>
          </p:cNvSpPr>
          <p:nvPr>
            <p:ph type="dt" sz="half" idx="10"/>
          </p:nvPr>
        </p:nvSpPr>
        <p:spPr/>
        <p:txBody>
          <a:bodyPr/>
          <a:lstStyle/>
          <a:p>
            <a:fld id="{530820CF-B880-4189-942D-D702A7CBA730}" type="datetimeFigureOut">
              <a:rPr lang="zh-CN" altLang="en-US" smtClean="0"/>
              <a:t>2021/9/8</a:t>
            </a:fld>
            <a:endParaRPr lang="zh-CN" altLang="en-US"/>
          </a:p>
        </p:txBody>
      </p:sp>
      <p:sp>
        <p:nvSpPr>
          <p:cNvPr id="3" name="页脚占位符 2">
            <a:extLst>
              <a:ext uri="{FF2B5EF4-FFF2-40B4-BE49-F238E27FC236}">
                <a16:creationId xmlns:a16="http://schemas.microsoft.com/office/drawing/2014/main" id="{702462E8-96D9-4C21-978B-AAAD47763D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F9BA99-D322-4D6C-A944-7DC9556A33BA}"/>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5493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349BB-07D2-40F8-B13A-D0A5C87ED075}"/>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E14BEA41-2C8F-4EEA-9859-9A9FDA8E994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BF8EA2-E069-4B87-BABC-7FF9544B8F4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EBB135-DEB6-44A9-94B4-56B9D33EDAA0}"/>
              </a:ext>
            </a:extLst>
          </p:cNvPr>
          <p:cNvSpPr>
            <a:spLocks noGrp="1"/>
          </p:cNvSpPr>
          <p:nvPr>
            <p:ph type="dt" sz="half" idx="10"/>
          </p:nvPr>
        </p:nvSpPr>
        <p:spPr/>
        <p:txBody>
          <a:bodyPr/>
          <a:lstStyle/>
          <a:p>
            <a:fld id="{530820CF-B880-4189-942D-D702A7CBA730}" type="datetimeFigureOut">
              <a:rPr lang="zh-CN" altLang="en-US" smtClean="0"/>
              <a:t>2021/9/8</a:t>
            </a:fld>
            <a:endParaRPr lang="zh-CN" altLang="en-US"/>
          </a:p>
        </p:txBody>
      </p:sp>
      <p:sp>
        <p:nvSpPr>
          <p:cNvPr id="6" name="页脚占位符 5">
            <a:extLst>
              <a:ext uri="{FF2B5EF4-FFF2-40B4-BE49-F238E27FC236}">
                <a16:creationId xmlns:a16="http://schemas.microsoft.com/office/drawing/2014/main" id="{BCCCEE7E-7923-4498-90BF-6A60C6E5E7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292B1D-2A9E-48B5-9046-4441B0A0D298}"/>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2235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BA078-2C38-4CD5-911E-DBE47463962D}"/>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3FCD4738-642F-455E-86B3-620480C84AF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F4CB26C7-2326-4E53-BC1C-3A4D3FB7464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5C767E-BCB6-46FC-8593-CAA8137B134F}"/>
              </a:ext>
            </a:extLst>
          </p:cNvPr>
          <p:cNvSpPr>
            <a:spLocks noGrp="1"/>
          </p:cNvSpPr>
          <p:nvPr>
            <p:ph type="dt" sz="half" idx="10"/>
          </p:nvPr>
        </p:nvSpPr>
        <p:spPr/>
        <p:txBody>
          <a:bodyPr/>
          <a:lstStyle/>
          <a:p>
            <a:fld id="{530820CF-B880-4189-942D-D702A7CBA730}" type="datetimeFigureOut">
              <a:rPr lang="zh-CN" altLang="en-US" smtClean="0"/>
              <a:t>2021/9/8</a:t>
            </a:fld>
            <a:endParaRPr lang="zh-CN" altLang="en-US"/>
          </a:p>
        </p:txBody>
      </p:sp>
      <p:sp>
        <p:nvSpPr>
          <p:cNvPr id="6" name="页脚占位符 5">
            <a:extLst>
              <a:ext uri="{FF2B5EF4-FFF2-40B4-BE49-F238E27FC236}">
                <a16:creationId xmlns:a16="http://schemas.microsoft.com/office/drawing/2014/main" id="{1D7DE42A-2971-4646-9404-8E168AC849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2CB720-0F26-4A8A-B1DB-EE05AD20854A}"/>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0074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296CB12-8ABB-4F47-9EDC-06010595FB5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799BC14-6095-4C6A-9A87-9F1D433F38F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4B8ED4-1915-4AB6-A05B-0F82CEE5B6F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t>2021/9/8</a:t>
            </a:fld>
            <a:endParaRPr lang="zh-CN" altLang="en-US"/>
          </a:p>
        </p:txBody>
      </p:sp>
      <p:sp>
        <p:nvSpPr>
          <p:cNvPr id="5" name="页脚占位符 4">
            <a:extLst>
              <a:ext uri="{FF2B5EF4-FFF2-40B4-BE49-F238E27FC236}">
                <a16:creationId xmlns:a16="http://schemas.microsoft.com/office/drawing/2014/main" id="{C8D8FFBB-CFFD-4A53-98AB-446C7467791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C136B30-01B4-47BB-8C85-50E959ADC05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699652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oleObject" Target="../embeddings/oleObject11.bin"/><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Visio_2003-2010_Drawing.vsd"/><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0.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19.xml"/><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oleObject" Target="../embeddings/oleObject14.bin"/><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txBox="1">
            <a:spLocks/>
          </p:cNvSpPr>
          <p:nvPr/>
        </p:nvSpPr>
        <p:spPr>
          <a:xfrm>
            <a:off x="0" y="195486"/>
            <a:ext cx="9144000" cy="4824536"/>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内容设置：</a:t>
            </a:r>
            <a:endPar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endParaRPr>
          </a:p>
          <a:p>
            <a:pPr marL="800100" lvl="1" indent="-342900">
              <a:buFont typeface="Wingdings" panose="05000000000000000000" pitchFamily="2" charset="2"/>
              <a:buChar char="u"/>
            </a:pP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Petri Nets</a:t>
            </a:r>
          </a:p>
          <a:p>
            <a:pPr marL="1257300" lvl="2" indent="-342900">
              <a:buFont typeface="Wingdings" panose="05000000000000000000" pitchFamily="2" charset="2"/>
              <a:buChar char="p"/>
            </a:pPr>
            <a:r>
              <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Petri Nets </a:t>
            </a:r>
            <a:r>
              <a:rPr lang="zh-CN" altLang="en-US"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基本概念及理论</a:t>
            </a:r>
            <a:endPar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endParaRPr>
          </a:p>
          <a:p>
            <a:pPr marL="1257300" lvl="2" indent="-342900">
              <a:buFont typeface="Wingdings" panose="05000000000000000000" pitchFamily="2" charset="2"/>
              <a:buChar char="p"/>
            </a:pPr>
            <a:r>
              <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Applications-Cluster Tools in Semiconductor Manufacturing;</a:t>
            </a:r>
          </a:p>
          <a:p>
            <a:pPr marL="800100" lvl="1" indent="-342900">
              <a:buFont typeface="Wingdings" panose="05000000000000000000" pitchFamily="2" charset="2"/>
              <a:buChar char="u"/>
            </a:pPr>
            <a:r>
              <a:rPr lang="zh-CN" altLang="en-US" dirty="0">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优化方法</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endParaRPr>
          </a:p>
          <a:p>
            <a:pPr marL="1257300" lvl="2" indent="-342900">
              <a:buFont typeface="Wingdings" panose="05000000000000000000" pitchFamily="2" charset="2"/>
              <a:buChar char="p"/>
            </a:pPr>
            <a:r>
              <a:rPr lang="zh-CN" altLang="en-US"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线性规划</a:t>
            </a:r>
            <a:endPar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endParaRPr>
          </a:p>
          <a:p>
            <a:pPr marL="1257300" lvl="2" indent="-342900">
              <a:buFont typeface="Wingdings" panose="05000000000000000000" pitchFamily="2" charset="2"/>
              <a:buChar char="p"/>
            </a:pPr>
            <a:r>
              <a:rPr lang="zh-CN" altLang="en-US"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整数规划</a:t>
            </a:r>
            <a:endPar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endParaRPr>
          </a:p>
          <a:p>
            <a:pPr marL="1257300" lvl="2" indent="-342900">
              <a:buFont typeface="Wingdings" panose="05000000000000000000" pitchFamily="2" charset="2"/>
              <a:buChar char="p"/>
            </a:pPr>
            <a:r>
              <a:rPr lang="zh-CN" altLang="en-US"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计算智能</a:t>
            </a:r>
            <a:endPar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endParaRPr>
          </a:p>
          <a:p>
            <a:pPr marL="1714500" lvl="3" indent="-342900">
              <a:buFont typeface="Arial" panose="020B0604020202020204" pitchFamily="34" charset="0"/>
              <a:buChar char="•"/>
            </a:pPr>
            <a:r>
              <a:rPr lang="zh-CN" altLang="en-US"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模拟退火（</a:t>
            </a:r>
            <a:r>
              <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SA</a:t>
            </a:r>
            <a:r>
              <a:rPr lang="zh-CN" altLang="en-US"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a:t>
            </a:r>
            <a:endPar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endParaRPr>
          </a:p>
          <a:p>
            <a:pPr marL="1714500" lvl="3" indent="-342900">
              <a:buFont typeface="Arial" panose="020B0604020202020204" pitchFamily="34" charset="0"/>
              <a:buChar char="•"/>
            </a:pPr>
            <a:r>
              <a:rPr lang="zh-CN" altLang="en-US"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遗传算法（</a:t>
            </a:r>
            <a:r>
              <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GA</a:t>
            </a:r>
            <a:r>
              <a:rPr lang="zh-CN" altLang="en-US"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a:t>
            </a:r>
            <a:r>
              <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a:t>
            </a:r>
          </a:p>
          <a:p>
            <a:pPr marL="1714500" lvl="3" indent="-342900">
              <a:buFont typeface="Arial" panose="020B0604020202020204" pitchFamily="34" charset="0"/>
              <a:buChar char="•"/>
            </a:pPr>
            <a:r>
              <a:rPr lang="zh-CN" altLang="en-US"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变邻域搜索（</a:t>
            </a:r>
            <a:r>
              <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VNS</a:t>
            </a:r>
            <a:r>
              <a:rPr lang="zh-CN" altLang="en-US"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a:t>
            </a:r>
            <a:r>
              <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a:t>
            </a:r>
          </a:p>
          <a:p>
            <a:pPr marL="1714500" lvl="3" indent="-342900">
              <a:buFont typeface="Arial" panose="020B0604020202020204" pitchFamily="34" charset="0"/>
              <a:buChar char="•"/>
            </a:pPr>
            <a:r>
              <a:rPr lang="zh-CN" altLang="en-US"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粒子群算法（</a:t>
            </a:r>
            <a:r>
              <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PSO</a:t>
            </a:r>
            <a:r>
              <a:rPr lang="zh-CN" altLang="en-US"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a:t>
            </a:r>
            <a:endPar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endParaRPr>
          </a:p>
          <a:p>
            <a:pPr marL="1257300" lvl="2" indent="-342900">
              <a:buFont typeface="Wingdings" panose="05000000000000000000" pitchFamily="2" charset="2"/>
              <a:buChar char="p"/>
            </a:pPr>
            <a:r>
              <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Applications-Cluster Tools in Semiconductor Manufacturing</a:t>
            </a:r>
          </a:p>
          <a:p>
            <a:pPr marL="1257300" lvl="2" indent="-342900">
              <a:buFont typeface="Wingdings" panose="05000000000000000000" pitchFamily="2" charset="2"/>
              <a:buChar char="p"/>
            </a:pPr>
            <a:r>
              <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Applications-Automotive Glass Manufacturing Systems </a:t>
            </a:r>
          </a:p>
          <a:p>
            <a:pPr marL="800100" lvl="1" indent="-342900">
              <a:buFont typeface="Wingdings" panose="05000000000000000000" pitchFamily="2" charset="2"/>
              <a:buChar char="u"/>
            </a:pP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学习算法</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endParaRPr>
          </a:p>
          <a:p>
            <a:pPr marL="1200150" lvl="2" indent="-285750">
              <a:buFont typeface="Wingdings" panose="05000000000000000000" pitchFamily="2" charset="2"/>
              <a:buChar char="p"/>
            </a:pPr>
            <a:r>
              <a:rPr lang="zh-CN" altLang="en-US"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聚类</a:t>
            </a:r>
            <a:endPar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endParaRPr>
          </a:p>
          <a:p>
            <a:pPr marL="1200150" lvl="2" indent="-285750">
              <a:buFont typeface="Wingdings" panose="05000000000000000000" pitchFamily="2" charset="2"/>
              <a:buChar char="p"/>
            </a:pPr>
            <a:r>
              <a:rPr lang="zh-CN" altLang="en-US"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逻辑回归</a:t>
            </a:r>
            <a:r>
              <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a:t>
            </a:r>
            <a:r>
              <a:rPr lang="zh-CN" altLang="en-US"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重点梯度下降</a:t>
            </a:r>
            <a:r>
              <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a:t>
            </a:r>
          </a:p>
          <a:p>
            <a:pPr marL="1200150" lvl="2" indent="-285750">
              <a:buFont typeface="Wingdings" panose="05000000000000000000" pitchFamily="2" charset="2"/>
              <a:buChar char="p"/>
            </a:pPr>
            <a:r>
              <a:rPr lang="zh-CN" altLang="en-US"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神经网络</a:t>
            </a:r>
            <a:endPar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endParaRPr>
          </a:p>
          <a:p>
            <a:pPr marL="1200150" lvl="2" indent="-285750">
              <a:buFont typeface="Wingdings" panose="05000000000000000000" pitchFamily="2" charset="2"/>
              <a:buChar char="p"/>
            </a:pPr>
            <a:r>
              <a:rPr lang="en-US" altLang="zh-CN" sz="1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Applications-Wafer Quality Prediction for Etching Tools in Semiconductor Manufacturing</a:t>
            </a:r>
          </a:p>
        </p:txBody>
      </p:sp>
    </p:spTree>
    <p:extLst>
      <p:ext uri="{BB962C8B-B14F-4D97-AF65-F5344CB8AC3E}">
        <p14:creationId xmlns:p14="http://schemas.microsoft.com/office/powerpoint/2010/main" val="308127266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mc:AlternateContent xmlns:mc="http://schemas.openxmlformats.org/markup-compatibility/2006" xmlns:a14="http://schemas.microsoft.com/office/drawing/2010/main">
        <mc:Choice Requires="a14">
          <p:sp>
            <p:nvSpPr>
              <p:cNvPr id="25" name="Text Box 2"/>
              <p:cNvSpPr txBox="1">
                <a:spLocks noChangeArrowheads="1"/>
              </p:cNvSpPr>
              <p:nvPr/>
            </p:nvSpPr>
            <p:spPr bwMode="auto">
              <a:xfrm>
                <a:off x="261669" y="771550"/>
                <a:ext cx="8630812" cy="229562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Definition 1.3 </a:t>
                </a:r>
                <a:r>
                  <a:rPr lang="en-US" altLang="zh-CN" dirty="0">
                    <a:latin typeface="Times New Roman" panose="02020603050405020304" pitchFamily="18" charset="0"/>
                    <a:cs typeface="Times New Roman" panose="02020603050405020304" pitchFamily="18" charset="0"/>
                  </a:rPr>
                  <a:t>A marking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of a Petri net </a:t>
                </a:r>
                <a:r>
                  <a:rPr lang="en-US" altLang="zh-CN" i="1"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is a mapping from </a:t>
                </a:r>
                <a:r>
                  <a:rPr lang="en-US" altLang="zh-CN" i="1" dirty="0">
                    <a:latin typeface="Times New Roman" panose="02020603050405020304" pitchFamily="18" charset="0"/>
                    <a:cs typeface="Times New Roman" panose="02020603050405020304" pitchFamily="18" charset="0"/>
                  </a:rPr>
                  <a:t>P </a:t>
                </a:r>
                <a:r>
                  <a:rPr lang="en-US" altLang="zh-CN" dirty="0">
                    <a:latin typeface="Times New Roman" panose="02020603050405020304" pitchFamily="18" charset="0"/>
                    <a:cs typeface="Times New Roman" panose="02020603050405020304" pitchFamily="18" charset="0"/>
                  </a:rPr>
                  <a:t>to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M</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a:t>
                </a:r>
                <a:br>
                  <a:rPr lang="en-US" altLang="zh-CN" b="1"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denotes the number of tokens in place </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 place </a:t>
                </a:r>
                <a:r>
                  <a:rPr lang="en-US" altLang="zh-CN" i="1" dirty="0">
                    <a:latin typeface="Times New Roman" panose="02020603050405020304" pitchFamily="18" charset="0"/>
                    <a:cs typeface="Times New Roman" panose="02020603050405020304" pitchFamily="18" charset="0"/>
                  </a:rPr>
                  <a:t>p </a:t>
                </a:r>
                <a:r>
                  <a:rPr lang="en-US" altLang="zh-CN" dirty="0">
                    <a:latin typeface="Times New Roman" panose="02020603050405020304" pitchFamily="18" charset="0"/>
                    <a:cs typeface="Times New Roman" panose="02020603050405020304" pitchFamily="18" charset="0"/>
                  </a:rPr>
                  <a:t>is marked at a marking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if</a:t>
                </a:r>
                <a:br>
                  <a:rPr lang="en-US" altLang="zh-CN" dirty="0">
                    <a:latin typeface="Times New Roman" panose="02020603050405020304" pitchFamily="18" charset="0"/>
                    <a:cs typeface="Times New Roman" panose="02020603050405020304" pitchFamily="18" charset="0"/>
                  </a:rPr>
                </a:b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&gt; 0. A subset </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 </a:t>
                </a:r>
                <a:r>
                  <a:rPr lang="en-US" altLang="zh-CN" dirty="0">
                    <a:latin typeface="Times New Roman" panose="02020603050405020304" pitchFamily="18" charset="0"/>
                    <a:cs typeface="Times New Roman" panose="02020603050405020304" pitchFamily="18" charset="0"/>
                  </a:rPr>
                  <a:t>is marked at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if at least one place in </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is marked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The sum of tokens of all places in </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is denoted by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i.e., </a:t>
                </a:r>
                <a:r>
                  <a:rPr lang="en-US" altLang="zh-CN" b="1" i="1" dirty="0">
                    <a:latin typeface="Times New Roman" panose="02020603050405020304" pitchFamily="18" charset="0"/>
                    <a:cs typeface="Times New Roman" panose="02020603050405020304" pitchFamily="18" charset="0"/>
                  </a:rPr>
                  <a:t>M</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S</a:t>
                </a:r>
                <a:r>
                  <a:rPr lang="en-US" altLang="zh-CN" b="1" dirty="0">
                    <a:latin typeface="Times New Roman" panose="02020603050405020304" pitchFamily="18" charset="0"/>
                    <a:cs typeface="Times New Roman" panose="02020603050405020304" pitchFamily="18" charset="0"/>
                  </a:rPr>
                  <a:t>) = </a:t>
                </a:r>
                <a14:m>
                  <m:oMath xmlns:m="http://schemas.openxmlformats.org/officeDocument/2006/math">
                    <m:nary>
                      <m:naryPr>
                        <m:chr m:val="∑"/>
                        <m:limLoc m:val="subSup"/>
                        <m:supHide m:val="on"/>
                        <m:ctrlPr>
                          <a:rPr lang="en-US" altLang="zh-CN" b="1" i="1" smtClean="0">
                            <a:latin typeface="Cambria Math" panose="02040503050406030204" pitchFamily="18" charset="0"/>
                            <a:cs typeface="Times New Roman" panose="02020603050405020304" pitchFamily="18" charset="0"/>
                          </a:rPr>
                        </m:ctrlPr>
                      </m:naryPr>
                      <m:sub>
                        <m:r>
                          <m:rPr>
                            <m:brk m:alnAt="9"/>
                          </m:rPr>
                          <a:rPr lang="en-US" altLang="zh-CN" b="1" i="1" smtClean="0">
                            <a:latin typeface="Cambria Math" panose="02040503050406030204" pitchFamily="18" charset="0"/>
                            <a:cs typeface="Times New Roman" panose="02020603050405020304" pitchFamily="18" charset="0"/>
                          </a:rPr>
                          <m:t>𝒑</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𝑺</m:t>
                        </m:r>
                      </m:sub>
                      <m:sup/>
                      <m:e>
                        <m:r>
                          <m:rPr>
                            <m:nor/>
                          </m:rPr>
                          <a:rPr lang="en-US" altLang="zh-CN" b="1" i="1" dirty="0">
                            <a:latin typeface="Times New Roman" panose="02020603050405020304" pitchFamily="18" charset="0"/>
                            <a:cs typeface="Times New Roman" panose="02020603050405020304" pitchFamily="18" charset="0"/>
                          </a:rPr>
                          <m:t>M</m:t>
                        </m:r>
                        <m:r>
                          <m:rPr>
                            <m:nor/>
                          </m:rPr>
                          <a:rPr lang="en-US" altLang="zh-CN" b="1" dirty="0">
                            <a:latin typeface="Times New Roman" panose="02020603050405020304" pitchFamily="18" charset="0"/>
                            <a:cs typeface="Times New Roman" panose="02020603050405020304" pitchFamily="18" charset="0"/>
                          </a:rPr>
                          <m:t>(</m:t>
                        </m:r>
                        <m:r>
                          <m:rPr>
                            <m:nor/>
                          </m:rPr>
                          <a:rPr lang="en-US" altLang="zh-CN" b="1" i="1" dirty="0">
                            <a:latin typeface="Times New Roman" panose="02020603050405020304" pitchFamily="18" charset="0"/>
                            <a:cs typeface="Times New Roman" panose="02020603050405020304" pitchFamily="18" charset="0"/>
                          </a:rPr>
                          <m:t>p</m:t>
                        </m:r>
                        <m:r>
                          <m:rPr>
                            <m:nor/>
                          </m:rPr>
                          <a:rPr lang="en-US" altLang="zh-CN" b="1" dirty="0">
                            <a:latin typeface="Times New Roman" panose="02020603050405020304" pitchFamily="18" charset="0"/>
                            <a:cs typeface="Times New Roman" panose="02020603050405020304" pitchFamily="18" charset="0"/>
                          </a:rPr>
                          <m:t>)</m:t>
                        </m:r>
                      </m:e>
                    </m:nary>
                  </m:oMath>
                </a14:m>
                <a:br>
                  <a:rPr lang="en-US" altLang="zh-CN" dirty="0">
                    <a:latin typeface="Times New Roman" panose="02020603050405020304" pitchFamily="18" charset="0"/>
                    <a:cs typeface="Times New Roman" panose="02020603050405020304" pitchFamily="18" charset="0"/>
                  </a:rPr>
                </a:b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is said to be empty at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if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 0.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is called a net system or marked net</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and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is called an initial marking of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endParaRPr lang="en-US" altLang="zh-CN" i="1" dirty="0">
                  <a:latin typeface="Times New Roman" pitchFamily="18" charset="0"/>
                  <a:ea typeface="华文楷体" pitchFamily="2" charset="-122"/>
                  <a:cs typeface="Times New Roman" pitchFamily="18" charset="0"/>
                </a:endParaRPr>
              </a:p>
            </p:txBody>
          </p:sp>
        </mc:Choice>
        <mc:Fallback xmlns="">
          <p:sp>
            <p:nvSpPr>
              <p:cNvPr id="25" name="Text Box 2"/>
              <p:cNvSpPr txBox="1">
                <a:spLocks noRot="1" noChangeAspect="1" noMove="1" noResize="1" noEditPoints="1" noAdjustHandles="1" noChangeArrowheads="1" noChangeShapeType="1" noTextEdit="1"/>
              </p:cNvSpPr>
              <p:nvPr/>
            </p:nvSpPr>
            <p:spPr bwMode="auto">
              <a:xfrm>
                <a:off x="261669" y="771550"/>
                <a:ext cx="8630812" cy="2295628"/>
              </a:xfrm>
              <a:prstGeom prst="rect">
                <a:avLst/>
              </a:prstGeom>
              <a:blipFill>
                <a:blip r:embed="rId3"/>
                <a:stretch>
                  <a:fillRect l="-636" r="-565" b="-186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261669" y="3071742"/>
                <a:ext cx="8630812" cy="1927515"/>
              </a:xfrm>
              <a:prstGeom prst="rect">
                <a:avLst/>
              </a:prstGeom>
              <a:noFill/>
            </p:spPr>
            <p:txBody>
              <a:bodyPr wrap="square" rtlCol="0">
                <a:spAutoFit/>
              </a:bodyPr>
              <a:lstStyle/>
              <a:p>
                <a:pPr indent="259200" algn="just">
                  <a:lnSpc>
                    <a:spcPct val="130000"/>
                  </a:lnSpc>
                  <a:spcBef>
                    <a:spcPts val="1200"/>
                  </a:spcBef>
                </a:pPr>
                <a:r>
                  <a:rPr lang="en-US" altLang="zh-CN" dirty="0">
                    <a:latin typeface="Times New Roman" panose="02020603050405020304" pitchFamily="18" charset="0"/>
                    <a:cs typeface="Times New Roman" panose="02020603050405020304" pitchFamily="18" charset="0"/>
                  </a:rPr>
                  <a:t>Markings and vectors are usually represented via using a multiset (bag) or formal sum notation for the sake of an expedient description. As a result, vector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is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denoted by </a:t>
                </a:r>
                <a14:m>
                  <m:oMath xmlns:m="http://schemas.openxmlformats.org/officeDocument/2006/math">
                    <m:nary>
                      <m:naryPr>
                        <m:chr m:val="∑"/>
                        <m:limLoc m:val="subSup"/>
                        <m:supHide m:val="on"/>
                        <m:ctrlPr>
                          <a:rPr lang="en-US" altLang="zh-CN" i="1">
                            <a:latin typeface="Cambria Math" panose="02040503050406030204" pitchFamily="18" charset="0"/>
                            <a:cs typeface="Times New Roman" panose="02020603050405020304" pitchFamily="18" charset="0"/>
                          </a:rPr>
                        </m:ctrlPr>
                      </m:naryPr>
                      <m:sub>
                        <m:r>
                          <m:rPr>
                            <m:brk m:alnAt="9"/>
                          </m:rPr>
                          <a:rPr lang="en-US" altLang="zh-CN" i="1">
                            <a:latin typeface="Cambria Math" panose="02040503050406030204" pitchFamily="18" charset="0"/>
                            <a:cs typeface="Times New Roman" panose="02020603050405020304" pitchFamily="18" charset="0"/>
                          </a:rPr>
                          <m:t>𝑝</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𝑆</m:t>
                        </m:r>
                      </m:sub>
                      <m:sup/>
                      <m:e>
                        <m:r>
                          <m:rPr>
                            <m:nor/>
                          </m:rPr>
                          <a:rPr lang="en-US" altLang="zh-CN" i="1" dirty="0">
                            <a:latin typeface="Times New Roman" panose="02020603050405020304" pitchFamily="18" charset="0"/>
                            <a:cs typeface="Times New Roman" panose="02020603050405020304" pitchFamily="18" charset="0"/>
                          </a:rPr>
                          <m:t>M</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p</m:t>
                        </m:r>
                        <m:r>
                          <m:rPr>
                            <m:nor/>
                          </m:rPr>
                          <a:rPr lang="en-US" altLang="zh-CN" dirty="0">
                            <a:latin typeface="Times New Roman" panose="02020603050405020304" pitchFamily="18" charset="0"/>
                            <a:cs typeface="Times New Roman" panose="02020603050405020304" pitchFamily="18" charset="0"/>
                          </a:rPr>
                          <m:t>)</m:t>
                        </m:r>
                      </m:e>
                    </m:nary>
                  </m:oMath>
                </a14:m>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For instance, a marking that puts two tokens in place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1</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and three tokens in place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4</a:t>
                </a:r>
                <a:r>
                  <a:rPr lang="en-US" altLang="zh-CN" dirty="0">
                    <a:latin typeface="Times New Roman" panose="02020603050405020304" pitchFamily="18" charset="0"/>
                    <a:cs typeface="Times New Roman" panose="02020603050405020304" pitchFamily="18" charset="0"/>
                  </a:rPr>
                  <a:t> only in a net with </a:t>
                </a:r>
                <a:r>
                  <a:rPr lang="en-US" altLang="zh-CN" b="1" i="1" dirty="0">
                    <a:latin typeface="Times New Roman" panose="02020603050405020304" pitchFamily="18" charset="0"/>
                    <a:cs typeface="Times New Roman" panose="02020603050405020304" pitchFamily="18" charset="0"/>
                  </a:rPr>
                  <a:t>P </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itchFamily="18" charset="0"/>
                    <a:ea typeface="华文楷体" pitchFamily="2" charset="-122"/>
                    <a:cs typeface="Times New Roman" pitchFamily="18" charset="0"/>
                  </a:rPr>
                  <a:t>p</a:t>
                </a:r>
                <a:r>
                  <a:rPr lang="en-US" altLang="zh-CN" b="1" baseline="-25000" dirty="0">
                    <a:latin typeface="Times New Roman" pitchFamily="18" charset="0"/>
                    <a:ea typeface="华文楷体" pitchFamily="2" charset="-122"/>
                    <a:cs typeface="Times New Roman" pitchFamily="18" charset="0"/>
                  </a:rPr>
                  <a:t>1</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itchFamily="18" charset="0"/>
                    <a:ea typeface="华文楷体" pitchFamily="2" charset="-122"/>
                    <a:cs typeface="Times New Roman" pitchFamily="18" charset="0"/>
                  </a:rPr>
                  <a:t>p</a:t>
                </a:r>
                <a:r>
                  <a:rPr lang="en-US" altLang="zh-CN" b="1" baseline="-25000" dirty="0">
                    <a:latin typeface="Times New Roman" pitchFamily="18" charset="0"/>
                    <a:ea typeface="华文楷体" pitchFamily="2" charset="-122"/>
                    <a:cs typeface="Times New Roman" pitchFamily="18" charset="0"/>
                  </a:rPr>
                  <a:t>6</a:t>
                </a:r>
                <a:r>
                  <a:rPr lang="en-US" altLang="zh-CN" b="1" dirty="0">
                    <a:latin typeface="Times New Roman" panose="02020603050405020304" pitchFamily="18" charset="0"/>
                    <a:cs typeface="Times New Roman" panose="02020603050405020304" pitchFamily="18" charset="0"/>
                  </a:rPr>
                  <a:t>} is denoted as 2</a:t>
                </a:r>
                <a:r>
                  <a:rPr lang="en-US" altLang="zh-CN" b="1" i="1" dirty="0">
                    <a:latin typeface="Times New Roman" pitchFamily="18" charset="0"/>
                    <a:ea typeface="华文楷体" pitchFamily="2" charset="-122"/>
                    <a:cs typeface="Times New Roman" pitchFamily="18" charset="0"/>
                  </a:rPr>
                  <a:t>p</a:t>
                </a:r>
                <a:r>
                  <a:rPr lang="en-US" altLang="zh-CN" b="1" baseline="-25000" dirty="0">
                    <a:latin typeface="Times New Roman" pitchFamily="18" charset="0"/>
                    <a:ea typeface="华文楷体" pitchFamily="2" charset="-122"/>
                    <a:cs typeface="Times New Roman" pitchFamily="18" charset="0"/>
                  </a:rPr>
                  <a:t>1</a:t>
                </a:r>
                <a:r>
                  <a:rPr lang="en-US" altLang="zh-CN" b="1" dirty="0">
                    <a:latin typeface="Times New Roman" panose="02020603050405020304" pitchFamily="18" charset="0"/>
                    <a:cs typeface="Times New Roman" panose="02020603050405020304" pitchFamily="18" charset="0"/>
                  </a:rPr>
                  <a:t> + 3</a:t>
                </a:r>
                <a:r>
                  <a:rPr lang="en-US" altLang="zh-CN" b="1" i="1" dirty="0">
                    <a:latin typeface="Times New Roman" pitchFamily="18" charset="0"/>
                    <a:ea typeface="华文楷体" pitchFamily="2" charset="-122"/>
                    <a:cs typeface="Times New Roman" pitchFamily="18" charset="0"/>
                  </a:rPr>
                  <a:t>p</a:t>
                </a:r>
                <a:r>
                  <a:rPr lang="en-US" altLang="zh-CN" b="1" baseline="-25000" dirty="0">
                    <a:latin typeface="Times New Roman" pitchFamily="18" charset="0"/>
                    <a:ea typeface="华文楷体" pitchFamily="2" charset="-122"/>
                    <a:cs typeface="Times New Roman" pitchFamily="18" charset="0"/>
                  </a:rPr>
                  <a:t>4</a:t>
                </a:r>
                <a:br>
                  <a:rPr lang="en-US" altLang="zh-CN" b="1"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instead of (2 0 0 3 0 0)</a:t>
                </a:r>
                <a:r>
                  <a:rPr lang="en-US" altLang="zh-CN" b="1" i="1" baseline="30000" dirty="0">
                    <a:latin typeface="Times New Roman" panose="02020603050405020304" pitchFamily="18" charset="0"/>
                    <a:cs typeface="Times New Roman" panose="02020603050405020304" pitchFamily="18" charset="0"/>
                  </a:rPr>
                  <a:t>T</a:t>
                </a:r>
                <a:r>
                  <a:rPr lang="en-US" altLang="zh-CN" b="1" dirty="0">
                    <a:latin typeface="Times New Roman" panose="02020603050405020304" pitchFamily="18" charset="0"/>
                    <a:cs typeface="Times New Roman" panose="02020603050405020304" pitchFamily="18" charset="0"/>
                  </a:rPr>
                  <a:t>. </a:t>
                </a:r>
                <a:endParaRPr lang="zh-CN" altLang="en-US" b="1" dirty="0">
                  <a:latin typeface="Times New Roman" panose="02020603050405020304" pitchFamily="18" charset="0"/>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261669" y="3071742"/>
                <a:ext cx="8630812" cy="1927515"/>
              </a:xfrm>
              <a:prstGeom prst="rect">
                <a:avLst/>
              </a:prstGeom>
              <a:blipFill>
                <a:blip r:embed="rId4"/>
                <a:stretch>
                  <a:fillRect l="-636" r="-565" b="-2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850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p:sp>
        <p:nvSpPr>
          <p:cNvPr id="11" name="Text Box 2"/>
          <p:cNvSpPr txBox="1">
            <a:spLocks noChangeArrowheads="1"/>
          </p:cNvSpPr>
          <p:nvPr/>
        </p:nvSpPr>
        <p:spPr bwMode="auto">
          <a:xfrm>
            <a:off x="261669" y="808876"/>
            <a:ext cx="8630812" cy="773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Definition 1.4 </a:t>
            </a:r>
            <a:r>
              <a:rPr lang="en-GB" altLang="zh-CN" b="1" dirty="0">
                <a:latin typeface="Times New Roman" panose="02020603050405020304" pitchFamily="18" charset="0"/>
                <a:cs typeface="Times New Roman" panose="02020603050405020304" pitchFamily="18" charset="0"/>
              </a:rPr>
              <a:t>The </a:t>
            </a:r>
            <a:r>
              <a:rPr lang="en-GB" altLang="zh-CN" b="1" dirty="0" err="1">
                <a:latin typeface="Times New Roman" panose="02020603050405020304" pitchFamily="18" charset="0"/>
                <a:cs typeface="Times New Roman" panose="02020603050405020304" pitchFamily="18" charset="0"/>
              </a:rPr>
              <a:t>preset</a:t>
            </a:r>
            <a:r>
              <a:rPr lang="en-GB" altLang="zh-CN" b="1" dirty="0">
                <a:latin typeface="Times New Roman" panose="02020603050405020304" pitchFamily="18" charset="0"/>
                <a:cs typeface="Times New Roman" panose="02020603050405020304" pitchFamily="18" charset="0"/>
              </a:rPr>
              <a:t> (</a:t>
            </a:r>
            <a:r>
              <a:rPr lang="en-GB" altLang="zh-CN" b="1" dirty="0" err="1">
                <a:latin typeface="Times New Roman" panose="02020603050405020304" pitchFamily="18" charset="0"/>
                <a:cs typeface="Times New Roman" panose="02020603050405020304" pitchFamily="18" charset="0"/>
              </a:rPr>
              <a:t>postset</a:t>
            </a:r>
            <a:r>
              <a:rPr lang="en-GB" altLang="zh-CN" b="1" dirty="0">
                <a:latin typeface="Times New Roman" panose="02020603050405020304" pitchFamily="18" charset="0"/>
                <a:cs typeface="Times New Roman" panose="02020603050405020304" pitchFamily="18" charset="0"/>
              </a:rPr>
              <a:t>) of a node </a:t>
            </a:r>
            <a:r>
              <a:rPr lang="en-GB" altLang="zh-CN" b="1" i="1" dirty="0">
                <a:latin typeface="Times New Roman" panose="02020603050405020304" pitchFamily="18" charset="0"/>
                <a:cs typeface="Times New Roman" panose="02020603050405020304" pitchFamily="18" charset="0"/>
              </a:rPr>
              <a:t>x</a:t>
            </a:r>
            <a:r>
              <a:rPr lang="en-GB" altLang="zh-CN" i="1"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 </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 </a:t>
            </a:r>
            <a:r>
              <a:rPr lang="en-GB" altLang="zh-CN" dirty="0">
                <a:latin typeface="Times New Roman" panose="02020603050405020304" pitchFamily="18" charset="0"/>
                <a:cs typeface="Times New Roman" panose="02020603050405020304" pitchFamily="18" charset="0"/>
              </a:rPr>
              <a:t>is defined as </a:t>
            </a:r>
            <a:r>
              <a:rPr lang="en-GB" altLang="zh-CN" baseline="30000"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x </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y </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T</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y</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x</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F</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x</a:t>
            </a:r>
            <a:r>
              <a:rPr lang="en-GB" altLang="zh-CN" baseline="30000"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y </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T</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x</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y</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F</a:t>
            </a:r>
            <a:r>
              <a:rPr lang="en-GB" altLang="zh-CN" dirty="0">
                <a:latin typeface="Times New Roman" panose="02020603050405020304" pitchFamily="18" charset="0"/>
                <a:cs typeface="Times New Roman" panose="02020603050405020304" pitchFamily="18" charset="0"/>
              </a:rPr>
              <a:t>}).</a:t>
            </a:r>
            <a:endParaRPr lang="en-US" altLang="zh-CN"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12" name="文本框 11"/>
              <p:cNvSpPr txBox="1"/>
              <p:nvPr/>
            </p:nvSpPr>
            <p:spPr>
              <a:xfrm>
                <a:off x="261669" y="1563638"/>
                <a:ext cx="8630812" cy="883960"/>
              </a:xfrm>
              <a:prstGeom prst="rect">
                <a:avLst/>
              </a:prstGeom>
              <a:noFill/>
            </p:spPr>
            <p:txBody>
              <a:bodyPr wrap="square" rtlCol="0">
                <a:spAutoFit/>
              </a:bodyPr>
              <a:lstStyle/>
              <a:p>
                <a:pPr indent="259200" algn="just">
                  <a:lnSpc>
                    <a:spcPct val="130000"/>
                  </a:lnSpc>
                  <a:spcBef>
                    <a:spcPct val="50000"/>
                  </a:spcBef>
                </a:pPr>
                <a:r>
                  <a:rPr lang="en-GB" altLang="zh-CN" dirty="0">
                    <a:latin typeface="Times New Roman" panose="02020603050405020304" pitchFamily="18" charset="0"/>
                    <a:cs typeface="Times New Roman" panose="02020603050405020304" pitchFamily="18" charset="0"/>
                  </a:rPr>
                  <a:t>Note that the </a:t>
                </a:r>
                <a:r>
                  <a:rPr lang="en-GB" altLang="zh-CN" dirty="0" err="1">
                    <a:latin typeface="Times New Roman" panose="02020603050405020304" pitchFamily="18" charset="0"/>
                    <a:cs typeface="Times New Roman" panose="02020603050405020304" pitchFamily="18" charset="0"/>
                  </a:rPr>
                  <a:t>preset</a:t>
                </a:r>
                <a:r>
                  <a:rPr lang="en-GB" altLang="zh-CN" dirty="0">
                    <a:latin typeface="Times New Roman" panose="02020603050405020304" pitchFamily="18" charset="0"/>
                    <a:cs typeface="Times New Roman" panose="02020603050405020304" pitchFamily="18" charset="0"/>
                  </a:rPr>
                  <a:t> (</a:t>
                </a:r>
                <a:r>
                  <a:rPr lang="en-GB" altLang="zh-CN" dirty="0" err="1">
                    <a:latin typeface="Times New Roman" panose="02020603050405020304" pitchFamily="18" charset="0"/>
                    <a:cs typeface="Times New Roman" panose="02020603050405020304" pitchFamily="18" charset="0"/>
                  </a:rPr>
                  <a:t>postset</a:t>
                </a:r>
                <a:r>
                  <a:rPr lang="en-GB" altLang="zh-CN" dirty="0">
                    <a:latin typeface="Times New Roman" panose="02020603050405020304" pitchFamily="18" charset="0"/>
                    <a:cs typeface="Times New Roman" panose="02020603050405020304" pitchFamily="18" charset="0"/>
                  </a:rPr>
                  <a:t>) of a set </a:t>
                </a:r>
                <a:r>
                  <a:rPr lang="en-GB" altLang="zh-CN" i="1" dirty="0">
                    <a:latin typeface="Times New Roman" panose="02020603050405020304" pitchFamily="18" charset="0"/>
                    <a:cs typeface="Times New Roman" panose="02020603050405020304" pitchFamily="18" charset="0"/>
                  </a:rPr>
                  <a:t>X </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 </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 </a:t>
                </a:r>
                <a:r>
                  <a:rPr lang="en-GB" altLang="zh-CN" dirty="0">
                    <a:latin typeface="Times New Roman" panose="02020603050405020304" pitchFamily="18" charset="0"/>
                    <a:cs typeface="Times New Roman" panose="02020603050405020304" pitchFamily="18" charset="0"/>
                  </a:rPr>
                  <a:t>can be accordingly defined as</a:t>
                </a:r>
                <a:br>
                  <a:rPr lang="en-GB" altLang="zh-CN" dirty="0">
                    <a:latin typeface="Times New Roman" panose="02020603050405020304" pitchFamily="18" charset="0"/>
                    <a:cs typeface="Times New Roman" panose="02020603050405020304" pitchFamily="18" charset="0"/>
                  </a:rPr>
                </a:br>
                <a:r>
                  <a:rPr lang="en-GB" altLang="zh-CN" baseline="30000"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X </a:t>
                </a:r>
                <a:r>
                  <a:rPr lang="en-GB"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GB" altLang="zh-CN" i="1" smtClean="0">
                            <a:latin typeface="Cambria Math" panose="02040503050406030204" pitchFamily="18" charset="0"/>
                            <a:cs typeface="Times New Roman" panose="02020603050405020304" pitchFamily="18" charset="0"/>
                          </a:rPr>
                        </m:ctrlPr>
                      </m:sSubPr>
                      <m:e>
                        <m:r>
                          <a:rPr lang="en-GB" altLang="zh-CN" i="1" smtClean="0">
                            <a:latin typeface="Cambria Math" panose="02040503050406030204" pitchFamily="18" charset="0"/>
                            <a:ea typeface="Cambria Math" panose="02040503050406030204" pitchFamily="18" charset="0"/>
                            <a:cs typeface="Times New Roman" panose="02020603050405020304" pitchFamily="18" charset="0"/>
                          </a:rPr>
                          <m:t>∪</m:t>
                        </m:r>
                      </m:e>
                      <m:sub>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𝑋</m:t>
                        </m:r>
                      </m:sub>
                    </m:sSub>
                  </m:oMath>
                </a14:m>
                <a:r>
                  <a:rPr lang="en-GB" altLang="zh-CN" baseline="30000"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x </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X</a:t>
                </a:r>
                <a:r>
                  <a:rPr lang="en-GB" altLang="zh-CN" baseline="30000"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GB" altLang="zh-CN" i="1">
                            <a:latin typeface="Cambria Math" panose="02040503050406030204" pitchFamily="18" charset="0"/>
                            <a:cs typeface="Times New Roman" panose="02020603050405020304" pitchFamily="18" charset="0"/>
                          </a:rPr>
                        </m:ctrlPr>
                      </m:sSubPr>
                      <m:e>
                        <m:r>
                          <a:rPr lang="en-GB" altLang="zh-CN" i="1">
                            <a:latin typeface="Cambria Math" panose="02040503050406030204" pitchFamily="18" charset="0"/>
                            <a:ea typeface="Cambria Math" panose="02040503050406030204" pitchFamily="18" charset="0"/>
                            <a:cs typeface="Times New Roman" panose="02020603050405020304" pitchFamily="18" charset="0"/>
                          </a:rPr>
                          <m:t>∪</m:t>
                        </m:r>
                      </m:e>
                      <m:sub>
                        <m:r>
                          <a:rPr lang="en-US" altLang="zh-CN" i="1">
                            <a:latin typeface="Cambria Math" panose="02040503050406030204" pitchFamily="18" charset="0"/>
                            <a:cs typeface="Times New Roman" panose="02020603050405020304" pitchFamily="18" charset="0"/>
                          </a:rPr>
                          <m:t>𝑥</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𝑋</m:t>
                        </m:r>
                      </m:sub>
                    </m:sSub>
                  </m:oMath>
                </a14:m>
                <a:r>
                  <a:rPr lang="en-GB" altLang="zh-CN" i="1" dirty="0">
                    <a:latin typeface="Times New Roman" panose="02020603050405020304" pitchFamily="18" charset="0"/>
                    <a:cs typeface="Times New Roman" panose="02020603050405020304" pitchFamily="18" charset="0"/>
                  </a:rPr>
                  <a:t>x</a:t>
                </a:r>
                <a:r>
                  <a:rPr lang="en-GB" altLang="zh-CN" baseline="30000"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 Meanwhile, we have </a:t>
                </a:r>
                <a:r>
                  <a:rPr lang="en-GB" altLang="zh-CN" baseline="30000"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x </a:t>
                </a:r>
                <a:r>
                  <a:rPr lang="en-GB"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GB" altLang="zh-CN" i="1">
                            <a:latin typeface="Cambria Math" panose="02040503050406030204" pitchFamily="18" charset="0"/>
                            <a:cs typeface="Times New Roman" panose="02020603050405020304" pitchFamily="18" charset="0"/>
                          </a:rPr>
                        </m:ctrlPr>
                      </m:sSubPr>
                      <m:e>
                        <m:r>
                          <a:rPr lang="en-GB" altLang="zh-CN" i="1">
                            <a:latin typeface="Cambria Math" panose="02040503050406030204" pitchFamily="18" charset="0"/>
                            <a:ea typeface="Cambria Math" panose="02040503050406030204" pitchFamily="18" charset="0"/>
                            <a:cs typeface="Times New Roman" panose="02020603050405020304" pitchFamily="18" charset="0"/>
                          </a:rPr>
                          <m:t>∪</m:t>
                        </m:r>
                      </m:e>
                      <m:sub>
                        <m:r>
                          <a:rPr lang="en-US" altLang="zh-CN" b="0" i="1" smtClean="0">
                            <a:latin typeface="Cambria Math" panose="02040503050406030204" pitchFamily="18" charset="0"/>
                            <a:cs typeface="Times New Roman" panose="02020603050405020304" pitchFamily="18" charset="0"/>
                          </a:rPr>
                          <m:t>𝑦</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m:rPr>
                            <m:nor/>
                          </m:rPr>
                          <a:rPr lang="en-GB" altLang="zh-CN" baseline="30000" dirty="0">
                            <a:latin typeface="Times New Roman" panose="02020603050405020304" pitchFamily="18" charset="0"/>
                            <a:cs typeface="Times New Roman" panose="02020603050405020304" pitchFamily="18" charset="0"/>
                          </a:rPr>
                          <m:t>•</m:t>
                        </m:r>
                        <m:r>
                          <m:rPr>
                            <m:nor/>
                          </m:rPr>
                          <a:rPr lang="en-GB" altLang="zh-CN" i="1" dirty="0">
                            <a:latin typeface="Times New Roman" panose="02020603050405020304" pitchFamily="18" charset="0"/>
                            <a:cs typeface="Times New Roman" panose="02020603050405020304" pitchFamily="18" charset="0"/>
                          </a:rPr>
                          <m:t>x</m:t>
                        </m:r>
                      </m:sub>
                    </m:sSub>
                  </m:oMath>
                </a14:m>
                <a:r>
                  <a:rPr lang="en-GB" altLang="zh-CN" baseline="30000"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y  </a:t>
                </a:r>
                <a:r>
                  <a:rPr lang="en-GB" altLang="zh-CN" dirty="0">
                    <a:latin typeface="Times New Roman" panose="02020603050405020304" pitchFamily="18" charset="0"/>
                    <a:cs typeface="Times New Roman" panose="02020603050405020304" pitchFamily="18" charset="0"/>
                  </a:rPr>
                  <a:t>and </a:t>
                </a:r>
                <a:r>
                  <a:rPr lang="en-GB" altLang="zh-CN" sz="2000" i="1" dirty="0">
                    <a:latin typeface="Times New Roman" panose="02020603050405020304" pitchFamily="18" charset="0"/>
                    <a:cs typeface="Times New Roman" panose="02020603050405020304" pitchFamily="18" charset="0"/>
                  </a:rPr>
                  <a:t>x</a:t>
                </a:r>
                <a:r>
                  <a:rPr lang="en-GB" altLang="zh-CN" sz="2000" baseline="30000" dirty="0">
                    <a:latin typeface="Times New Roman" panose="02020603050405020304" pitchFamily="18" charset="0"/>
                    <a:cs typeface="Times New Roman" panose="02020603050405020304" pitchFamily="18" charset="0"/>
                  </a:rPr>
                  <a:t>••</a:t>
                </a:r>
                <a:r>
                  <a:rPr lang="en-GB" altLang="zh-CN" sz="20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GB" altLang="zh-CN" sz="2000" i="1">
                            <a:latin typeface="Cambria Math" panose="02040503050406030204" pitchFamily="18" charset="0"/>
                            <a:cs typeface="Times New Roman" panose="02020603050405020304" pitchFamily="18" charset="0"/>
                          </a:rPr>
                        </m:ctrlPr>
                      </m:sSubPr>
                      <m:e>
                        <m:r>
                          <a:rPr lang="en-GB" altLang="zh-CN" sz="2000" i="1">
                            <a:latin typeface="Cambria Math" panose="02040503050406030204" pitchFamily="18" charset="0"/>
                            <a:ea typeface="Cambria Math" panose="02040503050406030204" pitchFamily="18" charset="0"/>
                            <a:cs typeface="Times New Roman" panose="02020603050405020304" pitchFamily="18" charset="0"/>
                          </a:rPr>
                          <m:t>∪</m:t>
                        </m:r>
                      </m:e>
                      <m:sub>
                        <m:r>
                          <a:rPr lang="en-US" altLang="zh-CN" sz="2000" i="1">
                            <a:latin typeface="Cambria Math" panose="02040503050406030204" pitchFamily="18" charset="0"/>
                            <a:cs typeface="Times New Roman" panose="02020603050405020304" pitchFamily="18" charset="0"/>
                          </a:rPr>
                          <m:t>𝑦</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m:rPr>
                            <m:nor/>
                          </m:rPr>
                          <a:rPr lang="en-GB" altLang="zh-CN" sz="2000" baseline="30000" dirty="0">
                            <a:latin typeface="Times New Roman" panose="02020603050405020304" pitchFamily="18" charset="0"/>
                            <a:cs typeface="Times New Roman" panose="02020603050405020304" pitchFamily="18" charset="0"/>
                          </a:rPr>
                          <m:t>•</m:t>
                        </m:r>
                        <m:r>
                          <m:rPr>
                            <m:nor/>
                          </m:rPr>
                          <a:rPr lang="en-GB" altLang="zh-CN" sz="2000" i="1" dirty="0">
                            <a:latin typeface="Times New Roman" panose="02020603050405020304" pitchFamily="18" charset="0"/>
                            <a:cs typeface="Times New Roman" panose="02020603050405020304" pitchFamily="18" charset="0"/>
                          </a:rPr>
                          <m:t>x</m:t>
                        </m:r>
                      </m:sub>
                    </m:sSub>
                  </m:oMath>
                </a14:m>
                <a:r>
                  <a:rPr lang="en-GB" altLang="zh-CN" sz="2000" i="1" dirty="0">
                    <a:latin typeface="Times New Roman" panose="02020603050405020304" pitchFamily="18" charset="0"/>
                    <a:cs typeface="Times New Roman" panose="02020603050405020304" pitchFamily="18" charset="0"/>
                  </a:rPr>
                  <a:t>y</a:t>
                </a:r>
                <a:r>
                  <a:rPr lang="en-GB" altLang="zh-CN" sz="2000" baseline="30000" dirty="0">
                    <a:latin typeface="Times New Roman" panose="02020603050405020304" pitchFamily="18" charset="0"/>
                    <a:cs typeface="Times New Roman" panose="02020603050405020304" pitchFamily="18" charset="0"/>
                  </a:rPr>
                  <a:t>•</a:t>
                </a:r>
                <a:r>
                  <a:rPr lang="en-GB" altLang="zh-CN" sz="2000" i="1" dirty="0">
                    <a:latin typeface="Times New Roman" panose="02020603050405020304" pitchFamily="18" charset="0"/>
                    <a:cs typeface="Times New Roman" panose="02020603050405020304" pitchFamily="18" charset="0"/>
                  </a:rPr>
                  <a:t>.</a:t>
                </a:r>
                <a:endParaRPr lang="en-US" altLang="zh-CN" sz="2000" i="1" dirty="0">
                  <a:latin typeface="Times New Roman" pitchFamily="18" charset="0"/>
                  <a:ea typeface="华文楷体" pitchFamily="2" charset="-122"/>
                  <a:cs typeface="Times New Roman"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261669" y="1563638"/>
                <a:ext cx="8630812" cy="883960"/>
              </a:xfrm>
              <a:prstGeom prst="rect">
                <a:avLst/>
              </a:prstGeom>
              <a:blipFill>
                <a:blip r:embed="rId4"/>
                <a:stretch>
                  <a:fillRect l="-71" t="-690" r="-565" b="-55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044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p:sp>
        <p:nvSpPr>
          <p:cNvPr id="13" name="Text Box 2"/>
          <p:cNvSpPr txBox="1">
            <a:spLocks noChangeArrowheads="1"/>
          </p:cNvSpPr>
          <p:nvPr/>
        </p:nvSpPr>
        <p:spPr bwMode="auto">
          <a:xfrm>
            <a:off x="266829" y="823934"/>
            <a:ext cx="8635311" cy="1136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Example 1.5 </a:t>
            </a:r>
            <a:r>
              <a:rPr lang="en-GB" altLang="zh-CN" dirty="0">
                <a:latin typeface="Times New Roman" panose="02020603050405020304" pitchFamily="18" charset="0"/>
                <a:cs typeface="Times New Roman" panose="02020603050405020304" pitchFamily="18" charset="0"/>
              </a:rPr>
              <a:t>For the Petri net in Fig. 1.2, it is clear that </a:t>
            </a:r>
            <a:r>
              <a:rPr lang="en-GB" altLang="zh-CN" baseline="30000"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4</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baseline="30000"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a:t>
            </a:r>
            <a:br>
              <a:rPr lang="en-GB" altLang="zh-CN" dirty="0">
                <a:latin typeface="Times New Roman" panose="02020603050405020304" pitchFamily="18" charset="0"/>
                <a:cs typeface="Times New Roman" panose="02020603050405020304" pitchFamily="18" charset="0"/>
              </a:rPr>
            </a:br>
            <a:r>
              <a:rPr lang="en-GB" altLang="zh-CN" baseline="30000"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2</a:t>
            </a:r>
            <a:r>
              <a:rPr lang="en-GB" altLang="zh-CN" baseline="30000"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4</a:t>
            </a:r>
            <a:r>
              <a:rPr lang="en-GB" altLang="zh-CN" dirty="0">
                <a:latin typeface="Times New Roman" panose="02020603050405020304" pitchFamily="18" charset="0"/>
                <a:cs typeface="Times New Roman" panose="02020603050405020304" pitchFamily="18" charset="0"/>
              </a:rPr>
              <a:t>}, </a:t>
            </a:r>
            <a:r>
              <a:rPr lang="en-GB" altLang="zh-CN" baseline="30000"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3</a:t>
            </a:r>
            <a:r>
              <a:rPr lang="en-GB" altLang="zh-CN" baseline="30000"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baseline="30000"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4</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4</a:t>
            </a:r>
            <a:r>
              <a:rPr lang="en-GB" altLang="zh-CN" baseline="30000"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baseline="30000"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and</a:t>
            </a:r>
            <a:br>
              <a:rPr lang="en-GB" altLang="zh-CN" dirty="0">
                <a:latin typeface="Times New Roman" panose="02020603050405020304" pitchFamily="18" charset="0"/>
                <a:cs typeface="Times New Roman" panose="02020603050405020304" pitchFamily="18" charset="0"/>
              </a:rPr>
            </a:b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GB" altLang="zh-CN" baseline="30000"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4</a:t>
            </a:r>
            <a:r>
              <a:rPr lang="en-GB" altLang="zh-CN" dirty="0">
                <a:latin typeface="Times New Roman" panose="02020603050405020304" pitchFamily="18" charset="0"/>
                <a:cs typeface="Times New Roman" panose="02020603050405020304" pitchFamily="18" charset="0"/>
              </a:rPr>
              <a:t>}. Moreover, </a:t>
            </a:r>
            <a:r>
              <a:rPr lang="en-GB" altLang="zh-CN" baseline="30000"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4</a:t>
            </a:r>
            <a:r>
              <a:rPr lang="en-GB" altLang="zh-CN" dirty="0">
                <a:latin typeface="Times New Roman" panose="02020603050405020304" pitchFamily="18" charset="0"/>
                <a:cs typeface="Times New Roman" panose="02020603050405020304" pitchFamily="18" charset="0"/>
              </a:rPr>
              <a:t>} and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a:t>
            </a:r>
            <a:r>
              <a:rPr lang="en-GB" altLang="zh-CN" baseline="30000"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4</a:t>
            </a:r>
            <a:r>
              <a:rPr lang="en-GB" altLang="zh-CN" dirty="0">
                <a:latin typeface="Times New Roman" panose="02020603050405020304" pitchFamily="18" charset="0"/>
                <a:cs typeface="Times New Roman" panose="02020603050405020304" pitchFamily="18" charset="0"/>
              </a:rPr>
              <a:t>}. </a:t>
            </a:r>
            <a:endParaRPr lang="en-US" altLang="zh-CN" i="1" dirty="0">
              <a:latin typeface="Times New Roman" pitchFamily="18" charset="0"/>
              <a:ea typeface="华文楷体" pitchFamily="2" charset="-122"/>
              <a:cs typeface="Times New Roman"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842280373"/>
              </p:ext>
            </p:extLst>
          </p:nvPr>
        </p:nvGraphicFramePr>
        <p:xfrm>
          <a:off x="2627784" y="2483009"/>
          <a:ext cx="3521075" cy="2049462"/>
        </p:xfrm>
        <a:graphic>
          <a:graphicData uri="http://schemas.openxmlformats.org/presentationml/2006/ole">
            <mc:AlternateContent xmlns:mc="http://schemas.openxmlformats.org/markup-compatibility/2006">
              <mc:Choice xmlns:v="urn:schemas-microsoft-com:vml" Requires="v">
                <p:oleObj name="Visio" r:id="rId3" imgW="3555229" imgH="2079990" progId="Visio.Drawing.11">
                  <p:embed/>
                </p:oleObj>
              </mc:Choice>
              <mc:Fallback>
                <p:oleObj name="Visio" r:id="rId3" imgW="3555229" imgH="2079990" progId="Visio.Drawing.11">
                  <p:embed/>
                  <p:pic>
                    <p:nvPicPr>
                      <p:cNvPr id="15" name="对象 14"/>
                      <p:cNvPicPr/>
                      <p:nvPr/>
                    </p:nvPicPr>
                    <p:blipFill>
                      <a:blip r:embed="rId4"/>
                      <a:stretch>
                        <a:fillRect/>
                      </a:stretch>
                    </p:blipFill>
                    <p:spPr>
                      <a:xfrm>
                        <a:off x="2627784" y="2483009"/>
                        <a:ext cx="3521075" cy="2049462"/>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425519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p:sp>
        <p:nvSpPr>
          <p:cNvPr id="2" name="文本框 1"/>
          <p:cNvSpPr txBox="1"/>
          <p:nvPr/>
        </p:nvSpPr>
        <p:spPr>
          <a:xfrm>
            <a:off x="260579" y="765024"/>
            <a:ext cx="8631902" cy="2577116"/>
          </a:xfrm>
          <a:prstGeom prst="rect">
            <a:avLst/>
          </a:prstGeom>
          <a:noFill/>
        </p:spPr>
        <p:txBody>
          <a:bodyPr wrap="square" rtlCol="0">
            <a:spAutoFit/>
          </a:bodyPr>
          <a:lstStyle/>
          <a:p>
            <a:pPr algn="just">
              <a:lnSpc>
                <a:spcPct val="130000"/>
              </a:lnSpc>
              <a:spcBef>
                <a:spcPts val="1200"/>
              </a:spcBef>
            </a:pPr>
            <a:r>
              <a:rPr lang="en-US" altLang="zh-CN" b="1" dirty="0">
                <a:latin typeface="Times New Roman" panose="02020603050405020304" pitchFamily="18" charset="0"/>
                <a:cs typeface="Times New Roman" panose="02020603050405020304" pitchFamily="18" charset="0"/>
              </a:rPr>
              <a:t>Definition 1.5 A transition </a:t>
            </a:r>
            <a:r>
              <a:rPr lang="en-US" altLang="zh-CN" b="1" i="1" dirty="0">
                <a:latin typeface="Times New Roman" panose="02020603050405020304" pitchFamily="18" charset="0"/>
                <a:cs typeface="Times New Roman" panose="02020603050405020304" pitchFamily="18" charset="0"/>
              </a:rPr>
              <a:t>t </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T </a:t>
            </a:r>
            <a:r>
              <a:rPr lang="en-US" altLang="zh-CN" b="1" dirty="0">
                <a:latin typeface="Times New Roman" panose="02020603050405020304" pitchFamily="18" charset="0"/>
                <a:cs typeface="Times New Roman" panose="02020603050405020304" pitchFamily="18" charset="0"/>
              </a:rPr>
              <a:t>is enabled </a:t>
            </a:r>
            <a:r>
              <a:rPr lang="en-US" altLang="zh-CN" dirty="0">
                <a:latin typeface="Times New Roman" panose="02020603050405020304" pitchFamily="18" charset="0"/>
                <a:cs typeface="Times New Roman" panose="02020603050405020304" pitchFamily="18" charset="0"/>
              </a:rPr>
              <a:t>at a marking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if ∀</a:t>
            </a:r>
            <a:r>
              <a:rPr lang="en-US" altLang="zh-CN" i="1" dirty="0">
                <a:latin typeface="Times New Roman" panose="02020603050405020304" pitchFamily="18" charset="0"/>
                <a:cs typeface="Times New Roman" panose="02020603050405020304" pitchFamily="18" charset="0"/>
              </a:rPr>
              <a:t>p </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This fact is denoted as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Firing it yields a new marking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such that ∀</a:t>
            </a:r>
            <a:r>
              <a:rPr lang="en-US" altLang="zh-CN" i="1" dirty="0">
                <a:latin typeface="Times New Roman" panose="02020603050405020304" pitchFamily="18" charset="0"/>
                <a:cs typeface="Times New Roman" panose="02020603050405020304" pitchFamily="18" charset="0"/>
              </a:rPr>
              <a:t>p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M</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M</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W</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t</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W</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t</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denoted by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t</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is called an immediately reachable marking from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Marking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is said to be reachable from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if there exists a sequence of transitions </a:t>
            </a:r>
            <a:r>
              <a:rPr lang="en-US" altLang="zh-CN" i="1" dirty="0">
                <a:latin typeface="Times New Roman" panose="02020603050405020304" pitchFamily="18" charset="0"/>
                <a:cs typeface="Times New Roman" panose="02020603050405020304" pitchFamily="18" charset="0"/>
              </a:rPr>
              <a:t>σ</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t</a:t>
            </a:r>
            <a:r>
              <a:rPr lang="en-US" altLang="zh-CN" i="1" baseline="-25000" dirty="0" err="1">
                <a:latin typeface="Times New Roman" panose="02020603050405020304" pitchFamily="18" charset="0"/>
                <a:cs typeface="Times New Roman" panose="02020603050405020304" pitchFamily="18" charset="0"/>
              </a:rPr>
              <a:t>n</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markings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and </a:t>
            </a:r>
            <a:r>
              <a:rPr lang="en-US" altLang="zh-CN" i="1" dirty="0" err="1">
                <a:latin typeface="Times New Roman" panose="02020603050405020304" pitchFamily="18" charset="0"/>
                <a:cs typeface="Times New Roman" panose="02020603050405020304" pitchFamily="18" charset="0"/>
              </a:rPr>
              <a:t>M</a:t>
            </a:r>
            <a:r>
              <a:rPr lang="en-US" altLang="zh-CN" i="1" baseline="-25000" dirty="0" err="1">
                <a:latin typeface="Times New Roman" panose="02020603050405020304" pitchFamily="18" charset="0"/>
                <a:cs typeface="Times New Roman" panose="02020603050405020304" pitchFamily="18" charset="0"/>
              </a:rPr>
              <a:t>n</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such that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M</a:t>
            </a:r>
            <a:r>
              <a:rPr lang="en-US" altLang="zh-CN" i="1"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t</a:t>
            </a:r>
            <a:r>
              <a:rPr lang="en-US" altLang="zh-CN" i="1" baseline="-25000" dirty="0" err="1">
                <a:latin typeface="Times New Roman" panose="02020603050405020304" pitchFamily="18" charset="0"/>
                <a:cs typeface="Times New Roman" panose="02020603050405020304" pitchFamily="18" charset="0"/>
              </a:rPr>
              <a:t>n</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holds. The set of markings reachable from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in </a:t>
            </a:r>
            <a:r>
              <a:rPr lang="en-US" altLang="zh-CN" i="1"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is called the reachability set of Petri net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and denoted as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DD5AEAEC-E512-4527-8332-DCB5A80D9A18}"/>
              </a:ext>
            </a:extLst>
          </p:cNvPr>
          <p:cNvPicPr>
            <a:picLocks noChangeAspect="1"/>
          </p:cNvPicPr>
          <p:nvPr/>
        </p:nvPicPr>
        <p:blipFill>
          <a:blip r:embed="rId3"/>
          <a:stretch>
            <a:fillRect/>
          </a:stretch>
        </p:blipFill>
        <p:spPr>
          <a:xfrm>
            <a:off x="5580112" y="4021734"/>
            <a:ext cx="360040" cy="359508"/>
          </a:xfrm>
          <a:prstGeom prst="rect">
            <a:avLst/>
          </a:prstGeom>
        </p:spPr>
      </p:pic>
      <p:pic>
        <p:nvPicPr>
          <p:cNvPr id="12" name="图片 11">
            <a:extLst>
              <a:ext uri="{FF2B5EF4-FFF2-40B4-BE49-F238E27FC236}">
                <a16:creationId xmlns:a16="http://schemas.microsoft.com/office/drawing/2014/main" id="{4C37C117-B84D-40FE-A306-990ED55F986F}"/>
              </a:ext>
            </a:extLst>
          </p:cNvPr>
          <p:cNvPicPr>
            <a:picLocks noChangeAspect="1"/>
          </p:cNvPicPr>
          <p:nvPr/>
        </p:nvPicPr>
        <p:blipFill>
          <a:blip r:embed="rId4"/>
          <a:stretch>
            <a:fillRect/>
          </a:stretch>
        </p:blipFill>
        <p:spPr>
          <a:xfrm rot="16200000">
            <a:off x="4987772" y="4153761"/>
            <a:ext cx="394367" cy="116199"/>
          </a:xfrm>
          <a:prstGeom prst="rect">
            <a:avLst/>
          </a:prstGeom>
        </p:spPr>
      </p:pic>
      <p:pic>
        <p:nvPicPr>
          <p:cNvPr id="13" name="图片 12">
            <a:extLst>
              <a:ext uri="{FF2B5EF4-FFF2-40B4-BE49-F238E27FC236}">
                <a16:creationId xmlns:a16="http://schemas.microsoft.com/office/drawing/2014/main" id="{A36BE885-2DB1-4F18-A0E5-54CEAB7B18E0}"/>
              </a:ext>
            </a:extLst>
          </p:cNvPr>
          <p:cNvPicPr>
            <a:picLocks noChangeAspect="1"/>
          </p:cNvPicPr>
          <p:nvPr/>
        </p:nvPicPr>
        <p:blipFill>
          <a:blip r:embed="rId5"/>
          <a:stretch>
            <a:fillRect/>
          </a:stretch>
        </p:blipFill>
        <p:spPr>
          <a:xfrm>
            <a:off x="4427984" y="4021734"/>
            <a:ext cx="360040" cy="359509"/>
          </a:xfrm>
          <a:prstGeom prst="rect">
            <a:avLst/>
          </a:prstGeom>
        </p:spPr>
      </p:pic>
      <p:cxnSp>
        <p:nvCxnSpPr>
          <p:cNvPr id="14" name="直接箭头连接符 13">
            <a:extLst>
              <a:ext uri="{FF2B5EF4-FFF2-40B4-BE49-F238E27FC236}">
                <a16:creationId xmlns:a16="http://schemas.microsoft.com/office/drawing/2014/main" id="{AFFB3137-47C7-4C26-BE37-66489537A2AD}"/>
              </a:ext>
            </a:extLst>
          </p:cNvPr>
          <p:cNvCxnSpPr/>
          <p:nvPr/>
        </p:nvCxnSpPr>
        <p:spPr>
          <a:xfrm>
            <a:off x="5236477" y="4230700"/>
            <a:ext cx="3600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231D0070-B546-44B2-A3A1-7A9A2E901C13}"/>
              </a:ext>
            </a:extLst>
          </p:cNvPr>
          <p:cNvCxnSpPr/>
          <p:nvPr/>
        </p:nvCxnSpPr>
        <p:spPr>
          <a:xfrm>
            <a:off x="4788024" y="4230700"/>
            <a:ext cx="3600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8619CD43-3093-44AB-82FB-F43613576F97}"/>
              </a:ext>
            </a:extLst>
          </p:cNvPr>
          <p:cNvSpPr txBox="1"/>
          <p:nvPr/>
        </p:nvSpPr>
        <p:spPr>
          <a:xfrm>
            <a:off x="2916004" y="4011910"/>
            <a:ext cx="1244251"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Example</a:t>
            </a:r>
            <a:r>
              <a:rPr lang="zh-CN" altLang="en-US" dirty="0">
                <a:latin typeface="Times New Roman" panose="02020603050405020304" pitchFamily="18" charset="0"/>
                <a:cs typeface="Times New Roman" panose="02020603050405020304" pitchFamily="18" charset="0"/>
              </a:rPr>
              <a:t>：</a:t>
            </a:r>
          </a:p>
        </p:txBody>
      </p:sp>
      <p:sp>
        <p:nvSpPr>
          <p:cNvPr id="6" name="文本框 5">
            <a:extLst>
              <a:ext uri="{FF2B5EF4-FFF2-40B4-BE49-F238E27FC236}">
                <a16:creationId xmlns:a16="http://schemas.microsoft.com/office/drawing/2014/main" id="{F17019B5-6DEB-4D0B-90B0-199C0F838425}"/>
              </a:ext>
            </a:extLst>
          </p:cNvPr>
          <p:cNvSpPr txBox="1"/>
          <p:nvPr/>
        </p:nvSpPr>
        <p:spPr>
          <a:xfrm>
            <a:off x="5055753" y="4381242"/>
            <a:ext cx="258404"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t</a:t>
            </a:r>
            <a:endParaRPr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62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p:sp>
        <p:nvSpPr>
          <p:cNvPr id="25" name="Text Box 2"/>
          <p:cNvSpPr txBox="1">
            <a:spLocks noChangeArrowheads="1"/>
          </p:cNvSpPr>
          <p:nvPr/>
        </p:nvSpPr>
        <p:spPr bwMode="auto">
          <a:xfrm>
            <a:off x="261669" y="771550"/>
            <a:ext cx="8630812" cy="225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Example 1.6 </a:t>
            </a:r>
            <a:r>
              <a:rPr lang="en-GB" altLang="zh-CN" dirty="0">
                <a:latin typeface="Times New Roman" panose="02020603050405020304" pitchFamily="18" charset="0"/>
                <a:cs typeface="Times New Roman" panose="02020603050405020304" pitchFamily="18" charset="0"/>
              </a:rPr>
              <a:t>Fig. 1.4a,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is enabled at initial marking </a:t>
            </a:r>
            <a:r>
              <a:rPr lang="en-GB" altLang="zh-CN" i="1" dirty="0">
                <a:latin typeface="Times New Roman" panose="02020603050405020304" pitchFamily="18" charset="0"/>
                <a:cs typeface="Times New Roman" panose="02020603050405020304" pitchFamily="18" charset="0"/>
              </a:rPr>
              <a:t>M</a:t>
            </a:r>
            <a:r>
              <a:rPr lang="en-GB" altLang="zh-CN" baseline="-25000" dirty="0">
                <a:latin typeface="Times New Roman" panose="02020603050405020304" pitchFamily="18" charset="0"/>
                <a:cs typeface="Times New Roman" panose="02020603050405020304" pitchFamily="18" charset="0"/>
              </a:rPr>
              <a:t>0</a:t>
            </a:r>
            <a:r>
              <a:rPr lang="en-GB" altLang="zh-CN" dirty="0">
                <a:latin typeface="Times New Roman" panose="02020603050405020304" pitchFamily="18" charset="0"/>
                <a:cs typeface="Times New Roman" panose="02020603050405020304" pitchFamily="18" charset="0"/>
              </a:rPr>
              <a:t> = 3</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+ 2</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4</a:t>
            </a:r>
            <a:r>
              <a:rPr lang="en-GB" altLang="zh-CN" dirty="0">
                <a:latin typeface="Times New Roman" panose="02020603050405020304" pitchFamily="18" charset="0"/>
                <a:cs typeface="Times New Roman" panose="02020603050405020304" pitchFamily="18" charset="0"/>
              </a:rPr>
              <a:t> + 3</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br>
              <a:rPr lang="en-GB" altLang="zh-CN" dirty="0">
                <a:latin typeface="Times New Roman" panose="02020603050405020304" pitchFamily="18" charset="0"/>
                <a:cs typeface="Times New Roman" panose="02020603050405020304" pitchFamily="18" charset="0"/>
              </a:rPr>
            </a:br>
            <a:r>
              <a:rPr lang="en-GB" altLang="zh-CN" dirty="0">
                <a:latin typeface="Times New Roman" panose="02020603050405020304" pitchFamily="18" charset="0"/>
                <a:cs typeface="Times New Roman" panose="02020603050405020304" pitchFamily="18" charset="0"/>
              </a:rPr>
              <a:t>since </a:t>
            </a:r>
            <a:r>
              <a:rPr lang="en-GB" altLang="zh-CN" baseline="30000"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M</a:t>
            </a:r>
            <a:r>
              <a:rPr lang="en-GB" altLang="zh-CN" baseline="-25000" dirty="0">
                <a:latin typeface="Times New Roman" panose="02020603050405020304" pitchFamily="18" charset="0"/>
                <a:cs typeface="Times New Roman" panose="02020603050405020304" pitchFamily="18" charset="0"/>
              </a:rPr>
              <a:t>0</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 3 &gt;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 1, and </a:t>
            </a:r>
            <a:r>
              <a:rPr lang="en-GB" altLang="zh-CN" i="1" dirty="0">
                <a:latin typeface="Times New Roman" panose="02020603050405020304" pitchFamily="18" charset="0"/>
                <a:cs typeface="Times New Roman" panose="02020603050405020304" pitchFamily="18" charset="0"/>
              </a:rPr>
              <a:t>M</a:t>
            </a:r>
            <a:r>
              <a:rPr lang="en-GB" altLang="zh-CN" baseline="-25000" dirty="0">
                <a:latin typeface="Times New Roman" panose="02020603050405020304" pitchFamily="18" charset="0"/>
                <a:cs typeface="Times New Roman" panose="02020603050405020304" pitchFamily="18" charset="0"/>
              </a:rPr>
              <a:t>0</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GB" altLang="zh-CN" dirty="0">
                <a:latin typeface="Times New Roman" panose="02020603050405020304" pitchFamily="18" charset="0"/>
                <a:cs typeface="Times New Roman" panose="02020603050405020304" pitchFamily="18" charset="0"/>
              </a:rPr>
              <a:t>) = 3 &gt; W(</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 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 1.</a:t>
            </a:r>
            <a:br>
              <a:rPr lang="en-GB" altLang="zh-CN" dirty="0">
                <a:latin typeface="Times New Roman" panose="02020603050405020304" pitchFamily="18" charset="0"/>
                <a:cs typeface="Times New Roman" panose="02020603050405020304" pitchFamily="18" charset="0"/>
              </a:rPr>
            </a:br>
            <a:r>
              <a:rPr lang="en-GB" altLang="zh-CN" dirty="0">
                <a:latin typeface="Times New Roman" panose="02020603050405020304" pitchFamily="18" charset="0"/>
                <a:cs typeface="Times New Roman" panose="02020603050405020304" pitchFamily="18" charset="0"/>
              </a:rPr>
              <a:t>Firing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leads to </a:t>
            </a:r>
            <a:r>
              <a:rPr lang="en-GB" altLang="zh-CN" i="1" dirty="0">
                <a:latin typeface="Times New Roman" panose="02020603050405020304" pitchFamily="18" charset="0"/>
                <a:cs typeface="Times New Roman" panose="02020603050405020304" pitchFamily="18" charset="0"/>
              </a:rPr>
              <a:t>M</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with </a:t>
            </a:r>
            <a:r>
              <a:rPr lang="en-GB" altLang="zh-CN" i="1" dirty="0">
                <a:latin typeface="Times New Roman" panose="02020603050405020304" pitchFamily="18" charset="0"/>
                <a:cs typeface="Times New Roman" panose="02020603050405020304" pitchFamily="18" charset="0"/>
              </a:rPr>
              <a:t>M</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M</a:t>
            </a:r>
            <a:r>
              <a:rPr lang="en-GB" altLang="zh-CN" baseline="-25000" dirty="0">
                <a:latin typeface="Times New Roman" panose="02020603050405020304" pitchFamily="18" charset="0"/>
                <a:cs typeface="Times New Roman" panose="02020603050405020304" pitchFamily="18" charset="0"/>
              </a:rPr>
              <a:t>0</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 2, </a:t>
            </a:r>
            <a:r>
              <a:rPr lang="en-GB" altLang="zh-CN" i="1" dirty="0">
                <a:latin typeface="Times New Roman" panose="02020603050405020304" pitchFamily="18" charset="0"/>
                <a:cs typeface="Times New Roman" panose="02020603050405020304" pitchFamily="18" charset="0"/>
              </a:rPr>
              <a:t>M</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br>
              <a:rPr lang="en-GB" altLang="zh-CN" dirty="0">
                <a:latin typeface="Times New Roman" panose="02020603050405020304" pitchFamily="18" charset="0"/>
                <a:cs typeface="Times New Roman" panose="02020603050405020304" pitchFamily="18" charset="0"/>
              </a:rPr>
            </a:br>
            <a:r>
              <a:rPr lang="en-GB" altLang="zh-CN" i="1" dirty="0">
                <a:latin typeface="Times New Roman" panose="02020603050405020304" pitchFamily="18" charset="0"/>
                <a:cs typeface="Times New Roman" panose="02020603050405020304" pitchFamily="18" charset="0"/>
              </a:rPr>
              <a:t>M</a:t>
            </a:r>
            <a:r>
              <a:rPr lang="en-GB" altLang="zh-CN" baseline="-25000" dirty="0">
                <a:latin typeface="Times New Roman" panose="02020603050405020304" pitchFamily="18" charset="0"/>
                <a:cs typeface="Times New Roman" panose="02020603050405020304" pitchFamily="18" charset="0"/>
              </a:rPr>
              <a:t>0</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 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 1, </a:t>
            </a:r>
            <a:r>
              <a:rPr lang="en-GB" altLang="zh-CN" i="1" dirty="0">
                <a:latin typeface="Times New Roman" panose="02020603050405020304" pitchFamily="18" charset="0"/>
                <a:cs typeface="Times New Roman" panose="02020603050405020304" pitchFamily="18" charset="0"/>
              </a:rPr>
              <a:t>M</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M</a:t>
            </a:r>
            <a:r>
              <a:rPr lang="en-GB" altLang="zh-CN" baseline="-25000" dirty="0">
                <a:latin typeface="Times New Roman" panose="02020603050405020304" pitchFamily="18" charset="0"/>
                <a:cs typeface="Times New Roman" panose="02020603050405020304" pitchFamily="18" charset="0"/>
              </a:rPr>
              <a:t>0</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 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 W(</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 0, </a:t>
            </a:r>
            <a:r>
              <a:rPr lang="en-GB" altLang="zh-CN" i="1" dirty="0">
                <a:latin typeface="Times New Roman" panose="02020603050405020304" pitchFamily="18" charset="0"/>
                <a:cs typeface="Times New Roman" panose="02020603050405020304" pitchFamily="18" charset="0"/>
              </a:rPr>
              <a:t>M</a:t>
            </a:r>
            <a:r>
              <a:rPr lang="en-GB"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M</a:t>
            </a:r>
            <a:r>
              <a:rPr lang="en-GB" altLang="zh-CN" baseline="-25000" dirty="0">
                <a:latin typeface="Times New Roman" panose="02020603050405020304" pitchFamily="18" charset="0"/>
                <a:cs typeface="Times New Roman" panose="02020603050405020304" pitchFamily="18" charset="0"/>
              </a:rPr>
              <a:t>0</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4</a:t>
            </a:r>
            <a:r>
              <a:rPr lang="en-GB"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 p</a:t>
            </a:r>
            <a:r>
              <a:rPr lang="en-GB"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 2, and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M</a:t>
            </a:r>
            <a:r>
              <a:rPr lang="en-GB" altLang="zh-CN" baseline="-25000" dirty="0">
                <a:latin typeface="Times New Roman" panose="02020603050405020304" pitchFamily="18" charset="0"/>
                <a:cs typeface="Times New Roman" panose="02020603050405020304" pitchFamily="18" charset="0"/>
              </a:rPr>
              <a:t>0</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GB"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 t</a:t>
            </a:r>
            <a:r>
              <a:rPr lang="en-GB"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W(</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 2, as shown in Fig 1.4b. In the same way,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can be obtained, respectively.  </a:t>
            </a:r>
            <a:endParaRPr lang="en-US" altLang="zh-CN" i="1" dirty="0">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3508662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p:graphicFrame>
        <p:nvGraphicFramePr>
          <p:cNvPr id="2" name="对象 1"/>
          <p:cNvGraphicFramePr>
            <a:graphicFrameLocks noChangeAspect="1"/>
          </p:cNvGraphicFramePr>
          <p:nvPr>
            <p:extLst>
              <p:ext uri="{D42A27DB-BD31-4B8C-83A1-F6EECF244321}">
                <p14:modId xmlns:p14="http://schemas.microsoft.com/office/powerpoint/2010/main" val="3217027441"/>
              </p:ext>
            </p:extLst>
          </p:nvPr>
        </p:nvGraphicFramePr>
        <p:xfrm>
          <a:off x="938835" y="843558"/>
          <a:ext cx="7661506" cy="3960440"/>
        </p:xfrm>
        <a:graphic>
          <a:graphicData uri="http://schemas.openxmlformats.org/presentationml/2006/ole">
            <mc:AlternateContent xmlns:mc="http://schemas.openxmlformats.org/markup-compatibility/2006">
              <mc:Choice xmlns:v="urn:schemas-microsoft-com:vml" Requires="v">
                <p:oleObj name="Visio" r:id="rId3" imgW="16246823" imgH="8398849" progId="Visio.Drawing.11">
                  <p:embed/>
                </p:oleObj>
              </mc:Choice>
              <mc:Fallback>
                <p:oleObj name="Visio" r:id="rId3" imgW="16246823" imgH="8398849" progId="Visio.Drawing.11">
                  <p:embed/>
                  <p:pic>
                    <p:nvPicPr>
                      <p:cNvPr id="0" name=""/>
                      <p:cNvPicPr/>
                      <p:nvPr/>
                    </p:nvPicPr>
                    <p:blipFill>
                      <a:blip r:embed="rId4"/>
                      <a:stretch>
                        <a:fillRect/>
                      </a:stretch>
                    </p:blipFill>
                    <p:spPr>
                      <a:xfrm>
                        <a:off x="938835" y="843558"/>
                        <a:ext cx="7661506" cy="3960440"/>
                      </a:xfrm>
                      <a:prstGeom prst="rect">
                        <a:avLst/>
                      </a:prstGeom>
                    </p:spPr>
                  </p:pic>
                </p:oleObj>
              </mc:Fallback>
            </mc:AlternateContent>
          </a:graphicData>
        </a:graphic>
      </p:graphicFrame>
      <p:sp>
        <p:nvSpPr>
          <p:cNvPr id="3" name="文本框 2"/>
          <p:cNvSpPr txBox="1"/>
          <p:nvPr/>
        </p:nvSpPr>
        <p:spPr>
          <a:xfrm>
            <a:off x="2987824" y="4803998"/>
            <a:ext cx="324036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Fig 1.4 A Petri net example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3238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p:sp>
        <p:nvSpPr>
          <p:cNvPr id="25" name="Text Box 2"/>
          <p:cNvSpPr txBox="1">
            <a:spLocks noChangeArrowheads="1"/>
          </p:cNvSpPr>
          <p:nvPr/>
        </p:nvSpPr>
        <p:spPr bwMode="auto">
          <a:xfrm>
            <a:off x="261669" y="771550"/>
            <a:ext cx="8414787" cy="1136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Definition 1.6 </a:t>
            </a:r>
            <a:r>
              <a:rPr lang="en-US" altLang="zh-CN" dirty="0">
                <a:latin typeface="Times New Roman" pitchFamily="18" charset="0"/>
                <a:ea typeface="华文楷体" pitchFamily="2" charset="-122"/>
                <a:cs typeface="Times New Roman" pitchFamily="18" charset="0"/>
              </a:rPr>
              <a:t>A Petri net (</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M</a:t>
            </a:r>
            <a:r>
              <a:rPr lang="en-US" altLang="zh-CN" baseline="-25000" dirty="0">
                <a:latin typeface="Times New Roman" pitchFamily="18" charset="0"/>
                <a:ea typeface="华文楷体" pitchFamily="2" charset="-122"/>
                <a:cs typeface="Times New Roman" pitchFamily="18" charset="0"/>
              </a:rPr>
              <a:t>0</a:t>
            </a:r>
            <a:r>
              <a:rPr lang="en-US" altLang="zh-CN" dirty="0">
                <a:latin typeface="Times New Roman" pitchFamily="18" charset="0"/>
                <a:ea typeface="华文楷体" pitchFamily="2" charset="-122"/>
                <a:cs typeface="Times New Roman" pitchFamily="18" charset="0"/>
              </a:rPr>
              <a:t>) is </a:t>
            </a:r>
            <a:r>
              <a:rPr lang="en-US" altLang="zh-CN" b="1" dirty="0">
                <a:latin typeface="Times New Roman" pitchFamily="18" charset="0"/>
                <a:ea typeface="华文楷体" pitchFamily="2" charset="-122"/>
                <a:cs typeface="Times New Roman" pitchFamily="18" charset="0"/>
              </a:rPr>
              <a:t>safe</a:t>
            </a:r>
            <a:r>
              <a:rPr lang="en-US" altLang="zh-CN" dirty="0">
                <a:latin typeface="Times New Roman" pitchFamily="18" charset="0"/>
                <a:ea typeface="华文楷体" pitchFamily="2" charset="-122"/>
                <a:cs typeface="Times New Roman" pitchFamily="18" charset="0"/>
              </a:rPr>
              <a:t> if ∀</a:t>
            </a:r>
            <a:r>
              <a:rPr lang="en-US" altLang="zh-CN" i="1" dirty="0">
                <a:latin typeface="Times New Roman" pitchFamily="18" charset="0"/>
                <a:ea typeface="华文楷体" pitchFamily="2" charset="-122"/>
                <a:cs typeface="Times New Roman" pitchFamily="18" charset="0"/>
              </a:rPr>
              <a:t>M</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R</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M</a:t>
            </a:r>
            <a:r>
              <a:rPr lang="en-US" altLang="zh-CN" baseline="-25000" dirty="0">
                <a:latin typeface="Times New Roman" pitchFamily="18" charset="0"/>
                <a:ea typeface="华文楷体" pitchFamily="2" charset="-122"/>
                <a:cs typeface="Times New Roman" pitchFamily="18" charset="0"/>
              </a:rPr>
              <a:t>0</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 P</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M</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p</a:t>
            </a:r>
            <a:r>
              <a:rPr lang="en-US" altLang="zh-CN" dirty="0">
                <a:latin typeface="Times New Roman" pitchFamily="18" charset="0"/>
                <a:ea typeface="华文楷体" pitchFamily="2" charset="-122"/>
                <a:cs typeface="Times New Roman" pitchFamily="18" charset="0"/>
              </a:rPr>
              <a:t>) ≤ 1 is true. It is </a:t>
            </a:r>
            <a:r>
              <a:rPr lang="en-US" altLang="zh-CN" b="1" dirty="0">
                <a:latin typeface="Times New Roman" pitchFamily="18" charset="0"/>
                <a:ea typeface="华文楷体" pitchFamily="2" charset="-122"/>
                <a:cs typeface="Times New Roman" pitchFamily="18" charset="0"/>
              </a:rPr>
              <a:t>bounded</a:t>
            </a:r>
            <a:r>
              <a:rPr lang="en-US" altLang="zh-CN" dirty="0">
                <a:latin typeface="Times New Roman" pitchFamily="18" charset="0"/>
                <a:ea typeface="华文楷体" pitchFamily="2" charset="-122"/>
                <a:cs typeface="Times New Roman" pitchFamily="18" charset="0"/>
              </a:rPr>
              <a:t> if ∃</a:t>
            </a:r>
            <a:r>
              <a:rPr lang="en-US" altLang="zh-CN" i="1" dirty="0">
                <a:latin typeface="Times New Roman" pitchFamily="18" charset="0"/>
                <a:ea typeface="华文楷体" pitchFamily="2" charset="-122"/>
                <a:cs typeface="Times New Roman" pitchFamily="18" charset="0"/>
              </a:rPr>
              <a:t>k</a:t>
            </a:r>
            <a:r>
              <a:rPr lang="en-US" altLang="zh-CN" dirty="0">
                <a:latin typeface="Times New Roman" pitchFamily="18" charset="0"/>
                <a:ea typeface="华文楷体" pitchFamily="2" charset="-122"/>
                <a:cs typeface="Times New Roman" pitchFamily="18" charset="0"/>
              </a:rPr>
              <a:t> ∈ </a:t>
            </a:r>
            <a:r>
              <a:rPr lang="en-US" altLang="zh-CN"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ℕ</a:t>
            </a:r>
            <a:r>
              <a:rPr lang="en-US" altLang="zh-CN" baseline="30000" dirty="0">
                <a:latin typeface="Times New Roman" pitchFamily="18" charset="0"/>
                <a:ea typeface="华文楷体" pitchFamily="2" charset="-122"/>
                <a:cs typeface="Times New Roman" pitchFamily="18" charset="0"/>
              </a:rPr>
              <a:t>+</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M</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R</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M</a:t>
            </a:r>
            <a:r>
              <a:rPr lang="en-US" altLang="zh-CN" baseline="-25000" dirty="0">
                <a:latin typeface="Times New Roman" pitchFamily="18" charset="0"/>
                <a:ea typeface="华文楷体" pitchFamily="2" charset="-122"/>
                <a:cs typeface="Times New Roman" pitchFamily="18" charset="0"/>
              </a:rPr>
              <a:t>0</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P</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M</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p</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k</a:t>
            </a:r>
            <a:r>
              <a:rPr lang="en-US" altLang="zh-CN" dirty="0">
                <a:latin typeface="Times New Roman" pitchFamily="18" charset="0"/>
                <a:ea typeface="华文楷体" pitchFamily="2" charset="-122"/>
                <a:cs typeface="Times New Roman" pitchFamily="18" charset="0"/>
              </a:rPr>
              <a:t>. It is said to be unbounded if it is not bounded. A net </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 is structurally bounded if it is bounded for any initial marking.</a:t>
            </a:r>
            <a:endParaRPr lang="en-US" altLang="zh-CN" i="1" dirty="0">
              <a:latin typeface="Times New Roman" pitchFamily="18" charset="0"/>
              <a:ea typeface="华文楷体" pitchFamily="2" charset="-122"/>
              <a:cs typeface="Times New Roman" pitchFamily="18" charset="0"/>
            </a:endParaRPr>
          </a:p>
        </p:txBody>
      </p:sp>
      <p:sp>
        <p:nvSpPr>
          <p:cNvPr id="11" name="Text Box 2"/>
          <p:cNvSpPr txBox="1">
            <a:spLocks noChangeArrowheads="1"/>
          </p:cNvSpPr>
          <p:nvPr/>
        </p:nvSpPr>
        <p:spPr bwMode="auto">
          <a:xfrm>
            <a:off x="279972" y="2537456"/>
            <a:ext cx="8396484" cy="776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Definition 1.7 </a:t>
            </a:r>
            <a:r>
              <a:rPr lang="en-US" altLang="zh-CN" dirty="0">
                <a:latin typeface="Times New Roman" pitchFamily="18" charset="0"/>
                <a:ea typeface="华文楷体" pitchFamily="2" charset="-122"/>
                <a:cs typeface="Times New Roman" pitchFamily="18" charset="0"/>
              </a:rPr>
              <a:t>A net </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P</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F</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 is </a:t>
            </a:r>
            <a:r>
              <a:rPr lang="en-US" altLang="zh-CN" b="1" dirty="0">
                <a:latin typeface="Times New Roman" pitchFamily="18" charset="0"/>
                <a:ea typeface="华文楷体" pitchFamily="2" charset="-122"/>
                <a:cs typeface="Times New Roman" pitchFamily="18" charset="0"/>
              </a:rPr>
              <a:t>pure (self-loop free)</a:t>
            </a:r>
            <a:r>
              <a:rPr lang="en-US" altLang="zh-CN" dirty="0">
                <a:latin typeface="Times New Roman" pitchFamily="18" charset="0"/>
                <a:ea typeface="华文楷体" pitchFamily="2" charset="-122"/>
                <a:cs typeface="Times New Roman" pitchFamily="18" charset="0"/>
              </a:rPr>
              <a:t> if ∀</a:t>
            </a:r>
            <a:r>
              <a:rPr lang="en-US" altLang="zh-CN" i="1" dirty="0">
                <a:latin typeface="Times New Roman" pitchFamily="18" charset="0"/>
                <a:ea typeface="华文楷体" pitchFamily="2" charset="-122"/>
                <a:cs typeface="Times New Roman" pitchFamily="18" charset="0"/>
              </a:rPr>
              <a:t>x</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y</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 P </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 T</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x</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y</a:t>
            </a:r>
            <a:r>
              <a:rPr lang="en-US" altLang="zh-CN" dirty="0">
                <a:latin typeface="Times New Roman" pitchFamily="18" charset="0"/>
                <a:ea typeface="华文楷体" pitchFamily="2" charset="-122"/>
                <a:cs typeface="Times New Roman" pitchFamily="18" charset="0"/>
              </a:rPr>
              <a:t>) &gt; 0 implies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y</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x</a:t>
            </a:r>
            <a:r>
              <a:rPr lang="en-US" altLang="zh-CN" dirty="0">
                <a:latin typeface="Times New Roman" pitchFamily="18" charset="0"/>
                <a:ea typeface="华文楷体" pitchFamily="2" charset="-122"/>
                <a:cs typeface="Times New Roman" pitchFamily="18" charset="0"/>
              </a:rPr>
              <a:t>) = 0</a:t>
            </a:r>
            <a:endParaRPr lang="en-US" altLang="zh-CN" i="1" dirty="0">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4265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p:sp>
        <p:nvSpPr>
          <p:cNvPr id="12" name="Text Box 2"/>
          <p:cNvSpPr txBox="1">
            <a:spLocks noChangeArrowheads="1"/>
          </p:cNvSpPr>
          <p:nvPr/>
        </p:nvSpPr>
        <p:spPr bwMode="auto">
          <a:xfrm>
            <a:off x="418122" y="761912"/>
            <a:ext cx="8330342" cy="1136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Example 1.7 </a:t>
            </a:r>
            <a:r>
              <a:rPr lang="en-US" altLang="zh-CN" dirty="0">
                <a:latin typeface="Times New Roman" pitchFamily="18" charset="0"/>
                <a:ea typeface="华文楷体" pitchFamily="2" charset="-122"/>
                <a:cs typeface="Times New Roman" pitchFamily="18" charset="0"/>
              </a:rPr>
              <a:t>The Petri net in Fig. 1.2 is not safe since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2</a:t>
            </a:r>
            <a:r>
              <a:rPr lang="en-US" altLang="zh-CN" dirty="0">
                <a:latin typeface="Times New Roman" pitchFamily="18" charset="0"/>
                <a:ea typeface="华文楷体" pitchFamily="2" charset="-122"/>
                <a:cs typeface="Times New Roman" pitchFamily="18" charset="0"/>
              </a:rPr>
              <a:t> can hold two tokens when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1</a:t>
            </a:r>
            <a:r>
              <a:rPr lang="en-US" altLang="zh-CN" dirty="0">
                <a:latin typeface="Times New Roman" pitchFamily="18" charset="0"/>
                <a:ea typeface="华文楷体" pitchFamily="2" charset="-122"/>
                <a:cs typeface="Times New Roman" pitchFamily="18" charset="0"/>
              </a:rPr>
              <a:t> fires at the initial marking. The Petri net shown in Fig. 1.3 is safe. Both net models are bounded, structurally bounded, and pure.</a:t>
            </a:r>
            <a:endParaRPr lang="en-US" altLang="zh-CN" i="1" dirty="0">
              <a:latin typeface="Times New Roman" pitchFamily="18" charset="0"/>
              <a:ea typeface="华文楷体" pitchFamily="2" charset="-122"/>
              <a:cs typeface="Times New Roman"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920052917"/>
              </p:ext>
            </p:extLst>
          </p:nvPr>
        </p:nvGraphicFramePr>
        <p:xfrm>
          <a:off x="827584" y="2429383"/>
          <a:ext cx="3312368" cy="2073412"/>
        </p:xfrm>
        <a:graphic>
          <a:graphicData uri="http://schemas.openxmlformats.org/presentationml/2006/ole">
            <mc:AlternateContent xmlns:mc="http://schemas.openxmlformats.org/markup-compatibility/2006">
              <mc:Choice xmlns:v="urn:schemas-microsoft-com:vml" Requires="v">
                <p:oleObj name="Visio" r:id="rId3" imgW="3733945" imgH="2339597" progId="Visio.Drawing.11">
                  <p:embed/>
                </p:oleObj>
              </mc:Choice>
              <mc:Fallback>
                <p:oleObj name="Visio" r:id="rId3" imgW="3733945" imgH="2339597" progId="Visio.Drawing.11">
                  <p:embed/>
                  <p:pic>
                    <p:nvPicPr>
                      <p:cNvPr id="15" name="对象 14"/>
                      <p:cNvPicPr/>
                      <p:nvPr/>
                    </p:nvPicPr>
                    <p:blipFill>
                      <a:blip r:embed="rId4"/>
                      <a:stretch>
                        <a:fillRect/>
                      </a:stretch>
                    </p:blipFill>
                    <p:spPr>
                      <a:xfrm>
                        <a:off x="827584" y="2429383"/>
                        <a:ext cx="3312368" cy="2073412"/>
                      </a:xfrm>
                      <a:prstGeom prst="rect">
                        <a:avLst/>
                      </a:prstGeom>
                      <a:solidFill>
                        <a:schemeClr val="bg1"/>
                      </a:solid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021580177"/>
              </p:ext>
            </p:extLst>
          </p:nvPr>
        </p:nvGraphicFramePr>
        <p:xfrm>
          <a:off x="5004048" y="2211710"/>
          <a:ext cx="3233584" cy="2291085"/>
        </p:xfrm>
        <a:graphic>
          <a:graphicData uri="http://schemas.openxmlformats.org/presentationml/2006/ole">
            <mc:AlternateContent xmlns:mc="http://schemas.openxmlformats.org/markup-compatibility/2006">
              <mc:Choice xmlns:v="urn:schemas-microsoft-com:vml" Requires="v">
                <p:oleObj name="Visio" r:id="rId5" imgW="3753031" imgH="2657938" progId="Visio.Drawing.11">
                  <p:embed/>
                </p:oleObj>
              </mc:Choice>
              <mc:Fallback>
                <p:oleObj name="Visio" r:id="rId5" imgW="3753031" imgH="2657938" progId="Visio.Drawing.11">
                  <p:embed/>
                  <p:pic>
                    <p:nvPicPr>
                      <p:cNvPr id="16" name="对象 15"/>
                      <p:cNvPicPr/>
                      <p:nvPr/>
                    </p:nvPicPr>
                    <p:blipFill>
                      <a:blip r:embed="rId6"/>
                      <a:stretch>
                        <a:fillRect/>
                      </a:stretch>
                    </p:blipFill>
                    <p:spPr>
                      <a:xfrm>
                        <a:off x="5004048" y="2211710"/>
                        <a:ext cx="3233584" cy="2291085"/>
                      </a:xfrm>
                      <a:prstGeom prst="rect">
                        <a:avLst/>
                      </a:prstGeom>
                    </p:spPr>
                  </p:pic>
                </p:oleObj>
              </mc:Fallback>
            </mc:AlternateContent>
          </a:graphicData>
        </a:graphic>
      </p:graphicFrame>
      <p:sp>
        <p:nvSpPr>
          <p:cNvPr id="14" name="文本框 13">
            <a:extLst>
              <a:ext uri="{FF2B5EF4-FFF2-40B4-BE49-F238E27FC236}">
                <a16:creationId xmlns:a16="http://schemas.microsoft.com/office/drawing/2014/main" id="{7E41DB5F-0852-46B9-884C-24A3AAA1C0F1}"/>
              </a:ext>
            </a:extLst>
          </p:cNvPr>
          <p:cNvSpPr txBox="1"/>
          <p:nvPr/>
        </p:nvSpPr>
        <p:spPr>
          <a:xfrm>
            <a:off x="2051720" y="4667291"/>
            <a:ext cx="936104" cy="369332"/>
          </a:xfrm>
          <a:prstGeom prst="rect">
            <a:avLst/>
          </a:prstGeom>
          <a:noFill/>
        </p:spPr>
        <p:txBody>
          <a:bodyPr wrap="square">
            <a:spAutoFit/>
          </a:bodyPr>
          <a:lstStyle/>
          <a:p>
            <a:r>
              <a:rPr lang="en-US" altLang="zh-CN" dirty="0">
                <a:latin typeface="Times New Roman" pitchFamily="18" charset="0"/>
                <a:ea typeface="华文楷体" pitchFamily="2" charset="-122"/>
                <a:cs typeface="Times New Roman" pitchFamily="18" charset="0"/>
              </a:rPr>
              <a:t>Fig. 1.2</a:t>
            </a:r>
            <a:endParaRPr lang="zh-CN" altLang="en-US" dirty="0"/>
          </a:p>
        </p:txBody>
      </p:sp>
      <p:sp>
        <p:nvSpPr>
          <p:cNvPr id="17" name="文本框 16">
            <a:extLst>
              <a:ext uri="{FF2B5EF4-FFF2-40B4-BE49-F238E27FC236}">
                <a16:creationId xmlns:a16="http://schemas.microsoft.com/office/drawing/2014/main" id="{6875EC70-BF14-4FC3-8FE7-510F0C506AF0}"/>
              </a:ext>
            </a:extLst>
          </p:cNvPr>
          <p:cNvSpPr txBox="1"/>
          <p:nvPr/>
        </p:nvSpPr>
        <p:spPr>
          <a:xfrm>
            <a:off x="6368853" y="4667291"/>
            <a:ext cx="936104" cy="369332"/>
          </a:xfrm>
          <a:prstGeom prst="rect">
            <a:avLst/>
          </a:prstGeom>
          <a:noFill/>
        </p:spPr>
        <p:txBody>
          <a:bodyPr wrap="square">
            <a:spAutoFit/>
          </a:bodyPr>
          <a:lstStyle/>
          <a:p>
            <a:r>
              <a:rPr lang="en-US" altLang="zh-CN" dirty="0">
                <a:latin typeface="Times New Roman" pitchFamily="18" charset="0"/>
                <a:ea typeface="华文楷体" pitchFamily="2" charset="-122"/>
                <a:cs typeface="Times New Roman" pitchFamily="18" charset="0"/>
              </a:rPr>
              <a:t>Fig. 1.3 </a:t>
            </a:r>
            <a:endParaRPr lang="zh-CN" altLang="en-US" dirty="0"/>
          </a:p>
        </p:txBody>
      </p:sp>
    </p:spTree>
    <p:extLst>
      <p:ext uri="{BB962C8B-B14F-4D97-AF65-F5344CB8AC3E}">
        <p14:creationId xmlns:p14="http://schemas.microsoft.com/office/powerpoint/2010/main" val="1336843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p:sp>
        <p:nvSpPr>
          <p:cNvPr id="25" name="Text Box 2"/>
          <p:cNvSpPr txBox="1">
            <a:spLocks noChangeArrowheads="1"/>
          </p:cNvSpPr>
          <p:nvPr/>
        </p:nvSpPr>
        <p:spPr bwMode="auto">
          <a:xfrm>
            <a:off x="261669" y="771550"/>
            <a:ext cx="8630812" cy="225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Definition 1.8 The output and input incidence matrices </a:t>
            </a:r>
            <a:r>
              <a:rPr lang="en-US" altLang="zh-CN" dirty="0">
                <a:latin typeface="Times New Roman" pitchFamily="18" charset="0"/>
                <a:ea typeface="华文楷体" pitchFamily="2" charset="-122"/>
                <a:cs typeface="Times New Roman" pitchFamily="18" charset="0"/>
              </a:rPr>
              <a:t>of a net are defined as </a:t>
            </a:r>
            <a:r>
              <a:rPr lang="en-US" altLang="zh-CN" i="1" dirty="0">
                <a:latin typeface="Times New Roman" pitchFamily="18" charset="0"/>
                <a:ea typeface="华文楷体" pitchFamily="2" charset="-122"/>
                <a:cs typeface="Times New Roman" pitchFamily="18" charset="0"/>
              </a:rPr>
              <a:t>Post</a:t>
            </a:r>
            <a:r>
              <a:rPr lang="en-US" altLang="zh-CN" dirty="0">
                <a:latin typeface="Times New Roman" pitchFamily="18" charset="0"/>
                <a:ea typeface="华文楷体" pitchFamily="2" charset="-122"/>
                <a:cs typeface="Times New Roman" pitchFamily="18" charset="0"/>
              </a:rPr>
              <a:t> and </a:t>
            </a:r>
            <a:r>
              <a:rPr lang="en-US" altLang="zh-CN" i="1" dirty="0">
                <a:latin typeface="Times New Roman" pitchFamily="18" charset="0"/>
                <a:ea typeface="华文楷体" pitchFamily="2" charset="-122"/>
                <a:cs typeface="Times New Roman" pitchFamily="18" charset="0"/>
              </a:rPr>
              <a:t>Pre</a:t>
            </a:r>
            <a:r>
              <a:rPr lang="en-US" altLang="zh-CN" dirty="0">
                <a:latin typeface="Times New Roman" pitchFamily="18" charset="0"/>
                <a:ea typeface="华文楷体" pitchFamily="2" charset="-122"/>
                <a:cs typeface="Times New Roman" pitchFamily="18" charset="0"/>
              </a:rPr>
              <a:t>, respectively. </a:t>
            </a:r>
            <a:r>
              <a:rPr lang="en-US" altLang="zh-CN" i="1" dirty="0">
                <a:latin typeface="Times New Roman" pitchFamily="18" charset="0"/>
                <a:ea typeface="华文楷体" pitchFamily="2" charset="-122"/>
                <a:cs typeface="Times New Roman" pitchFamily="18" charset="0"/>
              </a:rPr>
              <a:t>Post</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ℕ </a:t>
            </a:r>
            <a:r>
              <a:rPr lang="en-US" altLang="zh-CN" dirty="0">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is a mapping that assigns weights to direct arcs from transitions in </a:t>
            </a:r>
            <a:r>
              <a:rPr lang="en-US" altLang="zh-CN" i="1" dirty="0">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T </a:t>
            </a:r>
            <a:r>
              <a:rPr lang="en-US" altLang="zh-CN" dirty="0">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to</a:t>
            </a:r>
            <a:r>
              <a:rPr lang="en-US" altLang="zh-CN" i="1" dirty="0">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places in </a:t>
            </a:r>
            <a:r>
              <a:rPr lang="en-US" altLang="zh-CN" i="1" dirty="0">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P</a:t>
            </a:r>
            <a:r>
              <a:rPr lang="en-US" altLang="zh-CN" dirty="0">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zh-CN" i="1" dirty="0">
                <a:latin typeface="Times New Roman" pitchFamily="18" charset="0"/>
                <a:ea typeface="华文楷体" pitchFamily="2" charset="-122"/>
                <a:cs typeface="Times New Roman" pitchFamily="18" charset="0"/>
              </a:rPr>
              <a:t>Pre</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P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ℕ </a:t>
            </a:r>
            <a:r>
              <a:rPr lang="en-US" altLang="zh-CN" dirty="0">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is a mapping that assigns weights to direct arcs from places in </a:t>
            </a:r>
            <a:r>
              <a:rPr lang="en-US" altLang="zh-CN" i="1" dirty="0">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P </a:t>
            </a:r>
            <a:r>
              <a:rPr lang="en-US" altLang="zh-CN" dirty="0">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to</a:t>
            </a:r>
            <a:r>
              <a:rPr lang="en-US" altLang="zh-CN" i="1" dirty="0">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transitions in </a:t>
            </a:r>
            <a:r>
              <a:rPr lang="en-US" altLang="zh-CN" i="1" dirty="0">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T</a:t>
            </a:r>
            <a:r>
              <a:rPr lang="en-US" altLang="zh-CN" dirty="0">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zh-CN" dirty="0">
                <a:latin typeface="Times New Roman" pitchFamily="18" charset="0"/>
                <a:ea typeface="华文楷体" pitchFamily="2" charset="-122"/>
                <a:cs typeface="Times New Roman" pitchFamily="18" charset="0"/>
              </a:rPr>
              <a:t>The incidence matrix of a net is defined as [</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Post </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Pre </a:t>
            </a:r>
            <a:r>
              <a:rPr lang="en-US" altLang="zh-CN" dirty="0">
                <a:latin typeface="Times New Roman" pitchFamily="18" charset="0"/>
                <a:ea typeface="华文楷体" pitchFamily="2" charset="-122"/>
                <a:cs typeface="Times New Roman" pitchFamily="18" charset="0"/>
              </a:rPr>
              <a:t>where </a:t>
            </a:r>
            <a:r>
              <a:rPr lang="en-US" altLang="zh-CN" i="1" dirty="0">
                <a:latin typeface="Times New Roman" pitchFamily="18" charset="0"/>
                <a:ea typeface="华文楷体" pitchFamily="2" charset="-122"/>
                <a:cs typeface="Times New Roman" pitchFamily="18" charset="0"/>
              </a:rPr>
              <a:t>Post</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p</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t</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Pre</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p</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p</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dirty="0">
                <a:latin typeface="Times New Roman" pitchFamily="18" charset="0"/>
                <a:ea typeface="华文楷体" pitchFamily="2" charset="-122"/>
                <a:cs typeface="Times New Roman" pitchFamily="18" charset="0"/>
              </a:rPr>
              <a:t>). For a place </a:t>
            </a:r>
            <a:r>
              <a:rPr lang="en-US" altLang="zh-CN" i="1" dirty="0">
                <a:latin typeface="Times New Roman" pitchFamily="18" charset="0"/>
                <a:ea typeface="华文楷体" pitchFamily="2" charset="-122"/>
                <a:cs typeface="Times New Roman" pitchFamily="18" charset="0"/>
              </a:rPr>
              <a:t>p</a:t>
            </a:r>
            <a:r>
              <a:rPr lang="en-US" altLang="zh-CN" dirty="0">
                <a:latin typeface="Times New Roman" pitchFamily="18" charset="0"/>
                <a:ea typeface="华文楷体" pitchFamily="2" charset="-122"/>
                <a:cs typeface="Times New Roman" pitchFamily="18" charset="0"/>
              </a:rPr>
              <a:t> (transition </a:t>
            </a:r>
            <a:r>
              <a:rPr lang="en-US" altLang="zh-CN" i="1" dirty="0">
                <a:latin typeface="Times New Roman" pitchFamily="18" charset="0"/>
                <a:ea typeface="华文楷体" pitchFamily="2" charset="-122"/>
                <a:cs typeface="Times New Roman" pitchFamily="18" charset="0"/>
              </a:rPr>
              <a:t>t</a:t>
            </a:r>
            <a:r>
              <a:rPr lang="en-US" altLang="zh-CN" dirty="0">
                <a:latin typeface="Times New Roman" pitchFamily="18" charset="0"/>
                <a:ea typeface="华文楷体" pitchFamily="2" charset="-122"/>
                <a:cs typeface="Times New Roman" pitchFamily="18" charset="0"/>
              </a:rPr>
              <a:t>), its incidence vector, a row (column) in [</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 is denoted by [</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p</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dirty="0">
                <a:latin typeface="Times New Roman" pitchFamily="18" charset="0"/>
                <a:ea typeface="华文楷体" pitchFamily="2" charset="-122"/>
                <a:cs typeface="Times New Roman" pitchFamily="18" charset="0"/>
              </a:rPr>
              <a:t>)).</a:t>
            </a:r>
            <a:endParaRPr lang="en-US" altLang="zh-CN" i="1" dirty="0">
              <a:latin typeface="Times New Roman" pitchFamily="18" charset="0"/>
              <a:ea typeface="华文楷体" pitchFamily="2" charset="-122"/>
              <a:cs typeface="Times New Roman" pitchFamily="18" charset="0"/>
            </a:endParaRPr>
          </a:p>
        </p:txBody>
      </p:sp>
      <p:sp>
        <p:nvSpPr>
          <p:cNvPr id="3" name="矩形 2"/>
          <p:cNvSpPr/>
          <p:nvPr/>
        </p:nvSpPr>
        <p:spPr>
          <a:xfrm>
            <a:off x="261669" y="3000539"/>
            <a:ext cx="8630812" cy="1172629"/>
          </a:xfrm>
          <a:prstGeom prst="rect">
            <a:avLst/>
          </a:prstGeom>
        </p:spPr>
        <p:txBody>
          <a:bodyPr wrap="square">
            <a:spAutoFit/>
          </a:bodyPr>
          <a:lstStyle/>
          <a:p>
            <a:pPr indent="259200" algn="just">
              <a:lnSpc>
                <a:spcPct val="130000"/>
              </a:lnSpc>
              <a:spcBef>
                <a:spcPts val="1200"/>
              </a:spcBef>
            </a:pPr>
            <a:r>
              <a:rPr lang="en-US" altLang="zh-CN" dirty="0">
                <a:latin typeface="Times New Roman" panose="02020603050405020304" pitchFamily="18" charset="0"/>
                <a:cs typeface="Times New Roman" panose="02020603050405020304" pitchFamily="18" charset="0"/>
              </a:rPr>
              <a:t>A pure net </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P</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F</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 </a:t>
            </a:r>
            <a:r>
              <a:rPr lang="en-US" altLang="zh-CN" dirty="0">
                <a:latin typeface="Times New Roman" panose="02020603050405020304" pitchFamily="18" charset="0"/>
                <a:cs typeface="Times New Roman" panose="02020603050405020304" pitchFamily="18" charset="0"/>
              </a:rPr>
              <a:t>and its incidence matrix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have one-to-one relationship. However, for a non-pure net, its incidence matrix cannot represent self-loops. That is to say, </a:t>
            </a:r>
            <a:r>
              <a:rPr lang="en-US" altLang="zh-CN" b="1" dirty="0">
                <a:latin typeface="Times New Roman" panose="02020603050405020304" pitchFamily="18" charset="0"/>
                <a:cs typeface="Times New Roman" panose="02020603050405020304" pitchFamily="18" charset="0"/>
              </a:rPr>
              <a:t>two nets have the same incidence matrix but may have different net structures.</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089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p:sp>
        <p:nvSpPr>
          <p:cNvPr id="25" name="Text Box 2"/>
          <p:cNvSpPr txBox="1">
            <a:spLocks noChangeArrowheads="1"/>
          </p:cNvSpPr>
          <p:nvPr/>
        </p:nvSpPr>
        <p:spPr bwMode="auto">
          <a:xfrm>
            <a:off x="261669" y="771550"/>
            <a:ext cx="5089782"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Example 1.8 </a:t>
            </a:r>
            <a:r>
              <a:rPr lang="en-US" altLang="zh-CN" dirty="0">
                <a:latin typeface="Times New Roman" pitchFamily="18" charset="0"/>
                <a:ea typeface="华文楷体" pitchFamily="2" charset="-122"/>
                <a:cs typeface="Times New Roman" pitchFamily="18" charset="0"/>
              </a:rPr>
              <a:t>For the Petri net in Fig. 1.4a, we have</a:t>
            </a:r>
            <a:endParaRPr lang="en-US" altLang="zh-CN" i="1" dirty="0">
              <a:latin typeface="Times New Roman" pitchFamily="18" charset="0"/>
              <a:ea typeface="华文楷体" pitchFamily="2" charset="-122"/>
              <a:cs typeface="Times New Roman" pitchFamily="18" charset="0"/>
            </a:endParaRPr>
          </a:p>
        </p:txBody>
      </p:sp>
      <p:grpSp>
        <p:nvGrpSpPr>
          <p:cNvPr id="22" name="组合 21"/>
          <p:cNvGrpSpPr/>
          <p:nvPr/>
        </p:nvGrpSpPr>
        <p:grpSpPr>
          <a:xfrm>
            <a:off x="3781701" y="3303263"/>
            <a:ext cx="3779670" cy="1704433"/>
            <a:chOff x="3202221" y="1336533"/>
            <a:chExt cx="3779670" cy="1704433"/>
          </a:xfrm>
        </p:grpSpPr>
        <mc:AlternateContent xmlns:mc="http://schemas.openxmlformats.org/markup-compatibility/2006" xmlns:a14="http://schemas.microsoft.com/office/drawing/2010/main">
          <mc:Choice Requires="a14">
            <p:sp>
              <p:nvSpPr>
                <p:cNvPr id="23" name="文本框 22"/>
                <p:cNvSpPr txBox="1"/>
                <p:nvPr/>
              </p:nvSpPr>
              <p:spPr>
                <a:xfrm>
                  <a:off x="5237631" y="1688328"/>
                  <a:ext cx="1744260" cy="12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qArr>
                                </m:e>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−2</m:t>
                                      </m:r>
                                    </m:e>
                                  </m:eqArr>
                                </m:e>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3</m:t>
                                      </m:r>
                                    </m:e>
                                  </m:eqArr>
                                </m:e>
                              </m:mr>
                            </m:m>
                          </m:e>
                        </m:d>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5237631" y="1688328"/>
                  <a:ext cx="1744260" cy="1273875"/>
                </a:xfrm>
                <a:prstGeom prst="rect">
                  <a:avLst/>
                </a:prstGeom>
                <a:blipFill>
                  <a:blip r:embed="rId4"/>
                  <a:stretch>
                    <a:fillRect/>
                  </a:stretch>
                </a:blipFill>
              </p:spPr>
              <p:txBody>
                <a:bodyPr/>
                <a:lstStyle/>
                <a:p>
                  <a:r>
                    <a:rPr lang="zh-CN" altLang="en-US">
                      <a:noFill/>
                    </a:rPr>
                    <a:t> </a:t>
                  </a:r>
                </a:p>
              </p:txBody>
            </p:sp>
          </mc:Fallback>
        </mc:AlternateContent>
        <p:sp>
          <p:nvSpPr>
            <p:cNvPr id="24" name="文本框 23"/>
            <p:cNvSpPr txBox="1"/>
            <p:nvPr/>
          </p:nvSpPr>
          <p:spPr>
            <a:xfrm>
              <a:off x="3202221" y="2139702"/>
              <a:ext cx="1873836" cy="369332"/>
            </a:xfrm>
            <a:prstGeom prst="rect">
              <a:avLst/>
            </a:prstGeom>
            <a:noFill/>
          </p:spPr>
          <p:txBody>
            <a:bodyPr wrap="square" rtlCol="0">
              <a:spAutoFit/>
            </a:bodyPr>
            <a:lstStyle/>
            <a:p>
              <a:r>
                <a:rPr lang="en-US" altLang="zh-CN" i="1" dirty="0">
                  <a:latin typeface="Times New Roman" pitchFamily="18" charset="0"/>
                  <a:ea typeface="华文楷体" pitchFamily="2" charset="-122"/>
                  <a:cs typeface="Times New Roman" pitchFamily="18" charset="0"/>
                </a:rPr>
                <a:t>Post</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Pre</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 =</a:t>
              </a:r>
              <a:endParaRPr lang="zh-CN" altLang="en-US" dirty="0"/>
            </a:p>
          </p:txBody>
        </p:sp>
        <p:sp>
          <p:nvSpPr>
            <p:cNvPr id="26" name="文本框 25"/>
            <p:cNvSpPr txBox="1"/>
            <p:nvPr/>
          </p:nvSpPr>
          <p:spPr>
            <a:xfrm>
              <a:off x="4980229" y="1563638"/>
              <a:ext cx="455867" cy="1477328"/>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p>
            <a:p>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p>
            <a:p>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3</a:t>
              </a:r>
            </a:p>
            <a:p>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4</a:t>
              </a:r>
            </a:p>
            <a:p>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5</a:t>
              </a:r>
            </a:p>
          </p:txBody>
        </p:sp>
        <p:sp>
          <p:nvSpPr>
            <p:cNvPr id="27" name="文本框 26"/>
            <p:cNvSpPr txBox="1"/>
            <p:nvPr/>
          </p:nvSpPr>
          <p:spPr>
            <a:xfrm>
              <a:off x="5378545" y="1336533"/>
              <a:ext cx="1603345"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3</a:t>
              </a:r>
            </a:p>
          </p:txBody>
        </p:sp>
      </p:grpSp>
      <p:graphicFrame>
        <p:nvGraphicFramePr>
          <p:cNvPr id="28" name="对象 27"/>
          <p:cNvGraphicFramePr>
            <a:graphicFrameLocks noChangeAspect="1"/>
          </p:cNvGraphicFramePr>
          <p:nvPr>
            <p:extLst>
              <p:ext uri="{D42A27DB-BD31-4B8C-83A1-F6EECF244321}">
                <p14:modId xmlns:p14="http://schemas.microsoft.com/office/powerpoint/2010/main" val="3902272821"/>
              </p:ext>
            </p:extLst>
          </p:nvPr>
        </p:nvGraphicFramePr>
        <p:xfrm>
          <a:off x="473454" y="1693431"/>
          <a:ext cx="3415509" cy="2811974"/>
        </p:xfrm>
        <a:graphic>
          <a:graphicData uri="http://schemas.openxmlformats.org/presentationml/2006/ole">
            <mc:AlternateContent xmlns:mc="http://schemas.openxmlformats.org/markup-compatibility/2006">
              <mc:Choice xmlns:v="urn:schemas-microsoft-com:vml" Requires="v">
                <p:oleObj name="Visio" r:id="rId5" imgW="5112311" imgH="4207939" progId="Visio.Drawing.11">
                  <p:embed/>
                </p:oleObj>
              </mc:Choice>
              <mc:Fallback>
                <p:oleObj name="Visio" r:id="rId5" imgW="5112311" imgH="4207939" progId="Visio.Drawing.11">
                  <p:embed/>
                  <p:pic>
                    <p:nvPicPr>
                      <p:cNvPr id="2" name="对象 1"/>
                      <p:cNvPicPr/>
                      <p:nvPr/>
                    </p:nvPicPr>
                    <p:blipFill>
                      <a:blip r:embed="rId6"/>
                      <a:stretch>
                        <a:fillRect/>
                      </a:stretch>
                    </p:blipFill>
                    <p:spPr>
                      <a:xfrm>
                        <a:off x="473454" y="1693431"/>
                        <a:ext cx="3415509" cy="2811974"/>
                      </a:xfrm>
                      <a:prstGeom prst="rect">
                        <a:avLst/>
                      </a:prstGeom>
                    </p:spPr>
                  </p:pic>
                </p:oleObj>
              </mc:Fallback>
            </mc:AlternateContent>
          </a:graphicData>
        </a:graphic>
      </p:graphicFrame>
      <p:grpSp>
        <p:nvGrpSpPr>
          <p:cNvPr id="15" name="组合 14"/>
          <p:cNvGrpSpPr/>
          <p:nvPr/>
        </p:nvGrpSpPr>
        <p:grpSpPr>
          <a:xfrm>
            <a:off x="3778592" y="1384502"/>
            <a:ext cx="2282038" cy="1713201"/>
            <a:chOff x="4283967" y="1327765"/>
            <a:chExt cx="2058643" cy="1713201"/>
          </a:xfrm>
        </p:grpSpPr>
        <mc:AlternateContent xmlns:mc="http://schemas.openxmlformats.org/markup-compatibility/2006" xmlns:a14="http://schemas.microsoft.com/office/drawing/2010/main">
          <mc:Choice Requires="a14">
            <p:sp>
              <p:nvSpPr>
                <p:cNvPr id="16" name="文本框 15"/>
                <p:cNvSpPr txBox="1"/>
                <p:nvPr/>
              </p:nvSpPr>
              <p:spPr>
                <a:xfrm>
                  <a:off x="5237631" y="1688328"/>
                  <a:ext cx="1104979" cy="12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qArr>
                                </m:e>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qArr>
                                </m:e>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3</m:t>
                                      </m:r>
                                    </m:e>
                                  </m:eqArr>
                                </m:e>
                              </m:mr>
                            </m:m>
                          </m:e>
                        </m:d>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5237631" y="1688328"/>
                  <a:ext cx="1104979" cy="1273875"/>
                </a:xfrm>
                <a:prstGeom prst="rect">
                  <a:avLst/>
                </a:prstGeom>
                <a:blipFill>
                  <a:blip r:embed="rId7"/>
                  <a:stretch>
                    <a:fillRect/>
                  </a:stretch>
                </a:blipFill>
              </p:spPr>
              <p:txBody>
                <a:bodyPr/>
                <a:lstStyle/>
                <a:p>
                  <a:r>
                    <a:rPr lang="zh-CN" altLang="en-US">
                      <a:noFill/>
                    </a:rPr>
                    <a:t> </a:t>
                  </a:r>
                </a:p>
              </p:txBody>
            </p:sp>
          </mc:Fallback>
        </mc:AlternateContent>
        <p:sp>
          <p:nvSpPr>
            <p:cNvPr id="17" name="文本框 16"/>
            <p:cNvSpPr txBox="1"/>
            <p:nvPr/>
          </p:nvSpPr>
          <p:spPr>
            <a:xfrm>
              <a:off x="4283967" y="2139702"/>
              <a:ext cx="768706" cy="369332"/>
            </a:xfrm>
            <a:prstGeom prst="rect">
              <a:avLst/>
            </a:prstGeom>
            <a:noFill/>
          </p:spPr>
          <p:txBody>
            <a:bodyPr wrap="square" rtlCol="0">
              <a:spAutoFit/>
            </a:bodyPr>
            <a:lstStyle/>
            <a:p>
              <a:r>
                <a:rPr lang="en-US" altLang="zh-CN" i="1" dirty="0">
                  <a:latin typeface="Times New Roman" pitchFamily="18" charset="0"/>
                  <a:ea typeface="华文楷体" pitchFamily="2" charset="-122"/>
                  <a:cs typeface="Times New Roman" pitchFamily="18" charset="0"/>
                </a:rPr>
                <a:t>Post</a:t>
              </a:r>
              <a:r>
                <a:rPr lang="en-US" altLang="zh-CN" dirty="0">
                  <a:latin typeface="Times New Roman" pitchFamily="18" charset="0"/>
                  <a:ea typeface="华文楷体" pitchFamily="2" charset="-122"/>
                  <a:cs typeface="Times New Roman" pitchFamily="18" charset="0"/>
                </a:rPr>
                <a:t> =</a:t>
              </a:r>
              <a:endParaRPr lang="zh-CN" altLang="en-US" dirty="0"/>
            </a:p>
          </p:txBody>
        </p:sp>
        <p:sp>
          <p:nvSpPr>
            <p:cNvPr id="18" name="文本框 17"/>
            <p:cNvSpPr txBox="1"/>
            <p:nvPr/>
          </p:nvSpPr>
          <p:spPr>
            <a:xfrm>
              <a:off x="4980229" y="1563638"/>
              <a:ext cx="455867" cy="1477328"/>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p>
            <a:p>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p>
            <a:p>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3</a:t>
              </a:r>
            </a:p>
            <a:p>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4</a:t>
              </a:r>
            </a:p>
            <a:p>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5</a:t>
              </a:r>
            </a:p>
          </p:txBody>
        </p:sp>
        <p:sp>
          <p:nvSpPr>
            <p:cNvPr id="19" name="文本框 18"/>
            <p:cNvSpPr txBox="1"/>
            <p:nvPr/>
          </p:nvSpPr>
          <p:spPr>
            <a:xfrm>
              <a:off x="5308087" y="1327765"/>
              <a:ext cx="964065"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3</a:t>
              </a:r>
            </a:p>
          </p:txBody>
        </p:sp>
      </p:grpSp>
      <p:grpSp>
        <p:nvGrpSpPr>
          <p:cNvPr id="20" name="组合 19"/>
          <p:cNvGrpSpPr/>
          <p:nvPr/>
        </p:nvGrpSpPr>
        <p:grpSpPr>
          <a:xfrm>
            <a:off x="6262831" y="1384502"/>
            <a:ext cx="2282037" cy="1713201"/>
            <a:chOff x="4283968" y="1327765"/>
            <a:chExt cx="2058642" cy="1713201"/>
          </a:xfrm>
        </p:grpSpPr>
        <mc:AlternateContent xmlns:mc="http://schemas.openxmlformats.org/markup-compatibility/2006" xmlns:a14="http://schemas.microsoft.com/office/drawing/2010/main">
          <mc:Choice Requires="a14">
            <p:sp>
              <p:nvSpPr>
                <p:cNvPr id="21" name="文本框 20"/>
                <p:cNvSpPr txBox="1"/>
                <p:nvPr/>
              </p:nvSpPr>
              <p:spPr>
                <a:xfrm>
                  <a:off x="5237631" y="1688328"/>
                  <a:ext cx="1104979" cy="12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qArr>
                                </m:e>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2</m:t>
                                      </m:r>
                                    </m:e>
                                  </m:eqArr>
                                </m:e>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qArr>
                                </m:e>
                              </m:mr>
                            </m:m>
                          </m:e>
                        </m:d>
                      </m:oMath>
                    </m:oMathPara>
                  </a14:m>
                  <a:endParaRPr lang="zh-CN" altLang="en-US" dirty="0"/>
                </a:p>
              </p:txBody>
            </p:sp>
          </mc:Choice>
          <mc:Fallback xmlns="">
            <p:sp>
              <p:nvSpPr>
                <p:cNvPr id="21" name="文本框 20"/>
                <p:cNvSpPr txBox="1">
                  <a:spLocks noRot="1" noChangeAspect="1" noMove="1" noResize="1" noEditPoints="1" noAdjustHandles="1" noChangeArrowheads="1" noChangeShapeType="1" noTextEdit="1"/>
                </p:cNvSpPr>
                <p:nvPr/>
              </p:nvSpPr>
              <p:spPr>
                <a:xfrm>
                  <a:off x="5237631" y="1688328"/>
                  <a:ext cx="1104979" cy="1273875"/>
                </a:xfrm>
                <a:prstGeom prst="rect">
                  <a:avLst/>
                </a:prstGeom>
                <a:blipFill>
                  <a:blip r:embed="rId8"/>
                  <a:stretch>
                    <a:fillRect/>
                  </a:stretch>
                </a:blipFill>
              </p:spPr>
              <p:txBody>
                <a:bodyPr/>
                <a:lstStyle/>
                <a:p>
                  <a:r>
                    <a:rPr lang="zh-CN" altLang="en-US">
                      <a:noFill/>
                    </a:rPr>
                    <a:t> </a:t>
                  </a:r>
                </a:p>
              </p:txBody>
            </p:sp>
          </mc:Fallback>
        </mc:AlternateContent>
        <p:sp>
          <p:nvSpPr>
            <p:cNvPr id="29" name="文本框 28"/>
            <p:cNvSpPr txBox="1"/>
            <p:nvPr/>
          </p:nvSpPr>
          <p:spPr>
            <a:xfrm>
              <a:off x="4283968" y="2139702"/>
              <a:ext cx="840105" cy="369332"/>
            </a:xfrm>
            <a:prstGeom prst="rect">
              <a:avLst/>
            </a:prstGeom>
            <a:noFill/>
          </p:spPr>
          <p:txBody>
            <a:bodyPr wrap="square" rtlCol="0">
              <a:spAutoFit/>
            </a:bodyPr>
            <a:lstStyle/>
            <a:p>
              <a:r>
                <a:rPr lang="en-US" altLang="zh-CN" i="1" dirty="0">
                  <a:latin typeface="Times New Roman" pitchFamily="18" charset="0"/>
                  <a:ea typeface="华文楷体" pitchFamily="2" charset="-122"/>
                  <a:cs typeface="Times New Roman" pitchFamily="18" charset="0"/>
                </a:rPr>
                <a:t>Pre</a:t>
              </a:r>
              <a:r>
                <a:rPr lang="en-US" altLang="zh-CN" dirty="0">
                  <a:latin typeface="Times New Roman" pitchFamily="18" charset="0"/>
                  <a:ea typeface="华文楷体" pitchFamily="2" charset="-122"/>
                  <a:cs typeface="Times New Roman" pitchFamily="18" charset="0"/>
                </a:rPr>
                <a:t> =</a:t>
              </a:r>
              <a:endParaRPr lang="zh-CN" altLang="en-US" dirty="0"/>
            </a:p>
          </p:txBody>
        </p:sp>
        <p:sp>
          <p:nvSpPr>
            <p:cNvPr id="30" name="文本框 29"/>
            <p:cNvSpPr txBox="1"/>
            <p:nvPr/>
          </p:nvSpPr>
          <p:spPr>
            <a:xfrm>
              <a:off x="4870760" y="1563638"/>
              <a:ext cx="455867" cy="1477328"/>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p>
            <a:p>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p>
            <a:p>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3</a:t>
              </a:r>
            </a:p>
            <a:p>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4</a:t>
              </a:r>
            </a:p>
            <a:p>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5</a:t>
              </a:r>
            </a:p>
          </p:txBody>
        </p:sp>
        <p:sp>
          <p:nvSpPr>
            <p:cNvPr id="31" name="文本框 30"/>
            <p:cNvSpPr txBox="1"/>
            <p:nvPr/>
          </p:nvSpPr>
          <p:spPr>
            <a:xfrm>
              <a:off x="5308087" y="1327765"/>
              <a:ext cx="964065"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3</a:t>
              </a:r>
            </a:p>
          </p:txBody>
        </p:sp>
      </p:grpSp>
    </p:spTree>
    <p:extLst>
      <p:ext uri="{BB962C8B-B14F-4D97-AF65-F5344CB8AC3E}">
        <p14:creationId xmlns:p14="http://schemas.microsoft.com/office/powerpoint/2010/main" val="138067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txBox="1">
            <a:spLocks/>
          </p:cNvSpPr>
          <p:nvPr/>
        </p:nvSpPr>
        <p:spPr>
          <a:xfrm>
            <a:off x="179512" y="1419622"/>
            <a:ext cx="8776501" cy="1023528"/>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Arial" panose="020B0604020202020204" pitchFamily="34" charset="0"/>
              </a:rPr>
              <a:t>Petri net</a:t>
            </a:r>
            <a:endParaRPr lang="zh-CN" altLang="en-US" sz="2400" dirty="0">
              <a:solidFill>
                <a:schemeClr val="tx1"/>
              </a:solidFill>
              <a:latin typeface="Times New Roman" pitchFamily="18" charset="0"/>
              <a:ea typeface="华文楷体" panose="02010600040101010101" pitchFamily="2" charset="-122"/>
              <a:cs typeface="Times New Roman" pitchFamily="18" charset="0"/>
              <a:sym typeface="Arial" panose="020B0604020202020204" pitchFamily="34" charset="0"/>
            </a:endParaRPr>
          </a:p>
        </p:txBody>
      </p:sp>
      <p:cxnSp>
        <p:nvCxnSpPr>
          <p:cNvPr id="14" name="直接连接符 13"/>
          <p:cNvCxnSpPr/>
          <p:nvPr/>
        </p:nvCxnSpPr>
        <p:spPr>
          <a:xfrm>
            <a:off x="2411760" y="2427734"/>
            <a:ext cx="46056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87085" y="3219822"/>
            <a:ext cx="8161353" cy="1077218"/>
          </a:xfrm>
          <a:prstGeom prst="rect">
            <a:avLst/>
          </a:prstGeom>
          <a:noFill/>
        </p:spPr>
        <p:txBody>
          <a:bodyPr wrap="square" rtlCol="0">
            <a:spAutoFit/>
          </a:bodyPr>
          <a:lstStyle/>
          <a:p>
            <a:pPr marL="285750" indent="-285750">
              <a:buFont typeface="Wingdings" pitchFamily="2" charset="2"/>
              <a:buChar char="v"/>
            </a:pPr>
            <a:r>
              <a:rPr lang="en-US" altLang="zh-CN" sz="1600" i="1" dirty="0" err="1">
                <a:latin typeface="Times New Roman" pitchFamily="18" charset="0"/>
                <a:ea typeface="华文楷体" pitchFamily="2" charset="-122"/>
                <a:cs typeface="Times New Roman" pitchFamily="18" charset="0"/>
              </a:rPr>
              <a:t>ZhiWu</a:t>
            </a:r>
            <a:r>
              <a:rPr lang="en-US" altLang="zh-CN" sz="1600" i="1" dirty="0">
                <a:latin typeface="Times New Roman" pitchFamily="18" charset="0"/>
                <a:ea typeface="华文楷体" pitchFamily="2" charset="-122"/>
                <a:cs typeface="Times New Roman" pitchFamily="18" charset="0"/>
              </a:rPr>
              <a:t> Li and </a:t>
            </a:r>
            <a:r>
              <a:rPr lang="en-US" altLang="zh-CN" sz="1600" i="1" dirty="0" err="1">
                <a:latin typeface="Times New Roman" pitchFamily="18" charset="0"/>
                <a:ea typeface="华文楷体" pitchFamily="2" charset="-122"/>
                <a:cs typeface="Times New Roman" pitchFamily="18" charset="0"/>
              </a:rPr>
              <a:t>MengChu</a:t>
            </a:r>
            <a:r>
              <a:rPr lang="en-US" altLang="zh-CN" sz="1600" i="1" dirty="0">
                <a:latin typeface="Times New Roman" pitchFamily="18" charset="0"/>
                <a:ea typeface="华文楷体" pitchFamily="2" charset="-122"/>
                <a:cs typeface="Times New Roman" pitchFamily="18" charset="0"/>
              </a:rPr>
              <a:t> Zhou, “Deadlock Resolution in Automated Manufacturing Systems: a novel petri net approach,” 2009.</a:t>
            </a:r>
          </a:p>
          <a:p>
            <a:pPr marL="285750" indent="-285750" algn="just">
              <a:buFont typeface="Wingdings" pitchFamily="2" charset="2"/>
              <a:buChar char="v"/>
            </a:pPr>
            <a:r>
              <a:rPr lang="en-US" altLang="zh-CN" sz="1600" i="1" dirty="0" err="1">
                <a:latin typeface="Times New Roman" pitchFamily="18" charset="0"/>
                <a:ea typeface="华文楷体" pitchFamily="2" charset="-122"/>
                <a:cs typeface="Times New Roman" pitchFamily="18" charset="0"/>
              </a:rPr>
              <a:t>YuFeng</a:t>
            </a:r>
            <a:r>
              <a:rPr lang="en-US" altLang="zh-CN" sz="1600" i="1" dirty="0">
                <a:latin typeface="Times New Roman" pitchFamily="18" charset="0"/>
                <a:ea typeface="华文楷体" pitchFamily="2" charset="-122"/>
                <a:cs typeface="Times New Roman" pitchFamily="18" charset="0"/>
              </a:rPr>
              <a:t> Chen and </a:t>
            </a:r>
            <a:r>
              <a:rPr lang="en-US" altLang="zh-CN" sz="1600" i="1" dirty="0" err="1">
                <a:latin typeface="Times New Roman" pitchFamily="18" charset="0"/>
                <a:ea typeface="华文楷体" pitchFamily="2" charset="-122"/>
                <a:cs typeface="Times New Roman" pitchFamily="18" charset="0"/>
              </a:rPr>
              <a:t>ZhiWu</a:t>
            </a:r>
            <a:r>
              <a:rPr lang="en-US" altLang="zh-CN" sz="1600" i="1" dirty="0">
                <a:latin typeface="Times New Roman" pitchFamily="18" charset="0"/>
                <a:ea typeface="华文楷体" pitchFamily="2" charset="-122"/>
                <a:cs typeface="Times New Roman" pitchFamily="18" charset="0"/>
              </a:rPr>
              <a:t> Li, “Optimal Supervisory Control of Automated Manufacturing Systems,” 2013.</a:t>
            </a:r>
          </a:p>
        </p:txBody>
      </p:sp>
    </p:spTree>
    <p:extLst>
      <p:ext uri="{BB962C8B-B14F-4D97-AF65-F5344CB8AC3E}">
        <p14:creationId xmlns:p14="http://schemas.microsoft.com/office/powerpoint/2010/main" val="132131609"/>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p:sp>
        <p:nvSpPr>
          <p:cNvPr id="25" name="Text Box 2"/>
          <p:cNvSpPr txBox="1">
            <a:spLocks noChangeArrowheads="1"/>
          </p:cNvSpPr>
          <p:nvPr/>
        </p:nvSpPr>
        <p:spPr bwMode="auto">
          <a:xfrm>
            <a:off x="261669" y="771550"/>
            <a:ext cx="8630812" cy="1172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Definition 1.9 </a:t>
            </a:r>
            <a:r>
              <a:rPr lang="en-US" altLang="zh-CN" dirty="0">
                <a:latin typeface="Times New Roman" panose="02020603050405020304" pitchFamily="18" charset="0"/>
                <a:cs typeface="Times New Roman" panose="02020603050405020304" pitchFamily="18" charset="0"/>
              </a:rPr>
              <a:t>Given a Petri net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itchFamily="18" charset="0"/>
                <a:ea typeface="华文楷体" pitchFamily="2" charset="-122"/>
                <a:cs typeface="Times New Roman" pitchFamily="18" charset="0"/>
              </a:rPr>
              <a:t>M</a:t>
            </a:r>
            <a:r>
              <a:rPr lang="en-US" altLang="zh-CN" baseline="-25000" dirty="0">
                <a:latin typeface="Times New Roman" pitchFamily="18" charset="0"/>
                <a:ea typeface="华文楷体" pitchFamily="2" charset="-122"/>
                <a:cs typeface="Times New Roman" pitchFamily="18" charset="0"/>
              </a:rPr>
              <a:t>0</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 </a:t>
            </a:r>
            <a:r>
              <a:rPr lang="en-US" altLang="zh-CN" dirty="0">
                <a:latin typeface="Times New Roman" panose="02020603050405020304" pitchFamily="18" charset="0"/>
                <a:cs typeface="Times New Roman" panose="02020603050405020304" pitchFamily="18" charset="0"/>
              </a:rPr>
              <a:t>is live at </a:t>
            </a:r>
            <a:r>
              <a:rPr lang="en-US" altLang="zh-CN" i="1" dirty="0">
                <a:latin typeface="Times New Roman" pitchFamily="18" charset="0"/>
                <a:ea typeface="华文楷体" pitchFamily="2" charset="-122"/>
                <a:cs typeface="Times New Roman" pitchFamily="18" charset="0"/>
              </a:rPr>
              <a:t>M</a:t>
            </a:r>
            <a:r>
              <a:rPr lang="en-US" altLang="zh-CN" baseline="-25000" dirty="0">
                <a:latin typeface="Times New Roman" pitchFamily="18" charset="0"/>
                <a:ea typeface="华文楷体" pitchFamily="2" charset="-122"/>
                <a:cs typeface="Times New Roman" pitchFamily="18" charset="0"/>
              </a:rPr>
              <a:t>0</a:t>
            </a:r>
            <a:r>
              <a:rPr lang="en-US" altLang="zh-CN" dirty="0">
                <a:latin typeface="Times New Roman" panose="02020603050405020304" pitchFamily="18" charset="0"/>
                <a:cs typeface="Times New Roman" panose="02020603050405020304" pitchFamily="18" charset="0"/>
              </a:rPr>
              <a:t> if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itchFamily="18" charset="0"/>
                <a:ea typeface="华文楷体" pitchFamily="2" charset="-122"/>
                <a:cs typeface="Times New Roman" pitchFamily="18" charset="0"/>
              </a:rPr>
              <a:t>M</a:t>
            </a:r>
            <a:r>
              <a:rPr lang="en-US" altLang="zh-CN" baseline="-25000" dirty="0">
                <a:latin typeface="Times New Roman" pitchFamily="18" charset="0"/>
                <a:ea typeface="华文楷体" pitchFamily="2" charset="-122"/>
                <a:cs typeface="Times New Roman" pitchFamily="18" charset="0"/>
              </a:rPr>
              <a:t>0</a:t>
            </a:r>
            <a:r>
              <a:rPr lang="en-US" altLang="zh-CN" dirty="0">
                <a:latin typeface="Times New Roman" panose="02020603050405020304" pitchFamily="18" charset="0"/>
                <a:cs typeface="Times New Roman" panose="02020603050405020304" pitchFamily="18" charset="0"/>
              </a:rPr>
              <a:t>),</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itchFamily="18" charset="0"/>
                <a:ea typeface="华文楷体" pitchFamily="2" charset="-122"/>
                <a:cs typeface="Times New Roman" pitchFamily="18" charset="0"/>
              </a:rPr>
              <a:t>M</a:t>
            </a:r>
            <a:r>
              <a:rPr lang="en-US" altLang="zh-CN" b="1" baseline="-25000" dirty="0">
                <a:latin typeface="Times New Roman" pitchFamily="18" charset="0"/>
                <a:ea typeface="华文楷体" pitchFamily="2" charset="-122"/>
                <a:cs typeface="Times New Roman" pitchFamily="18" charset="0"/>
              </a:rPr>
              <a:t>0</a:t>
            </a:r>
            <a:r>
              <a:rPr lang="en-US" altLang="zh-CN" b="1" dirty="0">
                <a:latin typeface="Times New Roman" panose="02020603050405020304" pitchFamily="18" charset="0"/>
                <a:cs typeface="Times New Roman" panose="02020603050405020304" pitchFamily="18" charset="0"/>
              </a:rPr>
              <a:t>) is dead </a:t>
            </a:r>
            <a:r>
              <a:rPr lang="en-US" altLang="zh-CN" dirty="0">
                <a:latin typeface="Times New Roman" panose="02020603050405020304" pitchFamily="18" charset="0"/>
                <a:cs typeface="Times New Roman" panose="02020603050405020304" pitchFamily="18" charset="0"/>
              </a:rPr>
              <a:t>at </a:t>
            </a:r>
            <a:r>
              <a:rPr lang="en-US" altLang="zh-CN" i="1" dirty="0">
                <a:latin typeface="Times New Roman" pitchFamily="18" charset="0"/>
                <a:ea typeface="华文楷体" pitchFamily="2" charset="-122"/>
                <a:cs typeface="Times New Roman" pitchFamily="18" charset="0"/>
              </a:rPr>
              <a:t>M</a:t>
            </a:r>
            <a:r>
              <a:rPr lang="en-US" altLang="zh-CN" baseline="-25000" dirty="0">
                <a:latin typeface="Times New Roman" pitchFamily="18" charset="0"/>
                <a:ea typeface="华文楷体" pitchFamily="2" charset="-122"/>
                <a:cs typeface="Times New Roman" pitchFamily="18" charset="0"/>
              </a:rPr>
              <a:t>0</a:t>
            </a:r>
            <a:r>
              <a:rPr lang="en-US" altLang="zh-CN" dirty="0">
                <a:latin typeface="Times New Roman" panose="02020603050405020304" pitchFamily="18" charset="0"/>
                <a:cs typeface="Times New Roman" panose="02020603050405020304" pitchFamily="18" charset="0"/>
              </a:rPr>
              <a:t> if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itchFamily="18" charset="0"/>
                <a:ea typeface="华文楷体" pitchFamily="2" charset="-122"/>
                <a:cs typeface="Times New Roman" pitchFamily="18" charset="0"/>
              </a:rPr>
              <a:t>M</a:t>
            </a:r>
            <a:r>
              <a:rPr lang="en-US" altLang="zh-CN" baseline="-25000" dirty="0">
                <a:latin typeface="Times New Roman" pitchFamily="18" charset="0"/>
                <a:ea typeface="华文楷体" pitchFamily="2" charset="-122"/>
                <a:cs typeface="Times New Roman" pitchFamily="18" charset="0"/>
              </a:rPr>
              <a:t>0</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itchFamily="18" charset="0"/>
                <a:ea typeface="华文楷体" pitchFamily="2" charset="-122"/>
                <a:cs typeface="Times New Roman" pitchFamily="18" charset="0"/>
              </a:rPr>
              <a:t>M</a:t>
            </a:r>
            <a:r>
              <a:rPr lang="en-US" altLang="zh-CN" b="1" baseline="-25000" dirty="0">
                <a:latin typeface="Times New Roman" pitchFamily="18" charset="0"/>
                <a:ea typeface="华文楷体" pitchFamily="2" charset="-122"/>
                <a:cs typeface="Times New Roman" pitchFamily="18" charset="0"/>
              </a:rPr>
              <a:t>0</a:t>
            </a:r>
            <a:r>
              <a:rPr lang="en-US" altLang="zh-CN" b="1" dirty="0">
                <a:latin typeface="Times New Roman" panose="02020603050405020304" pitchFamily="18" charset="0"/>
                <a:cs typeface="Times New Roman" panose="02020603050405020304" pitchFamily="18" charset="0"/>
              </a:rPr>
              <a:t>) is deadlock-free </a:t>
            </a:r>
            <a:r>
              <a:rPr lang="en-US" altLang="zh-CN" dirty="0">
                <a:latin typeface="Times New Roman" panose="02020603050405020304" pitchFamily="18" charset="0"/>
                <a:cs typeface="Times New Roman" panose="02020603050405020304" pitchFamily="18" charset="0"/>
              </a:rPr>
              <a:t>(weakly live or live-lock) if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itchFamily="18" charset="0"/>
                <a:ea typeface="华文楷体" pitchFamily="2" charset="-122"/>
                <a:cs typeface="Times New Roman" pitchFamily="18" charset="0"/>
              </a:rPr>
              <a:t>M</a:t>
            </a:r>
            <a:r>
              <a:rPr lang="en-US" altLang="zh-CN" baseline="-25000" dirty="0">
                <a:latin typeface="Times New Roman" pitchFamily="18" charset="0"/>
                <a:ea typeface="华文楷体" pitchFamily="2" charset="-122"/>
                <a:cs typeface="Times New Roman" pitchFamily="18" charset="0"/>
              </a:rPr>
              <a:t>0</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endParaRPr lang="en-US" altLang="zh-CN" i="1" dirty="0">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1284877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p:sp>
        <p:nvSpPr>
          <p:cNvPr id="25" name="Text Box 2"/>
          <p:cNvSpPr txBox="1">
            <a:spLocks noChangeArrowheads="1"/>
          </p:cNvSpPr>
          <p:nvPr/>
        </p:nvSpPr>
        <p:spPr bwMode="auto">
          <a:xfrm>
            <a:off x="261669" y="771550"/>
            <a:ext cx="8630812"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Example 1.9: </a:t>
            </a:r>
            <a:r>
              <a:rPr lang="en-US" altLang="zh-CN" dirty="0">
                <a:latin typeface="Times New Roman" panose="02020603050405020304" pitchFamily="18" charset="0"/>
                <a:cs typeface="Times New Roman" panose="02020603050405020304" pitchFamily="18" charset="0"/>
              </a:rPr>
              <a:t>The net shown in Fig. 1.5a is deadlock-free since transitions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are live. The net in Fig. 1.4e is dead since no transition is enabled under the current marking. </a:t>
            </a:r>
            <a:endParaRPr lang="en-US" altLang="zh-CN" i="1" dirty="0">
              <a:latin typeface="Times New Roman" pitchFamily="18" charset="0"/>
              <a:ea typeface="华文楷体" pitchFamily="2" charset="-122"/>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21407352"/>
              </p:ext>
            </p:extLst>
          </p:nvPr>
        </p:nvGraphicFramePr>
        <p:xfrm>
          <a:off x="1259632" y="2012603"/>
          <a:ext cx="6577012" cy="2719387"/>
        </p:xfrm>
        <a:graphic>
          <a:graphicData uri="http://schemas.openxmlformats.org/presentationml/2006/ole">
            <mc:AlternateContent xmlns:mc="http://schemas.openxmlformats.org/markup-compatibility/2006">
              <mc:Choice xmlns:v="urn:schemas-microsoft-com:vml" Requires="v">
                <p:oleObj name="Visio" r:id="rId3" imgW="9934405" imgH="4105231" progId="Visio.Drawing.11">
                  <p:embed/>
                </p:oleObj>
              </mc:Choice>
              <mc:Fallback>
                <p:oleObj name="Visio" r:id="rId3" imgW="9934405" imgH="4105231" progId="Visio.Drawing.11">
                  <p:embed/>
                  <p:pic>
                    <p:nvPicPr>
                      <p:cNvPr id="0" name=""/>
                      <p:cNvPicPr/>
                      <p:nvPr/>
                    </p:nvPicPr>
                    <p:blipFill>
                      <a:blip r:embed="rId4"/>
                      <a:stretch>
                        <a:fillRect/>
                      </a:stretch>
                    </p:blipFill>
                    <p:spPr>
                      <a:xfrm>
                        <a:off x="1259632" y="2012603"/>
                        <a:ext cx="6577012" cy="2719387"/>
                      </a:xfrm>
                      <a:prstGeom prst="rect">
                        <a:avLst/>
                      </a:prstGeom>
                    </p:spPr>
                  </p:pic>
                </p:oleObj>
              </mc:Fallback>
            </mc:AlternateContent>
          </a:graphicData>
        </a:graphic>
      </p:graphicFrame>
    </p:spTree>
    <p:extLst>
      <p:ext uri="{BB962C8B-B14F-4D97-AF65-F5344CB8AC3E}">
        <p14:creationId xmlns:p14="http://schemas.microsoft.com/office/powerpoint/2010/main" val="77673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mc:AlternateContent xmlns:mc="http://schemas.openxmlformats.org/markup-compatibility/2006" xmlns:a14="http://schemas.microsoft.com/office/drawing/2010/main">
        <mc:Choice Requires="a14">
          <p:sp>
            <p:nvSpPr>
              <p:cNvPr id="11" name="文本框 10"/>
              <p:cNvSpPr txBox="1"/>
              <p:nvPr/>
            </p:nvSpPr>
            <p:spPr>
              <a:xfrm>
                <a:off x="254089" y="768386"/>
                <a:ext cx="8630812" cy="1151662"/>
              </a:xfrm>
              <a:prstGeom prst="rect">
                <a:avLst/>
              </a:prstGeom>
              <a:noFill/>
            </p:spPr>
            <p:txBody>
              <a:bodyPr wrap="square" rtlCol="0">
                <a:spAutoFit/>
              </a:bodyPr>
              <a:lstStyle/>
              <a:p>
                <a:pPr algn="just">
                  <a:lnSpc>
                    <a:spcPct val="130000"/>
                  </a:lnSpc>
                  <a:spcBef>
                    <a:spcPts val="1200"/>
                  </a:spcBef>
                </a:pPr>
                <a:r>
                  <a:rPr lang="en-US" altLang="zh-CN" b="1" dirty="0">
                    <a:latin typeface="Times New Roman" panose="02020603050405020304" pitchFamily="18" charset="0"/>
                    <a:cs typeface="Times New Roman" panose="02020603050405020304" pitchFamily="18" charset="0"/>
                  </a:rPr>
                  <a:t>Definition 1.10 </a:t>
                </a:r>
                <a:r>
                  <a:rPr lang="en-US" altLang="zh-CN" dirty="0">
                    <a:latin typeface="Times New Roman" panose="02020603050405020304" pitchFamily="18" charset="0"/>
                    <a:cs typeface="Times New Roman" panose="02020603050405020304" pitchFamily="18" charset="0"/>
                  </a:rPr>
                  <a:t>Let </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P</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F</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 </a:t>
                </a:r>
                <a:r>
                  <a:rPr lang="en-US" altLang="zh-CN" dirty="0">
                    <a:latin typeface="Times New Roman" panose="02020603050405020304" pitchFamily="18" charset="0"/>
                    <a:cs typeface="Times New Roman" panose="02020603050405020304" pitchFamily="18" charset="0"/>
                  </a:rPr>
                  <a:t>be a net and </a:t>
                </a:r>
                <a:r>
                  <a:rPr lang="en-US" altLang="zh-CN" i="1" dirty="0">
                    <a:latin typeface="Times New Roman" panose="02020603050405020304" pitchFamily="18" charset="0"/>
                    <a:cs typeface="Times New Roman" panose="02020603050405020304" pitchFamily="18" charset="0"/>
                  </a:rPr>
                  <a:t>σ</a:t>
                </a:r>
                <a:r>
                  <a:rPr lang="en-US" altLang="zh-CN" dirty="0">
                    <a:latin typeface="Times New Roman" panose="02020603050405020304" pitchFamily="18" charset="0"/>
                    <a:cs typeface="Times New Roman" panose="02020603050405020304" pitchFamily="18" charset="0"/>
                  </a:rPr>
                  <a:t> be a finite sequence of transitions. </a:t>
                </a:r>
                <a:r>
                  <a:rPr lang="en-US" altLang="zh-CN" b="1" dirty="0">
                    <a:latin typeface="Times New Roman" panose="02020603050405020304" pitchFamily="18" charset="0"/>
                    <a:cs typeface="Times New Roman" panose="02020603050405020304" pitchFamily="18" charset="0"/>
                  </a:rPr>
                  <a:t>The Parikh vector of σ </a:t>
                </a:r>
                <a:r>
                  <a:rPr lang="en-US" altLang="zh-CN" dirty="0">
                    <a:latin typeface="Times New Roman" panose="02020603050405020304" pitchFamily="18" charset="0"/>
                    <a:cs typeface="Times New Roman" panose="02020603050405020304" pitchFamily="18" charset="0"/>
                  </a:rPr>
                  <a:t>is </a:t>
                </a:r>
                <a14:m>
                  <m:oMath xmlns:m="http://schemas.openxmlformats.org/officeDocument/2006/math">
                    <m:acc>
                      <m:accPr>
                        <m:chr m:val="⃗"/>
                        <m:ctrlPr>
                          <a:rPr lang="en-US" altLang="zh-CN" i="1" smtClean="0">
                            <a:latin typeface="Cambria Math" panose="02040503050406030204" pitchFamily="18" charset="0"/>
                            <a:cs typeface="Times New Roman" panose="02020603050405020304" pitchFamily="18" charset="0"/>
                          </a:rPr>
                        </m:ctrlPr>
                      </m:accPr>
                      <m:e>
                        <m:r>
                          <a:rPr lang="zh-CN" altLang="en-US" i="1" smtClean="0">
                            <a:latin typeface="Cambria Math" panose="02040503050406030204" pitchFamily="18" charset="0"/>
                            <a:cs typeface="Times New Roman" panose="02020603050405020304" pitchFamily="18" charset="0"/>
                          </a:rPr>
                          <m:t>𝜎</m:t>
                        </m:r>
                      </m:e>
                    </m:acc>
                  </m:oMath>
                </a14:m>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 </a:t>
                </a:r>
                <a:r>
                  <a:rPr lang="en-US" altLang="zh-CN" dirty="0">
                    <a:latin typeface="Times New Roman" panose="020206030504050203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ℕ</a:t>
                </a:r>
                <a:r>
                  <a:rPr lang="en-US" altLang="zh-CN" dirty="0">
                    <a:latin typeface="Times New Roman" panose="02020603050405020304" pitchFamily="18" charset="0"/>
                    <a:cs typeface="Times New Roman" panose="02020603050405020304" pitchFamily="18" charset="0"/>
                  </a:rPr>
                  <a:t> which maps </a:t>
                </a:r>
                <a:r>
                  <a:rPr lang="en-US" altLang="zh-CN" i="1" dirty="0">
                    <a:latin typeface="Times New Roman" panose="02020603050405020304" pitchFamily="18" charset="0"/>
                    <a:cs typeface="Times New Roman" panose="02020603050405020304" pitchFamily="18" charset="0"/>
                  </a:rPr>
                  <a:t>t </a:t>
                </a:r>
                <a:r>
                  <a:rPr lang="en-US" altLang="zh-CN" dirty="0">
                    <a:latin typeface="Times New Roman" panose="02020603050405020304" pitchFamily="18" charset="0"/>
                    <a:cs typeface="Times New Roman" panose="02020603050405020304" pitchFamily="18" charset="0"/>
                  </a:rPr>
                  <a:t>in </a:t>
                </a:r>
                <a:r>
                  <a:rPr lang="en-US" altLang="zh-CN" i="1" dirty="0">
                    <a:latin typeface="Times New Roman" panose="02020603050405020304" pitchFamily="18" charset="0"/>
                    <a:cs typeface="Times New Roman" panose="02020603050405020304" pitchFamily="18" charset="0"/>
                  </a:rPr>
                  <a:t>T </a:t>
                </a:r>
                <a:r>
                  <a:rPr lang="en-US" altLang="zh-CN" dirty="0">
                    <a:latin typeface="Times New Roman" panose="02020603050405020304" pitchFamily="18" charset="0"/>
                    <a:cs typeface="Times New Roman" panose="02020603050405020304" pitchFamily="18" charset="0"/>
                  </a:rPr>
                  <a:t>to the number of occurrences of </a:t>
                </a:r>
                <a:r>
                  <a:rPr lang="en-US" altLang="zh-CN" i="1" dirty="0">
                    <a:latin typeface="Times New Roman" panose="02020603050405020304" pitchFamily="18" charset="0"/>
                    <a:cs typeface="Times New Roman" panose="02020603050405020304" pitchFamily="18" charset="0"/>
                  </a:rPr>
                  <a:t>t </a:t>
                </a:r>
                <a:r>
                  <a:rPr lang="en-US" altLang="zh-CN" dirty="0">
                    <a:latin typeface="Times New Roman" panose="02020603050405020304" pitchFamily="18" charset="0"/>
                    <a:cs typeface="Times New Roman" panose="02020603050405020304" pitchFamily="18" charset="0"/>
                  </a:rPr>
                  <a:t>in </a:t>
                </a:r>
                <a:r>
                  <a:rPr lang="en-US" altLang="zh-CN" i="1" dirty="0">
                    <a:latin typeface="Times New Roman" panose="02020603050405020304" pitchFamily="18" charset="0"/>
                    <a:cs typeface="Times New Roman" panose="02020603050405020304" pitchFamily="18" charset="0"/>
                  </a:rPr>
                  <a:t>σ</a:t>
                </a:r>
                <a:r>
                  <a:rPr lang="en-US" altLang="zh-CN" dirty="0">
                    <a:latin typeface="Times New Roman" panose="02020603050405020304" pitchFamily="18" charset="0"/>
                    <a:cs typeface="Times New Roman" panose="02020603050405020304" pitchFamily="18" charset="0"/>
                  </a:rPr>
                  <a:t>. Denote </a:t>
                </a:r>
                <a14:m>
                  <m:oMath xmlns:m="http://schemas.openxmlformats.org/officeDocument/2006/math">
                    <m:acc>
                      <m:accPr>
                        <m:chr m:val="⃗"/>
                        <m:ctrlPr>
                          <a:rPr lang="en-US" altLang="zh-CN" i="1">
                            <a:latin typeface="Cambria Math" panose="02040503050406030204" pitchFamily="18" charset="0"/>
                            <a:cs typeface="Times New Roman" panose="02020603050405020304" pitchFamily="18" charset="0"/>
                          </a:rPr>
                        </m:ctrlPr>
                      </m:accPr>
                      <m:e>
                        <m:r>
                          <m:rPr>
                            <m:nor/>
                          </m:rPr>
                          <a:rPr lang="en-US" altLang="zh-CN" i="1" dirty="0">
                            <a:latin typeface="Times New Roman" panose="02020603050405020304" pitchFamily="18" charset="0"/>
                            <a:cs typeface="Times New Roman" panose="02020603050405020304" pitchFamily="18" charset="0"/>
                          </a:rPr>
                          <m:t>t</m:t>
                        </m:r>
                        <m:r>
                          <m:rPr>
                            <m:nor/>
                          </m:rPr>
                          <a:rPr lang="en-US" altLang="zh-CN" baseline="-25000" dirty="0">
                            <a:latin typeface="Times New Roman" panose="02020603050405020304" pitchFamily="18" charset="0"/>
                            <a:cs typeface="Times New Roman" panose="02020603050405020304" pitchFamily="18" charset="0"/>
                          </a:rPr>
                          <m:t>1</m:t>
                        </m:r>
                      </m:e>
                    </m:acc>
                  </m:oMath>
                </a14:m>
                <a:r>
                  <a:rPr lang="en-US" altLang="zh-CN" dirty="0">
                    <a:latin typeface="Times New Roman" panose="02020603050405020304" pitchFamily="18" charset="0"/>
                    <a:cs typeface="Times New Roman" panose="02020603050405020304" pitchFamily="18" charset="0"/>
                  </a:rPr>
                  <a:t> = (1 0 ··· 0)</a:t>
                </a:r>
                <a:r>
                  <a:rPr lang="en-US" altLang="zh-CN" i="1" baseline="30000"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i="1">
                            <a:latin typeface="Cambria Math" panose="02040503050406030204" pitchFamily="18" charset="0"/>
                            <a:cs typeface="Times New Roman" panose="02020603050405020304" pitchFamily="18" charset="0"/>
                          </a:rPr>
                        </m:ctrlPr>
                      </m:accPr>
                      <m:e>
                        <m:r>
                          <m:rPr>
                            <m:nor/>
                          </m:rPr>
                          <a:rPr lang="en-US" altLang="zh-CN" i="1" dirty="0">
                            <a:latin typeface="Times New Roman" panose="02020603050405020304" pitchFamily="18" charset="0"/>
                            <a:cs typeface="Times New Roman" panose="02020603050405020304" pitchFamily="18" charset="0"/>
                          </a:rPr>
                          <m:t>t</m:t>
                        </m:r>
                        <m:r>
                          <m:rPr>
                            <m:nor/>
                          </m:rPr>
                          <a:rPr lang="en-US" altLang="zh-CN" b="0" i="0" baseline="-25000" dirty="0" smtClean="0">
                            <a:latin typeface="Times New Roman" panose="02020603050405020304" pitchFamily="18" charset="0"/>
                            <a:cs typeface="Times New Roman" panose="02020603050405020304" pitchFamily="18" charset="0"/>
                          </a:rPr>
                          <m:t>2</m:t>
                        </m:r>
                      </m:e>
                    </m:acc>
                  </m:oMath>
                </a14:m>
                <a:r>
                  <a:rPr lang="en-US" altLang="zh-CN" dirty="0">
                    <a:latin typeface="Times New Roman" panose="02020603050405020304" pitchFamily="18" charset="0"/>
                    <a:cs typeface="Times New Roman" panose="02020603050405020304" pitchFamily="18" charset="0"/>
                  </a:rPr>
                  <a:t>= (0 1 0 ··· 0)</a:t>
                </a:r>
                <a:r>
                  <a:rPr lang="en-US" altLang="zh-CN" i="1" baseline="30000"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US" altLang="zh-CN" i="1">
                            <a:latin typeface="Cambria Math" panose="02040503050406030204" pitchFamily="18" charset="0"/>
                            <a:cs typeface="Times New Roman" panose="02020603050405020304" pitchFamily="18" charset="0"/>
                          </a:rPr>
                        </m:ctrlPr>
                      </m:accPr>
                      <m:e>
                        <m:r>
                          <m:rPr>
                            <m:nor/>
                          </m:rPr>
                          <a:rPr lang="en-US" altLang="zh-CN" i="1" dirty="0">
                            <a:latin typeface="Times New Roman" panose="02020603050405020304" pitchFamily="18" charset="0"/>
                            <a:cs typeface="Times New Roman" panose="02020603050405020304" pitchFamily="18" charset="0"/>
                          </a:rPr>
                          <m:t>t</m:t>
                        </m:r>
                        <m:r>
                          <m:rPr>
                            <m:nor/>
                          </m:rPr>
                          <a:rPr lang="en-US" altLang="zh-CN" b="0" i="1" baseline="-25000" dirty="0" smtClean="0">
                            <a:latin typeface="Times New Roman" panose="02020603050405020304" pitchFamily="18" charset="0"/>
                            <a:cs typeface="Times New Roman" panose="02020603050405020304" pitchFamily="18" charset="0"/>
                          </a:rPr>
                          <m:t>k</m:t>
                        </m:r>
                        <m:r>
                          <a:rPr lang="en-US" altLang="zh-CN" b="0" i="1" baseline="-25000" dirty="0" smtClean="0">
                            <a:latin typeface="Cambria Math" panose="02040503050406030204" pitchFamily="18" charset="0"/>
                            <a:cs typeface="Times New Roman" panose="02020603050405020304" pitchFamily="18" charset="0"/>
                          </a:rPr>
                          <m:t> </m:t>
                        </m:r>
                      </m:e>
                    </m:acc>
                  </m:oMath>
                </a14:m>
                <a:r>
                  <a:rPr lang="en-US" altLang="zh-CN" dirty="0">
                    <a:latin typeface="Times New Roman" panose="02020603050405020304" pitchFamily="18" charset="0"/>
                    <a:cs typeface="Times New Roman" panose="02020603050405020304" pitchFamily="18" charset="0"/>
                  </a:rPr>
                  <a:t> = (0 0 ··· 0 1)</a:t>
                </a:r>
                <a:r>
                  <a:rPr lang="en-US" altLang="zh-CN" i="1" baseline="30000" dirty="0">
                    <a:latin typeface="Times New Roman" panose="02020603050405020304" pitchFamily="18" charset="0"/>
                    <a:cs typeface="Times New Roman" panose="02020603050405020304" pitchFamily="18" charset="0"/>
                  </a:rPr>
                  <a:t>T</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assuming </a:t>
                </a:r>
                <a:r>
                  <a:rPr lang="en-US" altLang="zh-CN" i="1" dirty="0">
                    <a:latin typeface="Times New Roman" panose="02020603050405020304" pitchFamily="18" charset="0"/>
                    <a:cs typeface="Times New Roman" panose="02020603050405020304" pitchFamily="18" charset="0"/>
                  </a:rPr>
                  <a:t>k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54089" y="768386"/>
                <a:ext cx="8630812" cy="1151662"/>
              </a:xfrm>
              <a:prstGeom prst="rect">
                <a:avLst/>
              </a:prstGeom>
              <a:blipFill>
                <a:blip r:embed="rId3"/>
                <a:stretch>
                  <a:fillRect l="-636" r="-636" b="-6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261669" y="2071976"/>
                <a:ext cx="8630812" cy="1170257"/>
              </a:xfrm>
              <a:prstGeom prst="rect">
                <a:avLst/>
              </a:prstGeom>
              <a:noFill/>
            </p:spPr>
            <p:txBody>
              <a:bodyPr wrap="square" rtlCol="0">
                <a:spAutoFit/>
              </a:bodyPr>
              <a:lstStyle/>
              <a:p>
                <a:pPr indent="259200" algn="just">
                  <a:lnSpc>
                    <a:spcPct val="130000"/>
                  </a:lnSpc>
                  <a:spcBef>
                    <a:spcPts val="1200"/>
                  </a:spcBef>
                </a:pPr>
                <a:r>
                  <a:rPr lang="en-US" altLang="zh-CN" dirty="0">
                    <a:latin typeface="Times New Roman" panose="02020603050405020304" pitchFamily="18" charset="0"/>
                    <a:cs typeface="Times New Roman" panose="02020603050405020304" pitchFamily="18" charset="0"/>
                  </a:rPr>
                  <a:t>It is trivial that for each transition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we have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altLang="zh-CN" i="1" smtClean="0">
                            <a:latin typeface="Cambria Math" panose="02040503050406030204" pitchFamily="18" charset="0"/>
                            <a:cs typeface="Times New Roman" panose="02020603050405020304" pitchFamily="18" charset="0"/>
                          </a:rPr>
                        </m:ctrlPr>
                      </m:accPr>
                      <m:e>
                        <m:r>
                          <m:rPr>
                            <m:nor/>
                          </m:rPr>
                          <a:rPr lang="en-US" altLang="zh-CN" i="1" dirty="0">
                            <a:latin typeface="Times New Roman" panose="02020603050405020304" pitchFamily="18" charset="0"/>
                            <a:cs typeface="Times New Roman" panose="02020603050405020304" pitchFamily="18" charset="0"/>
                          </a:rPr>
                          <m:t>t</m:t>
                        </m:r>
                      </m:e>
                    </m:acc>
                  </m:oMath>
                </a14:m>
                <a:r>
                  <a:rPr lang="en-US" altLang="zh-CN" dirty="0">
                    <a:latin typeface="Times New Roman" panose="02020603050405020304" pitchFamily="18" charset="0"/>
                    <a:cs typeface="Times New Roman" panose="02020603050405020304" pitchFamily="18" charset="0"/>
                  </a:rPr>
                  <a:t>. Note that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t</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leads to </a:t>
                </a:r>
                <a:r>
                  <a:rPr lang="en-US" altLang="zh-CN" b="1" i="1" dirty="0">
                    <a:latin typeface="Times New Roman" panose="02020603050405020304" pitchFamily="18" charset="0"/>
                    <a:cs typeface="Times New Roman" panose="02020603050405020304" pitchFamily="18" charset="0"/>
                  </a:rPr>
                  <a:t>M</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M </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t</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Consequently, if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t</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we have </a:t>
                </a:r>
                <a:r>
                  <a:rPr lang="en-US" altLang="zh-CN" b="1" i="1" dirty="0">
                    <a:latin typeface="Times New Roman" panose="02020603050405020304" pitchFamily="18" charset="0"/>
                    <a:cs typeface="Times New Roman" panose="02020603050405020304" pitchFamily="18" charset="0"/>
                  </a:rPr>
                  <a:t>M</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M </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altLang="zh-CN" b="1" i="1">
                            <a:latin typeface="Cambria Math" panose="02040503050406030204" pitchFamily="18" charset="0"/>
                            <a:cs typeface="Times New Roman" panose="02020603050405020304" pitchFamily="18" charset="0"/>
                          </a:rPr>
                        </m:ctrlPr>
                      </m:accPr>
                      <m:e>
                        <m:r>
                          <m:rPr>
                            <m:nor/>
                          </m:rPr>
                          <a:rPr lang="en-US" altLang="zh-CN" b="1" i="1" dirty="0">
                            <a:latin typeface="Times New Roman" panose="02020603050405020304" pitchFamily="18" charset="0"/>
                            <a:cs typeface="Times New Roman" panose="02020603050405020304" pitchFamily="18" charset="0"/>
                          </a:rPr>
                          <m:t>t</m:t>
                        </m:r>
                      </m:e>
                    </m:acc>
                  </m:oMath>
                </a14:m>
                <a:r>
                  <a:rPr lang="en-US" altLang="zh-CN" dirty="0">
                    <a:latin typeface="Times New Roman" panose="02020603050405020304" pitchFamily="18" charset="0"/>
                    <a:cs typeface="Times New Roman" panose="02020603050405020304" pitchFamily="18" charset="0"/>
                  </a:rPr>
                  <a:t>. For an arbitrary finite transition sequence </a:t>
                </a:r>
                <a:r>
                  <a:rPr lang="en-US" altLang="zh-CN" i="1" dirty="0">
                    <a:latin typeface="Times New Roman" panose="02020603050405020304" pitchFamily="18" charset="0"/>
                    <a:cs typeface="Times New Roman" panose="02020603050405020304" pitchFamily="18" charset="0"/>
                  </a:rPr>
                  <a:t>σ</a:t>
                </a:r>
                <a:r>
                  <a:rPr lang="en-US" altLang="zh-CN" dirty="0">
                    <a:latin typeface="Times New Roman" panose="02020603050405020304" pitchFamily="18" charset="0"/>
                    <a:cs typeface="Times New Roman" panose="02020603050405020304" pitchFamily="18" charset="0"/>
                  </a:rPr>
                  <a:t> such that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σ</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we have </a:t>
                </a:r>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261669" y="2071976"/>
                <a:ext cx="8630812" cy="1170257"/>
              </a:xfrm>
              <a:prstGeom prst="rect">
                <a:avLst/>
              </a:prstGeom>
              <a:blipFill>
                <a:blip r:embed="rId4"/>
                <a:stretch>
                  <a:fillRect l="-636" t="-3646" r="-565" b="-67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203848" y="3434724"/>
                <a:ext cx="1944216" cy="369332"/>
              </a:xfrm>
              <a:prstGeom prst="rect">
                <a:avLst/>
              </a:prstGeom>
            </p:spPr>
            <p:txBody>
              <a:bodyPr wrap="square">
                <a:spAutoFit/>
              </a:bodyPr>
              <a:lstStyle/>
              <a:p>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altLang="zh-CN" i="1">
                            <a:latin typeface="Cambria Math" panose="02040503050406030204" pitchFamily="18" charset="0"/>
                            <a:cs typeface="Times New Roman" panose="02020603050405020304" pitchFamily="18" charset="0"/>
                          </a:rPr>
                        </m:ctrlPr>
                      </m:accPr>
                      <m:e>
                        <m:r>
                          <m:rPr>
                            <m:nor/>
                          </m:rPr>
                          <a:rPr lang="en-US" altLang="zh-CN" i="1" dirty="0">
                            <a:latin typeface="Times New Roman" panose="02020603050405020304" pitchFamily="18" charset="0"/>
                            <a:cs typeface="Times New Roman" panose="02020603050405020304" pitchFamily="18" charset="0"/>
                          </a:rPr>
                          <m:t>σ</m:t>
                        </m:r>
                      </m:e>
                    </m:acc>
                  </m:oMath>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3203848" y="3434724"/>
                <a:ext cx="1944216" cy="369332"/>
              </a:xfrm>
              <a:prstGeom prst="rect">
                <a:avLst/>
              </a:prstGeom>
              <a:blipFill>
                <a:blip r:embed="rId5"/>
                <a:stretch>
                  <a:fillRect l="-2830" t="-9836" b="-22951"/>
                </a:stretch>
              </a:blipFill>
            </p:spPr>
            <p:txBody>
              <a:bodyPr/>
              <a:lstStyle/>
              <a:p>
                <a:r>
                  <a:rPr lang="zh-CN" altLang="en-US">
                    <a:noFill/>
                  </a:rPr>
                  <a:t> </a:t>
                </a:r>
              </a:p>
            </p:txBody>
          </p:sp>
        </mc:Fallback>
      </mc:AlternateContent>
      <p:sp>
        <p:nvSpPr>
          <p:cNvPr id="12" name="矩形 11"/>
          <p:cNvSpPr/>
          <p:nvPr/>
        </p:nvSpPr>
        <p:spPr>
          <a:xfrm>
            <a:off x="8244408" y="3434724"/>
            <a:ext cx="720080"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(1.1)</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830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mc:AlternateContent xmlns:mc="http://schemas.openxmlformats.org/markup-compatibility/2006">
        <mc:Choice xmlns:a14="http://schemas.microsoft.com/office/drawing/2010/main" Requires="a14">
          <p:sp>
            <p:nvSpPr>
              <p:cNvPr id="13" name="文本框 12"/>
              <p:cNvSpPr txBox="1"/>
              <p:nvPr/>
            </p:nvSpPr>
            <p:spPr>
              <a:xfrm>
                <a:off x="510295" y="1320732"/>
                <a:ext cx="4243259" cy="2231958"/>
              </a:xfrm>
              <a:prstGeom prst="rect">
                <a:avLst/>
              </a:prstGeom>
              <a:noFill/>
            </p:spPr>
            <p:txBody>
              <a:bodyPr wrap="square" rtlCol="0">
                <a:spAutoFit/>
              </a:bodyPr>
              <a:lstStyle/>
              <a:p>
                <a:pPr algn="just">
                  <a:lnSpc>
                    <a:spcPct val="130000"/>
                  </a:lnSpc>
                  <a:spcBef>
                    <a:spcPts val="1200"/>
                  </a:spcBef>
                </a:pPr>
                <a:r>
                  <a:rPr lang="en-US" altLang="zh-CN" b="1" dirty="0">
                    <a:latin typeface="Times New Roman" panose="02020603050405020304" pitchFamily="18" charset="0"/>
                    <a:cs typeface="Times New Roman" panose="02020603050405020304" pitchFamily="18" charset="0"/>
                  </a:rPr>
                  <a:t>Example 1.10 </a:t>
                </a:r>
                <a:r>
                  <a:rPr lang="en-US" altLang="zh-CN" dirty="0">
                    <a:latin typeface="Times New Roman" panose="02020603050405020304" pitchFamily="18" charset="0"/>
                    <a:cs typeface="Times New Roman" panose="02020603050405020304" pitchFamily="18" charset="0"/>
                  </a:rPr>
                  <a:t>Let </a:t>
                </a:r>
                <a:r>
                  <a:rPr lang="en-US" altLang="zh-CN" i="1" dirty="0">
                    <a:latin typeface="Times New Roman" panose="02020603050405020304" pitchFamily="18" charset="0"/>
                    <a:cs typeface="Times New Roman" panose="02020603050405020304" pitchFamily="18" charset="0"/>
                  </a:rPr>
                  <a:t>σ</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3</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4</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5</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σ</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be two sequences of transitions of</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some net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with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 6. Their Parikh vectors are </a:t>
                </a:r>
                <a14:m>
                  <m:oMath xmlns:m="http://schemas.openxmlformats.org/officeDocument/2006/math">
                    <m:acc>
                      <m:accPr>
                        <m:chr m:val="⃗"/>
                        <m:ctrlPr>
                          <a:rPr lang="en-US" altLang="zh-CN" i="1">
                            <a:latin typeface="Cambria Math" panose="02040503050406030204" pitchFamily="18" charset="0"/>
                            <a:cs typeface="Times New Roman" panose="02020603050405020304" pitchFamily="18" charset="0"/>
                          </a:rPr>
                        </m:ctrlPr>
                      </m:accPr>
                      <m:e>
                        <m:r>
                          <a:rPr lang="zh-CN" altLang="en-US" i="1">
                            <a:latin typeface="Cambria Math" panose="02040503050406030204" pitchFamily="18" charset="0"/>
                            <a:cs typeface="Times New Roman" panose="02020603050405020304" pitchFamily="18" charset="0"/>
                          </a:rPr>
                          <m:t>𝜎</m:t>
                        </m:r>
                        <m:r>
                          <a:rPr lang="en-US" altLang="zh-CN" b="0" i="1" baseline="-25000" dirty="0" smtClean="0">
                            <a:latin typeface="Cambria Math" panose="02040503050406030204" pitchFamily="18" charset="0"/>
                            <a:cs typeface="Times New Roman" panose="02020603050405020304" pitchFamily="18" charset="0"/>
                          </a:rPr>
                          <m:t>1</m:t>
                        </m:r>
                      </m:e>
                    </m:acc>
                  </m:oMath>
                </a14:m>
                <a:r>
                  <a:rPr lang="en-US" altLang="zh-CN" dirty="0">
                    <a:latin typeface="Times New Roman" panose="02020603050405020304" pitchFamily="18" charset="0"/>
                    <a:cs typeface="Times New Roman" panose="02020603050405020304" pitchFamily="18" charset="0"/>
                  </a:rPr>
                  <a:t>= (1, 2, 1, 1, 1, 0)</a:t>
                </a:r>
                <a:r>
                  <a:rPr lang="en-US" altLang="zh-CN" i="1" baseline="30000"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US" altLang="zh-CN" i="1">
                            <a:latin typeface="Cambria Math" panose="02040503050406030204" pitchFamily="18" charset="0"/>
                            <a:cs typeface="Times New Roman" panose="02020603050405020304" pitchFamily="18" charset="0"/>
                          </a:rPr>
                        </m:ctrlPr>
                      </m:accPr>
                      <m:e>
                        <m:r>
                          <a:rPr lang="zh-CN" altLang="en-US" i="1">
                            <a:latin typeface="Cambria Math" panose="02040503050406030204" pitchFamily="18" charset="0"/>
                            <a:cs typeface="Times New Roman" panose="02020603050405020304" pitchFamily="18" charset="0"/>
                          </a:rPr>
                          <m:t>𝜎</m:t>
                        </m:r>
                        <m:r>
                          <a:rPr lang="en-US" altLang="zh-CN" b="0" i="1" baseline="-25000" dirty="0" smtClean="0">
                            <a:latin typeface="Cambria Math" panose="02040503050406030204" pitchFamily="18" charset="0"/>
                            <a:cs typeface="Times New Roman" panose="02020603050405020304" pitchFamily="18" charset="0"/>
                          </a:rPr>
                          <m:t>2</m:t>
                        </m:r>
                      </m:e>
                    </m:acc>
                  </m:oMath>
                </a14:m>
                <a:r>
                  <a:rPr lang="en-US" altLang="zh-CN" dirty="0">
                    <a:latin typeface="Times New Roman" panose="02020603050405020304" pitchFamily="18" charset="0"/>
                    <a:cs typeface="Times New Roman" panose="02020603050405020304" pitchFamily="18" charset="0"/>
                  </a:rPr>
                  <a:t>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(1, 0, 0, 0, 0, 0)</a:t>
                </a:r>
                <a:r>
                  <a:rPr lang="en-US" altLang="zh-CN" i="1" baseline="30000"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respectively. Clearly, we have </a:t>
                </a:r>
                <a14:m>
                  <m:oMath xmlns:m="http://schemas.openxmlformats.org/officeDocument/2006/math">
                    <m:acc>
                      <m:accPr>
                        <m:chr m:val="⃗"/>
                        <m:ctrlPr>
                          <a:rPr lang="en-US" altLang="zh-CN" i="1">
                            <a:latin typeface="Cambria Math" panose="02040503050406030204" pitchFamily="18" charset="0"/>
                            <a:cs typeface="Times New Roman" panose="02020603050405020304" pitchFamily="18" charset="0"/>
                          </a:rPr>
                        </m:ctrlPr>
                      </m:accPr>
                      <m:e>
                        <m:r>
                          <a:rPr lang="zh-CN" altLang="en-US" i="1">
                            <a:latin typeface="Cambria Math" panose="02040503050406030204" pitchFamily="18" charset="0"/>
                            <a:cs typeface="Times New Roman" panose="02020603050405020304" pitchFamily="18" charset="0"/>
                          </a:rPr>
                          <m:t>𝜎</m:t>
                        </m:r>
                        <m:r>
                          <a:rPr lang="en-US" altLang="zh-CN" i="1" baseline="-25000" dirty="0">
                            <a:latin typeface="Cambria Math" panose="02040503050406030204" pitchFamily="18" charset="0"/>
                            <a:cs typeface="Times New Roman" panose="02020603050405020304" pitchFamily="18" charset="0"/>
                          </a:rPr>
                          <m:t>2</m:t>
                        </m:r>
                      </m:e>
                    </m:acc>
                  </m:oMath>
                </a14:m>
                <a:r>
                  <a:rPr lang="en-US" altLang="zh-CN" dirty="0">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altLang="zh-CN" i="1">
                            <a:latin typeface="Cambria Math" panose="02040503050406030204" pitchFamily="18" charset="0"/>
                            <a:cs typeface="Times New Roman" panose="02020603050405020304" pitchFamily="18" charset="0"/>
                          </a:rPr>
                        </m:ctrlPr>
                      </m:accPr>
                      <m:e>
                        <m:r>
                          <m:rPr>
                            <m:nor/>
                          </m:rPr>
                          <a:rPr lang="en-US" altLang="zh-CN" i="1" dirty="0" smtClean="0">
                            <a:latin typeface="Times New Roman" panose="02020603050405020304" pitchFamily="18" charset="0"/>
                            <a:cs typeface="Times New Roman" panose="02020603050405020304" pitchFamily="18" charset="0"/>
                          </a:rPr>
                          <m:t>t</m:t>
                        </m:r>
                        <m:r>
                          <m:rPr>
                            <m:nor/>
                          </m:rPr>
                          <a:rPr lang="en-US" altLang="zh-CN" baseline="-25000" dirty="0" smtClean="0">
                            <a:latin typeface="Times New Roman" panose="02020603050405020304" pitchFamily="18" charset="0"/>
                            <a:cs typeface="Times New Roman" panose="02020603050405020304" pitchFamily="18" charset="0"/>
                          </a:rPr>
                          <m:t>1</m:t>
                        </m:r>
                        <m:r>
                          <m:rPr>
                            <m:nor/>
                          </m:rPr>
                          <a:rPr lang="en-US" altLang="zh-CN" b="0" i="0" baseline="-25000" dirty="0" smtClean="0">
                            <a:latin typeface="Times New Roman" panose="02020603050405020304" pitchFamily="18" charset="0"/>
                            <a:cs typeface="Times New Roman" panose="02020603050405020304" pitchFamily="18" charset="0"/>
                          </a:rPr>
                          <m:t> </m:t>
                        </m:r>
                      </m:e>
                    </m:acc>
                  </m:oMath>
                </a14:m>
                <a:r>
                  <a:rPr lang="en-US" altLang="zh-CN" dirty="0">
                    <a:latin typeface="Times New Roman" panose="02020603050405020304" pitchFamily="18" charset="0"/>
                    <a:cs typeface="Times New Roman" panose="02020603050405020304" pitchFamily="18" charset="0"/>
                  </a:rPr>
                  <a:t> = (1, 0, 0, 0, 0, 0)</a:t>
                </a:r>
                <a:r>
                  <a:rPr lang="en-US" altLang="zh-CN" i="1" baseline="30000"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510295" y="1320732"/>
                <a:ext cx="4243259" cy="2231958"/>
              </a:xfrm>
              <a:prstGeom prst="rect">
                <a:avLst/>
              </a:prstGeom>
              <a:blipFill>
                <a:blip r:embed="rId3"/>
                <a:stretch>
                  <a:fillRect l="-1293" r="-1149" b="-3279"/>
                </a:stretch>
              </a:blipFill>
            </p:spPr>
            <p:txBody>
              <a:bodyPr/>
              <a:lstStyle/>
              <a:p>
                <a:r>
                  <a:rPr lang="zh-CN" altLang="en-US">
                    <a:noFill/>
                  </a:rPr>
                  <a:t> </a:t>
                </a:r>
              </a:p>
            </p:txBody>
          </p:sp>
        </mc:Fallback>
      </mc:AlternateContent>
      <p:graphicFrame>
        <p:nvGraphicFramePr>
          <p:cNvPr id="11" name="对象 10"/>
          <p:cNvGraphicFramePr>
            <a:graphicFrameLocks noChangeAspect="1"/>
          </p:cNvGraphicFramePr>
          <p:nvPr>
            <p:extLst>
              <p:ext uri="{D42A27DB-BD31-4B8C-83A1-F6EECF244321}">
                <p14:modId xmlns:p14="http://schemas.microsoft.com/office/powerpoint/2010/main" val="365858039"/>
              </p:ext>
            </p:extLst>
          </p:nvPr>
        </p:nvGraphicFramePr>
        <p:xfrm>
          <a:off x="5198690" y="1256739"/>
          <a:ext cx="3333750" cy="2728913"/>
        </p:xfrm>
        <a:graphic>
          <a:graphicData uri="http://schemas.openxmlformats.org/presentationml/2006/ole">
            <mc:AlternateContent xmlns:mc="http://schemas.openxmlformats.org/markup-compatibility/2006">
              <mc:Choice xmlns:v="urn:schemas-microsoft-com:vml" Requires="v">
                <p:oleObj name="Visio" r:id="rId4" imgW="4095887" imgH="3350573" progId="Visio.Drawing.11">
                  <p:embed/>
                </p:oleObj>
              </mc:Choice>
              <mc:Fallback>
                <p:oleObj name="Visio" r:id="rId4" imgW="4095887" imgH="3350573" progId="Visio.Drawing.11">
                  <p:embed/>
                  <p:pic>
                    <p:nvPicPr>
                      <p:cNvPr id="3" name="对象 2"/>
                      <p:cNvPicPr/>
                      <p:nvPr/>
                    </p:nvPicPr>
                    <p:blipFill>
                      <a:blip r:embed="rId5"/>
                      <a:stretch>
                        <a:fillRect/>
                      </a:stretch>
                    </p:blipFill>
                    <p:spPr>
                      <a:xfrm>
                        <a:off x="5198690" y="1256739"/>
                        <a:ext cx="3333750" cy="272891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4097139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mc:AlternateContent xmlns:mc="http://schemas.openxmlformats.org/markup-compatibility/2006">
        <mc:Choice xmlns:a14="http://schemas.microsoft.com/office/drawing/2010/main" Requires="a14">
          <p:sp>
            <p:nvSpPr>
              <p:cNvPr id="25" name="Text Box 2"/>
              <p:cNvSpPr txBox="1">
                <a:spLocks noChangeArrowheads="1"/>
              </p:cNvSpPr>
              <p:nvPr/>
            </p:nvSpPr>
            <p:spPr bwMode="auto">
              <a:xfrm>
                <a:off x="261669" y="771550"/>
                <a:ext cx="8198763" cy="77630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Example 1.11 </a:t>
                </a:r>
                <a:r>
                  <a:rPr lang="en-US" altLang="zh-CN" dirty="0">
                    <a:latin typeface="Times New Roman" panose="02020603050405020304" pitchFamily="18" charset="0"/>
                    <a:cs typeface="Times New Roman" panose="02020603050405020304" pitchFamily="18" charset="0"/>
                  </a:rPr>
                  <a:t>In Fig. 1.1, </a:t>
                </a:r>
                <a:r>
                  <a:rPr lang="en-US" altLang="zh-CN" i="1" dirty="0">
                    <a:latin typeface="Times New Roman" panose="02020603050405020304" pitchFamily="18" charset="0"/>
                    <a:cs typeface="Times New Roman" panose="02020603050405020304" pitchFamily="18" charset="0"/>
                  </a:rPr>
                  <a:t>σ</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is a </a:t>
                </a:r>
                <a:r>
                  <a:rPr lang="en-US" altLang="zh-CN" dirty="0" err="1">
                    <a:latin typeface="Times New Roman" panose="02020603050405020304" pitchFamily="18" charset="0"/>
                    <a:cs typeface="Times New Roman" panose="02020603050405020304" pitchFamily="18" charset="0"/>
                  </a:rPr>
                  <a:t>firable</a:t>
                </a:r>
                <a:r>
                  <a:rPr lang="en-US" altLang="zh-CN" dirty="0">
                    <a:latin typeface="Times New Roman" panose="02020603050405020304" pitchFamily="18" charset="0"/>
                    <a:cs typeface="Times New Roman" panose="02020603050405020304" pitchFamily="18" charset="0"/>
                  </a:rPr>
                  <a:t> transition sequence with </a:t>
                </a:r>
                <a14:m>
                  <m:oMath xmlns:m="http://schemas.openxmlformats.org/officeDocument/2006/math">
                    <m:acc>
                      <m:accPr>
                        <m:chr m:val="⃗"/>
                        <m:ctrlPr>
                          <a:rPr lang="en-US" altLang="zh-CN" i="1">
                            <a:latin typeface="Cambria Math" panose="02040503050406030204" pitchFamily="18" charset="0"/>
                            <a:cs typeface="Times New Roman" panose="02020603050405020304" pitchFamily="18" charset="0"/>
                          </a:rPr>
                        </m:ctrlPr>
                      </m:accPr>
                      <m:e>
                        <m:r>
                          <m:rPr>
                            <m:nor/>
                          </m:rPr>
                          <a:rPr lang="en-US" altLang="zh-CN" i="1" dirty="0">
                            <a:latin typeface="Times New Roman" panose="02020603050405020304" pitchFamily="18" charset="0"/>
                            <a:cs typeface="Times New Roman" panose="02020603050405020304" pitchFamily="18" charset="0"/>
                          </a:rPr>
                          <m:t>σ</m:t>
                        </m:r>
                      </m:e>
                    </m:acc>
                  </m:oMath>
                </a14:m>
                <a:r>
                  <a:rPr lang="en-US" altLang="zh-CN" dirty="0">
                    <a:latin typeface="Times New Roman" panose="02020603050405020304" pitchFamily="18" charset="0"/>
                    <a:cs typeface="Times New Roman" panose="02020603050405020304" pitchFamily="18" charset="0"/>
                  </a:rPr>
                  <a:t> = (3, 0,</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0)</a:t>
                </a:r>
                <a:r>
                  <a:rPr lang="en-US" altLang="zh-CN" i="1" baseline="30000"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From Example 1.6, we have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σ</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which can be verified as follows: </a:t>
                </a:r>
                <a:endParaRPr lang="en-US" altLang="zh-CN" i="1" dirty="0">
                  <a:latin typeface="Times New Roman" pitchFamily="18" charset="0"/>
                  <a:ea typeface="华文楷体" pitchFamily="2" charset="-122"/>
                  <a:cs typeface="Times New Roman" pitchFamily="18" charset="0"/>
                </a:endParaRPr>
              </a:p>
            </p:txBody>
          </p:sp>
        </mc:Choice>
        <mc:Fallback>
          <p:sp>
            <p:nvSpPr>
              <p:cNvPr id="25" name="Text Box 2"/>
              <p:cNvSpPr txBox="1">
                <a:spLocks noRot="1" noChangeAspect="1" noMove="1" noResize="1" noEditPoints="1" noAdjustHandles="1" noChangeArrowheads="1" noChangeShapeType="1" noTextEdit="1"/>
              </p:cNvSpPr>
              <p:nvPr/>
            </p:nvSpPr>
            <p:spPr bwMode="auto">
              <a:xfrm>
                <a:off x="261669" y="771550"/>
                <a:ext cx="8198763" cy="776303"/>
              </a:xfrm>
              <a:prstGeom prst="rect">
                <a:avLst/>
              </a:prstGeom>
              <a:blipFill>
                <a:blip r:embed="rId3"/>
                <a:stretch>
                  <a:fillRect l="-669" r="-595" b="-1181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矩形 1"/>
              <p:cNvSpPr/>
              <p:nvPr/>
            </p:nvSpPr>
            <p:spPr>
              <a:xfrm>
                <a:off x="1805859" y="2314868"/>
                <a:ext cx="1308371" cy="369332"/>
              </a:xfrm>
              <a:prstGeom prst="rect">
                <a:avLst/>
              </a:prstGeom>
            </p:spPr>
            <p:txBody>
              <a:bodyPr wrap="none">
                <a:spAutoFit/>
              </a:bodyPr>
              <a:lstStyle/>
              <a:p>
                <a:r>
                  <a:rPr lang="en-US" altLang="zh-CN" i="1" dirty="0">
                    <a:latin typeface="Times New Roman" pitchFamily="18" charset="0"/>
                    <a:ea typeface="华文楷体" pitchFamily="2" charset="-122"/>
                    <a:cs typeface="Times New Roman" pitchFamily="18" charset="0"/>
                  </a:rPr>
                  <a:t>M</a:t>
                </a:r>
                <a:r>
                  <a:rPr lang="en-US" altLang="zh-CN" baseline="-25000" dirty="0">
                    <a:latin typeface="Times New Roman" pitchFamily="18" charset="0"/>
                    <a:ea typeface="华文楷体" pitchFamily="2" charset="-122"/>
                    <a:cs typeface="Times New Roman" pitchFamily="18" charset="0"/>
                  </a:rPr>
                  <a:t>0</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a:t>
                </a:r>
                <a14:m>
                  <m:oMath xmlns:m="http://schemas.openxmlformats.org/officeDocument/2006/math">
                    <m:acc>
                      <m:accPr>
                        <m:chr m:val="⃗"/>
                        <m:ctrlPr>
                          <a:rPr lang="en-US" altLang="zh-CN" i="1">
                            <a:latin typeface="Cambria Math" panose="02040503050406030204" pitchFamily="18" charset="0"/>
                            <a:cs typeface="Times New Roman" panose="02020603050405020304" pitchFamily="18" charset="0"/>
                          </a:rPr>
                        </m:ctrlPr>
                      </m:accPr>
                      <m:e>
                        <m:r>
                          <m:rPr>
                            <m:nor/>
                          </m:rPr>
                          <a:rPr lang="en-US" altLang="zh-CN" i="1" dirty="0">
                            <a:latin typeface="Times New Roman" panose="02020603050405020304" pitchFamily="18" charset="0"/>
                            <a:cs typeface="Times New Roman" panose="02020603050405020304" pitchFamily="18" charset="0"/>
                          </a:rPr>
                          <m:t>σ</m:t>
                        </m:r>
                      </m:e>
                    </m:acc>
                  </m:oMath>
                </a14:m>
                <a:r>
                  <a:rPr lang="en-US" altLang="zh-CN" dirty="0">
                    <a:latin typeface="Times New Roman" pitchFamily="18" charset="0"/>
                    <a:ea typeface="华文楷体" pitchFamily="2" charset="-122"/>
                    <a:cs typeface="Times New Roman" pitchFamily="18" charset="0"/>
                  </a:rPr>
                  <a:t> =</a:t>
                </a:r>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1805859" y="2314868"/>
                <a:ext cx="1308371" cy="369332"/>
              </a:xfrm>
              <a:prstGeom prst="rect">
                <a:avLst/>
              </a:prstGeom>
              <a:blipFill>
                <a:blip r:embed="rId4"/>
                <a:stretch>
                  <a:fillRect l="-3721" t="-11667" r="-2791" b="-25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3025878" y="1863494"/>
                <a:ext cx="506741" cy="12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3</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3</m:t>
                              </m:r>
                            </m:e>
                          </m:eqArr>
                        </m:e>
                      </m:d>
                    </m:oMath>
                  </m:oMathPara>
                </a14:m>
                <a:endParaRPr lang="zh-CN" alt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3025878" y="1863494"/>
                <a:ext cx="506741" cy="1273875"/>
              </a:xfrm>
              <a:prstGeom prst="rect">
                <a:avLst/>
              </a:prstGeom>
              <a:blipFill>
                <a:blip r:embed="rId5"/>
                <a:stretch>
                  <a:fillRect/>
                </a:stretch>
              </a:blipFill>
            </p:spPr>
            <p:txBody>
              <a:bodyPr/>
              <a:lstStyle/>
              <a:p>
                <a:r>
                  <a:rPr lang="zh-CN" altLang="en-US">
                    <a:noFill/>
                  </a:rPr>
                  <a:t> </a:t>
                </a:r>
              </a:p>
            </p:txBody>
          </p:sp>
        </mc:Fallback>
      </mc:AlternateContent>
      <p:sp>
        <p:nvSpPr>
          <p:cNvPr id="3" name="文本框 2"/>
          <p:cNvSpPr txBox="1"/>
          <p:nvPr/>
        </p:nvSpPr>
        <p:spPr>
          <a:xfrm>
            <a:off x="3385918" y="2316014"/>
            <a:ext cx="288032" cy="369332"/>
          </a:xfrm>
          <a:prstGeom prst="rect">
            <a:avLst/>
          </a:prstGeom>
          <a:noFill/>
        </p:spPr>
        <p:txBody>
          <a:bodyPr wrap="square" rtlCol="0">
            <a:spAutoFit/>
          </a:bodyPr>
          <a:lstStyle/>
          <a:p>
            <a:r>
              <a:rPr lang="en-US" altLang="zh-CN" dirty="0"/>
              <a:t>+</a:t>
            </a:r>
            <a:endParaRPr lang="zh-CN" altLang="en-US" dirty="0"/>
          </a:p>
        </p:txBody>
      </p:sp>
      <mc:AlternateContent xmlns:mc="http://schemas.openxmlformats.org/markup-compatibility/2006">
        <mc:Choice xmlns:a14="http://schemas.microsoft.com/office/drawing/2010/main" Requires="a14">
          <p:sp>
            <p:nvSpPr>
              <p:cNvPr id="13" name="文本框 12"/>
              <p:cNvSpPr txBox="1"/>
              <p:nvPr/>
            </p:nvSpPr>
            <p:spPr>
              <a:xfrm>
                <a:off x="5293462" y="2126422"/>
                <a:ext cx="373757" cy="732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3</m:t>
                                </m:r>
                              </m:e>
                            </m:mr>
                            <m:mr>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mr>
                          </m:m>
                        </m:e>
                      </m:d>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5293462" y="2126422"/>
                <a:ext cx="373757" cy="73257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3588706" y="1863494"/>
                <a:ext cx="1744260" cy="12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qArr>
                              </m:e>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−2</m:t>
                                    </m:r>
                                  </m:e>
                                </m:eqArr>
                              </m:e>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3</m:t>
                                    </m:r>
                                  </m:e>
                                </m:eqArr>
                              </m:e>
                            </m:mr>
                          </m:m>
                        </m:e>
                      </m:d>
                    </m:oMath>
                  </m:oMathPara>
                </a14:m>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3588706" y="1863494"/>
                <a:ext cx="1744260" cy="1273875"/>
              </a:xfrm>
              <a:prstGeom prst="rect">
                <a:avLst/>
              </a:prstGeom>
              <a:blipFill>
                <a:blip r:embed="rId7"/>
                <a:stretch>
                  <a:fillRect/>
                </a:stretch>
              </a:blipFill>
            </p:spPr>
            <p:txBody>
              <a:bodyPr/>
              <a:lstStyle/>
              <a:p>
                <a:r>
                  <a:rPr lang="zh-CN" altLang="en-US">
                    <a:noFill/>
                  </a:rPr>
                  <a:t> </a:t>
                </a:r>
              </a:p>
            </p:txBody>
          </p:sp>
        </mc:Fallback>
      </mc:AlternateContent>
      <p:sp>
        <p:nvSpPr>
          <p:cNvPr id="6" name="文本框 5"/>
          <p:cNvSpPr txBox="1"/>
          <p:nvPr/>
        </p:nvSpPr>
        <p:spPr>
          <a:xfrm>
            <a:off x="5618166" y="2299479"/>
            <a:ext cx="28803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 name="文本框 15"/>
              <p:cNvSpPr txBox="1"/>
              <p:nvPr/>
            </p:nvSpPr>
            <p:spPr>
              <a:xfrm>
                <a:off x="5884153" y="1863494"/>
                <a:ext cx="506741" cy="12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3</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3</m:t>
                              </m:r>
                            </m:e>
                          </m:eqArr>
                        </m:e>
                      </m:d>
                    </m:oMath>
                  </m:oMathPara>
                </a14:m>
                <a:endParaRPr lang="zh-CN" altLang="en-US" dirty="0"/>
              </a:p>
            </p:txBody>
          </p:sp>
        </mc:Choice>
        <mc:Fallback>
          <p:sp>
            <p:nvSpPr>
              <p:cNvPr id="16" name="文本框 15"/>
              <p:cNvSpPr txBox="1">
                <a:spLocks noRot="1" noChangeAspect="1" noMove="1" noResize="1" noEditPoints="1" noAdjustHandles="1" noChangeArrowheads="1" noChangeShapeType="1" noTextEdit="1"/>
              </p:cNvSpPr>
              <p:nvPr/>
            </p:nvSpPr>
            <p:spPr>
              <a:xfrm>
                <a:off x="5884153" y="1863494"/>
                <a:ext cx="506741" cy="1273875"/>
              </a:xfrm>
              <a:prstGeom prst="rect">
                <a:avLst/>
              </a:prstGeom>
              <a:blipFill>
                <a:blip r:embed="rId8"/>
                <a:stretch>
                  <a:fillRect/>
                </a:stretch>
              </a:blipFill>
            </p:spPr>
            <p:txBody>
              <a:bodyPr/>
              <a:lstStyle/>
              <a:p>
                <a:r>
                  <a:rPr lang="zh-CN" altLang="en-US">
                    <a:noFill/>
                  </a:rPr>
                  <a:t> </a:t>
                </a:r>
              </a:p>
            </p:txBody>
          </p:sp>
        </mc:Fallback>
      </mc:AlternateContent>
      <p:sp>
        <p:nvSpPr>
          <p:cNvPr id="17" name="文本框 16"/>
          <p:cNvSpPr txBox="1"/>
          <p:nvPr/>
        </p:nvSpPr>
        <p:spPr>
          <a:xfrm>
            <a:off x="6266238" y="2316277"/>
            <a:ext cx="288032" cy="369332"/>
          </a:xfrm>
          <a:prstGeom prst="rect">
            <a:avLst/>
          </a:prstGeom>
          <a:noFill/>
        </p:spPr>
        <p:txBody>
          <a:bodyPr wrap="square" rtlCol="0">
            <a:spAutoFit/>
          </a:bodyPr>
          <a:lstStyle/>
          <a:p>
            <a:r>
              <a:rPr lang="en-US" altLang="zh-CN" dirty="0"/>
              <a:t>+</a:t>
            </a:r>
            <a:endParaRPr lang="zh-CN" altLang="en-US" dirty="0"/>
          </a:p>
        </p:txBody>
      </p:sp>
      <mc:AlternateContent xmlns:mc="http://schemas.openxmlformats.org/markup-compatibility/2006">
        <mc:Choice xmlns:a14="http://schemas.microsoft.com/office/drawing/2010/main" Requires="a14">
          <p:sp>
            <p:nvSpPr>
              <p:cNvPr id="18" name="文本框 17"/>
              <p:cNvSpPr txBox="1"/>
              <p:nvPr/>
            </p:nvSpPr>
            <p:spPr>
              <a:xfrm>
                <a:off x="6527986" y="1855770"/>
                <a:ext cx="679866" cy="12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−3</m:t>
                              </m:r>
                            </m:e>
                            <m:e>
                              <m:r>
                                <a:rPr lang="en-US" altLang="zh-CN" b="0" i="1" smtClean="0">
                                  <a:latin typeface="Cambria Math" panose="02040503050406030204" pitchFamily="18" charset="0"/>
                                </a:rPr>
                                <m:t>3</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−3</m:t>
                              </m:r>
                            </m:e>
                          </m:eqArr>
                        </m:e>
                      </m:d>
                    </m:oMath>
                  </m:oMathPara>
                </a14:m>
                <a:endParaRPr lang="zh-CN" altLang="en-US" dirty="0"/>
              </a:p>
            </p:txBody>
          </p:sp>
        </mc:Choice>
        <mc:Fallback>
          <p:sp>
            <p:nvSpPr>
              <p:cNvPr id="18" name="文本框 17"/>
              <p:cNvSpPr txBox="1">
                <a:spLocks noRot="1" noChangeAspect="1" noMove="1" noResize="1" noEditPoints="1" noAdjustHandles="1" noChangeArrowheads="1" noChangeShapeType="1" noTextEdit="1"/>
              </p:cNvSpPr>
              <p:nvPr/>
            </p:nvSpPr>
            <p:spPr>
              <a:xfrm>
                <a:off x="6527986" y="1855770"/>
                <a:ext cx="679866" cy="1273875"/>
              </a:xfrm>
              <a:prstGeom prst="rect">
                <a:avLst/>
              </a:prstGeom>
              <a:blipFill>
                <a:blip r:embed="rId9"/>
                <a:stretch>
                  <a:fillRect/>
                </a:stretch>
              </a:blipFill>
            </p:spPr>
            <p:txBody>
              <a:bodyPr/>
              <a:lstStyle/>
              <a:p>
                <a:r>
                  <a:rPr lang="zh-CN" altLang="en-US">
                    <a:noFill/>
                  </a:rPr>
                  <a:t> </a:t>
                </a:r>
              </a:p>
            </p:txBody>
          </p:sp>
        </mc:Fallback>
      </mc:AlternateContent>
      <p:sp>
        <p:nvSpPr>
          <p:cNvPr id="19" name="文本框 18"/>
          <p:cNvSpPr txBox="1"/>
          <p:nvPr/>
        </p:nvSpPr>
        <p:spPr>
          <a:xfrm>
            <a:off x="7130334" y="2274798"/>
            <a:ext cx="28803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0" name="文本框 19"/>
              <p:cNvSpPr txBox="1"/>
              <p:nvPr/>
            </p:nvSpPr>
            <p:spPr>
              <a:xfrm>
                <a:off x="7414930" y="1851670"/>
                <a:ext cx="506741" cy="12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e>
                            <m:e>
                              <m:r>
                                <a:rPr lang="en-US" altLang="zh-CN" b="0" i="1" smtClean="0">
                                  <a:latin typeface="Cambria Math" panose="02040503050406030204" pitchFamily="18" charset="0"/>
                                </a:rPr>
                                <m:t>3</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0</m:t>
                              </m:r>
                            </m:e>
                          </m:eqArr>
                        </m:e>
                      </m:d>
                    </m:oMath>
                  </m:oMathPara>
                </a14:m>
                <a:endParaRPr lang="zh-CN" altLang="en-US" dirty="0"/>
              </a:p>
            </p:txBody>
          </p:sp>
        </mc:Choice>
        <mc:Fallback>
          <p:sp>
            <p:nvSpPr>
              <p:cNvPr id="20" name="文本框 19"/>
              <p:cNvSpPr txBox="1">
                <a:spLocks noRot="1" noChangeAspect="1" noMove="1" noResize="1" noEditPoints="1" noAdjustHandles="1" noChangeArrowheads="1" noChangeShapeType="1" noTextEdit="1"/>
              </p:cNvSpPr>
              <p:nvPr/>
            </p:nvSpPr>
            <p:spPr>
              <a:xfrm>
                <a:off x="7414930" y="1851670"/>
                <a:ext cx="506741" cy="1273875"/>
              </a:xfrm>
              <a:prstGeom prst="rect">
                <a:avLst/>
              </a:prstGeom>
              <a:blipFill>
                <a:blip r:embed="rId10"/>
                <a:stretch>
                  <a:fillRect/>
                </a:stretch>
              </a:blipFill>
            </p:spPr>
            <p:txBody>
              <a:bodyPr/>
              <a:lstStyle/>
              <a:p>
                <a:r>
                  <a:rPr lang="zh-CN" altLang="en-US">
                    <a:noFill/>
                  </a:rPr>
                  <a:t> </a:t>
                </a:r>
              </a:p>
            </p:txBody>
          </p:sp>
        </mc:Fallback>
      </mc:AlternateContent>
      <p:sp>
        <p:nvSpPr>
          <p:cNvPr id="21" name="文本框 20"/>
          <p:cNvSpPr txBox="1"/>
          <p:nvPr/>
        </p:nvSpPr>
        <p:spPr>
          <a:xfrm>
            <a:off x="7829034" y="2288552"/>
            <a:ext cx="74257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4</a:t>
            </a:r>
            <a:endParaRPr lang="zh-CN" altLang="en-US" baseline="-25000" dirty="0">
              <a:latin typeface="Times New Roman" panose="02020603050405020304" pitchFamily="18" charset="0"/>
              <a:cs typeface="Times New Roman" panose="02020603050405020304" pitchFamily="18" charset="0"/>
            </a:endParaRPr>
          </a:p>
        </p:txBody>
      </p:sp>
      <p:sp>
        <p:nvSpPr>
          <p:cNvPr id="8" name="矩形 7"/>
          <p:cNvSpPr/>
          <p:nvPr/>
        </p:nvSpPr>
        <p:spPr>
          <a:xfrm>
            <a:off x="682414" y="3919267"/>
            <a:ext cx="1088760" cy="369332"/>
          </a:xfrm>
          <a:prstGeom prst="rect">
            <a:avLst/>
          </a:prstGeom>
        </p:spPr>
        <p:txBody>
          <a:bodyPr wrap="none">
            <a:spAutoFit/>
          </a:bodyPr>
          <a:lstStyle/>
          <a:p>
            <a:r>
              <a:rPr lang="en-US" altLang="zh-CN" i="1" dirty="0">
                <a:solidFill>
                  <a:srgbClr val="C00000"/>
                </a:solidFill>
                <a:latin typeface="Times New Roman" panose="02020603050405020304" pitchFamily="18" charset="0"/>
                <a:cs typeface="Times New Roman" panose="02020603050405020304" pitchFamily="18" charset="0"/>
              </a:rPr>
              <a:t>σ</a:t>
            </a:r>
            <a:r>
              <a:rPr lang="en-US" altLang="zh-CN" dirty="0">
                <a:solidFill>
                  <a:srgbClr val="C00000"/>
                </a:solidFill>
                <a:latin typeface="Times New Roman" panose="02020603050405020304" pitchFamily="18" charset="0"/>
                <a:cs typeface="Times New Roman" panose="02020603050405020304" pitchFamily="18" charset="0"/>
              </a:rPr>
              <a:t> = </a:t>
            </a:r>
            <a:r>
              <a:rPr lang="en-US" altLang="zh-CN" i="1" dirty="0">
                <a:solidFill>
                  <a:srgbClr val="C00000"/>
                </a:solidFill>
                <a:latin typeface="Times New Roman" panose="02020603050405020304" pitchFamily="18" charset="0"/>
                <a:cs typeface="Times New Roman" panose="02020603050405020304" pitchFamily="18" charset="0"/>
              </a:rPr>
              <a:t>t</a:t>
            </a:r>
            <a:r>
              <a:rPr lang="en-US" altLang="zh-CN" baseline="-25000" dirty="0">
                <a:solidFill>
                  <a:srgbClr val="C00000"/>
                </a:solidFill>
                <a:latin typeface="Times New Roman" panose="02020603050405020304" pitchFamily="18" charset="0"/>
                <a:cs typeface="Times New Roman" panose="02020603050405020304" pitchFamily="18" charset="0"/>
              </a:rPr>
              <a:t>1</a:t>
            </a:r>
            <a:r>
              <a:rPr lang="en-US" altLang="zh-CN" i="1" dirty="0">
                <a:solidFill>
                  <a:srgbClr val="C00000"/>
                </a:solidFill>
                <a:latin typeface="Times New Roman" panose="02020603050405020304" pitchFamily="18" charset="0"/>
                <a:cs typeface="Times New Roman" panose="02020603050405020304" pitchFamily="18" charset="0"/>
              </a:rPr>
              <a:t>t</a:t>
            </a:r>
            <a:r>
              <a:rPr lang="en-US" altLang="zh-CN" baseline="-25000" dirty="0">
                <a:solidFill>
                  <a:srgbClr val="C00000"/>
                </a:solidFill>
                <a:latin typeface="Times New Roman" panose="02020603050405020304" pitchFamily="18" charset="0"/>
                <a:cs typeface="Times New Roman" panose="02020603050405020304" pitchFamily="18" charset="0"/>
              </a:rPr>
              <a:t>2</a:t>
            </a:r>
            <a:r>
              <a:rPr lang="en-US" altLang="zh-CN" i="1" dirty="0">
                <a:solidFill>
                  <a:srgbClr val="C00000"/>
                </a:solidFill>
                <a:latin typeface="Times New Roman" panose="02020603050405020304" pitchFamily="18" charset="0"/>
                <a:cs typeface="Times New Roman" panose="02020603050405020304" pitchFamily="18" charset="0"/>
              </a:rPr>
              <a:t>t</a:t>
            </a:r>
            <a:r>
              <a:rPr lang="en-US" altLang="zh-CN" baseline="-25000" dirty="0">
                <a:solidFill>
                  <a:srgbClr val="C00000"/>
                </a:solidFill>
                <a:latin typeface="Times New Roman" panose="02020603050405020304" pitchFamily="18" charset="0"/>
                <a:cs typeface="Times New Roman" panose="02020603050405020304" pitchFamily="18" charset="0"/>
              </a:rPr>
              <a:t>3</a:t>
            </a:r>
            <a:r>
              <a:rPr lang="en-US" altLang="zh-CN" dirty="0">
                <a:solidFill>
                  <a:srgbClr val="C00000"/>
                </a:solidFill>
                <a:latin typeface="Times New Roman" panose="02020603050405020304" pitchFamily="18" charset="0"/>
                <a:cs typeface="Times New Roman" panose="02020603050405020304" pitchFamily="18" charset="0"/>
              </a:rPr>
              <a:t>: </a:t>
            </a:r>
            <a:endParaRPr lang="zh-CN" altLang="en-US" dirty="0">
              <a:solidFill>
                <a:srgbClr val="C00000"/>
              </a:solidFill>
            </a:endParaRPr>
          </a:p>
        </p:txBody>
      </p:sp>
      <mc:AlternateContent xmlns:mc="http://schemas.openxmlformats.org/markup-compatibility/2006">
        <mc:Choice xmlns:a14="http://schemas.microsoft.com/office/drawing/2010/main" Requires="a14">
          <p:sp>
            <p:nvSpPr>
              <p:cNvPr id="23" name="矩形 22"/>
              <p:cNvSpPr/>
              <p:nvPr/>
            </p:nvSpPr>
            <p:spPr>
              <a:xfrm>
                <a:off x="1804743" y="3940639"/>
                <a:ext cx="1308371" cy="369332"/>
              </a:xfrm>
              <a:prstGeom prst="rect">
                <a:avLst/>
              </a:prstGeom>
            </p:spPr>
            <p:txBody>
              <a:bodyPr wrap="none">
                <a:spAutoFit/>
              </a:bodyPr>
              <a:lstStyle/>
              <a:p>
                <a:r>
                  <a:rPr lang="en-US" altLang="zh-CN" i="1" dirty="0">
                    <a:latin typeface="Times New Roman" pitchFamily="18" charset="0"/>
                    <a:ea typeface="华文楷体" pitchFamily="2" charset="-122"/>
                    <a:cs typeface="Times New Roman" pitchFamily="18" charset="0"/>
                  </a:rPr>
                  <a:t>M</a:t>
                </a:r>
                <a:r>
                  <a:rPr lang="en-US" altLang="zh-CN" baseline="-25000" dirty="0">
                    <a:latin typeface="Times New Roman" pitchFamily="18" charset="0"/>
                    <a:ea typeface="华文楷体" pitchFamily="2" charset="-122"/>
                    <a:cs typeface="Times New Roman" pitchFamily="18" charset="0"/>
                  </a:rPr>
                  <a:t>0</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a:t>
                </a:r>
                <a14:m>
                  <m:oMath xmlns:m="http://schemas.openxmlformats.org/officeDocument/2006/math">
                    <m:acc>
                      <m:accPr>
                        <m:chr m:val="⃗"/>
                        <m:ctrlPr>
                          <a:rPr lang="en-US" altLang="zh-CN" i="1">
                            <a:latin typeface="Cambria Math" panose="02040503050406030204" pitchFamily="18" charset="0"/>
                            <a:cs typeface="Times New Roman" panose="02020603050405020304" pitchFamily="18" charset="0"/>
                          </a:rPr>
                        </m:ctrlPr>
                      </m:accPr>
                      <m:e>
                        <m:r>
                          <m:rPr>
                            <m:nor/>
                          </m:rPr>
                          <a:rPr lang="en-US" altLang="zh-CN" i="1" dirty="0">
                            <a:latin typeface="Times New Roman" panose="02020603050405020304" pitchFamily="18" charset="0"/>
                            <a:cs typeface="Times New Roman" panose="02020603050405020304" pitchFamily="18" charset="0"/>
                          </a:rPr>
                          <m:t>σ</m:t>
                        </m:r>
                      </m:e>
                    </m:acc>
                  </m:oMath>
                </a14:m>
                <a:r>
                  <a:rPr lang="en-US" altLang="zh-CN" dirty="0">
                    <a:latin typeface="Times New Roman" pitchFamily="18" charset="0"/>
                    <a:ea typeface="华文楷体" pitchFamily="2" charset="-122"/>
                    <a:cs typeface="Times New Roman" pitchFamily="18" charset="0"/>
                  </a:rPr>
                  <a:t> =</a:t>
                </a:r>
                <a:endParaRPr lang="zh-CN" altLang="en-US" dirty="0"/>
              </a:p>
            </p:txBody>
          </p:sp>
        </mc:Choice>
        <mc:Fallback>
          <p:sp>
            <p:nvSpPr>
              <p:cNvPr id="23" name="矩形 22"/>
              <p:cNvSpPr>
                <a:spLocks noRot="1" noChangeAspect="1" noMove="1" noResize="1" noEditPoints="1" noAdjustHandles="1" noChangeArrowheads="1" noChangeShapeType="1" noTextEdit="1"/>
              </p:cNvSpPr>
              <p:nvPr/>
            </p:nvSpPr>
            <p:spPr>
              <a:xfrm>
                <a:off x="1804743" y="3940639"/>
                <a:ext cx="1308371" cy="369332"/>
              </a:xfrm>
              <a:prstGeom prst="rect">
                <a:avLst/>
              </a:prstGeom>
              <a:blipFill>
                <a:blip r:embed="rId11"/>
                <a:stretch>
                  <a:fillRect l="-3721" t="-9836" r="-2791" b="-229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p:cNvSpPr txBox="1"/>
              <p:nvPr/>
            </p:nvSpPr>
            <p:spPr>
              <a:xfrm>
                <a:off x="3024762" y="3489265"/>
                <a:ext cx="506741" cy="12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3</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3</m:t>
                              </m:r>
                            </m:e>
                          </m:eqArr>
                        </m:e>
                      </m:d>
                    </m:oMath>
                  </m:oMathPara>
                </a14:m>
                <a:endParaRPr lang="zh-CN" altLang="en-US" dirty="0"/>
              </a:p>
            </p:txBody>
          </p:sp>
        </mc:Choice>
        <mc:Fallback>
          <p:sp>
            <p:nvSpPr>
              <p:cNvPr id="24" name="文本框 23"/>
              <p:cNvSpPr txBox="1">
                <a:spLocks noRot="1" noChangeAspect="1" noMove="1" noResize="1" noEditPoints="1" noAdjustHandles="1" noChangeArrowheads="1" noChangeShapeType="1" noTextEdit="1"/>
              </p:cNvSpPr>
              <p:nvPr/>
            </p:nvSpPr>
            <p:spPr>
              <a:xfrm>
                <a:off x="3024762" y="3489265"/>
                <a:ext cx="506741" cy="1273875"/>
              </a:xfrm>
              <a:prstGeom prst="rect">
                <a:avLst/>
              </a:prstGeom>
              <a:blipFill>
                <a:blip r:embed="rId12"/>
                <a:stretch>
                  <a:fillRect/>
                </a:stretch>
              </a:blipFill>
            </p:spPr>
            <p:txBody>
              <a:bodyPr/>
              <a:lstStyle/>
              <a:p>
                <a:r>
                  <a:rPr lang="zh-CN" altLang="en-US">
                    <a:noFill/>
                  </a:rPr>
                  <a:t> </a:t>
                </a:r>
              </a:p>
            </p:txBody>
          </p:sp>
        </mc:Fallback>
      </mc:AlternateContent>
      <p:sp>
        <p:nvSpPr>
          <p:cNvPr id="26" name="文本框 25"/>
          <p:cNvSpPr txBox="1"/>
          <p:nvPr/>
        </p:nvSpPr>
        <p:spPr>
          <a:xfrm>
            <a:off x="3384802" y="3941785"/>
            <a:ext cx="288032" cy="369332"/>
          </a:xfrm>
          <a:prstGeom prst="rect">
            <a:avLst/>
          </a:prstGeom>
          <a:noFill/>
        </p:spPr>
        <p:txBody>
          <a:bodyPr wrap="square" rtlCol="0">
            <a:spAutoFit/>
          </a:bodyPr>
          <a:lstStyle/>
          <a:p>
            <a:r>
              <a:rPr lang="en-US" altLang="zh-CN" dirty="0"/>
              <a:t>+</a:t>
            </a:r>
            <a:endParaRPr lang="zh-CN" altLang="en-US" dirty="0"/>
          </a:p>
        </p:txBody>
      </p:sp>
      <mc:AlternateContent xmlns:mc="http://schemas.openxmlformats.org/markup-compatibility/2006">
        <mc:Choice xmlns:a14="http://schemas.microsoft.com/office/drawing/2010/main" Requires="a14">
          <p:sp>
            <p:nvSpPr>
              <p:cNvPr id="27" name="文本框 26"/>
              <p:cNvSpPr txBox="1"/>
              <p:nvPr/>
            </p:nvSpPr>
            <p:spPr>
              <a:xfrm>
                <a:off x="5292346" y="3752193"/>
                <a:ext cx="373757" cy="732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1</m:t>
                                </m:r>
                              </m:e>
                            </m:mr>
                          </m:m>
                        </m:e>
                      </m:d>
                    </m:oMath>
                  </m:oMathPara>
                </a14:m>
                <a:endParaRPr lang="zh-CN" altLang="en-US" dirty="0"/>
              </a:p>
            </p:txBody>
          </p:sp>
        </mc:Choice>
        <mc:Fallback>
          <p:sp>
            <p:nvSpPr>
              <p:cNvPr id="27" name="文本框 26"/>
              <p:cNvSpPr txBox="1">
                <a:spLocks noRot="1" noChangeAspect="1" noMove="1" noResize="1" noEditPoints="1" noAdjustHandles="1" noChangeArrowheads="1" noChangeShapeType="1" noTextEdit="1"/>
              </p:cNvSpPr>
              <p:nvPr/>
            </p:nvSpPr>
            <p:spPr>
              <a:xfrm>
                <a:off x="5292346" y="3752193"/>
                <a:ext cx="373757" cy="732573"/>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p:cNvSpPr txBox="1"/>
              <p:nvPr/>
            </p:nvSpPr>
            <p:spPr>
              <a:xfrm>
                <a:off x="3587590" y="3489265"/>
                <a:ext cx="1744260" cy="12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qArr>
                              </m:e>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−2</m:t>
                                    </m:r>
                                  </m:e>
                                </m:eqArr>
                              </m:e>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3</m:t>
                                    </m:r>
                                  </m:e>
                                </m:eqArr>
                              </m:e>
                            </m:mr>
                          </m:m>
                        </m:e>
                      </m:d>
                    </m:oMath>
                  </m:oMathPara>
                </a14:m>
                <a:endParaRPr lang="zh-CN" altLang="en-US" dirty="0"/>
              </a:p>
            </p:txBody>
          </p:sp>
        </mc:Choice>
        <mc:Fallback>
          <p:sp>
            <p:nvSpPr>
              <p:cNvPr id="28" name="文本框 27"/>
              <p:cNvSpPr txBox="1">
                <a:spLocks noRot="1" noChangeAspect="1" noMove="1" noResize="1" noEditPoints="1" noAdjustHandles="1" noChangeArrowheads="1" noChangeShapeType="1" noTextEdit="1"/>
              </p:cNvSpPr>
              <p:nvPr/>
            </p:nvSpPr>
            <p:spPr>
              <a:xfrm>
                <a:off x="3587590" y="3489265"/>
                <a:ext cx="1744260" cy="1273875"/>
              </a:xfrm>
              <a:prstGeom prst="rect">
                <a:avLst/>
              </a:prstGeom>
              <a:blipFill>
                <a:blip r:embed="rId14"/>
                <a:stretch>
                  <a:fillRect/>
                </a:stretch>
              </a:blipFill>
            </p:spPr>
            <p:txBody>
              <a:bodyPr/>
              <a:lstStyle/>
              <a:p>
                <a:r>
                  <a:rPr lang="zh-CN" altLang="en-US">
                    <a:noFill/>
                  </a:rPr>
                  <a:t> </a:t>
                </a:r>
              </a:p>
            </p:txBody>
          </p:sp>
        </mc:Fallback>
      </mc:AlternateContent>
      <p:sp>
        <p:nvSpPr>
          <p:cNvPr id="29" name="文本框 28"/>
          <p:cNvSpPr txBox="1"/>
          <p:nvPr/>
        </p:nvSpPr>
        <p:spPr>
          <a:xfrm>
            <a:off x="5617050" y="3925250"/>
            <a:ext cx="28803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0" name="文本框 29"/>
              <p:cNvSpPr txBox="1"/>
              <p:nvPr/>
            </p:nvSpPr>
            <p:spPr>
              <a:xfrm>
                <a:off x="5883037" y="3489265"/>
                <a:ext cx="506741" cy="12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3</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3</m:t>
                              </m:r>
                            </m:e>
                          </m:eqArr>
                        </m:e>
                      </m:d>
                    </m:oMath>
                  </m:oMathPara>
                </a14:m>
                <a:endParaRPr lang="zh-CN" altLang="en-US" dirty="0"/>
              </a:p>
            </p:txBody>
          </p:sp>
        </mc:Choice>
        <mc:Fallback>
          <p:sp>
            <p:nvSpPr>
              <p:cNvPr id="30" name="文本框 29"/>
              <p:cNvSpPr txBox="1">
                <a:spLocks noRot="1" noChangeAspect="1" noMove="1" noResize="1" noEditPoints="1" noAdjustHandles="1" noChangeArrowheads="1" noChangeShapeType="1" noTextEdit="1"/>
              </p:cNvSpPr>
              <p:nvPr/>
            </p:nvSpPr>
            <p:spPr>
              <a:xfrm>
                <a:off x="5883037" y="3489265"/>
                <a:ext cx="506741" cy="1273875"/>
              </a:xfrm>
              <a:prstGeom prst="rect">
                <a:avLst/>
              </a:prstGeom>
              <a:blipFill>
                <a:blip r:embed="rId15"/>
                <a:stretch>
                  <a:fillRect/>
                </a:stretch>
              </a:blipFill>
            </p:spPr>
            <p:txBody>
              <a:bodyPr/>
              <a:lstStyle/>
              <a:p>
                <a:r>
                  <a:rPr lang="zh-CN" altLang="en-US">
                    <a:noFill/>
                  </a:rPr>
                  <a:t> </a:t>
                </a:r>
              </a:p>
            </p:txBody>
          </p:sp>
        </mc:Fallback>
      </mc:AlternateContent>
      <p:sp>
        <p:nvSpPr>
          <p:cNvPr id="31" name="文本框 30"/>
          <p:cNvSpPr txBox="1"/>
          <p:nvPr/>
        </p:nvSpPr>
        <p:spPr>
          <a:xfrm>
            <a:off x="6265122" y="3942048"/>
            <a:ext cx="288032" cy="369332"/>
          </a:xfrm>
          <a:prstGeom prst="rect">
            <a:avLst/>
          </a:prstGeom>
          <a:noFill/>
        </p:spPr>
        <p:txBody>
          <a:bodyPr wrap="square" rtlCol="0">
            <a:spAutoFit/>
          </a:bodyPr>
          <a:lstStyle/>
          <a:p>
            <a:r>
              <a:rPr lang="en-US" altLang="zh-CN" dirty="0"/>
              <a:t>+</a:t>
            </a:r>
            <a:endParaRPr lang="zh-CN" altLang="en-US" dirty="0"/>
          </a:p>
        </p:txBody>
      </p:sp>
      <mc:AlternateContent xmlns:mc="http://schemas.openxmlformats.org/markup-compatibility/2006">
        <mc:Choice xmlns:a14="http://schemas.microsoft.com/office/drawing/2010/main" Requires="a14">
          <p:sp>
            <p:nvSpPr>
              <p:cNvPr id="32" name="文本框 31"/>
              <p:cNvSpPr txBox="1"/>
              <p:nvPr/>
            </p:nvSpPr>
            <p:spPr>
              <a:xfrm>
                <a:off x="6526870" y="3481541"/>
                <a:ext cx="506742" cy="12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qArr>
                        </m:e>
                      </m:d>
                    </m:oMath>
                  </m:oMathPara>
                </a14:m>
                <a:endParaRPr lang="zh-CN" altLang="en-US" dirty="0"/>
              </a:p>
            </p:txBody>
          </p:sp>
        </mc:Choice>
        <mc:Fallback>
          <p:sp>
            <p:nvSpPr>
              <p:cNvPr id="32" name="文本框 31"/>
              <p:cNvSpPr txBox="1">
                <a:spLocks noRot="1" noChangeAspect="1" noMove="1" noResize="1" noEditPoints="1" noAdjustHandles="1" noChangeArrowheads="1" noChangeShapeType="1" noTextEdit="1"/>
              </p:cNvSpPr>
              <p:nvPr/>
            </p:nvSpPr>
            <p:spPr>
              <a:xfrm>
                <a:off x="6526870" y="3481541"/>
                <a:ext cx="506742" cy="1273875"/>
              </a:xfrm>
              <a:prstGeom prst="rect">
                <a:avLst/>
              </a:prstGeom>
              <a:blipFill>
                <a:blip r:embed="rId16"/>
                <a:stretch>
                  <a:fillRect/>
                </a:stretch>
              </a:blipFill>
            </p:spPr>
            <p:txBody>
              <a:bodyPr/>
              <a:lstStyle/>
              <a:p>
                <a:r>
                  <a:rPr lang="zh-CN" altLang="en-US">
                    <a:noFill/>
                  </a:rPr>
                  <a:t> </a:t>
                </a:r>
              </a:p>
            </p:txBody>
          </p:sp>
        </mc:Fallback>
      </mc:AlternateContent>
      <p:sp>
        <p:nvSpPr>
          <p:cNvPr id="33" name="文本框 32"/>
          <p:cNvSpPr txBox="1"/>
          <p:nvPr/>
        </p:nvSpPr>
        <p:spPr>
          <a:xfrm>
            <a:off x="6914310" y="3912393"/>
            <a:ext cx="28803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4" name="文本框 33"/>
              <p:cNvSpPr txBox="1"/>
              <p:nvPr/>
            </p:nvSpPr>
            <p:spPr>
              <a:xfrm>
                <a:off x="7198906" y="3466996"/>
                <a:ext cx="506741" cy="12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3</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3</m:t>
                              </m:r>
                            </m:e>
                          </m:eqArr>
                        </m:e>
                      </m:d>
                    </m:oMath>
                  </m:oMathPara>
                </a14:m>
                <a:endParaRPr lang="zh-CN" altLang="en-US" dirty="0"/>
              </a:p>
            </p:txBody>
          </p:sp>
        </mc:Choice>
        <mc:Fallback>
          <p:sp>
            <p:nvSpPr>
              <p:cNvPr id="34" name="文本框 33"/>
              <p:cNvSpPr txBox="1">
                <a:spLocks noRot="1" noChangeAspect="1" noMove="1" noResize="1" noEditPoints="1" noAdjustHandles="1" noChangeArrowheads="1" noChangeShapeType="1" noTextEdit="1"/>
              </p:cNvSpPr>
              <p:nvPr/>
            </p:nvSpPr>
            <p:spPr>
              <a:xfrm>
                <a:off x="7198906" y="3466996"/>
                <a:ext cx="506741" cy="1273875"/>
              </a:xfrm>
              <a:prstGeom prst="rect">
                <a:avLst/>
              </a:prstGeom>
              <a:blipFill>
                <a:blip r:embed="rId17"/>
                <a:stretch>
                  <a:fillRect/>
                </a:stretch>
              </a:blipFill>
            </p:spPr>
            <p:txBody>
              <a:bodyPr/>
              <a:lstStyle/>
              <a:p>
                <a:r>
                  <a:rPr lang="zh-CN" altLang="en-US">
                    <a:noFill/>
                  </a:rPr>
                  <a:t> </a:t>
                </a:r>
              </a:p>
            </p:txBody>
          </p:sp>
        </mc:Fallback>
      </mc:AlternateContent>
      <p:sp>
        <p:nvSpPr>
          <p:cNvPr id="35" name="文本框 34"/>
          <p:cNvSpPr txBox="1"/>
          <p:nvPr/>
        </p:nvSpPr>
        <p:spPr>
          <a:xfrm>
            <a:off x="7613010" y="3899044"/>
            <a:ext cx="74257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endParaRPr lang="zh-CN" altLang="en-US" baseline="-25000"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E5D95266-C5C6-47E8-9E9D-65CCAF2C1886}"/>
              </a:ext>
            </a:extLst>
          </p:cNvPr>
          <p:cNvSpPr txBox="1"/>
          <p:nvPr/>
        </p:nvSpPr>
        <p:spPr>
          <a:xfrm>
            <a:off x="682414" y="2274798"/>
            <a:ext cx="1020927" cy="369332"/>
          </a:xfrm>
          <a:prstGeom prst="rect">
            <a:avLst/>
          </a:prstGeom>
          <a:noFill/>
        </p:spPr>
        <p:txBody>
          <a:bodyPr wrap="square">
            <a:spAutoFit/>
          </a:bodyPr>
          <a:lstStyle/>
          <a:p>
            <a:r>
              <a:rPr lang="en-US" altLang="zh-CN" i="1" dirty="0">
                <a:solidFill>
                  <a:srgbClr val="C00000"/>
                </a:solidFill>
                <a:latin typeface="Times New Roman" panose="02020603050405020304" pitchFamily="18" charset="0"/>
                <a:cs typeface="Times New Roman" panose="02020603050405020304" pitchFamily="18" charset="0"/>
              </a:rPr>
              <a:t>σ</a:t>
            </a:r>
            <a:r>
              <a:rPr lang="en-US" altLang="zh-CN" dirty="0">
                <a:solidFill>
                  <a:srgbClr val="C00000"/>
                </a:solidFill>
                <a:latin typeface="Times New Roman" panose="02020603050405020304" pitchFamily="18" charset="0"/>
                <a:cs typeface="Times New Roman" panose="02020603050405020304" pitchFamily="18" charset="0"/>
              </a:rPr>
              <a:t> = </a:t>
            </a:r>
            <a:r>
              <a:rPr lang="en-US" altLang="zh-CN" i="1" dirty="0">
                <a:solidFill>
                  <a:srgbClr val="C00000"/>
                </a:solidFill>
                <a:latin typeface="Times New Roman" panose="02020603050405020304" pitchFamily="18" charset="0"/>
                <a:cs typeface="Times New Roman" panose="02020603050405020304" pitchFamily="18" charset="0"/>
              </a:rPr>
              <a:t>t</a:t>
            </a:r>
            <a:r>
              <a:rPr lang="en-US" altLang="zh-CN" baseline="-25000" dirty="0">
                <a:solidFill>
                  <a:srgbClr val="C00000"/>
                </a:solidFill>
                <a:latin typeface="Times New Roman" panose="02020603050405020304" pitchFamily="18" charset="0"/>
                <a:cs typeface="Times New Roman" panose="02020603050405020304" pitchFamily="18" charset="0"/>
              </a:rPr>
              <a:t>1</a:t>
            </a:r>
            <a:r>
              <a:rPr lang="en-US" altLang="zh-CN" i="1" dirty="0">
                <a:solidFill>
                  <a:srgbClr val="C00000"/>
                </a:solidFill>
                <a:latin typeface="Times New Roman" panose="02020603050405020304" pitchFamily="18" charset="0"/>
                <a:cs typeface="Times New Roman" panose="02020603050405020304" pitchFamily="18" charset="0"/>
              </a:rPr>
              <a:t>t</a:t>
            </a:r>
            <a:r>
              <a:rPr lang="en-US" altLang="zh-CN" baseline="-25000" dirty="0">
                <a:solidFill>
                  <a:srgbClr val="C00000"/>
                </a:solidFill>
                <a:latin typeface="Times New Roman" panose="02020603050405020304" pitchFamily="18" charset="0"/>
                <a:cs typeface="Times New Roman" panose="02020603050405020304" pitchFamily="18" charset="0"/>
              </a:rPr>
              <a:t>1</a:t>
            </a:r>
            <a:r>
              <a:rPr lang="en-US" altLang="zh-CN" i="1" dirty="0">
                <a:solidFill>
                  <a:srgbClr val="C00000"/>
                </a:solidFill>
                <a:latin typeface="Times New Roman" panose="02020603050405020304" pitchFamily="18" charset="0"/>
                <a:cs typeface="Times New Roman" panose="02020603050405020304" pitchFamily="18" charset="0"/>
              </a:rPr>
              <a:t>t</a:t>
            </a:r>
            <a:r>
              <a:rPr lang="en-US" altLang="zh-CN" baseline="-25000" dirty="0">
                <a:solidFill>
                  <a:srgbClr val="C00000"/>
                </a:solidFill>
                <a:latin typeface="Times New Roman" panose="02020603050405020304" pitchFamily="18" charset="0"/>
                <a:cs typeface="Times New Roman" panose="02020603050405020304" pitchFamily="18" charset="0"/>
              </a:rPr>
              <a:t>1</a:t>
            </a:r>
            <a:r>
              <a:rPr lang="en-US" altLang="zh-CN" dirty="0">
                <a:solidFill>
                  <a:srgbClr val="C00000"/>
                </a:solidFill>
                <a:latin typeface="Times New Roman" panose="02020603050405020304" pitchFamily="18" charset="0"/>
                <a:cs typeface="Times New Roman" panose="02020603050405020304" pitchFamily="18" charset="0"/>
              </a:rPr>
              <a:t>: </a:t>
            </a:r>
            <a:endParaRPr lang="zh-CN" altLang="en-US" dirty="0">
              <a:solidFill>
                <a:srgbClr val="C00000"/>
              </a:solidFill>
            </a:endParaRPr>
          </a:p>
        </p:txBody>
      </p:sp>
    </p:spTree>
    <p:extLst>
      <p:ext uri="{BB962C8B-B14F-4D97-AF65-F5344CB8AC3E}">
        <p14:creationId xmlns:p14="http://schemas.microsoft.com/office/powerpoint/2010/main" val="1741180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Structural Invariants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1.3</a:t>
              </a:r>
            </a:p>
          </p:txBody>
        </p:sp>
      </p:grpSp>
      <p:sp>
        <p:nvSpPr>
          <p:cNvPr id="25" name="Text Box 2"/>
          <p:cNvSpPr txBox="1">
            <a:spLocks noChangeArrowheads="1"/>
          </p:cNvSpPr>
          <p:nvPr/>
        </p:nvSpPr>
        <p:spPr bwMode="auto">
          <a:xfrm>
            <a:off x="261669" y="771550"/>
            <a:ext cx="8630812" cy="1856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dirty="0">
                <a:latin typeface="Times New Roman" panose="02020603050405020304" pitchFamily="18" charset="0"/>
                <a:cs typeface="Times New Roman" panose="02020603050405020304" pitchFamily="18" charset="0"/>
              </a:rPr>
              <a:t>One important feature of Petri nets is that their structural properties can be obtained by linear algebraic techniques. These properties that depend on only the</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topological structure of a Petri net and are independent of the initial marking are</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called invariants. Invariants are an important means for analyzing the behavior of a</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Petri net from a structural viewpoint. </a:t>
            </a:r>
            <a:endParaRPr lang="en-US" altLang="zh-CN" i="1" dirty="0">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2849222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Structural Invariants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1.3</a:t>
              </a:r>
            </a:p>
          </p:txBody>
        </p:sp>
      </p:grpSp>
      <p:sp>
        <p:nvSpPr>
          <p:cNvPr id="25" name="Text Box 2"/>
          <p:cNvSpPr txBox="1">
            <a:spLocks noChangeArrowheads="1"/>
          </p:cNvSpPr>
          <p:nvPr/>
        </p:nvSpPr>
        <p:spPr bwMode="auto">
          <a:xfrm>
            <a:off x="261669" y="771550"/>
            <a:ext cx="8630812"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sz="2000" b="1" dirty="0">
                <a:latin typeface="Times New Roman" panose="02020603050405020304" pitchFamily="18" charset="0"/>
                <a:cs typeface="Times New Roman" panose="02020603050405020304" pitchFamily="18" charset="0"/>
              </a:rPr>
              <a:t>Definition 1.11</a:t>
            </a:r>
            <a:r>
              <a:rPr lang="en-US" altLang="zh-CN" sz="2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 P-vector is a column vector </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ℤ</a:t>
            </a:r>
            <a:r>
              <a:rPr lang="en-US" altLang="zh-CN" dirty="0">
                <a:latin typeface="Times New Roman" panose="02020603050405020304" pitchFamily="18" charset="0"/>
                <a:cs typeface="Times New Roman" panose="02020603050405020304" pitchFamily="18" charset="0"/>
              </a:rPr>
              <a:t> indexed by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and a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vector is a column vector</a:t>
            </a:r>
            <a:r>
              <a:rPr lang="en-US" altLang="zh-CN" i="1" dirty="0">
                <a:latin typeface="Times New Roman" panose="02020603050405020304" pitchFamily="18" charset="0"/>
                <a:cs typeface="Times New Roman" panose="02020603050405020304" pitchFamily="18" charset="0"/>
              </a:rPr>
              <a:t> J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ℤ</a:t>
            </a:r>
            <a:r>
              <a:rPr lang="en-US" altLang="zh-CN" dirty="0">
                <a:latin typeface="Times New Roman" panose="02020603050405020304" pitchFamily="18" charset="0"/>
                <a:cs typeface="Times New Roman" panose="02020603050405020304" pitchFamily="18" charset="0"/>
              </a:rPr>
              <a:t> indexed by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 where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ℤ</a:t>
            </a:r>
            <a:r>
              <a:rPr lang="en-US" altLang="zh-CN" dirty="0">
                <a:latin typeface="Times New Roman" panose="02020603050405020304" pitchFamily="18" charset="0"/>
                <a:cs typeface="Times New Roman" panose="02020603050405020304" pitchFamily="18" charset="0"/>
              </a:rPr>
              <a:t> is the set of integers.</a:t>
            </a:r>
            <a:r>
              <a:rPr lang="en-US" altLang="zh-CN" sz="2000" dirty="0">
                <a:latin typeface="Times New Roman" panose="02020603050405020304" pitchFamily="18" charset="0"/>
                <a:cs typeface="Times New Roman" panose="02020603050405020304" pitchFamily="18" charset="0"/>
              </a:rPr>
              <a:t> </a:t>
            </a:r>
            <a:endParaRPr lang="en-US" altLang="zh-CN" sz="2000" i="1" dirty="0">
              <a:latin typeface="Times New Roman" pitchFamily="18" charset="0"/>
              <a:ea typeface="华文楷体" pitchFamily="2" charset="-122"/>
              <a:cs typeface="Times New Roman" pitchFamily="18" charset="0"/>
            </a:endParaRPr>
          </a:p>
        </p:txBody>
      </p:sp>
      <p:sp>
        <p:nvSpPr>
          <p:cNvPr id="2" name="文本框 1"/>
          <p:cNvSpPr txBox="1"/>
          <p:nvPr/>
        </p:nvSpPr>
        <p:spPr>
          <a:xfrm>
            <a:off x="281320" y="1563638"/>
            <a:ext cx="8611161" cy="1142620"/>
          </a:xfrm>
          <a:prstGeom prst="rect">
            <a:avLst/>
          </a:prstGeom>
          <a:noFill/>
        </p:spPr>
        <p:txBody>
          <a:bodyPr wrap="square" rtlCol="0">
            <a:spAutoFit/>
          </a:bodyPr>
          <a:lstStyle/>
          <a:p>
            <a:pPr indent="259200" algn="just">
              <a:lnSpc>
                <a:spcPct val="130000"/>
              </a:lnSpc>
            </a:pPr>
            <a:r>
              <a:rPr lang="en-US" altLang="zh-CN" dirty="0">
                <a:latin typeface="Times New Roman" panose="02020603050405020304" pitchFamily="18" charset="0"/>
                <a:cs typeface="Times New Roman" panose="02020603050405020304" pitchFamily="18" charset="0"/>
              </a:rPr>
              <a:t>We denote column vectors where every entry equals 0(1) by </a:t>
            </a:r>
            <a:r>
              <a:rPr lang="en-US" altLang="zh-CN" b="1"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I</a:t>
            </a:r>
            <a:r>
              <a:rPr lang="en-US" altLang="zh-CN" i="1" baseline="30000"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en-US" altLang="zh-CN" i="1" baseline="30000"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are the transposed versions of vector </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and matrix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respectively. A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)-vector is non-negative if no element in it is negative. </a:t>
            </a:r>
            <a:endParaRPr lang="zh-CN" altLang="en-US" dirty="0"/>
          </a:p>
        </p:txBody>
      </p:sp>
      <p:sp>
        <p:nvSpPr>
          <p:cNvPr id="11" name="Text Box 2"/>
          <p:cNvSpPr txBox="1">
            <a:spLocks noChangeArrowheads="1"/>
          </p:cNvSpPr>
          <p:nvPr/>
        </p:nvSpPr>
        <p:spPr bwMode="auto">
          <a:xfrm>
            <a:off x="261669" y="2712732"/>
            <a:ext cx="8630812" cy="1172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anose="02020603050405020304" pitchFamily="18" charset="0"/>
                <a:cs typeface="Times New Roman" panose="02020603050405020304" pitchFamily="18" charset="0"/>
              </a:rPr>
              <a:t>Definition 1.12</a:t>
            </a:r>
            <a:r>
              <a:rPr lang="en-US" altLang="zh-CN" dirty="0">
                <a:latin typeface="Times New Roman" panose="02020603050405020304" pitchFamily="18" charset="0"/>
                <a:cs typeface="Times New Roman" panose="02020603050405020304" pitchFamily="18" charset="0"/>
              </a:rPr>
              <a:t>: P-vector </a:t>
            </a:r>
            <a:r>
              <a:rPr lang="en-US" altLang="zh-CN" i="1" dirty="0">
                <a:latin typeface="Times New Roman" panose="02020603050405020304" pitchFamily="18" charset="0"/>
                <a:cs typeface="Times New Roman" panose="02020603050405020304" pitchFamily="18" charset="0"/>
              </a:rPr>
              <a:t>I </a:t>
            </a:r>
            <a:r>
              <a:rPr lang="en-US" altLang="zh-CN" dirty="0">
                <a:latin typeface="Times New Roman" panose="02020603050405020304" pitchFamily="18" charset="0"/>
                <a:cs typeface="Times New Roman" panose="02020603050405020304" pitchFamily="18" charset="0"/>
              </a:rPr>
              <a:t>is called a P-invariant (place invariant, PI for short) if</a:t>
            </a:r>
            <a:br>
              <a:rPr lang="en-US" altLang="zh-CN" dirty="0">
                <a:latin typeface="Times New Roman" panose="02020603050405020304" pitchFamily="18" charset="0"/>
                <a:cs typeface="Times New Roman" panose="02020603050405020304" pitchFamily="18" charset="0"/>
              </a:rPr>
            </a:br>
            <a:r>
              <a:rPr lang="en-US" altLang="zh-CN" i="1" dirty="0">
                <a:latin typeface="Times New Roman" panose="02020603050405020304" pitchFamily="18" charset="0"/>
                <a:cs typeface="Times New Roman" panose="02020603050405020304" pitchFamily="18" charset="0"/>
              </a:rPr>
              <a:t>I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0 </a:t>
            </a:r>
            <a:r>
              <a:rPr lang="en-US" altLang="zh-CN" dirty="0">
                <a:latin typeface="Times New Roman" panose="02020603050405020304" pitchFamily="18" charset="0"/>
                <a:cs typeface="Times New Roman" panose="02020603050405020304" pitchFamily="18" charset="0"/>
              </a:rPr>
              <a:t>and </a:t>
            </a:r>
            <a:r>
              <a:rPr lang="en-US" altLang="zh-CN" i="1" dirty="0">
                <a:latin typeface="Times New Roman" panose="02020603050405020304" pitchFamily="18" charset="0"/>
                <a:cs typeface="Times New Roman" panose="02020603050405020304" pitchFamily="18" charset="0"/>
              </a:rPr>
              <a:t>I</a:t>
            </a:r>
            <a:r>
              <a:rPr lang="en-US" altLang="zh-CN" i="1" baseline="30000"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t>
            </a:r>
            <a:r>
              <a:rPr lang="en-US" altLang="zh-CN" b="1" dirty="0">
                <a:latin typeface="Times New Roman" panose="02020603050405020304" pitchFamily="18" charset="0"/>
                <a:cs typeface="Times New Roman" panose="02020603050405020304" pitchFamily="18" charset="0"/>
              </a:rPr>
              <a:t>0</a:t>
            </a:r>
            <a:r>
              <a:rPr lang="en-US" altLang="zh-CN" i="1" baseline="30000"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T-vector </a:t>
            </a:r>
            <a:r>
              <a:rPr lang="en-US" altLang="zh-CN" i="1" dirty="0">
                <a:latin typeface="Times New Roman" panose="02020603050405020304" pitchFamily="18" charset="0"/>
                <a:cs typeface="Times New Roman" panose="02020603050405020304" pitchFamily="18" charset="0"/>
              </a:rPr>
              <a:t>J </a:t>
            </a:r>
            <a:r>
              <a:rPr lang="en-US" altLang="zh-CN" dirty="0">
                <a:latin typeface="Times New Roman" panose="02020603050405020304" pitchFamily="18" charset="0"/>
                <a:cs typeface="Times New Roman" panose="02020603050405020304" pitchFamily="18" charset="0"/>
              </a:rPr>
              <a:t>is called a T-invariant (transition invariant) if </a:t>
            </a:r>
            <a:r>
              <a:rPr lang="en-US" altLang="zh-CN" i="1" dirty="0">
                <a:latin typeface="Times New Roman" panose="02020603050405020304" pitchFamily="18" charset="0"/>
                <a:cs typeface="Times New Roman" panose="02020603050405020304" pitchFamily="18" charset="0"/>
              </a:rPr>
              <a:t>J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cs typeface="Times New Roman" panose="02020603050405020304" pitchFamily="18" charset="0"/>
              </a:rPr>
              <a:t>0</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and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J </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t>
            </a:r>
            <a:endParaRPr lang="en-US" altLang="zh-CN" i="1" dirty="0">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566412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Structural Invariants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1.3</a:t>
              </a:r>
            </a:p>
          </p:txBody>
        </p:sp>
      </p:grpSp>
      <p:sp>
        <p:nvSpPr>
          <p:cNvPr id="25" name="Text Box 2"/>
          <p:cNvSpPr txBox="1">
            <a:spLocks noChangeArrowheads="1"/>
          </p:cNvSpPr>
          <p:nvPr/>
        </p:nvSpPr>
        <p:spPr bwMode="auto">
          <a:xfrm>
            <a:off x="261669" y="771550"/>
            <a:ext cx="8630812" cy="1136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anose="02020603050405020304" pitchFamily="18" charset="0"/>
                <a:cs typeface="Times New Roman" panose="02020603050405020304" pitchFamily="18" charset="0"/>
              </a:rPr>
              <a:t>Definition 1.13</a:t>
            </a:r>
            <a:r>
              <a:rPr lang="en-US" altLang="zh-CN" dirty="0">
                <a:latin typeface="Times New Roman" panose="02020603050405020304" pitchFamily="18" charset="0"/>
                <a:cs typeface="Times New Roman" panose="02020603050405020304" pitchFamily="18" charset="0"/>
              </a:rPr>
              <a:t> P-invariant </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is a P-</a:t>
            </a:r>
            <a:r>
              <a:rPr lang="en-US" altLang="zh-CN" dirty="0" err="1">
                <a:latin typeface="Times New Roman" panose="02020603050405020304" pitchFamily="18" charset="0"/>
                <a:cs typeface="Times New Roman" panose="02020603050405020304" pitchFamily="18" charset="0"/>
              </a:rPr>
              <a:t>semiflow</a:t>
            </a:r>
            <a:r>
              <a:rPr lang="en-US" altLang="zh-CN" dirty="0">
                <a:latin typeface="Times New Roman" panose="02020603050405020304" pitchFamily="18" charset="0"/>
                <a:cs typeface="Times New Roman" panose="02020603050405020304" pitchFamily="18" charset="0"/>
              </a:rPr>
              <a:t> if every element of </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is non-negative. ||</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0} is called the support of </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is called a minimal P-invariant if ||</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is not a superset of the support of any other one and its components are mutually prime.</a:t>
            </a:r>
            <a:endParaRPr lang="en-US" altLang="zh-CN" i="1" dirty="0">
              <a:latin typeface="Times New Roman" pitchFamily="18" charset="0"/>
              <a:ea typeface="华文楷体" pitchFamily="2" charset="-122"/>
              <a:cs typeface="Times New Roman" pitchFamily="18" charset="0"/>
            </a:endParaRPr>
          </a:p>
        </p:txBody>
      </p:sp>
      <p:sp>
        <p:nvSpPr>
          <p:cNvPr id="12" name="Text Box 2"/>
          <p:cNvSpPr txBox="1">
            <a:spLocks noChangeArrowheads="1"/>
          </p:cNvSpPr>
          <p:nvPr/>
        </p:nvSpPr>
        <p:spPr bwMode="auto">
          <a:xfrm>
            <a:off x="256594" y="2422700"/>
            <a:ext cx="8630812"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anose="02020603050405020304" pitchFamily="18" charset="0"/>
                <a:cs typeface="Times New Roman" panose="02020603050405020304" pitchFamily="18" charset="0"/>
              </a:rPr>
              <a:t>Theorem 1.1</a:t>
            </a:r>
            <a:r>
              <a:rPr lang="en-US" altLang="zh-CN" dirty="0">
                <a:latin typeface="Times New Roman" panose="02020603050405020304" pitchFamily="18" charset="0"/>
                <a:cs typeface="Times New Roman" panose="02020603050405020304" pitchFamily="18" charset="0"/>
              </a:rPr>
              <a:t> Let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be a net with P-invariant </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a reachable marking from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Then</a:t>
            </a:r>
            <a:endParaRPr lang="en-US" altLang="zh-CN" i="1" dirty="0">
              <a:latin typeface="Times New Roman" pitchFamily="18" charset="0"/>
              <a:ea typeface="华文楷体" pitchFamily="2" charset="-122"/>
              <a:cs typeface="Times New Roman" pitchFamily="18" charset="0"/>
            </a:endParaRPr>
          </a:p>
        </p:txBody>
      </p:sp>
      <p:sp>
        <p:nvSpPr>
          <p:cNvPr id="6" name="文本框 5"/>
          <p:cNvSpPr txBox="1"/>
          <p:nvPr/>
        </p:nvSpPr>
        <p:spPr>
          <a:xfrm>
            <a:off x="3892999" y="3402852"/>
            <a:ext cx="1368152"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I</a:t>
            </a:r>
            <a:r>
              <a:rPr lang="en-US" altLang="zh-CN" i="1" baseline="30000" dirty="0">
                <a:latin typeface="Times New Roman" panose="02020603050405020304" pitchFamily="18" charset="0"/>
                <a:cs typeface="Times New Roman" panose="02020603050405020304" pitchFamily="18" charset="0"/>
              </a:rPr>
              <a:t>T</a:t>
            </a:r>
            <a:r>
              <a:rPr lang="en-GB" altLang="zh-CN" i="1" dirty="0">
                <a:latin typeface="Times New Roman" panose="02020603050405020304" pitchFamily="18" charset="0"/>
                <a:cs typeface="Times New Roman" panose="02020603050405020304" pitchFamily="18" charset="0"/>
              </a:rPr>
              <a:t>M </a:t>
            </a:r>
            <a:r>
              <a:rPr lang="en-GB"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I</a:t>
            </a:r>
            <a:r>
              <a:rPr lang="en-US" altLang="zh-CN" i="1" baseline="30000" dirty="0">
                <a:latin typeface="Times New Roman" panose="02020603050405020304" pitchFamily="18" charset="0"/>
                <a:cs typeface="Times New Roman" panose="02020603050405020304" pitchFamily="18" charset="0"/>
              </a:rPr>
              <a:t>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sp>
        <p:nvSpPr>
          <p:cNvPr id="14" name="Text Box 2"/>
          <p:cNvSpPr txBox="1">
            <a:spLocks noChangeArrowheads="1"/>
          </p:cNvSpPr>
          <p:nvPr/>
        </p:nvSpPr>
        <p:spPr bwMode="auto">
          <a:xfrm>
            <a:off x="319370" y="3886765"/>
            <a:ext cx="5678483"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anose="02020603050405020304" pitchFamily="18" charset="0"/>
                <a:cs typeface="Times New Roman" panose="02020603050405020304" pitchFamily="18" charset="0"/>
              </a:rPr>
              <a:t>Property 1.1 </a:t>
            </a:r>
            <a:r>
              <a:rPr lang="en-US" altLang="zh-CN" dirty="0">
                <a:latin typeface="Times New Roman" panose="02020603050405020304" pitchFamily="18" charset="0"/>
                <a:cs typeface="Times New Roman" panose="02020603050405020304" pitchFamily="18" charset="0"/>
              </a:rPr>
              <a:t>If </a:t>
            </a:r>
            <a:r>
              <a:rPr lang="en-US" altLang="zh-CN" i="1" dirty="0">
                <a:latin typeface="Times New Roman" panose="02020603050405020304" pitchFamily="18" charset="0"/>
                <a:cs typeface="Times New Roman" panose="02020603050405020304" pitchFamily="18" charset="0"/>
              </a:rPr>
              <a:t>I </a:t>
            </a:r>
            <a:r>
              <a:rPr lang="en-US" altLang="zh-CN" dirty="0">
                <a:latin typeface="Times New Roman" panose="02020603050405020304" pitchFamily="18" charset="0"/>
                <a:cs typeface="Times New Roman" panose="02020603050405020304" pitchFamily="18" charset="0"/>
              </a:rPr>
              <a:t>is a P-</a:t>
            </a:r>
            <a:r>
              <a:rPr lang="en-US" altLang="zh-CN" dirty="0" err="1">
                <a:latin typeface="Times New Roman" panose="02020603050405020304" pitchFamily="18" charset="0"/>
                <a:cs typeface="Times New Roman" panose="02020603050405020304" pitchFamily="18" charset="0"/>
              </a:rPr>
              <a:t>semiflow</a:t>
            </a:r>
            <a:r>
              <a:rPr lang="en-US" altLang="zh-CN" dirty="0">
                <a:latin typeface="Times New Roman" panose="02020603050405020304" pitchFamily="18" charset="0"/>
                <a:cs typeface="Times New Roman" panose="02020603050405020304" pitchFamily="18" charset="0"/>
              </a:rPr>
              <a:t> of a net, </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endParaRPr lang="en-US" altLang="zh-CN" i="1" dirty="0">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3354700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Structural Invariants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1.3</a:t>
              </a:r>
            </a:p>
          </p:txBody>
        </p:sp>
      </p:grpSp>
      <p:sp>
        <p:nvSpPr>
          <p:cNvPr id="25" name="Text Box 2"/>
          <p:cNvSpPr txBox="1">
            <a:spLocks noChangeArrowheads="1"/>
          </p:cNvSpPr>
          <p:nvPr/>
        </p:nvSpPr>
        <p:spPr bwMode="auto">
          <a:xfrm>
            <a:off x="261669" y="771550"/>
            <a:ext cx="8630812"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GB" altLang="zh-CN" b="1" dirty="0">
                <a:latin typeface="Times New Roman" panose="02020603050405020304" pitchFamily="18" charset="0"/>
                <a:cs typeface="Times New Roman" panose="02020603050405020304" pitchFamily="18" charset="0"/>
              </a:rPr>
              <a:t>Example 1.12</a:t>
            </a:r>
            <a:r>
              <a:rPr lang="en-GB" altLang="zh-CN" dirty="0">
                <a:latin typeface="Times New Roman" panose="02020603050405020304" pitchFamily="18" charset="0"/>
                <a:cs typeface="Times New Roman" panose="02020603050405020304" pitchFamily="18" charset="0"/>
              </a:rPr>
              <a:t> For the Petri net in Fig. 1.6, there are two P-invariants </a:t>
            </a:r>
            <a:r>
              <a:rPr lang="en-GB" altLang="zh-CN" i="1" dirty="0">
                <a:latin typeface="Times New Roman" panose="02020603050405020304" pitchFamily="18" charset="0"/>
                <a:cs typeface="Times New Roman" panose="02020603050405020304" pitchFamily="18" charset="0"/>
              </a:rPr>
              <a:t>I</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br>
              <a:rPr lang="en-GB" altLang="zh-CN" dirty="0">
                <a:latin typeface="Times New Roman" panose="02020603050405020304" pitchFamily="18" charset="0"/>
                <a:cs typeface="Times New Roman" panose="02020603050405020304" pitchFamily="18" charset="0"/>
              </a:rPr>
            </a:br>
            <a:r>
              <a:rPr lang="en-GB" altLang="zh-CN" dirty="0">
                <a:latin typeface="Times New Roman" panose="02020603050405020304" pitchFamily="18" charset="0"/>
                <a:cs typeface="Times New Roman" panose="02020603050405020304" pitchFamily="18" charset="0"/>
              </a:rPr>
              <a:t>(1 1 1 2 0)</a:t>
            </a:r>
            <a:r>
              <a:rPr lang="en-GB" altLang="zh-CN" i="1" baseline="30000" dirty="0">
                <a:latin typeface="Times New Roman" panose="02020603050405020304" pitchFamily="18" charset="0"/>
                <a:cs typeface="Times New Roman" panose="02020603050405020304" pitchFamily="18" charset="0"/>
              </a:rPr>
              <a:t>T</a:t>
            </a:r>
            <a:r>
              <a:rPr lang="en-GB" altLang="zh-CN" i="1"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and </a:t>
            </a:r>
            <a:r>
              <a:rPr lang="en-GB" altLang="zh-CN" i="1" dirty="0">
                <a:latin typeface="Times New Roman" panose="02020603050405020304" pitchFamily="18" charset="0"/>
                <a:cs typeface="Times New Roman" panose="02020603050405020304" pitchFamily="18" charset="0"/>
              </a:rPr>
              <a:t>I</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 (0 1 0 0 1)</a:t>
            </a:r>
            <a:r>
              <a:rPr lang="en-GB" altLang="zh-CN" i="1" baseline="30000" dirty="0">
                <a:latin typeface="Times New Roman" panose="02020603050405020304" pitchFamily="18" charset="0"/>
                <a:cs typeface="Times New Roman" panose="02020603050405020304" pitchFamily="18" charset="0"/>
              </a:rPr>
              <a:t>T</a:t>
            </a:r>
            <a:r>
              <a:rPr lang="en-GB" altLang="zh-CN" dirty="0">
                <a:latin typeface="Times New Roman" panose="02020603050405020304" pitchFamily="18" charset="0"/>
                <a:cs typeface="Times New Roman" panose="02020603050405020304" pitchFamily="18" charset="0"/>
              </a:rPr>
              <a:t>, and one T-invariant </a:t>
            </a:r>
            <a:r>
              <a:rPr lang="en-GB" altLang="zh-CN" i="1" dirty="0">
                <a:latin typeface="Times New Roman" panose="02020603050405020304" pitchFamily="18" charset="0"/>
                <a:cs typeface="Times New Roman" panose="02020603050405020304" pitchFamily="18" charset="0"/>
              </a:rPr>
              <a:t>J</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 (1 1 1 1)</a:t>
            </a:r>
            <a:r>
              <a:rPr lang="en-GB" altLang="zh-CN" i="1" baseline="30000" dirty="0">
                <a:latin typeface="Times New Roman" panose="02020603050405020304" pitchFamily="18" charset="0"/>
                <a:cs typeface="Times New Roman" panose="02020603050405020304" pitchFamily="18" charset="0"/>
              </a:rPr>
              <a:t>T</a:t>
            </a:r>
            <a:r>
              <a:rPr lang="en-GB" altLang="zh-CN" dirty="0">
                <a:latin typeface="Times New Roman" panose="02020603050405020304" pitchFamily="18" charset="0"/>
                <a:cs typeface="Times New Roman" panose="02020603050405020304" pitchFamily="18" charset="0"/>
              </a:rPr>
              <a:t>. We have</a:t>
            </a:r>
            <a:br>
              <a:rPr lang="en-GB" altLang="zh-CN" dirty="0">
                <a:latin typeface="Times New Roman" panose="02020603050405020304" pitchFamily="18" charset="0"/>
                <a:cs typeface="Times New Roman" panose="02020603050405020304" pitchFamily="18" charset="0"/>
              </a:rPr>
            </a:b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I</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4</a:t>
            </a:r>
            <a:r>
              <a:rPr lang="en-GB" altLang="zh-CN" dirty="0">
                <a:latin typeface="Times New Roman" panose="02020603050405020304" pitchFamily="18" charset="0"/>
                <a:cs typeface="Times New Roman" panose="02020603050405020304" pitchFamily="18" charset="0"/>
              </a:rPr>
              <a:t>} and ||</a:t>
            </a:r>
            <a:r>
              <a:rPr lang="en-GB" altLang="zh-CN" i="1" dirty="0">
                <a:latin typeface="Times New Roman" panose="02020603050405020304" pitchFamily="18" charset="0"/>
                <a:cs typeface="Times New Roman" panose="02020603050405020304" pitchFamily="18" charset="0"/>
              </a:rPr>
              <a:t>I</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GB" altLang="zh-CN" dirty="0">
                <a:latin typeface="Times New Roman" panose="02020603050405020304" pitchFamily="18" charset="0"/>
                <a:cs typeface="Times New Roman" panose="02020603050405020304" pitchFamily="18" charset="0"/>
              </a:rPr>
              <a:t>}. Both </a:t>
            </a:r>
            <a:r>
              <a:rPr lang="en-GB" altLang="zh-CN" i="1" dirty="0">
                <a:latin typeface="Times New Roman" panose="02020603050405020304" pitchFamily="18" charset="0"/>
                <a:cs typeface="Times New Roman" panose="02020603050405020304" pitchFamily="18" charset="0"/>
              </a:rPr>
              <a:t>I</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and </a:t>
            </a:r>
            <a:r>
              <a:rPr lang="en-GB" altLang="zh-CN" i="1" dirty="0">
                <a:latin typeface="Times New Roman" panose="02020603050405020304" pitchFamily="18" charset="0"/>
                <a:cs typeface="Times New Roman" panose="02020603050405020304" pitchFamily="18" charset="0"/>
              </a:rPr>
              <a:t>I</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are minimal. According to Property 1.1, we also have </a:t>
            </a:r>
            <a:r>
              <a:rPr lang="en-GB" altLang="zh-CN" baseline="30000"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I</a:t>
            </a:r>
            <a:r>
              <a:rPr lang="en-GB" altLang="zh-CN" baseline="-25000" dirty="0">
                <a:latin typeface="Times New Roman" panose="02020603050405020304" pitchFamily="18" charset="0"/>
                <a:cs typeface="Times New Roman" panose="02020603050405020304" pitchFamily="18" charset="0"/>
              </a:rPr>
              <a:t>1 </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I</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a:t>
            </a:r>
            <a:r>
              <a:rPr lang="en-GB" altLang="zh-CN" baseline="30000"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4</a:t>
            </a:r>
            <a:r>
              <a:rPr lang="en-GB" altLang="zh-CN" dirty="0">
                <a:latin typeface="Times New Roman" panose="02020603050405020304" pitchFamily="18" charset="0"/>
                <a:cs typeface="Times New Roman" panose="02020603050405020304" pitchFamily="18" charset="0"/>
              </a:rPr>
              <a:t>} and </a:t>
            </a:r>
            <a:r>
              <a:rPr lang="en-GB" altLang="zh-CN" baseline="30000"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I</a:t>
            </a:r>
            <a:r>
              <a:rPr lang="en-GB" altLang="zh-CN" baseline="-25000" dirty="0">
                <a:latin typeface="Times New Roman" panose="02020603050405020304" pitchFamily="18" charset="0"/>
                <a:cs typeface="Times New Roman" panose="02020603050405020304" pitchFamily="18" charset="0"/>
              </a:rPr>
              <a:t>2 </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I</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a:t>
            </a:r>
            <a:r>
              <a:rPr lang="en-GB" altLang="zh-CN" baseline="30000"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endParaRPr lang="en-US" altLang="zh-CN" i="1" dirty="0">
              <a:latin typeface="Times New Roman" pitchFamily="18" charset="0"/>
              <a:ea typeface="华文楷体" pitchFamily="2" charset="-122"/>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71093287"/>
              </p:ext>
            </p:extLst>
          </p:nvPr>
        </p:nvGraphicFramePr>
        <p:xfrm>
          <a:off x="3130778" y="2464321"/>
          <a:ext cx="3030612" cy="2530964"/>
        </p:xfrm>
        <a:graphic>
          <a:graphicData uri="http://schemas.openxmlformats.org/presentationml/2006/ole">
            <mc:AlternateContent xmlns:mc="http://schemas.openxmlformats.org/markup-compatibility/2006">
              <mc:Choice xmlns:v="urn:schemas-microsoft-com:vml" Requires="v">
                <p:oleObj name="Visio" r:id="rId3" imgW="3822435" imgH="3192445" progId="Visio.Drawing.11">
                  <p:embed/>
                </p:oleObj>
              </mc:Choice>
              <mc:Fallback>
                <p:oleObj name="Visio" r:id="rId3" imgW="3822435" imgH="3192445" progId="Visio.Drawing.11">
                  <p:embed/>
                  <p:pic>
                    <p:nvPicPr>
                      <p:cNvPr id="0" name=""/>
                      <p:cNvPicPr/>
                      <p:nvPr/>
                    </p:nvPicPr>
                    <p:blipFill>
                      <a:blip r:embed="rId4"/>
                      <a:stretch>
                        <a:fillRect/>
                      </a:stretch>
                    </p:blipFill>
                    <p:spPr>
                      <a:xfrm>
                        <a:off x="3130778" y="2464321"/>
                        <a:ext cx="3030612" cy="2530964"/>
                      </a:xfrm>
                      <a:prstGeom prst="rect">
                        <a:avLst/>
                      </a:prstGeom>
                    </p:spPr>
                  </p:pic>
                </p:oleObj>
              </mc:Fallback>
            </mc:AlternateContent>
          </a:graphicData>
        </a:graphic>
      </p:graphicFrame>
    </p:spTree>
    <p:extLst>
      <p:ext uri="{BB962C8B-B14F-4D97-AF65-F5344CB8AC3E}">
        <p14:creationId xmlns:p14="http://schemas.microsoft.com/office/powerpoint/2010/main" val="2488819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Siphon and trap</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1.4</a:t>
              </a:r>
            </a:p>
          </p:txBody>
        </p:sp>
      </p:grpSp>
      <p:sp>
        <p:nvSpPr>
          <p:cNvPr id="25" name="Text Box 2"/>
          <p:cNvSpPr txBox="1">
            <a:spLocks noChangeArrowheads="1"/>
          </p:cNvSpPr>
          <p:nvPr/>
        </p:nvSpPr>
        <p:spPr bwMode="auto">
          <a:xfrm>
            <a:off x="411709" y="771550"/>
            <a:ext cx="8270771" cy="113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GB" altLang="zh-CN" b="1" dirty="0">
                <a:latin typeface="Times New Roman" panose="02020603050405020304" pitchFamily="18" charset="0"/>
                <a:cs typeface="Times New Roman" panose="02020603050405020304" pitchFamily="18" charset="0"/>
              </a:rPr>
              <a:t>Definition 1.14</a:t>
            </a:r>
            <a:r>
              <a:rPr lang="en-GB"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 nonempty set </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 </a:t>
            </a:r>
            <a:r>
              <a:rPr lang="en-US" altLang="zh-CN" dirty="0">
                <a:latin typeface="Times New Roman" panose="02020603050405020304" pitchFamily="18" charset="0"/>
                <a:cs typeface="Times New Roman" panose="02020603050405020304" pitchFamily="18" charset="0"/>
              </a:rPr>
              <a:t>is a siphon if </a:t>
            </a:r>
            <a:r>
              <a:rPr lang="en-US" altLang="zh-CN" baseline="30000"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 </a:t>
            </a:r>
            <a:r>
              <a:rPr lang="en-US" altLang="zh-CN" dirty="0">
                <a:latin typeface="Times New Roman" panose="02020603050405020304" pitchFamily="18" charset="0"/>
                <a:cs typeface="Times New Roman" panose="02020603050405020304" pitchFamily="18" charset="0"/>
              </a:rPr>
              <a:t>is a trap if</a:t>
            </a:r>
            <a:br>
              <a:rPr lang="en-US" altLang="zh-CN" dirty="0">
                <a:latin typeface="Times New Roman" panose="02020603050405020304" pitchFamily="18" charset="0"/>
                <a:cs typeface="Times New Roman" panose="02020603050405020304" pitchFamily="18" charset="0"/>
              </a:rPr>
            </a:br>
            <a:r>
              <a:rPr lang="en-US" altLang="zh-CN" i="1"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baseline="30000"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 siphon (trap) is minimal if there is no siphon (trap) contained in it as a</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proper subset. A minimal siphon </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is said to be strict if </a:t>
            </a:r>
            <a:r>
              <a:rPr lang="en-US" altLang="zh-CN" baseline="30000"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endParaRPr lang="en-US" altLang="zh-CN" i="1" dirty="0">
              <a:latin typeface="Times New Roman" pitchFamily="18" charset="0"/>
              <a:ea typeface="华文楷体" pitchFamily="2" charset="-122"/>
              <a:cs typeface="Times New Roman" pitchFamily="18" charset="0"/>
            </a:endParaRPr>
          </a:p>
        </p:txBody>
      </p:sp>
      <p:sp>
        <p:nvSpPr>
          <p:cNvPr id="11" name="Text Box 2"/>
          <p:cNvSpPr txBox="1">
            <a:spLocks noChangeArrowheads="1"/>
          </p:cNvSpPr>
          <p:nvPr/>
        </p:nvSpPr>
        <p:spPr bwMode="auto">
          <a:xfrm>
            <a:off x="411709" y="2023711"/>
            <a:ext cx="7832699" cy="413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anose="02020603050405020304" pitchFamily="18" charset="0"/>
                <a:cs typeface="Times New Roman" panose="02020603050405020304" pitchFamily="18" charset="0"/>
              </a:rPr>
              <a:t>Property 1.2 </a:t>
            </a:r>
            <a:r>
              <a:rPr lang="en-US" altLang="zh-CN" dirty="0">
                <a:latin typeface="Times New Roman" panose="02020603050405020304" pitchFamily="18" charset="0"/>
                <a:cs typeface="Times New Roman" panose="02020603050405020304" pitchFamily="18" charset="0"/>
              </a:rPr>
              <a:t>Let </a:t>
            </a:r>
            <a:r>
              <a:rPr lang="en-US" altLang="zh-CN" i="1"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be two siphons (traps). Then, </a:t>
            </a:r>
            <a:r>
              <a:rPr lang="en-US" altLang="zh-CN" i="1"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is a siphon (trap).</a:t>
            </a:r>
            <a:endParaRPr lang="en-US" altLang="zh-CN" i="1" dirty="0">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298027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Petri nets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312906" cy="369332"/>
            </a:xfrm>
            <a:prstGeom prst="rect">
              <a:avLst/>
            </a:prstGeom>
            <a:noFill/>
            <a:ln>
              <a:solidFill>
                <a:schemeClr val="tx1"/>
              </a:solidFill>
            </a:ln>
          </p:spPr>
          <p:txBody>
            <a:bodyPr wrap="none" rtlCol="0">
              <a:spAutoFit/>
            </a:bodyPr>
            <a:lstStyle/>
            <a:p>
              <a:r>
                <a:rPr lang="en-US" b="1" dirty="0"/>
                <a:t>1</a:t>
              </a:r>
            </a:p>
          </p:txBody>
        </p:sp>
      </p:grpSp>
      <p:sp>
        <p:nvSpPr>
          <p:cNvPr id="2" name="文本框 1"/>
          <p:cNvSpPr txBox="1"/>
          <p:nvPr/>
        </p:nvSpPr>
        <p:spPr>
          <a:xfrm>
            <a:off x="1896515" y="1222058"/>
            <a:ext cx="122413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Process A</a:t>
            </a:r>
            <a:endParaRPr lang="zh-CN" altLang="en-US" dirty="0">
              <a:latin typeface="Times New Roman" panose="02020603050405020304" pitchFamily="18" charset="0"/>
              <a:cs typeface="Times New Roman" panose="02020603050405020304" pitchFamily="18" charset="0"/>
            </a:endParaRPr>
          </a:p>
        </p:txBody>
      </p:sp>
      <p:sp>
        <p:nvSpPr>
          <p:cNvPr id="3" name="圆角矩形 2"/>
          <p:cNvSpPr/>
          <p:nvPr/>
        </p:nvSpPr>
        <p:spPr>
          <a:xfrm>
            <a:off x="1892363" y="1201872"/>
            <a:ext cx="1152128" cy="432048"/>
          </a:xfrm>
          <a:prstGeom prst="round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907639" y="1227419"/>
            <a:ext cx="122413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Process B</a:t>
            </a:r>
            <a:endParaRPr lang="zh-CN" altLang="en-US" dirty="0">
              <a:latin typeface="Times New Roman" panose="02020603050405020304" pitchFamily="18" charset="0"/>
              <a:cs typeface="Times New Roman" panose="02020603050405020304" pitchFamily="18" charset="0"/>
            </a:endParaRPr>
          </a:p>
        </p:txBody>
      </p:sp>
      <p:sp>
        <p:nvSpPr>
          <p:cNvPr id="12" name="圆角矩形 11"/>
          <p:cNvSpPr/>
          <p:nvPr/>
        </p:nvSpPr>
        <p:spPr>
          <a:xfrm>
            <a:off x="5903487" y="1207233"/>
            <a:ext cx="1152128" cy="432048"/>
          </a:xfrm>
          <a:prstGeom prst="round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588210" y="2067694"/>
            <a:ext cx="1840746" cy="936104"/>
            <a:chOff x="2195736" y="2067694"/>
            <a:chExt cx="1840746" cy="936104"/>
          </a:xfrm>
        </p:grpSpPr>
        <p:sp>
          <p:nvSpPr>
            <p:cNvPr id="6" name="椭圆 5"/>
            <p:cNvSpPr/>
            <p:nvPr/>
          </p:nvSpPr>
          <p:spPr>
            <a:xfrm>
              <a:off x="2292330" y="2067694"/>
              <a:ext cx="1631598" cy="93610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195736" y="2283718"/>
              <a:ext cx="1840746" cy="646331"/>
            </a:xfrm>
            <a:prstGeom prst="rect">
              <a:avLst/>
            </a:prstGeom>
            <a:noFill/>
          </p:spPr>
          <p:txBody>
            <a:bodyPr wrap="square" rtlCol="0">
              <a:spAutoFit/>
            </a:bodyPr>
            <a:lstStyle/>
            <a:p>
              <a:pPr algn="ctr"/>
              <a:r>
                <a:rPr lang="en-US" altLang="zh-CN" dirty="0">
                  <a:solidFill>
                    <a:schemeClr val="bg1"/>
                  </a:solidFill>
                  <a:latin typeface="Times New Roman" panose="02020603050405020304" pitchFamily="18" charset="0"/>
                  <a:cs typeface="Times New Roman" panose="02020603050405020304" pitchFamily="18" charset="0"/>
                </a:rPr>
                <a:t>Request Resource </a:t>
              </a:r>
            </a:p>
            <a:p>
              <a:pPr algn="ctr"/>
              <a:r>
                <a:rPr lang="en-US" altLang="zh-CN" dirty="0">
                  <a:solidFill>
                    <a:schemeClr val="bg1"/>
                  </a:solidFill>
                  <a:latin typeface="Times New Roman" panose="02020603050405020304" pitchFamily="18" charset="0"/>
                  <a:cs typeface="Times New Roman" panose="02020603050405020304" pitchFamily="18" charset="0"/>
                </a:rPr>
                <a:t>R1</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18" name="组合 17"/>
          <p:cNvGrpSpPr/>
          <p:nvPr/>
        </p:nvGrpSpPr>
        <p:grpSpPr>
          <a:xfrm>
            <a:off x="1547664" y="3507854"/>
            <a:ext cx="1840746" cy="936104"/>
            <a:chOff x="2195736" y="2067694"/>
            <a:chExt cx="1840746" cy="936104"/>
          </a:xfrm>
        </p:grpSpPr>
        <p:sp>
          <p:nvSpPr>
            <p:cNvPr id="19" name="椭圆 18"/>
            <p:cNvSpPr/>
            <p:nvPr/>
          </p:nvSpPr>
          <p:spPr>
            <a:xfrm>
              <a:off x="2292330" y="2067694"/>
              <a:ext cx="1631598" cy="93610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195736" y="2283718"/>
              <a:ext cx="1840746" cy="646331"/>
            </a:xfrm>
            <a:prstGeom prst="rect">
              <a:avLst/>
            </a:prstGeom>
            <a:noFill/>
          </p:spPr>
          <p:txBody>
            <a:bodyPr wrap="square" rtlCol="0">
              <a:spAutoFit/>
            </a:bodyPr>
            <a:lstStyle/>
            <a:p>
              <a:pPr algn="ctr"/>
              <a:r>
                <a:rPr lang="en-US" altLang="zh-CN" dirty="0">
                  <a:solidFill>
                    <a:schemeClr val="bg1"/>
                  </a:solidFill>
                  <a:latin typeface="Times New Roman" panose="02020603050405020304" pitchFamily="18" charset="0"/>
                  <a:cs typeface="Times New Roman" panose="02020603050405020304" pitchFamily="18" charset="0"/>
                </a:rPr>
                <a:t>Request Resource </a:t>
              </a:r>
            </a:p>
            <a:p>
              <a:pPr algn="ctr"/>
              <a:r>
                <a:rPr lang="en-US" altLang="zh-CN" dirty="0">
                  <a:solidFill>
                    <a:schemeClr val="bg1"/>
                  </a:solidFill>
                  <a:latin typeface="Times New Roman" panose="02020603050405020304" pitchFamily="18" charset="0"/>
                  <a:cs typeface="Times New Roman" panose="02020603050405020304" pitchFamily="18" charset="0"/>
                </a:rPr>
                <a:t>R2(block)</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5591354" y="2067694"/>
            <a:ext cx="1840746" cy="936104"/>
            <a:chOff x="2195736" y="2067694"/>
            <a:chExt cx="1840746" cy="936104"/>
          </a:xfrm>
        </p:grpSpPr>
        <p:sp>
          <p:nvSpPr>
            <p:cNvPr id="22" name="椭圆 21"/>
            <p:cNvSpPr/>
            <p:nvPr/>
          </p:nvSpPr>
          <p:spPr>
            <a:xfrm>
              <a:off x="2292330" y="2067694"/>
              <a:ext cx="1631598" cy="93610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195736" y="2283718"/>
              <a:ext cx="1840746" cy="646331"/>
            </a:xfrm>
            <a:prstGeom prst="rect">
              <a:avLst/>
            </a:prstGeom>
            <a:noFill/>
          </p:spPr>
          <p:txBody>
            <a:bodyPr wrap="square" rtlCol="0">
              <a:spAutoFit/>
            </a:bodyPr>
            <a:lstStyle/>
            <a:p>
              <a:pPr algn="ctr"/>
              <a:r>
                <a:rPr lang="en-US" altLang="zh-CN" dirty="0">
                  <a:solidFill>
                    <a:schemeClr val="bg1"/>
                  </a:solidFill>
                  <a:latin typeface="Times New Roman" panose="02020603050405020304" pitchFamily="18" charset="0"/>
                  <a:cs typeface="Times New Roman" panose="02020603050405020304" pitchFamily="18" charset="0"/>
                </a:rPr>
                <a:t>Request Resource </a:t>
              </a:r>
            </a:p>
            <a:p>
              <a:pPr algn="ctr"/>
              <a:r>
                <a:rPr lang="en-US" altLang="zh-CN" dirty="0">
                  <a:solidFill>
                    <a:schemeClr val="bg1"/>
                  </a:solidFill>
                  <a:latin typeface="Times New Roman" panose="02020603050405020304" pitchFamily="18" charset="0"/>
                  <a:cs typeface="Times New Roman" panose="02020603050405020304" pitchFamily="18" charset="0"/>
                </a:rPr>
                <a:t>R2</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26" name="组合 25"/>
          <p:cNvGrpSpPr/>
          <p:nvPr/>
        </p:nvGrpSpPr>
        <p:grpSpPr>
          <a:xfrm>
            <a:off x="5652120" y="3493936"/>
            <a:ext cx="1840746" cy="936104"/>
            <a:chOff x="2195736" y="2067694"/>
            <a:chExt cx="1840746" cy="936104"/>
          </a:xfrm>
        </p:grpSpPr>
        <p:sp>
          <p:nvSpPr>
            <p:cNvPr id="27" name="椭圆 26"/>
            <p:cNvSpPr/>
            <p:nvPr/>
          </p:nvSpPr>
          <p:spPr>
            <a:xfrm>
              <a:off x="2292330" y="2067694"/>
              <a:ext cx="1631598" cy="93610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2195736" y="2283718"/>
              <a:ext cx="1840746" cy="646331"/>
            </a:xfrm>
            <a:prstGeom prst="rect">
              <a:avLst/>
            </a:prstGeom>
            <a:noFill/>
          </p:spPr>
          <p:txBody>
            <a:bodyPr wrap="square" rtlCol="0">
              <a:spAutoFit/>
            </a:bodyPr>
            <a:lstStyle/>
            <a:p>
              <a:pPr algn="ctr"/>
              <a:r>
                <a:rPr lang="en-US" altLang="zh-CN" dirty="0">
                  <a:solidFill>
                    <a:schemeClr val="bg1"/>
                  </a:solidFill>
                  <a:latin typeface="Times New Roman" panose="02020603050405020304" pitchFamily="18" charset="0"/>
                  <a:cs typeface="Times New Roman" panose="02020603050405020304" pitchFamily="18" charset="0"/>
                </a:rPr>
                <a:t>Request Resource </a:t>
              </a:r>
            </a:p>
            <a:p>
              <a:pPr algn="ctr"/>
              <a:r>
                <a:rPr lang="en-US" altLang="zh-CN" dirty="0">
                  <a:solidFill>
                    <a:schemeClr val="bg1"/>
                  </a:solidFill>
                  <a:latin typeface="Times New Roman" panose="02020603050405020304" pitchFamily="18" charset="0"/>
                  <a:cs typeface="Times New Roman" panose="02020603050405020304" pitchFamily="18" charset="0"/>
                </a:rPr>
                <a:t>R1(block)</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cxnSp>
        <p:nvCxnSpPr>
          <p:cNvPr id="17" name="直接箭头连接符 16"/>
          <p:cNvCxnSpPr/>
          <p:nvPr/>
        </p:nvCxnSpPr>
        <p:spPr>
          <a:xfrm>
            <a:off x="3428956" y="2355726"/>
            <a:ext cx="607526" cy="0"/>
          </a:xfrm>
          <a:prstGeom prst="straightConnector1">
            <a:avLst/>
          </a:prstGeom>
          <a:ln w="12700">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3412996" y="2503046"/>
            <a:ext cx="607526" cy="1"/>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5044594" y="2372461"/>
            <a:ext cx="504056" cy="0"/>
          </a:xfrm>
          <a:prstGeom prst="straightConnector1">
            <a:avLst/>
          </a:prstGeom>
          <a:ln w="12700">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5044594" y="2503046"/>
            <a:ext cx="504056" cy="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流程图: 接点 42"/>
          <p:cNvSpPr/>
          <p:nvPr/>
        </p:nvSpPr>
        <p:spPr>
          <a:xfrm>
            <a:off x="4094815" y="2260310"/>
            <a:ext cx="360040" cy="360040"/>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Times New Roman" panose="02020603050405020304" pitchFamily="18" charset="0"/>
              <a:cs typeface="Times New Roman" panose="02020603050405020304" pitchFamily="18" charset="0"/>
            </a:endParaRPr>
          </a:p>
        </p:txBody>
      </p:sp>
      <p:sp>
        <p:nvSpPr>
          <p:cNvPr id="44" name="文本框 43"/>
          <p:cNvSpPr txBox="1"/>
          <p:nvPr/>
        </p:nvSpPr>
        <p:spPr>
          <a:xfrm>
            <a:off x="4047495" y="2251018"/>
            <a:ext cx="454680"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R1</a:t>
            </a:r>
            <a:endParaRPr lang="zh-CN" altLang="en-US" baseline="-25000" dirty="0">
              <a:solidFill>
                <a:schemeClr val="bg1"/>
              </a:solidFill>
              <a:latin typeface="Times New Roman" panose="02020603050405020304" pitchFamily="18" charset="0"/>
              <a:cs typeface="Times New Roman" panose="02020603050405020304" pitchFamily="18" charset="0"/>
            </a:endParaRPr>
          </a:p>
        </p:txBody>
      </p:sp>
      <p:sp>
        <p:nvSpPr>
          <p:cNvPr id="46" name="流程图: 接点 45"/>
          <p:cNvSpPr/>
          <p:nvPr/>
        </p:nvSpPr>
        <p:spPr>
          <a:xfrm>
            <a:off x="4616345" y="2260310"/>
            <a:ext cx="360040" cy="360040"/>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Times New Roman" panose="02020603050405020304" pitchFamily="18" charset="0"/>
              <a:cs typeface="Times New Roman" panose="02020603050405020304" pitchFamily="18" charset="0"/>
            </a:endParaRPr>
          </a:p>
        </p:txBody>
      </p:sp>
      <p:sp>
        <p:nvSpPr>
          <p:cNvPr id="47" name="文本框 46"/>
          <p:cNvSpPr txBox="1"/>
          <p:nvPr/>
        </p:nvSpPr>
        <p:spPr>
          <a:xfrm>
            <a:off x="4569025" y="2251018"/>
            <a:ext cx="454680"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R2</a:t>
            </a:r>
            <a:endParaRPr lang="zh-CN" altLang="en-US" baseline="-25000" dirty="0">
              <a:solidFill>
                <a:schemeClr val="bg1"/>
              </a:solidFill>
              <a:latin typeface="Times New Roman" panose="02020603050405020304" pitchFamily="18" charset="0"/>
              <a:cs typeface="Times New Roman" panose="02020603050405020304" pitchFamily="18" charset="0"/>
            </a:endParaRPr>
          </a:p>
        </p:txBody>
      </p:sp>
      <p:cxnSp>
        <p:nvCxnSpPr>
          <p:cNvPr id="48" name="直接箭头连接符 47"/>
          <p:cNvCxnSpPr>
            <a:stCxn id="20" idx="3"/>
            <a:endCxn id="47" idx="2"/>
          </p:cNvCxnSpPr>
          <p:nvPr/>
        </p:nvCxnSpPr>
        <p:spPr>
          <a:xfrm flipV="1">
            <a:off x="3388410" y="2620350"/>
            <a:ext cx="1407955" cy="1426694"/>
          </a:xfrm>
          <a:prstGeom prst="straightConnector1">
            <a:avLst/>
          </a:prstGeom>
          <a:ln w="12700">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28" idx="1"/>
            <a:endCxn id="43" idx="4"/>
          </p:cNvCxnSpPr>
          <p:nvPr/>
        </p:nvCxnSpPr>
        <p:spPr>
          <a:xfrm flipH="1" flipV="1">
            <a:off x="4274835" y="2620350"/>
            <a:ext cx="1377285" cy="1412776"/>
          </a:xfrm>
          <a:prstGeom prst="straightConnector1">
            <a:avLst/>
          </a:prstGeom>
          <a:ln w="12700">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3405032" y="2506714"/>
            <a:ext cx="84614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assign</a:t>
            </a:r>
            <a:endParaRPr lang="zh-CN" altLang="en-US" dirty="0">
              <a:latin typeface="Times New Roman" panose="02020603050405020304" pitchFamily="18" charset="0"/>
              <a:cs typeface="Times New Roman" panose="02020603050405020304" pitchFamily="18" charset="0"/>
            </a:endParaRPr>
          </a:p>
        </p:txBody>
      </p:sp>
      <p:sp>
        <p:nvSpPr>
          <p:cNvPr id="57" name="文本框 56"/>
          <p:cNvSpPr txBox="1"/>
          <p:nvPr/>
        </p:nvSpPr>
        <p:spPr>
          <a:xfrm>
            <a:off x="4929535" y="2524587"/>
            <a:ext cx="84614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assign</a:t>
            </a:r>
            <a:endParaRPr lang="zh-CN" altLang="en-US" dirty="0">
              <a:latin typeface="Times New Roman" panose="02020603050405020304" pitchFamily="18" charset="0"/>
              <a:cs typeface="Times New Roman" panose="02020603050405020304" pitchFamily="18" charset="0"/>
            </a:endParaRPr>
          </a:p>
        </p:txBody>
      </p:sp>
      <p:cxnSp>
        <p:nvCxnSpPr>
          <p:cNvPr id="36" name="直接箭头连接符 35"/>
          <p:cNvCxnSpPr/>
          <p:nvPr/>
        </p:nvCxnSpPr>
        <p:spPr>
          <a:xfrm>
            <a:off x="2494004" y="1633920"/>
            <a:ext cx="0" cy="401074"/>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2460057" y="3034772"/>
            <a:ext cx="0" cy="401074"/>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6519707" y="1633920"/>
            <a:ext cx="0" cy="401074"/>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6503747" y="3034772"/>
            <a:ext cx="0" cy="401074"/>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761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Siphon and trap</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1.4</a:t>
              </a:r>
            </a:p>
          </p:txBody>
        </p:sp>
      </p:grpSp>
      <p:sp>
        <p:nvSpPr>
          <p:cNvPr id="12" name="Text Box 2"/>
          <p:cNvSpPr txBox="1">
            <a:spLocks noChangeArrowheads="1"/>
          </p:cNvSpPr>
          <p:nvPr/>
        </p:nvSpPr>
        <p:spPr bwMode="auto">
          <a:xfrm>
            <a:off x="427341" y="829596"/>
            <a:ext cx="8033091" cy="1136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GB" altLang="zh-CN" b="1" dirty="0">
                <a:latin typeface="Times New Roman" panose="02020603050405020304" pitchFamily="18" charset="0"/>
                <a:cs typeface="Times New Roman" panose="02020603050405020304" pitchFamily="18" charset="0"/>
              </a:rPr>
              <a:t>Example 1.13</a:t>
            </a:r>
            <a:r>
              <a:rPr lang="en-GB"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Petri net in Fig. 1.6, there is a siphon </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since</a:t>
            </a:r>
            <a:br>
              <a:rPr lang="en-US" altLang="zh-CN" dirty="0">
                <a:latin typeface="Times New Roman" panose="02020603050405020304" pitchFamily="18" charset="0"/>
                <a:cs typeface="Times New Roman" panose="02020603050405020304" pitchFamily="18" charset="0"/>
              </a:rPr>
            </a:br>
            <a:r>
              <a:rPr lang="en-US" altLang="zh-CN" baseline="30000"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where </a:t>
            </a:r>
            <a:r>
              <a:rPr lang="en-US" altLang="zh-CN" baseline="30000"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In fact, </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is both strict and minimal since </a:t>
            </a:r>
            <a:r>
              <a:rPr lang="en-US" altLang="zh-CN" baseline="30000"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and there is no other siphon contained in </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as a proper subset. </a:t>
            </a:r>
            <a:endParaRPr lang="en-US" altLang="zh-CN" i="1" dirty="0">
              <a:latin typeface="Times New Roman" pitchFamily="18" charset="0"/>
              <a:ea typeface="华文楷体" pitchFamily="2" charset="-122"/>
              <a:cs typeface="Times New Roman"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222455527"/>
              </p:ext>
            </p:extLst>
          </p:nvPr>
        </p:nvGraphicFramePr>
        <p:xfrm>
          <a:off x="2978112" y="2151799"/>
          <a:ext cx="3030612" cy="2530964"/>
        </p:xfrm>
        <a:graphic>
          <a:graphicData uri="http://schemas.openxmlformats.org/presentationml/2006/ole">
            <mc:AlternateContent xmlns:mc="http://schemas.openxmlformats.org/markup-compatibility/2006">
              <mc:Choice xmlns:v="urn:schemas-microsoft-com:vml" Requires="v">
                <p:oleObj name="Visio" r:id="rId3" imgW="3822435" imgH="3192445" progId="Visio.Drawing.11">
                  <p:embed/>
                </p:oleObj>
              </mc:Choice>
              <mc:Fallback>
                <p:oleObj name="Visio" r:id="rId3" imgW="3822435" imgH="3192445" progId="Visio.Drawing.11">
                  <p:embed/>
                  <p:pic>
                    <p:nvPicPr>
                      <p:cNvPr id="2" name="对象 1"/>
                      <p:cNvPicPr/>
                      <p:nvPr/>
                    </p:nvPicPr>
                    <p:blipFill>
                      <a:blip r:embed="rId4"/>
                      <a:stretch>
                        <a:fillRect/>
                      </a:stretch>
                    </p:blipFill>
                    <p:spPr>
                      <a:xfrm>
                        <a:off x="2978112" y="2151799"/>
                        <a:ext cx="3030612" cy="2530964"/>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602460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Siphon and trap</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1.4</a:t>
              </a:r>
            </a:p>
          </p:txBody>
        </p:sp>
      </p:grpSp>
      <p:sp>
        <p:nvSpPr>
          <p:cNvPr id="11" name="Text Box 2"/>
          <p:cNvSpPr txBox="1">
            <a:spLocks noChangeArrowheads="1"/>
          </p:cNvSpPr>
          <p:nvPr/>
        </p:nvSpPr>
        <p:spPr bwMode="auto">
          <a:xfrm>
            <a:off x="176507" y="789503"/>
            <a:ext cx="7400650" cy="422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anose="02020603050405020304" pitchFamily="18" charset="0"/>
                <a:cs typeface="Times New Roman" panose="02020603050405020304" pitchFamily="18" charset="0"/>
              </a:rPr>
              <a:t>Corollary 1.1 </a:t>
            </a:r>
            <a:r>
              <a:rPr lang="en-US" altLang="zh-CN" dirty="0">
                <a:latin typeface="Times New Roman" panose="02020603050405020304" pitchFamily="18" charset="0"/>
                <a:cs typeface="Times New Roman" panose="02020603050405020304" pitchFamily="18" charset="0"/>
              </a:rPr>
              <a:t>If</a:t>
            </a:r>
            <a:r>
              <a:rPr lang="en-US" altLang="zh-CN" i="1" dirty="0">
                <a:latin typeface="Times New Roman" panose="02020603050405020304" pitchFamily="18" charset="0"/>
                <a:cs typeface="Times New Roman" panose="02020603050405020304" pitchFamily="18" charset="0"/>
              </a:rPr>
              <a:t> I </a:t>
            </a:r>
            <a:r>
              <a:rPr lang="en-US" altLang="zh-CN" dirty="0">
                <a:latin typeface="Times New Roman" panose="02020603050405020304" pitchFamily="18" charset="0"/>
                <a:cs typeface="Times New Roman" panose="02020603050405020304" pitchFamily="18" charset="0"/>
              </a:rPr>
              <a:t>is a </a:t>
            </a:r>
            <a:r>
              <a:rPr lang="en-US" altLang="zh-CN" i="1" dirty="0">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rPr>
              <a:t>semiflow</a:t>
            </a:r>
            <a:r>
              <a:rPr lang="en-US" altLang="zh-CN" dirty="0">
                <a:latin typeface="Times New Roman" panose="02020603050405020304" pitchFamily="18" charset="0"/>
                <a:cs typeface="Times New Roman" panose="02020603050405020304" pitchFamily="18" charset="0"/>
              </a:rPr>
              <a:t>, then ||</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is both a siphon and trap</a:t>
            </a:r>
            <a:r>
              <a:rPr lang="en-US" altLang="zh-CN" dirty="0"/>
              <a:t>. </a:t>
            </a:r>
            <a:endParaRPr lang="en-US" altLang="zh-CN" dirty="0">
              <a:latin typeface="Times New Roman" pitchFamily="18" charset="0"/>
              <a:ea typeface="华文楷体" pitchFamily="2" charset="-122"/>
              <a:cs typeface="Times New Roman" pitchFamily="18" charset="0"/>
            </a:endParaRPr>
          </a:p>
        </p:txBody>
      </p:sp>
      <p:sp>
        <p:nvSpPr>
          <p:cNvPr id="2" name="文本框 1"/>
          <p:cNvSpPr txBox="1"/>
          <p:nvPr/>
        </p:nvSpPr>
        <p:spPr>
          <a:xfrm>
            <a:off x="236939" y="1303198"/>
            <a:ext cx="8630812" cy="776623"/>
          </a:xfrm>
          <a:prstGeom prst="rect">
            <a:avLst/>
          </a:prstGeom>
          <a:noFill/>
        </p:spPr>
        <p:txBody>
          <a:bodyPr wrap="square" rtlCol="0">
            <a:spAutoFit/>
          </a:bodyPr>
          <a:lstStyle/>
          <a:p>
            <a:pPr algn="just">
              <a:lnSpc>
                <a:spcPct val="130000"/>
              </a:lnSpc>
            </a:pPr>
            <a:r>
              <a:rPr lang="en-US" altLang="zh-CN" b="1" dirty="0">
                <a:latin typeface="Times New Roman" panose="02020603050405020304" pitchFamily="18" charset="0"/>
                <a:cs typeface="Times New Roman" panose="02020603050405020304" pitchFamily="18" charset="0"/>
              </a:rPr>
              <a:t>Example 1. 14 </a:t>
            </a:r>
            <a:r>
              <a:rPr lang="en-US" altLang="zh-CN" dirty="0">
                <a:latin typeface="Times New Roman" panose="02020603050405020304" pitchFamily="18" charset="0"/>
                <a:cs typeface="Times New Roman" panose="02020603050405020304" pitchFamily="18" charset="0"/>
              </a:rPr>
              <a:t>In the Petri net in Fig. 1.6, </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is both a siphon and trap since </a:t>
            </a:r>
            <a:r>
              <a:rPr lang="en-US" altLang="zh-CN" baseline="30000"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endParaRPr lang="zh-CN" altLang="en-US" b="1" dirty="0">
              <a:latin typeface="Times New Roman" panose="02020603050405020304" pitchFamily="18" charset="0"/>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453845376"/>
              </p:ext>
            </p:extLst>
          </p:nvPr>
        </p:nvGraphicFramePr>
        <p:xfrm>
          <a:off x="2978112" y="2211710"/>
          <a:ext cx="3030612" cy="2530964"/>
        </p:xfrm>
        <a:graphic>
          <a:graphicData uri="http://schemas.openxmlformats.org/presentationml/2006/ole">
            <mc:AlternateContent xmlns:mc="http://schemas.openxmlformats.org/markup-compatibility/2006">
              <mc:Choice xmlns:v="urn:schemas-microsoft-com:vml" Requires="v">
                <p:oleObj name="Visio" r:id="rId3" imgW="3822435" imgH="3192445" progId="Visio.Drawing.11">
                  <p:embed/>
                </p:oleObj>
              </mc:Choice>
              <mc:Fallback>
                <p:oleObj name="Visio" r:id="rId3" imgW="3822435" imgH="3192445" progId="Visio.Drawing.11">
                  <p:embed/>
                  <p:pic>
                    <p:nvPicPr>
                      <p:cNvPr id="2" name="对象 1"/>
                      <p:cNvPicPr/>
                      <p:nvPr/>
                    </p:nvPicPr>
                    <p:blipFill>
                      <a:blip r:embed="rId4"/>
                      <a:stretch>
                        <a:fillRect/>
                      </a:stretch>
                    </p:blipFill>
                    <p:spPr>
                      <a:xfrm>
                        <a:off x="2978112" y="2211710"/>
                        <a:ext cx="3030612" cy="2530964"/>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7024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Siphon and trap</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1.4</a:t>
              </a:r>
            </a:p>
          </p:txBody>
        </p:sp>
      </p:grpSp>
      <p:sp>
        <p:nvSpPr>
          <p:cNvPr id="13" name="Text Box 2"/>
          <p:cNvSpPr txBox="1">
            <a:spLocks noChangeArrowheads="1"/>
          </p:cNvSpPr>
          <p:nvPr/>
        </p:nvSpPr>
        <p:spPr bwMode="auto">
          <a:xfrm>
            <a:off x="247484" y="761912"/>
            <a:ext cx="8624787" cy="773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anose="02020603050405020304" pitchFamily="18" charset="0"/>
                <a:cs typeface="Times New Roman" panose="02020603050405020304" pitchFamily="18" charset="0"/>
              </a:rPr>
              <a:t>Property 1.3 </a:t>
            </a:r>
            <a:r>
              <a:rPr lang="en-US" altLang="zh-CN" dirty="0">
                <a:latin typeface="Times New Roman" panose="02020603050405020304" pitchFamily="18" charset="0"/>
                <a:cs typeface="Times New Roman" panose="02020603050405020304" pitchFamily="18" charset="0"/>
              </a:rPr>
              <a:t>Let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be a marking of net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a trap. If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 &gt; 0, then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 &gt; 0. </a:t>
            </a:r>
            <a:endParaRPr lang="en-US" altLang="zh-CN" i="1" dirty="0">
              <a:latin typeface="Times New Roman" pitchFamily="18" charset="0"/>
              <a:ea typeface="华文楷体" pitchFamily="2" charset="-122"/>
              <a:cs typeface="Times New Roman" pitchFamily="18" charset="0"/>
            </a:endParaRPr>
          </a:p>
        </p:txBody>
      </p:sp>
      <p:sp>
        <p:nvSpPr>
          <p:cNvPr id="14" name="Text Box 2"/>
          <p:cNvSpPr txBox="1">
            <a:spLocks noChangeArrowheads="1"/>
          </p:cNvSpPr>
          <p:nvPr/>
        </p:nvSpPr>
        <p:spPr bwMode="auto">
          <a:xfrm>
            <a:off x="265046" y="1535714"/>
            <a:ext cx="8624787" cy="773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anose="02020603050405020304" pitchFamily="18" charset="0"/>
                <a:cs typeface="Times New Roman" panose="02020603050405020304" pitchFamily="18" charset="0"/>
              </a:rPr>
              <a:t>Property 1.4 </a:t>
            </a:r>
            <a:r>
              <a:rPr lang="en-US" altLang="zh-CN" dirty="0">
                <a:latin typeface="Times New Roman" panose="02020603050405020304" pitchFamily="18" charset="0"/>
                <a:cs typeface="Times New Roman" panose="02020603050405020304" pitchFamily="18" charset="0"/>
              </a:rPr>
              <a:t>Let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be a marking of net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a siphon. If</a:t>
            </a:r>
            <a:br>
              <a:rPr lang="en-US" altLang="zh-CN" dirty="0">
                <a:latin typeface="Times New Roman" panose="02020603050405020304" pitchFamily="18" charset="0"/>
                <a:cs typeface="Times New Roman" panose="02020603050405020304" pitchFamily="18" charset="0"/>
              </a:rPr>
            </a:b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 = 0, then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 = 0. </a:t>
            </a:r>
            <a:endParaRPr lang="en-US" altLang="zh-CN" i="1" dirty="0">
              <a:latin typeface="Times New Roman" pitchFamily="18" charset="0"/>
              <a:ea typeface="华文楷体" pitchFamily="2" charset="-122"/>
              <a:cs typeface="Times New Roman" pitchFamily="18" charset="0"/>
            </a:endParaRPr>
          </a:p>
        </p:txBody>
      </p:sp>
      <p:sp>
        <p:nvSpPr>
          <p:cNvPr id="8" name="文本框 7"/>
          <p:cNvSpPr txBox="1"/>
          <p:nvPr/>
        </p:nvSpPr>
        <p:spPr>
          <a:xfrm>
            <a:off x="261669" y="2328566"/>
            <a:ext cx="8624787" cy="1136721"/>
          </a:xfrm>
          <a:prstGeom prst="rect">
            <a:avLst/>
          </a:prstGeom>
          <a:noFill/>
        </p:spPr>
        <p:txBody>
          <a:bodyPr wrap="square" rtlCol="0">
            <a:spAutoFit/>
          </a:bodyPr>
          <a:lstStyle/>
          <a:p>
            <a:pPr indent="259200" algn="just">
              <a:lnSpc>
                <a:spcPct val="130000"/>
              </a:lnSpc>
              <a:spcBef>
                <a:spcPts val="1200"/>
              </a:spcBef>
            </a:pPr>
            <a:r>
              <a:rPr lang="en-US" altLang="zh-CN" dirty="0">
                <a:latin typeface="Times New Roman" panose="02020603050405020304" pitchFamily="18" charset="0"/>
                <a:cs typeface="Times New Roman" panose="02020603050405020304" pitchFamily="18" charset="0"/>
              </a:rPr>
              <a:t>Property 1.3 indicates that once a trap is marked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it is always marked at any</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reachable marking from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Property 1.4 shows that once a siphon is empty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it</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remains empty at any reachable marking from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550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Siphon and trap</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1.4</a:t>
              </a:r>
            </a:p>
          </p:txBody>
        </p:sp>
      </p:grpSp>
      <p:sp>
        <p:nvSpPr>
          <p:cNvPr id="2" name="文本框 1"/>
          <p:cNvSpPr txBox="1"/>
          <p:nvPr/>
        </p:nvSpPr>
        <p:spPr>
          <a:xfrm>
            <a:off x="261668" y="820126"/>
            <a:ext cx="8630811" cy="646331"/>
          </a:xfrm>
          <a:prstGeom prst="rect">
            <a:avLst/>
          </a:prstGeom>
          <a:noFill/>
        </p:spPr>
        <p:txBody>
          <a:bodyPr wrap="square" rtlCol="0">
            <a:spAutoFit/>
          </a:bodyPr>
          <a:lstStyle/>
          <a:p>
            <a:pPr algn="just"/>
            <a:r>
              <a:rPr lang="en-US" altLang="zh-CN" b="1" dirty="0">
                <a:latin typeface="Times New Roman" panose="02020603050405020304" pitchFamily="18" charset="0"/>
                <a:cs typeface="Times New Roman" panose="02020603050405020304" pitchFamily="18" charset="0"/>
              </a:rPr>
              <a:t>Theorem 1.2 </a:t>
            </a:r>
            <a:r>
              <a:rPr lang="en-US" altLang="zh-CN" dirty="0">
                <a:latin typeface="Times New Roman" panose="02020603050405020304" pitchFamily="18" charset="0"/>
                <a:cs typeface="Times New Roman" panose="02020603050405020304" pitchFamily="18" charset="0"/>
              </a:rPr>
              <a:t>Let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be an ordinary net and </a:t>
            </a:r>
            <a:r>
              <a:rPr lang="en-US" altLang="zh-CN" i="1" dirty="0">
                <a:latin typeface="Times New Roman" panose="02020603050405020304" pitchFamily="18" charset="0"/>
                <a:cs typeface="Times New Roman" panose="02020603050405020304" pitchFamily="18" charset="0"/>
              </a:rPr>
              <a:t>Π</a:t>
            </a:r>
            <a:r>
              <a:rPr lang="en-US" altLang="zh-CN" dirty="0">
                <a:latin typeface="Times New Roman" panose="02020603050405020304" pitchFamily="18" charset="0"/>
                <a:cs typeface="Times New Roman" panose="02020603050405020304" pitchFamily="18" charset="0"/>
              </a:rPr>
              <a:t> the set of its siphons. The net is deadlock-free if ∀</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Π</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&gt; 0. </a:t>
            </a:r>
            <a:endParaRPr lang="zh-CN" altLang="en-US"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261668" y="1552331"/>
            <a:ext cx="8630811" cy="812530"/>
          </a:xfrm>
          <a:prstGeom prst="rect">
            <a:avLst/>
          </a:prstGeom>
          <a:noFill/>
        </p:spPr>
        <p:txBody>
          <a:bodyPr wrap="square" rtlCol="0">
            <a:spAutoFit/>
          </a:bodyPr>
          <a:lstStyle/>
          <a:p>
            <a:pPr algn="just">
              <a:lnSpc>
                <a:spcPct val="130000"/>
              </a:lnSpc>
              <a:spcBef>
                <a:spcPts val="1200"/>
              </a:spcBef>
            </a:pPr>
            <a:r>
              <a:rPr lang="en-US" altLang="zh-CN" b="1" dirty="0">
                <a:latin typeface="Times New Roman" panose="02020603050405020304" pitchFamily="18" charset="0"/>
                <a:cs typeface="Times New Roman" panose="02020603050405020304" pitchFamily="18" charset="0"/>
              </a:rPr>
              <a:t>Definition 1.16 </a:t>
            </a:r>
            <a:r>
              <a:rPr lang="en-US" altLang="zh-CN" dirty="0">
                <a:latin typeface="Times New Roman" panose="02020603050405020304" pitchFamily="18" charset="0"/>
                <a:cs typeface="Times New Roman" panose="02020603050405020304" pitchFamily="18" charset="0"/>
              </a:rPr>
              <a:t>A siphon </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is said to be controlled in a net system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if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a:t>
            </a:r>
            <a:br>
              <a:rPr lang="en-US" altLang="zh-CN" dirty="0">
                <a:latin typeface="Times New Roman" panose="02020603050405020304" pitchFamily="18" charset="0"/>
                <a:cs typeface="Times New Roman" panose="02020603050405020304" pitchFamily="18" charset="0"/>
              </a:rPr>
            </a:b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 &gt; 0. </a:t>
            </a:r>
            <a:endParaRPr lang="zh-CN" altLang="en-US"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261668" y="2435794"/>
            <a:ext cx="8630811" cy="1172629"/>
          </a:xfrm>
          <a:prstGeom prst="rect">
            <a:avLst/>
          </a:prstGeom>
          <a:noFill/>
        </p:spPr>
        <p:txBody>
          <a:bodyPr wrap="square" rtlCol="0">
            <a:spAutoFit/>
          </a:bodyPr>
          <a:lstStyle/>
          <a:p>
            <a:pPr algn="just">
              <a:lnSpc>
                <a:spcPct val="130000"/>
              </a:lnSpc>
              <a:spcBef>
                <a:spcPts val="1200"/>
              </a:spcBef>
            </a:pPr>
            <a:r>
              <a:rPr lang="en-US" altLang="zh-CN" b="1" dirty="0">
                <a:latin typeface="Times New Roman" panose="02020603050405020304" pitchFamily="18" charset="0"/>
                <a:cs typeface="Times New Roman" panose="02020603050405020304" pitchFamily="18" charset="0"/>
              </a:rPr>
              <a:t>Definition 1.17 </a:t>
            </a:r>
            <a:r>
              <a:rPr lang="en-GB" altLang="zh-CN" dirty="0">
                <a:latin typeface="Times New Roman" panose="02020603050405020304" pitchFamily="18" charset="0"/>
                <a:cs typeface="Times New Roman" panose="02020603050405020304" pitchFamily="18" charset="0"/>
              </a:rPr>
              <a:t>Let </a:t>
            </a:r>
            <a:r>
              <a:rPr lang="en-GB" altLang="zh-CN" i="1" dirty="0">
                <a:latin typeface="Times New Roman" panose="02020603050405020304" pitchFamily="18" charset="0"/>
                <a:cs typeface="Times New Roman" panose="02020603050405020304" pitchFamily="18" charset="0"/>
              </a:rPr>
              <a:t>N </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F</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 be a Petri net with </a:t>
            </a:r>
            <a:r>
              <a:rPr lang="en-GB" altLang="zh-CN" i="1" dirty="0">
                <a:latin typeface="Times New Roman" panose="02020603050405020304" pitchFamily="18" charset="0"/>
                <a:cs typeface="Times New Roman" panose="02020603050405020304" pitchFamily="18" charset="0"/>
              </a:rPr>
              <a:t>P</a:t>
            </a:r>
            <a:r>
              <a:rPr lang="en-GB" altLang="zh-CN" i="1" baseline="-25000" dirty="0">
                <a:latin typeface="Times New Roman" panose="02020603050405020304" pitchFamily="18" charset="0"/>
                <a:cs typeface="Times New Roman" panose="02020603050405020304" pitchFamily="18" charset="0"/>
              </a:rPr>
              <a:t>X</a:t>
            </a:r>
            <a:r>
              <a:rPr lang="en-GB" altLang="zh-CN" i="1"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 </a:t>
            </a:r>
            <a:r>
              <a:rPr lang="en-GB" altLang="zh-CN" dirty="0">
                <a:latin typeface="Times New Roman" panose="02020603050405020304" pitchFamily="18" charset="0"/>
                <a:cs typeface="Times New Roman" panose="02020603050405020304" pitchFamily="18" charset="0"/>
              </a:rPr>
              <a:t>and </a:t>
            </a:r>
            <a:r>
              <a:rPr lang="en-GB" altLang="zh-CN" i="1" dirty="0">
                <a:latin typeface="Times New Roman" panose="02020603050405020304" pitchFamily="18" charset="0"/>
                <a:cs typeface="Times New Roman" panose="02020603050405020304" pitchFamily="18" charset="0"/>
              </a:rPr>
              <a:t>T</a:t>
            </a:r>
            <a:r>
              <a:rPr lang="en-GB" altLang="zh-CN" i="1" baseline="-25000" dirty="0">
                <a:latin typeface="Times New Roman" panose="02020603050405020304" pitchFamily="18" charset="0"/>
                <a:cs typeface="Times New Roman" panose="02020603050405020304" pitchFamily="18" charset="0"/>
              </a:rPr>
              <a:t>X</a:t>
            </a:r>
            <a:r>
              <a:rPr lang="en-GB" altLang="zh-CN" i="1"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N</a:t>
            </a:r>
            <a:r>
              <a:rPr lang="en-GB" altLang="zh-CN" i="1" baseline="-25000" dirty="0">
                <a:latin typeface="Times New Roman" panose="02020603050405020304" pitchFamily="18" charset="0"/>
                <a:cs typeface="Times New Roman" panose="02020603050405020304" pitchFamily="18" charset="0"/>
              </a:rPr>
              <a:t>X</a:t>
            </a:r>
            <a:r>
              <a:rPr lang="en-GB" altLang="zh-CN" i="1"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a:t>
            </a:r>
            <a:br>
              <a:rPr lang="en-GB" altLang="zh-CN" dirty="0">
                <a:latin typeface="Times New Roman" panose="02020603050405020304" pitchFamily="18" charset="0"/>
                <a:cs typeface="Times New Roman" panose="02020603050405020304" pitchFamily="18" charset="0"/>
              </a:rPr>
            </a:b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i="1" baseline="-25000" dirty="0">
                <a:latin typeface="Times New Roman" panose="02020603050405020304" pitchFamily="18" charset="0"/>
                <a:cs typeface="Times New Roman" panose="02020603050405020304" pitchFamily="18" charset="0"/>
              </a:rPr>
              <a:t>X</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T</a:t>
            </a:r>
            <a:r>
              <a:rPr lang="en-GB" altLang="zh-CN" i="1" baseline="-25000" dirty="0">
                <a:latin typeface="Times New Roman" panose="02020603050405020304" pitchFamily="18" charset="0"/>
                <a:cs typeface="Times New Roman" panose="02020603050405020304" pitchFamily="18" charset="0"/>
              </a:rPr>
              <a:t>X</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F</a:t>
            </a:r>
            <a:r>
              <a:rPr lang="en-GB" altLang="zh-CN" i="1" baseline="-25000" dirty="0">
                <a:latin typeface="Times New Roman" panose="02020603050405020304" pitchFamily="18" charset="0"/>
                <a:cs typeface="Times New Roman" panose="02020603050405020304" pitchFamily="18" charset="0"/>
              </a:rPr>
              <a:t>X</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W</a:t>
            </a:r>
            <a:r>
              <a:rPr lang="en-GB" altLang="zh-CN" i="1" baseline="-25000" dirty="0">
                <a:latin typeface="Times New Roman" panose="02020603050405020304" pitchFamily="18" charset="0"/>
                <a:cs typeface="Times New Roman" panose="02020603050405020304" pitchFamily="18" charset="0"/>
              </a:rPr>
              <a:t>X</a:t>
            </a:r>
            <a:r>
              <a:rPr lang="en-GB" altLang="zh-CN" dirty="0">
                <a:latin typeface="Times New Roman" panose="02020603050405020304" pitchFamily="18" charset="0"/>
                <a:cs typeface="Times New Roman" panose="02020603050405020304" pitchFamily="18" charset="0"/>
              </a:rPr>
              <a:t>) is called a subnet generated by </a:t>
            </a:r>
            <a:r>
              <a:rPr lang="en-GB" altLang="zh-CN" i="1" dirty="0">
                <a:latin typeface="Times New Roman" panose="02020603050405020304" pitchFamily="18" charset="0"/>
                <a:cs typeface="Times New Roman" panose="02020603050405020304" pitchFamily="18" charset="0"/>
              </a:rPr>
              <a:t>P</a:t>
            </a:r>
            <a:r>
              <a:rPr lang="en-GB" altLang="zh-CN" i="1" baseline="-25000" dirty="0">
                <a:latin typeface="Times New Roman" panose="02020603050405020304" pitchFamily="18" charset="0"/>
                <a:cs typeface="Times New Roman" panose="02020603050405020304" pitchFamily="18" charset="0"/>
              </a:rPr>
              <a:t>X</a:t>
            </a:r>
            <a:r>
              <a:rPr lang="en-GB" altLang="zh-CN" i="1"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i="1" baseline="-25000" dirty="0">
                <a:latin typeface="Times New Roman" panose="02020603050405020304" pitchFamily="18" charset="0"/>
                <a:cs typeface="Times New Roman" panose="02020603050405020304" pitchFamily="18" charset="0"/>
              </a:rPr>
              <a:t>X</a:t>
            </a:r>
            <a:r>
              <a:rPr lang="en-GB" altLang="zh-CN" i="1"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if </a:t>
            </a:r>
            <a:r>
              <a:rPr lang="en-GB" altLang="zh-CN" i="1" dirty="0">
                <a:latin typeface="Times New Roman" panose="02020603050405020304" pitchFamily="18" charset="0"/>
                <a:cs typeface="Times New Roman" panose="02020603050405020304" pitchFamily="18" charset="0"/>
              </a:rPr>
              <a:t>F</a:t>
            </a:r>
            <a:r>
              <a:rPr lang="en-GB" altLang="zh-CN" i="1" baseline="-25000" dirty="0">
                <a:latin typeface="Times New Roman" panose="02020603050405020304" pitchFamily="18" charset="0"/>
                <a:cs typeface="Times New Roman" panose="02020603050405020304" pitchFamily="18" charset="0"/>
              </a:rPr>
              <a:t>X</a:t>
            </a:r>
            <a:r>
              <a:rPr lang="en-GB" altLang="zh-CN" i="1"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F </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i="1" baseline="-25000" dirty="0">
                <a:latin typeface="Times New Roman" panose="02020603050405020304" pitchFamily="18" charset="0"/>
                <a:cs typeface="Times New Roman" panose="02020603050405020304" pitchFamily="18" charset="0"/>
              </a:rPr>
              <a:t>X</a:t>
            </a:r>
            <a:r>
              <a:rPr lang="en-GB" altLang="zh-CN" i="1"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i="1" baseline="-25000" dirty="0">
                <a:latin typeface="Times New Roman" panose="02020603050405020304" pitchFamily="18" charset="0"/>
                <a:cs typeface="Times New Roman" panose="02020603050405020304" pitchFamily="18" charset="0"/>
              </a:rPr>
              <a:t>X</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i="1" baseline="-25000" dirty="0">
                <a:latin typeface="Times New Roman" panose="02020603050405020304" pitchFamily="18" charset="0"/>
                <a:cs typeface="Times New Roman" panose="02020603050405020304" pitchFamily="18" charset="0"/>
              </a:rPr>
              <a:t>X</a:t>
            </a:r>
            <a:r>
              <a:rPr lang="en-GB" altLang="zh-CN" i="1"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i="1" baseline="-25000" dirty="0">
                <a:latin typeface="Times New Roman" panose="02020603050405020304" pitchFamily="18" charset="0"/>
                <a:cs typeface="Times New Roman" panose="02020603050405020304" pitchFamily="18" charset="0"/>
              </a:rPr>
              <a:t>X</a:t>
            </a:r>
            <a:r>
              <a:rPr lang="en-GB" altLang="zh-CN" dirty="0">
                <a:latin typeface="Times New Roman" panose="02020603050405020304" pitchFamily="18" charset="0"/>
                <a:cs typeface="Times New Roman" panose="02020603050405020304" pitchFamily="18" charset="0"/>
              </a:rPr>
              <a:t>)] and ∀ </a:t>
            </a:r>
            <a:r>
              <a:rPr lang="en-GB" altLang="zh-CN" i="1" dirty="0">
                <a:latin typeface="Times New Roman" panose="02020603050405020304" pitchFamily="18" charset="0"/>
                <a:cs typeface="Times New Roman" panose="02020603050405020304" pitchFamily="18" charset="0"/>
              </a:rPr>
              <a:t>f </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F</a:t>
            </a:r>
            <a:r>
              <a:rPr lang="en-GB" altLang="zh-CN" i="1" baseline="-25000" dirty="0">
                <a:latin typeface="Times New Roman" panose="02020603050405020304" pitchFamily="18" charset="0"/>
                <a:cs typeface="Times New Roman" panose="02020603050405020304" pitchFamily="18" charset="0"/>
              </a:rPr>
              <a:t>X</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W</a:t>
            </a:r>
            <a:r>
              <a:rPr lang="en-GB" altLang="zh-CN" i="1" baseline="-25000" dirty="0">
                <a:latin typeface="Times New Roman" panose="02020603050405020304" pitchFamily="18" charset="0"/>
                <a:cs typeface="Times New Roman" panose="02020603050405020304" pitchFamily="18" charset="0"/>
              </a:rPr>
              <a:t>X</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f </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f </a:t>
            </a:r>
            <a:r>
              <a:rPr lang="en-GB"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416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Siphon and trap</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1.4</a:t>
              </a:r>
            </a:p>
          </p:txBody>
        </p:sp>
      </p:grpSp>
      <mc:AlternateContent xmlns:mc="http://schemas.openxmlformats.org/markup-compatibility/2006" xmlns:a14="http://schemas.microsoft.com/office/drawing/2010/main">
        <mc:Choice Requires="a14">
          <p:sp>
            <p:nvSpPr>
              <p:cNvPr id="2" name="文本框 1"/>
              <p:cNvSpPr txBox="1"/>
              <p:nvPr/>
            </p:nvSpPr>
            <p:spPr>
              <a:xfrm>
                <a:off x="261668" y="820126"/>
                <a:ext cx="8630811" cy="970907"/>
              </a:xfrm>
              <a:prstGeom prst="rect">
                <a:avLst/>
              </a:prstGeom>
              <a:noFill/>
            </p:spPr>
            <p:txBody>
              <a:bodyPr wrap="square" rtlCol="0">
                <a:spAutoFit/>
              </a:bodyPr>
              <a:lstStyle/>
              <a:p>
                <a:pPr algn="just"/>
                <a:r>
                  <a:rPr lang="en-US" altLang="zh-CN" b="1" dirty="0">
                    <a:latin typeface="Times New Roman" panose="02020603050405020304" pitchFamily="18" charset="0"/>
                    <a:cs typeface="Times New Roman" panose="02020603050405020304" pitchFamily="18" charset="0"/>
                  </a:rPr>
                  <a:t>Example 1.15 </a:t>
                </a:r>
                <a:r>
                  <a:rPr lang="en-US" altLang="zh-CN" dirty="0">
                    <a:latin typeface="Times New Roman" panose="02020603050405020304" pitchFamily="18" charset="0"/>
                    <a:cs typeface="Times New Roman" panose="02020603050405020304" pitchFamily="18" charset="0"/>
                  </a:rPr>
                  <a:t>Fig. 1.7 shows two subnets of the Petri net shown in Fig. 1.6,</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where </a:t>
                </a:r>
                <a:r>
                  <a:rPr lang="en-US" altLang="zh-CN" i="1"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is generated by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𝑃</m:t>
                        </m:r>
                      </m:e>
                      <m:sub>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𝑋</m:t>
                            </m:r>
                          </m:e>
                          <m:sub>
                            <m:r>
                              <a:rPr lang="en-US" altLang="zh-CN" b="0" i="1" smtClean="0">
                                <a:latin typeface="Cambria Math" panose="02040503050406030204" pitchFamily="18" charset="0"/>
                                <a:cs typeface="Times New Roman" panose="02020603050405020304" pitchFamily="18" charset="0"/>
                              </a:rPr>
                              <m:t>1</m:t>
                            </m:r>
                          </m:sub>
                        </m:sSub>
                      </m:sub>
                    </m:sSub>
                  </m:oMath>
                </a14:m>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𝑇</m:t>
                        </m:r>
                      </m:e>
                      <m: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𝑋</m:t>
                            </m:r>
                          </m:e>
                          <m:sub>
                            <m:r>
                              <a:rPr lang="en-US" altLang="zh-CN" i="1">
                                <a:latin typeface="Cambria Math" panose="02040503050406030204" pitchFamily="18" charset="0"/>
                                <a:cs typeface="Times New Roman" panose="02020603050405020304" pitchFamily="18" charset="0"/>
                              </a:rPr>
                              <m:t>1</m:t>
                            </m:r>
                          </m:sub>
                        </m:sSub>
                      </m:sub>
                    </m:sSub>
                  </m:oMath>
                </a14:m>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is generated by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𝑃</m:t>
                        </m:r>
                      </m:e>
                      <m: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𝑋</m:t>
                            </m:r>
                          </m:e>
                          <m:sub>
                            <m:r>
                              <a:rPr lang="en-US" altLang="zh-CN" b="0" i="1" smtClean="0">
                                <a:latin typeface="Cambria Math" panose="02040503050406030204" pitchFamily="18" charset="0"/>
                                <a:cs typeface="Times New Roman" panose="02020603050405020304" pitchFamily="18" charset="0"/>
                              </a:rPr>
                              <m:t>2</m:t>
                            </m:r>
                          </m:sub>
                        </m:sSub>
                      </m:sub>
                    </m:sSub>
                  </m:oMath>
                </a14:m>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𝑇</m:t>
                        </m:r>
                      </m:e>
                      <m: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𝑋</m:t>
                            </m:r>
                          </m:e>
                          <m:sub>
                            <m:r>
                              <a:rPr lang="en-US" altLang="zh-CN" i="1">
                                <a:latin typeface="Cambria Math" panose="02040503050406030204" pitchFamily="18" charset="0"/>
                                <a:cs typeface="Times New Roman" panose="02020603050405020304" pitchFamily="18" charset="0"/>
                              </a:rPr>
                              <m:t>2</m:t>
                            </m:r>
                          </m:sub>
                        </m:sSub>
                      </m:sub>
                    </m:sSub>
                  </m:oMath>
                </a14:m>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261668" y="820126"/>
                <a:ext cx="8630811" cy="970907"/>
              </a:xfrm>
              <a:prstGeom prst="rect">
                <a:avLst/>
              </a:prstGeom>
              <a:blipFill>
                <a:blip r:embed="rId4"/>
                <a:stretch>
                  <a:fillRect l="-636" t="-3774" r="-565" b="-6918"/>
                </a:stretch>
              </a:blipFill>
            </p:spPr>
            <p:txBody>
              <a:bodyPr/>
              <a:lstStyle/>
              <a:p>
                <a:r>
                  <a:rPr lang="zh-CN" altLang="en-US">
                    <a:noFill/>
                  </a:rPr>
                  <a:t> </a:t>
                </a:r>
              </a:p>
            </p:txBody>
          </p:sp>
        </mc:Fallback>
      </mc:AlternateContent>
      <p:graphicFrame>
        <p:nvGraphicFramePr>
          <p:cNvPr id="6" name="对象 5"/>
          <p:cNvGraphicFramePr>
            <a:graphicFrameLocks noChangeAspect="1"/>
          </p:cNvGraphicFramePr>
          <p:nvPr>
            <p:extLst>
              <p:ext uri="{D42A27DB-BD31-4B8C-83A1-F6EECF244321}">
                <p14:modId xmlns:p14="http://schemas.microsoft.com/office/powerpoint/2010/main" val="2874891662"/>
              </p:ext>
            </p:extLst>
          </p:nvPr>
        </p:nvGraphicFramePr>
        <p:xfrm>
          <a:off x="1259632" y="2139702"/>
          <a:ext cx="7031038" cy="2787650"/>
        </p:xfrm>
        <a:graphic>
          <a:graphicData uri="http://schemas.openxmlformats.org/presentationml/2006/ole">
            <mc:AlternateContent xmlns:mc="http://schemas.openxmlformats.org/markup-compatibility/2006">
              <mc:Choice xmlns:v="urn:schemas-microsoft-com:vml" Requires="v">
                <p:oleObj name="Visio" r:id="rId5" imgW="7030990" imgH="2787568" progId="Visio.Drawing.11">
                  <p:embed/>
                </p:oleObj>
              </mc:Choice>
              <mc:Fallback>
                <p:oleObj name="Visio" r:id="rId5" imgW="7030990" imgH="2787568" progId="Visio.Drawing.11">
                  <p:embed/>
                  <p:pic>
                    <p:nvPicPr>
                      <p:cNvPr id="0" name=""/>
                      <p:cNvPicPr/>
                      <p:nvPr/>
                    </p:nvPicPr>
                    <p:blipFill>
                      <a:blip r:embed="rId6"/>
                      <a:stretch>
                        <a:fillRect/>
                      </a:stretch>
                    </p:blipFill>
                    <p:spPr>
                      <a:xfrm>
                        <a:off x="1259632" y="2139702"/>
                        <a:ext cx="7031038" cy="2787650"/>
                      </a:xfrm>
                      <a:prstGeom prst="rect">
                        <a:avLst/>
                      </a:prstGeom>
                    </p:spPr>
                  </p:pic>
                </p:oleObj>
              </mc:Fallback>
            </mc:AlternateContent>
          </a:graphicData>
        </a:graphic>
      </p:graphicFrame>
    </p:spTree>
    <p:extLst>
      <p:ext uri="{BB962C8B-B14F-4D97-AF65-F5344CB8AC3E}">
        <p14:creationId xmlns:p14="http://schemas.microsoft.com/office/powerpoint/2010/main" val="3594083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Reachability Graph</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1.4</a:t>
              </a:r>
            </a:p>
          </p:txBody>
        </p:sp>
      </p:grpSp>
      <p:sp>
        <p:nvSpPr>
          <p:cNvPr id="3" name="文本框 2"/>
          <p:cNvSpPr txBox="1"/>
          <p:nvPr/>
        </p:nvSpPr>
        <p:spPr>
          <a:xfrm>
            <a:off x="261669" y="755474"/>
            <a:ext cx="8630811" cy="1502719"/>
          </a:xfrm>
          <a:prstGeom prst="rect">
            <a:avLst/>
          </a:prstGeom>
          <a:noFill/>
        </p:spPr>
        <p:txBody>
          <a:bodyPr wrap="square" rtlCol="0">
            <a:spAutoFit/>
          </a:bodyPr>
          <a:lstStyle/>
          <a:p>
            <a:pPr algn="just">
              <a:lnSpc>
                <a:spcPct val="130000"/>
              </a:lnSpc>
            </a:pPr>
            <a:r>
              <a:rPr lang="en-US" altLang="zh-CN" dirty="0">
                <a:latin typeface="Times New Roman" panose="02020603050405020304" pitchFamily="18" charset="0"/>
                <a:cs typeface="Times New Roman" panose="02020603050405020304" pitchFamily="18" charset="0"/>
              </a:rPr>
              <a:t>The reachability graph of a Petri net can reflect its complete behavior, i.e., it exactly presents the evolution of the net system. Thus, it is important for the control of a Petri net, especially its optimal control. This section shows the analysis of a reachability graph from the viewpoint of deadlock control.</a:t>
            </a:r>
            <a:endParaRPr lang="zh-CN" altLang="en-US" dirty="0"/>
          </a:p>
        </p:txBody>
      </p:sp>
    </p:spTree>
    <p:extLst>
      <p:ext uri="{BB962C8B-B14F-4D97-AF65-F5344CB8AC3E}">
        <p14:creationId xmlns:p14="http://schemas.microsoft.com/office/powerpoint/2010/main" val="3447797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Reachability Graph</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1.4</a:t>
              </a:r>
            </a:p>
          </p:txBody>
        </p:sp>
      </p:grpSp>
      <p:graphicFrame>
        <p:nvGraphicFramePr>
          <p:cNvPr id="6" name="对象 5"/>
          <p:cNvGraphicFramePr>
            <a:graphicFrameLocks noChangeAspect="1"/>
          </p:cNvGraphicFramePr>
          <p:nvPr>
            <p:extLst>
              <p:ext uri="{D42A27DB-BD31-4B8C-83A1-F6EECF244321}">
                <p14:modId xmlns:p14="http://schemas.microsoft.com/office/powerpoint/2010/main" val="1400470733"/>
              </p:ext>
            </p:extLst>
          </p:nvPr>
        </p:nvGraphicFramePr>
        <p:xfrm>
          <a:off x="530486" y="843558"/>
          <a:ext cx="4781550" cy="4064000"/>
        </p:xfrm>
        <a:graphic>
          <a:graphicData uri="http://schemas.openxmlformats.org/presentationml/2006/ole">
            <mc:AlternateContent xmlns:mc="http://schemas.openxmlformats.org/markup-compatibility/2006">
              <mc:Choice xmlns:v="urn:schemas-microsoft-com:vml" Requires="v">
                <p:oleObj name="Visio" r:id="rId3" imgW="8163319" imgH="6937122" progId="Visio.Drawing.11">
                  <p:embed/>
                </p:oleObj>
              </mc:Choice>
              <mc:Fallback>
                <p:oleObj name="Visio" r:id="rId3" imgW="8163319" imgH="6937122" progId="Visio.Drawing.11">
                  <p:embed/>
                  <p:pic>
                    <p:nvPicPr>
                      <p:cNvPr id="0" name=""/>
                      <p:cNvPicPr/>
                      <p:nvPr/>
                    </p:nvPicPr>
                    <p:blipFill>
                      <a:blip r:embed="rId4"/>
                      <a:stretch>
                        <a:fillRect/>
                      </a:stretch>
                    </p:blipFill>
                    <p:spPr>
                      <a:xfrm>
                        <a:off x="530486" y="843558"/>
                        <a:ext cx="4781550" cy="4064000"/>
                      </a:xfrm>
                      <a:prstGeom prst="rect">
                        <a:avLst/>
                      </a:prstGeom>
                    </p:spPr>
                  </p:pic>
                </p:oleObj>
              </mc:Fallback>
            </mc:AlternateContent>
          </a:graphicData>
        </a:graphic>
      </p:graphicFrame>
      <p:sp>
        <p:nvSpPr>
          <p:cNvPr id="8" name="椭圆 7"/>
          <p:cNvSpPr/>
          <p:nvPr/>
        </p:nvSpPr>
        <p:spPr>
          <a:xfrm>
            <a:off x="2234861" y="1923678"/>
            <a:ext cx="1441878" cy="23042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52545" y="4557022"/>
            <a:ext cx="172991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deadlock zone</a:t>
            </a:r>
            <a:endParaRPr lang="zh-CN" altLang="en-US" dirty="0">
              <a:latin typeface="Times New Roman" panose="02020603050405020304" pitchFamily="18" charset="0"/>
              <a:cs typeface="Times New Roman" panose="02020603050405020304" pitchFamily="18" charset="0"/>
            </a:endParaRPr>
          </a:p>
        </p:txBody>
      </p:sp>
      <p:sp>
        <p:nvSpPr>
          <p:cNvPr id="12" name="右箭头 11"/>
          <p:cNvSpPr/>
          <p:nvPr/>
        </p:nvSpPr>
        <p:spPr>
          <a:xfrm rot="3732497">
            <a:off x="2689125" y="4133063"/>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接点 12"/>
          <p:cNvSpPr/>
          <p:nvPr/>
        </p:nvSpPr>
        <p:spPr>
          <a:xfrm>
            <a:off x="5461620" y="3363838"/>
            <a:ext cx="288032" cy="288032"/>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接点 14"/>
          <p:cNvSpPr/>
          <p:nvPr/>
        </p:nvSpPr>
        <p:spPr>
          <a:xfrm>
            <a:off x="5461620" y="3795886"/>
            <a:ext cx="288032" cy="288032"/>
          </a:xfrm>
          <a:prstGeom prst="flowChartConnector">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接点 15"/>
          <p:cNvSpPr/>
          <p:nvPr/>
        </p:nvSpPr>
        <p:spPr>
          <a:xfrm>
            <a:off x="5461620" y="4227934"/>
            <a:ext cx="288032" cy="288032"/>
          </a:xfrm>
          <a:prstGeom prst="flowChartConnector">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16"/>
          <p:cNvSpPr/>
          <p:nvPr/>
        </p:nvSpPr>
        <p:spPr>
          <a:xfrm>
            <a:off x="5461620" y="4675951"/>
            <a:ext cx="288032" cy="288032"/>
          </a:xfrm>
          <a:prstGeom prst="flowChartConnector">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893668" y="3302040"/>
            <a:ext cx="206270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good marking</a:t>
            </a:r>
            <a:endParaRPr lang="zh-CN" altLang="en-US" b="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5893668" y="3747403"/>
            <a:ext cx="249475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dangerous marking</a:t>
            </a:r>
            <a:endParaRPr lang="zh-CN" altLang="en-US" b="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5904656" y="4187864"/>
            <a:ext cx="219573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bad marking</a:t>
            </a:r>
            <a:endParaRPr lang="zh-CN" altLang="en-US" b="1"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5904656" y="4619912"/>
            <a:ext cx="219573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deadlock marking</a:t>
            </a:r>
            <a:endParaRPr lang="zh-CN" altLang="en-US" b="1"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5312036" y="774572"/>
            <a:ext cx="3580444" cy="2613023"/>
          </a:xfrm>
          <a:prstGeom prst="rect">
            <a:avLst/>
          </a:prstGeom>
          <a:noFill/>
        </p:spPr>
        <p:txBody>
          <a:bodyPr wrap="square" rtlCol="0">
            <a:spAutoFit/>
          </a:bodyPr>
          <a:lstStyle/>
          <a:p>
            <a:pPr algn="just">
              <a:lnSpc>
                <a:spcPct val="130000"/>
              </a:lnSpc>
            </a:pPr>
            <a:r>
              <a:rPr lang="en-US" altLang="zh-CN" dirty="0">
                <a:latin typeface="Times New Roman" panose="02020603050405020304" pitchFamily="18" charset="0"/>
                <a:cs typeface="Times New Roman" panose="02020603050405020304" pitchFamily="18" charset="0"/>
              </a:rPr>
              <a:t>Let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be the reachability graph of a bounded Petri net. For deadlock control purposes, markings in a reachability graph can be classified into four categories: deadlock, bad, dangerous and good ones. </a:t>
            </a:r>
            <a:endParaRPr lang="zh-CN" altLang="en-US" dirty="0"/>
          </a:p>
        </p:txBody>
      </p:sp>
    </p:spTree>
    <p:extLst>
      <p:ext uri="{BB962C8B-B14F-4D97-AF65-F5344CB8AC3E}">
        <p14:creationId xmlns:p14="http://schemas.microsoft.com/office/powerpoint/2010/main" val="2058932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Reachability Graph</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1.4</a:t>
              </a:r>
            </a:p>
          </p:txBody>
        </p:sp>
      </p:grpSp>
      <p:sp>
        <p:nvSpPr>
          <p:cNvPr id="2" name="文本框 1"/>
          <p:cNvSpPr txBox="1"/>
          <p:nvPr/>
        </p:nvSpPr>
        <p:spPr>
          <a:xfrm>
            <a:off x="261668" y="798392"/>
            <a:ext cx="8627771" cy="1136721"/>
          </a:xfrm>
          <a:prstGeom prst="rect">
            <a:avLst/>
          </a:prstGeom>
          <a:noFill/>
        </p:spPr>
        <p:txBody>
          <a:bodyPr wrap="square" rtlCol="0">
            <a:spAutoFit/>
          </a:bodyPr>
          <a:lstStyle/>
          <a:p>
            <a:pPr algn="just">
              <a:lnSpc>
                <a:spcPct val="130000"/>
              </a:lnSpc>
              <a:spcBef>
                <a:spcPts val="1200"/>
              </a:spcBef>
            </a:pPr>
            <a:r>
              <a:rPr lang="en-US" altLang="zh-CN" dirty="0">
                <a:latin typeface="Times New Roman" panose="02020603050405020304" pitchFamily="18" charset="0"/>
                <a:cs typeface="Times New Roman" panose="02020603050405020304" pitchFamily="18" charset="0"/>
              </a:rPr>
              <a:t>The set of good and dangerous markings in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namely </a:t>
            </a:r>
            <a:r>
              <a:rPr lang="en-US" altLang="zh-CN" i="1" dirty="0">
                <a:latin typeface="Times New Roman" panose="02020603050405020304" pitchFamily="18" charset="0"/>
                <a:cs typeface="Times New Roman" panose="02020603050405020304" pitchFamily="18" charset="0"/>
              </a:rPr>
              <a:t>M</a:t>
            </a:r>
            <a:r>
              <a:rPr lang="en-US" altLang="zh-CN" i="1" baseline="-25000" dirty="0">
                <a:latin typeface="Times New Roman" panose="02020603050405020304" pitchFamily="18" charset="0"/>
                <a:cs typeface="Times New Roman" panose="02020603050405020304" pitchFamily="18" charset="0"/>
              </a:rPr>
              <a:t>L</a:t>
            </a:r>
            <a:r>
              <a:rPr lang="en-US" altLang="zh-CN" dirty="0">
                <a:latin typeface="Times New Roman" panose="02020603050405020304" pitchFamily="18" charset="0"/>
                <a:cs typeface="Times New Roman" panose="02020603050405020304" pitchFamily="18" charset="0"/>
              </a:rPr>
              <a:t>, should constitute the maximum legal behavior if a supervisor is optimally designed. For a Petri net system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the set of its </a:t>
            </a:r>
            <a:r>
              <a:rPr lang="en-US" altLang="zh-CN" b="1" dirty="0">
                <a:latin typeface="Times New Roman" panose="02020603050405020304" pitchFamily="18" charset="0"/>
                <a:cs typeface="Times New Roman" panose="02020603050405020304" pitchFamily="18" charset="0"/>
              </a:rPr>
              <a:t>legal markings is defined as</a:t>
            </a:r>
            <a:endParaRPr lang="zh-CN" altLang="en-US"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1619672" y="2045671"/>
            <a:ext cx="5184576"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M</a:t>
            </a:r>
            <a:r>
              <a:rPr lang="en-US" altLang="zh-CN" i="1" baseline="-25000" dirty="0">
                <a:latin typeface="Times New Roman" panose="02020603050405020304" pitchFamily="18" charset="0"/>
                <a:cs typeface="Times New Roman" panose="02020603050405020304" pitchFamily="18" charset="0"/>
              </a:rPr>
              <a:t>L</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endParaRPr lang="zh-CN" altLang="en-US" dirty="0"/>
          </a:p>
        </p:txBody>
      </p:sp>
      <p:sp>
        <p:nvSpPr>
          <p:cNvPr id="23" name="文本框 22"/>
          <p:cNvSpPr txBox="1"/>
          <p:nvPr/>
        </p:nvSpPr>
        <p:spPr>
          <a:xfrm>
            <a:off x="261668" y="2472399"/>
            <a:ext cx="8639591" cy="1532727"/>
          </a:xfrm>
          <a:prstGeom prst="rect">
            <a:avLst/>
          </a:prstGeom>
          <a:noFill/>
        </p:spPr>
        <p:txBody>
          <a:bodyPr wrap="square" rtlCol="0">
            <a:spAutoFit/>
          </a:bodyPr>
          <a:lstStyle/>
          <a:p>
            <a:pPr algn="just">
              <a:lnSpc>
                <a:spcPct val="130000"/>
              </a:lnSpc>
              <a:spcBef>
                <a:spcPts val="1200"/>
              </a:spcBef>
            </a:pP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is split into a deadlock-zone (DZ) and a live-zone (LZ), where the DZ contains deadlock and bad markings and the LZ contains all the legal markings. A </a:t>
            </a:r>
            <a:r>
              <a:rPr lang="en-US" altLang="zh-CN" b="1" dirty="0">
                <a:latin typeface="Times New Roman" panose="02020603050405020304" pitchFamily="18" charset="0"/>
                <a:cs typeface="Times New Roman" panose="02020603050405020304" pitchFamily="18" charset="0"/>
              </a:rPr>
              <a:t>first-met bad marking (FBM) is defined</a:t>
            </a:r>
            <a:r>
              <a:rPr lang="en-US" altLang="zh-CN" dirty="0">
                <a:latin typeface="Times New Roman" panose="02020603050405020304" pitchFamily="18" charset="0"/>
                <a:cs typeface="Times New Roman" panose="02020603050405020304" pitchFamily="18" charset="0"/>
              </a:rPr>
              <a:t> as the one within DZ, representing the very first entry from the LZ to the DZ. A mathematical form of the set of first-met bad markings is defined as </a:t>
            </a:r>
          </a:p>
        </p:txBody>
      </p:sp>
      <p:sp>
        <p:nvSpPr>
          <p:cNvPr id="24" name="文本框 23"/>
          <p:cNvSpPr txBox="1"/>
          <p:nvPr/>
        </p:nvSpPr>
        <p:spPr>
          <a:xfrm>
            <a:off x="1763688" y="4083918"/>
            <a:ext cx="5328592" cy="369332"/>
          </a:xfrm>
          <a:prstGeom prst="rect">
            <a:avLst/>
          </a:prstGeom>
          <a:noFill/>
        </p:spPr>
        <p:txBody>
          <a:bodyPr wrap="square" rtlCol="0">
            <a:spAutoFit/>
          </a:bodyPr>
          <a:lstStyle/>
          <a:p>
            <a:r>
              <a:rPr lang="de-DE" altLang="zh-CN" i="1" dirty="0">
                <a:latin typeface="Times New Roman" panose="02020603050405020304" pitchFamily="18" charset="0"/>
                <a:cs typeface="Times New Roman" panose="02020603050405020304" pitchFamily="18" charset="0"/>
              </a:rPr>
              <a:t>M</a:t>
            </a:r>
            <a:r>
              <a:rPr lang="de-DE" altLang="zh-CN" i="1" baseline="-25000" dirty="0">
                <a:latin typeface="Times New Roman" panose="02020603050405020304" pitchFamily="18" charset="0"/>
                <a:cs typeface="Times New Roman" panose="02020603050405020304" pitchFamily="18" charset="0"/>
              </a:rPr>
              <a:t>FBM</a:t>
            </a:r>
            <a:r>
              <a:rPr lang="de-DE" altLang="zh-CN" dirty="0">
                <a:latin typeface="Times New Roman" panose="02020603050405020304" pitchFamily="18" charset="0"/>
                <a:cs typeface="Times New Roman" panose="02020603050405020304" pitchFamily="18" charset="0"/>
              </a:rPr>
              <a:t> = {</a:t>
            </a:r>
            <a:r>
              <a:rPr lang="de-DE" altLang="zh-CN" i="1" dirty="0">
                <a:latin typeface="Times New Roman" panose="02020603050405020304" pitchFamily="18" charset="0"/>
                <a:cs typeface="Times New Roman" panose="02020603050405020304" pitchFamily="18" charset="0"/>
              </a:rPr>
              <a:t>M</a:t>
            </a:r>
            <a:r>
              <a:rPr lang="de-DE" altLang="zh-CN" dirty="0">
                <a:latin typeface="Times New Roman" panose="02020603050405020304" pitchFamily="18" charset="0"/>
                <a:cs typeface="Times New Roman" panose="02020603050405020304" pitchFamily="18" charset="0"/>
              </a:rPr>
              <a:t>|</a:t>
            </a:r>
            <a:r>
              <a:rPr lang="de-DE" altLang="zh-CN" i="1" dirty="0">
                <a:latin typeface="Times New Roman" panose="02020603050405020304" pitchFamily="18" charset="0"/>
                <a:cs typeface="Times New Roman" panose="02020603050405020304" pitchFamily="18" charset="0"/>
              </a:rPr>
              <a:t>M </a:t>
            </a:r>
            <a:r>
              <a:rPr lang="de-DE" altLang="zh-CN" dirty="0">
                <a:latin typeface="Times New Roman" panose="02020603050405020304" pitchFamily="18" charset="0"/>
                <a:cs typeface="Times New Roman" panose="02020603050405020304" pitchFamily="18" charset="0"/>
              </a:rPr>
              <a:t>in </a:t>
            </a:r>
            <a:r>
              <a:rPr lang="de-DE" altLang="zh-CN" i="1" dirty="0">
                <a:latin typeface="Times New Roman" panose="02020603050405020304" pitchFamily="18" charset="0"/>
                <a:cs typeface="Times New Roman" panose="02020603050405020304" pitchFamily="18" charset="0"/>
              </a:rPr>
              <a:t>DZ</a:t>
            </a:r>
            <a:r>
              <a:rPr lang="de-DE" altLang="zh-CN" dirty="0">
                <a:latin typeface="Times New Roman" panose="02020603050405020304" pitchFamily="18" charset="0"/>
                <a:cs typeface="Times New Roman" panose="02020603050405020304" pitchFamily="18" charset="0"/>
              </a:rPr>
              <a:t>,∃</a:t>
            </a:r>
            <a:r>
              <a:rPr lang="de-DE" altLang="zh-CN" i="1" dirty="0">
                <a:latin typeface="Times New Roman" panose="02020603050405020304" pitchFamily="18" charset="0"/>
                <a:cs typeface="Times New Roman" panose="02020603050405020304" pitchFamily="18" charset="0"/>
              </a:rPr>
              <a:t>M</a:t>
            </a:r>
            <a:r>
              <a:rPr lang="de-DE" altLang="zh-CN" dirty="0">
                <a:latin typeface="Times New Roman" panose="02020603050405020304" pitchFamily="18" charset="0"/>
                <a:cs typeface="Times New Roman" panose="02020603050405020304" pitchFamily="18" charset="0"/>
              </a:rPr>
              <a:t>′ in </a:t>
            </a:r>
            <a:r>
              <a:rPr lang="de-DE" altLang="zh-CN" i="1" dirty="0">
                <a:latin typeface="Times New Roman" panose="02020603050405020304" pitchFamily="18" charset="0"/>
                <a:cs typeface="Times New Roman" panose="02020603050405020304" pitchFamily="18" charset="0"/>
              </a:rPr>
              <a:t>LZ</a:t>
            </a:r>
            <a:r>
              <a:rPr lang="de-DE" altLang="zh-CN" dirty="0">
                <a:latin typeface="Times New Roman" panose="02020603050405020304" pitchFamily="18" charset="0"/>
                <a:cs typeface="Times New Roman" panose="02020603050405020304" pitchFamily="18" charset="0"/>
              </a:rPr>
              <a:t>, </a:t>
            </a:r>
            <a:r>
              <a:rPr lang="de-DE" altLang="zh-CN" i="1" dirty="0">
                <a:latin typeface="Times New Roman" panose="02020603050405020304" pitchFamily="18" charset="0"/>
                <a:cs typeface="Times New Roman" panose="02020603050405020304" pitchFamily="18" charset="0"/>
              </a:rPr>
              <a:t>t </a:t>
            </a:r>
            <a:r>
              <a:rPr lang="de-DE" altLang="zh-CN" dirty="0">
                <a:latin typeface="Times New Roman" panose="02020603050405020304" pitchFamily="18" charset="0"/>
                <a:cs typeface="Times New Roman" panose="02020603050405020304" pitchFamily="18" charset="0"/>
              </a:rPr>
              <a:t>∈ </a:t>
            </a:r>
            <a:r>
              <a:rPr lang="de-DE" altLang="zh-CN" i="1" dirty="0">
                <a:latin typeface="Times New Roman" panose="02020603050405020304" pitchFamily="18" charset="0"/>
                <a:cs typeface="Times New Roman" panose="02020603050405020304" pitchFamily="18" charset="0"/>
              </a:rPr>
              <a:t>T</a:t>
            </a:r>
            <a:r>
              <a:rPr lang="de-DE" altLang="zh-CN" dirty="0">
                <a:latin typeface="Times New Roman" panose="02020603050405020304" pitchFamily="18" charset="0"/>
                <a:cs typeface="Times New Roman" panose="02020603050405020304" pitchFamily="18" charset="0"/>
              </a:rPr>
              <a:t>, s.t. </a:t>
            </a:r>
            <a:r>
              <a:rPr lang="de-DE" altLang="zh-CN" i="1" dirty="0">
                <a:latin typeface="Times New Roman" panose="02020603050405020304" pitchFamily="18" charset="0"/>
                <a:cs typeface="Times New Roman" panose="02020603050405020304" pitchFamily="18" charset="0"/>
              </a:rPr>
              <a:t>M</a:t>
            </a:r>
            <a:r>
              <a:rPr lang="de-DE" altLang="zh-CN" dirty="0">
                <a:latin typeface="Times New Roman" panose="02020603050405020304" pitchFamily="18" charset="0"/>
                <a:cs typeface="Times New Roman" panose="02020603050405020304" pitchFamily="18" charset="0"/>
              </a:rPr>
              <a:t>′[</a:t>
            </a:r>
            <a:r>
              <a:rPr lang="de-DE" altLang="zh-CN" i="1" dirty="0">
                <a:latin typeface="Times New Roman" panose="02020603050405020304" pitchFamily="18" charset="0"/>
                <a:cs typeface="Times New Roman" panose="02020603050405020304" pitchFamily="18" charset="0"/>
              </a:rPr>
              <a:t>t</a:t>
            </a:r>
            <a:r>
              <a:rPr lang="de-DE" altLang="zh-CN" dirty="0">
                <a:latin typeface="Times New Roman" panose="02020603050405020304" pitchFamily="18" charset="0"/>
                <a:cs typeface="Times New Roman" panose="02020603050405020304" pitchFamily="18" charset="0"/>
              </a:rPr>
              <a:t>⟩</a:t>
            </a:r>
            <a:r>
              <a:rPr lang="de-DE" altLang="zh-CN" i="1" dirty="0">
                <a:latin typeface="Times New Roman" panose="02020603050405020304" pitchFamily="18" charset="0"/>
                <a:cs typeface="Times New Roman" panose="02020603050405020304" pitchFamily="18" charset="0"/>
              </a:rPr>
              <a:t>M</a:t>
            </a:r>
            <a:r>
              <a:rPr lang="de-DE"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747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txBox="1">
            <a:spLocks/>
          </p:cNvSpPr>
          <p:nvPr/>
        </p:nvSpPr>
        <p:spPr>
          <a:xfrm>
            <a:off x="3275856" y="1836254"/>
            <a:ext cx="3042742" cy="1023528"/>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5400" dirty="0">
                <a:solidFill>
                  <a:schemeClr val="tx1"/>
                </a:solidFill>
                <a:sym typeface="Arial" panose="020B0604020202020204" pitchFamily="34" charset="0"/>
              </a:rPr>
              <a:t>Thanks</a:t>
            </a:r>
            <a:r>
              <a:rPr lang="zh-CN" altLang="en-US" sz="5400" dirty="0">
                <a:solidFill>
                  <a:schemeClr val="tx1"/>
                </a:solidFill>
                <a:sym typeface="Arial" panose="020B0604020202020204" pitchFamily="34" charset="0"/>
              </a:rPr>
              <a:t>！</a:t>
            </a:r>
          </a:p>
        </p:txBody>
      </p:sp>
    </p:spTree>
    <p:extLst>
      <p:ext uri="{BB962C8B-B14F-4D97-AF65-F5344CB8AC3E}">
        <p14:creationId xmlns:p14="http://schemas.microsoft.com/office/powerpoint/2010/main" val="57476322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Petri nets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312906" cy="369332"/>
            </a:xfrm>
            <a:prstGeom prst="rect">
              <a:avLst/>
            </a:prstGeom>
            <a:noFill/>
            <a:ln>
              <a:solidFill>
                <a:schemeClr val="tx1"/>
              </a:solidFill>
            </a:ln>
          </p:spPr>
          <p:txBody>
            <a:bodyPr wrap="none" rtlCol="0">
              <a:spAutoFit/>
            </a:bodyPr>
            <a:lstStyle/>
            <a:p>
              <a:r>
                <a:rPr lang="en-US" b="1" dirty="0"/>
                <a:t>1</a:t>
              </a:r>
            </a:p>
          </p:txBody>
        </p:sp>
      </p:grpSp>
      <p:sp>
        <p:nvSpPr>
          <p:cNvPr id="25" name="Text Box 2"/>
          <p:cNvSpPr txBox="1">
            <a:spLocks noChangeArrowheads="1"/>
          </p:cNvSpPr>
          <p:nvPr/>
        </p:nvSpPr>
        <p:spPr bwMode="auto">
          <a:xfrm>
            <a:off x="261668" y="765175"/>
            <a:ext cx="8630811"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Petri nets </a:t>
            </a:r>
            <a:r>
              <a:rPr lang="en-US" altLang="zh-CN" dirty="0">
                <a:latin typeface="Times New Roman" pitchFamily="18" charset="0"/>
                <a:ea typeface="华文楷体" pitchFamily="2" charset="-122"/>
                <a:cs typeface="Times New Roman" pitchFamily="18" charset="0"/>
              </a:rPr>
              <a:t>(Wikipedia, online) were introduced by Carl. Adam. Petri in 1962 in his doctoral dissertation for the purposes of describing chemical processes. Since then, Petri net have been widely studied and developed by researchers and engineers in manufacturing and automations areas. Petri nets can model concurrent systems and their behavior with a mathematical formalism.</a:t>
            </a:r>
          </a:p>
        </p:txBody>
      </p:sp>
    </p:spTree>
    <p:extLst>
      <p:ext uri="{BB962C8B-B14F-4D97-AF65-F5344CB8AC3E}">
        <p14:creationId xmlns:p14="http://schemas.microsoft.com/office/powerpoint/2010/main" val="714298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Petri nets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312906" cy="369332"/>
            </a:xfrm>
            <a:prstGeom prst="rect">
              <a:avLst/>
            </a:prstGeom>
            <a:noFill/>
            <a:ln>
              <a:solidFill>
                <a:schemeClr val="tx1"/>
              </a:solidFill>
            </a:ln>
          </p:spPr>
          <p:txBody>
            <a:bodyPr wrap="none" rtlCol="0">
              <a:spAutoFit/>
            </a:bodyPr>
            <a:lstStyle/>
            <a:p>
              <a:r>
                <a:rPr lang="en-US" b="1" dirty="0"/>
                <a:t>1</a:t>
              </a:r>
            </a:p>
          </p:txBody>
        </p:sp>
      </p:grpSp>
      <p:sp>
        <p:nvSpPr>
          <p:cNvPr id="25" name="Text Box 2"/>
          <p:cNvSpPr txBox="1">
            <a:spLocks noChangeArrowheads="1"/>
          </p:cNvSpPr>
          <p:nvPr/>
        </p:nvSpPr>
        <p:spPr bwMode="auto">
          <a:xfrm>
            <a:off x="254450" y="800759"/>
            <a:ext cx="7766716"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Definition 1.1 </a:t>
            </a:r>
            <a:r>
              <a:rPr lang="en-US" altLang="zh-CN" dirty="0">
                <a:latin typeface="Times New Roman" pitchFamily="18" charset="0"/>
                <a:ea typeface="华文楷体" pitchFamily="2" charset="-122"/>
                <a:cs typeface="Times New Roman" pitchFamily="18" charset="0"/>
              </a:rPr>
              <a:t>A generalized Petri net is a 4-tuple </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P</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F</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 where </a:t>
            </a:r>
          </a:p>
        </p:txBody>
      </p:sp>
      <p:sp>
        <p:nvSpPr>
          <p:cNvPr id="2" name="文本框 1"/>
          <p:cNvSpPr txBox="1"/>
          <p:nvPr/>
        </p:nvSpPr>
        <p:spPr>
          <a:xfrm>
            <a:off x="254450" y="1203758"/>
            <a:ext cx="8638030" cy="1569660"/>
          </a:xfrm>
          <a:prstGeom prst="rect">
            <a:avLst/>
          </a:prstGeom>
          <a:noFill/>
        </p:spPr>
        <p:txBody>
          <a:bodyPr wrap="square" rtlCol="0">
            <a:spAutoFit/>
          </a:bodyPr>
          <a:lstStyle/>
          <a:p>
            <a:pPr marL="742950" lvl="1" indent="-285750">
              <a:buFont typeface="Wingdings" panose="05000000000000000000" pitchFamily="2" charset="2"/>
              <a:buChar char="u"/>
            </a:pPr>
            <a:r>
              <a:rPr lang="en-US" altLang="zh-CN" sz="1600" i="1" dirty="0">
                <a:latin typeface="Times New Roman" panose="02020603050405020304" pitchFamily="18" charset="0"/>
                <a:cs typeface="Times New Roman" panose="02020603050405020304" pitchFamily="18" charset="0"/>
              </a:rPr>
              <a:t>P</a:t>
            </a:r>
            <a:r>
              <a:rPr lang="en-US" altLang="zh-CN" sz="1600" dirty="0">
                <a:latin typeface="Times New Roman" panose="02020603050405020304" pitchFamily="18" charset="0"/>
                <a:cs typeface="Times New Roman" panose="02020603050405020304" pitchFamily="18" charset="0"/>
              </a:rPr>
              <a:t> is a set of places;</a:t>
            </a:r>
          </a:p>
          <a:p>
            <a:pPr marL="742950" lvl="1" indent="-285750">
              <a:buFont typeface="Wingdings" panose="05000000000000000000" pitchFamily="2" charset="2"/>
              <a:buChar char="u"/>
            </a:pPr>
            <a:r>
              <a:rPr lang="en-US" altLang="zh-CN" sz="1600" i="1" dirty="0">
                <a:latin typeface="Times New Roman" panose="02020603050405020304" pitchFamily="18" charset="0"/>
                <a:cs typeface="Times New Roman" panose="02020603050405020304" pitchFamily="18" charset="0"/>
              </a:rPr>
              <a:t>T</a:t>
            </a:r>
            <a:r>
              <a:rPr lang="en-US" altLang="zh-CN" sz="1600" dirty="0">
                <a:latin typeface="Times New Roman" panose="02020603050405020304" pitchFamily="18" charset="0"/>
                <a:cs typeface="Times New Roman" panose="02020603050405020304" pitchFamily="18" charset="0"/>
              </a:rPr>
              <a:t> is a set of transitions with </a:t>
            </a:r>
            <a:r>
              <a:rPr lang="en-US" altLang="zh-CN" sz="1600" i="1" dirty="0">
                <a:latin typeface="Times New Roman" panose="02020603050405020304" pitchFamily="18" charset="0"/>
                <a:cs typeface="Times New Roman" panose="02020603050405020304" pitchFamily="18" charset="0"/>
              </a:rPr>
              <a:t>P</a:t>
            </a:r>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T</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  and </a:t>
            </a:r>
            <a:r>
              <a:rPr lang="en-US" altLang="zh-CN" sz="1600" i="1" dirty="0">
                <a:latin typeface="Times New Roman" panose="02020603050405020304" pitchFamily="18" charset="0"/>
                <a:cs typeface="Times New Roman" panose="02020603050405020304" pitchFamily="18" charset="0"/>
              </a:rPr>
              <a:t>P</a:t>
            </a:r>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T</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 ;</a:t>
            </a:r>
          </a:p>
          <a:p>
            <a:pPr marL="742950" lvl="1" indent="-285750">
              <a:buFont typeface="Wingdings" panose="05000000000000000000" pitchFamily="2" charset="2"/>
              <a:buChar char="u"/>
            </a:pP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1600" i="1" dirty="0">
                <a:latin typeface="Times New Roman" panose="02020603050405020304" pitchFamily="18" charset="0"/>
                <a:cs typeface="Times New Roman" panose="02020603050405020304" pitchFamily="18" charset="0"/>
              </a:rPr>
              <a:t>P</a:t>
            </a:r>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T</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T </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rPr>
              <a:t> P</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is called a flow relation of the net, represented by arcs with arrows from places to transitions or from transitions to places; and </a:t>
            </a:r>
          </a:p>
          <a:p>
            <a:pPr marL="742950" lvl="1" indent="-285750">
              <a:buFont typeface="Wingdings" panose="05000000000000000000" pitchFamily="2" charset="2"/>
              <a:buChar char="u"/>
            </a:pP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i="1" dirty="0">
                <a:latin typeface="Times New Roman" panose="02020603050405020304" pitchFamily="18" charset="0"/>
                <a:cs typeface="Times New Roman" panose="02020603050405020304" pitchFamily="18" charset="0"/>
              </a:rPr>
              <a:t>P</a:t>
            </a:r>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T</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T </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rPr>
              <a:t> P</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ℕ </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is a mapping that assigns a weight to an arc: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&gt; 0 if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and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 0 otherwise, where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1600" i="1" dirty="0">
                <a:latin typeface="Times New Roman" panose="02020603050405020304" pitchFamily="18" charset="0"/>
                <a:cs typeface="Times New Roman" panose="02020603050405020304" pitchFamily="18" charset="0"/>
              </a:rPr>
              <a:t>P</a:t>
            </a:r>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T</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a:t>
            </a:r>
          </a:p>
        </p:txBody>
      </p:sp>
      <p:pic>
        <p:nvPicPr>
          <p:cNvPr id="8" name="图片 7"/>
          <p:cNvPicPr>
            <a:picLocks noChangeAspect="1"/>
          </p:cNvPicPr>
          <p:nvPr/>
        </p:nvPicPr>
        <p:blipFill>
          <a:blip r:embed="rId2"/>
          <a:stretch>
            <a:fillRect/>
          </a:stretch>
        </p:blipFill>
        <p:spPr>
          <a:xfrm>
            <a:off x="228758" y="3569224"/>
            <a:ext cx="360040" cy="359508"/>
          </a:xfrm>
          <a:prstGeom prst="rect">
            <a:avLst/>
          </a:prstGeom>
        </p:spPr>
      </p:pic>
      <p:pic>
        <p:nvPicPr>
          <p:cNvPr id="12" name="图片 11"/>
          <p:cNvPicPr>
            <a:picLocks noChangeAspect="1"/>
          </p:cNvPicPr>
          <p:nvPr/>
        </p:nvPicPr>
        <p:blipFill>
          <a:blip r:embed="rId3"/>
          <a:stretch>
            <a:fillRect/>
          </a:stretch>
        </p:blipFill>
        <p:spPr>
          <a:xfrm>
            <a:off x="950613" y="3741653"/>
            <a:ext cx="394367" cy="116199"/>
          </a:xfrm>
          <a:prstGeom prst="rect">
            <a:avLst/>
          </a:prstGeom>
        </p:spPr>
      </p:pic>
      <p:pic>
        <p:nvPicPr>
          <p:cNvPr id="13" name="图片 12"/>
          <p:cNvPicPr>
            <a:picLocks noChangeAspect="1"/>
          </p:cNvPicPr>
          <p:nvPr/>
        </p:nvPicPr>
        <p:blipFill>
          <a:blip r:embed="rId4"/>
          <a:stretch>
            <a:fillRect/>
          </a:stretch>
        </p:blipFill>
        <p:spPr>
          <a:xfrm>
            <a:off x="1765705" y="3569223"/>
            <a:ext cx="360040" cy="359509"/>
          </a:xfrm>
          <a:prstGeom prst="rect">
            <a:avLst/>
          </a:prstGeom>
        </p:spPr>
      </p:pic>
      <p:sp>
        <p:nvSpPr>
          <p:cNvPr id="15" name="文本框 14"/>
          <p:cNvSpPr txBox="1"/>
          <p:nvPr/>
        </p:nvSpPr>
        <p:spPr>
          <a:xfrm>
            <a:off x="107504" y="4060885"/>
            <a:ext cx="742726"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place</a:t>
            </a:r>
            <a:endParaRPr lang="zh-CN" altLang="en-US" sz="1600"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669081" y="4060885"/>
            <a:ext cx="1224136"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transition</a:t>
            </a:r>
            <a:endParaRPr lang="zh-CN" altLang="en-US" sz="1600"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1619672" y="4054151"/>
            <a:ext cx="742726"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token</a:t>
            </a:r>
            <a:endParaRPr lang="zh-CN" altLang="en-US" sz="1600"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2339752" y="4050112"/>
            <a:ext cx="541245"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arc</a:t>
            </a:r>
            <a:endParaRPr lang="zh-CN" altLang="en-US" sz="1600" dirty="0">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95530094"/>
              </p:ext>
            </p:extLst>
          </p:nvPr>
        </p:nvGraphicFramePr>
        <p:xfrm>
          <a:off x="3131840" y="3003798"/>
          <a:ext cx="2653901" cy="2145531"/>
        </p:xfrm>
        <a:graphic>
          <a:graphicData uri="http://schemas.openxmlformats.org/presentationml/2006/ole">
            <mc:AlternateContent xmlns:mc="http://schemas.openxmlformats.org/markup-compatibility/2006">
              <mc:Choice xmlns:v="urn:schemas-microsoft-com:vml" Requires="v">
                <p:oleObj name="Visio" r:id="rId5" imgW="4060440" imgH="3282480" progId="Visio.Drawing.11">
                  <p:embed/>
                </p:oleObj>
              </mc:Choice>
              <mc:Fallback>
                <p:oleObj name="Visio" r:id="rId5" imgW="4060440" imgH="3282480" progId="Visio.Drawing.11">
                  <p:embed/>
                  <p:pic>
                    <p:nvPicPr>
                      <p:cNvPr id="0" name=""/>
                      <p:cNvPicPr/>
                      <p:nvPr/>
                    </p:nvPicPr>
                    <p:blipFill>
                      <a:blip r:embed="rId6"/>
                      <a:stretch>
                        <a:fillRect/>
                      </a:stretch>
                    </p:blipFill>
                    <p:spPr>
                      <a:xfrm>
                        <a:off x="3131840" y="3003798"/>
                        <a:ext cx="2653901" cy="2145531"/>
                      </a:xfrm>
                      <a:prstGeom prst="rect">
                        <a:avLst/>
                      </a:prstGeom>
                    </p:spPr>
                  </p:pic>
                </p:oleObj>
              </mc:Fallback>
            </mc:AlternateContent>
          </a:graphicData>
        </a:graphic>
      </p:graphicFrame>
      <p:sp>
        <p:nvSpPr>
          <p:cNvPr id="6" name="文本框 5"/>
          <p:cNvSpPr txBox="1"/>
          <p:nvPr/>
        </p:nvSpPr>
        <p:spPr>
          <a:xfrm>
            <a:off x="6012160" y="3316001"/>
            <a:ext cx="244827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Example: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6156176" y="3726780"/>
            <a:ext cx="3107304" cy="1077218"/>
          </a:xfrm>
          <a:prstGeom prst="rect">
            <a:avLst/>
          </a:prstGeom>
          <a:noFill/>
        </p:spPr>
        <p:txBody>
          <a:bodyPr wrap="square" rtlCol="0">
            <a:spAutoFit/>
          </a:bodyPr>
          <a:lstStyle/>
          <a:p>
            <a:pPr marL="285750" indent="-285750">
              <a:buFont typeface="Wingdings" panose="05000000000000000000" pitchFamily="2" charset="2"/>
              <a:buChar char="u"/>
            </a:pPr>
            <a:r>
              <a:rPr lang="en-US" altLang="zh-CN" sz="1600" i="1" dirty="0">
                <a:latin typeface="Times New Roman" panose="02020603050405020304" pitchFamily="18" charset="0"/>
                <a:cs typeface="Times New Roman" panose="02020603050405020304" pitchFamily="18" charset="0"/>
              </a:rPr>
              <a:t>P</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p</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p</a:t>
            </a:r>
            <a:r>
              <a:rPr lang="en-US" altLang="zh-CN" sz="1600" baseline="-25000" dirty="0">
                <a:latin typeface="Times New Roman" panose="02020603050405020304" pitchFamily="18" charset="0"/>
                <a:cs typeface="Times New Roman" panose="02020603050405020304" pitchFamily="18" charset="0"/>
              </a:rPr>
              <a:t>2</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c</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c</a:t>
            </a:r>
            <a:r>
              <a:rPr lang="en-US" altLang="zh-CN" sz="1600" baseline="-25000" dirty="0">
                <a:latin typeface="Times New Roman" panose="02020603050405020304" pitchFamily="18" charset="0"/>
                <a:cs typeface="Times New Roman" panose="02020603050405020304" pitchFamily="18" charset="0"/>
              </a:rPr>
              <a:t>2</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B</a:t>
            </a:r>
            <a:r>
              <a:rPr lang="en-US" altLang="zh-CN" sz="16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u"/>
            </a:pPr>
            <a:r>
              <a:rPr lang="en-US" altLang="zh-CN" sz="1600" i="1" dirty="0">
                <a:latin typeface="Times New Roman" panose="02020603050405020304" pitchFamily="18" charset="0"/>
                <a:cs typeface="Times New Roman" panose="02020603050405020304" pitchFamily="18" charset="0"/>
              </a:rPr>
              <a:t>T</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t</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t</a:t>
            </a:r>
            <a:r>
              <a:rPr lang="en-US" altLang="zh-CN" sz="1600" baseline="-25000" dirty="0">
                <a:latin typeface="Times New Roman" panose="02020603050405020304" pitchFamily="18" charset="0"/>
                <a:cs typeface="Times New Roman" panose="02020603050405020304" pitchFamily="18" charset="0"/>
              </a:rPr>
              <a:t>2</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t</a:t>
            </a:r>
            <a:r>
              <a:rPr lang="en-US" altLang="zh-CN" sz="1600" baseline="-25000" dirty="0">
                <a:latin typeface="Times New Roman" panose="02020603050405020304" pitchFamily="18" charset="0"/>
                <a:cs typeface="Times New Roman" panose="02020603050405020304" pitchFamily="18" charset="0"/>
              </a:rPr>
              <a:t>3</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t</a:t>
            </a:r>
            <a:r>
              <a:rPr lang="en-US" altLang="zh-CN" sz="1600" baseline="-25000" dirty="0">
                <a:latin typeface="Times New Roman" panose="02020603050405020304" pitchFamily="18" charset="0"/>
                <a:cs typeface="Times New Roman" panose="02020603050405020304" pitchFamily="18" charset="0"/>
              </a:rPr>
              <a:t>4</a:t>
            </a:r>
            <a:r>
              <a:rPr lang="en-US" altLang="zh-CN" sz="16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u"/>
            </a:pPr>
            <a:r>
              <a:rPr lang="en-US" altLang="zh-CN" sz="1600" i="1" dirty="0">
                <a:latin typeface="Times New Roman" panose="02020603050405020304" pitchFamily="18" charset="0"/>
                <a:cs typeface="Times New Roman" panose="02020603050405020304" pitchFamily="18" charset="0"/>
              </a:rPr>
              <a:t>F</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p</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t</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t</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p</a:t>
            </a:r>
            <a:r>
              <a:rPr lang="en-US" altLang="zh-CN" sz="1600" baseline="-25000" dirty="0">
                <a:latin typeface="Times New Roman" panose="02020603050405020304" pitchFamily="18" charset="0"/>
                <a:cs typeface="Times New Roman" panose="02020603050405020304" pitchFamily="18" charset="0"/>
              </a:rPr>
              <a:t>2</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p</a:t>
            </a:r>
            <a:r>
              <a:rPr lang="en-US" altLang="zh-CN" sz="1600" baseline="-25000" dirty="0">
                <a:latin typeface="Times New Roman" panose="02020603050405020304" pitchFamily="18" charset="0"/>
                <a:cs typeface="Times New Roman" panose="02020603050405020304" pitchFamily="18" charset="0"/>
              </a:rPr>
              <a:t>2</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t</a:t>
            </a:r>
            <a:r>
              <a:rPr lang="en-US" altLang="zh-CN" sz="1600" baseline="-25000" dirty="0">
                <a:latin typeface="Times New Roman" panose="02020603050405020304" pitchFamily="18" charset="0"/>
                <a:cs typeface="Times New Roman" panose="02020603050405020304" pitchFamily="18" charset="0"/>
              </a:rPr>
              <a:t>2</a:t>
            </a:r>
            <a:r>
              <a:rPr lang="en-US" altLang="zh-CN" sz="16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u"/>
            </a:pPr>
            <a:r>
              <a:rPr lang="en-US" altLang="zh-CN" sz="1600" i="1" dirty="0">
                <a:latin typeface="Times New Roman" pitchFamily="18" charset="0"/>
                <a:ea typeface="华文楷体" pitchFamily="2" charset="-122"/>
                <a:cs typeface="Times New Roman" pitchFamily="18" charset="0"/>
              </a:rPr>
              <a:t>W</a:t>
            </a:r>
            <a:r>
              <a:rPr lang="en-US" altLang="zh-CN" sz="1600" dirty="0">
                <a:latin typeface="Times New Roman" pitchFamily="18" charset="0"/>
                <a:ea typeface="华文楷体" pitchFamily="2" charset="-122"/>
                <a:cs typeface="Times New Roman" pitchFamily="18" charset="0"/>
              </a:rPr>
              <a:t>(</a:t>
            </a:r>
            <a:r>
              <a:rPr lang="en-US" altLang="zh-CN" sz="1600" i="1" dirty="0">
                <a:latin typeface="Times New Roman" pitchFamily="18" charset="0"/>
                <a:ea typeface="华文楷体" pitchFamily="2" charset="-122"/>
                <a:cs typeface="Times New Roman" pitchFamily="18" charset="0"/>
              </a:rPr>
              <a:t>p</a:t>
            </a:r>
            <a:r>
              <a:rPr lang="en-US" altLang="zh-CN" sz="1600" baseline="-25000" dirty="0">
                <a:latin typeface="Times New Roman" pitchFamily="18" charset="0"/>
                <a:ea typeface="华文楷体" pitchFamily="2" charset="-122"/>
                <a:cs typeface="Times New Roman" pitchFamily="18" charset="0"/>
              </a:rPr>
              <a:t>1</a:t>
            </a:r>
            <a:r>
              <a:rPr lang="en-US" altLang="zh-CN" sz="1600" dirty="0">
                <a:latin typeface="Times New Roman" pitchFamily="18" charset="0"/>
                <a:ea typeface="华文楷体" pitchFamily="2" charset="-122"/>
                <a:cs typeface="Times New Roman" pitchFamily="18" charset="0"/>
              </a:rPr>
              <a:t>, </a:t>
            </a:r>
            <a:r>
              <a:rPr lang="en-US" altLang="zh-CN" sz="1600" i="1" dirty="0">
                <a:latin typeface="Times New Roman" pitchFamily="18" charset="0"/>
                <a:ea typeface="华文楷体" pitchFamily="2" charset="-122"/>
                <a:cs typeface="Times New Roman" pitchFamily="18" charset="0"/>
              </a:rPr>
              <a:t>t</a:t>
            </a:r>
            <a:r>
              <a:rPr lang="en-US" altLang="zh-CN" sz="1600" baseline="-25000" dirty="0">
                <a:latin typeface="Times New Roman" pitchFamily="18" charset="0"/>
                <a:ea typeface="华文楷体" pitchFamily="2" charset="-122"/>
                <a:cs typeface="Times New Roman" pitchFamily="18" charset="0"/>
              </a:rPr>
              <a:t>1</a:t>
            </a:r>
            <a:r>
              <a:rPr lang="en-US" altLang="zh-CN" sz="1600" dirty="0">
                <a:latin typeface="Times New Roman" pitchFamily="18" charset="0"/>
                <a:ea typeface="华文楷体" pitchFamily="2" charset="-122"/>
                <a:cs typeface="Times New Roman" pitchFamily="18" charset="0"/>
              </a:rPr>
              <a:t>) = </a:t>
            </a:r>
            <a:r>
              <a:rPr lang="en-US" altLang="zh-CN" sz="1600" i="1" dirty="0">
                <a:latin typeface="Times New Roman" pitchFamily="18" charset="0"/>
                <a:ea typeface="华文楷体" pitchFamily="2" charset="-122"/>
                <a:cs typeface="Times New Roman" pitchFamily="18" charset="0"/>
              </a:rPr>
              <a:t>W</a:t>
            </a:r>
            <a:r>
              <a:rPr lang="en-US" altLang="zh-CN" sz="1600" dirty="0">
                <a:latin typeface="Times New Roman" pitchFamily="18" charset="0"/>
                <a:ea typeface="华文楷体" pitchFamily="2" charset="-122"/>
                <a:cs typeface="Times New Roman" pitchFamily="18" charset="0"/>
              </a:rPr>
              <a:t>(</a:t>
            </a:r>
            <a:r>
              <a:rPr lang="en-US" altLang="zh-CN" sz="1600" i="1" dirty="0">
                <a:latin typeface="Times New Roman" pitchFamily="18" charset="0"/>
                <a:ea typeface="华文楷体" pitchFamily="2" charset="-122"/>
                <a:cs typeface="Times New Roman" pitchFamily="18" charset="0"/>
              </a:rPr>
              <a:t>t</a:t>
            </a:r>
            <a:r>
              <a:rPr lang="en-US" altLang="zh-CN" sz="1600" baseline="-25000" dirty="0">
                <a:latin typeface="Times New Roman" pitchFamily="18" charset="0"/>
                <a:ea typeface="华文楷体" pitchFamily="2" charset="-122"/>
                <a:cs typeface="Times New Roman" pitchFamily="18" charset="0"/>
              </a:rPr>
              <a:t>1</a:t>
            </a:r>
            <a:r>
              <a:rPr lang="en-US" altLang="zh-CN" sz="1600" dirty="0">
                <a:latin typeface="Times New Roman" pitchFamily="18" charset="0"/>
                <a:ea typeface="华文楷体" pitchFamily="2" charset="-122"/>
                <a:cs typeface="Times New Roman" pitchFamily="18" charset="0"/>
              </a:rPr>
              <a:t>, </a:t>
            </a:r>
            <a:r>
              <a:rPr lang="en-US" altLang="zh-CN" sz="1600" i="1" dirty="0">
                <a:latin typeface="Times New Roman" pitchFamily="18" charset="0"/>
                <a:ea typeface="华文楷体" pitchFamily="2" charset="-122"/>
                <a:cs typeface="Times New Roman" pitchFamily="18" charset="0"/>
              </a:rPr>
              <a:t>p</a:t>
            </a:r>
            <a:r>
              <a:rPr lang="en-US" altLang="zh-CN" sz="1600" baseline="-25000" dirty="0">
                <a:latin typeface="Times New Roman" pitchFamily="18" charset="0"/>
                <a:ea typeface="华文楷体" pitchFamily="2" charset="-122"/>
                <a:cs typeface="Times New Roman" pitchFamily="18" charset="0"/>
              </a:rPr>
              <a:t>1</a:t>
            </a:r>
            <a:r>
              <a:rPr lang="en-US" altLang="zh-CN" sz="1600" dirty="0">
                <a:latin typeface="Times New Roman" pitchFamily="18" charset="0"/>
                <a:ea typeface="华文楷体" pitchFamily="2" charset="-122"/>
                <a:cs typeface="Times New Roman" pitchFamily="18" charset="0"/>
              </a:rPr>
              <a:t>) =…= 1;</a:t>
            </a:r>
            <a:endParaRPr lang="en-US" altLang="zh-CN" sz="1600" dirty="0">
              <a:latin typeface="Times New Roman" panose="02020603050405020304" pitchFamily="18" charset="0"/>
              <a:cs typeface="Times New Roman" panose="02020603050405020304" pitchFamily="18" charset="0"/>
            </a:endParaRPr>
          </a:p>
        </p:txBody>
      </p:sp>
      <p:cxnSp>
        <p:nvCxnSpPr>
          <p:cNvPr id="20" name="直接箭头连接符 19">
            <a:extLst>
              <a:ext uri="{FF2B5EF4-FFF2-40B4-BE49-F238E27FC236}">
                <a16:creationId xmlns:a16="http://schemas.microsoft.com/office/drawing/2014/main" id="{EAA44163-E1B0-4340-A7AF-1BB68753F466}"/>
              </a:ext>
            </a:extLst>
          </p:cNvPr>
          <p:cNvCxnSpPr/>
          <p:nvPr/>
        </p:nvCxnSpPr>
        <p:spPr>
          <a:xfrm>
            <a:off x="2362398" y="3795886"/>
            <a:ext cx="3600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06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6480720" cy="611029"/>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Basic structure of the Petri net model</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1.1</a:t>
              </a:r>
            </a:p>
          </p:txBody>
        </p:sp>
      </p:grpSp>
      <p:graphicFrame>
        <p:nvGraphicFramePr>
          <p:cNvPr id="6" name="对象 5"/>
          <p:cNvGraphicFramePr>
            <a:graphicFrameLocks noChangeAspect="1"/>
          </p:cNvGraphicFramePr>
          <p:nvPr>
            <p:extLst>
              <p:ext uri="{D42A27DB-BD31-4B8C-83A1-F6EECF244321}">
                <p14:modId xmlns:p14="http://schemas.microsoft.com/office/powerpoint/2010/main" val="3053954635"/>
              </p:ext>
            </p:extLst>
          </p:nvPr>
        </p:nvGraphicFramePr>
        <p:xfrm>
          <a:off x="161926" y="1419622"/>
          <a:ext cx="8713033" cy="2448272"/>
        </p:xfrm>
        <a:graphic>
          <a:graphicData uri="http://schemas.openxmlformats.org/presentationml/2006/ole">
            <mc:AlternateContent xmlns:mc="http://schemas.openxmlformats.org/markup-compatibility/2006">
              <mc:Choice xmlns:v="urn:schemas-microsoft-com:vml" Requires="v">
                <p:oleObj name="Visio" r:id="rId3" imgW="15925829" imgH="4473107" progId="Visio.Drawing.11">
                  <p:embed/>
                </p:oleObj>
              </mc:Choice>
              <mc:Fallback>
                <p:oleObj name="Visio" r:id="rId3" imgW="15925829" imgH="4473107" progId="Visio.Drawing.11">
                  <p:embed/>
                  <p:pic>
                    <p:nvPicPr>
                      <p:cNvPr id="0" name=""/>
                      <p:cNvPicPr/>
                      <p:nvPr/>
                    </p:nvPicPr>
                    <p:blipFill>
                      <a:blip r:embed="rId4"/>
                      <a:stretch>
                        <a:fillRect/>
                      </a:stretch>
                    </p:blipFill>
                    <p:spPr>
                      <a:xfrm>
                        <a:off x="161926" y="1419622"/>
                        <a:ext cx="8713033" cy="2448272"/>
                      </a:xfrm>
                      <a:prstGeom prst="rect">
                        <a:avLst/>
                      </a:prstGeom>
                    </p:spPr>
                  </p:pic>
                </p:oleObj>
              </mc:Fallback>
            </mc:AlternateContent>
          </a:graphicData>
        </a:graphic>
      </p:graphicFrame>
    </p:spTree>
    <p:extLst>
      <p:ext uri="{BB962C8B-B14F-4D97-AF65-F5344CB8AC3E}">
        <p14:creationId xmlns:p14="http://schemas.microsoft.com/office/powerpoint/2010/main" val="238105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6480720" cy="611029"/>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1.1</a:t>
              </a:r>
            </a:p>
          </p:txBody>
        </p:sp>
      </p:grpSp>
      <p:sp>
        <p:nvSpPr>
          <p:cNvPr id="11" name="文本框 10"/>
          <p:cNvSpPr txBox="1"/>
          <p:nvPr/>
        </p:nvSpPr>
        <p:spPr>
          <a:xfrm>
            <a:off x="260359" y="755474"/>
            <a:ext cx="5103729" cy="3693319"/>
          </a:xfrm>
          <a:prstGeom prst="rect">
            <a:avLst/>
          </a:prstGeom>
          <a:noFill/>
        </p:spPr>
        <p:txBody>
          <a:bodyPr wrap="square" rtlCol="0">
            <a:spAutoFit/>
          </a:bodyPr>
          <a:lstStyle/>
          <a:p>
            <a:pPr algn="just">
              <a:lnSpc>
                <a:spcPct val="130000"/>
              </a:lnSpc>
              <a:spcBef>
                <a:spcPts val="1200"/>
              </a:spcBef>
            </a:pPr>
            <a:r>
              <a:rPr lang="en-GB" altLang="zh-CN" b="1" dirty="0">
                <a:latin typeface="Times New Roman" panose="02020603050405020304" pitchFamily="18" charset="0"/>
                <a:cs typeface="Times New Roman" panose="02020603050405020304" pitchFamily="18" charset="0"/>
              </a:rPr>
              <a:t>Example 1.1 </a:t>
            </a:r>
            <a:r>
              <a:rPr lang="en-GB" altLang="zh-CN" dirty="0">
                <a:latin typeface="Times New Roman" panose="02020603050405020304" pitchFamily="18" charset="0"/>
                <a:cs typeface="Times New Roman" panose="02020603050405020304" pitchFamily="18" charset="0"/>
              </a:rPr>
              <a:t>Fig 1.1 shows a simple Petri net with </a:t>
            </a:r>
            <a:r>
              <a:rPr lang="en-GB" altLang="zh-CN" i="1" dirty="0">
                <a:latin typeface="Times New Roman" panose="02020603050405020304" pitchFamily="18" charset="0"/>
                <a:cs typeface="Times New Roman" panose="02020603050405020304" pitchFamily="18" charset="0"/>
              </a:rPr>
              <a:t>P</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F</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4</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4</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a:t>
            </a:r>
            <a:br>
              <a:rPr lang="en-GB" altLang="zh-CN" dirty="0">
                <a:latin typeface="Times New Roman" panose="02020603050405020304" pitchFamily="18" charset="0"/>
                <a:cs typeface="Times New Roman" panose="02020603050405020304" pitchFamily="18" charset="0"/>
              </a:rPr>
            </a:b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4</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4</a:t>
            </a:r>
            <a:r>
              <a:rPr lang="en-GB" altLang="zh-CN" dirty="0">
                <a:latin typeface="Times New Roman" panose="02020603050405020304" pitchFamily="18" charset="0"/>
                <a:cs typeface="Times New Roman" panose="02020603050405020304" pitchFamily="18" charset="0"/>
              </a:rPr>
              <a:t>) =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1</a:t>
            </a:r>
            <a:r>
              <a:rPr lang="en-GB" altLang="zh-CN" dirty="0">
                <a:latin typeface="Times New Roman" panose="02020603050405020304" pitchFamily="18" charset="0"/>
                <a:cs typeface="Times New Roman" panose="02020603050405020304" pitchFamily="18" charset="0"/>
              </a:rPr>
              <a:t>) = 1,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 2, and </a:t>
            </a:r>
            <a:r>
              <a:rPr lang="en-GB" altLang="zh-CN" i="1" dirty="0">
                <a:latin typeface="Times New Roman" panose="02020603050405020304" pitchFamily="18" charset="0"/>
                <a:cs typeface="Times New Roman" panose="02020603050405020304" pitchFamily="18" charset="0"/>
              </a:rPr>
              <a:t>W</a:t>
            </a:r>
            <a:r>
              <a:rPr lang="en-GB" altLang="zh-CN" dirty="0">
                <a:latin typeface="Times New Roman" panose="02020603050405020304" pitchFamily="18" charset="0"/>
                <a:cs typeface="Times New Roman" panose="02020603050405020304" pitchFamily="18" charset="0"/>
              </a:rPr>
              <a:t>(</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GB" altLang="zh-CN" dirty="0">
                <a:latin typeface="Times New Roman" panose="02020603050405020304" pitchFamily="18" charset="0"/>
                <a:cs typeface="Times New Roman" panose="02020603050405020304" pitchFamily="18" charset="0"/>
              </a:rPr>
              <a:t>) = 3.</a:t>
            </a:r>
            <a:br>
              <a:rPr lang="en-GB" altLang="zh-CN" dirty="0">
                <a:latin typeface="Times New Roman" panose="02020603050405020304" pitchFamily="18" charset="0"/>
                <a:cs typeface="Times New Roman" panose="02020603050405020304" pitchFamily="18" charset="0"/>
              </a:rPr>
            </a:br>
            <a:r>
              <a:rPr lang="en-GB" altLang="zh-CN" b="1" dirty="0">
                <a:latin typeface="Times New Roman" panose="02020603050405020304" pitchFamily="18" charset="0"/>
                <a:cs typeface="Times New Roman" panose="02020603050405020304" pitchFamily="18" charset="0"/>
              </a:rPr>
              <a:t>Places are graphically represented by circles and transitions are represented by boxes. </a:t>
            </a:r>
            <a:r>
              <a:rPr lang="en-GB" altLang="zh-CN" dirty="0">
                <a:latin typeface="Times New Roman" panose="02020603050405020304" pitchFamily="18" charset="0"/>
                <a:cs typeface="Times New Roman" panose="02020603050405020304" pitchFamily="18" charset="0"/>
              </a:rPr>
              <a:t>It is clear that the net is not ordinary because of the multiplicity of arcs(</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2</a:t>
            </a:r>
            <a:r>
              <a:rPr lang="en-GB" altLang="zh-CN" dirty="0">
                <a:latin typeface="Times New Roman" panose="02020603050405020304" pitchFamily="18" charset="0"/>
                <a:cs typeface="Times New Roman" panose="02020603050405020304" pitchFamily="18" charset="0"/>
              </a:rPr>
              <a:t>) and (</a:t>
            </a:r>
            <a:r>
              <a:rPr lang="en-GB" altLang="zh-CN" i="1" dirty="0">
                <a:latin typeface="Times New Roman" panose="02020603050405020304" pitchFamily="18" charset="0"/>
                <a:cs typeface="Times New Roman" panose="02020603050405020304" pitchFamily="18" charset="0"/>
              </a:rPr>
              <a:t>t</a:t>
            </a:r>
            <a:r>
              <a:rPr lang="en-GB" altLang="zh-CN" baseline="-25000" dirty="0">
                <a:latin typeface="Times New Roman" panose="02020603050405020304" pitchFamily="18" charset="0"/>
                <a:cs typeface="Times New Roman" panose="02020603050405020304" pitchFamily="18" charset="0"/>
              </a:rPr>
              <a:t>3</a:t>
            </a:r>
            <a:r>
              <a:rPr lang="en-GB" altLang="zh-CN" dirty="0">
                <a:latin typeface="Times New Roman" panose="02020603050405020304" pitchFamily="18" charset="0"/>
                <a:cs typeface="Times New Roman" panose="02020603050405020304" pitchFamily="18" charset="0"/>
              </a:rPr>
              <a:t>, </a:t>
            </a:r>
            <a:r>
              <a:rPr lang="en-GB" altLang="zh-CN" i="1" dirty="0">
                <a:latin typeface="Times New Roman" panose="02020603050405020304" pitchFamily="18" charset="0"/>
                <a:cs typeface="Times New Roman" panose="02020603050405020304" pitchFamily="18" charset="0"/>
              </a:rPr>
              <a:t>p</a:t>
            </a:r>
            <a:r>
              <a:rPr lang="en-GB" altLang="zh-CN" baseline="-25000" dirty="0">
                <a:latin typeface="Times New Roman" panose="02020603050405020304" pitchFamily="18" charset="0"/>
                <a:cs typeface="Times New Roman" panose="02020603050405020304" pitchFamily="18" charset="0"/>
              </a:rPr>
              <a:t>5</a:t>
            </a:r>
            <a:r>
              <a:rPr lang="en-GB"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810577832"/>
              </p:ext>
            </p:extLst>
          </p:nvPr>
        </p:nvGraphicFramePr>
        <p:xfrm>
          <a:off x="5368925" y="714375"/>
          <a:ext cx="3459163" cy="3541713"/>
        </p:xfrm>
        <a:graphic>
          <a:graphicData uri="http://schemas.openxmlformats.org/presentationml/2006/ole">
            <mc:AlternateContent xmlns:mc="http://schemas.openxmlformats.org/markup-compatibility/2006">
              <mc:Choice xmlns:v="urn:schemas-microsoft-com:vml" Requires="v">
                <p:oleObj name="Visio" r:id="rId3" imgW="4410288" imgH="4187782" progId="Visio.Drawing.11">
                  <p:embed/>
                </p:oleObj>
              </mc:Choice>
              <mc:Fallback>
                <p:oleObj name="Visio" r:id="rId3" imgW="4410288" imgH="4187782" progId="Visio.Drawing.11">
                  <p:embed/>
                  <p:pic>
                    <p:nvPicPr>
                      <p:cNvPr id="3" name="对象 2"/>
                      <p:cNvPicPr/>
                      <p:nvPr/>
                    </p:nvPicPr>
                    <p:blipFill>
                      <a:blip r:embed="rId4"/>
                      <a:stretch>
                        <a:fillRect/>
                      </a:stretch>
                    </p:blipFill>
                    <p:spPr>
                      <a:xfrm>
                        <a:off x="5368925" y="714375"/>
                        <a:ext cx="3459163" cy="3541713"/>
                      </a:xfrm>
                      <a:prstGeom prst="rect">
                        <a:avLst/>
                      </a:prstGeom>
                      <a:solidFill>
                        <a:schemeClr val="bg1"/>
                      </a:solid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521851437"/>
              </p:ext>
            </p:extLst>
          </p:nvPr>
        </p:nvGraphicFramePr>
        <p:xfrm>
          <a:off x="5396412" y="771550"/>
          <a:ext cx="3333750" cy="2857500"/>
        </p:xfrm>
        <a:graphic>
          <a:graphicData uri="http://schemas.openxmlformats.org/presentationml/2006/ole">
            <mc:AlternateContent xmlns:mc="http://schemas.openxmlformats.org/markup-compatibility/2006">
              <mc:Choice xmlns:v="urn:schemas-microsoft-com:vml" Requires="v">
                <p:oleObj name="Visio" r:id="rId5" imgW="4095887" imgH="3501403" progId="Visio.Drawing.11">
                  <p:embed/>
                </p:oleObj>
              </mc:Choice>
              <mc:Fallback>
                <p:oleObj name="Visio" r:id="rId5" imgW="4095887" imgH="3501403" progId="Visio.Drawing.11">
                  <p:embed/>
                  <p:pic>
                    <p:nvPicPr>
                      <p:cNvPr id="0" name=""/>
                      <p:cNvPicPr/>
                      <p:nvPr/>
                    </p:nvPicPr>
                    <p:blipFill>
                      <a:blip r:embed="rId6"/>
                      <a:stretch>
                        <a:fillRect/>
                      </a:stretch>
                    </p:blipFill>
                    <p:spPr>
                      <a:xfrm>
                        <a:off x="5396412" y="771550"/>
                        <a:ext cx="3333750" cy="28575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12342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p:sp>
        <p:nvSpPr>
          <p:cNvPr id="25" name="Text Box 2"/>
          <p:cNvSpPr txBox="1">
            <a:spLocks noChangeArrowheads="1"/>
          </p:cNvSpPr>
          <p:nvPr/>
        </p:nvSpPr>
        <p:spPr bwMode="auto">
          <a:xfrm>
            <a:off x="261668" y="765175"/>
            <a:ext cx="5030412"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Example 1.2 </a:t>
            </a:r>
            <a:r>
              <a:rPr lang="en-US" altLang="zh-CN" dirty="0">
                <a:latin typeface="Times New Roman" pitchFamily="18" charset="0"/>
                <a:ea typeface="华文楷体" pitchFamily="2" charset="-122"/>
                <a:cs typeface="Times New Roman" pitchFamily="18" charset="0"/>
              </a:rPr>
              <a:t>A simple Petri net is shown in Fig. 1.2, where</a:t>
            </a:r>
            <a:r>
              <a:rPr lang="en-US" altLang="zh-CN" i="1" dirty="0">
                <a:latin typeface="Times New Roman" pitchFamily="18" charset="0"/>
                <a:ea typeface="华文楷体" pitchFamily="2" charset="-122"/>
                <a:cs typeface="Times New Roman" pitchFamily="18" charset="0"/>
              </a:rPr>
              <a:t> P</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1</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5</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1</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4</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F = </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1</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1</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1</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2</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2</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4</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4</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1</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1</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3</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3</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2</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2</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4</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4</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3</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3</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3</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3</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5</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5</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4</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1</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1</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4</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1</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1</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3</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 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3</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2</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 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2</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4</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 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4</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3</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 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3</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3</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 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3</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5</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5</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4</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 = </a:t>
            </a:r>
            <a:r>
              <a:rPr lang="en-US" altLang="zh-CN" dirty="0">
                <a:latin typeface="Times New Roman" pitchFamily="18" charset="0"/>
                <a:ea typeface="华文楷体" pitchFamily="2" charset="-122"/>
                <a:cs typeface="Times New Roman" pitchFamily="18" charset="0"/>
              </a:rPr>
              <a:t>1,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1</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2</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2</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4</a:t>
            </a:r>
            <a:r>
              <a:rPr lang="en-US" altLang="zh-CN" dirty="0">
                <a:latin typeface="Times New Roman" pitchFamily="18" charset="0"/>
                <a:ea typeface="华文楷体" pitchFamily="2" charset="-122"/>
                <a:cs typeface="Times New Roman" pitchFamily="18" charset="0"/>
              </a:rPr>
              <a:t>) = 2. Places and transitions are graphically represented by circles and boxes, respectively.</a:t>
            </a:r>
          </a:p>
        </p:txBody>
      </p:sp>
      <p:graphicFrame>
        <p:nvGraphicFramePr>
          <p:cNvPr id="3" name="对象 2"/>
          <p:cNvGraphicFramePr>
            <a:graphicFrameLocks noChangeAspect="1"/>
          </p:cNvGraphicFramePr>
          <p:nvPr>
            <p:extLst>
              <p:ext uri="{D42A27DB-BD31-4B8C-83A1-F6EECF244321}">
                <p14:modId xmlns:p14="http://schemas.microsoft.com/office/powerpoint/2010/main" val="3389184852"/>
              </p:ext>
            </p:extLst>
          </p:nvPr>
        </p:nvGraphicFramePr>
        <p:xfrm>
          <a:off x="5292080" y="765174"/>
          <a:ext cx="3717925" cy="2327275"/>
        </p:xfrm>
        <a:graphic>
          <a:graphicData uri="http://schemas.openxmlformats.org/presentationml/2006/ole">
            <mc:AlternateContent xmlns:mc="http://schemas.openxmlformats.org/markup-compatibility/2006">
              <mc:Choice xmlns:v="urn:schemas-microsoft-com:vml" Requires="v">
                <p:oleObj name="Visio" r:id="rId3" imgW="3733945" imgH="2339597" progId="Visio.Drawing.11">
                  <p:embed/>
                </p:oleObj>
              </mc:Choice>
              <mc:Fallback>
                <p:oleObj name="Visio" r:id="rId3" imgW="3733945" imgH="2339597" progId="Visio.Drawing.11">
                  <p:embed/>
                  <p:pic>
                    <p:nvPicPr>
                      <p:cNvPr id="0" name=""/>
                      <p:cNvPicPr/>
                      <p:nvPr/>
                    </p:nvPicPr>
                    <p:blipFill>
                      <a:blip r:embed="rId4"/>
                      <a:stretch>
                        <a:fillRect/>
                      </a:stretch>
                    </p:blipFill>
                    <p:spPr>
                      <a:xfrm>
                        <a:off x="5292080" y="765174"/>
                        <a:ext cx="3717925" cy="2327275"/>
                      </a:xfrm>
                      <a:prstGeom prst="rect">
                        <a:avLst/>
                      </a:prstGeom>
                    </p:spPr>
                  </p:pic>
                </p:oleObj>
              </mc:Fallback>
            </mc:AlternateContent>
          </a:graphicData>
        </a:graphic>
      </p:graphicFrame>
      <p:sp>
        <p:nvSpPr>
          <p:cNvPr id="6" name="文本框 5"/>
          <p:cNvSpPr txBox="1"/>
          <p:nvPr/>
        </p:nvSpPr>
        <p:spPr>
          <a:xfrm>
            <a:off x="6043079" y="3147814"/>
            <a:ext cx="324036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Fig 1.2 A Petri net example.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31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p:cNvSpPr>
          <p:nvPr/>
        </p:nvSpPr>
        <p:spPr>
          <a:xfrm>
            <a:off x="827584" y="0"/>
            <a:ext cx="5181140" cy="611029"/>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altLang="zh-CN" sz="2800" b="1" dirty="0">
                <a:latin typeface="+mn-ea"/>
                <a:ea typeface="+mn-ea"/>
                <a:sym typeface="Arial" panose="020B0604020202020204" pitchFamily="34" charset="0"/>
              </a:rPr>
              <a:t>Formal Definitions</a:t>
            </a:r>
            <a:endParaRPr lang="en-US" sz="2800" b="1" dirty="0">
              <a:latin typeface="+mn-ea"/>
              <a:ea typeface="+mn-ea"/>
              <a:sym typeface="Arial" panose="020B0604020202020204" pitchFamily="34" charset="0"/>
            </a:endParaRPr>
          </a:p>
        </p:txBody>
      </p:sp>
      <p:cxnSp>
        <p:nvCxnSpPr>
          <p:cNvPr id="7" name="直接连接符 6"/>
          <p:cNvCxnSpPr>
            <a:cxnSpLocks/>
          </p:cNvCxnSpPr>
          <p:nvPr/>
        </p:nvCxnSpPr>
        <p:spPr>
          <a:xfrm flipV="1">
            <a:off x="903744" y="611029"/>
            <a:ext cx="74846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837" y="77728"/>
            <a:ext cx="802571" cy="533301"/>
            <a:chOff x="16837" y="77728"/>
            <a:chExt cx="802571" cy="533301"/>
          </a:xfrm>
        </p:grpSpPr>
        <p:sp>
          <p:nvSpPr>
            <p:cNvPr id="5" name="椭圆 4"/>
            <p:cNvSpPr/>
            <p:nvPr/>
          </p:nvSpPr>
          <p:spPr>
            <a:xfrm rot="20187275">
              <a:off x="16837" y="163460"/>
              <a:ext cx="802571" cy="368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八边形 3"/>
            <p:cNvSpPr/>
            <p:nvPr/>
          </p:nvSpPr>
          <p:spPr>
            <a:xfrm>
              <a:off x="152099" y="77728"/>
              <a:ext cx="532051" cy="533301"/>
            </a:xfrm>
            <a:prstGeom prst="oc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1669" y="162931"/>
              <a:ext cx="497252" cy="369332"/>
            </a:xfrm>
            <a:prstGeom prst="rect">
              <a:avLst/>
            </a:prstGeom>
            <a:noFill/>
            <a:ln>
              <a:solidFill>
                <a:schemeClr val="tx1"/>
              </a:solidFill>
            </a:ln>
          </p:spPr>
          <p:txBody>
            <a:bodyPr wrap="none" rtlCol="0">
              <a:spAutoFit/>
            </a:bodyPr>
            <a:lstStyle/>
            <a:p>
              <a:r>
                <a:rPr lang="en-US" b="1" dirty="0"/>
                <a:t>1.2</a:t>
              </a:r>
            </a:p>
          </p:txBody>
        </p:sp>
      </p:grpSp>
      <p:sp>
        <p:nvSpPr>
          <p:cNvPr id="25" name="Text Box 2"/>
          <p:cNvSpPr txBox="1">
            <a:spLocks noChangeArrowheads="1"/>
          </p:cNvSpPr>
          <p:nvPr/>
        </p:nvSpPr>
        <p:spPr bwMode="auto">
          <a:xfrm>
            <a:off x="261669" y="771550"/>
            <a:ext cx="8630812" cy="775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Definition 1.2 </a:t>
            </a:r>
            <a:r>
              <a:rPr lang="en-US" altLang="zh-CN" dirty="0">
                <a:latin typeface="Times New Roman" pitchFamily="18" charset="0"/>
                <a:ea typeface="华文楷体" pitchFamily="2" charset="-122"/>
                <a:cs typeface="Times New Roman" pitchFamily="18" charset="0"/>
              </a:rPr>
              <a:t>A Petri net </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P</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F</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 is said to be </a:t>
            </a:r>
            <a:r>
              <a:rPr lang="en-US" altLang="zh-CN" b="1" dirty="0">
                <a:latin typeface="Times New Roman" pitchFamily="18" charset="0"/>
                <a:ea typeface="华文楷体" pitchFamily="2" charset="-122"/>
                <a:cs typeface="Times New Roman" pitchFamily="18" charset="0"/>
              </a:rPr>
              <a:t>ordinary</a:t>
            </a:r>
            <a:r>
              <a:rPr lang="en-US" altLang="zh-CN" dirty="0">
                <a:latin typeface="Times New Roman" pitchFamily="18" charset="0"/>
                <a:ea typeface="华文楷体" pitchFamily="2" charset="-122"/>
                <a:cs typeface="Times New Roman" pitchFamily="18" charset="0"/>
              </a:rPr>
              <a:t> if </a:t>
            </a:r>
            <a:r>
              <a:rPr lang="en-US" altLang="zh-CN" dirty="0">
                <a:latin typeface="Times New Roman" pitchFamily="18" charset="0"/>
                <a:ea typeface="华文楷体" pitchFamily="2" charset="-122"/>
                <a:cs typeface="Times New Roman" pitchFamily="18" charset="0"/>
                <a:sym typeface="Symbol" panose="05050102010706020507" pitchFamily="18" charset="2"/>
              </a:rPr>
              <a:t>(</a:t>
            </a:r>
            <a:r>
              <a:rPr lang="en-US" altLang="zh-CN" i="1" dirty="0">
                <a:latin typeface="Times New Roman" pitchFamily="18" charset="0"/>
                <a:ea typeface="华文楷体" pitchFamily="2" charset="-122"/>
                <a:cs typeface="Times New Roman" pitchFamily="18" charset="0"/>
                <a:sym typeface="Symbol" panose="05050102010706020507" pitchFamily="18" charset="2"/>
              </a:rPr>
              <a:t>x</a:t>
            </a:r>
            <a:r>
              <a:rPr lang="en-US" altLang="zh-CN" dirty="0">
                <a:latin typeface="Times New Roman" pitchFamily="18" charset="0"/>
                <a:ea typeface="华文楷体" pitchFamily="2" charset="-122"/>
                <a:cs typeface="Times New Roman" pitchFamily="18" charset="0"/>
                <a:sym typeface="Symbol" panose="05050102010706020507" pitchFamily="18" charset="2"/>
              </a:rPr>
              <a:t>, </a:t>
            </a:r>
            <a:r>
              <a:rPr lang="en-US" altLang="zh-CN" i="1" dirty="0">
                <a:latin typeface="Times New Roman" pitchFamily="18" charset="0"/>
                <a:ea typeface="华文楷体" pitchFamily="2" charset="-122"/>
                <a:cs typeface="Times New Roman" pitchFamily="18" charset="0"/>
                <a:sym typeface="Symbol" panose="05050102010706020507" pitchFamily="18" charset="2"/>
              </a:rPr>
              <a:t>y</a:t>
            </a:r>
            <a:r>
              <a:rPr lang="en-US" altLang="zh-CN" dirty="0">
                <a:latin typeface="Times New Roman" pitchFamily="18" charset="0"/>
                <a:ea typeface="华文楷体" pitchFamily="2" charset="-122"/>
                <a:cs typeface="Times New Roman" pitchFamily="18" charset="0"/>
                <a:sym typeface="Symbol" panose="05050102010706020507" pitchFamily="18" charset="2"/>
              </a:rPr>
              <a:t>)  </a:t>
            </a:r>
            <a:r>
              <a:rPr lang="en-US" altLang="zh-CN" i="1" dirty="0">
                <a:latin typeface="Times New Roman" pitchFamily="18" charset="0"/>
                <a:ea typeface="华文楷体" pitchFamily="2" charset="-122"/>
                <a:cs typeface="Times New Roman" pitchFamily="18" charset="0"/>
                <a:sym typeface="Symbol" panose="05050102010706020507" pitchFamily="18" charset="2"/>
              </a:rPr>
              <a:t>F</a:t>
            </a:r>
            <a:r>
              <a:rPr lang="en-US" altLang="zh-CN" dirty="0">
                <a:latin typeface="Times New Roman" pitchFamily="18" charset="0"/>
                <a:ea typeface="华文楷体" pitchFamily="2" charset="-122"/>
                <a:cs typeface="Times New Roman" pitchFamily="18" charset="0"/>
                <a:sym typeface="Symbol" panose="05050102010706020507" pitchFamily="18" charset="2"/>
              </a:rPr>
              <a:t>, </a:t>
            </a:r>
            <a:r>
              <a:rPr lang="en-US" altLang="zh-CN" i="1" dirty="0">
                <a:latin typeface="Times New Roman" pitchFamily="18" charset="0"/>
                <a:ea typeface="华文楷体" pitchFamily="2" charset="-122"/>
                <a:cs typeface="Times New Roman" pitchFamily="18" charset="0"/>
                <a:sym typeface="Symbol" panose="05050102010706020507" pitchFamily="18" charset="2"/>
              </a:rPr>
              <a:t>W</a:t>
            </a:r>
            <a:r>
              <a:rPr lang="en-US" altLang="zh-CN" dirty="0">
                <a:latin typeface="Times New Roman" pitchFamily="18" charset="0"/>
                <a:ea typeface="华文楷体" pitchFamily="2" charset="-122"/>
                <a:cs typeface="Times New Roman" pitchFamily="18" charset="0"/>
                <a:sym typeface="Symbol" panose="05050102010706020507" pitchFamily="18" charset="2"/>
              </a:rPr>
              <a:t>(</a:t>
            </a:r>
            <a:r>
              <a:rPr lang="en-US" altLang="zh-CN" i="1" dirty="0">
                <a:latin typeface="Times New Roman" pitchFamily="18" charset="0"/>
                <a:ea typeface="华文楷体" pitchFamily="2" charset="-122"/>
                <a:cs typeface="Times New Roman" pitchFamily="18" charset="0"/>
                <a:sym typeface="Symbol" panose="05050102010706020507" pitchFamily="18" charset="2"/>
              </a:rPr>
              <a:t>x</a:t>
            </a:r>
            <a:r>
              <a:rPr lang="en-US" altLang="zh-CN" dirty="0">
                <a:latin typeface="Times New Roman" pitchFamily="18" charset="0"/>
                <a:ea typeface="华文楷体" pitchFamily="2" charset="-122"/>
                <a:cs typeface="Times New Roman" pitchFamily="18" charset="0"/>
                <a:sym typeface="Symbol" panose="05050102010706020507" pitchFamily="18" charset="2"/>
              </a:rPr>
              <a:t>, </a:t>
            </a:r>
            <a:r>
              <a:rPr lang="en-US" altLang="zh-CN" i="1" dirty="0">
                <a:latin typeface="Times New Roman" pitchFamily="18" charset="0"/>
                <a:ea typeface="华文楷体" pitchFamily="2" charset="-122"/>
                <a:cs typeface="Times New Roman" pitchFamily="18" charset="0"/>
                <a:sym typeface="Symbol" panose="05050102010706020507" pitchFamily="18" charset="2"/>
              </a:rPr>
              <a:t>y</a:t>
            </a:r>
            <a:r>
              <a:rPr lang="en-US" altLang="zh-CN" dirty="0">
                <a:latin typeface="Times New Roman" pitchFamily="18" charset="0"/>
                <a:ea typeface="华文楷体" pitchFamily="2" charset="-122"/>
                <a:cs typeface="Times New Roman" pitchFamily="18" charset="0"/>
                <a:sym typeface="Symbol" panose="05050102010706020507" pitchFamily="18" charset="2"/>
              </a:rPr>
              <a:t>) = 1. </a:t>
            </a:r>
            <a:r>
              <a:rPr lang="en-US" altLang="zh-CN" i="1" dirty="0">
                <a:latin typeface="Times New Roman" pitchFamily="18" charset="0"/>
                <a:ea typeface="华文楷体" pitchFamily="2" charset="-122"/>
                <a:cs typeface="Times New Roman" pitchFamily="18" charset="0"/>
                <a:sym typeface="Symbol" panose="05050102010706020507" pitchFamily="18" charset="2"/>
              </a:rPr>
              <a:t>N</a:t>
            </a:r>
            <a:r>
              <a:rPr lang="en-US" altLang="zh-CN" dirty="0">
                <a:latin typeface="Times New Roman" pitchFamily="18" charset="0"/>
                <a:ea typeface="华文楷体" pitchFamily="2" charset="-122"/>
                <a:cs typeface="Times New Roman" pitchFamily="18" charset="0"/>
                <a:sym typeface="Symbol" panose="05050102010706020507" pitchFamily="18" charset="2"/>
              </a:rPr>
              <a:t> is said to be </a:t>
            </a:r>
            <a:r>
              <a:rPr lang="en-US" altLang="zh-CN" b="1" dirty="0">
                <a:latin typeface="Times New Roman" pitchFamily="18" charset="0"/>
                <a:ea typeface="华文楷体" pitchFamily="2" charset="-122"/>
                <a:cs typeface="Times New Roman" pitchFamily="18" charset="0"/>
                <a:sym typeface="Symbol" panose="05050102010706020507" pitchFamily="18" charset="2"/>
              </a:rPr>
              <a:t>generalized</a:t>
            </a:r>
            <a:r>
              <a:rPr lang="en-US" altLang="zh-CN" dirty="0">
                <a:latin typeface="Times New Roman" pitchFamily="18" charset="0"/>
                <a:ea typeface="华文楷体" pitchFamily="2" charset="-122"/>
                <a:cs typeface="Times New Roman" pitchFamily="18" charset="0"/>
                <a:sym typeface="Symbol" panose="05050102010706020507" pitchFamily="18" charset="2"/>
              </a:rPr>
              <a:t> if (</a:t>
            </a:r>
            <a:r>
              <a:rPr lang="en-US" altLang="zh-CN" i="1" dirty="0">
                <a:latin typeface="Times New Roman" pitchFamily="18" charset="0"/>
                <a:ea typeface="华文楷体" pitchFamily="2" charset="-122"/>
                <a:cs typeface="Times New Roman" pitchFamily="18" charset="0"/>
                <a:sym typeface="Symbol" panose="05050102010706020507" pitchFamily="18" charset="2"/>
              </a:rPr>
              <a:t>x</a:t>
            </a:r>
            <a:r>
              <a:rPr lang="en-US" altLang="zh-CN" dirty="0">
                <a:latin typeface="Times New Roman" pitchFamily="18" charset="0"/>
                <a:ea typeface="华文楷体" pitchFamily="2" charset="-122"/>
                <a:cs typeface="Times New Roman" pitchFamily="18" charset="0"/>
                <a:sym typeface="Symbol" panose="05050102010706020507" pitchFamily="18" charset="2"/>
              </a:rPr>
              <a:t>, </a:t>
            </a:r>
            <a:r>
              <a:rPr lang="en-US" altLang="zh-CN" i="1" dirty="0">
                <a:latin typeface="Times New Roman" pitchFamily="18" charset="0"/>
                <a:ea typeface="华文楷体" pitchFamily="2" charset="-122"/>
                <a:cs typeface="Times New Roman" pitchFamily="18" charset="0"/>
                <a:sym typeface="Symbol" panose="05050102010706020507" pitchFamily="18" charset="2"/>
              </a:rPr>
              <a:t>y</a:t>
            </a:r>
            <a:r>
              <a:rPr lang="en-US" altLang="zh-CN" dirty="0">
                <a:latin typeface="Times New Roman" pitchFamily="18" charset="0"/>
                <a:ea typeface="华文楷体" pitchFamily="2" charset="-122"/>
                <a:cs typeface="Times New Roman" pitchFamily="18" charset="0"/>
                <a:sym typeface="Symbol" panose="05050102010706020507" pitchFamily="18" charset="2"/>
              </a:rPr>
              <a:t>)  </a:t>
            </a:r>
            <a:r>
              <a:rPr lang="en-US" altLang="zh-CN" i="1" dirty="0">
                <a:latin typeface="Times New Roman" pitchFamily="18" charset="0"/>
                <a:ea typeface="华文楷体" pitchFamily="2" charset="-122"/>
                <a:cs typeface="Times New Roman" pitchFamily="18" charset="0"/>
                <a:sym typeface="Symbol" panose="05050102010706020507" pitchFamily="18" charset="2"/>
              </a:rPr>
              <a:t>F</a:t>
            </a:r>
            <a:r>
              <a:rPr lang="en-US" altLang="zh-CN" dirty="0">
                <a:latin typeface="Times New Roman" pitchFamily="18" charset="0"/>
                <a:ea typeface="华文楷体" pitchFamily="2" charset="-122"/>
                <a:cs typeface="Times New Roman" pitchFamily="18" charset="0"/>
                <a:sym typeface="Symbol" panose="05050102010706020507" pitchFamily="18" charset="2"/>
              </a:rPr>
              <a:t>, </a:t>
            </a:r>
            <a:r>
              <a:rPr lang="en-US" altLang="zh-CN" i="1" dirty="0">
                <a:latin typeface="Times New Roman" pitchFamily="18" charset="0"/>
                <a:ea typeface="华文楷体" pitchFamily="2" charset="-122"/>
                <a:cs typeface="Times New Roman" pitchFamily="18" charset="0"/>
                <a:sym typeface="Symbol" panose="05050102010706020507" pitchFamily="18" charset="2"/>
              </a:rPr>
              <a:t>W</a:t>
            </a:r>
            <a:r>
              <a:rPr lang="en-US" altLang="zh-CN" dirty="0">
                <a:latin typeface="Times New Roman" pitchFamily="18" charset="0"/>
                <a:ea typeface="华文楷体" pitchFamily="2" charset="-122"/>
                <a:cs typeface="Times New Roman" pitchFamily="18" charset="0"/>
                <a:sym typeface="Symbol" panose="05050102010706020507" pitchFamily="18" charset="2"/>
              </a:rPr>
              <a:t>(</a:t>
            </a:r>
            <a:r>
              <a:rPr lang="en-US" altLang="zh-CN" i="1" dirty="0">
                <a:latin typeface="Times New Roman" pitchFamily="18" charset="0"/>
                <a:ea typeface="华文楷体" pitchFamily="2" charset="-122"/>
                <a:cs typeface="Times New Roman" pitchFamily="18" charset="0"/>
                <a:sym typeface="Symbol" panose="05050102010706020507" pitchFamily="18" charset="2"/>
              </a:rPr>
              <a:t>x</a:t>
            </a:r>
            <a:r>
              <a:rPr lang="en-US" altLang="zh-CN" dirty="0">
                <a:latin typeface="Times New Roman" pitchFamily="18" charset="0"/>
                <a:ea typeface="华文楷体" pitchFamily="2" charset="-122"/>
                <a:cs typeface="Times New Roman" pitchFamily="18" charset="0"/>
                <a:sym typeface="Symbol" panose="05050102010706020507" pitchFamily="18" charset="2"/>
              </a:rPr>
              <a:t>, </a:t>
            </a:r>
            <a:r>
              <a:rPr lang="en-US" altLang="zh-CN" i="1" dirty="0">
                <a:latin typeface="Times New Roman" pitchFamily="18" charset="0"/>
                <a:ea typeface="华文楷体" pitchFamily="2" charset="-122"/>
                <a:cs typeface="Times New Roman" pitchFamily="18" charset="0"/>
                <a:sym typeface="Symbol" panose="05050102010706020507" pitchFamily="18" charset="2"/>
              </a:rPr>
              <a:t>y</a:t>
            </a:r>
            <a:r>
              <a:rPr lang="en-US" altLang="zh-CN" dirty="0">
                <a:latin typeface="Times New Roman" pitchFamily="18" charset="0"/>
                <a:ea typeface="华文楷体" pitchFamily="2" charset="-122"/>
                <a:cs typeface="Times New Roman" pitchFamily="18" charset="0"/>
                <a:sym typeface="Symbol" panose="05050102010706020507" pitchFamily="18" charset="2"/>
              </a:rPr>
              <a:t>) &gt; 1. </a:t>
            </a:r>
            <a:r>
              <a:rPr lang="en-US" altLang="zh-CN" i="1" dirty="0">
                <a:latin typeface="Times New Roman" pitchFamily="18" charset="0"/>
                <a:ea typeface="华文楷体" pitchFamily="2" charset="-122"/>
                <a:cs typeface="Times New Roman" pitchFamily="18" charset="0"/>
                <a:sym typeface="Symbol" panose="05050102010706020507" pitchFamily="18" charset="2"/>
              </a:rPr>
              <a:t> </a:t>
            </a:r>
            <a:r>
              <a:rPr lang="en-US" altLang="zh-CN" dirty="0">
                <a:latin typeface="Times New Roman" pitchFamily="18" charset="0"/>
                <a:ea typeface="华文楷体" pitchFamily="2" charset="-122"/>
                <a:cs typeface="Times New Roman" pitchFamily="18" charset="0"/>
                <a:sym typeface="Symbol" panose="05050102010706020507" pitchFamily="18" charset="2"/>
              </a:rPr>
              <a:t> </a:t>
            </a:r>
            <a:endParaRPr lang="en-US" altLang="zh-CN" i="1" dirty="0">
              <a:latin typeface="Times New Roman" pitchFamily="18" charset="0"/>
              <a:ea typeface="华文楷体" pitchFamily="2" charset="-122"/>
              <a:cs typeface="Times New Roman" pitchFamily="18" charset="0"/>
            </a:endParaRPr>
          </a:p>
        </p:txBody>
      </p:sp>
      <p:sp>
        <p:nvSpPr>
          <p:cNvPr id="11" name="Text Box 2"/>
          <p:cNvSpPr txBox="1">
            <a:spLocks noChangeArrowheads="1"/>
          </p:cNvSpPr>
          <p:nvPr/>
        </p:nvSpPr>
        <p:spPr bwMode="auto">
          <a:xfrm>
            <a:off x="261669" y="1633047"/>
            <a:ext cx="8630812"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en-US" altLang="zh-CN" b="1" dirty="0">
                <a:latin typeface="Times New Roman" pitchFamily="18" charset="0"/>
                <a:ea typeface="华文楷体" pitchFamily="2" charset="-122"/>
                <a:cs typeface="Times New Roman" pitchFamily="18" charset="0"/>
              </a:rPr>
              <a:t>Example 1.3 </a:t>
            </a:r>
            <a:r>
              <a:rPr lang="en-US" altLang="zh-CN" dirty="0">
                <a:latin typeface="Times New Roman" pitchFamily="18" charset="0"/>
                <a:ea typeface="华文楷体" pitchFamily="2" charset="-122"/>
                <a:cs typeface="Times New Roman" pitchFamily="18" charset="0"/>
              </a:rPr>
              <a:t>A Petri net shown in Fig. 1.2 is generalized since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1</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2</a:t>
            </a:r>
            <a:r>
              <a:rPr lang="en-US" altLang="zh-CN" dirty="0">
                <a:latin typeface="Times New Roman" pitchFamily="18" charset="0"/>
                <a:ea typeface="华文楷体" pitchFamily="2" charset="-122"/>
                <a:cs typeface="Times New Roman" pitchFamily="18" charset="0"/>
              </a:rPr>
              <a:t>) = </a:t>
            </a:r>
            <a:r>
              <a:rPr lang="en-US" altLang="zh-CN" i="1" dirty="0">
                <a:latin typeface="Times New Roman" pitchFamily="18" charset="0"/>
                <a:ea typeface="华文楷体" pitchFamily="2" charset="-122"/>
                <a:cs typeface="Times New Roman" pitchFamily="18" charset="0"/>
              </a:rPr>
              <a:t>W</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p</a:t>
            </a:r>
            <a:r>
              <a:rPr lang="en-US" altLang="zh-CN" baseline="-25000" dirty="0">
                <a:latin typeface="Times New Roman" pitchFamily="18" charset="0"/>
                <a:ea typeface="华文楷体" pitchFamily="2" charset="-122"/>
                <a:cs typeface="Times New Roman" pitchFamily="18" charset="0"/>
              </a:rPr>
              <a:t>2</a:t>
            </a:r>
            <a:r>
              <a:rPr lang="en-US" altLang="zh-CN" dirty="0">
                <a:latin typeface="Times New Roman" pitchFamily="18" charset="0"/>
                <a:ea typeface="华文楷体" pitchFamily="2" charset="-122"/>
                <a:cs typeface="Times New Roman" pitchFamily="18" charset="0"/>
              </a:rPr>
              <a:t>, </a:t>
            </a:r>
            <a:r>
              <a:rPr lang="en-US" altLang="zh-CN" i="1" dirty="0">
                <a:latin typeface="Times New Roman" pitchFamily="18" charset="0"/>
                <a:ea typeface="华文楷体" pitchFamily="2" charset="-122"/>
                <a:cs typeface="Times New Roman" pitchFamily="18" charset="0"/>
              </a:rPr>
              <a:t>t</a:t>
            </a:r>
            <a:r>
              <a:rPr lang="en-US" altLang="zh-CN" baseline="-25000" dirty="0">
                <a:latin typeface="Times New Roman" pitchFamily="18" charset="0"/>
                <a:ea typeface="华文楷体" pitchFamily="2" charset="-122"/>
                <a:cs typeface="Times New Roman" pitchFamily="18" charset="0"/>
              </a:rPr>
              <a:t>4</a:t>
            </a:r>
            <a:r>
              <a:rPr lang="en-US" altLang="zh-CN" dirty="0">
                <a:latin typeface="Times New Roman" pitchFamily="18" charset="0"/>
                <a:ea typeface="华文楷体" pitchFamily="2" charset="-122"/>
                <a:cs typeface="Times New Roman" pitchFamily="18" charset="0"/>
              </a:rPr>
              <a:t>) = 2. An ordinary net is shown in Fig. 1.3 since the weight of each arc is equal to one. </a:t>
            </a:r>
          </a:p>
        </p:txBody>
      </p:sp>
      <p:graphicFrame>
        <p:nvGraphicFramePr>
          <p:cNvPr id="12" name="对象 11"/>
          <p:cNvGraphicFramePr>
            <a:graphicFrameLocks noChangeAspect="1"/>
          </p:cNvGraphicFramePr>
          <p:nvPr>
            <p:extLst>
              <p:ext uri="{D42A27DB-BD31-4B8C-83A1-F6EECF244321}">
                <p14:modId xmlns:p14="http://schemas.microsoft.com/office/powerpoint/2010/main" val="2801072736"/>
              </p:ext>
            </p:extLst>
          </p:nvPr>
        </p:nvGraphicFramePr>
        <p:xfrm>
          <a:off x="2339752" y="2139702"/>
          <a:ext cx="4546600" cy="2873375"/>
        </p:xfrm>
        <a:graphic>
          <a:graphicData uri="http://schemas.openxmlformats.org/presentationml/2006/ole">
            <mc:AlternateContent xmlns:mc="http://schemas.openxmlformats.org/markup-compatibility/2006">
              <mc:Choice xmlns:v="urn:schemas-microsoft-com:vml" Requires="v">
                <p:oleObj name="Visio" r:id="rId3" imgW="4547014" imgH="2873409" progId="Visio.Drawing.11">
                  <p:embed/>
                </p:oleObj>
              </mc:Choice>
              <mc:Fallback>
                <p:oleObj name="Visio" r:id="rId3" imgW="4547014" imgH="2873409" progId="Visio.Drawing.11">
                  <p:embed/>
                  <p:pic>
                    <p:nvPicPr>
                      <p:cNvPr id="3" name="对象 2"/>
                      <p:cNvPicPr/>
                      <p:nvPr/>
                    </p:nvPicPr>
                    <p:blipFill>
                      <a:blip r:embed="rId4"/>
                      <a:stretch>
                        <a:fillRect/>
                      </a:stretch>
                    </p:blipFill>
                    <p:spPr>
                      <a:xfrm>
                        <a:off x="2339752" y="2139702"/>
                        <a:ext cx="4546600" cy="2873375"/>
                      </a:xfrm>
                      <a:prstGeom prst="rect">
                        <a:avLst/>
                      </a:prstGeom>
                    </p:spPr>
                  </p:pic>
                </p:oleObj>
              </mc:Fallback>
            </mc:AlternateContent>
          </a:graphicData>
        </a:graphic>
      </p:graphicFrame>
      <p:sp>
        <p:nvSpPr>
          <p:cNvPr id="13" name="文本框 12"/>
          <p:cNvSpPr txBox="1"/>
          <p:nvPr/>
        </p:nvSpPr>
        <p:spPr>
          <a:xfrm>
            <a:off x="3131840" y="4646208"/>
            <a:ext cx="324036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Fig 1.3 An ordinary Petri net.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2304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8194</TotalTime>
  <Words>4867</Words>
  <Application>Microsoft Office PowerPoint</Application>
  <PresentationFormat>全屏显示(16:9)</PresentationFormat>
  <Paragraphs>275</Paragraphs>
  <Slides>38</Slides>
  <Notes>32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48" baseType="lpstr">
      <vt:lpstr>等线</vt:lpstr>
      <vt:lpstr>等线 Light</vt:lpstr>
      <vt:lpstr>Arial</vt:lpstr>
      <vt:lpstr>Calibri</vt:lpstr>
      <vt:lpstr>Cambria Math</vt:lpstr>
      <vt:lpstr>Times New Roman</vt:lpstr>
      <vt:lpstr>Wingdings</vt:lpstr>
      <vt:lpstr>Office 主题​​</vt:lpstr>
      <vt:lpstr>Visio</vt:lpstr>
      <vt:lpstr>Microsoft Visio 2003-2010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Qiao</dc:creator>
  <cp:lastModifiedBy>Qiao Yan (喬岩)</cp:lastModifiedBy>
  <cp:revision>876</cp:revision>
  <dcterms:created xsi:type="dcterms:W3CDTF">2020-07-02T08:51:00Z</dcterms:created>
  <dcterms:modified xsi:type="dcterms:W3CDTF">2021-09-08T07:44:16Z</dcterms:modified>
</cp:coreProperties>
</file>