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sldIdLst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5F78034C-860C-48A5-8E39-448DB0875B6C}">
          <p14:sldIdLst>
            <p14:sldId id="256"/>
            <p14:sldId id="257"/>
            <p14:sldId id="259"/>
            <p14:sldId id="260"/>
          </p14:sldIdLst>
        </p14:section>
        <p14:section name="제목 없는 구역" id="{44BC0870-C33F-4D93-89ED-35A7A5177521}">
          <p14:sldIdLst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BAE2"/>
    <a:srgbClr val="FFCCFF"/>
    <a:srgbClr val="0033CC"/>
    <a:srgbClr val="FFCCCC"/>
    <a:srgbClr val="98C0E4"/>
    <a:srgbClr val="0000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6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9686D-0964-4C6A-B058-4911E759AB66}" type="datetimeFigureOut">
              <a:rPr lang="ko-KR" altLang="en-US" smtClean="0"/>
              <a:t>2022-08-06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0286F-4EF7-47F3-ADE2-48F5738818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669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9686D-0964-4C6A-B058-4911E759AB66}" type="datetimeFigureOut">
              <a:rPr lang="ko-KR" altLang="en-US" smtClean="0"/>
              <a:t>2022-08-06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0286F-4EF7-47F3-ADE2-48F5738818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897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9686D-0964-4C6A-B058-4911E759AB66}" type="datetimeFigureOut">
              <a:rPr lang="ko-KR" altLang="en-US" smtClean="0"/>
              <a:t>2022-08-06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0286F-4EF7-47F3-ADE2-48F5738818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2669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9686D-0964-4C6A-B058-4911E759AB66}" type="datetimeFigureOut">
              <a:rPr lang="ko-KR" altLang="en-US" smtClean="0"/>
              <a:t>2022-08-06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0286F-4EF7-47F3-ADE2-48F5738818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1448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9686D-0964-4C6A-B058-4911E759AB66}" type="datetimeFigureOut">
              <a:rPr lang="ko-KR" altLang="en-US" smtClean="0"/>
              <a:t>2022-08-06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0286F-4EF7-47F3-ADE2-48F5738818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1692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9686D-0964-4C6A-B058-4911E759AB66}" type="datetimeFigureOut">
              <a:rPr lang="ko-KR" altLang="en-US" smtClean="0"/>
              <a:t>2022-08-06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0286F-4EF7-47F3-ADE2-48F5738818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435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9686D-0964-4C6A-B058-4911E759AB66}" type="datetimeFigureOut">
              <a:rPr lang="ko-KR" altLang="en-US" smtClean="0"/>
              <a:t>2022-08-06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0286F-4EF7-47F3-ADE2-48F5738818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296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9686D-0964-4C6A-B058-4911E759AB66}" type="datetimeFigureOut">
              <a:rPr lang="ko-KR" altLang="en-US" smtClean="0"/>
              <a:t>2022-08-06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0286F-4EF7-47F3-ADE2-48F5738818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787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9686D-0964-4C6A-B058-4911E759AB66}" type="datetimeFigureOut">
              <a:rPr lang="ko-KR" altLang="en-US" smtClean="0"/>
              <a:t>2022-08-06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0286F-4EF7-47F3-ADE2-48F5738818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775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9686D-0964-4C6A-B058-4911E759AB66}" type="datetimeFigureOut">
              <a:rPr lang="ko-KR" altLang="en-US" smtClean="0"/>
              <a:t>2022-08-06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0286F-4EF7-47F3-ADE2-48F5738818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225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9686D-0964-4C6A-B058-4911E759AB66}" type="datetimeFigureOut">
              <a:rPr lang="ko-KR" altLang="en-US" smtClean="0"/>
              <a:t>2022-08-06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0286F-4EF7-47F3-ADE2-48F5738818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8005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9686D-0964-4C6A-B058-4911E759AB66}" type="datetimeFigureOut">
              <a:rPr lang="ko-KR" altLang="en-US" smtClean="0"/>
              <a:t>2022-08-06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0286F-4EF7-47F3-ADE2-48F5738818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6397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google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766480"/>
            <a:ext cx="9144000" cy="2030787"/>
          </a:xfrm>
        </p:spPr>
        <p:txBody>
          <a:bodyPr/>
          <a:lstStyle/>
          <a:p>
            <a:r>
              <a:rPr lang="en-US" altLang="ko-KR" dirty="0" smtClean="0"/>
              <a:t>HTML</a:t>
            </a:r>
            <a:r>
              <a:rPr lang="ko-KR" altLang="en-US" dirty="0" smtClean="0"/>
              <a:t>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139856"/>
          </a:xfrm>
        </p:spPr>
        <p:txBody>
          <a:bodyPr>
            <a:normAutofit fontScale="92500"/>
          </a:bodyPr>
          <a:lstStyle/>
          <a:p>
            <a:r>
              <a:rPr lang="en-US" altLang="ko-KR" b="1" dirty="0" err="1" smtClean="0">
                <a:solidFill>
                  <a:srgbClr val="0070C0"/>
                </a:solidFill>
              </a:rPr>
              <a:t>H</a:t>
            </a:r>
            <a:r>
              <a:rPr lang="en-US" altLang="ko-KR" b="1" dirty="0" err="1" smtClean="0"/>
              <a:t>yper</a:t>
            </a:r>
            <a:r>
              <a:rPr lang="en-US" altLang="ko-KR" b="1" dirty="0" err="1" smtClean="0">
                <a:solidFill>
                  <a:srgbClr val="0070C0"/>
                </a:solidFill>
              </a:rPr>
              <a:t>T</a:t>
            </a:r>
            <a:r>
              <a:rPr lang="en-US" altLang="ko-KR" b="1" dirty="0" err="1" smtClean="0"/>
              <a:t>ext</a:t>
            </a:r>
            <a:r>
              <a:rPr lang="en-US" altLang="ko-KR" b="1" dirty="0" smtClean="0"/>
              <a:t> </a:t>
            </a:r>
            <a:r>
              <a:rPr lang="en-US" altLang="ko-KR" b="1" dirty="0" smtClean="0">
                <a:solidFill>
                  <a:srgbClr val="0070C0"/>
                </a:solidFill>
              </a:rPr>
              <a:t>M</a:t>
            </a:r>
            <a:r>
              <a:rPr lang="en-US" altLang="ko-KR" b="1" dirty="0" smtClean="0"/>
              <a:t>arkup </a:t>
            </a:r>
            <a:r>
              <a:rPr lang="en-US" altLang="ko-KR" b="1" dirty="0" smtClean="0">
                <a:solidFill>
                  <a:srgbClr val="0070C0"/>
                </a:solidFill>
              </a:rPr>
              <a:t>L</a:t>
            </a:r>
            <a:r>
              <a:rPr lang="en-US" altLang="ko-KR" b="1" dirty="0" smtClean="0"/>
              <a:t>anguage</a:t>
            </a:r>
          </a:p>
          <a:p>
            <a:endParaRPr lang="en-US" altLang="ko-KR" b="1" dirty="0"/>
          </a:p>
          <a:p>
            <a:r>
              <a:rPr lang="ko-KR" altLang="en-US" dirty="0" smtClean="0"/>
              <a:t>우리가 보는 인터넷 상에서 사용되는 </a:t>
            </a:r>
            <a:endParaRPr lang="en-US" altLang="ko-KR" dirty="0" smtClean="0"/>
          </a:p>
          <a:p>
            <a:r>
              <a:rPr lang="ko-KR" altLang="en-US" dirty="0" err="1" smtClean="0"/>
              <a:t>웹페이지의</a:t>
            </a:r>
            <a:r>
              <a:rPr lang="ko-KR" altLang="en-US" dirty="0" smtClean="0"/>
              <a:t> 정보를 표현하기 위한 언어 </a:t>
            </a:r>
            <a:r>
              <a:rPr lang="en-US" altLang="ko-KR" dirty="0" smtClean="0"/>
              <a:t>(</a:t>
            </a:r>
            <a:r>
              <a:rPr lang="ko-KR" altLang="en-US" dirty="0" smtClean="0"/>
              <a:t>하이퍼텍스트 </a:t>
            </a:r>
            <a:r>
              <a:rPr lang="ko-KR" altLang="en-US" dirty="0" err="1" smtClean="0"/>
              <a:t>마크업</a:t>
            </a:r>
            <a:r>
              <a:rPr lang="ko-KR" altLang="en-US" dirty="0" smtClean="0"/>
              <a:t> 언어</a:t>
            </a:r>
            <a:r>
              <a:rPr lang="en-US" altLang="ko-KR" dirty="0" smtClean="0"/>
              <a:t>)</a:t>
            </a:r>
            <a:endParaRPr lang="ko-KR" altLang="en-US" dirty="0" smtClean="0"/>
          </a:p>
          <a:p>
            <a:r>
              <a:rPr lang="en-US" altLang="ko-KR" b="1" dirty="0" smtClean="0"/>
              <a:t>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689" y="1521700"/>
            <a:ext cx="1436212" cy="1275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188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900113"/>
            <a:ext cx="9144000" cy="628650"/>
          </a:xfrm>
        </p:spPr>
        <p:txBody>
          <a:bodyPr>
            <a:noAutofit/>
          </a:bodyPr>
          <a:lstStyle/>
          <a:p>
            <a:r>
              <a:rPr lang="en-US" altLang="ko-KR" sz="4400" dirty="0" smtClean="0"/>
              <a:t>HTML</a:t>
            </a:r>
            <a:r>
              <a:rPr lang="ko-KR" altLang="en-US" sz="4400" dirty="0" smtClean="0"/>
              <a:t>문서의 기본 구조</a:t>
            </a:r>
            <a:endParaRPr lang="ko-KR" altLang="en-US" sz="4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1857375"/>
            <a:ext cx="9144000" cy="3400425"/>
          </a:xfrm>
        </p:spPr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7" t="17391"/>
          <a:stretch/>
        </p:blipFill>
        <p:spPr>
          <a:xfrm>
            <a:off x="1028700" y="1657350"/>
            <a:ext cx="9838181" cy="4972050"/>
          </a:xfrm>
          <a:prstGeom prst="rect">
            <a:avLst/>
          </a:prstGeom>
        </p:spPr>
      </p:pic>
      <p:sp>
        <p:nvSpPr>
          <p:cNvPr id="5" name="TextBox 4"/>
          <p:cNvSpPr txBox="1"/>
          <p:nvPr>
            <p:custDataLst>
              <p:custData r:id="rId1"/>
            </p:custDataLst>
          </p:nvPr>
        </p:nvSpPr>
        <p:spPr>
          <a:xfrm>
            <a:off x="4229100" y="2041505"/>
            <a:ext cx="7133081" cy="3416320"/>
          </a:xfrm>
          <a:prstGeom prst="rect">
            <a:avLst/>
          </a:prstGeom>
          <a:solidFill>
            <a:srgbClr val="8EBAE2">
              <a:alpha val="76863"/>
            </a:srgbClr>
          </a:solidFill>
          <a:ln w="12700"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&lt;html&gt;…&lt;/html&gt;</a:t>
            </a:r>
          </a:p>
          <a:p>
            <a:r>
              <a:rPr lang="ko-KR" altLang="en-US" dirty="0" smtClean="0"/>
              <a:t>브라우저에게 </a:t>
            </a:r>
            <a:r>
              <a:rPr lang="en-US" altLang="ko-KR" dirty="0"/>
              <a:t>HTML </a:t>
            </a:r>
            <a:r>
              <a:rPr lang="ko-KR" altLang="en-US" dirty="0"/>
              <a:t>문서의 시작과 끝을 알려주기 위한 </a:t>
            </a:r>
            <a:r>
              <a:rPr lang="ko-KR" altLang="en-US" dirty="0" smtClean="0"/>
              <a:t>것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&lt;head&gt;…&lt;/head&gt;</a:t>
            </a:r>
          </a:p>
          <a:p>
            <a:r>
              <a:rPr lang="ko-KR" altLang="en-US" dirty="0" smtClean="0"/>
              <a:t>문서의 각종 정보와 문서 자체에 대한 설명을 포함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ko-KR" altLang="en-US" dirty="0" smtClean="0"/>
              <a:t>브라우저를 통해 화면에 표시되지 않는다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    &lt;title&gt;, &lt;style&gt;, &lt;link&gt;, &lt;script&gt;, &lt;meta&gt;, &lt;base&gt;</a:t>
            </a:r>
            <a:r>
              <a:rPr lang="ko-KR" altLang="en-US" dirty="0" smtClean="0"/>
              <a:t>태그가 들어있다</a:t>
            </a:r>
            <a:r>
              <a:rPr lang="en-US" altLang="ko-KR" dirty="0" smtClean="0"/>
              <a:t>.  </a:t>
            </a:r>
            <a:r>
              <a:rPr lang="ko-KR" altLang="en-US" dirty="0" smtClean="0"/>
              <a:t>상세 내용은 아래페이지에서 계속</a:t>
            </a:r>
            <a:r>
              <a:rPr lang="en-US" altLang="ko-KR" dirty="0" smtClean="0"/>
              <a:t>…</a:t>
            </a:r>
          </a:p>
          <a:p>
            <a:endParaRPr lang="en-US" altLang="ko-KR" dirty="0"/>
          </a:p>
          <a:p>
            <a:r>
              <a:rPr lang="en-US" altLang="ko-KR" dirty="0" smtClean="0"/>
              <a:t>&lt;body&gt;…&lt;/body&gt;</a:t>
            </a:r>
          </a:p>
          <a:p>
            <a:r>
              <a:rPr lang="ko-KR" altLang="en-US" dirty="0" smtClean="0"/>
              <a:t>브라우저 화면에 실제로 출력되어 보여주는 모든 내용 포함</a:t>
            </a:r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52400" y="-32266"/>
            <a:ext cx="2487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8559548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57362" y="722313"/>
            <a:ext cx="8281987" cy="877887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&lt;head&gt;</a:t>
            </a:r>
            <a:r>
              <a:rPr lang="ko-KR" altLang="en-US" dirty="0" smtClean="0"/>
              <a:t>안의 내용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95425" y="1971675"/>
            <a:ext cx="9534525" cy="4114800"/>
          </a:xfrm>
        </p:spPr>
        <p:txBody>
          <a:bodyPr>
            <a:normAutofit/>
          </a:bodyPr>
          <a:lstStyle/>
          <a:p>
            <a:pPr algn="l"/>
            <a:r>
              <a:rPr lang="en-US" altLang="ko-KR" sz="2000" dirty="0"/>
              <a:t>&lt;</a:t>
            </a:r>
            <a:r>
              <a:rPr lang="en-US" altLang="ko-KR" sz="2000" b="1" dirty="0"/>
              <a:t>title</a:t>
            </a:r>
            <a:r>
              <a:rPr lang="en-US" altLang="ko-KR" sz="2000" dirty="0"/>
              <a:t>&gt;…&lt;/title&gt; </a:t>
            </a:r>
            <a:r>
              <a:rPr lang="ko-KR" altLang="en-US" sz="2000" dirty="0"/>
              <a:t>브라우저 상단</a:t>
            </a:r>
            <a:r>
              <a:rPr lang="en-US" altLang="ko-KR" sz="2000" dirty="0"/>
              <a:t>(</a:t>
            </a:r>
            <a:r>
              <a:rPr lang="ko-KR" altLang="en-US" sz="2000" dirty="0"/>
              <a:t>탭</a:t>
            </a:r>
            <a:r>
              <a:rPr lang="en-US" altLang="ko-KR" sz="2000" dirty="0"/>
              <a:t>)</a:t>
            </a:r>
            <a:r>
              <a:rPr lang="ko-KR" altLang="en-US" sz="2000" dirty="0"/>
              <a:t> 제목 표시</a:t>
            </a:r>
            <a:r>
              <a:rPr lang="en-US" altLang="ko-KR" sz="2000" dirty="0"/>
              <a:t>(</a:t>
            </a:r>
            <a:r>
              <a:rPr lang="ko-KR" altLang="en-US" sz="2000" dirty="0" err="1"/>
              <a:t>즐겨찾기</a:t>
            </a:r>
            <a:r>
              <a:rPr lang="ko-KR" altLang="en-US" sz="2000" dirty="0"/>
              <a:t> 제목으로도 사용</a:t>
            </a:r>
            <a:r>
              <a:rPr lang="en-US" altLang="ko-KR" sz="2000" dirty="0"/>
              <a:t>)</a:t>
            </a:r>
          </a:p>
          <a:p>
            <a:pPr algn="l"/>
            <a:r>
              <a:rPr lang="en-US" altLang="ko-KR" sz="2000" dirty="0"/>
              <a:t>&lt;</a:t>
            </a:r>
            <a:r>
              <a:rPr lang="en-US" altLang="ko-KR" sz="2000" b="1" dirty="0"/>
              <a:t>link</a:t>
            </a:r>
            <a:r>
              <a:rPr lang="en-US" altLang="ko-KR" sz="2000" dirty="0"/>
              <a:t>&gt;…&lt;/link&gt;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별도 파일로 작성된 </a:t>
            </a:r>
            <a:r>
              <a:rPr lang="en-US" altLang="ko-KR" sz="2000" dirty="0" smtClean="0"/>
              <a:t>style.css </a:t>
            </a:r>
            <a:r>
              <a:rPr lang="ko-KR" altLang="en-US" sz="2000" dirty="0" smtClean="0"/>
              <a:t>스타일을 </a:t>
            </a:r>
            <a:r>
              <a:rPr lang="ko-KR" altLang="en-US" sz="2000" dirty="0" err="1" smtClean="0"/>
              <a:t>웹문서에</a:t>
            </a:r>
            <a:r>
              <a:rPr lang="ko-KR" altLang="en-US" sz="2000" dirty="0" smtClean="0"/>
              <a:t> 적용할 때 사용 </a:t>
            </a:r>
            <a:r>
              <a:rPr lang="en-US" altLang="ko-KR" sz="2000" dirty="0" smtClean="0"/>
              <a:t>&lt;link </a:t>
            </a:r>
            <a:r>
              <a:rPr lang="en-US" altLang="ko-KR" sz="2000" dirty="0" err="1" smtClean="0"/>
              <a:t>rel</a:t>
            </a:r>
            <a:r>
              <a:rPr lang="en-US" altLang="ko-KR" sz="2000" dirty="0" smtClean="0"/>
              <a:t>=“</a:t>
            </a:r>
            <a:r>
              <a:rPr lang="en-US" altLang="ko-KR" sz="2000" dirty="0" err="1" smtClean="0"/>
              <a:t>stylesheet</a:t>
            </a:r>
            <a:r>
              <a:rPr lang="en-US" altLang="ko-KR" sz="2000" dirty="0" smtClean="0"/>
              <a:t>” </a:t>
            </a:r>
            <a:r>
              <a:rPr lang="en-US" altLang="ko-KR" sz="2000" dirty="0" err="1" smtClean="0"/>
              <a:t>href</a:t>
            </a:r>
            <a:r>
              <a:rPr lang="en-US" altLang="ko-KR" sz="2000" dirty="0" smtClean="0"/>
              <a:t>=“</a:t>
            </a:r>
            <a:r>
              <a:rPr lang="ko-KR" altLang="en-US" sz="2000" dirty="0" smtClean="0"/>
              <a:t>파일명</a:t>
            </a:r>
            <a:r>
              <a:rPr lang="en-US" altLang="ko-KR" sz="2000" dirty="0" smtClean="0"/>
              <a:t>.</a:t>
            </a:r>
            <a:r>
              <a:rPr lang="en-US" altLang="ko-KR" sz="2000" dirty="0" err="1" smtClean="0"/>
              <a:t>css</a:t>
            </a:r>
            <a:r>
              <a:rPr lang="en-US" altLang="ko-KR" sz="2000" dirty="0" smtClean="0"/>
              <a:t>”&gt;</a:t>
            </a:r>
          </a:p>
          <a:p>
            <a:pPr algn="l"/>
            <a:r>
              <a:rPr lang="en-US" altLang="ko-KR" sz="2000" dirty="0" smtClean="0"/>
              <a:t>	</a:t>
            </a:r>
            <a:r>
              <a:rPr lang="ko-KR" altLang="en-US" sz="1800" dirty="0" smtClean="0"/>
              <a:t>문서의 </a:t>
            </a:r>
            <a:r>
              <a:rPr lang="en-US" altLang="ko-KR" sz="1800" dirty="0" smtClean="0"/>
              <a:t>body</a:t>
            </a:r>
            <a:r>
              <a:rPr lang="ko-KR" altLang="en-US" sz="1800" dirty="0" smtClean="0"/>
              <a:t>부분에 포함가능</a:t>
            </a:r>
            <a:endParaRPr lang="en-US" altLang="ko-KR" sz="2000" dirty="0" smtClean="0"/>
          </a:p>
          <a:p>
            <a:pPr algn="l"/>
            <a:r>
              <a:rPr lang="en-US" altLang="ko-KR" sz="2000" dirty="0" smtClean="0"/>
              <a:t>&lt;</a:t>
            </a:r>
            <a:r>
              <a:rPr lang="en-US" altLang="ko-KR" sz="2000" b="1" dirty="0" smtClean="0"/>
              <a:t>meta</a:t>
            </a:r>
            <a:r>
              <a:rPr lang="en-US" altLang="ko-KR" sz="2000" dirty="0" smtClean="0"/>
              <a:t>&gt;</a:t>
            </a:r>
            <a:r>
              <a:rPr lang="ko-KR" altLang="en-US" sz="2000" dirty="0" smtClean="0"/>
              <a:t>태그 </a:t>
            </a:r>
            <a:r>
              <a:rPr lang="en-US" altLang="ko-KR" sz="2000" dirty="0" smtClean="0"/>
              <a:t>: </a:t>
            </a:r>
            <a:r>
              <a:rPr lang="ko-KR" altLang="en-US" sz="2000" dirty="0" err="1" smtClean="0"/>
              <a:t>웹문서의</a:t>
            </a:r>
            <a:r>
              <a:rPr lang="ko-KR" altLang="en-US" sz="2000" dirty="0" smtClean="0"/>
              <a:t> 문자 </a:t>
            </a:r>
            <a:r>
              <a:rPr lang="ko-KR" altLang="en-US" sz="2000" dirty="0" err="1" smtClean="0"/>
              <a:t>인코딩방식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문서에 대한 간략한 설명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문서의 키워드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저작자 등의 다양한 정보 표현</a:t>
            </a:r>
            <a:endParaRPr lang="en-US" altLang="ko-KR" sz="2000" dirty="0" smtClean="0"/>
          </a:p>
          <a:p>
            <a:pPr algn="l"/>
            <a:r>
              <a:rPr lang="en-US" altLang="ko-KR" sz="2000" dirty="0" smtClean="0"/>
              <a:t>          </a:t>
            </a:r>
            <a:r>
              <a:rPr lang="ko-KR" altLang="en-US" sz="2000" dirty="0" smtClean="0"/>
              <a:t>내용설명 </a:t>
            </a:r>
            <a:r>
              <a:rPr lang="en-US" altLang="ko-KR" sz="2000" dirty="0" smtClean="0"/>
              <a:t>&lt;meta name=“description” content=“</a:t>
            </a:r>
            <a:r>
              <a:rPr lang="ko-KR" altLang="en-US" sz="2000" dirty="0" smtClean="0"/>
              <a:t>문서 설명</a:t>
            </a:r>
            <a:r>
              <a:rPr lang="en-US" altLang="ko-KR" sz="2000" dirty="0" smtClean="0"/>
              <a:t>”&gt;</a:t>
            </a:r>
          </a:p>
          <a:p>
            <a:pPr algn="l"/>
            <a:r>
              <a:rPr lang="en-US" altLang="ko-KR" sz="2000" dirty="0" smtClean="0"/>
              <a:t>	</a:t>
            </a:r>
            <a:r>
              <a:rPr lang="ko-KR" altLang="en-US" sz="2000" dirty="0" smtClean="0"/>
              <a:t>키워드 </a:t>
            </a:r>
            <a:r>
              <a:rPr lang="en-US" altLang="ko-KR" sz="2000" dirty="0" smtClean="0"/>
              <a:t>&lt;meta name=“keyword” content=“</a:t>
            </a:r>
            <a:r>
              <a:rPr lang="ko-KR" altLang="en-US" sz="2000" dirty="0" smtClean="0"/>
              <a:t>키워드</a:t>
            </a:r>
            <a:r>
              <a:rPr lang="en-US" altLang="ko-KR" sz="2000" dirty="0" smtClean="0"/>
              <a:t>1, </a:t>
            </a:r>
            <a:r>
              <a:rPr lang="ko-KR" altLang="en-US" sz="2000" dirty="0" smtClean="0"/>
              <a:t>키워드</a:t>
            </a:r>
            <a:r>
              <a:rPr lang="en-US" altLang="ko-KR" sz="2000" dirty="0" smtClean="0"/>
              <a:t>2, …”&gt;</a:t>
            </a:r>
          </a:p>
          <a:p>
            <a:pPr algn="l"/>
            <a:r>
              <a:rPr lang="en-US" altLang="ko-KR" sz="2000" dirty="0"/>
              <a:t>	</a:t>
            </a:r>
            <a:r>
              <a:rPr lang="ko-KR" altLang="en-US" sz="2000" dirty="0" smtClean="0"/>
              <a:t>저작자  </a:t>
            </a:r>
            <a:r>
              <a:rPr lang="en-US" altLang="ko-KR" sz="2000" dirty="0" smtClean="0"/>
              <a:t>&lt;meta name=“author” content=“</a:t>
            </a:r>
            <a:r>
              <a:rPr lang="ko-KR" altLang="en-US" sz="2000" dirty="0" err="1" smtClean="0"/>
              <a:t>웹문서</a:t>
            </a:r>
            <a:r>
              <a:rPr lang="ko-KR" altLang="en-US" sz="2000" dirty="0" smtClean="0"/>
              <a:t> 작성자</a:t>
            </a:r>
            <a:r>
              <a:rPr lang="en-US" altLang="ko-KR" sz="2000" dirty="0" smtClean="0"/>
              <a:t>”&gt;</a:t>
            </a:r>
          </a:p>
          <a:p>
            <a:pPr algn="l"/>
            <a:endParaRPr lang="en-US" altLang="ko-KR" sz="2000" dirty="0" smtClean="0"/>
          </a:p>
          <a:p>
            <a:pPr algn="l"/>
            <a:endParaRPr lang="en-US" altLang="ko-KR" sz="2000" dirty="0"/>
          </a:p>
          <a:p>
            <a:pPr algn="l"/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86824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텍스트를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표현하는 대표 태그들</a:t>
            </a:r>
            <a:r>
              <a:rPr lang="en-US" altLang="ko-KR" dirty="0" smtClean="0"/>
              <a:t>..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br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줄 바꿈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엔터키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&lt;p&gt; </a:t>
            </a:r>
            <a:r>
              <a:rPr lang="ko-KR" altLang="en-US" dirty="0" smtClean="0"/>
              <a:t>단락으로 문단을 나누어 준다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&lt;!-- </a:t>
            </a:r>
            <a:r>
              <a:rPr lang="ko-KR" altLang="en-US" dirty="0" smtClean="0"/>
              <a:t>주석 내용 </a:t>
            </a:r>
            <a:r>
              <a:rPr lang="en-US" altLang="ko-KR" dirty="0" smtClean="0"/>
              <a:t>--&gt;</a:t>
            </a:r>
          </a:p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hr</a:t>
            </a:r>
            <a:r>
              <a:rPr lang="en-US" altLang="ko-KR" dirty="0" smtClean="0"/>
              <a:t>/&gt; </a:t>
            </a:r>
            <a:r>
              <a:rPr lang="ko-KR" altLang="en-US" dirty="0" smtClean="0"/>
              <a:t>수평선 그리기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&lt;h1&gt;~&lt;h6&gt; </a:t>
            </a:r>
            <a:r>
              <a:rPr lang="ko-KR" altLang="en-US" dirty="0" smtClean="0"/>
              <a:t>제목</a:t>
            </a:r>
            <a:r>
              <a:rPr lang="en-US" altLang="ko-KR" dirty="0" smtClean="0"/>
              <a:t>. </a:t>
            </a:r>
            <a:r>
              <a:rPr lang="ko-KR" altLang="en-US" dirty="0" smtClean="0"/>
              <a:t>굵은 글자</a:t>
            </a:r>
            <a:r>
              <a:rPr lang="en-US" altLang="ko-KR" dirty="0" smtClean="0"/>
              <a:t>(</a:t>
            </a:r>
            <a:r>
              <a:rPr lang="ko-KR" altLang="en-US" dirty="0" smtClean="0"/>
              <a:t>볼드</a:t>
            </a:r>
            <a:r>
              <a:rPr lang="en-US" altLang="ko-KR" dirty="0" smtClean="0"/>
              <a:t>), </a:t>
            </a:r>
            <a:r>
              <a:rPr lang="ko-KR" altLang="en-US" dirty="0" smtClean="0"/>
              <a:t>자동 </a:t>
            </a:r>
            <a:r>
              <a:rPr lang="ko-KR" altLang="en-US" dirty="0" err="1" smtClean="0"/>
              <a:t>줄바꿈</a:t>
            </a:r>
            <a:endParaRPr lang="en-US" altLang="ko-KR" dirty="0" smtClean="0"/>
          </a:p>
          <a:p>
            <a:r>
              <a:rPr lang="en-US" altLang="ko-KR" dirty="0" smtClean="0"/>
              <a:t>&lt;pre&gt;</a:t>
            </a:r>
            <a:r>
              <a:rPr lang="ko-KR" altLang="en-US" dirty="0" smtClean="0"/>
              <a:t>편집기 문자 입력된 형식 그대로 유지</a:t>
            </a:r>
            <a:r>
              <a:rPr lang="en-US" altLang="ko-KR" dirty="0" smtClean="0"/>
              <a:t> </a:t>
            </a:r>
            <a:r>
              <a:rPr lang="ko-KR" altLang="en-US" dirty="0" smtClean="0"/>
              <a:t>출력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엔터</a:t>
            </a:r>
            <a:r>
              <a:rPr lang="en-US" altLang="ko-KR" dirty="0" smtClean="0"/>
              <a:t>)&lt;/pre&gt;</a:t>
            </a:r>
          </a:p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blockquote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단락을 들여쓰기</a:t>
            </a:r>
            <a:r>
              <a:rPr lang="en-US" altLang="ko-KR" dirty="0" smtClean="0"/>
              <a:t>&lt;/</a:t>
            </a:r>
            <a:r>
              <a:rPr lang="en-US" altLang="ko-KR" dirty="0" err="1" smtClean="0"/>
              <a:t>blockquote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7585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66825" y="225822"/>
            <a:ext cx="9144000" cy="663575"/>
          </a:xfrm>
        </p:spPr>
        <p:txBody>
          <a:bodyPr>
            <a:noAutofit/>
          </a:bodyPr>
          <a:lstStyle/>
          <a:p>
            <a:r>
              <a:rPr lang="en-US" altLang="ko-KR" sz="3200" dirty="0" smtClean="0"/>
              <a:t>Replit.com</a:t>
            </a:r>
            <a:r>
              <a:rPr lang="ko-KR" altLang="en-US" sz="3200" dirty="0" smtClean="0"/>
              <a:t>이나 </a:t>
            </a:r>
            <a:r>
              <a:rPr lang="en-US" altLang="ko-KR" sz="3200" dirty="0" smtClean="0"/>
              <a:t>VS</a:t>
            </a:r>
            <a:r>
              <a:rPr lang="ko-KR" altLang="en-US" sz="3200" dirty="0" smtClean="0"/>
              <a:t>코드로 작성해 봐요</a:t>
            </a:r>
            <a:r>
              <a:rPr lang="en-US" altLang="ko-KR" sz="3200" dirty="0" smtClean="0"/>
              <a:t>.</a:t>
            </a:r>
            <a:endParaRPr lang="ko-KR" altLang="en-US" sz="32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1785938"/>
            <a:ext cx="9144000" cy="3471862"/>
          </a:xfrm>
        </p:spPr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9171"/>
            <a:ext cx="8054154" cy="609838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7960" y="1297781"/>
            <a:ext cx="7459777" cy="592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58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  <a:alpha val="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9" y="192183"/>
            <a:ext cx="4543426" cy="6313393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25000"/>
              </a:srgbClr>
            </a:outerShdw>
            <a:reflection stA="99000" endPos="53000" dist="50800" dir="5400000" sy="-100000" algn="bl" rotWithShape="0"/>
          </a:effec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개발환경 설정하기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47801" y="1688763"/>
            <a:ext cx="10515600" cy="4351338"/>
          </a:xfrm>
          <a:noFill/>
        </p:spPr>
        <p:txBody>
          <a:bodyPr>
            <a:normAutofit lnSpcReduction="10000"/>
          </a:bodyPr>
          <a:lstStyle/>
          <a:p>
            <a:pPr algn="r"/>
            <a:r>
              <a:rPr lang="en-US" altLang="ko-KR" dirty="0" smtClean="0"/>
              <a:t>Visual studio code </a:t>
            </a:r>
            <a:r>
              <a:rPr lang="ko-KR" altLang="en-US" dirty="0" smtClean="0"/>
              <a:t>검색해서 설치</a:t>
            </a:r>
            <a:r>
              <a:rPr lang="en-US" altLang="ko-KR" dirty="0" smtClean="0"/>
              <a:t>. Download for window.</a:t>
            </a:r>
          </a:p>
          <a:p>
            <a:pPr algn="r"/>
            <a:r>
              <a:rPr lang="en-US" altLang="ko-KR" dirty="0" smtClean="0"/>
              <a:t>Extension (</a:t>
            </a:r>
            <a:r>
              <a:rPr lang="ko-KR" altLang="en-US" dirty="0" smtClean="0"/>
              <a:t>네모박스</a:t>
            </a:r>
            <a:r>
              <a:rPr lang="en-US" altLang="ko-KR" dirty="0" smtClean="0"/>
              <a:t>) </a:t>
            </a:r>
            <a:r>
              <a:rPr lang="ko-KR" altLang="en-US" dirty="0" smtClean="0"/>
              <a:t>눌러서</a:t>
            </a:r>
            <a:r>
              <a:rPr lang="en-US" altLang="ko-KR" dirty="0" smtClean="0"/>
              <a:t> </a:t>
            </a:r>
            <a:r>
              <a:rPr lang="ko-KR" altLang="en-US" dirty="0" smtClean="0"/>
              <a:t>다양한 서비스 다운받는다</a:t>
            </a:r>
            <a:r>
              <a:rPr lang="en-US" altLang="ko-KR" dirty="0" smtClean="0"/>
              <a:t>.</a:t>
            </a:r>
          </a:p>
          <a:p>
            <a:pPr algn="r"/>
            <a:r>
              <a:rPr lang="en-US" altLang="ko-KR" dirty="0" smtClean="0"/>
              <a:t>Code Spell Checker </a:t>
            </a:r>
          </a:p>
          <a:p>
            <a:pPr algn="r"/>
            <a:r>
              <a:rPr lang="en-US" altLang="ko-KR" dirty="0" smtClean="0"/>
              <a:t>Live Server </a:t>
            </a:r>
            <a:r>
              <a:rPr lang="ko-KR" altLang="en-US" dirty="0" err="1" smtClean="0"/>
              <a:t>웹페이지</a:t>
            </a:r>
            <a:r>
              <a:rPr lang="en-US" altLang="ko-KR" dirty="0" smtClean="0"/>
              <a:t> </a:t>
            </a:r>
            <a:r>
              <a:rPr lang="ko-KR" altLang="en-US" smtClean="0"/>
              <a:t>결과물을 </a:t>
            </a:r>
            <a:r>
              <a:rPr lang="ko-KR" altLang="en-US" smtClean="0"/>
              <a:t>바로 바로 </a:t>
            </a:r>
            <a:r>
              <a:rPr lang="ko-KR" altLang="en-US" dirty="0" smtClean="0"/>
              <a:t>띄어볼 수 있다</a:t>
            </a:r>
            <a:r>
              <a:rPr lang="en-US" altLang="ko-KR" dirty="0" smtClean="0"/>
              <a:t>.</a:t>
            </a:r>
          </a:p>
          <a:p>
            <a:pPr algn="r"/>
            <a:r>
              <a:rPr lang="en-US" altLang="ko-KR" dirty="0" err="1" smtClean="0"/>
              <a:t>eclipes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Keymap</a:t>
            </a:r>
            <a:r>
              <a:rPr lang="en-US" altLang="ko-KR" dirty="0" smtClean="0"/>
              <a:t> : </a:t>
            </a:r>
            <a:r>
              <a:rPr lang="ko-KR" altLang="en-US" dirty="0" err="1" smtClean="0"/>
              <a:t>이클립스와</a:t>
            </a:r>
            <a:r>
              <a:rPr lang="ko-KR" altLang="en-US" dirty="0" smtClean="0"/>
              <a:t> 같은 단축키 사용가능</a:t>
            </a:r>
            <a:r>
              <a:rPr lang="en-US" altLang="ko-KR" dirty="0" smtClean="0"/>
              <a:t>. </a:t>
            </a:r>
            <a:r>
              <a:rPr lang="ko-KR" altLang="en-US" dirty="0" smtClean="0"/>
              <a:t>선택사항</a:t>
            </a:r>
            <a:r>
              <a:rPr lang="en-US" altLang="ko-KR" dirty="0" smtClean="0"/>
              <a:t>.</a:t>
            </a:r>
          </a:p>
          <a:p>
            <a:pPr lvl="3" algn="r"/>
            <a:r>
              <a:rPr lang="ko-KR" altLang="en-US" dirty="0" smtClean="0"/>
              <a:t>컨트롤</a:t>
            </a:r>
            <a:r>
              <a:rPr lang="en-US" altLang="ko-KR" dirty="0" smtClean="0"/>
              <a:t>Y</a:t>
            </a:r>
            <a:r>
              <a:rPr lang="ko-KR" altLang="en-US" dirty="0" smtClean="0"/>
              <a:t>와 컨트롤 시프트 </a:t>
            </a:r>
            <a:r>
              <a:rPr lang="en-US" altLang="ko-KR" dirty="0" smtClean="0"/>
              <a:t>F </a:t>
            </a:r>
            <a:r>
              <a:rPr lang="ko-KR" altLang="en-US" dirty="0" smtClean="0"/>
              <a:t>정렬 사용</a:t>
            </a:r>
            <a:endParaRPr lang="en-US" altLang="ko-KR" dirty="0" smtClean="0"/>
          </a:p>
          <a:p>
            <a:pPr marL="0" indent="0" algn="r">
              <a:buNone/>
            </a:pPr>
            <a:r>
              <a:rPr lang="ko-KR" altLang="en-US" dirty="0" smtClean="0"/>
              <a:t>추가로 </a:t>
            </a:r>
            <a:r>
              <a:rPr lang="en-US" altLang="ko-KR" dirty="0" smtClean="0"/>
              <a:t>Auto Rename Tag</a:t>
            </a:r>
          </a:p>
          <a:p>
            <a:pPr marL="0" indent="0" algn="r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Auto Close Tag </a:t>
            </a:r>
            <a:r>
              <a:rPr lang="ko-KR" altLang="en-US" dirty="0" smtClean="0"/>
              <a:t>를 받아도 된다</a:t>
            </a:r>
            <a:r>
              <a:rPr lang="en-US" altLang="ko-KR" dirty="0" smtClean="0"/>
              <a:t>.</a:t>
            </a:r>
          </a:p>
          <a:p>
            <a:pPr marL="0" indent="0" algn="r">
              <a:buNone/>
            </a:pPr>
            <a:r>
              <a:rPr lang="ko-KR" altLang="en-US" dirty="0" smtClean="0"/>
              <a:t>컨트롤</a:t>
            </a:r>
            <a:r>
              <a:rPr lang="en-US" altLang="ko-KR" dirty="0" smtClean="0"/>
              <a:t>+</a:t>
            </a:r>
            <a:r>
              <a:rPr lang="en-US" altLang="ko-KR" dirty="0" err="1" smtClean="0"/>
              <a:t>shift+p</a:t>
            </a:r>
            <a:r>
              <a:rPr lang="en-US" altLang="ko-KR" dirty="0" smtClean="0"/>
              <a:t> </a:t>
            </a:r>
            <a:r>
              <a:rPr lang="ko-KR" altLang="en-US" dirty="0" smtClean="0"/>
              <a:t>누르면 </a:t>
            </a:r>
            <a:r>
              <a:rPr lang="en-US" altLang="ko-KR" dirty="0" smtClean="0"/>
              <a:t>language </a:t>
            </a:r>
            <a:r>
              <a:rPr lang="ko-KR" altLang="en-US" dirty="0" smtClean="0"/>
              <a:t>한글</a:t>
            </a:r>
            <a:r>
              <a:rPr lang="en-US" altLang="ko-KR" dirty="0" smtClean="0"/>
              <a:t>/</a:t>
            </a:r>
            <a:r>
              <a:rPr lang="ko-KR" altLang="en-US" dirty="0" smtClean="0"/>
              <a:t>영어로 바꿀 수 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67573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HTML</a:t>
            </a:r>
            <a:r>
              <a:rPr lang="ko-KR" altLang="en-US" dirty="0" smtClean="0"/>
              <a:t>이란</a:t>
            </a:r>
            <a:r>
              <a:rPr lang="en-US" altLang="ko-KR" dirty="0" smtClean="0"/>
              <a:t>? </a:t>
            </a:r>
            <a:r>
              <a:rPr lang="en-US" altLang="ko-KR" sz="2000" b="1" dirty="0" err="1" smtClean="0">
                <a:solidFill>
                  <a:srgbClr val="0070C0"/>
                </a:solidFill>
              </a:rPr>
              <a:t>H</a:t>
            </a:r>
            <a:r>
              <a:rPr lang="en-US" altLang="ko-KR" sz="2000" b="1" dirty="0" err="1" smtClean="0"/>
              <a:t>yper</a:t>
            </a:r>
            <a:r>
              <a:rPr lang="en-US" altLang="ko-KR" sz="2000" b="1" dirty="0" err="1" smtClean="0">
                <a:solidFill>
                  <a:srgbClr val="0070C0"/>
                </a:solidFill>
              </a:rPr>
              <a:t>T</a:t>
            </a:r>
            <a:r>
              <a:rPr lang="en-US" altLang="ko-KR" sz="2000" b="1" dirty="0" err="1" smtClean="0"/>
              <a:t>ext</a:t>
            </a:r>
            <a:r>
              <a:rPr lang="en-US" altLang="ko-KR" sz="2000" b="1" dirty="0" smtClean="0"/>
              <a:t> 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M</a:t>
            </a:r>
            <a:r>
              <a:rPr lang="en-US" altLang="ko-KR" sz="2000" b="1" dirty="0" smtClean="0"/>
              <a:t>arkup 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L</a:t>
            </a:r>
            <a:r>
              <a:rPr lang="en-US" altLang="ko-KR" sz="2000" b="1" dirty="0" smtClean="0"/>
              <a:t>anguage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995362" y="1825625"/>
            <a:ext cx="4533900" cy="4351338"/>
          </a:xfrm>
        </p:spPr>
        <p:txBody>
          <a:bodyPr/>
          <a:lstStyle/>
          <a:p>
            <a:r>
              <a:rPr lang="ko-KR" altLang="en-US" dirty="0" smtClean="0"/>
              <a:t>하이퍼텍스트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HyperText</a:t>
            </a:r>
            <a:r>
              <a:rPr lang="en-US" altLang="ko-KR" dirty="0" smtClean="0"/>
              <a:t>)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 smtClean="0"/>
              <a:t>다른 페이지나 텍스트에 대한 참조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Link (“</a:t>
            </a:r>
            <a:r>
              <a:rPr lang="ko-KR" altLang="en-US" sz="2000" dirty="0" smtClean="0"/>
              <a:t>링크</a:t>
            </a:r>
            <a:r>
              <a:rPr lang="en-US" altLang="ko-KR" sz="2000" dirty="0" smtClean="0"/>
              <a:t>“)</a:t>
            </a:r>
            <a:r>
              <a:rPr lang="ko-KR" altLang="en-US" sz="2000" dirty="0" smtClean="0"/>
              <a:t>를 가지는 텍스트</a:t>
            </a: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 smtClean="0"/>
              <a:t>사용자가 연상하는 순서에 따라 관련 있는 쪽으로 이동하여 정보를 얻도록 되어있다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 err="1" smtClean="0"/>
              <a:t>마크업</a:t>
            </a:r>
            <a:r>
              <a:rPr lang="ko-KR" altLang="en-US" dirty="0" smtClean="0"/>
              <a:t> </a:t>
            </a:r>
            <a:r>
              <a:rPr lang="en-US" altLang="ko-KR" dirty="0" smtClean="0"/>
              <a:t>(markup)</a:t>
            </a:r>
            <a:r>
              <a:rPr lang="ko-KR" altLang="en-US" dirty="0" smtClean="0"/>
              <a:t>이란</a:t>
            </a:r>
            <a:r>
              <a:rPr lang="en-US" altLang="ko-KR" dirty="0" smtClean="0"/>
              <a:t>?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sz="2400" dirty="0" smtClean="0"/>
              <a:t>Mark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+ up </a:t>
            </a:r>
            <a:r>
              <a:rPr lang="ko-KR" altLang="en-US" sz="2400" dirty="0" smtClean="0"/>
              <a:t>의 합성어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“tag”</a:t>
            </a:r>
            <a:r>
              <a:rPr lang="ko-KR" altLang="en-US" sz="2400" dirty="0" smtClean="0"/>
              <a:t>태그</a:t>
            </a:r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 smtClean="0"/>
              <a:t>문서의 구조와 내용 등에 추가적 정보를 부여하기 위해 문서 내에 삽입되는 일련의 문자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기호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8473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5500" y="457199"/>
            <a:ext cx="10475912" cy="714375"/>
          </a:xfrm>
        </p:spPr>
        <p:txBody>
          <a:bodyPr/>
          <a:lstStyle/>
          <a:p>
            <a:r>
              <a:rPr lang="ko-KR" altLang="en-US" dirty="0" err="1" smtClean="0"/>
              <a:t>웹페이지를</a:t>
            </a:r>
            <a:r>
              <a:rPr lang="ko-KR" altLang="en-US" dirty="0" smtClean="0"/>
              <a:t> 작성하기 위해 가장 기본적인 언어 </a:t>
            </a:r>
            <a:r>
              <a:rPr lang="en-US" altLang="ko-KR" dirty="0" smtClean="0"/>
              <a:t>HTML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62" y="1343025"/>
            <a:ext cx="6848051" cy="4929188"/>
          </a:xfrm>
        </p:spPr>
      </p:pic>
    </p:spTree>
    <p:extLst>
      <p:ext uri="{BB962C8B-B14F-4D97-AF65-F5344CB8AC3E}">
        <p14:creationId xmlns:p14="http://schemas.microsoft.com/office/powerpoint/2010/main" val="388823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HTML </a:t>
            </a:r>
            <a:r>
              <a:rPr lang="ko-KR" altLang="en-US" dirty="0" smtClean="0"/>
              <a:t>위한 준비물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7" y="1640682"/>
            <a:ext cx="5157787" cy="471488"/>
          </a:xfrm>
        </p:spPr>
        <p:txBody>
          <a:bodyPr/>
          <a:lstStyle/>
          <a:p>
            <a:r>
              <a:rPr lang="ko-KR" altLang="en-US" dirty="0" smtClean="0"/>
              <a:t>문서 작성을 위한 </a:t>
            </a:r>
            <a:r>
              <a:rPr lang="ko-KR" altLang="en-US" dirty="0" smtClean="0">
                <a:solidFill>
                  <a:srgbClr val="0070C0"/>
                </a:solidFill>
              </a:rPr>
              <a:t>텍스트 편집기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 smtClean="0"/>
              <a:t>메모장</a:t>
            </a:r>
            <a:endParaRPr lang="en-US" altLang="ko-KR" dirty="0" smtClean="0"/>
          </a:p>
          <a:p>
            <a:r>
              <a:rPr lang="en-US" altLang="ko-KR" b="1" dirty="0" smtClean="0"/>
              <a:t>Eclipse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EditPuls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UltraEdit</a:t>
            </a:r>
            <a:r>
              <a:rPr lang="en-US" altLang="ko-KR" dirty="0" smtClean="0"/>
              <a:t>,..</a:t>
            </a:r>
          </a:p>
          <a:p>
            <a:r>
              <a:rPr lang="en-US" altLang="ko-KR" b="1" dirty="0" smtClean="0"/>
              <a:t>Visual Studio Code</a:t>
            </a:r>
          </a:p>
          <a:p>
            <a:r>
              <a:rPr lang="ko-KR" altLang="en-US" dirty="0" err="1" smtClean="0"/>
              <a:t>드림위버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나모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웹에디터</a:t>
            </a:r>
            <a:endParaRPr lang="en-US" altLang="ko-KR" dirty="0" smtClean="0"/>
          </a:p>
          <a:p>
            <a:r>
              <a:rPr lang="ko-KR" altLang="en-US" dirty="0" smtClean="0"/>
              <a:t>워드프로세서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643687" y="2112170"/>
            <a:ext cx="4568825" cy="590550"/>
          </a:xfrm>
        </p:spPr>
        <p:txBody>
          <a:bodyPr/>
          <a:lstStyle/>
          <a:p>
            <a:r>
              <a:rPr lang="ko-KR" altLang="en-US" dirty="0" smtClean="0"/>
              <a:t>문서 실행을 위한 </a:t>
            </a:r>
            <a:r>
              <a:rPr lang="ko-KR" altLang="en-US" dirty="0" err="1" smtClean="0">
                <a:solidFill>
                  <a:srgbClr val="0070C0"/>
                </a:solidFill>
              </a:rPr>
              <a:t>웹브라우저</a:t>
            </a:r>
            <a:endParaRPr lang="ko-KR" altLang="en-US" dirty="0">
              <a:solidFill>
                <a:srgbClr val="0070C0"/>
              </a:solidFill>
            </a:endParaRPr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950" y="2801148"/>
            <a:ext cx="4491195" cy="1453355"/>
          </a:xfrm>
        </p:spPr>
      </p:pic>
    </p:spTree>
    <p:extLst>
      <p:ext uri="{BB962C8B-B14F-4D97-AF65-F5344CB8AC3E}">
        <p14:creationId xmlns:p14="http://schemas.microsoft.com/office/powerpoint/2010/main" val="1332617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09550" y="257175"/>
            <a:ext cx="9144000" cy="685801"/>
          </a:xfrm>
        </p:spPr>
        <p:txBody>
          <a:bodyPr>
            <a:normAutofit fontScale="90000"/>
          </a:bodyPr>
          <a:lstStyle/>
          <a:p>
            <a:r>
              <a:rPr lang="en-US" altLang="ko-KR" sz="3200" smtClean="0"/>
              <a:t>HTML</a:t>
            </a:r>
            <a:r>
              <a:rPr lang="ko-KR" altLang="en-US" sz="3200" smtClean="0"/>
              <a:t>문서는 다양한 요소들의 조합으로 구성된다</a:t>
            </a:r>
            <a:r>
              <a:rPr lang="en-US" altLang="ko-KR" sz="3200" smtClean="0"/>
              <a:t>.</a:t>
            </a:r>
            <a:endParaRPr lang="ko-KR" altLang="en-US" sz="32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25" y="1157287"/>
            <a:ext cx="7757838" cy="591109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3" t="6923" r="5683" b="6038"/>
          <a:stretch/>
        </p:blipFill>
        <p:spPr>
          <a:xfrm>
            <a:off x="6100763" y="2028825"/>
            <a:ext cx="6986588" cy="562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83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4214813" y="2386013"/>
            <a:ext cx="657225" cy="37147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5543551" y="2386012"/>
            <a:ext cx="657225" cy="37147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385762"/>
            <a:ext cx="9982200" cy="795338"/>
          </a:xfrm>
        </p:spPr>
        <p:txBody>
          <a:bodyPr>
            <a:normAutofit/>
          </a:bodyPr>
          <a:lstStyle/>
          <a:p>
            <a:r>
              <a:rPr lang="en-US" altLang="ko-KR" sz="4000" dirty="0" smtClean="0"/>
              <a:t>&lt;HTML </a:t>
            </a:r>
            <a:r>
              <a:rPr lang="ko-KR" altLang="en-US" sz="4000" dirty="0" smtClean="0"/>
              <a:t>문서 작성시 주의사항</a:t>
            </a:r>
            <a:r>
              <a:rPr lang="en-US" altLang="ko-KR" sz="4000" dirty="0" smtClean="0"/>
              <a:t>&gt;</a:t>
            </a:r>
            <a:endParaRPr lang="ko-KR" altLang="en-US" sz="4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1181100"/>
            <a:ext cx="9144000" cy="4062413"/>
          </a:xfrm>
          <a:solidFill>
            <a:srgbClr val="FFCCCC">
              <a:alpha val="29020"/>
            </a:srgbClr>
          </a:solidFill>
          <a:ln w="31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dirty="0" smtClean="0"/>
              <a:t>대소문자를 구분하지 않는다</a:t>
            </a:r>
            <a:r>
              <a:rPr lang="en-US" altLang="ko-KR" dirty="0" smtClean="0"/>
              <a:t>.</a:t>
            </a:r>
          </a:p>
          <a:p>
            <a:pPr algn="l"/>
            <a:r>
              <a:rPr lang="en-US" altLang="ko-KR" dirty="0" smtClean="0"/>
              <a:t>&lt;html&gt; = &lt;HTML&gt; = &lt;Html&gt;</a:t>
            </a:r>
            <a:r>
              <a:rPr lang="ko-KR" altLang="en-US" dirty="0" smtClean="0"/>
              <a:t>가능하나 소문자 권고</a:t>
            </a:r>
            <a:r>
              <a:rPr lang="en-US" altLang="ko-KR" dirty="0" smtClean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dirty="0" smtClean="0"/>
              <a:t>파일의 </a:t>
            </a:r>
            <a:r>
              <a:rPr lang="ko-KR" altLang="en-US" dirty="0" err="1" smtClean="0"/>
              <a:t>확장자는</a:t>
            </a:r>
            <a:r>
              <a:rPr lang="ko-KR" altLang="en-US" dirty="0" smtClean="0"/>
              <a:t> </a:t>
            </a:r>
            <a:r>
              <a:rPr lang="en-US" altLang="ko-KR" dirty="0" err="1"/>
              <a:t>htm</a:t>
            </a:r>
            <a:r>
              <a:rPr lang="ko-KR" altLang="en-US" dirty="0" smtClean="0"/>
              <a:t>이나 </a:t>
            </a:r>
            <a:r>
              <a:rPr lang="en-US" altLang="ko-KR" dirty="0" smtClean="0"/>
              <a:t>html</a:t>
            </a:r>
            <a:r>
              <a:rPr lang="ko-KR" altLang="en-US" dirty="0" smtClean="0"/>
              <a:t>로 지정한다</a:t>
            </a:r>
            <a:r>
              <a:rPr lang="en-US" altLang="ko-KR" dirty="0" smtClean="0"/>
              <a:t>.</a:t>
            </a:r>
          </a:p>
          <a:p>
            <a:pPr algn="l"/>
            <a:r>
              <a:rPr lang="en-US" altLang="ko-KR" dirty="0" smtClean="0"/>
              <a:t>	</a:t>
            </a:r>
            <a:r>
              <a:rPr lang="ko-KR" altLang="en-US" sz="2000" dirty="0" smtClean="0"/>
              <a:t>예</a:t>
            </a:r>
            <a:r>
              <a:rPr lang="en-US" altLang="ko-KR" sz="2000" dirty="0" smtClean="0"/>
              <a:t>:)  index.html , index.htm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sz="2400" dirty="0" smtClean="0"/>
              <a:t>두 칸 이상의 연속된 공백은 하나의 공백으로 처리된다</a:t>
            </a:r>
            <a:r>
              <a:rPr lang="en-US" altLang="ko-KR" sz="2400" dirty="0" smtClean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u="sng" dirty="0"/>
              <a:t>종료태그 없이 사용</a:t>
            </a:r>
            <a:r>
              <a:rPr lang="ko-KR" altLang="en-US" dirty="0"/>
              <a:t>하는 </a:t>
            </a:r>
            <a:r>
              <a:rPr lang="en-US" altLang="ko-KR" dirty="0"/>
              <a:t>&lt;</a:t>
            </a:r>
            <a:r>
              <a:rPr lang="en-US" altLang="ko-KR" dirty="0" err="1"/>
              <a:t>img</a:t>
            </a:r>
            <a:r>
              <a:rPr lang="en-US" altLang="ko-KR" dirty="0"/>
              <a:t>&gt;, &lt;</a:t>
            </a:r>
            <a:r>
              <a:rPr lang="en-US" altLang="ko-KR" dirty="0" err="1"/>
              <a:t>hr</a:t>
            </a:r>
            <a:r>
              <a:rPr lang="en-US" altLang="ko-KR" dirty="0"/>
              <a:t>&gt;, &lt;</a:t>
            </a:r>
            <a:r>
              <a:rPr lang="en-US" altLang="ko-KR" dirty="0" err="1"/>
              <a:t>br</a:t>
            </a:r>
            <a:r>
              <a:rPr lang="en-US" altLang="ko-KR" dirty="0"/>
              <a:t>&gt;</a:t>
            </a:r>
            <a:r>
              <a:rPr lang="ko-KR" altLang="en-US" dirty="0"/>
              <a:t>등이 있다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sz="2400" dirty="0" smtClean="0"/>
          </a:p>
          <a:p>
            <a:pPr lvl="1" algn="l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450412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HTML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요소</a:t>
            </a:r>
            <a:r>
              <a:rPr lang="en-US" altLang="ko-KR" dirty="0" smtClean="0"/>
              <a:t>”</a:t>
            </a:r>
            <a:r>
              <a:rPr lang="ko-KR" altLang="en-US" dirty="0" smtClean="0"/>
              <a:t>로 구성된다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43050"/>
            <a:ext cx="10515600" cy="4633913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endParaRPr lang="en-US" altLang="ko-KR" dirty="0" smtClean="0"/>
          </a:p>
          <a:p>
            <a:r>
              <a:rPr lang="ko-KR" altLang="en-US" sz="3300" dirty="0"/>
              <a:t>요소란</a:t>
            </a:r>
            <a:r>
              <a:rPr lang="en-US" altLang="ko-KR" sz="3300" dirty="0"/>
              <a:t>? &lt;</a:t>
            </a:r>
            <a:r>
              <a:rPr lang="ko-KR" altLang="en-US" sz="3300" dirty="0">
                <a:solidFill>
                  <a:srgbClr val="009900"/>
                </a:solidFill>
              </a:rPr>
              <a:t>시작태그</a:t>
            </a:r>
            <a:r>
              <a:rPr lang="ko-KR" altLang="en-US" sz="3300" dirty="0"/>
              <a:t> </a:t>
            </a:r>
            <a:r>
              <a:rPr lang="ko-KR" altLang="en-US" sz="3300" dirty="0" err="1"/>
              <a:t>속성명</a:t>
            </a:r>
            <a:r>
              <a:rPr lang="en-US" altLang="ko-KR" sz="3300" dirty="0"/>
              <a:t>=“</a:t>
            </a:r>
            <a:r>
              <a:rPr lang="ko-KR" altLang="en-US" sz="3300" dirty="0"/>
              <a:t>속성값</a:t>
            </a:r>
            <a:r>
              <a:rPr lang="en-US" altLang="ko-KR" sz="3300" dirty="0"/>
              <a:t>” …&gt; </a:t>
            </a:r>
            <a:r>
              <a:rPr lang="ko-KR" altLang="en-US" sz="3300" dirty="0"/>
              <a:t>내용 </a:t>
            </a:r>
            <a:r>
              <a:rPr lang="en-US" altLang="ko-KR" sz="3300" dirty="0"/>
              <a:t>&lt;/</a:t>
            </a:r>
            <a:r>
              <a:rPr lang="ko-KR" altLang="en-US" sz="3300" dirty="0">
                <a:solidFill>
                  <a:srgbClr val="009900"/>
                </a:solidFill>
              </a:rPr>
              <a:t>종료태그</a:t>
            </a:r>
            <a:r>
              <a:rPr lang="en-US" altLang="ko-KR" sz="3300" dirty="0" smtClean="0"/>
              <a:t>&gt;</a:t>
            </a:r>
          </a:p>
          <a:p>
            <a:endParaRPr lang="en-US" altLang="ko-KR" dirty="0"/>
          </a:p>
          <a:p>
            <a:pPr marL="0" indent="0" algn="ctr">
              <a:buNone/>
            </a:pPr>
            <a:r>
              <a:rPr lang="en-US" altLang="ko-KR" dirty="0" smtClean="0"/>
              <a:t>&lt;a </a:t>
            </a:r>
            <a:r>
              <a:rPr lang="en-US" altLang="ko-KR" dirty="0" err="1" smtClean="0"/>
              <a:t>href</a:t>
            </a:r>
            <a:r>
              <a:rPr lang="en-US" altLang="ko-KR" dirty="0" smtClean="0"/>
              <a:t>=</a:t>
            </a:r>
            <a:r>
              <a:rPr lang="en-US" altLang="ko-KR" dirty="0" smtClean="0">
                <a:hlinkClick r:id="rId2"/>
              </a:rPr>
              <a:t>“http://google.com</a:t>
            </a:r>
            <a:r>
              <a:rPr lang="en-US" altLang="ko-KR" dirty="0" smtClean="0"/>
              <a:t>” </a:t>
            </a:r>
            <a:r>
              <a:rPr lang="en-US" altLang="ko-KR" dirty="0" err="1" smtClean="0"/>
              <a:t>targe</a:t>
            </a:r>
            <a:r>
              <a:rPr lang="en-US" altLang="ko-KR" dirty="0" smtClean="0"/>
              <a:t>=“_blank”&gt;</a:t>
            </a:r>
            <a:r>
              <a:rPr lang="ko-KR" altLang="en-US" dirty="0" err="1" smtClean="0"/>
              <a:t>구글</a:t>
            </a:r>
            <a:r>
              <a:rPr lang="en-US" altLang="ko-KR" dirty="0" smtClean="0"/>
              <a:t>&lt;/a&gt;</a:t>
            </a:r>
          </a:p>
          <a:p>
            <a:pPr marL="0" indent="0">
              <a:buNone/>
            </a:pPr>
            <a:r>
              <a:rPr lang="en-US" altLang="ko-KR" sz="2400" dirty="0" smtClean="0"/>
              <a:t>	&lt;a</a:t>
            </a:r>
            <a:r>
              <a:rPr lang="ko-KR" altLang="en-US" sz="2400" dirty="0" smtClean="0"/>
              <a:t>는 시작태그</a:t>
            </a:r>
            <a:r>
              <a:rPr lang="en-US" altLang="ko-KR" sz="2400" dirty="0"/>
              <a:t> </a:t>
            </a:r>
            <a:r>
              <a:rPr lang="en-US" altLang="ko-KR" sz="2400" dirty="0" err="1" smtClean="0"/>
              <a:t>href</a:t>
            </a:r>
            <a:r>
              <a:rPr lang="ko-KR" altLang="en-US" sz="2400" dirty="0" err="1" smtClean="0"/>
              <a:t>속성명</a:t>
            </a:r>
            <a:r>
              <a:rPr lang="en-US" altLang="ko-KR" sz="2400" dirty="0" smtClean="0"/>
              <a:t>, =“</a:t>
            </a:r>
            <a:r>
              <a:rPr lang="ko-KR" altLang="en-US" sz="2400" dirty="0" smtClean="0"/>
              <a:t>속성값</a:t>
            </a:r>
            <a:r>
              <a:rPr lang="en-US" altLang="ko-KR" sz="2400" dirty="0" smtClean="0"/>
              <a:t>”, </a:t>
            </a:r>
            <a:r>
              <a:rPr lang="ko-KR" altLang="en-US" sz="2400" dirty="0" smtClean="0"/>
              <a:t>내용</a:t>
            </a:r>
            <a:r>
              <a:rPr lang="en-US" altLang="ko-KR" sz="2400" dirty="0" smtClean="0"/>
              <a:t>, &lt;/a&gt;</a:t>
            </a:r>
            <a:r>
              <a:rPr lang="ko-KR" altLang="en-US" sz="2400" dirty="0" smtClean="0"/>
              <a:t>종료태그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dirty="0" smtClean="0"/>
              <a:t>	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	&lt;p&gt; html</a:t>
            </a:r>
            <a:r>
              <a:rPr lang="ko-KR" altLang="en-US" dirty="0" err="1" smtClean="0"/>
              <a:t>웹프로그래밍</a:t>
            </a:r>
            <a:r>
              <a:rPr lang="ko-KR" altLang="en-US" dirty="0" smtClean="0"/>
              <a:t> </a:t>
            </a:r>
            <a:r>
              <a:rPr lang="en-US" altLang="ko-KR" dirty="0" smtClean="0"/>
              <a:t>&lt;/p&gt;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342900" indent="-342900"/>
            <a:r>
              <a:rPr lang="ko-KR" altLang="en-US" sz="3300" u="sng" dirty="0"/>
              <a:t>요소 안에</a:t>
            </a:r>
            <a:r>
              <a:rPr lang="ko-KR" altLang="en-US" sz="3300" dirty="0"/>
              <a:t> </a:t>
            </a:r>
            <a:r>
              <a:rPr lang="ko-KR" altLang="en-US" sz="3300" u="sng" dirty="0"/>
              <a:t>다른 요소</a:t>
            </a:r>
            <a:r>
              <a:rPr lang="ko-KR" altLang="en-US" sz="3300" dirty="0"/>
              <a:t>를 포함할 수 있다</a:t>
            </a:r>
            <a:r>
              <a:rPr lang="en-US" altLang="ko-KR" sz="3300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    &lt;html&gt;&lt;body&gt; … &lt;/body&gt;&lt;/html&gt;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	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2627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78" t="17150"/>
          <a:stretch/>
        </p:blipFill>
        <p:spPr>
          <a:xfrm>
            <a:off x="666749" y="1471613"/>
            <a:ext cx="11071059" cy="54864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07975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 smtClean="0"/>
              <a:t>&lt;HTML5 </a:t>
            </a:r>
            <a:r>
              <a:rPr lang="ko-KR" altLang="en-US" dirty="0" smtClean="0"/>
              <a:t>문서의 기본구조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529138" y="2443163"/>
            <a:ext cx="6824662" cy="2043112"/>
          </a:xfrm>
          <a:prstGeom prst="rect">
            <a:avLst/>
          </a:prstGeom>
          <a:solidFill>
            <a:srgbClr val="8EBAE2">
              <a:alpha val="80000"/>
            </a:srgbClr>
          </a:solidFill>
          <a:ln w="28575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529138" y="4531518"/>
            <a:ext cx="6824662" cy="1528763"/>
          </a:xfrm>
          <a:prstGeom prst="rect">
            <a:avLst/>
          </a:prstGeom>
          <a:solidFill>
            <a:srgbClr val="98C0E4">
              <a:alpha val="60000"/>
            </a:srgbClr>
          </a:solidFill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29138" y="1471613"/>
            <a:ext cx="6824662" cy="5157787"/>
          </a:xfrm>
          <a:solidFill>
            <a:srgbClr val="FFCCFF">
              <a:alpha val="30196"/>
            </a:srgb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&lt;!DOCTYPE html&gt;</a:t>
            </a:r>
          </a:p>
          <a:p>
            <a:pPr marL="0" indent="0">
              <a:buNone/>
            </a:pPr>
            <a:r>
              <a:rPr lang="en-US" altLang="ko-KR" dirty="0" smtClean="0"/>
              <a:t>&lt;html&gt;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>
                <a:solidFill>
                  <a:srgbClr val="0000FF"/>
                </a:solidFill>
              </a:rPr>
              <a:t>&lt;head&gt;</a:t>
            </a:r>
          </a:p>
          <a:p>
            <a:pPr marL="0" indent="0">
              <a:buNone/>
            </a:pPr>
            <a:r>
              <a:rPr lang="en-US" altLang="ko-KR" dirty="0" smtClean="0"/>
              <a:t>		</a:t>
            </a:r>
            <a:r>
              <a:rPr lang="ko-KR" altLang="en-US" dirty="0" smtClean="0"/>
              <a:t>문서제목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메타데이터</a:t>
            </a:r>
            <a:r>
              <a:rPr lang="en-US" altLang="ko-KR" dirty="0" smtClean="0"/>
              <a:t>, 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	</a:t>
            </a:r>
            <a:r>
              <a:rPr lang="ko-KR" altLang="en-US" dirty="0" smtClean="0"/>
              <a:t>자바스크립트</a:t>
            </a:r>
            <a:r>
              <a:rPr lang="en-US" altLang="ko-KR" dirty="0" smtClean="0"/>
              <a:t>, CSS</a:t>
            </a:r>
            <a:r>
              <a:rPr lang="ko-KR" altLang="en-US" dirty="0" smtClean="0"/>
              <a:t>링크</a:t>
            </a:r>
            <a:r>
              <a:rPr lang="en-US" altLang="ko-KR" dirty="0" smtClean="0"/>
              <a:t>,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>
                <a:solidFill>
                  <a:srgbClr val="0000FF"/>
                </a:solidFill>
              </a:rPr>
              <a:t>&lt;/head&gt;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>
                <a:solidFill>
                  <a:srgbClr val="002060"/>
                </a:solidFill>
              </a:rPr>
              <a:t>&lt;body&gt;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	</a:t>
            </a:r>
            <a:r>
              <a:rPr lang="ko-KR" altLang="en-US" dirty="0" smtClean="0"/>
              <a:t>문서의 본문 내용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>
                <a:solidFill>
                  <a:srgbClr val="002060"/>
                </a:solidFill>
              </a:rPr>
              <a:t>&lt;/body&gt;</a:t>
            </a:r>
          </a:p>
          <a:p>
            <a:pPr marL="0" indent="0">
              <a:buNone/>
            </a:pPr>
            <a:r>
              <a:rPr lang="en-US" altLang="ko-KR" dirty="0" smtClean="0"/>
              <a:t>&lt;/html&gt;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92074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HTML </a:t>
            </a:r>
            <a:r>
              <a:rPr lang="ko-KR" altLang="en-US" dirty="0" smtClean="0"/>
              <a:t>문서의 기본구조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18050"/>
          </a:xfrm>
        </p:spPr>
        <p:txBody>
          <a:bodyPr/>
          <a:lstStyle/>
          <a:p>
            <a:r>
              <a:rPr lang="ko-KR" altLang="en-US" dirty="0" smtClean="0"/>
              <a:t>문서유형 </a:t>
            </a:r>
            <a:r>
              <a:rPr lang="en-US" altLang="ko-KR" dirty="0" smtClean="0"/>
              <a:t>DOCTYPE</a:t>
            </a:r>
            <a:r>
              <a:rPr lang="ko-KR" altLang="en-US" dirty="0" smtClean="0"/>
              <a:t>선언</a:t>
            </a:r>
            <a:r>
              <a:rPr lang="en-US" altLang="ko-KR" dirty="0" smtClean="0"/>
              <a:t>!</a:t>
            </a:r>
          </a:p>
          <a:p>
            <a:pPr marL="0" indent="0">
              <a:buNone/>
            </a:pPr>
            <a:r>
              <a:rPr lang="en-US" altLang="ko-KR" sz="2000" dirty="0" smtClean="0"/>
              <a:t>: </a:t>
            </a:r>
            <a:r>
              <a:rPr lang="ko-KR" altLang="en-US" sz="2000" dirty="0" smtClean="0"/>
              <a:t>브라우저가 </a:t>
            </a:r>
            <a:r>
              <a:rPr lang="ko-KR" altLang="en-US" sz="2000" dirty="0" err="1" smtClean="0"/>
              <a:t>웹페이지를</a:t>
            </a:r>
            <a:r>
              <a:rPr lang="ko-KR" altLang="en-US" sz="2000" dirty="0" smtClean="0"/>
              <a:t> 올바르게 표시할 수 있도록 문서 형식을 알려주는 지시어</a:t>
            </a:r>
            <a:endParaRPr lang="en-US" altLang="ko-KR" sz="2000" dirty="0" smtClean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 smtClean="0">
                <a:solidFill>
                  <a:srgbClr val="0033CC"/>
                </a:solidFill>
              </a:rPr>
              <a:t>HTML 4.01</a:t>
            </a:r>
          </a:p>
          <a:p>
            <a:pPr marL="0" indent="0">
              <a:buNone/>
            </a:pPr>
            <a:r>
              <a:rPr lang="en-US" altLang="ko-KR" dirty="0"/>
              <a:t>&lt;!DOCTYPE HTML PUBLIC </a:t>
            </a:r>
          </a:p>
          <a:p>
            <a:pPr marL="0" indent="0">
              <a:buNone/>
            </a:pPr>
            <a:r>
              <a:rPr lang="en-US" altLang="ko-KR" dirty="0"/>
              <a:t>"-//W3C//DTD HTML 4.01 Transitional //EN"</a:t>
            </a:r>
          </a:p>
          <a:p>
            <a:pPr marL="0" indent="0">
              <a:buNone/>
            </a:pPr>
            <a:r>
              <a:rPr lang="en-US" altLang="ko-KR" dirty="0"/>
              <a:t>"http://www.w3.org/TR/html4/loose.dtd</a:t>
            </a:r>
            <a:r>
              <a:rPr lang="en-US" altLang="ko-KR" dirty="0" smtClean="0"/>
              <a:t>"&gt;</a:t>
            </a:r>
          </a:p>
          <a:p>
            <a:r>
              <a:rPr lang="en-US" altLang="ko-KR" dirty="0" smtClean="0">
                <a:solidFill>
                  <a:srgbClr val="0033CC"/>
                </a:solidFill>
              </a:rPr>
              <a:t>HTML 5</a:t>
            </a:r>
            <a:r>
              <a:rPr lang="en-US" altLang="ko-KR" dirty="0" smtClean="0">
                <a:solidFill>
                  <a:srgbClr val="002060"/>
                </a:solidFill>
              </a:rPr>
              <a:t> </a:t>
            </a:r>
            <a:r>
              <a:rPr lang="en-US" altLang="ko-KR" dirty="0" smtClean="0"/>
              <a:t>&lt;!DOCYPE html&gt; </a:t>
            </a:r>
            <a:r>
              <a:rPr lang="ko-KR" altLang="en-US" sz="2000" dirty="0" smtClean="0"/>
              <a:t>로 간략해 짐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2244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e58c614a-09f4-42c3-ac81-42086cc7c38e" Revision="1" Stencil="System.MyShapes" StencilVersion="1.0"/>
</Control>
</file>

<file path=customXml/itemProps1.xml><?xml version="1.0" encoding="utf-8"?>
<ds:datastoreItem xmlns:ds="http://schemas.openxmlformats.org/officeDocument/2006/customXml" ds:itemID="{7D6C0572-CB45-4244-BA3F-51959334CA5E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1567</TotalTime>
  <Words>464</Words>
  <Application>Microsoft Office PowerPoint</Application>
  <PresentationFormat>와이드스크린</PresentationFormat>
  <Paragraphs>113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HTML이란?</vt:lpstr>
      <vt:lpstr> HTML이란? HyperText Markup Language </vt:lpstr>
      <vt:lpstr>웹페이지를 작성하기 위해 가장 기본적인 언어 HTML</vt:lpstr>
      <vt:lpstr>HTML 위한 준비물</vt:lpstr>
      <vt:lpstr>HTML문서는 다양한 요소들의 조합으로 구성된다.</vt:lpstr>
      <vt:lpstr>&lt;HTML 문서 작성시 주의사항&gt;</vt:lpstr>
      <vt:lpstr>HTML은 “요소”로 구성된다.</vt:lpstr>
      <vt:lpstr>&lt;HTML5 문서의 기본구조&gt;</vt:lpstr>
      <vt:lpstr>HTML 문서의 기본구조</vt:lpstr>
      <vt:lpstr>HTML문서의 기본 구조</vt:lpstr>
      <vt:lpstr>&lt;head&gt;안의 내용</vt:lpstr>
      <vt:lpstr>텍스트를 표현하는 대표 태그들..</vt:lpstr>
      <vt:lpstr>Replit.com이나 VS코드로 작성해 봐요.</vt:lpstr>
      <vt:lpstr>개발환경 설정하기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HTML이란?</dc:title>
  <dc:creator>Microsoft 계정</dc:creator>
  <cp:lastModifiedBy>Microsoft 계정</cp:lastModifiedBy>
  <cp:revision>48</cp:revision>
  <dcterms:created xsi:type="dcterms:W3CDTF">2022-08-05T03:54:36Z</dcterms:created>
  <dcterms:modified xsi:type="dcterms:W3CDTF">2022-08-06T06:46:23Z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