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3" r:id="rId12"/>
    <p:sldId id="272" r:id="rId13"/>
    <p:sldId id="273" r:id="rId14"/>
    <p:sldId id="274" r:id="rId15"/>
    <p:sldId id="258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59" r:id="rId24"/>
    <p:sldId id="261" r:id="rId25"/>
    <p:sldId id="260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2" clrIdx="0">
    <p:extLst>
      <p:ext uri="{19B8F6BF-5375-455C-9EA6-DF929625EA0E}">
        <p15:presenceInfo xmlns:p15="http://schemas.microsoft.com/office/powerpoint/2012/main" userId="113e896df879f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F8D"/>
    <a:srgbClr val="25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3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4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1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6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97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5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6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ssscan.com/css-box-shadow-examp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#k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CSS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웹문서의</a:t>
            </a:r>
            <a:r>
              <a:rPr lang="ko-KR" altLang="en-US" dirty="0" smtClean="0"/>
              <a:t> 구조를 담당한다면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CSS</a:t>
            </a:r>
            <a:r>
              <a:rPr lang="ko-KR" altLang="en-US" dirty="0" smtClean="0"/>
              <a:t>는 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여백과 같은 스타일을 추가하여 </a:t>
            </a:r>
            <a:endParaRPr lang="en-US" altLang="ko-KR" dirty="0" smtClean="0"/>
          </a:p>
          <a:p>
            <a:r>
              <a:rPr lang="ko-KR" altLang="en-US" dirty="0" err="1" smtClean="0"/>
              <a:t>보기좋게</a:t>
            </a:r>
            <a:r>
              <a:rPr lang="ko-KR" altLang="en-US" dirty="0" smtClean="0"/>
              <a:t> 꾸며주는 역할을 담당한다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9" y="2250540"/>
            <a:ext cx="760818" cy="10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4437742" cy="331893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스타일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제작자 스타일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브라우저 기본 스타일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4058" y="2556931"/>
            <a:ext cx="441234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중요도가 같은 스타일이라면 적용범위에 따라 우선순위를 정할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2400" b="1" dirty="0" smtClean="0">
                <a:solidFill>
                  <a:srgbClr val="2501FF"/>
                </a:solidFill>
              </a:rPr>
              <a:t>!important</a:t>
            </a:r>
            <a:r>
              <a:rPr lang="ko-KR" altLang="en-US" dirty="0" smtClean="0"/>
              <a:t>를 붙이면 다른 스타일 보다 우선순위가 높아집니다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h1{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 !important;}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스타일</a:t>
            </a:r>
            <a:endParaRPr lang="en-US" altLang="ko-KR" dirty="0" smtClean="0"/>
          </a:p>
          <a:p>
            <a:r>
              <a:rPr lang="en-US" altLang="ko-KR" dirty="0" smtClean="0"/>
              <a:t>3. id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타입 스타일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무서에</a:t>
            </a:r>
            <a:r>
              <a:rPr lang="ko-KR" altLang="en-US" dirty="0" smtClean="0"/>
              <a:t> 사용한 특정 태그에 스타일을 똑같이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0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여백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padding </a:t>
            </a:r>
            <a:r>
              <a:rPr lang="ko-KR" altLang="en-US" dirty="0" smtClean="0"/>
              <a:t>안쪽의 여백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margin </a:t>
            </a:r>
            <a:r>
              <a:rPr lang="ko-KR" altLang="en-US" dirty="0" smtClean="0"/>
              <a:t>바깥의 여백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크롬 오른쪽마우스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검사기능</a:t>
            </a:r>
            <a:r>
              <a:rPr lang="ko-KR" altLang="en-US" sz="1400" dirty="0" smtClean="0"/>
              <a:t>으로 확인해볼까요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44457" y="2714171"/>
            <a:ext cx="5021943" cy="316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3114282"/>
            <a:ext cx="3773714" cy="22414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66113" y="3418113"/>
            <a:ext cx="3178629" cy="17417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패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81371" y="3788229"/>
            <a:ext cx="2160813" cy="10438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9655" y="3417147"/>
            <a:ext cx="183255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패딩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(padding)</a:t>
            </a:r>
            <a:endParaRPr lang="en-US" altLang="ko-KR" sz="2000" b="1" cap="none" spc="0" dirty="0">
              <a:ln w="0"/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7866" y="3077998"/>
            <a:ext cx="185659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0"/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테두리</a:t>
            </a:r>
            <a:r>
              <a:rPr lang="en-US" altLang="ko-KR" sz="2000" b="1" dirty="0" smtClean="0">
                <a:ln w="0"/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</a:t>
            </a:r>
            <a:r>
              <a:rPr lang="en-US" altLang="ko-KR" sz="2000" b="1" cap="none" spc="0" dirty="0" smtClean="0">
                <a:ln w="0"/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border)</a:t>
            </a:r>
            <a:endParaRPr lang="en-US" altLang="ko-KR" sz="2000" b="1" cap="none" spc="0" dirty="0">
              <a:ln w="0"/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457" y="2684418"/>
            <a:ext cx="166423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마진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margin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en-US" altLang="ko-KR" sz="2000" b="1" cap="none" spc="0" dirty="0">
              <a:ln w="0"/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98587" y="4076823"/>
            <a:ext cx="15263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콘텐츠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영역</a:t>
            </a:r>
            <a:endParaRPr lang="en-US" altLang="ko-KR" sz="2000" b="1" cap="none" spc="0" dirty="0">
              <a:ln w="0"/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여백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박스 두 개를 만들어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비교해 볼까요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가로넓이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했을 때와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 smtClean="0"/>
              <a:t>300px</a:t>
            </a:r>
            <a:r>
              <a:rPr lang="ko-KR" altLang="en-US" sz="1800" dirty="0" smtClean="0"/>
              <a:t>했을 때 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/ auto </a:t>
            </a:r>
            <a:r>
              <a:rPr lang="ko-KR" altLang="en-US" sz="1800" dirty="0" err="1" smtClean="0"/>
              <a:t>콘텐츠</a:t>
            </a:r>
            <a:r>
              <a:rPr lang="ko-KR" altLang="en-US" sz="1800" dirty="0" smtClean="0"/>
              <a:t> 크기에 따라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브라우저 사이즈를 줄이면 같이 줄어들기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544457" y="2714171"/>
            <a:ext cx="5021943" cy="316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3114282"/>
            <a:ext cx="3773714" cy="22414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66113" y="3418113"/>
            <a:ext cx="3178629" cy="17417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패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81371" y="3788229"/>
            <a:ext cx="2160813" cy="10438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91829" y="3433795"/>
            <a:ext cx="231505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&lt;---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width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가로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--&gt; </a:t>
            </a:r>
            <a:endParaRPr lang="en-US" altLang="ko-KR" sz="2000" b="1" cap="none" spc="0" dirty="0">
              <a:ln w="0"/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98587" y="4076823"/>
            <a:ext cx="15263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콘텐츠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영역</a:t>
            </a:r>
            <a:endParaRPr lang="en-US" altLang="ko-KR" sz="2000" b="1" cap="none" spc="0" dirty="0">
              <a:ln w="0"/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343" y="3394013"/>
            <a:ext cx="461665" cy="17754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&lt;---height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30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 다양한 여백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745617"/>
            <a:ext cx="9601196" cy="332135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endParaRPr lang="en-US" altLang="ko-KR" sz="1100" dirty="0" smtClean="0"/>
          </a:p>
          <a:p>
            <a:pPr algn="ctr"/>
            <a:r>
              <a:rPr lang="en-US" altLang="ko-KR" dirty="0" smtClean="0"/>
              <a:t>.class</a:t>
            </a:r>
            <a:r>
              <a:rPr lang="ko-KR" altLang="en-US" dirty="0" smtClean="0"/>
              <a:t>명</a:t>
            </a:r>
            <a:r>
              <a:rPr lang="en-US" altLang="ko-KR" dirty="0" smtClean="0"/>
              <a:t>{margin:50px;} /*</a:t>
            </a:r>
            <a:r>
              <a:rPr lang="ko-KR" altLang="en-US" dirty="0" smtClean="0"/>
              <a:t>상하좌우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군데 모두 적용</a:t>
            </a:r>
            <a:r>
              <a:rPr lang="en-US" altLang="ko-KR" dirty="0" smtClean="0"/>
              <a:t>*/</a:t>
            </a:r>
          </a:p>
          <a:p>
            <a:pPr algn="ctr"/>
            <a:r>
              <a:rPr lang="en-US" altLang="ko-KR" dirty="0"/>
              <a:t>.class</a:t>
            </a:r>
            <a:r>
              <a:rPr lang="ko-KR" altLang="en-US" dirty="0"/>
              <a:t>명</a:t>
            </a:r>
            <a:r>
              <a:rPr lang="en-US" altLang="ko-KR" dirty="0"/>
              <a:t>{</a:t>
            </a:r>
            <a:r>
              <a:rPr lang="en-US" altLang="ko-KR" dirty="0" smtClean="0"/>
              <a:t>margin:30px 50px;} /*</a:t>
            </a:r>
            <a:r>
              <a:rPr lang="ko-KR" altLang="en-US" dirty="0" smtClean="0"/>
              <a:t>위아래마진 </a:t>
            </a:r>
            <a:r>
              <a:rPr lang="en-US" altLang="ko-KR" dirty="0" smtClean="0"/>
              <a:t>30px </a:t>
            </a:r>
            <a:r>
              <a:rPr lang="ko-KR" altLang="en-US" dirty="0" smtClean="0"/>
              <a:t>좌우마진</a:t>
            </a:r>
            <a:r>
              <a:rPr lang="en-US" altLang="ko-KR" dirty="0" smtClean="0"/>
              <a:t> 50px*/</a:t>
            </a:r>
            <a:endParaRPr lang="ko-KR" altLang="en-US" dirty="0"/>
          </a:p>
          <a:p>
            <a:pPr algn="ctr"/>
            <a:r>
              <a:rPr lang="en-US" altLang="ko-KR" dirty="0"/>
              <a:t>.class</a:t>
            </a:r>
            <a:r>
              <a:rPr lang="ko-KR" altLang="en-US" dirty="0"/>
              <a:t>명</a:t>
            </a:r>
            <a:r>
              <a:rPr lang="en-US" altLang="ko-KR" dirty="0"/>
              <a:t>{</a:t>
            </a:r>
            <a:r>
              <a:rPr lang="en-US" altLang="ko-KR" dirty="0" smtClean="0"/>
              <a:t>margin:30px 20px 50px;} /*</a:t>
            </a:r>
            <a:r>
              <a:rPr lang="ko-KR" altLang="en-US" dirty="0" err="1" smtClean="0"/>
              <a:t>위마진</a:t>
            </a:r>
            <a:r>
              <a:rPr lang="en-US" altLang="ko-KR" dirty="0" smtClean="0"/>
              <a:t> 30 </a:t>
            </a:r>
            <a:r>
              <a:rPr lang="ko-KR" altLang="en-US" dirty="0" smtClean="0"/>
              <a:t>좌우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50*/</a:t>
            </a:r>
          </a:p>
          <a:p>
            <a:pPr algn="ctr"/>
            <a:r>
              <a:rPr lang="en-US" altLang="ko-KR" dirty="0"/>
              <a:t>.class</a:t>
            </a:r>
            <a:r>
              <a:rPr lang="ko-KR" altLang="en-US" dirty="0"/>
              <a:t>명</a:t>
            </a:r>
            <a:r>
              <a:rPr lang="en-US" altLang="ko-KR" dirty="0"/>
              <a:t>{</a:t>
            </a:r>
            <a:r>
              <a:rPr lang="en-US" altLang="ko-KR" dirty="0" smtClean="0"/>
              <a:t>margin:</a:t>
            </a:r>
            <a:r>
              <a:rPr lang="en-US" altLang="ko-KR" dirty="0"/>
              <a:t>30px 20px </a:t>
            </a:r>
            <a:r>
              <a:rPr lang="en-US" altLang="ko-KR" dirty="0" smtClean="0"/>
              <a:t>30px 50px</a:t>
            </a:r>
            <a:r>
              <a:rPr lang="en-US" altLang="ko-KR" dirty="0"/>
              <a:t>;} </a:t>
            </a:r>
            <a:r>
              <a:rPr lang="en-US" altLang="ko-KR" dirty="0" smtClean="0"/>
              <a:t>/*</a:t>
            </a:r>
            <a:r>
              <a:rPr lang="ko-KR" altLang="en-US" dirty="0" smtClean="0"/>
              <a:t>상하좌우 각각 </a:t>
            </a:r>
            <a:r>
              <a:rPr lang="ko-KR" altLang="en-US" dirty="0"/>
              <a:t>적용</a:t>
            </a:r>
            <a:r>
              <a:rPr lang="en-US" altLang="ko-KR" dirty="0"/>
              <a:t>*/</a:t>
            </a:r>
            <a:endParaRPr lang="ko-KR" altLang="en-US" dirty="0"/>
          </a:p>
          <a:p>
            <a:pPr algn="ctr"/>
            <a:r>
              <a:rPr lang="en-US" altLang="ko-KR" dirty="0"/>
              <a:t>.class</a:t>
            </a:r>
            <a:r>
              <a:rPr lang="ko-KR" altLang="en-US" dirty="0"/>
              <a:t>명</a:t>
            </a:r>
            <a:r>
              <a:rPr lang="en-US" altLang="ko-KR" dirty="0"/>
              <a:t>{</a:t>
            </a:r>
            <a:r>
              <a:rPr lang="en-US" altLang="ko-KR" dirty="0" smtClean="0"/>
              <a:t>margin: 20px auto;} /*</a:t>
            </a:r>
            <a:r>
              <a:rPr lang="ko-KR" altLang="en-US" dirty="0" smtClean="0"/>
              <a:t>위아래 </a:t>
            </a:r>
            <a:r>
              <a:rPr lang="en-US" altLang="ko-KR" dirty="0" smtClean="0"/>
              <a:t>20, </a:t>
            </a:r>
            <a:r>
              <a:rPr lang="ko-KR" altLang="en-US" dirty="0" smtClean="0"/>
              <a:t>좌우는 자동계산</a:t>
            </a:r>
            <a:r>
              <a:rPr lang="en-US" altLang="ko-KR" dirty="0" smtClean="0"/>
              <a:t>*/</a:t>
            </a:r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8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</a:t>
            </a:r>
            <a:r>
              <a:rPr lang="ko-KR" altLang="en-US" dirty="0" err="1"/>
              <a:t>내</a:t>
            </a:r>
            <a:r>
              <a:rPr lang="ko-KR" altLang="en-US" dirty="0" err="1" smtClean="0"/>
              <a:t>비게이션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1115" y="2571723"/>
            <a:ext cx="4074885" cy="33189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*{</a:t>
            </a:r>
            <a:r>
              <a:rPr lang="en-US" altLang="ko-KR" dirty="0" err="1" smtClean="0"/>
              <a:t>box-sizing:border-box</a:t>
            </a:r>
            <a:r>
              <a:rPr lang="en-US" altLang="ko-KR" dirty="0" smtClean="0"/>
              <a:t>;}</a:t>
            </a:r>
          </a:p>
          <a:p>
            <a:pPr marL="0" indent="0">
              <a:buNone/>
            </a:pPr>
            <a:r>
              <a:rPr lang="en-US" altLang="ko-KR" sz="1500" dirty="0" smtClean="0"/>
              <a:t> /*</a:t>
            </a:r>
            <a:r>
              <a:rPr lang="ko-KR" altLang="en-US" sz="1500" dirty="0" smtClean="0"/>
              <a:t>모든 요소에 테두리까지 포함한 </a:t>
            </a:r>
            <a:r>
              <a:rPr lang="ko-KR" altLang="en-US" sz="1500" dirty="0" err="1" smtClean="0"/>
              <a:t>너비값지정</a:t>
            </a:r>
            <a:r>
              <a:rPr lang="en-US" altLang="ko-KR" sz="1500" dirty="0" smtClean="0"/>
              <a:t>*/</a:t>
            </a:r>
          </a:p>
          <a:p>
            <a:pPr marL="0" indent="0">
              <a:buNone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list-style:none</a:t>
            </a:r>
            <a:r>
              <a:rPr lang="en-US" altLang="ko-KR" dirty="0" smtClean="0"/>
              <a:t>;}</a:t>
            </a:r>
          </a:p>
          <a:p>
            <a:pPr marL="0" indent="0">
              <a:buNone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li{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display:inline-block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padding:20px;</a:t>
            </a:r>
          </a:p>
          <a:p>
            <a:pPr marL="0" indent="0">
              <a:buNone/>
            </a:pPr>
            <a:r>
              <a:rPr lang="en-US" altLang="ko-KR" dirty="0" smtClean="0"/>
              <a:t>margin:0 20px;</a:t>
            </a:r>
          </a:p>
          <a:p>
            <a:pPr marL="0" indent="0">
              <a:buNone/>
            </a:pPr>
            <a:r>
              <a:rPr lang="en-US" altLang="ko-KR" dirty="0" smtClean="0"/>
              <a:t>border:1px solid gray;}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9085" y="3077029"/>
            <a:ext cx="267893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&lt;li &gt;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1&lt;/li&gt;</a:t>
            </a:r>
          </a:p>
          <a:p>
            <a:r>
              <a:rPr lang="en-US" altLang="ko-KR" dirty="0"/>
              <a:t>		&lt;li &gt;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2&lt;/</a:t>
            </a:r>
            <a:r>
              <a:rPr lang="en-US" altLang="ko-KR" dirty="0"/>
              <a:t>li&gt;</a:t>
            </a:r>
          </a:p>
          <a:p>
            <a:r>
              <a:rPr lang="en-US" altLang="ko-KR" dirty="0"/>
              <a:t>		&lt;li &gt;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3&lt;/</a:t>
            </a:r>
            <a:r>
              <a:rPr lang="en-US" altLang="ko-KR" dirty="0"/>
              <a:t>li&gt;</a:t>
            </a:r>
          </a:p>
          <a:p>
            <a:r>
              <a:rPr lang="en-US" altLang="ko-KR" dirty="0"/>
              <a:t>		&lt;li &gt;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4&lt;/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2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156304"/>
            <a:ext cx="9601196" cy="1093411"/>
          </a:xfrm>
        </p:spPr>
        <p:txBody>
          <a:bodyPr/>
          <a:lstStyle/>
          <a:p>
            <a:r>
              <a:rPr lang="ko-KR" altLang="en-US" dirty="0" smtClean="0"/>
              <a:t>박스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600475"/>
            <a:ext cx="9601196" cy="3318936"/>
          </a:xfrm>
        </p:spPr>
        <p:txBody>
          <a:bodyPr numCol="2">
            <a:normAutofit/>
          </a:bodyPr>
          <a:lstStyle/>
          <a:p>
            <a:r>
              <a:rPr lang="en-US" altLang="ko-KR" sz="1800" dirty="0" smtClean="0"/>
              <a:t>width </a:t>
            </a:r>
            <a:r>
              <a:rPr lang="ko-KR" altLang="en-US" sz="1800" dirty="0" smtClean="0"/>
              <a:t>박스 모델의 너비를 지정합니다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height </a:t>
            </a:r>
            <a:r>
              <a:rPr lang="ko-KR" altLang="en-US" sz="1800" dirty="0" smtClean="0"/>
              <a:t>박스 모델의 높이를 지정합니다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box-shadow</a:t>
            </a:r>
            <a:r>
              <a:rPr lang="ko-KR" altLang="en-US" sz="1800" dirty="0" smtClean="0"/>
              <a:t>박스 모델에 그림자 효과 추가</a:t>
            </a:r>
            <a:endParaRPr lang="en-US" altLang="ko-KR" sz="1800" dirty="0" smtClean="0"/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: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수평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수직거리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흐림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번짐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색상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inset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.box{box-shodow:5px 5px 15px 5px gray;}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ko-KR" altLang="en-US" sz="1600" dirty="0" smtClean="0"/>
              <a:t>그림자효과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getcssscan.com/css-box-shadow-examples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테두리 속성 </a:t>
            </a:r>
            <a:r>
              <a:rPr lang="en-US" altLang="ko-KR" sz="1800" dirty="0" smtClean="0"/>
              <a:t>dotted</a:t>
            </a:r>
          </a:p>
          <a:p>
            <a:r>
              <a:rPr lang="en-US" altLang="ko-KR" sz="1800" dirty="0" smtClean="0"/>
              <a:t>border-style </a:t>
            </a:r>
            <a:r>
              <a:rPr lang="ko-KR" altLang="en-US" sz="1800" dirty="0" smtClean="0"/>
              <a:t>상하좌우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 방향의 테두리 스타일을 한꺼번에 지정</a:t>
            </a:r>
            <a:endParaRPr lang="en-US" altLang="ko-KR" sz="1800" dirty="0" smtClean="0"/>
          </a:p>
          <a:p>
            <a:r>
              <a:rPr lang="en-US" altLang="ko-KR" sz="1800" dirty="0" smtClean="0"/>
              <a:t>border-</a:t>
            </a:r>
            <a:r>
              <a:rPr lang="ko-KR" altLang="en-US" sz="1800" dirty="0" smtClean="0"/>
              <a:t>위치</a:t>
            </a:r>
            <a:r>
              <a:rPr lang="en-US" altLang="ko-KR" sz="1800" dirty="0" smtClean="0"/>
              <a:t>-style : </a:t>
            </a:r>
            <a:r>
              <a:rPr lang="ko-KR" altLang="en-US" sz="1800" dirty="0" smtClean="0"/>
              <a:t>위치 부분에 </a:t>
            </a:r>
            <a:r>
              <a:rPr lang="en-US" altLang="ko-KR" sz="1800" dirty="0" smtClean="0"/>
              <a:t>top, right, bottom, left</a:t>
            </a:r>
            <a:r>
              <a:rPr lang="ko-KR" altLang="en-US" sz="1800" dirty="0" smtClean="0"/>
              <a:t>중 선택하여 테두리 스타일 지정</a:t>
            </a:r>
            <a:endParaRPr lang="en-US" altLang="ko-KR" sz="1800" dirty="0" smtClean="0"/>
          </a:p>
          <a:p>
            <a:r>
              <a:rPr lang="en-US" altLang="ko-KR" sz="1800" dirty="0" smtClean="0"/>
              <a:t>border-color </a:t>
            </a:r>
            <a:r>
              <a:rPr lang="ko-KR" altLang="en-US" sz="1800" dirty="0" smtClean="0"/>
              <a:t>테두리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색상 한꺼번에 지정</a:t>
            </a:r>
            <a:endParaRPr lang="en-US" altLang="ko-KR" sz="1800" dirty="0" smtClean="0"/>
          </a:p>
          <a:p>
            <a:r>
              <a:rPr lang="en-US" altLang="ko-KR" sz="1800" dirty="0" smtClean="0"/>
              <a:t>border-</a:t>
            </a:r>
            <a:r>
              <a:rPr lang="ko-KR" altLang="en-US" sz="1800" dirty="0" smtClean="0"/>
              <a:t>위치</a:t>
            </a:r>
            <a:r>
              <a:rPr lang="en-US" altLang="ko-KR" sz="1800" dirty="0" smtClean="0"/>
              <a:t>-color </a:t>
            </a:r>
            <a:r>
              <a:rPr lang="ko-KR" altLang="en-US" sz="1800" dirty="0" smtClean="0"/>
              <a:t>특정 위치 테두리 색상지정</a:t>
            </a:r>
            <a:endParaRPr lang="en-US" altLang="ko-KR" sz="1800" dirty="0" smtClean="0"/>
          </a:p>
          <a:p>
            <a:r>
              <a:rPr lang="en-US" altLang="ko-KR" sz="1800" b="1" dirty="0" smtClean="0"/>
              <a:t>border-</a:t>
            </a:r>
            <a:r>
              <a:rPr lang="en-US" altLang="ko-KR" sz="1800" b="1" dirty="0"/>
              <a:t>r</a:t>
            </a:r>
            <a:r>
              <a:rPr lang="en-US" altLang="ko-KR" sz="1800" b="1" dirty="0" smtClean="0"/>
              <a:t>adius : 25px </a:t>
            </a:r>
            <a:r>
              <a:rPr lang="ko-KR" altLang="en-US" sz="1800" dirty="0" smtClean="0"/>
              <a:t>상하좌우 꼭지점 둥글게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3835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7268028" cy="331893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왼쪽이나 오른쪽으로 </a:t>
            </a:r>
            <a:r>
              <a:rPr lang="ko-KR" altLang="en-US" dirty="0" smtClean="0"/>
              <a:t>배치 </a:t>
            </a:r>
            <a:r>
              <a:rPr lang="en-US" altLang="ko-KR" dirty="0" smtClean="0"/>
              <a:t>/left/right/none(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이미지와 문단을 가져와서</a:t>
            </a:r>
            <a:endParaRPr lang="en-US" altLang="ko-KR" dirty="0" smtClean="0"/>
          </a:p>
          <a:p>
            <a:r>
              <a:rPr lang="en-US" altLang="ko-KR" dirty="0" err="1" smtClean="0"/>
              <a:t>img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margin:40px;}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clear:left</a:t>
            </a:r>
            <a:r>
              <a:rPr lang="en-US" altLang="ko-KR" dirty="0" smtClean="0"/>
              <a:t>;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플로팅해제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right/both(</a:t>
            </a:r>
            <a:r>
              <a:rPr lang="ko-KR" altLang="en-US" dirty="0" smtClean="0"/>
              <a:t>양쪽모두해제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위치 지정속성 </a:t>
            </a:r>
            <a:r>
              <a:rPr lang="en-US" altLang="ko-KR" dirty="0" smtClean="0"/>
              <a:t>: left, right, top, bottom</a:t>
            </a:r>
          </a:p>
          <a:p>
            <a:r>
              <a:rPr lang="en-US" altLang="ko-KR" dirty="0" smtClean="0"/>
              <a:t>position: static, </a:t>
            </a:r>
            <a:r>
              <a:rPr lang="en-US" altLang="ko-KR" dirty="0" err="1" smtClean="0"/>
              <a:t>relaive</a:t>
            </a:r>
            <a:r>
              <a:rPr lang="en-US" altLang="ko-KR" dirty="0" smtClean="0"/>
              <a:t>, absolute, fixed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4343" y="3541486"/>
            <a:ext cx="151836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파일과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나란히 놓기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3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16938"/>
            <a:ext cx="9601196" cy="14342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뷰포트</a:t>
            </a:r>
            <a:r>
              <a:rPr lang="ko-KR" altLang="en-US" dirty="0" smtClean="0"/>
              <a:t> 단위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300" dirty="0" err="1"/>
              <a:t>모바일</a:t>
            </a:r>
            <a:r>
              <a:rPr lang="ko-KR" altLang="en-US" sz="1300" dirty="0"/>
              <a:t> 등 사용환경에 따라 의도한 대로 </a:t>
            </a:r>
            <a:r>
              <a:rPr lang="ko-KR" altLang="en-US" sz="1300" dirty="0" err="1"/>
              <a:t>웹페이지가</a:t>
            </a:r>
            <a:r>
              <a:rPr lang="ko-KR" altLang="en-US" sz="1300" dirty="0"/>
              <a:t> 보여지지 않아 화면 배율에 따라 지정할 수 있는 개념이 </a:t>
            </a:r>
            <a:r>
              <a:rPr lang="ko-KR" altLang="en-US" sz="1300" dirty="0" smtClean="0"/>
              <a:t>등장했습니다</a:t>
            </a:r>
            <a:r>
              <a:rPr lang="en-US" altLang="ko-KR" sz="1300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너비지정 </a:t>
            </a:r>
            <a:r>
              <a:rPr lang="en-US" altLang="ko-KR" dirty="0" smtClean="0"/>
              <a:t>device-width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&lt;meta name=“viewport” content=“width=device-width, initial-scale=1”&gt;</a:t>
            </a:r>
          </a:p>
          <a:p>
            <a:r>
              <a:rPr lang="en-US" altLang="ko-KR" dirty="0" smtClean="0"/>
              <a:t>device-height / user-scalable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.</a:t>
            </a:r>
            <a:r>
              <a:rPr lang="ko-KR" altLang="en-US" dirty="0" smtClean="0"/>
              <a:t>축소 가능여부 </a:t>
            </a:r>
            <a:r>
              <a:rPr lang="en-US" altLang="ko-KR" dirty="0" smtClean="0"/>
              <a:t>yes(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)/no </a:t>
            </a:r>
          </a:p>
          <a:p>
            <a:r>
              <a:rPr lang="en-US" altLang="ko-KR" dirty="0" smtClean="0"/>
              <a:t>initial-scale </a:t>
            </a:r>
            <a:r>
              <a:rPr lang="ko-KR" altLang="en-US" dirty="0" smtClean="0"/>
              <a:t>초기 확대</a:t>
            </a:r>
            <a:r>
              <a:rPr lang="en-US" altLang="ko-KR" dirty="0" smtClean="0"/>
              <a:t>.</a:t>
            </a:r>
            <a:r>
              <a:rPr lang="ko-KR" altLang="en-US" dirty="0" smtClean="0"/>
              <a:t>축소 값 </a:t>
            </a:r>
            <a:r>
              <a:rPr lang="en-US" altLang="ko-KR" dirty="0" smtClean="0"/>
              <a:t>1~10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단위</a:t>
            </a:r>
            <a:r>
              <a:rPr lang="en-US" altLang="ko-KR" dirty="0" smtClean="0"/>
              <a:t>	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vw</a:t>
            </a:r>
            <a:r>
              <a:rPr lang="en-US" altLang="ko-KR" dirty="0" smtClean="0"/>
              <a:t>(viewport width) </a:t>
            </a:r>
            <a:r>
              <a:rPr lang="en-US" altLang="ko-KR" dirty="0" smtClean="0"/>
              <a:t>100vw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너비의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b="1" dirty="0" err="1" smtClean="0">
                <a:solidFill>
                  <a:srgbClr val="0070C0"/>
                </a:solidFill>
              </a:rPr>
              <a:t>vh</a:t>
            </a:r>
            <a:r>
              <a:rPr lang="en-US" altLang="ko-KR" dirty="0" smtClean="0"/>
              <a:t>(viewport height) 1vh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높이의 </a:t>
            </a:r>
            <a:r>
              <a:rPr lang="en-US" altLang="ko-KR" dirty="0" smtClean="0"/>
              <a:t>1%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			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font-size: 5vw;</a:t>
            </a:r>
          </a:p>
        </p:txBody>
      </p:sp>
    </p:spTree>
    <p:extLst>
      <p:ext uri="{BB962C8B-B14F-4D97-AF65-F5344CB8AC3E}">
        <p14:creationId xmlns:p14="http://schemas.microsoft.com/office/powerpoint/2010/main" val="23977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미디어 쿼리 </a:t>
            </a:r>
            <a:r>
              <a:rPr lang="en-US" altLang="ko-KR" dirty="0" smtClean="0"/>
              <a:t>(</a:t>
            </a:r>
            <a:r>
              <a:rPr lang="ko-KR" altLang="en-US" sz="1200" dirty="0" smtClean="0"/>
              <a:t>부트스트랩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깃허브</a:t>
            </a:r>
            <a:r>
              <a:rPr lang="en-US" altLang="ko-KR" sz="1200" dirty="0" smtClean="0"/>
              <a:t>..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@media </a:t>
            </a:r>
            <a:r>
              <a:rPr lang="en-US" altLang="ko-KR" b="1" dirty="0" smtClean="0">
                <a:solidFill>
                  <a:srgbClr val="0070C0"/>
                </a:solidFill>
              </a:rPr>
              <a:t>screen</a:t>
            </a:r>
            <a:r>
              <a:rPr lang="en-US" altLang="ko-KR" dirty="0" smtClean="0"/>
              <a:t> and (min-width: 768px) and (max-width: 1439px){….}</a:t>
            </a:r>
          </a:p>
          <a:p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미디어유형</a:t>
            </a:r>
            <a:r>
              <a:rPr lang="en-US" altLang="ko-KR" dirty="0" smtClean="0"/>
              <a:t>all /</a:t>
            </a:r>
            <a:r>
              <a:rPr lang="ko-KR" altLang="en-US" dirty="0" smtClean="0"/>
              <a:t>인쇄장치</a:t>
            </a:r>
            <a:r>
              <a:rPr lang="en-US" altLang="ko-KR" dirty="0" smtClean="0"/>
              <a:t>print /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 screen/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@media=screen and(max-width:320px){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body{</a:t>
            </a:r>
          </a:p>
          <a:p>
            <a:pPr marL="914400" lvl="2" indent="0">
              <a:buNone/>
            </a:pPr>
            <a:r>
              <a:rPr lang="en-US" altLang="ko-KR" sz="2200" b="1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background-color:orange</a:t>
            </a:r>
            <a:r>
              <a:rPr lang="en-US" altLang="ko-KR" sz="22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;</a:t>
            </a:r>
            <a:endParaRPr lang="en-US" altLang="ko-KR" sz="2200" b="1" dirty="0" smtClean="0"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}}</a:t>
            </a:r>
            <a:endParaRPr lang="ko-KR" altLang="en-US" b="1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14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flex-box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dirty="0"/>
              <a:t>항목이 여러 개 있을 때 일괄적으로 한꺼번에 배치할 수 </a:t>
            </a:r>
            <a:r>
              <a:rPr lang="ko-KR" altLang="en-US" sz="1400" dirty="0" smtClean="0"/>
              <a:t>있도록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justify-content </a:t>
            </a:r>
            <a:r>
              <a:rPr lang="ko-KR" altLang="en-US" dirty="0" smtClean="0"/>
              <a:t>가로축 방향의 정렬 방법</a:t>
            </a:r>
            <a:endParaRPr lang="en-US" altLang="ko-KR" dirty="0" smtClean="0"/>
          </a:p>
          <a:p>
            <a:r>
              <a:rPr lang="en-US" altLang="ko-KR" dirty="0" smtClean="0"/>
              <a:t>align-items </a:t>
            </a:r>
            <a:r>
              <a:rPr lang="ko-KR" altLang="en-US" dirty="0" smtClean="0"/>
              <a:t>세로축 방향의 정렬 방법</a:t>
            </a:r>
            <a:endParaRPr lang="en-US" altLang="ko-KR" dirty="0" smtClean="0"/>
          </a:p>
          <a:p>
            <a:r>
              <a:rPr lang="en-US" altLang="ko-KR" dirty="0" err="1" smtClean="0"/>
              <a:t>aling</a:t>
            </a:r>
            <a:r>
              <a:rPr lang="en-US" altLang="ko-KR" dirty="0" smtClean="0"/>
              <a:t>-content </a:t>
            </a:r>
            <a:r>
              <a:rPr lang="ko-KR" altLang="en-US" dirty="0" smtClean="0"/>
              <a:t>세로줄 여러 줄로 표시된 항목의 정렬 방법</a:t>
            </a:r>
            <a:endParaRPr lang="en-US" altLang="ko-KR" dirty="0" smtClean="0"/>
          </a:p>
          <a:p>
            <a:r>
              <a:rPr lang="ko-KR" altLang="en-US" dirty="0" smtClean="0"/>
              <a:t>부모 요소에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flex;</a:t>
            </a:r>
          </a:p>
          <a:p>
            <a:r>
              <a:rPr lang="en-US" altLang="ko-KR" dirty="0" smtClean="0"/>
              <a:t>flex-direction: column </a:t>
            </a:r>
            <a:r>
              <a:rPr lang="ko-KR" altLang="en-US" dirty="0" err="1" smtClean="0"/>
              <a:t>가로로된</a:t>
            </a:r>
            <a:r>
              <a:rPr lang="ko-KR" altLang="en-US" dirty="0" smtClean="0"/>
              <a:t> 목록 등을 세로로 지정 배치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column-reverse/ row-reverse </a:t>
            </a:r>
            <a:r>
              <a:rPr lang="ko-KR" altLang="en-US" dirty="0" smtClean="0"/>
              <a:t>가로로 오른쪽에서 왼쪽으로 배치</a:t>
            </a:r>
            <a:r>
              <a:rPr lang="en-US" altLang="ko-KR" dirty="0" smtClean="0"/>
              <a:t>/ </a:t>
            </a:r>
            <a:r>
              <a:rPr lang="en-US" altLang="ko-KR" sz="2400" dirty="0" smtClean="0"/>
              <a:t>column-reverse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세로로 지정하고 아래쪽에서 위쪽으로 </a:t>
            </a:r>
            <a:r>
              <a:rPr lang="ko-KR" altLang="en-US" dirty="0" smtClean="0"/>
              <a:t>배치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29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</a:t>
            </a:r>
            <a:r>
              <a:rPr lang="en-US" altLang="ko-KR" dirty="0" smtClean="0"/>
              <a:t>/  </a:t>
            </a:r>
            <a:r>
              <a:rPr lang="ko-KR" altLang="en-US" dirty="0" smtClean="0"/>
              <a:t>외부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4190999" cy="3318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제목아래에</a:t>
            </a:r>
            <a:r>
              <a:rPr lang="en-US" altLang="ko-KR" dirty="0" smtClean="0"/>
              <a:t>&lt;/title&gt;</a:t>
            </a:r>
          </a:p>
          <a:p>
            <a:pPr marL="0" indent="0">
              <a:buNone/>
            </a:pPr>
            <a:r>
              <a:rPr lang="en-US" altLang="ko-KR" dirty="0" smtClean="0"/>
              <a:t>&lt;style&gt;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p{</a:t>
            </a:r>
          </a:p>
          <a:p>
            <a:pPr marL="914400" lvl="2" indent="0">
              <a:buNone/>
            </a:pPr>
            <a:r>
              <a:rPr lang="en-US" altLang="ko-KR" sz="2400" dirty="0" err="1" smtClean="0"/>
              <a:t>font-style:italic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ko-KR" altLang="en-US" dirty="0" smtClean="0"/>
              <a:t>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343" y="3018970"/>
            <a:ext cx="37737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외부 파일로 </a:t>
            </a:r>
            <a:endParaRPr lang="en-US" altLang="ko-KR" dirty="0" smtClean="0"/>
          </a:p>
          <a:p>
            <a:r>
              <a:rPr lang="en-US" altLang="ko-KR" dirty="0" smtClean="0"/>
              <a:t>style.css</a:t>
            </a:r>
            <a:r>
              <a:rPr lang="ko-KR" altLang="en-US" dirty="0" smtClean="0"/>
              <a:t>를 만들고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 안에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를 걸어준다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3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flex-box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dirty="0"/>
              <a:t>항목이 여러 개 있을 때 일괄적으로 한꺼번에 배치할 수 </a:t>
            </a:r>
            <a:r>
              <a:rPr lang="ko-KR" altLang="en-US" sz="1400" dirty="0" smtClean="0"/>
              <a:t>있도록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altLang="ko-KR" dirty="0">
                <a:hlinkClick r:id="rId2"/>
              </a:rPr>
              <a:t>https://flexboxfroggy.com/#ko</a:t>
            </a:r>
            <a:r>
              <a:rPr lang="en-US" altLang="ko-KR" dirty="0"/>
              <a:t> </a:t>
            </a:r>
            <a:r>
              <a:rPr lang="ko-KR" altLang="en-US" dirty="0" smtClean="0"/>
              <a:t>개구리게임으로 익숙해져요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</a:t>
            </a:r>
            <a:r>
              <a:rPr lang="ko-KR" altLang="ko-KR" sz="18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lex-start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요소들을 컨테이너의 왼쪽으로 정렬합니다.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8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flex-end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요소들을 컨테이너의 오른쪽으로 정렬합니다.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8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center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요소들을 컨테이너의 가운데로 정렬합니다.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8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space-between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요소들 사이에 동일한 간격을 둡니다.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8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space-around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요소들 주위에 동일한 간격을 둡니다.</a:t>
            </a: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들어, </a:t>
            </a:r>
            <a:r>
              <a:rPr lang="ko-KR" altLang="ko-KR" sz="18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justify-content: flex-end;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개구리를 오른쪽으로 이동시킵니다.</a:t>
            </a:r>
            <a:endParaRPr lang="ko-KR" altLang="ko-KR" sz="4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  <a:hlinkClick r:id="rId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birthYear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let age;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birthYear</a:t>
            </a:r>
            <a:r>
              <a:rPr lang="en-US" altLang="ko-KR" dirty="0" smtClean="0"/>
              <a:t> = prompt (“</a:t>
            </a:r>
            <a:r>
              <a:rPr lang="ko-KR" altLang="en-US" dirty="0" smtClean="0"/>
              <a:t>태어난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연도 입력 </a:t>
            </a:r>
            <a:r>
              <a:rPr lang="en-US" altLang="ko-KR" dirty="0" smtClean="0"/>
              <a:t>(YYYY)”, “”);</a:t>
            </a:r>
          </a:p>
          <a:p>
            <a:r>
              <a:rPr lang="en-US" altLang="ko-KR" dirty="0" smtClean="0"/>
              <a:t>age = 2023 – </a:t>
            </a:r>
            <a:r>
              <a:rPr lang="en-US" altLang="ko-KR" dirty="0" err="1" smtClean="0"/>
              <a:t>birthYear</a:t>
            </a:r>
            <a:r>
              <a:rPr lang="en-US" altLang="ko-KR" dirty="0" smtClean="0"/>
              <a:t> + 1;</a:t>
            </a:r>
          </a:p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birthYear</a:t>
            </a:r>
            <a:r>
              <a:rPr lang="en-US" altLang="ko-KR" dirty="0" smtClean="0"/>
              <a:t> + “</a:t>
            </a:r>
            <a:r>
              <a:rPr lang="ko-KR" altLang="en-US" dirty="0" smtClean="0"/>
              <a:t>당신의 나이는 </a:t>
            </a:r>
            <a:r>
              <a:rPr lang="en-US" altLang="ko-KR" dirty="0" smtClean="0"/>
              <a:t>” +age+ “</a:t>
            </a:r>
            <a:r>
              <a:rPr lang="ko-KR" altLang="en-US" dirty="0" smtClean="0"/>
              <a:t>세입니다</a:t>
            </a:r>
            <a:r>
              <a:rPr lang="en-US" altLang="ko-KR" dirty="0" smtClean="0"/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28693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14"/>
          <a:stretch/>
        </p:blipFill>
        <p:spPr>
          <a:xfrm>
            <a:off x="1493560" y="2673577"/>
            <a:ext cx="7985679" cy="1912937"/>
          </a:xfrm>
        </p:spPr>
      </p:pic>
      <p:sp>
        <p:nvSpPr>
          <p:cNvPr id="17" name="TextBox 16"/>
          <p:cNvSpPr txBox="1"/>
          <p:nvPr/>
        </p:nvSpPr>
        <p:spPr>
          <a:xfrm>
            <a:off x="1741714" y="5065486"/>
            <a:ext cx="699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변수이름 </a:t>
            </a:r>
            <a:r>
              <a:rPr lang="en-US" altLang="ko-KR" dirty="0" smtClean="0"/>
              <a:t>= [“</a:t>
            </a:r>
            <a:r>
              <a:rPr lang="ko-KR" altLang="en-US" dirty="0" smtClean="0"/>
              <a:t>영희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철수</a:t>
            </a:r>
            <a:r>
              <a:rPr lang="en-US" altLang="ko-KR" dirty="0" smtClean="0"/>
              <a:t>”, 123, 345 ] </a:t>
            </a:r>
            <a:r>
              <a:rPr lang="ko-KR" altLang="en-US" dirty="0" err="1" smtClean="0"/>
              <a:t>배열만들기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.length); </a:t>
            </a:r>
            <a:r>
              <a:rPr lang="ko-KR" altLang="en-US" dirty="0" smtClean="0"/>
              <a:t>는 배열의 길이를 나타내줍니다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변수이름</a:t>
            </a:r>
            <a:r>
              <a:rPr lang="en-US" altLang="ko-KR" dirty="0" smtClean="0"/>
              <a:t>.push(“</a:t>
            </a:r>
            <a:r>
              <a:rPr lang="ko-KR" altLang="en-US" dirty="0" smtClean="0"/>
              <a:t>길동</a:t>
            </a:r>
            <a:r>
              <a:rPr lang="en-US" altLang="ko-KR" dirty="0" smtClean="0"/>
              <a:t>”); </a:t>
            </a:r>
            <a:r>
              <a:rPr lang="ko-KR" altLang="en-US" dirty="0" smtClean="0"/>
              <a:t>를 하면 배열에 새로운 데이터가 추가됩니다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9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 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alist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document.querySelectorAll</a:t>
            </a:r>
            <a:r>
              <a:rPr lang="en-US" altLang="ko-KR" dirty="0" smtClean="0"/>
              <a:t>(‘a’);</a:t>
            </a:r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alist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.length){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console.log(</a:t>
            </a:r>
            <a:r>
              <a:rPr lang="en-US" altLang="ko-KR" sz="2400" dirty="0" err="1" smtClean="0"/>
              <a:t>alist</a:t>
            </a:r>
            <a:r>
              <a:rPr lang="en-US" altLang="ko-KR" sz="2400" dirty="0" smtClean="0"/>
              <a:t>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]);</a:t>
            </a:r>
          </a:p>
          <a:p>
            <a:pPr marL="457200" lvl="1" indent="0">
              <a:buNone/>
            </a:pP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=i+1;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02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만약에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if(</a:t>
            </a:r>
            <a:r>
              <a:rPr lang="ko-KR" altLang="en-US" dirty="0" smtClean="0"/>
              <a:t>소괄호의 내용에 부합하면</a:t>
            </a:r>
            <a:r>
              <a:rPr lang="en-US" altLang="ko-KR" b="1" dirty="0" smtClean="0">
                <a:solidFill>
                  <a:srgbClr val="FF0000"/>
                </a:solidFill>
              </a:rPr>
              <a:t>){</a:t>
            </a:r>
          </a:p>
          <a:p>
            <a:r>
              <a:rPr lang="ko-KR" altLang="en-US" dirty="0" smtClean="0"/>
              <a:t>중괄호 안의 내용이 실행되고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}else if(</a:t>
            </a:r>
            <a:r>
              <a:rPr lang="ko-KR" altLang="en-US" dirty="0"/>
              <a:t>또 다른 이 내용의 조건에 </a:t>
            </a:r>
            <a:r>
              <a:rPr lang="ko-KR" altLang="en-US" dirty="0" smtClean="0"/>
              <a:t>부합하면</a:t>
            </a:r>
            <a:r>
              <a:rPr lang="en-US" altLang="ko-KR" b="1" dirty="0" smtClean="0">
                <a:solidFill>
                  <a:srgbClr val="FF0000"/>
                </a:solidFill>
              </a:rPr>
              <a:t>){</a:t>
            </a:r>
          </a:p>
          <a:p>
            <a:r>
              <a:rPr lang="ko-KR" altLang="en-US" dirty="0" smtClean="0"/>
              <a:t>이 중괄호가 실행되고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}else{</a:t>
            </a:r>
          </a:p>
          <a:p>
            <a:r>
              <a:rPr lang="ko-KR" altLang="en-US" dirty="0" smtClean="0"/>
              <a:t>그렇지 않으면 이 내용이 실행됩니다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6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),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아규먼트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r>
              <a:rPr lang="en-US" altLang="ko-KR" dirty="0" smtClean="0"/>
              <a:t>function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(){</a:t>
            </a:r>
          </a:p>
          <a:p>
            <a:pPr marL="457200" lvl="1" indent="0">
              <a:buNone/>
            </a:pPr>
            <a:r>
              <a:rPr lang="ko-KR" altLang="en-US" dirty="0" smtClean="0"/>
              <a:t>실행할 내용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r>
              <a:rPr lang="ko-KR" altLang="en-US" dirty="0" err="1" smtClean="0"/>
              <a:t>함수명</a:t>
            </a:r>
            <a:r>
              <a:rPr lang="en-US" altLang="ko-KR" dirty="0" smtClean="0"/>
              <a:t>(); //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7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9288" y="1207104"/>
            <a:ext cx="9601196" cy="882953"/>
          </a:xfrm>
        </p:spPr>
        <p:txBody>
          <a:bodyPr/>
          <a:lstStyle/>
          <a:p>
            <a:r>
              <a:rPr lang="ko-KR" altLang="en-US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선택자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2797" y="2639639"/>
            <a:ext cx="4327432" cy="2820635"/>
          </a:xfrm>
          <a:ln>
            <a:solidFill>
              <a:srgbClr val="9D701F"/>
            </a:solidFill>
          </a:ln>
        </p:spPr>
        <p:txBody>
          <a:bodyPr>
            <a:normAutofit fontScale="25000" lnSpcReduction="20000"/>
          </a:bodyPr>
          <a:lstStyle/>
          <a:p>
            <a:endParaRPr lang="en-US" altLang="ko-KR" sz="5600" dirty="0" smtClean="0">
              <a:solidFill>
                <a:srgbClr val="2501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400" dirty="0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6400" dirty="0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</a:t>
            </a:r>
            <a:r>
              <a:rPr lang="ko-KR" altLang="en-US" sz="6400" dirty="0" err="1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sz="6400" dirty="0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400" dirty="0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</a:t>
            </a:r>
            <a:r>
              <a:rPr lang="ko-KR" altLang="en-US" sz="6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번만 적용</a:t>
            </a: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프로그램을 사용하면서 요소 구별할 때 사용한다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7200" dirty="0" smtClean="0"/>
              <a:t>&lt;</a:t>
            </a:r>
            <a:r>
              <a:rPr lang="en-US" altLang="ko-KR" sz="7200" dirty="0"/>
              <a:t>div id="new-style</a:t>
            </a:r>
            <a:r>
              <a:rPr lang="en-US" altLang="ko-KR" sz="7200" dirty="0" smtClean="0"/>
              <a:t>"&gt;</a:t>
            </a:r>
            <a:endParaRPr lang="en-US" altLang="ko-KR" sz="28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기본형 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6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아이디명</a:t>
            </a: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 규칙</a:t>
            </a:r>
            <a:r>
              <a:rPr lang="en-US" altLang="ko-KR" sz="6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pPr marL="1257300" lvl="3" indent="0" fontAlgn="base">
              <a:buNone/>
            </a:pPr>
            <a:r>
              <a:rPr lang="en-US" altLang="ko-KR" sz="8000" dirty="0"/>
              <a:t>#new-style {</a:t>
            </a:r>
          </a:p>
          <a:p>
            <a:pPr marL="1257300" lvl="3" indent="0" fontAlgn="base">
              <a:buNone/>
            </a:pPr>
            <a:r>
              <a:rPr lang="en-US" altLang="ko-KR" sz="8000" dirty="0" err="1"/>
              <a:t>color:red</a:t>
            </a:r>
            <a:r>
              <a:rPr lang="en-US" altLang="ko-KR" sz="8000" dirty="0"/>
              <a:t>;</a:t>
            </a:r>
          </a:p>
          <a:p>
            <a:pPr marL="1257300" lvl="3" indent="0" fontAlgn="base">
              <a:buNone/>
            </a:pPr>
            <a:r>
              <a:rPr lang="en-US" altLang="ko-KR" sz="8000" dirty="0"/>
              <a:t>}</a:t>
            </a:r>
          </a:p>
          <a:p>
            <a:pPr marL="0" indent="0" algn="ctr">
              <a:buNone/>
            </a:pPr>
            <a:endParaRPr lang="en-US" altLang="ko-KR" sz="3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1497" y="2639639"/>
            <a:ext cx="4718870" cy="2646878"/>
          </a:xfrm>
          <a:prstGeom prst="rect">
            <a:avLst/>
          </a:prstGeom>
          <a:noFill/>
          <a:ln>
            <a:solidFill>
              <a:srgbClr val="9D701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ko-KR" altLang="en-US" dirty="0" err="1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dirty="0">
                <a:solidFill>
                  <a:srgbClr val="250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 하나에 클래스 스타일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 적용할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문서에서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번 적용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&lt;div class="new-style</a:t>
            </a:r>
            <a:r>
              <a:rPr lang="en-US" altLang="ko-KR" dirty="0" smtClean="0"/>
              <a:t>"&gt;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기본형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클래스명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pPr lvl="3" fontAlgn="base" latinLnBrk="1"/>
            <a:r>
              <a:rPr lang="en-US" altLang="ko-KR" sz="2800" dirty="0"/>
              <a:t>.</a:t>
            </a:r>
            <a:r>
              <a:rPr lang="en-US" altLang="ko-KR" sz="2400" dirty="0"/>
              <a:t>new-style {</a:t>
            </a:r>
          </a:p>
          <a:p>
            <a:pPr lvl="3" fontAlgn="base" latinLnBrk="1"/>
            <a:r>
              <a:rPr lang="en-US" altLang="ko-KR" sz="2400" dirty="0" err="1"/>
              <a:t>color:red</a:t>
            </a:r>
            <a:r>
              <a:rPr lang="en-US" altLang="ko-KR" sz="2400" dirty="0"/>
              <a:t>;</a:t>
            </a:r>
          </a:p>
          <a:p>
            <a:pPr lvl="3" fontAlgn="base" latinLnBrk="1"/>
            <a:r>
              <a:rPr lang="en-US" altLang="ko-KR" sz="2400" dirty="0" smtClean="0"/>
              <a:t>}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222" y="5528322"/>
            <a:ext cx="731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전체선택자</a:t>
            </a:r>
            <a:r>
              <a:rPr lang="ko-KR" altLang="en-US" sz="1400" dirty="0"/>
              <a:t>* </a:t>
            </a:r>
            <a:r>
              <a:rPr lang="en-US" altLang="ko-KR" sz="1400" dirty="0"/>
              <a:t>{ }, </a:t>
            </a:r>
            <a:r>
              <a:rPr lang="ko-KR" altLang="en-US" sz="1400" dirty="0" err="1"/>
              <a:t>그룹선택자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여러 요소에 같은 스타일 적용 </a:t>
            </a:r>
            <a:r>
              <a:rPr lang="en-US" altLang="ko-KR" sz="1400" dirty="0"/>
              <a:t>h1, p { </a:t>
            </a:r>
            <a:r>
              <a:rPr lang="en-US" altLang="ko-KR" sz="1400" dirty="0" smtClean="0"/>
              <a:t>} </a:t>
            </a:r>
            <a:r>
              <a:rPr lang="ko-KR" altLang="en-US" sz="1400" dirty="0" err="1" smtClean="0"/>
              <a:t>타입선택자</a:t>
            </a:r>
            <a:r>
              <a:rPr lang="en-US" altLang="ko-KR" sz="1400" dirty="0" smtClean="0"/>
              <a:t>: p{}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관련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body{font-family: “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돋움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굴림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글자크기 지정 </a:t>
            </a:r>
            <a:r>
              <a:rPr lang="en-US" altLang="ko-KR" dirty="0" smtClean="0"/>
              <a:t>font-size:13px;</a:t>
            </a:r>
          </a:p>
          <a:p>
            <a:r>
              <a:rPr lang="ko-KR" altLang="en-US" dirty="0" smtClean="0"/>
              <a:t>글자 지정 단위 종류 </a:t>
            </a:r>
            <a:r>
              <a:rPr lang="en-US" altLang="ko-KR" dirty="0" smtClean="0"/>
              <a:t>[1em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16px, 12pt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.]</a:t>
            </a:r>
          </a:p>
          <a:p>
            <a:r>
              <a:rPr lang="en-US" altLang="ko-KR" b="1" dirty="0" err="1" smtClean="0">
                <a:solidFill>
                  <a:srgbClr val="2501FF"/>
                </a:solidFill>
              </a:rPr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요소에서 정한 글꼴의 대문자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너비 기준</a:t>
            </a:r>
            <a:r>
              <a:rPr lang="en-US" altLang="ko-KR" dirty="0" smtClean="0"/>
              <a:t>(1em)</a:t>
            </a:r>
            <a:r>
              <a:rPr lang="ko-KR" altLang="en-US" dirty="0" smtClean="0"/>
              <a:t>으로 한 후 </a:t>
            </a:r>
            <a:r>
              <a:rPr lang="ko-KR" altLang="en-US" dirty="0" err="1" smtClean="0"/>
              <a:t>비율값을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2501FF"/>
                </a:solidFill>
              </a:rPr>
              <a:t>rem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시작 부분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에서 지정한 크기를 기준</a:t>
            </a:r>
            <a:r>
              <a:rPr lang="en-US" altLang="ko-KR" dirty="0" smtClean="0"/>
              <a:t>(1rem)</a:t>
            </a:r>
            <a:r>
              <a:rPr lang="ko-KR" altLang="en-US" dirty="0" smtClean="0"/>
              <a:t>으로 한 후 </a:t>
            </a:r>
            <a:r>
              <a:rPr lang="ko-KR" altLang="en-US" dirty="0" err="1" smtClean="0"/>
              <a:t>비율값을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smtClean="0"/>
              <a:t>ex: </a:t>
            </a:r>
            <a:r>
              <a:rPr lang="ko-KR" altLang="en-US" dirty="0" smtClean="0"/>
              <a:t>해당 글꼴의 소문자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높이를 기준</a:t>
            </a:r>
            <a:r>
              <a:rPr lang="en-US" altLang="ko-KR" dirty="0" smtClean="0"/>
              <a:t>(1ex)</a:t>
            </a:r>
            <a:r>
              <a:rPr lang="ko-KR" altLang="en-US" dirty="0" smtClean="0"/>
              <a:t>으로 한 후 </a:t>
            </a:r>
            <a:r>
              <a:rPr lang="ko-KR" altLang="en-US" dirty="0" err="1" smtClean="0"/>
              <a:t>비율값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모니터의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픽셀 기준으로 할 후 </a:t>
            </a:r>
            <a:r>
              <a:rPr lang="ko-KR" altLang="en-US" dirty="0" err="1" smtClean="0"/>
              <a:t>비율값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err="1" smtClean="0"/>
              <a:t>pt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문서에서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28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웹폰트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구글폰트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https://fonts.google.com/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오른쪽 위 아이콘 </a:t>
            </a:r>
            <a:r>
              <a:rPr lang="en-US" altLang="ko-KR" dirty="0" smtClean="0"/>
              <a:t>view selected families</a:t>
            </a:r>
          </a:p>
          <a:p>
            <a:r>
              <a:rPr lang="en-US" altLang="ko-KR" dirty="0" smtClean="0"/>
              <a:t>@import </a:t>
            </a:r>
            <a:r>
              <a:rPr lang="ko-KR" altLang="en-US" dirty="0" smtClean="0"/>
              <a:t>링크 가져오기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1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불투명도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h1 {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color:rgba</a:t>
            </a:r>
            <a:r>
              <a:rPr lang="en-US" altLang="ko-KR" dirty="0" smtClean="0"/>
              <a:t>(0,0,255,0.5);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마우스로 컬러 선택이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8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text-align : center; /*</a:t>
            </a:r>
            <a:r>
              <a:rPr lang="ko-KR" altLang="en-US" dirty="0" smtClean="0"/>
              <a:t>가운데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*/</a:t>
            </a:r>
          </a:p>
          <a:p>
            <a:pPr marL="0" indent="0">
              <a:buNone/>
            </a:pPr>
            <a:r>
              <a:rPr lang="ko-KR" altLang="en-US" sz="2000" dirty="0" smtClean="0"/>
              <a:t>속성 종류</a:t>
            </a:r>
            <a:r>
              <a:rPr lang="en-US" altLang="ko-KR" sz="2000" dirty="0" smtClean="0"/>
              <a:t>: start / end/ left/ right/ justify </a:t>
            </a:r>
            <a:r>
              <a:rPr lang="ko-KR" altLang="en-US" sz="2000" dirty="0" smtClean="0"/>
              <a:t>양쪽맞춤</a:t>
            </a:r>
            <a:r>
              <a:rPr lang="en-US" altLang="ko-KR" sz="2000" dirty="0" smtClean="0"/>
              <a:t>/ match-parent</a:t>
            </a:r>
            <a:endParaRPr lang="en-US" altLang="ko-KR" dirty="0" smtClean="0"/>
          </a:p>
          <a:p>
            <a:r>
              <a:rPr lang="ko-KR" altLang="en-US" dirty="0" err="1" smtClean="0"/>
              <a:t>줄간격</a:t>
            </a:r>
            <a:r>
              <a:rPr lang="ko-KR" altLang="en-US" dirty="0" smtClean="0"/>
              <a:t> 조절 </a:t>
            </a:r>
            <a:r>
              <a:rPr lang="en-US" altLang="ko-KR" dirty="0" smtClean="0"/>
              <a:t>line-height: 200% ( 24px, 2.0;)</a:t>
            </a:r>
          </a:p>
          <a:p>
            <a:r>
              <a:rPr lang="ko-KR" altLang="en-US" dirty="0" smtClean="0"/>
              <a:t>글자간격 조절 </a:t>
            </a:r>
            <a:r>
              <a:rPr lang="en-US" altLang="ko-KR" dirty="0" smtClean="0"/>
              <a:t>letter-spacing: 0.2em;</a:t>
            </a:r>
          </a:p>
          <a:p>
            <a:r>
              <a:rPr lang="en-US" altLang="ko-KR" dirty="0" smtClean="0"/>
              <a:t>text-decoration : none; /*underline, </a:t>
            </a:r>
            <a:r>
              <a:rPr lang="en-US" altLang="ko-KR" dirty="0" err="1" smtClean="0"/>
              <a:t>overline</a:t>
            </a:r>
            <a:r>
              <a:rPr lang="en-US" altLang="ko-KR" dirty="0" smtClean="0"/>
              <a:t>, line-through*/</a:t>
            </a:r>
          </a:p>
          <a:p>
            <a:r>
              <a:rPr lang="en-US" altLang="ko-KR" dirty="0" smtClean="0"/>
              <a:t>text-shadow : 7px -7px 20px #000; /*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세로거리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번짐정도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*/</a:t>
            </a:r>
          </a:p>
          <a:p>
            <a:r>
              <a:rPr lang="en-US" altLang="ko-KR" dirty="0" smtClean="0"/>
              <a:t>text-transform /</a:t>
            </a:r>
            <a:r>
              <a:rPr lang="en-US" altLang="ko-KR" dirty="0" err="1" smtClean="0"/>
              <a:t>list-style-type:none</a:t>
            </a:r>
            <a:r>
              <a:rPr lang="en-US" altLang="ko-KR" dirty="0" smtClean="0"/>
              <a:t>;  / </a:t>
            </a:r>
            <a:r>
              <a:rPr lang="en-US" altLang="ko-KR" dirty="0" err="1" smtClean="0"/>
              <a:t>list-style-image:url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1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0773" y="2528180"/>
            <a:ext cx="4176485" cy="3318936"/>
          </a:xfrm>
        </p:spPr>
        <p:txBody>
          <a:bodyPr/>
          <a:lstStyle/>
          <a:p>
            <a:r>
              <a:rPr lang="ko-KR" altLang="en-US" dirty="0" smtClean="0"/>
              <a:t>목록이용 세로메뉴 만들기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회사 소개</a:t>
            </a:r>
            <a:endParaRPr lang="en-US" altLang="ko-KR" dirty="0" smtClean="0"/>
          </a:p>
          <a:p>
            <a:r>
              <a:rPr lang="ko-KR" altLang="en-US" dirty="0" smtClean="0"/>
              <a:t>도서</a:t>
            </a:r>
            <a:endParaRPr lang="en-US" altLang="ko-KR" dirty="0" smtClean="0"/>
          </a:p>
          <a:p>
            <a:r>
              <a:rPr lang="ko-KR" altLang="en-US" dirty="0" smtClean="0"/>
              <a:t>자료실</a:t>
            </a:r>
            <a:endParaRPr lang="en-US" altLang="ko-KR" dirty="0" smtClean="0"/>
          </a:p>
          <a:p>
            <a:r>
              <a:rPr lang="ko-KR" altLang="en-US" dirty="0" smtClean="0"/>
              <a:t>동영상 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5942" y="3033486"/>
            <a:ext cx="3204082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nav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{ width: 300px;</a:t>
            </a:r>
          </a:p>
          <a:p>
            <a:r>
              <a:rPr lang="en-US" altLang="ko-KR" sz="2400" dirty="0" smtClean="0"/>
              <a:t>margin: 50px 30px;}</a:t>
            </a:r>
          </a:p>
          <a:p>
            <a:r>
              <a:rPr lang="en-US" altLang="ko-KR" sz="2400" dirty="0" err="1" smtClean="0"/>
              <a:t>ul</a:t>
            </a:r>
            <a:r>
              <a:rPr lang="en-US" altLang="ko-KR" sz="2400" dirty="0" smtClean="0"/>
              <a:t>{</a:t>
            </a:r>
            <a:r>
              <a:rPr lang="en-US" altLang="ko-KR" sz="2400" dirty="0" err="1" smtClean="0"/>
              <a:t>list-style:none</a:t>
            </a:r>
            <a:r>
              <a:rPr lang="en-US" altLang="ko-KR" sz="2400" dirty="0" smtClean="0"/>
              <a:t>;}</a:t>
            </a:r>
          </a:p>
          <a:p>
            <a:r>
              <a:rPr lang="en-US" altLang="ko-KR" sz="2400" dirty="0" smtClean="0"/>
              <a:t>li{gorder:1px solid #222;</a:t>
            </a:r>
            <a:endParaRPr lang="en-US" altLang="ko-KR" sz="2400" dirty="0"/>
          </a:p>
          <a:p>
            <a:r>
              <a:rPr lang="en-US" altLang="ko-KR" sz="2400" dirty="0" smtClean="0"/>
              <a:t>padding: 20px 40px;</a:t>
            </a:r>
          </a:p>
          <a:p>
            <a:r>
              <a:rPr lang="en-US" altLang="ko-KR" sz="2400" dirty="0" smtClean="0"/>
              <a:t>margin: 5px;}</a:t>
            </a:r>
          </a:p>
        </p:txBody>
      </p:sp>
    </p:spTree>
    <p:extLst>
      <p:ext uri="{BB962C8B-B14F-4D97-AF65-F5344CB8AC3E}">
        <p14:creationId xmlns:p14="http://schemas.microsoft.com/office/powerpoint/2010/main" val="334192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4655456" cy="3408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table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err="1" smtClean="0"/>
              <a:t>caption-side:bottom</a:t>
            </a:r>
            <a:r>
              <a:rPr lang="en-US" altLang="ko-KR" sz="1800" dirty="0" smtClean="0"/>
              <a:t>; /* </a:t>
            </a:r>
            <a:r>
              <a:rPr lang="ko-KR" altLang="en-US" sz="1800" dirty="0" smtClean="0"/>
              <a:t>표 캡션 위치 아래로</a:t>
            </a:r>
            <a:r>
              <a:rPr lang="en-US" altLang="ko-KR" sz="1800" dirty="0" smtClean="0"/>
              <a:t>*/</a:t>
            </a:r>
          </a:p>
          <a:p>
            <a:pPr marL="0" indent="0">
              <a:buNone/>
            </a:pPr>
            <a:r>
              <a:rPr lang="en-US" altLang="ko-KR" sz="1800" dirty="0" smtClean="0"/>
              <a:t>border: 1px solid black; 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td, </a:t>
            </a:r>
            <a:r>
              <a:rPr lang="en-US" altLang="ko-KR" sz="1800" b="1" dirty="0" err="1" smtClean="0">
                <a:solidFill>
                  <a:srgbClr val="0070C0"/>
                </a:solidFill>
              </a:rPr>
              <a:t>th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border:1px dotted black; /*</a:t>
            </a:r>
            <a:r>
              <a:rPr lang="ko-KR" altLang="en-US" sz="1800" dirty="0" smtClean="0"/>
              <a:t>셀 테두리 검은색 점선으로</a:t>
            </a:r>
            <a:r>
              <a:rPr lang="en-US" altLang="ko-KR" sz="1800" dirty="0" smtClean="0"/>
              <a:t>*/</a:t>
            </a:r>
          </a:p>
          <a:p>
            <a:pPr marL="0" indent="0">
              <a:buNone/>
            </a:pPr>
            <a:r>
              <a:rPr lang="en-US" altLang="ko-KR" sz="1800" dirty="0" smtClean="0"/>
              <a:t>padding: 10px;</a:t>
            </a:r>
          </a:p>
          <a:p>
            <a:pPr marL="0" indent="0">
              <a:buNone/>
            </a:pPr>
            <a:r>
              <a:rPr lang="en-US" altLang="ko-KR" sz="1800" dirty="0" err="1" smtClean="0"/>
              <a:t>text-align:center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943" y="3102425"/>
            <a:ext cx="3384260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border-collapse: collapse; </a:t>
            </a:r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/>
              <a:t>표와 테두리를 한 줄로 표시</a:t>
            </a:r>
            <a:r>
              <a:rPr lang="en-US" altLang="ko-KR" dirty="0" smtClean="0"/>
              <a:t>*/</a:t>
            </a:r>
          </a:p>
          <a:p>
            <a:r>
              <a:rPr lang="ko-KR" altLang="en-US" dirty="0" smtClean="0"/>
              <a:t>추가해볼까요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separate</a:t>
            </a:r>
            <a:r>
              <a:rPr lang="ko-KR" altLang="en-US" dirty="0" smtClean="0"/>
              <a:t> 는 기본값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5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10374</TotalTime>
  <Words>1192</Words>
  <Application>Microsoft Office PowerPoint</Application>
  <PresentationFormat>와이드스크린</PresentationFormat>
  <Paragraphs>234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HY나무L</vt:lpstr>
      <vt:lpstr>HY목각파임B</vt:lpstr>
      <vt:lpstr>나눔고딕</vt:lpstr>
      <vt:lpstr>나눔바른펜</vt:lpstr>
      <vt:lpstr>돋움</vt:lpstr>
      <vt:lpstr>바탕</vt:lpstr>
      <vt:lpstr>Arial</vt:lpstr>
      <vt:lpstr>Garamond</vt:lpstr>
      <vt:lpstr>자연주의</vt:lpstr>
      <vt:lpstr>CSS</vt:lpstr>
      <vt:lpstr>내부/  외부 스타일</vt:lpstr>
      <vt:lpstr>선택자 </vt:lpstr>
      <vt:lpstr>텍스트 관련 스타일</vt:lpstr>
      <vt:lpstr>웹폰트 사용하기</vt:lpstr>
      <vt:lpstr>불투명도 지정하기</vt:lpstr>
      <vt:lpstr>텍스트 정렬</vt:lpstr>
      <vt:lpstr>예제 1-1</vt:lpstr>
      <vt:lpstr>표 스타일</vt:lpstr>
      <vt:lpstr>우선순위</vt:lpstr>
      <vt:lpstr>여백 속성</vt:lpstr>
      <vt:lpstr>여백 속성</vt:lpstr>
      <vt:lpstr>margin 속성 다양한 여백 설정</vt:lpstr>
      <vt:lpstr>수평 내비게이션 만들기</vt:lpstr>
      <vt:lpstr>박스 모델 속성</vt:lpstr>
      <vt:lpstr>float속성</vt:lpstr>
      <vt:lpstr>뷰포트 단위 모바일 등 사용환경에 따라 의도한 대로 웹페이지가 보여지지 않아 화면 배율에 따라 지정할 수 있는 개념이 등장했습니다.</vt:lpstr>
      <vt:lpstr>PowerPoint 프레젠테이션</vt:lpstr>
      <vt:lpstr>flex-box 플렉스 박스 항목이 여러 개 있을 때 일괄적으로 한꺼번에 배치할 수 있도록</vt:lpstr>
      <vt:lpstr>flex-box 플렉스 박스 항목이 여러 개 있을 때 일괄적으로 한꺼번에 배치할 수 있도록</vt:lpstr>
      <vt:lpstr>PowerPoint 프레젠테이션</vt:lpstr>
      <vt:lpstr>prompt로 입력값 받기</vt:lpstr>
      <vt:lpstr>Javascript 배열 array</vt:lpstr>
      <vt:lpstr>for/ while문</vt:lpstr>
      <vt:lpstr>If문 (만약에)</vt:lpstr>
      <vt:lpstr>함수(메소드)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계정</dc:creator>
  <cp:lastModifiedBy>Microsoft 계정</cp:lastModifiedBy>
  <cp:revision>104</cp:revision>
  <dcterms:created xsi:type="dcterms:W3CDTF">2022-08-14T06:40:35Z</dcterms:created>
  <dcterms:modified xsi:type="dcterms:W3CDTF">2022-08-21T11:35:01Z</dcterms:modified>
</cp:coreProperties>
</file>