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4360" y="1500840"/>
            <a:ext cx="800028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4360" y="1500840"/>
            <a:ext cx="800028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4360" y="1500840"/>
            <a:ext cx="800028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4360" y="1500840"/>
            <a:ext cx="800028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4360" y="1500840"/>
            <a:ext cx="800028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4360" y="1500840"/>
            <a:ext cx="800028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360" y="1500840"/>
            <a:ext cx="800028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84360" y="1500840"/>
            <a:ext cx="8000280" cy="62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4360" y="1500840"/>
            <a:ext cx="800028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4360" y="1500840"/>
            <a:ext cx="800028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4360" y="1500840"/>
            <a:ext cx="800028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4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84360" y="1500840"/>
            <a:ext cx="800028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"/>
          <p:cNvPicPr/>
          <p:nvPr/>
        </p:nvPicPr>
        <p:blipFill>
          <a:blip r:embed="rId2"/>
          <a:stretch/>
        </p:blipFill>
        <p:spPr>
          <a:xfrm>
            <a:off x="10674360" y="167400"/>
            <a:ext cx="1175760" cy="97956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931680" y="2612520"/>
            <a:ext cx="954396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0" strike="noStrike" spc="-1" dirty="0">
                <a:latin typeface="Times New Roman"/>
                <a:ea typeface="DejaVu Sans"/>
              </a:rPr>
              <a:t>Projet Fil Rouge</a:t>
            </a:r>
            <a:endParaRPr lang="fr-FR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 dirty="0">
                <a:latin typeface="Times New Roman"/>
                <a:ea typeface="DejaVu Sans"/>
              </a:rPr>
              <a:t>Application </a:t>
            </a:r>
            <a:r>
              <a:rPr lang="fr-FR" sz="3600" b="0" strike="noStrike" spc="-1" dirty="0" err="1">
                <a:latin typeface="Times New Roman"/>
                <a:ea typeface="DejaVu Sans"/>
              </a:rPr>
              <a:t>Sell</a:t>
            </a:r>
            <a:r>
              <a:rPr lang="fr-FR" sz="3600" b="0" strike="noStrike" spc="-1" dirty="0">
                <a:latin typeface="Times New Roman"/>
                <a:ea typeface="DejaVu Sans"/>
              </a:rPr>
              <a:t> It</a:t>
            </a:r>
            <a:endParaRPr lang="fr-FR" sz="3600" b="0" strike="noStrike" spc="-1" dirty="0">
              <a:latin typeface="Arial"/>
            </a:endParaRPr>
          </a:p>
        </p:txBody>
      </p:sp>
      <p:pic>
        <p:nvPicPr>
          <p:cNvPr id="51" name="Image 6"/>
          <p:cNvPicPr/>
          <p:nvPr/>
        </p:nvPicPr>
        <p:blipFill>
          <a:blip r:embed="rId3"/>
          <a:stretch/>
        </p:blipFill>
        <p:spPr>
          <a:xfrm>
            <a:off x="10895040" y="5819400"/>
            <a:ext cx="1296360" cy="1037880"/>
          </a:xfrm>
          <a:prstGeom prst="rect">
            <a:avLst/>
          </a:prstGeom>
          <a:ln>
            <a:noFill/>
          </a:ln>
        </p:spPr>
      </p:pic>
      <p:pic>
        <p:nvPicPr>
          <p:cNvPr id="52" name="Image 8"/>
          <p:cNvPicPr/>
          <p:nvPr/>
        </p:nvPicPr>
        <p:blipFill>
          <a:blip r:embed="rId4"/>
          <a:stretch/>
        </p:blipFill>
        <p:spPr>
          <a:xfrm>
            <a:off x="0" y="5946480"/>
            <a:ext cx="1653840" cy="910800"/>
          </a:xfrm>
          <a:prstGeom prst="rect">
            <a:avLst/>
          </a:prstGeom>
          <a:ln>
            <a:noFill/>
          </a:ln>
        </p:spPr>
      </p:pic>
      <p:pic>
        <p:nvPicPr>
          <p:cNvPr id="53" name="Image 9"/>
          <p:cNvPicPr/>
          <p:nvPr/>
        </p:nvPicPr>
        <p:blipFill>
          <a:blip r:embed="rId5"/>
          <a:stretch/>
        </p:blipFill>
        <p:spPr>
          <a:xfrm>
            <a:off x="132840" y="150840"/>
            <a:ext cx="1161720" cy="116172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3"/>
          <p:cNvSpPr/>
          <p:nvPr/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95423E0-23B8-41F0-9200-2F55ECA07362}" type="slidenum">
              <a:rPr lang="fr-FR" sz="3200" b="0" strike="noStrike" spc="-1">
                <a:solidFill>
                  <a:srgbClr val="0A304A"/>
                </a:solidFill>
                <a:latin typeface="Century Gothic"/>
                <a:ea typeface="DejaVu Sans"/>
              </a:rPr>
              <a:t>1</a:t>
            </a:fld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134720" y="959760"/>
            <a:ext cx="10127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  <p:pic>
        <p:nvPicPr>
          <p:cNvPr id="125" name="Image 4"/>
          <p:cNvPicPr/>
          <p:nvPr/>
        </p:nvPicPr>
        <p:blipFill>
          <a:blip r:embed="rId2"/>
          <a:stretch/>
        </p:blipFill>
        <p:spPr>
          <a:xfrm>
            <a:off x="10674360" y="167400"/>
            <a:ext cx="1175760" cy="979560"/>
          </a:xfrm>
          <a:prstGeom prst="rect">
            <a:avLst/>
          </a:prstGeom>
          <a:ln>
            <a:noFill/>
          </a:ln>
        </p:spPr>
      </p:pic>
      <p:pic>
        <p:nvPicPr>
          <p:cNvPr id="126" name="Image 6"/>
          <p:cNvPicPr/>
          <p:nvPr/>
        </p:nvPicPr>
        <p:blipFill>
          <a:blip r:embed="rId3"/>
          <a:stretch/>
        </p:blipFill>
        <p:spPr>
          <a:xfrm>
            <a:off x="10895040" y="5819400"/>
            <a:ext cx="1296360" cy="1037880"/>
          </a:xfrm>
          <a:prstGeom prst="rect">
            <a:avLst/>
          </a:prstGeom>
          <a:ln>
            <a:noFill/>
          </a:ln>
        </p:spPr>
      </p:pic>
      <p:pic>
        <p:nvPicPr>
          <p:cNvPr id="127" name="Image 8"/>
          <p:cNvPicPr/>
          <p:nvPr/>
        </p:nvPicPr>
        <p:blipFill>
          <a:blip r:embed="rId4"/>
          <a:stretch/>
        </p:blipFill>
        <p:spPr>
          <a:xfrm>
            <a:off x="0" y="5946480"/>
            <a:ext cx="1653840" cy="910800"/>
          </a:xfrm>
          <a:prstGeom prst="rect">
            <a:avLst/>
          </a:prstGeom>
          <a:ln>
            <a:noFill/>
          </a:ln>
        </p:spPr>
      </p:pic>
      <p:pic>
        <p:nvPicPr>
          <p:cNvPr id="128" name="Image 9"/>
          <p:cNvPicPr/>
          <p:nvPr/>
        </p:nvPicPr>
        <p:blipFill>
          <a:blip r:embed="rId5"/>
          <a:stretch/>
        </p:blipFill>
        <p:spPr>
          <a:xfrm>
            <a:off x="132840" y="150840"/>
            <a:ext cx="1161720" cy="116172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01CD3F7-1CF5-46AB-BF9E-799AB8816AC3}" type="slidenum">
              <a:rPr lang="fr-FR" sz="3200" b="0" strike="noStrike" spc="-1">
                <a:solidFill>
                  <a:srgbClr val="0A304A"/>
                </a:solidFill>
                <a:latin typeface="Century Gothic"/>
                <a:ea typeface="DejaVu Sans"/>
              </a:rPr>
              <a:t>10</a:t>
            </a:fld>
            <a:endParaRPr lang="fr-FR" sz="3200" b="0" strike="noStrike" spc="-1">
              <a:latin typeface="Arial"/>
            </a:endParaRPr>
          </a:p>
        </p:txBody>
      </p:sp>
      <p:pic>
        <p:nvPicPr>
          <p:cNvPr id="131" name="Image 7"/>
          <p:cNvPicPr/>
          <p:nvPr/>
        </p:nvPicPr>
        <p:blipFill>
          <a:blip r:embed="rId6"/>
          <a:stretch/>
        </p:blipFill>
        <p:spPr>
          <a:xfrm>
            <a:off x="2761920" y="1533600"/>
            <a:ext cx="6872760" cy="5242320"/>
          </a:xfrm>
          <a:prstGeom prst="rect">
            <a:avLst/>
          </a:prstGeom>
          <a:ln>
            <a:noFill/>
          </a:ln>
        </p:spPr>
      </p:pic>
      <p:sp>
        <p:nvSpPr>
          <p:cNvPr id="132" name="CustomShape 4"/>
          <p:cNvSpPr/>
          <p:nvPr/>
        </p:nvSpPr>
        <p:spPr>
          <a:xfrm>
            <a:off x="975240" y="313560"/>
            <a:ext cx="9543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Diagramme UML</a:t>
            </a:r>
            <a:endParaRPr lang="fr-FR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 4"/>
          <p:cNvPicPr/>
          <p:nvPr/>
        </p:nvPicPr>
        <p:blipFill>
          <a:blip r:embed="rId2"/>
          <a:stretch/>
        </p:blipFill>
        <p:spPr>
          <a:xfrm>
            <a:off x="10674360" y="167400"/>
            <a:ext cx="1175760" cy="97956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975240" y="324360"/>
            <a:ext cx="9543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0" strike="noStrike" spc="-1" dirty="0">
                <a:latin typeface="Times New Roman"/>
                <a:ea typeface="DejaVu Sans"/>
              </a:rPr>
              <a:t>Architecture du Projet</a:t>
            </a:r>
            <a:endParaRPr lang="fr-FR" sz="3600" b="0" strike="noStrike" spc="-1" dirty="0">
              <a:latin typeface="Arial"/>
            </a:endParaRPr>
          </a:p>
        </p:txBody>
      </p:sp>
      <p:pic>
        <p:nvPicPr>
          <p:cNvPr id="135" name="Image 6"/>
          <p:cNvPicPr/>
          <p:nvPr/>
        </p:nvPicPr>
        <p:blipFill>
          <a:blip r:embed="rId3"/>
          <a:stretch/>
        </p:blipFill>
        <p:spPr>
          <a:xfrm>
            <a:off x="10895040" y="5819400"/>
            <a:ext cx="1296360" cy="1037880"/>
          </a:xfrm>
          <a:prstGeom prst="rect">
            <a:avLst/>
          </a:prstGeom>
          <a:ln>
            <a:noFill/>
          </a:ln>
        </p:spPr>
      </p:pic>
      <p:pic>
        <p:nvPicPr>
          <p:cNvPr id="136" name="Image 8"/>
          <p:cNvPicPr/>
          <p:nvPr/>
        </p:nvPicPr>
        <p:blipFill>
          <a:blip r:embed="rId4"/>
          <a:stretch/>
        </p:blipFill>
        <p:spPr>
          <a:xfrm>
            <a:off x="0" y="5946480"/>
            <a:ext cx="1653840" cy="910800"/>
          </a:xfrm>
          <a:prstGeom prst="rect">
            <a:avLst/>
          </a:prstGeom>
          <a:ln>
            <a:noFill/>
          </a:ln>
        </p:spPr>
      </p:pic>
      <p:pic>
        <p:nvPicPr>
          <p:cNvPr id="137" name="Image 9"/>
          <p:cNvPicPr/>
          <p:nvPr/>
        </p:nvPicPr>
        <p:blipFill>
          <a:blip r:embed="rId5"/>
          <a:stretch/>
        </p:blipFill>
        <p:spPr>
          <a:xfrm>
            <a:off x="132840" y="150840"/>
            <a:ext cx="1161720" cy="116172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1975680" y="6345360"/>
            <a:ext cx="754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9717840" y="6072120"/>
            <a:ext cx="114156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906AFA8-D079-404B-8324-5B3939598A26}" type="slidenum">
              <a:rPr lang="fr-FR" sz="3200" b="0" strike="noStrike" spc="-1">
                <a:solidFill>
                  <a:srgbClr val="0A304A"/>
                </a:solidFill>
                <a:latin typeface="Century Gothic"/>
                <a:ea typeface="DejaVu Sans"/>
              </a:rPr>
              <a:t>11</a:t>
            </a:fld>
            <a:endParaRPr lang="fr-FR" sz="3200" b="0" strike="noStrike" spc="-1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1493280" y="2811240"/>
            <a:ext cx="1485360" cy="1042200"/>
          </a:xfrm>
          <a:prstGeom prst="rect">
            <a:avLst/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ASP NET MVC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4499640" y="2847960"/>
            <a:ext cx="1519200" cy="950760"/>
          </a:xfrm>
          <a:prstGeom prst="rect">
            <a:avLst/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API REST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7817760" y="2704680"/>
            <a:ext cx="1375560" cy="1237320"/>
          </a:xfrm>
          <a:prstGeom prst="rect">
            <a:avLst/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UWP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1654560" y="1683720"/>
            <a:ext cx="1171080" cy="722160"/>
          </a:xfrm>
          <a:prstGeom prst="rect">
            <a:avLst/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Local db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7858080" y="1594440"/>
            <a:ext cx="1294560" cy="901080"/>
          </a:xfrm>
          <a:prstGeom prst="rect">
            <a:avLst/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Local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entury Gothic"/>
                <a:ea typeface="DejaVu Sans"/>
              </a:rPr>
              <a:t>db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4464720" y="4368960"/>
            <a:ext cx="1589040" cy="1046880"/>
          </a:xfrm>
          <a:prstGeom prst="rect">
            <a:avLst/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Remote db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6" name="Line 10"/>
          <p:cNvSpPr/>
          <p:nvPr/>
        </p:nvSpPr>
        <p:spPr>
          <a:xfrm flipH="1">
            <a:off x="2235960" y="2406240"/>
            <a:ext cx="4320" cy="40500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7" name="Line 11"/>
          <p:cNvSpPr/>
          <p:nvPr/>
        </p:nvSpPr>
        <p:spPr>
          <a:xfrm>
            <a:off x="8505720" y="2495880"/>
            <a:ext cx="0" cy="20844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8" name="Line 12"/>
          <p:cNvSpPr/>
          <p:nvPr/>
        </p:nvSpPr>
        <p:spPr>
          <a:xfrm flipV="1">
            <a:off x="5259600" y="3799080"/>
            <a:ext cx="0" cy="56988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9" name="Line 13"/>
          <p:cNvSpPr/>
          <p:nvPr/>
        </p:nvSpPr>
        <p:spPr>
          <a:xfrm flipV="1">
            <a:off x="2979000" y="3323520"/>
            <a:ext cx="1520640" cy="936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0" name="Line 14"/>
          <p:cNvSpPr/>
          <p:nvPr/>
        </p:nvSpPr>
        <p:spPr>
          <a:xfrm>
            <a:off x="6019560" y="3323520"/>
            <a:ext cx="179784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cxnSp>
        <p:nvCxnSpPr>
          <p:cNvPr id="3" name="Connecteur droit 2"/>
          <p:cNvCxnSpPr>
            <a:stCxn id="140" idx="3"/>
            <a:endCxn id="149" idx="1"/>
          </p:cNvCxnSpPr>
          <p:nvPr/>
        </p:nvCxnSpPr>
        <p:spPr>
          <a:xfrm flipV="1">
            <a:off x="2978640" y="3323520"/>
            <a:ext cx="1521000" cy="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>
            <a:stCxn id="148" idx="1"/>
            <a:endCxn id="145" idx="0"/>
          </p:cNvCxnSpPr>
          <p:nvPr/>
        </p:nvCxnSpPr>
        <p:spPr>
          <a:xfrm flipH="1">
            <a:off x="5259240" y="3799080"/>
            <a:ext cx="361" cy="569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stCxn id="150" idx="0"/>
            <a:endCxn id="142" idx="1"/>
          </p:cNvCxnSpPr>
          <p:nvPr/>
        </p:nvCxnSpPr>
        <p:spPr>
          <a:xfrm flipV="1">
            <a:off x="6019560" y="3323340"/>
            <a:ext cx="1798200" cy="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147" idx="0"/>
            <a:endCxn id="142" idx="0"/>
          </p:cNvCxnSpPr>
          <p:nvPr/>
        </p:nvCxnSpPr>
        <p:spPr>
          <a:xfrm flipH="1">
            <a:off x="8505540" y="2495880"/>
            <a:ext cx="180" cy="20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146" idx="1"/>
            <a:endCxn id="143" idx="2"/>
          </p:cNvCxnSpPr>
          <p:nvPr/>
        </p:nvCxnSpPr>
        <p:spPr>
          <a:xfrm flipV="1">
            <a:off x="2235960" y="2405880"/>
            <a:ext cx="4140" cy="40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 4"/>
          <p:cNvPicPr/>
          <p:nvPr/>
        </p:nvPicPr>
        <p:blipFill>
          <a:blip r:embed="rId2"/>
          <a:stretch/>
        </p:blipFill>
        <p:spPr>
          <a:xfrm>
            <a:off x="10674360" y="167400"/>
            <a:ext cx="1175760" cy="979560"/>
          </a:xfrm>
          <a:prstGeom prst="rect">
            <a:avLst/>
          </a:prstGeom>
          <a:ln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975240" y="313560"/>
            <a:ext cx="9543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Architecture de l’ASP.NET MVC</a:t>
            </a:r>
            <a:endParaRPr lang="fr-FR" sz="3600" b="0" strike="noStrike" spc="-1">
              <a:latin typeface="Arial"/>
            </a:endParaRPr>
          </a:p>
        </p:txBody>
      </p:sp>
      <p:pic>
        <p:nvPicPr>
          <p:cNvPr id="153" name="Image 6"/>
          <p:cNvPicPr/>
          <p:nvPr/>
        </p:nvPicPr>
        <p:blipFill>
          <a:blip r:embed="rId3"/>
          <a:stretch/>
        </p:blipFill>
        <p:spPr>
          <a:xfrm>
            <a:off x="10895040" y="5819400"/>
            <a:ext cx="1296360" cy="1037880"/>
          </a:xfrm>
          <a:prstGeom prst="rect">
            <a:avLst/>
          </a:prstGeom>
          <a:ln>
            <a:noFill/>
          </a:ln>
        </p:spPr>
      </p:pic>
      <p:pic>
        <p:nvPicPr>
          <p:cNvPr id="154" name="Image 8"/>
          <p:cNvPicPr/>
          <p:nvPr/>
        </p:nvPicPr>
        <p:blipFill>
          <a:blip r:embed="rId4"/>
          <a:stretch/>
        </p:blipFill>
        <p:spPr>
          <a:xfrm>
            <a:off x="0" y="5946480"/>
            <a:ext cx="1653840" cy="910800"/>
          </a:xfrm>
          <a:prstGeom prst="rect">
            <a:avLst/>
          </a:prstGeom>
          <a:ln>
            <a:noFill/>
          </a:ln>
        </p:spPr>
      </p:pic>
      <p:pic>
        <p:nvPicPr>
          <p:cNvPr id="155" name="Image 9"/>
          <p:cNvPicPr/>
          <p:nvPr/>
        </p:nvPicPr>
        <p:blipFill>
          <a:blip r:embed="rId5"/>
          <a:stretch/>
        </p:blipFill>
        <p:spPr>
          <a:xfrm>
            <a:off x="132840" y="150840"/>
            <a:ext cx="1161720" cy="116172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3"/>
          <p:cNvSpPr/>
          <p:nvPr/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419B95-D9C9-43F3-9336-5D3C82457D7F}" type="slidenum">
              <a:rPr lang="fr-FR" sz="3200" b="0" strike="noStrike" spc="-1">
                <a:solidFill>
                  <a:srgbClr val="0A304A"/>
                </a:solidFill>
                <a:latin typeface="Century Gothic"/>
                <a:ea typeface="DejaVu Sans"/>
              </a:rPr>
              <a:t>12</a:t>
            </a:fld>
            <a:endParaRPr lang="fr-FR" sz="3200" b="0" strike="noStrike" spc="-1">
              <a:latin typeface="Arial"/>
            </a:endParaRPr>
          </a:p>
        </p:txBody>
      </p:sp>
      <p:pic>
        <p:nvPicPr>
          <p:cNvPr id="158" name="Image 157"/>
          <p:cNvPicPr/>
          <p:nvPr/>
        </p:nvPicPr>
        <p:blipFill>
          <a:blip r:embed="rId6"/>
          <a:stretch/>
        </p:blipFill>
        <p:spPr>
          <a:xfrm>
            <a:off x="1868040" y="1271520"/>
            <a:ext cx="8135640" cy="43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 4"/>
          <p:cNvPicPr/>
          <p:nvPr/>
        </p:nvPicPr>
        <p:blipFill>
          <a:blip r:embed="rId2"/>
          <a:stretch/>
        </p:blipFill>
        <p:spPr>
          <a:xfrm>
            <a:off x="10674360" y="167400"/>
            <a:ext cx="1175760" cy="97956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975240" y="313560"/>
            <a:ext cx="9543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Architecture de l’UWP</a:t>
            </a:r>
            <a:endParaRPr lang="fr-FR" sz="3600" b="0" strike="noStrike" spc="-1">
              <a:latin typeface="Arial"/>
            </a:endParaRPr>
          </a:p>
        </p:txBody>
      </p:sp>
      <p:pic>
        <p:nvPicPr>
          <p:cNvPr id="161" name="Image 6"/>
          <p:cNvPicPr/>
          <p:nvPr/>
        </p:nvPicPr>
        <p:blipFill>
          <a:blip r:embed="rId3"/>
          <a:stretch/>
        </p:blipFill>
        <p:spPr>
          <a:xfrm>
            <a:off x="10895040" y="5819400"/>
            <a:ext cx="1296360" cy="1037880"/>
          </a:xfrm>
          <a:prstGeom prst="rect">
            <a:avLst/>
          </a:prstGeom>
          <a:ln>
            <a:noFill/>
          </a:ln>
        </p:spPr>
      </p:pic>
      <p:pic>
        <p:nvPicPr>
          <p:cNvPr id="162" name="Image 8"/>
          <p:cNvPicPr/>
          <p:nvPr/>
        </p:nvPicPr>
        <p:blipFill>
          <a:blip r:embed="rId4"/>
          <a:stretch/>
        </p:blipFill>
        <p:spPr>
          <a:xfrm>
            <a:off x="0" y="5946480"/>
            <a:ext cx="1653840" cy="910800"/>
          </a:xfrm>
          <a:prstGeom prst="rect">
            <a:avLst/>
          </a:prstGeom>
          <a:ln>
            <a:noFill/>
          </a:ln>
        </p:spPr>
      </p:pic>
      <p:pic>
        <p:nvPicPr>
          <p:cNvPr id="163" name="Image 9"/>
          <p:cNvPicPr/>
          <p:nvPr/>
        </p:nvPicPr>
        <p:blipFill>
          <a:blip r:embed="rId5"/>
          <a:stretch/>
        </p:blipFill>
        <p:spPr>
          <a:xfrm>
            <a:off x="132840" y="150840"/>
            <a:ext cx="1161720" cy="1161720"/>
          </a:xfrm>
          <a:prstGeom prst="rect">
            <a:avLst/>
          </a:prstGeom>
          <a:ln>
            <a:noFill/>
          </a:ln>
        </p:spPr>
      </p:pic>
      <p:pic>
        <p:nvPicPr>
          <p:cNvPr id="164" name="Image 30"/>
          <p:cNvPicPr/>
          <p:nvPr/>
        </p:nvPicPr>
        <p:blipFill>
          <a:blip r:embed="rId6"/>
          <a:stretch/>
        </p:blipFill>
        <p:spPr>
          <a:xfrm>
            <a:off x="1962360" y="1312920"/>
            <a:ext cx="8556840" cy="435564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6359760" y="1419480"/>
            <a:ext cx="1569240" cy="245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3"/>
          <p:cNvSpPr/>
          <p:nvPr/>
        </p:nvSpPr>
        <p:spPr>
          <a:xfrm>
            <a:off x="6742080" y="1357560"/>
            <a:ext cx="2183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UWP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7308360" y="3435840"/>
            <a:ext cx="1050480" cy="2617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5"/>
          <p:cNvSpPr/>
          <p:nvPr/>
        </p:nvSpPr>
        <p:spPr>
          <a:xfrm>
            <a:off x="7155000" y="3415320"/>
            <a:ext cx="154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3.ViewModelLight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2934360" y="2354760"/>
            <a:ext cx="886680" cy="142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7"/>
          <p:cNvSpPr/>
          <p:nvPr/>
        </p:nvSpPr>
        <p:spPr>
          <a:xfrm>
            <a:off x="2732040" y="2294280"/>
            <a:ext cx="17150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Click or Tapped</a:t>
            </a:r>
            <a:endParaRPr lang="fr-F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3029760" y="3541320"/>
            <a:ext cx="736560" cy="748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9"/>
          <p:cNvSpPr/>
          <p:nvPr/>
        </p:nvSpPr>
        <p:spPr>
          <a:xfrm>
            <a:off x="5339160" y="3513960"/>
            <a:ext cx="1020240" cy="1378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0"/>
          <p:cNvSpPr/>
          <p:nvPr/>
        </p:nvSpPr>
        <p:spPr>
          <a:xfrm>
            <a:off x="7939440" y="4893480"/>
            <a:ext cx="508320" cy="2653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1"/>
          <p:cNvSpPr/>
          <p:nvPr/>
        </p:nvSpPr>
        <p:spPr>
          <a:xfrm>
            <a:off x="4297680" y="1947600"/>
            <a:ext cx="655920" cy="658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2"/>
          <p:cNvSpPr/>
          <p:nvPr/>
        </p:nvSpPr>
        <p:spPr>
          <a:xfrm>
            <a:off x="4104360" y="2123280"/>
            <a:ext cx="14328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Binding and Navigation</a:t>
            </a:r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 4"/>
          <p:cNvPicPr/>
          <p:nvPr/>
        </p:nvPicPr>
        <p:blipFill>
          <a:blip r:embed="rId2"/>
          <a:stretch/>
        </p:blipFill>
        <p:spPr>
          <a:xfrm>
            <a:off x="10674360" y="167400"/>
            <a:ext cx="1175760" cy="979560"/>
          </a:xfrm>
          <a:prstGeom prst="rect">
            <a:avLst/>
          </a:prstGeom>
          <a:ln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975240" y="313560"/>
            <a:ext cx="9543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0" strike="noStrike" spc="-1" dirty="0">
                <a:latin typeface="Times New Roman"/>
                <a:ea typeface="DejaVu Sans"/>
              </a:rPr>
              <a:t>Problèmes rencontrés et solutions</a:t>
            </a:r>
            <a:endParaRPr lang="fr-FR" sz="3600" b="0" strike="noStrike" spc="-1" dirty="0">
              <a:latin typeface="Arial"/>
            </a:endParaRPr>
          </a:p>
        </p:txBody>
      </p:sp>
      <p:pic>
        <p:nvPicPr>
          <p:cNvPr id="178" name="Image 6"/>
          <p:cNvPicPr/>
          <p:nvPr/>
        </p:nvPicPr>
        <p:blipFill>
          <a:blip r:embed="rId3"/>
          <a:stretch/>
        </p:blipFill>
        <p:spPr>
          <a:xfrm>
            <a:off x="10895040" y="5819400"/>
            <a:ext cx="1296360" cy="1037880"/>
          </a:xfrm>
          <a:prstGeom prst="rect">
            <a:avLst/>
          </a:prstGeom>
          <a:ln>
            <a:noFill/>
          </a:ln>
        </p:spPr>
      </p:pic>
      <p:pic>
        <p:nvPicPr>
          <p:cNvPr id="179" name="Image 8"/>
          <p:cNvPicPr/>
          <p:nvPr/>
        </p:nvPicPr>
        <p:blipFill>
          <a:blip r:embed="rId4"/>
          <a:stretch/>
        </p:blipFill>
        <p:spPr>
          <a:xfrm>
            <a:off x="0" y="5946480"/>
            <a:ext cx="1653840" cy="910800"/>
          </a:xfrm>
          <a:prstGeom prst="rect">
            <a:avLst/>
          </a:prstGeom>
          <a:ln>
            <a:noFill/>
          </a:ln>
        </p:spPr>
      </p:pic>
      <p:pic>
        <p:nvPicPr>
          <p:cNvPr id="180" name="Image 9"/>
          <p:cNvPicPr/>
          <p:nvPr/>
        </p:nvPicPr>
        <p:blipFill>
          <a:blip r:embed="rId5"/>
          <a:stretch/>
        </p:blipFill>
        <p:spPr>
          <a:xfrm>
            <a:off x="132840" y="150840"/>
            <a:ext cx="1161720" cy="116172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6C2A597-5733-44B0-B450-ED5CACA665B3}" type="slidenum">
              <a:rPr lang="fr-FR" sz="3200" b="0" strike="noStrike" spc="-1">
                <a:solidFill>
                  <a:srgbClr val="0A304A"/>
                </a:solidFill>
                <a:latin typeface="Century Gothic"/>
                <a:ea typeface="DejaVu Sans"/>
              </a:rPr>
              <a:t>14</a:t>
            </a:fld>
            <a:endParaRPr lang="fr-FR" sz="32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2009880" y="2112120"/>
            <a:ext cx="806364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 dirty="0">
                <a:latin typeface="Arial"/>
                <a:ea typeface="DejaVu Sans"/>
              </a:rPr>
              <a:t>Pas passé assez de temps sur le diagramme UML =&gt; Refonte de la base de données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latin typeface="Arial"/>
                <a:ea typeface="DejaVu Sans"/>
              </a:rPr>
              <a:t>Utilisation de Git =&gt; la pratique 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 4"/>
          <p:cNvPicPr/>
          <p:nvPr/>
        </p:nvPicPr>
        <p:blipFill>
          <a:blip r:embed="rId2"/>
          <a:stretch/>
        </p:blipFill>
        <p:spPr>
          <a:xfrm>
            <a:off x="10674360" y="167400"/>
            <a:ext cx="1175760" cy="97956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975240" y="313560"/>
            <a:ext cx="9543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0" strike="noStrike" spc="-1">
                <a:latin typeface="Times New Roman"/>
                <a:ea typeface="DejaVu Sans"/>
              </a:rPr>
              <a:t>Conclusion</a:t>
            </a:r>
            <a:endParaRPr lang="fr-FR" sz="3600" b="0" strike="noStrike" spc="-1">
              <a:latin typeface="Arial"/>
            </a:endParaRPr>
          </a:p>
        </p:txBody>
      </p:sp>
      <p:pic>
        <p:nvPicPr>
          <p:cNvPr id="186" name="Image 6"/>
          <p:cNvPicPr/>
          <p:nvPr/>
        </p:nvPicPr>
        <p:blipFill>
          <a:blip r:embed="rId3"/>
          <a:stretch/>
        </p:blipFill>
        <p:spPr>
          <a:xfrm>
            <a:off x="10895040" y="5819400"/>
            <a:ext cx="1296360" cy="1037880"/>
          </a:xfrm>
          <a:prstGeom prst="rect">
            <a:avLst/>
          </a:prstGeom>
          <a:ln>
            <a:noFill/>
          </a:ln>
        </p:spPr>
      </p:pic>
      <p:pic>
        <p:nvPicPr>
          <p:cNvPr id="187" name="Image 8"/>
          <p:cNvPicPr/>
          <p:nvPr/>
        </p:nvPicPr>
        <p:blipFill>
          <a:blip r:embed="rId4"/>
          <a:stretch/>
        </p:blipFill>
        <p:spPr>
          <a:xfrm>
            <a:off x="0" y="5946480"/>
            <a:ext cx="1653840" cy="910800"/>
          </a:xfrm>
          <a:prstGeom prst="rect">
            <a:avLst/>
          </a:prstGeom>
          <a:ln>
            <a:noFill/>
          </a:ln>
        </p:spPr>
      </p:pic>
      <p:pic>
        <p:nvPicPr>
          <p:cNvPr id="188" name="Image 9"/>
          <p:cNvPicPr/>
          <p:nvPr/>
        </p:nvPicPr>
        <p:blipFill>
          <a:blip r:embed="rId5"/>
          <a:stretch/>
        </p:blipFill>
        <p:spPr>
          <a:xfrm>
            <a:off x="132840" y="150840"/>
            <a:ext cx="1161720" cy="116172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3"/>
          <p:cNvSpPr/>
          <p:nvPr/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988C8C3-138E-4D6C-91E2-31CA877DE4F6}" type="slidenum">
              <a:rPr lang="fr-FR" sz="3200" b="0" strike="noStrike" spc="-1">
                <a:solidFill>
                  <a:srgbClr val="0A304A"/>
                </a:solidFill>
                <a:latin typeface="Century Gothic"/>
                <a:ea typeface="DejaVu Sans"/>
              </a:rPr>
              <a:t>15</a:t>
            </a:fld>
            <a:endParaRPr lang="fr-FR" sz="3200" b="0" strike="noStrike" spc="-1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2255400" y="1219320"/>
            <a:ext cx="7767360" cy="447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 dirty="0">
                <a:latin typeface="Century Gothic"/>
                <a:ea typeface="DejaVu Sans"/>
              </a:rPr>
              <a:t>A permis de couvrir toutes les champs abordés lors la formation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latin typeface="Century Gothic"/>
                <a:ea typeface="DejaVu Sans"/>
              </a:rPr>
              <a:t>Front : Vues html </a:t>
            </a:r>
            <a:r>
              <a:rPr lang="fr-FR" sz="2400" b="0" strike="noStrike" spc="-1" dirty="0" err="1">
                <a:latin typeface="Century Gothic"/>
                <a:ea typeface="DejaVu Sans"/>
              </a:rPr>
              <a:t>css</a:t>
            </a:r>
            <a:r>
              <a:rPr lang="fr-FR" sz="2400" b="0" strike="noStrike" spc="-1" dirty="0">
                <a:latin typeface="Century Gothic"/>
                <a:ea typeface="DejaVu Sans"/>
              </a:rPr>
              <a:t> </a:t>
            </a:r>
            <a:r>
              <a:rPr lang="fr-FR" sz="2400" b="0" strike="noStrike" spc="-1" dirty="0" err="1">
                <a:latin typeface="Century Gothic"/>
                <a:ea typeface="DejaVu Sans"/>
              </a:rPr>
              <a:t>boostrap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latin typeface="Century Gothic"/>
                <a:ea typeface="DejaVu Sans"/>
              </a:rPr>
              <a:t>Back : local </a:t>
            </a:r>
            <a:r>
              <a:rPr lang="fr-FR" sz="2400" b="0" strike="noStrike" spc="-1" dirty="0" err="1">
                <a:latin typeface="Century Gothic"/>
                <a:ea typeface="DejaVu Sans"/>
              </a:rPr>
              <a:t>db</a:t>
            </a:r>
            <a:r>
              <a:rPr lang="fr-FR" sz="2400" b="0" strike="noStrike" spc="-1" dirty="0">
                <a:latin typeface="Century Gothic"/>
                <a:ea typeface="DejaVu Sans"/>
              </a:rPr>
              <a:t>, </a:t>
            </a:r>
            <a:r>
              <a:rPr lang="fr-FR" sz="2400" b="0" strike="noStrike" spc="-1" dirty="0" err="1">
                <a:latin typeface="Century Gothic"/>
                <a:ea typeface="DejaVu Sans"/>
              </a:rPr>
              <a:t>Entity</a:t>
            </a:r>
            <a:r>
              <a:rPr lang="fr-FR" sz="2400" b="0" strike="noStrike" spc="-1" dirty="0">
                <a:latin typeface="Century Gothic"/>
                <a:ea typeface="DejaVu Sans"/>
              </a:rPr>
              <a:t> Framework, </a:t>
            </a:r>
            <a:r>
              <a:rPr lang="fr-FR" sz="2400" b="0" strike="noStrike" spc="-1" dirty="0" err="1">
                <a:latin typeface="Century Gothic"/>
                <a:ea typeface="DejaVu Sans"/>
              </a:rPr>
              <a:t>Linq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latin typeface="Century Gothic"/>
                <a:ea typeface="DejaVu Sans"/>
              </a:rPr>
              <a:t>Application web : asp.net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latin typeface="Century Gothic"/>
                <a:ea typeface="DejaVu Sans"/>
              </a:rPr>
              <a:t>Application desktop : </a:t>
            </a:r>
            <a:r>
              <a:rPr lang="fr-FR" sz="2400" b="0" strike="noStrike" spc="-1" dirty="0" err="1">
                <a:latin typeface="Century Gothic"/>
                <a:ea typeface="DejaVu Sans"/>
              </a:rPr>
              <a:t>uwp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latin typeface="Century Gothic"/>
                <a:ea typeface="DejaVu Sans"/>
              </a:rPr>
              <a:t>Méthode SCRUM</a:t>
            </a:r>
            <a:endParaRPr lang="fr-FR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 4"/>
          <p:cNvPicPr/>
          <p:nvPr/>
        </p:nvPicPr>
        <p:blipFill>
          <a:blip r:embed="rId2"/>
          <a:stretch/>
        </p:blipFill>
        <p:spPr>
          <a:xfrm>
            <a:off x="10674360" y="167400"/>
            <a:ext cx="1175760" cy="979560"/>
          </a:xfrm>
          <a:prstGeom prst="rect">
            <a:avLst/>
          </a:prstGeom>
          <a:ln>
            <a:noFill/>
          </a:ln>
        </p:spPr>
      </p:pic>
      <p:sp>
        <p:nvSpPr>
          <p:cNvPr id="193" name="CustomShape 1"/>
          <p:cNvSpPr/>
          <p:nvPr/>
        </p:nvSpPr>
        <p:spPr>
          <a:xfrm>
            <a:off x="1129680" y="2800080"/>
            <a:ext cx="954396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5400" b="0" strike="noStrike" spc="-1">
                <a:latin typeface="Times New Roman"/>
                <a:ea typeface="DejaVu Sans"/>
              </a:rPr>
              <a:t>Merci de votre attention</a:t>
            </a:r>
            <a:endParaRPr lang="fr-FR" sz="5400" b="0" strike="noStrike" spc="-1">
              <a:latin typeface="Arial"/>
            </a:endParaRPr>
          </a:p>
        </p:txBody>
      </p:sp>
      <p:pic>
        <p:nvPicPr>
          <p:cNvPr id="194" name="Image 6"/>
          <p:cNvPicPr/>
          <p:nvPr/>
        </p:nvPicPr>
        <p:blipFill>
          <a:blip r:embed="rId3"/>
          <a:stretch/>
        </p:blipFill>
        <p:spPr>
          <a:xfrm>
            <a:off x="10895040" y="5819400"/>
            <a:ext cx="1296360" cy="1037880"/>
          </a:xfrm>
          <a:prstGeom prst="rect">
            <a:avLst/>
          </a:prstGeom>
          <a:ln>
            <a:noFill/>
          </a:ln>
        </p:spPr>
      </p:pic>
      <p:pic>
        <p:nvPicPr>
          <p:cNvPr id="195" name="Image 8"/>
          <p:cNvPicPr/>
          <p:nvPr/>
        </p:nvPicPr>
        <p:blipFill>
          <a:blip r:embed="rId4"/>
          <a:stretch/>
        </p:blipFill>
        <p:spPr>
          <a:xfrm>
            <a:off x="0" y="5946480"/>
            <a:ext cx="1653840" cy="910800"/>
          </a:xfrm>
          <a:prstGeom prst="rect">
            <a:avLst/>
          </a:prstGeom>
          <a:ln>
            <a:noFill/>
          </a:ln>
        </p:spPr>
      </p:pic>
      <p:pic>
        <p:nvPicPr>
          <p:cNvPr id="196" name="Image 9"/>
          <p:cNvPicPr/>
          <p:nvPr/>
        </p:nvPicPr>
        <p:blipFill>
          <a:blip r:embed="rId5"/>
          <a:stretch/>
        </p:blipFill>
        <p:spPr>
          <a:xfrm>
            <a:off x="132840" y="150840"/>
            <a:ext cx="1161720" cy="116172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274B72B-D275-40C5-B714-F78A68C8DE20}" type="slidenum">
              <a:rPr lang="fr-FR" sz="3200" b="0" strike="noStrike" spc="-1">
                <a:solidFill>
                  <a:srgbClr val="0A304A"/>
                </a:solidFill>
                <a:latin typeface="Century Gothic"/>
                <a:ea typeface="DejaVu Sans"/>
              </a:rPr>
              <a:t>16</a:t>
            </a:fld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714240" y="1924560"/>
            <a:ext cx="10127520" cy="304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 dirty="0">
                <a:latin typeface="Century Gothic"/>
                <a:ea typeface="DejaVu Sans"/>
              </a:rPr>
              <a:t>Fabrice Noël : </a:t>
            </a:r>
            <a:r>
              <a:rPr lang="fr-FR" sz="2400" b="0" strike="noStrike" spc="-1" dirty="0" err="1">
                <a:latin typeface="Century Gothic"/>
                <a:ea typeface="DejaVu Sans"/>
              </a:rPr>
              <a:t>Scrum</a:t>
            </a:r>
            <a:r>
              <a:rPr lang="fr-FR" sz="2400" b="0" strike="noStrike" spc="-1" dirty="0">
                <a:latin typeface="Century Gothic"/>
                <a:ea typeface="DejaVu Sans"/>
              </a:rPr>
              <a:t> master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latin typeface="Century Gothic"/>
                <a:ea typeface="DejaVu Sans"/>
              </a:rPr>
              <a:t>Chu Ya : Product </a:t>
            </a:r>
            <a:r>
              <a:rPr lang="fr-FR" sz="2400" b="0" strike="noStrike" spc="-1" dirty="0" err="1">
                <a:latin typeface="Century Gothic"/>
                <a:ea typeface="DejaVu Sans"/>
              </a:rPr>
              <a:t>owner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latin typeface="Century Gothic"/>
                <a:ea typeface="DejaVu Sans"/>
              </a:rPr>
              <a:t>Stevie </a:t>
            </a:r>
            <a:r>
              <a:rPr lang="fr-FR" sz="2400" b="0" strike="noStrike" spc="-1" dirty="0" err="1">
                <a:latin typeface="Century Gothic"/>
                <a:ea typeface="DejaVu Sans"/>
              </a:rPr>
              <a:t>Leveque</a:t>
            </a:r>
            <a:r>
              <a:rPr lang="fr-FR" sz="2400" b="0" strike="noStrike" spc="-1" dirty="0">
                <a:latin typeface="Century Gothic"/>
                <a:ea typeface="DejaVu Sans"/>
              </a:rPr>
              <a:t> : Développeur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latin typeface="Century Gothic"/>
                <a:ea typeface="DejaVu Sans"/>
              </a:rPr>
              <a:t>Cyrille </a:t>
            </a:r>
            <a:r>
              <a:rPr lang="fr-FR" sz="2400" b="0" strike="noStrike" spc="-1" dirty="0" err="1">
                <a:latin typeface="Century Gothic"/>
                <a:ea typeface="DejaVu Sans"/>
              </a:rPr>
              <a:t>Nzally</a:t>
            </a:r>
            <a:r>
              <a:rPr lang="fr-FR" sz="2400" b="0" strike="noStrike" spc="-1" dirty="0">
                <a:latin typeface="Century Gothic"/>
                <a:ea typeface="DejaVu Sans"/>
              </a:rPr>
              <a:t> : Développeur 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</p:txBody>
      </p:sp>
      <p:pic>
        <p:nvPicPr>
          <p:cNvPr id="57" name="Image 4"/>
          <p:cNvPicPr/>
          <p:nvPr/>
        </p:nvPicPr>
        <p:blipFill>
          <a:blip r:embed="rId2"/>
          <a:stretch/>
        </p:blipFill>
        <p:spPr>
          <a:xfrm>
            <a:off x="10674360" y="167400"/>
            <a:ext cx="1175760" cy="979560"/>
          </a:xfrm>
          <a:prstGeom prst="rect">
            <a:avLst/>
          </a:prstGeom>
          <a:ln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975240" y="313560"/>
            <a:ext cx="9543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0" strike="noStrike" spc="-1">
                <a:latin typeface="Times New Roman"/>
                <a:ea typeface="DejaVu Sans"/>
              </a:rPr>
              <a:t>Présentation de l’équipe</a:t>
            </a:r>
            <a:endParaRPr lang="fr-FR" sz="3600" b="0" strike="noStrike" spc="-1">
              <a:latin typeface="Arial"/>
            </a:endParaRPr>
          </a:p>
        </p:txBody>
      </p:sp>
      <p:pic>
        <p:nvPicPr>
          <p:cNvPr id="59" name="Image 6"/>
          <p:cNvPicPr/>
          <p:nvPr/>
        </p:nvPicPr>
        <p:blipFill>
          <a:blip r:embed="rId3"/>
          <a:stretch/>
        </p:blipFill>
        <p:spPr>
          <a:xfrm>
            <a:off x="10895040" y="5819400"/>
            <a:ext cx="1296360" cy="1037880"/>
          </a:xfrm>
          <a:prstGeom prst="rect">
            <a:avLst/>
          </a:prstGeom>
          <a:ln>
            <a:noFill/>
          </a:ln>
        </p:spPr>
      </p:pic>
      <p:pic>
        <p:nvPicPr>
          <p:cNvPr id="60" name="Image 8"/>
          <p:cNvPicPr/>
          <p:nvPr/>
        </p:nvPicPr>
        <p:blipFill>
          <a:blip r:embed="rId4"/>
          <a:stretch/>
        </p:blipFill>
        <p:spPr>
          <a:xfrm>
            <a:off x="0" y="5946480"/>
            <a:ext cx="1653840" cy="910800"/>
          </a:xfrm>
          <a:prstGeom prst="rect">
            <a:avLst/>
          </a:prstGeom>
          <a:ln>
            <a:noFill/>
          </a:ln>
        </p:spPr>
      </p:pic>
      <p:pic>
        <p:nvPicPr>
          <p:cNvPr id="61" name="Image 9"/>
          <p:cNvPicPr/>
          <p:nvPr/>
        </p:nvPicPr>
        <p:blipFill>
          <a:blip r:embed="rId5"/>
          <a:stretch/>
        </p:blipFill>
        <p:spPr>
          <a:xfrm>
            <a:off x="132840" y="150840"/>
            <a:ext cx="1161720" cy="1161720"/>
          </a:xfrm>
          <a:prstGeom prst="rect">
            <a:avLst/>
          </a:prstGeom>
          <a:ln>
            <a:noFill/>
          </a:ln>
        </p:spPr>
      </p:pic>
      <p:sp>
        <p:nvSpPr>
          <p:cNvPr id="62" name="CustomShape 3"/>
          <p:cNvSpPr/>
          <p:nvPr/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4"/>
          <p:cNvSpPr/>
          <p:nvPr/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7BFB2B7-B06E-43F9-B170-60E56FE66E70}" type="slidenum">
              <a:rPr lang="fr-FR" sz="3200" b="0" strike="noStrike" spc="-1">
                <a:solidFill>
                  <a:srgbClr val="0A304A"/>
                </a:solidFill>
                <a:latin typeface="Century Gothic"/>
                <a:ea typeface="DejaVu Sans"/>
              </a:rPr>
              <a:t>2</a:t>
            </a:fld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714240" y="1924560"/>
            <a:ext cx="10127520" cy="41535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2400" b="0" strike="noStrike" spc="-1" dirty="0">
                <a:latin typeface="Century Gothic"/>
                <a:ea typeface="DejaVu Sans"/>
              </a:rPr>
              <a:t>Contexte : Création d’une application fonctionnelle et opérationnelle à livrer dans le cadre de la POEC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2400" b="0" strike="noStrike" spc="-1" dirty="0">
                <a:latin typeface="Century Gothic"/>
                <a:ea typeface="DejaVu Sans"/>
              </a:rPr>
              <a:t>Objectifs : Mettre en pratique ce qui a été appris pendant la formation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FFFFFF"/>
              </a:buClr>
            </a:pPr>
            <a:r>
              <a:rPr lang="fr-FR" sz="2400" b="0" strike="noStrike" spc="-1" dirty="0" smtClean="0">
                <a:latin typeface="Century Gothic"/>
                <a:ea typeface="DejaVu Sans"/>
              </a:rPr>
              <a:t> 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</p:txBody>
      </p:sp>
      <p:pic>
        <p:nvPicPr>
          <p:cNvPr id="65" name="Image 4"/>
          <p:cNvPicPr/>
          <p:nvPr/>
        </p:nvPicPr>
        <p:blipFill>
          <a:blip r:embed="rId2"/>
          <a:stretch/>
        </p:blipFill>
        <p:spPr>
          <a:xfrm>
            <a:off x="10674360" y="167400"/>
            <a:ext cx="1175760" cy="979560"/>
          </a:xfrm>
          <a:prstGeom prst="rect">
            <a:avLst/>
          </a:prstGeom>
          <a:ln>
            <a:noFill/>
          </a:ln>
        </p:spPr>
      </p:pic>
      <p:sp>
        <p:nvSpPr>
          <p:cNvPr id="66" name="CustomShape 2"/>
          <p:cNvSpPr/>
          <p:nvPr/>
        </p:nvSpPr>
        <p:spPr>
          <a:xfrm>
            <a:off x="975240" y="313560"/>
            <a:ext cx="9543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0" strike="noStrike" spc="-1" dirty="0">
                <a:latin typeface="Times New Roman"/>
                <a:ea typeface="DejaVu Sans"/>
              </a:rPr>
              <a:t>2 - Projet</a:t>
            </a:r>
            <a:endParaRPr lang="fr-FR" sz="3600" b="0" strike="noStrike" spc="-1" dirty="0">
              <a:latin typeface="Arial"/>
            </a:endParaRPr>
          </a:p>
        </p:txBody>
      </p:sp>
      <p:pic>
        <p:nvPicPr>
          <p:cNvPr id="67" name="Image 6"/>
          <p:cNvPicPr/>
          <p:nvPr/>
        </p:nvPicPr>
        <p:blipFill>
          <a:blip r:embed="rId3"/>
          <a:stretch/>
        </p:blipFill>
        <p:spPr>
          <a:xfrm>
            <a:off x="10895040" y="5819400"/>
            <a:ext cx="1296360" cy="1037880"/>
          </a:xfrm>
          <a:prstGeom prst="rect">
            <a:avLst/>
          </a:prstGeom>
          <a:ln>
            <a:noFill/>
          </a:ln>
        </p:spPr>
      </p:pic>
      <p:pic>
        <p:nvPicPr>
          <p:cNvPr id="68" name="Image 8"/>
          <p:cNvPicPr/>
          <p:nvPr/>
        </p:nvPicPr>
        <p:blipFill>
          <a:blip r:embed="rId4"/>
          <a:stretch/>
        </p:blipFill>
        <p:spPr>
          <a:xfrm>
            <a:off x="0" y="5946480"/>
            <a:ext cx="1653840" cy="910800"/>
          </a:xfrm>
          <a:prstGeom prst="rect">
            <a:avLst/>
          </a:prstGeom>
          <a:ln>
            <a:noFill/>
          </a:ln>
        </p:spPr>
      </p:pic>
      <p:pic>
        <p:nvPicPr>
          <p:cNvPr id="69" name="Image 9"/>
          <p:cNvPicPr/>
          <p:nvPr/>
        </p:nvPicPr>
        <p:blipFill>
          <a:blip r:embed="rId5"/>
          <a:stretch/>
        </p:blipFill>
        <p:spPr>
          <a:xfrm>
            <a:off x="132840" y="150840"/>
            <a:ext cx="1161720" cy="1161720"/>
          </a:xfrm>
          <a:prstGeom prst="rect">
            <a:avLst/>
          </a:prstGeom>
          <a:ln>
            <a:noFill/>
          </a:ln>
        </p:spPr>
      </p:pic>
      <p:sp>
        <p:nvSpPr>
          <p:cNvPr id="70" name="CustomShape 3"/>
          <p:cNvSpPr/>
          <p:nvPr/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4"/>
          <p:cNvSpPr/>
          <p:nvPr/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8EF9BC0-77F3-4ED7-AB25-C3443434262E}" type="slidenum">
              <a:rPr lang="fr-FR" sz="3200" b="0" strike="noStrike" spc="-1">
                <a:solidFill>
                  <a:srgbClr val="0A304A"/>
                </a:solidFill>
                <a:latin typeface="Century Gothic"/>
                <a:ea typeface="DejaVu Sans"/>
              </a:rPr>
              <a:t>3</a:t>
            </a:fld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27280" y="1618560"/>
            <a:ext cx="10127520" cy="30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2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latin typeface="Century Gothic"/>
                <a:ea typeface="DejaVu Sans"/>
              </a:rPr>
              <a:t>Logiciels de gestion de projets : </a:t>
            </a:r>
            <a:r>
              <a:rPr lang="fr-FR" sz="2400" b="0" strike="noStrike" spc="-1" dirty="0" err="1">
                <a:latin typeface="Century Gothic"/>
                <a:ea typeface="DejaVu Sans"/>
              </a:rPr>
              <a:t>Redmine</a:t>
            </a:r>
            <a:r>
              <a:rPr lang="fr-FR" sz="2400" b="0" strike="noStrike" spc="-1" dirty="0">
                <a:latin typeface="Century Gothic"/>
                <a:ea typeface="DejaVu Sans"/>
              </a:rPr>
              <a:t> </a:t>
            </a:r>
            <a:endParaRPr lang="fr-FR" sz="2400" b="0" strike="noStrike" spc="-1" dirty="0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latin typeface="Century Gothic"/>
                <a:ea typeface="DejaVu Sans"/>
              </a:rPr>
              <a:t>Logiciel de communications : Discord</a:t>
            </a:r>
            <a:endParaRPr lang="fr-FR" sz="2400" b="0" strike="noStrike" spc="-1" dirty="0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latin typeface="Century Gothic"/>
                <a:ea typeface="DejaVu Sans"/>
              </a:rPr>
              <a:t>Logiciels de maquettage : </a:t>
            </a:r>
            <a:r>
              <a:rPr lang="fr-FR" sz="2400" b="0" strike="noStrike" spc="-1" dirty="0" err="1">
                <a:latin typeface="Century Gothic"/>
                <a:ea typeface="DejaVu Sans"/>
              </a:rPr>
              <a:t>Pencil</a:t>
            </a:r>
            <a:endParaRPr lang="fr-FR" sz="2400" b="0" strike="noStrike" spc="-1" dirty="0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latin typeface="Century Gothic"/>
                <a:ea typeface="DejaVu Sans"/>
              </a:rPr>
              <a:t>Logiciel de </a:t>
            </a:r>
            <a:r>
              <a:rPr lang="fr-FR" sz="2400" b="0" strike="noStrike" spc="-1" dirty="0" err="1">
                <a:latin typeface="Century Gothic"/>
                <a:ea typeface="DejaVu Sans"/>
              </a:rPr>
              <a:t>versioning</a:t>
            </a:r>
            <a:r>
              <a:rPr lang="fr-FR" sz="2400" b="0" strike="noStrike" spc="-1" dirty="0">
                <a:latin typeface="Century Gothic"/>
                <a:ea typeface="DejaVu Sans"/>
              </a:rPr>
              <a:t> : Git</a:t>
            </a:r>
            <a:endParaRPr lang="fr-FR" sz="2400" b="0" strike="noStrike" spc="-1" dirty="0">
              <a:latin typeface="Arial"/>
            </a:endParaRPr>
          </a:p>
        </p:txBody>
      </p:sp>
      <p:pic>
        <p:nvPicPr>
          <p:cNvPr id="73" name="Image 4"/>
          <p:cNvPicPr/>
          <p:nvPr/>
        </p:nvPicPr>
        <p:blipFill>
          <a:blip r:embed="rId2"/>
          <a:stretch/>
        </p:blipFill>
        <p:spPr>
          <a:xfrm>
            <a:off x="10674360" y="167400"/>
            <a:ext cx="1175760" cy="97956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975240" y="313560"/>
            <a:ext cx="9543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0" strike="noStrike" spc="-1">
                <a:latin typeface="Times New Roman"/>
                <a:ea typeface="DejaVu Sans"/>
              </a:rPr>
              <a:t>Gestion de projet</a:t>
            </a:r>
            <a:endParaRPr lang="fr-FR" sz="3600" b="0" strike="noStrike" spc="-1">
              <a:latin typeface="Arial"/>
            </a:endParaRPr>
          </a:p>
        </p:txBody>
      </p:sp>
      <p:pic>
        <p:nvPicPr>
          <p:cNvPr id="75" name="Image 6"/>
          <p:cNvPicPr/>
          <p:nvPr/>
        </p:nvPicPr>
        <p:blipFill>
          <a:blip r:embed="rId3"/>
          <a:stretch/>
        </p:blipFill>
        <p:spPr>
          <a:xfrm>
            <a:off x="10895040" y="5819400"/>
            <a:ext cx="1296360" cy="1037880"/>
          </a:xfrm>
          <a:prstGeom prst="rect">
            <a:avLst/>
          </a:prstGeom>
          <a:ln>
            <a:noFill/>
          </a:ln>
        </p:spPr>
      </p:pic>
      <p:pic>
        <p:nvPicPr>
          <p:cNvPr id="76" name="Image 8"/>
          <p:cNvPicPr/>
          <p:nvPr/>
        </p:nvPicPr>
        <p:blipFill>
          <a:blip r:embed="rId4"/>
          <a:stretch/>
        </p:blipFill>
        <p:spPr>
          <a:xfrm>
            <a:off x="0" y="5946480"/>
            <a:ext cx="1653840" cy="910800"/>
          </a:xfrm>
          <a:prstGeom prst="rect">
            <a:avLst/>
          </a:prstGeom>
          <a:ln>
            <a:noFill/>
          </a:ln>
        </p:spPr>
      </p:pic>
      <p:pic>
        <p:nvPicPr>
          <p:cNvPr id="77" name="Image 9"/>
          <p:cNvPicPr/>
          <p:nvPr/>
        </p:nvPicPr>
        <p:blipFill>
          <a:blip r:embed="rId5"/>
          <a:stretch/>
        </p:blipFill>
        <p:spPr>
          <a:xfrm>
            <a:off x="132840" y="150840"/>
            <a:ext cx="1161720" cy="1161720"/>
          </a:xfrm>
          <a:prstGeom prst="rect">
            <a:avLst/>
          </a:prstGeom>
          <a:ln>
            <a:noFill/>
          </a:ln>
        </p:spPr>
      </p:pic>
      <p:sp>
        <p:nvSpPr>
          <p:cNvPr id="78" name="CustomShape 3"/>
          <p:cNvSpPr/>
          <p:nvPr/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DFDC35E-3D2A-4363-BFDF-64306AB47F93}" type="slidenum">
              <a:rPr lang="fr-FR" sz="3200" b="0" strike="noStrike" spc="-1">
                <a:solidFill>
                  <a:srgbClr val="0A304A"/>
                </a:solidFill>
                <a:latin typeface="Century Gothic"/>
                <a:ea typeface="DejaVu Sans"/>
              </a:rPr>
              <a:t>4</a:t>
            </a:fld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 4"/>
          <p:cNvPicPr/>
          <p:nvPr/>
        </p:nvPicPr>
        <p:blipFill>
          <a:blip r:embed="rId2"/>
          <a:stretch/>
        </p:blipFill>
        <p:spPr>
          <a:xfrm>
            <a:off x="10674360" y="167400"/>
            <a:ext cx="1175760" cy="97956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975240" y="313560"/>
            <a:ext cx="9543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Redmine</a:t>
            </a:r>
            <a:endParaRPr lang="fr-FR" sz="3600" b="0" strike="noStrike" spc="-1">
              <a:latin typeface="Arial"/>
            </a:endParaRPr>
          </a:p>
        </p:txBody>
      </p:sp>
      <p:pic>
        <p:nvPicPr>
          <p:cNvPr id="82" name="Image 6"/>
          <p:cNvPicPr/>
          <p:nvPr/>
        </p:nvPicPr>
        <p:blipFill>
          <a:blip r:embed="rId3"/>
          <a:stretch/>
        </p:blipFill>
        <p:spPr>
          <a:xfrm>
            <a:off x="10895040" y="5819400"/>
            <a:ext cx="1296360" cy="1037880"/>
          </a:xfrm>
          <a:prstGeom prst="rect">
            <a:avLst/>
          </a:prstGeom>
          <a:ln>
            <a:noFill/>
          </a:ln>
        </p:spPr>
      </p:pic>
      <p:pic>
        <p:nvPicPr>
          <p:cNvPr id="83" name="Image 8"/>
          <p:cNvPicPr/>
          <p:nvPr/>
        </p:nvPicPr>
        <p:blipFill>
          <a:blip r:embed="rId4"/>
          <a:stretch/>
        </p:blipFill>
        <p:spPr>
          <a:xfrm>
            <a:off x="0" y="5946480"/>
            <a:ext cx="1653840" cy="910800"/>
          </a:xfrm>
          <a:prstGeom prst="rect">
            <a:avLst/>
          </a:prstGeom>
          <a:ln>
            <a:noFill/>
          </a:ln>
        </p:spPr>
      </p:pic>
      <p:pic>
        <p:nvPicPr>
          <p:cNvPr id="84" name="Image 9"/>
          <p:cNvPicPr/>
          <p:nvPr/>
        </p:nvPicPr>
        <p:blipFill>
          <a:blip r:embed="rId5"/>
          <a:stretch/>
        </p:blipFill>
        <p:spPr>
          <a:xfrm>
            <a:off x="132840" y="150840"/>
            <a:ext cx="1161720" cy="1161720"/>
          </a:xfrm>
          <a:prstGeom prst="rect">
            <a:avLst/>
          </a:prstGeom>
          <a:ln>
            <a:noFill/>
          </a:ln>
        </p:spPr>
      </p:pic>
      <p:graphicFrame>
        <p:nvGraphicFramePr>
          <p:cNvPr id="85" name="Table 2"/>
          <p:cNvGraphicFramePr/>
          <p:nvPr>
            <p:extLst>
              <p:ext uri="{D42A27DB-BD31-4B8C-83A1-F6EECF244321}">
                <p14:modId xmlns:p14="http://schemas.microsoft.com/office/powerpoint/2010/main" val="764056056"/>
              </p:ext>
            </p:extLst>
          </p:nvPr>
        </p:nvGraphicFramePr>
        <p:xfrm>
          <a:off x="1116000" y="4636440"/>
          <a:ext cx="9262800" cy="741600"/>
        </p:xfrm>
        <a:graphic>
          <a:graphicData uri="http://schemas.openxmlformats.org/drawingml/2006/table">
            <a:tbl>
              <a:tblPr/>
              <a:tblGrid>
                <a:gridCol w="185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Collaborateurs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Chu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Fabrice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Stevie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Cyrille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Temps passé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99h</a:t>
                      </a:r>
                      <a:endParaRPr lang="fr-FR" dirty="0"/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strike="noStrike" spc="-1">
                          <a:latin typeface="Arial"/>
                        </a:rPr>
                        <a:t>100 h</a:t>
                      </a:r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71 h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88</a:t>
                      </a:r>
                      <a:endParaRPr lang="fr-FR" dirty="0"/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Table 3"/>
          <p:cNvGraphicFramePr/>
          <p:nvPr/>
        </p:nvGraphicFramePr>
        <p:xfrm>
          <a:off x="1824480" y="2056320"/>
          <a:ext cx="8127720" cy="1483200"/>
        </p:xfrm>
        <a:graphic>
          <a:graphicData uri="http://schemas.openxmlformats.org/drawingml/2006/table">
            <a:tbl>
              <a:tblPr/>
              <a:tblGrid>
                <a:gridCol w="27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Numéro du sprint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Nom du sprint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Détails du sprint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1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Absalon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Application Librairie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2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Bardet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ASP-Net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3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Contador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b="0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UWP</a:t>
                      </a:r>
                      <a:endParaRPr lang="fr-F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52F61"/>
                      </a:solidFill>
                    </a:lnL>
                    <a:lnR w="12240">
                      <a:solidFill>
                        <a:srgbClr val="052F61"/>
                      </a:solidFill>
                    </a:lnR>
                    <a:lnT w="12240">
                      <a:solidFill>
                        <a:srgbClr val="052F61"/>
                      </a:solidFill>
                    </a:lnT>
                    <a:lnB w="12240">
                      <a:solidFill>
                        <a:srgbClr val="052F61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" name="CustomShape 4"/>
          <p:cNvSpPr/>
          <p:nvPr/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7937983-6571-445D-8B9D-4BB0490B52B8}" type="slidenum">
              <a:rPr lang="fr-FR" sz="3200" b="0" strike="noStrike" spc="-1">
                <a:solidFill>
                  <a:srgbClr val="0A304A"/>
                </a:solidFill>
                <a:latin typeface="Century Gothic"/>
                <a:ea typeface="DejaVu Sans"/>
              </a:rPr>
              <a:t>5</a:t>
            </a:fld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4"/>
          <p:cNvPicPr/>
          <p:nvPr/>
        </p:nvPicPr>
        <p:blipFill>
          <a:blip r:embed="rId2"/>
          <a:stretch/>
        </p:blipFill>
        <p:spPr>
          <a:xfrm>
            <a:off x="10674360" y="167400"/>
            <a:ext cx="1175760" cy="97956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975240" y="313560"/>
            <a:ext cx="9543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Environnements de développement</a:t>
            </a:r>
            <a:endParaRPr lang="fr-FR" sz="3600" b="0" strike="noStrike" spc="-1">
              <a:latin typeface="Arial"/>
            </a:endParaRPr>
          </a:p>
        </p:txBody>
      </p:sp>
      <p:pic>
        <p:nvPicPr>
          <p:cNvPr id="91" name="Image 6"/>
          <p:cNvPicPr/>
          <p:nvPr/>
        </p:nvPicPr>
        <p:blipFill>
          <a:blip r:embed="rId3"/>
          <a:stretch/>
        </p:blipFill>
        <p:spPr>
          <a:xfrm>
            <a:off x="10895040" y="5819400"/>
            <a:ext cx="1296360" cy="1037880"/>
          </a:xfrm>
          <a:prstGeom prst="rect">
            <a:avLst/>
          </a:prstGeom>
          <a:ln>
            <a:noFill/>
          </a:ln>
        </p:spPr>
      </p:pic>
      <p:pic>
        <p:nvPicPr>
          <p:cNvPr id="92" name="Image 8"/>
          <p:cNvPicPr/>
          <p:nvPr/>
        </p:nvPicPr>
        <p:blipFill>
          <a:blip r:embed="rId4"/>
          <a:stretch/>
        </p:blipFill>
        <p:spPr>
          <a:xfrm>
            <a:off x="0" y="5946480"/>
            <a:ext cx="1653840" cy="910800"/>
          </a:xfrm>
          <a:prstGeom prst="rect">
            <a:avLst/>
          </a:prstGeom>
          <a:ln>
            <a:noFill/>
          </a:ln>
        </p:spPr>
      </p:pic>
      <p:pic>
        <p:nvPicPr>
          <p:cNvPr id="93" name="Image 9"/>
          <p:cNvPicPr/>
          <p:nvPr/>
        </p:nvPicPr>
        <p:blipFill>
          <a:blip r:embed="rId5"/>
          <a:stretch/>
        </p:blipFill>
        <p:spPr>
          <a:xfrm>
            <a:off x="132840" y="150840"/>
            <a:ext cx="1161720" cy="116172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9B1A2A-C350-4678-AC04-E9D165F932E0}" type="slidenum">
              <a:rPr lang="fr-FR" sz="3200" b="0" strike="noStrike" spc="-1">
                <a:solidFill>
                  <a:srgbClr val="0A304A"/>
                </a:solidFill>
                <a:latin typeface="Century Gothic"/>
                <a:ea typeface="DejaVu Sans"/>
              </a:rPr>
              <a:t>6</a:t>
            </a:fld>
            <a:endParaRPr lang="fr-FR" sz="3200" b="0" strike="noStrike" spc="-1">
              <a:latin typeface="Arial"/>
            </a:endParaRPr>
          </a:p>
        </p:txBody>
      </p:sp>
      <p:pic>
        <p:nvPicPr>
          <p:cNvPr id="96" name="Picture 2"/>
          <p:cNvPicPr/>
          <p:nvPr/>
        </p:nvPicPr>
        <p:blipFill>
          <a:blip r:embed="rId6"/>
          <a:stretch/>
        </p:blipFill>
        <p:spPr>
          <a:xfrm>
            <a:off x="2291400" y="2268360"/>
            <a:ext cx="2828520" cy="1795680"/>
          </a:xfrm>
          <a:prstGeom prst="rect">
            <a:avLst/>
          </a:prstGeom>
          <a:ln>
            <a:noFill/>
          </a:ln>
        </p:spPr>
      </p:pic>
      <p:pic>
        <p:nvPicPr>
          <p:cNvPr id="97" name="Picture 4"/>
          <p:cNvPicPr/>
          <p:nvPr/>
        </p:nvPicPr>
        <p:blipFill>
          <a:blip r:embed="rId7"/>
          <a:stretch/>
        </p:blipFill>
        <p:spPr>
          <a:xfrm>
            <a:off x="6126480" y="2513880"/>
            <a:ext cx="1262520" cy="1262520"/>
          </a:xfrm>
          <a:prstGeom prst="rect">
            <a:avLst/>
          </a:prstGeom>
          <a:ln>
            <a:noFill/>
          </a:ln>
        </p:spPr>
      </p:pic>
      <p:pic>
        <p:nvPicPr>
          <p:cNvPr id="98" name="Image 2"/>
          <p:cNvPicPr/>
          <p:nvPr/>
        </p:nvPicPr>
        <p:blipFill>
          <a:blip r:embed="rId8"/>
          <a:stretch/>
        </p:blipFill>
        <p:spPr>
          <a:xfrm>
            <a:off x="7389000" y="2930040"/>
            <a:ext cx="2973960" cy="447480"/>
          </a:xfrm>
          <a:prstGeom prst="rect">
            <a:avLst/>
          </a:prstGeom>
          <a:ln>
            <a:noFill/>
          </a:ln>
        </p:spPr>
      </p:pic>
      <p:sp>
        <p:nvSpPr>
          <p:cNvPr id="99" name="Line 4"/>
          <p:cNvSpPr/>
          <p:nvPr/>
        </p:nvSpPr>
        <p:spPr>
          <a:xfrm>
            <a:off x="5609520" y="2077920"/>
            <a:ext cx="27360" cy="2374920"/>
          </a:xfrm>
          <a:prstGeom prst="line">
            <a:avLst/>
          </a:prstGeom>
          <a:ln>
            <a:solidFill>
              <a:srgbClr val="022D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203120" y="747720"/>
            <a:ext cx="10127520" cy="6200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endParaRPr lang="fr-FR" sz="1800" b="0" strike="noStrike" spc="-1" dirty="0">
              <a:latin typeface="Arial"/>
            </a:endParaRPr>
          </a:p>
          <a:p>
            <a:pPr marL="743040" lvl="1" indent="-2851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000" b="0" strike="noStrike" spc="-1" dirty="0">
                <a:latin typeface="Century Gothic"/>
                <a:ea typeface="DejaVu Sans"/>
              </a:rPr>
              <a:t>Regroupe l’ensemble des éléments communs à l’application UWP et ASP.NET </a:t>
            </a:r>
            <a:endParaRPr lang="fr-FR" sz="2000" b="0" strike="noStrike" spc="-1" dirty="0">
              <a:latin typeface="Arial"/>
            </a:endParaRPr>
          </a:p>
          <a:p>
            <a:pPr marL="743040" lvl="1" indent="-2851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000" b="0" strike="noStrike" spc="-1" dirty="0">
                <a:latin typeface="Century Gothic"/>
                <a:ea typeface="DejaVu Sans"/>
              </a:rPr>
              <a:t>Différents types de produit. Chaque produit possédera des caractéristiques propres ainsi qu’ un prix et une TVA propre. </a:t>
            </a:r>
            <a:endParaRPr lang="fr-FR" sz="2000" b="0" strike="noStrike" spc="-1" dirty="0">
              <a:latin typeface="Arial"/>
            </a:endParaRPr>
          </a:p>
          <a:p>
            <a:pPr marL="743040" lvl="1" indent="-2851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000" b="0" strike="noStrike" spc="-1" dirty="0">
                <a:latin typeface="Century Gothic"/>
                <a:ea typeface="DejaVu Sans"/>
              </a:rPr>
              <a:t>Un produit physique est unique et représenté par un ID. </a:t>
            </a:r>
            <a:endParaRPr lang="fr-FR" sz="2000" b="0" strike="noStrike" spc="-1" dirty="0">
              <a:latin typeface="Arial"/>
            </a:endParaRPr>
          </a:p>
          <a:p>
            <a:pPr marL="743040" lvl="1" indent="-2851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000" b="0" strike="noStrike" spc="-1" dirty="0">
                <a:latin typeface="Century Gothic"/>
                <a:ea typeface="DejaVu Sans"/>
              </a:rPr>
              <a:t>Un produit physique appartient à un type de produit. </a:t>
            </a:r>
            <a:endParaRPr lang="fr-FR" sz="2000" b="0" strike="noStrike" spc="-1" dirty="0">
              <a:latin typeface="Arial"/>
            </a:endParaRPr>
          </a:p>
          <a:p>
            <a:pPr marL="743040" lvl="1" indent="-2851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000" b="0" strike="noStrike" spc="-1" dirty="0">
                <a:latin typeface="Century Gothic"/>
                <a:ea typeface="DejaVu Sans"/>
              </a:rPr>
              <a:t>stock décrivant le nombre de type de produit couramment disponible. </a:t>
            </a:r>
            <a:endParaRPr lang="fr-FR" sz="2000" b="0" strike="noStrike" spc="-1" dirty="0">
              <a:latin typeface="Arial"/>
            </a:endParaRPr>
          </a:p>
          <a:p>
            <a:pPr marL="743040" lvl="1" indent="-2851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000" b="0" strike="noStrike" spc="-1" dirty="0">
                <a:latin typeface="Century Gothic"/>
                <a:ea typeface="DejaVu Sans"/>
              </a:rPr>
              <a:t>Une commande est somme de type de produit quantifié qui est vendu à un client. </a:t>
            </a:r>
            <a:endParaRPr lang="fr-FR" sz="2000" b="0" strike="noStrike" spc="-1" dirty="0">
              <a:latin typeface="Arial"/>
            </a:endParaRPr>
          </a:p>
          <a:p>
            <a:pPr marL="743040" lvl="1" indent="-2851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000" b="0" strike="noStrike" spc="-1" dirty="0">
                <a:latin typeface="Century Gothic"/>
                <a:ea typeface="DejaVu Sans"/>
              </a:rPr>
              <a:t>C'est un vendeur qui effectue la vente de produit à un client. </a:t>
            </a:r>
            <a:endParaRPr lang="fr-FR" sz="2000" b="0" strike="noStrike" spc="-1" dirty="0">
              <a:latin typeface="Arial"/>
            </a:endParaRPr>
          </a:p>
          <a:p>
            <a:pPr marL="743040" lvl="1" indent="-2851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000" b="0" strike="noStrike" spc="-1" dirty="0">
                <a:latin typeface="Century Gothic"/>
                <a:ea typeface="DejaVu Sans"/>
              </a:rPr>
              <a:t>Une commande peut avoir une remise.</a:t>
            </a:r>
            <a:endParaRPr lang="fr-F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</p:txBody>
      </p:sp>
      <p:pic>
        <p:nvPicPr>
          <p:cNvPr id="101" name="Image 4"/>
          <p:cNvPicPr/>
          <p:nvPr/>
        </p:nvPicPr>
        <p:blipFill>
          <a:blip r:embed="rId2"/>
          <a:stretch/>
        </p:blipFill>
        <p:spPr>
          <a:xfrm>
            <a:off x="10674360" y="167400"/>
            <a:ext cx="1175760" cy="97956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975240" y="313560"/>
            <a:ext cx="9543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0" strike="noStrike" spc="-1" dirty="0">
                <a:latin typeface="Times New Roman"/>
                <a:ea typeface="DejaVu Sans"/>
              </a:rPr>
              <a:t>Application Librairie</a:t>
            </a:r>
            <a:endParaRPr lang="fr-FR" sz="3600" b="0" strike="noStrike" spc="-1" dirty="0">
              <a:latin typeface="Arial"/>
            </a:endParaRPr>
          </a:p>
        </p:txBody>
      </p:sp>
      <p:pic>
        <p:nvPicPr>
          <p:cNvPr id="103" name="Image 6"/>
          <p:cNvPicPr/>
          <p:nvPr/>
        </p:nvPicPr>
        <p:blipFill>
          <a:blip r:embed="rId3"/>
          <a:stretch/>
        </p:blipFill>
        <p:spPr>
          <a:xfrm>
            <a:off x="10895040" y="5819400"/>
            <a:ext cx="1296360" cy="1037880"/>
          </a:xfrm>
          <a:prstGeom prst="rect">
            <a:avLst/>
          </a:prstGeom>
          <a:ln>
            <a:noFill/>
          </a:ln>
        </p:spPr>
      </p:pic>
      <p:pic>
        <p:nvPicPr>
          <p:cNvPr id="104" name="Image 8"/>
          <p:cNvPicPr/>
          <p:nvPr/>
        </p:nvPicPr>
        <p:blipFill>
          <a:blip r:embed="rId4"/>
          <a:stretch/>
        </p:blipFill>
        <p:spPr>
          <a:xfrm>
            <a:off x="0" y="5946480"/>
            <a:ext cx="1653840" cy="910800"/>
          </a:xfrm>
          <a:prstGeom prst="rect">
            <a:avLst/>
          </a:prstGeom>
          <a:ln>
            <a:noFill/>
          </a:ln>
        </p:spPr>
      </p:pic>
      <p:pic>
        <p:nvPicPr>
          <p:cNvPr id="105" name="Image 9"/>
          <p:cNvPicPr/>
          <p:nvPr/>
        </p:nvPicPr>
        <p:blipFill>
          <a:blip r:embed="rId5"/>
          <a:stretch/>
        </p:blipFill>
        <p:spPr>
          <a:xfrm>
            <a:off x="132840" y="150840"/>
            <a:ext cx="1161720" cy="116172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2E4F72A-0930-4F5F-AE9A-BA4E1B0CB8DC}" type="slidenum">
              <a:rPr lang="fr-FR" sz="3200" b="0" strike="noStrike" spc="-1">
                <a:solidFill>
                  <a:srgbClr val="0A304A"/>
                </a:solidFill>
                <a:latin typeface="Century Gothic"/>
                <a:ea typeface="DejaVu Sans"/>
              </a:rPr>
              <a:t>7</a:t>
            </a:fld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295280" y="1053000"/>
            <a:ext cx="10127520" cy="4199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endParaRPr lang="fr-FR" sz="1800" b="0" strike="noStrike" spc="-1" dirty="0">
              <a:latin typeface="Arial"/>
            </a:endParaRPr>
          </a:p>
          <a:p>
            <a:pPr marL="743040" lvl="1" indent="-2851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000" b="0" strike="noStrike" spc="-1" dirty="0">
                <a:latin typeface="Century Gothic"/>
                <a:ea typeface="DejaVu Sans"/>
              </a:rPr>
              <a:t>L'application doit permettre l'authentification des vendeurs. </a:t>
            </a:r>
            <a:endParaRPr lang="fr-FR" sz="2000" b="0" strike="noStrike" spc="-1" dirty="0">
              <a:latin typeface="Arial"/>
            </a:endParaRPr>
          </a:p>
          <a:p>
            <a:pPr marL="743040" lvl="1" indent="-2851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000" b="0" strike="noStrike" spc="-1" dirty="0">
                <a:latin typeface="Century Gothic"/>
                <a:ea typeface="DejaVu Sans"/>
              </a:rPr>
              <a:t>Un vendeur peut consulter le stock global. </a:t>
            </a:r>
            <a:endParaRPr lang="fr-FR" sz="2000" b="0" strike="noStrike" spc="-1" dirty="0">
              <a:latin typeface="Arial"/>
            </a:endParaRPr>
          </a:p>
          <a:p>
            <a:pPr marL="743040" lvl="1" indent="-2851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000" b="0" strike="noStrike" spc="-1" dirty="0">
                <a:latin typeface="Century Gothic"/>
                <a:ea typeface="DejaVu Sans"/>
              </a:rPr>
              <a:t>Un vendeur peut faire une demande d'ajout de stock pour un type de produit. </a:t>
            </a:r>
            <a:endParaRPr lang="fr-FR" sz="2000" b="0" strike="noStrike" spc="-1" dirty="0">
              <a:latin typeface="Arial"/>
            </a:endParaRPr>
          </a:p>
          <a:p>
            <a:pPr marL="743040" lvl="1" indent="-2851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000" b="0" strike="noStrike" spc="-1" dirty="0">
                <a:latin typeface="Century Gothic"/>
                <a:ea typeface="DejaVu Sans"/>
              </a:rPr>
              <a:t>Un vendeur peut consulter les commandes effectuées par tout les autres vendeurs. </a:t>
            </a:r>
            <a:endParaRPr lang="fr-FR" sz="2000" b="0" strike="noStrike" spc="-1" dirty="0">
              <a:latin typeface="Arial"/>
            </a:endParaRPr>
          </a:p>
          <a:p>
            <a:pPr marL="743040" lvl="1" indent="-2851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000" b="0" strike="noStrike" spc="-1" dirty="0">
                <a:latin typeface="Century Gothic"/>
                <a:ea typeface="DejaVu Sans"/>
              </a:rPr>
              <a:t>Un administrateur pour créer de nouveau vendeur. </a:t>
            </a:r>
            <a:endParaRPr lang="fr-FR" sz="2000" b="0" strike="noStrike" spc="-1" dirty="0">
              <a:latin typeface="Arial"/>
            </a:endParaRPr>
          </a:p>
          <a:p>
            <a:pPr marL="743040" lvl="1" indent="-2851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000" b="0" strike="noStrike" spc="-1" dirty="0">
                <a:latin typeface="Century Gothic"/>
                <a:ea typeface="DejaVu Sans"/>
              </a:rPr>
              <a:t>Un administrateur peut valider les demandes d'ajout de stock.</a:t>
            </a:r>
            <a:endParaRPr lang="fr-FR" sz="2000" b="0" strike="noStrike" spc="-1" dirty="0">
              <a:latin typeface="Arial"/>
            </a:endParaRPr>
          </a:p>
        </p:txBody>
      </p:sp>
      <p:pic>
        <p:nvPicPr>
          <p:cNvPr id="109" name="Image 4"/>
          <p:cNvPicPr/>
          <p:nvPr/>
        </p:nvPicPr>
        <p:blipFill>
          <a:blip r:embed="rId2"/>
          <a:stretch/>
        </p:blipFill>
        <p:spPr>
          <a:xfrm>
            <a:off x="10674360" y="167400"/>
            <a:ext cx="1175760" cy="97956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975240" y="313560"/>
            <a:ext cx="9543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0" strike="noStrike" spc="-1" dirty="0">
                <a:latin typeface="Times New Roman"/>
                <a:ea typeface="DejaVu Sans"/>
              </a:rPr>
              <a:t>Application ASP-Net</a:t>
            </a:r>
            <a:endParaRPr lang="fr-FR" sz="3600" b="0" strike="noStrike" spc="-1" dirty="0">
              <a:latin typeface="Arial"/>
            </a:endParaRPr>
          </a:p>
        </p:txBody>
      </p:sp>
      <p:pic>
        <p:nvPicPr>
          <p:cNvPr id="111" name="Image 6"/>
          <p:cNvPicPr/>
          <p:nvPr/>
        </p:nvPicPr>
        <p:blipFill>
          <a:blip r:embed="rId3"/>
          <a:stretch/>
        </p:blipFill>
        <p:spPr>
          <a:xfrm>
            <a:off x="10895040" y="5819400"/>
            <a:ext cx="1296360" cy="1037880"/>
          </a:xfrm>
          <a:prstGeom prst="rect">
            <a:avLst/>
          </a:prstGeom>
          <a:ln>
            <a:noFill/>
          </a:ln>
        </p:spPr>
      </p:pic>
      <p:pic>
        <p:nvPicPr>
          <p:cNvPr id="112" name="Image 8"/>
          <p:cNvPicPr/>
          <p:nvPr/>
        </p:nvPicPr>
        <p:blipFill>
          <a:blip r:embed="rId4"/>
          <a:stretch/>
        </p:blipFill>
        <p:spPr>
          <a:xfrm>
            <a:off x="0" y="5946480"/>
            <a:ext cx="1653840" cy="910800"/>
          </a:xfrm>
          <a:prstGeom prst="rect">
            <a:avLst/>
          </a:prstGeom>
          <a:ln>
            <a:noFill/>
          </a:ln>
        </p:spPr>
      </p:pic>
      <p:pic>
        <p:nvPicPr>
          <p:cNvPr id="113" name="Image 9"/>
          <p:cNvPicPr/>
          <p:nvPr/>
        </p:nvPicPr>
        <p:blipFill>
          <a:blip r:embed="rId5"/>
          <a:stretch/>
        </p:blipFill>
        <p:spPr>
          <a:xfrm>
            <a:off x="132840" y="150840"/>
            <a:ext cx="1161720" cy="116172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4"/>
          <p:cNvSpPr/>
          <p:nvPr/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EBC586E-A773-4F06-B17E-4F93533BEB8C}" type="slidenum">
              <a:rPr lang="fr-FR" sz="3200" b="0" strike="noStrike" spc="-1">
                <a:solidFill>
                  <a:srgbClr val="0A304A"/>
                </a:solidFill>
                <a:latin typeface="Century Gothic"/>
                <a:ea typeface="DejaVu Sans"/>
              </a:rPr>
              <a:t>8</a:t>
            </a:fld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134720" y="959760"/>
            <a:ext cx="10127520" cy="49691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endParaRPr lang="fr-FR" sz="1800" b="0" strike="noStrike" spc="-1" dirty="0">
              <a:latin typeface="Arial"/>
            </a:endParaRPr>
          </a:p>
          <a:p>
            <a:pPr marL="743040" lvl="1" indent="-2851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000" b="0" strike="noStrike" spc="-1" dirty="0">
                <a:latin typeface="Century Gothic"/>
                <a:ea typeface="DejaVu Sans"/>
              </a:rPr>
              <a:t>L’application doit permettre à un vendeur de vendre des produits. </a:t>
            </a:r>
            <a:endParaRPr lang="fr-FR" sz="2000" b="0" strike="noStrike" spc="-1" dirty="0">
              <a:latin typeface="Arial"/>
            </a:endParaRPr>
          </a:p>
          <a:p>
            <a:pPr marL="743040" lvl="1" indent="-2851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000" b="0" strike="noStrike" spc="-1" dirty="0">
                <a:latin typeface="Century Gothic"/>
                <a:ea typeface="DejaVu Sans"/>
              </a:rPr>
              <a:t>Pour cela il devra être authentifié sur l'application et créer des commandes. </a:t>
            </a:r>
            <a:endParaRPr lang="fr-FR" sz="2000" b="0" strike="noStrike" spc="-1" dirty="0">
              <a:latin typeface="Arial"/>
            </a:endParaRPr>
          </a:p>
          <a:p>
            <a:pPr marL="743040" lvl="1" indent="-2851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000" b="0" strike="noStrike" spc="-1" dirty="0">
                <a:latin typeface="Century Gothic"/>
                <a:ea typeface="DejaVu Sans"/>
              </a:rPr>
              <a:t>A chaque étape d'ajout ou de retrait de produit le vendeur doit pouvoir indiquer le prix total de la commande au client. </a:t>
            </a:r>
            <a:endParaRPr lang="fr-FR" sz="2000" b="0" strike="noStrike" spc="-1" dirty="0">
              <a:latin typeface="Arial"/>
            </a:endParaRPr>
          </a:p>
          <a:p>
            <a:pPr marL="743040" lvl="1" indent="-2851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000" b="0" strike="noStrike" spc="-1" dirty="0">
                <a:latin typeface="Century Gothic"/>
                <a:ea typeface="DejaVu Sans"/>
              </a:rPr>
              <a:t>L'application doit posséder une base de données local synchronisé avec la base de données de tout les vendeurs. </a:t>
            </a:r>
            <a:endParaRPr lang="fr-FR" sz="2000" b="0" strike="noStrike" spc="-1" dirty="0">
              <a:latin typeface="Arial"/>
            </a:endParaRPr>
          </a:p>
          <a:p>
            <a:pPr marL="743040" lvl="1" indent="-2851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2000" b="0" strike="noStrike" spc="-1" dirty="0">
                <a:latin typeface="Century Gothic"/>
                <a:ea typeface="DejaVu Sans"/>
              </a:rPr>
              <a:t>Si l'application fonctionne en mode déconnecté une commande ne peut pas être validé.</a:t>
            </a:r>
            <a:endParaRPr lang="fr-F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</p:txBody>
      </p:sp>
      <p:pic>
        <p:nvPicPr>
          <p:cNvPr id="117" name="Image 4"/>
          <p:cNvPicPr/>
          <p:nvPr/>
        </p:nvPicPr>
        <p:blipFill>
          <a:blip r:embed="rId2"/>
          <a:stretch/>
        </p:blipFill>
        <p:spPr>
          <a:xfrm>
            <a:off x="10674360" y="167400"/>
            <a:ext cx="1175760" cy="97956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975240" y="313560"/>
            <a:ext cx="9543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0" strike="noStrike" spc="-1" dirty="0">
                <a:latin typeface="Times New Roman"/>
                <a:ea typeface="DejaVu Sans"/>
              </a:rPr>
              <a:t>Application UWP</a:t>
            </a:r>
            <a:endParaRPr lang="fr-FR" sz="3600" b="0" strike="noStrike" spc="-1" dirty="0">
              <a:latin typeface="Arial"/>
            </a:endParaRPr>
          </a:p>
        </p:txBody>
      </p:sp>
      <p:pic>
        <p:nvPicPr>
          <p:cNvPr id="119" name="Image 6"/>
          <p:cNvPicPr/>
          <p:nvPr/>
        </p:nvPicPr>
        <p:blipFill>
          <a:blip r:embed="rId3"/>
          <a:stretch/>
        </p:blipFill>
        <p:spPr>
          <a:xfrm>
            <a:off x="10895040" y="5819400"/>
            <a:ext cx="1296360" cy="1037880"/>
          </a:xfrm>
          <a:prstGeom prst="rect">
            <a:avLst/>
          </a:prstGeom>
          <a:ln>
            <a:noFill/>
          </a:ln>
        </p:spPr>
      </p:pic>
      <p:pic>
        <p:nvPicPr>
          <p:cNvPr id="120" name="Image 8"/>
          <p:cNvPicPr/>
          <p:nvPr/>
        </p:nvPicPr>
        <p:blipFill>
          <a:blip r:embed="rId4"/>
          <a:stretch/>
        </p:blipFill>
        <p:spPr>
          <a:xfrm>
            <a:off x="0" y="5946480"/>
            <a:ext cx="1653840" cy="910800"/>
          </a:xfrm>
          <a:prstGeom prst="rect">
            <a:avLst/>
          </a:prstGeom>
          <a:ln>
            <a:noFill/>
          </a:ln>
        </p:spPr>
      </p:pic>
      <p:pic>
        <p:nvPicPr>
          <p:cNvPr id="121" name="Image 9"/>
          <p:cNvPicPr/>
          <p:nvPr/>
        </p:nvPicPr>
        <p:blipFill>
          <a:blip r:embed="rId5"/>
          <a:stretch/>
        </p:blipFill>
        <p:spPr>
          <a:xfrm>
            <a:off x="132840" y="150840"/>
            <a:ext cx="1161720" cy="116172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684360" y="6172200"/>
            <a:ext cx="754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4"/>
          <p:cNvSpPr/>
          <p:nvPr/>
        </p:nvSpPr>
        <p:spPr>
          <a:xfrm>
            <a:off x="10363320" y="5578560"/>
            <a:ext cx="1141560" cy="6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B9A9239-E325-45C3-A620-463C11403368}" type="slidenum">
              <a:rPr lang="fr-FR" sz="3200" b="0" strike="noStrike" spc="-1">
                <a:solidFill>
                  <a:srgbClr val="0A304A"/>
                </a:solidFill>
                <a:latin typeface="Century Gothic"/>
                <a:ea typeface="DejaVu Sans"/>
              </a:rPr>
              <a:t>9</a:t>
            </a:fld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326</TotalTime>
  <Words>481</Words>
  <Application>Microsoft Office PowerPoint</Application>
  <PresentationFormat>Grand écran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Century Gothic</vt:lpstr>
      <vt:lpstr>DejaVu Sans</vt:lpstr>
      <vt:lpstr>StarSymbol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IB</dc:creator>
  <dc:description/>
  <cp:lastModifiedBy>IB</cp:lastModifiedBy>
  <cp:revision>38</cp:revision>
  <dcterms:created xsi:type="dcterms:W3CDTF">2020-01-14T17:03:23Z</dcterms:created>
  <dcterms:modified xsi:type="dcterms:W3CDTF">2020-01-16T08:04:36Z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