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entation.xml" ContentType="application/vnd.openxmlformats-officedocument.presentationml.presentation.main+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sldIdLst>
    <p:sldId id="294" r:id="rId2"/>
    <p:sldId id="308" r:id="rId3"/>
    <p:sldId id="381" r:id="rId4"/>
    <p:sldId id="320" r:id="rId5"/>
    <p:sldId id="374" r:id="rId6"/>
    <p:sldId id="375" r:id="rId7"/>
    <p:sldId id="321" r:id="rId8"/>
    <p:sldId id="376" r:id="rId9"/>
    <p:sldId id="322" r:id="rId10"/>
    <p:sldId id="327" r:id="rId11"/>
    <p:sldId id="329" r:id="rId12"/>
    <p:sldId id="330" r:id="rId13"/>
    <p:sldId id="328" r:id="rId14"/>
    <p:sldId id="378" r:id="rId15"/>
    <p:sldId id="382" r:id="rId16"/>
    <p:sldId id="383" r:id="rId17"/>
    <p:sldId id="380" r:id="rId18"/>
    <p:sldId id="331" r:id="rId19"/>
    <p:sldId id="377" r:id="rId20"/>
    <p:sldId id="332" r:id="rId21"/>
    <p:sldId id="379" r:id="rId22"/>
    <p:sldId id="357" r:id="rId23"/>
    <p:sldId id="364" r:id="rId24"/>
    <p:sldId id="361" r:id="rId25"/>
    <p:sldId id="384" r:id="rId26"/>
    <p:sldId id="319" r:id="rId27"/>
    <p:sldId id="318" r:id="rId28"/>
    <p:sldId id="355" r:id="rId29"/>
    <p:sldId id="295" r:id="rId30"/>
    <p:sldId id="311" r:id="rId31"/>
    <p:sldId id="312" r:id="rId32"/>
    <p:sldId id="313" r:id="rId33"/>
    <p:sldId id="314" r:id="rId34"/>
    <p:sldId id="316" r:id="rId35"/>
    <p:sldId id="315" r:id="rId36"/>
    <p:sldId id="307" r:id="rId37"/>
    <p:sldId id="325" r:id="rId38"/>
    <p:sldId id="309" r:id="rId39"/>
    <p:sldId id="333" r:id="rId40"/>
    <p:sldId id="358" r:id="rId41"/>
    <p:sldId id="324" r:id="rId42"/>
    <p:sldId id="363" r:id="rId43"/>
  </p:sldIdLst>
  <p:sldSz cx="9144000" cy="5143500" type="screen16x9"/>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6"/>
    <a:srgbClr val="040605"/>
    <a:srgbClr val="0D2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9"/>
    <p:restoredTop sz="94681"/>
  </p:normalViewPr>
  <p:slideViewPr>
    <p:cSldViewPr snapToGrid="0" snapToObjects="1">
      <p:cViewPr varScale="1">
        <p:scale>
          <a:sx n="116" d="100"/>
          <a:sy n="116" d="100"/>
        </p:scale>
        <p:origin x="192"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C1287EC-98D2-8B4F-A1D3-49A6C6ACD8F9}" type="datetimeFigureOut">
              <a:rPr lang="en-US" smtClean="0"/>
              <a:t>9/16/20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42905-608F-734E-A169-C7BF93EAB58D}" type="slidenum">
              <a:rPr lang="en-US" smtClean="0"/>
              <a:t>‹#›</a:t>
            </a:fld>
            <a:endParaRPr lang="en-US"/>
          </a:p>
        </p:txBody>
      </p:sp>
    </p:spTree>
    <p:extLst>
      <p:ext uri="{BB962C8B-B14F-4D97-AF65-F5344CB8AC3E}">
        <p14:creationId xmlns:p14="http://schemas.microsoft.com/office/powerpoint/2010/main" val="10733739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Sufficien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1</a:t>
            </a:fld>
            <a:endParaRPr lang="en-US"/>
          </a:p>
        </p:txBody>
      </p:sp>
    </p:spTree>
    <p:extLst>
      <p:ext uri="{BB962C8B-B14F-4D97-AF65-F5344CB8AC3E}">
        <p14:creationId xmlns:p14="http://schemas.microsoft.com/office/powerpoint/2010/main" val="2065865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powerful technique to do supervised learning today is deep learning.</a:t>
            </a:r>
          </a:p>
        </p:txBody>
      </p:sp>
      <p:sp>
        <p:nvSpPr>
          <p:cNvPr id="4" name="Slide Number Placeholder 3"/>
          <p:cNvSpPr>
            <a:spLocks noGrp="1"/>
          </p:cNvSpPr>
          <p:nvPr>
            <p:ph type="sldNum" sz="quarter" idx="10"/>
          </p:nvPr>
        </p:nvSpPr>
        <p:spPr/>
        <p:txBody>
          <a:bodyPr/>
          <a:lstStyle/>
          <a:p>
            <a:fld id="{6CA42905-608F-734E-A169-C7BF93EAB58D}" type="slidenum">
              <a:rPr lang="en-US" smtClean="0"/>
              <a:t>10</a:t>
            </a:fld>
            <a:endParaRPr lang="en-US"/>
          </a:p>
        </p:txBody>
      </p:sp>
    </p:spTree>
    <p:extLst>
      <p:ext uri="{BB962C8B-B14F-4D97-AF65-F5344CB8AC3E}">
        <p14:creationId xmlns:p14="http://schemas.microsoft.com/office/powerpoint/2010/main" val="16897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valuable work currently done by humans — examining security video to detect suspicious behaviors, deciding if a car is about to hit a pedestrian, finding and eliminating abusive online posts — can be done in less than one second. These tasks are ripe for automation.</a:t>
            </a:r>
          </a:p>
        </p:txBody>
      </p:sp>
      <p:sp>
        <p:nvSpPr>
          <p:cNvPr id="4" name="Slide Number Placeholder 3"/>
          <p:cNvSpPr>
            <a:spLocks noGrp="1"/>
          </p:cNvSpPr>
          <p:nvPr>
            <p:ph type="sldNum" sz="quarter" idx="10"/>
          </p:nvPr>
        </p:nvSpPr>
        <p:spPr/>
        <p:txBody>
          <a:bodyPr/>
          <a:lstStyle/>
          <a:p>
            <a:fld id="{6CA42905-608F-734E-A169-C7BF93EAB58D}" type="slidenum">
              <a:rPr lang="en-US" smtClean="0"/>
              <a:t>11</a:t>
            </a:fld>
            <a:endParaRPr lang="en-US"/>
          </a:p>
        </p:txBody>
      </p:sp>
    </p:spTree>
    <p:extLst>
      <p:ext uri="{BB962C8B-B14F-4D97-AF65-F5344CB8AC3E}">
        <p14:creationId xmlns:p14="http://schemas.microsoft.com/office/powerpoint/2010/main" val="121157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12</a:t>
            </a:fld>
            <a:endParaRPr lang="en-US"/>
          </a:p>
        </p:txBody>
      </p:sp>
    </p:spTree>
    <p:extLst>
      <p:ext uri="{BB962C8B-B14F-4D97-AF65-F5344CB8AC3E}">
        <p14:creationId xmlns:p14="http://schemas.microsoft.com/office/powerpoint/2010/main" val="166742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13</a:t>
            </a:fld>
            <a:endParaRPr lang="en-US"/>
          </a:p>
        </p:txBody>
      </p:sp>
    </p:spTree>
    <p:extLst>
      <p:ext uri="{BB962C8B-B14F-4D97-AF65-F5344CB8AC3E}">
        <p14:creationId xmlns:p14="http://schemas.microsoft.com/office/powerpoint/2010/main" val="394949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14</a:t>
            </a:fld>
            <a:endParaRPr lang="en-US"/>
          </a:p>
        </p:txBody>
      </p:sp>
    </p:spTree>
    <p:extLst>
      <p:ext uri="{BB962C8B-B14F-4D97-AF65-F5344CB8AC3E}">
        <p14:creationId xmlns:p14="http://schemas.microsoft.com/office/powerpoint/2010/main" val="326446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System 1: Muller-Lyer illusion. A fallacy of our perception system. </a:t>
            </a:r>
          </a:p>
          <a:p>
            <a:r>
              <a:rPr lang="en-GB" dirty="0"/>
              <a:t>T</a:t>
            </a:r>
            <a:r>
              <a:rPr lang="en-IT" dirty="0"/>
              <a:t>here also cognitive illusions pro vided by our experience but contradicted by statistics,</a:t>
            </a:r>
          </a:p>
          <a:p>
            <a:endParaRPr lang="en-IT" dirty="0"/>
          </a:p>
          <a:p>
            <a:r>
              <a:rPr lang="en-IT" dirty="0"/>
              <a:t>The answer is 408 but it requires consciuos mental effort, maybe the help of paper and pencil, it even has effect on your body: you body tense, you heart beat increases, the pupils in your eyes brcome larger ,,,</a:t>
            </a:r>
          </a:p>
        </p:txBody>
      </p:sp>
      <p:sp>
        <p:nvSpPr>
          <p:cNvPr id="4" name="Slide Number Placeholder 3"/>
          <p:cNvSpPr>
            <a:spLocks noGrp="1"/>
          </p:cNvSpPr>
          <p:nvPr>
            <p:ph type="sldNum" sz="quarter" idx="5"/>
          </p:nvPr>
        </p:nvSpPr>
        <p:spPr/>
        <p:txBody>
          <a:bodyPr/>
          <a:lstStyle/>
          <a:p>
            <a:fld id="{6CA42905-608F-734E-A169-C7BF93EAB58D}" type="slidenum">
              <a:rPr lang="en-US" smtClean="0"/>
              <a:t>15</a:t>
            </a:fld>
            <a:endParaRPr lang="en-US"/>
          </a:p>
        </p:txBody>
      </p:sp>
    </p:spTree>
    <p:extLst>
      <p:ext uri="{BB962C8B-B14F-4D97-AF65-F5344CB8AC3E}">
        <p14:creationId xmlns:p14="http://schemas.microsoft.com/office/powerpoint/2010/main" val="385928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System 2 action tasks require attention and engagement. They need concentration …. </a:t>
            </a:r>
            <a:r>
              <a:rPr lang="en-GB" dirty="0"/>
              <a:t>That</a:t>
            </a:r>
            <a:r>
              <a:rPr lang="en-IT" dirty="0"/>
              <a:t>’s why you should not talk on phone when driving in a hughway.</a:t>
            </a:r>
          </a:p>
        </p:txBody>
      </p:sp>
      <p:sp>
        <p:nvSpPr>
          <p:cNvPr id="4" name="Slide Number Placeholder 3"/>
          <p:cNvSpPr>
            <a:spLocks noGrp="1"/>
          </p:cNvSpPr>
          <p:nvPr>
            <p:ph type="sldNum" sz="quarter" idx="5"/>
          </p:nvPr>
        </p:nvSpPr>
        <p:spPr/>
        <p:txBody>
          <a:bodyPr/>
          <a:lstStyle/>
          <a:p>
            <a:fld id="{6CA42905-608F-734E-A169-C7BF93EAB58D}" type="slidenum">
              <a:rPr lang="en-US" smtClean="0"/>
              <a:t>16</a:t>
            </a:fld>
            <a:endParaRPr lang="en-US"/>
          </a:p>
        </p:txBody>
      </p:sp>
    </p:spTree>
    <p:extLst>
      <p:ext uri="{BB962C8B-B14F-4D97-AF65-F5344CB8AC3E}">
        <p14:creationId xmlns:p14="http://schemas.microsoft.com/office/powerpoint/2010/main" val="4156652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17</a:t>
            </a:fld>
            <a:endParaRPr lang="en-US"/>
          </a:p>
        </p:txBody>
      </p:sp>
    </p:spTree>
    <p:extLst>
      <p:ext uri="{BB962C8B-B14F-4D97-AF65-F5344CB8AC3E}">
        <p14:creationId xmlns:p14="http://schemas.microsoft.com/office/powerpoint/2010/main" val="2771872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General Data Protection Regulation</a:t>
            </a:r>
            <a:r>
              <a:rPr lang="en-US" dirty="0"/>
              <a:t> (</a:t>
            </a:r>
            <a:r>
              <a:rPr lang="en-US" b="1" dirty="0"/>
              <a:t>GDPR</a:t>
            </a:r>
            <a:r>
              <a:rPr lang="en-US" dirty="0"/>
              <a:t>) (</a:t>
            </a:r>
            <a:r>
              <a:rPr lang="en-US" b="1" dirty="0"/>
              <a:t>Regulation</a:t>
            </a:r>
            <a:r>
              <a:rPr lang="en-US" dirty="0"/>
              <a:t> (EU) 2016/679) is a </a:t>
            </a:r>
            <a:r>
              <a:rPr lang="en-US" b="1" dirty="0"/>
              <a:t>regulation</a:t>
            </a:r>
            <a:r>
              <a:rPr lang="en-US" dirty="0"/>
              <a:t> by which the European Parliament, the Council of the European Union and the European Commission intend to strengthen and unify </a:t>
            </a:r>
            <a:r>
              <a:rPr lang="en-US" b="1" dirty="0"/>
              <a:t>data protection</a:t>
            </a:r>
            <a:r>
              <a:rPr lang="en-US" dirty="0"/>
              <a:t> for all individuals within the European Union (EU). The regulation was adopted on 27 April 2016. It becomes enforceable from 25 May 2018.</a:t>
            </a:r>
          </a:p>
        </p:txBody>
      </p:sp>
      <p:sp>
        <p:nvSpPr>
          <p:cNvPr id="4" name="Slide Number Placeholder 3"/>
          <p:cNvSpPr>
            <a:spLocks noGrp="1"/>
          </p:cNvSpPr>
          <p:nvPr>
            <p:ph type="sldNum" sz="quarter" idx="10"/>
          </p:nvPr>
        </p:nvSpPr>
        <p:spPr/>
        <p:txBody>
          <a:bodyPr/>
          <a:lstStyle/>
          <a:p>
            <a:fld id="{6CA42905-608F-734E-A169-C7BF93EAB58D}" type="slidenum">
              <a:rPr lang="en-US" smtClean="0"/>
              <a:t>18</a:t>
            </a:fld>
            <a:endParaRPr lang="en-US"/>
          </a:p>
        </p:txBody>
      </p:sp>
    </p:spTree>
    <p:extLst>
      <p:ext uri="{BB962C8B-B14F-4D97-AF65-F5344CB8AC3E}">
        <p14:creationId xmlns:p14="http://schemas.microsoft.com/office/powerpoint/2010/main" val="347948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6CA42905-608F-734E-A169-C7BF93EAB58D}" type="slidenum">
              <a:rPr lang="en-US" smtClean="0"/>
              <a:t>19</a:t>
            </a:fld>
            <a:endParaRPr lang="en-US"/>
          </a:p>
        </p:txBody>
      </p:sp>
    </p:spTree>
    <p:extLst>
      <p:ext uri="{BB962C8B-B14F-4D97-AF65-F5344CB8AC3E}">
        <p14:creationId xmlns:p14="http://schemas.microsoft.com/office/powerpoint/2010/main" val="347552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a:t>
            </a:fld>
            <a:endParaRPr lang="en-US"/>
          </a:p>
        </p:txBody>
      </p:sp>
    </p:spTree>
    <p:extLst>
      <p:ext uri="{BB962C8B-B14F-4D97-AF65-F5344CB8AC3E}">
        <p14:creationId xmlns:p14="http://schemas.microsoft.com/office/powerpoint/2010/main" val="235405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20</a:t>
            </a:fld>
            <a:endParaRPr lang="en-US"/>
          </a:p>
        </p:txBody>
      </p:sp>
    </p:spTree>
    <p:extLst>
      <p:ext uri="{BB962C8B-B14F-4D97-AF65-F5344CB8AC3E}">
        <p14:creationId xmlns:p14="http://schemas.microsoft.com/office/powerpoint/2010/main" val="3075060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21</a:t>
            </a:fld>
            <a:endParaRPr lang="en-US"/>
          </a:p>
        </p:txBody>
      </p:sp>
    </p:spTree>
    <p:extLst>
      <p:ext uri="{BB962C8B-B14F-4D97-AF65-F5344CB8AC3E}">
        <p14:creationId xmlns:p14="http://schemas.microsoft.com/office/powerpoint/2010/main" val="84288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288"/>
            <a:r>
              <a:rPr lang="en-US" dirty="0"/>
              <a:t>A symbol is a meaningful pattern that can be manipulated. A</a:t>
            </a:r>
            <a:r>
              <a:rPr lang="en-US" baseline="0" dirty="0"/>
              <a:t> physical symbol system is a system able to process (physically) symbolic structures to produce other structures.</a:t>
            </a:r>
          </a:p>
          <a:p>
            <a:pPr marL="14288"/>
            <a:r>
              <a:rPr lang="en-US" baseline="0" dirty="0"/>
              <a:t>Symbols are representations with denotations, they usually stand for objects outside the system itself. </a:t>
            </a:r>
          </a:p>
          <a:p>
            <a:pPr marL="14288"/>
            <a:r>
              <a:rPr lang="en-US" baseline="0" dirty="0"/>
              <a:t>They can be anything also strings of 0 and 1. They can also represent internal states.</a:t>
            </a:r>
          </a:p>
          <a:p>
            <a:pPr marL="14288"/>
            <a:r>
              <a:rPr lang="en-US" baseline="0" dirty="0"/>
              <a:t>Newell &amp; Simon at the time talk mainly about symbolic reasoning in the classical sense but their vision includes low level representations and they do not exclude learning approaches. They say:</a:t>
            </a:r>
          </a:p>
          <a:p>
            <a:pPr marL="14288"/>
            <a:r>
              <a:rPr lang="en-US" baseline="0" dirty="0"/>
              <a:t>“ </a:t>
            </a:r>
            <a:r>
              <a:rPr lang="mr-IN" baseline="0" dirty="0"/>
              <a:t>…</a:t>
            </a:r>
            <a:r>
              <a:rPr lang="en-US" baseline="0" dirty="0"/>
              <a:t> </a:t>
            </a:r>
            <a:r>
              <a:rPr lang="en-US" sz="900" kern="1200" dirty="0">
                <a:solidFill>
                  <a:schemeClr val="tx1"/>
                </a:solidFill>
                <a:effectLst/>
                <a:latin typeface="+mn-lt"/>
                <a:ea typeface="+mn-ea"/>
                <a:cs typeface="+mn-cs"/>
              </a:rPr>
              <a:t>knowledge of a large number of relevant patterns may be the key to intelligent behavior”.</a:t>
            </a:r>
            <a:endParaRPr lang="en-US" dirty="0"/>
          </a:p>
          <a:p>
            <a:pPr marL="14288"/>
            <a:r>
              <a:rPr lang="en-US" dirty="0"/>
              <a:t>This claim implies both that human thinking is a kind of symbol manipulation (because a symbol system is necessary for intelligence) and that machines can be intelligent (because a symbol system is </a:t>
            </a:r>
            <a:r>
              <a:rPr lang="en-US" dirty="0">
                <a:hlinkClick r:id="rId3" tooltip="Sufficient"/>
              </a:rPr>
              <a:t>sufficient</a:t>
            </a:r>
            <a:r>
              <a:rPr lang="en-US" dirty="0"/>
              <a:t> for intelligence)</a:t>
            </a:r>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22</a:t>
            </a:fld>
            <a:endParaRPr lang="en-US"/>
          </a:p>
        </p:txBody>
      </p:sp>
    </p:spTree>
    <p:extLst>
      <p:ext uri="{BB962C8B-B14F-4D97-AF65-F5344CB8AC3E}">
        <p14:creationId xmlns:p14="http://schemas.microsoft.com/office/powerpoint/2010/main" val="1454244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23</a:t>
            </a:fld>
            <a:endParaRPr lang="en-US"/>
          </a:p>
        </p:txBody>
      </p:sp>
    </p:spTree>
    <p:extLst>
      <p:ext uri="{BB962C8B-B14F-4D97-AF65-F5344CB8AC3E}">
        <p14:creationId xmlns:p14="http://schemas.microsoft.com/office/powerpoint/2010/main" val="2718804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a:t>
            </a:r>
            <a:r>
              <a:rPr lang="en-US" baseline="0" dirty="0"/>
              <a:t> wrote the book “</a:t>
            </a:r>
            <a:r>
              <a:rPr lang="en-US" dirty="0"/>
              <a:t>AI: Its Nature and Future” (2016).</a:t>
            </a:r>
          </a:p>
        </p:txBody>
      </p:sp>
      <p:sp>
        <p:nvSpPr>
          <p:cNvPr id="4" name="Slide Number Placeholder 3"/>
          <p:cNvSpPr>
            <a:spLocks noGrp="1"/>
          </p:cNvSpPr>
          <p:nvPr>
            <p:ph type="sldNum" sz="quarter" idx="10"/>
          </p:nvPr>
        </p:nvSpPr>
        <p:spPr/>
        <p:txBody>
          <a:bodyPr/>
          <a:lstStyle/>
          <a:p>
            <a:fld id="{6CA42905-608F-734E-A169-C7BF93EAB58D}" type="slidenum">
              <a:rPr lang="en-US" smtClean="0"/>
              <a:t>24</a:t>
            </a:fld>
            <a:endParaRPr lang="en-US"/>
          </a:p>
        </p:txBody>
      </p:sp>
    </p:spTree>
    <p:extLst>
      <p:ext uri="{BB962C8B-B14F-4D97-AF65-F5344CB8AC3E}">
        <p14:creationId xmlns:p14="http://schemas.microsoft.com/office/powerpoint/2010/main" val="1705658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Caratterizzanti</a:t>
            </a:r>
            <a:r>
              <a:rPr lang="en-US" baseline="0" dirty="0"/>
              <a:t> (</a:t>
            </a:r>
            <a:r>
              <a:rPr lang="en-US" dirty="0"/>
              <a:t>57) + 30 +</a:t>
            </a:r>
            <a:r>
              <a:rPr lang="en-US" baseline="0" dirty="0"/>
              <a:t> 9 + 24 = 120</a:t>
            </a:r>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26</a:t>
            </a:fld>
            <a:endParaRPr lang="en-US"/>
          </a:p>
        </p:txBody>
      </p:sp>
    </p:spTree>
    <p:extLst>
      <p:ext uri="{BB962C8B-B14F-4D97-AF65-F5344CB8AC3E}">
        <p14:creationId xmlns:p14="http://schemas.microsoft.com/office/powerpoint/2010/main" val="895867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DEFAULT: 2*9 CFU + 2*6 CFU +1*9 CFU (free choice)</a:t>
            </a:r>
          </a:p>
          <a:p>
            <a:r>
              <a:rPr lang="en-US" sz="1200" dirty="0"/>
              <a:t>Other</a:t>
            </a:r>
            <a:r>
              <a:rPr lang="en-US" sz="1200" baseline="0" dirty="0"/>
              <a:t> combination should be possible.</a:t>
            </a:r>
          </a:p>
          <a:p>
            <a:r>
              <a:rPr lang="en-US" sz="1200" baseline="0" dirty="0"/>
              <a:t>Not selecting a curriculum is also possible.</a:t>
            </a:r>
          </a:p>
          <a:p>
            <a:endParaRPr lang="en-US" sz="1200" baseline="0" dirty="0"/>
          </a:p>
          <a:p>
            <a:r>
              <a:rPr lang="en-US" sz="1200" dirty="0"/>
              <a:t>Allowed combination for electives </a:t>
            </a:r>
            <a:r>
              <a:rPr lang="en-US" sz="1200" b="1" dirty="0"/>
              <a:t>to have recognition for the AI curriculum</a:t>
            </a:r>
            <a:endParaRPr lang="en-US" sz="1200" dirty="0"/>
          </a:p>
          <a:p>
            <a:pPr marL="511175" indent="-457200">
              <a:buFont typeface="+mj-lt"/>
              <a:buAutoNum type="arabicPeriod"/>
            </a:pPr>
            <a:r>
              <a:rPr lang="en-US" sz="1200" dirty="0"/>
              <a:t>2*9 CFU + 2*6 CFU +1*9 CFU (free choice)</a:t>
            </a:r>
          </a:p>
          <a:p>
            <a:pPr marL="511175" indent="-457200">
              <a:buFont typeface="+mj-lt"/>
              <a:buAutoNum type="arabicPeriod"/>
            </a:pPr>
            <a:r>
              <a:rPr lang="en-US" sz="1200" dirty="0"/>
              <a:t>3*9 CFU +1*6 CFU + 1*6 CFU (free choice)  	</a:t>
            </a:r>
            <a:r>
              <a:rPr lang="en-US" sz="1200" i="1" dirty="0"/>
              <a:t>at the expense of some “freedom” ???</a:t>
            </a:r>
          </a:p>
          <a:p>
            <a:pPr marL="511175" indent="-457200">
              <a:buFont typeface="+mj-lt"/>
              <a:buAutoNum type="arabicPeriod"/>
            </a:pPr>
            <a:r>
              <a:rPr lang="en-US" sz="1200" dirty="0"/>
              <a:t>1*9 CFU + 4*6 CFU + 1*6 CFU (free choice) 	</a:t>
            </a:r>
            <a:r>
              <a:rPr lang="en-US" sz="1200" i="1" dirty="0"/>
              <a:t>at the expense of some “freedom” ???</a:t>
            </a:r>
          </a:p>
          <a:p>
            <a:pPr marL="511175" indent="-457200">
              <a:buFont typeface="+mj-lt"/>
              <a:buAutoNum type="arabicPeriod"/>
            </a:pPr>
            <a:r>
              <a:rPr lang="en-US" sz="1200" dirty="0"/>
              <a:t>2*9 CFU + 2*6 CFU +2*6 CFU (free choice) 	</a:t>
            </a:r>
            <a:r>
              <a:rPr lang="en-US" sz="1200" i="1" dirty="0"/>
              <a:t>3 extra credits</a:t>
            </a:r>
          </a:p>
          <a:p>
            <a:r>
              <a:rPr lang="en-US" sz="1200" dirty="0"/>
              <a:t>... possibly other ???</a:t>
            </a:r>
          </a:p>
          <a:p>
            <a:endParaRPr lang="en-US" sz="1200" dirty="0"/>
          </a:p>
          <a:p>
            <a:r>
              <a:rPr lang="en-US" sz="1200" dirty="0"/>
              <a:t>Does not qualify for the Ai curriculum:</a:t>
            </a:r>
          </a:p>
          <a:p>
            <a:pPr marL="511175" indent="-457200">
              <a:buFont typeface="+mj-lt"/>
              <a:buAutoNum type="arabicPeriod"/>
            </a:pPr>
            <a:r>
              <a:rPr lang="en-US" sz="1200" dirty="0"/>
              <a:t>1*9 CFU + 3*6 CFU+ 2*6 CFU (free choice)</a:t>
            </a:r>
            <a:r>
              <a:rPr lang="en-US" sz="1100" dirty="0"/>
              <a:t>	</a:t>
            </a:r>
          </a:p>
          <a:p>
            <a:pPr marL="511175" indent="-457200">
              <a:buFont typeface="+mj-lt"/>
              <a:buAutoNum type="arabicPeriod"/>
            </a:pPr>
            <a:r>
              <a:rPr lang="en-US" sz="1100" dirty="0"/>
              <a:t>0*9 CFU + 5*6 CFU + 1*9 CFU (free choice) 	???</a:t>
            </a:r>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6CA42905-608F-734E-A169-C7BF93EAB58D}" type="slidenum">
              <a:rPr lang="en-US" smtClean="0"/>
              <a:t>27</a:t>
            </a:fld>
            <a:endParaRPr lang="en-US"/>
          </a:p>
        </p:txBody>
      </p:sp>
    </p:spTree>
    <p:extLst>
      <p:ext uri="{BB962C8B-B14F-4D97-AF65-F5344CB8AC3E}">
        <p14:creationId xmlns:p14="http://schemas.microsoft.com/office/powerpoint/2010/main" val="1810075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28</a:t>
            </a:fld>
            <a:endParaRPr lang="en-US"/>
          </a:p>
        </p:txBody>
      </p:sp>
    </p:spTree>
    <p:extLst>
      <p:ext uri="{BB962C8B-B14F-4D97-AF65-F5344CB8AC3E}">
        <p14:creationId xmlns:p14="http://schemas.microsoft.com/office/powerpoint/2010/main" val="552531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A42905-608F-734E-A169-C7BF93EAB58D}" type="slidenum">
              <a:rPr lang="en-US" smtClean="0"/>
              <a:t>29</a:t>
            </a:fld>
            <a:endParaRPr lang="en-US"/>
          </a:p>
        </p:txBody>
      </p:sp>
    </p:spTree>
    <p:extLst>
      <p:ext uri="{BB962C8B-B14F-4D97-AF65-F5344CB8AC3E}">
        <p14:creationId xmlns:p14="http://schemas.microsoft.com/office/powerpoint/2010/main" val="1304906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30</a:t>
            </a:fld>
            <a:endParaRPr lang="en-US"/>
          </a:p>
        </p:txBody>
      </p:sp>
    </p:spTree>
    <p:extLst>
      <p:ext uri="{BB962C8B-B14F-4D97-AF65-F5344CB8AC3E}">
        <p14:creationId xmlns:p14="http://schemas.microsoft.com/office/powerpoint/2010/main" val="22389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Zooming in the AIF course contents …</a:t>
            </a:r>
          </a:p>
        </p:txBody>
      </p:sp>
      <p:sp>
        <p:nvSpPr>
          <p:cNvPr id="4" name="Slide Number Placeholder 3"/>
          <p:cNvSpPr>
            <a:spLocks noGrp="1"/>
          </p:cNvSpPr>
          <p:nvPr>
            <p:ph type="sldNum" sz="quarter" idx="5"/>
          </p:nvPr>
        </p:nvSpPr>
        <p:spPr/>
        <p:txBody>
          <a:bodyPr/>
          <a:lstStyle/>
          <a:p>
            <a:fld id="{6CA42905-608F-734E-A169-C7BF93EAB58D}" type="slidenum">
              <a:rPr lang="en-US" smtClean="0"/>
              <a:t>3</a:t>
            </a:fld>
            <a:endParaRPr lang="en-US"/>
          </a:p>
        </p:txBody>
      </p:sp>
    </p:spTree>
    <p:extLst>
      <p:ext uri="{BB962C8B-B14F-4D97-AF65-F5344CB8AC3E}">
        <p14:creationId xmlns:p14="http://schemas.microsoft.com/office/powerpoint/2010/main" val="1573506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6CA42905-608F-734E-A169-C7BF93EAB58D}" type="slidenum">
              <a:rPr lang="en-US" smtClean="0"/>
              <a:t>31</a:t>
            </a:fld>
            <a:endParaRPr lang="en-US"/>
          </a:p>
        </p:txBody>
      </p:sp>
    </p:spTree>
    <p:extLst>
      <p:ext uri="{BB962C8B-B14F-4D97-AF65-F5344CB8AC3E}">
        <p14:creationId xmlns:p14="http://schemas.microsoft.com/office/powerpoint/2010/main" val="4167584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32</a:t>
            </a:fld>
            <a:endParaRPr lang="en-US"/>
          </a:p>
        </p:txBody>
      </p:sp>
    </p:spTree>
    <p:extLst>
      <p:ext uri="{BB962C8B-B14F-4D97-AF65-F5344CB8AC3E}">
        <p14:creationId xmlns:p14="http://schemas.microsoft.com/office/powerpoint/2010/main" val="278781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33</a:t>
            </a:fld>
            <a:endParaRPr lang="en-US"/>
          </a:p>
        </p:txBody>
      </p:sp>
    </p:spTree>
    <p:extLst>
      <p:ext uri="{BB962C8B-B14F-4D97-AF65-F5344CB8AC3E}">
        <p14:creationId xmlns:p14="http://schemas.microsoft.com/office/powerpoint/2010/main" val="2660731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34</a:t>
            </a:fld>
            <a:endParaRPr lang="en-US"/>
          </a:p>
        </p:txBody>
      </p:sp>
    </p:spTree>
    <p:extLst>
      <p:ext uri="{BB962C8B-B14F-4D97-AF65-F5344CB8AC3E}">
        <p14:creationId xmlns:p14="http://schemas.microsoft.com/office/powerpoint/2010/main" val="192940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35</a:t>
            </a:fld>
            <a:endParaRPr lang="en-US"/>
          </a:p>
        </p:txBody>
      </p:sp>
    </p:spTree>
    <p:extLst>
      <p:ext uri="{BB962C8B-B14F-4D97-AF65-F5344CB8AC3E}">
        <p14:creationId xmlns:p14="http://schemas.microsoft.com/office/powerpoint/2010/main" val="225269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36</a:t>
            </a:fld>
            <a:endParaRPr lang="en-US"/>
          </a:p>
        </p:txBody>
      </p:sp>
    </p:spTree>
    <p:extLst>
      <p:ext uri="{BB962C8B-B14F-4D97-AF65-F5344CB8AC3E}">
        <p14:creationId xmlns:p14="http://schemas.microsoft.com/office/powerpoint/2010/main" val="1867888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37</a:t>
            </a:fld>
            <a:endParaRPr lang="en-US"/>
          </a:p>
        </p:txBody>
      </p:sp>
    </p:spTree>
    <p:extLst>
      <p:ext uri="{BB962C8B-B14F-4D97-AF65-F5344CB8AC3E}">
        <p14:creationId xmlns:p14="http://schemas.microsoft.com/office/powerpoint/2010/main" val="2757469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A42905-608F-734E-A169-C7BF93EAB58D}" type="slidenum">
              <a:rPr lang="en-US" smtClean="0"/>
              <a:t>38</a:t>
            </a:fld>
            <a:endParaRPr lang="en-US"/>
          </a:p>
        </p:txBody>
      </p:sp>
    </p:spTree>
    <p:extLst>
      <p:ext uri="{BB962C8B-B14F-4D97-AF65-F5344CB8AC3E}">
        <p14:creationId xmlns:p14="http://schemas.microsoft.com/office/powerpoint/2010/main" val="1038065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6CA42905-608F-734E-A169-C7BF93EAB58D}" type="slidenum">
              <a:rPr lang="en-US" smtClean="0"/>
              <a:t>39</a:t>
            </a:fld>
            <a:endParaRPr lang="en-US"/>
          </a:p>
        </p:txBody>
      </p:sp>
    </p:spTree>
    <p:extLst>
      <p:ext uri="{BB962C8B-B14F-4D97-AF65-F5344CB8AC3E}">
        <p14:creationId xmlns:p14="http://schemas.microsoft.com/office/powerpoint/2010/main" val="1306527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You evaluate me on the ability to get students involved, I evaluate you in the degree of involvement. Do I evaluate myself?</a:t>
            </a:r>
          </a:p>
        </p:txBody>
      </p:sp>
      <p:sp>
        <p:nvSpPr>
          <p:cNvPr id="4" name="Slide Number Placeholder 3"/>
          <p:cNvSpPr>
            <a:spLocks noGrp="1"/>
          </p:cNvSpPr>
          <p:nvPr>
            <p:ph type="sldNum" sz="quarter" idx="5"/>
          </p:nvPr>
        </p:nvSpPr>
        <p:spPr/>
        <p:txBody>
          <a:bodyPr/>
          <a:lstStyle/>
          <a:p>
            <a:fld id="{6CA42905-608F-734E-A169-C7BF93EAB58D}" type="slidenum">
              <a:rPr lang="en-US" smtClean="0"/>
              <a:t>40</a:t>
            </a:fld>
            <a:endParaRPr lang="en-US"/>
          </a:p>
        </p:txBody>
      </p:sp>
    </p:spTree>
    <p:extLst>
      <p:ext uri="{BB962C8B-B14F-4D97-AF65-F5344CB8AC3E}">
        <p14:creationId xmlns:p14="http://schemas.microsoft.com/office/powerpoint/2010/main" val="123425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is already transforming web search, advertising, e-commerce, finance, logistics, media, industry, transportation, </a:t>
            </a:r>
            <a:r>
              <a:rPr lang="en-US" baseline="0" dirty="0"/>
              <a:t>home management, </a:t>
            </a:r>
            <a:r>
              <a:rPr lang="en-US" dirty="0"/>
              <a:t>art</a:t>
            </a:r>
            <a:r>
              <a:rPr lang="en-US" baseline="0" dirty="0"/>
              <a:t> </a:t>
            </a:r>
            <a:r>
              <a:rPr lang="en-US" dirty="0"/>
              <a:t>and more</a:t>
            </a:r>
            <a:r>
              <a:rPr lang="en-US" baseline="0" dirty="0"/>
              <a:t>.</a:t>
            </a:r>
            <a:endParaRPr lang="en-US" dirty="0"/>
          </a:p>
          <a:p>
            <a:r>
              <a:rPr lang="en-US" dirty="0"/>
              <a:t>The slide is taken</a:t>
            </a:r>
            <a:r>
              <a:rPr lang="en-US" baseline="0" dirty="0"/>
              <a:t> by a presentation of the Ai curriculum by prof. </a:t>
            </a:r>
            <a:r>
              <a:rPr lang="en-US" baseline="0" dirty="0" err="1"/>
              <a:t>Gervasi</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6CA42905-608F-734E-A169-C7BF93EAB58D}" type="slidenum">
              <a:rPr lang="en-US" smtClean="0"/>
              <a:t>4</a:t>
            </a:fld>
            <a:endParaRPr lang="en-US"/>
          </a:p>
        </p:txBody>
      </p:sp>
    </p:spTree>
    <p:extLst>
      <p:ext uri="{BB962C8B-B14F-4D97-AF65-F5344CB8AC3E}">
        <p14:creationId xmlns:p14="http://schemas.microsoft.com/office/powerpoint/2010/main" val="25049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41</a:t>
            </a:fld>
            <a:endParaRPr lang="en-US"/>
          </a:p>
        </p:txBody>
      </p:sp>
    </p:spTree>
    <p:extLst>
      <p:ext uri="{BB962C8B-B14F-4D97-AF65-F5344CB8AC3E}">
        <p14:creationId xmlns:p14="http://schemas.microsoft.com/office/powerpoint/2010/main" val="1228542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42</a:t>
            </a:fld>
            <a:endParaRPr lang="en-US"/>
          </a:p>
        </p:txBody>
      </p:sp>
    </p:spTree>
    <p:extLst>
      <p:ext uri="{BB962C8B-B14F-4D97-AF65-F5344CB8AC3E}">
        <p14:creationId xmlns:p14="http://schemas.microsoft.com/office/powerpoint/2010/main" val="324533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IT" dirty="0"/>
              <a:t>ow did we get here?</a:t>
            </a:r>
          </a:p>
        </p:txBody>
      </p:sp>
      <p:sp>
        <p:nvSpPr>
          <p:cNvPr id="4" name="Slide Number Placeholder 3"/>
          <p:cNvSpPr>
            <a:spLocks noGrp="1"/>
          </p:cNvSpPr>
          <p:nvPr>
            <p:ph type="sldNum" sz="quarter" idx="5"/>
          </p:nvPr>
        </p:nvSpPr>
        <p:spPr/>
        <p:txBody>
          <a:bodyPr/>
          <a:lstStyle/>
          <a:p>
            <a:fld id="{6CA42905-608F-734E-A169-C7BF93EAB58D}" type="slidenum">
              <a:rPr lang="en-US" smtClean="0"/>
              <a:t>5</a:t>
            </a:fld>
            <a:endParaRPr lang="en-US"/>
          </a:p>
        </p:txBody>
      </p:sp>
    </p:spTree>
    <p:extLst>
      <p:ext uri="{BB962C8B-B14F-4D97-AF65-F5344CB8AC3E}">
        <p14:creationId xmlns:p14="http://schemas.microsoft.com/office/powerpoint/2010/main" val="262797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a:latin typeface="Tw Cen MT" charset="0"/>
                <a:ea typeface="ＭＳ Ｐゴシック" charset="-128"/>
              </a:rPr>
              <a:t>Un </a:t>
            </a:r>
            <a:r>
              <a:rPr lang="en-US" altLang="x-none" dirty="0" err="1">
                <a:latin typeface="Tw Cen MT" charset="0"/>
                <a:ea typeface="ＭＳ Ｐゴシック" charset="-128"/>
              </a:rPr>
              <a:t>programma</a:t>
            </a:r>
            <a:r>
              <a:rPr lang="en-US" altLang="x-none" dirty="0">
                <a:latin typeface="Tw Cen MT" charset="0"/>
                <a:ea typeface="ＭＳ Ｐゴシック" charset="-128"/>
              </a:rPr>
              <a:t> per </a:t>
            </a:r>
            <a:r>
              <a:rPr lang="en-US" altLang="x-none" dirty="0" err="1">
                <a:latin typeface="Tw Cen MT" charset="0"/>
                <a:ea typeface="ＭＳ Ｐゴシック" charset="-128"/>
              </a:rPr>
              <a:t>l</a:t>
            </a:r>
            <a:r>
              <a:rPr lang="en-US" altLang="en-US" dirty="0" err="1">
                <a:latin typeface="Tw Cen MT" charset="0"/>
                <a:ea typeface="ＭＳ Ｐゴシック" charset="-128"/>
              </a:rPr>
              <a:t>’</a:t>
            </a:r>
            <a:r>
              <a:rPr lang="en-US" altLang="x-none" dirty="0" err="1">
                <a:latin typeface="Tw Cen MT" charset="0"/>
                <a:ea typeface="ＭＳ Ｐゴシック" charset="-128"/>
              </a:rPr>
              <a:t>antico</a:t>
            </a:r>
            <a:r>
              <a:rPr lang="en-US" altLang="x-none" dirty="0">
                <a:latin typeface="Tw Cen MT" charset="0"/>
                <a:ea typeface="ＭＳ Ｐゴシック" charset="-128"/>
              </a:rPr>
              <a:t> </a:t>
            </a:r>
            <a:r>
              <a:rPr lang="en-US" altLang="x-none" dirty="0" err="1">
                <a:latin typeface="Tw Cen MT" charset="0"/>
                <a:ea typeface="ＭＳ Ｐゴシック" charset="-128"/>
              </a:rPr>
              <a:t>gioco</a:t>
            </a:r>
            <a:r>
              <a:rPr lang="en-US" altLang="x-none" dirty="0">
                <a:latin typeface="Tw Cen MT" charset="0"/>
                <a:ea typeface="ＭＳ Ｐゴシック" charset="-128"/>
              </a:rPr>
              <a:t> </a:t>
            </a:r>
            <a:r>
              <a:rPr lang="en-US" altLang="x-none" dirty="0" err="1">
                <a:latin typeface="Tw Cen MT" charset="0"/>
                <a:ea typeface="ＭＳ Ｐゴシック" charset="-128"/>
              </a:rPr>
              <a:t>cinese</a:t>
            </a:r>
            <a:r>
              <a:rPr lang="en-US" altLang="x-none" dirty="0">
                <a:latin typeface="Tw Cen MT" charset="0"/>
                <a:ea typeface="ＭＳ Ｐゴシック" charset="-128"/>
              </a:rPr>
              <a:t> del Go ha </a:t>
            </a:r>
            <a:r>
              <a:rPr lang="en-US" altLang="x-none" dirty="0" err="1">
                <a:latin typeface="Tw Cen MT" charset="0"/>
                <a:ea typeface="ＭＳ Ｐゴシック" charset="-128"/>
              </a:rPr>
              <a:t>battuto</a:t>
            </a:r>
            <a:r>
              <a:rPr lang="en-US" altLang="x-none" dirty="0">
                <a:latin typeface="Tw Cen MT" charset="0"/>
                <a:ea typeface="ＭＳ Ｐゴシック" charset="-128"/>
              </a:rPr>
              <a:t> il </a:t>
            </a:r>
            <a:r>
              <a:rPr lang="en-US" altLang="x-none" dirty="0" err="1">
                <a:latin typeface="Tw Cen MT" charset="0"/>
                <a:ea typeface="ＭＳ Ｐゴシック" charset="-128"/>
              </a:rPr>
              <a:t>campione</a:t>
            </a:r>
            <a:r>
              <a:rPr lang="en-US" altLang="x-none" dirty="0">
                <a:latin typeface="Tw Cen MT" charset="0"/>
                <a:ea typeface="ＭＳ Ｐゴシック" charset="-128"/>
              </a:rPr>
              <a:t> </a:t>
            </a:r>
            <a:r>
              <a:rPr lang="en-US" altLang="x-none" dirty="0" err="1">
                <a:latin typeface="Tw Cen MT" charset="0"/>
                <a:ea typeface="ＭＳ Ｐゴシック" charset="-128"/>
              </a:rPr>
              <a:t>europeo</a:t>
            </a:r>
            <a:r>
              <a:rPr lang="en-US" altLang="x-none" dirty="0">
                <a:latin typeface="Tw Cen MT" charset="0"/>
                <a:ea typeface="ＭＳ Ｐゴシック" charset="-128"/>
              </a:rPr>
              <a:t> di Go. Go ultimo </a:t>
            </a:r>
            <a:r>
              <a:rPr lang="en-US" altLang="x-none" dirty="0" err="1">
                <a:latin typeface="Tw Cen MT" charset="0"/>
                <a:ea typeface="ＭＳ Ｐゴシック" charset="-128"/>
              </a:rPr>
              <a:t>baluardo</a:t>
            </a:r>
            <a:r>
              <a:rPr lang="en-US" altLang="x-none" dirty="0">
                <a:latin typeface="Tw Cen MT" charset="0"/>
                <a:ea typeface="ＭＳ Ｐゴシック" charset="-128"/>
              </a:rPr>
              <a:t> </a:t>
            </a:r>
            <a:r>
              <a:rPr lang="en-US" altLang="x-none" dirty="0" err="1">
                <a:latin typeface="Tw Cen MT" charset="0"/>
                <a:ea typeface="ＭＳ Ｐゴシック" charset="-128"/>
              </a:rPr>
              <a:t>dei</a:t>
            </a:r>
            <a:r>
              <a:rPr lang="en-US" altLang="x-none" dirty="0">
                <a:latin typeface="Tw Cen MT" charset="0"/>
                <a:ea typeface="ＭＳ Ｐゴシック" charset="-128"/>
              </a:rPr>
              <a:t> </a:t>
            </a:r>
            <a:r>
              <a:rPr lang="en-US" altLang="x-none" dirty="0" err="1">
                <a:latin typeface="Tw Cen MT" charset="0"/>
                <a:ea typeface="ＭＳ Ｐゴシック" charset="-128"/>
              </a:rPr>
              <a:t>giochi</a:t>
            </a:r>
            <a:r>
              <a:rPr lang="en-US" altLang="x-none" dirty="0">
                <a:latin typeface="Tw Cen MT" charset="0"/>
                <a:ea typeface="ＭＳ Ｐゴシック" charset="-128"/>
              </a:rPr>
              <a:t>, un </a:t>
            </a:r>
            <a:r>
              <a:rPr lang="en-US" altLang="x-none" dirty="0" err="1">
                <a:latin typeface="Tw Cen MT" charset="0"/>
                <a:ea typeface="ＭＳ Ｐゴシック" charset="-128"/>
              </a:rPr>
              <a:t>compito</a:t>
            </a:r>
            <a:r>
              <a:rPr lang="en-US" altLang="x-none" dirty="0">
                <a:latin typeface="Tw Cen MT" charset="0"/>
                <a:ea typeface="ＭＳ Ｐゴシック" charset="-128"/>
              </a:rPr>
              <a:t> </a:t>
            </a:r>
            <a:r>
              <a:rPr lang="en-US" altLang="x-none" dirty="0" err="1">
                <a:latin typeface="Tw Cen MT" charset="0"/>
                <a:ea typeface="ＭＳ Ｐゴシック" charset="-128"/>
              </a:rPr>
              <a:t>considerato</a:t>
            </a:r>
            <a:r>
              <a:rPr lang="en-US" altLang="x-none" dirty="0">
                <a:latin typeface="Tw Cen MT" charset="0"/>
                <a:ea typeface="ＭＳ Ｐゴシック" charset="-128"/>
              </a:rPr>
              <a:t> molto difficile.</a:t>
            </a:r>
          </a:p>
          <a:p>
            <a:r>
              <a:rPr lang="en-US" altLang="x-none" dirty="0">
                <a:latin typeface="Tw Cen MT" charset="0"/>
                <a:ea typeface="ＭＳ Ｐゴシック" charset="-128"/>
              </a:rPr>
              <a:t>Il </a:t>
            </a:r>
            <a:r>
              <a:rPr lang="en-US" altLang="x-none" dirty="0" err="1">
                <a:latin typeface="Tw Cen MT" charset="0"/>
                <a:ea typeface="ＭＳ Ｐゴシック" charset="-128"/>
              </a:rPr>
              <a:t>programma</a:t>
            </a:r>
            <a:r>
              <a:rPr lang="en-US" altLang="x-none" dirty="0">
                <a:latin typeface="Tw Cen MT" charset="0"/>
                <a:ea typeface="ＭＳ Ｐゴシック" charset="-128"/>
              </a:rPr>
              <a:t> AlphaGo </a:t>
            </a:r>
            <a:r>
              <a:rPr lang="en-US" altLang="x-none" dirty="0" err="1">
                <a:latin typeface="Tw Cen MT" charset="0"/>
                <a:ea typeface="ＭＳ Ｐゴシック" charset="-128"/>
              </a:rPr>
              <a:t>è</a:t>
            </a:r>
            <a:r>
              <a:rPr lang="en-US" altLang="x-none" dirty="0">
                <a:latin typeface="Tw Cen MT" charset="0"/>
                <a:ea typeface="ＭＳ Ｐゴシック" charset="-128"/>
              </a:rPr>
              <a:t> </a:t>
            </a:r>
            <a:r>
              <a:rPr lang="en-US" altLang="x-none" dirty="0" err="1">
                <a:latin typeface="Tw Cen MT" charset="0"/>
                <a:ea typeface="ＭＳ Ｐゴシック" charset="-128"/>
              </a:rPr>
              <a:t>stato</a:t>
            </a:r>
            <a:r>
              <a:rPr lang="en-US" altLang="x-none" dirty="0">
                <a:latin typeface="Tw Cen MT" charset="0"/>
                <a:ea typeface="ＭＳ Ｐゴシック" charset="-128"/>
              </a:rPr>
              <a:t> </a:t>
            </a:r>
            <a:r>
              <a:rPr lang="en-US" altLang="x-none" dirty="0" err="1">
                <a:latin typeface="Tw Cen MT" charset="0"/>
                <a:ea typeface="ＭＳ Ｐゴシック" charset="-128"/>
              </a:rPr>
              <a:t>costruito</a:t>
            </a:r>
            <a:r>
              <a:rPr lang="en-US" altLang="x-none" dirty="0">
                <a:latin typeface="Tw Cen MT" charset="0"/>
                <a:ea typeface="ＭＳ Ｐゴシック" charset="-128"/>
              </a:rPr>
              <a:t> da DeepMind una </a:t>
            </a:r>
            <a:r>
              <a:rPr lang="en-US" altLang="x-none" dirty="0" err="1">
                <a:latin typeface="Tw Cen MT" charset="0"/>
                <a:ea typeface="ＭＳ Ｐゴシック" charset="-128"/>
              </a:rPr>
              <a:t>società</a:t>
            </a:r>
            <a:r>
              <a:rPr lang="en-US" altLang="x-none" dirty="0">
                <a:latin typeface="Tw Cen MT" charset="0"/>
                <a:ea typeface="ＭＳ Ｐゴシック" charset="-128"/>
              </a:rPr>
              <a:t> di Google con </a:t>
            </a:r>
            <a:r>
              <a:rPr lang="en-US" altLang="x-none" dirty="0" err="1">
                <a:latin typeface="Tw Cen MT" charset="0"/>
                <a:ea typeface="ＭＳ Ｐゴシック" charset="-128"/>
              </a:rPr>
              <a:t>sede</a:t>
            </a:r>
            <a:r>
              <a:rPr lang="en-US" altLang="x-none" dirty="0">
                <a:latin typeface="Tw Cen MT" charset="0"/>
                <a:ea typeface="ＭＳ Ｐゴシック" charset="-128"/>
              </a:rPr>
              <a:t> a </a:t>
            </a:r>
            <a:r>
              <a:rPr lang="en-US" altLang="x-none" dirty="0" err="1">
                <a:latin typeface="Tw Cen MT" charset="0"/>
                <a:ea typeface="ＭＳ Ｐゴシック" charset="-128"/>
              </a:rPr>
              <a:t>Londra</a:t>
            </a:r>
            <a:r>
              <a:rPr lang="en-US" altLang="x-none" dirty="0">
                <a:latin typeface="Tw Cen MT" charset="0"/>
                <a:ea typeface="ＭＳ Ｐゴシック" charset="-128"/>
              </a:rPr>
              <a:t>. </a:t>
            </a:r>
          </a:p>
          <a:p>
            <a:r>
              <a:rPr lang="en-US" altLang="x-none" dirty="0">
                <a:latin typeface="Tw Cen MT" charset="0"/>
                <a:ea typeface="ＭＳ Ｐゴシック" charset="-128"/>
              </a:rPr>
              <a:t>A </a:t>
            </a:r>
            <a:r>
              <a:rPr lang="en-US" altLang="x-none" dirty="0" err="1">
                <a:latin typeface="Tw Cen MT" charset="0"/>
                <a:ea typeface="ＭＳ Ｐゴシック" charset="-128"/>
              </a:rPr>
              <a:t>Marzo</a:t>
            </a:r>
            <a:r>
              <a:rPr lang="en-US" altLang="x-none" dirty="0">
                <a:latin typeface="Tw Cen MT" charset="0"/>
                <a:ea typeface="ＭＳ Ｐゴシック" charset="-128"/>
              </a:rPr>
              <a:t> la </a:t>
            </a:r>
            <a:r>
              <a:rPr lang="en-US" altLang="x-none" dirty="0" err="1">
                <a:latin typeface="Tw Cen MT" charset="0"/>
                <a:ea typeface="ＭＳ Ｐゴシック" charset="-128"/>
              </a:rPr>
              <a:t>sfida</a:t>
            </a:r>
            <a:r>
              <a:rPr lang="en-US" altLang="x-none" dirty="0">
                <a:latin typeface="Tw Cen MT" charset="0"/>
                <a:ea typeface="ＭＳ Ｐゴシック" charset="-128"/>
              </a:rPr>
              <a:t> con il </a:t>
            </a:r>
            <a:r>
              <a:rPr lang="en-US" altLang="x-none" dirty="0" err="1">
                <a:latin typeface="Tw Cen MT" charset="0"/>
                <a:ea typeface="ＭＳ Ｐゴシック" charset="-128"/>
              </a:rPr>
              <a:t>sud-coreano</a:t>
            </a:r>
            <a:r>
              <a:rPr lang="en-US" altLang="x-none" dirty="0">
                <a:latin typeface="Tw Cen MT" charset="0"/>
                <a:ea typeface="ＭＳ Ｐゴシック" charset="-128"/>
              </a:rPr>
              <a:t> Lee Sedol, </a:t>
            </a:r>
            <a:r>
              <a:rPr lang="en-US" altLang="x-none" dirty="0" err="1">
                <a:latin typeface="Tw Cen MT" charset="0"/>
                <a:ea typeface="ＭＳ Ｐゴシック" charset="-128"/>
              </a:rPr>
              <a:t>considerato</a:t>
            </a:r>
            <a:r>
              <a:rPr lang="en-US" altLang="x-none" dirty="0">
                <a:latin typeface="Tw Cen MT" charset="0"/>
                <a:ea typeface="ＭＳ Ｐゴシック" charset="-128"/>
              </a:rPr>
              <a:t> il </a:t>
            </a:r>
            <a:r>
              <a:rPr lang="en-US" altLang="x-none" dirty="0" err="1">
                <a:latin typeface="Tw Cen MT" charset="0"/>
                <a:ea typeface="ＭＳ Ｐゴシック" charset="-128"/>
              </a:rPr>
              <a:t>giocatore</a:t>
            </a:r>
            <a:r>
              <a:rPr lang="en-US" altLang="x-none" dirty="0">
                <a:latin typeface="Tw Cen MT" charset="0"/>
                <a:ea typeface="ＭＳ Ｐゴシック" charset="-128"/>
              </a:rPr>
              <a:t> </a:t>
            </a:r>
            <a:r>
              <a:rPr lang="en-US" altLang="x-none" dirty="0" err="1">
                <a:latin typeface="Tw Cen MT" charset="0"/>
                <a:ea typeface="ＭＳ Ｐゴシック" charset="-128"/>
              </a:rPr>
              <a:t>più</a:t>
            </a:r>
            <a:r>
              <a:rPr lang="en-US" altLang="x-none" dirty="0">
                <a:latin typeface="Tw Cen MT" charset="0"/>
                <a:ea typeface="ＭＳ Ｐゴシック" charset="-128"/>
              </a:rPr>
              <a:t> forte al mondo. </a:t>
            </a:r>
          </a:p>
          <a:p>
            <a:r>
              <a:rPr lang="en-US" altLang="x-none" dirty="0">
                <a:latin typeface="Tw Cen MT" charset="0"/>
                <a:ea typeface="ＭＳ Ｐゴシック" charset="-128"/>
              </a:rPr>
              <a:t>La </a:t>
            </a:r>
            <a:r>
              <a:rPr lang="en-US" altLang="x-none" dirty="0" err="1">
                <a:latin typeface="Tw Cen MT" charset="0"/>
                <a:ea typeface="ＭＳ Ｐゴシック" charset="-128"/>
              </a:rPr>
              <a:t>novità</a:t>
            </a:r>
            <a:r>
              <a:rPr lang="en-US" altLang="x-none" dirty="0">
                <a:latin typeface="Tw Cen MT" charset="0"/>
                <a:ea typeface="ＭＳ Ｐゴシック" charset="-128"/>
              </a:rPr>
              <a:t> </a:t>
            </a:r>
            <a:r>
              <a:rPr lang="en-US" altLang="x-none" dirty="0" err="1">
                <a:latin typeface="Tw Cen MT" charset="0"/>
                <a:ea typeface="ＭＳ Ｐゴシック" charset="-128"/>
              </a:rPr>
              <a:t>è</a:t>
            </a:r>
            <a:r>
              <a:rPr lang="en-US" altLang="x-none" dirty="0">
                <a:latin typeface="Tw Cen MT" charset="0"/>
                <a:ea typeface="ＭＳ Ｐゴシック" charset="-128"/>
              </a:rPr>
              <a:t> </a:t>
            </a:r>
            <a:r>
              <a:rPr lang="en-US" altLang="x-none" dirty="0" err="1">
                <a:latin typeface="Tw Cen MT" charset="0"/>
                <a:ea typeface="ＭＳ Ｐゴシック" charset="-128"/>
              </a:rPr>
              <a:t>che</a:t>
            </a:r>
            <a:r>
              <a:rPr lang="en-US" altLang="x-none" dirty="0">
                <a:latin typeface="Tw Cen MT" charset="0"/>
                <a:ea typeface="ＭＳ Ｐゴシック" charset="-128"/>
              </a:rPr>
              <a:t> non era pre-</a:t>
            </a:r>
            <a:r>
              <a:rPr lang="en-US" altLang="x-none" dirty="0" err="1">
                <a:latin typeface="Tw Cen MT" charset="0"/>
                <a:ea typeface="ＭＳ Ｐゴシック" charset="-128"/>
              </a:rPr>
              <a:t>programmato</a:t>
            </a:r>
            <a:r>
              <a:rPr lang="en-US" altLang="x-none" dirty="0">
                <a:latin typeface="Tw Cen MT" charset="0"/>
                <a:ea typeface="ＭＳ Ｐゴシック" charset="-128"/>
              </a:rPr>
              <a:t> ma il </a:t>
            </a:r>
            <a:r>
              <a:rPr lang="en-US" altLang="x-none" dirty="0" err="1">
                <a:latin typeface="Tw Cen MT" charset="0"/>
                <a:ea typeface="ＭＳ Ｐゴシック" charset="-128"/>
              </a:rPr>
              <a:t>risultato</a:t>
            </a:r>
            <a:r>
              <a:rPr lang="en-US" altLang="x-none" dirty="0">
                <a:latin typeface="Tw Cen MT" charset="0"/>
                <a:ea typeface="ＭＳ Ｐゴシック" charset="-128"/>
              </a:rPr>
              <a:t> </a:t>
            </a:r>
            <a:r>
              <a:rPr lang="en-US" altLang="x-none" dirty="0" err="1">
                <a:latin typeface="Tw Cen MT" charset="0"/>
                <a:ea typeface="ＭＳ Ｐゴシック" charset="-128"/>
              </a:rPr>
              <a:t>è</a:t>
            </a:r>
            <a:r>
              <a:rPr lang="en-US" altLang="x-none" dirty="0">
                <a:latin typeface="Tw Cen MT" charset="0"/>
                <a:ea typeface="ＭＳ Ｐゴシック" charset="-128"/>
              </a:rPr>
              <a:t> </a:t>
            </a:r>
            <a:r>
              <a:rPr lang="en-US" altLang="x-none" dirty="0" err="1">
                <a:latin typeface="Tw Cen MT" charset="0"/>
                <a:ea typeface="ＭＳ Ｐゴシック" charset="-128"/>
              </a:rPr>
              <a:t>stato</a:t>
            </a:r>
            <a:r>
              <a:rPr lang="en-US" altLang="x-none" dirty="0">
                <a:latin typeface="Tw Cen MT" charset="0"/>
                <a:ea typeface="ＭＳ Ｐゴシック" charset="-128"/>
              </a:rPr>
              <a:t> </a:t>
            </a:r>
            <a:r>
              <a:rPr lang="en-US" altLang="x-none" dirty="0" err="1">
                <a:latin typeface="Tw Cen MT" charset="0"/>
                <a:ea typeface="ＭＳ Ｐゴシック" charset="-128"/>
              </a:rPr>
              <a:t>raggiunto</a:t>
            </a:r>
            <a:r>
              <a:rPr lang="en-US" altLang="x-none" dirty="0">
                <a:latin typeface="Tw Cen MT" charset="0"/>
                <a:ea typeface="ＭＳ Ｐゴシック" charset="-128"/>
              </a:rPr>
              <a:t> con un </a:t>
            </a:r>
            <a:r>
              <a:rPr lang="en-US" altLang="x-none" dirty="0" err="1">
                <a:latin typeface="Tw Cen MT" charset="0"/>
                <a:ea typeface="ＭＳ Ｐゴシック" charset="-128"/>
              </a:rPr>
              <a:t>meccanismo</a:t>
            </a:r>
            <a:r>
              <a:rPr lang="en-US" altLang="x-none" dirty="0">
                <a:latin typeface="Tw Cen MT" charset="0"/>
                <a:ea typeface="ＭＳ Ｐゴシック" charset="-128"/>
              </a:rPr>
              <a:t> </a:t>
            </a:r>
            <a:r>
              <a:rPr lang="en-US" altLang="x-none" dirty="0" err="1">
                <a:latin typeface="Tw Cen MT" charset="0"/>
                <a:ea typeface="ＭＳ Ｐゴシック" charset="-128"/>
              </a:rPr>
              <a:t>generale</a:t>
            </a:r>
            <a:r>
              <a:rPr lang="en-US" altLang="x-none" dirty="0">
                <a:latin typeface="Tw Cen MT" charset="0"/>
                <a:ea typeface="ＭＳ Ｐゴシック" charset="-128"/>
              </a:rPr>
              <a:t> di </a:t>
            </a:r>
            <a:r>
              <a:rPr lang="en-US" altLang="x-none" dirty="0" err="1">
                <a:latin typeface="Tw Cen MT" charset="0"/>
                <a:ea typeface="ＭＳ Ｐゴシック" charset="-128"/>
              </a:rPr>
              <a:t>riconoscimento</a:t>
            </a:r>
            <a:r>
              <a:rPr lang="en-US" altLang="x-none" dirty="0">
                <a:latin typeface="Tw Cen MT" charset="0"/>
                <a:ea typeface="ＭＳ Ｐゴシック" charset="-128"/>
              </a:rPr>
              <a:t> di </a:t>
            </a:r>
            <a:r>
              <a:rPr lang="en-US" altLang="x-none" dirty="0" err="1">
                <a:latin typeface="Tw Cen MT" charset="0"/>
                <a:ea typeface="ＭＳ Ｐゴシック" charset="-128"/>
              </a:rPr>
              <a:t>schemi</a:t>
            </a:r>
            <a:r>
              <a:rPr lang="en-US" altLang="x-none" dirty="0">
                <a:latin typeface="Tw Cen MT" charset="0"/>
                <a:ea typeface="ＭＳ Ｐゴシック" charset="-128"/>
              </a:rPr>
              <a:t>, </a:t>
            </a:r>
          </a:p>
          <a:p>
            <a:r>
              <a:rPr lang="en-US" altLang="x-none" dirty="0">
                <a:latin typeface="Tw Cen MT" charset="0"/>
                <a:ea typeface="ＭＳ Ｐゴシック" charset="-128"/>
              </a:rPr>
              <a:t>per </a:t>
            </a:r>
            <a:r>
              <a:rPr lang="en-US" altLang="x-none" dirty="0" err="1">
                <a:latin typeface="Tw Cen MT" charset="0"/>
                <a:ea typeface="ＭＳ Ｐゴシック" charset="-128"/>
              </a:rPr>
              <a:t>apprendimento</a:t>
            </a:r>
            <a:r>
              <a:rPr lang="en-US" altLang="x-none" dirty="0">
                <a:latin typeface="Tw Cen MT" charset="0"/>
                <a:ea typeface="ＭＳ Ｐゴシック" charset="-128"/>
              </a:rPr>
              <a:t> con </a:t>
            </a:r>
            <a:r>
              <a:rPr lang="en-US" altLang="x-none" dirty="0" err="1">
                <a:latin typeface="Tw Cen MT" charset="0"/>
                <a:ea typeface="ＭＳ Ｐゴシック" charset="-128"/>
              </a:rPr>
              <a:t>rinforzo</a:t>
            </a:r>
            <a:r>
              <a:rPr lang="en-US" altLang="x-none" dirty="0">
                <a:latin typeface="Tw Cen MT" charset="0"/>
                <a:ea typeface="ＭＳ Ｐゴシック" charset="-128"/>
              </a:rPr>
              <a:t> </a:t>
            </a:r>
            <a:r>
              <a:rPr lang="en-US" altLang="x-none" dirty="0" err="1">
                <a:latin typeface="Tw Cen MT" charset="0"/>
                <a:ea typeface="ＭＳ Ｐゴシック" charset="-128"/>
              </a:rPr>
              <a:t>osservando</a:t>
            </a:r>
            <a:r>
              <a:rPr lang="en-US" altLang="x-none" dirty="0">
                <a:latin typeface="Tw Cen MT" charset="0"/>
                <a:ea typeface="ＭＳ Ｐゴシック" charset="-128"/>
              </a:rPr>
              <a:t> </a:t>
            </a:r>
            <a:r>
              <a:rPr lang="en-US" altLang="x-none" dirty="0" err="1">
                <a:latin typeface="Tw Cen MT" charset="0"/>
                <a:ea typeface="ＭＳ Ｐゴシック" charset="-128"/>
              </a:rPr>
              <a:t>molte</a:t>
            </a:r>
            <a:r>
              <a:rPr lang="en-US" altLang="x-none" dirty="0">
                <a:latin typeface="Tw Cen MT" charset="0"/>
                <a:ea typeface="ＭＳ Ｐゴシック" charset="-128"/>
              </a:rPr>
              <a:t> </a:t>
            </a:r>
            <a:r>
              <a:rPr lang="en-US" altLang="x-none" dirty="0" err="1">
                <a:latin typeface="Tw Cen MT" charset="0"/>
                <a:ea typeface="ＭＳ Ｐゴシック" charset="-128"/>
              </a:rPr>
              <a:t>configurazioni</a:t>
            </a:r>
            <a:r>
              <a:rPr lang="en-US" altLang="x-none" dirty="0">
                <a:latin typeface="Tw Cen MT" charset="0"/>
                <a:ea typeface="ＭＳ Ｐゴシック" charset="-128"/>
              </a:rPr>
              <a:t> e </a:t>
            </a:r>
            <a:r>
              <a:rPr lang="en-US" altLang="x-none" dirty="0" err="1">
                <a:latin typeface="Tw Cen MT" charset="0"/>
                <a:ea typeface="ＭＳ Ｐゴシック" charset="-128"/>
              </a:rPr>
              <a:t>giocando</a:t>
            </a:r>
            <a:r>
              <a:rPr lang="en-US" altLang="x-none" dirty="0">
                <a:latin typeface="Tw Cen MT" charset="0"/>
                <a:ea typeface="ＭＳ Ｐゴシック" charset="-128"/>
              </a:rPr>
              <a:t> </a:t>
            </a:r>
            <a:r>
              <a:rPr lang="en-US" altLang="x-none" dirty="0" err="1">
                <a:latin typeface="Tw Cen MT" charset="0"/>
                <a:ea typeface="ＭＳ Ｐゴシック" charset="-128"/>
              </a:rPr>
              <a:t>molte</a:t>
            </a:r>
            <a:r>
              <a:rPr lang="en-US" altLang="x-none" dirty="0">
                <a:latin typeface="Tw Cen MT" charset="0"/>
                <a:ea typeface="ＭＳ Ｐゴシック" charset="-128"/>
              </a:rPr>
              <a:t> partite con se</a:t>
            </a:r>
            <a:r>
              <a:rPr lang="en-US" altLang="en-US" dirty="0">
                <a:latin typeface="Tw Cen MT" charset="0"/>
                <a:ea typeface="ＭＳ Ｐゴシック" charset="-128"/>
              </a:rPr>
              <a:t>’</a:t>
            </a:r>
            <a:r>
              <a:rPr lang="en-US" altLang="x-none" dirty="0">
                <a:latin typeface="Tw Cen MT" charset="0"/>
                <a:ea typeface="ＭＳ Ｐゴシック" charset="-128"/>
              </a:rPr>
              <a:t> </a:t>
            </a:r>
            <a:r>
              <a:rPr lang="en-US" altLang="x-none" dirty="0" err="1">
                <a:latin typeface="Tw Cen MT" charset="0"/>
                <a:ea typeface="ＭＳ Ｐゴシック" charset="-128"/>
              </a:rPr>
              <a:t>stesso</a:t>
            </a:r>
            <a:r>
              <a:rPr lang="en-US" altLang="x-none" dirty="0">
                <a:latin typeface="Tw Cen MT" charset="0"/>
                <a:ea typeface="ＭＳ Ｐゴシック" charset="-128"/>
              </a:rPr>
              <a:t> e </a:t>
            </a:r>
            <a:r>
              <a:rPr lang="en-US" altLang="x-none" dirty="0" err="1">
                <a:latin typeface="Tw Cen MT" charset="0"/>
                <a:ea typeface="ＭＳ Ｐゴシック" charset="-128"/>
              </a:rPr>
              <a:t>altri</a:t>
            </a:r>
            <a:r>
              <a:rPr lang="en-US" altLang="x-none" dirty="0">
                <a:latin typeface="Tw Cen MT" charset="0"/>
                <a:ea typeface="ＭＳ Ｐゴシック" charset="-128"/>
              </a:rPr>
              <a:t> </a:t>
            </a:r>
            <a:r>
              <a:rPr lang="en-US" altLang="x-none" dirty="0" err="1">
                <a:latin typeface="Tw Cen MT" charset="0"/>
                <a:ea typeface="ＭＳ Ｐゴシック" charset="-128"/>
              </a:rPr>
              <a:t>programmi</a:t>
            </a:r>
            <a:r>
              <a:rPr lang="en-US" altLang="x-none" dirty="0">
                <a:latin typeface="Tw Cen MT" charset="0"/>
                <a:ea typeface="ＭＳ Ｐゴシック" charset="-128"/>
              </a:rPr>
              <a:t>.</a:t>
            </a:r>
          </a:p>
          <a:p>
            <a:endParaRPr lang="en-US" altLang="en-US" dirty="0">
              <a:latin typeface="Tw Cen MT" charset="0"/>
              <a:ea typeface="ＭＳ Ｐゴシック" charset="-128"/>
            </a:endParaRPr>
          </a:p>
          <a:p>
            <a:r>
              <a:rPr lang="en-US" altLang="en-US" dirty="0">
                <a:latin typeface="Tw Cen MT" charset="0"/>
                <a:ea typeface="ＭＳ Ｐゴシック" charset="-128"/>
              </a:rPr>
              <a:t>“</a:t>
            </a:r>
            <a:r>
              <a:rPr lang="en-US" altLang="x-none" dirty="0">
                <a:latin typeface="Tw Cen MT" charset="0"/>
                <a:ea typeface="ＭＳ Ｐゴシック" charset="-128"/>
              </a:rPr>
              <a:t>Deep learning is killing every problem in AI.</a:t>
            </a:r>
            <a:r>
              <a:rPr lang="en-US" altLang="en-US" dirty="0">
                <a:latin typeface="Tw Cen MT" charset="0"/>
                <a:ea typeface="ＭＳ Ｐゴシック" charset="-128"/>
              </a:rPr>
              <a:t>”</a:t>
            </a:r>
            <a:endParaRPr lang="en-US" altLang="x-none" dirty="0">
              <a:latin typeface="Tw Cen MT" charset="0"/>
              <a:ea typeface="ＭＳ Ｐゴシック" charset="-128"/>
            </a:endParaRPr>
          </a:p>
          <a:p>
            <a:endParaRPr lang="en-US" altLang="x-none" dirty="0">
              <a:latin typeface="Tw Cen MT" charset="0"/>
              <a:ea typeface="ＭＳ Ｐゴシック" charset="-128"/>
            </a:endParaRPr>
          </a:p>
          <a:p>
            <a:endParaRPr lang="en-IT" dirty="0"/>
          </a:p>
        </p:txBody>
      </p:sp>
      <p:sp>
        <p:nvSpPr>
          <p:cNvPr id="4" name="Slide Number Placeholder 3"/>
          <p:cNvSpPr>
            <a:spLocks noGrp="1"/>
          </p:cNvSpPr>
          <p:nvPr>
            <p:ph type="sldNum" sz="quarter" idx="5"/>
          </p:nvPr>
        </p:nvSpPr>
        <p:spPr/>
        <p:txBody>
          <a:bodyPr/>
          <a:lstStyle/>
          <a:p>
            <a:fld id="{6CA42905-608F-734E-A169-C7BF93EAB58D}" type="slidenum">
              <a:rPr lang="en-US" smtClean="0"/>
              <a:t>6</a:t>
            </a:fld>
            <a:endParaRPr lang="en-US"/>
          </a:p>
        </p:txBody>
      </p:sp>
    </p:spTree>
    <p:extLst>
      <p:ext uri="{BB962C8B-B14F-4D97-AF65-F5344CB8AC3E}">
        <p14:creationId xmlns:p14="http://schemas.microsoft.com/office/powerpoint/2010/main" val="140651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dirty="0">
                <a:latin typeface="Tw Cen MT" charset="0"/>
                <a:ea typeface="ＭＳ Ｐゴシック" charset="-128"/>
              </a:rPr>
              <a:t>La </a:t>
            </a:r>
            <a:r>
              <a:rPr lang="en-US" altLang="x-none" dirty="0" err="1">
                <a:latin typeface="Tw Cen MT" charset="0"/>
                <a:ea typeface="ＭＳ Ｐゴシック" charset="-128"/>
              </a:rPr>
              <a:t>novità</a:t>
            </a:r>
            <a:r>
              <a:rPr lang="en-US" altLang="x-none" dirty="0">
                <a:latin typeface="Tw Cen MT" charset="0"/>
                <a:ea typeface="ＭＳ Ｐゴシック" charset="-128"/>
              </a:rPr>
              <a:t> </a:t>
            </a:r>
            <a:r>
              <a:rPr lang="en-US" altLang="x-none" dirty="0" err="1">
                <a:latin typeface="Tw Cen MT" charset="0"/>
                <a:ea typeface="ＭＳ Ｐゴシック" charset="-128"/>
              </a:rPr>
              <a:t>è</a:t>
            </a:r>
            <a:r>
              <a:rPr lang="en-US" altLang="x-none" dirty="0">
                <a:latin typeface="Tw Cen MT" charset="0"/>
                <a:ea typeface="ＭＳ Ｐゴシック" charset="-128"/>
              </a:rPr>
              <a:t> </a:t>
            </a:r>
            <a:r>
              <a:rPr lang="en-US" altLang="x-none" dirty="0" err="1">
                <a:latin typeface="Tw Cen MT" charset="0"/>
                <a:ea typeface="ＭＳ Ｐゴシック" charset="-128"/>
              </a:rPr>
              <a:t>che</a:t>
            </a:r>
            <a:r>
              <a:rPr lang="en-US" altLang="x-none" dirty="0">
                <a:latin typeface="Tw Cen MT" charset="0"/>
                <a:ea typeface="ＭＳ Ｐゴシック" charset="-128"/>
              </a:rPr>
              <a:t> non era pre-</a:t>
            </a:r>
            <a:r>
              <a:rPr lang="en-US" altLang="x-none" dirty="0" err="1">
                <a:latin typeface="Tw Cen MT" charset="0"/>
                <a:ea typeface="ＭＳ Ｐゴシック" charset="-128"/>
              </a:rPr>
              <a:t>programmato</a:t>
            </a:r>
            <a:r>
              <a:rPr lang="en-US" altLang="x-none" dirty="0">
                <a:latin typeface="Tw Cen MT" charset="0"/>
                <a:ea typeface="ＭＳ Ｐゴシック" charset="-128"/>
              </a:rPr>
              <a:t> ma il </a:t>
            </a:r>
            <a:r>
              <a:rPr lang="en-US" altLang="x-none" dirty="0" err="1">
                <a:latin typeface="Tw Cen MT" charset="0"/>
                <a:ea typeface="ＭＳ Ｐゴシック" charset="-128"/>
              </a:rPr>
              <a:t>risultato</a:t>
            </a:r>
            <a:r>
              <a:rPr lang="en-US" altLang="x-none" dirty="0">
                <a:latin typeface="Tw Cen MT" charset="0"/>
                <a:ea typeface="ＭＳ Ｐゴシック" charset="-128"/>
              </a:rPr>
              <a:t> </a:t>
            </a:r>
            <a:r>
              <a:rPr lang="en-US" altLang="x-none" dirty="0" err="1">
                <a:latin typeface="Tw Cen MT" charset="0"/>
                <a:ea typeface="ＭＳ Ｐゴシック" charset="-128"/>
              </a:rPr>
              <a:t>è</a:t>
            </a:r>
            <a:r>
              <a:rPr lang="en-US" altLang="x-none" dirty="0">
                <a:latin typeface="Tw Cen MT" charset="0"/>
                <a:ea typeface="ＭＳ Ｐゴシック" charset="-128"/>
              </a:rPr>
              <a:t> </a:t>
            </a:r>
            <a:r>
              <a:rPr lang="en-US" altLang="x-none" dirty="0" err="1">
                <a:latin typeface="Tw Cen MT" charset="0"/>
                <a:ea typeface="ＭＳ Ｐゴシック" charset="-128"/>
              </a:rPr>
              <a:t>stato</a:t>
            </a:r>
            <a:r>
              <a:rPr lang="en-US" altLang="x-none" dirty="0">
                <a:latin typeface="Tw Cen MT" charset="0"/>
                <a:ea typeface="ＭＳ Ｐゴシック" charset="-128"/>
              </a:rPr>
              <a:t> </a:t>
            </a:r>
            <a:r>
              <a:rPr lang="en-US" altLang="x-none" dirty="0" err="1">
                <a:latin typeface="Tw Cen MT" charset="0"/>
                <a:ea typeface="ＭＳ Ｐゴシック" charset="-128"/>
              </a:rPr>
              <a:t>raggiunto</a:t>
            </a:r>
            <a:r>
              <a:rPr lang="en-US" altLang="x-none" dirty="0">
                <a:latin typeface="Tw Cen MT" charset="0"/>
                <a:ea typeface="ＭＳ Ｐゴシック" charset="-128"/>
              </a:rPr>
              <a:t> con un </a:t>
            </a:r>
            <a:r>
              <a:rPr lang="en-US" altLang="x-none" dirty="0" err="1">
                <a:latin typeface="Tw Cen MT" charset="0"/>
                <a:ea typeface="ＭＳ Ｐゴシック" charset="-128"/>
              </a:rPr>
              <a:t>meccanismo</a:t>
            </a:r>
            <a:r>
              <a:rPr lang="en-US" altLang="x-none" dirty="0">
                <a:latin typeface="Tw Cen MT" charset="0"/>
                <a:ea typeface="ＭＳ Ｐゴシック" charset="-128"/>
              </a:rPr>
              <a:t> </a:t>
            </a:r>
            <a:r>
              <a:rPr lang="en-US" altLang="x-none" dirty="0" err="1">
                <a:latin typeface="Tw Cen MT" charset="0"/>
                <a:ea typeface="ＭＳ Ｐゴシック" charset="-128"/>
              </a:rPr>
              <a:t>generale</a:t>
            </a:r>
            <a:r>
              <a:rPr lang="en-US" altLang="x-none" dirty="0">
                <a:latin typeface="Tw Cen MT" charset="0"/>
                <a:ea typeface="ＭＳ Ｐゴシック" charset="-128"/>
              </a:rPr>
              <a:t> di </a:t>
            </a:r>
            <a:r>
              <a:rPr lang="en-US" altLang="x-none" dirty="0" err="1">
                <a:latin typeface="Tw Cen MT" charset="0"/>
                <a:ea typeface="ＭＳ Ｐゴシック" charset="-128"/>
              </a:rPr>
              <a:t>riconoscimento</a:t>
            </a:r>
            <a:r>
              <a:rPr lang="en-US" altLang="x-none" dirty="0">
                <a:latin typeface="Tw Cen MT" charset="0"/>
                <a:ea typeface="ＭＳ Ｐゴシック" charset="-128"/>
              </a:rPr>
              <a:t> di </a:t>
            </a:r>
            <a:r>
              <a:rPr lang="en-US" altLang="x-none" dirty="0" err="1">
                <a:latin typeface="Tw Cen MT" charset="0"/>
                <a:ea typeface="ＭＳ Ｐゴシック" charset="-128"/>
              </a:rPr>
              <a:t>schemi</a:t>
            </a:r>
            <a:r>
              <a:rPr lang="en-US" altLang="x-none" dirty="0">
                <a:latin typeface="Tw Cen MT" charset="0"/>
                <a:ea typeface="ＭＳ Ｐゴシック" charset="-128"/>
              </a:rPr>
              <a:t>, </a:t>
            </a:r>
          </a:p>
          <a:p>
            <a:r>
              <a:rPr lang="en-US" altLang="x-none" dirty="0">
                <a:latin typeface="Tw Cen MT" charset="0"/>
                <a:ea typeface="ＭＳ Ｐゴシック" charset="-128"/>
              </a:rPr>
              <a:t>per </a:t>
            </a:r>
            <a:r>
              <a:rPr lang="en-US" altLang="x-none" dirty="0" err="1">
                <a:latin typeface="Tw Cen MT" charset="0"/>
                <a:ea typeface="ＭＳ Ｐゴシック" charset="-128"/>
              </a:rPr>
              <a:t>apprendimento</a:t>
            </a:r>
            <a:r>
              <a:rPr lang="en-US" altLang="x-none" dirty="0">
                <a:latin typeface="Tw Cen MT" charset="0"/>
                <a:ea typeface="ＭＳ Ｐゴシック" charset="-128"/>
              </a:rPr>
              <a:t> con </a:t>
            </a:r>
            <a:r>
              <a:rPr lang="en-US" altLang="x-none" dirty="0" err="1">
                <a:latin typeface="Tw Cen MT" charset="0"/>
                <a:ea typeface="ＭＳ Ｐゴシック" charset="-128"/>
              </a:rPr>
              <a:t>rinforzo</a:t>
            </a:r>
            <a:r>
              <a:rPr lang="en-US" altLang="x-none" dirty="0">
                <a:latin typeface="Tw Cen MT" charset="0"/>
                <a:ea typeface="ＭＳ Ｐゴシック" charset="-128"/>
              </a:rPr>
              <a:t> </a:t>
            </a:r>
            <a:r>
              <a:rPr lang="en-US" altLang="x-none" dirty="0" err="1">
                <a:latin typeface="Tw Cen MT" charset="0"/>
                <a:ea typeface="ＭＳ Ｐゴシック" charset="-128"/>
              </a:rPr>
              <a:t>osservando</a:t>
            </a:r>
            <a:r>
              <a:rPr lang="en-US" altLang="x-none" dirty="0">
                <a:latin typeface="Tw Cen MT" charset="0"/>
                <a:ea typeface="ＭＳ Ｐゴシック" charset="-128"/>
              </a:rPr>
              <a:t> </a:t>
            </a:r>
            <a:r>
              <a:rPr lang="en-US" altLang="x-none" dirty="0" err="1">
                <a:latin typeface="Tw Cen MT" charset="0"/>
                <a:ea typeface="ＭＳ Ｐゴシック" charset="-128"/>
              </a:rPr>
              <a:t>molte</a:t>
            </a:r>
            <a:r>
              <a:rPr lang="en-US" altLang="x-none" dirty="0">
                <a:latin typeface="Tw Cen MT" charset="0"/>
                <a:ea typeface="ＭＳ Ｐゴシック" charset="-128"/>
              </a:rPr>
              <a:t> </a:t>
            </a:r>
            <a:r>
              <a:rPr lang="en-US" altLang="x-none" dirty="0" err="1">
                <a:latin typeface="Tw Cen MT" charset="0"/>
                <a:ea typeface="ＭＳ Ｐゴシック" charset="-128"/>
              </a:rPr>
              <a:t>configurazioni</a:t>
            </a:r>
            <a:r>
              <a:rPr lang="en-US" altLang="x-none" dirty="0">
                <a:latin typeface="Tw Cen MT" charset="0"/>
                <a:ea typeface="ＭＳ Ｐゴシック" charset="-128"/>
              </a:rPr>
              <a:t> e </a:t>
            </a:r>
            <a:r>
              <a:rPr lang="en-US" altLang="x-none" dirty="0" err="1">
                <a:latin typeface="Tw Cen MT" charset="0"/>
                <a:ea typeface="ＭＳ Ｐゴシック" charset="-128"/>
              </a:rPr>
              <a:t>giocando</a:t>
            </a:r>
            <a:r>
              <a:rPr lang="en-US" altLang="x-none" dirty="0">
                <a:latin typeface="Tw Cen MT" charset="0"/>
                <a:ea typeface="ＭＳ Ｐゴシック" charset="-128"/>
              </a:rPr>
              <a:t> </a:t>
            </a:r>
            <a:r>
              <a:rPr lang="en-US" altLang="x-none" dirty="0" err="1">
                <a:latin typeface="Tw Cen MT" charset="0"/>
                <a:ea typeface="ＭＳ Ｐゴシック" charset="-128"/>
              </a:rPr>
              <a:t>molte</a:t>
            </a:r>
            <a:r>
              <a:rPr lang="en-US" altLang="x-none" dirty="0">
                <a:latin typeface="Tw Cen MT" charset="0"/>
                <a:ea typeface="ＭＳ Ｐゴシック" charset="-128"/>
              </a:rPr>
              <a:t> partite con se</a:t>
            </a:r>
            <a:r>
              <a:rPr lang="en-US" altLang="en-US" dirty="0">
                <a:latin typeface="Tw Cen MT" charset="0"/>
                <a:ea typeface="ＭＳ Ｐゴシック" charset="-128"/>
              </a:rPr>
              <a:t>’</a:t>
            </a:r>
            <a:r>
              <a:rPr lang="en-US" altLang="x-none" dirty="0">
                <a:latin typeface="Tw Cen MT" charset="0"/>
                <a:ea typeface="ＭＳ Ｐゴシック" charset="-128"/>
              </a:rPr>
              <a:t> </a:t>
            </a:r>
            <a:r>
              <a:rPr lang="en-US" altLang="x-none" dirty="0" err="1">
                <a:latin typeface="Tw Cen MT" charset="0"/>
                <a:ea typeface="ＭＳ Ｐゴシック" charset="-128"/>
              </a:rPr>
              <a:t>stesso</a:t>
            </a:r>
            <a:r>
              <a:rPr lang="en-US" altLang="x-none" dirty="0">
                <a:latin typeface="Tw Cen MT" charset="0"/>
                <a:ea typeface="ＭＳ Ｐゴシック" charset="-128"/>
              </a:rPr>
              <a:t> e </a:t>
            </a:r>
            <a:r>
              <a:rPr lang="en-US" altLang="x-none" dirty="0" err="1">
                <a:latin typeface="Tw Cen MT" charset="0"/>
                <a:ea typeface="ＭＳ Ｐゴシック" charset="-128"/>
              </a:rPr>
              <a:t>altri</a:t>
            </a:r>
            <a:r>
              <a:rPr lang="en-US" altLang="x-none" dirty="0">
                <a:latin typeface="Tw Cen MT" charset="0"/>
                <a:ea typeface="ＭＳ Ｐゴシック" charset="-128"/>
              </a:rPr>
              <a:t> </a:t>
            </a:r>
            <a:r>
              <a:rPr lang="en-US" altLang="x-none" dirty="0" err="1">
                <a:latin typeface="Tw Cen MT" charset="0"/>
                <a:ea typeface="ＭＳ Ｐゴシック" charset="-128"/>
              </a:rPr>
              <a:t>programmi</a:t>
            </a:r>
            <a:r>
              <a:rPr lang="en-US" altLang="x-none" dirty="0">
                <a:latin typeface="Tw Cen MT" charset="0"/>
                <a:ea typeface="ＭＳ Ｐゴシック" charset="-128"/>
              </a:rPr>
              <a:t>.</a:t>
            </a:r>
          </a:p>
          <a:p>
            <a:endParaRPr lang="en-US" altLang="en-US" dirty="0">
              <a:latin typeface="Tw Cen MT" charset="0"/>
              <a:ea typeface="ＭＳ Ｐゴシック" charset="-128"/>
            </a:endParaRPr>
          </a:p>
          <a:p>
            <a:r>
              <a:rPr lang="en-US" altLang="en-US" dirty="0">
                <a:latin typeface="Tw Cen MT" charset="0"/>
                <a:ea typeface="ＭＳ Ｐゴシック" charset="-128"/>
              </a:rPr>
              <a:t>“</a:t>
            </a:r>
            <a:r>
              <a:rPr lang="en-US" altLang="x-none" dirty="0">
                <a:latin typeface="Tw Cen MT" charset="0"/>
                <a:ea typeface="ＭＳ Ｐゴシック" charset="-128"/>
              </a:rPr>
              <a:t>Deep learning is killing every problem in AI.</a:t>
            </a:r>
            <a:r>
              <a:rPr lang="en-US" altLang="en-US" dirty="0">
                <a:latin typeface="Tw Cen MT" charset="0"/>
                <a:ea typeface="ＭＳ Ｐゴシック" charset="-128"/>
              </a:rPr>
              <a:t>”</a:t>
            </a:r>
            <a:endParaRPr lang="en-US" altLang="x-none" dirty="0">
              <a:latin typeface="Tw Cen MT" charset="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7</a:t>
            </a:fld>
            <a:endParaRPr lang="en-US"/>
          </a:p>
        </p:txBody>
      </p:sp>
    </p:spTree>
    <p:extLst>
      <p:ext uri="{BB962C8B-B14F-4D97-AF65-F5344CB8AC3E}">
        <p14:creationId xmlns:p14="http://schemas.microsoft.com/office/powerpoint/2010/main" val="1376593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A dogfight here is an aerial battle among two fighters. Simulated.</a:t>
            </a:r>
          </a:p>
          <a:p>
            <a:endParaRPr lang="en-IT" dirty="0"/>
          </a:p>
          <a:p>
            <a:r>
              <a:rPr lang="en-IT" dirty="0"/>
              <a:t>Gpt3 does not know what it is talking about. Still need for improvement.</a:t>
            </a:r>
          </a:p>
        </p:txBody>
      </p:sp>
      <p:sp>
        <p:nvSpPr>
          <p:cNvPr id="4" name="Slide Number Placeholder 3"/>
          <p:cNvSpPr>
            <a:spLocks noGrp="1"/>
          </p:cNvSpPr>
          <p:nvPr>
            <p:ph type="sldNum" sz="quarter" idx="5"/>
          </p:nvPr>
        </p:nvSpPr>
        <p:spPr/>
        <p:txBody>
          <a:bodyPr/>
          <a:lstStyle/>
          <a:p>
            <a:fld id="{6CA42905-608F-734E-A169-C7BF93EAB58D}" type="slidenum">
              <a:rPr lang="en-US" smtClean="0"/>
              <a:t>8</a:t>
            </a:fld>
            <a:endParaRPr lang="en-US"/>
          </a:p>
        </p:txBody>
      </p:sp>
    </p:spTree>
    <p:extLst>
      <p:ext uri="{BB962C8B-B14F-4D97-AF65-F5344CB8AC3E}">
        <p14:creationId xmlns:p14="http://schemas.microsoft.com/office/powerpoint/2010/main" val="104347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6CA42905-608F-734E-A169-C7BF93EAB58D}" type="slidenum">
              <a:rPr lang="en-US" smtClean="0"/>
              <a:t>9</a:t>
            </a:fld>
            <a:endParaRPr lang="en-US"/>
          </a:p>
        </p:txBody>
      </p:sp>
    </p:spTree>
    <p:extLst>
      <p:ext uri="{BB962C8B-B14F-4D97-AF65-F5344CB8AC3E}">
        <p14:creationId xmlns:p14="http://schemas.microsoft.com/office/powerpoint/2010/main" val="19730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rgbClr val="123E6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13" dirty="0"/>
          </a:p>
        </p:txBody>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p:cNvCxnSpPr/>
          <p:nvPr/>
        </p:nvCxnSpPr>
        <p:spPr>
          <a:xfrm>
            <a:off x="822960" y="3243834"/>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lvl1pPr>
              <a:defRPr sz="1200"/>
            </a:lvl1pPr>
          </a:lstStyle>
          <a:p>
            <a:fld id="{5FDFEA16-5DF2-0D40-84AB-337830CA92FC}" type="datetime1">
              <a:rPr lang="it-IT" smtClean="0"/>
              <a:t>16/09/20</a:t>
            </a:fld>
            <a:endParaRPr lang="en-US" dirty="0"/>
          </a:p>
        </p:txBody>
      </p:sp>
      <p:sp>
        <p:nvSpPr>
          <p:cNvPr id="11" name="Footer Placeholder 10"/>
          <p:cNvSpPr>
            <a:spLocks noGrp="1"/>
          </p:cNvSpPr>
          <p:nvPr>
            <p:ph type="ftr" sz="quarter" idx="11"/>
          </p:nvPr>
        </p:nvSpPr>
        <p:spPr/>
        <p:txBody>
          <a:bodyPr/>
          <a:lstStyle>
            <a:lvl1pPr>
              <a:defRPr sz="1200"/>
            </a:lvl1pPr>
          </a:lstStyle>
          <a:p>
            <a:r>
              <a:rPr lang="en-US"/>
              <a:t>AI Fundamentals - M. Simi</a:t>
            </a:r>
            <a:endParaRPr lang="en-US" dirty="0"/>
          </a:p>
        </p:txBody>
      </p:sp>
      <p:sp>
        <p:nvSpPr>
          <p:cNvPr id="12" name="Slide Number Placeholder 11"/>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8" name="Rectangle 7"/>
          <p:cNvSpPr/>
          <p:nvPr userDrawn="1"/>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9" name="Rectangle 8"/>
          <p:cNvSpPr/>
          <p:nvPr userDrawn="1"/>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14589"/>
            <a:ext cx="7543800" cy="77424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22960" y="1082279"/>
            <a:ext cx="7543800" cy="351472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C69D477-1A70-C149-9127-C6E148072F6E}"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7" name="Straight Connector 6"/>
          <p:cNvCxnSpPr/>
          <p:nvPr userDrawn="1"/>
        </p:nvCxnSpPr>
        <p:spPr>
          <a:xfrm>
            <a:off x="822960" y="988828"/>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D5B8767-2A95-714E-B306-2B33DC396900}"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cSld name="1_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0199CF-760B-8F40-8245-CFCA433B3D19}" type="datetime1">
              <a:rPr lang="it-IT" smtClean="0"/>
              <a:t>16/09/20</a:t>
            </a:fld>
            <a:endParaRPr lang="en-US" dirty="0"/>
          </a:p>
        </p:txBody>
      </p:sp>
      <p:sp>
        <p:nvSpPr>
          <p:cNvPr id="6" name="Footer Placeholder 5"/>
          <p:cNvSpPr>
            <a:spLocks noGrp="1"/>
          </p:cNvSpPr>
          <p:nvPr>
            <p:ph type="ftr" sz="quarter" idx="11"/>
          </p:nvPr>
        </p:nvSpPr>
        <p:spPr/>
        <p:txBody>
          <a:bodyPr/>
          <a:lstStyle/>
          <a:p>
            <a:r>
              <a:rPr lang="en-US"/>
              <a:t>AI Fundamentals - M. Simi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2914" y="3904605"/>
            <a:ext cx="828877" cy="834203"/>
          </a:xfrm>
          <a:prstGeom prst="rect">
            <a:avLst/>
          </a:prstGeom>
        </p:spPr>
      </p:pic>
    </p:spTree>
    <p:extLst>
      <p:ext uri="{BB962C8B-B14F-4D97-AF65-F5344CB8AC3E}">
        <p14:creationId xmlns:p14="http://schemas.microsoft.com/office/powerpoint/2010/main" val="157350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2382" y="4789884"/>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12" y="4740021"/>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00852"/>
            <a:ext cx="7543800" cy="773875"/>
          </a:xfrm>
        </p:spPr>
        <p:txBody>
          <a:bodyPr anchor="b"/>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822960" y="1043784"/>
            <a:ext cx="7543800" cy="3265466"/>
          </a:xfrm>
        </p:spPr>
        <p:txBody>
          <a:bodyPr>
            <a:normAutofit/>
          </a:bodyPr>
          <a:lstStyle>
            <a:lvl1pPr marL="40481" marR="0" indent="0" algn="l" defTabSz="685800" rtl="0" eaLnBrk="1" fontAlgn="auto" latinLnBrk="0" hangingPunct="1">
              <a:lnSpc>
                <a:spcPct val="100000"/>
              </a:lnSpc>
              <a:spcBef>
                <a:spcPts val="450"/>
              </a:spcBef>
              <a:spcAft>
                <a:spcPts val="0"/>
              </a:spcAft>
              <a:buClr>
                <a:schemeClr val="accent1"/>
              </a:buClr>
              <a:buSzPct val="100000"/>
              <a:buFontTx/>
              <a:buNone/>
              <a:tabLst/>
              <a:defRPr sz="1800" baseline="0"/>
            </a:lvl1pPr>
            <a:lvl2pPr marL="205979" indent="-165497">
              <a:lnSpc>
                <a:spcPct val="100000"/>
              </a:lnSpc>
              <a:spcBef>
                <a:spcPts val="450"/>
              </a:spcBef>
              <a:spcAft>
                <a:spcPts val="0"/>
              </a:spcAft>
              <a:buFont typeface="Wingdings" charset="2"/>
              <a:buChar char="§"/>
              <a:tabLst/>
              <a:defRPr sz="1650"/>
            </a:lvl2pPr>
            <a:lvl3pPr marL="351000">
              <a:lnSpc>
                <a:spcPct val="100000"/>
              </a:lnSpc>
              <a:spcBef>
                <a:spcPts val="0"/>
              </a:spcBef>
              <a:spcAft>
                <a:spcPts val="0"/>
              </a:spcAft>
              <a:defRPr sz="1500"/>
            </a:lvl3pPr>
            <a:lvl4pPr marL="513000">
              <a:lnSpc>
                <a:spcPct val="100000"/>
              </a:lnSpc>
              <a:spcBef>
                <a:spcPts val="0"/>
              </a:spcBef>
              <a:spcAft>
                <a:spcPts val="0"/>
              </a:spcAft>
              <a:defRPr sz="1350"/>
            </a:lvl4pPr>
            <a:lvl5pPr marL="648000">
              <a:lnSpc>
                <a:spcPct val="100000"/>
              </a:lnSpc>
              <a:spcBef>
                <a:spcPts val="0"/>
              </a:spcBef>
              <a:spcAft>
                <a:spcPts val="0"/>
              </a:spcAft>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6113E31D-E2AB-40D1-8B51-AFA5AFEF393A}" type="slidenum">
              <a:rPr lang="en-US" smtClean="0"/>
              <a:pPr/>
              <a:t>‹#›</a:t>
            </a:fld>
            <a:endParaRPr lang="en-US" dirty="0"/>
          </a:p>
        </p:txBody>
      </p:sp>
      <p:cxnSp>
        <p:nvCxnSpPr>
          <p:cNvPr id="7" name="Straight Connector 6"/>
          <p:cNvCxnSpPr/>
          <p:nvPr userDrawn="1"/>
        </p:nvCxnSpPr>
        <p:spPr>
          <a:xfrm>
            <a:off x="822960" y="988828"/>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495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200"/>
            </a:lvl1pPr>
          </a:lstStyle>
          <a:p>
            <a:fld id="{D7C61888-4D41-FD49-B167-33A659F6884C}"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0" name="Rectangle 9"/>
          <p:cNvSpPr/>
          <p:nvPr userDrawn="1"/>
        </p:nvSpPr>
        <p:spPr>
          <a:xfrm>
            <a:off x="2382" y="4789884"/>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4740021"/>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p:cNvSpPr>
            <a:spLocks noGrp="1"/>
          </p:cNvSpPr>
          <p:nvPr>
            <p:ph type="title"/>
          </p:nvPr>
        </p:nvSpPr>
        <p:spPr>
          <a:xfrm>
            <a:off x="822960" y="214953"/>
            <a:ext cx="7543800" cy="789824"/>
          </a:xfrm>
        </p:spPr>
        <p:txBody>
          <a:bodyPr>
            <a:normAutofit/>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822959" y="1172239"/>
            <a:ext cx="3703320" cy="3516719"/>
          </a:xfrm>
          <a:ln>
            <a:noFill/>
          </a:ln>
        </p:spPr>
        <p:txBody>
          <a:bodyPr>
            <a:normAutofit/>
          </a:bodyPr>
          <a:lstStyle>
            <a:lvl1pPr marL="40481" indent="0">
              <a:buFont typeface="Arial" charset="0"/>
              <a:buNone/>
              <a:tabLst/>
              <a:defRPr sz="1800"/>
            </a:lvl1pPr>
            <a:lvl2pPr marL="205979" indent="-165497">
              <a:buFont typeface="Wingdings" charset="2"/>
              <a:buChar char="§"/>
              <a:tabLst/>
              <a:defRPr sz="165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172239"/>
            <a:ext cx="3703320" cy="3516719"/>
          </a:xfrm>
        </p:spPr>
        <p:txBody>
          <a:bodyPr>
            <a:normAutofit/>
          </a:bodyPr>
          <a:lstStyle>
            <a:lvl1pPr marL="40481" indent="0">
              <a:buNone/>
              <a:tabLst/>
              <a:defRPr sz="1800"/>
            </a:lvl1pPr>
            <a:lvl2pPr marL="239316" indent="-165497">
              <a:tabLst/>
              <a:defRPr sz="165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z="1200"/>
            </a:lvl1pPr>
          </a:lstStyle>
          <a:p>
            <a:fld id="{E0B7F75E-2104-1C46-BC82-DBB42B3532BA}" type="datetime1">
              <a:rPr lang="it-IT" smtClean="0"/>
              <a:t>16/09/20</a:t>
            </a:fld>
            <a:endParaRPr lang="en-US" dirty="0"/>
          </a:p>
        </p:txBody>
      </p:sp>
      <p:sp>
        <p:nvSpPr>
          <p:cNvPr id="6" name="Footer Placeholder 5"/>
          <p:cNvSpPr>
            <a:spLocks noGrp="1"/>
          </p:cNvSpPr>
          <p:nvPr>
            <p:ph type="ftr" sz="quarter" idx="11"/>
          </p:nvPr>
        </p:nvSpPr>
        <p:spPr/>
        <p:txBody>
          <a:bodyPr/>
          <a:lstStyle>
            <a:lvl1pPr>
              <a:defRPr sz="1200"/>
            </a:lvl1pPr>
          </a:lstStyle>
          <a:p>
            <a:r>
              <a:rPr lang="en-US"/>
              <a:t>AI Fundamentals - M. Simi</a:t>
            </a:r>
            <a:endParaRPr lang="en-US" dirty="0"/>
          </a:p>
        </p:txBody>
      </p:sp>
      <p:sp>
        <p:nvSpPr>
          <p:cNvPr id="7" name="Slide Number Placeholder 6"/>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9" name="Straight Connector 8"/>
          <p:cNvCxnSpPr/>
          <p:nvPr userDrawn="1"/>
        </p:nvCxnSpPr>
        <p:spPr>
          <a:xfrm>
            <a:off x="822960" y="996803"/>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2" name="Rectangle 11"/>
          <p:cNvSpPr/>
          <p:nvPr userDrawn="1"/>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3" name="Rectangle 12"/>
          <p:cNvSpPr/>
          <p:nvPr userDrawn="1"/>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p:cNvSpPr>
            <a:spLocks noGrp="1"/>
          </p:cNvSpPr>
          <p:nvPr>
            <p:ph type="title"/>
          </p:nvPr>
        </p:nvSpPr>
        <p:spPr>
          <a:xfrm>
            <a:off x="822960" y="190294"/>
            <a:ext cx="7543800" cy="7951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146573"/>
            <a:ext cx="3703320" cy="790178"/>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lvl3pPr>
              <a:defRPr sz="15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146573"/>
            <a:ext cx="3703320" cy="790178"/>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lvl3pPr>
              <a:defRPr sz="15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
        <p:nvSpPr>
          <p:cNvPr id="7" name="Date Placeholder 6"/>
          <p:cNvSpPr>
            <a:spLocks noGrp="1"/>
          </p:cNvSpPr>
          <p:nvPr>
            <p:ph type="dt" sz="half" idx="10"/>
          </p:nvPr>
        </p:nvSpPr>
        <p:spPr/>
        <p:txBody>
          <a:bodyPr/>
          <a:lstStyle>
            <a:lvl1pPr>
              <a:defRPr sz="1200"/>
            </a:lvl1pPr>
          </a:lstStyle>
          <a:p>
            <a:fld id="{8B471036-3AE9-7D4E-B6D1-2F424D340822}" type="datetime1">
              <a:rPr lang="it-IT" smtClean="0"/>
              <a:t>16/09/20</a:t>
            </a:fld>
            <a:endParaRPr lang="en-US" dirty="0"/>
          </a:p>
        </p:txBody>
      </p:sp>
      <p:sp>
        <p:nvSpPr>
          <p:cNvPr id="8" name="Footer Placeholder 7"/>
          <p:cNvSpPr>
            <a:spLocks noGrp="1"/>
          </p:cNvSpPr>
          <p:nvPr>
            <p:ph type="ftr" sz="quarter" idx="11"/>
          </p:nvPr>
        </p:nvSpPr>
        <p:spPr/>
        <p:txBody>
          <a:bodyPr/>
          <a:lstStyle>
            <a:lvl1pPr>
              <a:defRPr sz="1200"/>
            </a:lvl1pPr>
          </a:lstStyle>
          <a:p>
            <a:r>
              <a:rPr lang="en-US"/>
              <a:t>AI Fundamentals - M. Simi</a:t>
            </a:r>
            <a:endParaRPr lang="en-US" dirty="0"/>
          </a:p>
        </p:txBody>
      </p:sp>
      <p:cxnSp>
        <p:nvCxnSpPr>
          <p:cNvPr id="11" name="Straight Connector 10"/>
          <p:cNvCxnSpPr/>
          <p:nvPr userDrawn="1"/>
        </p:nvCxnSpPr>
        <p:spPr>
          <a:xfrm>
            <a:off x="822960" y="1010260"/>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22960" y="1010260"/>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7" name="Rectangle 6"/>
          <p:cNvSpPr/>
          <p:nvPr userDrawn="1"/>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14588"/>
            <a:ext cx="7543800" cy="77424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FB7E3EF7-78F6-4F49-9809-8841BF36E24E}" type="datetime1">
              <a:rPr lang="it-IT" smtClean="0"/>
              <a:t>16/09/20</a:t>
            </a:fld>
            <a:endParaRPr lang="en-US" dirty="0"/>
          </a:p>
        </p:txBody>
      </p:sp>
      <p:sp>
        <p:nvSpPr>
          <p:cNvPr id="4" name="Footer Placeholder 3"/>
          <p:cNvSpPr>
            <a:spLocks noGrp="1"/>
          </p:cNvSpPr>
          <p:nvPr>
            <p:ph type="ftr" sz="quarter" idx="11"/>
          </p:nvPr>
        </p:nvSpPr>
        <p:spPr/>
        <p:txBody>
          <a:bodyPr/>
          <a:lstStyle>
            <a:lvl1pPr>
              <a:defRPr sz="1200"/>
            </a:lvl1pPr>
          </a:lstStyle>
          <a:p>
            <a:r>
              <a:rPr lang="en-US"/>
              <a:t>AI Fundamentals - M. Simi</a:t>
            </a:r>
            <a:endParaRPr lang="en-US" dirty="0"/>
          </a:p>
        </p:txBody>
      </p:sp>
      <p:sp>
        <p:nvSpPr>
          <p:cNvPr id="5" name="Slide Number Placeholder 4"/>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8" name="Straight Connector 7"/>
          <p:cNvCxnSpPr/>
          <p:nvPr userDrawn="1"/>
        </p:nvCxnSpPr>
        <p:spPr>
          <a:xfrm>
            <a:off x="822960" y="988828"/>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sz="1200"/>
            </a:lvl1pPr>
          </a:lstStyle>
          <a:p>
            <a:fld id="{315619D2-E235-6747-BD78-34F6DA0152C3}" type="datetime1">
              <a:rPr lang="it-IT" smtClean="0"/>
              <a:t>16/09/20</a:t>
            </a:fld>
            <a:endParaRPr lang="en-US" dirty="0"/>
          </a:p>
        </p:txBody>
      </p:sp>
      <p:sp>
        <p:nvSpPr>
          <p:cNvPr id="8" name="Footer Placeholder 7"/>
          <p:cNvSpPr>
            <a:spLocks noGrp="1"/>
          </p:cNvSpPr>
          <p:nvPr>
            <p:ph type="ftr" sz="quarter" idx="11"/>
          </p:nvPr>
        </p:nvSpPr>
        <p:spPr/>
        <p:txBody>
          <a:bodyPr/>
          <a:lstStyle>
            <a:lvl1pPr>
              <a:defRPr sz="1200">
                <a:solidFill>
                  <a:srgbClr val="FFFFFF"/>
                </a:solidFill>
              </a:defRPr>
            </a:lvl1pPr>
          </a:lstStyle>
          <a:p>
            <a:r>
              <a:rPr lang="en-US"/>
              <a:t>AI Fundamentals - M. Simi</a:t>
            </a:r>
            <a:endParaRPr lang="en-US" dirty="0"/>
          </a:p>
        </p:txBody>
      </p:sp>
      <p:sp>
        <p:nvSpPr>
          <p:cNvPr id="9" name="Slide Number Placeholder 8"/>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Rectangle 11"/>
          <p:cNvSpPr/>
          <p:nvPr userDrawn="1"/>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0"/>
            <a:ext cx="3038093" cy="51435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246460"/>
            <a:ext cx="4869180" cy="4245530"/>
          </a:xfrm>
        </p:spPr>
        <p:txBody>
          <a:bodyPr>
            <a:normAutofit/>
          </a:bodyPr>
          <a:lstStyle>
            <a:lvl1pPr>
              <a:defRPr sz="2100"/>
            </a:lvl1pPr>
            <a:lvl2pPr>
              <a:defRPr sz="1800"/>
            </a:lvl2pPr>
            <a:lvl3pPr>
              <a:defRPr sz="135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a:solidFill>
            <a:srgbClr val="123E66"/>
          </a:solidFill>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sz="1200"/>
            </a:lvl1pPr>
          </a:lstStyle>
          <a:p>
            <a:fld id="{0619C9DF-C800-9D47-B2B3-C92EFE15F1CA}" type="datetime1">
              <a:rPr lang="it-IT" smtClean="0"/>
              <a:t>16/09/20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sz="1200">
                <a:solidFill>
                  <a:schemeClr val="bg1"/>
                </a:solidFill>
              </a:defRPr>
            </a:lvl1pPr>
          </a:lstStyle>
          <a:p>
            <a:r>
              <a:rPr lang="en-US" dirty="0"/>
              <a:t>AI Fundamentals - M. Simi</a:t>
            </a:r>
          </a:p>
        </p:txBody>
      </p:sp>
      <p:sp>
        <p:nvSpPr>
          <p:cNvPr id="7" name="Slide Number Placeholder 6"/>
          <p:cNvSpPr>
            <a:spLocks noGrp="1"/>
          </p:cNvSpPr>
          <p:nvPr>
            <p:ph type="sldNum" sz="quarter" idx="12"/>
          </p:nvPr>
        </p:nvSpPr>
        <p:spPr/>
        <p:txBody>
          <a:bodyPr/>
          <a:lstStyle>
            <a:lvl1pPr>
              <a:defRPr sz="1200">
                <a:solidFill>
                  <a:schemeClr val="bg1"/>
                </a:solidFill>
              </a:defRPr>
            </a:lvl1pPr>
          </a:lstStyle>
          <a:p>
            <a:fld id="{4FAB73BC-B049-4115-A692-8D63A059BFB8}"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2878" y="2746661"/>
            <a:ext cx="1421012" cy="143014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3734313"/>
            <a:ext cx="9141619" cy="142875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6857"/>
            <a:ext cx="9143989" cy="3686307"/>
          </a:xfrm>
          <a:gradFill flip="none" rotWithShape="1">
            <a:gsLst>
              <a:gs pos="47000">
                <a:srgbClr val="071120"/>
              </a:gs>
              <a:gs pos="0">
                <a:srgbClr val="0D2653"/>
              </a:gs>
              <a:gs pos="100000">
                <a:srgbClr val="040605"/>
              </a:gs>
            </a:gsLst>
            <a:lin ang="0" scaled="1"/>
            <a:tileRect/>
          </a:grad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200"/>
            </a:lvl1pPr>
          </a:lstStyle>
          <a:p>
            <a:fld id="{2FED8CCD-C1B5-874B-8636-52810EAD3C48}" type="datetime1">
              <a:rPr lang="it-IT" smtClean="0"/>
              <a:t>16/09/20</a:t>
            </a:fld>
            <a:endParaRPr lang="en-US" dirty="0"/>
          </a:p>
        </p:txBody>
      </p:sp>
      <p:sp>
        <p:nvSpPr>
          <p:cNvPr id="6" name="Footer Placeholder 5"/>
          <p:cNvSpPr>
            <a:spLocks noGrp="1"/>
          </p:cNvSpPr>
          <p:nvPr>
            <p:ph type="ftr" sz="quarter" idx="11"/>
          </p:nvPr>
        </p:nvSpPr>
        <p:spPr/>
        <p:txBody>
          <a:bodyPr/>
          <a:lstStyle>
            <a:lvl1pPr>
              <a:defRPr sz="1200"/>
            </a:lvl1pPr>
          </a:lstStyle>
          <a:p>
            <a:r>
              <a:rPr lang="en-US"/>
              <a:t>AI Fundamentals - M. Simi</a:t>
            </a:r>
            <a:endParaRPr lang="en-US" dirty="0"/>
          </a:p>
        </p:txBody>
      </p:sp>
      <p:sp>
        <p:nvSpPr>
          <p:cNvPr id="7" name="Slide Number Placeholder 6"/>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4331" y="3920958"/>
            <a:ext cx="856763" cy="883444"/>
          </a:xfrm>
          <a:prstGeom prst="rect">
            <a:avLst/>
          </a:prstGeom>
        </p:spPr>
      </p:pic>
      <p:sp>
        <p:nvSpPr>
          <p:cNvPr id="15" name="Title 1"/>
          <p:cNvSpPr txBox="1">
            <a:spLocks/>
          </p:cNvSpPr>
          <p:nvPr userDrawn="1"/>
        </p:nvSpPr>
        <p:spPr>
          <a:xfrm>
            <a:off x="826322" y="3810454"/>
            <a:ext cx="7584948" cy="617220"/>
          </a:xfrm>
          <a:prstGeom prst="rect">
            <a:avLst/>
          </a:prstGeom>
        </p:spPr>
        <p:txBody>
          <a:bodyPr vert="horz" lIns="68580" tIns="0" rIns="6858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2700"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9" name="Rectangle 8"/>
          <p:cNvSpPr/>
          <p:nvPr/>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589"/>
            <a:ext cx="7543800" cy="745155"/>
          </a:xfrm>
          <a:prstGeom prst="rect">
            <a:avLst/>
          </a:prstGeom>
          <a:solidFill>
            <a:schemeClr val="bg1"/>
          </a:solidFill>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060598"/>
            <a:ext cx="7543800" cy="33412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200">
                <a:solidFill>
                  <a:srgbClr val="FFFFFF"/>
                </a:solidFill>
              </a:defRPr>
            </a:lvl1pPr>
          </a:lstStyle>
          <a:p>
            <a:fld id="{B1973789-D469-8C47-B39B-2121F35864E3}" type="datetime1">
              <a:rPr lang="it-IT" smtClean="0"/>
              <a:t>16/09/20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200" cap="all" baseline="0">
                <a:solidFill>
                  <a:srgbClr val="FFFFFF"/>
                </a:solidFill>
              </a:defRPr>
            </a:lvl1pPr>
          </a:lstStyle>
          <a:p>
            <a:r>
              <a:rPr lang="en-US"/>
              <a:t>AI Fundamentals - M. Simi</a:t>
            </a:r>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2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22960" y="960108"/>
            <a:ext cx="7547409" cy="36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685800" rtl="0" eaLnBrk="1" latinLnBrk="0" hangingPunct="1">
        <a:lnSpc>
          <a:spcPct val="85000"/>
        </a:lnSpc>
        <a:spcBef>
          <a:spcPct val="0"/>
        </a:spcBef>
        <a:buNone/>
        <a:defRPr sz="3300" kern="1200" spc="-38" baseline="0">
          <a:solidFill>
            <a:schemeClr val="tx1">
              <a:lumMod val="75000"/>
              <a:lumOff val="25000"/>
            </a:schemeClr>
          </a:solidFill>
          <a:latin typeface="+mj-lt"/>
          <a:ea typeface="+mj-ea"/>
          <a:cs typeface="+mj-cs"/>
        </a:defRPr>
      </a:lvl1pPr>
    </p:titleStyle>
    <p:bodyStyle>
      <a:lvl1pPr marL="54000" indent="0" algn="l" defTabSz="685800" rtl="0" eaLnBrk="1" latinLnBrk="0" hangingPunct="1">
        <a:lnSpc>
          <a:spcPct val="100000"/>
        </a:lnSpc>
        <a:spcBef>
          <a:spcPts val="0"/>
        </a:spcBef>
        <a:spcAft>
          <a:spcPts val="450"/>
        </a:spcAft>
        <a:buClr>
          <a:schemeClr val="accent1"/>
        </a:buClr>
        <a:buSzPct val="100000"/>
        <a:buFont typeface="Wingdings" charset="2"/>
        <a:buNone/>
        <a:defRPr sz="1800" kern="1200">
          <a:solidFill>
            <a:schemeClr val="tx1">
              <a:lumMod val="75000"/>
              <a:lumOff val="25000"/>
            </a:schemeClr>
          </a:solidFill>
          <a:latin typeface="+mn-lt"/>
          <a:ea typeface="+mn-ea"/>
          <a:cs typeface="+mn-cs"/>
        </a:defRPr>
      </a:lvl1pPr>
      <a:lvl2pPr marL="216000" indent="-162000" algn="l" defTabSz="685800" rtl="0" eaLnBrk="1" latinLnBrk="0" hangingPunct="1">
        <a:lnSpc>
          <a:spcPct val="100000"/>
        </a:lnSpc>
        <a:spcBef>
          <a:spcPts val="0"/>
        </a:spcBef>
        <a:spcAft>
          <a:spcPts val="0"/>
        </a:spcAft>
        <a:buClr>
          <a:schemeClr val="accent1"/>
        </a:buClr>
        <a:buFont typeface="Wingdings" charset="2"/>
        <a:buChar char="§"/>
        <a:defRPr sz="1650" kern="1200">
          <a:solidFill>
            <a:schemeClr val="tx1">
              <a:lumMod val="75000"/>
              <a:lumOff val="25000"/>
            </a:schemeClr>
          </a:solidFill>
          <a:latin typeface="+mn-lt"/>
          <a:ea typeface="+mn-ea"/>
          <a:cs typeface="+mn-cs"/>
        </a:defRPr>
      </a:lvl2pPr>
      <a:lvl3pPr marL="378000" indent="-137160" algn="l" defTabSz="685800" rtl="0" eaLnBrk="1" latinLnBrk="0" hangingPunct="1">
        <a:lnSpc>
          <a:spcPct val="100000"/>
        </a:lnSpc>
        <a:spcBef>
          <a:spcPts val="30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3pPr>
      <a:lvl4pPr marL="540000"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4pPr>
      <a:lvl5pPr marL="675000"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vJG698U2Mv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youtube.com/watch?v=IGQmdoK_Zf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ritannica.com/biography/John-Searle/Philosophy-of-min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britannica.com/video/186419/room-argument-critique-John-Searle-Turing-tes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aeon.co/amp/essays/the-robots-wont-take-over-because-they-couldnt-care-les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ai.di.unipi.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artint.info/2e/html/ArtInt2e.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learning.di.unipi.it/course/view.php?id=197"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artint.info/2e/html/ArtInt2e.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times.com/2019/03/27/technology/turing-award-ai.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verge.com/21346343/gpt-3-explainer-openai-examples-errors-agi-potent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defenseone.com/technology/2020/08/ai-just-beat-human-f-16-pilot-dogfight-again/167872/" TargetMode="External"/><Relationship Id="rId4" Type="http://schemas.openxmlformats.org/officeDocument/2006/relationships/hyperlink" Target="https://www.google.com/url?sa=t&amp;rct=j&amp;q=&amp;esrc=s&amp;source=web&amp;cd=&amp;cad=rja&amp;uact=8&amp;ved=2ahUKEwiwnemY4ubrAhVPDOwKHQFZC5UQtwIwAHoECAUQAQ&amp;url=https%3A%2F%2Fwww.youtube.com%2Fwatch%3Fv%3D8psgEDhT1MM&amp;usg=AOvVaw1CnmIXS01VCG1FZXnlF_mW"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br.org/2016/11/what-artificial-intelligence-can-and-cant-do-right-no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7205" y="3853537"/>
            <a:ext cx="7584948" cy="617220"/>
          </a:xfrm>
          <a:noFill/>
        </p:spPr>
        <p:txBody>
          <a:bodyPr/>
          <a:lstStyle/>
          <a:p>
            <a:r>
              <a:rPr lang="en-US" dirty="0"/>
              <a:t>AI Fundamentals: an introduction</a:t>
            </a:r>
            <a:endParaRPr lang="en-US" sz="1800" dirty="0"/>
          </a:p>
        </p:txBody>
      </p:sp>
      <p:sp>
        <p:nvSpPr>
          <p:cNvPr id="7" name="Text Placeholder 6"/>
          <p:cNvSpPr>
            <a:spLocks noGrp="1"/>
          </p:cNvSpPr>
          <p:nvPr>
            <p:ph type="body" sz="half" idx="2"/>
          </p:nvPr>
        </p:nvSpPr>
        <p:spPr>
          <a:xfrm>
            <a:off x="505778" y="4468532"/>
            <a:ext cx="6877630" cy="445770"/>
          </a:xfrm>
        </p:spPr>
        <p:txBody>
          <a:bodyPr anchor="ctr">
            <a:normAutofit/>
          </a:bodyPr>
          <a:lstStyle/>
          <a:p>
            <a:r>
              <a:rPr lang="en-US" sz="1500" i="1" dirty="0"/>
              <a:t>Maria Simi</a:t>
            </a: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8656" r="8656"/>
          <a:stretch>
            <a:fillRect/>
          </a:stretch>
        </p:blipFill>
        <p:spPr>
          <a:xfrm>
            <a:off x="12" y="16961"/>
            <a:ext cx="9143989" cy="3686307"/>
          </a:xfrm>
        </p:spPr>
      </p:pic>
      <p:pic>
        <p:nvPicPr>
          <p:cNvPr id="3" name="Picture 2" descr="A screenshot of a cell phone&#10;&#10;Description automatically generated">
            <a:extLst>
              <a:ext uri="{FF2B5EF4-FFF2-40B4-BE49-F238E27FC236}">
                <a16:creationId xmlns:a16="http://schemas.microsoft.com/office/drawing/2014/main" id="{09128271-7C90-F34D-BFF2-7BEEA58A968A}"/>
              </a:ext>
            </a:extLst>
          </p:cNvPr>
          <p:cNvPicPr>
            <a:picLocks noChangeAspect="1"/>
          </p:cNvPicPr>
          <p:nvPr/>
        </p:nvPicPr>
        <p:blipFill>
          <a:blip r:embed="rId4"/>
          <a:stretch>
            <a:fillRect/>
          </a:stretch>
        </p:blipFill>
        <p:spPr>
          <a:xfrm>
            <a:off x="73354" y="140991"/>
            <a:ext cx="1691233" cy="2491817"/>
          </a:xfrm>
          <a:prstGeom prst="rect">
            <a:avLst/>
          </a:prstGeom>
        </p:spPr>
      </p:pic>
      <p:pic>
        <p:nvPicPr>
          <p:cNvPr id="2054" name="Picture 6" descr="mage result for ai Russell Norvi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186" y="954804"/>
            <a:ext cx="1928813" cy="24918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images-na.ssl-images-amazon.com/images/I/51Y7WWp-wKL._SX346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9652" y="397036"/>
            <a:ext cx="1836067" cy="263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619D2-E235-6747-BD78-34F6DA0152C3}" type="datetime1">
              <a:rPr lang="it-IT" smtClean="0"/>
              <a:t>16/09/20</a:t>
            </a:fld>
            <a:endParaRPr lang="en-US" dirty="0"/>
          </a:p>
        </p:txBody>
      </p:sp>
      <p:sp>
        <p:nvSpPr>
          <p:cNvPr id="3" name="Footer Placeholder 2"/>
          <p:cNvSpPr>
            <a:spLocks noGrp="1"/>
          </p:cNvSpPr>
          <p:nvPr>
            <p:ph type="ftr" sz="quarter" idx="11"/>
          </p:nvPr>
        </p:nvSpPr>
        <p:spPr/>
        <p:txBody>
          <a:bodyPr/>
          <a:lstStyle/>
          <a:p>
            <a:r>
              <a:rPr lang="en-US"/>
              <a:t>AI Fundamentals - M. Simi</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098" name="Picture 2" descr="161026_NG_WHATMACHINE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45" y="535258"/>
            <a:ext cx="8378747" cy="39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6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i="1" dirty="0"/>
              <a:t>this</a:t>
            </a:r>
            <a:r>
              <a:rPr lang="en-US" dirty="0"/>
              <a:t> AI can do</a:t>
            </a:r>
          </a:p>
        </p:txBody>
      </p:sp>
      <p:sp>
        <p:nvSpPr>
          <p:cNvPr id="3" name="Content Placeholder 2"/>
          <p:cNvSpPr>
            <a:spLocks noGrp="1"/>
          </p:cNvSpPr>
          <p:nvPr>
            <p:ph idx="1"/>
          </p:nvPr>
        </p:nvSpPr>
        <p:spPr/>
        <p:txBody>
          <a:bodyPr>
            <a:normAutofit fontScale="92500" lnSpcReduction="10000"/>
          </a:bodyPr>
          <a:lstStyle/>
          <a:p>
            <a:pPr marL="297656" indent="-257175">
              <a:lnSpc>
                <a:spcPct val="110000"/>
              </a:lnSpc>
              <a:buFont typeface="Wingdings" charset="2"/>
              <a:buChar char="§"/>
            </a:pPr>
            <a:r>
              <a:rPr lang="en-US" dirty="0"/>
              <a:t>Supervised learning Achilles’ heel: it requires a huge amount of data. </a:t>
            </a:r>
          </a:p>
          <a:p>
            <a:pPr marL="305991" lvl="1" indent="0">
              <a:lnSpc>
                <a:spcPct val="110000"/>
              </a:lnSpc>
              <a:buNone/>
            </a:pPr>
            <a:r>
              <a:rPr lang="en-US" dirty="0"/>
              <a:t>building a photo tagger requires anywhere from tens to hundreds of thousands of pictures (A) as well as labels or tags telling you if there are people in them (B)</a:t>
            </a:r>
          </a:p>
          <a:p>
            <a:pPr marL="297656" indent="-257175">
              <a:lnSpc>
                <a:spcPct val="110000"/>
              </a:lnSpc>
              <a:buFont typeface="Wingdings" charset="2"/>
              <a:buChar char="§"/>
            </a:pPr>
            <a:r>
              <a:rPr lang="en-US" i="1" dirty="0"/>
              <a:t>AI work requires carefully choosing A and B and providing the necessary data to help the AI figure out the A→B relationship</a:t>
            </a:r>
            <a:r>
              <a:rPr lang="en-US" dirty="0"/>
              <a:t>.</a:t>
            </a:r>
          </a:p>
          <a:p>
            <a:pPr marL="297656" indent="-257175">
              <a:lnSpc>
                <a:spcPct val="110000"/>
              </a:lnSpc>
              <a:buFont typeface="Wingdings" charset="2"/>
              <a:buChar char="§"/>
            </a:pPr>
            <a:r>
              <a:rPr lang="en-US" dirty="0"/>
              <a:t>So what is the potential of implementing the mapping A→B? </a:t>
            </a:r>
          </a:p>
          <a:p>
            <a:pPr marL="305991">
              <a:lnSpc>
                <a:spcPct val="110000"/>
              </a:lnSpc>
            </a:pPr>
            <a:r>
              <a:rPr lang="en-US" dirty="0"/>
              <a:t>Ng’s rule of </a:t>
            </a:r>
            <a:r>
              <a:rPr lang="en-US" dirty="0" err="1"/>
              <a:t>tumb</a:t>
            </a:r>
            <a:r>
              <a:rPr lang="en-US" dirty="0"/>
              <a:t>:</a:t>
            </a:r>
          </a:p>
          <a:p>
            <a:pPr marL="297656" indent="8335">
              <a:lnSpc>
                <a:spcPct val="110000"/>
              </a:lnSpc>
            </a:pPr>
            <a:r>
              <a:rPr lang="en-US" sz="1650" i="1" dirty="0"/>
              <a:t>If a typical person can do a mental task with less than one second of thought, we can probably automate it using AI either now or in the near future.</a:t>
            </a:r>
          </a:p>
          <a:p>
            <a:pPr marL="297656" indent="8335">
              <a:lnSpc>
                <a:spcPct val="110000"/>
              </a:lnSpc>
            </a:pPr>
            <a:r>
              <a:rPr lang="en-US" sz="1500" i="1" dirty="0"/>
              <a:t>Choosing A and B creatively has already revolutionized many industries. It is poised to revolutionize many more.</a:t>
            </a:r>
            <a:endParaRPr lang="en-US" sz="1650" i="1" dirty="0"/>
          </a:p>
          <a:p>
            <a:pPr marL="297656" indent="8335">
              <a:buFont typeface="Arial" charset="0"/>
              <a:buChar char="•"/>
            </a:pPr>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159659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Issues for effective use of AI</a:t>
            </a:r>
          </a:p>
        </p:txBody>
      </p:sp>
      <p:sp>
        <p:nvSpPr>
          <p:cNvPr id="3" name="Content Placeholder 2"/>
          <p:cNvSpPr>
            <a:spLocks noGrp="1"/>
          </p:cNvSpPr>
          <p:nvPr>
            <p:ph idx="1"/>
          </p:nvPr>
        </p:nvSpPr>
        <p:spPr/>
        <p:txBody>
          <a:bodyPr/>
          <a:lstStyle/>
          <a:p>
            <a:r>
              <a:rPr lang="en-US" b="1" dirty="0"/>
              <a:t>Software.</a:t>
            </a:r>
            <a:r>
              <a:rPr lang="en-US" dirty="0"/>
              <a:t> Not a problem: the community is quite open. </a:t>
            </a:r>
            <a:r>
              <a:rPr lang="en-US" i="1" dirty="0"/>
              <a:t>Among leading AI teams, many can likely replicate others’ software in, at most, 1–2 years  ...</a:t>
            </a:r>
            <a:endParaRPr lang="en-US" dirty="0"/>
          </a:p>
          <a:p>
            <a:r>
              <a:rPr lang="en-US" b="1" dirty="0"/>
              <a:t>Data.</a:t>
            </a:r>
            <a:r>
              <a:rPr lang="en-US" dirty="0"/>
              <a:t> </a:t>
            </a:r>
            <a:r>
              <a:rPr lang="mr-IN" dirty="0"/>
              <a:t>…</a:t>
            </a:r>
            <a:r>
              <a:rPr lang="en-US" dirty="0"/>
              <a:t> </a:t>
            </a:r>
            <a:r>
              <a:rPr lang="en-US" i="1" dirty="0"/>
              <a:t>But it is exceedingly difficult to get access to someone else’s data. Thus data, rather than software, is the defensible barrier for many businesses</a:t>
            </a:r>
            <a:r>
              <a:rPr lang="en-US" dirty="0"/>
              <a:t>.</a:t>
            </a:r>
          </a:p>
          <a:p>
            <a:r>
              <a:rPr lang="en-US" b="1" dirty="0"/>
              <a:t>Talent.</a:t>
            </a:r>
            <a:r>
              <a:rPr lang="en-US" dirty="0"/>
              <a:t> </a:t>
            </a:r>
            <a:r>
              <a:rPr lang="en-US" i="1" dirty="0"/>
              <a:t>Simply downloading and “applying” open-source software to your data won’t work. AI needs to be customized to your business context and data. This is why there is currently a war for the scarce AI talent that can do this work</a:t>
            </a:r>
            <a:r>
              <a:rPr lang="en-US" dirty="0"/>
              <a:t>.</a:t>
            </a:r>
          </a:p>
          <a:p>
            <a:endParaRPr lang="en-US" dirty="0"/>
          </a:p>
          <a:p>
            <a:r>
              <a:rPr lang="en-US" dirty="0"/>
              <a:t>I would add to this </a:t>
            </a:r>
            <a:r>
              <a:rPr lang="mr-IN" dirty="0"/>
              <a:t>…</a:t>
            </a:r>
            <a:endParaRPr lang="en-US" dirty="0"/>
          </a:p>
          <a:p>
            <a:r>
              <a:rPr lang="en-US" b="1" dirty="0"/>
              <a:t>Computational resources</a:t>
            </a:r>
            <a:r>
              <a:rPr lang="en-US" dirty="0"/>
              <a:t>.</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48955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and AI</a:t>
            </a:r>
          </a:p>
        </p:txBody>
      </p:sp>
      <p:sp>
        <p:nvSpPr>
          <p:cNvPr id="3" name="Content Placeholder 2"/>
          <p:cNvSpPr>
            <a:spLocks noGrp="1"/>
          </p:cNvSpPr>
          <p:nvPr>
            <p:ph idx="1"/>
          </p:nvPr>
        </p:nvSpPr>
        <p:spPr/>
        <p:txBody>
          <a:bodyPr>
            <a:normAutofit/>
          </a:bodyPr>
          <a:lstStyle/>
          <a:p>
            <a:pPr marL="297656" indent="-257175">
              <a:buFont typeface="Wingdings" charset="2"/>
              <a:buChar char="§"/>
            </a:pPr>
            <a:r>
              <a:rPr lang="en-US" i="1" dirty="0"/>
              <a:t>Deep learning </a:t>
            </a:r>
            <a:r>
              <a:rPr lang="en-US" dirty="0"/>
              <a:t>is only one approach inside the much wider field of </a:t>
            </a:r>
            <a:r>
              <a:rPr lang="en-US" i="1" dirty="0"/>
              <a:t>machine learning</a:t>
            </a:r>
            <a:r>
              <a:rPr lang="en-US" dirty="0"/>
              <a:t>  and </a:t>
            </a:r>
            <a:r>
              <a:rPr lang="mr-IN" dirty="0"/>
              <a:t>…</a:t>
            </a:r>
            <a:r>
              <a:rPr lang="en-US" dirty="0"/>
              <a:t> </a:t>
            </a:r>
          </a:p>
          <a:p>
            <a:pPr marL="297656" indent="-257175">
              <a:buFont typeface="Wingdings" charset="2"/>
              <a:buChar char="§"/>
            </a:pPr>
            <a:r>
              <a:rPr lang="en-US" i="1" dirty="0"/>
              <a:t>Machine learning </a:t>
            </a:r>
            <a:r>
              <a:rPr lang="en-US" dirty="0"/>
              <a:t>is one approach within the wider field of AI</a:t>
            </a:r>
          </a:p>
          <a:p>
            <a:pPr marL="297656" indent="-257175">
              <a:buFont typeface="Wingdings" charset="2"/>
              <a:buChar char="§"/>
            </a:pPr>
            <a:r>
              <a:rPr lang="en-US" dirty="0"/>
              <a:t>Ng: </a:t>
            </a:r>
            <a:r>
              <a:rPr lang="en-US" i="1" dirty="0"/>
              <a:t>Many researchers are exploring other forms of AI, some of which have proved useful in limited contexts; there may well be a breakthrough that makes higher levels of intelligence possible, but there is still no clear path yet to this goal</a:t>
            </a:r>
          </a:p>
          <a:p>
            <a:pPr marL="297656" indent="-257175">
              <a:buFont typeface="Wingdings" charset="2"/>
              <a:buChar char="§"/>
            </a:pPr>
            <a:r>
              <a:rPr lang="en-US" dirty="0"/>
              <a:t>Thinking fast and slow …</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186835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7EBF-3F7B-8C4B-AAF7-E12CAD42FE9E}"/>
              </a:ext>
            </a:extLst>
          </p:cNvPr>
          <p:cNvSpPr>
            <a:spLocks noGrp="1"/>
          </p:cNvSpPr>
          <p:nvPr>
            <p:ph type="title"/>
          </p:nvPr>
        </p:nvSpPr>
        <p:spPr>
          <a:xfrm>
            <a:off x="822960" y="214953"/>
            <a:ext cx="7543800" cy="789824"/>
          </a:xfrm>
        </p:spPr>
        <p:txBody>
          <a:bodyPr anchor="b">
            <a:normAutofit/>
          </a:bodyPr>
          <a:lstStyle/>
          <a:p>
            <a:r>
              <a:rPr lang="en-IT" dirty="0"/>
              <a:t>Thinking fast and slow</a:t>
            </a:r>
          </a:p>
        </p:txBody>
      </p:sp>
      <p:sp>
        <p:nvSpPr>
          <p:cNvPr id="15" name="Content Placeholder 2">
            <a:extLst>
              <a:ext uri="{FF2B5EF4-FFF2-40B4-BE49-F238E27FC236}">
                <a16:creationId xmlns:a16="http://schemas.microsoft.com/office/drawing/2014/main" id="{95ED4F91-75C4-4B31-93EE-5D39DFAAC32B}"/>
              </a:ext>
            </a:extLst>
          </p:cNvPr>
          <p:cNvSpPr>
            <a:spLocks noGrp="1"/>
          </p:cNvSpPr>
          <p:nvPr>
            <p:ph sz="half" idx="1"/>
          </p:nvPr>
        </p:nvSpPr>
        <p:spPr>
          <a:xfrm>
            <a:off x="822959" y="1172239"/>
            <a:ext cx="3703320" cy="3516719"/>
          </a:xfrm>
        </p:spPr>
        <p:txBody>
          <a:bodyPr/>
          <a:lstStyle/>
          <a:p>
            <a:pPr marL="326231" indent="-285750">
              <a:buFont typeface="Arial" panose="020B0604020202020204" pitchFamily="34" charset="0"/>
              <a:buChar char="•"/>
            </a:pPr>
            <a:r>
              <a:rPr lang="en-US" dirty="0"/>
              <a:t>Daniel Kahneman, 2011 [PDF in Bibliography]</a:t>
            </a:r>
          </a:p>
          <a:p>
            <a:pPr marL="326231" indent="-285750">
              <a:buFont typeface="Arial" panose="020B0604020202020204" pitchFamily="34" charset="0"/>
              <a:buChar char="•"/>
            </a:pPr>
            <a:r>
              <a:rPr lang="en-US" dirty="0"/>
              <a:t>Recipient of Nobel Prize for Economics in 2002</a:t>
            </a:r>
          </a:p>
          <a:p>
            <a:pPr marL="326231" indent="-285750">
              <a:buFont typeface="Arial" panose="020B0604020202020204" pitchFamily="34" charset="0"/>
              <a:buChar char="•"/>
            </a:pPr>
            <a:r>
              <a:rPr lang="en-US" dirty="0"/>
              <a:t>System1/System2 distinction.</a:t>
            </a:r>
          </a:p>
          <a:p>
            <a:pPr marL="317500" lvl="1" indent="0">
              <a:buNone/>
            </a:pPr>
            <a:r>
              <a:rPr lang="en-US" dirty="0"/>
              <a:t>Two systems/agents in the brain to account for perception and intuition (fast thinking) and complex reasoning (slow thinking) …</a:t>
            </a:r>
          </a:p>
          <a:p>
            <a:endParaRPr lang="en-US" dirty="0"/>
          </a:p>
          <a:p>
            <a:endParaRPr lang="en-US" dirty="0"/>
          </a:p>
        </p:txBody>
      </p:sp>
      <p:pic>
        <p:nvPicPr>
          <p:cNvPr id="10" name="Content Placeholder 9" descr="A screenshot of a cell phone&#10;&#10;Description automatically generated">
            <a:extLst>
              <a:ext uri="{FF2B5EF4-FFF2-40B4-BE49-F238E27FC236}">
                <a16:creationId xmlns:a16="http://schemas.microsoft.com/office/drawing/2014/main" id="{72BD8758-A528-9D44-B4A8-711D177ACC14}"/>
              </a:ext>
            </a:extLst>
          </p:cNvPr>
          <p:cNvPicPr>
            <a:picLocks noGrp="1" noChangeAspect="1"/>
          </p:cNvPicPr>
          <p:nvPr>
            <p:ph sz="half" idx="2"/>
          </p:nvPr>
        </p:nvPicPr>
        <p:blipFill>
          <a:blip r:embed="rId3"/>
          <a:stretch>
            <a:fillRect/>
          </a:stretch>
        </p:blipFill>
        <p:spPr>
          <a:xfrm>
            <a:off x="5324066" y="196935"/>
            <a:ext cx="3042693" cy="4492023"/>
          </a:xfrm>
          <a:noFill/>
        </p:spPr>
      </p:pic>
      <p:sp>
        <p:nvSpPr>
          <p:cNvPr id="4" name="Date Placeholder 3">
            <a:extLst>
              <a:ext uri="{FF2B5EF4-FFF2-40B4-BE49-F238E27FC236}">
                <a16:creationId xmlns:a16="http://schemas.microsoft.com/office/drawing/2014/main" id="{19D7B12A-1A1B-794D-81A1-32185C3ECBA2}"/>
              </a:ext>
            </a:extLst>
          </p:cNvPr>
          <p:cNvSpPr>
            <a:spLocks noGrp="1"/>
          </p:cNvSpPr>
          <p:nvPr>
            <p:ph type="dt" sz="half" idx="10"/>
          </p:nvPr>
        </p:nvSpPr>
        <p:spPr>
          <a:xfrm>
            <a:off x="822961" y="4844839"/>
            <a:ext cx="1854203" cy="273844"/>
          </a:xfrm>
        </p:spPr>
        <p:txBody>
          <a:bodyPr anchor="ctr">
            <a:normAutofit/>
          </a:bodyPr>
          <a:lstStyle/>
          <a:p>
            <a:pPr>
              <a:lnSpc>
                <a:spcPct val="90000"/>
              </a:lnSpc>
              <a:spcAft>
                <a:spcPts val="600"/>
              </a:spcAft>
            </a:pPr>
            <a:fld id="{9B3E1D59-C295-4642-9196-3DAC4F1B1B35}" type="datetime1">
              <a:rPr lang="it-IT" smtClean="0"/>
              <a:pPr>
                <a:lnSpc>
                  <a:spcPct val="90000"/>
                </a:lnSpc>
                <a:spcAft>
                  <a:spcPts val="600"/>
                </a:spcAft>
              </a:pPr>
              <a:t>16/09/20</a:t>
            </a:fld>
            <a:endParaRPr lang="en-US"/>
          </a:p>
        </p:txBody>
      </p:sp>
      <p:sp>
        <p:nvSpPr>
          <p:cNvPr id="5" name="Footer Placeholder 4">
            <a:extLst>
              <a:ext uri="{FF2B5EF4-FFF2-40B4-BE49-F238E27FC236}">
                <a16:creationId xmlns:a16="http://schemas.microsoft.com/office/drawing/2014/main" id="{CB409408-25B8-8942-8700-701AD7FC3533}"/>
              </a:ext>
            </a:extLst>
          </p:cNvPr>
          <p:cNvSpPr>
            <a:spLocks noGrp="1"/>
          </p:cNvSpPr>
          <p:nvPr>
            <p:ph type="ftr" sz="quarter" idx="11"/>
          </p:nvPr>
        </p:nvSpPr>
        <p:spPr>
          <a:xfrm>
            <a:off x="2764639" y="4844839"/>
            <a:ext cx="3617103" cy="273844"/>
          </a:xfrm>
        </p:spPr>
        <p:txBody>
          <a:bodyPr anchor="ctr">
            <a:normAutofit/>
          </a:bodyPr>
          <a:lstStyle/>
          <a:p>
            <a:pPr>
              <a:lnSpc>
                <a:spcPct val="90000"/>
              </a:lnSpc>
              <a:spcAft>
                <a:spcPts val="600"/>
              </a:spcAft>
            </a:pPr>
            <a:r>
              <a:rPr lang="en-US"/>
              <a:t>AI Fundamentals - M. Simi</a:t>
            </a:r>
          </a:p>
        </p:txBody>
      </p:sp>
      <p:sp>
        <p:nvSpPr>
          <p:cNvPr id="6" name="Slide Number Placeholder 5">
            <a:extLst>
              <a:ext uri="{FF2B5EF4-FFF2-40B4-BE49-F238E27FC236}">
                <a16:creationId xmlns:a16="http://schemas.microsoft.com/office/drawing/2014/main" id="{BAD2F607-22F1-1740-ADFD-672971B12205}"/>
              </a:ext>
            </a:extLst>
          </p:cNvPr>
          <p:cNvSpPr>
            <a:spLocks noGrp="1"/>
          </p:cNvSpPr>
          <p:nvPr>
            <p:ph type="sldNum" sz="quarter" idx="12"/>
          </p:nvPr>
        </p:nvSpPr>
        <p:spPr>
          <a:xfrm>
            <a:off x="7425344" y="4844839"/>
            <a:ext cx="984019" cy="273844"/>
          </a:xfrm>
        </p:spPr>
        <p:txBody>
          <a:bodyPr anchor="ctr">
            <a:normAutofit/>
          </a:bodyPr>
          <a:lstStyle/>
          <a:p>
            <a:pPr>
              <a:lnSpc>
                <a:spcPct val="90000"/>
              </a:lnSpc>
              <a:spcAft>
                <a:spcPts val="600"/>
              </a:spcAft>
            </a:pPr>
            <a:fld id="{6113E31D-E2AB-40D1-8B51-AFA5AFEF393A}"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252488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0176-1F56-1B40-A471-1892EB0EEF33}"/>
              </a:ext>
            </a:extLst>
          </p:cNvPr>
          <p:cNvSpPr>
            <a:spLocks noGrp="1"/>
          </p:cNvSpPr>
          <p:nvPr>
            <p:ph type="title"/>
          </p:nvPr>
        </p:nvSpPr>
        <p:spPr/>
        <p:txBody>
          <a:bodyPr/>
          <a:lstStyle/>
          <a:p>
            <a:r>
              <a:rPr lang="en-IT" dirty="0"/>
              <a:t>	System 1				System 2</a:t>
            </a:r>
          </a:p>
        </p:txBody>
      </p:sp>
      <p:sp>
        <p:nvSpPr>
          <p:cNvPr id="4" name="Content Placeholder 3">
            <a:extLst>
              <a:ext uri="{FF2B5EF4-FFF2-40B4-BE49-F238E27FC236}">
                <a16:creationId xmlns:a16="http://schemas.microsoft.com/office/drawing/2014/main" id="{F0E3EF69-ACAE-9C44-A199-AF0F9AB4E4D9}"/>
              </a:ext>
            </a:extLst>
          </p:cNvPr>
          <p:cNvSpPr>
            <a:spLocks noGrp="1"/>
          </p:cNvSpPr>
          <p:nvPr>
            <p:ph sz="half" idx="2"/>
          </p:nvPr>
        </p:nvSpPr>
        <p:spPr>
          <a:xfrm>
            <a:off x="5398264" y="1172240"/>
            <a:ext cx="2968495" cy="1675837"/>
          </a:xfrm>
        </p:spPr>
        <p:txBody>
          <a:bodyPr>
            <a:normAutofit lnSpcReduction="10000"/>
          </a:bodyPr>
          <a:lstStyle/>
          <a:p>
            <a:endParaRPr lang="en-IT" dirty="0"/>
          </a:p>
          <a:p>
            <a:r>
              <a:rPr lang="en-IT" dirty="0"/>
              <a:t>Task: compute 17 x 24</a:t>
            </a:r>
          </a:p>
          <a:p>
            <a:r>
              <a:rPr lang="en-IT" dirty="0"/>
              <a:t>1. Could it be 12609?</a:t>
            </a:r>
          </a:p>
          <a:p>
            <a:r>
              <a:rPr lang="en-IT" dirty="0"/>
              <a:t>2. </a:t>
            </a:r>
            <a:r>
              <a:rPr lang="en-GB" dirty="0"/>
              <a:t>C</a:t>
            </a:r>
            <a:r>
              <a:rPr lang="en-IT" dirty="0"/>
              <a:t>ould it be 123?</a:t>
            </a:r>
          </a:p>
          <a:p>
            <a:r>
              <a:rPr lang="en-IT" dirty="0"/>
              <a:t>3. </a:t>
            </a:r>
            <a:r>
              <a:rPr lang="en-GB" dirty="0"/>
              <a:t>C</a:t>
            </a:r>
            <a:r>
              <a:rPr lang="en-IT" dirty="0"/>
              <a:t>ould it be 568?</a:t>
            </a:r>
          </a:p>
          <a:p>
            <a:endParaRPr lang="en-IT" dirty="0"/>
          </a:p>
          <a:p>
            <a:endParaRPr lang="en-IT" dirty="0"/>
          </a:p>
          <a:p>
            <a:endParaRPr lang="en-IT" dirty="0"/>
          </a:p>
        </p:txBody>
      </p:sp>
      <p:sp>
        <p:nvSpPr>
          <p:cNvPr id="5" name="Date Placeholder 4">
            <a:extLst>
              <a:ext uri="{FF2B5EF4-FFF2-40B4-BE49-F238E27FC236}">
                <a16:creationId xmlns:a16="http://schemas.microsoft.com/office/drawing/2014/main" id="{F4896FD5-149C-2241-AA67-D1AE2F266B9F}"/>
              </a:ext>
            </a:extLst>
          </p:cNvPr>
          <p:cNvSpPr>
            <a:spLocks noGrp="1"/>
          </p:cNvSpPr>
          <p:nvPr>
            <p:ph type="dt" sz="half" idx="10"/>
          </p:nvPr>
        </p:nvSpPr>
        <p:spPr/>
        <p:txBody>
          <a:bodyPr/>
          <a:lstStyle/>
          <a:p>
            <a:fld id="{E0B7F75E-2104-1C46-BC82-DBB42B3532BA}" type="datetime1">
              <a:rPr lang="it-IT" smtClean="0"/>
              <a:t>16/09/20</a:t>
            </a:fld>
            <a:endParaRPr lang="en-US" dirty="0"/>
          </a:p>
        </p:txBody>
      </p:sp>
      <p:sp>
        <p:nvSpPr>
          <p:cNvPr id="6" name="Footer Placeholder 5">
            <a:extLst>
              <a:ext uri="{FF2B5EF4-FFF2-40B4-BE49-F238E27FC236}">
                <a16:creationId xmlns:a16="http://schemas.microsoft.com/office/drawing/2014/main" id="{7F51B141-2C26-C648-AC8E-1DF618294D5B}"/>
              </a:ext>
            </a:extLst>
          </p:cNvPr>
          <p:cNvSpPr>
            <a:spLocks noGrp="1"/>
          </p:cNvSpPr>
          <p:nvPr>
            <p:ph type="ftr" sz="quarter" idx="11"/>
          </p:nvPr>
        </p:nvSpPr>
        <p:spPr/>
        <p:txBody>
          <a:bodyPr/>
          <a:lstStyle/>
          <a:p>
            <a:r>
              <a:rPr lang="en-US"/>
              <a:t>AI Fundamentals - M. Simi</a:t>
            </a:r>
            <a:endParaRPr lang="en-US" dirty="0"/>
          </a:p>
        </p:txBody>
      </p:sp>
      <p:sp>
        <p:nvSpPr>
          <p:cNvPr id="7" name="Slide Number Placeholder 6">
            <a:extLst>
              <a:ext uri="{FF2B5EF4-FFF2-40B4-BE49-F238E27FC236}">
                <a16:creationId xmlns:a16="http://schemas.microsoft.com/office/drawing/2014/main" id="{8B582F9E-232B-344B-8399-3FDFF52E254C}"/>
              </a:ext>
            </a:extLst>
          </p:cNvPr>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15" name="Content Placeholder 14" descr="A person posing for the camera&#10;&#10;Description automatically generated">
            <a:extLst>
              <a:ext uri="{FF2B5EF4-FFF2-40B4-BE49-F238E27FC236}">
                <a16:creationId xmlns:a16="http://schemas.microsoft.com/office/drawing/2014/main" id="{804EAB84-8BB1-724C-82F9-2B301D121E41}"/>
              </a:ext>
            </a:extLst>
          </p:cNvPr>
          <p:cNvPicPr>
            <a:picLocks noGrp="1" noChangeAspect="1"/>
          </p:cNvPicPr>
          <p:nvPr>
            <p:ph sz="half" idx="1"/>
          </p:nvPr>
        </p:nvPicPr>
        <p:blipFill>
          <a:blip r:embed="rId3"/>
          <a:stretch>
            <a:fillRect/>
          </a:stretch>
        </p:blipFill>
        <p:spPr>
          <a:xfrm>
            <a:off x="460383" y="1516373"/>
            <a:ext cx="1769556" cy="2704894"/>
          </a:xfrm>
        </p:spPr>
      </p:pic>
      <p:pic>
        <p:nvPicPr>
          <p:cNvPr id="9" name="Picture 8" descr="A picture containing object, antenna, clock, photo&#10;&#10;Description automatically generated">
            <a:extLst>
              <a:ext uri="{FF2B5EF4-FFF2-40B4-BE49-F238E27FC236}">
                <a16:creationId xmlns:a16="http://schemas.microsoft.com/office/drawing/2014/main" id="{0506E1BC-D6FF-8141-B0E2-031DBA07B1A3}"/>
              </a:ext>
            </a:extLst>
          </p:cNvPr>
          <p:cNvPicPr>
            <a:picLocks noChangeAspect="1"/>
          </p:cNvPicPr>
          <p:nvPr/>
        </p:nvPicPr>
        <p:blipFill>
          <a:blip r:embed="rId4"/>
          <a:stretch>
            <a:fillRect/>
          </a:stretch>
        </p:blipFill>
        <p:spPr>
          <a:xfrm>
            <a:off x="2379709" y="1516373"/>
            <a:ext cx="2438237" cy="1783396"/>
          </a:xfrm>
          <a:prstGeom prst="rect">
            <a:avLst/>
          </a:prstGeom>
        </p:spPr>
      </p:pic>
    </p:spTree>
    <p:extLst>
      <p:ext uri="{BB962C8B-B14F-4D97-AF65-F5344CB8AC3E}">
        <p14:creationId xmlns:p14="http://schemas.microsoft.com/office/powerpoint/2010/main" val="166586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7EC35-CD01-6044-8574-D451FD6A58E3}"/>
              </a:ext>
            </a:extLst>
          </p:cNvPr>
          <p:cNvSpPr>
            <a:spLocks noGrp="1"/>
          </p:cNvSpPr>
          <p:nvPr>
            <p:ph sz="half" idx="1"/>
          </p:nvPr>
        </p:nvSpPr>
        <p:spPr/>
        <p:txBody>
          <a:bodyPr>
            <a:normAutofit/>
          </a:bodyPr>
          <a:lstStyle/>
          <a:p>
            <a:pPr marL="326231" indent="-285750">
              <a:buFont typeface="Arial" panose="020B0604020202020204" pitchFamily="34" charset="0"/>
              <a:buChar char="•"/>
            </a:pPr>
            <a:r>
              <a:rPr lang="en-GB" sz="2000" dirty="0"/>
              <a:t>Perceptual tasks</a:t>
            </a:r>
          </a:p>
          <a:p>
            <a:pPr marL="326231" indent="-285750">
              <a:buFont typeface="Arial" panose="020B0604020202020204" pitchFamily="34" charset="0"/>
              <a:buChar char="•"/>
            </a:pPr>
            <a:r>
              <a:rPr lang="en-GB" sz="2000" dirty="0"/>
              <a:t>Simple computations</a:t>
            </a:r>
          </a:p>
          <a:p>
            <a:pPr marL="326231" indent="-285750">
              <a:buFont typeface="Arial" panose="020B0604020202020204" pitchFamily="34" charset="0"/>
              <a:buChar char="•"/>
            </a:pPr>
            <a:r>
              <a:rPr lang="en-GB" sz="2000" dirty="0"/>
              <a:t>Understanding simple sentences</a:t>
            </a:r>
          </a:p>
          <a:p>
            <a:pPr marL="326231" indent="-285750">
              <a:buFont typeface="Arial" panose="020B0604020202020204" pitchFamily="34" charset="0"/>
              <a:buChar char="•"/>
            </a:pPr>
            <a:r>
              <a:rPr lang="en-GB" sz="2000" dirty="0"/>
              <a:t>Tasks that become mechanical by training and do not require attention</a:t>
            </a:r>
          </a:p>
          <a:p>
            <a:pPr marL="326231" indent="-285750">
              <a:buFont typeface="Arial" panose="020B0604020202020204" pitchFamily="34" charset="0"/>
              <a:buChar char="•"/>
            </a:pPr>
            <a:r>
              <a:rPr lang="en-GB" sz="2000" dirty="0"/>
              <a:t>For experts is different</a:t>
            </a:r>
          </a:p>
          <a:p>
            <a:endParaRPr lang="en-GB" sz="3200" dirty="0"/>
          </a:p>
          <a:p>
            <a:pPr marL="326231" indent="-285750">
              <a:buFont typeface="Arial" panose="020B0604020202020204" pitchFamily="34" charset="0"/>
              <a:buChar char="•"/>
            </a:pPr>
            <a:endParaRPr lang="en-GB" dirty="0"/>
          </a:p>
          <a:p>
            <a:pPr marL="326231" indent="-285750">
              <a:buFont typeface="Arial" panose="020B0604020202020204" pitchFamily="34" charset="0"/>
              <a:buChar char="•"/>
            </a:pPr>
            <a:endParaRPr lang="en-GB" dirty="0"/>
          </a:p>
        </p:txBody>
      </p:sp>
      <p:sp>
        <p:nvSpPr>
          <p:cNvPr id="4" name="Content Placeholder 3">
            <a:extLst>
              <a:ext uri="{FF2B5EF4-FFF2-40B4-BE49-F238E27FC236}">
                <a16:creationId xmlns:a16="http://schemas.microsoft.com/office/drawing/2014/main" id="{1AB22290-56B7-F842-98BB-92B956C88E7C}"/>
              </a:ext>
            </a:extLst>
          </p:cNvPr>
          <p:cNvSpPr>
            <a:spLocks noGrp="1"/>
          </p:cNvSpPr>
          <p:nvPr>
            <p:ph sz="half" idx="2"/>
          </p:nvPr>
        </p:nvSpPr>
        <p:spPr/>
        <p:txBody>
          <a:bodyPr>
            <a:normAutofit/>
          </a:bodyPr>
          <a:lstStyle/>
          <a:p>
            <a:pPr marL="326231" indent="-285750">
              <a:buFont typeface="Arial" panose="020B0604020202020204" pitchFamily="34" charset="0"/>
              <a:buChar char="•"/>
            </a:pPr>
            <a:r>
              <a:rPr lang="en-GB" sz="2000" dirty="0"/>
              <a:t>Tasks that require attention and conscious effort</a:t>
            </a:r>
          </a:p>
          <a:p>
            <a:pPr marL="326231" indent="-285750">
              <a:buFont typeface="Arial" panose="020B0604020202020204" pitchFamily="34" charset="0"/>
              <a:buChar char="•"/>
            </a:pPr>
            <a:r>
              <a:rPr lang="en-GB" sz="2000" dirty="0"/>
              <a:t>Complex computations</a:t>
            </a:r>
          </a:p>
          <a:p>
            <a:pPr marL="326231" indent="-285750">
              <a:buFont typeface="Arial" panose="020B0604020202020204" pitchFamily="34" charset="0"/>
              <a:buChar char="•"/>
            </a:pPr>
            <a:r>
              <a:rPr lang="en-GB" sz="2000" dirty="0"/>
              <a:t>Recalling from memory </a:t>
            </a:r>
          </a:p>
          <a:p>
            <a:pPr marL="326231" indent="-285750">
              <a:buFont typeface="Arial" panose="020B0604020202020204" pitchFamily="34" charset="0"/>
              <a:buChar char="•"/>
            </a:pPr>
            <a:r>
              <a:rPr lang="en-GB" sz="2000" dirty="0"/>
              <a:t>Complex logical argumentation</a:t>
            </a:r>
          </a:p>
          <a:p>
            <a:pPr marL="326231" indent="-285750">
              <a:buFont typeface="Arial" panose="020B0604020202020204" pitchFamily="34" charset="0"/>
              <a:buChar char="•"/>
            </a:pPr>
            <a:r>
              <a:rPr lang="en-GB" sz="2000" dirty="0"/>
              <a:t>Reasoned justifications</a:t>
            </a:r>
          </a:p>
          <a:p>
            <a:pPr marL="326231" indent="-285750">
              <a:buFont typeface="Arial" panose="020B0604020202020204" pitchFamily="34" charset="0"/>
              <a:buChar char="•"/>
            </a:pPr>
            <a:r>
              <a:rPr lang="en-GB" sz="2000" dirty="0"/>
              <a:t>Controlling instinctual reactions</a:t>
            </a:r>
          </a:p>
        </p:txBody>
      </p:sp>
      <p:sp>
        <p:nvSpPr>
          <p:cNvPr id="5" name="Date Placeholder 4">
            <a:extLst>
              <a:ext uri="{FF2B5EF4-FFF2-40B4-BE49-F238E27FC236}">
                <a16:creationId xmlns:a16="http://schemas.microsoft.com/office/drawing/2014/main" id="{E4AA4AA4-88E2-CB4C-9B26-3C8D071F8C40}"/>
              </a:ext>
            </a:extLst>
          </p:cNvPr>
          <p:cNvSpPr>
            <a:spLocks noGrp="1"/>
          </p:cNvSpPr>
          <p:nvPr>
            <p:ph type="dt" sz="half" idx="10"/>
          </p:nvPr>
        </p:nvSpPr>
        <p:spPr/>
        <p:txBody>
          <a:bodyPr/>
          <a:lstStyle/>
          <a:p>
            <a:fld id="{E0B7F75E-2104-1C46-BC82-DBB42B3532BA}" type="datetime1">
              <a:rPr lang="it-IT" smtClean="0"/>
              <a:t>16/09/20</a:t>
            </a:fld>
            <a:endParaRPr lang="en-US" dirty="0"/>
          </a:p>
        </p:txBody>
      </p:sp>
      <p:sp>
        <p:nvSpPr>
          <p:cNvPr id="6" name="Footer Placeholder 5">
            <a:extLst>
              <a:ext uri="{FF2B5EF4-FFF2-40B4-BE49-F238E27FC236}">
                <a16:creationId xmlns:a16="http://schemas.microsoft.com/office/drawing/2014/main" id="{3221D815-58B9-704E-8C3E-255DE066E1C4}"/>
              </a:ext>
            </a:extLst>
          </p:cNvPr>
          <p:cNvSpPr>
            <a:spLocks noGrp="1"/>
          </p:cNvSpPr>
          <p:nvPr>
            <p:ph type="ftr" sz="quarter" idx="11"/>
          </p:nvPr>
        </p:nvSpPr>
        <p:spPr/>
        <p:txBody>
          <a:bodyPr/>
          <a:lstStyle/>
          <a:p>
            <a:r>
              <a:rPr lang="en-US"/>
              <a:t>AI Fundamentals - M. Simi</a:t>
            </a:r>
            <a:endParaRPr lang="en-US" dirty="0"/>
          </a:p>
        </p:txBody>
      </p:sp>
      <p:sp>
        <p:nvSpPr>
          <p:cNvPr id="7" name="Slide Number Placeholder 6">
            <a:extLst>
              <a:ext uri="{FF2B5EF4-FFF2-40B4-BE49-F238E27FC236}">
                <a16:creationId xmlns:a16="http://schemas.microsoft.com/office/drawing/2014/main" id="{2AC16DB3-1243-E74F-BFAE-83036DB4A4BC}"/>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8" name="Title 1">
            <a:extLst>
              <a:ext uri="{FF2B5EF4-FFF2-40B4-BE49-F238E27FC236}">
                <a16:creationId xmlns:a16="http://schemas.microsoft.com/office/drawing/2014/main" id="{A86D6018-E21F-5C47-9E3F-B93292FC2189}"/>
              </a:ext>
            </a:extLst>
          </p:cNvPr>
          <p:cNvSpPr>
            <a:spLocks noGrp="1"/>
          </p:cNvSpPr>
          <p:nvPr>
            <p:ph type="title"/>
          </p:nvPr>
        </p:nvSpPr>
        <p:spPr/>
        <p:txBody>
          <a:bodyPr/>
          <a:lstStyle/>
          <a:p>
            <a:r>
              <a:rPr lang="en-IT" dirty="0"/>
              <a:t>	System 1				System 2</a:t>
            </a:r>
          </a:p>
        </p:txBody>
      </p:sp>
    </p:spTree>
    <p:extLst>
      <p:ext uri="{BB962C8B-B14F-4D97-AF65-F5344CB8AC3E}">
        <p14:creationId xmlns:p14="http://schemas.microsoft.com/office/powerpoint/2010/main" val="101632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3EB0-93D5-C44D-819F-EAF396F269CE}"/>
              </a:ext>
            </a:extLst>
          </p:cNvPr>
          <p:cNvSpPr>
            <a:spLocks noGrp="1"/>
          </p:cNvSpPr>
          <p:nvPr>
            <p:ph type="title"/>
          </p:nvPr>
        </p:nvSpPr>
        <p:spPr/>
        <p:txBody>
          <a:bodyPr/>
          <a:lstStyle/>
          <a:p>
            <a:r>
              <a:rPr lang="en-IT" dirty="0"/>
              <a:t>Selective attention test</a:t>
            </a:r>
          </a:p>
        </p:txBody>
      </p:sp>
      <p:sp>
        <p:nvSpPr>
          <p:cNvPr id="3" name="Content Placeholder 2">
            <a:extLst>
              <a:ext uri="{FF2B5EF4-FFF2-40B4-BE49-F238E27FC236}">
                <a16:creationId xmlns:a16="http://schemas.microsoft.com/office/drawing/2014/main" id="{C2033FF4-C8A8-E043-8A78-9D9B409B1890}"/>
              </a:ext>
            </a:extLst>
          </p:cNvPr>
          <p:cNvSpPr>
            <a:spLocks noGrp="1"/>
          </p:cNvSpPr>
          <p:nvPr>
            <p:ph idx="1"/>
          </p:nvPr>
        </p:nvSpPr>
        <p:spPr/>
        <p:txBody>
          <a:bodyPr/>
          <a:lstStyle/>
          <a:p>
            <a:pPr marL="383381" indent="-342900">
              <a:buFont typeface="+mj-lt"/>
              <a:buAutoNum type="arabicPeriod"/>
            </a:pPr>
            <a:r>
              <a:rPr lang="en-GB" dirty="0">
                <a:hlinkClick r:id="rId3"/>
              </a:rPr>
              <a:t>https://www.youtube.com/watch?v=vJG698U2Mvo</a:t>
            </a:r>
            <a:endParaRPr lang="en-GB" dirty="0"/>
          </a:p>
          <a:p>
            <a:r>
              <a:rPr lang="en-GB" dirty="0"/>
              <a:t>A test to demonstrate that certain tasks absorb you mental faculties.</a:t>
            </a:r>
          </a:p>
          <a:p>
            <a:endParaRPr lang="en-GB" dirty="0"/>
          </a:p>
          <a:p>
            <a:r>
              <a:rPr lang="en-GB" dirty="0"/>
              <a:t>A variant:</a:t>
            </a:r>
          </a:p>
          <a:p>
            <a:pPr marL="383381" indent="-342900">
              <a:buFont typeface="+mj-lt"/>
              <a:buAutoNum type="arabicPeriod" startAt="2"/>
            </a:pPr>
            <a:r>
              <a:rPr lang="en-GB" dirty="0">
                <a:hlinkClick r:id="rId4"/>
              </a:rPr>
              <a:t>https://www.youtube.com/watch?v=IGQmdoK_ZfY</a:t>
            </a:r>
            <a:r>
              <a:rPr lang="en-GB" dirty="0"/>
              <a:t> </a:t>
            </a:r>
          </a:p>
          <a:p>
            <a:endParaRPr lang="en-IT" dirty="0"/>
          </a:p>
        </p:txBody>
      </p:sp>
      <p:sp>
        <p:nvSpPr>
          <p:cNvPr id="5" name="Date Placeholder 4">
            <a:extLst>
              <a:ext uri="{FF2B5EF4-FFF2-40B4-BE49-F238E27FC236}">
                <a16:creationId xmlns:a16="http://schemas.microsoft.com/office/drawing/2014/main" id="{174B028D-5BB9-C847-A9DE-F38DD50C71BB}"/>
              </a:ext>
            </a:extLst>
          </p:cNvPr>
          <p:cNvSpPr>
            <a:spLocks noGrp="1"/>
          </p:cNvSpPr>
          <p:nvPr>
            <p:ph type="dt" sz="half" idx="10"/>
          </p:nvPr>
        </p:nvSpPr>
        <p:spPr/>
        <p:txBody>
          <a:bodyPr/>
          <a:lstStyle/>
          <a:p>
            <a:fld id="{E0B7F75E-2104-1C46-BC82-DBB42B3532BA}" type="datetime1">
              <a:rPr lang="it-IT" smtClean="0"/>
              <a:t>16/09/20</a:t>
            </a:fld>
            <a:endParaRPr lang="en-US" dirty="0"/>
          </a:p>
        </p:txBody>
      </p:sp>
      <p:sp>
        <p:nvSpPr>
          <p:cNvPr id="6" name="Footer Placeholder 5">
            <a:extLst>
              <a:ext uri="{FF2B5EF4-FFF2-40B4-BE49-F238E27FC236}">
                <a16:creationId xmlns:a16="http://schemas.microsoft.com/office/drawing/2014/main" id="{CA9B06CB-8B54-AE4C-B550-8D9ACA79EF0B}"/>
              </a:ext>
            </a:extLst>
          </p:cNvPr>
          <p:cNvSpPr>
            <a:spLocks noGrp="1"/>
          </p:cNvSpPr>
          <p:nvPr>
            <p:ph type="ftr" sz="quarter" idx="11"/>
          </p:nvPr>
        </p:nvSpPr>
        <p:spPr/>
        <p:txBody>
          <a:bodyPr/>
          <a:lstStyle/>
          <a:p>
            <a:r>
              <a:rPr lang="en-US"/>
              <a:t>AI Fundamentals - M. Simi</a:t>
            </a:r>
            <a:endParaRPr lang="en-US" dirty="0"/>
          </a:p>
        </p:txBody>
      </p:sp>
      <p:sp>
        <p:nvSpPr>
          <p:cNvPr id="7" name="Slide Number Placeholder 6">
            <a:extLst>
              <a:ext uri="{FF2B5EF4-FFF2-40B4-BE49-F238E27FC236}">
                <a16:creationId xmlns:a16="http://schemas.microsoft.com/office/drawing/2014/main" id="{16F8A814-00A8-6E43-824B-36466F79555A}"/>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707008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A.I. all about Machine Learning?</a:t>
            </a:r>
          </a:p>
        </p:txBody>
      </p:sp>
      <p:sp>
        <p:nvSpPr>
          <p:cNvPr id="3" name="Content Placeholder 2"/>
          <p:cNvSpPr>
            <a:spLocks noGrp="1"/>
          </p:cNvSpPr>
          <p:nvPr>
            <p:ph idx="1"/>
          </p:nvPr>
        </p:nvSpPr>
        <p:spPr>
          <a:xfrm>
            <a:off x="822960" y="1043784"/>
            <a:ext cx="7543800" cy="3547732"/>
          </a:xfrm>
        </p:spPr>
        <p:txBody>
          <a:bodyPr>
            <a:normAutofit/>
          </a:bodyPr>
          <a:lstStyle/>
          <a:p>
            <a:r>
              <a:rPr lang="en-US" dirty="0"/>
              <a:t>Possible arguments against </a:t>
            </a:r>
            <a:r>
              <a:rPr lang="en-US" b="1" dirty="0"/>
              <a:t>ML </a:t>
            </a:r>
            <a:r>
              <a:rPr lang="en-US" dirty="0"/>
              <a:t>in some applications:</a:t>
            </a:r>
          </a:p>
          <a:p>
            <a:pPr marL="383381" indent="-342900">
              <a:buFont typeface="+mj-lt"/>
              <a:buAutoNum type="arabicPeriod"/>
            </a:pPr>
            <a:r>
              <a:rPr lang="en-US" dirty="0"/>
              <a:t>Explanation and accountability: ML systems are not (yet?) able to justify in human terms their results. For some application it is essential.</a:t>
            </a:r>
          </a:p>
          <a:p>
            <a:pPr marL="571500" lvl="1" indent="-166688"/>
            <a:r>
              <a:rPr lang="en-US" dirty="0"/>
              <a:t>Knowledge must be meaningful to humans to be able to generate explanations?</a:t>
            </a:r>
          </a:p>
          <a:p>
            <a:pPr marL="571500" lvl="1" indent="-166688"/>
            <a:r>
              <a:rPr lang="en-US" dirty="0"/>
              <a:t>Some regulations requires the </a:t>
            </a:r>
            <a:r>
              <a:rPr lang="en-US" b="1" dirty="0"/>
              <a:t>right to an explanation </a:t>
            </a:r>
            <a:r>
              <a:rPr lang="en-US" dirty="0"/>
              <a:t>in decision-making, and seek to </a:t>
            </a:r>
            <a:r>
              <a:rPr lang="en-US" b="1" dirty="0"/>
              <a:t>prevent discrimination </a:t>
            </a:r>
            <a:r>
              <a:rPr lang="en-US" dirty="0"/>
              <a:t>based on race, opinions, health, sex </a:t>
            </a:r>
            <a:r>
              <a:rPr lang="mr-IN" dirty="0"/>
              <a:t>…</a:t>
            </a:r>
            <a:r>
              <a:rPr lang="en-US" dirty="0"/>
              <a:t> (e.g. GDPR)</a:t>
            </a:r>
          </a:p>
          <a:p>
            <a:pPr marL="571500" lvl="1" indent="-166688"/>
            <a:r>
              <a:rPr lang="en-US" dirty="0"/>
              <a:t>AI for decision support for humans? Yes, but </a:t>
            </a:r>
            <a:r>
              <a:rPr lang="mr-IN" dirty="0"/>
              <a:t>…</a:t>
            </a:r>
            <a:endParaRPr lang="en-US" dirty="0"/>
          </a:p>
          <a:p>
            <a:pPr marL="383381" indent="-342900">
              <a:buFont typeface="+mj-lt"/>
              <a:buAutoNum type="arabicPeriod"/>
            </a:pPr>
            <a:r>
              <a:rPr lang="en-US" dirty="0"/>
              <a:t>ML systems learn what’s in the data, </a:t>
            </a:r>
            <a:r>
              <a:rPr lang="en-US" i="1" dirty="0"/>
              <a:t>without understanding what's true or false, real or imaginary, fair or unfair</a:t>
            </a:r>
          </a:p>
          <a:p>
            <a:pPr marL="404813" lvl="1" indent="0"/>
            <a:r>
              <a:rPr lang="en-US" dirty="0"/>
              <a:t>  Most popular opinion in the training data; possible to develop </a:t>
            </a:r>
            <a:r>
              <a:rPr lang="en-US" b="1" dirty="0"/>
              <a:t>bad/unfair </a:t>
            </a:r>
            <a:r>
              <a:rPr lang="en-US" dirty="0"/>
              <a:t>models</a:t>
            </a:r>
          </a:p>
          <a:p>
            <a:pPr marL="404813" lvl="1" indent="0"/>
            <a:r>
              <a:rPr lang="en-US" i="1" dirty="0"/>
              <a:t>  </a:t>
            </a:r>
            <a:r>
              <a:rPr lang="en-US" dirty="0"/>
              <a:t>People are generally more critical about information</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18</a:t>
            </a:fld>
            <a:endParaRPr lang="en-US" dirty="0"/>
          </a:p>
        </p:txBody>
      </p:sp>
    </p:spTree>
    <p:extLst>
      <p:ext uri="{BB962C8B-B14F-4D97-AF65-F5344CB8AC3E}">
        <p14:creationId xmlns:p14="http://schemas.microsoft.com/office/powerpoint/2010/main" val="76796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1AB0-FBCF-D74D-9106-6D728EEC7E57}"/>
              </a:ext>
            </a:extLst>
          </p:cNvPr>
          <p:cNvSpPr>
            <a:spLocks noGrp="1"/>
          </p:cNvSpPr>
          <p:nvPr>
            <p:ph type="title"/>
          </p:nvPr>
        </p:nvSpPr>
        <p:spPr/>
        <p:txBody>
          <a:bodyPr/>
          <a:lstStyle/>
          <a:p>
            <a:r>
              <a:rPr lang="en-IT" dirty="0"/>
              <a:t>My intermediate conclusions</a:t>
            </a:r>
          </a:p>
        </p:txBody>
      </p:sp>
      <p:sp>
        <p:nvSpPr>
          <p:cNvPr id="3" name="Content Placeholder 2">
            <a:extLst>
              <a:ext uri="{FF2B5EF4-FFF2-40B4-BE49-F238E27FC236}">
                <a16:creationId xmlns:a16="http://schemas.microsoft.com/office/drawing/2014/main" id="{E9489A44-9CA2-7146-9693-6077ACA5390D}"/>
              </a:ext>
            </a:extLst>
          </p:cNvPr>
          <p:cNvSpPr>
            <a:spLocks noGrp="1"/>
          </p:cNvSpPr>
          <p:nvPr>
            <p:ph idx="1"/>
          </p:nvPr>
        </p:nvSpPr>
        <p:spPr/>
        <p:txBody>
          <a:bodyPr/>
          <a:lstStyle/>
          <a:p>
            <a:pPr marL="383381" indent="-342900">
              <a:buFont typeface="+mj-lt"/>
              <a:buAutoNum type="arabicPeriod"/>
            </a:pPr>
            <a:r>
              <a:rPr lang="en-GB" dirty="0"/>
              <a:t>The goal of building AI systems is far from being solved and is still quite challenging in its own. </a:t>
            </a:r>
          </a:p>
          <a:p>
            <a:pPr marL="383381" indent="-342900">
              <a:buFont typeface="+mj-lt"/>
              <a:buAutoNum type="arabicPeriod"/>
            </a:pPr>
            <a:r>
              <a:rPr lang="en-GB" dirty="0"/>
              <a:t>Building complex AI systems requires the combination of several techniques and approaches, not only ML.</a:t>
            </a:r>
          </a:p>
          <a:p>
            <a:pPr marL="383381" indent="-342900">
              <a:buFont typeface="+mj-lt"/>
              <a:buAutoNum type="arabicPeriod"/>
            </a:pPr>
            <a:r>
              <a:rPr lang="en-GB" dirty="0"/>
              <a:t>One of the most challenging tasks ahead of us is integration of perception and reasoning in AI systems</a:t>
            </a:r>
          </a:p>
          <a:p>
            <a:pPr marL="383381" indent="-342900">
              <a:buFont typeface="+mj-lt"/>
              <a:buAutoNum type="arabicPeriod"/>
            </a:pPr>
            <a:endParaRPr lang="en-IT" dirty="0"/>
          </a:p>
        </p:txBody>
      </p:sp>
      <p:sp>
        <p:nvSpPr>
          <p:cNvPr id="4" name="Date Placeholder 3">
            <a:extLst>
              <a:ext uri="{FF2B5EF4-FFF2-40B4-BE49-F238E27FC236}">
                <a16:creationId xmlns:a16="http://schemas.microsoft.com/office/drawing/2014/main" id="{9862BD7D-658E-3143-A38D-8CBDD3521FF3}"/>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8CCF0B05-1813-1842-800A-0F7EA15B27EB}"/>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3B2A2AD3-4533-7946-ABB4-319736304AB0}"/>
              </a:ext>
            </a:extLst>
          </p:cNvPr>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373732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dirty="0"/>
              <a:t>AI Fundamentals: context</a:t>
            </a:r>
          </a:p>
        </p:txBody>
      </p:sp>
      <p:sp>
        <p:nvSpPr>
          <p:cNvPr id="3" name="Subtitle 2"/>
          <p:cNvSpPr>
            <a:spLocks noGrp="1"/>
          </p:cNvSpPr>
          <p:nvPr>
            <p:ph type="subTitle" idx="1"/>
          </p:nvPr>
        </p:nvSpPr>
        <p:spPr/>
        <p:txBody>
          <a:bodyPr>
            <a:normAutofit/>
          </a:bodyPr>
          <a:lstStyle/>
          <a:p>
            <a:r>
              <a:rPr lang="en-US" dirty="0"/>
              <a:t>Ai in industry and society</a:t>
            </a:r>
          </a:p>
          <a:p>
            <a:r>
              <a:rPr lang="en-US" dirty="0"/>
              <a:t>AI curriculum</a:t>
            </a:r>
          </a:p>
        </p:txBody>
      </p:sp>
    </p:spTree>
    <p:extLst>
      <p:ext uri="{BB962C8B-B14F-4D97-AF65-F5344CB8AC3E}">
        <p14:creationId xmlns:p14="http://schemas.microsoft.com/office/powerpoint/2010/main" val="85839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fundamentals</a:t>
            </a:r>
          </a:p>
        </p:txBody>
      </p:sp>
      <p:sp>
        <p:nvSpPr>
          <p:cNvPr id="3" name="Content Placeholder 2"/>
          <p:cNvSpPr>
            <a:spLocks noGrp="1"/>
          </p:cNvSpPr>
          <p:nvPr>
            <p:ph idx="1"/>
          </p:nvPr>
        </p:nvSpPr>
        <p:spPr>
          <a:xfrm>
            <a:off x="822960" y="1043784"/>
            <a:ext cx="7543800" cy="3515516"/>
          </a:xfrm>
        </p:spPr>
        <p:txBody>
          <a:bodyPr>
            <a:noAutofit/>
          </a:bodyPr>
          <a:lstStyle/>
          <a:p>
            <a:r>
              <a:rPr lang="en-US" dirty="0"/>
              <a:t>AI fundamentals is mostly about “Slow thinking” or “Reasoning”</a:t>
            </a:r>
          </a:p>
          <a:p>
            <a:r>
              <a:rPr lang="en-US" dirty="0"/>
              <a:t>AI fundamentals has the role, within the AI curriculum, of teaching you about the foundations of a discipline which is now 60 year old. </a:t>
            </a:r>
          </a:p>
          <a:p>
            <a:r>
              <a:rPr lang="en-US" dirty="0"/>
              <a:t>We will cover different approaches, also some coming of the “Good Old-Fashioned Artificial Intelligence” (GOFAI) or “symbolic AI”.</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1880881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0A4F-91A6-E040-9C9F-5BD7FD7DAF4F}"/>
              </a:ext>
            </a:extLst>
          </p:cNvPr>
          <p:cNvSpPr>
            <a:spLocks noGrp="1"/>
          </p:cNvSpPr>
          <p:nvPr>
            <p:ph type="title"/>
          </p:nvPr>
        </p:nvSpPr>
        <p:spPr/>
        <p:txBody>
          <a:bodyPr/>
          <a:lstStyle/>
          <a:p>
            <a:r>
              <a:rPr lang="en-IT" dirty="0"/>
              <a:t>Symbolic AI</a:t>
            </a:r>
          </a:p>
        </p:txBody>
      </p:sp>
      <p:sp>
        <p:nvSpPr>
          <p:cNvPr id="3" name="Content Placeholder 2">
            <a:extLst>
              <a:ext uri="{FF2B5EF4-FFF2-40B4-BE49-F238E27FC236}">
                <a16:creationId xmlns:a16="http://schemas.microsoft.com/office/drawing/2014/main" id="{B76072C5-DF63-114F-A7AE-968571997B2A}"/>
              </a:ext>
            </a:extLst>
          </p:cNvPr>
          <p:cNvSpPr>
            <a:spLocks noGrp="1"/>
          </p:cNvSpPr>
          <p:nvPr>
            <p:ph idx="1"/>
          </p:nvPr>
        </p:nvSpPr>
        <p:spPr/>
        <p:txBody>
          <a:bodyPr/>
          <a:lstStyle/>
          <a:p>
            <a:r>
              <a:rPr lang="en-US" dirty="0"/>
              <a:t>High-level "symbolic" (human-readable) representations of problems, the general paradigm of </a:t>
            </a:r>
            <a:r>
              <a:rPr lang="en-US" b="1" dirty="0"/>
              <a:t>searching</a:t>
            </a:r>
            <a:r>
              <a:rPr lang="en-US" dirty="0"/>
              <a:t> for a solution, knowledge representation and reasoning, planning.</a:t>
            </a:r>
          </a:p>
          <a:p>
            <a:r>
              <a:rPr lang="en-US" dirty="0"/>
              <a:t>Symbolic AI was the dominant paradigm of AI research from the mid-1950s until the late 1980s.</a:t>
            </a:r>
          </a:p>
          <a:p>
            <a:r>
              <a:rPr lang="en-US" dirty="0"/>
              <a:t>Central to the building of AI systems is the </a:t>
            </a:r>
            <a:r>
              <a:rPr lang="en-US" b="1" dirty="0"/>
              <a:t>Physical symbol systems hypothesis</a:t>
            </a:r>
            <a:r>
              <a:rPr lang="en-US" dirty="0"/>
              <a:t>, formulated by Newell and Simon.</a:t>
            </a:r>
          </a:p>
          <a:p>
            <a:r>
              <a:rPr lang="en-US" dirty="0"/>
              <a:t>[</a:t>
            </a:r>
            <a:r>
              <a:rPr lang="en-US" i="1" dirty="0"/>
              <a:t>Computer Science as Empirical Inquiry: Symbols and Search, </a:t>
            </a:r>
            <a:r>
              <a:rPr lang="en-US" i="1" dirty="0" err="1"/>
              <a:t>Newell&amp;Simon</a:t>
            </a:r>
            <a:r>
              <a:rPr lang="en-US" dirty="0"/>
              <a:t>]</a:t>
            </a:r>
          </a:p>
          <a:p>
            <a:endParaRPr lang="en-IT" dirty="0"/>
          </a:p>
        </p:txBody>
      </p:sp>
      <p:sp>
        <p:nvSpPr>
          <p:cNvPr id="4" name="Date Placeholder 3">
            <a:extLst>
              <a:ext uri="{FF2B5EF4-FFF2-40B4-BE49-F238E27FC236}">
                <a16:creationId xmlns:a16="http://schemas.microsoft.com/office/drawing/2014/main" id="{B6E74622-ED8F-A143-ACE8-DEAC7595AB25}"/>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E81D00F2-40EB-844C-892B-7F7A192ED117}"/>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09FEDD20-B2A2-8648-8031-3BA68C1D64A4}"/>
              </a:ext>
            </a:extLst>
          </p:cNvPr>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354913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symbol systems hypothesis (PSSH)</a:t>
            </a:r>
          </a:p>
        </p:txBody>
      </p:sp>
      <p:sp>
        <p:nvSpPr>
          <p:cNvPr id="3" name="Content Placeholder 2"/>
          <p:cNvSpPr>
            <a:spLocks noGrp="1"/>
          </p:cNvSpPr>
          <p:nvPr>
            <p:ph idx="1"/>
          </p:nvPr>
        </p:nvSpPr>
        <p:spPr>
          <a:xfrm>
            <a:off x="822960" y="1043783"/>
            <a:ext cx="7543800" cy="3713274"/>
          </a:xfrm>
        </p:spPr>
        <p:txBody>
          <a:bodyPr>
            <a:normAutofit lnSpcReduction="10000"/>
          </a:bodyPr>
          <a:lstStyle/>
          <a:p>
            <a:r>
              <a:rPr lang="en-US" dirty="0"/>
              <a:t>The approach is based on the assumption that many aspects of intelligence can be achieved by the manipulation of symbols (the </a:t>
            </a:r>
            <a:r>
              <a:rPr lang="en-US" b="1" dirty="0"/>
              <a:t>physical symbol system hypothesis)</a:t>
            </a:r>
            <a:r>
              <a:rPr lang="en-US" dirty="0"/>
              <a:t>:</a:t>
            </a:r>
          </a:p>
          <a:p>
            <a:pPr marL="272654"/>
            <a:r>
              <a:rPr lang="en-US" dirty="0"/>
              <a:t>“</a:t>
            </a:r>
            <a:r>
              <a:rPr lang="en-US" i="1" dirty="0"/>
              <a:t>A physical symbol system has the </a:t>
            </a:r>
            <a:r>
              <a:rPr lang="en-US" b="1" i="1" dirty="0"/>
              <a:t>necessary and sufficient </a:t>
            </a:r>
            <a:r>
              <a:rPr lang="en-US" i="1" dirty="0"/>
              <a:t>means for general intelligent action</a:t>
            </a:r>
            <a:r>
              <a:rPr lang="en-US" dirty="0"/>
              <a:t>” [Allen Newell</a:t>
            </a:r>
            <a:r>
              <a:rPr lang="en-US" i="1" dirty="0"/>
              <a:t>, </a:t>
            </a:r>
            <a:r>
              <a:rPr lang="en-US" dirty="0"/>
              <a:t>Herbert A. Simon]</a:t>
            </a:r>
          </a:p>
          <a:p>
            <a:pPr marL="353616" indent="-342900">
              <a:buFont typeface="+mj-lt"/>
              <a:buAutoNum type="arabicPeriod"/>
            </a:pPr>
            <a:r>
              <a:rPr lang="en-US" dirty="0"/>
              <a:t>Human thinking is a kind of symbol manipulation system (a symbol system is </a:t>
            </a:r>
            <a:r>
              <a:rPr lang="en-US" b="1" dirty="0"/>
              <a:t>necessary</a:t>
            </a:r>
            <a:r>
              <a:rPr lang="en-US" dirty="0"/>
              <a:t> for intelligence). </a:t>
            </a:r>
          </a:p>
          <a:p>
            <a:pPr marL="353616" indent="-342900">
              <a:buFont typeface="+mj-lt"/>
              <a:buAutoNum type="arabicPeriod"/>
            </a:pPr>
            <a:r>
              <a:rPr lang="en-US" dirty="0"/>
              <a:t>Machines can be intelligent (a symbol system is </a:t>
            </a:r>
            <a:r>
              <a:rPr lang="en-US" b="1" dirty="0"/>
              <a:t>sufficient</a:t>
            </a:r>
            <a:r>
              <a:rPr lang="en-US" dirty="0"/>
              <a:t> for intelligence)</a:t>
            </a:r>
          </a:p>
          <a:p>
            <a:pPr marL="10716">
              <a:spcBef>
                <a:spcPts val="600"/>
              </a:spcBef>
            </a:pPr>
            <a:r>
              <a:rPr lang="en-US" dirty="0"/>
              <a:t>The hypothesis cannot be proven, we can only collect empirical evidence.</a:t>
            </a:r>
          </a:p>
          <a:p>
            <a:pPr marL="353616" indent="-342900">
              <a:buFont typeface="+mj-lt"/>
              <a:buAutoNum type="arabicPeriod"/>
            </a:pPr>
            <a:r>
              <a:rPr lang="en-US" dirty="0"/>
              <a:t>Observations and experiments on human behavior in tasks requiring intelligence. Computational models.</a:t>
            </a:r>
          </a:p>
          <a:p>
            <a:pPr marL="353616" indent="-342900">
              <a:buFont typeface="+mj-lt"/>
              <a:buAutoNum type="arabicPeriod"/>
            </a:pPr>
            <a:r>
              <a:rPr lang="en-US" dirty="0"/>
              <a:t>Solving tasks of increasing complexity.</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87159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versus weak AI</a:t>
            </a:r>
          </a:p>
        </p:txBody>
      </p:sp>
      <p:sp>
        <p:nvSpPr>
          <p:cNvPr id="3" name="Content Placeholder 2"/>
          <p:cNvSpPr>
            <a:spLocks noGrp="1"/>
          </p:cNvSpPr>
          <p:nvPr>
            <p:ph idx="1"/>
          </p:nvPr>
        </p:nvSpPr>
        <p:spPr/>
        <p:txBody>
          <a:bodyPr/>
          <a:lstStyle/>
          <a:p>
            <a:pPr marL="38100"/>
            <a:r>
              <a:rPr lang="en-US" dirty="0"/>
              <a:t>The Chinese room argument by John Searle [</a:t>
            </a:r>
            <a:r>
              <a:rPr lang="en-US" dirty="0">
                <a:hlinkClick r:id="rId3"/>
              </a:rPr>
              <a:t>https://www.britannica.com/biography/John-Searle/Philosophy-of-mind</a:t>
            </a:r>
            <a:r>
              <a:rPr lang="en-US" dirty="0"/>
              <a:t>]</a:t>
            </a:r>
          </a:p>
          <a:p>
            <a:pPr marL="38100"/>
            <a:r>
              <a:rPr lang="en-US" dirty="0">
                <a:hlinkClick r:id="rId4"/>
              </a:rPr>
              <a:t>Video</a:t>
            </a:r>
            <a:endParaRPr lang="en-US" dirty="0"/>
          </a:p>
          <a:p>
            <a:pPr marL="38100"/>
            <a:r>
              <a:rPr lang="en-US" dirty="0"/>
              <a:t>Searle introduced the following distinction:</a:t>
            </a:r>
          </a:p>
          <a:p>
            <a:pPr marL="326231" indent="-285750">
              <a:buFont typeface="Arial" charset="0"/>
              <a:buChar char="•"/>
            </a:pPr>
            <a:r>
              <a:rPr lang="en-US" b="1" dirty="0"/>
              <a:t>Strong AI </a:t>
            </a:r>
            <a:r>
              <a:rPr lang="en-US" dirty="0"/>
              <a:t>relies on the </a:t>
            </a:r>
            <a:r>
              <a:rPr lang="en-US" i="1" dirty="0"/>
              <a:t>strong</a:t>
            </a:r>
            <a:r>
              <a:rPr lang="en-US" dirty="0"/>
              <a:t> assumption that human intelligence can be reproduced in all its aspects (general A.I.). It includes </a:t>
            </a:r>
            <a:r>
              <a:rPr lang="en-US" dirty="0" err="1"/>
              <a:t>adaptivity</a:t>
            </a:r>
            <a:r>
              <a:rPr lang="en-US" dirty="0"/>
              <a:t>, learning, consciousness </a:t>
            </a:r>
            <a:r>
              <a:rPr lang="mr-IN" dirty="0"/>
              <a:t>…</a:t>
            </a:r>
            <a:r>
              <a:rPr lang="en-US" dirty="0"/>
              <a:t> not only pre-programmed behavior.</a:t>
            </a:r>
          </a:p>
          <a:p>
            <a:pPr marL="326231" indent="-285750">
              <a:buFont typeface="Arial" charset="0"/>
              <a:buChar char="•"/>
            </a:pPr>
            <a:r>
              <a:rPr lang="en-US" b="1" dirty="0"/>
              <a:t>Weak AI</a:t>
            </a:r>
            <a:r>
              <a:rPr lang="en-US" dirty="0"/>
              <a:t>: simulation of human-like behavior, without effective thinking/understanding; no claim that it works like human mind. The dominant approach today.</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1050512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to PSSH and to strong AI</a:t>
            </a:r>
          </a:p>
        </p:txBody>
      </p:sp>
      <p:sp>
        <p:nvSpPr>
          <p:cNvPr id="3" name="Content Placeholder 2"/>
          <p:cNvSpPr>
            <a:spLocks noGrp="1"/>
          </p:cNvSpPr>
          <p:nvPr>
            <p:ph idx="1"/>
          </p:nvPr>
        </p:nvSpPr>
        <p:spPr/>
        <p:txBody>
          <a:bodyPr>
            <a:normAutofit fontScale="92500" lnSpcReduction="10000"/>
          </a:bodyPr>
          <a:lstStyle/>
          <a:p>
            <a:r>
              <a:rPr lang="en-US" b="1" dirty="0"/>
              <a:t>Robot says: Whatever (Margaret Boden)</a:t>
            </a:r>
          </a:p>
          <a:p>
            <a:r>
              <a:rPr lang="en-US" i="1" dirty="0"/>
              <a:t>What stands in the way of all-powerful AI isn't a lack of smarts: it's that computers can't have needs, cravings or desires</a:t>
            </a:r>
          </a:p>
          <a:p>
            <a:r>
              <a:rPr lang="en-US" dirty="0"/>
              <a:t>Abraham Maslow’s ‘hierarchy of [human] needs’:</a:t>
            </a:r>
          </a:p>
          <a:p>
            <a:pPr marL="383381" indent="-342900">
              <a:buFont typeface="+mj-lt"/>
              <a:buAutoNum type="arabicPeriod"/>
            </a:pPr>
            <a:r>
              <a:rPr lang="en-US" dirty="0"/>
              <a:t>Biological needs (food, sleep, sex, </a:t>
            </a:r>
            <a:r>
              <a:rPr lang="mr-IN" dirty="0"/>
              <a:t>…</a:t>
            </a:r>
            <a:r>
              <a:rPr lang="en-US" dirty="0"/>
              <a:t>)</a:t>
            </a:r>
          </a:p>
          <a:p>
            <a:pPr marL="383381" indent="-342900">
              <a:buFont typeface="+mj-lt"/>
              <a:buAutoNum type="arabicPeriod"/>
            </a:pPr>
            <a:r>
              <a:rPr lang="en-US" dirty="0"/>
              <a:t>Safety, protection from environment</a:t>
            </a:r>
          </a:p>
          <a:p>
            <a:pPr marL="383381" indent="-342900">
              <a:buFont typeface="+mj-lt"/>
              <a:buAutoNum type="arabicPeriod"/>
            </a:pPr>
            <a:r>
              <a:rPr lang="en-US" dirty="0"/>
              <a:t>Love and belonging, friendship </a:t>
            </a:r>
          </a:p>
          <a:p>
            <a:pPr marL="383381" indent="-342900">
              <a:buFont typeface="+mj-lt"/>
              <a:buAutoNum type="arabicPeriod"/>
            </a:pPr>
            <a:r>
              <a:rPr lang="en-US" dirty="0"/>
              <a:t>Self esteem and respect from others</a:t>
            </a:r>
          </a:p>
          <a:p>
            <a:pPr marL="383381" indent="-342900">
              <a:buFont typeface="+mj-lt"/>
              <a:buAutoNum type="arabicPeriod"/>
            </a:pPr>
            <a:r>
              <a:rPr lang="en-US" dirty="0"/>
              <a:t>Self-actualization</a:t>
            </a:r>
          </a:p>
          <a:p>
            <a:r>
              <a:rPr lang="en-US" dirty="0">
                <a:hlinkClick r:id="rId3"/>
              </a:rPr>
              <a:t>https://aeon.co/amp/essays/the-robots-wont-take-over-because-they-couldnt-care-less</a:t>
            </a:r>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2144244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5E5-BA2F-7D4C-B033-8B377B3CE2E2}"/>
              </a:ext>
            </a:extLst>
          </p:cNvPr>
          <p:cNvSpPr>
            <a:spLocks noGrp="1"/>
          </p:cNvSpPr>
          <p:nvPr>
            <p:ph type="ctrTitle"/>
          </p:nvPr>
        </p:nvSpPr>
        <p:spPr/>
        <p:txBody>
          <a:bodyPr>
            <a:normAutofit/>
          </a:bodyPr>
          <a:lstStyle/>
          <a:p>
            <a:r>
              <a:rPr lang="en-IT" sz="4800" dirty="0"/>
              <a:t>The AI curriculum</a:t>
            </a:r>
          </a:p>
        </p:txBody>
      </p:sp>
      <p:sp>
        <p:nvSpPr>
          <p:cNvPr id="3" name="Subtitle 2">
            <a:extLst>
              <a:ext uri="{FF2B5EF4-FFF2-40B4-BE49-F238E27FC236}">
                <a16:creationId xmlns:a16="http://schemas.microsoft.com/office/drawing/2014/main" id="{2F181360-B8AE-8744-A949-0212B2E9B417}"/>
              </a:ext>
            </a:extLst>
          </p:cNvPr>
          <p:cNvSpPr>
            <a:spLocks noGrp="1"/>
          </p:cNvSpPr>
          <p:nvPr>
            <p:ph type="subTitle" idx="1"/>
          </p:nvPr>
        </p:nvSpPr>
        <p:spPr/>
        <p:txBody>
          <a:bodyPr/>
          <a:lstStyle/>
          <a:p>
            <a:endParaRPr lang="en-IT" dirty="0"/>
          </a:p>
        </p:txBody>
      </p:sp>
    </p:spTree>
    <p:extLst>
      <p:ext uri="{BB962C8B-B14F-4D97-AF65-F5344CB8AC3E}">
        <p14:creationId xmlns:p14="http://schemas.microsoft.com/office/powerpoint/2010/main" val="305582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curriculum: structure</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26</a:t>
            </a:fld>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693206127"/>
              </p:ext>
            </p:extLst>
          </p:nvPr>
        </p:nvGraphicFramePr>
        <p:xfrm>
          <a:off x="1232768" y="1019090"/>
          <a:ext cx="6285942" cy="3562350"/>
        </p:xfrm>
        <a:graphic>
          <a:graphicData uri="http://schemas.openxmlformats.org/drawingml/2006/table">
            <a:tbl>
              <a:tblPr firstRow="1" bandRow="1">
                <a:tableStyleId>{5940675A-B579-460E-94D1-54222C63F5DA}</a:tableStyleId>
              </a:tblPr>
              <a:tblGrid>
                <a:gridCol w="5625232">
                  <a:extLst>
                    <a:ext uri="{9D8B030D-6E8A-4147-A177-3AD203B41FA5}">
                      <a16:colId xmlns:a16="http://schemas.microsoft.com/office/drawing/2014/main" val="20000"/>
                    </a:ext>
                  </a:extLst>
                </a:gridCol>
                <a:gridCol w="660710">
                  <a:extLst>
                    <a:ext uri="{9D8B030D-6E8A-4147-A177-3AD203B41FA5}">
                      <a16:colId xmlns:a16="http://schemas.microsoft.com/office/drawing/2014/main" val="20001"/>
                    </a:ext>
                  </a:extLst>
                </a:gridCol>
              </a:tblGrid>
              <a:tr h="278130">
                <a:tc>
                  <a:txBody>
                    <a:bodyPr/>
                    <a:lstStyle/>
                    <a:p>
                      <a:pPr algn="l">
                        <a:spcAft>
                          <a:spcPts val="0"/>
                        </a:spcAft>
                      </a:pPr>
                      <a:r>
                        <a:rPr lang="en-GB" sz="1500" b="1" dirty="0">
                          <a:effectLst/>
                          <a:latin typeface="Calibri" charset="0"/>
                          <a:ea typeface="Calibri" charset="0"/>
                          <a:cs typeface="Times New Roman" charset="0"/>
                        </a:rPr>
                        <a:t>Curriculum</a:t>
                      </a:r>
                      <a:r>
                        <a:rPr lang="en-GB" sz="1500" b="1" baseline="0" dirty="0">
                          <a:effectLst/>
                          <a:latin typeface="Calibri" charset="0"/>
                          <a:ea typeface="Calibri" charset="0"/>
                          <a:cs typeface="Times New Roman" charset="0"/>
                        </a:rPr>
                        <a:t> specific courses (</a:t>
                      </a:r>
                      <a:r>
                        <a:rPr lang="en-GB" sz="1500" b="1" baseline="0" dirty="0" err="1">
                          <a:effectLst/>
                          <a:latin typeface="Calibri" charset="0"/>
                          <a:ea typeface="Calibri" charset="0"/>
                          <a:cs typeface="Times New Roman" charset="0"/>
                        </a:rPr>
                        <a:t>caratterizzanti</a:t>
                      </a:r>
                      <a:r>
                        <a:rPr lang="en-GB" sz="1500" b="1" baseline="0" dirty="0">
                          <a:effectLst/>
                          <a:latin typeface="Calibri" charset="0"/>
                          <a:ea typeface="Calibri" charset="0"/>
                          <a:cs typeface="Times New Roman" charset="0"/>
                        </a:rPr>
                        <a:t>)</a:t>
                      </a:r>
                      <a:endParaRPr lang="en-GB" sz="1500" b="1" dirty="0">
                        <a:effectLst/>
                        <a:latin typeface="Calibri" charset="0"/>
                        <a:ea typeface="Calibri" charset="0"/>
                        <a:cs typeface="Times New Roman" charset="0"/>
                      </a:endParaRPr>
                    </a:p>
                  </a:txBody>
                  <a:tcPr marL="33338" marR="33338" marT="0" marB="0" anchor="ctr"/>
                </a:tc>
                <a:tc>
                  <a:txBody>
                    <a:bodyPr/>
                    <a:lstStyle/>
                    <a:p>
                      <a:pPr algn="ctr"/>
                      <a:r>
                        <a:rPr lang="en-US" sz="1600" b="1" dirty="0"/>
                        <a:t>45</a:t>
                      </a:r>
                    </a:p>
                  </a:txBody>
                  <a:tcPr marL="68580" marR="68580" marT="34290" marB="34290"/>
                </a:tc>
                <a:extLst>
                  <a:ext uri="{0D108BD9-81ED-4DB2-BD59-A6C34878D82A}">
                    <a16:rowId xmlns:a16="http://schemas.microsoft.com/office/drawing/2014/main" val="10000"/>
                  </a:ext>
                </a:extLst>
              </a:tr>
              <a:tr h="297180">
                <a:tc>
                  <a:txBody>
                    <a:bodyPr/>
                    <a:lstStyle/>
                    <a:p>
                      <a:pPr algn="l">
                        <a:spcAft>
                          <a:spcPts val="0"/>
                        </a:spcAft>
                      </a:pPr>
                      <a:r>
                        <a:rPr lang="it-IT" sz="1500" i="1" dirty="0">
                          <a:solidFill>
                            <a:srgbClr val="000000"/>
                          </a:solidFill>
                          <a:effectLst/>
                          <a:latin typeface="Calibri" charset="0"/>
                          <a:ea typeface="Times New Roman" charset="0"/>
                          <a:cs typeface="Times New Roman" charset="0"/>
                        </a:rPr>
                        <a:t>  </a:t>
                      </a:r>
                      <a:r>
                        <a:rPr lang="it-IT" sz="1500" i="1" dirty="0" err="1">
                          <a:solidFill>
                            <a:srgbClr val="000000"/>
                          </a:solidFill>
                          <a:effectLst/>
                          <a:latin typeface="Calibri" charset="0"/>
                          <a:ea typeface="Times New Roman" charset="0"/>
                          <a:cs typeface="Times New Roman" charset="0"/>
                        </a:rPr>
                        <a:t>Artificial</a:t>
                      </a:r>
                      <a:r>
                        <a:rPr lang="it-IT" sz="1500" i="1" dirty="0">
                          <a:solidFill>
                            <a:srgbClr val="000000"/>
                          </a:solidFill>
                          <a:effectLst/>
                          <a:latin typeface="Calibri" charset="0"/>
                          <a:ea typeface="Times New Roman" charset="0"/>
                          <a:cs typeface="Times New Roman" charset="0"/>
                        </a:rPr>
                        <a:t> Intelligence Fundamentals (</a:t>
                      </a:r>
                      <a:r>
                        <a:rPr lang="it-IT" sz="1500" i="1" dirty="0" err="1">
                          <a:solidFill>
                            <a:srgbClr val="000000"/>
                          </a:solidFill>
                          <a:effectLst/>
                          <a:latin typeface="Calibri" charset="0"/>
                          <a:ea typeface="Times New Roman" charset="0"/>
                          <a:cs typeface="Times New Roman" charset="0"/>
                        </a:rPr>
                        <a:t>sem</a:t>
                      </a:r>
                      <a:r>
                        <a:rPr lang="it-IT" sz="1500" i="1" dirty="0">
                          <a:solidFill>
                            <a:srgbClr val="000000"/>
                          </a:solidFill>
                          <a:effectLst/>
                          <a:latin typeface="Calibri" charset="0"/>
                          <a:ea typeface="Times New Roman" charset="0"/>
                          <a:cs typeface="Times New Roman" charset="0"/>
                        </a:rPr>
                        <a:t> 1)</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6</a:t>
                      </a:r>
                    </a:p>
                  </a:txBody>
                  <a:tcPr marL="68580" marR="68580" marT="34290" marB="34290"/>
                </a:tc>
                <a:extLst>
                  <a:ext uri="{0D108BD9-81ED-4DB2-BD59-A6C34878D82A}">
                    <a16:rowId xmlns:a16="http://schemas.microsoft.com/office/drawing/2014/main" val="10001"/>
                  </a:ext>
                </a:extLst>
              </a:tr>
              <a:tr h="297180">
                <a:tc>
                  <a:txBody>
                    <a:bodyPr/>
                    <a:lstStyle/>
                    <a:p>
                      <a:pPr algn="l">
                        <a:spcAft>
                          <a:spcPts val="0"/>
                        </a:spcAft>
                      </a:pPr>
                      <a:r>
                        <a:rPr lang="en-US" sz="1500" i="1" dirty="0">
                          <a:solidFill>
                            <a:srgbClr val="000000"/>
                          </a:solidFill>
                          <a:effectLst/>
                          <a:latin typeface="Calibri" charset="0"/>
                          <a:ea typeface="Times New Roman" charset="0"/>
                          <a:cs typeface="Times New Roman" charset="0"/>
                        </a:rPr>
                        <a:t>  Machine Learning (</a:t>
                      </a:r>
                      <a:r>
                        <a:rPr lang="en-US" sz="1500" i="1" dirty="0" err="1">
                          <a:solidFill>
                            <a:srgbClr val="000000"/>
                          </a:solidFill>
                          <a:effectLst/>
                          <a:latin typeface="Calibri" charset="0"/>
                          <a:ea typeface="Times New Roman" charset="0"/>
                          <a:cs typeface="Times New Roman" charset="0"/>
                        </a:rPr>
                        <a:t>sem</a:t>
                      </a:r>
                      <a:r>
                        <a:rPr lang="en-US" sz="1500" i="1" dirty="0">
                          <a:solidFill>
                            <a:srgbClr val="000000"/>
                          </a:solidFill>
                          <a:effectLst/>
                          <a:latin typeface="Calibri" charset="0"/>
                          <a:ea typeface="Times New Roman" charset="0"/>
                          <a:cs typeface="Times New Roman" charset="0"/>
                        </a:rPr>
                        <a:t> 1)</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9</a:t>
                      </a:r>
                    </a:p>
                  </a:txBody>
                  <a:tcPr marL="68580" marR="68580" marT="34290" marB="34290"/>
                </a:tc>
                <a:extLst>
                  <a:ext uri="{0D108BD9-81ED-4DB2-BD59-A6C34878D82A}">
                    <a16:rowId xmlns:a16="http://schemas.microsoft.com/office/drawing/2014/main" val="10002"/>
                  </a:ext>
                </a:extLst>
              </a:tr>
              <a:tr h="297180">
                <a:tc>
                  <a:txBody>
                    <a:bodyPr/>
                    <a:lstStyle/>
                    <a:p>
                      <a:pPr algn="l">
                        <a:spcAft>
                          <a:spcPts val="0"/>
                        </a:spcAft>
                      </a:pPr>
                      <a:r>
                        <a:rPr lang="en-US" sz="1500" i="1" dirty="0"/>
                        <a:t>  Computational mathematics for learning and data analysis </a:t>
                      </a:r>
                      <a:r>
                        <a:rPr lang="en-GB" sz="1500" i="1" kern="1200" dirty="0">
                          <a:solidFill>
                            <a:schemeClr val="tx1"/>
                          </a:solidFill>
                          <a:effectLst/>
                          <a:latin typeface="+mn-lt"/>
                          <a:ea typeface="+mn-ea"/>
                          <a:cs typeface="+mn-cs"/>
                        </a:rPr>
                        <a:t>(</a:t>
                      </a:r>
                      <a:r>
                        <a:rPr lang="en-GB" sz="1500" i="1" kern="1200" dirty="0" err="1">
                          <a:solidFill>
                            <a:schemeClr val="tx1"/>
                          </a:solidFill>
                          <a:effectLst/>
                          <a:latin typeface="+mn-lt"/>
                          <a:ea typeface="+mn-ea"/>
                          <a:cs typeface="+mn-cs"/>
                        </a:rPr>
                        <a:t>sem</a:t>
                      </a:r>
                      <a:r>
                        <a:rPr lang="en-GB" sz="1500" i="1" kern="1200" dirty="0">
                          <a:solidFill>
                            <a:schemeClr val="tx1"/>
                          </a:solidFill>
                          <a:effectLst/>
                          <a:latin typeface="+mn-lt"/>
                          <a:ea typeface="+mn-ea"/>
                          <a:cs typeface="+mn-cs"/>
                        </a:rPr>
                        <a:t> 1)</a:t>
                      </a:r>
                      <a:r>
                        <a:rPr lang="en-GB" sz="1500" i="1" dirty="0">
                          <a:effectLst/>
                        </a:rPr>
                        <a:t> </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9</a:t>
                      </a:r>
                    </a:p>
                  </a:txBody>
                  <a:tcPr marL="68580" marR="68580" marT="34290" marB="34290"/>
                </a:tc>
                <a:extLst>
                  <a:ext uri="{0D108BD9-81ED-4DB2-BD59-A6C34878D82A}">
                    <a16:rowId xmlns:a16="http://schemas.microsoft.com/office/drawing/2014/main" val="10003"/>
                  </a:ext>
                </a:extLst>
              </a:tr>
              <a:tr h="297180">
                <a:tc>
                  <a:txBody>
                    <a:bodyPr/>
                    <a:lstStyle/>
                    <a:p>
                      <a:pPr algn="l">
                        <a:spcAft>
                          <a:spcPts val="0"/>
                        </a:spcAft>
                      </a:pPr>
                      <a:r>
                        <a:rPr lang="en-US" sz="1500" i="1" dirty="0">
                          <a:solidFill>
                            <a:srgbClr val="000000"/>
                          </a:solidFill>
                          <a:effectLst/>
                          <a:latin typeface="Calibri" charset="0"/>
                          <a:ea typeface="Times New Roman" charset="0"/>
                          <a:cs typeface="Times New Roman" charset="0"/>
                        </a:rPr>
                        <a:t>  Natural Languages Technologies (</a:t>
                      </a:r>
                      <a:r>
                        <a:rPr lang="en-US" sz="1500" i="1" dirty="0" err="1">
                          <a:solidFill>
                            <a:srgbClr val="000000"/>
                          </a:solidFill>
                          <a:effectLst/>
                          <a:latin typeface="Calibri" charset="0"/>
                          <a:ea typeface="Times New Roman" charset="0"/>
                          <a:cs typeface="Times New Roman" charset="0"/>
                        </a:rPr>
                        <a:t>sem</a:t>
                      </a:r>
                      <a:r>
                        <a:rPr lang="en-US" sz="1500" i="1" dirty="0">
                          <a:solidFill>
                            <a:srgbClr val="000000"/>
                          </a:solidFill>
                          <a:effectLst/>
                          <a:latin typeface="Calibri" charset="0"/>
                          <a:ea typeface="Times New Roman" charset="0"/>
                          <a:cs typeface="Times New Roman" charset="0"/>
                        </a:rPr>
                        <a:t> 2)</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9</a:t>
                      </a:r>
                    </a:p>
                  </a:txBody>
                  <a:tcPr marL="68580" marR="68580" marT="34290" marB="34290"/>
                </a:tc>
                <a:extLst>
                  <a:ext uri="{0D108BD9-81ED-4DB2-BD59-A6C34878D82A}">
                    <a16:rowId xmlns:a16="http://schemas.microsoft.com/office/drawing/2014/main" val="10004"/>
                  </a:ext>
                </a:extLst>
              </a:tr>
              <a:tr h="297180">
                <a:tc>
                  <a:txBody>
                    <a:bodyPr/>
                    <a:lstStyle/>
                    <a:p>
                      <a:pPr algn="l">
                        <a:spcAft>
                          <a:spcPts val="0"/>
                        </a:spcAft>
                      </a:pPr>
                      <a:r>
                        <a:rPr lang="en-US" sz="1500" i="1" dirty="0">
                          <a:solidFill>
                            <a:srgbClr val="000000"/>
                          </a:solidFill>
                          <a:effectLst/>
                          <a:latin typeface="Calibri" charset="0"/>
                          <a:ea typeface="Times New Roman" charset="0"/>
                          <a:cs typeface="Times New Roman" charset="0"/>
                        </a:rPr>
                        <a:t>  Distributed systems: paradigms and models (</a:t>
                      </a:r>
                      <a:r>
                        <a:rPr lang="en-US" sz="1500" i="1" dirty="0" err="1">
                          <a:solidFill>
                            <a:srgbClr val="000000"/>
                          </a:solidFill>
                          <a:effectLst/>
                          <a:latin typeface="Calibri" charset="0"/>
                          <a:ea typeface="Times New Roman" charset="0"/>
                          <a:cs typeface="Times New Roman" charset="0"/>
                        </a:rPr>
                        <a:t>sem</a:t>
                      </a:r>
                      <a:r>
                        <a:rPr lang="en-US" sz="1500" i="1" dirty="0">
                          <a:solidFill>
                            <a:srgbClr val="000000"/>
                          </a:solidFill>
                          <a:effectLst/>
                          <a:latin typeface="Calibri" charset="0"/>
                          <a:ea typeface="Times New Roman" charset="0"/>
                          <a:cs typeface="Times New Roman" charset="0"/>
                        </a:rPr>
                        <a:t> 2)</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9</a:t>
                      </a:r>
                    </a:p>
                  </a:txBody>
                  <a:tcPr marL="68580" marR="68580" marT="34290" marB="34290"/>
                </a:tc>
                <a:extLst>
                  <a:ext uri="{0D108BD9-81ED-4DB2-BD59-A6C34878D82A}">
                    <a16:rowId xmlns:a16="http://schemas.microsoft.com/office/drawing/2014/main" val="10005"/>
                  </a:ext>
                </a:extLst>
              </a:tr>
              <a:tr h="297180">
                <a:tc>
                  <a:txBody>
                    <a:bodyPr/>
                    <a:lstStyle/>
                    <a:p>
                      <a:pPr algn="l">
                        <a:spcAft>
                          <a:spcPts val="0"/>
                        </a:spcAft>
                      </a:pPr>
                      <a:r>
                        <a:rPr lang="en-US" sz="1500" i="1" dirty="0">
                          <a:solidFill>
                            <a:srgbClr val="000000"/>
                          </a:solidFill>
                          <a:effectLst/>
                          <a:latin typeface="Calibri" charset="0"/>
                          <a:ea typeface="Times New Roman" charset="0"/>
                          <a:cs typeface="Times New Roman" charset="0"/>
                        </a:rPr>
                        <a:t>  Intelligent Systems for Pattern Recognition (</a:t>
                      </a:r>
                      <a:r>
                        <a:rPr lang="en-US" sz="1500" i="1" dirty="0" err="1">
                          <a:solidFill>
                            <a:srgbClr val="000000"/>
                          </a:solidFill>
                          <a:effectLst/>
                          <a:latin typeface="Calibri" charset="0"/>
                          <a:ea typeface="Times New Roman" charset="0"/>
                          <a:cs typeface="Times New Roman" charset="0"/>
                        </a:rPr>
                        <a:t>sem</a:t>
                      </a:r>
                      <a:r>
                        <a:rPr lang="en-US" sz="1500" i="1" dirty="0">
                          <a:solidFill>
                            <a:srgbClr val="000000"/>
                          </a:solidFill>
                          <a:effectLst/>
                          <a:latin typeface="Calibri" charset="0"/>
                          <a:ea typeface="Times New Roman" charset="0"/>
                          <a:cs typeface="Times New Roman" charset="0"/>
                        </a:rPr>
                        <a:t> 2)</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6</a:t>
                      </a:r>
                    </a:p>
                  </a:txBody>
                  <a:tcPr marL="68580" marR="68580" marT="34290" marB="34290"/>
                </a:tc>
                <a:extLst>
                  <a:ext uri="{0D108BD9-81ED-4DB2-BD59-A6C34878D82A}">
                    <a16:rowId xmlns:a16="http://schemas.microsoft.com/office/drawing/2014/main" val="10006"/>
                  </a:ext>
                </a:extLst>
              </a:tr>
              <a:tr h="297180">
                <a:tc>
                  <a:txBody>
                    <a:bodyPr/>
                    <a:lstStyle/>
                    <a:p>
                      <a:pPr algn="l">
                        <a:spcAft>
                          <a:spcPts val="0"/>
                        </a:spcAft>
                      </a:pPr>
                      <a:r>
                        <a:rPr lang="it-IT" sz="1500" i="1" dirty="0">
                          <a:solidFill>
                            <a:srgbClr val="000000"/>
                          </a:solidFill>
                          <a:effectLst/>
                          <a:latin typeface="Calibri" charset="0"/>
                          <a:ea typeface="Times New Roman" charset="0"/>
                          <a:cs typeface="Times New Roman" charset="0"/>
                        </a:rPr>
                        <a:t>  Smart Applications (</a:t>
                      </a:r>
                      <a:r>
                        <a:rPr lang="it-IT" sz="1500" i="1" dirty="0" err="1">
                          <a:solidFill>
                            <a:srgbClr val="000000"/>
                          </a:solidFill>
                          <a:effectLst/>
                          <a:latin typeface="Calibri" charset="0"/>
                          <a:ea typeface="Times New Roman" charset="0"/>
                          <a:cs typeface="Times New Roman" charset="0"/>
                        </a:rPr>
                        <a:t>sem</a:t>
                      </a:r>
                      <a:r>
                        <a:rPr lang="it-IT" sz="1500" i="1" dirty="0">
                          <a:solidFill>
                            <a:srgbClr val="000000"/>
                          </a:solidFill>
                          <a:effectLst/>
                          <a:latin typeface="Calibri" charset="0"/>
                          <a:ea typeface="Times New Roman" charset="0"/>
                          <a:cs typeface="Times New Roman" charset="0"/>
                        </a:rPr>
                        <a:t> 3)</a:t>
                      </a:r>
                      <a:r>
                        <a:rPr lang="it-IT" sz="1500" i="1" baseline="0" dirty="0">
                          <a:solidFill>
                            <a:srgbClr val="000000"/>
                          </a:solidFill>
                          <a:effectLst/>
                          <a:latin typeface="Calibri" charset="0"/>
                          <a:ea typeface="Times New Roman" charset="0"/>
                          <a:cs typeface="Times New Roman" charset="0"/>
                        </a:rPr>
                        <a:t> </a:t>
                      </a:r>
                      <a:endParaRPr lang="en-GB" sz="1500" i="1" dirty="0">
                        <a:effectLst/>
                        <a:latin typeface="Calibri" charset="0"/>
                        <a:ea typeface="Calibri" charset="0"/>
                        <a:cs typeface="Times New Roman" charset="0"/>
                      </a:endParaRPr>
                    </a:p>
                  </a:txBody>
                  <a:tcPr marL="33338" marR="33338" marT="0" marB="0" anchor="ctr"/>
                </a:tc>
                <a:tc>
                  <a:txBody>
                    <a:bodyPr/>
                    <a:lstStyle/>
                    <a:p>
                      <a:pPr algn="ctr"/>
                      <a:r>
                        <a:rPr lang="en-US" sz="1500" dirty="0"/>
                        <a:t>9</a:t>
                      </a:r>
                    </a:p>
                  </a:txBody>
                  <a:tcPr marL="68580" marR="68580" marT="34290" marB="34290"/>
                </a:tc>
                <a:extLst>
                  <a:ext uri="{0D108BD9-81ED-4DB2-BD59-A6C34878D82A}">
                    <a16:rowId xmlns:a16="http://schemas.microsoft.com/office/drawing/2014/main" val="10007"/>
                  </a:ext>
                </a:extLst>
              </a:tr>
              <a:tr h="278130">
                <a:tc>
                  <a:txBody>
                    <a:bodyPr/>
                    <a:lstStyle/>
                    <a:p>
                      <a:pPr algn="l">
                        <a:spcAft>
                          <a:spcPts val="0"/>
                        </a:spcAft>
                      </a:pPr>
                      <a:r>
                        <a:rPr lang="en-GB" sz="1500" b="1" dirty="0">
                          <a:effectLst/>
                          <a:latin typeface="Calibri" charset="0"/>
                          <a:ea typeface="Calibri" charset="0"/>
                          <a:cs typeface="Times New Roman" charset="0"/>
                        </a:rPr>
                        <a:t>Electives</a:t>
                      </a:r>
                    </a:p>
                  </a:txBody>
                  <a:tcPr marL="33338" marR="33338" marT="0" marB="0" anchor="ctr"/>
                </a:tc>
                <a:tc>
                  <a:txBody>
                    <a:bodyPr/>
                    <a:lstStyle/>
                    <a:p>
                      <a:pPr algn="ctr">
                        <a:spcAft>
                          <a:spcPts val="0"/>
                        </a:spcAft>
                      </a:pPr>
                      <a:r>
                        <a:rPr lang="en-GB" sz="1500" b="1" i="0" dirty="0">
                          <a:effectLst/>
                          <a:latin typeface="Calibri" charset="0"/>
                          <a:ea typeface="Calibri" charset="0"/>
                          <a:cs typeface="Times New Roman" charset="0"/>
                        </a:rPr>
                        <a:t>30</a:t>
                      </a:r>
                    </a:p>
                  </a:txBody>
                  <a:tcPr marL="33338" marR="33338" marT="0" marB="0" anchor="ctr"/>
                </a:tc>
                <a:extLst>
                  <a:ext uri="{0D108BD9-81ED-4DB2-BD59-A6C34878D82A}">
                    <a16:rowId xmlns:a16="http://schemas.microsoft.com/office/drawing/2014/main" val="10008"/>
                  </a:ext>
                </a:extLst>
              </a:tr>
              <a:tr h="297180">
                <a:tc>
                  <a:txBody>
                    <a:bodyPr/>
                    <a:lstStyle/>
                    <a:p>
                      <a:pPr algn="l">
                        <a:spcAft>
                          <a:spcPts val="0"/>
                        </a:spcAft>
                      </a:pPr>
                      <a:r>
                        <a:rPr lang="en-GB" sz="1500" b="1" dirty="0">
                          <a:effectLst/>
                          <a:latin typeface="Calibri" charset="0"/>
                          <a:ea typeface="Calibri" charset="0"/>
                          <a:cs typeface="Times New Roman" charset="0"/>
                        </a:rPr>
                        <a:t>Free choice</a:t>
                      </a:r>
                    </a:p>
                  </a:txBody>
                  <a:tcPr marL="33338" marR="33338" marT="0" marB="0" anchor="ctr"/>
                </a:tc>
                <a:tc>
                  <a:txBody>
                    <a:bodyPr/>
                    <a:lstStyle/>
                    <a:p>
                      <a:pPr algn="ctr"/>
                      <a:r>
                        <a:rPr lang="en-US" sz="1500" b="1" i="0" dirty="0"/>
                        <a:t>9</a:t>
                      </a:r>
                    </a:p>
                  </a:txBody>
                  <a:tcPr marL="68580" marR="68580" marT="34290" marB="34290"/>
                </a:tc>
                <a:extLst>
                  <a:ext uri="{0D108BD9-81ED-4DB2-BD59-A6C34878D82A}">
                    <a16:rowId xmlns:a16="http://schemas.microsoft.com/office/drawing/2014/main" val="10009"/>
                  </a:ext>
                </a:extLst>
              </a:tr>
              <a:tr h="297180">
                <a:tc>
                  <a:txBody>
                    <a:bodyPr/>
                    <a:lstStyle/>
                    <a:p>
                      <a:pPr algn="l">
                        <a:spcAft>
                          <a:spcPts val="0"/>
                        </a:spcAft>
                      </a:pPr>
                      <a:r>
                        <a:rPr lang="en-GB" sz="1500" b="1" dirty="0">
                          <a:effectLst/>
                          <a:latin typeface="Calibri" charset="0"/>
                          <a:ea typeface="Calibri" charset="0"/>
                          <a:cs typeface="Times New Roman" charset="0"/>
                        </a:rPr>
                        <a:t>Thesis</a:t>
                      </a:r>
                    </a:p>
                  </a:txBody>
                  <a:tcPr marL="33338" marR="33338" marT="0" marB="0" anchor="ctr"/>
                </a:tc>
                <a:tc>
                  <a:txBody>
                    <a:bodyPr/>
                    <a:lstStyle/>
                    <a:p>
                      <a:pPr algn="ctr"/>
                      <a:r>
                        <a:rPr lang="en-US" sz="1500" b="1" i="0" dirty="0"/>
                        <a:t>24</a:t>
                      </a:r>
                    </a:p>
                  </a:txBody>
                  <a:tcPr marL="68580" marR="68580" marT="34290" marB="34290"/>
                </a:tc>
                <a:extLst>
                  <a:ext uri="{0D108BD9-81ED-4DB2-BD59-A6C34878D82A}">
                    <a16:rowId xmlns:a16="http://schemas.microsoft.com/office/drawing/2014/main" val="10010"/>
                  </a:ext>
                </a:extLst>
              </a:tr>
              <a:tr h="297180">
                <a:tc>
                  <a:txBody>
                    <a:bodyPr/>
                    <a:lstStyle/>
                    <a:p>
                      <a:pPr algn="r">
                        <a:spcAft>
                          <a:spcPts val="0"/>
                        </a:spcAft>
                      </a:pPr>
                      <a:r>
                        <a:rPr lang="en-GB" sz="1500" b="1" dirty="0">
                          <a:effectLst/>
                          <a:latin typeface="Calibri" charset="0"/>
                          <a:ea typeface="Calibri" charset="0"/>
                          <a:cs typeface="Times New Roman" charset="0"/>
                        </a:rPr>
                        <a:t>Total</a:t>
                      </a:r>
                      <a:r>
                        <a:rPr lang="en-GB" sz="1500" b="1" baseline="0" dirty="0">
                          <a:effectLst/>
                          <a:latin typeface="Calibri" charset="0"/>
                          <a:ea typeface="Calibri" charset="0"/>
                          <a:cs typeface="Times New Roman" charset="0"/>
                        </a:rPr>
                        <a:t>  </a:t>
                      </a:r>
                      <a:endParaRPr lang="en-GB" sz="1500" b="1" dirty="0">
                        <a:effectLst/>
                        <a:latin typeface="Calibri" charset="0"/>
                        <a:ea typeface="Calibri" charset="0"/>
                        <a:cs typeface="Times New Roman" charset="0"/>
                      </a:endParaRPr>
                    </a:p>
                  </a:txBody>
                  <a:tcPr marL="33338" marR="33338" marT="0" marB="0" anchor="ctr"/>
                </a:tc>
                <a:tc>
                  <a:txBody>
                    <a:bodyPr/>
                    <a:lstStyle/>
                    <a:p>
                      <a:pPr algn="ctr"/>
                      <a:r>
                        <a:rPr lang="en-US" sz="1500" b="1" dirty="0"/>
                        <a:t>120</a:t>
                      </a:r>
                    </a:p>
                  </a:txBody>
                  <a:tcPr marL="68580" marR="68580" marT="34290" marB="34290"/>
                </a:tc>
                <a:extLst>
                  <a:ext uri="{0D108BD9-81ED-4DB2-BD59-A6C34878D82A}">
                    <a16:rowId xmlns:a16="http://schemas.microsoft.com/office/drawing/2014/main" val="10011"/>
                  </a:ext>
                </a:extLst>
              </a:tr>
            </a:tbl>
          </a:graphicData>
        </a:graphic>
      </p:graphicFrame>
      <p:sp>
        <p:nvSpPr>
          <p:cNvPr id="3" name="TextBox 2"/>
          <p:cNvSpPr txBox="1"/>
          <p:nvPr/>
        </p:nvSpPr>
        <p:spPr>
          <a:xfrm>
            <a:off x="6883091" y="669074"/>
            <a:ext cx="635619" cy="248209"/>
          </a:xfrm>
          <a:prstGeom prst="rect">
            <a:avLst/>
          </a:prstGeom>
          <a:noFill/>
        </p:spPr>
        <p:txBody>
          <a:bodyPr wrap="square" rtlCol="0">
            <a:spAutoFit/>
          </a:bodyPr>
          <a:lstStyle/>
          <a:p>
            <a:pPr algn="ctr"/>
            <a:r>
              <a:rPr lang="en-US" sz="1013" b="1" dirty="0"/>
              <a:t>CFU</a:t>
            </a:r>
          </a:p>
        </p:txBody>
      </p:sp>
    </p:spTree>
    <p:extLst>
      <p:ext uri="{BB962C8B-B14F-4D97-AF65-F5344CB8AC3E}">
        <p14:creationId xmlns:p14="http://schemas.microsoft.com/office/powerpoint/2010/main" val="1094621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curriculum: electives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12219519"/>
              </p:ext>
            </p:extLst>
          </p:nvPr>
        </p:nvGraphicFramePr>
        <p:xfrm>
          <a:off x="822960" y="1332443"/>
          <a:ext cx="7543800" cy="1114425"/>
        </p:xfrm>
        <a:graphic>
          <a:graphicData uri="http://schemas.openxmlformats.org/drawingml/2006/table">
            <a:tbl>
              <a:tblPr/>
              <a:tblGrid>
                <a:gridCol w="3394710">
                  <a:extLst>
                    <a:ext uri="{9D8B030D-6E8A-4147-A177-3AD203B41FA5}">
                      <a16:colId xmlns:a16="http://schemas.microsoft.com/office/drawing/2014/main" val="20000"/>
                    </a:ext>
                  </a:extLst>
                </a:gridCol>
                <a:gridCol w="377190">
                  <a:extLst>
                    <a:ext uri="{9D8B030D-6E8A-4147-A177-3AD203B41FA5}">
                      <a16:colId xmlns:a16="http://schemas.microsoft.com/office/drawing/2014/main" val="20001"/>
                    </a:ext>
                  </a:extLst>
                </a:gridCol>
                <a:gridCol w="3394710">
                  <a:extLst>
                    <a:ext uri="{9D8B030D-6E8A-4147-A177-3AD203B41FA5}">
                      <a16:colId xmlns:a16="http://schemas.microsoft.com/office/drawing/2014/main" val="20002"/>
                    </a:ext>
                  </a:extLst>
                </a:gridCol>
                <a:gridCol w="377190">
                  <a:extLst>
                    <a:ext uri="{9D8B030D-6E8A-4147-A177-3AD203B41FA5}">
                      <a16:colId xmlns:a16="http://schemas.microsoft.com/office/drawing/2014/main" val="20003"/>
                    </a:ext>
                  </a:extLst>
                </a:gridCol>
              </a:tblGrid>
              <a:tr h="222885">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extLst>
                  <a:ext uri="{0D108BD9-81ED-4DB2-BD59-A6C34878D82A}">
                    <a16:rowId xmlns:a16="http://schemas.microsoft.com/office/drawing/2014/main" val="10000"/>
                  </a:ext>
                </a:extLst>
              </a:tr>
              <a:tr h="222885">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extLst>
                  <a:ext uri="{0D108BD9-81ED-4DB2-BD59-A6C34878D82A}">
                    <a16:rowId xmlns:a16="http://schemas.microsoft.com/office/drawing/2014/main" val="10001"/>
                  </a:ext>
                </a:extLst>
              </a:tr>
              <a:tr h="222885">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extLst>
                  <a:ext uri="{0D108BD9-81ED-4DB2-BD59-A6C34878D82A}">
                    <a16:rowId xmlns:a16="http://schemas.microsoft.com/office/drawing/2014/main" val="10002"/>
                  </a:ext>
                </a:extLst>
              </a:tr>
              <a:tr h="222885">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extLst>
                  <a:ext uri="{0D108BD9-81ED-4DB2-BD59-A6C34878D82A}">
                    <a16:rowId xmlns:a16="http://schemas.microsoft.com/office/drawing/2014/main" val="10003"/>
                  </a:ext>
                </a:extLst>
              </a:tr>
              <a:tr h="222885">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a:p>
                  </a:txBody>
                  <a:tcPr marL="68580" marR="68580" marT="34290" marB="34290" anchor="ctr">
                    <a:lnL>
                      <a:noFill/>
                    </a:lnL>
                    <a:lnR>
                      <a:noFill/>
                    </a:lnR>
                    <a:lnT>
                      <a:noFill/>
                    </a:lnT>
                    <a:lnB>
                      <a:noFill/>
                    </a:lnB>
                  </a:tcPr>
                </a:tc>
                <a:tc>
                  <a:txBody>
                    <a:bodyPr/>
                    <a:lstStyle/>
                    <a:p>
                      <a:endParaRPr lang="en-US" sz="1000" dirty="0"/>
                    </a:p>
                  </a:txBody>
                  <a:tcPr marL="68580" marR="68580" marT="34290" marB="34290"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27</a:t>
            </a:fld>
            <a:endParaRPr lang="en-US" dirty="0"/>
          </a:p>
        </p:txBody>
      </p:sp>
      <p:graphicFrame>
        <p:nvGraphicFramePr>
          <p:cNvPr id="8" name="Content Placeholder 10"/>
          <p:cNvGraphicFramePr>
            <a:graphicFrameLocks/>
          </p:cNvGraphicFramePr>
          <p:nvPr>
            <p:extLst>
              <p:ext uri="{D42A27DB-BD31-4B8C-83A1-F6EECF244321}">
                <p14:modId xmlns:p14="http://schemas.microsoft.com/office/powerpoint/2010/main" val="785915262"/>
              </p:ext>
            </p:extLst>
          </p:nvPr>
        </p:nvGraphicFramePr>
        <p:xfrm>
          <a:off x="1169205" y="1123609"/>
          <a:ext cx="6285942" cy="3438997"/>
        </p:xfrm>
        <a:graphic>
          <a:graphicData uri="http://schemas.openxmlformats.org/drawingml/2006/table">
            <a:tbl>
              <a:tblPr firstRow="1" bandRow="1">
                <a:tableStyleId>{5940675A-B579-460E-94D1-54222C63F5DA}</a:tableStyleId>
              </a:tblPr>
              <a:tblGrid>
                <a:gridCol w="5625232">
                  <a:extLst>
                    <a:ext uri="{9D8B030D-6E8A-4147-A177-3AD203B41FA5}">
                      <a16:colId xmlns:a16="http://schemas.microsoft.com/office/drawing/2014/main" val="20000"/>
                    </a:ext>
                  </a:extLst>
                </a:gridCol>
                <a:gridCol w="660710">
                  <a:extLst>
                    <a:ext uri="{9D8B030D-6E8A-4147-A177-3AD203B41FA5}">
                      <a16:colId xmlns:a16="http://schemas.microsoft.com/office/drawing/2014/main" val="20001"/>
                    </a:ext>
                  </a:extLst>
                </a:gridCol>
              </a:tblGrid>
              <a:tr h="360517">
                <a:tc>
                  <a:txBody>
                    <a:bodyPr/>
                    <a:lstStyle/>
                    <a:p>
                      <a:pPr algn="l">
                        <a:spcAft>
                          <a:spcPts val="0"/>
                        </a:spcAft>
                      </a:pPr>
                      <a:r>
                        <a:rPr lang="en-GB" sz="1500" b="1" dirty="0">
                          <a:effectLst/>
                          <a:latin typeface="Calibri" charset="0"/>
                          <a:ea typeface="Calibri" charset="0"/>
                          <a:cs typeface="Times New Roman" charset="0"/>
                        </a:rPr>
                        <a:t>Curriculum</a:t>
                      </a:r>
                      <a:r>
                        <a:rPr lang="en-GB" sz="1500" b="1" baseline="0" dirty="0">
                          <a:effectLst/>
                          <a:latin typeface="Calibri" charset="0"/>
                          <a:ea typeface="Calibri" charset="0"/>
                          <a:cs typeface="Times New Roman" charset="0"/>
                        </a:rPr>
                        <a:t> electives</a:t>
                      </a:r>
                      <a:endParaRPr lang="en-GB" sz="1500" b="1" dirty="0">
                        <a:effectLst/>
                        <a:latin typeface="Calibri" charset="0"/>
                        <a:ea typeface="Calibri" charset="0"/>
                        <a:cs typeface="Times New Roman" charset="0"/>
                      </a:endParaRPr>
                    </a:p>
                  </a:txBody>
                  <a:tcPr marL="33338" marR="33338" marT="0" marB="0" anchor="ctr"/>
                </a:tc>
                <a:tc>
                  <a:txBody>
                    <a:bodyPr/>
                    <a:lstStyle/>
                    <a:p>
                      <a:pPr algn="ctr"/>
                      <a:r>
                        <a:rPr lang="en-US" sz="1800" b="1" dirty="0"/>
                        <a:t>30</a:t>
                      </a:r>
                    </a:p>
                  </a:txBody>
                  <a:tcPr marL="68580" marR="68580" marT="34290" marB="34290"/>
                </a:tc>
                <a:extLst>
                  <a:ext uri="{0D108BD9-81ED-4DB2-BD59-A6C34878D82A}">
                    <a16:rowId xmlns:a16="http://schemas.microsoft.com/office/drawing/2014/main" val="10000"/>
                  </a:ext>
                </a:extLst>
              </a:tr>
              <a:tr h="278130">
                <a:tc>
                  <a:txBody>
                    <a:bodyPr/>
                    <a:lstStyle/>
                    <a:p>
                      <a:r>
                        <a:rPr lang="en-US" sz="1500" i="1" dirty="0">
                          <a:effectLst/>
                          <a:latin typeface="Calibri" charset="0"/>
                        </a:rPr>
                        <a:t>   Algorithm engineering </a:t>
                      </a:r>
                      <a:r>
                        <a:rPr lang="en-US" sz="1500" i="0" dirty="0">
                          <a:effectLst/>
                          <a:latin typeface="Calibri" charset="0"/>
                        </a:rPr>
                        <a:t>[from KD] (1 </a:t>
                      </a:r>
                      <a:r>
                        <a:rPr lang="en-US" sz="1500" i="0" dirty="0" err="1">
                          <a:effectLst/>
                          <a:latin typeface="Calibri" charset="0"/>
                        </a:rPr>
                        <a:t>sem</a:t>
                      </a:r>
                      <a:r>
                        <a:rPr lang="en-US" sz="1500" i="0" dirty="0">
                          <a:effectLst/>
                          <a:latin typeface="Calibri" charset="0"/>
                        </a:rPr>
                        <a:t>)</a:t>
                      </a:r>
                    </a:p>
                  </a:txBody>
                  <a:tcPr marL="47625" marR="47625" marT="0" marB="0"/>
                </a:tc>
                <a:tc>
                  <a:txBody>
                    <a:bodyPr/>
                    <a:lstStyle/>
                    <a:p>
                      <a:pPr algn="ctr"/>
                      <a:r>
                        <a:rPr lang="sk-SK" sz="1500" dirty="0">
                          <a:effectLst/>
                          <a:latin typeface="Calibri" charset="0"/>
                        </a:rPr>
                        <a:t>9 </a:t>
                      </a:r>
                    </a:p>
                  </a:txBody>
                  <a:tcPr marL="47625" marR="47625" marT="0" marB="0"/>
                </a:tc>
                <a:extLst>
                  <a:ext uri="{0D108BD9-81ED-4DB2-BD59-A6C34878D82A}">
                    <a16:rowId xmlns:a16="http://schemas.microsoft.com/office/drawing/2014/main" val="10001"/>
                  </a:ext>
                </a:extLst>
              </a:tr>
              <a:tr h="278130">
                <a:tc>
                  <a:txBody>
                    <a:bodyPr/>
                    <a:lstStyle/>
                    <a:p>
                      <a:r>
                        <a:rPr lang="en-US" sz="1500" i="1" dirty="0">
                          <a:effectLst/>
                          <a:latin typeface="Calibri" charset="0"/>
                        </a:rPr>
                        <a:t>   Data mining </a:t>
                      </a:r>
                      <a:r>
                        <a:rPr lang="en-US" sz="1500" i="0" dirty="0">
                          <a:effectLst/>
                          <a:latin typeface="Calibri" charset="0"/>
                        </a:rPr>
                        <a:t>[from KD] (1 </a:t>
                      </a:r>
                      <a:r>
                        <a:rPr lang="en-US" sz="1500" i="0" dirty="0" err="1">
                          <a:effectLst/>
                          <a:latin typeface="Calibri" charset="0"/>
                        </a:rPr>
                        <a:t>sem</a:t>
                      </a:r>
                      <a:r>
                        <a:rPr lang="en-US" sz="1500" i="0" dirty="0">
                          <a:effectLst/>
                          <a:latin typeface="Calibri" charset="0"/>
                        </a:rPr>
                        <a:t>)</a:t>
                      </a:r>
                    </a:p>
                  </a:txBody>
                  <a:tcPr marL="47625" marR="47625" marT="0" marB="0"/>
                </a:tc>
                <a:tc>
                  <a:txBody>
                    <a:bodyPr/>
                    <a:lstStyle/>
                    <a:p>
                      <a:pPr algn="ctr"/>
                      <a:r>
                        <a:rPr lang="sk-SK" sz="1500">
                          <a:effectLst/>
                          <a:latin typeface="Calibri" charset="0"/>
                        </a:rPr>
                        <a:t>9 </a:t>
                      </a:r>
                    </a:p>
                  </a:txBody>
                  <a:tcPr marL="47625" marR="47625" marT="0" marB="0"/>
                </a:tc>
                <a:extLst>
                  <a:ext uri="{0D108BD9-81ED-4DB2-BD59-A6C34878D82A}">
                    <a16:rowId xmlns:a16="http://schemas.microsoft.com/office/drawing/2014/main" val="10002"/>
                  </a:ext>
                </a:extLst>
              </a:tr>
              <a:tr h="278130">
                <a:tc>
                  <a:txBody>
                    <a:bodyPr/>
                    <a:lstStyle/>
                    <a:p>
                      <a:r>
                        <a:rPr lang="en-US" sz="1500" i="1" dirty="0">
                          <a:effectLst/>
                          <a:latin typeface="Calibri" charset="0"/>
                        </a:rPr>
                        <a:t>   Mobile and cyber-physical systems </a:t>
                      </a:r>
                      <a:r>
                        <a:rPr lang="en-US" sz="1500" i="0" dirty="0">
                          <a:effectLst/>
                          <a:latin typeface="Calibri" charset="0"/>
                        </a:rPr>
                        <a:t>[from</a:t>
                      </a:r>
                      <a:r>
                        <a:rPr lang="en-US" sz="1500" i="0" baseline="0" dirty="0">
                          <a:effectLst/>
                          <a:latin typeface="Calibri" charset="0"/>
                        </a:rPr>
                        <a:t> ICT] (2 </a:t>
                      </a:r>
                      <a:r>
                        <a:rPr lang="en-US" sz="1500" i="0" baseline="0" dirty="0" err="1">
                          <a:effectLst/>
                          <a:latin typeface="Calibri" charset="0"/>
                        </a:rPr>
                        <a:t>sem</a:t>
                      </a:r>
                      <a:r>
                        <a:rPr lang="en-US" sz="1500" i="0" baseline="0" dirty="0">
                          <a:effectLst/>
                          <a:latin typeface="Calibri" charset="0"/>
                        </a:rPr>
                        <a:t>)</a:t>
                      </a:r>
                      <a:endParaRPr lang="en-US" sz="1500" i="1" dirty="0">
                        <a:effectLst/>
                        <a:latin typeface="Calibri" charset="0"/>
                      </a:endParaRPr>
                    </a:p>
                  </a:txBody>
                  <a:tcPr marL="47625" marR="47625" marT="0" marB="0"/>
                </a:tc>
                <a:tc>
                  <a:txBody>
                    <a:bodyPr/>
                    <a:lstStyle/>
                    <a:p>
                      <a:pPr algn="ctr"/>
                      <a:r>
                        <a:rPr lang="sk-SK" sz="1500" dirty="0">
                          <a:effectLst/>
                          <a:latin typeface="Calibri" charset="0"/>
                        </a:rPr>
                        <a:t>9 </a:t>
                      </a:r>
                    </a:p>
                  </a:txBody>
                  <a:tcPr marL="47625" marR="47625" marT="0" marB="0"/>
                </a:tc>
                <a:extLst>
                  <a:ext uri="{0D108BD9-81ED-4DB2-BD59-A6C34878D82A}">
                    <a16:rowId xmlns:a16="http://schemas.microsoft.com/office/drawing/2014/main" val="10003"/>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i="1" dirty="0">
                          <a:effectLst/>
                          <a:latin typeface="Calibri" charset="0"/>
                        </a:rPr>
                        <a:t>   Information retrieval </a:t>
                      </a:r>
                      <a:r>
                        <a:rPr lang="en-US" sz="1500" i="0" dirty="0">
                          <a:effectLst/>
                          <a:latin typeface="Calibri" charset="0"/>
                        </a:rPr>
                        <a:t>[from KD] (1 </a:t>
                      </a:r>
                      <a:r>
                        <a:rPr lang="en-US" sz="1500" i="0" dirty="0" err="1">
                          <a:effectLst/>
                          <a:latin typeface="Calibri" charset="0"/>
                        </a:rPr>
                        <a:t>sem</a:t>
                      </a:r>
                      <a:r>
                        <a:rPr lang="en-US" sz="1500" i="0" dirty="0">
                          <a:effectLst/>
                          <a:latin typeface="Calibri" charset="0"/>
                        </a:rPr>
                        <a:t>)</a:t>
                      </a:r>
                    </a:p>
                  </a:txBody>
                  <a:tcPr marL="47625" marR="47625" marT="0" marB="0"/>
                </a:tc>
                <a:tc>
                  <a:txBody>
                    <a:bodyPr/>
                    <a:lstStyle/>
                    <a:p>
                      <a:pPr algn="ctr"/>
                      <a:r>
                        <a:rPr lang="sk-SK" sz="1500" dirty="0">
                          <a:effectLst/>
                          <a:latin typeface="Calibri" charset="0"/>
                        </a:rPr>
                        <a:t>6 </a:t>
                      </a:r>
                    </a:p>
                  </a:txBody>
                  <a:tcPr marL="47625" marR="47625" marT="0" marB="0"/>
                </a:tc>
                <a:extLst>
                  <a:ext uri="{0D108BD9-81ED-4DB2-BD59-A6C34878D82A}">
                    <a16:rowId xmlns:a16="http://schemas.microsoft.com/office/drawing/2014/main" val="10004"/>
                  </a:ext>
                </a:extLst>
              </a:tr>
              <a:tr h="278130">
                <a:tc>
                  <a:txBody>
                    <a:bodyPr/>
                    <a:lstStyle/>
                    <a:p>
                      <a:r>
                        <a:rPr lang="en-US" sz="1500" i="1" dirty="0">
                          <a:effectLst/>
                          <a:latin typeface="Calibri" charset="0"/>
                        </a:rPr>
                        <a:t>   Computational neuroscience </a:t>
                      </a:r>
                      <a:r>
                        <a:rPr lang="en-US" sz="1500" i="0" dirty="0">
                          <a:effectLst/>
                          <a:latin typeface="Calibri" charset="0"/>
                        </a:rPr>
                        <a:t>[from</a:t>
                      </a:r>
                      <a:r>
                        <a:rPr lang="en-US" sz="1500" i="0" baseline="0" dirty="0">
                          <a:effectLst/>
                          <a:latin typeface="Calibri" charset="0"/>
                        </a:rPr>
                        <a:t> ING</a:t>
                      </a:r>
                      <a:r>
                        <a:rPr lang="en-US" sz="1500" i="0" dirty="0">
                          <a:effectLst/>
                          <a:latin typeface="Calibri" charset="0"/>
                        </a:rPr>
                        <a:t>]  (2 </a:t>
                      </a:r>
                      <a:r>
                        <a:rPr lang="en-US" sz="1500" i="0" dirty="0" err="1">
                          <a:effectLst/>
                          <a:latin typeface="Calibri" charset="0"/>
                        </a:rPr>
                        <a:t>sem</a:t>
                      </a:r>
                      <a:r>
                        <a:rPr lang="en-US" sz="1500" i="0" dirty="0">
                          <a:effectLst/>
                          <a:latin typeface="Calibri" charset="0"/>
                        </a:rPr>
                        <a:t>)</a:t>
                      </a:r>
                    </a:p>
                  </a:txBody>
                  <a:tcPr marL="47625" marR="47625" marT="0" marB="0"/>
                </a:tc>
                <a:tc>
                  <a:txBody>
                    <a:bodyPr/>
                    <a:lstStyle/>
                    <a:p>
                      <a:pPr algn="ctr"/>
                      <a:r>
                        <a:rPr lang="sk-SK" sz="1500" dirty="0">
                          <a:effectLst/>
                          <a:latin typeface="Calibri" charset="0"/>
                        </a:rPr>
                        <a:t>6 </a:t>
                      </a:r>
                    </a:p>
                  </a:txBody>
                  <a:tcPr marL="47625" marR="47625" marT="0" marB="0"/>
                </a:tc>
                <a:extLst>
                  <a:ext uri="{0D108BD9-81ED-4DB2-BD59-A6C34878D82A}">
                    <a16:rowId xmlns:a16="http://schemas.microsoft.com/office/drawing/2014/main" val="10005"/>
                  </a:ext>
                </a:extLst>
              </a:tr>
              <a:tr h="278130">
                <a:tc>
                  <a:txBody>
                    <a:bodyPr/>
                    <a:lstStyle/>
                    <a:p>
                      <a:r>
                        <a:rPr lang="en-US" sz="1500" i="1" dirty="0">
                          <a:effectLst/>
                          <a:latin typeface="Calibri" charset="0"/>
                        </a:rPr>
                        <a:t>   Social and ethical issues in computer technology</a:t>
                      </a:r>
                      <a:r>
                        <a:rPr lang="en-US" sz="1500" i="0" dirty="0">
                          <a:effectLst/>
                          <a:latin typeface="Calibri" charset="0"/>
                        </a:rPr>
                        <a:t> (2 </a:t>
                      </a:r>
                      <a:r>
                        <a:rPr lang="en-US" sz="1500" i="0" dirty="0" err="1">
                          <a:effectLst/>
                          <a:latin typeface="Calibri" charset="0"/>
                        </a:rPr>
                        <a:t>sem</a:t>
                      </a:r>
                      <a:r>
                        <a:rPr lang="en-US" sz="1500" i="0" dirty="0">
                          <a:effectLst/>
                          <a:latin typeface="Calibri" charset="0"/>
                        </a:rPr>
                        <a:t>)</a:t>
                      </a:r>
                    </a:p>
                  </a:txBody>
                  <a:tcPr marL="47625" marR="47625" marT="0" marB="0"/>
                </a:tc>
                <a:tc>
                  <a:txBody>
                    <a:bodyPr/>
                    <a:lstStyle/>
                    <a:p>
                      <a:pPr algn="ctr"/>
                      <a:r>
                        <a:rPr lang="sk-SK" sz="1500" dirty="0">
                          <a:effectLst/>
                          <a:latin typeface="Calibri" charset="0"/>
                        </a:rPr>
                        <a:t>6 </a:t>
                      </a:r>
                    </a:p>
                  </a:txBody>
                  <a:tcPr marL="47625" marR="47625" marT="0" marB="0"/>
                </a:tc>
                <a:extLst>
                  <a:ext uri="{0D108BD9-81ED-4DB2-BD59-A6C34878D82A}">
                    <a16:rowId xmlns:a16="http://schemas.microsoft.com/office/drawing/2014/main" val="10006"/>
                  </a:ext>
                </a:extLst>
              </a:tr>
              <a:tr h="278130">
                <a:tc>
                  <a:txBody>
                    <a:bodyPr/>
                    <a:lstStyle/>
                    <a:p>
                      <a:r>
                        <a:rPr lang="en-US" sz="1500" i="1" dirty="0">
                          <a:effectLst/>
                          <a:latin typeface="Calibri" charset="0"/>
                        </a:rPr>
                        <a:t>   Robotics </a:t>
                      </a:r>
                      <a:r>
                        <a:rPr lang="en-US" sz="1500" i="0" dirty="0">
                          <a:effectLst/>
                          <a:latin typeface="Calibri" charset="0"/>
                        </a:rPr>
                        <a:t>[S. Anna</a:t>
                      </a:r>
                      <a:r>
                        <a:rPr lang="en-US" sz="1500" i="0" baseline="0" dirty="0">
                          <a:effectLst/>
                          <a:latin typeface="Calibri" charset="0"/>
                        </a:rPr>
                        <a:t>] (2 </a:t>
                      </a:r>
                      <a:r>
                        <a:rPr lang="en-US" sz="1500" i="0" baseline="0" dirty="0" err="1">
                          <a:effectLst/>
                          <a:latin typeface="Calibri" charset="0"/>
                        </a:rPr>
                        <a:t>sem</a:t>
                      </a:r>
                      <a:r>
                        <a:rPr lang="en-US" sz="1500" i="0" baseline="0" dirty="0">
                          <a:effectLst/>
                          <a:latin typeface="Calibri" charset="0"/>
                        </a:rPr>
                        <a:t>)</a:t>
                      </a:r>
                      <a:endParaRPr lang="en-US" sz="1500" i="0" dirty="0">
                        <a:effectLst/>
                        <a:latin typeface="Calibri" charset="0"/>
                      </a:endParaRPr>
                    </a:p>
                  </a:txBody>
                  <a:tcPr marL="47625" marR="47625" marT="0" marB="0"/>
                </a:tc>
                <a:tc>
                  <a:txBody>
                    <a:bodyPr/>
                    <a:lstStyle/>
                    <a:p>
                      <a:pPr algn="ctr"/>
                      <a:r>
                        <a:rPr lang="sk-SK" sz="1500" dirty="0">
                          <a:effectLst/>
                          <a:latin typeface="Calibri" charset="0"/>
                        </a:rPr>
                        <a:t>6 </a:t>
                      </a:r>
                    </a:p>
                  </a:txBody>
                  <a:tcPr marL="47625" marR="47625" marT="0" marB="0"/>
                </a:tc>
                <a:extLst>
                  <a:ext uri="{0D108BD9-81ED-4DB2-BD59-A6C34878D82A}">
                    <a16:rowId xmlns:a16="http://schemas.microsoft.com/office/drawing/2014/main" val="10007"/>
                  </a:ext>
                </a:extLst>
              </a:tr>
              <a:tr h="278130">
                <a:tc>
                  <a:txBody>
                    <a:bodyPr/>
                    <a:lstStyle/>
                    <a:p>
                      <a:r>
                        <a:rPr lang="en-US" sz="1500" i="1" dirty="0">
                          <a:effectLst/>
                          <a:latin typeface="Calibri" charset="0"/>
                        </a:rPr>
                        <a:t>   Semantic web </a:t>
                      </a:r>
                      <a:r>
                        <a:rPr lang="en-US" sz="1500" i="0" dirty="0">
                          <a:effectLst/>
                          <a:latin typeface="Calibri" charset="0"/>
                        </a:rPr>
                        <a:t>[CNR] (1 </a:t>
                      </a:r>
                      <a:r>
                        <a:rPr lang="en-US" sz="1500" i="0" dirty="0" err="1">
                          <a:effectLst/>
                          <a:latin typeface="Calibri" charset="0"/>
                        </a:rPr>
                        <a:t>sem</a:t>
                      </a:r>
                      <a:r>
                        <a:rPr lang="en-US" sz="1500" i="0" dirty="0">
                          <a:effectLst/>
                          <a:latin typeface="Calibri" charset="0"/>
                        </a:rPr>
                        <a:t>)</a:t>
                      </a:r>
                    </a:p>
                  </a:txBody>
                  <a:tcPr marL="47625" marR="47625" marT="0" marB="0"/>
                </a:tc>
                <a:tc>
                  <a:txBody>
                    <a:bodyPr/>
                    <a:lstStyle/>
                    <a:p>
                      <a:pPr algn="ctr"/>
                      <a:r>
                        <a:rPr lang="sk-SK" sz="1500" dirty="0">
                          <a:effectLst/>
                          <a:latin typeface="Calibri" charset="0"/>
                        </a:rPr>
                        <a:t>6 </a:t>
                      </a:r>
                    </a:p>
                  </a:txBody>
                  <a:tcPr marL="47625" marR="47625" marT="0" marB="0"/>
                </a:tc>
                <a:extLst>
                  <a:ext uri="{0D108BD9-81ED-4DB2-BD59-A6C34878D82A}">
                    <a16:rowId xmlns:a16="http://schemas.microsoft.com/office/drawing/2014/main" val="10008"/>
                  </a:ext>
                </a:extLst>
              </a:tr>
              <a:tr h="278130">
                <a:tc>
                  <a:txBody>
                    <a:bodyPr/>
                    <a:lstStyle/>
                    <a:p>
                      <a:r>
                        <a:rPr lang="en-US" sz="1500" dirty="0"/>
                        <a:t>   </a:t>
                      </a:r>
                      <a:r>
                        <a:rPr lang="en-US" sz="1500" i="1" dirty="0"/>
                        <a:t>Computational Models for</a:t>
                      </a:r>
                      <a:r>
                        <a:rPr lang="en-US" sz="1500" i="1" baseline="0" dirty="0"/>
                        <a:t> Complex Systems </a:t>
                      </a:r>
                      <a:r>
                        <a:rPr lang="en-US" sz="1500" i="0" baseline="0" dirty="0"/>
                        <a:t>(2 </a:t>
                      </a:r>
                      <a:r>
                        <a:rPr lang="en-US" sz="1500" i="0" baseline="0" dirty="0" err="1"/>
                        <a:t>sem</a:t>
                      </a:r>
                      <a:r>
                        <a:rPr lang="en-US" sz="1500" i="0" baseline="0" dirty="0"/>
                        <a:t>) </a:t>
                      </a:r>
                      <a:endParaRPr lang="en-US" sz="1500" i="0" dirty="0">
                        <a:effectLst/>
                        <a:latin typeface="Calibri" charset="0"/>
                      </a:endParaRPr>
                    </a:p>
                  </a:txBody>
                  <a:tcPr marL="47625" marR="47625" marT="0" marB="0"/>
                </a:tc>
                <a:tc>
                  <a:txBody>
                    <a:bodyPr/>
                    <a:lstStyle/>
                    <a:p>
                      <a:pPr algn="ctr"/>
                      <a:r>
                        <a:rPr lang="sk-SK" sz="1500" dirty="0">
                          <a:effectLst/>
                          <a:latin typeface="Calibri" charset="0"/>
                        </a:rPr>
                        <a:t>6</a:t>
                      </a:r>
                    </a:p>
                  </a:txBody>
                  <a:tcPr marL="47625" marR="47625" marT="0" marB="0"/>
                </a:tc>
                <a:extLst>
                  <a:ext uri="{0D108BD9-81ED-4DB2-BD59-A6C34878D82A}">
                    <a16:rowId xmlns:a16="http://schemas.microsoft.com/office/drawing/2014/main" val="10009"/>
                  </a:ext>
                </a:extLst>
              </a:tr>
              <a:tr h="278130">
                <a:tc>
                  <a:txBody>
                    <a:bodyPr/>
                    <a:lstStyle/>
                    <a:p>
                      <a:r>
                        <a:rPr lang="en-US" sz="1500" b="1" i="0" dirty="0">
                          <a:effectLst/>
                          <a:latin typeface="Calibri" charset="0"/>
                        </a:rPr>
                        <a:t>Free choice</a:t>
                      </a:r>
                    </a:p>
                  </a:txBody>
                  <a:tcPr marL="47625" marR="47625" marT="0" marB="0"/>
                </a:tc>
                <a:tc>
                  <a:txBody>
                    <a:bodyPr/>
                    <a:lstStyle/>
                    <a:p>
                      <a:pPr algn="ctr"/>
                      <a:r>
                        <a:rPr lang="sk-SK" sz="1500" dirty="0">
                          <a:effectLst/>
                          <a:latin typeface="Calibri" charset="0"/>
                        </a:rPr>
                        <a:t>9</a:t>
                      </a:r>
                    </a:p>
                  </a:txBody>
                  <a:tcPr marL="47625" marR="47625" marT="0" marB="0"/>
                </a:tc>
                <a:extLst>
                  <a:ext uri="{0D108BD9-81ED-4DB2-BD59-A6C34878D82A}">
                    <a16:rowId xmlns:a16="http://schemas.microsoft.com/office/drawing/2014/main" val="10010"/>
                  </a:ext>
                </a:extLst>
              </a:tr>
              <a:tr h="297180">
                <a:tc>
                  <a:txBody>
                    <a:bodyPr/>
                    <a:lstStyle/>
                    <a:p>
                      <a:pPr algn="r">
                        <a:spcAft>
                          <a:spcPts val="0"/>
                        </a:spcAft>
                      </a:pPr>
                      <a:r>
                        <a:rPr lang="en-GB" sz="1500" b="1" dirty="0">
                          <a:effectLst/>
                          <a:latin typeface="Calibri" charset="0"/>
                          <a:ea typeface="Calibri" charset="0"/>
                          <a:cs typeface="Times New Roman" charset="0"/>
                        </a:rPr>
                        <a:t>Total</a:t>
                      </a:r>
                      <a:r>
                        <a:rPr lang="en-GB" sz="1500" b="1" baseline="0" dirty="0">
                          <a:effectLst/>
                          <a:latin typeface="Calibri" charset="0"/>
                          <a:ea typeface="Calibri" charset="0"/>
                          <a:cs typeface="Times New Roman" charset="0"/>
                        </a:rPr>
                        <a:t>  </a:t>
                      </a:r>
                      <a:endParaRPr lang="en-GB" sz="1500" b="1" dirty="0">
                        <a:effectLst/>
                        <a:latin typeface="Calibri" charset="0"/>
                        <a:ea typeface="Calibri" charset="0"/>
                        <a:cs typeface="Times New Roman" charset="0"/>
                      </a:endParaRPr>
                    </a:p>
                  </a:txBody>
                  <a:tcPr marL="33338" marR="33338" marT="0" marB="0" anchor="ctr"/>
                </a:tc>
                <a:tc>
                  <a:txBody>
                    <a:bodyPr/>
                    <a:lstStyle/>
                    <a:p>
                      <a:pPr algn="ctr"/>
                      <a:r>
                        <a:rPr lang="en-US" sz="1500" b="1" dirty="0"/>
                        <a:t>39</a:t>
                      </a:r>
                    </a:p>
                  </a:txBody>
                  <a:tcPr marL="68580" marR="68580" marT="34290" marB="3429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1094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blog of the AI curriculum</a:t>
            </a:r>
          </a:p>
        </p:txBody>
      </p:sp>
      <p:sp>
        <p:nvSpPr>
          <p:cNvPr id="3" name="Content Placeholder 2"/>
          <p:cNvSpPr>
            <a:spLocks noGrp="1"/>
          </p:cNvSpPr>
          <p:nvPr>
            <p:ph idx="1"/>
          </p:nvPr>
        </p:nvSpPr>
        <p:spPr/>
        <p:txBody>
          <a:bodyPr/>
          <a:lstStyle/>
          <a:p>
            <a:r>
              <a:rPr lang="en-US" dirty="0">
                <a:hlinkClick r:id="rId3"/>
              </a:rPr>
              <a:t>http://ai.di.unipi.it</a:t>
            </a:r>
            <a:r>
              <a:rPr lang="en-US" dirty="0"/>
              <a:t> </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28</a:t>
            </a:fld>
            <a:endParaRPr lang="en-US" dirty="0"/>
          </a:p>
        </p:txBody>
      </p:sp>
      <p:pic>
        <p:nvPicPr>
          <p:cNvPr id="8" name="Picture 7"/>
          <p:cNvPicPr>
            <a:picLocks noChangeAspect="1"/>
          </p:cNvPicPr>
          <p:nvPr/>
        </p:nvPicPr>
        <p:blipFill>
          <a:blip r:embed="rId4"/>
          <a:stretch>
            <a:fillRect/>
          </a:stretch>
        </p:blipFill>
        <p:spPr>
          <a:xfrm>
            <a:off x="2993347" y="1212387"/>
            <a:ext cx="5258025" cy="3187678"/>
          </a:xfrm>
          <a:prstGeom prst="rect">
            <a:avLst/>
          </a:prstGeom>
        </p:spPr>
      </p:pic>
    </p:spTree>
    <p:extLst>
      <p:ext uri="{BB962C8B-B14F-4D97-AF65-F5344CB8AC3E}">
        <p14:creationId xmlns:p14="http://schemas.microsoft.com/office/powerpoint/2010/main" val="262173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dirty="0"/>
              <a:t>AI Fundamentals at a glance</a:t>
            </a:r>
          </a:p>
        </p:txBody>
      </p:sp>
      <p:sp>
        <p:nvSpPr>
          <p:cNvPr id="3" name="Subtitle 2"/>
          <p:cNvSpPr>
            <a:spLocks noGrp="1"/>
          </p:cNvSpPr>
          <p:nvPr>
            <p:ph type="subTitle" idx="1"/>
          </p:nvPr>
        </p:nvSpPr>
        <p:spPr/>
        <p:txBody>
          <a:bodyPr>
            <a:normAutofit/>
          </a:bodyPr>
          <a:lstStyle/>
          <a:p>
            <a:r>
              <a:rPr lang="en-US" dirty="0"/>
              <a:t>The structure of the course</a:t>
            </a:r>
          </a:p>
          <a:p>
            <a:r>
              <a:rPr lang="en-US" dirty="0"/>
              <a:t>Teaching methodology</a:t>
            </a:r>
          </a:p>
        </p:txBody>
      </p:sp>
    </p:spTree>
    <p:extLst>
      <p:ext uri="{BB962C8B-B14F-4D97-AF65-F5344CB8AC3E}">
        <p14:creationId xmlns:p14="http://schemas.microsoft.com/office/powerpoint/2010/main" val="184869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5299-E1FE-6349-BF82-696C96A86BF7}"/>
              </a:ext>
            </a:extLst>
          </p:cNvPr>
          <p:cNvSpPr>
            <a:spLocks noGrp="1"/>
          </p:cNvSpPr>
          <p:nvPr>
            <p:ph type="title"/>
          </p:nvPr>
        </p:nvSpPr>
        <p:spPr/>
        <p:txBody>
          <a:bodyPr/>
          <a:lstStyle/>
          <a:p>
            <a:r>
              <a:rPr lang="en-IT" dirty="0"/>
              <a:t>Summary</a:t>
            </a:r>
          </a:p>
        </p:txBody>
      </p:sp>
      <p:sp>
        <p:nvSpPr>
          <p:cNvPr id="3" name="Content Placeholder 2">
            <a:extLst>
              <a:ext uri="{FF2B5EF4-FFF2-40B4-BE49-F238E27FC236}">
                <a16:creationId xmlns:a16="http://schemas.microsoft.com/office/drawing/2014/main" id="{57DD8771-8AF3-DC4D-9D30-2E6C2802ACD6}"/>
              </a:ext>
            </a:extLst>
          </p:cNvPr>
          <p:cNvSpPr>
            <a:spLocks noGrp="1"/>
          </p:cNvSpPr>
          <p:nvPr>
            <p:ph idx="1"/>
          </p:nvPr>
        </p:nvSpPr>
        <p:spPr/>
        <p:txBody>
          <a:bodyPr/>
          <a:lstStyle/>
          <a:p>
            <a:pPr marL="326231" indent="-285750">
              <a:buFont typeface="Arial" panose="020B0604020202020204" pitchFamily="34" charset="0"/>
              <a:buChar char="•"/>
            </a:pPr>
            <a:r>
              <a:rPr lang="en-IT" dirty="0"/>
              <a:t>The AI revolution and how we got here</a:t>
            </a:r>
          </a:p>
          <a:p>
            <a:pPr marL="326231" indent="-285750">
              <a:buFont typeface="Arial" panose="020B0604020202020204" pitchFamily="34" charset="0"/>
              <a:buChar char="•"/>
            </a:pPr>
            <a:r>
              <a:rPr lang="en-IT" dirty="0"/>
              <a:t>Deep learning and AI</a:t>
            </a:r>
          </a:p>
          <a:p>
            <a:pPr marL="326231" indent="-285750">
              <a:buFont typeface="Arial" panose="020B0604020202020204" pitchFamily="34" charset="0"/>
              <a:buChar char="•"/>
            </a:pPr>
            <a:r>
              <a:rPr lang="en-IT" dirty="0"/>
              <a:t>Thinking fast and slow</a:t>
            </a:r>
          </a:p>
          <a:p>
            <a:pPr marL="326231" indent="-285750">
              <a:buFont typeface="Arial" panose="020B0604020202020204" pitchFamily="34" charset="0"/>
              <a:buChar char="•"/>
            </a:pPr>
            <a:r>
              <a:rPr lang="en-IT" dirty="0"/>
              <a:t>The role of AIF in the AI curriculum</a:t>
            </a:r>
          </a:p>
          <a:p>
            <a:pPr marL="326231" indent="-285750">
              <a:buFont typeface="Arial" panose="020B0604020202020204" pitchFamily="34" charset="0"/>
              <a:buChar char="•"/>
            </a:pPr>
            <a:r>
              <a:rPr lang="en-IT" dirty="0"/>
              <a:t>Symbolic AI and the physical symbol system hypothesis</a:t>
            </a:r>
          </a:p>
          <a:p>
            <a:pPr marL="326231" indent="-285750">
              <a:buFont typeface="Arial" panose="020B0604020202020204" pitchFamily="34" charset="0"/>
              <a:buChar char="•"/>
            </a:pPr>
            <a:r>
              <a:rPr lang="en-IT" dirty="0"/>
              <a:t>AI fundamentals at a glance</a:t>
            </a:r>
          </a:p>
          <a:p>
            <a:pPr marL="326231" indent="-285750">
              <a:buFont typeface="Arial" panose="020B0604020202020204" pitchFamily="34" charset="0"/>
              <a:buChar char="•"/>
            </a:pPr>
            <a:r>
              <a:rPr lang="en-IT" dirty="0"/>
              <a:t>Methodology and evaluation</a:t>
            </a:r>
          </a:p>
          <a:p>
            <a:pPr marL="326231" indent="-285750">
              <a:buFont typeface="Arial" panose="020B0604020202020204" pitchFamily="34" charset="0"/>
              <a:buChar char="•"/>
            </a:pPr>
            <a:r>
              <a:rPr lang="en-IT" dirty="0"/>
              <a:t>Necessary background</a:t>
            </a:r>
          </a:p>
          <a:p>
            <a:pPr marL="326231" indent="-285750">
              <a:buFont typeface="Arial" panose="020B0604020202020204" pitchFamily="34" charset="0"/>
              <a:buChar char="•"/>
            </a:pPr>
            <a:endParaRPr lang="en-IT" dirty="0"/>
          </a:p>
          <a:p>
            <a:pPr marL="326231" indent="-285750">
              <a:buFont typeface="Arial" panose="020B0604020202020204" pitchFamily="34" charset="0"/>
              <a:buChar char="•"/>
            </a:pPr>
            <a:endParaRPr lang="en-IT" dirty="0"/>
          </a:p>
        </p:txBody>
      </p:sp>
      <p:sp>
        <p:nvSpPr>
          <p:cNvPr id="4" name="Date Placeholder 3">
            <a:extLst>
              <a:ext uri="{FF2B5EF4-FFF2-40B4-BE49-F238E27FC236}">
                <a16:creationId xmlns:a16="http://schemas.microsoft.com/office/drawing/2014/main" id="{40856820-6C52-5E47-8675-08D2DDF61849}"/>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A0C3F75D-C3A6-7947-97A9-688E30108BD6}"/>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F8B066DC-B8F5-5C4D-8632-3E933314C1ED}"/>
              </a:ext>
            </a:extLst>
          </p:cNvPr>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3272852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topics</a:t>
            </a:r>
          </a:p>
        </p:txBody>
      </p:sp>
      <p:sp>
        <p:nvSpPr>
          <p:cNvPr id="3" name="Content Placeholder 2"/>
          <p:cNvSpPr>
            <a:spLocks noGrp="1"/>
          </p:cNvSpPr>
          <p:nvPr>
            <p:ph idx="1"/>
          </p:nvPr>
        </p:nvSpPr>
        <p:spPr/>
        <p:txBody>
          <a:bodyPr>
            <a:normAutofit lnSpcReduction="10000"/>
          </a:bodyPr>
          <a:lstStyle/>
          <a:p>
            <a:r>
              <a:rPr lang="en-US" dirty="0"/>
              <a:t>Prerequisites: algorithms, logic, programming, basic probability.</a:t>
            </a:r>
          </a:p>
          <a:p>
            <a:r>
              <a:rPr lang="en-US" dirty="0"/>
              <a:t>The course </a:t>
            </a:r>
            <a:r>
              <a:rPr lang="en-US" b="1" dirty="0"/>
              <a:t>will not assume </a:t>
            </a:r>
            <a:r>
              <a:rPr lang="en-US" dirty="0"/>
              <a:t>an introduction to AI as a prerequisite</a:t>
            </a:r>
            <a:r>
              <a:rPr lang="en-US" i="1" dirty="0"/>
              <a:t>.</a:t>
            </a:r>
            <a:endParaRPr lang="en-US" dirty="0"/>
          </a:p>
          <a:p>
            <a:endParaRPr lang="en-US" dirty="0"/>
          </a:p>
          <a:p>
            <a:r>
              <a:rPr lang="en-US" dirty="0"/>
              <a:t>Introduction and agents (2)</a:t>
            </a:r>
          </a:p>
          <a:p>
            <a:r>
              <a:rPr lang="en-US" dirty="0"/>
              <a:t>I   - Constraint satisfaction (4)</a:t>
            </a:r>
          </a:p>
          <a:p>
            <a:r>
              <a:rPr lang="en-US" dirty="0"/>
              <a:t>II  - Knowledge representation and reasoning (6)</a:t>
            </a:r>
          </a:p>
          <a:p>
            <a:r>
              <a:rPr lang="en-US" dirty="0"/>
              <a:t>III - Reasoning under uncertainty (4)</a:t>
            </a:r>
          </a:p>
          <a:p>
            <a:r>
              <a:rPr lang="en-US" dirty="0"/>
              <a:t>IV - Rule based systems (4) </a:t>
            </a:r>
          </a:p>
          <a:p>
            <a:r>
              <a:rPr lang="en-US" dirty="0"/>
              <a:t>V  - Planning (4)</a:t>
            </a:r>
          </a:p>
          <a:p>
            <a:r>
              <a:rPr lang="en-US" dirty="0"/>
              <a:t>Total: 24 (48 hours)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30</a:t>
            </a:fld>
            <a:endParaRPr lang="en-US" dirty="0"/>
          </a:p>
        </p:txBody>
      </p:sp>
    </p:spTree>
    <p:extLst>
      <p:ext uri="{BB962C8B-B14F-4D97-AF65-F5344CB8AC3E}">
        <p14:creationId xmlns:p14="http://schemas.microsoft.com/office/powerpoint/2010/main" val="1462454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 Constraint Satisfaction Problems</a:t>
            </a:r>
          </a:p>
        </p:txBody>
      </p:sp>
      <p:sp>
        <p:nvSpPr>
          <p:cNvPr id="3" name="Content Placeholder 2"/>
          <p:cNvSpPr>
            <a:spLocks noGrp="1"/>
          </p:cNvSpPr>
          <p:nvPr>
            <p:ph idx="1"/>
          </p:nvPr>
        </p:nvSpPr>
        <p:spPr/>
        <p:txBody>
          <a:bodyPr>
            <a:normAutofit fontScale="92500" lnSpcReduction="10000"/>
          </a:bodyPr>
          <a:lstStyle/>
          <a:p>
            <a:pPr marL="383381" indent="-342900">
              <a:buFont typeface="+mj-lt"/>
              <a:buAutoNum type="arabicPeriod"/>
            </a:pPr>
            <a:r>
              <a:rPr lang="en-GB" dirty="0"/>
              <a:t>Problem solving as search. </a:t>
            </a:r>
            <a:r>
              <a:rPr lang="en-US" dirty="0"/>
              <a:t>Problem formulation as CSP.</a:t>
            </a:r>
          </a:p>
          <a:p>
            <a:pPr marL="383381" indent="-342900">
              <a:buFont typeface="+mj-lt"/>
              <a:buAutoNum type="arabicPeriod"/>
            </a:pPr>
            <a:r>
              <a:rPr lang="en-US" dirty="0"/>
              <a:t>Problem reduction, consistency checking techniques</a:t>
            </a:r>
          </a:p>
          <a:p>
            <a:pPr marL="383381" indent="-342900">
              <a:buFont typeface="+mj-lt"/>
              <a:buAutoNum type="arabicPeriod"/>
            </a:pPr>
            <a:r>
              <a:rPr lang="en-US" dirty="0"/>
              <a:t>Heuristic and efficient search.</a:t>
            </a:r>
          </a:p>
          <a:p>
            <a:pPr marL="383381" indent="-342900">
              <a:buFont typeface="+mj-lt"/>
              <a:buAutoNum type="arabicPeriod"/>
            </a:pPr>
            <a:r>
              <a:rPr lang="en-US" dirty="0"/>
              <a:t>Local repair methods; problem structure.</a:t>
            </a:r>
          </a:p>
          <a:p>
            <a:pPr marL="383381" indent="-342900">
              <a:buFont typeface="+mj-lt"/>
              <a:buAutoNum type="arabicPeriod"/>
            </a:pPr>
            <a:r>
              <a:rPr lang="en-US" i="1" dirty="0"/>
              <a:t>Review and exercises</a:t>
            </a:r>
          </a:p>
          <a:p>
            <a:endParaRPr lang="en-US" dirty="0"/>
          </a:p>
          <a:p>
            <a:r>
              <a:rPr lang="en-US" dirty="0"/>
              <a:t>Review of the basics: problem solving as search</a:t>
            </a:r>
          </a:p>
          <a:p>
            <a:pPr marL="463154" lvl="1" indent="-257175">
              <a:buFontTx/>
              <a:buChar char="-"/>
            </a:pPr>
            <a:r>
              <a:rPr lang="en-US" dirty="0"/>
              <a:t>problem formulation</a:t>
            </a:r>
          </a:p>
          <a:p>
            <a:pPr marL="463154" lvl="1" indent="-257175">
              <a:buFontTx/>
              <a:buChar char="-"/>
            </a:pPr>
            <a:r>
              <a:rPr lang="en-US" dirty="0"/>
              <a:t>search algorithms in a state space </a:t>
            </a:r>
          </a:p>
          <a:p>
            <a:pPr marL="463154" lvl="1" indent="-257175">
              <a:buFontTx/>
              <a:buChar char="-"/>
            </a:pPr>
            <a:r>
              <a:rPr lang="en-US" dirty="0"/>
              <a:t>heuristic search</a:t>
            </a:r>
          </a:p>
          <a:p>
            <a:pPr marL="463154" lvl="1" indent="-257175">
              <a:buFontTx/>
              <a:buChar char="-"/>
            </a:pPr>
            <a:r>
              <a:rPr lang="en-US" dirty="0"/>
              <a:t>local search</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31</a:t>
            </a:fld>
            <a:endParaRPr lang="en-US" dirty="0"/>
          </a:p>
        </p:txBody>
      </p:sp>
    </p:spTree>
    <p:extLst>
      <p:ext uri="{BB962C8B-B14F-4D97-AF65-F5344CB8AC3E}">
        <p14:creationId xmlns:p14="http://schemas.microsoft.com/office/powerpoint/2010/main" val="377707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II </a:t>
            </a:r>
            <a:r>
              <a:rPr lang="mr-IN" dirty="0"/>
              <a:t>–</a:t>
            </a:r>
            <a:r>
              <a:rPr lang="en-US" dirty="0"/>
              <a:t> Knowledge representation and reasoning</a:t>
            </a:r>
          </a:p>
        </p:txBody>
      </p:sp>
      <p:sp>
        <p:nvSpPr>
          <p:cNvPr id="3" name="Content Placeholder 2"/>
          <p:cNvSpPr>
            <a:spLocks noGrp="1"/>
          </p:cNvSpPr>
          <p:nvPr>
            <p:ph idx="1"/>
          </p:nvPr>
        </p:nvSpPr>
        <p:spPr/>
        <p:txBody>
          <a:bodyPr>
            <a:normAutofit lnSpcReduction="10000"/>
          </a:bodyPr>
          <a:lstStyle/>
          <a:p>
            <a:pPr marL="383381" indent="-342900">
              <a:buFont typeface="+mj-lt"/>
              <a:buAutoNum type="arabicPeriod"/>
            </a:pPr>
            <a:r>
              <a:rPr lang="en-US" dirty="0"/>
              <a:t>The KR&amp;R hypothesis. Review of fundamental trade-off.  Reasoning</a:t>
            </a:r>
            <a:r>
              <a:rPr lang="en-GB" dirty="0"/>
              <a:t> in classical logic. </a:t>
            </a:r>
          </a:p>
          <a:p>
            <a:pPr marL="383381" indent="-342900">
              <a:buFont typeface="+mj-lt"/>
              <a:buAutoNum type="arabicPeriod"/>
            </a:pPr>
            <a:r>
              <a:rPr lang="en-GB" dirty="0"/>
              <a:t>Knowledge engineering vs ontology engineering.</a:t>
            </a:r>
            <a:r>
              <a:rPr lang="en-US" dirty="0"/>
              <a:t> </a:t>
            </a:r>
          </a:p>
          <a:p>
            <a:pPr marL="383381" indent="-342900">
              <a:buFont typeface="+mj-lt"/>
              <a:buAutoNum type="arabicPeriod"/>
            </a:pPr>
            <a:r>
              <a:rPr lang="en-GB" dirty="0"/>
              <a:t>Reasoning about change: the situation calculus and the “frame problem”. Temporal reasoning.</a:t>
            </a:r>
            <a:r>
              <a:rPr lang="en-US" dirty="0"/>
              <a:t> </a:t>
            </a:r>
          </a:p>
          <a:p>
            <a:pPr marL="383381" indent="-342900">
              <a:buFont typeface="+mj-lt"/>
              <a:buAutoNum type="arabicPeriod"/>
            </a:pPr>
            <a:r>
              <a:rPr lang="en-US" dirty="0"/>
              <a:t>Non-monotonic reasoning. Reason Maintenance Systems.</a:t>
            </a:r>
          </a:p>
          <a:p>
            <a:pPr marL="383381" indent="-342900">
              <a:buFont typeface="+mj-lt"/>
              <a:buAutoNum type="arabicPeriod"/>
            </a:pPr>
            <a:r>
              <a:rPr lang="en-US" dirty="0"/>
              <a:t>Reasoning about knowledge and belief.</a:t>
            </a:r>
          </a:p>
          <a:p>
            <a:pPr marL="383381" indent="-342900">
              <a:buFont typeface="+mj-lt"/>
              <a:buAutoNum type="arabicPeriod"/>
            </a:pPr>
            <a:r>
              <a:rPr lang="en-US" dirty="0"/>
              <a:t>Semantic networks and frames.</a:t>
            </a:r>
          </a:p>
          <a:p>
            <a:pPr marL="383381" indent="-342900">
              <a:buFont typeface="+mj-lt"/>
              <a:buAutoNum type="arabicPeriod"/>
            </a:pPr>
            <a:r>
              <a:rPr lang="en-US" dirty="0"/>
              <a:t>Reasoning about ontologies and description logics.</a:t>
            </a:r>
          </a:p>
          <a:p>
            <a:pPr marL="383381" indent="-342900">
              <a:buFont typeface="+mj-lt"/>
              <a:buAutoNum type="arabicPeriod"/>
            </a:pPr>
            <a:r>
              <a:rPr lang="en-US" i="1" dirty="0"/>
              <a:t>Review and exercises.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32</a:t>
            </a:fld>
            <a:endParaRPr lang="en-US" dirty="0"/>
          </a:p>
        </p:txBody>
      </p:sp>
    </p:spTree>
    <p:extLst>
      <p:ext uri="{BB962C8B-B14F-4D97-AF65-F5344CB8AC3E}">
        <p14:creationId xmlns:p14="http://schemas.microsoft.com/office/powerpoint/2010/main" val="1254481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 Reasoning under uncertainty</a:t>
            </a:r>
            <a:endParaRPr lang="en-US" dirty="0"/>
          </a:p>
        </p:txBody>
      </p:sp>
      <p:sp>
        <p:nvSpPr>
          <p:cNvPr id="3" name="Content Placeholder 2"/>
          <p:cNvSpPr>
            <a:spLocks noGrp="1"/>
          </p:cNvSpPr>
          <p:nvPr>
            <p:ph idx="1"/>
          </p:nvPr>
        </p:nvSpPr>
        <p:spPr/>
        <p:txBody>
          <a:bodyPr/>
          <a:lstStyle/>
          <a:p>
            <a:pPr marL="383381" indent="-342900">
              <a:buFont typeface="+mj-lt"/>
              <a:buAutoNum type="arabicPeriod"/>
            </a:pPr>
            <a:r>
              <a:rPr lang="en-US" dirty="0"/>
              <a:t>Representing uncertain knowledge and probabilistic reasoning.</a:t>
            </a:r>
          </a:p>
          <a:p>
            <a:pPr marL="383381" indent="-342900">
              <a:buFont typeface="+mj-lt"/>
              <a:buAutoNum type="arabicPeriod"/>
            </a:pPr>
            <a:r>
              <a:rPr lang="en-US" dirty="0"/>
              <a:t>Belief networks and inference</a:t>
            </a:r>
          </a:p>
          <a:p>
            <a:pPr marL="383381" indent="-342900">
              <a:buFont typeface="+mj-lt"/>
              <a:buAutoNum type="arabicPeriod"/>
            </a:pPr>
            <a:r>
              <a:rPr lang="en-US" dirty="0"/>
              <a:t>Reasoning over time</a:t>
            </a:r>
          </a:p>
          <a:p>
            <a:pPr marL="383381" indent="-342900">
              <a:buFont typeface="+mj-lt"/>
              <a:buAutoNum type="arabicPeriod"/>
            </a:pPr>
            <a:r>
              <a:rPr lang="en-US" i="1" dirty="0"/>
              <a:t>Review and exercises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33</a:t>
            </a:fld>
            <a:endParaRPr lang="en-US" dirty="0"/>
          </a:p>
        </p:txBody>
      </p:sp>
    </p:spTree>
    <p:extLst>
      <p:ext uri="{BB962C8B-B14F-4D97-AF65-F5344CB8AC3E}">
        <p14:creationId xmlns:p14="http://schemas.microsoft.com/office/powerpoint/2010/main" val="70247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 Rule based systems</a:t>
            </a:r>
          </a:p>
        </p:txBody>
      </p:sp>
      <p:sp>
        <p:nvSpPr>
          <p:cNvPr id="3" name="Content Placeholder 2"/>
          <p:cNvSpPr>
            <a:spLocks noGrp="1"/>
          </p:cNvSpPr>
          <p:nvPr>
            <p:ph idx="1"/>
          </p:nvPr>
        </p:nvSpPr>
        <p:spPr/>
        <p:txBody>
          <a:bodyPr/>
          <a:lstStyle/>
          <a:p>
            <a:pPr marL="383381" indent="-342900">
              <a:buFont typeface="+mj-lt"/>
              <a:buAutoNum type="arabicPeriod"/>
            </a:pPr>
            <a:r>
              <a:rPr lang="en-US" dirty="0"/>
              <a:t>Logic programming and rule based production systems. </a:t>
            </a:r>
          </a:p>
          <a:p>
            <a:pPr marL="383381" indent="-342900">
              <a:buFont typeface="+mj-lt"/>
              <a:buAutoNum type="arabicPeriod"/>
            </a:pPr>
            <a:r>
              <a:rPr lang="en-US" dirty="0"/>
              <a:t>Uncertainty in rule based systems; efficient implementation. </a:t>
            </a:r>
          </a:p>
          <a:p>
            <a:pPr marL="383381" indent="-342900">
              <a:buFont typeface="+mj-lt"/>
              <a:buAutoNum type="arabicPeriod"/>
            </a:pPr>
            <a:r>
              <a:rPr lang="en-US" dirty="0"/>
              <a:t>Constraint logic programming </a:t>
            </a:r>
          </a:p>
          <a:p>
            <a:pPr marL="383381" indent="-342900">
              <a:buFont typeface="+mj-lt"/>
              <a:buAutoNum type="arabicPeriod"/>
            </a:pPr>
            <a:r>
              <a:rPr lang="en-US" dirty="0"/>
              <a:t>Answer Set Programming</a:t>
            </a:r>
          </a:p>
          <a:p>
            <a:pPr marL="383381" indent="-342900">
              <a:buFont typeface="+mj-lt"/>
              <a:buAutoNum type="arabicPeriod"/>
            </a:pPr>
            <a:r>
              <a:rPr lang="en-US" i="1" dirty="0"/>
              <a:t>Review and exercises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34</a:t>
            </a:fld>
            <a:endParaRPr lang="en-US" dirty="0"/>
          </a:p>
        </p:txBody>
      </p:sp>
    </p:spTree>
    <p:extLst>
      <p:ext uri="{BB962C8B-B14F-4D97-AF65-F5344CB8AC3E}">
        <p14:creationId xmlns:p14="http://schemas.microsoft.com/office/powerpoint/2010/main" val="1578784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 Planning</a:t>
            </a:r>
          </a:p>
        </p:txBody>
      </p:sp>
      <p:sp>
        <p:nvSpPr>
          <p:cNvPr id="3" name="Content Placeholder 2"/>
          <p:cNvSpPr>
            <a:spLocks noGrp="1"/>
          </p:cNvSpPr>
          <p:nvPr>
            <p:ph idx="1"/>
          </p:nvPr>
        </p:nvSpPr>
        <p:spPr/>
        <p:txBody>
          <a:bodyPr/>
          <a:lstStyle/>
          <a:p>
            <a:pPr marL="383381" indent="-342900">
              <a:buFont typeface="+mj-lt"/>
              <a:buAutoNum type="arabicPeriod"/>
            </a:pPr>
            <a:r>
              <a:rPr lang="en-US" dirty="0"/>
              <a:t>The planning problem, representation for actions. Planning as state-space search, regressive planning.</a:t>
            </a:r>
          </a:p>
          <a:p>
            <a:pPr marL="383381" indent="-342900">
              <a:buFont typeface="+mj-lt"/>
              <a:buAutoNum type="arabicPeriod"/>
            </a:pPr>
            <a:r>
              <a:rPr lang="en-US" dirty="0"/>
              <a:t>Partial order planning, planning graphs. </a:t>
            </a:r>
            <a:r>
              <a:rPr lang="en-US" dirty="0" err="1"/>
              <a:t>GraphPlan</a:t>
            </a:r>
            <a:r>
              <a:rPr lang="en-US" dirty="0"/>
              <a:t>.</a:t>
            </a:r>
          </a:p>
          <a:p>
            <a:pPr marL="383381" indent="-342900">
              <a:buFont typeface="+mj-lt"/>
              <a:buAutoNum type="arabicPeriod"/>
            </a:pPr>
            <a:r>
              <a:rPr lang="en-US" dirty="0"/>
              <a:t>Planning in the real world: dealing with temporal and resource constraints, hierarchical planning, planning in non-deterministic domains, multi-agent planning. </a:t>
            </a:r>
          </a:p>
          <a:p>
            <a:pPr marL="383381" indent="-342900">
              <a:buFont typeface="+mj-lt"/>
              <a:buAutoNum type="arabicPeriod"/>
            </a:pPr>
            <a:r>
              <a:rPr lang="en-US" i="1" dirty="0"/>
              <a:t>Review and exercises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35</a:t>
            </a:fld>
            <a:endParaRPr lang="en-US" dirty="0"/>
          </a:p>
        </p:txBody>
      </p:sp>
    </p:spTree>
    <p:extLst>
      <p:ext uri="{BB962C8B-B14F-4D97-AF65-F5344CB8AC3E}">
        <p14:creationId xmlns:p14="http://schemas.microsoft.com/office/powerpoint/2010/main" val="2090814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books for the course</a:t>
            </a:r>
          </a:p>
        </p:txBody>
      </p:sp>
      <p:sp>
        <p:nvSpPr>
          <p:cNvPr id="3" name="Content Placeholder 2"/>
          <p:cNvSpPr>
            <a:spLocks noGrp="1"/>
          </p:cNvSpPr>
          <p:nvPr>
            <p:ph idx="1"/>
          </p:nvPr>
        </p:nvSpPr>
        <p:spPr/>
        <p:txBody>
          <a:bodyPr>
            <a:normAutofit lnSpcReduction="10000"/>
          </a:bodyPr>
          <a:lstStyle/>
          <a:p>
            <a:pPr>
              <a:spcBef>
                <a:spcPts val="900"/>
              </a:spcBef>
            </a:pPr>
            <a:r>
              <a:rPr lang="en-US" dirty="0"/>
              <a:t>[AI-FCA] David L. Poole,  Alan K. </a:t>
            </a:r>
            <a:r>
              <a:rPr lang="en-US" dirty="0" err="1"/>
              <a:t>Mackworth</a:t>
            </a:r>
            <a:r>
              <a:rPr lang="en-US" dirty="0"/>
              <a:t>. </a:t>
            </a:r>
            <a:r>
              <a:rPr lang="en-US" i="1" dirty="0"/>
              <a:t>Artificial Intelligence: foundations of computational agents</a:t>
            </a:r>
            <a:r>
              <a:rPr lang="en-US" dirty="0"/>
              <a:t>, Cambridge University Press, 2017. </a:t>
            </a:r>
            <a:r>
              <a:rPr lang="en-US" dirty="0">
                <a:hlinkClick r:id="rId3"/>
              </a:rPr>
              <a:t>http://artint.info/2e/html/ArtInt2e.html</a:t>
            </a:r>
            <a:r>
              <a:rPr lang="en-US" dirty="0"/>
              <a:t> (online version)</a:t>
            </a:r>
          </a:p>
          <a:p>
            <a:pPr>
              <a:spcBef>
                <a:spcPts val="900"/>
              </a:spcBef>
            </a:pPr>
            <a:r>
              <a:rPr lang="en-US" dirty="0"/>
              <a:t>[AIMA] Stuart J. Russell and Peter </a:t>
            </a:r>
            <a:r>
              <a:rPr lang="en-US" dirty="0" err="1"/>
              <a:t>Norvig</a:t>
            </a:r>
            <a:r>
              <a:rPr lang="en-US" dirty="0"/>
              <a:t>. </a:t>
            </a:r>
            <a:r>
              <a:rPr lang="en-US" i="1" dirty="0"/>
              <a:t>Artificial Intelligence: A Modern Approach</a:t>
            </a:r>
            <a:r>
              <a:rPr lang="en-US" dirty="0"/>
              <a:t> (3rd edition). Pearson Education, 2010. </a:t>
            </a:r>
          </a:p>
          <a:p>
            <a:pPr>
              <a:spcBef>
                <a:spcPts val="900"/>
              </a:spcBef>
            </a:pPr>
            <a:r>
              <a:rPr lang="en-US" dirty="0"/>
              <a:t>[KR&amp;R] Ronald Brachman and Hector Levesque. </a:t>
            </a:r>
            <a:r>
              <a:rPr lang="en-US" i="1" dirty="0"/>
              <a:t>Knowledge Representation and Reasoning</a:t>
            </a:r>
            <a:r>
              <a:rPr lang="en-US" dirty="0"/>
              <a:t>. Morgan Kaufmann Publishers Inc., San Francisco, CA, USA. 2004.</a:t>
            </a:r>
          </a:p>
          <a:p>
            <a:pPr>
              <a:spcBef>
                <a:spcPts val="900"/>
              </a:spcBef>
            </a:pPr>
            <a:r>
              <a:rPr lang="en-US" dirty="0"/>
              <a:t>[AI-LF] </a:t>
            </a:r>
            <a:r>
              <a:rPr lang="en-US" dirty="0" err="1"/>
              <a:t>Genesereth</a:t>
            </a:r>
            <a:r>
              <a:rPr lang="en-US" dirty="0"/>
              <a:t>, M., and Nilsson, N., Logical Foundations of Artificial Intelligence, San Francisco: Morgan Kaufmann, 1987.</a:t>
            </a:r>
          </a:p>
          <a:p>
            <a:pPr>
              <a:spcBef>
                <a:spcPts val="900"/>
              </a:spcBef>
            </a:pPr>
            <a:r>
              <a:rPr lang="en-US" dirty="0"/>
              <a:t>[AI-NS] Nils Nilsson, N., </a:t>
            </a:r>
            <a:r>
              <a:rPr lang="en-US" i="1" dirty="0"/>
              <a:t>Artificial Intelligence: A New Synthesis</a:t>
            </a:r>
            <a:r>
              <a:rPr lang="en-US" dirty="0"/>
              <a:t>, San Francisco: Morgan Kaufmann, 1998.</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E35DC71-AB69-BA41-8CBE-282D343BD6AF}"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36</a:t>
            </a:fld>
            <a:endParaRPr lang="en-US" dirty="0"/>
          </a:p>
        </p:txBody>
      </p:sp>
    </p:spTree>
    <p:extLst>
      <p:ext uri="{BB962C8B-B14F-4D97-AF65-F5344CB8AC3E}">
        <p14:creationId xmlns:p14="http://schemas.microsoft.com/office/powerpoint/2010/main" val="876201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Moodle platform</a:t>
            </a:r>
          </a:p>
        </p:txBody>
      </p:sp>
      <p:sp>
        <p:nvSpPr>
          <p:cNvPr id="3" name="Content Placeholder 2"/>
          <p:cNvSpPr>
            <a:spLocks noGrp="1"/>
          </p:cNvSpPr>
          <p:nvPr>
            <p:ph idx="1"/>
          </p:nvPr>
        </p:nvSpPr>
        <p:spPr/>
        <p:txBody>
          <a:bodyPr/>
          <a:lstStyle/>
          <a:p>
            <a:r>
              <a:rPr lang="en-US" dirty="0"/>
              <a:t>Register into the Moodle platform, course AIF-20:</a:t>
            </a:r>
          </a:p>
          <a:p>
            <a:r>
              <a:rPr lang="en-US" dirty="0">
                <a:hlinkClick r:id="rId3"/>
              </a:rPr>
              <a:t>https://elearning.di.unipi.it/course/view.php?id=197</a:t>
            </a:r>
            <a:r>
              <a:rPr lang="en-US" dirty="0"/>
              <a:t> </a:t>
            </a:r>
          </a:p>
          <a:p>
            <a:r>
              <a:rPr lang="en-US" dirty="0"/>
              <a:t>If not yet a student of UNIPI you can enter as guest with password: *****</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37</a:t>
            </a:fld>
            <a:endParaRPr lang="en-US" dirty="0"/>
          </a:p>
        </p:txBody>
      </p:sp>
    </p:spTree>
    <p:extLst>
      <p:ext uri="{BB962C8B-B14F-4D97-AF65-F5344CB8AC3E}">
        <p14:creationId xmlns:p14="http://schemas.microsoft.com/office/powerpoint/2010/main" val="525099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dirty="0"/>
              <a:t>AI Fundamentals: necessary background</a:t>
            </a:r>
          </a:p>
        </p:txBody>
      </p:sp>
      <p:sp>
        <p:nvSpPr>
          <p:cNvPr id="3" name="Subtitle 2"/>
          <p:cNvSpPr>
            <a:spLocks noGrp="1"/>
          </p:cNvSpPr>
          <p:nvPr>
            <p:ph type="subTitle" idx="1"/>
          </p:nvPr>
        </p:nvSpPr>
        <p:spPr/>
        <p:txBody>
          <a:bodyPr>
            <a:normAutofit/>
          </a:bodyPr>
          <a:lstStyle/>
          <a:p>
            <a:r>
              <a:rPr lang="en-US" dirty="0"/>
              <a:t>What you need to know</a:t>
            </a:r>
          </a:p>
          <a:p>
            <a:r>
              <a:rPr lang="en-US" dirty="0"/>
              <a:t>How to fill the gaps</a:t>
            </a:r>
          </a:p>
          <a:p>
            <a:endParaRPr lang="en-US" dirty="0"/>
          </a:p>
        </p:txBody>
      </p:sp>
    </p:spTree>
    <p:extLst>
      <p:ext uri="{BB962C8B-B14F-4D97-AF65-F5344CB8AC3E}">
        <p14:creationId xmlns:p14="http://schemas.microsoft.com/office/powerpoint/2010/main" val="60754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lstStyle/>
          <a:p>
            <a:pPr marL="297656" indent="-257175">
              <a:buFont typeface="Wingdings" charset="2"/>
              <a:buChar char="§"/>
            </a:pPr>
            <a:r>
              <a:rPr lang="en-GB" dirty="0"/>
              <a:t>Expected background from computer science</a:t>
            </a:r>
          </a:p>
          <a:p>
            <a:pPr marL="538163" lvl="1" indent="-232172">
              <a:buFont typeface="Wingdings" charset="2"/>
              <a:buChar char="ü"/>
            </a:pPr>
            <a:r>
              <a:rPr lang="en-GB" dirty="0"/>
              <a:t>Algorithms and complexity</a:t>
            </a:r>
          </a:p>
          <a:p>
            <a:pPr marL="538163" lvl="1" indent="-232172">
              <a:buFont typeface="Wingdings" charset="2"/>
              <a:buChar char="ü"/>
            </a:pPr>
            <a:r>
              <a:rPr lang="en-GB" dirty="0"/>
              <a:t>Formal logic</a:t>
            </a:r>
          </a:p>
          <a:p>
            <a:pPr marL="538163" lvl="1" indent="-232172">
              <a:buFont typeface="Wingdings" charset="2"/>
              <a:buChar char="ü"/>
            </a:pPr>
            <a:r>
              <a:rPr lang="en-GB" dirty="0"/>
              <a:t>Computability</a:t>
            </a:r>
          </a:p>
          <a:p>
            <a:pPr marL="538163" lvl="1" indent="-232172">
              <a:buFont typeface="Wingdings" charset="2"/>
              <a:buChar char="ü"/>
            </a:pPr>
            <a:r>
              <a:rPr lang="en-GB" dirty="0"/>
              <a:t>Elements of probability calculus</a:t>
            </a:r>
          </a:p>
          <a:p>
            <a:pPr marL="297656" indent="-257175">
              <a:buFont typeface="Wingdings" charset="2"/>
              <a:buChar char="§"/>
            </a:pPr>
            <a:r>
              <a:rPr lang="en-GB" dirty="0"/>
              <a:t>A basic course in Artificial Intelligence (useful)</a:t>
            </a:r>
          </a:p>
          <a:p>
            <a:pPr marL="563165" lvl="1" indent="-257175">
              <a:buFont typeface="Wingdings" charset="2"/>
              <a:buChar char="ü"/>
            </a:pPr>
            <a:r>
              <a:rPr lang="en-GB" dirty="0"/>
              <a:t>Problem solving as search</a:t>
            </a:r>
          </a:p>
          <a:p>
            <a:pPr marL="563165" lvl="1" indent="-257175">
              <a:buFont typeface="Wingdings" charset="2"/>
              <a:buChar char="ü"/>
            </a:pPr>
            <a:r>
              <a:rPr lang="en-GB" dirty="0"/>
              <a:t>Representation and reasoning in classical logic</a:t>
            </a:r>
          </a:p>
          <a:p>
            <a:r>
              <a:rPr lang="en-GB" b="1" dirty="0"/>
              <a:t> </a:t>
            </a:r>
            <a:endParaRPr lang="en-GB"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39</a:t>
            </a:fld>
            <a:endParaRPr lang="en-US" dirty="0"/>
          </a:p>
        </p:txBody>
      </p:sp>
    </p:spTree>
    <p:extLst>
      <p:ext uri="{BB962C8B-B14F-4D97-AF65-F5344CB8AC3E}">
        <p14:creationId xmlns:p14="http://schemas.microsoft.com/office/powerpoint/2010/main" val="19836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is booming [again]</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a:xfrm>
            <a:off x="2786309" y="4832877"/>
            <a:ext cx="3617103" cy="273844"/>
          </a:xfrm>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a:t>
            </a:fld>
            <a:endParaRPr lang="en-US" dirty="0"/>
          </a:p>
        </p:txBody>
      </p:sp>
      <p:pic>
        <p:nvPicPr>
          <p:cNvPr id="7" name="Picture 6"/>
          <p:cNvPicPr>
            <a:picLocks noChangeAspect="1"/>
          </p:cNvPicPr>
          <p:nvPr/>
        </p:nvPicPr>
        <p:blipFill>
          <a:blip r:embed="rId3"/>
          <a:stretch>
            <a:fillRect/>
          </a:stretch>
        </p:blipFill>
        <p:spPr>
          <a:xfrm>
            <a:off x="0" y="36780"/>
            <a:ext cx="9144000" cy="5069941"/>
          </a:xfrm>
          <a:prstGeom prst="rect">
            <a:avLst/>
          </a:prstGeom>
        </p:spPr>
      </p:pic>
      <p:sp>
        <p:nvSpPr>
          <p:cNvPr id="3" name="TextBox 2"/>
          <p:cNvSpPr txBox="1"/>
          <p:nvPr/>
        </p:nvSpPr>
        <p:spPr>
          <a:xfrm>
            <a:off x="3356196" y="4806639"/>
            <a:ext cx="1897892" cy="300082"/>
          </a:xfrm>
          <a:prstGeom prst="rect">
            <a:avLst/>
          </a:prstGeom>
          <a:noFill/>
        </p:spPr>
        <p:txBody>
          <a:bodyPr wrap="none" rtlCol="0">
            <a:spAutoFit/>
          </a:bodyPr>
          <a:lstStyle/>
          <a:p>
            <a:r>
              <a:rPr lang="en-US"/>
              <a:t>Credit: Vincenzo </a:t>
            </a:r>
            <a:r>
              <a:rPr lang="en-US" dirty="0" err="1"/>
              <a:t>Gervasi</a:t>
            </a:r>
            <a:endParaRPr lang="en-US" dirty="0"/>
          </a:p>
        </p:txBody>
      </p:sp>
    </p:spTree>
    <p:extLst>
      <p:ext uri="{BB962C8B-B14F-4D97-AF65-F5344CB8AC3E}">
        <p14:creationId xmlns:p14="http://schemas.microsoft.com/office/powerpoint/2010/main" val="1075048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normAutofit/>
          </a:bodyPr>
          <a:lstStyle/>
          <a:p>
            <a:pPr marL="297656" indent="-257175">
              <a:buFont typeface="Wingdings" charset="2"/>
              <a:buChar char="Ø"/>
            </a:pPr>
            <a:r>
              <a:rPr lang="en-GB" dirty="0"/>
              <a:t>Final written test (via Moodle), followed by an oral exam</a:t>
            </a:r>
          </a:p>
          <a:p>
            <a:pPr marL="297656" indent="-257175">
              <a:buFont typeface="Wingdings" charset="2"/>
              <a:buChar char="Ø"/>
            </a:pPr>
            <a:r>
              <a:rPr lang="en-US" dirty="0"/>
              <a:t>I will propose small tasks (readings, quiz, open questions, exercises) during the lectures (</a:t>
            </a:r>
            <a:r>
              <a:rPr lang="en-US" b="1" dirty="0"/>
              <a:t>Your turn </a:t>
            </a:r>
            <a:r>
              <a:rPr lang="en-US" dirty="0"/>
              <a:t>activities)</a:t>
            </a:r>
          </a:p>
          <a:p>
            <a:pPr marL="297656" indent="-257175">
              <a:buFont typeface="Wingdings" charset="2"/>
              <a:buChar char="Ø"/>
            </a:pPr>
            <a:r>
              <a:rPr lang="en-US" dirty="0"/>
              <a:t>Examples of exam questions at the end of each section.</a:t>
            </a:r>
          </a:p>
          <a:p>
            <a:pPr marL="297656" indent="-257175">
              <a:buFont typeface="Wingdings" charset="2"/>
              <a:buChar char="Ø"/>
            </a:pPr>
            <a:r>
              <a:rPr lang="en-US" dirty="0"/>
              <a:t>We will have time for a final simulation of exam in December.</a:t>
            </a:r>
          </a:p>
          <a:p>
            <a:pPr marL="10716"/>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40</a:t>
            </a:fld>
            <a:endParaRPr lang="en-US" dirty="0"/>
          </a:p>
        </p:txBody>
      </p:sp>
    </p:spTree>
    <p:extLst>
      <p:ext uri="{BB962C8B-B14F-4D97-AF65-F5344CB8AC3E}">
        <p14:creationId xmlns:p14="http://schemas.microsoft.com/office/powerpoint/2010/main" val="986483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p:txBody>
          <a:bodyPr/>
          <a:lstStyle/>
          <a:p>
            <a:pPr marL="383381" indent="-342900">
              <a:buFont typeface="+mj-lt"/>
              <a:buAutoNum type="arabicPeriod"/>
            </a:pPr>
            <a:r>
              <a:rPr lang="en-US" dirty="0"/>
              <a:t>Read chapter 1 and chapter 2 of “Thinking Fast and slow”.</a:t>
            </a:r>
          </a:p>
          <a:p>
            <a:pPr marL="711200" lvl="1" indent="-350838">
              <a:buFont typeface="Wingdings" pitchFamily="2" charset="2"/>
              <a:buChar char="ü"/>
            </a:pPr>
            <a:r>
              <a:rPr lang="en-US" dirty="0"/>
              <a:t>Small test about the System 1 and System 2 distinction (see Moodle).</a:t>
            </a:r>
          </a:p>
          <a:p>
            <a:pPr marL="383381" indent="-342900">
              <a:buFont typeface="+mj-lt"/>
              <a:buAutoNum type="arabicPeriod"/>
            </a:pPr>
            <a:r>
              <a:rPr lang="en-US" dirty="0"/>
              <a:t>Review/study (if needed) the following:</a:t>
            </a:r>
          </a:p>
          <a:p>
            <a:pPr marL="623888" lvl="1" indent="-263525">
              <a:buFont typeface="Wingdings" charset="2"/>
              <a:buChar char="ü"/>
            </a:pPr>
            <a:r>
              <a:rPr lang="en-US" dirty="0"/>
              <a:t>Problem formulation according to the paradigm of </a:t>
            </a:r>
            <a:r>
              <a:rPr lang="en-US" i="1" dirty="0"/>
              <a:t>problem solving as search</a:t>
            </a:r>
            <a:r>
              <a:rPr lang="en-US" dirty="0"/>
              <a:t>. AIMA </a:t>
            </a:r>
            <a:r>
              <a:rPr lang="en-US" dirty="0" err="1"/>
              <a:t>ch.</a:t>
            </a:r>
            <a:r>
              <a:rPr lang="en-US" dirty="0"/>
              <a:t> 3 </a:t>
            </a:r>
            <a:r>
              <a:rPr lang="mr-IN" dirty="0"/>
              <a:t>–</a:t>
            </a:r>
            <a:r>
              <a:rPr lang="en-US" dirty="0"/>
              <a:t> Lecture slides IIA-2019, Lecture 3</a:t>
            </a:r>
          </a:p>
          <a:p>
            <a:pPr marL="623888" lvl="1" indent="-263525">
              <a:buFont typeface="Wingdings" charset="2"/>
              <a:buChar char="ü"/>
            </a:pPr>
            <a:r>
              <a:rPr lang="en-US" dirty="0"/>
              <a:t>Searching for solutions: basic search algorithms, heuristic search algorithms (A* and variants)  AIMA </a:t>
            </a:r>
            <a:r>
              <a:rPr lang="en-US" dirty="0" err="1"/>
              <a:t>ch.</a:t>
            </a:r>
            <a:r>
              <a:rPr lang="en-US" dirty="0"/>
              <a:t> 3. Lecture slides IIA-2019, Lecture 3-4.</a:t>
            </a:r>
          </a:p>
          <a:p>
            <a:pPr marL="623888" lvl="1" indent="-263525">
              <a:buFont typeface="Wingdings" charset="2"/>
              <a:buChar char="ü"/>
            </a:pPr>
            <a:r>
              <a:rPr lang="en-US" dirty="0"/>
              <a:t>Local search algorithms: AIMA cap. 4.1,  Lecture slides IIA-2019, Lecture 5.</a:t>
            </a:r>
          </a:p>
          <a:p>
            <a:pPr marL="383381" indent="-342900">
              <a:buFont typeface="+mj-lt"/>
              <a:buAutoNum type="arabicPeriod"/>
            </a:pPr>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41</a:t>
            </a:fld>
            <a:endParaRPr lang="en-US" dirty="0"/>
          </a:p>
        </p:txBody>
      </p:sp>
    </p:spTree>
    <p:extLst>
      <p:ext uri="{BB962C8B-B14F-4D97-AF65-F5344CB8AC3E}">
        <p14:creationId xmlns:p14="http://schemas.microsoft.com/office/powerpoint/2010/main" val="1086303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p:txBody>
          <a:bodyPr>
            <a:normAutofit/>
          </a:bodyPr>
          <a:lstStyle/>
          <a:p>
            <a:pPr marL="297656" indent="-257175">
              <a:buFont typeface="Wingdings" charset="2"/>
              <a:buChar char="§"/>
            </a:pPr>
            <a:r>
              <a:rPr lang="en-US" dirty="0"/>
              <a:t>AI means building </a:t>
            </a:r>
            <a:r>
              <a:rPr lang="en-US" b="1" dirty="0"/>
              <a:t>intelligent computational agents</a:t>
            </a:r>
          </a:p>
          <a:p>
            <a:pPr marL="297656" indent="-257175">
              <a:buFont typeface="Wingdings" charset="2"/>
              <a:buChar char="§"/>
            </a:pPr>
            <a:r>
              <a:rPr lang="en-US" dirty="0"/>
              <a:t>Unified vision of the enterprise of building AI systems.</a:t>
            </a:r>
            <a:endParaRPr lang="en-US" b="1" dirty="0"/>
          </a:p>
          <a:p>
            <a:pPr marL="297656" indent="-257175">
              <a:buFont typeface="Wingdings" charset="2"/>
              <a:buChar char="§"/>
            </a:pPr>
            <a:r>
              <a:rPr lang="en-US" dirty="0"/>
              <a:t>We are only interested in their external behavior in terms of </a:t>
            </a:r>
            <a:r>
              <a:rPr lang="en-US" b="1" dirty="0"/>
              <a:t>actions</a:t>
            </a:r>
            <a:r>
              <a:rPr lang="en-US" dirty="0"/>
              <a:t>, whether they do the right thing or not.</a:t>
            </a:r>
          </a:p>
          <a:p>
            <a:pPr marL="297656" indent="-257175">
              <a:buFont typeface="Wingdings" charset="2"/>
              <a:buChar char="§"/>
            </a:pPr>
            <a:r>
              <a:rPr lang="en-US" dirty="0"/>
              <a:t>Dimensions of complexity following </a:t>
            </a:r>
            <a:r>
              <a:rPr lang="en-US" dirty="0" err="1"/>
              <a:t>Poole&amp;Macworth</a:t>
            </a:r>
            <a:r>
              <a:rPr lang="en-US" dirty="0"/>
              <a:t> AI-FCA.</a:t>
            </a:r>
          </a:p>
          <a:p>
            <a:pPr marL="297656" indent="-257175">
              <a:buFont typeface="Wingdings" charset="2"/>
              <a:buChar char="§"/>
            </a:pPr>
            <a:r>
              <a:rPr lang="en-US" dirty="0"/>
              <a:t>We will follow the online book “</a:t>
            </a:r>
            <a:r>
              <a:rPr lang="en-US" b="1" dirty="0"/>
              <a:t>Artificial Intelligence: Foundations of Computational Agents” </a:t>
            </a:r>
            <a:r>
              <a:rPr lang="en-US" dirty="0"/>
              <a:t>by Poole and </a:t>
            </a:r>
            <a:r>
              <a:rPr lang="en-US" dirty="0" err="1"/>
              <a:t>Macworth</a:t>
            </a:r>
            <a:r>
              <a:rPr lang="en-US" dirty="0"/>
              <a:t> </a:t>
            </a:r>
            <a:r>
              <a:rPr lang="en-US" dirty="0">
                <a:hlinkClick r:id="rId3"/>
              </a:rPr>
              <a:t>http://artint.info/2e/html/ArtInt2e.html</a:t>
            </a:r>
            <a:r>
              <a:rPr lang="en-US" dirty="0"/>
              <a:t> </a:t>
            </a:r>
          </a:p>
          <a:p>
            <a:pPr marL="297656" indent="-257175">
              <a:buFont typeface="Wingdings" charset="2"/>
              <a:buChar char="§"/>
            </a:pPr>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42</a:t>
            </a:fld>
            <a:endParaRPr lang="en-US" dirty="0"/>
          </a:p>
        </p:txBody>
      </p:sp>
    </p:spTree>
    <p:extLst>
      <p:ext uri="{BB962C8B-B14F-4D97-AF65-F5344CB8AC3E}">
        <p14:creationId xmlns:p14="http://schemas.microsoft.com/office/powerpoint/2010/main" val="6406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timeline: milestones</a:t>
            </a:r>
          </a:p>
        </p:txBody>
      </p:sp>
      <p:sp>
        <p:nvSpPr>
          <p:cNvPr id="9" name="Content Placeholder 8"/>
          <p:cNvSpPr>
            <a:spLocks noGrp="1"/>
          </p:cNvSpPr>
          <p:nvPr>
            <p:ph idx="1"/>
          </p:nvPr>
        </p:nvSpPr>
        <p:spPr>
          <a:xfrm>
            <a:off x="1470660" y="1158058"/>
            <a:ext cx="6938703" cy="3517925"/>
          </a:xfrm>
        </p:spPr>
        <p:txBody>
          <a:bodyPr>
            <a:normAutofit fontScale="92500" lnSpcReduction="10000"/>
          </a:bodyPr>
          <a:lstStyle/>
          <a:p>
            <a:pPr marL="277813" indent="-277813" defTabSz="914400"/>
            <a:r>
              <a:rPr lang="en-US" altLang="x-none" sz="2000" dirty="0">
                <a:ea typeface="ＭＳ Ｐゴシック" charset="-128"/>
              </a:rPr>
              <a:t>Mc </a:t>
            </a:r>
            <a:r>
              <a:rPr lang="en-US" altLang="x-none" sz="2000" dirty="0" err="1">
                <a:ea typeface="ＭＳ Ｐゴシック" charset="-128"/>
              </a:rPr>
              <a:t>Culloch</a:t>
            </a:r>
            <a:r>
              <a:rPr lang="en-US" altLang="x-none" sz="2000" dirty="0">
                <a:ea typeface="ＭＳ Ｐゴシック" charset="-128"/>
              </a:rPr>
              <a:t> &amp; Pitts: first work on neural networks </a:t>
            </a:r>
            <a:endParaRPr lang="en-US" sz="2000" dirty="0"/>
          </a:p>
          <a:p>
            <a:r>
              <a:rPr lang="en-US" sz="2000" dirty="0"/>
              <a:t>Turing test</a:t>
            </a:r>
          </a:p>
          <a:p>
            <a:endParaRPr lang="en-US" sz="2000" dirty="0"/>
          </a:p>
          <a:p>
            <a:r>
              <a:rPr lang="en-US" sz="2000" dirty="0"/>
              <a:t>The birth of Artificial Intelligence (Dartmouth college)</a:t>
            </a:r>
          </a:p>
          <a:p>
            <a:r>
              <a:rPr lang="en-US" sz="2000" dirty="0"/>
              <a:t>Theorem proving (Newell &amp; Simon), games </a:t>
            </a:r>
            <a:r>
              <a:rPr lang="mr-IN" sz="2000" dirty="0"/>
              <a:t>…</a:t>
            </a:r>
            <a:r>
              <a:rPr lang="en-US" sz="2000" dirty="0"/>
              <a:t> symbolic reasoning</a:t>
            </a:r>
          </a:p>
          <a:p>
            <a:r>
              <a:rPr lang="en-US" sz="2000" dirty="0"/>
              <a:t>The AI winter. The </a:t>
            </a:r>
            <a:r>
              <a:rPr lang="en-US" sz="2000" dirty="0" err="1"/>
              <a:t>Lighhill</a:t>
            </a:r>
            <a:r>
              <a:rPr lang="en-US" sz="2000" dirty="0"/>
              <a:t> report in UK.</a:t>
            </a:r>
          </a:p>
          <a:p>
            <a:endParaRPr lang="en-US" sz="2000" dirty="0"/>
          </a:p>
          <a:p>
            <a:r>
              <a:rPr lang="en-US" sz="2000" dirty="0"/>
              <a:t>The expert systems era begins </a:t>
            </a:r>
            <a:r>
              <a:rPr lang="mr-IN" sz="2000" dirty="0"/>
              <a:t>…</a:t>
            </a:r>
            <a:r>
              <a:rPr lang="en-US" sz="2000" dirty="0"/>
              <a:t> industrial applications</a:t>
            </a:r>
          </a:p>
          <a:p>
            <a:endParaRPr lang="en-US" sz="2000" dirty="0"/>
          </a:p>
          <a:p>
            <a:r>
              <a:rPr lang="en-US" sz="2000" dirty="0"/>
              <a:t>Deep Blue defeats world chess champion G. Kasparov</a:t>
            </a:r>
          </a:p>
          <a:p>
            <a:endParaRPr lang="en-US" dirty="0"/>
          </a:p>
        </p:txBody>
      </p:sp>
      <p:sp>
        <p:nvSpPr>
          <p:cNvPr id="3" name="Date Placeholder 2"/>
          <p:cNvSpPr>
            <a:spLocks noGrp="1"/>
          </p:cNvSpPr>
          <p:nvPr>
            <p:ph type="dt" sz="half" idx="10"/>
          </p:nvPr>
        </p:nvSpPr>
        <p:spPr/>
        <p:txBody>
          <a:bodyPr/>
          <a:lstStyle/>
          <a:p>
            <a:fld id="{FB7E3EF7-78F6-4F49-9809-8841BF36E24E}" type="datetime1">
              <a:rPr lang="it-IT" smtClean="0"/>
              <a:t>16/09/20</a:t>
            </a:fld>
            <a:endParaRPr lang="en-US" dirty="0"/>
          </a:p>
        </p:txBody>
      </p:sp>
      <p:sp>
        <p:nvSpPr>
          <p:cNvPr id="4" name="Footer Placeholder 3"/>
          <p:cNvSpPr>
            <a:spLocks noGrp="1"/>
          </p:cNvSpPr>
          <p:nvPr>
            <p:ph type="ftr" sz="quarter" idx="11"/>
          </p:nvPr>
        </p:nvSpPr>
        <p:spPr/>
        <p:txBody>
          <a:bodyPr/>
          <a:lstStyle/>
          <a:p>
            <a:r>
              <a:rPr lang="en-US"/>
              <a:t>AI Fundamentals - M. Simi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cxnSp>
        <p:nvCxnSpPr>
          <p:cNvPr id="7" name="Straight Connector 6"/>
          <p:cNvCxnSpPr/>
          <p:nvPr/>
        </p:nvCxnSpPr>
        <p:spPr>
          <a:xfrm>
            <a:off x="393700" y="1043784"/>
            <a:ext cx="12700" cy="363220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06400" y="1132659"/>
            <a:ext cx="965200" cy="300082"/>
            <a:chOff x="406400" y="1158059"/>
            <a:chExt cx="965200" cy="300082"/>
          </a:xfrm>
        </p:grpSpPr>
        <p:cxnSp>
          <p:nvCxnSpPr>
            <p:cNvPr id="11" name="Straight Connector 10"/>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1943</a:t>
              </a:r>
            </a:p>
          </p:txBody>
        </p:sp>
      </p:grpSp>
      <p:grpSp>
        <p:nvGrpSpPr>
          <p:cNvPr id="14" name="Group 13"/>
          <p:cNvGrpSpPr/>
          <p:nvPr/>
        </p:nvGrpSpPr>
        <p:grpSpPr>
          <a:xfrm>
            <a:off x="411480" y="2168857"/>
            <a:ext cx="965200" cy="300082"/>
            <a:chOff x="406400" y="1158059"/>
            <a:chExt cx="965200" cy="300082"/>
          </a:xfrm>
        </p:grpSpPr>
        <p:cxnSp>
          <p:nvCxnSpPr>
            <p:cNvPr id="15" name="Straight Connector 14"/>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1956</a:t>
              </a:r>
            </a:p>
          </p:txBody>
        </p:sp>
      </p:grpSp>
      <p:grpSp>
        <p:nvGrpSpPr>
          <p:cNvPr id="17" name="Group 16"/>
          <p:cNvGrpSpPr/>
          <p:nvPr/>
        </p:nvGrpSpPr>
        <p:grpSpPr>
          <a:xfrm>
            <a:off x="406400" y="1537637"/>
            <a:ext cx="965200" cy="300082"/>
            <a:chOff x="406400" y="1158059"/>
            <a:chExt cx="965200" cy="300082"/>
          </a:xfrm>
        </p:grpSpPr>
        <p:cxnSp>
          <p:nvCxnSpPr>
            <p:cNvPr id="18" name="Straight Connector 17"/>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1950</a:t>
              </a:r>
            </a:p>
          </p:txBody>
        </p:sp>
      </p:grpSp>
      <p:grpSp>
        <p:nvGrpSpPr>
          <p:cNvPr id="20" name="Group 19"/>
          <p:cNvGrpSpPr/>
          <p:nvPr/>
        </p:nvGrpSpPr>
        <p:grpSpPr>
          <a:xfrm>
            <a:off x="400050" y="4058047"/>
            <a:ext cx="965200" cy="300082"/>
            <a:chOff x="406400" y="1158059"/>
            <a:chExt cx="965200" cy="300082"/>
          </a:xfrm>
        </p:grpSpPr>
        <p:cxnSp>
          <p:nvCxnSpPr>
            <p:cNvPr id="21" name="Straight Connector 20"/>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1997</a:t>
              </a:r>
            </a:p>
          </p:txBody>
        </p:sp>
      </p:grpSp>
      <p:grpSp>
        <p:nvGrpSpPr>
          <p:cNvPr id="29" name="Group 28"/>
          <p:cNvGrpSpPr/>
          <p:nvPr/>
        </p:nvGrpSpPr>
        <p:grpSpPr>
          <a:xfrm>
            <a:off x="393700" y="3404465"/>
            <a:ext cx="965200" cy="300082"/>
            <a:chOff x="406400" y="1172535"/>
            <a:chExt cx="965200" cy="300082"/>
          </a:xfrm>
        </p:grpSpPr>
        <p:cxnSp>
          <p:nvCxnSpPr>
            <p:cNvPr id="30" name="Straight Connector 29"/>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2960" y="1172535"/>
              <a:ext cx="548640" cy="300082"/>
            </a:xfrm>
            <a:prstGeom prst="rect">
              <a:avLst/>
            </a:prstGeom>
            <a:noFill/>
            <a:ln w="57150">
              <a:solidFill>
                <a:schemeClr val="accent1"/>
              </a:solidFill>
            </a:ln>
          </p:spPr>
          <p:txBody>
            <a:bodyPr wrap="square" rtlCol="0">
              <a:spAutoFit/>
            </a:bodyPr>
            <a:lstStyle/>
            <a:p>
              <a:r>
                <a:rPr lang="en-US"/>
                <a:t>1969</a:t>
              </a:r>
              <a:endParaRPr lang="en-US" dirty="0"/>
            </a:p>
          </p:txBody>
        </p:sp>
      </p:grpSp>
      <p:grpSp>
        <p:nvGrpSpPr>
          <p:cNvPr id="32" name="Group 31"/>
          <p:cNvGrpSpPr/>
          <p:nvPr/>
        </p:nvGrpSpPr>
        <p:grpSpPr>
          <a:xfrm>
            <a:off x="406400" y="2801684"/>
            <a:ext cx="965200" cy="300082"/>
            <a:chOff x="406400" y="1158059"/>
            <a:chExt cx="965200" cy="300082"/>
          </a:xfrm>
        </p:grpSpPr>
        <p:cxnSp>
          <p:nvCxnSpPr>
            <p:cNvPr id="33" name="Straight Connector 32"/>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1973</a:t>
              </a:r>
            </a:p>
          </p:txBody>
        </p:sp>
      </p:grpSp>
    </p:spTree>
    <p:extLst>
      <p:ext uri="{BB962C8B-B14F-4D97-AF65-F5344CB8AC3E}">
        <p14:creationId xmlns:p14="http://schemas.microsoft.com/office/powerpoint/2010/main" val="235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timeline: milestones (</a:t>
            </a:r>
            <a:r>
              <a:rPr lang="en-US" dirty="0" err="1"/>
              <a:t>cnt</a:t>
            </a:r>
            <a:r>
              <a:rPr lang="en-US" dirty="0"/>
              <a:t>.)</a:t>
            </a:r>
          </a:p>
        </p:txBody>
      </p:sp>
      <p:sp>
        <p:nvSpPr>
          <p:cNvPr id="9" name="Content Placeholder 8"/>
          <p:cNvSpPr>
            <a:spLocks noGrp="1"/>
          </p:cNvSpPr>
          <p:nvPr>
            <p:ph idx="1"/>
          </p:nvPr>
        </p:nvSpPr>
        <p:spPr>
          <a:xfrm>
            <a:off x="1470660" y="1158058"/>
            <a:ext cx="6938703" cy="3517925"/>
          </a:xfrm>
        </p:spPr>
        <p:txBody>
          <a:bodyPr>
            <a:normAutofit/>
          </a:bodyPr>
          <a:lstStyle/>
          <a:p>
            <a:pPr marL="277813" indent="-277813" defTabSz="914400"/>
            <a:r>
              <a:rPr lang="en-US" altLang="x-none" sz="2000" dirty="0">
                <a:ea typeface="ＭＳ Ｐゴシック" charset="-128"/>
              </a:rPr>
              <a:t> CYC: commonsense knowledge</a:t>
            </a:r>
            <a:endParaRPr lang="en-US" sz="2000" dirty="0"/>
          </a:p>
          <a:p>
            <a:r>
              <a:rPr lang="en-US" sz="2000" dirty="0"/>
              <a:t>Intelligent agents. AI: a modern approach.</a:t>
            </a:r>
          </a:p>
          <a:p>
            <a:r>
              <a:rPr lang="en-US" sz="2000" dirty="0"/>
              <a:t>The </a:t>
            </a:r>
            <a:r>
              <a:rPr lang="en-US" sz="2000" dirty="0" err="1"/>
              <a:t>RoboCup</a:t>
            </a:r>
            <a:r>
              <a:rPr lang="en-US" sz="2000" dirty="0"/>
              <a:t> challenge. </a:t>
            </a:r>
            <a:r>
              <a:rPr lang="en-US" sz="2000" dirty="0" err="1"/>
              <a:t>RoboCup</a:t>
            </a:r>
            <a:r>
              <a:rPr lang="en-US" sz="2000" dirty="0"/>
              <a:t> rescue.</a:t>
            </a:r>
          </a:p>
          <a:p>
            <a:endParaRPr lang="en-US" sz="2000" dirty="0"/>
          </a:p>
          <a:p>
            <a:pPr>
              <a:spcBef>
                <a:spcPts val="0"/>
              </a:spcBef>
            </a:pPr>
            <a:r>
              <a:rPr lang="en-US" sz="2000" dirty="0"/>
              <a:t>The AI revolution begins </a:t>
            </a:r>
            <a:r>
              <a:rPr lang="mr-IN" sz="2000" dirty="0"/>
              <a:t>…</a:t>
            </a:r>
            <a:r>
              <a:rPr lang="en-US" sz="2000" dirty="0"/>
              <a:t> (</a:t>
            </a:r>
            <a:r>
              <a:rPr lang="en-US" sz="2000" i="1" dirty="0"/>
              <a:t>AI is all around us</a:t>
            </a:r>
            <a:r>
              <a:rPr lang="en-US" sz="2000" dirty="0"/>
              <a:t>, Wired). </a:t>
            </a:r>
          </a:p>
          <a:p>
            <a:pPr>
              <a:spcBef>
                <a:spcPts val="0"/>
              </a:spcBef>
            </a:pPr>
            <a:r>
              <a:rPr lang="en-US" sz="2000" dirty="0"/>
              <a:t>Watson defeats human champion at Jeopardy! </a:t>
            </a:r>
          </a:p>
          <a:p>
            <a:pPr>
              <a:spcBef>
                <a:spcPts val="0"/>
              </a:spcBef>
            </a:pPr>
            <a:r>
              <a:rPr lang="en-US" sz="2000" dirty="0"/>
              <a:t>The era of deep learning starts </a:t>
            </a:r>
            <a:r>
              <a:rPr lang="mr-IN" sz="2000" dirty="0"/>
              <a:t>…</a:t>
            </a:r>
            <a:endParaRPr lang="en-US" sz="2000" dirty="0"/>
          </a:p>
          <a:p>
            <a:endParaRPr lang="en-US" dirty="0"/>
          </a:p>
          <a:p>
            <a:r>
              <a:rPr lang="en-US" sz="2000" dirty="0"/>
              <a:t>DeepMind (Google) masters Go …</a:t>
            </a:r>
          </a:p>
        </p:txBody>
      </p:sp>
      <p:sp>
        <p:nvSpPr>
          <p:cNvPr id="3" name="Date Placeholder 2"/>
          <p:cNvSpPr>
            <a:spLocks noGrp="1"/>
          </p:cNvSpPr>
          <p:nvPr>
            <p:ph type="dt" sz="half" idx="10"/>
          </p:nvPr>
        </p:nvSpPr>
        <p:spPr/>
        <p:txBody>
          <a:bodyPr/>
          <a:lstStyle/>
          <a:p>
            <a:fld id="{FB7E3EF7-78F6-4F49-9809-8841BF36E24E}" type="datetime1">
              <a:rPr lang="it-IT" smtClean="0"/>
              <a:t>16/09/20</a:t>
            </a:fld>
            <a:endParaRPr lang="en-US" dirty="0"/>
          </a:p>
        </p:txBody>
      </p:sp>
      <p:sp>
        <p:nvSpPr>
          <p:cNvPr id="4" name="Footer Placeholder 3"/>
          <p:cNvSpPr>
            <a:spLocks noGrp="1"/>
          </p:cNvSpPr>
          <p:nvPr>
            <p:ph type="ftr" sz="quarter" idx="11"/>
          </p:nvPr>
        </p:nvSpPr>
        <p:spPr/>
        <p:txBody>
          <a:bodyPr/>
          <a:lstStyle/>
          <a:p>
            <a:r>
              <a:rPr lang="en-US"/>
              <a:t>AI Fundamentals - M. Simi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cxnSp>
        <p:nvCxnSpPr>
          <p:cNvPr id="7" name="Straight Connector 6"/>
          <p:cNvCxnSpPr/>
          <p:nvPr/>
        </p:nvCxnSpPr>
        <p:spPr>
          <a:xfrm>
            <a:off x="393700" y="1043784"/>
            <a:ext cx="12700" cy="363220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06400" y="1132659"/>
            <a:ext cx="965200" cy="300082"/>
            <a:chOff x="406400" y="1158059"/>
            <a:chExt cx="965200" cy="300082"/>
          </a:xfrm>
        </p:grpSpPr>
        <p:cxnSp>
          <p:nvCxnSpPr>
            <p:cNvPr id="11" name="Straight Connector 10"/>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1986</a:t>
              </a:r>
            </a:p>
          </p:txBody>
        </p:sp>
      </p:grpSp>
      <p:grpSp>
        <p:nvGrpSpPr>
          <p:cNvPr id="14" name="Group 13"/>
          <p:cNvGrpSpPr/>
          <p:nvPr/>
        </p:nvGrpSpPr>
        <p:grpSpPr>
          <a:xfrm>
            <a:off x="419100" y="1964977"/>
            <a:ext cx="965200" cy="300082"/>
            <a:chOff x="406400" y="1158059"/>
            <a:chExt cx="965200" cy="300082"/>
          </a:xfrm>
        </p:grpSpPr>
        <p:cxnSp>
          <p:nvCxnSpPr>
            <p:cNvPr id="15" name="Straight Connector 14"/>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1997</a:t>
              </a:r>
            </a:p>
          </p:txBody>
        </p:sp>
      </p:grpSp>
      <p:grpSp>
        <p:nvGrpSpPr>
          <p:cNvPr id="17" name="Group 16"/>
          <p:cNvGrpSpPr/>
          <p:nvPr/>
        </p:nvGrpSpPr>
        <p:grpSpPr>
          <a:xfrm>
            <a:off x="406400" y="1537637"/>
            <a:ext cx="965200" cy="300082"/>
            <a:chOff x="406400" y="1158059"/>
            <a:chExt cx="965200" cy="300082"/>
          </a:xfrm>
        </p:grpSpPr>
        <p:cxnSp>
          <p:nvCxnSpPr>
            <p:cNvPr id="18" name="Straight Connector 17"/>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1995</a:t>
              </a:r>
            </a:p>
          </p:txBody>
        </p:sp>
      </p:grpSp>
      <p:grpSp>
        <p:nvGrpSpPr>
          <p:cNvPr id="20" name="Group 19"/>
          <p:cNvGrpSpPr/>
          <p:nvPr/>
        </p:nvGrpSpPr>
        <p:grpSpPr>
          <a:xfrm>
            <a:off x="400050" y="3918347"/>
            <a:ext cx="965200" cy="300082"/>
            <a:chOff x="406400" y="1158059"/>
            <a:chExt cx="965200" cy="300082"/>
          </a:xfrm>
        </p:grpSpPr>
        <p:cxnSp>
          <p:nvCxnSpPr>
            <p:cNvPr id="21" name="Straight Connector 20"/>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2016</a:t>
              </a:r>
            </a:p>
          </p:txBody>
        </p:sp>
      </p:grpSp>
      <p:grpSp>
        <p:nvGrpSpPr>
          <p:cNvPr id="32" name="Group 31"/>
          <p:cNvGrpSpPr/>
          <p:nvPr/>
        </p:nvGrpSpPr>
        <p:grpSpPr>
          <a:xfrm>
            <a:off x="406400" y="2674684"/>
            <a:ext cx="965200" cy="300082"/>
            <a:chOff x="406400" y="1158059"/>
            <a:chExt cx="965200" cy="300082"/>
          </a:xfrm>
        </p:grpSpPr>
        <p:cxnSp>
          <p:nvCxnSpPr>
            <p:cNvPr id="33" name="Straight Connector 32"/>
            <p:cNvCxnSpPr/>
            <p:nvPr/>
          </p:nvCxnSpPr>
          <p:spPr>
            <a:xfrm>
              <a:off x="406400" y="1295400"/>
              <a:ext cx="416560" cy="127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22960" y="1158059"/>
              <a:ext cx="548640" cy="300082"/>
            </a:xfrm>
            <a:prstGeom prst="rect">
              <a:avLst/>
            </a:prstGeom>
            <a:noFill/>
            <a:ln w="57150">
              <a:solidFill>
                <a:schemeClr val="accent1"/>
              </a:solidFill>
            </a:ln>
          </p:spPr>
          <p:txBody>
            <a:bodyPr wrap="square" rtlCol="0">
              <a:spAutoFit/>
            </a:bodyPr>
            <a:lstStyle/>
            <a:p>
              <a:r>
                <a:rPr lang="en-US" dirty="0"/>
                <a:t>2011</a:t>
              </a:r>
            </a:p>
          </p:txBody>
        </p:sp>
      </p:grpSp>
    </p:spTree>
    <p:extLst>
      <p:ext uri="{BB962C8B-B14F-4D97-AF65-F5344CB8AC3E}">
        <p14:creationId xmlns:p14="http://schemas.microsoft.com/office/powerpoint/2010/main" val="205668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deep learning tsunami</a:t>
            </a:r>
          </a:p>
        </p:txBody>
      </p:sp>
      <p:sp>
        <p:nvSpPr>
          <p:cNvPr id="3" name="Content Placeholder 2"/>
          <p:cNvSpPr>
            <a:spLocks noGrp="1"/>
          </p:cNvSpPr>
          <p:nvPr>
            <p:ph idx="1"/>
          </p:nvPr>
        </p:nvSpPr>
        <p:spPr/>
        <p:txBody>
          <a:bodyPr>
            <a:normAutofit fontScale="92500"/>
          </a:bodyPr>
          <a:lstStyle/>
          <a:p>
            <a:r>
              <a:rPr lang="en-US" i="1" dirty="0"/>
              <a:t>Deep Learning waves have lapped at the shores of computational linguistics for several years now, but 2015 seems like the year when the full force of the tsunami hit the major Natural Language Processing (NLP) conferences. </a:t>
            </a:r>
            <a:r>
              <a:rPr lang="en-US" altLang="ja-JP" dirty="0"/>
              <a:t>[</a:t>
            </a:r>
            <a:r>
              <a:rPr lang="en-US" altLang="x-none" dirty="0">
                <a:ea typeface="ＭＳ Ｐゴシック" charset="-128"/>
              </a:rPr>
              <a:t>C. Manning]</a:t>
            </a:r>
            <a:endParaRPr lang="en-US" altLang="ja-JP" dirty="0"/>
          </a:p>
          <a:p>
            <a:r>
              <a:rPr lang="en-US" altLang="x-none" dirty="0">
                <a:ea typeface="ＭＳ Ｐゴシック" charset="-128"/>
              </a:rPr>
              <a:t>Previous successes in the fields of image classification and speech </a:t>
            </a:r>
            <a:r>
              <a:rPr lang="mr-IN" altLang="x-none" dirty="0">
                <a:ea typeface="ＭＳ Ｐゴシック" charset="-128"/>
              </a:rPr>
              <a:t>…</a:t>
            </a:r>
            <a:endParaRPr lang="en-US" altLang="x-none" dirty="0">
              <a:ea typeface="ＭＳ Ｐゴシック" charset="-128"/>
            </a:endParaRPr>
          </a:p>
          <a:p>
            <a:r>
              <a:rPr lang="en-US" altLang="x-none" dirty="0">
                <a:ea typeface="ＭＳ Ｐゴシック" charset="-128"/>
              </a:rPr>
              <a:t>Top experts in the field (</a:t>
            </a:r>
            <a:r>
              <a:rPr lang="en-US" altLang="x-none" dirty="0" err="1">
                <a:ea typeface="ＭＳ Ｐゴシック" charset="-128"/>
              </a:rPr>
              <a:t>LeCun</a:t>
            </a:r>
            <a:r>
              <a:rPr lang="en-US" altLang="x-none" dirty="0">
                <a:ea typeface="ＭＳ Ｐゴシック" charset="-128"/>
              </a:rPr>
              <a:t>, Hinton, </a:t>
            </a:r>
            <a:r>
              <a:rPr lang="en-US" altLang="x-none" dirty="0" err="1">
                <a:ea typeface="ＭＳ Ｐゴシック" charset="-128"/>
              </a:rPr>
              <a:t>Bengio</a:t>
            </a:r>
            <a:r>
              <a:rPr lang="en-US" altLang="x-none" dirty="0">
                <a:ea typeface="ＭＳ Ｐゴシック" charset="-128"/>
              </a:rPr>
              <a:t>) underline that there will be important developments in text and video understanding, machine translation, question answering </a:t>
            </a:r>
            <a:r>
              <a:rPr lang="mr-IN" altLang="x-none" dirty="0">
                <a:ea typeface="ＭＳ Ｐゴシック" charset="-128"/>
              </a:rPr>
              <a:t>…</a:t>
            </a:r>
            <a:r>
              <a:rPr lang="en-US" altLang="x-none" dirty="0">
                <a:ea typeface="ＭＳ Ｐゴシック" charset="-128"/>
              </a:rPr>
              <a:t> [</a:t>
            </a:r>
            <a:r>
              <a:rPr lang="en-US" altLang="x-none" dirty="0">
                <a:ea typeface="ＭＳ Ｐゴシック" charset="-128"/>
                <a:hlinkClick r:id="rId3"/>
              </a:rPr>
              <a:t>Turing award</a:t>
            </a:r>
            <a:r>
              <a:rPr lang="en-US" altLang="x-none" dirty="0">
                <a:ea typeface="ＭＳ Ｐゴシック" charset="-128"/>
              </a:rPr>
              <a:t> 2019]</a:t>
            </a:r>
          </a:p>
          <a:p>
            <a:r>
              <a:rPr lang="en-US" altLang="x-none" dirty="0">
                <a:ea typeface="ＭＳ Ｐゴシック" charset="-128"/>
              </a:rPr>
              <a:t>Google masters GO: </a:t>
            </a:r>
            <a:r>
              <a:rPr lang="en-US" altLang="x-none" i="1" dirty="0">
                <a:ea typeface="ＭＳ Ｐゴシック" charset="-128"/>
              </a:rPr>
              <a:t>Deep-learning software defeats human professional for the first time</a:t>
            </a:r>
            <a:r>
              <a:rPr lang="en-US" altLang="x-none" dirty="0">
                <a:ea typeface="ＭＳ Ｐゴシック" charset="-128"/>
              </a:rPr>
              <a:t>. </a:t>
            </a:r>
            <a:r>
              <a:rPr lang="en-US" altLang="x-none" dirty="0" err="1">
                <a:ea typeface="ＭＳ Ｐゴシック" charset="-128"/>
              </a:rPr>
              <a:t>AlphaGo</a:t>
            </a:r>
            <a:r>
              <a:rPr lang="en-US" altLang="x-none" dirty="0">
                <a:ea typeface="ＭＳ Ｐゴシック" charset="-128"/>
              </a:rPr>
              <a:t>. Nature 529, 445–446 (28 January 2016). In March 2016, Lee Sedol defeated by</a:t>
            </a:r>
            <a:r>
              <a:rPr lang="en-US" dirty="0"/>
              <a:t> AlphaGo. </a:t>
            </a:r>
          </a:p>
          <a:p>
            <a:r>
              <a:rPr lang="en-US" altLang="x-none" dirty="0">
                <a:ea typeface="ＭＳ Ｐゴシック" charset="-128"/>
              </a:rPr>
              <a:t>In 2017 AlphaGo-Zero learns to play “from zero”, just by playing against itself.</a:t>
            </a:r>
          </a:p>
          <a:p>
            <a:endParaRPr lang="en-US" altLang="x-none" dirty="0">
              <a:ea typeface="ＭＳ Ｐゴシック" charset="-128"/>
            </a:endParaRPr>
          </a:p>
          <a:p>
            <a:endParaRPr lang="en-US" altLang="x-none" dirty="0">
              <a:ea typeface="ＭＳ Ｐゴシック" charset="-128"/>
            </a:endParaRPr>
          </a:p>
          <a:p>
            <a:endParaRPr lang="en-US" altLang="x-none" dirty="0">
              <a:ea typeface="ＭＳ Ｐゴシック" charset="-128"/>
            </a:endParaRP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7</a:t>
            </a:fld>
            <a:endParaRPr lang="en-US" dirty="0"/>
          </a:p>
        </p:txBody>
      </p:sp>
    </p:spTree>
    <p:extLst>
      <p:ext uri="{BB962C8B-B14F-4D97-AF65-F5344CB8AC3E}">
        <p14:creationId xmlns:p14="http://schemas.microsoft.com/office/powerpoint/2010/main" val="14811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19B6-0F9A-AC44-8529-013B2E736437}"/>
              </a:ext>
            </a:extLst>
          </p:cNvPr>
          <p:cNvSpPr>
            <a:spLocks noGrp="1"/>
          </p:cNvSpPr>
          <p:nvPr>
            <p:ph type="title"/>
          </p:nvPr>
        </p:nvSpPr>
        <p:spPr/>
        <p:txBody>
          <a:bodyPr/>
          <a:lstStyle/>
          <a:p>
            <a:r>
              <a:rPr lang="en-IT" dirty="0"/>
              <a:t>This year’s milestones</a:t>
            </a:r>
          </a:p>
        </p:txBody>
      </p:sp>
      <p:sp>
        <p:nvSpPr>
          <p:cNvPr id="3" name="Content Placeholder 2">
            <a:extLst>
              <a:ext uri="{FF2B5EF4-FFF2-40B4-BE49-F238E27FC236}">
                <a16:creationId xmlns:a16="http://schemas.microsoft.com/office/drawing/2014/main" id="{B27AFBC7-AA48-C94D-8F17-9BB0EDDA42B0}"/>
              </a:ext>
            </a:extLst>
          </p:cNvPr>
          <p:cNvSpPr>
            <a:spLocks noGrp="1"/>
          </p:cNvSpPr>
          <p:nvPr>
            <p:ph idx="1"/>
          </p:nvPr>
        </p:nvSpPr>
        <p:spPr/>
        <p:txBody>
          <a:bodyPr>
            <a:normAutofit/>
          </a:bodyPr>
          <a:lstStyle/>
          <a:p>
            <a:pPr marL="383381" indent="-342900">
              <a:buFont typeface="+mj-lt"/>
              <a:buAutoNum type="arabicPeriod"/>
            </a:pPr>
            <a:r>
              <a:rPr lang="en-IT" dirty="0"/>
              <a:t>GPT3 (</a:t>
            </a:r>
            <a:r>
              <a:rPr lang="en-GB" dirty="0"/>
              <a:t>Generative Pre-trained Transformer), produced by </a:t>
            </a:r>
            <a:r>
              <a:rPr lang="en-GB" dirty="0" err="1"/>
              <a:t>OpenAI</a:t>
            </a:r>
            <a:endParaRPr lang="en-GB" b="1" dirty="0"/>
          </a:p>
          <a:p>
            <a:pPr marL="548879" lvl="1" indent="-342900">
              <a:buFont typeface="Arial" panose="020B0604020202020204" pitchFamily="34" charset="0"/>
              <a:buChar char="•"/>
            </a:pPr>
            <a:r>
              <a:rPr lang="en-GB" dirty="0"/>
              <a:t>May 2020: a larger and </a:t>
            </a:r>
            <a:r>
              <a:rPr lang="en-IT" dirty="0"/>
              <a:t>richer language model</a:t>
            </a:r>
          </a:p>
          <a:p>
            <a:pPr marL="548879" lvl="1" indent="-342900">
              <a:buFont typeface="Arial" panose="020B0604020202020204" pitchFamily="34" charset="0"/>
              <a:buChar char="•"/>
            </a:pPr>
            <a:r>
              <a:rPr lang="en-GB" dirty="0"/>
              <a:t>175 billion machine learning parameters</a:t>
            </a:r>
          </a:p>
          <a:p>
            <a:pPr marL="548879" lvl="1" indent="-342900">
              <a:buFont typeface="Arial" panose="020B0604020202020204" pitchFamily="34" charset="0"/>
              <a:buChar char="•"/>
            </a:pPr>
            <a:r>
              <a:rPr lang="en-IT" dirty="0"/>
              <a:t>used for automatic  text generation, translation, user interface synthesis</a:t>
            </a:r>
          </a:p>
          <a:p>
            <a:pPr marL="548879" lvl="1" indent="-342900">
              <a:buFont typeface="Arial" panose="020B0604020202020204" pitchFamily="34" charset="0"/>
              <a:buChar char="•"/>
            </a:pPr>
            <a:r>
              <a:rPr lang="en-IT" dirty="0"/>
              <a:t>syntactically correct, very imaginative, … not necessarily true [</a:t>
            </a:r>
            <a:r>
              <a:rPr lang="en-IT" dirty="0">
                <a:hlinkClick r:id="rId3"/>
              </a:rPr>
              <a:t>News1</a:t>
            </a:r>
            <a:r>
              <a:rPr lang="en-IT" dirty="0"/>
              <a:t>, </a:t>
            </a:r>
            <a:r>
              <a:rPr lang="en-IT" dirty="0">
                <a:hlinkClick r:id="rId4"/>
              </a:rPr>
              <a:t>Video</a:t>
            </a:r>
            <a:r>
              <a:rPr lang="en-IT" dirty="0"/>
              <a:t>]</a:t>
            </a:r>
          </a:p>
          <a:p>
            <a:pPr marL="383381" indent="-342900">
              <a:buFont typeface="+mj-lt"/>
              <a:buAutoNum type="arabicPeriod"/>
            </a:pPr>
            <a:r>
              <a:rPr lang="en-IT" dirty="0"/>
              <a:t>DARPA challenge (AlphaDogFights) with simulated F-16 Air Fighters</a:t>
            </a:r>
          </a:p>
          <a:p>
            <a:pPr marL="548879" lvl="1" indent="-342900"/>
            <a:r>
              <a:rPr lang="en-IT" dirty="0"/>
              <a:t>August 18-20 2020: Final event.</a:t>
            </a:r>
          </a:p>
          <a:p>
            <a:pPr marL="548879" lvl="1" indent="-342900"/>
            <a:r>
              <a:rPr lang="en-IT" dirty="0"/>
              <a:t>Eight AI system against each other; the winner was a system by </a:t>
            </a:r>
            <a:r>
              <a:rPr lang="en-GB" dirty="0"/>
              <a:t>Heron Systems </a:t>
            </a:r>
          </a:p>
          <a:p>
            <a:pPr marL="548879" lvl="1" indent="-342900"/>
            <a:r>
              <a:rPr lang="en-GB" dirty="0"/>
              <a:t>The Heron’s system defeated a human expert top gun fighter 5-0!!!</a:t>
            </a:r>
          </a:p>
          <a:p>
            <a:pPr marL="548879" lvl="1" indent="-342900"/>
            <a:r>
              <a:rPr lang="en-GB" dirty="0"/>
              <a:t>Deep reinforcement learning  [</a:t>
            </a:r>
            <a:r>
              <a:rPr lang="en-GB" dirty="0">
                <a:hlinkClick r:id="rId5"/>
              </a:rPr>
              <a:t>News</a:t>
            </a:r>
            <a:r>
              <a:rPr lang="en-GB" dirty="0"/>
              <a:t>]</a:t>
            </a:r>
          </a:p>
        </p:txBody>
      </p:sp>
      <p:sp>
        <p:nvSpPr>
          <p:cNvPr id="4" name="Date Placeholder 3">
            <a:extLst>
              <a:ext uri="{FF2B5EF4-FFF2-40B4-BE49-F238E27FC236}">
                <a16:creationId xmlns:a16="http://schemas.microsoft.com/office/drawing/2014/main" id="{336922DD-12EC-C346-8D67-AA9D18F7CBBF}"/>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2F3A4744-C222-4B41-B9D0-5DF0E9932813}"/>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84BFA6E7-F302-2546-89E9-08465EDD56FE}"/>
              </a:ext>
            </a:extLst>
          </p:cNvPr>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91625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Deep Learning the final solution to A.I.?</a:t>
            </a:r>
          </a:p>
        </p:txBody>
      </p:sp>
      <p:sp>
        <p:nvSpPr>
          <p:cNvPr id="3" name="Content Placeholder 2"/>
          <p:cNvSpPr>
            <a:spLocks noGrp="1"/>
          </p:cNvSpPr>
          <p:nvPr>
            <p:ph idx="1"/>
          </p:nvPr>
        </p:nvSpPr>
        <p:spPr>
          <a:xfrm>
            <a:off x="822960" y="1043783"/>
            <a:ext cx="7543800" cy="3571760"/>
          </a:xfrm>
        </p:spPr>
        <p:txBody>
          <a:bodyPr>
            <a:normAutofit lnSpcReduction="10000"/>
          </a:bodyPr>
          <a:lstStyle/>
          <a:p>
            <a:r>
              <a:rPr lang="en-US" i="1" dirty="0"/>
              <a:t>Andrew Ng</a:t>
            </a:r>
          </a:p>
          <a:p>
            <a:pPr marL="297656" indent="-257175">
              <a:buFont typeface="Arial" charset="0"/>
              <a:buChar char="•"/>
            </a:pPr>
            <a:r>
              <a:rPr lang="en-US" dirty="0"/>
              <a:t>Founder of the Google Brain team.</a:t>
            </a:r>
          </a:p>
          <a:p>
            <a:pPr marL="297656" indent="-257175">
              <a:buFont typeface="Arial" charset="0"/>
              <a:buChar char="•"/>
            </a:pPr>
            <a:r>
              <a:rPr lang="en-US" dirty="0"/>
              <a:t>Former director of the Stanford Artificial Intelligence Laboratory and professor</a:t>
            </a:r>
          </a:p>
          <a:p>
            <a:pPr marL="297656" indent="-257175">
              <a:buFont typeface="Arial" charset="0"/>
              <a:buChar char="•"/>
            </a:pPr>
            <a:r>
              <a:rPr lang="en-US" dirty="0"/>
              <a:t>Lead of Baidu’s AI (1,200 people)</a:t>
            </a:r>
          </a:p>
          <a:p>
            <a:pPr marL="297656" indent="-257175">
              <a:buFont typeface="Arial" charset="0"/>
              <a:buChar char="•"/>
            </a:pPr>
            <a:r>
              <a:rPr lang="en-US" dirty="0"/>
              <a:t>Has directed many of the world’s leading AI groups and built many AI products that are used by hundreds of millions of people</a:t>
            </a:r>
          </a:p>
          <a:p>
            <a:r>
              <a:rPr lang="en-US" dirty="0"/>
              <a:t>His answer:</a:t>
            </a:r>
          </a:p>
          <a:p>
            <a:pPr marL="383381" indent="-342900">
              <a:buFont typeface="+mj-lt"/>
              <a:buAutoNum type="arabicPeriod"/>
            </a:pPr>
            <a:r>
              <a:rPr lang="en-US" i="1" dirty="0"/>
              <a:t>AI will transform many industries. But it’s not magic</a:t>
            </a:r>
            <a:r>
              <a:rPr lang="en-US" dirty="0"/>
              <a:t>.</a:t>
            </a:r>
          </a:p>
          <a:p>
            <a:pPr marL="383381" indent="-342900">
              <a:buFont typeface="+mj-lt"/>
              <a:buAutoNum type="arabicPeriod"/>
            </a:pPr>
            <a:r>
              <a:rPr lang="en-US" i="1" dirty="0"/>
              <a:t>Almost all of AI’s recent progress is based on one type of AI, in which some input data (A) is used to quickly generate some simple response </a:t>
            </a:r>
            <a:r>
              <a:rPr lang="en-US" dirty="0"/>
              <a:t>(B) [A → B]</a:t>
            </a:r>
          </a:p>
          <a:p>
            <a:r>
              <a:rPr lang="en-US" dirty="0"/>
              <a:t>[</a:t>
            </a:r>
            <a:r>
              <a:rPr lang="en-US" dirty="0">
                <a:hlinkClick r:id="rId3"/>
              </a:rPr>
              <a:t>https://hbr.org/2016/11/what-artificial-intelligence-can-and-cant-do-right-now</a:t>
            </a:r>
            <a:r>
              <a:rPr lang="en-US" dirty="0"/>
              <a:t>]</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15861181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AIF4" id="{86EB306E-119E-7649-B947-B91AFEB99E03}" vid="{749DCE60-D10A-984A-886F-A4F534265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9ACE7C3504C54FAFAD57DFE81E9F3C" ma:contentTypeVersion="2" ma:contentTypeDescription="Create a new document." ma:contentTypeScope="" ma:versionID="3a64547403ab5c5051561f6eb77e2824">
  <xsd:schema xmlns:xsd="http://www.w3.org/2001/XMLSchema" xmlns:xs="http://www.w3.org/2001/XMLSchema" xmlns:p="http://schemas.microsoft.com/office/2006/metadata/properties" xmlns:ns2="e96e6981-4397-4823-99ca-797bc7876a82" targetNamespace="http://schemas.microsoft.com/office/2006/metadata/properties" ma:root="true" ma:fieldsID="4b4a2e1d81fd76d6c87f1282aab7e59b" ns2:_="">
    <xsd:import namespace="e96e6981-4397-4823-99ca-797bc7876a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e6981-4397-4823-99ca-797bc7876a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1373A5-F896-418B-81DC-B13B2EC2678A}"/>
</file>

<file path=customXml/itemProps2.xml><?xml version="1.0" encoding="utf-8"?>
<ds:datastoreItem xmlns:ds="http://schemas.openxmlformats.org/officeDocument/2006/customXml" ds:itemID="{629D7BA7-AE88-4856-AFFD-110A6D6A9CEA}"/>
</file>

<file path=customXml/itemProps3.xml><?xml version="1.0" encoding="utf-8"?>
<ds:datastoreItem xmlns:ds="http://schemas.openxmlformats.org/officeDocument/2006/customXml" ds:itemID="{11115BBA-EF8E-4330-B443-8B674C19658E}"/>
</file>

<file path=docProps/app.xml><?xml version="1.0" encoding="utf-8"?>
<Properties xmlns="http://schemas.openxmlformats.org/officeDocument/2006/extended-properties" xmlns:vt="http://schemas.openxmlformats.org/officeDocument/2006/docPropsVTypes">
  <TotalTime>1400</TotalTime>
  <Words>4017</Words>
  <Application>Microsoft Macintosh PowerPoint</Application>
  <PresentationFormat>On-screen Show (16:9)</PresentationFormat>
  <Paragraphs>523</Paragraphs>
  <Slides>42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Tw Cen MT</vt:lpstr>
      <vt:lpstr>Wingdings</vt:lpstr>
      <vt:lpstr>Retrospect</vt:lpstr>
      <vt:lpstr>AI Fundamentals: an introduction</vt:lpstr>
      <vt:lpstr>AI Fundamentals: context</vt:lpstr>
      <vt:lpstr>Summary</vt:lpstr>
      <vt:lpstr>AI is booming [again]</vt:lpstr>
      <vt:lpstr>AI timeline: milestones</vt:lpstr>
      <vt:lpstr>AI timeline: milestones (cnt.)</vt:lpstr>
      <vt:lpstr>The deep learning tsunami</vt:lpstr>
      <vt:lpstr>This year’s milestones</vt:lpstr>
      <vt:lpstr>Is Deep Learning the final solution to A.I.?</vt:lpstr>
      <vt:lpstr>PowerPoint Presentation</vt:lpstr>
      <vt:lpstr>What this AI can do</vt:lpstr>
      <vt:lpstr>Issues for effective use of AI</vt:lpstr>
      <vt:lpstr>Deep learning and AI</vt:lpstr>
      <vt:lpstr>Thinking fast and slow</vt:lpstr>
      <vt:lpstr> System 1    System 2</vt:lpstr>
      <vt:lpstr> System 1    System 2</vt:lpstr>
      <vt:lpstr>Selective attention test</vt:lpstr>
      <vt:lpstr>Is A.I. all about Machine Learning?</vt:lpstr>
      <vt:lpstr>My intermediate conclusions</vt:lpstr>
      <vt:lpstr>AI fundamentals</vt:lpstr>
      <vt:lpstr>Symbolic AI</vt:lpstr>
      <vt:lpstr>Physical symbol systems hypothesis (PSSH)</vt:lpstr>
      <vt:lpstr>Strong versus weak AI</vt:lpstr>
      <vt:lpstr>Challenges to PSSH and to strong AI</vt:lpstr>
      <vt:lpstr>The AI curriculum</vt:lpstr>
      <vt:lpstr>AI curriculum: structure</vt:lpstr>
      <vt:lpstr>AI curriculum: electives</vt:lpstr>
      <vt:lpstr>The blog of the AI curriculum</vt:lpstr>
      <vt:lpstr>AI Fundamentals at a glance</vt:lpstr>
      <vt:lpstr>The main topics</vt:lpstr>
      <vt:lpstr>I - Constraint Satisfaction Problems</vt:lpstr>
      <vt:lpstr>II – Knowledge representation and reasoning</vt:lpstr>
      <vt:lpstr>III - Reasoning under uncertainty</vt:lpstr>
      <vt:lpstr>IV - Rule based systems</vt:lpstr>
      <vt:lpstr>V - Planning</vt:lpstr>
      <vt:lpstr>Main books for the course</vt:lpstr>
      <vt:lpstr>Moodle platform</vt:lpstr>
      <vt:lpstr>AI Fundamentals: necessary background</vt:lpstr>
      <vt:lpstr>Prerequisites</vt:lpstr>
      <vt:lpstr>Evaluation</vt:lpstr>
      <vt:lpstr>Your turn</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Fundamentals: an introduction</dc:title>
  <dc:creator>Maria Simi</dc:creator>
  <cp:lastModifiedBy>Maria Simi</cp:lastModifiedBy>
  <cp:revision>32</cp:revision>
  <cp:lastPrinted>2020-09-15T21:29:51Z</cp:lastPrinted>
  <dcterms:created xsi:type="dcterms:W3CDTF">2020-09-13T10:03:07Z</dcterms:created>
  <dcterms:modified xsi:type="dcterms:W3CDTF">2020-09-16T16:43:45Z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0x010100469ACE7C3504C54FAFAD57DFE81E9F3C</vt:lpwstr>
  </property>
  <property fmtid="{D5CDD505-2E9C-101B-9397-08002B2CF9AE}" pid="3" name="Order">
    <vt:r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