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entation.xml" ContentType="application/vnd.openxmlformats-officedocument.presentationml.presentation.main+xml"/>
  <Override PartName="/ppt/slideLayouts/slideLayout9.xml" ContentType="application/vnd.openxmlformats-officedocument.presentationml.slideLayout+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19.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7"/>
  </p:notesMasterIdLst>
  <p:sldIdLst>
    <p:sldId id="294" r:id="rId2"/>
    <p:sldId id="323" r:id="rId3"/>
    <p:sldId id="324" r:id="rId4"/>
    <p:sldId id="325" r:id="rId5"/>
    <p:sldId id="326" r:id="rId6"/>
    <p:sldId id="327" r:id="rId7"/>
    <p:sldId id="328" r:id="rId8"/>
    <p:sldId id="329" r:id="rId9"/>
    <p:sldId id="330" r:id="rId10"/>
    <p:sldId id="331" r:id="rId11"/>
    <p:sldId id="332" r:id="rId12"/>
    <p:sldId id="333" r:id="rId13"/>
    <p:sldId id="334" r:id="rId14"/>
    <p:sldId id="335" r:id="rId15"/>
    <p:sldId id="336" r:id="rId16"/>
    <p:sldId id="337" r:id="rId17"/>
    <p:sldId id="338" r:id="rId18"/>
    <p:sldId id="339" r:id="rId19"/>
    <p:sldId id="340" r:id="rId20"/>
    <p:sldId id="341" r:id="rId21"/>
    <p:sldId id="342" r:id="rId22"/>
    <p:sldId id="343" r:id="rId23"/>
    <p:sldId id="346" r:id="rId24"/>
    <p:sldId id="347" r:id="rId25"/>
    <p:sldId id="344" r:id="rId26"/>
    <p:sldId id="345" r:id="rId27"/>
    <p:sldId id="295" r:id="rId28"/>
    <p:sldId id="309" r:id="rId29"/>
    <p:sldId id="310" r:id="rId30"/>
    <p:sldId id="311" r:id="rId31"/>
    <p:sldId id="313" r:id="rId32"/>
    <p:sldId id="314" r:id="rId33"/>
    <p:sldId id="312" r:id="rId34"/>
    <p:sldId id="315" r:id="rId35"/>
    <p:sldId id="316" r:id="rId36"/>
    <p:sldId id="317" r:id="rId37"/>
    <p:sldId id="318" r:id="rId38"/>
    <p:sldId id="319" r:id="rId39"/>
    <p:sldId id="320" r:id="rId40"/>
    <p:sldId id="321" r:id="rId41"/>
    <p:sldId id="322" r:id="rId42"/>
    <p:sldId id="348" r:id="rId43"/>
    <p:sldId id="349" r:id="rId44"/>
    <p:sldId id="305" r:id="rId45"/>
    <p:sldId id="307" r:id="rId46"/>
  </p:sldIdLst>
  <p:sldSz cx="9144000" cy="5143500" type="screen16x9"/>
  <p:notesSz cx="6858000" cy="9144000"/>
  <p:defaultTex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3E66"/>
    <a:srgbClr val="040605"/>
    <a:srgbClr val="0D26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3409"/>
  </p:normalViewPr>
  <p:slideViewPr>
    <p:cSldViewPr snapToGrid="0" snapToObjects="1">
      <p:cViewPr varScale="1">
        <p:scale>
          <a:sx n="120" d="100"/>
          <a:sy n="120" d="100"/>
        </p:scale>
        <p:origin x="1304" y="17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2.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1287EC-98D2-8B4F-A1D3-49A6C6ACD8F9}" type="datetimeFigureOut">
              <a:rPr lang="en-US" smtClean="0"/>
              <a:t>9/16/20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A42905-608F-734E-A169-C7BF93EAB58D}" type="slidenum">
              <a:rPr lang="en-US" smtClean="0"/>
              <a:t>‹#›</a:t>
            </a:fld>
            <a:endParaRPr lang="en-US"/>
          </a:p>
        </p:txBody>
      </p:sp>
    </p:spTree>
    <p:extLst>
      <p:ext uri="{BB962C8B-B14F-4D97-AF65-F5344CB8AC3E}">
        <p14:creationId xmlns:p14="http://schemas.microsoft.com/office/powerpoint/2010/main" val="1073373940"/>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42905-608F-734E-A169-C7BF93EAB58D}" type="slidenum">
              <a:rPr lang="en-US" smtClean="0"/>
              <a:t>1</a:t>
            </a:fld>
            <a:endParaRPr lang="en-US"/>
          </a:p>
        </p:txBody>
      </p:sp>
    </p:spTree>
    <p:extLst>
      <p:ext uri="{BB962C8B-B14F-4D97-AF65-F5344CB8AC3E}">
        <p14:creationId xmlns:p14="http://schemas.microsoft.com/office/powerpoint/2010/main" val="4420679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42905-608F-734E-A169-C7BF93EAB58D}" type="slidenum">
              <a:rPr lang="en-US" smtClean="0"/>
              <a:t>11</a:t>
            </a:fld>
            <a:endParaRPr lang="en-US"/>
          </a:p>
        </p:txBody>
      </p:sp>
    </p:spTree>
    <p:extLst>
      <p:ext uri="{BB962C8B-B14F-4D97-AF65-F5344CB8AC3E}">
        <p14:creationId xmlns:p14="http://schemas.microsoft.com/office/powerpoint/2010/main" val="1008686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42905-608F-734E-A169-C7BF93EAB58D}" type="slidenum">
              <a:rPr lang="en-US" smtClean="0"/>
              <a:t>19</a:t>
            </a:fld>
            <a:endParaRPr lang="en-US"/>
          </a:p>
        </p:txBody>
      </p:sp>
    </p:spTree>
    <p:extLst>
      <p:ext uri="{BB962C8B-B14F-4D97-AF65-F5344CB8AC3E}">
        <p14:creationId xmlns:p14="http://schemas.microsoft.com/office/powerpoint/2010/main" val="1277813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42905-608F-734E-A169-C7BF93EAB58D}" type="slidenum">
              <a:rPr lang="en-US" smtClean="0"/>
              <a:t>20</a:t>
            </a:fld>
            <a:endParaRPr lang="en-US"/>
          </a:p>
        </p:txBody>
      </p:sp>
    </p:spTree>
    <p:extLst>
      <p:ext uri="{BB962C8B-B14F-4D97-AF65-F5344CB8AC3E}">
        <p14:creationId xmlns:p14="http://schemas.microsoft.com/office/powerpoint/2010/main" val="2006340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prior knowledge, provided by the agent designer, about the agent’s capabilities, what objects it may encounter and have to differentiate, what requests mean, and perhaps about its environment, such as a map</a:t>
            </a:r>
          </a:p>
          <a:p>
            <a:r>
              <a:rPr lang="en-US" dirty="0"/>
              <a:t>• past experience obtained while acting, for instance, about the effects of its actions, what objects are common in the world, and what requests to expect at different times of the day</a:t>
            </a:r>
          </a:p>
          <a:p>
            <a:r>
              <a:rPr lang="en-US" dirty="0"/>
              <a:t>• goals in terms of what it should deliver and when, as well as preferences specifying trade-offs, such as when it must forgo one goal to pursue another, or the trade-off between acting quickly and acting safely, and</a:t>
            </a:r>
          </a:p>
          <a:p>
            <a:r>
              <a:rPr lang="en-US" dirty="0"/>
              <a:t>• stimuli about its environment from observations from input devices such as cameras, sonar, touch, sound, laser range finders, or keyboards as well as stimuli such as the agent being forcibly moved or crashing.</a:t>
            </a:r>
          </a:p>
          <a:p>
            <a:r>
              <a:rPr lang="en-US" dirty="0"/>
              <a:t>The robot’s outputs are motor controls specifying how its wheels should turn, where its limbs should move, and what it should do with its grippers. Other outputs may include speech and a video display.</a:t>
            </a:r>
          </a:p>
          <a:p>
            <a:endParaRPr lang="en-US" dirty="0"/>
          </a:p>
        </p:txBody>
      </p:sp>
      <p:sp>
        <p:nvSpPr>
          <p:cNvPr id="4" name="Slide Number Placeholder 3"/>
          <p:cNvSpPr>
            <a:spLocks noGrp="1"/>
          </p:cNvSpPr>
          <p:nvPr>
            <p:ph type="sldNum" sz="quarter" idx="10"/>
          </p:nvPr>
        </p:nvSpPr>
        <p:spPr/>
        <p:txBody>
          <a:bodyPr/>
          <a:lstStyle/>
          <a:p>
            <a:fld id="{6CA42905-608F-734E-A169-C7BF93EAB58D}" type="slidenum">
              <a:rPr lang="en-US" smtClean="0"/>
              <a:t>23</a:t>
            </a:fld>
            <a:endParaRPr lang="en-US"/>
          </a:p>
        </p:txBody>
      </p:sp>
    </p:spTree>
    <p:extLst>
      <p:ext uri="{BB962C8B-B14F-4D97-AF65-F5344CB8AC3E}">
        <p14:creationId xmlns:p14="http://schemas.microsoft.com/office/powerpoint/2010/main" val="1849287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6CA42905-608F-734E-A169-C7BF93EAB58D}" type="slidenum">
              <a:rPr lang="en-US" smtClean="0"/>
              <a:t>24</a:t>
            </a:fld>
            <a:endParaRPr lang="en-US"/>
          </a:p>
        </p:txBody>
      </p:sp>
    </p:spTree>
    <p:extLst>
      <p:ext uri="{BB962C8B-B14F-4D97-AF65-F5344CB8AC3E}">
        <p14:creationId xmlns:p14="http://schemas.microsoft.com/office/powerpoint/2010/main" val="286941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42905-608F-734E-A169-C7BF93EAB58D}" type="slidenum">
              <a:rPr lang="en-US" smtClean="0"/>
              <a:t>26</a:t>
            </a:fld>
            <a:endParaRPr lang="en-US"/>
          </a:p>
        </p:txBody>
      </p:sp>
    </p:spTree>
    <p:extLst>
      <p:ext uri="{BB962C8B-B14F-4D97-AF65-F5344CB8AC3E}">
        <p14:creationId xmlns:p14="http://schemas.microsoft.com/office/powerpoint/2010/main" val="21456430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CA42905-608F-734E-A169-C7BF93EAB58D}" type="slidenum">
              <a:rPr lang="en-US" smtClean="0"/>
              <a:t>27</a:t>
            </a:fld>
            <a:endParaRPr lang="en-US"/>
          </a:p>
        </p:txBody>
      </p:sp>
    </p:spTree>
    <p:extLst>
      <p:ext uri="{BB962C8B-B14F-4D97-AF65-F5344CB8AC3E}">
        <p14:creationId xmlns:p14="http://schemas.microsoft.com/office/powerpoint/2010/main" val="1304906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scale of time depends on the application:</a:t>
            </a:r>
            <a:r>
              <a:rPr lang="en-US" baseline="0" dirty="0"/>
              <a:t> it can be measured in seconds, days, years </a:t>
            </a:r>
            <a:r>
              <a:rPr lang="mr-IN" baseline="0" dirty="0"/>
              <a:t>…</a:t>
            </a:r>
            <a:endParaRPr lang="en-US" baseline="0" dirty="0"/>
          </a:p>
          <a:p>
            <a:r>
              <a:rPr lang="en-US" baseline="0" dirty="0"/>
              <a:t>In the example we try to decide how much paper toilet to order each day, taking into account the price and the amount in stock.</a:t>
            </a:r>
          </a:p>
          <a:p>
            <a:pPr marL="171450" indent="-171450">
              <a:buFontTx/>
              <a:buChar char="-"/>
            </a:pPr>
            <a:r>
              <a:rPr lang="en-US" baseline="0" dirty="0"/>
              <a:t>Price is the percept sequence/trace/stream</a:t>
            </a:r>
          </a:p>
          <a:p>
            <a:pPr marL="171450" indent="-171450">
              <a:buFontTx/>
              <a:buChar char="-"/>
            </a:pPr>
            <a:r>
              <a:rPr lang="en-US" baseline="0" dirty="0"/>
              <a:t>Amount in stock is another precept sequence</a:t>
            </a:r>
          </a:p>
          <a:p>
            <a:pPr marL="171450" indent="-171450">
              <a:buFontTx/>
              <a:buChar char="-"/>
            </a:pPr>
            <a:r>
              <a:rPr lang="en-US" baseline="0" dirty="0"/>
              <a:t>Command trace (can correspond to the actual ordered paper or not).</a:t>
            </a:r>
            <a:endParaRPr lang="en-US" dirty="0"/>
          </a:p>
        </p:txBody>
      </p:sp>
      <p:sp>
        <p:nvSpPr>
          <p:cNvPr id="4" name="Slide Number Placeholder 3"/>
          <p:cNvSpPr>
            <a:spLocks noGrp="1"/>
          </p:cNvSpPr>
          <p:nvPr>
            <p:ph type="sldNum" sz="quarter" idx="10"/>
          </p:nvPr>
        </p:nvSpPr>
        <p:spPr/>
        <p:txBody>
          <a:bodyPr/>
          <a:lstStyle/>
          <a:p>
            <a:fld id="{6CA42905-608F-734E-A169-C7BF93EAB58D}" type="slidenum">
              <a:rPr lang="en-US" smtClean="0"/>
              <a:t>30</a:t>
            </a:fld>
            <a:endParaRPr lang="en-US"/>
          </a:p>
        </p:txBody>
      </p:sp>
    </p:spTree>
    <p:extLst>
      <p:ext uri="{BB962C8B-B14F-4D97-AF65-F5344CB8AC3E}">
        <p14:creationId xmlns:p14="http://schemas.microsoft.com/office/powerpoint/2010/main" val="8576939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The </a:t>
            </a:r>
            <a:r>
              <a:rPr lang="it-IT" dirty="0" err="1"/>
              <a:t>notion</a:t>
            </a:r>
            <a:r>
              <a:rPr lang="it-IT" dirty="0"/>
              <a:t> of </a:t>
            </a:r>
            <a:r>
              <a:rPr lang="it-IT" dirty="0" err="1"/>
              <a:t>belief</a:t>
            </a:r>
            <a:r>
              <a:rPr lang="it-IT" dirty="0"/>
              <a:t> state </a:t>
            </a:r>
            <a:r>
              <a:rPr lang="it-IT" dirty="0" err="1"/>
              <a:t>here</a:t>
            </a:r>
            <a:r>
              <a:rPr lang="it-IT" dirty="0"/>
              <a:t> </a:t>
            </a:r>
            <a:r>
              <a:rPr lang="it-IT" dirty="0" err="1"/>
              <a:t>is</a:t>
            </a:r>
            <a:r>
              <a:rPr lang="it-IT" dirty="0"/>
              <a:t> </a:t>
            </a:r>
            <a:r>
              <a:rPr lang="it-IT" dirty="0" err="1"/>
              <a:t>quite</a:t>
            </a:r>
            <a:r>
              <a:rPr lang="it-IT" dirty="0"/>
              <a:t> general. </a:t>
            </a:r>
            <a:r>
              <a:rPr lang="it-IT" dirty="0" err="1"/>
              <a:t>It</a:t>
            </a:r>
            <a:r>
              <a:rPr lang="it-IT" dirty="0"/>
              <a:t> </a:t>
            </a:r>
            <a:r>
              <a:rPr lang="it-IT" dirty="0" err="1"/>
              <a:t>may</a:t>
            </a:r>
            <a:r>
              <a:rPr lang="it-IT" dirty="0"/>
              <a:t> be:</a:t>
            </a:r>
          </a:p>
          <a:p>
            <a:pPr marL="171450" indent="-171450">
              <a:buFontTx/>
              <a:buChar char="-"/>
            </a:pPr>
            <a:r>
              <a:rPr lang="it-IT" dirty="0"/>
              <a:t>A </a:t>
            </a:r>
            <a:r>
              <a:rPr lang="it-IT" dirty="0" err="1"/>
              <a:t>program</a:t>
            </a:r>
            <a:r>
              <a:rPr lang="it-IT" dirty="0"/>
              <a:t> </a:t>
            </a:r>
            <a:r>
              <a:rPr lang="it-IT" dirty="0" err="1"/>
              <a:t>counter</a:t>
            </a:r>
            <a:r>
              <a:rPr lang="it-IT" dirty="0"/>
              <a:t>, the position of the robot.</a:t>
            </a:r>
          </a:p>
          <a:p>
            <a:pPr marL="171450" indent="-171450">
              <a:buFontTx/>
              <a:buChar char="-"/>
            </a:pPr>
            <a:r>
              <a:rPr lang="it-IT" dirty="0"/>
              <a:t>A model of the state of the world (</a:t>
            </a:r>
            <a:r>
              <a:rPr lang="it-IT" dirty="0" err="1"/>
              <a:t>even</a:t>
            </a:r>
            <a:r>
              <a:rPr lang="it-IT" dirty="0"/>
              <a:t> </a:t>
            </a:r>
            <a:r>
              <a:rPr lang="it-IT" dirty="0" err="1"/>
              <a:t>if</a:t>
            </a:r>
            <a:r>
              <a:rPr lang="it-IT" dirty="0"/>
              <a:t> </a:t>
            </a:r>
            <a:r>
              <a:rPr lang="it-IT" dirty="0" err="1"/>
              <a:t>partial</a:t>
            </a:r>
            <a:r>
              <a:rPr lang="it-IT" dirty="0"/>
              <a:t>).</a:t>
            </a:r>
          </a:p>
          <a:p>
            <a:pPr marL="171450" indent="-171450">
              <a:buFontTx/>
              <a:buChar char="-"/>
            </a:pPr>
            <a:r>
              <a:rPr lang="it-IT" dirty="0"/>
              <a:t>A </a:t>
            </a:r>
            <a:r>
              <a:rPr lang="it-IT" dirty="0" err="1"/>
              <a:t>probability</a:t>
            </a:r>
            <a:r>
              <a:rPr lang="it-IT" dirty="0"/>
              <a:t> </a:t>
            </a:r>
            <a:r>
              <a:rPr lang="it-IT" dirty="0" err="1"/>
              <a:t>distribution</a:t>
            </a:r>
            <a:r>
              <a:rPr lang="it-IT" dirty="0"/>
              <a:t> over </a:t>
            </a:r>
            <a:r>
              <a:rPr lang="it-IT" dirty="0" err="1"/>
              <a:t>possible</a:t>
            </a:r>
            <a:r>
              <a:rPr lang="it-IT" dirty="0"/>
              <a:t> </a:t>
            </a:r>
            <a:r>
              <a:rPr lang="it-IT" dirty="0" err="1"/>
              <a:t>worlds</a:t>
            </a:r>
            <a:r>
              <a:rPr lang="it-IT" dirty="0"/>
              <a:t>.</a:t>
            </a:r>
          </a:p>
          <a:p>
            <a:pPr marL="171450" indent="-171450">
              <a:buFontTx/>
              <a:buChar char="-"/>
            </a:pPr>
            <a:r>
              <a:rPr lang="it-IT" dirty="0" err="1"/>
              <a:t>Goals</a:t>
            </a:r>
            <a:r>
              <a:rPr lang="it-IT" dirty="0"/>
              <a:t> and </a:t>
            </a:r>
            <a:r>
              <a:rPr lang="it-IT" dirty="0" err="1"/>
              <a:t>desires</a:t>
            </a:r>
            <a:r>
              <a:rPr lang="it-IT" dirty="0"/>
              <a:t>.</a:t>
            </a:r>
          </a:p>
          <a:p>
            <a:endParaRPr lang="it-IT" dirty="0"/>
          </a:p>
        </p:txBody>
      </p:sp>
      <p:sp>
        <p:nvSpPr>
          <p:cNvPr id="4" name="Slide Number Placeholder 3"/>
          <p:cNvSpPr>
            <a:spLocks noGrp="1"/>
          </p:cNvSpPr>
          <p:nvPr>
            <p:ph type="sldNum" sz="quarter" idx="5"/>
          </p:nvPr>
        </p:nvSpPr>
        <p:spPr/>
        <p:txBody>
          <a:bodyPr/>
          <a:lstStyle/>
          <a:p>
            <a:fld id="{6CA42905-608F-734E-A169-C7BF93EAB58D}" type="slidenum">
              <a:rPr lang="en-US" smtClean="0"/>
              <a:t>31</a:t>
            </a:fld>
            <a:endParaRPr lang="en-US"/>
          </a:p>
        </p:txBody>
      </p:sp>
    </p:spTree>
    <p:extLst>
      <p:ext uri="{BB962C8B-B14F-4D97-AF65-F5344CB8AC3E}">
        <p14:creationId xmlns:p14="http://schemas.microsoft.com/office/powerpoint/2010/main" val="7016106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err="1"/>
              <a:t>Different</a:t>
            </a:r>
            <a:r>
              <a:rPr lang="it-IT" dirty="0"/>
              <a:t> </a:t>
            </a:r>
            <a:r>
              <a:rPr lang="it-IT" dirty="0" err="1"/>
              <a:t>layers</a:t>
            </a:r>
            <a:r>
              <a:rPr lang="it-IT" dirty="0"/>
              <a:t> </a:t>
            </a:r>
            <a:r>
              <a:rPr lang="it-IT" dirty="0" err="1"/>
              <a:t>have</a:t>
            </a:r>
            <a:r>
              <a:rPr lang="it-IT" dirty="0"/>
              <a:t> </a:t>
            </a:r>
            <a:r>
              <a:rPr lang="it-IT" dirty="0" err="1"/>
              <a:t>different</a:t>
            </a:r>
            <a:r>
              <a:rPr lang="it-IT" dirty="0"/>
              <a:t> planning </a:t>
            </a:r>
            <a:r>
              <a:rPr lang="it-IT" dirty="0" err="1"/>
              <a:t>horizons</a:t>
            </a:r>
            <a:r>
              <a:rPr lang="it-IT" dirty="0"/>
              <a:t>.</a:t>
            </a:r>
          </a:p>
          <a:p>
            <a:endParaRPr lang="it-IT" dirty="0"/>
          </a:p>
          <a:p>
            <a:r>
              <a:rPr lang="it-IT" dirty="0"/>
              <a:t>the </a:t>
            </a:r>
            <a:r>
              <a:rPr lang="it-IT" dirty="0" err="1"/>
              <a:t>lower</a:t>
            </a:r>
            <a:r>
              <a:rPr lang="it-IT" dirty="0"/>
              <a:t> </a:t>
            </a:r>
            <a:r>
              <a:rPr lang="it-IT" dirty="0" err="1"/>
              <a:t>level</a:t>
            </a:r>
            <a:r>
              <a:rPr lang="it-IT" dirty="0"/>
              <a:t>, </a:t>
            </a:r>
            <a:r>
              <a:rPr lang="it-IT" dirty="0" err="1"/>
              <a:t>is</a:t>
            </a:r>
            <a:r>
              <a:rPr lang="it-IT" dirty="0"/>
              <a:t> fast, </a:t>
            </a:r>
            <a:r>
              <a:rPr lang="it-IT" dirty="0" err="1"/>
              <a:t>automatic</a:t>
            </a:r>
            <a:r>
              <a:rPr lang="it-IT" dirty="0"/>
              <a:t>, </a:t>
            </a:r>
            <a:r>
              <a:rPr lang="it-IT" dirty="0" err="1"/>
              <a:t>parallel</a:t>
            </a:r>
            <a:r>
              <a:rPr lang="it-IT" dirty="0"/>
              <a:t>, intuitive, </a:t>
            </a:r>
            <a:r>
              <a:rPr lang="it-IT" dirty="0" err="1"/>
              <a:t>instinctive</a:t>
            </a:r>
            <a:r>
              <a:rPr lang="it-IT" dirty="0"/>
              <a:t>, </a:t>
            </a:r>
            <a:r>
              <a:rPr lang="it-IT" dirty="0" err="1"/>
              <a:t>emotional</a:t>
            </a:r>
            <a:r>
              <a:rPr lang="it-IT" dirty="0"/>
              <a:t>, and </a:t>
            </a:r>
            <a:r>
              <a:rPr lang="it-IT" dirty="0" err="1"/>
              <a:t>not</a:t>
            </a:r>
            <a:r>
              <a:rPr lang="it-IT" dirty="0"/>
              <a:t> open to </a:t>
            </a:r>
            <a:r>
              <a:rPr lang="it-IT" dirty="0" err="1"/>
              <a:t>introspection</a:t>
            </a:r>
            <a:r>
              <a:rPr lang="it-IT" dirty="0"/>
              <a:t>, </a:t>
            </a:r>
          </a:p>
          <a:p>
            <a:r>
              <a:rPr lang="it-IT" dirty="0"/>
              <a:t>the </a:t>
            </a:r>
            <a:r>
              <a:rPr lang="it-IT" dirty="0" err="1"/>
              <a:t>higher</a:t>
            </a:r>
            <a:r>
              <a:rPr lang="it-IT" dirty="0"/>
              <a:t> </a:t>
            </a:r>
            <a:r>
              <a:rPr lang="it-IT" dirty="0" err="1"/>
              <a:t>level</a:t>
            </a:r>
            <a:r>
              <a:rPr lang="it-IT" dirty="0"/>
              <a:t>, </a:t>
            </a:r>
            <a:r>
              <a:rPr lang="it-IT" dirty="0" err="1"/>
              <a:t>is</a:t>
            </a:r>
            <a:r>
              <a:rPr lang="it-IT" dirty="0"/>
              <a:t> slow, deliberate, serial, open to </a:t>
            </a:r>
            <a:r>
              <a:rPr lang="it-IT" dirty="0" err="1"/>
              <a:t>introspection</a:t>
            </a:r>
            <a:r>
              <a:rPr lang="it-IT" dirty="0"/>
              <a:t>, and </a:t>
            </a:r>
            <a:r>
              <a:rPr lang="it-IT" dirty="0" err="1"/>
              <a:t>based</a:t>
            </a:r>
            <a:r>
              <a:rPr lang="it-IT" dirty="0"/>
              <a:t> on </a:t>
            </a:r>
            <a:r>
              <a:rPr lang="it-IT" dirty="0" err="1"/>
              <a:t>reasoning</a:t>
            </a:r>
            <a:r>
              <a:rPr lang="it-IT" dirty="0"/>
              <a:t>.</a:t>
            </a:r>
          </a:p>
          <a:p>
            <a:endParaRPr lang="it-IT" dirty="0"/>
          </a:p>
          <a:p>
            <a:endParaRPr lang="it-IT" dirty="0"/>
          </a:p>
        </p:txBody>
      </p:sp>
      <p:sp>
        <p:nvSpPr>
          <p:cNvPr id="4" name="Slide Number Placeholder 3"/>
          <p:cNvSpPr>
            <a:spLocks noGrp="1"/>
          </p:cNvSpPr>
          <p:nvPr>
            <p:ph type="sldNum" sz="quarter" idx="5"/>
          </p:nvPr>
        </p:nvSpPr>
        <p:spPr/>
        <p:txBody>
          <a:bodyPr/>
          <a:lstStyle/>
          <a:p>
            <a:fld id="{6CA42905-608F-734E-A169-C7BF93EAB58D}" type="slidenum">
              <a:rPr lang="en-US" smtClean="0"/>
              <a:t>33</a:t>
            </a:fld>
            <a:endParaRPr lang="en-US"/>
          </a:p>
        </p:txBody>
      </p:sp>
    </p:spTree>
    <p:extLst>
      <p:ext uri="{BB962C8B-B14F-4D97-AF65-F5344CB8AC3E}">
        <p14:creationId xmlns:p14="http://schemas.microsoft.com/office/powerpoint/2010/main" val="3114108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42905-608F-734E-A169-C7BF93EAB58D}" type="slidenum">
              <a:rPr lang="en-US" smtClean="0"/>
              <a:t>2</a:t>
            </a:fld>
            <a:endParaRPr lang="en-US"/>
          </a:p>
        </p:txBody>
      </p:sp>
    </p:spTree>
    <p:extLst>
      <p:ext uri="{BB962C8B-B14F-4D97-AF65-F5344CB8AC3E}">
        <p14:creationId xmlns:p14="http://schemas.microsoft.com/office/powerpoint/2010/main" val="13747403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42905-608F-734E-A169-C7BF93EAB58D}" type="slidenum">
              <a:rPr lang="en-US" smtClean="0"/>
              <a:t>34</a:t>
            </a:fld>
            <a:endParaRPr lang="en-US"/>
          </a:p>
        </p:txBody>
      </p:sp>
    </p:spTree>
    <p:extLst>
      <p:ext uri="{BB962C8B-B14F-4D97-AF65-F5344CB8AC3E}">
        <p14:creationId xmlns:p14="http://schemas.microsoft.com/office/powerpoint/2010/main" val="20869081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42905-608F-734E-A169-C7BF93EAB58D}" type="slidenum">
              <a:rPr lang="en-US" smtClean="0"/>
              <a:t>36</a:t>
            </a:fld>
            <a:endParaRPr lang="en-US"/>
          </a:p>
        </p:txBody>
      </p:sp>
    </p:spTree>
    <p:extLst>
      <p:ext uri="{BB962C8B-B14F-4D97-AF65-F5344CB8AC3E}">
        <p14:creationId xmlns:p14="http://schemas.microsoft.com/office/powerpoint/2010/main" val="1054683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6CA42905-608F-734E-A169-C7BF93EAB58D}" type="slidenum">
              <a:rPr lang="en-US" smtClean="0"/>
              <a:t>40</a:t>
            </a:fld>
            <a:endParaRPr lang="en-US"/>
          </a:p>
        </p:txBody>
      </p:sp>
    </p:spTree>
    <p:extLst>
      <p:ext uri="{BB962C8B-B14F-4D97-AF65-F5344CB8AC3E}">
        <p14:creationId xmlns:p14="http://schemas.microsoft.com/office/powerpoint/2010/main" val="3982051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The</a:t>
            </a:r>
            <a:r>
              <a:rPr lang="en-GB" baseline="0" dirty="0"/>
              <a:t> view of intelligent agents provides the field with an all encompassing view. AI as an integrated science.</a:t>
            </a:r>
            <a:endParaRPr lang="en-GB" dirty="0"/>
          </a:p>
          <a:p>
            <a:pPr marL="0" marR="0" indent="0" algn="l" defTabSz="914400" rtl="0" eaLnBrk="1" fontAlgn="auto" latinLnBrk="0" hangingPunct="1">
              <a:lnSpc>
                <a:spcPct val="100000"/>
              </a:lnSpc>
              <a:spcBef>
                <a:spcPts val="0"/>
              </a:spcBef>
              <a:spcAft>
                <a:spcPts val="0"/>
              </a:spcAft>
              <a:buClrTx/>
              <a:buSzTx/>
              <a:buFontTx/>
              <a:buNone/>
              <a:tabLst/>
              <a:defRPr/>
            </a:pPr>
            <a:r>
              <a:rPr lang="en-GB" dirty="0"/>
              <a:t>Agents include worms, dogs, thermostats, airplanes, robots, humans, companies, and countries. </a:t>
            </a:r>
          </a:p>
          <a:p>
            <a:endParaRPr lang="en-US" dirty="0"/>
          </a:p>
        </p:txBody>
      </p:sp>
      <p:sp>
        <p:nvSpPr>
          <p:cNvPr id="4" name="Slide Number Placeholder 3"/>
          <p:cNvSpPr>
            <a:spLocks noGrp="1"/>
          </p:cNvSpPr>
          <p:nvPr>
            <p:ph type="sldNum" sz="quarter" idx="10"/>
          </p:nvPr>
        </p:nvSpPr>
        <p:spPr/>
        <p:txBody>
          <a:bodyPr/>
          <a:lstStyle/>
          <a:p>
            <a:fld id="{6CA42905-608F-734E-A169-C7BF93EAB58D}" type="slidenum">
              <a:rPr lang="en-US" smtClean="0"/>
              <a:t>3</a:t>
            </a:fld>
            <a:endParaRPr lang="en-US"/>
          </a:p>
        </p:txBody>
      </p:sp>
    </p:spTree>
    <p:extLst>
      <p:ext uri="{BB962C8B-B14F-4D97-AF65-F5344CB8AC3E}">
        <p14:creationId xmlns:p14="http://schemas.microsoft.com/office/powerpoint/2010/main" val="243153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Computational:</a:t>
            </a:r>
            <a:r>
              <a:rPr lang="en-GB" baseline="0" dirty="0"/>
              <a:t> </a:t>
            </a:r>
            <a:r>
              <a:rPr lang="en-GB" dirty="0"/>
              <a:t>the decision can be broken down into primitive operation that can be implemented in a physical device.</a:t>
            </a:r>
            <a:endParaRPr lang="en-US" dirty="0"/>
          </a:p>
        </p:txBody>
      </p:sp>
      <p:sp>
        <p:nvSpPr>
          <p:cNvPr id="4" name="Slide Number Placeholder 3"/>
          <p:cNvSpPr>
            <a:spLocks noGrp="1"/>
          </p:cNvSpPr>
          <p:nvPr>
            <p:ph type="sldNum" sz="quarter" idx="10"/>
          </p:nvPr>
        </p:nvSpPr>
        <p:spPr/>
        <p:txBody>
          <a:bodyPr/>
          <a:lstStyle/>
          <a:p>
            <a:fld id="{6CA42905-608F-734E-A169-C7BF93EAB58D}" type="slidenum">
              <a:rPr lang="en-US" smtClean="0"/>
              <a:t>4</a:t>
            </a:fld>
            <a:endParaRPr lang="en-US"/>
          </a:p>
        </p:txBody>
      </p:sp>
    </p:spTree>
    <p:extLst>
      <p:ext uri="{BB962C8B-B14F-4D97-AF65-F5344CB8AC3E}">
        <p14:creationId xmlns:p14="http://schemas.microsoft.com/office/powerpoint/2010/main" val="1675128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42905-608F-734E-A169-C7BF93EAB58D}" type="slidenum">
              <a:rPr lang="en-US" smtClean="0"/>
              <a:t>5</a:t>
            </a:fld>
            <a:endParaRPr lang="en-US"/>
          </a:p>
        </p:txBody>
      </p:sp>
    </p:spTree>
    <p:extLst>
      <p:ext uri="{BB962C8B-B14F-4D97-AF65-F5344CB8AC3E}">
        <p14:creationId xmlns:p14="http://schemas.microsoft.com/office/powerpoint/2010/main" val="2072199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black box view of an agent in terms of its inputs and outputs. At any time, what an agent does depends on:</a:t>
            </a:r>
          </a:p>
          <a:p>
            <a:r>
              <a:rPr lang="en-US" dirty="0">
                <a:effectLst/>
              </a:rPr>
              <a:t>• prior knowledge about the agent and the environment</a:t>
            </a:r>
          </a:p>
          <a:p>
            <a:r>
              <a:rPr lang="en-US" dirty="0">
                <a:effectLst/>
              </a:rPr>
              <a:t>• history of interaction with the environment, which is composed of</a:t>
            </a:r>
          </a:p>
          <a:p>
            <a:r>
              <a:rPr lang="en-US" dirty="0">
                <a:effectLst/>
              </a:rPr>
              <a:t>– stimuli received from the current environment, which can include observations about the environment, as well as actions that the environment imposes on the agent and</a:t>
            </a:r>
          </a:p>
          <a:p>
            <a:r>
              <a:rPr lang="en-US" dirty="0">
                <a:effectLst/>
              </a:rPr>
              <a:t>– past experiences of previous actions and stimuli, or other data, from which it can learn</a:t>
            </a:r>
          </a:p>
          <a:p>
            <a:r>
              <a:rPr lang="en-US" dirty="0">
                <a:effectLst/>
              </a:rPr>
              <a:t>• goals that it must try to achieve or preferences over states of the world</a:t>
            </a:r>
          </a:p>
          <a:p>
            <a:r>
              <a:rPr lang="en-US" dirty="0">
                <a:effectLst/>
              </a:rPr>
              <a:t>• abilities, the primitive actions the agent is capable of carrying out.</a:t>
            </a:r>
          </a:p>
          <a:p>
            <a:r>
              <a:rPr lang="en-US" dirty="0"/>
              <a:t>Inside the black box, an agent has some internal belief state that can encode beliefs about its environment, what it has learned, what it is trying to do, and what it intends to do. An agent updates this internal state based on stimuli. It uses the belief state and stimuli to decide on its actions. Much of this book is about what is inside this black box.</a:t>
            </a:r>
          </a:p>
          <a:p>
            <a:r>
              <a:rPr lang="en-US" dirty="0"/>
              <a:t>This is an all-encompassing view of intelligent agents varying in complexity from a simple thermostat, to a diagnostic advising system whose perceptions and actions are mediated by human beings, to a team of mobile robots, to society itself.</a:t>
            </a:r>
          </a:p>
          <a:p>
            <a:r>
              <a:rPr lang="en-US" dirty="0"/>
              <a:t>Purposive agents have preferences or goals. They prefer some states of the world to other states, and they act to try to achieve the states they prefer most. The non-purposive agents are grouped together and called nature. Whether or not an agent is purposive is a modeling assumption that may, or may not, be appropriate. For example, for some applications it may be appropriate to model a dog as purposive, and for others it may suffice to model a dog as non-purposive.</a:t>
            </a:r>
          </a:p>
          <a:p>
            <a:endParaRPr lang="en-US" dirty="0"/>
          </a:p>
        </p:txBody>
      </p:sp>
      <p:sp>
        <p:nvSpPr>
          <p:cNvPr id="4" name="Slide Number Placeholder 3"/>
          <p:cNvSpPr>
            <a:spLocks noGrp="1"/>
          </p:cNvSpPr>
          <p:nvPr>
            <p:ph type="sldNum" sz="quarter" idx="10"/>
          </p:nvPr>
        </p:nvSpPr>
        <p:spPr/>
        <p:txBody>
          <a:bodyPr/>
          <a:lstStyle/>
          <a:p>
            <a:fld id="{6CA42905-608F-734E-A169-C7BF93EAB58D}" type="slidenum">
              <a:rPr lang="en-US" smtClean="0"/>
              <a:t>7</a:t>
            </a:fld>
            <a:endParaRPr lang="en-US"/>
          </a:p>
        </p:txBody>
      </p:sp>
    </p:spTree>
    <p:extLst>
      <p:ext uri="{BB962C8B-B14F-4D97-AF65-F5344CB8AC3E}">
        <p14:creationId xmlns:p14="http://schemas.microsoft.com/office/powerpoint/2010/main" val="427504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Agents are designed for specific tasks and</a:t>
            </a:r>
            <a:r>
              <a:rPr lang="en-US" baseline="0" dirty="0"/>
              <a:t> the nature of task influences their design.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If most knowledge is given either at design time or offline, the agent is highly specialized and simple but may lack flexibility.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Offline computation includes compilation, building a knowledge</a:t>
            </a:r>
            <a:r>
              <a:rPr lang="en-US" baseline="0" dirty="0"/>
              <a:t> base, </a:t>
            </a:r>
            <a:r>
              <a:rPr lang="en-US" dirty="0"/>
              <a:t>learning a model, planning</a:t>
            </a:r>
            <a:r>
              <a:rPr lang="en-US" baseline="0" dirty="0"/>
              <a:t> in advance.</a:t>
            </a:r>
            <a:endParaRPr lang="en-US" dirty="0"/>
          </a:p>
          <a:p>
            <a:endParaRPr lang="en-US" dirty="0"/>
          </a:p>
        </p:txBody>
      </p:sp>
      <p:sp>
        <p:nvSpPr>
          <p:cNvPr id="4" name="Slide Number Placeholder 3"/>
          <p:cNvSpPr>
            <a:spLocks noGrp="1"/>
          </p:cNvSpPr>
          <p:nvPr>
            <p:ph type="sldNum" sz="quarter" idx="10"/>
          </p:nvPr>
        </p:nvSpPr>
        <p:spPr/>
        <p:txBody>
          <a:bodyPr/>
          <a:lstStyle/>
          <a:p>
            <a:fld id="{6CA42905-608F-734E-A169-C7BF93EAB58D}" type="slidenum">
              <a:rPr lang="en-US" smtClean="0"/>
              <a:t>8</a:t>
            </a:fld>
            <a:endParaRPr lang="en-US"/>
          </a:p>
        </p:txBody>
      </p:sp>
    </p:spTree>
    <p:extLst>
      <p:ext uri="{BB962C8B-B14F-4D97-AF65-F5344CB8AC3E}">
        <p14:creationId xmlns:p14="http://schemas.microsoft.com/office/powerpoint/2010/main" val="1846519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Dominant approach of AI: define</a:t>
            </a:r>
            <a:r>
              <a:rPr lang="en-US" baseline="0" dirty="0"/>
              <a:t> the goal (not the recipe) and search for a solution in a space of </a:t>
            </a:r>
            <a:r>
              <a:rPr lang="en-US" baseline="0" dirty="0" err="1"/>
              <a:t>possibilites</a:t>
            </a:r>
            <a:r>
              <a:rPr lang="en-US" baseline="0" dirty="0"/>
              <a:t> (search).</a:t>
            </a:r>
            <a:endParaRPr lang="en-US" dirty="0"/>
          </a:p>
        </p:txBody>
      </p:sp>
      <p:sp>
        <p:nvSpPr>
          <p:cNvPr id="4" name="Slide Number Placeholder 3"/>
          <p:cNvSpPr>
            <a:spLocks noGrp="1"/>
          </p:cNvSpPr>
          <p:nvPr>
            <p:ph type="sldNum" sz="quarter" idx="10"/>
          </p:nvPr>
        </p:nvSpPr>
        <p:spPr/>
        <p:txBody>
          <a:bodyPr/>
          <a:lstStyle/>
          <a:p>
            <a:fld id="{6CA42905-608F-734E-A169-C7BF93EAB58D}" type="slidenum">
              <a:rPr lang="en-US" smtClean="0"/>
              <a:t>9</a:t>
            </a:fld>
            <a:endParaRPr lang="en-US"/>
          </a:p>
        </p:txBody>
      </p:sp>
    </p:spTree>
    <p:extLst>
      <p:ext uri="{BB962C8B-B14F-4D97-AF65-F5344CB8AC3E}">
        <p14:creationId xmlns:p14="http://schemas.microsoft.com/office/powerpoint/2010/main" val="998559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42905-608F-734E-A169-C7BF93EAB58D}" type="slidenum">
              <a:rPr lang="en-US" smtClean="0"/>
              <a:t>10</a:t>
            </a:fld>
            <a:endParaRPr lang="en-US"/>
          </a:p>
        </p:txBody>
      </p:sp>
    </p:spTree>
    <p:extLst>
      <p:ext uri="{BB962C8B-B14F-4D97-AF65-F5344CB8AC3E}">
        <p14:creationId xmlns:p14="http://schemas.microsoft.com/office/powerpoint/2010/main" val="1522838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rgbClr val="123E66"/>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013" dirty="0"/>
          </a:p>
        </p:txBody>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cxnSp>
        <p:nvCxnSpPr>
          <p:cNvPr id="9" name="Straight Connector 8"/>
          <p:cNvCxnSpPr/>
          <p:nvPr/>
        </p:nvCxnSpPr>
        <p:spPr>
          <a:xfrm>
            <a:off x="822960" y="3243834"/>
            <a:ext cx="754380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Date Placeholder 9"/>
          <p:cNvSpPr>
            <a:spLocks noGrp="1"/>
          </p:cNvSpPr>
          <p:nvPr>
            <p:ph type="dt" sz="half" idx="10"/>
          </p:nvPr>
        </p:nvSpPr>
        <p:spPr/>
        <p:txBody>
          <a:bodyPr/>
          <a:lstStyle>
            <a:lvl1pPr>
              <a:defRPr sz="1200"/>
            </a:lvl1pPr>
          </a:lstStyle>
          <a:p>
            <a:fld id="{5FDFEA16-5DF2-0D40-84AB-337830CA92FC}" type="datetime1">
              <a:rPr lang="it-IT" smtClean="0"/>
              <a:t>16/09/20</a:t>
            </a:fld>
            <a:endParaRPr lang="en-US" dirty="0"/>
          </a:p>
        </p:txBody>
      </p:sp>
      <p:sp>
        <p:nvSpPr>
          <p:cNvPr id="11" name="Footer Placeholder 10"/>
          <p:cNvSpPr>
            <a:spLocks noGrp="1"/>
          </p:cNvSpPr>
          <p:nvPr>
            <p:ph type="ftr" sz="quarter" idx="11"/>
          </p:nvPr>
        </p:nvSpPr>
        <p:spPr/>
        <p:txBody>
          <a:bodyPr/>
          <a:lstStyle>
            <a:lvl1pPr>
              <a:defRPr sz="1200"/>
            </a:lvl1pPr>
          </a:lstStyle>
          <a:p>
            <a:r>
              <a:rPr lang="en-US"/>
              <a:t>AI Fundamentals - M. Simi</a:t>
            </a:r>
            <a:endParaRPr lang="en-US" dirty="0"/>
          </a:p>
        </p:txBody>
      </p:sp>
      <p:sp>
        <p:nvSpPr>
          <p:cNvPr id="12" name="Slide Number Placeholder 11"/>
          <p:cNvSpPr>
            <a:spLocks noGrp="1"/>
          </p:cNvSpPr>
          <p:nvPr>
            <p:ph type="sldNum" sz="quarter" idx="12"/>
          </p:nvPr>
        </p:nvSpPr>
        <p:spPr/>
        <p:txBody>
          <a:bodyPr/>
          <a:lstStyle>
            <a:lvl1pPr>
              <a:defRPr sz="1200"/>
            </a:lvl1pPr>
          </a:lstStyle>
          <a:p>
            <a:fld id="{4FAB73BC-B049-4115-A692-8D63A059BFB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8" name="Rectangle 7"/>
          <p:cNvSpPr/>
          <p:nvPr userDrawn="1"/>
        </p:nvSpPr>
        <p:spPr>
          <a:xfrm>
            <a:off x="1" y="4800600"/>
            <a:ext cx="9144000" cy="342900"/>
          </a:xfrm>
          <a:prstGeom prst="rect">
            <a:avLst/>
          </a:prstGeom>
          <a:solidFill>
            <a:srgbClr val="123E6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200" dirty="0"/>
          </a:p>
        </p:txBody>
      </p:sp>
      <p:sp>
        <p:nvSpPr>
          <p:cNvPr id="9" name="Rectangle 8"/>
          <p:cNvSpPr/>
          <p:nvPr userDrawn="1"/>
        </p:nvSpPr>
        <p:spPr>
          <a:xfrm>
            <a:off x="0" y="4750737"/>
            <a:ext cx="9144001" cy="494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214589"/>
            <a:ext cx="7543800" cy="77424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22960" y="1082279"/>
            <a:ext cx="7543800" cy="3514725"/>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5C69D477-1A70-C149-9127-C6E148072F6E}" type="datetime1">
              <a:rPr lang="it-IT" smtClean="0"/>
              <a:t>16/09/20</a:t>
            </a:fld>
            <a:endParaRPr lang="en-US" dirty="0"/>
          </a:p>
        </p:txBody>
      </p:sp>
      <p:sp>
        <p:nvSpPr>
          <p:cNvPr id="5" name="Footer Placeholder 4"/>
          <p:cNvSpPr>
            <a:spLocks noGrp="1"/>
          </p:cNvSpPr>
          <p:nvPr>
            <p:ph type="ftr" sz="quarter" idx="11"/>
          </p:nvPr>
        </p:nvSpPr>
        <p:spPr/>
        <p:txBody>
          <a:bodyPr/>
          <a:lstStyle>
            <a:lvl1pPr>
              <a:defRPr sz="1200"/>
            </a:lvl1pPr>
          </a:lstStyle>
          <a:p>
            <a:r>
              <a:rPr lang="en-US"/>
              <a:t>AI Fundamentals - M. Simi</a:t>
            </a:r>
            <a:endParaRPr lang="en-US" dirty="0"/>
          </a:p>
        </p:txBody>
      </p:sp>
      <p:sp>
        <p:nvSpPr>
          <p:cNvPr id="6" name="Slide Number Placeholder 5"/>
          <p:cNvSpPr>
            <a:spLocks noGrp="1"/>
          </p:cNvSpPr>
          <p:nvPr>
            <p:ph type="sldNum" sz="quarter" idx="12"/>
          </p:nvPr>
        </p:nvSpPr>
        <p:spPr/>
        <p:txBody>
          <a:bodyPr/>
          <a:lstStyle>
            <a:lvl1pPr>
              <a:defRPr sz="1200"/>
            </a:lvl1pPr>
          </a:lstStyle>
          <a:p>
            <a:fld id="{4FAB73BC-B049-4115-A692-8D63A059BFB8}" type="slidenum">
              <a:rPr lang="en-US" smtClean="0"/>
              <a:pPr/>
              <a:t>‹#›</a:t>
            </a:fld>
            <a:endParaRPr lang="en-US" dirty="0"/>
          </a:p>
        </p:txBody>
      </p:sp>
      <p:cxnSp>
        <p:nvCxnSpPr>
          <p:cNvPr id="7" name="Straight Connector 6"/>
          <p:cNvCxnSpPr/>
          <p:nvPr userDrawn="1"/>
        </p:nvCxnSpPr>
        <p:spPr>
          <a:xfrm>
            <a:off x="822960" y="988828"/>
            <a:ext cx="754380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rgbClr val="123E6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FD5B8767-2A95-714E-B306-2B33DC396900}" type="datetime1">
              <a:rPr lang="it-IT" smtClean="0"/>
              <a:t>16/09/20</a:t>
            </a:fld>
            <a:endParaRPr lang="en-US" dirty="0"/>
          </a:p>
        </p:txBody>
      </p:sp>
      <p:sp>
        <p:nvSpPr>
          <p:cNvPr id="5" name="Footer Placeholder 4"/>
          <p:cNvSpPr>
            <a:spLocks noGrp="1"/>
          </p:cNvSpPr>
          <p:nvPr>
            <p:ph type="ftr" sz="quarter" idx="11"/>
          </p:nvPr>
        </p:nvSpPr>
        <p:spPr/>
        <p:txBody>
          <a:bodyPr/>
          <a:lstStyle>
            <a:lvl1pPr>
              <a:defRPr sz="1200"/>
            </a:lvl1pPr>
          </a:lstStyle>
          <a:p>
            <a:r>
              <a:rPr lang="en-US"/>
              <a:t>AI Fundamentals - M. Simi</a:t>
            </a:r>
            <a:endParaRPr lang="en-US" dirty="0"/>
          </a:p>
        </p:txBody>
      </p:sp>
      <p:sp>
        <p:nvSpPr>
          <p:cNvPr id="6" name="Slide Number Placeholder 5"/>
          <p:cNvSpPr>
            <a:spLocks noGrp="1"/>
          </p:cNvSpPr>
          <p:nvPr>
            <p:ph type="sldNum" sz="quarter" idx="12"/>
          </p:nvPr>
        </p:nvSpPr>
        <p:spPr/>
        <p:txBody>
          <a:bodyPr/>
          <a:lstStyle>
            <a:lvl1pPr>
              <a:defRPr sz="1200"/>
            </a:lvl1pPr>
          </a:lstStyle>
          <a:p>
            <a:fld id="{4FAB73BC-B049-4115-A692-8D63A059BFB8}"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cSld name="1_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rgbClr val="123E6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6F0199CF-760B-8F40-8245-CFCA433B3D19}" type="datetime1">
              <a:rPr lang="it-IT" smtClean="0"/>
              <a:t>16/09/20</a:t>
            </a:fld>
            <a:endParaRPr lang="en-US" dirty="0"/>
          </a:p>
        </p:txBody>
      </p:sp>
      <p:sp>
        <p:nvSpPr>
          <p:cNvPr id="6" name="Footer Placeholder 5"/>
          <p:cNvSpPr>
            <a:spLocks noGrp="1"/>
          </p:cNvSpPr>
          <p:nvPr>
            <p:ph type="ftr" sz="quarter" idx="11"/>
          </p:nvPr>
        </p:nvSpPr>
        <p:spPr/>
        <p:txBody>
          <a:bodyPr/>
          <a:lstStyle/>
          <a:p>
            <a:r>
              <a:rPr lang="en-US"/>
              <a:t>AI Fundamentals - M. Simi</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02914" y="3904605"/>
            <a:ext cx="828877" cy="834203"/>
          </a:xfrm>
          <a:prstGeom prst="rect">
            <a:avLst/>
          </a:prstGeom>
        </p:spPr>
      </p:pic>
    </p:spTree>
    <p:extLst>
      <p:ext uri="{BB962C8B-B14F-4D97-AF65-F5344CB8AC3E}">
        <p14:creationId xmlns:p14="http://schemas.microsoft.com/office/powerpoint/2010/main" val="1573507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8" name="Rectangle 7"/>
          <p:cNvSpPr/>
          <p:nvPr userDrawn="1"/>
        </p:nvSpPr>
        <p:spPr>
          <a:xfrm>
            <a:off x="2382" y="4789884"/>
            <a:ext cx="9141619" cy="342900"/>
          </a:xfrm>
          <a:prstGeom prst="rect">
            <a:avLst/>
          </a:prstGeom>
          <a:solidFill>
            <a:srgbClr val="123E6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userDrawn="1"/>
        </p:nvSpPr>
        <p:spPr>
          <a:xfrm>
            <a:off x="12" y="4740021"/>
            <a:ext cx="9141619" cy="4800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200852"/>
            <a:ext cx="7543800" cy="773875"/>
          </a:xfrm>
        </p:spPr>
        <p:txBody>
          <a:bodyPr anchor="b"/>
          <a:lstStyle>
            <a:lvl1pPr marL="0">
              <a:defRPr/>
            </a:lvl1pPr>
          </a:lstStyle>
          <a:p>
            <a:r>
              <a:rPr lang="en-US"/>
              <a:t>Click to edit Master title style</a:t>
            </a:r>
            <a:endParaRPr lang="en-US" dirty="0"/>
          </a:p>
        </p:txBody>
      </p:sp>
      <p:sp>
        <p:nvSpPr>
          <p:cNvPr id="3" name="Content Placeholder 2"/>
          <p:cNvSpPr>
            <a:spLocks noGrp="1"/>
          </p:cNvSpPr>
          <p:nvPr>
            <p:ph idx="1"/>
          </p:nvPr>
        </p:nvSpPr>
        <p:spPr>
          <a:xfrm>
            <a:off x="822960" y="1043784"/>
            <a:ext cx="7543800" cy="3265466"/>
          </a:xfrm>
        </p:spPr>
        <p:txBody>
          <a:bodyPr>
            <a:normAutofit/>
          </a:bodyPr>
          <a:lstStyle>
            <a:lvl1pPr marL="40481" marR="0" indent="0" algn="l" defTabSz="685800" rtl="0" eaLnBrk="1" fontAlgn="auto" latinLnBrk="0" hangingPunct="1">
              <a:lnSpc>
                <a:spcPct val="100000"/>
              </a:lnSpc>
              <a:spcBef>
                <a:spcPts val="450"/>
              </a:spcBef>
              <a:spcAft>
                <a:spcPts val="0"/>
              </a:spcAft>
              <a:buClr>
                <a:schemeClr val="accent1"/>
              </a:buClr>
              <a:buSzPct val="100000"/>
              <a:buFontTx/>
              <a:buNone/>
              <a:tabLst/>
              <a:defRPr sz="1800" baseline="0"/>
            </a:lvl1pPr>
            <a:lvl2pPr marL="205979" indent="-165497">
              <a:lnSpc>
                <a:spcPct val="100000"/>
              </a:lnSpc>
              <a:spcBef>
                <a:spcPts val="450"/>
              </a:spcBef>
              <a:spcAft>
                <a:spcPts val="0"/>
              </a:spcAft>
              <a:buFont typeface="Wingdings" charset="2"/>
              <a:buChar char="§"/>
              <a:tabLst/>
              <a:defRPr sz="1650"/>
            </a:lvl2pPr>
            <a:lvl3pPr marL="351000">
              <a:lnSpc>
                <a:spcPct val="100000"/>
              </a:lnSpc>
              <a:spcBef>
                <a:spcPts val="0"/>
              </a:spcBef>
              <a:spcAft>
                <a:spcPts val="0"/>
              </a:spcAft>
              <a:defRPr sz="1500"/>
            </a:lvl3pPr>
            <a:lvl4pPr marL="513000">
              <a:lnSpc>
                <a:spcPct val="100000"/>
              </a:lnSpc>
              <a:spcBef>
                <a:spcPts val="0"/>
              </a:spcBef>
              <a:spcAft>
                <a:spcPts val="0"/>
              </a:spcAft>
              <a:defRPr sz="1350"/>
            </a:lvl4pPr>
            <a:lvl5pPr marL="648000">
              <a:lnSpc>
                <a:spcPct val="100000"/>
              </a:lnSpc>
              <a:spcBef>
                <a:spcPts val="0"/>
              </a:spcBef>
              <a:spcAft>
                <a:spcPts val="0"/>
              </a:spcAft>
              <a:defRPr sz="13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9B3E1D59-C295-4642-9196-3DAC4F1B1B35}" type="datetime1">
              <a:rPr lang="it-IT" smtClean="0"/>
              <a:t>16/09/20</a:t>
            </a:fld>
            <a:endParaRPr lang="en-US" dirty="0"/>
          </a:p>
        </p:txBody>
      </p:sp>
      <p:sp>
        <p:nvSpPr>
          <p:cNvPr id="5" name="Footer Placeholder 4"/>
          <p:cNvSpPr>
            <a:spLocks noGrp="1"/>
          </p:cNvSpPr>
          <p:nvPr>
            <p:ph type="ftr" sz="quarter" idx="11"/>
          </p:nvPr>
        </p:nvSpPr>
        <p:spPr/>
        <p:txBody>
          <a:bodyPr/>
          <a:lstStyle>
            <a:lvl1pPr>
              <a:defRPr sz="1200"/>
            </a:lvl1pPr>
          </a:lstStyle>
          <a:p>
            <a:r>
              <a:rPr lang="en-US"/>
              <a:t>AI Fundamentals - M. Simi</a:t>
            </a:r>
            <a:endParaRPr lang="en-US" dirty="0"/>
          </a:p>
        </p:txBody>
      </p:sp>
      <p:sp>
        <p:nvSpPr>
          <p:cNvPr id="6" name="Slide Number Placeholder 5"/>
          <p:cNvSpPr>
            <a:spLocks noGrp="1"/>
          </p:cNvSpPr>
          <p:nvPr>
            <p:ph type="sldNum" sz="quarter" idx="12"/>
          </p:nvPr>
        </p:nvSpPr>
        <p:spPr/>
        <p:txBody>
          <a:bodyPr/>
          <a:lstStyle>
            <a:lvl1pPr>
              <a:defRPr sz="1200"/>
            </a:lvl1pPr>
          </a:lstStyle>
          <a:p>
            <a:fld id="{6113E31D-E2AB-40D1-8B51-AFA5AFEF393A}" type="slidenum">
              <a:rPr lang="en-US" smtClean="0"/>
              <a:pPr/>
              <a:t>‹#›</a:t>
            </a:fld>
            <a:endParaRPr lang="en-US" dirty="0"/>
          </a:p>
        </p:txBody>
      </p:sp>
      <p:cxnSp>
        <p:nvCxnSpPr>
          <p:cNvPr id="7" name="Straight Connector 6"/>
          <p:cNvCxnSpPr/>
          <p:nvPr userDrawn="1"/>
        </p:nvCxnSpPr>
        <p:spPr>
          <a:xfrm>
            <a:off x="822960" y="988828"/>
            <a:ext cx="754380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rgbClr val="123E6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495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sz="1200"/>
            </a:lvl1pPr>
          </a:lstStyle>
          <a:p>
            <a:fld id="{D7C61888-4D41-FD49-B167-33A659F6884C}" type="datetime1">
              <a:rPr lang="it-IT" smtClean="0"/>
              <a:t>16/09/20</a:t>
            </a:fld>
            <a:endParaRPr lang="en-US" dirty="0"/>
          </a:p>
        </p:txBody>
      </p:sp>
      <p:sp>
        <p:nvSpPr>
          <p:cNvPr id="5" name="Footer Placeholder 4"/>
          <p:cNvSpPr>
            <a:spLocks noGrp="1"/>
          </p:cNvSpPr>
          <p:nvPr>
            <p:ph type="ftr" sz="quarter" idx="11"/>
          </p:nvPr>
        </p:nvSpPr>
        <p:spPr/>
        <p:txBody>
          <a:bodyPr/>
          <a:lstStyle>
            <a:lvl1pPr>
              <a:defRPr sz="1200"/>
            </a:lvl1pPr>
          </a:lstStyle>
          <a:p>
            <a:r>
              <a:rPr lang="en-US"/>
              <a:t>AI Fundamentals - M. Simi</a:t>
            </a:r>
            <a:endParaRPr lang="en-US" dirty="0"/>
          </a:p>
        </p:txBody>
      </p:sp>
      <p:sp>
        <p:nvSpPr>
          <p:cNvPr id="6" name="Slide Number Placeholder 5"/>
          <p:cNvSpPr>
            <a:spLocks noGrp="1"/>
          </p:cNvSpPr>
          <p:nvPr>
            <p:ph type="sldNum" sz="quarter" idx="12"/>
          </p:nvPr>
        </p:nvSpPr>
        <p:spPr/>
        <p:txBody>
          <a:bodyPr/>
          <a:lstStyle>
            <a:lvl1pPr>
              <a:defRPr sz="1200"/>
            </a:lvl1pPr>
          </a:lstStyle>
          <a:p>
            <a:fld id="{4FAB73BC-B049-4115-A692-8D63A059BFB8}" type="slidenum">
              <a:rPr lang="en-US" smtClean="0"/>
              <a:pPr/>
              <a:t>‹#›</a:t>
            </a:fld>
            <a:endParaRPr lang="en-US" dirty="0"/>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10" name="Rectangle 9"/>
          <p:cNvSpPr/>
          <p:nvPr userDrawn="1"/>
        </p:nvSpPr>
        <p:spPr>
          <a:xfrm>
            <a:off x="2382" y="4789884"/>
            <a:ext cx="9141619" cy="342900"/>
          </a:xfrm>
          <a:prstGeom prst="rect">
            <a:avLst/>
          </a:prstGeom>
          <a:solidFill>
            <a:srgbClr val="123E6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12" y="4740021"/>
            <a:ext cx="9141619" cy="4800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itle 7"/>
          <p:cNvSpPr>
            <a:spLocks noGrp="1"/>
          </p:cNvSpPr>
          <p:nvPr>
            <p:ph type="title"/>
          </p:nvPr>
        </p:nvSpPr>
        <p:spPr>
          <a:xfrm>
            <a:off x="822960" y="214953"/>
            <a:ext cx="7543800" cy="789824"/>
          </a:xfrm>
        </p:spPr>
        <p:txBody>
          <a:bodyPr>
            <a:normAutofit/>
          </a:bodyPr>
          <a:lstStyle>
            <a:lvl1pPr>
              <a:defRPr sz="3300"/>
            </a:lvl1pPr>
          </a:lstStyle>
          <a:p>
            <a:r>
              <a:rPr lang="en-US"/>
              <a:t>Click to edit Master title style</a:t>
            </a:r>
            <a:endParaRPr lang="en-US" dirty="0"/>
          </a:p>
        </p:txBody>
      </p:sp>
      <p:sp>
        <p:nvSpPr>
          <p:cNvPr id="3" name="Content Placeholder 2"/>
          <p:cNvSpPr>
            <a:spLocks noGrp="1"/>
          </p:cNvSpPr>
          <p:nvPr>
            <p:ph sz="half" idx="1"/>
          </p:nvPr>
        </p:nvSpPr>
        <p:spPr>
          <a:xfrm>
            <a:off x="822959" y="1172239"/>
            <a:ext cx="3703320" cy="3516719"/>
          </a:xfrm>
          <a:ln>
            <a:noFill/>
          </a:ln>
        </p:spPr>
        <p:txBody>
          <a:bodyPr>
            <a:normAutofit/>
          </a:bodyPr>
          <a:lstStyle>
            <a:lvl1pPr marL="40481" indent="0">
              <a:buFont typeface="Arial" charset="0"/>
              <a:buNone/>
              <a:tabLst/>
              <a:defRPr sz="1800"/>
            </a:lvl1pPr>
            <a:lvl2pPr marL="205979" indent="-165497">
              <a:buFont typeface="Wingdings" charset="2"/>
              <a:buChar char="§"/>
              <a:tabLst/>
              <a:defRPr sz="1650"/>
            </a:lvl2pPr>
            <a:lvl3pPr>
              <a:defRPr sz="1500"/>
            </a:lvl3pPr>
            <a:lvl4pPr>
              <a:defRPr sz="1350"/>
            </a:lvl4pPr>
            <a:lvl5pPr>
              <a:defRPr sz="13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172239"/>
            <a:ext cx="3703320" cy="3516719"/>
          </a:xfrm>
        </p:spPr>
        <p:txBody>
          <a:bodyPr>
            <a:normAutofit/>
          </a:bodyPr>
          <a:lstStyle>
            <a:lvl1pPr marL="40481" indent="0">
              <a:buNone/>
              <a:tabLst/>
              <a:defRPr sz="1800"/>
            </a:lvl1pPr>
            <a:lvl2pPr marL="239316" indent="-165497">
              <a:tabLst/>
              <a:defRPr sz="1650"/>
            </a:lvl2pPr>
            <a:lvl3pPr>
              <a:defRPr sz="1500"/>
            </a:lvl3pPr>
            <a:lvl4pPr>
              <a:defRPr sz="1350"/>
            </a:lvl4pPr>
            <a:lvl5pPr>
              <a:defRPr sz="13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sz="1200"/>
            </a:lvl1pPr>
          </a:lstStyle>
          <a:p>
            <a:fld id="{E0B7F75E-2104-1C46-BC82-DBB42B3532BA}" type="datetime1">
              <a:rPr lang="it-IT" smtClean="0"/>
              <a:t>16/09/20</a:t>
            </a:fld>
            <a:endParaRPr lang="en-US" dirty="0"/>
          </a:p>
        </p:txBody>
      </p:sp>
      <p:sp>
        <p:nvSpPr>
          <p:cNvPr id="6" name="Footer Placeholder 5"/>
          <p:cNvSpPr>
            <a:spLocks noGrp="1"/>
          </p:cNvSpPr>
          <p:nvPr>
            <p:ph type="ftr" sz="quarter" idx="11"/>
          </p:nvPr>
        </p:nvSpPr>
        <p:spPr/>
        <p:txBody>
          <a:bodyPr/>
          <a:lstStyle>
            <a:lvl1pPr>
              <a:defRPr sz="1200"/>
            </a:lvl1pPr>
          </a:lstStyle>
          <a:p>
            <a:r>
              <a:rPr lang="en-US"/>
              <a:t>AI Fundamentals - M. Simi</a:t>
            </a:r>
            <a:endParaRPr lang="en-US" dirty="0"/>
          </a:p>
        </p:txBody>
      </p:sp>
      <p:sp>
        <p:nvSpPr>
          <p:cNvPr id="7" name="Slide Number Placeholder 6"/>
          <p:cNvSpPr>
            <a:spLocks noGrp="1"/>
          </p:cNvSpPr>
          <p:nvPr>
            <p:ph type="sldNum" sz="quarter" idx="12"/>
          </p:nvPr>
        </p:nvSpPr>
        <p:spPr/>
        <p:txBody>
          <a:bodyPr/>
          <a:lstStyle>
            <a:lvl1pPr>
              <a:defRPr sz="1200"/>
            </a:lvl1pPr>
          </a:lstStyle>
          <a:p>
            <a:fld id="{4FAB73BC-B049-4115-A692-8D63A059BFB8}" type="slidenum">
              <a:rPr lang="en-US" smtClean="0"/>
              <a:pPr/>
              <a:t>‹#›</a:t>
            </a:fld>
            <a:endParaRPr lang="en-US" dirty="0"/>
          </a:p>
        </p:txBody>
      </p:sp>
      <p:cxnSp>
        <p:nvCxnSpPr>
          <p:cNvPr id="9" name="Straight Connector 8"/>
          <p:cNvCxnSpPr/>
          <p:nvPr userDrawn="1"/>
        </p:nvCxnSpPr>
        <p:spPr>
          <a:xfrm>
            <a:off x="822960" y="996803"/>
            <a:ext cx="754380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2" name="Rectangle 11"/>
          <p:cNvSpPr/>
          <p:nvPr userDrawn="1"/>
        </p:nvSpPr>
        <p:spPr>
          <a:xfrm>
            <a:off x="1" y="4800600"/>
            <a:ext cx="9144000" cy="342900"/>
          </a:xfrm>
          <a:prstGeom prst="rect">
            <a:avLst/>
          </a:prstGeom>
          <a:solidFill>
            <a:srgbClr val="123E6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200" dirty="0"/>
          </a:p>
        </p:txBody>
      </p:sp>
      <p:sp>
        <p:nvSpPr>
          <p:cNvPr id="13" name="Rectangle 12"/>
          <p:cNvSpPr/>
          <p:nvPr userDrawn="1"/>
        </p:nvSpPr>
        <p:spPr>
          <a:xfrm>
            <a:off x="0" y="4750737"/>
            <a:ext cx="9144001" cy="494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itle 9"/>
          <p:cNvSpPr>
            <a:spLocks noGrp="1"/>
          </p:cNvSpPr>
          <p:nvPr>
            <p:ph type="title"/>
          </p:nvPr>
        </p:nvSpPr>
        <p:spPr>
          <a:xfrm>
            <a:off x="822960" y="190294"/>
            <a:ext cx="7543800" cy="795149"/>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146573"/>
            <a:ext cx="3703320" cy="790178"/>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lvl3pPr>
              <a:defRPr sz="15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146573"/>
            <a:ext cx="3703320" cy="790178"/>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lvl3pPr>
              <a:defRPr sz="15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lstStyle>
            <a:lvl1pPr>
              <a:defRPr sz="1200"/>
            </a:lvl1pPr>
          </a:lstStyle>
          <a:p>
            <a:fld id="{4FAB73BC-B049-4115-A692-8D63A059BFB8}" type="slidenum">
              <a:rPr lang="en-US" smtClean="0"/>
              <a:pPr/>
              <a:t>‹#›</a:t>
            </a:fld>
            <a:endParaRPr lang="en-US" dirty="0"/>
          </a:p>
        </p:txBody>
      </p:sp>
      <p:sp>
        <p:nvSpPr>
          <p:cNvPr id="7" name="Date Placeholder 6"/>
          <p:cNvSpPr>
            <a:spLocks noGrp="1"/>
          </p:cNvSpPr>
          <p:nvPr>
            <p:ph type="dt" sz="half" idx="10"/>
          </p:nvPr>
        </p:nvSpPr>
        <p:spPr/>
        <p:txBody>
          <a:bodyPr/>
          <a:lstStyle>
            <a:lvl1pPr>
              <a:defRPr sz="1200"/>
            </a:lvl1pPr>
          </a:lstStyle>
          <a:p>
            <a:fld id="{8B471036-3AE9-7D4E-B6D1-2F424D340822}" type="datetime1">
              <a:rPr lang="it-IT" smtClean="0"/>
              <a:t>16/09/20</a:t>
            </a:fld>
            <a:endParaRPr lang="en-US" dirty="0"/>
          </a:p>
        </p:txBody>
      </p:sp>
      <p:sp>
        <p:nvSpPr>
          <p:cNvPr id="8" name="Footer Placeholder 7"/>
          <p:cNvSpPr>
            <a:spLocks noGrp="1"/>
          </p:cNvSpPr>
          <p:nvPr>
            <p:ph type="ftr" sz="quarter" idx="11"/>
          </p:nvPr>
        </p:nvSpPr>
        <p:spPr/>
        <p:txBody>
          <a:bodyPr/>
          <a:lstStyle>
            <a:lvl1pPr>
              <a:defRPr sz="1200"/>
            </a:lvl1pPr>
          </a:lstStyle>
          <a:p>
            <a:r>
              <a:rPr lang="en-US"/>
              <a:t>AI Fundamentals - M. Simi</a:t>
            </a:r>
            <a:endParaRPr lang="en-US" dirty="0"/>
          </a:p>
        </p:txBody>
      </p:sp>
      <p:cxnSp>
        <p:nvCxnSpPr>
          <p:cNvPr id="11" name="Straight Connector 10"/>
          <p:cNvCxnSpPr/>
          <p:nvPr userDrawn="1"/>
        </p:nvCxnSpPr>
        <p:spPr>
          <a:xfrm>
            <a:off x="822960" y="1010260"/>
            <a:ext cx="754380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822960" y="1010260"/>
            <a:ext cx="754380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6" name="Rectangle 5"/>
          <p:cNvSpPr/>
          <p:nvPr userDrawn="1"/>
        </p:nvSpPr>
        <p:spPr>
          <a:xfrm>
            <a:off x="1" y="4800600"/>
            <a:ext cx="9144000" cy="342900"/>
          </a:xfrm>
          <a:prstGeom prst="rect">
            <a:avLst/>
          </a:prstGeom>
          <a:solidFill>
            <a:srgbClr val="123E6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200" dirty="0"/>
          </a:p>
        </p:txBody>
      </p:sp>
      <p:sp>
        <p:nvSpPr>
          <p:cNvPr id="7" name="Rectangle 6"/>
          <p:cNvSpPr/>
          <p:nvPr userDrawn="1"/>
        </p:nvSpPr>
        <p:spPr>
          <a:xfrm>
            <a:off x="0" y="4750737"/>
            <a:ext cx="9144001" cy="494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214588"/>
            <a:ext cx="7543800" cy="77424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sz="1200"/>
            </a:lvl1pPr>
          </a:lstStyle>
          <a:p>
            <a:fld id="{FB7E3EF7-78F6-4F49-9809-8841BF36E24E}" type="datetime1">
              <a:rPr lang="it-IT" smtClean="0"/>
              <a:t>16/09/20</a:t>
            </a:fld>
            <a:endParaRPr lang="en-US" dirty="0"/>
          </a:p>
        </p:txBody>
      </p:sp>
      <p:sp>
        <p:nvSpPr>
          <p:cNvPr id="4" name="Footer Placeholder 3"/>
          <p:cNvSpPr>
            <a:spLocks noGrp="1"/>
          </p:cNvSpPr>
          <p:nvPr>
            <p:ph type="ftr" sz="quarter" idx="11"/>
          </p:nvPr>
        </p:nvSpPr>
        <p:spPr/>
        <p:txBody>
          <a:bodyPr/>
          <a:lstStyle>
            <a:lvl1pPr>
              <a:defRPr sz="1200"/>
            </a:lvl1pPr>
          </a:lstStyle>
          <a:p>
            <a:r>
              <a:rPr lang="en-US"/>
              <a:t>AI Fundamentals - M. Simi</a:t>
            </a:r>
            <a:endParaRPr lang="en-US" dirty="0"/>
          </a:p>
        </p:txBody>
      </p:sp>
      <p:sp>
        <p:nvSpPr>
          <p:cNvPr id="5" name="Slide Number Placeholder 4"/>
          <p:cNvSpPr>
            <a:spLocks noGrp="1"/>
          </p:cNvSpPr>
          <p:nvPr>
            <p:ph type="sldNum" sz="quarter" idx="12"/>
          </p:nvPr>
        </p:nvSpPr>
        <p:spPr/>
        <p:txBody>
          <a:bodyPr/>
          <a:lstStyle>
            <a:lvl1pPr>
              <a:defRPr sz="1200"/>
            </a:lvl1pPr>
          </a:lstStyle>
          <a:p>
            <a:fld id="{4FAB73BC-B049-4115-A692-8D63A059BFB8}" type="slidenum">
              <a:rPr lang="en-US" smtClean="0"/>
              <a:pPr/>
              <a:t>‹#›</a:t>
            </a:fld>
            <a:endParaRPr lang="en-US" dirty="0"/>
          </a:p>
        </p:txBody>
      </p:sp>
      <p:cxnSp>
        <p:nvCxnSpPr>
          <p:cNvPr id="8" name="Straight Connector 7"/>
          <p:cNvCxnSpPr/>
          <p:nvPr userDrawn="1"/>
        </p:nvCxnSpPr>
        <p:spPr>
          <a:xfrm>
            <a:off x="822960" y="988828"/>
            <a:ext cx="754380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rgbClr val="123E6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lvl1pPr>
              <a:defRPr sz="1200"/>
            </a:lvl1pPr>
          </a:lstStyle>
          <a:p>
            <a:fld id="{315619D2-E235-6747-BD78-34F6DA0152C3}" type="datetime1">
              <a:rPr lang="it-IT" smtClean="0"/>
              <a:t>16/09/20</a:t>
            </a:fld>
            <a:endParaRPr lang="en-US" dirty="0"/>
          </a:p>
        </p:txBody>
      </p:sp>
      <p:sp>
        <p:nvSpPr>
          <p:cNvPr id="8" name="Footer Placeholder 7"/>
          <p:cNvSpPr>
            <a:spLocks noGrp="1"/>
          </p:cNvSpPr>
          <p:nvPr>
            <p:ph type="ftr" sz="quarter" idx="11"/>
          </p:nvPr>
        </p:nvSpPr>
        <p:spPr/>
        <p:txBody>
          <a:bodyPr/>
          <a:lstStyle>
            <a:lvl1pPr>
              <a:defRPr sz="1200">
                <a:solidFill>
                  <a:srgbClr val="FFFFFF"/>
                </a:solidFill>
              </a:defRPr>
            </a:lvl1pPr>
          </a:lstStyle>
          <a:p>
            <a:r>
              <a:rPr lang="en-US"/>
              <a:t>AI Fundamentals - M. Simi</a:t>
            </a:r>
            <a:endParaRPr lang="en-US" dirty="0"/>
          </a:p>
        </p:txBody>
      </p:sp>
      <p:sp>
        <p:nvSpPr>
          <p:cNvPr id="9" name="Slide Number Placeholder 8"/>
          <p:cNvSpPr>
            <a:spLocks noGrp="1"/>
          </p:cNvSpPr>
          <p:nvPr>
            <p:ph type="sldNum" sz="quarter" idx="12"/>
          </p:nvPr>
        </p:nvSpPr>
        <p:spPr/>
        <p:txBody>
          <a:bodyPr/>
          <a:lstStyle>
            <a:lvl1pPr>
              <a:defRPr sz="1200"/>
            </a:lvl1pPr>
          </a:lstStyle>
          <a:p>
            <a:fld id="{4FAB73BC-B049-4115-A692-8D63A059BFB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2" name="Rectangle 11"/>
          <p:cNvSpPr/>
          <p:nvPr userDrawn="1"/>
        </p:nvSpPr>
        <p:spPr>
          <a:xfrm>
            <a:off x="2382" y="4800600"/>
            <a:ext cx="9141619" cy="342900"/>
          </a:xfrm>
          <a:prstGeom prst="rect">
            <a:avLst/>
          </a:prstGeom>
          <a:solidFill>
            <a:srgbClr val="123E6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2" y="4750737"/>
            <a:ext cx="9141619" cy="4800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0"/>
            <a:ext cx="3038093" cy="5143500"/>
          </a:xfrm>
          <a:prstGeom prst="rect">
            <a:avLst/>
          </a:prstGeom>
          <a:solidFill>
            <a:srgbClr val="123E6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246460"/>
            <a:ext cx="4869180" cy="4245530"/>
          </a:xfrm>
        </p:spPr>
        <p:txBody>
          <a:bodyPr>
            <a:normAutofit/>
          </a:bodyPr>
          <a:lstStyle>
            <a:lvl1pPr>
              <a:defRPr sz="2100"/>
            </a:lvl1pPr>
            <a:lvl2pPr>
              <a:defRPr sz="1800"/>
            </a:lvl2pPr>
            <a:lvl3pPr>
              <a:defRPr sz="1350"/>
            </a:lvl3pPr>
            <a:lvl4pPr>
              <a:defRPr sz="1350"/>
            </a:lvl4pPr>
            <a:lvl5pPr>
              <a:defRPr sz="13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a:solidFill>
            <a:srgbClr val="123E66"/>
          </a:solidFill>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sz="1200"/>
            </a:lvl1pPr>
          </a:lstStyle>
          <a:p>
            <a:fld id="{0619C9DF-C800-9D47-B2B3-C92EFE15F1CA}" type="datetime1">
              <a:rPr lang="it-IT" smtClean="0"/>
              <a:t>16/09/20</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sz="1200">
                <a:solidFill>
                  <a:schemeClr val="bg1"/>
                </a:solidFill>
              </a:defRPr>
            </a:lvl1pPr>
          </a:lstStyle>
          <a:p>
            <a:r>
              <a:rPr lang="en-US" dirty="0"/>
              <a:t>AI Fundamentals - M. Simi</a:t>
            </a:r>
          </a:p>
        </p:txBody>
      </p:sp>
      <p:sp>
        <p:nvSpPr>
          <p:cNvPr id="7" name="Slide Number Placeholder 6"/>
          <p:cNvSpPr>
            <a:spLocks noGrp="1"/>
          </p:cNvSpPr>
          <p:nvPr>
            <p:ph type="sldNum" sz="quarter" idx="12"/>
          </p:nvPr>
        </p:nvSpPr>
        <p:spPr/>
        <p:txBody>
          <a:bodyPr/>
          <a:lstStyle>
            <a:lvl1pPr>
              <a:defRPr sz="1200">
                <a:solidFill>
                  <a:schemeClr val="bg1"/>
                </a:solidFill>
              </a:defRPr>
            </a:lvl1pPr>
          </a:lstStyle>
          <a:p>
            <a:fld id="{4FAB73BC-B049-4115-A692-8D63A059BFB8}" type="slidenum">
              <a:rPr lang="en-US" smtClean="0"/>
              <a:pPr/>
              <a:t>‹#›</a:t>
            </a:fld>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72878" y="2746661"/>
            <a:ext cx="1421012" cy="1430141"/>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8" name="Rectangle 7"/>
          <p:cNvSpPr/>
          <p:nvPr/>
        </p:nvSpPr>
        <p:spPr>
          <a:xfrm>
            <a:off x="0" y="3734313"/>
            <a:ext cx="9141619" cy="1428750"/>
          </a:xfrm>
          <a:prstGeom prst="rect">
            <a:avLst/>
          </a:prstGeom>
          <a:solidFill>
            <a:srgbClr val="123E6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2" y="-6857"/>
            <a:ext cx="9143989" cy="3686307"/>
          </a:xfrm>
          <a:gradFill flip="none" rotWithShape="1">
            <a:gsLst>
              <a:gs pos="47000">
                <a:srgbClr val="071120"/>
              </a:gs>
              <a:gs pos="0">
                <a:srgbClr val="0D2653"/>
              </a:gs>
              <a:gs pos="100000">
                <a:srgbClr val="040605"/>
              </a:gs>
            </a:gsLst>
            <a:lin ang="0" scaled="1"/>
            <a:tileRect/>
          </a:grad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350">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lvl1pPr>
              <a:defRPr sz="1200"/>
            </a:lvl1pPr>
          </a:lstStyle>
          <a:p>
            <a:fld id="{2FED8CCD-C1B5-874B-8636-52810EAD3C48}" type="datetime1">
              <a:rPr lang="it-IT" smtClean="0"/>
              <a:t>16/09/20</a:t>
            </a:fld>
            <a:endParaRPr lang="en-US" dirty="0"/>
          </a:p>
        </p:txBody>
      </p:sp>
      <p:sp>
        <p:nvSpPr>
          <p:cNvPr id="6" name="Footer Placeholder 5"/>
          <p:cNvSpPr>
            <a:spLocks noGrp="1"/>
          </p:cNvSpPr>
          <p:nvPr>
            <p:ph type="ftr" sz="quarter" idx="11"/>
          </p:nvPr>
        </p:nvSpPr>
        <p:spPr/>
        <p:txBody>
          <a:bodyPr/>
          <a:lstStyle>
            <a:lvl1pPr>
              <a:defRPr sz="1200"/>
            </a:lvl1pPr>
          </a:lstStyle>
          <a:p>
            <a:r>
              <a:rPr lang="en-US"/>
              <a:t>AI Fundamentals - M. Simi</a:t>
            </a:r>
            <a:endParaRPr lang="en-US" dirty="0"/>
          </a:p>
        </p:txBody>
      </p:sp>
      <p:sp>
        <p:nvSpPr>
          <p:cNvPr id="7" name="Slide Number Placeholder 6"/>
          <p:cNvSpPr>
            <a:spLocks noGrp="1"/>
          </p:cNvSpPr>
          <p:nvPr>
            <p:ph type="sldNum" sz="quarter" idx="12"/>
          </p:nvPr>
        </p:nvSpPr>
        <p:spPr/>
        <p:txBody>
          <a:bodyPr/>
          <a:lstStyle>
            <a:lvl1pPr>
              <a:defRPr sz="1200"/>
            </a:lvl1pPr>
          </a:lstStyle>
          <a:p>
            <a:fld id="{4FAB73BC-B049-4115-A692-8D63A059BFB8}" type="slidenum">
              <a:rPr lang="en-US" smtClean="0"/>
              <a:pPr/>
              <a:t>‹#›</a:t>
            </a:fld>
            <a:endParaRPr lang="en-US" dirty="0"/>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64331" y="3920958"/>
            <a:ext cx="856763" cy="883444"/>
          </a:xfrm>
          <a:prstGeom prst="rect">
            <a:avLst/>
          </a:prstGeom>
        </p:spPr>
      </p:pic>
      <p:sp>
        <p:nvSpPr>
          <p:cNvPr id="15" name="Title 1"/>
          <p:cNvSpPr txBox="1">
            <a:spLocks/>
          </p:cNvSpPr>
          <p:nvPr userDrawn="1"/>
        </p:nvSpPr>
        <p:spPr>
          <a:xfrm>
            <a:off x="826322" y="3810454"/>
            <a:ext cx="7584948" cy="617220"/>
          </a:xfrm>
          <a:prstGeom prst="rect">
            <a:avLst/>
          </a:prstGeom>
        </p:spPr>
        <p:txBody>
          <a:bodyPr vert="horz" lIns="68580" tIns="0" rIns="68580" bIns="0" rtlCol="0" anchor="b">
            <a:noAutofit/>
          </a:bodyPr>
          <a:lstStyle>
            <a:lvl1pPr algn="l" defTabSz="914400" rtl="0" eaLnBrk="1" latinLnBrk="0" hangingPunct="1">
              <a:lnSpc>
                <a:spcPct val="85000"/>
              </a:lnSpc>
              <a:spcBef>
                <a:spcPct val="0"/>
              </a:spcBef>
              <a:buNone/>
              <a:defRPr sz="3600" b="0" kern="1200" spc="-50" baseline="0">
                <a:solidFill>
                  <a:srgbClr val="FFFFFF"/>
                </a:solidFill>
                <a:latin typeface="+mj-lt"/>
                <a:ea typeface="+mj-ea"/>
                <a:cs typeface="+mj-cs"/>
              </a:defRPr>
            </a:lvl1pPr>
          </a:lstStyle>
          <a:p>
            <a:r>
              <a:rPr lang="en-US" sz="2700" dirty="0"/>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rgbClr val="123E6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200" dirty="0"/>
          </a:p>
        </p:txBody>
      </p:sp>
      <p:sp>
        <p:nvSpPr>
          <p:cNvPr id="9" name="Rectangle 8"/>
          <p:cNvSpPr/>
          <p:nvPr/>
        </p:nvSpPr>
        <p:spPr>
          <a:xfrm>
            <a:off x="0" y="4750737"/>
            <a:ext cx="9144001" cy="494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589"/>
            <a:ext cx="7543800" cy="745155"/>
          </a:xfrm>
          <a:prstGeom prst="rect">
            <a:avLst/>
          </a:prstGeom>
          <a:solidFill>
            <a:schemeClr val="bg1"/>
          </a:solidFill>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060598"/>
            <a:ext cx="7543800" cy="3341223"/>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1200">
                <a:solidFill>
                  <a:srgbClr val="FFFFFF"/>
                </a:solidFill>
              </a:defRPr>
            </a:lvl1pPr>
          </a:lstStyle>
          <a:p>
            <a:fld id="{B1973789-D469-8C47-B39B-2121F35864E3}" type="datetime1">
              <a:rPr lang="it-IT" smtClean="0"/>
              <a:t>16/09/20</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1200" cap="all" baseline="0">
                <a:solidFill>
                  <a:srgbClr val="FFFFFF"/>
                </a:solidFill>
              </a:defRPr>
            </a:lvl1pPr>
          </a:lstStyle>
          <a:p>
            <a:r>
              <a:rPr lang="en-US"/>
              <a:t>AI Fundamentals - M. Simi</a:t>
            </a:r>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120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822960" y="960108"/>
            <a:ext cx="7547409" cy="364"/>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hf hdr="0"/>
  <p:txStyles>
    <p:titleStyle>
      <a:lvl1pPr algn="l" defTabSz="685800" rtl="0" eaLnBrk="1" latinLnBrk="0" hangingPunct="1">
        <a:lnSpc>
          <a:spcPct val="85000"/>
        </a:lnSpc>
        <a:spcBef>
          <a:spcPct val="0"/>
        </a:spcBef>
        <a:buNone/>
        <a:defRPr sz="3300" kern="1200" spc="-38" baseline="0">
          <a:solidFill>
            <a:schemeClr val="tx1">
              <a:lumMod val="75000"/>
              <a:lumOff val="25000"/>
            </a:schemeClr>
          </a:solidFill>
          <a:latin typeface="+mj-lt"/>
          <a:ea typeface="+mj-ea"/>
          <a:cs typeface="+mj-cs"/>
        </a:defRPr>
      </a:lvl1pPr>
    </p:titleStyle>
    <p:bodyStyle>
      <a:lvl1pPr marL="54000" indent="0" algn="l" defTabSz="685800" rtl="0" eaLnBrk="1" latinLnBrk="0" hangingPunct="1">
        <a:lnSpc>
          <a:spcPct val="100000"/>
        </a:lnSpc>
        <a:spcBef>
          <a:spcPts val="0"/>
        </a:spcBef>
        <a:spcAft>
          <a:spcPts val="450"/>
        </a:spcAft>
        <a:buClr>
          <a:schemeClr val="accent1"/>
        </a:buClr>
        <a:buSzPct val="100000"/>
        <a:buFont typeface="Wingdings" charset="2"/>
        <a:buNone/>
        <a:defRPr sz="1800" kern="1200">
          <a:solidFill>
            <a:schemeClr val="tx1">
              <a:lumMod val="75000"/>
              <a:lumOff val="25000"/>
            </a:schemeClr>
          </a:solidFill>
          <a:latin typeface="+mn-lt"/>
          <a:ea typeface="+mn-ea"/>
          <a:cs typeface="+mn-cs"/>
        </a:defRPr>
      </a:lvl1pPr>
      <a:lvl2pPr marL="216000" indent="-162000" algn="l" defTabSz="685800" rtl="0" eaLnBrk="1" latinLnBrk="0" hangingPunct="1">
        <a:lnSpc>
          <a:spcPct val="100000"/>
        </a:lnSpc>
        <a:spcBef>
          <a:spcPts val="0"/>
        </a:spcBef>
        <a:spcAft>
          <a:spcPts val="0"/>
        </a:spcAft>
        <a:buClr>
          <a:schemeClr val="accent1"/>
        </a:buClr>
        <a:buFont typeface="Wingdings" charset="2"/>
        <a:buChar char="§"/>
        <a:defRPr sz="1650" kern="1200">
          <a:solidFill>
            <a:schemeClr val="tx1">
              <a:lumMod val="75000"/>
              <a:lumOff val="25000"/>
            </a:schemeClr>
          </a:solidFill>
          <a:latin typeface="+mn-lt"/>
          <a:ea typeface="+mn-ea"/>
          <a:cs typeface="+mn-cs"/>
        </a:defRPr>
      </a:lvl2pPr>
      <a:lvl3pPr marL="378000" indent="-137160" algn="l" defTabSz="685800" rtl="0" eaLnBrk="1" latinLnBrk="0" hangingPunct="1">
        <a:lnSpc>
          <a:spcPct val="100000"/>
        </a:lnSpc>
        <a:spcBef>
          <a:spcPts val="30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3pPr>
      <a:lvl4pPr marL="540000"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4pPr>
      <a:lvl5pPr marL="675000"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8.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artint.info/2e/html/ArtInt2e.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artint.info/2e/html/ArtInt2e.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97205" y="3853537"/>
            <a:ext cx="7584948" cy="617220"/>
          </a:xfrm>
          <a:noFill/>
        </p:spPr>
        <p:txBody>
          <a:bodyPr/>
          <a:lstStyle/>
          <a:p>
            <a:r>
              <a:rPr lang="en-US" dirty="0"/>
              <a:t>AI Fundamentals: agents</a:t>
            </a:r>
            <a:endParaRPr lang="en-US" sz="1800" dirty="0"/>
          </a:p>
        </p:txBody>
      </p:sp>
      <p:sp>
        <p:nvSpPr>
          <p:cNvPr id="7" name="Text Placeholder 6"/>
          <p:cNvSpPr>
            <a:spLocks noGrp="1"/>
          </p:cNvSpPr>
          <p:nvPr>
            <p:ph type="body" sz="half" idx="2"/>
          </p:nvPr>
        </p:nvSpPr>
        <p:spPr>
          <a:xfrm>
            <a:off x="497205" y="4470757"/>
            <a:ext cx="6877630" cy="445770"/>
          </a:xfrm>
        </p:spPr>
        <p:txBody>
          <a:bodyPr anchor="ctr">
            <a:normAutofit/>
          </a:bodyPr>
          <a:lstStyle/>
          <a:p>
            <a:r>
              <a:rPr lang="en-US" sz="1500" i="1" dirty="0"/>
              <a:t>Maria Simi</a:t>
            </a:r>
          </a:p>
        </p:txBody>
      </p:sp>
      <p:pic>
        <p:nvPicPr>
          <p:cNvPr id="5" name="Picture Placeholder 4"/>
          <p:cNvPicPr>
            <a:picLocks noGrp="1" noChangeAspect="1"/>
          </p:cNvPicPr>
          <p:nvPr>
            <p:ph type="pic" idx="1"/>
          </p:nvPr>
        </p:nvPicPr>
        <p:blipFill>
          <a:blip r:embed="rId3">
            <a:extLst>
              <a:ext uri="{28A0092B-C50C-407E-A947-70E740481C1C}">
                <a14:useLocalDpi xmlns:a14="http://schemas.microsoft.com/office/drawing/2010/main" val="0"/>
              </a:ext>
            </a:extLst>
          </a:blip>
          <a:srcRect l="8656" r="8656"/>
          <a:stretch>
            <a:fillRect/>
          </a:stretch>
        </p:blipFill>
        <p:spPr>
          <a:xfrm>
            <a:off x="12" y="16961"/>
            <a:ext cx="9143989" cy="3686307"/>
          </a:xfrm>
        </p:spPr>
      </p:pic>
      <p:pic>
        <p:nvPicPr>
          <p:cNvPr id="8" name="Picture 2" descr="https://images-na.ssl-images-amazon.com/images/I/51Y7WWp-wKL._SX346_BO1,204,203,200_.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929" y="461866"/>
            <a:ext cx="2127695" cy="3050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42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Levels of abstraction</a:t>
            </a:r>
          </a:p>
        </p:txBody>
      </p:sp>
      <p:sp>
        <p:nvSpPr>
          <p:cNvPr id="3" name="Content Placeholder 2"/>
          <p:cNvSpPr>
            <a:spLocks noGrp="1"/>
          </p:cNvSpPr>
          <p:nvPr>
            <p:ph idx="1"/>
          </p:nvPr>
        </p:nvSpPr>
        <p:spPr/>
        <p:txBody>
          <a:bodyPr>
            <a:normAutofit lnSpcReduction="10000"/>
          </a:bodyPr>
          <a:lstStyle/>
          <a:p>
            <a:r>
              <a:rPr lang="en-US" dirty="0"/>
              <a:t>A model of the world is a symbolic representation of the beliefs of the agents about the world.</a:t>
            </a:r>
          </a:p>
          <a:p>
            <a:r>
              <a:rPr lang="en-US" dirty="0"/>
              <a:t>It is necessarily an </a:t>
            </a:r>
            <a:r>
              <a:rPr lang="en-US" b="1" dirty="0"/>
              <a:t>abstraction</a:t>
            </a:r>
          </a:p>
          <a:p>
            <a:r>
              <a:rPr lang="en-US" dirty="0"/>
              <a:t>More abstract representations are simpler and human-understandable. But they may be not effective enough.</a:t>
            </a:r>
          </a:p>
          <a:p>
            <a:r>
              <a:rPr lang="en-US" dirty="0"/>
              <a:t>Low level descriptions are more detailed and accurate but introduce complexity.</a:t>
            </a:r>
          </a:p>
          <a:p>
            <a:r>
              <a:rPr lang="en-US" b="1" dirty="0"/>
              <a:t>Multiple level of abstractions </a:t>
            </a:r>
            <a:r>
              <a:rPr lang="en-US" dirty="0"/>
              <a:t>are possible (hierarchical design).</a:t>
            </a:r>
          </a:p>
          <a:p>
            <a:r>
              <a:rPr lang="en-US" dirty="0"/>
              <a:t>Two levels that are usually considered:</a:t>
            </a:r>
          </a:p>
          <a:p>
            <a:pPr marL="383381" indent="-342900">
              <a:buFont typeface="+mj-lt"/>
              <a:buAutoNum type="arabicPeriod"/>
            </a:pPr>
            <a:r>
              <a:rPr lang="en-US" dirty="0"/>
              <a:t>The knowledge level: what the agent knows and its goals</a:t>
            </a:r>
          </a:p>
          <a:p>
            <a:pPr marL="383381" indent="-342900">
              <a:buFont typeface="+mj-lt"/>
              <a:buAutoNum type="arabicPeriod"/>
            </a:pPr>
            <a:r>
              <a:rPr lang="en-US" dirty="0"/>
              <a:t>The symbol level: the internal representation and reasoning algorithms</a:t>
            </a:r>
          </a:p>
        </p:txBody>
      </p:sp>
      <p:sp>
        <p:nvSpPr>
          <p:cNvPr id="4" name="Date Placeholder 3"/>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p:cNvSpPr>
            <a:spLocks noGrp="1"/>
          </p:cNvSpPr>
          <p:nvPr>
            <p:ph type="ftr" sz="quarter" idx="11"/>
          </p:nvPr>
        </p:nvSpPr>
        <p:spPr/>
        <p:txBody>
          <a:bodyPr/>
          <a:lstStyle/>
          <a:p>
            <a:r>
              <a:rPr lang="en-US"/>
              <a:t>AI Fundamentals - M. Simi</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10</a:t>
            </a:fld>
            <a:endParaRPr lang="en-US" dirty="0"/>
          </a:p>
        </p:txBody>
      </p:sp>
    </p:spTree>
    <p:extLst>
      <p:ext uri="{BB962C8B-B14F-4D97-AF65-F5344CB8AC3E}">
        <p14:creationId xmlns:p14="http://schemas.microsoft.com/office/powerpoint/2010/main" val="210277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Agent design space: dimensions of complexity</a:t>
            </a:r>
          </a:p>
        </p:txBody>
      </p:sp>
      <p:sp>
        <p:nvSpPr>
          <p:cNvPr id="3" name="Content Placeholder 2"/>
          <p:cNvSpPr>
            <a:spLocks noGrp="1"/>
          </p:cNvSpPr>
          <p:nvPr>
            <p:ph idx="1"/>
          </p:nvPr>
        </p:nvSpPr>
        <p:spPr>
          <a:xfrm>
            <a:off x="822960" y="1043784"/>
            <a:ext cx="7543800" cy="3411258"/>
          </a:xfrm>
        </p:spPr>
        <p:txBody>
          <a:bodyPr>
            <a:normAutofit/>
          </a:bodyPr>
          <a:lstStyle/>
          <a:p>
            <a:pPr marL="383381" indent="-342900">
              <a:buFont typeface="+mj-lt"/>
              <a:buAutoNum type="arabicPeriod"/>
            </a:pPr>
            <a:r>
              <a:rPr lang="en-US" dirty="0">
                <a:solidFill>
                  <a:schemeClr val="tx1">
                    <a:lumMod val="85000"/>
                    <a:lumOff val="15000"/>
                  </a:schemeClr>
                </a:solidFill>
              </a:rPr>
              <a:t>Modularity</a:t>
            </a:r>
          </a:p>
          <a:p>
            <a:pPr marL="383381" indent="-342900">
              <a:buFont typeface="+mj-lt"/>
              <a:buAutoNum type="arabicPeriod"/>
            </a:pPr>
            <a:r>
              <a:rPr lang="en-US" dirty="0">
                <a:solidFill>
                  <a:schemeClr val="tx1">
                    <a:lumMod val="85000"/>
                    <a:lumOff val="15000"/>
                  </a:schemeClr>
                </a:solidFill>
              </a:rPr>
              <a:t>Planning Horizon: </a:t>
            </a:r>
            <a:r>
              <a:rPr lang="en-GB" i="1" dirty="0">
                <a:solidFill>
                  <a:schemeClr val="tx1">
                    <a:lumMod val="85000"/>
                    <a:lumOff val="15000"/>
                  </a:schemeClr>
                </a:solidFill>
              </a:rPr>
              <a:t>how far ahead to plan</a:t>
            </a:r>
            <a:endParaRPr lang="en-US" i="1" dirty="0">
              <a:solidFill>
                <a:schemeClr val="tx1">
                  <a:lumMod val="85000"/>
                  <a:lumOff val="15000"/>
                </a:schemeClr>
              </a:solidFill>
            </a:endParaRPr>
          </a:p>
          <a:p>
            <a:pPr marL="383381" indent="-342900">
              <a:buFont typeface="+mj-lt"/>
              <a:buAutoNum type="arabicPeriod"/>
            </a:pPr>
            <a:r>
              <a:rPr lang="en-US" dirty="0">
                <a:solidFill>
                  <a:schemeClr val="tx1">
                    <a:lumMod val="85000"/>
                    <a:lumOff val="15000"/>
                  </a:schemeClr>
                </a:solidFill>
              </a:rPr>
              <a:t>Representation: </a:t>
            </a:r>
            <a:r>
              <a:rPr lang="en-GB" i="1" dirty="0">
                <a:solidFill>
                  <a:schemeClr val="tx1">
                    <a:lumMod val="85000"/>
                    <a:lumOff val="15000"/>
                  </a:schemeClr>
                </a:solidFill>
              </a:rPr>
              <a:t>how to describe the world</a:t>
            </a:r>
            <a:endParaRPr lang="en-US" dirty="0">
              <a:solidFill>
                <a:schemeClr val="tx1">
                  <a:lumMod val="85000"/>
                  <a:lumOff val="15000"/>
                </a:schemeClr>
              </a:solidFill>
            </a:endParaRPr>
          </a:p>
          <a:p>
            <a:pPr marL="383381" indent="-342900">
              <a:buFont typeface="+mj-lt"/>
              <a:buAutoNum type="arabicPeriod"/>
            </a:pPr>
            <a:r>
              <a:rPr lang="en-US" dirty="0">
                <a:solidFill>
                  <a:schemeClr val="tx1">
                    <a:lumMod val="85000"/>
                    <a:lumOff val="15000"/>
                  </a:schemeClr>
                </a:solidFill>
              </a:rPr>
              <a:t>Computational limits: </a:t>
            </a:r>
            <a:r>
              <a:rPr lang="en-GB" i="1" dirty="0">
                <a:solidFill>
                  <a:schemeClr val="tx1">
                    <a:lumMod val="85000"/>
                    <a:lumOff val="15000"/>
                  </a:schemeClr>
                </a:solidFill>
              </a:rPr>
              <a:t>real agents have limited computational resources</a:t>
            </a:r>
            <a:endParaRPr lang="en-US" dirty="0">
              <a:solidFill>
                <a:schemeClr val="tx1">
                  <a:lumMod val="85000"/>
                  <a:lumOff val="15000"/>
                </a:schemeClr>
              </a:solidFill>
            </a:endParaRPr>
          </a:p>
          <a:p>
            <a:pPr marL="383381" indent="-342900">
              <a:buFont typeface="+mj-lt"/>
              <a:buAutoNum type="arabicPeriod"/>
            </a:pPr>
            <a:r>
              <a:rPr lang="en-US" dirty="0">
                <a:solidFill>
                  <a:schemeClr val="tx1">
                    <a:lumMod val="85000"/>
                    <a:lumOff val="15000"/>
                  </a:schemeClr>
                </a:solidFill>
              </a:rPr>
              <a:t>Learning: </a:t>
            </a:r>
            <a:r>
              <a:rPr lang="en-GB" i="1" dirty="0">
                <a:solidFill>
                  <a:schemeClr val="tx1">
                    <a:lumMod val="85000"/>
                    <a:lumOff val="15000"/>
                  </a:schemeClr>
                </a:solidFill>
              </a:rPr>
              <a:t>how to learn from experience</a:t>
            </a:r>
            <a:endParaRPr lang="en-US" i="1" dirty="0">
              <a:solidFill>
                <a:schemeClr val="tx1">
                  <a:lumMod val="85000"/>
                  <a:lumOff val="15000"/>
                </a:schemeClr>
              </a:solidFill>
            </a:endParaRPr>
          </a:p>
          <a:p>
            <a:pPr marL="383381" indent="-342900">
              <a:buFont typeface="+mj-lt"/>
              <a:buAutoNum type="arabicPeriod"/>
            </a:pPr>
            <a:r>
              <a:rPr lang="en-US" dirty="0">
                <a:solidFill>
                  <a:schemeClr val="tx1">
                    <a:lumMod val="85000"/>
                    <a:lumOff val="15000"/>
                  </a:schemeClr>
                </a:solidFill>
              </a:rPr>
              <a:t>Uncertainty, </a:t>
            </a:r>
            <a:r>
              <a:rPr lang="en-GB" dirty="0">
                <a:solidFill>
                  <a:schemeClr val="tx1">
                    <a:lumMod val="85000"/>
                    <a:lumOff val="15000"/>
                  </a:schemeClr>
                </a:solidFill>
              </a:rPr>
              <a:t>in both perception and the effects of actions</a:t>
            </a:r>
            <a:endParaRPr lang="en-US" dirty="0">
              <a:solidFill>
                <a:schemeClr val="tx1">
                  <a:lumMod val="85000"/>
                  <a:lumOff val="15000"/>
                </a:schemeClr>
              </a:solidFill>
            </a:endParaRPr>
          </a:p>
          <a:p>
            <a:pPr marL="383381" indent="-342900">
              <a:buFont typeface="+mj-lt"/>
              <a:buAutoNum type="arabicPeriod"/>
            </a:pPr>
            <a:r>
              <a:rPr lang="en-US" dirty="0">
                <a:solidFill>
                  <a:schemeClr val="tx1">
                    <a:lumMod val="85000"/>
                    <a:lumOff val="15000"/>
                  </a:schemeClr>
                </a:solidFill>
              </a:rPr>
              <a:t>Preference: </a:t>
            </a:r>
            <a:r>
              <a:rPr lang="en-GB" i="1" dirty="0">
                <a:solidFill>
                  <a:schemeClr val="tx1">
                    <a:lumMod val="85000"/>
                    <a:lumOff val="15000"/>
                  </a:schemeClr>
                </a:solidFill>
              </a:rPr>
              <a:t>the structure of goals or preferences</a:t>
            </a:r>
            <a:endParaRPr lang="en-US" i="1" dirty="0">
              <a:solidFill>
                <a:schemeClr val="tx1">
                  <a:lumMod val="85000"/>
                  <a:lumOff val="15000"/>
                </a:schemeClr>
              </a:solidFill>
            </a:endParaRPr>
          </a:p>
          <a:p>
            <a:pPr marL="383381" indent="-342900">
              <a:buFont typeface="+mj-lt"/>
              <a:buAutoNum type="arabicPeriod"/>
            </a:pPr>
            <a:r>
              <a:rPr lang="en-US" dirty="0">
                <a:solidFill>
                  <a:schemeClr val="tx1">
                    <a:lumMod val="85000"/>
                    <a:lumOff val="15000"/>
                  </a:schemeClr>
                </a:solidFill>
              </a:rPr>
              <a:t>Number of Agents</a:t>
            </a:r>
          </a:p>
          <a:p>
            <a:pPr marL="383381" indent="-342900">
              <a:buFont typeface="+mj-lt"/>
              <a:buAutoNum type="arabicPeriod"/>
            </a:pPr>
            <a:r>
              <a:rPr lang="en-US" dirty="0">
                <a:solidFill>
                  <a:schemeClr val="tx1">
                    <a:lumMod val="85000"/>
                    <a:lumOff val="15000"/>
                  </a:schemeClr>
                </a:solidFill>
              </a:rPr>
              <a:t>Interaction</a:t>
            </a:r>
          </a:p>
          <a:p>
            <a:endParaRPr lang="en-US" dirty="0"/>
          </a:p>
        </p:txBody>
      </p:sp>
      <p:sp>
        <p:nvSpPr>
          <p:cNvPr id="4" name="Date Placeholder 3"/>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p:cNvSpPr>
            <a:spLocks noGrp="1"/>
          </p:cNvSpPr>
          <p:nvPr>
            <p:ph type="ftr" sz="quarter" idx="11"/>
          </p:nvPr>
        </p:nvSpPr>
        <p:spPr/>
        <p:txBody>
          <a:bodyPr/>
          <a:lstStyle/>
          <a:p>
            <a:r>
              <a:rPr lang="en-US"/>
              <a:t>AI Fundamentals - M. Simi</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11</a:t>
            </a:fld>
            <a:endParaRPr lang="en-US" dirty="0"/>
          </a:p>
        </p:txBody>
      </p:sp>
    </p:spTree>
    <p:extLst>
      <p:ext uri="{BB962C8B-B14F-4D97-AF65-F5344CB8AC3E}">
        <p14:creationId xmlns:p14="http://schemas.microsoft.com/office/powerpoint/2010/main" val="644547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Modularity</a:t>
            </a:r>
          </a:p>
        </p:txBody>
      </p:sp>
      <p:sp>
        <p:nvSpPr>
          <p:cNvPr id="3" name="Content Placeholder 2"/>
          <p:cNvSpPr>
            <a:spLocks noGrp="1"/>
          </p:cNvSpPr>
          <p:nvPr>
            <p:ph idx="1"/>
          </p:nvPr>
        </p:nvSpPr>
        <p:spPr/>
        <p:txBody>
          <a:bodyPr>
            <a:normAutofit/>
          </a:bodyPr>
          <a:lstStyle/>
          <a:p>
            <a:r>
              <a:rPr lang="en-US" dirty="0"/>
              <a:t>Modularity is the extent to which a system can be decomposed into interacting modules and it is a key factor for reducing complexity. </a:t>
            </a:r>
          </a:p>
          <a:p>
            <a:r>
              <a:rPr lang="en-US" dirty="0"/>
              <a:t>In the modularity dimension, an agent’s structure is one of the following:</a:t>
            </a:r>
          </a:p>
          <a:p>
            <a:pPr marL="297656" indent="-257175">
              <a:buFont typeface="Wingdings" charset="2"/>
              <a:buChar char="§"/>
            </a:pPr>
            <a:r>
              <a:rPr lang="en-US" b="1" dirty="0"/>
              <a:t>flat</a:t>
            </a:r>
            <a:r>
              <a:rPr lang="en-US" dirty="0"/>
              <a:t> – there is no organizational structure</a:t>
            </a:r>
          </a:p>
          <a:p>
            <a:pPr marL="297656" indent="-257175">
              <a:buFont typeface="Wingdings" charset="2"/>
              <a:buChar char="§"/>
            </a:pPr>
            <a:r>
              <a:rPr lang="en-US" b="1" dirty="0"/>
              <a:t>modular</a:t>
            </a:r>
            <a:r>
              <a:rPr lang="en-US" dirty="0"/>
              <a:t> – the system is decomposed into interacting modules that can be understood on their own</a:t>
            </a:r>
          </a:p>
          <a:p>
            <a:pPr marL="297656" indent="-257175">
              <a:buFont typeface="Wingdings" charset="2"/>
              <a:buChar char="§"/>
            </a:pPr>
            <a:r>
              <a:rPr lang="en-US" b="1" dirty="0"/>
              <a:t>hierarchical </a:t>
            </a:r>
            <a:r>
              <a:rPr lang="en-US" dirty="0"/>
              <a:t>– the system is modular, and the modules themselves are decomposed into simpler modules. The agent reasons at </a:t>
            </a:r>
            <a:r>
              <a:rPr lang="en-US" b="1" dirty="0"/>
              <a:t>multiple levels of abstraction</a:t>
            </a:r>
            <a:r>
              <a:rPr lang="en-US" dirty="0"/>
              <a:t>. </a:t>
            </a:r>
          </a:p>
          <a:p>
            <a:pPr indent="261938"/>
            <a:r>
              <a:rPr lang="en-US" dirty="0"/>
              <a:t>Example: planning a trip</a:t>
            </a:r>
          </a:p>
        </p:txBody>
      </p:sp>
      <p:sp>
        <p:nvSpPr>
          <p:cNvPr id="4" name="Date Placeholder 3"/>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p:cNvSpPr>
            <a:spLocks noGrp="1"/>
          </p:cNvSpPr>
          <p:nvPr>
            <p:ph type="ftr" sz="quarter" idx="11"/>
          </p:nvPr>
        </p:nvSpPr>
        <p:spPr/>
        <p:txBody>
          <a:bodyPr/>
          <a:lstStyle/>
          <a:p>
            <a:r>
              <a:rPr lang="en-US"/>
              <a:t>AI Fundamentals - M. Simi</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12</a:t>
            </a:fld>
            <a:endParaRPr lang="en-US" dirty="0"/>
          </a:p>
        </p:txBody>
      </p:sp>
    </p:spTree>
    <p:extLst>
      <p:ext uri="{BB962C8B-B14F-4D97-AF65-F5344CB8AC3E}">
        <p14:creationId xmlns:p14="http://schemas.microsoft.com/office/powerpoint/2010/main" val="764566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Planning Horizon</a:t>
            </a:r>
            <a:endParaRPr lang="en-US" dirty="0"/>
          </a:p>
        </p:txBody>
      </p:sp>
      <p:sp>
        <p:nvSpPr>
          <p:cNvPr id="3" name="Content Placeholder 2"/>
          <p:cNvSpPr>
            <a:spLocks noGrp="1"/>
          </p:cNvSpPr>
          <p:nvPr>
            <p:ph idx="1"/>
          </p:nvPr>
        </p:nvSpPr>
        <p:spPr/>
        <p:txBody>
          <a:bodyPr>
            <a:normAutofit/>
          </a:bodyPr>
          <a:lstStyle/>
          <a:p>
            <a:r>
              <a:rPr lang="en-US" dirty="0"/>
              <a:t>The planning horizon dimension is how far ahead in time the agent plans.</a:t>
            </a:r>
          </a:p>
          <a:p>
            <a:r>
              <a:rPr lang="en-US" dirty="0"/>
              <a:t>In this dimension an agent is one of the following:</a:t>
            </a:r>
          </a:p>
          <a:p>
            <a:pPr marL="297656" indent="-257175">
              <a:buFont typeface="Wingdings" charset="2"/>
              <a:buChar char="§"/>
            </a:pPr>
            <a:r>
              <a:rPr lang="en-US" dirty="0"/>
              <a:t>N</a:t>
            </a:r>
            <a:r>
              <a:rPr lang="en-US" b="1" dirty="0"/>
              <a:t>on-planning agent:</a:t>
            </a:r>
            <a:r>
              <a:rPr lang="en-US" dirty="0"/>
              <a:t> does not look at the future.</a:t>
            </a:r>
          </a:p>
          <a:p>
            <a:pPr marL="297656" indent="-257175">
              <a:buFont typeface="Wingdings" charset="2"/>
              <a:buChar char="§"/>
            </a:pPr>
            <a:r>
              <a:rPr lang="en-US" b="1" dirty="0"/>
              <a:t>Finite horizon planner</a:t>
            </a:r>
            <a:r>
              <a:rPr lang="en-US" dirty="0"/>
              <a:t>: agent that looks for a fixed finite number of stages. Greedy if only looks one time step ahead.</a:t>
            </a:r>
          </a:p>
          <a:p>
            <a:pPr marL="297656" indent="-257175">
              <a:buFont typeface="Wingdings" charset="2"/>
              <a:buChar char="§"/>
            </a:pPr>
            <a:r>
              <a:rPr lang="en-US" b="1" dirty="0"/>
              <a:t>Indefinite horizon planner </a:t>
            </a:r>
            <a:r>
              <a:rPr lang="en-US" dirty="0"/>
              <a:t>is an agent that looks ahead some finite, but not predetermined, number of stages. </a:t>
            </a:r>
          </a:p>
          <a:p>
            <a:pPr marL="297656" indent="-257175">
              <a:buFont typeface="Wingdings" charset="2"/>
              <a:buChar char="§"/>
            </a:pPr>
            <a:r>
              <a:rPr lang="en-US" b="1" dirty="0"/>
              <a:t>Infinite horizon planner </a:t>
            </a:r>
            <a:r>
              <a:rPr lang="en-US" dirty="0"/>
              <a:t>is an agent that keeps planning forever. Ex. stabilization module of a legged robot</a:t>
            </a:r>
          </a:p>
        </p:txBody>
      </p:sp>
      <p:sp>
        <p:nvSpPr>
          <p:cNvPr id="4" name="Date Placeholder 3"/>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p:cNvSpPr>
            <a:spLocks noGrp="1"/>
          </p:cNvSpPr>
          <p:nvPr>
            <p:ph type="ftr" sz="quarter" idx="11"/>
          </p:nvPr>
        </p:nvSpPr>
        <p:spPr/>
        <p:txBody>
          <a:bodyPr/>
          <a:lstStyle/>
          <a:p>
            <a:r>
              <a:rPr lang="en-US"/>
              <a:t>AI Fundamentals - M. Simi</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13</a:t>
            </a:fld>
            <a:endParaRPr lang="en-US" dirty="0"/>
          </a:p>
        </p:txBody>
      </p:sp>
    </p:spTree>
    <p:extLst>
      <p:ext uri="{BB962C8B-B14F-4D97-AF65-F5344CB8AC3E}">
        <p14:creationId xmlns:p14="http://schemas.microsoft.com/office/powerpoint/2010/main" val="1679161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Representation</a:t>
            </a:r>
          </a:p>
        </p:txBody>
      </p:sp>
      <p:sp>
        <p:nvSpPr>
          <p:cNvPr id="3" name="Content Placeholder 2"/>
          <p:cNvSpPr>
            <a:spLocks noGrp="1"/>
          </p:cNvSpPr>
          <p:nvPr>
            <p:ph idx="1"/>
          </p:nvPr>
        </p:nvSpPr>
        <p:spPr/>
        <p:txBody>
          <a:bodyPr/>
          <a:lstStyle/>
          <a:p>
            <a:r>
              <a:rPr lang="en-US" dirty="0"/>
              <a:t>The representation dimension concerns how the state of the world is described. A state of the world specifies the agent’s internal state (its belief state) and the environment state.</a:t>
            </a:r>
          </a:p>
          <a:p>
            <a:r>
              <a:rPr lang="en-US" dirty="0"/>
              <a:t>From simple to complex:</a:t>
            </a:r>
          </a:p>
          <a:p>
            <a:pPr marL="297656" indent="-257175">
              <a:buFont typeface="Wingdings" charset="2"/>
              <a:buChar char="§"/>
            </a:pPr>
            <a:r>
              <a:rPr lang="en-US" b="1" dirty="0"/>
              <a:t>Atomic states</a:t>
            </a:r>
            <a:r>
              <a:rPr lang="en-US" dirty="0"/>
              <a:t>, as in problem solving.</a:t>
            </a:r>
          </a:p>
          <a:p>
            <a:pPr marL="297656" indent="-257175">
              <a:buFont typeface="Wingdings" charset="2"/>
              <a:buChar char="§"/>
            </a:pPr>
            <a:r>
              <a:rPr lang="en-US" b="1" dirty="0"/>
              <a:t>Feature-based representation: </a:t>
            </a:r>
            <a:r>
              <a:rPr lang="en-US" dirty="0"/>
              <a:t>set of propositions that are true or false of the state, properties with a set of possible values. (PROP, CSP, most machine learning).</a:t>
            </a:r>
          </a:p>
          <a:p>
            <a:pPr marL="297656" indent="-257175">
              <a:buFont typeface="Wingdings" charset="2"/>
              <a:buChar char="§"/>
            </a:pPr>
            <a:r>
              <a:rPr lang="en-US" b="1" dirty="0"/>
              <a:t>Individuals and relations </a:t>
            </a:r>
            <a:r>
              <a:rPr lang="en-US" dirty="0"/>
              <a:t>(often called relational representations). Representations at the expressive level of FOL (or contractions)</a:t>
            </a:r>
          </a:p>
          <a:p>
            <a:pPr marL="297656" indent="-257175">
              <a:buFont typeface="Wingdings" charset="2"/>
              <a:buChar char="§"/>
            </a:pPr>
            <a:endParaRPr lang="en-US" b="1" dirty="0"/>
          </a:p>
          <a:p>
            <a:endParaRPr lang="en-US" dirty="0"/>
          </a:p>
        </p:txBody>
      </p:sp>
      <p:sp>
        <p:nvSpPr>
          <p:cNvPr id="4" name="Date Placeholder 3"/>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p:cNvSpPr>
            <a:spLocks noGrp="1"/>
          </p:cNvSpPr>
          <p:nvPr>
            <p:ph type="ftr" sz="quarter" idx="11"/>
          </p:nvPr>
        </p:nvSpPr>
        <p:spPr/>
        <p:txBody>
          <a:bodyPr/>
          <a:lstStyle/>
          <a:p>
            <a:r>
              <a:rPr lang="en-US"/>
              <a:t>AI Fundamentals - M. Simi</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14</a:t>
            </a:fld>
            <a:endParaRPr lang="en-US" dirty="0"/>
          </a:p>
        </p:txBody>
      </p:sp>
    </p:spTree>
    <p:extLst>
      <p:ext uri="{BB962C8B-B14F-4D97-AF65-F5344CB8AC3E}">
        <p14:creationId xmlns:p14="http://schemas.microsoft.com/office/powerpoint/2010/main" val="1576960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Computational limits</a:t>
            </a:r>
          </a:p>
        </p:txBody>
      </p:sp>
      <p:sp>
        <p:nvSpPr>
          <p:cNvPr id="3" name="Content Placeholder 2"/>
          <p:cNvSpPr>
            <a:spLocks noGrp="1"/>
          </p:cNvSpPr>
          <p:nvPr>
            <p:ph idx="1"/>
          </p:nvPr>
        </p:nvSpPr>
        <p:spPr/>
        <p:txBody>
          <a:bodyPr>
            <a:normAutofit/>
          </a:bodyPr>
          <a:lstStyle/>
          <a:p>
            <a:r>
              <a:rPr lang="en-US" dirty="0"/>
              <a:t>An agent must decide on its best action within time constraints or other constraints in computational resources (memory, precision, </a:t>
            </a:r>
            <a:r>
              <a:rPr lang="mr-IN" dirty="0"/>
              <a:t>…</a:t>
            </a:r>
            <a:r>
              <a:rPr lang="en-US" dirty="0"/>
              <a:t>)</a:t>
            </a:r>
          </a:p>
          <a:p>
            <a:r>
              <a:rPr lang="en-US" dirty="0"/>
              <a:t>The computational limits dimension determines whether an agent has</a:t>
            </a:r>
          </a:p>
          <a:p>
            <a:pPr marL="297656" indent="-257175">
              <a:buFont typeface="Wingdings" charset="2"/>
              <a:buChar char="§"/>
              <a:tabLst>
                <a:tab pos="595313" algn="l"/>
              </a:tabLst>
            </a:pPr>
            <a:r>
              <a:rPr lang="en-US" sz="1650" b="1" dirty="0"/>
              <a:t>perfect rationality</a:t>
            </a:r>
            <a:r>
              <a:rPr lang="en-US" sz="1650" dirty="0"/>
              <a:t>, where an agent is able to reasons about the best action without constraints</a:t>
            </a:r>
          </a:p>
          <a:p>
            <a:pPr marL="297656" indent="-257175">
              <a:buFont typeface="Wingdings" charset="2"/>
              <a:buChar char="§"/>
              <a:tabLst>
                <a:tab pos="595313" algn="l"/>
              </a:tabLst>
            </a:pPr>
            <a:r>
              <a:rPr lang="en-US" sz="1650" b="1" dirty="0"/>
              <a:t>bounded rationality</a:t>
            </a:r>
            <a:r>
              <a:rPr lang="en-US" sz="1650" dirty="0"/>
              <a:t>, where an agent decides on the best action that it can find given its computational limitations</a:t>
            </a:r>
            <a:r>
              <a:rPr lang="en-US" sz="1500" dirty="0"/>
              <a:t>. </a:t>
            </a:r>
            <a:endParaRPr lang="en-US" sz="1650" dirty="0"/>
          </a:p>
          <a:p>
            <a:r>
              <a:rPr lang="en-US" dirty="0"/>
              <a:t>An </a:t>
            </a:r>
            <a:r>
              <a:rPr lang="en-US" b="1" dirty="0"/>
              <a:t>anytime algorithm </a:t>
            </a:r>
            <a:r>
              <a:rPr lang="en-US" dirty="0"/>
              <a:t>is an algorithm where the solution quality improves with time. To take into account bounded rationality, an agent must decide whether it should act or reason for longer.</a:t>
            </a:r>
          </a:p>
        </p:txBody>
      </p:sp>
      <p:sp>
        <p:nvSpPr>
          <p:cNvPr id="4" name="Date Placeholder 3"/>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p:cNvSpPr>
            <a:spLocks noGrp="1"/>
          </p:cNvSpPr>
          <p:nvPr>
            <p:ph type="ftr" sz="quarter" idx="11"/>
          </p:nvPr>
        </p:nvSpPr>
        <p:spPr/>
        <p:txBody>
          <a:bodyPr/>
          <a:lstStyle/>
          <a:p>
            <a:r>
              <a:rPr lang="en-US"/>
              <a:t>AI Fundamentals - M. Simi</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15</a:t>
            </a:fld>
            <a:endParaRPr lang="en-US" dirty="0"/>
          </a:p>
        </p:txBody>
      </p:sp>
    </p:spTree>
    <p:extLst>
      <p:ext uri="{BB962C8B-B14F-4D97-AF65-F5344CB8AC3E}">
        <p14:creationId xmlns:p14="http://schemas.microsoft.com/office/powerpoint/2010/main" val="1878410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a:t>
            </a:r>
          </a:p>
        </p:txBody>
      </p:sp>
      <p:sp>
        <p:nvSpPr>
          <p:cNvPr id="3" name="Content Placeholder 2"/>
          <p:cNvSpPr>
            <a:spLocks noGrp="1"/>
          </p:cNvSpPr>
          <p:nvPr>
            <p:ph idx="1"/>
          </p:nvPr>
        </p:nvSpPr>
        <p:spPr/>
        <p:txBody>
          <a:bodyPr/>
          <a:lstStyle/>
          <a:p>
            <a:r>
              <a:rPr lang="en-US" dirty="0"/>
              <a:t>Learning is necessary when the designer does not have a good model.</a:t>
            </a:r>
          </a:p>
          <a:p>
            <a:r>
              <a:rPr lang="en-US" dirty="0"/>
              <a:t>The </a:t>
            </a:r>
            <a:r>
              <a:rPr lang="en-US" b="1" dirty="0"/>
              <a:t>learning dimension </a:t>
            </a:r>
            <a:r>
              <a:rPr lang="en-US" dirty="0"/>
              <a:t>determines whether</a:t>
            </a:r>
          </a:p>
          <a:p>
            <a:pPr marL="297656" indent="-257175">
              <a:buFont typeface="Wingdings" charset="2"/>
              <a:buChar char="§"/>
              <a:tabLst>
                <a:tab pos="4430316" algn="l"/>
              </a:tabLst>
            </a:pPr>
            <a:r>
              <a:rPr lang="en-US" dirty="0"/>
              <a:t>knowledge is given in advance, or</a:t>
            </a:r>
          </a:p>
          <a:p>
            <a:pPr marL="297656" indent="-257175">
              <a:buFont typeface="Wingdings" charset="2"/>
              <a:buChar char="§"/>
              <a:tabLst>
                <a:tab pos="4430316" algn="l"/>
              </a:tabLst>
            </a:pPr>
            <a:r>
              <a:rPr lang="en-US" dirty="0"/>
              <a:t>knowledge is learned (from data or past experience).</a:t>
            </a:r>
          </a:p>
          <a:p>
            <a:r>
              <a:rPr lang="en-US" dirty="0"/>
              <a:t>Learning typically means finding the best model that fits the data and produces a good predictive model.</a:t>
            </a:r>
          </a:p>
          <a:p>
            <a:r>
              <a:rPr lang="en-US" dirty="0"/>
              <a:t>Modelling formalisms and approaches are dealt in this course. All the issues concerned with learning are dealt in the </a:t>
            </a:r>
            <a:r>
              <a:rPr lang="en-US" b="1" dirty="0"/>
              <a:t>Machine Learning </a:t>
            </a:r>
            <a:r>
              <a:rPr lang="en-US" dirty="0"/>
              <a:t>course.</a:t>
            </a:r>
          </a:p>
        </p:txBody>
      </p:sp>
      <p:sp>
        <p:nvSpPr>
          <p:cNvPr id="4" name="Date Placeholder 3"/>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p:cNvSpPr>
            <a:spLocks noGrp="1"/>
          </p:cNvSpPr>
          <p:nvPr>
            <p:ph type="ftr" sz="quarter" idx="11"/>
          </p:nvPr>
        </p:nvSpPr>
        <p:spPr/>
        <p:txBody>
          <a:bodyPr/>
          <a:lstStyle/>
          <a:p>
            <a:r>
              <a:rPr lang="en-US"/>
              <a:t>AI Fundamentals - M. Simi</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16</a:t>
            </a:fld>
            <a:endParaRPr lang="en-US" dirty="0"/>
          </a:p>
        </p:txBody>
      </p:sp>
    </p:spTree>
    <p:extLst>
      <p:ext uri="{BB962C8B-B14F-4D97-AF65-F5344CB8AC3E}">
        <p14:creationId xmlns:p14="http://schemas.microsoft.com/office/powerpoint/2010/main" val="290632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Uncertainty</a:t>
            </a:r>
          </a:p>
        </p:txBody>
      </p:sp>
      <p:sp>
        <p:nvSpPr>
          <p:cNvPr id="3" name="Content Placeholder 2"/>
          <p:cNvSpPr>
            <a:spLocks noGrp="1"/>
          </p:cNvSpPr>
          <p:nvPr>
            <p:ph idx="1"/>
          </p:nvPr>
        </p:nvSpPr>
        <p:spPr/>
        <p:txBody>
          <a:bodyPr>
            <a:normAutofit/>
          </a:bodyPr>
          <a:lstStyle/>
          <a:p>
            <a:r>
              <a:rPr lang="en-US" sz="2100" dirty="0"/>
              <a:t>Uncertainty is divided into two dimensions: </a:t>
            </a:r>
          </a:p>
          <a:p>
            <a:pPr marL="463154" lvl="1" indent="-257175"/>
            <a:r>
              <a:rPr lang="en-US" sz="1800" dirty="0"/>
              <a:t>uncertainty from sensing/perception (</a:t>
            </a:r>
            <a:r>
              <a:rPr lang="en-US" sz="1800" b="1" dirty="0"/>
              <a:t>fully observable</a:t>
            </a:r>
            <a:r>
              <a:rPr lang="en-US" sz="1800" dirty="0"/>
              <a:t>, </a:t>
            </a:r>
            <a:r>
              <a:rPr lang="en-US" sz="1800" b="1" dirty="0"/>
              <a:t>partially observable </a:t>
            </a:r>
            <a:r>
              <a:rPr lang="en-US" sz="1800" dirty="0"/>
              <a:t>states)</a:t>
            </a:r>
          </a:p>
          <a:p>
            <a:pPr marL="463154" lvl="1" indent="-257175"/>
            <a:r>
              <a:rPr lang="en-US" sz="1800" dirty="0"/>
              <a:t>uncertainty about the effects of actions (</a:t>
            </a:r>
            <a:r>
              <a:rPr lang="en-US" sz="1800" b="1" dirty="0"/>
              <a:t>deterministic</a:t>
            </a:r>
            <a:r>
              <a:rPr lang="en-US" sz="1800" dirty="0"/>
              <a:t>, </a:t>
            </a:r>
            <a:r>
              <a:rPr lang="en-US" sz="1800" b="1" dirty="0"/>
              <a:t>stochastic</a:t>
            </a:r>
            <a:r>
              <a:rPr lang="en-US" sz="1800" dirty="0"/>
              <a:t>).</a:t>
            </a:r>
          </a:p>
          <a:p>
            <a:pPr marL="471488" lvl="1" indent="0">
              <a:buNone/>
            </a:pPr>
            <a:r>
              <a:rPr lang="en-US" sz="1800" dirty="0"/>
              <a:t>When the effect is stochastic, there is only a probability distribution over the resulting states.</a:t>
            </a:r>
          </a:p>
          <a:p>
            <a:pPr marL="40481" lvl="1" indent="0">
              <a:buNone/>
            </a:pPr>
            <a:endParaRPr lang="en-US" sz="1800" dirty="0"/>
          </a:p>
          <a:p>
            <a:pPr marL="40481" lvl="1" indent="0">
              <a:buNone/>
            </a:pPr>
            <a:r>
              <a:rPr lang="en-US" sz="1800" dirty="0"/>
              <a:t>We will deal with uncertainty in Section III.</a:t>
            </a:r>
          </a:p>
        </p:txBody>
      </p:sp>
      <p:sp>
        <p:nvSpPr>
          <p:cNvPr id="4" name="Date Placeholder 3"/>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p:cNvSpPr>
            <a:spLocks noGrp="1"/>
          </p:cNvSpPr>
          <p:nvPr>
            <p:ph type="ftr" sz="quarter" idx="11"/>
          </p:nvPr>
        </p:nvSpPr>
        <p:spPr/>
        <p:txBody>
          <a:bodyPr/>
          <a:lstStyle/>
          <a:p>
            <a:r>
              <a:rPr lang="en-US"/>
              <a:t>AI Fundamentals - M. Simi</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17</a:t>
            </a:fld>
            <a:endParaRPr lang="en-US" dirty="0"/>
          </a:p>
        </p:txBody>
      </p:sp>
    </p:spTree>
    <p:extLst>
      <p:ext uri="{BB962C8B-B14F-4D97-AF65-F5344CB8AC3E}">
        <p14:creationId xmlns:p14="http://schemas.microsoft.com/office/powerpoint/2010/main" val="1287236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Preference</a:t>
            </a:r>
          </a:p>
        </p:txBody>
      </p:sp>
      <p:sp>
        <p:nvSpPr>
          <p:cNvPr id="3" name="Content Placeholder 2"/>
          <p:cNvSpPr>
            <a:spLocks noGrp="1"/>
          </p:cNvSpPr>
          <p:nvPr>
            <p:ph idx="1"/>
          </p:nvPr>
        </p:nvSpPr>
        <p:spPr/>
        <p:txBody>
          <a:bodyPr>
            <a:normAutofit/>
          </a:bodyPr>
          <a:lstStyle/>
          <a:p>
            <a:r>
              <a:rPr lang="en-US" dirty="0"/>
              <a:t>The preference dimension considers whether the agent has goals or richer preferences:</a:t>
            </a:r>
          </a:p>
          <a:p>
            <a:pPr marL="297656" indent="-257175">
              <a:buFont typeface="Wingdings" charset="2"/>
              <a:buChar char="§"/>
            </a:pPr>
            <a:r>
              <a:rPr lang="en-US" dirty="0"/>
              <a:t>A </a:t>
            </a:r>
            <a:r>
              <a:rPr lang="en-US" b="1" dirty="0"/>
              <a:t>goal</a:t>
            </a:r>
            <a:r>
              <a:rPr lang="en-US" dirty="0"/>
              <a:t> is either an achievement goal, which is a proposition to be true in some final state, or a maintenance goal, a proposition that must be true in all visited states. </a:t>
            </a:r>
          </a:p>
          <a:p>
            <a:pPr marL="297656" indent="-257175">
              <a:buFont typeface="Wingdings" charset="2"/>
              <a:buChar char="§"/>
            </a:pPr>
            <a:r>
              <a:rPr lang="en-US" b="1" dirty="0"/>
              <a:t>Complex preferences </a:t>
            </a:r>
            <a:r>
              <a:rPr lang="en-US" dirty="0"/>
              <a:t>involve trade-offs among the desirability of various outcomes, perhaps at different times. </a:t>
            </a:r>
          </a:p>
          <a:p>
            <a:pPr marL="559594" lvl="1" indent="-257175">
              <a:buFont typeface="Wingdings" charset="2"/>
              <a:buChar char="ü"/>
            </a:pPr>
            <a:r>
              <a:rPr lang="en-US" dirty="0"/>
              <a:t>An </a:t>
            </a:r>
            <a:r>
              <a:rPr lang="en-US" b="1" dirty="0"/>
              <a:t>ordinal preference </a:t>
            </a:r>
            <a:r>
              <a:rPr lang="en-US" dirty="0"/>
              <a:t>is where only the ordering of the preferences is important. </a:t>
            </a:r>
          </a:p>
          <a:p>
            <a:pPr marL="559594" lvl="1" indent="-257175">
              <a:buFont typeface="Wingdings" charset="2"/>
              <a:buChar char="ü"/>
            </a:pPr>
            <a:r>
              <a:rPr lang="en-US" dirty="0"/>
              <a:t>A </a:t>
            </a:r>
            <a:r>
              <a:rPr lang="en-US" b="1" dirty="0"/>
              <a:t>cardinal preference </a:t>
            </a:r>
            <a:r>
              <a:rPr lang="en-US" dirty="0"/>
              <a:t>is where the magnitude of the values matters. States are evaluated by </a:t>
            </a:r>
            <a:r>
              <a:rPr lang="en-US" b="1" dirty="0"/>
              <a:t>utility functions</a:t>
            </a:r>
            <a:r>
              <a:rPr lang="en-US" dirty="0"/>
              <a:t>.</a:t>
            </a:r>
          </a:p>
          <a:p>
            <a:pPr marL="463154" lvl="1" indent="-257175"/>
            <a:endParaRPr lang="en-US" dirty="0"/>
          </a:p>
        </p:txBody>
      </p:sp>
      <p:sp>
        <p:nvSpPr>
          <p:cNvPr id="4" name="Date Placeholder 3"/>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p:cNvSpPr>
            <a:spLocks noGrp="1"/>
          </p:cNvSpPr>
          <p:nvPr>
            <p:ph type="ftr" sz="quarter" idx="11"/>
          </p:nvPr>
        </p:nvSpPr>
        <p:spPr/>
        <p:txBody>
          <a:bodyPr/>
          <a:lstStyle/>
          <a:p>
            <a:r>
              <a:rPr lang="en-US"/>
              <a:t>AI Fundamentals - M. Simi</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18</a:t>
            </a:fld>
            <a:endParaRPr lang="en-US" dirty="0"/>
          </a:p>
        </p:txBody>
      </p:sp>
    </p:spTree>
    <p:extLst>
      <p:ext uri="{BB962C8B-B14F-4D97-AF65-F5344CB8AC3E}">
        <p14:creationId xmlns:p14="http://schemas.microsoft.com/office/powerpoint/2010/main" val="827662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of agents</a:t>
            </a:r>
          </a:p>
        </p:txBody>
      </p:sp>
      <p:sp>
        <p:nvSpPr>
          <p:cNvPr id="3" name="Content Placeholder 2"/>
          <p:cNvSpPr>
            <a:spLocks noGrp="1"/>
          </p:cNvSpPr>
          <p:nvPr>
            <p:ph idx="1"/>
          </p:nvPr>
        </p:nvSpPr>
        <p:spPr/>
        <p:txBody>
          <a:bodyPr/>
          <a:lstStyle/>
          <a:p>
            <a:r>
              <a:rPr lang="en-US" dirty="0"/>
              <a:t>The </a:t>
            </a:r>
            <a:r>
              <a:rPr lang="en-US" b="1" dirty="0"/>
              <a:t>number of agents </a:t>
            </a:r>
            <a:r>
              <a:rPr lang="en-US" dirty="0"/>
              <a:t>dimension considers whether the agent explicitly considers other agents:</a:t>
            </a:r>
          </a:p>
          <a:p>
            <a:pPr marL="297656" indent="-257175">
              <a:buFont typeface="Wingdings" charset="2"/>
              <a:buChar char="§"/>
            </a:pPr>
            <a:r>
              <a:rPr lang="en-US" b="1" dirty="0"/>
              <a:t>Single agent reasoning </a:t>
            </a:r>
            <a:r>
              <a:rPr lang="en-US" dirty="0"/>
              <a:t>means the agent assumes that there are no other agents in the environment or that all other agents are “part of nature”, and so are </a:t>
            </a:r>
            <a:r>
              <a:rPr lang="en-US" b="1" dirty="0"/>
              <a:t>non-purposive</a:t>
            </a:r>
            <a:r>
              <a:rPr lang="en-US" dirty="0"/>
              <a:t>. </a:t>
            </a:r>
          </a:p>
          <a:p>
            <a:pPr marL="297656" indent="-257175">
              <a:buFont typeface="Wingdings" charset="2"/>
              <a:buChar char="§"/>
            </a:pPr>
            <a:r>
              <a:rPr lang="en-US" b="1" dirty="0"/>
              <a:t>Multiple agent reasoning </a:t>
            </a:r>
            <a:r>
              <a:rPr lang="en-US" dirty="0"/>
              <a:t>(or </a:t>
            </a:r>
            <a:r>
              <a:rPr lang="en-US" b="1" dirty="0"/>
              <a:t>multi-agent</a:t>
            </a:r>
            <a:r>
              <a:rPr lang="en-US" dirty="0"/>
              <a:t> reasoning) means the agent takes the reasoning of other agents into account. This occurs when there are other intelligent agents whose goals or preferences depend, in part, on what the agent does or if the agent must communicate with other agents.</a:t>
            </a:r>
            <a:endParaRPr lang="en-US" dirty="0">
              <a:effectLst/>
            </a:endParaRPr>
          </a:p>
        </p:txBody>
      </p:sp>
      <p:sp>
        <p:nvSpPr>
          <p:cNvPr id="4" name="Date Placeholder 3"/>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p:cNvSpPr>
            <a:spLocks noGrp="1"/>
          </p:cNvSpPr>
          <p:nvPr>
            <p:ph type="ftr" sz="quarter" idx="11"/>
          </p:nvPr>
        </p:nvSpPr>
        <p:spPr/>
        <p:txBody>
          <a:bodyPr/>
          <a:lstStyle/>
          <a:p>
            <a:r>
              <a:rPr lang="en-US"/>
              <a:t>AI Fundamentals - M. Simi</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19</a:t>
            </a:fld>
            <a:endParaRPr lang="en-US" dirty="0"/>
          </a:p>
        </p:txBody>
      </p:sp>
    </p:spTree>
    <p:extLst>
      <p:ext uri="{BB962C8B-B14F-4D97-AF65-F5344CB8AC3E}">
        <p14:creationId xmlns:p14="http://schemas.microsoft.com/office/powerpoint/2010/main" val="1276274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 as building intelligent computational agents</a:t>
            </a:r>
          </a:p>
        </p:txBody>
      </p:sp>
      <p:sp>
        <p:nvSpPr>
          <p:cNvPr id="3" name="Text Placeholder 2"/>
          <p:cNvSpPr>
            <a:spLocks noGrp="1"/>
          </p:cNvSpPr>
          <p:nvPr>
            <p:ph type="body" idx="1"/>
          </p:nvPr>
        </p:nvSpPr>
        <p:spPr>
          <a:xfrm>
            <a:off x="822960" y="3339846"/>
            <a:ext cx="7543800" cy="1090640"/>
          </a:xfrm>
        </p:spPr>
        <p:txBody>
          <a:bodyPr>
            <a:normAutofit/>
          </a:bodyPr>
          <a:lstStyle/>
          <a:p>
            <a:r>
              <a:rPr lang="en-US" b="1" dirty="0"/>
              <a:t>LESSON 2: Artificial intelligence and agents </a:t>
            </a:r>
          </a:p>
          <a:p>
            <a:r>
              <a:rPr lang="en-US" sz="1650" b="1" dirty="0"/>
              <a:t>(AI-FCA, Chapter 1)</a:t>
            </a:r>
          </a:p>
        </p:txBody>
      </p:sp>
      <p:sp>
        <p:nvSpPr>
          <p:cNvPr id="4" name="Date Placeholder 3"/>
          <p:cNvSpPr>
            <a:spLocks noGrp="1"/>
          </p:cNvSpPr>
          <p:nvPr>
            <p:ph type="dt" sz="half" idx="10"/>
          </p:nvPr>
        </p:nvSpPr>
        <p:spPr/>
        <p:txBody>
          <a:bodyPr/>
          <a:lstStyle/>
          <a:p>
            <a:fld id="{D7C61888-4D41-FD49-B167-33A659F6884C}" type="datetime1">
              <a:rPr lang="it-IT" smtClean="0"/>
              <a:t>16/09/20</a:t>
            </a:fld>
            <a:endParaRPr lang="en-US" dirty="0"/>
          </a:p>
        </p:txBody>
      </p:sp>
      <p:sp>
        <p:nvSpPr>
          <p:cNvPr id="5" name="Footer Placeholder 4"/>
          <p:cNvSpPr>
            <a:spLocks noGrp="1"/>
          </p:cNvSpPr>
          <p:nvPr>
            <p:ph type="ftr" sz="quarter" idx="11"/>
          </p:nvPr>
        </p:nvSpPr>
        <p:spPr/>
        <p:txBody>
          <a:bodyPr/>
          <a:lstStyle/>
          <a:p>
            <a:r>
              <a:rPr lang="en-US"/>
              <a:t>AI Fundamentals - M. Simi</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2</a:t>
            </a:fld>
            <a:endParaRPr lang="en-US" dirty="0"/>
          </a:p>
        </p:txBody>
      </p:sp>
    </p:spTree>
    <p:extLst>
      <p:ext uri="{BB962C8B-B14F-4D97-AF65-F5344CB8AC3E}">
        <p14:creationId xmlns:p14="http://schemas.microsoft.com/office/powerpoint/2010/main" val="835213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a:t>
            </a:r>
          </a:p>
        </p:txBody>
      </p:sp>
      <p:sp>
        <p:nvSpPr>
          <p:cNvPr id="3" name="Content Placeholder 2"/>
          <p:cNvSpPr>
            <a:spLocks noGrp="1"/>
          </p:cNvSpPr>
          <p:nvPr>
            <p:ph idx="1"/>
          </p:nvPr>
        </p:nvSpPr>
        <p:spPr/>
        <p:txBody>
          <a:bodyPr/>
          <a:lstStyle/>
          <a:p>
            <a:r>
              <a:rPr lang="en-US" dirty="0"/>
              <a:t>The interaction dimension considers whether the agent does</a:t>
            </a:r>
          </a:p>
          <a:p>
            <a:pPr marL="297656" indent="-257175">
              <a:buFont typeface="Wingdings" charset="2"/>
              <a:buChar char="§"/>
            </a:pPr>
            <a:r>
              <a:rPr lang="en-US" sz="1650" b="1" dirty="0"/>
              <a:t>offline reasoning:</a:t>
            </a:r>
            <a:r>
              <a:rPr lang="en-US" sz="1650" dirty="0"/>
              <a:t> the agent determines what to do before interacting with the environment, or</a:t>
            </a:r>
          </a:p>
          <a:p>
            <a:pPr marL="297656" indent="-257175">
              <a:buFont typeface="Wingdings" charset="2"/>
              <a:buChar char="§"/>
            </a:pPr>
            <a:r>
              <a:rPr lang="en-US" sz="1650" b="1" dirty="0"/>
              <a:t>online reasoning:</a:t>
            </a:r>
            <a:r>
              <a:rPr lang="en-US" sz="1650" dirty="0"/>
              <a:t> the agent must determine what action to do while interacting in the environment, and needs to make timely decisions.</a:t>
            </a:r>
          </a:p>
          <a:p>
            <a:r>
              <a:rPr lang="en-US" dirty="0"/>
              <a:t>More sophisticated agents reason while acting; this includes long-range strategic reasoning as well as reasoning for reacting in a timely manner to the environment.</a:t>
            </a:r>
          </a:p>
          <a:p>
            <a:endParaRPr lang="en-US" dirty="0"/>
          </a:p>
        </p:txBody>
      </p:sp>
      <p:sp>
        <p:nvSpPr>
          <p:cNvPr id="4" name="Date Placeholder 3"/>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p:cNvSpPr>
            <a:spLocks noGrp="1"/>
          </p:cNvSpPr>
          <p:nvPr>
            <p:ph type="ftr" sz="quarter" idx="11"/>
          </p:nvPr>
        </p:nvSpPr>
        <p:spPr/>
        <p:txBody>
          <a:bodyPr/>
          <a:lstStyle/>
          <a:p>
            <a:r>
              <a:rPr lang="en-US"/>
              <a:t>AI Fundamentals - M. Simi</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20</a:t>
            </a:fld>
            <a:endParaRPr lang="en-US" dirty="0"/>
          </a:p>
        </p:txBody>
      </p:sp>
    </p:spTree>
    <p:extLst>
      <p:ext uri="{BB962C8B-B14F-4D97-AF65-F5344CB8AC3E}">
        <p14:creationId xmlns:p14="http://schemas.microsoft.com/office/powerpoint/2010/main" val="1370486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Prototypical Applications</a:t>
            </a:r>
          </a:p>
        </p:txBody>
      </p:sp>
      <p:sp>
        <p:nvSpPr>
          <p:cNvPr id="3" name="Content Placeholder 2"/>
          <p:cNvSpPr>
            <a:spLocks noGrp="1"/>
          </p:cNvSpPr>
          <p:nvPr>
            <p:ph idx="1"/>
          </p:nvPr>
        </p:nvSpPr>
        <p:spPr/>
        <p:txBody>
          <a:bodyPr/>
          <a:lstStyle/>
          <a:p>
            <a:pPr marL="383381" indent="-342900">
              <a:buFont typeface="+mj-lt"/>
              <a:buAutoNum type="arabicPeriod"/>
            </a:pPr>
            <a:r>
              <a:rPr lang="en-US" b="1" dirty="0"/>
              <a:t>Autonomous delivery robot</a:t>
            </a:r>
          </a:p>
          <a:p>
            <a:pPr marL="383381" indent="-342900">
              <a:buFont typeface="+mj-lt"/>
              <a:buAutoNum type="arabicPeriod"/>
            </a:pPr>
            <a:r>
              <a:rPr lang="en-US" dirty="0"/>
              <a:t>Diagnostic assistant</a:t>
            </a:r>
          </a:p>
          <a:p>
            <a:pPr marL="383381" indent="-342900">
              <a:buFont typeface="+mj-lt"/>
              <a:buAutoNum type="arabicPeriod"/>
            </a:pPr>
            <a:r>
              <a:rPr lang="en-US" dirty="0"/>
              <a:t>Tutoring system</a:t>
            </a:r>
          </a:p>
          <a:p>
            <a:pPr marL="383381" indent="-342900">
              <a:buFont typeface="+mj-lt"/>
              <a:buAutoNum type="arabicPeriod"/>
            </a:pPr>
            <a:r>
              <a:rPr lang="en-US" dirty="0"/>
              <a:t>Trading agent</a:t>
            </a:r>
          </a:p>
          <a:p>
            <a:pPr marL="383381" indent="-342900">
              <a:buFont typeface="+mj-lt"/>
              <a:buAutoNum type="arabicPeriod"/>
            </a:pPr>
            <a:r>
              <a:rPr lang="en-US" dirty="0"/>
              <a:t>Smart house</a:t>
            </a:r>
          </a:p>
        </p:txBody>
      </p:sp>
      <p:sp>
        <p:nvSpPr>
          <p:cNvPr id="4" name="Date Placeholder 3"/>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p:cNvSpPr>
            <a:spLocks noGrp="1"/>
          </p:cNvSpPr>
          <p:nvPr>
            <p:ph type="ftr" sz="quarter" idx="11"/>
          </p:nvPr>
        </p:nvSpPr>
        <p:spPr/>
        <p:txBody>
          <a:bodyPr/>
          <a:lstStyle/>
          <a:p>
            <a:r>
              <a:rPr lang="en-US"/>
              <a:t>AI Fundamentals - M. Simi</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21</a:t>
            </a:fld>
            <a:endParaRPr lang="en-US" dirty="0"/>
          </a:p>
        </p:txBody>
      </p:sp>
    </p:spTree>
    <p:extLst>
      <p:ext uri="{BB962C8B-B14F-4D97-AF65-F5344CB8AC3E}">
        <p14:creationId xmlns:p14="http://schemas.microsoft.com/office/powerpoint/2010/main" val="771432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delivery robot</a:t>
            </a:r>
          </a:p>
        </p:txBody>
      </p:sp>
      <p:sp>
        <p:nvSpPr>
          <p:cNvPr id="3" name="Content Placeholder 2"/>
          <p:cNvSpPr>
            <a:spLocks noGrp="1"/>
          </p:cNvSpPr>
          <p:nvPr>
            <p:ph sz="half" idx="1"/>
          </p:nvPr>
        </p:nvSpPr>
        <p:spPr>
          <a:xfrm>
            <a:off x="822960" y="1000208"/>
            <a:ext cx="3291841" cy="3516719"/>
          </a:xfrm>
        </p:spPr>
        <p:txBody>
          <a:bodyPr>
            <a:normAutofit lnSpcReduction="10000"/>
          </a:bodyPr>
          <a:lstStyle/>
          <a:p>
            <a:r>
              <a:rPr lang="en-US" sz="1500" i="1" dirty="0"/>
              <a:t>An autonomous delivery robot moves around a building delivering packages and coffee. </a:t>
            </a:r>
          </a:p>
          <a:p>
            <a:r>
              <a:rPr lang="en-US" sz="1500" dirty="0"/>
              <a:t>It has sensors to avoid obstacles, the ability to carry objects, and wheels to move around.</a:t>
            </a:r>
          </a:p>
          <a:p>
            <a:r>
              <a:rPr lang="en-US" sz="1500" dirty="0"/>
              <a:t>This delivery agent should be able to:</a:t>
            </a:r>
          </a:p>
          <a:p>
            <a:pPr marL="297656" indent="-257175">
              <a:buFont typeface="Wingdings" charset="2"/>
              <a:buChar char="ü"/>
            </a:pPr>
            <a:r>
              <a:rPr lang="en-US" sz="1500" dirty="0"/>
              <a:t>find paths</a:t>
            </a:r>
          </a:p>
          <a:p>
            <a:pPr marL="297656" indent="-257175">
              <a:buFont typeface="Wingdings" charset="2"/>
              <a:buChar char="ü"/>
            </a:pPr>
            <a:r>
              <a:rPr lang="en-US" sz="1500" dirty="0"/>
              <a:t>allocate resources</a:t>
            </a:r>
          </a:p>
          <a:p>
            <a:pPr marL="297656" indent="-257175">
              <a:buFont typeface="Wingdings" charset="2"/>
              <a:buChar char="ü"/>
            </a:pPr>
            <a:r>
              <a:rPr lang="en-US" sz="1500" dirty="0"/>
              <a:t>receive requests from people [in NL]</a:t>
            </a:r>
          </a:p>
          <a:p>
            <a:pPr marL="297656" indent="-257175">
              <a:buFont typeface="Wingdings" charset="2"/>
              <a:buChar char="ü"/>
            </a:pPr>
            <a:r>
              <a:rPr lang="en-US" sz="1500" dirty="0"/>
              <a:t>make decisions about priorities</a:t>
            </a:r>
          </a:p>
          <a:p>
            <a:pPr marL="297656" indent="-257175">
              <a:buFont typeface="Wingdings" charset="2"/>
              <a:buChar char="ü"/>
            </a:pPr>
            <a:r>
              <a:rPr lang="en-US" sz="1500" dirty="0"/>
              <a:t>deliver packages</a:t>
            </a:r>
          </a:p>
          <a:p>
            <a:pPr marL="297656" indent="-257175">
              <a:buFont typeface="Wingdings" charset="2"/>
              <a:buChar char="ü"/>
            </a:pPr>
            <a:r>
              <a:rPr lang="en-US" sz="1500" dirty="0"/>
              <a:t>avoid injuring people or itself.</a:t>
            </a:r>
          </a:p>
        </p:txBody>
      </p:sp>
      <p:sp>
        <p:nvSpPr>
          <p:cNvPr id="4" name="Date Placeholder 3"/>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p:cNvSpPr>
            <a:spLocks noGrp="1"/>
          </p:cNvSpPr>
          <p:nvPr>
            <p:ph type="ftr" sz="quarter" idx="11"/>
          </p:nvPr>
        </p:nvSpPr>
        <p:spPr/>
        <p:txBody>
          <a:bodyPr/>
          <a:lstStyle/>
          <a:p>
            <a:r>
              <a:rPr lang="en-US"/>
              <a:t>AI Fundamentals - M. Simi</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22</a:t>
            </a:fld>
            <a:endParaRPr lang="en-US" dirty="0"/>
          </a:p>
        </p:txBody>
      </p:sp>
      <p:pic>
        <p:nvPicPr>
          <p:cNvPr id="1028" name="Picture 4" descr="ttps://screenshotscdn.firefoxusercontent.com/images/0092b9b1-f211-44f0-aea0-378d9589fb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0832" y="1004777"/>
            <a:ext cx="4300538" cy="3507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721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alpha val="43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Delivery robot as a black box</a:t>
            </a:r>
          </a:p>
        </p:txBody>
      </p:sp>
      <p:sp>
        <p:nvSpPr>
          <p:cNvPr id="3" name="Content Placeholder 2"/>
          <p:cNvSpPr>
            <a:spLocks noGrp="1"/>
          </p:cNvSpPr>
          <p:nvPr>
            <p:ph sz="half" idx="1"/>
          </p:nvPr>
        </p:nvSpPr>
        <p:spPr/>
        <p:txBody>
          <a:bodyPr>
            <a:normAutofit/>
          </a:bodyPr>
          <a:lstStyle/>
          <a:p>
            <a:r>
              <a:rPr lang="en-US" sz="1500" dirty="0"/>
              <a:t>Input:</a:t>
            </a:r>
          </a:p>
          <a:p>
            <a:pPr marL="297656" indent="-257175">
              <a:buFont typeface="Wingdings" charset="2"/>
              <a:buChar char="§"/>
            </a:pPr>
            <a:r>
              <a:rPr lang="en-US" sz="1500" dirty="0"/>
              <a:t>Prior knowledge, provided by the agent designer, about the environment and agent’s </a:t>
            </a:r>
            <a:r>
              <a:rPr lang="en-US" sz="1500" b="1" dirty="0"/>
              <a:t>capabilities</a:t>
            </a:r>
          </a:p>
          <a:p>
            <a:pPr marL="297656" indent="-257175">
              <a:buFont typeface="Wingdings" charset="2"/>
              <a:buChar char="§"/>
            </a:pPr>
            <a:r>
              <a:rPr lang="en-US" sz="1500" b="1" dirty="0"/>
              <a:t>Past experience</a:t>
            </a:r>
            <a:r>
              <a:rPr lang="en-US" sz="1500" dirty="0"/>
              <a:t> about the environment</a:t>
            </a:r>
          </a:p>
          <a:p>
            <a:pPr marL="297656" indent="-257175">
              <a:buFont typeface="Wingdings" charset="2"/>
              <a:buChar char="§"/>
            </a:pPr>
            <a:r>
              <a:rPr lang="en-US" sz="1500" b="1" dirty="0"/>
              <a:t>Stimuli </a:t>
            </a:r>
            <a:r>
              <a:rPr lang="en-US" sz="1500" dirty="0"/>
              <a:t>from sensors or other input devices: infrared, cameras, touch, whiskers, voice input, keyboards </a:t>
            </a:r>
            <a:r>
              <a:rPr lang="mr-IN" sz="1500" dirty="0"/>
              <a:t>…</a:t>
            </a:r>
            <a:endParaRPr lang="en-US" sz="1500" dirty="0"/>
          </a:p>
          <a:p>
            <a:pPr marL="297656" indent="-257175">
              <a:buFont typeface="Wingdings" charset="2"/>
              <a:buChar char="§"/>
            </a:pPr>
            <a:r>
              <a:rPr lang="en-US" sz="1500" b="1" dirty="0"/>
              <a:t>Goals</a:t>
            </a:r>
            <a:r>
              <a:rPr lang="en-US" sz="1500" dirty="0"/>
              <a:t>: what needs to be delivered and when. Preferences.</a:t>
            </a:r>
          </a:p>
          <a:p>
            <a:r>
              <a:rPr lang="en-US" sz="1500" dirty="0"/>
              <a:t>Output:</a:t>
            </a:r>
          </a:p>
          <a:p>
            <a:pPr marL="297656" indent="-257175">
              <a:buFont typeface="Wingdings" charset="2"/>
              <a:buChar char="§"/>
            </a:pPr>
            <a:r>
              <a:rPr lang="en-US" sz="1500" dirty="0"/>
              <a:t>Wheel controls, gripper movements, speech, video displays </a:t>
            </a:r>
            <a:r>
              <a:rPr lang="mr-IN" sz="1500" dirty="0"/>
              <a:t>…</a:t>
            </a:r>
            <a:endParaRPr lang="en-US" sz="1500" dirty="0"/>
          </a:p>
          <a:p>
            <a:pPr marL="297656" indent="-257175">
              <a:buFont typeface="Wingdings" charset="2"/>
              <a:buChar char="§"/>
            </a:pPr>
            <a:endParaRPr lang="en-US" sz="1500" dirty="0"/>
          </a:p>
          <a:p>
            <a:endParaRPr lang="en-US" sz="1500" dirty="0"/>
          </a:p>
          <a:p>
            <a:pPr marL="297656" indent="-257175">
              <a:buFont typeface="Wingdings" charset="2"/>
              <a:buChar char="§"/>
            </a:pPr>
            <a:endParaRPr lang="en-US" sz="1500" b="1" dirty="0"/>
          </a:p>
        </p:txBody>
      </p:sp>
      <p:sp>
        <p:nvSpPr>
          <p:cNvPr id="4" name="Date Placeholder 3"/>
          <p:cNvSpPr>
            <a:spLocks noGrp="1"/>
          </p:cNvSpPr>
          <p:nvPr>
            <p:ph type="dt" sz="half" idx="10"/>
          </p:nvPr>
        </p:nvSpPr>
        <p:spPr>
          <a:xfrm>
            <a:off x="793936" y="4803691"/>
            <a:ext cx="1854203" cy="273844"/>
          </a:xfrm>
        </p:spPr>
        <p:txBody>
          <a:bodyPr/>
          <a:lstStyle/>
          <a:p>
            <a:fld id="{9B3E1D59-C295-4642-9196-3DAC4F1B1B35}" type="datetime1">
              <a:rPr lang="it-IT" smtClean="0"/>
              <a:t>16/09/20</a:t>
            </a:fld>
            <a:endParaRPr lang="en-US" dirty="0"/>
          </a:p>
        </p:txBody>
      </p:sp>
      <p:sp>
        <p:nvSpPr>
          <p:cNvPr id="5" name="Footer Placeholder 4"/>
          <p:cNvSpPr>
            <a:spLocks noGrp="1"/>
          </p:cNvSpPr>
          <p:nvPr>
            <p:ph type="ftr" sz="quarter" idx="11"/>
          </p:nvPr>
        </p:nvSpPr>
        <p:spPr/>
        <p:txBody>
          <a:bodyPr/>
          <a:lstStyle/>
          <a:p>
            <a:r>
              <a:rPr lang="en-US"/>
              <a:t>AI Fundamentals - M. Simi</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23</a:t>
            </a:fld>
            <a:endParaRPr lang="en-US" dirty="0"/>
          </a:p>
        </p:txBody>
      </p:sp>
      <p:pic>
        <p:nvPicPr>
          <p:cNvPr id="8" name="Picture 2" descr="http://artint.info/2e/html/x211.pn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030010" y="1684027"/>
            <a:ext cx="3702844" cy="215730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544355" y="1613079"/>
            <a:ext cx="618186" cy="248209"/>
          </a:xfrm>
          <a:prstGeom prst="rect">
            <a:avLst/>
          </a:prstGeom>
          <a:solidFill>
            <a:schemeClr val="accent1">
              <a:alpha val="44000"/>
            </a:schemeClr>
          </a:solidFill>
        </p:spPr>
        <p:txBody>
          <a:bodyPr wrap="square" rtlCol="0">
            <a:spAutoFit/>
          </a:bodyPr>
          <a:lstStyle/>
          <a:p>
            <a:endParaRPr lang="en-US" sz="1013" dirty="0"/>
          </a:p>
        </p:txBody>
      </p:sp>
      <p:sp>
        <p:nvSpPr>
          <p:cNvPr id="11" name="TextBox 10"/>
          <p:cNvSpPr txBox="1"/>
          <p:nvPr/>
        </p:nvSpPr>
        <p:spPr>
          <a:xfrm>
            <a:off x="5030010" y="2292888"/>
            <a:ext cx="1099909" cy="248209"/>
          </a:xfrm>
          <a:prstGeom prst="rect">
            <a:avLst/>
          </a:prstGeom>
          <a:solidFill>
            <a:schemeClr val="accent1">
              <a:alpha val="44000"/>
            </a:schemeClr>
          </a:solidFill>
        </p:spPr>
        <p:txBody>
          <a:bodyPr wrap="square" rtlCol="0">
            <a:spAutoFit/>
          </a:bodyPr>
          <a:lstStyle/>
          <a:p>
            <a:endParaRPr lang="en-US" sz="1013" dirty="0"/>
          </a:p>
        </p:txBody>
      </p:sp>
      <p:sp>
        <p:nvSpPr>
          <p:cNvPr id="12" name="TextBox 11"/>
          <p:cNvSpPr txBox="1"/>
          <p:nvPr/>
        </p:nvSpPr>
        <p:spPr>
          <a:xfrm>
            <a:off x="5030009" y="2972996"/>
            <a:ext cx="1099909" cy="248209"/>
          </a:xfrm>
          <a:prstGeom prst="rect">
            <a:avLst/>
          </a:prstGeom>
          <a:solidFill>
            <a:schemeClr val="accent1">
              <a:alpha val="44000"/>
            </a:schemeClr>
          </a:solidFill>
        </p:spPr>
        <p:txBody>
          <a:bodyPr wrap="square" rtlCol="0">
            <a:spAutoFit/>
          </a:bodyPr>
          <a:lstStyle/>
          <a:p>
            <a:endParaRPr lang="en-US" sz="1013" dirty="0"/>
          </a:p>
        </p:txBody>
      </p:sp>
      <p:pic>
        <p:nvPicPr>
          <p:cNvPr id="15" name="Picture 14"/>
          <p:cNvPicPr>
            <a:picLocks noChangeAspect="1"/>
          </p:cNvPicPr>
          <p:nvPr/>
        </p:nvPicPr>
        <p:blipFill>
          <a:blip r:embed="rId4"/>
          <a:stretch>
            <a:fillRect/>
          </a:stretch>
        </p:blipFill>
        <p:spPr>
          <a:xfrm>
            <a:off x="5544355" y="2623422"/>
            <a:ext cx="585563" cy="314325"/>
          </a:xfrm>
          <a:prstGeom prst="rect">
            <a:avLst/>
          </a:prstGeom>
        </p:spPr>
      </p:pic>
      <p:sp>
        <p:nvSpPr>
          <p:cNvPr id="16" name="TextBox 15"/>
          <p:cNvSpPr txBox="1"/>
          <p:nvPr/>
        </p:nvSpPr>
        <p:spPr>
          <a:xfrm>
            <a:off x="5030008" y="1948546"/>
            <a:ext cx="1099909" cy="248209"/>
          </a:xfrm>
          <a:prstGeom prst="rect">
            <a:avLst/>
          </a:prstGeom>
          <a:solidFill>
            <a:schemeClr val="accent1">
              <a:alpha val="44000"/>
            </a:schemeClr>
          </a:solidFill>
        </p:spPr>
        <p:txBody>
          <a:bodyPr wrap="square" rtlCol="0">
            <a:spAutoFit/>
          </a:bodyPr>
          <a:lstStyle/>
          <a:p>
            <a:endParaRPr lang="en-US" sz="1013" dirty="0"/>
          </a:p>
        </p:txBody>
      </p:sp>
      <p:sp>
        <p:nvSpPr>
          <p:cNvPr id="17" name="TextBox 16"/>
          <p:cNvSpPr txBox="1"/>
          <p:nvPr/>
        </p:nvSpPr>
        <p:spPr>
          <a:xfrm>
            <a:off x="8088787" y="2830575"/>
            <a:ext cx="748975" cy="248209"/>
          </a:xfrm>
          <a:prstGeom prst="rect">
            <a:avLst/>
          </a:prstGeom>
          <a:solidFill>
            <a:srgbClr val="00B050">
              <a:alpha val="44000"/>
            </a:srgbClr>
          </a:solidFill>
        </p:spPr>
        <p:txBody>
          <a:bodyPr wrap="square" rtlCol="0">
            <a:spAutoFit/>
          </a:bodyPr>
          <a:lstStyle/>
          <a:p>
            <a:endParaRPr lang="en-US" sz="1013" dirty="0"/>
          </a:p>
        </p:txBody>
      </p:sp>
    </p:spTree>
    <p:extLst>
      <p:ext uri="{BB962C8B-B14F-4D97-AF65-F5344CB8AC3E}">
        <p14:creationId xmlns:p14="http://schemas.microsoft.com/office/powerpoint/2010/main" val="1138984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6" grpId="0" animBg="1"/>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Delivery Robot: dimensions of complexity</a:t>
            </a:r>
          </a:p>
        </p:txBody>
      </p:sp>
      <p:sp>
        <p:nvSpPr>
          <p:cNvPr id="3" name="Content Placeholder 2"/>
          <p:cNvSpPr>
            <a:spLocks noGrp="1"/>
          </p:cNvSpPr>
          <p:nvPr>
            <p:ph idx="1"/>
          </p:nvPr>
        </p:nvSpPr>
        <p:spPr/>
        <p:txBody>
          <a:bodyPr>
            <a:normAutofit lnSpcReduction="10000"/>
          </a:bodyPr>
          <a:lstStyle/>
          <a:p>
            <a:r>
              <a:rPr lang="en-US" sz="1650" b="1" dirty="0"/>
              <a:t>Simplest scenario</a:t>
            </a:r>
            <a:r>
              <a:rPr lang="en-US" sz="1650" dirty="0"/>
              <a:t>: flat system, finite set of atomic states, no uncertainty, simple recognition of goal states, no preferences =&gt; planning as graph search</a:t>
            </a:r>
          </a:p>
          <a:p>
            <a:r>
              <a:rPr lang="en-US" sz="1650" dirty="0"/>
              <a:t>Complexity may arise in all dimensions:</a:t>
            </a:r>
          </a:p>
          <a:p>
            <a:pPr marL="297656" indent="-257175">
              <a:buFont typeface="Wingdings" charset="2"/>
              <a:buChar char="ü"/>
            </a:pPr>
            <a:r>
              <a:rPr lang="en-US" sz="1500" dirty="0"/>
              <a:t>Modularity: it may necessary to build a hierarchy of modules.</a:t>
            </a:r>
          </a:p>
          <a:p>
            <a:pPr marL="297656" indent="-257175">
              <a:buFont typeface="Wingdings" charset="2"/>
              <a:buChar char="ü"/>
            </a:pPr>
            <a:r>
              <a:rPr lang="en-US" sz="1500" dirty="0"/>
              <a:t>Representation: states represented as set of features, or a set of related objects =&gt; planning requires specialized techniques</a:t>
            </a:r>
          </a:p>
          <a:p>
            <a:pPr marL="297656" indent="-257175">
              <a:buFont typeface="Wingdings" charset="2"/>
              <a:buChar char="ü"/>
            </a:pPr>
            <a:r>
              <a:rPr lang="en-US" sz="1500" dirty="0"/>
              <a:t>Goals may be more complex and conflicting, with preferences and trade-offs</a:t>
            </a:r>
          </a:p>
          <a:p>
            <a:pPr marL="297656" indent="-257175">
              <a:buFont typeface="Wingdings" charset="2"/>
              <a:buChar char="ü"/>
            </a:pPr>
            <a:r>
              <a:rPr lang="en-US" sz="1500" dirty="0"/>
              <a:t>Uncertainty in sensors</a:t>
            </a:r>
          </a:p>
          <a:p>
            <a:pPr marL="297656" indent="-257175">
              <a:buFont typeface="Wingdings" charset="2"/>
              <a:buChar char="ü"/>
            </a:pPr>
            <a:r>
              <a:rPr lang="en-US" sz="1500" dirty="0"/>
              <a:t>Uncertainty in the result of actions.</a:t>
            </a:r>
          </a:p>
          <a:p>
            <a:pPr marL="297656" indent="-257175">
              <a:buFont typeface="Wingdings" charset="2"/>
              <a:buChar char="ü"/>
            </a:pPr>
            <a:r>
              <a:rPr lang="en-US" sz="1500" dirty="0"/>
              <a:t>Multiple robots in the same environments that need to cooperate and compete for plugs</a:t>
            </a:r>
          </a:p>
          <a:p>
            <a:pPr marL="297656" indent="-257175">
              <a:buFont typeface="Wingdings" charset="2"/>
              <a:buChar char="ü"/>
            </a:pPr>
            <a:r>
              <a:rPr lang="en-US" sz="1500" dirty="0"/>
              <a:t>There is a lot to learn from experience on how to improve performance.</a:t>
            </a:r>
          </a:p>
          <a:p>
            <a:pPr marL="297656" indent="-257175">
              <a:buFont typeface="Wingdings" charset="2"/>
              <a:buChar char="ü"/>
            </a:pPr>
            <a:r>
              <a:rPr lang="en-US" sz="1500" dirty="0"/>
              <a:t>If the environment is unpredictable you cannot plan in advance, you have to be able to adapt</a:t>
            </a:r>
          </a:p>
          <a:p>
            <a:pPr marL="297656" indent="-257175">
              <a:buFont typeface="Wingdings" charset="2"/>
              <a:buChar char="ü"/>
            </a:pPr>
            <a:endParaRPr lang="en-US" sz="1500" dirty="0"/>
          </a:p>
          <a:p>
            <a:endParaRPr lang="en-US" dirty="0"/>
          </a:p>
          <a:p>
            <a:endParaRPr lang="en-US" dirty="0"/>
          </a:p>
        </p:txBody>
      </p:sp>
      <p:sp>
        <p:nvSpPr>
          <p:cNvPr id="4" name="Date Placeholder 3"/>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p:cNvSpPr>
            <a:spLocks noGrp="1"/>
          </p:cNvSpPr>
          <p:nvPr>
            <p:ph type="ftr" sz="quarter" idx="11"/>
          </p:nvPr>
        </p:nvSpPr>
        <p:spPr/>
        <p:txBody>
          <a:bodyPr/>
          <a:lstStyle/>
          <a:p>
            <a:r>
              <a:rPr lang="en-US" dirty="0"/>
              <a:t>AI Fundamentals - M. Simi</a:t>
            </a:r>
          </a:p>
        </p:txBody>
      </p:sp>
      <p:sp>
        <p:nvSpPr>
          <p:cNvPr id="6" name="Slide Number Placeholder 5"/>
          <p:cNvSpPr>
            <a:spLocks noGrp="1"/>
          </p:cNvSpPr>
          <p:nvPr>
            <p:ph type="sldNum" sz="quarter" idx="12"/>
          </p:nvPr>
        </p:nvSpPr>
        <p:spPr/>
        <p:txBody>
          <a:bodyPr/>
          <a:lstStyle/>
          <a:p>
            <a:fld id="{6113E31D-E2AB-40D1-8B51-AFA5AFEF393A}" type="slidenum">
              <a:rPr lang="en-US" smtClean="0"/>
              <a:pPr/>
              <a:t>24</a:t>
            </a:fld>
            <a:endParaRPr lang="en-US" dirty="0"/>
          </a:p>
        </p:txBody>
      </p:sp>
    </p:spTree>
    <p:extLst>
      <p:ext uri="{BB962C8B-B14F-4D97-AF65-F5344CB8AC3E}">
        <p14:creationId xmlns:p14="http://schemas.microsoft.com/office/powerpoint/2010/main" val="1777186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pic>
        <p:nvPicPr>
          <p:cNvPr id="7" name="Content Placeholder 6"/>
          <p:cNvPicPr>
            <a:picLocks noGrp="1" noChangeAspect="1"/>
          </p:cNvPicPr>
          <p:nvPr>
            <p:ph idx="1"/>
          </p:nvPr>
        </p:nvPicPr>
        <p:blipFill>
          <a:blip r:embed="rId2"/>
          <a:stretch>
            <a:fillRect/>
          </a:stretch>
        </p:blipFill>
        <p:spPr>
          <a:xfrm>
            <a:off x="2562449" y="1049620"/>
            <a:ext cx="4489646" cy="3583083"/>
          </a:xfrm>
          <a:prstGeom prst="rect">
            <a:avLst/>
          </a:prstGeom>
        </p:spPr>
      </p:pic>
      <p:sp>
        <p:nvSpPr>
          <p:cNvPr id="4" name="Date Placeholder 3"/>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p:cNvSpPr>
            <a:spLocks noGrp="1"/>
          </p:cNvSpPr>
          <p:nvPr>
            <p:ph type="ftr" sz="quarter" idx="11"/>
          </p:nvPr>
        </p:nvSpPr>
        <p:spPr/>
        <p:txBody>
          <a:bodyPr/>
          <a:lstStyle/>
          <a:p>
            <a:r>
              <a:rPr lang="en-US"/>
              <a:t>AI Fundamentals - M. Simi</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25</a:t>
            </a:fld>
            <a:endParaRPr lang="en-US" dirty="0"/>
          </a:p>
        </p:txBody>
      </p:sp>
    </p:spTree>
    <p:extLst>
      <p:ext uri="{BB962C8B-B14F-4D97-AF65-F5344CB8AC3E}">
        <p14:creationId xmlns:p14="http://schemas.microsoft.com/office/powerpoint/2010/main" val="10218173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Your turn</a:t>
            </a:r>
          </a:p>
        </p:txBody>
      </p:sp>
      <p:sp>
        <p:nvSpPr>
          <p:cNvPr id="3" name="Content Placeholder 2"/>
          <p:cNvSpPr>
            <a:spLocks noGrp="1"/>
          </p:cNvSpPr>
          <p:nvPr>
            <p:ph idx="1"/>
          </p:nvPr>
        </p:nvSpPr>
        <p:spPr/>
        <p:txBody>
          <a:bodyPr/>
          <a:lstStyle/>
          <a:p>
            <a:pPr marL="383381" indent="-342900">
              <a:buFont typeface="+mj-lt"/>
              <a:buAutoNum type="arabicPeriod"/>
            </a:pPr>
            <a:r>
              <a:rPr lang="en-US" dirty="0"/>
              <a:t>Read the introduction of the online book “</a:t>
            </a:r>
            <a:r>
              <a:rPr lang="en-US" b="1" dirty="0"/>
              <a:t>Artificial Intelligence: Foundations of Computational Agents” </a:t>
            </a:r>
            <a:r>
              <a:rPr lang="en-US" dirty="0"/>
              <a:t>by Poole and </a:t>
            </a:r>
            <a:r>
              <a:rPr lang="en-US" dirty="0" err="1"/>
              <a:t>Macworth</a:t>
            </a:r>
            <a:r>
              <a:rPr lang="en-US" dirty="0"/>
              <a:t> </a:t>
            </a:r>
            <a:r>
              <a:rPr lang="en-US" dirty="0">
                <a:hlinkClick r:id="rId3"/>
              </a:rPr>
              <a:t>http://artint.info/2e/html/ArtInt2e.html</a:t>
            </a:r>
            <a:r>
              <a:rPr lang="en-US" dirty="0"/>
              <a:t> </a:t>
            </a:r>
          </a:p>
          <a:p>
            <a:pPr marL="383381" indent="-342900">
              <a:buFont typeface="+mj-lt"/>
              <a:buAutoNum type="arabicPeriod"/>
            </a:pPr>
            <a:r>
              <a:rPr lang="en-US" dirty="0"/>
              <a:t>Study one of the examples in the introduction (1.6 Prototypical Applications) and be prepared to discuss related dimensions of complexity.</a:t>
            </a:r>
          </a:p>
        </p:txBody>
      </p:sp>
      <p:sp>
        <p:nvSpPr>
          <p:cNvPr id="4" name="Date Placeholder 3"/>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p:cNvSpPr>
            <a:spLocks noGrp="1"/>
          </p:cNvSpPr>
          <p:nvPr>
            <p:ph type="ftr" sz="quarter" idx="11"/>
          </p:nvPr>
        </p:nvSpPr>
        <p:spPr/>
        <p:txBody>
          <a:bodyPr/>
          <a:lstStyle/>
          <a:p>
            <a:r>
              <a:rPr lang="en-US"/>
              <a:t>AI Fundamentals - M. Simi</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26</a:t>
            </a:fld>
            <a:endParaRPr lang="en-US" dirty="0"/>
          </a:p>
        </p:txBody>
      </p:sp>
    </p:spTree>
    <p:extLst>
      <p:ext uri="{BB962C8B-B14F-4D97-AF65-F5344CB8AC3E}">
        <p14:creationId xmlns:p14="http://schemas.microsoft.com/office/powerpoint/2010/main" val="257846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Agent architectures</a:t>
            </a:r>
          </a:p>
        </p:txBody>
      </p:sp>
      <p:sp>
        <p:nvSpPr>
          <p:cNvPr id="3" name="Subtitle 2"/>
          <p:cNvSpPr>
            <a:spLocks noGrp="1"/>
          </p:cNvSpPr>
          <p:nvPr>
            <p:ph type="subTitle" idx="1"/>
          </p:nvPr>
        </p:nvSpPr>
        <p:spPr/>
        <p:txBody>
          <a:bodyPr>
            <a:normAutofit/>
          </a:bodyPr>
          <a:lstStyle/>
          <a:p>
            <a:r>
              <a:rPr lang="en-US" dirty="0"/>
              <a:t>Lesson 2: agent Functions, Agent architectures,  hierarchical control (AI-FCA: CHAPTER 2)</a:t>
            </a:r>
          </a:p>
        </p:txBody>
      </p:sp>
    </p:spTree>
    <p:extLst>
      <p:ext uri="{BB962C8B-B14F-4D97-AF65-F5344CB8AC3E}">
        <p14:creationId xmlns:p14="http://schemas.microsoft.com/office/powerpoint/2010/main" val="18486998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Agents</a:t>
            </a:r>
          </a:p>
        </p:txBody>
      </p:sp>
      <p:sp>
        <p:nvSpPr>
          <p:cNvPr id="3" name="Content Placeholder 2"/>
          <p:cNvSpPr>
            <a:spLocks noGrp="1"/>
          </p:cNvSpPr>
          <p:nvPr>
            <p:ph idx="1"/>
          </p:nvPr>
        </p:nvSpPr>
        <p:spPr/>
        <p:txBody>
          <a:bodyPr/>
          <a:lstStyle/>
          <a:p>
            <a:r>
              <a:rPr lang="en-US" dirty="0"/>
              <a:t>An agent is something that interacts with an environment, receiving information through its </a:t>
            </a:r>
            <a:r>
              <a:rPr lang="en-US" b="1" dirty="0"/>
              <a:t>sensors </a:t>
            </a:r>
            <a:r>
              <a:rPr lang="en-US" dirty="0"/>
              <a:t>and acts in the world through </a:t>
            </a:r>
            <a:r>
              <a:rPr lang="en-US" b="1" dirty="0"/>
              <a:t>actuators </a:t>
            </a:r>
            <a:r>
              <a:rPr lang="en-US" dirty="0"/>
              <a:t>(effectors)</a:t>
            </a:r>
          </a:p>
          <a:p>
            <a:pPr marL="297656" indent="-257175">
              <a:buFont typeface="Wingdings" charset="2"/>
              <a:buChar char="§"/>
            </a:pPr>
            <a:r>
              <a:rPr lang="en-US" dirty="0"/>
              <a:t>A robot is an artificial purposive embodied agent</a:t>
            </a:r>
          </a:p>
          <a:p>
            <a:pPr marL="297656" indent="-257175">
              <a:buFont typeface="Wingdings" charset="2"/>
              <a:buChar char="§"/>
            </a:pPr>
            <a:r>
              <a:rPr lang="en-US" dirty="0"/>
              <a:t>A computer program is a software agent.</a:t>
            </a:r>
          </a:p>
        </p:txBody>
      </p:sp>
      <p:sp>
        <p:nvSpPr>
          <p:cNvPr id="4" name="Date Placeholder 3"/>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p:cNvSpPr>
            <a:spLocks noGrp="1"/>
          </p:cNvSpPr>
          <p:nvPr>
            <p:ph type="ftr" sz="quarter" idx="11"/>
          </p:nvPr>
        </p:nvSpPr>
        <p:spPr/>
        <p:txBody>
          <a:bodyPr/>
          <a:lstStyle/>
          <a:p>
            <a:r>
              <a:rPr lang="en-US"/>
              <a:t>AI Fundamentals - M. Simi</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28</a:t>
            </a:fld>
            <a:endParaRPr lang="en-US" dirty="0"/>
          </a:p>
        </p:txBody>
      </p:sp>
    </p:spTree>
    <p:extLst>
      <p:ext uri="{BB962C8B-B14F-4D97-AF65-F5344CB8AC3E}">
        <p14:creationId xmlns:p14="http://schemas.microsoft.com/office/powerpoint/2010/main" val="17944060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Agent systems</a:t>
            </a:r>
          </a:p>
        </p:txBody>
      </p:sp>
      <p:pic>
        <p:nvPicPr>
          <p:cNvPr id="2050" name="Picture 2" descr="https://artint.info/2e/html/x215.pn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4778113" y="1038041"/>
            <a:ext cx="3757622" cy="342264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p:cNvSpPr>
            <a:spLocks noGrp="1"/>
          </p:cNvSpPr>
          <p:nvPr>
            <p:ph sz="half" idx="2"/>
          </p:nvPr>
        </p:nvSpPr>
        <p:spPr>
          <a:xfrm>
            <a:off x="822960" y="1038041"/>
            <a:ext cx="3703320" cy="3516719"/>
          </a:xfrm>
        </p:spPr>
        <p:txBody>
          <a:bodyPr>
            <a:normAutofit lnSpcReduction="10000"/>
          </a:bodyPr>
          <a:lstStyle/>
          <a:p>
            <a:r>
              <a:rPr lang="en-US" dirty="0"/>
              <a:t>An agent is made up of a body and a controller. The controller receives percepts from the body and sends commands to the body. </a:t>
            </a:r>
          </a:p>
          <a:p>
            <a:r>
              <a:rPr lang="en-US" dirty="0"/>
              <a:t>A body includes </a:t>
            </a:r>
            <a:r>
              <a:rPr lang="en-US" b="1" dirty="0"/>
              <a:t>sensors</a:t>
            </a:r>
            <a:r>
              <a:rPr lang="en-US" dirty="0"/>
              <a:t> that convert </a:t>
            </a:r>
            <a:r>
              <a:rPr lang="en-US" b="1" dirty="0"/>
              <a:t>stimuli</a:t>
            </a:r>
            <a:r>
              <a:rPr lang="en-US" dirty="0"/>
              <a:t> into percepts and </a:t>
            </a:r>
            <a:r>
              <a:rPr lang="en-US" b="1" dirty="0"/>
              <a:t>actuators</a:t>
            </a:r>
            <a:r>
              <a:rPr lang="en-US" dirty="0"/>
              <a:t> that convert </a:t>
            </a:r>
            <a:r>
              <a:rPr lang="en-US" b="1" dirty="0"/>
              <a:t>commands </a:t>
            </a:r>
            <a:r>
              <a:rPr lang="en-US" dirty="0"/>
              <a:t>into actions.</a:t>
            </a:r>
          </a:p>
          <a:p>
            <a:r>
              <a:rPr lang="en-US" dirty="0"/>
              <a:t>Both sensor and actuators can be uncertain</a:t>
            </a:r>
          </a:p>
          <a:p>
            <a:r>
              <a:rPr lang="en-US" dirty="0"/>
              <a:t>The controller is the brain of an agent.</a:t>
            </a:r>
          </a:p>
          <a:p>
            <a:r>
              <a:rPr lang="en-US" dirty="0"/>
              <a:t>An </a:t>
            </a:r>
            <a:r>
              <a:rPr lang="en-US" b="1" dirty="0"/>
              <a:t>agent system </a:t>
            </a:r>
            <a:r>
              <a:rPr lang="en-US" dirty="0"/>
              <a:t>includes an agent and the environment in which it acts.</a:t>
            </a:r>
          </a:p>
          <a:p>
            <a:endParaRPr lang="en-US" dirty="0"/>
          </a:p>
        </p:txBody>
      </p:sp>
      <p:sp>
        <p:nvSpPr>
          <p:cNvPr id="4" name="Date Placeholder 3"/>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p:cNvSpPr>
            <a:spLocks noGrp="1"/>
          </p:cNvSpPr>
          <p:nvPr>
            <p:ph type="ftr" sz="quarter" idx="11"/>
          </p:nvPr>
        </p:nvSpPr>
        <p:spPr/>
        <p:txBody>
          <a:bodyPr/>
          <a:lstStyle/>
          <a:p>
            <a:r>
              <a:rPr lang="en-US"/>
              <a:t>AI Fundamentals - M. Simi</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29</a:t>
            </a:fld>
            <a:endParaRPr lang="en-US" dirty="0"/>
          </a:p>
        </p:txBody>
      </p:sp>
      <p:sp>
        <p:nvSpPr>
          <p:cNvPr id="3" name="TextBox 2"/>
          <p:cNvSpPr txBox="1"/>
          <p:nvPr/>
        </p:nvSpPr>
        <p:spPr>
          <a:xfrm>
            <a:off x="5831840" y="2589160"/>
            <a:ext cx="713913" cy="300082"/>
          </a:xfrm>
          <a:prstGeom prst="rect">
            <a:avLst/>
          </a:prstGeom>
          <a:noFill/>
        </p:spPr>
        <p:txBody>
          <a:bodyPr wrap="none" rtlCol="0">
            <a:spAutoFit/>
          </a:bodyPr>
          <a:lstStyle/>
          <a:p>
            <a:r>
              <a:rPr lang="en-US" i="1" dirty="0">
                <a:solidFill>
                  <a:srgbClr val="FF0000"/>
                </a:solidFill>
              </a:rPr>
              <a:t>sensors</a:t>
            </a:r>
          </a:p>
        </p:txBody>
      </p:sp>
      <p:sp>
        <p:nvSpPr>
          <p:cNvPr id="9" name="TextBox 8"/>
          <p:cNvSpPr txBox="1"/>
          <p:nvPr/>
        </p:nvSpPr>
        <p:spPr>
          <a:xfrm>
            <a:off x="6867960" y="2590247"/>
            <a:ext cx="854273" cy="300082"/>
          </a:xfrm>
          <a:prstGeom prst="rect">
            <a:avLst/>
          </a:prstGeom>
          <a:noFill/>
        </p:spPr>
        <p:txBody>
          <a:bodyPr wrap="none" rtlCol="0">
            <a:spAutoFit/>
          </a:bodyPr>
          <a:lstStyle/>
          <a:p>
            <a:r>
              <a:rPr lang="en-US" i="1" dirty="0">
                <a:solidFill>
                  <a:srgbClr val="FF0000"/>
                </a:solidFill>
              </a:rPr>
              <a:t>actuators</a:t>
            </a:r>
          </a:p>
        </p:txBody>
      </p:sp>
    </p:spTree>
    <p:extLst>
      <p:ext uri="{BB962C8B-B14F-4D97-AF65-F5344CB8AC3E}">
        <p14:creationId xmlns:p14="http://schemas.microsoft.com/office/powerpoint/2010/main" val="1369993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GB" dirty="0"/>
              <a:t>AI means building computational agents</a:t>
            </a:r>
            <a:endParaRPr lang="en-US" dirty="0"/>
          </a:p>
        </p:txBody>
      </p:sp>
      <p:sp>
        <p:nvSpPr>
          <p:cNvPr id="3" name="Content Placeholder 2"/>
          <p:cNvSpPr>
            <a:spLocks noGrp="1"/>
          </p:cNvSpPr>
          <p:nvPr>
            <p:ph idx="1"/>
          </p:nvPr>
        </p:nvSpPr>
        <p:spPr/>
        <p:txBody>
          <a:bodyPr>
            <a:normAutofit lnSpcReduction="10000"/>
          </a:bodyPr>
          <a:lstStyle/>
          <a:p>
            <a:r>
              <a:rPr lang="en-US" b="1" dirty="0"/>
              <a:t>Artificial intelligence</a:t>
            </a:r>
            <a:r>
              <a:rPr lang="en-US" dirty="0"/>
              <a:t>, or </a:t>
            </a:r>
            <a:r>
              <a:rPr lang="en-US" b="1" dirty="0"/>
              <a:t>AI</a:t>
            </a:r>
            <a:r>
              <a:rPr lang="en-US" dirty="0"/>
              <a:t>, is the field that studies the synthesis and analysis of </a:t>
            </a:r>
            <a:r>
              <a:rPr lang="en-US" b="1" dirty="0"/>
              <a:t>computational agents</a:t>
            </a:r>
            <a:r>
              <a:rPr lang="en-US" dirty="0"/>
              <a:t> that act intelligently. </a:t>
            </a:r>
            <a:endParaRPr lang="en-GB" dirty="0"/>
          </a:p>
          <a:p>
            <a:r>
              <a:rPr lang="en-GB" dirty="0"/>
              <a:t>An </a:t>
            </a:r>
            <a:r>
              <a:rPr lang="en-GB" b="1" dirty="0"/>
              <a:t>agent</a:t>
            </a:r>
            <a:r>
              <a:rPr lang="en-GB" dirty="0"/>
              <a:t> is something that acts in an environment/it does something. </a:t>
            </a:r>
          </a:p>
          <a:p>
            <a:r>
              <a:rPr lang="en-GB" dirty="0"/>
              <a:t>We are interested in what an agent does; that is, how it </a:t>
            </a:r>
            <a:r>
              <a:rPr lang="en-GB" b="1" dirty="0"/>
              <a:t>acts</a:t>
            </a:r>
            <a:r>
              <a:rPr lang="en-GB" dirty="0"/>
              <a:t>. We judge an agent by its actions. </a:t>
            </a:r>
          </a:p>
          <a:p>
            <a:r>
              <a:rPr lang="en-GB" dirty="0"/>
              <a:t>An agent acts </a:t>
            </a:r>
            <a:r>
              <a:rPr lang="en-GB" b="1" dirty="0"/>
              <a:t>intelligently</a:t>
            </a:r>
            <a:r>
              <a:rPr lang="en-GB" dirty="0"/>
              <a:t> when </a:t>
            </a:r>
          </a:p>
          <a:p>
            <a:pPr marL="297656" indent="-257175">
              <a:buFont typeface="Wingdings" charset="2"/>
              <a:buChar char="ü"/>
            </a:pPr>
            <a:r>
              <a:rPr lang="en-GB" dirty="0"/>
              <a:t>what it does is appropriate given the circumstances and its goals </a:t>
            </a:r>
          </a:p>
          <a:p>
            <a:pPr marL="297656" indent="-257175">
              <a:buFont typeface="Wingdings" charset="2"/>
              <a:buChar char="ü"/>
            </a:pPr>
            <a:r>
              <a:rPr lang="en-GB" dirty="0"/>
              <a:t>it is flexible to changing environments and changing goals </a:t>
            </a:r>
          </a:p>
          <a:p>
            <a:pPr marL="297656" indent="-257175">
              <a:buFont typeface="Wingdings" charset="2"/>
              <a:buChar char="ü"/>
            </a:pPr>
            <a:r>
              <a:rPr lang="en-GB" dirty="0"/>
              <a:t>it learns from experience</a:t>
            </a:r>
          </a:p>
          <a:p>
            <a:pPr marL="297656" indent="-257175">
              <a:buFont typeface="Wingdings" charset="2"/>
              <a:buChar char="ü"/>
            </a:pPr>
            <a:r>
              <a:rPr lang="en-GB" dirty="0"/>
              <a:t>it makes appropriate choices given its perceptual and computational limitations. </a:t>
            </a:r>
            <a:endParaRPr lang="en-US" dirty="0"/>
          </a:p>
        </p:txBody>
      </p:sp>
      <p:sp>
        <p:nvSpPr>
          <p:cNvPr id="4" name="Date Placeholder 3"/>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p:cNvSpPr>
            <a:spLocks noGrp="1"/>
          </p:cNvSpPr>
          <p:nvPr>
            <p:ph type="ftr" sz="quarter" idx="11"/>
          </p:nvPr>
        </p:nvSpPr>
        <p:spPr/>
        <p:txBody>
          <a:bodyPr/>
          <a:lstStyle/>
          <a:p>
            <a:r>
              <a:rPr lang="en-US"/>
              <a:t>AI Fundamentals - M. Simi</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3</a:t>
            </a:fld>
            <a:endParaRPr lang="en-US" dirty="0"/>
          </a:p>
        </p:txBody>
      </p:sp>
    </p:spTree>
    <p:extLst>
      <p:ext uri="{BB962C8B-B14F-4D97-AF65-F5344CB8AC3E}">
        <p14:creationId xmlns:p14="http://schemas.microsoft.com/office/powerpoint/2010/main" val="14861441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236" y="227075"/>
            <a:ext cx="7543800" cy="789824"/>
          </a:xfrm>
        </p:spPr>
        <p:txBody>
          <a:bodyPr/>
          <a:lstStyle/>
          <a:p>
            <a:r>
              <a:rPr lang="en-US" dirty="0"/>
              <a:t>Agents in time</a:t>
            </a:r>
          </a:p>
        </p:txBody>
      </p:sp>
      <p:sp>
        <p:nvSpPr>
          <p:cNvPr id="3" name="Content Placeholder 2"/>
          <p:cNvSpPr>
            <a:spLocks noGrp="1"/>
          </p:cNvSpPr>
          <p:nvPr>
            <p:ph sz="half" idx="1"/>
          </p:nvPr>
        </p:nvSpPr>
        <p:spPr>
          <a:xfrm>
            <a:off x="740236" y="1016899"/>
            <a:ext cx="4774236" cy="3701541"/>
          </a:xfrm>
        </p:spPr>
        <p:txBody>
          <a:bodyPr>
            <a:normAutofit/>
          </a:bodyPr>
          <a:lstStyle/>
          <a:p>
            <a:r>
              <a:rPr lang="en-US" sz="1650" dirty="0"/>
              <a:t>Agents act in time.</a:t>
            </a:r>
            <a:r>
              <a:rPr lang="en-US" sz="1650" dirty="0">
                <a:latin typeface="Cambria Math" charset="0"/>
                <a:ea typeface="Cambria Math" charset="0"/>
                <a:cs typeface="Cambria Math" charset="0"/>
              </a:rPr>
              <a:t> T </a:t>
            </a:r>
            <a:r>
              <a:rPr lang="en-US" sz="1650" dirty="0"/>
              <a:t>is the set of time points. Assume that </a:t>
            </a:r>
            <a:r>
              <a:rPr lang="en-US" sz="1650" dirty="0">
                <a:latin typeface="Cambria Math" charset="0"/>
                <a:ea typeface="Cambria Math" charset="0"/>
                <a:cs typeface="Cambria Math" charset="0"/>
              </a:rPr>
              <a:t>T</a:t>
            </a:r>
            <a:r>
              <a:rPr lang="en-US" sz="1650" dirty="0"/>
              <a:t> has a start (0) is totally ordered, discrete, and each </a:t>
            </a:r>
            <a:r>
              <a:rPr lang="en-US" sz="1650" i="1" dirty="0">
                <a:latin typeface="Cambria Math" charset="0"/>
                <a:ea typeface="Cambria Math" charset="0"/>
                <a:cs typeface="Cambria Math" charset="0"/>
              </a:rPr>
              <a:t>t</a:t>
            </a:r>
            <a:r>
              <a:rPr lang="en-US" sz="1650" dirty="0"/>
              <a:t> has a next time</a:t>
            </a:r>
            <a:r>
              <a:rPr lang="en-US" sz="1650" dirty="0">
                <a:latin typeface="Cambria Math" charset="0"/>
                <a:ea typeface="Cambria Math" charset="0"/>
                <a:cs typeface="Cambria Math" charset="0"/>
              </a:rPr>
              <a:t> </a:t>
            </a:r>
            <a:r>
              <a:rPr lang="en-US" sz="1650" i="1" dirty="0">
                <a:latin typeface="Cambria Math" charset="0"/>
                <a:ea typeface="Cambria Math" charset="0"/>
                <a:cs typeface="Cambria Math" charset="0"/>
              </a:rPr>
              <a:t>t </a:t>
            </a:r>
            <a:r>
              <a:rPr lang="en-US" sz="1650" dirty="0">
                <a:latin typeface="Cambria Math" charset="0"/>
                <a:ea typeface="Cambria Math" charset="0"/>
                <a:cs typeface="Cambria Math" charset="0"/>
              </a:rPr>
              <a:t>+1</a:t>
            </a:r>
          </a:p>
          <a:p>
            <a:pPr marL="200025" indent="-192881">
              <a:buFont typeface="Wingdings" charset="2"/>
              <a:buChar char="§"/>
            </a:pPr>
            <a:r>
              <a:rPr lang="en-US" sz="1500" b="1" dirty="0"/>
              <a:t>Percept trace</a:t>
            </a:r>
            <a:r>
              <a:rPr lang="en-US" sz="1500" dirty="0"/>
              <a:t>/stream: a function of time into percepts</a:t>
            </a:r>
          </a:p>
          <a:p>
            <a:pPr marL="200025" indent="-192881">
              <a:buFont typeface="Wingdings" charset="2"/>
              <a:buChar char="§"/>
            </a:pPr>
            <a:r>
              <a:rPr lang="en-US" sz="1500" b="1" dirty="0"/>
              <a:t>Command trace</a:t>
            </a:r>
            <a:r>
              <a:rPr lang="en-US" sz="1500" dirty="0"/>
              <a:t>: a function of time into commands </a:t>
            </a:r>
          </a:p>
          <a:p>
            <a:pPr marL="200025" indent="-192881">
              <a:buFont typeface="Wingdings" charset="2"/>
              <a:buChar char="§"/>
            </a:pPr>
            <a:r>
              <a:rPr lang="en-US" sz="1500" dirty="0"/>
              <a:t>Agent history at time </a:t>
            </a:r>
            <a:r>
              <a:rPr lang="en-US" sz="1500" i="1" dirty="0">
                <a:latin typeface="Cambria Math" charset="0"/>
                <a:ea typeface="Cambria Math" charset="0"/>
                <a:cs typeface="Cambria Math" charset="0"/>
              </a:rPr>
              <a:t>t </a:t>
            </a:r>
            <a:r>
              <a:rPr lang="en-US" sz="1500" dirty="0"/>
              <a:t>: percepts up to </a:t>
            </a:r>
            <a:r>
              <a:rPr lang="en-US" sz="1500" i="1" dirty="0">
                <a:latin typeface="Cambria Math" charset="0"/>
                <a:ea typeface="Cambria Math" charset="0"/>
                <a:cs typeface="Cambria Math" charset="0"/>
              </a:rPr>
              <a:t>t  </a:t>
            </a:r>
            <a:r>
              <a:rPr lang="en-US" sz="1500" dirty="0"/>
              <a:t>and commands up to t−1</a:t>
            </a:r>
            <a:endParaRPr lang="en-US" sz="1500" dirty="0">
              <a:latin typeface="Cambria Math" charset="0"/>
              <a:ea typeface="Cambria Math" charset="0"/>
              <a:cs typeface="Cambria Math" charset="0"/>
            </a:endParaRPr>
          </a:p>
          <a:p>
            <a:pPr marL="200025" indent="-192881">
              <a:buFont typeface="Wingdings" charset="2"/>
              <a:buChar char="§"/>
            </a:pPr>
            <a:r>
              <a:rPr lang="en-US" sz="1500" b="1" dirty="0"/>
              <a:t>Causal transduction</a:t>
            </a:r>
            <a:r>
              <a:rPr lang="en-US" sz="1500" dirty="0"/>
              <a:t>: a function from history to commands</a:t>
            </a:r>
          </a:p>
          <a:p>
            <a:pPr marL="456010" lvl="1" indent="-214313">
              <a:buFont typeface="Wingdings" pitchFamily="2" charset="2"/>
              <a:buChar char="ü"/>
            </a:pPr>
            <a:r>
              <a:rPr lang="en-US" sz="1425" dirty="0"/>
              <a:t>The term </a:t>
            </a:r>
            <a:r>
              <a:rPr lang="en-US" sz="1425" i="1" dirty="0"/>
              <a:t>transduction</a:t>
            </a:r>
            <a:r>
              <a:rPr lang="en-US" sz="1425" dirty="0"/>
              <a:t> comes from Finite State Transducers, where both new states and commands are emitted.</a:t>
            </a:r>
          </a:p>
          <a:p>
            <a:pPr marL="456010" lvl="1" indent="-214313">
              <a:buFont typeface="Wingdings" pitchFamily="2" charset="2"/>
              <a:buChar char="ü"/>
            </a:pPr>
            <a:r>
              <a:rPr lang="en-US" sz="1425" dirty="0"/>
              <a:t>“</a:t>
            </a:r>
            <a:r>
              <a:rPr lang="en-US" sz="1425" i="1" dirty="0"/>
              <a:t>Causal</a:t>
            </a:r>
            <a:r>
              <a:rPr lang="en-US" sz="1425" dirty="0"/>
              <a:t>” because only previous and current percepts and previous commands can be considered</a:t>
            </a:r>
          </a:p>
          <a:p>
            <a:pPr marL="361949" indent="-285750">
              <a:spcBef>
                <a:spcPts val="400"/>
              </a:spcBef>
              <a:buFont typeface="Wingdings" charset="2"/>
              <a:buChar char="§"/>
            </a:pPr>
            <a:r>
              <a:rPr lang="en-US" sz="1500" dirty="0">
                <a:ea typeface="Cambria Math" charset="0"/>
                <a:cs typeface="Cambria Math" charset="0"/>
              </a:rPr>
              <a:t>A controller ideally implements a causal transduction</a:t>
            </a:r>
          </a:p>
        </p:txBody>
      </p:sp>
      <p:sp>
        <p:nvSpPr>
          <p:cNvPr id="4" name="Date Placeholder 3"/>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p:cNvSpPr>
            <a:spLocks noGrp="1"/>
          </p:cNvSpPr>
          <p:nvPr>
            <p:ph type="ftr" sz="quarter" idx="11"/>
          </p:nvPr>
        </p:nvSpPr>
        <p:spPr/>
        <p:txBody>
          <a:bodyPr/>
          <a:lstStyle/>
          <a:p>
            <a:r>
              <a:rPr lang="en-US" dirty="0"/>
              <a:t>AI Fundamentals - M. Simi</a:t>
            </a:r>
          </a:p>
        </p:txBody>
      </p:sp>
      <p:sp>
        <p:nvSpPr>
          <p:cNvPr id="6" name="Slide Number Placeholder 5"/>
          <p:cNvSpPr>
            <a:spLocks noGrp="1"/>
          </p:cNvSpPr>
          <p:nvPr>
            <p:ph type="sldNum" sz="quarter" idx="12"/>
          </p:nvPr>
        </p:nvSpPr>
        <p:spPr/>
        <p:txBody>
          <a:bodyPr/>
          <a:lstStyle/>
          <a:p>
            <a:fld id="{6113E31D-E2AB-40D1-8B51-AFA5AFEF393A}" type="slidenum">
              <a:rPr lang="en-US" smtClean="0"/>
              <a:pPr/>
              <a:t>30</a:t>
            </a:fld>
            <a:endParaRPr lang="en-US" dirty="0"/>
          </a:p>
        </p:txBody>
      </p:sp>
      <p:pic>
        <p:nvPicPr>
          <p:cNvPr id="1026" name="Picture 2" descr="https://screenshotscdn.firefoxusercontent.com/images/01772b24-aaad-471c-b8b3-61599e4e8fd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0186" y="331261"/>
            <a:ext cx="3041454" cy="146440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creenshotscdn.firefoxusercontent.com/images/6bbdd2c8-ab2a-4928-9852-2385b7cf10e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0185" y="1794067"/>
            <a:ext cx="3054311" cy="147059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https://screenshotscdn.firefoxusercontent.com/images/0e30def2-782a-4cac-abb4-f5a411a2e18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7329" y="3258471"/>
            <a:ext cx="3054311" cy="1470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37178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Command/agent function</a:t>
            </a:r>
          </a:p>
        </p:txBody>
      </p:sp>
      <p:sp>
        <p:nvSpPr>
          <p:cNvPr id="3" name="Content Placeholder 2"/>
          <p:cNvSpPr>
            <a:spLocks noGrp="1"/>
          </p:cNvSpPr>
          <p:nvPr>
            <p:ph idx="1"/>
          </p:nvPr>
        </p:nvSpPr>
        <p:spPr/>
        <p:txBody>
          <a:bodyPr>
            <a:normAutofit lnSpcReduction="10000"/>
          </a:bodyPr>
          <a:lstStyle/>
          <a:p>
            <a:pPr marL="167879" indent="-128588"/>
            <a:r>
              <a:rPr lang="en-US" dirty="0"/>
              <a:t>However, complete history is usually not available </a:t>
            </a:r>
            <a:r>
              <a:rPr lang="mr-IN" dirty="0"/>
              <a:t>…</a:t>
            </a:r>
            <a:r>
              <a:rPr lang="en-US" dirty="0"/>
              <a:t> only the memory of it</a:t>
            </a:r>
          </a:p>
          <a:p>
            <a:r>
              <a:rPr lang="en-US" dirty="0"/>
              <a:t>The </a:t>
            </a:r>
            <a:r>
              <a:rPr lang="en-US" i="1" dirty="0"/>
              <a:t>memory</a:t>
            </a:r>
            <a:r>
              <a:rPr lang="en-US" dirty="0"/>
              <a:t> or </a:t>
            </a:r>
            <a:r>
              <a:rPr lang="en-US" i="1" dirty="0"/>
              <a:t>belief state </a:t>
            </a:r>
            <a:r>
              <a:rPr lang="en-US" dirty="0"/>
              <a:t>of an agent at time </a:t>
            </a:r>
            <a:r>
              <a:rPr lang="en-US" i="1" dirty="0">
                <a:latin typeface="Cambria Math" charset="0"/>
                <a:ea typeface="Cambria Math" charset="0"/>
                <a:cs typeface="Cambria Math" charset="0"/>
              </a:rPr>
              <a:t>t</a:t>
            </a:r>
            <a:r>
              <a:rPr lang="en-US" dirty="0"/>
              <a:t> is all the information the agent has remembered from the previous times.</a:t>
            </a:r>
          </a:p>
          <a:p>
            <a:r>
              <a:rPr lang="en-US" dirty="0"/>
              <a:t>The behavior of an agent is described by two functions:</a:t>
            </a:r>
          </a:p>
          <a:p>
            <a:pPr lvl="0"/>
            <a:r>
              <a:rPr lang="x-none" altLang="x-none" dirty="0"/>
              <a:t>A </a:t>
            </a:r>
            <a:r>
              <a:rPr lang="x-none" altLang="x-none" b="1" dirty="0"/>
              <a:t>belief state transition </a:t>
            </a:r>
            <a:r>
              <a:rPr lang="x-none" altLang="x-none" dirty="0"/>
              <a:t>function</a:t>
            </a:r>
            <a:r>
              <a:rPr lang="en-US" altLang="x-none" dirty="0"/>
              <a:t>:</a:t>
            </a:r>
          </a:p>
          <a:p>
            <a:pPr indent="95250"/>
            <a:r>
              <a:rPr lang="en-US" i="1" dirty="0">
                <a:latin typeface="Cambria Math" charset="0"/>
                <a:ea typeface="Cambria Math" charset="0"/>
                <a:cs typeface="Cambria Math" charset="0"/>
              </a:rPr>
              <a:t>remember</a:t>
            </a:r>
            <a:r>
              <a:rPr lang="en-US" dirty="0">
                <a:latin typeface="Cambria Math" charset="0"/>
                <a:ea typeface="Cambria Math" charset="0"/>
                <a:cs typeface="Cambria Math" charset="0"/>
              </a:rPr>
              <a:t>:</a:t>
            </a:r>
            <a:r>
              <a:rPr lang="en-US" i="1" dirty="0">
                <a:latin typeface="Cambria Math" charset="0"/>
                <a:ea typeface="Cambria Math" charset="0"/>
                <a:cs typeface="Cambria Math" charset="0"/>
              </a:rPr>
              <a:t> S </a:t>
            </a:r>
            <a:r>
              <a:rPr lang="en-US" dirty="0">
                <a:latin typeface="Cambria Math" charset="0"/>
                <a:ea typeface="Cambria Math" charset="0"/>
                <a:cs typeface="Cambria Math" charset="0"/>
              </a:rPr>
              <a:t>×</a:t>
            </a:r>
            <a:r>
              <a:rPr lang="en-US" i="1" dirty="0">
                <a:latin typeface="Cambria Math" charset="0"/>
                <a:ea typeface="Cambria Math" charset="0"/>
                <a:cs typeface="Cambria Math" charset="0"/>
              </a:rPr>
              <a:t>P </a:t>
            </a:r>
            <a:r>
              <a:rPr lang="en-US" dirty="0">
                <a:latin typeface="Cambria Math" charset="0"/>
                <a:ea typeface="Cambria Math" charset="0"/>
                <a:cs typeface="Cambria Math" charset="0"/>
              </a:rPr>
              <a:t>→</a:t>
            </a:r>
            <a:r>
              <a:rPr lang="en-US" i="1" dirty="0">
                <a:latin typeface="Cambria Math" charset="0"/>
                <a:ea typeface="Cambria Math" charset="0"/>
                <a:cs typeface="Cambria Math" charset="0"/>
              </a:rPr>
              <a:t> S	</a:t>
            </a:r>
            <a:r>
              <a:rPr lang="en-US" i="1" dirty="0">
                <a:latin typeface="Cambria Math" panose="02040503050406030204" pitchFamily="18" charset="0"/>
                <a:ea typeface="Cambria Math" panose="02040503050406030204" pitchFamily="18" charset="0"/>
                <a:cs typeface="Cambria Math" charset="0"/>
              </a:rPr>
              <a:t>S is the set of belief states, P the set of percepts</a:t>
            </a:r>
          </a:p>
          <a:p>
            <a:pPr lvl="0"/>
            <a:r>
              <a:rPr lang="en-US" altLang="x-none" dirty="0"/>
              <a:t>A </a:t>
            </a:r>
            <a:r>
              <a:rPr lang="en-US" altLang="x-none" b="1" dirty="0"/>
              <a:t>command </a:t>
            </a:r>
            <a:r>
              <a:rPr lang="en-US" altLang="x-none" dirty="0"/>
              <a:t>function:</a:t>
            </a:r>
          </a:p>
          <a:p>
            <a:pPr indent="95250"/>
            <a:r>
              <a:rPr lang="en-US" altLang="x-none" i="1" dirty="0">
                <a:latin typeface="Cambria Math" charset="0"/>
                <a:ea typeface="Cambria Math" charset="0"/>
                <a:cs typeface="Cambria Math" charset="0"/>
              </a:rPr>
              <a:t>c</a:t>
            </a:r>
            <a:r>
              <a:rPr lang="en-US" i="1" dirty="0">
                <a:latin typeface="Cambria Math" charset="0"/>
                <a:ea typeface="Cambria Math" charset="0"/>
                <a:cs typeface="Cambria Math" charset="0"/>
              </a:rPr>
              <a:t>ommand</a:t>
            </a:r>
            <a:r>
              <a:rPr lang="en-US" dirty="0">
                <a:latin typeface="Cambria Math" charset="0"/>
                <a:ea typeface="Cambria Math" charset="0"/>
                <a:cs typeface="Cambria Math" charset="0"/>
              </a:rPr>
              <a:t>:</a:t>
            </a:r>
            <a:r>
              <a:rPr lang="en-US" i="1" dirty="0">
                <a:latin typeface="Cambria Math" charset="0"/>
                <a:ea typeface="Cambria Math" charset="0"/>
                <a:cs typeface="Cambria Math" charset="0"/>
              </a:rPr>
              <a:t> S </a:t>
            </a:r>
            <a:r>
              <a:rPr lang="en-US" dirty="0">
                <a:latin typeface="Cambria Math" charset="0"/>
                <a:ea typeface="Cambria Math" charset="0"/>
                <a:cs typeface="Cambria Math" charset="0"/>
              </a:rPr>
              <a:t>×</a:t>
            </a:r>
            <a:r>
              <a:rPr lang="en-US" i="1" dirty="0">
                <a:latin typeface="Cambria Math" charset="0"/>
                <a:ea typeface="Cambria Math" charset="0"/>
                <a:cs typeface="Cambria Math" charset="0"/>
              </a:rPr>
              <a:t>P </a:t>
            </a:r>
            <a:r>
              <a:rPr lang="en-US" dirty="0">
                <a:latin typeface="Cambria Math" charset="0"/>
                <a:ea typeface="Cambria Math" charset="0"/>
                <a:cs typeface="Cambria Math" charset="0"/>
              </a:rPr>
              <a:t>→</a:t>
            </a:r>
            <a:r>
              <a:rPr lang="en-US" i="1" dirty="0">
                <a:latin typeface="Cambria Math" charset="0"/>
                <a:ea typeface="Cambria Math" charset="0"/>
                <a:cs typeface="Cambria Math" charset="0"/>
              </a:rPr>
              <a:t> C	C is the set of commands</a:t>
            </a:r>
          </a:p>
          <a:p>
            <a:pPr lvl="0"/>
            <a:r>
              <a:rPr lang="en-US" altLang="x-none" dirty="0"/>
              <a:t>The controller implements a </a:t>
            </a:r>
            <a:r>
              <a:rPr lang="en-US" altLang="x-none" i="1" dirty="0"/>
              <a:t>command function </a:t>
            </a:r>
            <a:r>
              <a:rPr lang="en-US" altLang="x-none" dirty="0"/>
              <a:t>(an approximation of a causal transduction).</a:t>
            </a:r>
            <a:endParaRPr lang="x-none" altLang="x-none" dirty="0"/>
          </a:p>
          <a:p>
            <a:endParaRPr lang="en-US" dirty="0"/>
          </a:p>
          <a:p>
            <a:endParaRPr lang="en-US" dirty="0"/>
          </a:p>
        </p:txBody>
      </p:sp>
      <p:sp>
        <p:nvSpPr>
          <p:cNvPr id="4" name="Date Placeholder 3"/>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p:cNvSpPr>
            <a:spLocks noGrp="1"/>
          </p:cNvSpPr>
          <p:nvPr>
            <p:ph type="ftr" sz="quarter" idx="11"/>
          </p:nvPr>
        </p:nvSpPr>
        <p:spPr/>
        <p:txBody>
          <a:bodyPr/>
          <a:lstStyle/>
          <a:p>
            <a:r>
              <a:rPr lang="en-US"/>
              <a:t>AI Fundamentals - M. Simi</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31</a:t>
            </a:fld>
            <a:endParaRPr lang="en-US" dirty="0"/>
          </a:p>
        </p:txBody>
      </p:sp>
    </p:spTree>
    <p:extLst>
      <p:ext uri="{BB962C8B-B14F-4D97-AF65-F5344CB8AC3E}">
        <p14:creationId xmlns:p14="http://schemas.microsoft.com/office/powerpoint/2010/main" val="15366881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236" y="227075"/>
            <a:ext cx="7543800" cy="789824"/>
          </a:xfrm>
        </p:spPr>
        <p:txBody>
          <a:bodyPr/>
          <a:lstStyle/>
          <a:p>
            <a:r>
              <a:rPr lang="en-US" dirty="0"/>
              <a:t>Example: trading agent</a:t>
            </a:r>
          </a:p>
        </p:txBody>
      </p:sp>
      <p:sp>
        <p:nvSpPr>
          <p:cNvPr id="3" name="Content Placeholder 2"/>
          <p:cNvSpPr>
            <a:spLocks noGrp="1"/>
          </p:cNvSpPr>
          <p:nvPr>
            <p:ph sz="half" idx="1"/>
          </p:nvPr>
        </p:nvSpPr>
        <p:spPr>
          <a:xfrm>
            <a:off x="740236" y="1016899"/>
            <a:ext cx="4774236" cy="3701541"/>
          </a:xfrm>
        </p:spPr>
        <p:txBody>
          <a:bodyPr>
            <a:normAutofit lnSpcReduction="10000"/>
          </a:bodyPr>
          <a:lstStyle/>
          <a:p>
            <a:pPr marL="7144"/>
            <a:r>
              <a:rPr lang="it-IT" sz="1500" i="1" dirty="0"/>
              <a:t>How </a:t>
            </a:r>
            <a:r>
              <a:rPr lang="it-IT" sz="1500" i="1" dirty="0" err="1"/>
              <a:t>much</a:t>
            </a:r>
            <a:r>
              <a:rPr lang="it-IT" sz="1500" i="1" dirty="0"/>
              <a:t> </a:t>
            </a:r>
            <a:r>
              <a:rPr lang="it-IT" sz="1500" i="1" dirty="0" err="1"/>
              <a:t>toilet</a:t>
            </a:r>
            <a:r>
              <a:rPr lang="it-IT" sz="1500" i="1" dirty="0"/>
              <a:t> </a:t>
            </a:r>
            <a:r>
              <a:rPr lang="it-IT" sz="1500" i="1" dirty="0" err="1"/>
              <a:t>paper</a:t>
            </a:r>
            <a:r>
              <a:rPr lang="it-IT" sz="1500" i="1" dirty="0"/>
              <a:t> the agent </a:t>
            </a:r>
            <a:r>
              <a:rPr lang="it-IT" sz="1500" i="1" dirty="0" err="1"/>
              <a:t>should</a:t>
            </a:r>
            <a:r>
              <a:rPr lang="it-IT" sz="1500" i="1" dirty="0"/>
              <a:t> </a:t>
            </a:r>
            <a:r>
              <a:rPr lang="it-IT" sz="1500" i="1" dirty="0" err="1"/>
              <a:t>buy</a:t>
            </a:r>
            <a:r>
              <a:rPr lang="it-IT" sz="1500" i="1" dirty="0"/>
              <a:t> </a:t>
            </a:r>
            <a:r>
              <a:rPr lang="it-IT" sz="1500" i="1" dirty="0" err="1"/>
              <a:t>depends</a:t>
            </a:r>
            <a:r>
              <a:rPr lang="it-IT" sz="1500" i="1" dirty="0"/>
              <a:t> on the </a:t>
            </a:r>
            <a:r>
              <a:rPr lang="it-IT" sz="1500" i="1" dirty="0" err="1"/>
              <a:t>price</a:t>
            </a:r>
            <a:r>
              <a:rPr lang="it-IT" sz="1500" i="1" dirty="0"/>
              <a:t> </a:t>
            </a:r>
            <a:r>
              <a:rPr lang="it-IT" sz="1500" i="1" dirty="0" err="1"/>
              <a:t>history</a:t>
            </a:r>
            <a:r>
              <a:rPr lang="it-IT" sz="1500" i="1" dirty="0"/>
              <a:t>, the </a:t>
            </a:r>
            <a:r>
              <a:rPr lang="it-IT" sz="1500" i="1" dirty="0" err="1"/>
              <a:t>history</a:t>
            </a:r>
            <a:r>
              <a:rPr lang="it-IT" sz="1500" i="1" dirty="0"/>
              <a:t> of the commodity in stock and the </a:t>
            </a:r>
            <a:r>
              <a:rPr lang="it-IT" sz="1500" i="1" dirty="0" err="1"/>
              <a:t>past</a:t>
            </a:r>
            <a:r>
              <a:rPr lang="it-IT" sz="1500" i="1" dirty="0"/>
              <a:t> </a:t>
            </a:r>
            <a:r>
              <a:rPr lang="it-IT" sz="1500" i="1" dirty="0" err="1"/>
              <a:t>history</a:t>
            </a:r>
            <a:r>
              <a:rPr lang="it-IT" sz="1500" i="1" dirty="0"/>
              <a:t> of </a:t>
            </a:r>
            <a:r>
              <a:rPr lang="it-IT" sz="1500" i="1" dirty="0" err="1"/>
              <a:t>buying</a:t>
            </a:r>
            <a:r>
              <a:rPr lang="it-IT" sz="1500" i="1" dirty="0"/>
              <a:t>.</a:t>
            </a:r>
          </a:p>
          <a:p>
            <a:pPr marL="7144"/>
            <a:r>
              <a:rPr lang="it-IT" sz="1500" i="1" dirty="0"/>
              <a:t>Suppose </a:t>
            </a:r>
            <a:r>
              <a:rPr lang="it-IT" sz="1500" i="1" dirty="0" err="1"/>
              <a:t>amount</a:t>
            </a:r>
            <a:r>
              <a:rPr lang="it-IT" sz="1500" i="1" dirty="0"/>
              <a:t> to </a:t>
            </a:r>
            <a:r>
              <a:rPr lang="it-IT" sz="1500" i="1" dirty="0" err="1"/>
              <a:t>buy</a:t>
            </a:r>
            <a:r>
              <a:rPr lang="it-IT" sz="1500" i="1" dirty="0"/>
              <a:t> </a:t>
            </a:r>
            <a:r>
              <a:rPr lang="it-IT" sz="1500" i="1" dirty="0" err="1"/>
              <a:t>depends</a:t>
            </a:r>
            <a:r>
              <a:rPr lang="it-IT" sz="1500" i="1" dirty="0"/>
              <a:t> on the </a:t>
            </a:r>
            <a:r>
              <a:rPr lang="it-IT" sz="1500" i="1" dirty="0" err="1"/>
              <a:t>average</a:t>
            </a:r>
            <a:r>
              <a:rPr lang="it-IT" sz="1500" i="1" dirty="0"/>
              <a:t> </a:t>
            </a:r>
            <a:r>
              <a:rPr lang="it-IT" sz="1500" i="1" dirty="0" err="1"/>
              <a:t>price</a:t>
            </a:r>
            <a:r>
              <a:rPr lang="it-IT" sz="1500" i="1" dirty="0"/>
              <a:t> in the last 20 </a:t>
            </a:r>
            <a:r>
              <a:rPr lang="it-IT" sz="1500" i="1" dirty="0" err="1"/>
              <a:t>days</a:t>
            </a:r>
            <a:r>
              <a:rPr lang="it-IT" sz="1500" i="1" dirty="0"/>
              <a:t>.</a:t>
            </a:r>
            <a:endParaRPr lang="en-US" sz="1500" i="1" dirty="0"/>
          </a:p>
          <a:p>
            <a:pPr marL="200025" indent="-192881">
              <a:buFont typeface="Wingdings" charset="2"/>
              <a:buChar char="§"/>
            </a:pPr>
            <a:r>
              <a:rPr lang="en-US" sz="1500" dirty="0"/>
              <a:t>A</a:t>
            </a:r>
            <a:r>
              <a:rPr lang="en-US" sz="1500" b="1" dirty="0"/>
              <a:t> causal transducer </a:t>
            </a:r>
            <a:r>
              <a:rPr lang="en-US" sz="1500" dirty="0"/>
              <a:t>may recompute the average</a:t>
            </a:r>
          </a:p>
          <a:p>
            <a:pPr marL="7144"/>
            <a:r>
              <a:rPr lang="it-IT" dirty="0"/>
              <a:t>	</a:t>
            </a:r>
            <a:r>
              <a:rPr lang="it-IT" sz="1500" i="1" dirty="0" err="1">
                <a:latin typeface="Cambria Math" panose="02040503050406030204" pitchFamily="18" charset="0"/>
                <a:ea typeface="Cambria Math" panose="02040503050406030204" pitchFamily="18" charset="0"/>
              </a:rPr>
              <a:t>average</a:t>
            </a:r>
            <a:r>
              <a:rPr lang="it-IT" sz="1500" dirty="0">
                <a:latin typeface="Cambria Math" panose="02040503050406030204" pitchFamily="18" charset="0"/>
                <a:ea typeface="Cambria Math" panose="02040503050406030204" pitchFamily="18" charset="0"/>
              </a:rPr>
              <a:t> := </a:t>
            </a:r>
            <a:r>
              <a:rPr lang="it-IT" sz="1500" i="1" dirty="0" err="1">
                <a:latin typeface="Cambria Math" panose="02040503050406030204" pitchFamily="18" charset="0"/>
                <a:ea typeface="Cambria Math" panose="02040503050406030204" pitchFamily="18" charset="0"/>
              </a:rPr>
              <a:t>average</a:t>
            </a:r>
            <a:r>
              <a:rPr lang="it-IT" sz="1500" dirty="0">
                <a:latin typeface="Cambria Math" panose="02040503050406030204" pitchFamily="18" charset="0"/>
                <a:ea typeface="Cambria Math" panose="02040503050406030204" pitchFamily="18" charset="0"/>
              </a:rPr>
              <a:t> + (</a:t>
            </a:r>
            <a:r>
              <a:rPr lang="it-IT" sz="1500" i="1" dirty="0">
                <a:latin typeface="Cambria Math" panose="02040503050406030204" pitchFamily="18" charset="0"/>
                <a:ea typeface="Cambria Math" panose="02040503050406030204" pitchFamily="18" charset="0"/>
              </a:rPr>
              <a:t>new</a:t>
            </a:r>
            <a:r>
              <a:rPr lang="it-IT" sz="1500" dirty="0">
                <a:latin typeface="Cambria Math" panose="02040503050406030204" pitchFamily="18" charset="0"/>
                <a:ea typeface="Cambria Math" panose="02040503050406030204" pitchFamily="18" charset="0"/>
              </a:rPr>
              <a:t> − </a:t>
            </a:r>
            <a:r>
              <a:rPr lang="it-IT" sz="1500" i="1" dirty="0" err="1">
                <a:latin typeface="Cambria Math" panose="02040503050406030204" pitchFamily="18" charset="0"/>
                <a:ea typeface="Cambria Math" panose="02040503050406030204" pitchFamily="18" charset="0"/>
              </a:rPr>
              <a:t>old</a:t>
            </a:r>
            <a:r>
              <a:rPr lang="it-IT" sz="1500" dirty="0">
                <a:latin typeface="Cambria Math" panose="02040503050406030204" pitchFamily="18" charset="0"/>
                <a:ea typeface="Cambria Math" panose="02040503050406030204" pitchFamily="18" charset="0"/>
              </a:rPr>
              <a:t>)/20</a:t>
            </a:r>
          </a:p>
          <a:p>
            <a:pPr marL="200025" indent="-192881">
              <a:spcBef>
                <a:spcPts val="900"/>
              </a:spcBef>
              <a:buFont typeface="Wingdings" pitchFamily="2" charset="2"/>
              <a:buChar char="§"/>
            </a:pPr>
            <a:r>
              <a:rPr lang="en-US" sz="1500" b="1" dirty="0"/>
              <a:t>Command function </a:t>
            </a:r>
            <a:r>
              <a:rPr lang="en-US" sz="1500" dirty="0"/>
              <a:t>may be based on maintaining in memory a single quantity </a:t>
            </a:r>
            <a:r>
              <a:rPr lang="en-US" sz="1500" i="1" dirty="0" err="1"/>
              <a:t>ave</a:t>
            </a:r>
            <a:r>
              <a:rPr lang="en-US" sz="1500" dirty="0"/>
              <a:t> which is only an approximation of </a:t>
            </a:r>
            <a:r>
              <a:rPr lang="en-US" sz="1500" i="1" dirty="0"/>
              <a:t>average</a:t>
            </a:r>
          </a:p>
          <a:p>
            <a:pPr marL="7144"/>
            <a:r>
              <a:rPr lang="it-IT" dirty="0"/>
              <a:t>	</a:t>
            </a:r>
            <a:r>
              <a:rPr lang="it-IT" sz="1500" i="1" dirty="0">
                <a:latin typeface="Cambria Math" panose="02040503050406030204" pitchFamily="18" charset="0"/>
                <a:ea typeface="Cambria Math" panose="02040503050406030204" pitchFamily="18" charset="0"/>
              </a:rPr>
              <a:t>ave</a:t>
            </a:r>
            <a:r>
              <a:rPr lang="it-IT" sz="1500" dirty="0">
                <a:latin typeface="Cambria Math" panose="02040503050406030204" pitchFamily="18" charset="0"/>
                <a:ea typeface="Cambria Math" panose="02040503050406030204" pitchFamily="18" charset="0"/>
              </a:rPr>
              <a:t> := </a:t>
            </a:r>
            <a:r>
              <a:rPr lang="it-IT" sz="1500" i="1" dirty="0">
                <a:latin typeface="Cambria Math" panose="02040503050406030204" pitchFamily="18" charset="0"/>
                <a:ea typeface="Cambria Math" panose="02040503050406030204" pitchFamily="18" charset="0"/>
              </a:rPr>
              <a:t>ave</a:t>
            </a:r>
            <a:r>
              <a:rPr lang="it-IT" sz="1500" dirty="0">
                <a:latin typeface="Cambria Math" panose="02040503050406030204" pitchFamily="18" charset="0"/>
                <a:ea typeface="Cambria Math" panose="02040503050406030204" pitchFamily="18" charset="0"/>
              </a:rPr>
              <a:t> + (</a:t>
            </a:r>
            <a:r>
              <a:rPr lang="it-IT" sz="1500" i="1" dirty="0">
                <a:latin typeface="Cambria Math" panose="02040503050406030204" pitchFamily="18" charset="0"/>
                <a:ea typeface="Cambria Math" panose="02040503050406030204" pitchFamily="18" charset="0"/>
              </a:rPr>
              <a:t>new </a:t>
            </a:r>
            <a:r>
              <a:rPr lang="it-IT" sz="1500" dirty="0">
                <a:latin typeface="Cambria Math" panose="02040503050406030204" pitchFamily="18" charset="0"/>
                <a:ea typeface="Cambria Math" panose="02040503050406030204" pitchFamily="18" charset="0"/>
              </a:rPr>
              <a:t>−</a:t>
            </a:r>
            <a:r>
              <a:rPr lang="it-IT" sz="1500" i="1" dirty="0">
                <a:latin typeface="Cambria Math" panose="02040503050406030204" pitchFamily="18" charset="0"/>
                <a:ea typeface="Cambria Math" panose="02040503050406030204" pitchFamily="18" charset="0"/>
              </a:rPr>
              <a:t>ave</a:t>
            </a:r>
            <a:r>
              <a:rPr lang="it-IT" sz="1500" dirty="0">
                <a:latin typeface="Cambria Math" panose="02040503050406030204" pitchFamily="18" charset="0"/>
                <a:ea typeface="Cambria Math" panose="02040503050406030204" pitchFamily="18" charset="0"/>
              </a:rPr>
              <a:t>)/20</a:t>
            </a:r>
          </a:p>
          <a:p>
            <a:pPr marL="231775" indent="-231775">
              <a:lnSpc>
                <a:spcPct val="110000"/>
              </a:lnSpc>
              <a:buFont typeface="Wingdings" charset="2"/>
              <a:buChar char="§"/>
            </a:pPr>
            <a:r>
              <a:rPr lang="it-IT" sz="1500" dirty="0" err="1">
                <a:ea typeface="Cambria Math" panose="02040503050406030204" pitchFamily="18" charset="0"/>
              </a:rPr>
              <a:t>We</a:t>
            </a:r>
            <a:r>
              <a:rPr lang="it-IT" sz="1500" dirty="0">
                <a:ea typeface="Cambria Math" panose="02040503050406030204" pitchFamily="18" charset="0"/>
              </a:rPr>
              <a:t> </a:t>
            </a:r>
            <a:r>
              <a:rPr lang="it-IT" sz="1500" dirty="0" err="1">
                <a:ea typeface="Cambria Math" panose="02040503050406030204" pitchFamily="18" charset="0"/>
              </a:rPr>
              <a:t>have</a:t>
            </a:r>
            <a:r>
              <a:rPr lang="it-IT" sz="1500" dirty="0">
                <a:ea typeface="Cambria Math" panose="02040503050406030204" pitchFamily="18" charset="0"/>
              </a:rPr>
              <a:t> a </a:t>
            </a:r>
            <a:r>
              <a:rPr lang="it-IT" sz="1500" b="1" dirty="0">
                <a:ea typeface="Cambria Math" panose="02040503050406030204" pitchFamily="18" charset="0"/>
              </a:rPr>
              <a:t>finite state controller </a:t>
            </a:r>
            <a:r>
              <a:rPr lang="it-IT" sz="1500" dirty="0" err="1">
                <a:ea typeface="Cambria Math" panose="02040503050406030204" pitchFamily="18" charset="0"/>
              </a:rPr>
              <a:t>when</a:t>
            </a:r>
            <a:r>
              <a:rPr lang="it-IT" sz="1500" dirty="0">
                <a:ea typeface="Cambria Math" panose="02040503050406030204" pitchFamily="18" charset="0"/>
              </a:rPr>
              <a:t> </a:t>
            </a:r>
            <a:r>
              <a:rPr lang="it-IT" sz="1500" dirty="0" err="1">
                <a:ea typeface="Cambria Math" panose="02040503050406030204" pitchFamily="18" charset="0"/>
              </a:rPr>
              <a:t>there</a:t>
            </a:r>
            <a:r>
              <a:rPr lang="it-IT" sz="1500" dirty="0">
                <a:ea typeface="Cambria Math" panose="02040503050406030204" pitchFamily="18" charset="0"/>
              </a:rPr>
              <a:t> are a finite </a:t>
            </a:r>
            <a:r>
              <a:rPr lang="it-IT" sz="1500" dirty="0" err="1">
                <a:ea typeface="Cambria Math" panose="02040503050406030204" pitchFamily="18" charset="0"/>
              </a:rPr>
              <a:t>number</a:t>
            </a:r>
            <a:r>
              <a:rPr lang="it-IT" sz="1500" dirty="0">
                <a:ea typeface="Cambria Math" panose="02040503050406030204" pitchFamily="18" charset="0"/>
              </a:rPr>
              <a:t> of </a:t>
            </a:r>
            <a:r>
              <a:rPr lang="it-IT" sz="1500" dirty="0" err="1">
                <a:ea typeface="Cambria Math" panose="02040503050406030204" pitchFamily="18" charset="0"/>
              </a:rPr>
              <a:t>belief</a:t>
            </a:r>
            <a:r>
              <a:rPr lang="it-IT" sz="1500" dirty="0">
                <a:ea typeface="Cambria Math" panose="02040503050406030204" pitchFamily="18" charset="0"/>
              </a:rPr>
              <a:t> </a:t>
            </a:r>
            <a:r>
              <a:rPr lang="it-IT" sz="1500" dirty="0" err="1">
                <a:ea typeface="Cambria Math" panose="02040503050406030204" pitchFamily="18" charset="0"/>
              </a:rPr>
              <a:t>states</a:t>
            </a:r>
            <a:r>
              <a:rPr lang="it-IT" sz="1500" dirty="0">
                <a:ea typeface="Cambria Math" panose="02040503050406030204" pitchFamily="18" charset="0"/>
              </a:rPr>
              <a:t>.</a:t>
            </a:r>
            <a:endParaRPr lang="en-US" sz="1500" dirty="0">
              <a:ea typeface="Cambria Math" panose="02040503050406030204" pitchFamily="18" charset="0"/>
            </a:endParaRPr>
          </a:p>
          <a:p>
            <a:pPr marL="172641" lvl="1" indent="0">
              <a:buNone/>
            </a:pPr>
            <a:endParaRPr lang="en-US" sz="1275" dirty="0">
              <a:ea typeface="Cambria Math" charset="0"/>
              <a:cs typeface="Cambria Math" charset="0"/>
            </a:endParaRPr>
          </a:p>
        </p:txBody>
      </p:sp>
      <p:sp>
        <p:nvSpPr>
          <p:cNvPr id="4" name="Date Placeholder 3"/>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p:cNvSpPr>
            <a:spLocks noGrp="1"/>
          </p:cNvSpPr>
          <p:nvPr>
            <p:ph type="ftr" sz="quarter" idx="11"/>
          </p:nvPr>
        </p:nvSpPr>
        <p:spPr/>
        <p:txBody>
          <a:bodyPr/>
          <a:lstStyle/>
          <a:p>
            <a:r>
              <a:rPr lang="en-US" dirty="0"/>
              <a:t>AI Fundamentals - M. Simi</a:t>
            </a:r>
          </a:p>
        </p:txBody>
      </p:sp>
      <p:sp>
        <p:nvSpPr>
          <p:cNvPr id="6" name="Slide Number Placeholder 5"/>
          <p:cNvSpPr>
            <a:spLocks noGrp="1"/>
          </p:cNvSpPr>
          <p:nvPr>
            <p:ph type="sldNum" sz="quarter" idx="12"/>
          </p:nvPr>
        </p:nvSpPr>
        <p:spPr/>
        <p:txBody>
          <a:bodyPr/>
          <a:lstStyle/>
          <a:p>
            <a:fld id="{6113E31D-E2AB-40D1-8B51-AFA5AFEF393A}" type="slidenum">
              <a:rPr lang="en-US" smtClean="0"/>
              <a:pPr/>
              <a:t>32</a:t>
            </a:fld>
            <a:endParaRPr lang="en-US" dirty="0"/>
          </a:p>
        </p:txBody>
      </p:sp>
      <p:pic>
        <p:nvPicPr>
          <p:cNvPr id="1026" name="Picture 2" descr="https://screenshotscdn.firefoxusercontent.com/images/01772b24-aaad-471c-b8b3-61599e4e8fd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0186" y="331261"/>
            <a:ext cx="3041454" cy="146440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creenshotscdn.firefoxusercontent.com/images/6bbdd2c8-ab2a-4928-9852-2385b7cf10e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0185" y="1794067"/>
            <a:ext cx="3054311" cy="147059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https://screenshotscdn.firefoxusercontent.com/images/0e30def2-782a-4cac-abb4-f5a411a2e18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7329" y="3258471"/>
            <a:ext cx="3054311" cy="1470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6063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control</a:t>
            </a:r>
          </a:p>
        </p:txBody>
      </p:sp>
      <p:sp>
        <p:nvSpPr>
          <p:cNvPr id="4" name="Date Placeholder 3"/>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p:cNvSpPr>
            <a:spLocks noGrp="1"/>
          </p:cNvSpPr>
          <p:nvPr>
            <p:ph type="ftr" sz="quarter" idx="11"/>
          </p:nvPr>
        </p:nvSpPr>
        <p:spPr/>
        <p:txBody>
          <a:bodyPr/>
          <a:lstStyle/>
          <a:p>
            <a:r>
              <a:rPr lang="en-US"/>
              <a:t>AI Fundamentals - M. Simi</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33</a:t>
            </a:fld>
            <a:endParaRPr lang="en-US" dirty="0"/>
          </a:p>
        </p:txBody>
      </p:sp>
      <p:pic>
        <p:nvPicPr>
          <p:cNvPr id="4098" name="Picture 2" descr="https://artint.info/2e/html/x216.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21253" y="974727"/>
            <a:ext cx="1986539" cy="369349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artint.info/2e/html/x21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5429" y="2244844"/>
            <a:ext cx="3243694" cy="195525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B9A3868-64F6-754A-BBBA-0FD0DFEAAC6B}"/>
              </a:ext>
            </a:extLst>
          </p:cNvPr>
          <p:cNvSpPr txBox="1"/>
          <p:nvPr/>
        </p:nvSpPr>
        <p:spPr>
          <a:xfrm>
            <a:off x="3345592" y="1151346"/>
            <a:ext cx="5021168" cy="1015663"/>
          </a:xfrm>
          <a:prstGeom prst="rect">
            <a:avLst/>
          </a:prstGeom>
          <a:noFill/>
        </p:spPr>
        <p:txBody>
          <a:bodyPr wrap="square" rtlCol="0">
            <a:spAutoFit/>
          </a:bodyPr>
          <a:lstStyle/>
          <a:p>
            <a:r>
              <a:rPr lang="it-IT" sz="1500" dirty="0"/>
              <a:t>With a single controller … </a:t>
            </a:r>
            <a:r>
              <a:rPr lang="it-IT" sz="1500" i="1" dirty="0" err="1"/>
              <a:t>it</a:t>
            </a:r>
            <a:r>
              <a:rPr lang="it-IT" sz="1500" i="1" dirty="0"/>
              <a:t> </a:t>
            </a:r>
            <a:r>
              <a:rPr lang="it-IT" sz="1500" i="1" dirty="0" err="1"/>
              <a:t>is</a:t>
            </a:r>
            <a:r>
              <a:rPr lang="it-IT" sz="1500" i="1" dirty="0"/>
              <a:t> </a:t>
            </a:r>
            <a:r>
              <a:rPr lang="it-IT" sz="1500" i="1" dirty="0" err="1"/>
              <a:t>difficult</a:t>
            </a:r>
            <a:r>
              <a:rPr lang="it-IT" sz="1500" i="1" dirty="0"/>
              <a:t> to </a:t>
            </a:r>
            <a:r>
              <a:rPr lang="it-IT" sz="1500" i="1" dirty="0" err="1"/>
              <a:t>reconcile</a:t>
            </a:r>
            <a:r>
              <a:rPr lang="it-IT" sz="1500" i="1" dirty="0"/>
              <a:t> the slow </a:t>
            </a:r>
            <a:r>
              <a:rPr lang="it-IT" sz="1500" i="1" dirty="0" err="1"/>
              <a:t>reasoning</a:t>
            </a:r>
            <a:r>
              <a:rPr lang="it-IT" sz="1500" i="1" dirty="0"/>
              <a:t> </a:t>
            </a:r>
            <a:r>
              <a:rPr lang="it-IT" sz="1500" i="1" dirty="0" err="1"/>
              <a:t>about</a:t>
            </a:r>
            <a:r>
              <a:rPr lang="it-IT" sz="1500" i="1" dirty="0"/>
              <a:t> </a:t>
            </a:r>
            <a:r>
              <a:rPr lang="it-IT" sz="1500" i="1" dirty="0" err="1"/>
              <a:t>complex</a:t>
            </a:r>
            <a:r>
              <a:rPr lang="it-IT" sz="1500" i="1" dirty="0"/>
              <a:t> high-</a:t>
            </a:r>
            <a:r>
              <a:rPr lang="it-IT" sz="1500" i="1" dirty="0" err="1"/>
              <a:t>level</a:t>
            </a:r>
            <a:r>
              <a:rPr lang="it-IT" sz="1500" i="1" dirty="0"/>
              <a:t> </a:t>
            </a:r>
            <a:r>
              <a:rPr lang="it-IT" sz="1500" i="1" dirty="0" err="1"/>
              <a:t>goals</a:t>
            </a:r>
            <a:r>
              <a:rPr lang="it-IT" sz="1500" i="1" dirty="0"/>
              <a:t> with the fast </a:t>
            </a:r>
            <a:r>
              <a:rPr lang="it-IT" sz="1500" i="1" dirty="0" err="1"/>
              <a:t>reaction</a:t>
            </a:r>
            <a:r>
              <a:rPr lang="it-IT" sz="1500" i="1" dirty="0"/>
              <a:t> </a:t>
            </a:r>
            <a:r>
              <a:rPr lang="it-IT" sz="1500" i="1" dirty="0" err="1"/>
              <a:t>that</a:t>
            </a:r>
            <a:r>
              <a:rPr lang="it-IT" sz="1500" i="1" dirty="0"/>
              <a:t> an agent </a:t>
            </a:r>
            <a:r>
              <a:rPr lang="it-IT" sz="1500" i="1" dirty="0" err="1"/>
              <a:t>needs</a:t>
            </a:r>
            <a:r>
              <a:rPr lang="it-IT" sz="1500" i="1" dirty="0"/>
              <a:t> for </a:t>
            </a:r>
            <a:r>
              <a:rPr lang="it-IT" sz="1500" i="1" dirty="0" err="1"/>
              <a:t>lower-level</a:t>
            </a:r>
            <a:r>
              <a:rPr lang="it-IT" sz="1500" i="1" dirty="0"/>
              <a:t> </a:t>
            </a:r>
            <a:r>
              <a:rPr lang="it-IT" sz="1500" i="1" dirty="0" err="1"/>
              <a:t>tasks</a:t>
            </a:r>
            <a:r>
              <a:rPr lang="it-IT" sz="1500" i="1" dirty="0"/>
              <a:t> </a:t>
            </a:r>
            <a:r>
              <a:rPr lang="it-IT" sz="1500" i="1" dirty="0" err="1"/>
              <a:t>such</a:t>
            </a:r>
            <a:r>
              <a:rPr lang="it-IT" sz="1500" i="1" dirty="0"/>
              <a:t> </a:t>
            </a:r>
            <a:r>
              <a:rPr lang="it-IT" sz="1500" i="1" dirty="0" err="1"/>
              <a:t>as</a:t>
            </a:r>
            <a:r>
              <a:rPr lang="it-IT" sz="1500" i="1" dirty="0"/>
              <a:t> </a:t>
            </a:r>
            <a:r>
              <a:rPr lang="it-IT" sz="1500" i="1" dirty="0" err="1"/>
              <a:t>avoiding</a:t>
            </a:r>
            <a:r>
              <a:rPr lang="it-IT" sz="1500" i="1" dirty="0"/>
              <a:t> </a:t>
            </a:r>
            <a:r>
              <a:rPr lang="it-IT" sz="1500" i="1" dirty="0" err="1"/>
              <a:t>obstacles</a:t>
            </a:r>
            <a:r>
              <a:rPr lang="it-IT" sz="1500" dirty="0"/>
              <a:t>.</a:t>
            </a:r>
          </a:p>
        </p:txBody>
      </p:sp>
    </p:spTree>
    <p:extLst>
      <p:ext uri="{BB962C8B-B14F-4D97-AF65-F5344CB8AC3E}">
        <p14:creationId xmlns:p14="http://schemas.microsoft.com/office/powerpoint/2010/main" val="21352131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67308-4BF7-7446-AA75-125B09605BA0}"/>
              </a:ext>
            </a:extLst>
          </p:cNvPr>
          <p:cNvSpPr>
            <a:spLocks noGrp="1"/>
          </p:cNvSpPr>
          <p:nvPr>
            <p:ph type="title"/>
          </p:nvPr>
        </p:nvSpPr>
        <p:spPr/>
        <p:txBody>
          <a:bodyPr/>
          <a:lstStyle/>
          <a:p>
            <a:r>
              <a:rPr lang="it-IT" dirty="0" err="1"/>
              <a:t>Functions</a:t>
            </a:r>
            <a:r>
              <a:rPr lang="it-IT" dirty="0"/>
              <a:t> for </a:t>
            </a:r>
            <a:r>
              <a:rPr lang="it-IT" dirty="0" err="1"/>
              <a:t>layered</a:t>
            </a:r>
            <a:r>
              <a:rPr lang="it-IT" dirty="0"/>
              <a:t> control</a:t>
            </a:r>
          </a:p>
        </p:txBody>
      </p:sp>
      <p:sp>
        <p:nvSpPr>
          <p:cNvPr id="3" name="Content Placeholder 2">
            <a:extLst>
              <a:ext uri="{FF2B5EF4-FFF2-40B4-BE49-F238E27FC236}">
                <a16:creationId xmlns:a16="http://schemas.microsoft.com/office/drawing/2014/main" id="{23F7BDA2-6615-0A4E-A774-89C2F76FBC16}"/>
              </a:ext>
            </a:extLst>
          </p:cNvPr>
          <p:cNvSpPr>
            <a:spLocks noGrp="1"/>
          </p:cNvSpPr>
          <p:nvPr>
            <p:ph idx="1"/>
          </p:nvPr>
        </p:nvSpPr>
        <p:spPr/>
        <p:txBody>
          <a:bodyPr/>
          <a:lstStyle/>
          <a:p>
            <a:r>
              <a:rPr lang="it-IT" dirty="0" err="1"/>
              <a:t>Functions</a:t>
            </a:r>
            <a:r>
              <a:rPr lang="it-IT" dirty="0"/>
              <a:t> to be </a:t>
            </a:r>
            <a:r>
              <a:rPr lang="it-IT" dirty="0" err="1"/>
              <a:t>implemented</a:t>
            </a:r>
            <a:r>
              <a:rPr lang="it-IT" dirty="0"/>
              <a:t> </a:t>
            </a:r>
            <a:r>
              <a:rPr lang="it-IT" dirty="0" err="1"/>
              <a:t>at</a:t>
            </a:r>
            <a:r>
              <a:rPr lang="it-IT" dirty="0"/>
              <a:t> </a:t>
            </a:r>
            <a:r>
              <a:rPr lang="it-IT" dirty="0" err="1"/>
              <a:t>each</a:t>
            </a:r>
            <a:r>
              <a:rPr lang="it-IT" dirty="0"/>
              <a:t> </a:t>
            </a:r>
            <a:r>
              <a:rPr lang="it-IT" dirty="0" err="1"/>
              <a:t>layer</a:t>
            </a:r>
            <a:r>
              <a:rPr lang="it-IT" dirty="0"/>
              <a:t>:		</a:t>
            </a:r>
            <a:r>
              <a:rPr lang="it-IT" dirty="0">
                <a:latin typeface="Cambria Math" panose="02040503050406030204" pitchFamily="18" charset="0"/>
                <a:ea typeface="Cambria Math" panose="02040503050406030204" pitchFamily="18" charset="0"/>
              </a:rPr>
              <a:t> (l :</a:t>
            </a:r>
            <a:r>
              <a:rPr lang="it-IT" dirty="0">
                <a:ea typeface="Cambria Math" panose="02040503050406030204" pitchFamily="18" charset="0"/>
              </a:rPr>
              <a:t> </a:t>
            </a:r>
            <a:r>
              <a:rPr lang="it-IT" dirty="0" err="1">
                <a:ea typeface="Cambria Math" panose="02040503050406030204" pitchFamily="18" charset="0"/>
              </a:rPr>
              <a:t>lower</a:t>
            </a:r>
            <a:r>
              <a:rPr lang="it-IT" dirty="0">
                <a:ea typeface="Cambria Math" panose="02040503050406030204" pitchFamily="18" charset="0"/>
              </a:rPr>
              <a:t>; </a:t>
            </a:r>
            <a:r>
              <a:rPr lang="it-IT" dirty="0">
                <a:latin typeface="Cambria Math" panose="02040503050406030204" pitchFamily="18" charset="0"/>
                <a:ea typeface="Cambria Math" panose="02040503050406030204" pitchFamily="18" charset="0"/>
              </a:rPr>
              <a:t>h </a:t>
            </a:r>
            <a:r>
              <a:rPr lang="it-IT" dirty="0">
                <a:ea typeface="Cambria Math" panose="02040503050406030204" pitchFamily="18" charset="0"/>
              </a:rPr>
              <a:t>: </a:t>
            </a:r>
            <a:r>
              <a:rPr lang="it-IT" dirty="0" err="1">
                <a:ea typeface="Cambria Math" panose="02040503050406030204" pitchFamily="18" charset="0"/>
              </a:rPr>
              <a:t>higher</a:t>
            </a:r>
            <a:r>
              <a:rPr lang="it-IT" dirty="0">
                <a:ea typeface="Cambria Math" panose="02040503050406030204" pitchFamily="18" charset="0"/>
              </a:rPr>
              <a:t>)</a:t>
            </a:r>
            <a:endParaRPr lang="it-IT" dirty="0"/>
          </a:p>
          <a:p>
            <a:r>
              <a:rPr lang="it-IT" sz="1500" dirty="0"/>
              <a:t>	</a:t>
            </a:r>
            <a:r>
              <a:rPr lang="it-IT" sz="1500" i="1" dirty="0" err="1">
                <a:latin typeface="Cambria Math" panose="02040503050406030204" pitchFamily="18" charset="0"/>
                <a:ea typeface="Cambria Math" panose="02040503050406030204" pitchFamily="18" charset="0"/>
              </a:rPr>
              <a:t>remember</a:t>
            </a:r>
            <a:r>
              <a:rPr lang="it-IT" sz="1500" dirty="0">
                <a:latin typeface="Cambria Math" panose="02040503050406030204" pitchFamily="18" charset="0"/>
                <a:ea typeface="Cambria Math" panose="02040503050406030204" pitchFamily="18" charset="0"/>
              </a:rPr>
              <a:t>: </a:t>
            </a:r>
            <a:r>
              <a:rPr lang="it-IT" sz="1500" i="1" dirty="0" err="1">
                <a:latin typeface="Cambria Math" panose="02040503050406030204" pitchFamily="18" charset="0"/>
                <a:ea typeface="Cambria Math" panose="02040503050406030204" pitchFamily="18" charset="0"/>
              </a:rPr>
              <a:t>S</a:t>
            </a:r>
            <a:r>
              <a:rPr lang="it-IT" sz="1500" dirty="0">
                <a:latin typeface="Cambria Math" panose="02040503050406030204" pitchFamily="18" charset="0"/>
                <a:ea typeface="Cambria Math" panose="02040503050406030204" pitchFamily="18" charset="0"/>
              </a:rPr>
              <a:t> × </a:t>
            </a:r>
            <a:r>
              <a:rPr lang="it-IT" sz="1500" i="1" dirty="0" err="1">
                <a:latin typeface="Cambria Math" panose="02040503050406030204" pitchFamily="18" charset="0"/>
                <a:ea typeface="Cambria Math" panose="02040503050406030204" pitchFamily="18" charset="0"/>
              </a:rPr>
              <a:t>P</a:t>
            </a:r>
            <a:r>
              <a:rPr lang="it-IT" sz="1500" baseline="-25000" dirty="0" err="1">
                <a:latin typeface="Cambria Math" panose="02040503050406030204" pitchFamily="18" charset="0"/>
                <a:ea typeface="Cambria Math" panose="02040503050406030204" pitchFamily="18" charset="0"/>
              </a:rPr>
              <a:t>l</a:t>
            </a:r>
            <a:r>
              <a:rPr lang="it-IT" sz="1500" baseline="-25000" dirty="0">
                <a:latin typeface="Cambria Math" panose="02040503050406030204" pitchFamily="18" charset="0"/>
                <a:ea typeface="Cambria Math" panose="02040503050406030204" pitchFamily="18" charset="0"/>
              </a:rPr>
              <a:t> </a:t>
            </a:r>
            <a:r>
              <a:rPr lang="it-IT" sz="1500" dirty="0">
                <a:latin typeface="Cambria Math" panose="02040503050406030204" pitchFamily="18" charset="0"/>
                <a:ea typeface="Cambria Math" panose="02040503050406030204" pitchFamily="18" charset="0"/>
              </a:rPr>
              <a:t>× </a:t>
            </a:r>
            <a:r>
              <a:rPr lang="it-IT" sz="1500" i="1" dirty="0" err="1">
                <a:latin typeface="Cambria Math" panose="02040503050406030204" pitchFamily="18" charset="0"/>
                <a:ea typeface="Cambria Math" panose="02040503050406030204" pitchFamily="18" charset="0"/>
              </a:rPr>
              <a:t>C</a:t>
            </a:r>
            <a:r>
              <a:rPr lang="it-IT" sz="1500" baseline="-25000" dirty="0" err="1">
                <a:latin typeface="Cambria Math" panose="02040503050406030204" pitchFamily="18" charset="0"/>
                <a:ea typeface="Cambria Math" panose="02040503050406030204" pitchFamily="18" charset="0"/>
              </a:rPr>
              <a:t>h</a:t>
            </a:r>
            <a:r>
              <a:rPr lang="it-IT" sz="1500" baseline="-25000" dirty="0">
                <a:latin typeface="Cambria Math" panose="02040503050406030204" pitchFamily="18" charset="0"/>
                <a:ea typeface="Cambria Math" panose="02040503050406030204" pitchFamily="18" charset="0"/>
              </a:rPr>
              <a:t> </a:t>
            </a:r>
            <a:r>
              <a:rPr lang="it-IT" sz="1500" dirty="0">
                <a:latin typeface="Cambria Math" panose="02040503050406030204" pitchFamily="18" charset="0"/>
                <a:ea typeface="Cambria Math" panose="02040503050406030204" pitchFamily="18" charset="0"/>
              </a:rPr>
              <a:t>→ </a:t>
            </a:r>
            <a:r>
              <a:rPr lang="it-IT" sz="1500" i="1" dirty="0" err="1">
                <a:latin typeface="Cambria Math" panose="02040503050406030204" pitchFamily="18" charset="0"/>
                <a:ea typeface="Cambria Math" panose="02040503050406030204" pitchFamily="18" charset="0"/>
              </a:rPr>
              <a:t>S</a:t>
            </a:r>
            <a:r>
              <a:rPr lang="it-IT" sz="1500" i="1" dirty="0">
                <a:latin typeface="Cambria Math" panose="02040503050406030204" pitchFamily="18" charset="0"/>
                <a:ea typeface="Cambria Math" panose="02040503050406030204" pitchFamily="18" charset="0"/>
              </a:rPr>
              <a:t>		</a:t>
            </a:r>
            <a:r>
              <a:rPr lang="it-IT" sz="1500" i="1" dirty="0" err="1">
                <a:latin typeface="Cambria Math" panose="02040503050406030204" pitchFamily="18" charset="0"/>
                <a:ea typeface="Cambria Math" panose="02040503050406030204" pitchFamily="18" charset="0"/>
              </a:rPr>
              <a:t>belief</a:t>
            </a:r>
            <a:r>
              <a:rPr lang="it-IT" sz="1500" i="1" dirty="0">
                <a:latin typeface="Cambria Math" panose="02040503050406030204" pitchFamily="18" charset="0"/>
                <a:ea typeface="Cambria Math" panose="02040503050406030204" pitchFamily="18" charset="0"/>
              </a:rPr>
              <a:t> state </a:t>
            </a:r>
            <a:r>
              <a:rPr lang="it-IT" sz="1500" i="1" dirty="0" err="1">
                <a:latin typeface="Cambria Math" panose="02040503050406030204" pitchFamily="18" charset="0"/>
                <a:ea typeface="Cambria Math" panose="02040503050406030204" pitchFamily="18" charset="0"/>
              </a:rPr>
              <a:t>transition</a:t>
            </a:r>
            <a:r>
              <a:rPr lang="it-IT" sz="1500" i="1" dirty="0">
                <a:latin typeface="Cambria Math" panose="02040503050406030204" pitchFamily="18" charset="0"/>
                <a:ea typeface="Cambria Math" panose="02040503050406030204" pitchFamily="18" charset="0"/>
              </a:rPr>
              <a:t> </a:t>
            </a:r>
            <a:r>
              <a:rPr lang="it-IT" sz="1500" i="1" dirty="0" err="1">
                <a:latin typeface="Cambria Math" panose="02040503050406030204" pitchFamily="18" charset="0"/>
                <a:ea typeface="Cambria Math" panose="02040503050406030204" pitchFamily="18" charset="0"/>
              </a:rPr>
              <a:t>function</a:t>
            </a:r>
            <a:endParaRPr lang="it-IT" sz="1500" i="1" dirty="0">
              <a:latin typeface="Cambria Math" panose="02040503050406030204" pitchFamily="18" charset="0"/>
              <a:ea typeface="Cambria Math" panose="02040503050406030204" pitchFamily="18" charset="0"/>
            </a:endParaRPr>
          </a:p>
          <a:p>
            <a:r>
              <a:rPr lang="it-IT" sz="1500" dirty="0">
                <a:latin typeface="Cambria Math" panose="02040503050406030204" pitchFamily="18" charset="0"/>
                <a:ea typeface="Cambria Math" panose="02040503050406030204" pitchFamily="18" charset="0"/>
              </a:rPr>
              <a:t>	</a:t>
            </a:r>
            <a:r>
              <a:rPr lang="it-IT" sz="1500" i="1" dirty="0" err="1">
                <a:latin typeface="Cambria Math" panose="02040503050406030204" pitchFamily="18" charset="0"/>
                <a:ea typeface="Cambria Math" panose="02040503050406030204" pitchFamily="18" charset="0"/>
              </a:rPr>
              <a:t>command</a:t>
            </a:r>
            <a:r>
              <a:rPr lang="it-IT" sz="1500" dirty="0">
                <a:latin typeface="Cambria Math" panose="02040503050406030204" pitchFamily="18" charset="0"/>
                <a:ea typeface="Cambria Math" panose="02040503050406030204" pitchFamily="18" charset="0"/>
              </a:rPr>
              <a:t>: </a:t>
            </a:r>
            <a:r>
              <a:rPr lang="it-IT" sz="1500" i="1" dirty="0" err="1">
                <a:latin typeface="Cambria Math" panose="02040503050406030204" pitchFamily="18" charset="0"/>
                <a:ea typeface="Cambria Math" panose="02040503050406030204" pitchFamily="18" charset="0"/>
              </a:rPr>
              <a:t>S</a:t>
            </a:r>
            <a:r>
              <a:rPr lang="it-IT" sz="1500" i="1" dirty="0">
                <a:latin typeface="Cambria Math" panose="02040503050406030204" pitchFamily="18" charset="0"/>
                <a:ea typeface="Cambria Math" panose="02040503050406030204" pitchFamily="18" charset="0"/>
              </a:rPr>
              <a:t> </a:t>
            </a:r>
            <a:r>
              <a:rPr lang="it-IT" sz="1500" dirty="0">
                <a:latin typeface="Cambria Math" panose="02040503050406030204" pitchFamily="18" charset="0"/>
                <a:ea typeface="Cambria Math" panose="02040503050406030204" pitchFamily="18" charset="0"/>
              </a:rPr>
              <a:t>× </a:t>
            </a:r>
            <a:r>
              <a:rPr lang="it-IT" sz="1500" i="1" dirty="0" err="1">
                <a:latin typeface="Cambria Math" panose="02040503050406030204" pitchFamily="18" charset="0"/>
                <a:ea typeface="Cambria Math" panose="02040503050406030204" pitchFamily="18" charset="0"/>
              </a:rPr>
              <a:t>P</a:t>
            </a:r>
            <a:r>
              <a:rPr lang="it-IT" sz="1500" i="1" baseline="-25000" dirty="0" err="1">
                <a:latin typeface="Cambria Math" panose="02040503050406030204" pitchFamily="18" charset="0"/>
                <a:ea typeface="Cambria Math" panose="02040503050406030204" pitchFamily="18" charset="0"/>
              </a:rPr>
              <a:t>l</a:t>
            </a:r>
            <a:r>
              <a:rPr lang="it-IT" sz="1500" baseline="-25000" dirty="0">
                <a:latin typeface="Cambria Math" panose="02040503050406030204" pitchFamily="18" charset="0"/>
                <a:ea typeface="Cambria Math" panose="02040503050406030204" pitchFamily="18" charset="0"/>
              </a:rPr>
              <a:t> </a:t>
            </a:r>
            <a:r>
              <a:rPr lang="it-IT" sz="1500" dirty="0">
                <a:latin typeface="Cambria Math" panose="02040503050406030204" pitchFamily="18" charset="0"/>
                <a:ea typeface="Cambria Math" panose="02040503050406030204" pitchFamily="18" charset="0"/>
              </a:rPr>
              <a:t>× </a:t>
            </a:r>
            <a:r>
              <a:rPr lang="it-IT" sz="1500" dirty="0" err="1">
                <a:latin typeface="Cambria Math" panose="02040503050406030204" pitchFamily="18" charset="0"/>
                <a:ea typeface="Cambria Math" panose="02040503050406030204" pitchFamily="18" charset="0"/>
              </a:rPr>
              <a:t>C</a:t>
            </a:r>
            <a:r>
              <a:rPr lang="it-IT" sz="1500" baseline="-25000" dirty="0" err="1">
                <a:latin typeface="Cambria Math" panose="02040503050406030204" pitchFamily="18" charset="0"/>
                <a:ea typeface="Cambria Math" panose="02040503050406030204" pitchFamily="18" charset="0"/>
              </a:rPr>
              <a:t>h</a:t>
            </a:r>
            <a:r>
              <a:rPr lang="it-IT" sz="1500" baseline="-25000" dirty="0">
                <a:latin typeface="Cambria Math" panose="02040503050406030204" pitchFamily="18" charset="0"/>
                <a:ea typeface="Cambria Math" panose="02040503050406030204" pitchFamily="18" charset="0"/>
              </a:rPr>
              <a:t> </a:t>
            </a:r>
            <a:r>
              <a:rPr lang="it-IT" sz="1500" dirty="0">
                <a:latin typeface="Cambria Math" panose="02040503050406030204" pitchFamily="18" charset="0"/>
                <a:ea typeface="Cambria Math" panose="02040503050406030204" pitchFamily="18" charset="0"/>
              </a:rPr>
              <a:t>→ </a:t>
            </a:r>
            <a:r>
              <a:rPr lang="it-IT" sz="1500" i="1" dirty="0">
                <a:latin typeface="Cambria Math" panose="02040503050406030204" pitchFamily="18" charset="0"/>
                <a:ea typeface="Cambria Math" panose="02040503050406030204" pitchFamily="18" charset="0"/>
              </a:rPr>
              <a:t>C</a:t>
            </a:r>
            <a:r>
              <a:rPr lang="it-IT" sz="1500" i="1" baseline="-25000" dirty="0">
                <a:latin typeface="Cambria Math" panose="02040503050406030204" pitchFamily="18" charset="0"/>
                <a:ea typeface="Cambria Math" panose="02040503050406030204" pitchFamily="18" charset="0"/>
              </a:rPr>
              <a:t>l</a:t>
            </a:r>
            <a:r>
              <a:rPr lang="it-IT" sz="1500" baseline="-25000" dirty="0">
                <a:latin typeface="Cambria Math" panose="02040503050406030204" pitchFamily="18" charset="0"/>
                <a:ea typeface="Cambria Math" panose="02040503050406030204" pitchFamily="18" charset="0"/>
              </a:rPr>
              <a:t> </a:t>
            </a:r>
            <a:r>
              <a:rPr lang="it-IT" sz="1500" i="1" dirty="0">
                <a:latin typeface="Cambria Math" panose="02040503050406030204" pitchFamily="18" charset="0"/>
                <a:ea typeface="Cambria Math" panose="02040503050406030204" pitchFamily="18" charset="0"/>
              </a:rPr>
              <a:t>		</a:t>
            </a:r>
            <a:r>
              <a:rPr lang="it-IT" sz="1500" i="1" dirty="0" err="1">
                <a:latin typeface="Cambria Math" panose="02040503050406030204" pitchFamily="18" charset="0"/>
                <a:ea typeface="Cambria Math" panose="02040503050406030204" pitchFamily="18" charset="0"/>
              </a:rPr>
              <a:t>command</a:t>
            </a:r>
            <a:r>
              <a:rPr lang="it-IT" sz="1500" i="1" dirty="0">
                <a:latin typeface="Cambria Math" panose="02040503050406030204" pitchFamily="18" charset="0"/>
                <a:ea typeface="Cambria Math" panose="02040503050406030204" pitchFamily="18" charset="0"/>
              </a:rPr>
              <a:t> </a:t>
            </a:r>
            <a:r>
              <a:rPr lang="it-IT" sz="1500" i="1" dirty="0" err="1">
                <a:latin typeface="Cambria Math" panose="02040503050406030204" pitchFamily="18" charset="0"/>
                <a:ea typeface="Cambria Math" panose="02040503050406030204" pitchFamily="18" charset="0"/>
              </a:rPr>
              <a:t>function</a:t>
            </a:r>
            <a:endParaRPr lang="it-IT" sz="1500" i="1" dirty="0">
              <a:latin typeface="Cambria Math" panose="02040503050406030204" pitchFamily="18" charset="0"/>
              <a:ea typeface="Cambria Math" panose="02040503050406030204" pitchFamily="18" charset="0"/>
            </a:endParaRPr>
          </a:p>
          <a:p>
            <a:r>
              <a:rPr lang="it-IT" sz="1500" dirty="0">
                <a:latin typeface="Cambria Math" panose="02040503050406030204" pitchFamily="18" charset="0"/>
                <a:ea typeface="Cambria Math" panose="02040503050406030204" pitchFamily="18" charset="0"/>
              </a:rPr>
              <a:t>	</a:t>
            </a:r>
            <a:r>
              <a:rPr lang="it-IT" sz="1500" i="1" dirty="0" err="1">
                <a:latin typeface="Cambria Math" panose="02040503050406030204" pitchFamily="18" charset="0"/>
                <a:ea typeface="Cambria Math" panose="02040503050406030204" pitchFamily="18" charset="0"/>
              </a:rPr>
              <a:t>higher_percept</a:t>
            </a:r>
            <a:r>
              <a:rPr lang="it-IT" sz="1500" dirty="0">
                <a:latin typeface="Cambria Math" panose="02040503050406030204" pitchFamily="18" charset="0"/>
                <a:ea typeface="Cambria Math" panose="02040503050406030204" pitchFamily="18" charset="0"/>
              </a:rPr>
              <a:t>: </a:t>
            </a:r>
            <a:r>
              <a:rPr lang="it-IT" sz="1500" dirty="0" err="1">
                <a:latin typeface="Cambria Math" panose="02040503050406030204" pitchFamily="18" charset="0"/>
                <a:ea typeface="Cambria Math" panose="02040503050406030204" pitchFamily="18" charset="0"/>
              </a:rPr>
              <a:t>S</a:t>
            </a:r>
            <a:r>
              <a:rPr lang="it-IT" sz="1500" dirty="0">
                <a:latin typeface="Cambria Math" panose="02040503050406030204" pitchFamily="18" charset="0"/>
                <a:ea typeface="Cambria Math" panose="02040503050406030204" pitchFamily="18" charset="0"/>
              </a:rPr>
              <a:t> × </a:t>
            </a:r>
            <a:r>
              <a:rPr lang="it-IT" sz="1500" i="1" dirty="0" err="1">
                <a:latin typeface="Cambria Math" panose="02040503050406030204" pitchFamily="18" charset="0"/>
                <a:ea typeface="Cambria Math" panose="02040503050406030204" pitchFamily="18" charset="0"/>
              </a:rPr>
              <a:t>P</a:t>
            </a:r>
            <a:r>
              <a:rPr lang="it-IT" sz="1500" baseline="-25000" dirty="0" err="1">
                <a:latin typeface="Cambria Math" panose="02040503050406030204" pitchFamily="18" charset="0"/>
                <a:ea typeface="Cambria Math" panose="02040503050406030204" pitchFamily="18" charset="0"/>
              </a:rPr>
              <a:t>l</a:t>
            </a:r>
            <a:r>
              <a:rPr lang="it-IT" sz="1500" dirty="0">
                <a:latin typeface="Cambria Math" panose="02040503050406030204" pitchFamily="18" charset="0"/>
                <a:ea typeface="Cambria Math" panose="02040503050406030204" pitchFamily="18" charset="0"/>
              </a:rPr>
              <a:t> × </a:t>
            </a:r>
            <a:r>
              <a:rPr lang="it-IT" sz="1500" i="1" dirty="0" err="1">
                <a:latin typeface="Cambria Math" panose="02040503050406030204" pitchFamily="18" charset="0"/>
                <a:ea typeface="Cambria Math" panose="02040503050406030204" pitchFamily="18" charset="0"/>
              </a:rPr>
              <a:t>C</a:t>
            </a:r>
            <a:r>
              <a:rPr lang="it-IT" sz="1500" baseline="-25000" dirty="0" err="1">
                <a:latin typeface="Cambria Math" panose="02040503050406030204" pitchFamily="18" charset="0"/>
                <a:ea typeface="Cambria Math" panose="02040503050406030204" pitchFamily="18" charset="0"/>
              </a:rPr>
              <a:t>h</a:t>
            </a:r>
            <a:r>
              <a:rPr lang="it-IT" sz="1500" dirty="0">
                <a:latin typeface="Cambria Math" panose="02040503050406030204" pitchFamily="18" charset="0"/>
                <a:ea typeface="Cambria Math" panose="02040503050406030204" pitchFamily="18" charset="0"/>
              </a:rPr>
              <a:t> → </a:t>
            </a:r>
            <a:r>
              <a:rPr lang="it-IT" sz="1500" i="1" dirty="0" err="1">
                <a:latin typeface="Cambria Math" panose="02040503050406030204" pitchFamily="18" charset="0"/>
                <a:ea typeface="Cambria Math" panose="02040503050406030204" pitchFamily="18" charset="0"/>
              </a:rPr>
              <a:t>P</a:t>
            </a:r>
            <a:r>
              <a:rPr lang="it-IT" sz="1500" baseline="-25000" dirty="0" err="1">
                <a:latin typeface="Cambria Math" panose="02040503050406030204" pitchFamily="18" charset="0"/>
                <a:ea typeface="Cambria Math" panose="02040503050406030204" pitchFamily="18" charset="0"/>
              </a:rPr>
              <a:t>h</a:t>
            </a:r>
            <a:r>
              <a:rPr lang="it-IT" sz="1500" baseline="-25000" dirty="0">
                <a:latin typeface="Cambria Math" panose="02040503050406030204" pitchFamily="18" charset="0"/>
                <a:ea typeface="Cambria Math" panose="02040503050406030204" pitchFamily="18" charset="0"/>
              </a:rPr>
              <a:t>		</a:t>
            </a:r>
            <a:r>
              <a:rPr lang="it-IT" sz="1500" i="1" dirty="0" err="1">
                <a:latin typeface="Cambria Math" panose="02040503050406030204" pitchFamily="18" charset="0"/>
                <a:ea typeface="Cambria Math" panose="02040503050406030204" pitchFamily="18" charset="0"/>
              </a:rPr>
              <a:t>percept</a:t>
            </a:r>
            <a:r>
              <a:rPr lang="it-IT" sz="1500" i="1" dirty="0">
                <a:latin typeface="Cambria Math" panose="02040503050406030204" pitchFamily="18" charset="0"/>
                <a:ea typeface="Cambria Math" panose="02040503050406030204" pitchFamily="18" charset="0"/>
              </a:rPr>
              <a:t> </a:t>
            </a:r>
            <a:r>
              <a:rPr lang="it-IT" sz="1500" i="1" dirty="0" err="1">
                <a:latin typeface="Cambria Math" panose="02040503050406030204" pitchFamily="18" charset="0"/>
                <a:ea typeface="Cambria Math" panose="02040503050406030204" pitchFamily="18" charset="0"/>
              </a:rPr>
              <a:t>function</a:t>
            </a:r>
            <a:endParaRPr lang="it-IT" sz="1500" i="1" dirty="0">
              <a:latin typeface="Cambria Math" panose="02040503050406030204" pitchFamily="18" charset="0"/>
              <a:ea typeface="Cambria Math" panose="02040503050406030204" pitchFamily="18" charset="0"/>
            </a:endParaRPr>
          </a:p>
          <a:p>
            <a:r>
              <a:rPr lang="it-IT" sz="1500" dirty="0" err="1"/>
              <a:t>where</a:t>
            </a:r>
            <a:r>
              <a:rPr lang="it-IT" sz="1500" dirty="0"/>
              <a:t>:</a:t>
            </a:r>
          </a:p>
          <a:p>
            <a:pPr marL="297656" indent="-257175">
              <a:buFont typeface="Arial" panose="020B0604020202020204" pitchFamily="34" charset="0"/>
              <a:buChar char="•"/>
            </a:pPr>
            <a:r>
              <a:rPr lang="it-IT" sz="1500" i="1" dirty="0" err="1">
                <a:latin typeface="Cambria Math" panose="02040503050406030204" pitchFamily="18" charset="0"/>
                <a:ea typeface="Cambria Math" panose="02040503050406030204" pitchFamily="18" charset="0"/>
              </a:rPr>
              <a:t>S</a:t>
            </a:r>
            <a:r>
              <a:rPr lang="it-IT" sz="1500" dirty="0">
                <a:latin typeface="Cambria Math" panose="02040503050406030204" pitchFamily="18" charset="0"/>
                <a:ea typeface="Cambria Math" panose="02040503050406030204" pitchFamily="18" charset="0"/>
              </a:rPr>
              <a:t>  </a:t>
            </a:r>
            <a:r>
              <a:rPr lang="it-IT" sz="1500" dirty="0" err="1"/>
              <a:t>is</a:t>
            </a:r>
            <a:r>
              <a:rPr lang="it-IT" sz="1500" dirty="0"/>
              <a:t> the </a:t>
            </a:r>
            <a:r>
              <a:rPr lang="it-IT" sz="1500" dirty="0" err="1"/>
              <a:t>belief</a:t>
            </a:r>
            <a:r>
              <a:rPr lang="it-IT" sz="1500" dirty="0"/>
              <a:t> state of the </a:t>
            </a:r>
            <a:r>
              <a:rPr lang="it-IT" sz="1500" dirty="0" err="1"/>
              <a:t>level</a:t>
            </a:r>
            <a:endParaRPr lang="it-IT" sz="1500" dirty="0"/>
          </a:p>
          <a:p>
            <a:pPr marL="297656" indent="-257175">
              <a:buFont typeface="Arial" panose="020B0604020202020204" pitchFamily="34" charset="0"/>
              <a:buChar char="•"/>
            </a:pPr>
            <a:r>
              <a:rPr lang="it-IT" sz="1500" i="1" dirty="0" err="1">
                <a:latin typeface="Cambria Math" panose="02040503050406030204" pitchFamily="18" charset="0"/>
                <a:ea typeface="Cambria Math" panose="02040503050406030204" pitchFamily="18" charset="0"/>
              </a:rPr>
              <a:t>C</a:t>
            </a:r>
            <a:r>
              <a:rPr lang="it-IT" sz="1500" baseline="-25000" dirty="0" err="1">
                <a:latin typeface="Cambria Math" panose="02040503050406030204" pitchFamily="18" charset="0"/>
                <a:ea typeface="Cambria Math" panose="02040503050406030204" pitchFamily="18" charset="0"/>
              </a:rPr>
              <a:t>h</a:t>
            </a:r>
            <a:r>
              <a:rPr lang="it-IT" sz="1500" dirty="0"/>
              <a:t> </a:t>
            </a:r>
            <a:r>
              <a:rPr lang="it-IT" sz="1500" dirty="0" err="1"/>
              <a:t>is</a:t>
            </a:r>
            <a:r>
              <a:rPr lang="it-IT" sz="1500" dirty="0"/>
              <a:t> the set of </a:t>
            </a:r>
            <a:r>
              <a:rPr lang="it-IT" sz="1500" dirty="0" err="1"/>
              <a:t>commands</a:t>
            </a:r>
            <a:r>
              <a:rPr lang="it-IT" sz="1500" dirty="0"/>
              <a:t> from the </a:t>
            </a:r>
            <a:r>
              <a:rPr lang="it-IT" sz="1500" dirty="0" err="1"/>
              <a:t>higher</a:t>
            </a:r>
            <a:r>
              <a:rPr lang="it-IT" sz="1500" dirty="0"/>
              <a:t> </a:t>
            </a:r>
            <a:r>
              <a:rPr lang="it-IT" sz="1500" dirty="0" err="1"/>
              <a:t>layer</a:t>
            </a:r>
            <a:endParaRPr lang="it-IT" sz="1500" dirty="0"/>
          </a:p>
          <a:p>
            <a:pPr marL="297656" indent="-257175">
              <a:buFont typeface="Arial" panose="020B0604020202020204" pitchFamily="34" charset="0"/>
              <a:buChar char="•"/>
            </a:pPr>
            <a:r>
              <a:rPr lang="it-IT" sz="1500" i="1" dirty="0" err="1">
                <a:latin typeface="Cambria Math" panose="02040503050406030204" pitchFamily="18" charset="0"/>
                <a:ea typeface="Cambria Math" panose="02040503050406030204" pitchFamily="18" charset="0"/>
              </a:rPr>
              <a:t>P</a:t>
            </a:r>
            <a:r>
              <a:rPr lang="it-IT" sz="1500" i="1" baseline="-25000" dirty="0" err="1">
                <a:latin typeface="Cambria Math" panose="02040503050406030204" pitchFamily="18" charset="0"/>
                <a:ea typeface="Cambria Math" panose="02040503050406030204" pitchFamily="18" charset="0"/>
              </a:rPr>
              <a:t>l</a:t>
            </a:r>
            <a:r>
              <a:rPr lang="it-IT" sz="1500" dirty="0"/>
              <a:t>  </a:t>
            </a:r>
            <a:r>
              <a:rPr lang="it-IT" sz="1500" dirty="0" err="1"/>
              <a:t>is</a:t>
            </a:r>
            <a:r>
              <a:rPr lang="it-IT" sz="1500" dirty="0"/>
              <a:t> the set of </a:t>
            </a:r>
            <a:r>
              <a:rPr lang="it-IT" sz="1500" dirty="0" err="1"/>
              <a:t>percepts</a:t>
            </a:r>
            <a:r>
              <a:rPr lang="it-IT" sz="1500" dirty="0"/>
              <a:t> from the </a:t>
            </a:r>
            <a:r>
              <a:rPr lang="it-IT" sz="1500" dirty="0" err="1"/>
              <a:t>lower</a:t>
            </a:r>
            <a:r>
              <a:rPr lang="it-IT" sz="1500" dirty="0"/>
              <a:t> </a:t>
            </a:r>
            <a:r>
              <a:rPr lang="it-IT" sz="1500" dirty="0" err="1"/>
              <a:t>layer</a:t>
            </a:r>
            <a:endParaRPr lang="it-IT" sz="1500" dirty="0"/>
          </a:p>
          <a:p>
            <a:pPr marL="297656" indent="-257175">
              <a:buFont typeface="Arial" panose="020B0604020202020204" pitchFamily="34" charset="0"/>
              <a:buChar char="•"/>
            </a:pPr>
            <a:r>
              <a:rPr lang="it-IT" sz="1500" i="1" dirty="0">
                <a:latin typeface="Cambria Math" panose="02040503050406030204" pitchFamily="18" charset="0"/>
                <a:ea typeface="Cambria Math" panose="02040503050406030204" pitchFamily="18" charset="0"/>
              </a:rPr>
              <a:t>C</a:t>
            </a:r>
            <a:r>
              <a:rPr lang="it-IT" sz="1500" i="1" baseline="-25000" dirty="0">
                <a:latin typeface="Cambria Math" panose="02040503050406030204" pitchFamily="18" charset="0"/>
                <a:ea typeface="Cambria Math" panose="02040503050406030204" pitchFamily="18" charset="0"/>
              </a:rPr>
              <a:t>l</a:t>
            </a:r>
            <a:r>
              <a:rPr lang="it-IT" sz="1500" dirty="0"/>
              <a:t> </a:t>
            </a:r>
            <a:r>
              <a:rPr lang="it-IT" sz="1500" dirty="0" err="1"/>
              <a:t>is</a:t>
            </a:r>
            <a:r>
              <a:rPr lang="it-IT" sz="1500" dirty="0"/>
              <a:t> the set of </a:t>
            </a:r>
            <a:r>
              <a:rPr lang="it-IT" sz="1500" dirty="0" err="1"/>
              <a:t>commands</a:t>
            </a:r>
            <a:r>
              <a:rPr lang="it-IT" sz="1500" dirty="0"/>
              <a:t> for the </a:t>
            </a:r>
            <a:r>
              <a:rPr lang="it-IT" sz="1500" dirty="0" err="1"/>
              <a:t>lower</a:t>
            </a:r>
            <a:r>
              <a:rPr lang="it-IT" sz="1500" dirty="0"/>
              <a:t> </a:t>
            </a:r>
            <a:r>
              <a:rPr lang="it-IT" sz="1500" dirty="0" err="1"/>
              <a:t>layer</a:t>
            </a:r>
            <a:endParaRPr lang="it-IT" sz="1500" dirty="0"/>
          </a:p>
          <a:p>
            <a:pPr marL="297656" indent="-257175">
              <a:buFont typeface="Arial" panose="020B0604020202020204" pitchFamily="34" charset="0"/>
              <a:buChar char="•"/>
            </a:pPr>
            <a:r>
              <a:rPr lang="it-IT" sz="1500" i="1" dirty="0" err="1">
                <a:latin typeface="Cambria Math" panose="02040503050406030204" pitchFamily="18" charset="0"/>
                <a:ea typeface="Cambria Math" panose="02040503050406030204" pitchFamily="18" charset="0"/>
              </a:rPr>
              <a:t>P</a:t>
            </a:r>
            <a:r>
              <a:rPr lang="it-IT" sz="1500" baseline="-25000" dirty="0" err="1">
                <a:latin typeface="Cambria Math" panose="02040503050406030204" pitchFamily="18" charset="0"/>
                <a:ea typeface="Cambria Math" panose="02040503050406030204" pitchFamily="18" charset="0"/>
              </a:rPr>
              <a:t>h</a:t>
            </a:r>
            <a:r>
              <a:rPr lang="it-IT" sz="1500" dirty="0"/>
              <a:t> </a:t>
            </a:r>
            <a:r>
              <a:rPr lang="it-IT" sz="1500" dirty="0" err="1"/>
              <a:t>is</a:t>
            </a:r>
            <a:r>
              <a:rPr lang="it-IT" sz="1500" dirty="0"/>
              <a:t> the set of </a:t>
            </a:r>
            <a:r>
              <a:rPr lang="it-IT" sz="1500" dirty="0" err="1"/>
              <a:t>percepts</a:t>
            </a:r>
            <a:r>
              <a:rPr lang="it-IT" sz="1500" dirty="0"/>
              <a:t> for the </a:t>
            </a:r>
            <a:r>
              <a:rPr lang="it-IT" sz="1500" dirty="0" err="1"/>
              <a:t>higher</a:t>
            </a:r>
            <a:r>
              <a:rPr lang="it-IT" sz="1500" dirty="0"/>
              <a:t> </a:t>
            </a:r>
            <a:r>
              <a:rPr lang="it-IT" sz="1500" dirty="0" err="1"/>
              <a:t>layer</a:t>
            </a:r>
            <a:endParaRPr lang="it-IT" sz="1500" dirty="0">
              <a:ea typeface="Cambria Math" panose="02040503050406030204" pitchFamily="18" charset="0"/>
            </a:endParaRPr>
          </a:p>
        </p:txBody>
      </p:sp>
      <p:sp>
        <p:nvSpPr>
          <p:cNvPr id="4" name="Date Placeholder 3">
            <a:extLst>
              <a:ext uri="{FF2B5EF4-FFF2-40B4-BE49-F238E27FC236}">
                <a16:creationId xmlns:a16="http://schemas.microsoft.com/office/drawing/2014/main" id="{DF4BDEC2-43BC-104D-9FC0-2556BCD9C4E6}"/>
              </a:ext>
            </a:extLst>
          </p:cNvPr>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a:extLst>
              <a:ext uri="{FF2B5EF4-FFF2-40B4-BE49-F238E27FC236}">
                <a16:creationId xmlns:a16="http://schemas.microsoft.com/office/drawing/2014/main" id="{49AB2454-B03E-D64E-85BC-83057C694A01}"/>
              </a:ext>
            </a:extLst>
          </p:cNvPr>
          <p:cNvSpPr>
            <a:spLocks noGrp="1"/>
          </p:cNvSpPr>
          <p:nvPr>
            <p:ph type="ftr" sz="quarter" idx="11"/>
          </p:nvPr>
        </p:nvSpPr>
        <p:spPr/>
        <p:txBody>
          <a:bodyPr/>
          <a:lstStyle/>
          <a:p>
            <a:r>
              <a:rPr lang="en-US"/>
              <a:t>AI Fundamentals - M. Simi</a:t>
            </a:r>
            <a:endParaRPr lang="en-US" dirty="0"/>
          </a:p>
        </p:txBody>
      </p:sp>
      <p:sp>
        <p:nvSpPr>
          <p:cNvPr id="6" name="Slide Number Placeholder 5">
            <a:extLst>
              <a:ext uri="{FF2B5EF4-FFF2-40B4-BE49-F238E27FC236}">
                <a16:creationId xmlns:a16="http://schemas.microsoft.com/office/drawing/2014/main" id="{58501AC0-AB5E-6049-A57A-EB3BD6CE2BBA}"/>
              </a:ext>
            </a:extLst>
          </p:cNvPr>
          <p:cNvSpPr>
            <a:spLocks noGrp="1"/>
          </p:cNvSpPr>
          <p:nvPr>
            <p:ph type="sldNum" sz="quarter" idx="12"/>
          </p:nvPr>
        </p:nvSpPr>
        <p:spPr/>
        <p:txBody>
          <a:bodyPr/>
          <a:lstStyle/>
          <a:p>
            <a:fld id="{6113E31D-E2AB-40D1-8B51-AFA5AFEF393A}" type="slidenum">
              <a:rPr lang="en-US" smtClean="0"/>
              <a:pPr/>
              <a:t>34</a:t>
            </a:fld>
            <a:endParaRPr lang="en-US" dirty="0"/>
          </a:p>
        </p:txBody>
      </p:sp>
    </p:spTree>
    <p:extLst>
      <p:ext uri="{BB962C8B-B14F-4D97-AF65-F5344CB8AC3E}">
        <p14:creationId xmlns:p14="http://schemas.microsoft.com/office/powerpoint/2010/main" val="6362167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12A3B-09AF-4644-8E5D-ADE7B98D10DD}"/>
              </a:ext>
            </a:extLst>
          </p:cNvPr>
          <p:cNvSpPr>
            <a:spLocks noGrp="1"/>
          </p:cNvSpPr>
          <p:nvPr>
            <p:ph type="title"/>
          </p:nvPr>
        </p:nvSpPr>
        <p:spPr/>
        <p:txBody>
          <a:bodyPr/>
          <a:lstStyle/>
          <a:p>
            <a:r>
              <a:rPr lang="it-IT" dirty="0" err="1"/>
              <a:t>Hybrid</a:t>
            </a:r>
            <a:r>
              <a:rPr lang="it-IT" dirty="0"/>
              <a:t> </a:t>
            </a:r>
            <a:r>
              <a:rPr lang="it-IT" dirty="0" err="1"/>
              <a:t>systems</a:t>
            </a:r>
            <a:endParaRPr lang="it-IT" dirty="0"/>
          </a:p>
        </p:txBody>
      </p:sp>
      <p:sp>
        <p:nvSpPr>
          <p:cNvPr id="3" name="Content Placeholder 2">
            <a:extLst>
              <a:ext uri="{FF2B5EF4-FFF2-40B4-BE49-F238E27FC236}">
                <a16:creationId xmlns:a16="http://schemas.microsoft.com/office/drawing/2014/main" id="{C6FE0D9C-4E78-1A4A-809C-1C76E8075ABB}"/>
              </a:ext>
            </a:extLst>
          </p:cNvPr>
          <p:cNvSpPr>
            <a:spLocks noGrp="1"/>
          </p:cNvSpPr>
          <p:nvPr>
            <p:ph idx="1"/>
          </p:nvPr>
        </p:nvSpPr>
        <p:spPr/>
        <p:txBody>
          <a:bodyPr/>
          <a:lstStyle/>
          <a:p>
            <a:pPr marL="297656" indent="-257175">
              <a:buFont typeface="Arial" panose="020B0604020202020204" pitchFamily="34" charset="0"/>
              <a:buChar char="•"/>
            </a:pPr>
            <a:r>
              <a:rPr lang="it-IT" dirty="0"/>
              <a:t>high-</a:t>
            </a:r>
            <a:r>
              <a:rPr lang="it-IT" dirty="0" err="1"/>
              <a:t>level</a:t>
            </a:r>
            <a:r>
              <a:rPr lang="it-IT" dirty="0"/>
              <a:t> </a:t>
            </a:r>
            <a:r>
              <a:rPr lang="it-IT" dirty="0" err="1"/>
              <a:t>reasoning</a:t>
            </a:r>
            <a:r>
              <a:rPr lang="it-IT" dirty="0"/>
              <a:t>, </a:t>
            </a:r>
            <a:r>
              <a:rPr lang="it-IT" dirty="0" err="1"/>
              <a:t>is</a:t>
            </a:r>
            <a:r>
              <a:rPr lang="it-IT" dirty="0"/>
              <a:t> </a:t>
            </a:r>
            <a:r>
              <a:rPr lang="it-IT" dirty="0" err="1"/>
              <a:t>often</a:t>
            </a:r>
            <a:r>
              <a:rPr lang="it-IT" dirty="0"/>
              <a:t> discrete and qualitative</a:t>
            </a:r>
          </a:p>
          <a:p>
            <a:pPr marL="297656" indent="-257175">
              <a:buFont typeface="Arial" panose="020B0604020202020204" pitchFamily="34" charset="0"/>
              <a:buChar char="•"/>
            </a:pPr>
            <a:r>
              <a:rPr lang="it-IT" dirty="0" err="1"/>
              <a:t>low-level</a:t>
            </a:r>
            <a:r>
              <a:rPr lang="it-IT" dirty="0"/>
              <a:t> </a:t>
            </a:r>
            <a:r>
              <a:rPr lang="it-IT" dirty="0" err="1"/>
              <a:t>reasoning</a:t>
            </a:r>
            <a:r>
              <a:rPr lang="it-IT" dirty="0"/>
              <a:t> </a:t>
            </a:r>
            <a:r>
              <a:rPr lang="it-IT" dirty="0" err="1"/>
              <a:t>is</a:t>
            </a:r>
            <a:r>
              <a:rPr lang="it-IT" dirty="0"/>
              <a:t> </a:t>
            </a:r>
            <a:r>
              <a:rPr lang="it-IT" dirty="0" err="1"/>
              <a:t>often</a:t>
            </a:r>
            <a:r>
              <a:rPr lang="it-IT" dirty="0"/>
              <a:t> </a:t>
            </a:r>
            <a:r>
              <a:rPr lang="it-IT" dirty="0" err="1"/>
              <a:t>continuous</a:t>
            </a:r>
            <a:r>
              <a:rPr lang="it-IT" dirty="0"/>
              <a:t> and quantitative </a:t>
            </a:r>
          </a:p>
          <a:p>
            <a:r>
              <a:rPr lang="it-IT" dirty="0"/>
              <a:t>A controller </a:t>
            </a:r>
            <a:r>
              <a:rPr lang="it-IT" dirty="0" err="1"/>
              <a:t>that</a:t>
            </a:r>
            <a:r>
              <a:rPr lang="it-IT" dirty="0"/>
              <a:t> </a:t>
            </a:r>
            <a:r>
              <a:rPr lang="it-IT" dirty="0" err="1"/>
              <a:t>reasons</a:t>
            </a:r>
            <a:r>
              <a:rPr lang="it-IT" dirty="0"/>
              <a:t> in </a:t>
            </a:r>
            <a:r>
              <a:rPr lang="it-IT" dirty="0" err="1"/>
              <a:t>terms</a:t>
            </a:r>
            <a:r>
              <a:rPr lang="it-IT" dirty="0"/>
              <a:t> of </a:t>
            </a:r>
            <a:r>
              <a:rPr lang="it-IT" dirty="0" err="1"/>
              <a:t>both</a:t>
            </a:r>
            <a:r>
              <a:rPr lang="it-IT" dirty="0"/>
              <a:t> discrete and </a:t>
            </a:r>
            <a:r>
              <a:rPr lang="it-IT" dirty="0" err="1"/>
              <a:t>continuous</a:t>
            </a:r>
            <a:r>
              <a:rPr lang="it-IT" dirty="0"/>
              <a:t> </a:t>
            </a:r>
            <a:r>
              <a:rPr lang="it-IT" dirty="0" err="1"/>
              <a:t>values</a:t>
            </a:r>
            <a:r>
              <a:rPr lang="it-IT" dirty="0"/>
              <a:t> </a:t>
            </a:r>
            <a:r>
              <a:rPr lang="it-IT" dirty="0" err="1"/>
              <a:t>is</a:t>
            </a:r>
            <a:r>
              <a:rPr lang="it-IT" dirty="0"/>
              <a:t> </a:t>
            </a:r>
            <a:r>
              <a:rPr lang="it-IT" dirty="0" err="1"/>
              <a:t>called</a:t>
            </a:r>
            <a:r>
              <a:rPr lang="it-IT" dirty="0"/>
              <a:t> a </a:t>
            </a:r>
            <a:r>
              <a:rPr lang="it-IT" b="1" dirty="0" err="1"/>
              <a:t>hybrid</a:t>
            </a:r>
            <a:r>
              <a:rPr lang="it-IT" b="1" dirty="0"/>
              <a:t> </a:t>
            </a:r>
            <a:r>
              <a:rPr lang="it-IT" b="1" dirty="0" err="1"/>
              <a:t>system</a:t>
            </a:r>
            <a:r>
              <a:rPr lang="it-IT" dirty="0"/>
              <a:t>.</a:t>
            </a:r>
          </a:p>
        </p:txBody>
      </p:sp>
      <p:sp>
        <p:nvSpPr>
          <p:cNvPr id="4" name="Date Placeholder 3">
            <a:extLst>
              <a:ext uri="{FF2B5EF4-FFF2-40B4-BE49-F238E27FC236}">
                <a16:creationId xmlns:a16="http://schemas.microsoft.com/office/drawing/2014/main" id="{8950680D-2EFA-4242-917E-404862E03C8A}"/>
              </a:ext>
            </a:extLst>
          </p:cNvPr>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a:extLst>
              <a:ext uri="{FF2B5EF4-FFF2-40B4-BE49-F238E27FC236}">
                <a16:creationId xmlns:a16="http://schemas.microsoft.com/office/drawing/2014/main" id="{A9842493-203D-BC40-A390-FB29924B23A4}"/>
              </a:ext>
            </a:extLst>
          </p:cNvPr>
          <p:cNvSpPr>
            <a:spLocks noGrp="1"/>
          </p:cNvSpPr>
          <p:nvPr>
            <p:ph type="ftr" sz="quarter" idx="11"/>
          </p:nvPr>
        </p:nvSpPr>
        <p:spPr/>
        <p:txBody>
          <a:bodyPr/>
          <a:lstStyle/>
          <a:p>
            <a:r>
              <a:rPr lang="en-US"/>
              <a:t>AI Fundamentals - M. Simi</a:t>
            </a:r>
            <a:endParaRPr lang="en-US" dirty="0"/>
          </a:p>
        </p:txBody>
      </p:sp>
      <p:sp>
        <p:nvSpPr>
          <p:cNvPr id="6" name="Slide Number Placeholder 5">
            <a:extLst>
              <a:ext uri="{FF2B5EF4-FFF2-40B4-BE49-F238E27FC236}">
                <a16:creationId xmlns:a16="http://schemas.microsoft.com/office/drawing/2014/main" id="{46FA40D8-60C3-3F47-AABB-507CC4BE8A4D}"/>
              </a:ext>
            </a:extLst>
          </p:cNvPr>
          <p:cNvSpPr>
            <a:spLocks noGrp="1"/>
          </p:cNvSpPr>
          <p:nvPr>
            <p:ph type="sldNum" sz="quarter" idx="12"/>
          </p:nvPr>
        </p:nvSpPr>
        <p:spPr/>
        <p:txBody>
          <a:bodyPr/>
          <a:lstStyle/>
          <a:p>
            <a:fld id="{6113E31D-E2AB-40D1-8B51-AFA5AFEF393A}" type="slidenum">
              <a:rPr lang="en-US" smtClean="0"/>
              <a:pPr/>
              <a:t>35</a:t>
            </a:fld>
            <a:endParaRPr lang="en-US" dirty="0"/>
          </a:p>
        </p:txBody>
      </p:sp>
    </p:spTree>
    <p:extLst>
      <p:ext uri="{BB962C8B-B14F-4D97-AF65-F5344CB8AC3E}">
        <p14:creationId xmlns:p14="http://schemas.microsoft.com/office/powerpoint/2010/main" val="25930792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64D20-4407-CA43-B5C2-FD712B2617E5}"/>
              </a:ext>
            </a:extLst>
          </p:cNvPr>
          <p:cNvSpPr>
            <a:spLocks noGrp="1"/>
          </p:cNvSpPr>
          <p:nvPr>
            <p:ph type="title"/>
          </p:nvPr>
        </p:nvSpPr>
        <p:spPr/>
        <p:txBody>
          <a:bodyPr/>
          <a:lstStyle/>
          <a:p>
            <a:r>
              <a:rPr lang="it-IT" dirty="0" err="1"/>
              <a:t>Example</a:t>
            </a:r>
            <a:r>
              <a:rPr lang="it-IT" dirty="0"/>
              <a:t>: delivery robot</a:t>
            </a:r>
          </a:p>
        </p:txBody>
      </p:sp>
      <p:sp>
        <p:nvSpPr>
          <p:cNvPr id="3" name="Content Placeholder 2">
            <a:extLst>
              <a:ext uri="{FF2B5EF4-FFF2-40B4-BE49-F238E27FC236}">
                <a16:creationId xmlns:a16="http://schemas.microsoft.com/office/drawing/2014/main" id="{B085D6BE-3AEF-6840-995E-7BBB369838F6}"/>
              </a:ext>
            </a:extLst>
          </p:cNvPr>
          <p:cNvSpPr>
            <a:spLocks noGrp="1"/>
          </p:cNvSpPr>
          <p:nvPr>
            <p:ph idx="1"/>
          </p:nvPr>
        </p:nvSpPr>
        <p:spPr/>
        <p:txBody>
          <a:bodyPr>
            <a:normAutofit/>
          </a:bodyPr>
          <a:lstStyle/>
          <a:p>
            <a:pPr marL="297656" indent="-257175">
              <a:buFont typeface="Wingdings" pitchFamily="2" charset="2"/>
              <a:buChar char="§"/>
            </a:pPr>
            <a:r>
              <a:rPr lang="it-IT" dirty="0"/>
              <a:t>The robot </a:t>
            </a:r>
            <a:r>
              <a:rPr lang="it-IT" dirty="0" err="1"/>
              <a:t>is</a:t>
            </a:r>
            <a:r>
              <a:rPr lang="it-IT" dirty="0"/>
              <a:t> </a:t>
            </a:r>
            <a:r>
              <a:rPr lang="it-IT" dirty="0" err="1"/>
              <a:t>given</a:t>
            </a:r>
            <a:r>
              <a:rPr lang="it-IT" dirty="0"/>
              <a:t> a </a:t>
            </a:r>
            <a:r>
              <a:rPr lang="it-IT" dirty="0" err="1"/>
              <a:t>plan</a:t>
            </a:r>
            <a:r>
              <a:rPr lang="it-IT" dirty="0"/>
              <a:t> </a:t>
            </a:r>
            <a:r>
              <a:rPr lang="it-IT" dirty="0" err="1"/>
              <a:t>consisting</a:t>
            </a:r>
            <a:r>
              <a:rPr lang="it-IT" dirty="0"/>
              <a:t> of a </a:t>
            </a:r>
            <a:r>
              <a:rPr lang="it-IT" dirty="0" err="1"/>
              <a:t>sequence</a:t>
            </a:r>
            <a:r>
              <a:rPr lang="it-IT" dirty="0"/>
              <a:t> of </a:t>
            </a:r>
            <a:r>
              <a:rPr lang="it-IT" dirty="0" err="1"/>
              <a:t>named</a:t>
            </a:r>
            <a:r>
              <a:rPr lang="it-IT" dirty="0"/>
              <a:t> </a:t>
            </a:r>
            <a:r>
              <a:rPr lang="it-IT" dirty="0" err="1"/>
              <a:t>locations</a:t>
            </a:r>
            <a:r>
              <a:rPr lang="it-IT" dirty="0"/>
              <a:t> for the robot to go to, </a:t>
            </a:r>
            <a:r>
              <a:rPr lang="it-IT" dirty="0" err="1"/>
              <a:t>avoiding</a:t>
            </a:r>
            <a:r>
              <a:rPr lang="it-IT" dirty="0"/>
              <a:t> </a:t>
            </a:r>
            <a:r>
              <a:rPr lang="it-IT" dirty="0" err="1"/>
              <a:t>obstacles</a:t>
            </a:r>
            <a:r>
              <a:rPr lang="it-IT" dirty="0"/>
              <a:t>.</a:t>
            </a:r>
          </a:p>
          <a:p>
            <a:pPr marL="297656" indent="-257175">
              <a:buFont typeface="Wingdings" pitchFamily="2" charset="2"/>
              <a:buChar char="§"/>
            </a:pPr>
            <a:r>
              <a:rPr lang="it-IT" dirty="0" err="1"/>
              <a:t>It</a:t>
            </a:r>
            <a:r>
              <a:rPr lang="it-IT" dirty="0"/>
              <a:t> </a:t>
            </a:r>
            <a:r>
              <a:rPr lang="it-IT" dirty="0" err="1"/>
              <a:t>has</a:t>
            </a:r>
            <a:r>
              <a:rPr lang="it-IT" dirty="0"/>
              <a:t> </a:t>
            </a:r>
            <a:r>
              <a:rPr lang="it-IT" dirty="0" err="1"/>
              <a:t>wheels</a:t>
            </a:r>
            <a:r>
              <a:rPr lang="it-IT" dirty="0"/>
              <a:t> and </a:t>
            </a:r>
            <a:r>
              <a:rPr lang="it-IT" dirty="0" err="1"/>
              <a:t>three</a:t>
            </a:r>
            <a:r>
              <a:rPr lang="it-IT" dirty="0"/>
              <a:t> </a:t>
            </a:r>
            <a:r>
              <a:rPr lang="it-IT" dirty="0" err="1"/>
              <a:t>actions</a:t>
            </a:r>
            <a:r>
              <a:rPr lang="it-IT" dirty="0"/>
              <a:t>: go </a:t>
            </a:r>
            <a:r>
              <a:rPr lang="it-IT" dirty="0" err="1"/>
              <a:t>straight</a:t>
            </a:r>
            <a:r>
              <a:rPr lang="it-IT" dirty="0"/>
              <a:t>, go right, go </a:t>
            </a:r>
            <a:r>
              <a:rPr lang="it-IT" dirty="0" err="1"/>
              <a:t>left</a:t>
            </a:r>
            <a:r>
              <a:rPr lang="it-IT" dirty="0"/>
              <a:t>. (</a:t>
            </a:r>
            <a:r>
              <a:rPr lang="it-IT" dirty="0" err="1"/>
              <a:t>Its</a:t>
            </a:r>
            <a:r>
              <a:rPr lang="it-IT" dirty="0"/>
              <a:t> </a:t>
            </a:r>
            <a:r>
              <a:rPr lang="it-IT" dirty="0" err="1"/>
              <a:t>velocity</a:t>
            </a:r>
            <a:r>
              <a:rPr lang="it-IT" dirty="0"/>
              <a:t> </a:t>
            </a:r>
            <a:r>
              <a:rPr lang="it-IT" dirty="0" err="1"/>
              <a:t>doesn’t</a:t>
            </a:r>
            <a:r>
              <a:rPr lang="it-IT" dirty="0"/>
              <a:t> </a:t>
            </a:r>
            <a:r>
              <a:rPr lang="it-IT" dirty="0" err="1"/>
              <a:t>change</a:t>
            </a:r>
            <a:r>
              <a:rPr lang="it-IT" dirty="0"/>
              <a:t>).</a:t>
            </a:r>
          </a:p>
          <a:p>
            <a:pPr marL="297656" indent="-257175">
              <a:buFont typeface="Wingdings" pitchFamily="2" charset="2"/>
              <a:buChar char="§"/>
            </a:pPr>
            <a:r>
              <a:rPr lang="it-IT" dirty="0" err="1"/>
              <a:t>It</a:t>
            </a:r>
            <a:r>
              <a:rPr lang="it-IT" dirty="0"/>
              <a:t> </a:t>
            </a:r>
            <a:r>
              <a:rPr lang="it-IT" dirty="0" err="1"/>
              <a:t>has</a:t>
            </a:r>
            <a:r>
              <a:rPr lang="it-IT" dirty="0"/>
              <a:t> a single </a:t>
            </a:r>
            <a:r>
              <a:rPr lang="it-IT" dirty="0" err="1"/>
              <a:t>whisker</a:t>
            </a:r>
            <a:r>
              <a:rPr lang="it-IT" dirty="0"/>
              <a:t> </a:t>
            </a:r>
            <a:r>
              <a:rPr lang="it-IT" dirty="0" err="1"/>
              <a:t>sensor</a:t>
            </a:r>
            <a:r>
              <a:rPr lang="it-IT" dirty="0"/>
              <a:t> </a:t>
            </a:r>
            <a:r>
              <a:rPr lang="it-IT" dirty="0" err="1"/>
              <a:t>pointing</a:t>
            </a:r>
            <a:r>
              <a:rPr lang="it-IT" dirty="0"/>
              <a:t> </a:t>
            </a:r>
            <a:r>
              <a:rPr lang="it-IT" dirty="0" err="1"/>
              <a:t>forward</a:t>
            </a:r>
            <a:r>
              <a:rPr lang="it-IT" dirty="0"/>
              <a:t> and to the right. The robot can </a:t>
            </a:r>
            <a:r>
              <a:rPr lang="it-IT" dirty="0" err="1"/>
              <a:t>detect</a:t>
            </a:r>
            <a:r>
              <a:rPr lang="it-IT" dirty="0"/>
              <a:t> </a:t>
            </a:r>
            <a:r>
              <a:rPr lang="it-IT" dirty="0" err="1"/>
              <a:t>if</a:t>
            </a:r>
            <a:r>
              <a:rPr lang="it-IT" dirty="0"/>
              <a:t> the </a:t>
            </a:r>
            <a:r>
              <a:rPr lang="it-IT" dirty="0" err="1"/>
              <a:t>whisker</a:t>
            </a:r>
            <a:r>
              <a:rPr lang="it-IT" dirty="0"/>
              <a:t> </a:t>
            </a:r>
            <a:r>
              <a:rPr lang="it-IT" dirty="0" err="1"/>
              <a:t>hits</a:t>
            </a:r>
            <a:r>
              <a:rPr lang="it-IT" dirty="0"/>
              <a:t> an </a:t>
            </a:r>
            <a:r>
              <a:rPr lang="it-IT" dirty="0" err="1"/>
              <a:t>object</a:t>
            </a:r>
            <a:r>
              <a:rPr lang="it-IT" dirty="0"/>
              <a:t>.</a:t>
            </a:r>
          </a:p>
          <a:p>
            <a:pPr marL="297656" indent="-257175">
              <a:buFont typeface="Wingdings" pitchFamily="2" charset="2"/>
              <a:buChar char="§"/>
            </a:pPr>
            <a:r>
              <a:rPr lang="it-IT" dirty="0"/>
              <a:t>The robot </a:t>
            </a:r>
            <a:r>
              <a:rPr lang="it-IT" dirty="0" err="1"/>
              <a:t>knows</a:t>
            </a:r>
            <a:r>
              <a:rPr lang="it-IT" dirty="0"/>
              <a:t> </a:t>
            </a:r>
            <a:r>
              <a:rPr lang="it-IT" dirty="0" err="1"/>
              <a:t>where</a:t>
            </a:r>
            <a:r>
              <a:rPr lang="it-IT" dirty="0"/>
              <a:t> </a:t>
            </a:r>
            <a:r>
              <a:rPr lang="it-IT" dirty="0" err="1"/>
              <a:t>it</a:t>
            </a:r>
            <a:r>
              <a:rPr lang="it-IT" dirty="0"/>
              <a:t> </a:t>
            </a:r>
            <a:r>
              <a:rPr lang="it-IT" dirty="0" err="1"/>
              <a:t>is</a:t>
            </a:r>
            <a:r>
              <a:rPr lang="it-IT" dirty="0"/>
              <a:t> </a:t>
            </a:r>
            <a:r>
              <a:rPr lang="it-IT" dirty="0" err="1"/>
              <a:t>but</a:t>
            </a:r>
            <a:r>
              <a:rPr lang="it-IT" dirty="0"/>
              <a:t> </a:t>
            </a:r>
            <a:r>
              <a:rPr lang="it-IT" dirty="0" err="1"/>
              <a:t>it</a:t>
            </a:r>
            <a:r>
              <a:rPr lang="it-IT" dirty="0"/>
              <a:t> </a:t>
            </a:r>
            <a:r>
              <a:rPr lang="it-IT" dirty="0" err="1"/>
              <a:t>has</a:t>
            </a:r>
            <a:r>
              <a:rPr lang="it-IT" dirty="0"/>
              <a:t> no </a:t>
            </a:r>
            <a:r>
              <a:rPr lang="it-IT" dirty="0" err="1"/>
              <a:t>map</a:t>
            </a:r>
            <a:r>
              <a:rPr lang="it-IT" dirty="0"/>
              <a:t>.</a:t>
            </a:r>
          </a:p>
          <a:p>
            <a:pPr marL="297656" indent="-257175">
              <a:buFont typeface="Wingdings" pitchFamily="2" charset="2"/>
              <a:buChar char="§"/>
            </a:pPr>
            <a:r>
              <a:rPr lang="it-IT" dirty="0"/>
              <a:t>The </a:t>
            </a:r>
            <a:r>
              <a:rPr lang="it-IT" dirty="0" err="1"/>
              <a:t>obstacles</a:t>
            </a:r>
            <a:r>
              <a:rPr lang="it-IT" dirty="0"/>
              <a:t> and </a:t>
            </a:r>
            <a:r>
              <a:rPr lang="it-IT" dirty="0" err="1"/>
              <a:t>locations</a:t>
            </a:r>
            <a:r>
              <a:rPr lang="it-IT" dirty="0"/>
              <a:t> can be </a:t>
            </a:r>
            <a:r>
              <a:rPr lang="it-IT" dirty="0" err="1"/>
              <a:t>moved</a:t>
            </a:r>
            <a:r>
              <a:rPr lang="it-IT" dirty="0"/>
              <a:t> </a:t>
            </a:r>
            <a:r>
              <a:rPr lang="it-IT" dirty="0" err="1"/>
              <a:t>dynamically</a:t>
            </a:r>
            <a:r>
              <a:rPr lang="it-IT" dirty="0"/>
              <a:t>.</a:t>
            </a:r>
          </a:p>
          <a:p>
            <a:pPr marL="297656" indent="-257175">
              <a:buFont typeface="Wingdings" pitchFamily="2" charset="2"/>
              <a:buChar char="§"/>
            </a:pPr>
            <a:r>
              <a:rPr lang="it-IT" dirty="0" err="1"/>
              <a:t>Obstacles</a:t>
            </a:r>
            <a:r>
              <a:rPr lang="it-IT" dirty="0"/>
              <a:t> and new </a:t>
            </a:r>
            <a:r>
              <a:rPr lang="it-IT" dirty="0" err="1"/>
              <a:t>locations</a:t>
            </a:r>
            <a:r>
              <a:rPr lang="it-IT" dirty="0"/>
              <a:t> can be </a:t>
            </a:r>
            <a:r>
              <a:rPr lang="it-IT" dirty="0" err="1"/>
              <a:t>created</a:t>
            </a:r>
            <a:r>
              <a:rPr lang="it-IT" dirty="0"/>
              <a:t> </a:t>
            </a:r>
            <a:r>
              <a:rPr lang="it-IT" dirty="0" err="1"/>
              <a:t>dynamically</a:t>
            </a:r>
            <a:r>
              <a:rPr lang="it-IT" dirty="0"/>
              <a:t>.</a:t>
            </a:r>
          </a:p>
          <a:p>
            <a:endParaRPr lang="it-IT" dirty="0"/>
          </a:p>
        </p:txBody>
      </p:sp>
      <p:sp>
        <p:nvSpPr>
          <p:cNvPr id="4" name="Date Placeholder 3">
            <a:extLst>
              <a:ext uri="{FF2B5EF4-FFF2-40B4-BE49-F238E27FC236}">
                <a16:creationId xmlns:a16="http://schemas.microsoft.com/office/drawing/2014/main" id="{CC28C372-E776-DB4C-B63F-4ECA41BFF293}"/>
              </a:ext>
            </a:extLst>
          </p:cNvPr>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a:extLst>
              <a:ext uri="{FF2B5EF4-FFF2-40B4-BE49-F238E27FC236}">
                <a16:creationId xmlns:a16="http://schemas.microsoft.com/office/drawing/2014/main" id="{65BFD482-7C91-8F46-B27C-F75195A7FEB7}"/>
              </a:ext>
            </a:extLst>
          </p:cNvPr>
          <p:cNvSpPr>
            <a:spLocks noGrp="1"/>
          </p:cNvSpPr>
          <p:nvPr>
            <p:ph type="ftr" sz="quarter" idx="11"/>
          </p:nvPr>
        </p:nvSpPr>
        <p:spPr/>
        <p:txBody>
          <a:bodyPr/>
          <a:lstStyle/>
          <a:p>
            <a:r>
              <a:rPr lang="en-US"/>
              <a:t>AI Fundamentals - M. Simi</a:t>
            </a:r>
            <a:endParaRPr lang="en-US" dirty="0"/>
          </a:p>
        </p:txBody>
      </p:sp>
      <p:sp>
        <p:nvSpPr>
          <p:cNvPr id="6" name="Slide Number Placeholder 5">
            <a:extLst>
              <a:ext uri="{FF2B5EF4-FFF2-40B4-BE49-F238E27FC236}">
                <a16:creationId xmlns:a16="http://schemas.microsoft.com/office/drawing/2014/main" id="{D9F3C350-ABF4-5C43-BBE0-1CFE32B20288}"/>
              </a:ext>
            </a:extLst>
          </p:cNvPr>
          <p:cNvSpPr>
            <a:spLocks noGrp="1"/>
          </p:cNvSpPr>
          <p:nvPr>
            <p:ph type="sldNum" sz="quarter" idx="12"/>
          </p:nvPr>
        </p:nvSpPr>
        <p:spPr/>
        <p:txBody>
          <a:bodyPr/>
          <a:lstStyle/>
          <a:p>
            <a:fld id="{6113E31D-E2AB-40D1-8B51-AFA5AFEF393A}" type="slidenum">
              <a:rPr lang="en-US" smtClean="0"/>
              <a:pPr/>
              <a:t>36</a:t>
            </a:fld>
            <a:endParaRPr lang="en-US" dirty="0"/>
          </a:p>
        </p:txBody>
      </p:sp>
    </p:spTree>
    <p:extLst>
      <p:ext uri="{BB962C8B-B14F-4D97-AF65-F5344CB8AC3E}">
        <p14:creationId xmlns:p14="http://schemas.microsoft.com/office/powerpoint/2010/main" val="30074040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23F22-C479-9442-9FA5-9F65CA5AE330}"/>
              </a:ext>
            </a:extLst>
          </p:cNvPr>
          <p:cNvSpPr>
            <a:spLocks noGrp="1"/>
          </p:cNvSpPr>
          <p:nvPr>
            <p:ph type="title"/>
          </p:nvPr>
        </p:nvSpPr>
        <p:spPr/>
        <p:txBody>
          <a:bodyPr/>
          <a:lstStyle/>
          <a:p>
            <a:r>
              <a:rPr lang="it-IT" dirty="0"/>
              <a:t>A </a:t>
            </a:r>
            <a:r>
              <a:rPr lang="it-IT" dirty="0" err="1"/>
              <a:t>decomposition</a:t>
            </a:r>
            <a:r>
              <a:rPr lang="it-IT" dirty="0"/>
              <a:t> for the Delivery Robot</a:t>
            </a:r>
          </a:p>
        </p:txBody>
      </p:sp>
      <p:sp>
        <p:nvSpPr>
          <p:cNvPr id="4" name="Date Placeholder 3">
            <a:extLst>
              <a:ext uri="{FF2B5EF4-FFF2-40B4-BE49-F238E27FC236}">
                <a16:creationId xmlns:a16="http://schemas.microsoft.com/office/drawing/2014/main" id="{57987A2E-1E00-0245-969E-0EF8D700ED59}"/>
              </a:ext>
            </a:extLst>
          </p:cNvPr>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a:extLst>
              <a:ext uri="{FF2B5EF4-FFF2-40B4-BE49-F238E27FC236}">
                <a16:creationId xmlns:a16="http://schemas.microsoft.com/office/drawing/2014/main" id="{A8A5FD45-5142-CE45-BF66-DF35857385DD}"/>
              </a:ext>
            </a:extLst>
          </p:cNvPr>
          <p:cNvSpPr>
            <a:spLocks noGrp="1"/>
          </p:cNvSpPr>
          <p:nvPr>
            <p:ph type="ftr" sz="quarter" idx="11"/>
          </p:nvPr>
        </p:nvSpPr>
        <p:spPr/>
        <p:txBody>
          <a:bodyPr/>
          <a:lstStyle/>
          <a:p>
            <a:r>
              <a:rPr lang="en-US"/>
              <a:t>AI Fundamentals - M. Simi</a:t>
            </a:r>
            <a:endParaRPr lang="en-US" dirty="0"/>
          </a:p>
        </p:txBody>
      </p:sp>
      <p:sp>
        <p:nvSpPr>
          <p:cNvPr id="6" name="Slide Number Placeholder 5">
            <a:extLst>
              <a:ext uri="{FF2B5EF4-FFF2-40B4-BE49-F238E27FC236}">
                <a16:creationId xmlns:a16="http://schemas.microsoft.com/office/drawing/2014/main" id="{599194B5-E3EC-5C48-B0F1-C699A45B750A}"/>
              </a:ext>
            </a:extLst>
          </p:cNvPr>
          <p:cNvSpPr>
            <a:spLocks noGrp="1"/>
          </p:cNvSpPr>
          <p:nvPr>
            <p:ph type="sldNum" sz="quarter" idx="12"/>
          </p:nvPr>
        </p:nvSpPr>
        <p:spPr/>
        <p:txBody>
          <a:bodyPr/>
          <a:lstStyle/>
          <a:p>
            <a:fld id="{6113E31D-E2AB-40D1-8B51-AFA5AFEF393A}" type="slidenum">
              <a:rPr lang="en-US" smtClean="0"/>
              <a:pPr/>
              <a:t>37</a:t>
            </a:fld>
            <a:endParaRPr lang="en-US" dirty="0"/>
          </a:p>
        </p:txBody>
      </p:sp>
      <p:pic>
        <p:nvPicPr>
          <p:cNvPr id="2050" name="Picture 2" descr="https://screenshotscdn.firefoxusercontent.com/images/d8053047-35fa-4846-bdc3-2e3978edb461.png">
            <a:extLst>
              <a:ext uri="{FF2B5EF4-FFF2-40B4-BE49-F238E27FC236}">
                <a16:creationId xmlns:a16="http://schemas.microsoft.com/office/drawing/2014/main" id="{36F0ADC5-B68A-4641-9195-C9F79B31BAC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64639" y="1053447"/>
            <a:ext cx="3722659" cy="355344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22960" y="1303986"/>
            <a:ext cx="1941679" cy="369332"/>
          </a:xfrm>
          <a:prstGeom prst="rect">
            <a:avLst/>
          </a:prstGeom>
          <a:noFill/>
        </p:spPr>
        <p:txBody>
          <a:bodyPr wrap="square" rtlCol="0">
            <a:spAutoFit/>
          </a:bodyPr>
          <a:lstStyle/>
          <a:p>
            <a:r>
              <a:rPr lang="en-US" sz="1800" dirty="0"/>
              <a:t>Three</a:t>
            </a:r>
            <a:r>
              <a:rPr lang="en-US" sz="1500" dirty="0"/>
              <a:t> </a:t>
            </a:r>
            <a:r>
              <a:rPr lang="en-US" sz="1800" dirty="0"/>
              <a:t>layers</a:t>
            </a:r>
            <a:endParaRPr lang="en-US" sz="1500" dirty="0"/>
          </a:p>
        </p:txBody>
      </p:sp>
    </p:spTree>
    <p:extLst>
      <p:ext uri="{BB962C8B-B14F-4D97-AF65-F5344CB8AC3E}">
        <p14:creationId xmlns:p14="http://schemas.microsoft.com/office/powerpoint/2010/main" val="38173111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D9DCD-6418-1740-B544-5E96D2ACF388}"/>
              </a:ext>
            </a:extLst>
          </p:cNvPr>
          <p:cNvSpPr>
            <a:spLocks noGrp="1"/>
          </p:cNvSpPr>
          <p:nvPr>
            <p:ph type="title"/>
          </p:nvPr>
        </p:nvSpPr>
        <p:spPr/>
        <p:txBody>
          <a:bodyPr/>
          <a:lstStyle/>
          <a:p>
            <a:r>
              <a:rPr lang="it-IT" dirty="0"/>
              <a:t>The middle </a:t>
            </a:r>
            <a:r>
              <a:rPr lang="it-IT" dirty="0" err="1"/>
              <a:t>layer</a:t>
            </a:r>
            <a:endParaRPr lang="it-IT" dirty="0"/>
          </a:p>
        </p:txBody>
      </p:sp>
      <p:sp>
        <p:nvSpPr>
          <p:cNvPr id="4" name="Date Placeholder 3">
            <a:extLst>
              <a:ext uri="{FF2B5EF4-FFF2-40B4-BE49-F238E27FC236}">
                <a16:creationId xmlns:a16="http://schemas.microsoft.com/office/drawing/2014/main" id="{4B6D1CC8-5F84-1A47-BA6E-934A72D4EC3E}"/>
              </a:ext>
            </a:extLst>
          </p:cNvPr>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a:extLst>
              <a:ext uri="{FF2B5EF4-FFF2-40B4-BE49-F238E27FC236}">
                <a16:creationId xmlns:a16="http://schemas.microsoft.com/office/drawing/2014/main" id="{15A0903D-AAFE-0645-8AC2-F17ABEAFF2FD}"/>
              </a:ext>
            </a:extLst>
          </p:cNvPr>
          <p:cNvSpPr>
            <a:spLocks noGrp="1"/>
          </p:cNvSpPr>
          <p:nvPr>
            <p:ph type="ftr" sz="quarter" idx="11"/>
          </p:nvPr>
        </p:nvSpPr>
        <p:spPr/>
        <p:txBody>
          <a:bodyPr/>
          <a:lstStyle/>
          <a:p>
            <a:r>
              <a:rPr lang="en-US"/>
              <a:t>AI Fundamentals - M. Simi</a:t>
            </a:r>
            <a:endParaRPr lang="en-US" dirty="0"/>
          </a:p>
        </p:txBody>
      </p:sp>
      <p:sp>
        <p:nvSpPr>
          <p:cNvPr id="6" name="Slide Number Placeholder 5">
            <a:extLst>
              <a:ext uri="{FF2B5EF4-FFF2-40B4-BE49-F238E27FC236}">
                <a16:creationId xmlns:a16="http://schemas.microsoft.com/office/drawing/2014/main" id="{92B7B844-35BC-3D4B-B966-517A33A5046C}"/>
              </a:ext>
            </a:extLst>
          </p:cNvPr>
          <p:cNvSpPr>
            <a:spLocks noGrp="1"/>
          </p:cNvSpPr>
          <p:nvPr>
            <p:ph type="sldNum" sz="quarter" idx="12"/>
          </p:nvPr>
        </p:nvSpPr>
        <p:spPr/>
        <p:txBody>
          <a:bodyPr/>
          <a:lstStyle/>
          <a:p>
            <a:fld id="{6113E31D-E2AB-40D1-8B51-AFA5AFEF393A}" type="slidenum">
              <a:rPr lang="en-US" smtClean="0"/>
              <a:pPr/>
              <a:t>38</a:t>
            </a:fld>
            <a:endParaRPr lang="en-US" dirty="0"/>
          </a:p>
        </p:txBody>
      </p:sp>
      <p:pic>
        <p:nvPicPr>
          <p:cNvPr id="3074" name="Picture 2" descr="https://screenshotscdn.firefoxusercontent.com/images/79b4978a-d266-4038-9394-08c782b1e9d9.png">
            <a:extLst>
              <a:ext uri="{FF2B5EF4-FFF2-40B4-BE49-F238E27FC236}">
                <a16:creationId xmlns:a16="http://schemas.microsoft.com/office/drawing/2014/main" id="{489ED905-5629-6849-AB00-C62656E538E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50076" y="1242884"/>
            <a:ext cx="4813697" cy="3153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0048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16F85-C0E1-3842-9C66-4E85E0FCB651}"/>
              </a:ext>
            </a:extLst>
          </p:cNvPr>
          <p:cNvSpPr>
            <a:spLocks noGrp="1"/>
          </p:cNvSpPr>
          <p:nvPr>
            <p:ph type="title"/>
          </p:nvPr>
        </p:nvSpPr>
        <p:spPr/>
        <p:txBody>
          <a:bodyPr/>
          <a:lstStyle/>
          <a:p>
            <a:r>
              <a:rPr lang="it-IT" dirty="0"/>
              <a:t>A controller for the middle </a:t>
            </a:r>
            <a:r>
              <a:rPr lang="it-IT" dirty="0" err="1"/>
              <a:t>layer</a:t>
            </a:r>
            <a:endParaRPr lang="it-IT" dirty="0"/>
          </a:p>
        </p:txBody>
      </p:sp>
      <p:sp>
        <p:nvSpPr>
          <p:cNvPr id="4" name="Date Placeholder 3">
            <a:extLst>
              <a:ext uri="{FF2B5EF4-FFF2-40B4-BE49-F238E27FC236}">
                <a16:creationId xmlns:a16="http://schemas.microsoft.com/office/drawing/2014/main" id="{DD84BFA5-6AFF-914A-9478-6BC360C4D4D0}"/>
              </a:ext>
            </a:extLst>
          </p:cNvPr>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a:extLst>
              <a:ext uri="{FF2B5EF4-FFF2-40B4-BE49-F238E27FC236}">
                <a16:creationId xmlns:a16="http://schemas.microsoft.com/office/drawing/2014/main" id="{3D294B55-1EEC-F44C-82B3-1A8E0AD98E12}"/>
              </a:ext>
            </a:extLst>
          </p:cNvPr>
          <p:cNvSpPr>
            <a:spLocks noGrp="1"/>
          </p:cNvSpPr>
          <p:nvPr>
            <p:ph type="ftr" sz="quarter" idx="11"/>
          </p:nvPr>
        </p:nvSpPr>
        <p:spPr/>
        <p:txBody>
          <a:bodyPr/>
          <a:lstStyle/>
          <a:p>
            <a:r>
              <a:rPr lang="en-US"/>
              <a:t>AI Fundamentals - M. Simi</a:t>
            </a:r>
            <a:endParaRPr lang="en-US" dirty="0"/>
          </a:p>
        </p:txBody>
      </p:sp>
      <p:sp>
        <p:nvSpPr>
          <p:cNvPr id="6" name="Slide Number Placeholder 5">
            <a:extLst>
              <a:ext uri="{FF2B5EF4-FFF2-40B4-BE49-F238E27FC236}">
                <a16:creationId xmlns:a16="http://schemas.microsoft.com/office/drawing/2014/main" id="{D5854D4D-8EAB-B54B-ADBC-AF42C4533583}"/>
              </a:ext>
            </a:extLst>
          </p:cNvPr>
          <p:cNvSpPr>
            <a:spLocks noGrp="1"/>
          </p:cNvSpPr>
          <p:nvPr>
            <p:ph type="sldNum" sz="quarter" idx="12"/>
          </p:nvPr>
        </p:nvSpPr>
        <p:spPr/>
        <p:txBody>
          <a:bodyPr/>
          <a:lstStyle/>
          <a:p>
            <a:fld id="{6113E31D-E2AB-40D1-8B51-AFA5AFEF393A}" type="slidenum">
              <a:rPr lang="en-US" smtClean="0"/>
              <a:pPr/>
              <a:t>39</a:t>
            </a:fld>
            <a:endParaRPr lang="en-US" dirty="0"/>
          </a:p>
        </p:txBody>
      </p:sp>
      <p:pic>
        <p:nvPicPr>
          <p:cNvPr id="4098" name="Picture 2" descr="https://screenshotscdn.firefoxusercontent.com/images/47fdfc55-d8d2-4bd8-afcc-11d182389901.png">
            <a:extLst>
              <a:ext uri="{FF2B5EF4-FFF2-40B4-BE49-F238E27FC236}">
                <a16:creationId xmlns:a16="http://schemas.microsoft.com/office/drawing/2014/main" id="{10CBE40A-FC52-6A42-8955-B8E15E70288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90663" y="1210995"/>
            <a:ext cx="4965055" cy="3264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7267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Computational agents</a:t>
            </a:r>
          </a:p>
        </p:txBody>
      </p:sp>
      <p:sp>
        <p:nvSpPr>
          <p:cNvPr id="3" name="Content Placeholder 2"/>
          <p:cNvSpPr>
            <a:spLocks noGrp="1"/>
          </p:cNvSpPr>
          <p:nvPr>
            <p:ph idx="1"/>
          </p:nvPr>
        </p:nvSpPr>
        <p:spPr>
          <a:xfrm>
            <a:off x="822960" y="1043784"/>
            <a:ext cx="7543800" cy="3715000"/>
          </a:xfrm>
        </p:spPr>
        <p:txBody>
          <a:bodyPr>
            <a:normAutofit lnSpcReduction="10000"/>
          </a:bodyPr>
          <a:lstStyle/>
          <a:p>
            <a:r>
              <a:rPr lang="en-GB" dirty="0"/>
              <a:t>A </a:t>
            </a:r>
            <a:r>
              <a:rPr lang="en-GB" b="1" dirty="0"/>
              <a:t>computational</a:t>
            </a:r>
            <a:r>
              <a:rPr lang="en-GB" dirty="0"/>
              <a:t> agent is an agent whose decisions about its actions can be explained in terms of computation</a:t>
            </a:r>
          </a:p>
          <a:p>
            <a:pPr marL="297656" indent="-257175">
              <a:buFont typeface="Wingdings" charset="2"/>
              <a:buChar char="ü"/>
            </a:pPr>
            <a:r>
              <a:rPr lang="en-US" dirty="0"/>
              <a:t>The central </a:t>
            </a:r>
            <a:r>
              <a:rPr lang="en-US" b="1" dirty="0"/>
              <a:t>scientific goal</a:t>
            </a:r>
            <a:r>
              <a:rPr lang="en-US" dirty="0"/>
              <a:t> of AI is to understand the principles that make intelligent behavior possible in natural or artificial systems. </a:t>
            </a:r>
          </a:p>
          <a:p>
            <a:pPr marL="297656" indent="-257175">
              <a:buFont typeface="Wingdings" charset="2"/>
              <a:buChar char="ü"/>
            </a:pPr>
            <a:r>
              <a:rPr lang="en-GB" dirty="0"/>
              <a:t>The central </a:t>
            </a:r>
            <a:r>
              <a:rPr lang="en-GB" b="1" dirty="0"/>
              <a:t>engineering goal</a:t>
            </a:r>
            <a:r>
              <a:rPr lang="en-GB" dirty="0"/>
              <a:t> of AI is the </a:t>
            </a:r>
            <a:r>
              <a:rPr lang="en-GB" b="1" dirty="0"/>
              <a:t>design</a:t>
            </a:r>
            <a:r>
              <a:rPr lang="en-GB" dirty="0"/>
              <a:t> and </a:t>
            </a:r>
            <a:r>
              <a:rPr lang="en-GB" b="1" dirty="0"/>
              <a:t>synthesis</a:t>
            </a:r>
            <a:r>
              <a:rPr lang="en-GB" dirty="0"/>
              <a:t> of useful, intelligent artefacts, agents, that are useful in many applications. </a:t>
            </a:r>
            <a:endParaRPr lang="en-US" dirty="0"/>
          </a:p>
          <a:p>
            <a:r>
              <a:rPr lang="en-GB" dirty="0"/>
              <a:t>This is done by </a:t>
            </a:r>
          </a:p>
          <a:p>
            <a:pPr marL="297656" indent="-257175">
              <a:buFont typeface="Wingdings" charset="2"/>
              <a:buChar char="ü"/>
            </a:pPr>
            <a:r>
              <a:rPr lang="en-GB" dirty="0"/>
              <a:t>the </a:t>
            </a:r>
            <a:r>
              <a:rPr lang="en-GB" b="1" dirty="0"/>
              <a:t>analysis</a:t>
            </a:r>
            <a:r>
              <a:rPr lang="en-GB" dirty="0"/>
              <a:t> of natural and artificial agents; </a:t>
            </a:r>
          </a:p>
          <a:p>
            <a:pPr marL="297656" indent="-257175">
              <a:buFont typeface="Wingdings" charset="2"/>
              <a:buChar char="ü"/>
            </a:pPr>
            <a:r>
              <a:rPr lang="en-GB" dirty="0"/>
              <a:t>formulating and testing hypotheses about what it takes to construct intelligent agents;</a:t>
            </a:r>
          </a:p>
          <a:p>
            <a:pPr marL="297656" indent="-257175">
              <a:buFont typeface="Wingdings" charset="2"/>
              <a:buChar char="ü"/>
            </a:pPr>
            <a:r>
              <a:rPr lang="en-GB" dirty="0"/>
              <a:t>designing, building, and experimenting with computational systems that perform tasks commonly viewed as requiring intelligence. </a:t>
            </a:r>
          </a:p>
          <a:p>
            <a:endParaRPr lang="en-US" dirty="0"/>
          </a:p>
        </p:txBody>
      </p:sp>
      <p:sp>
        <p:nvSpPr>
          <p:cNvPr id="4" name="Date Placeholder 3"/>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p:cNvSpPr>
            <a:spLocks noGrp="1"/>
          </p:cNvSpPr>
          <p:nvPr>
            <p:ph type="ftr" sz="quarter" idx="11"/>
          </p:nvPr>
        </p:nvSpPr>
        <p:spPr/>
        <p:txBody>
          <a:bodyPr/>
          <a:lstStyle/>
          <a:p>
            <a:r>
              <a:rPr lang="en-US"/>
              <a:t>AI Fundamentals - M. Simi</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4</a:t>
            </a:fld>
            <a:endParaRPr lang="en-US" dirty="0"/>
          </a:p>
        </p:txBody>
      </p:sp>
    </p:spTree>
    <p:extLst>
      <p:ext uri="{BB962C8B-B14F-4D97-AF65-F5344CB8AC3E}">
        <p14:creationId xmlns:p14="http://schemas.microsoft.com/office/powerpoint/2010/main" val="193934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9178F-B454-B54D-86C5-A30DBC97570F}"/>
              </a:ext>
            </a:extLst>
          </p:cNvPr>
          <p:cNvSpPr>
            <a:spLocks noGrp="1"/>
          </p:cNvSpPr>
          <p:nvPr>
            <p:ph type="title"/>
          </p:nvPr>
        </p:nvSpPr>
        <p:spPr/>
        <p:txBody>
          <a:bodyPr/>
          <a:lstStyle/>
          <a:p>
            <a:r>
              <a:rPr lang="it-IT" dirty="0"/>
              <a:t>Top </a:t>
            </a:r>
            <a:r>
              <a:rPr lang="it-IT" dirty="0" err="1"/>
              <a:t>layer</a:t>
            </a:r>
            <a:endParaRPr lang="it-IT" dirty="0"/>
          </a:p>
        </p:txBody>
      </p:sp>
      <p:sp>
        <p:nvSpPr>
          <p:cNvPr id="3" name="Content Placeholder 2">
            <a:extLst>
              <a:ext uri="{FF2B5EF4-FFF2-40B4-BE49-F238E27FC236}">
                <a16:creationId xmlns:a16="http://schemas.microsoft.com/office/drawing/2014/main" id="{C12C2975-4CBF-0D43-950E-6961ECE37B82}"/>
              </a:ext>
            </a:extLst>
          </p:cNvPr>
          <p:cNvSpPr>
            <a:spLocks noGrp="1"/>
          </p:cNvSpPr>
          <p:nvPr>
            <p:ph sz="half" idx="1"/>
          </p:nvPr>
        </p:nvSpPr>
        <p:spPr/>
        <p:txBody>
          <a:bodyPr>
            <a:normAutofit/>
          </a:bodyPr>
          <a:lstStyle/>
          <a:p>
            <a:pPr marL="297656" indent="-257175">
              <a:buFont typeface="Wingdings" pitchFamily="2" charset="2"/>
              <a:buChar char="§"/>
            </a:pPr>
            <a:r>
              <a:rPr lang="it-IT" sz="1425" dirty="0"/>
              <a:t>The top </a:t>
            </a:r>
            <a:r>
              <a:rPr lang="it-IT" sz="1425" dirty="0" err="1"/>
              <a:t>layer</a:t>
            </a:r>
            <a:r>
              <a:rPr lang="it-IT" sz="1425" dirty="0"/>
              <a:t> </a:t>
            </a:r>
            <a:r>
              <a:rPr lang="it-IT" sz="1425" dirty="0" err="1"/>
              <a:t>is</a:t>
            </a:r>
            <a:r>
              <a:rPr lang="it-IT" sz="1425" dirty="0"/>
              <a:t> </a:t>
            </a:r>
            <a:r>
              <a:rPr lang="it-IT" sz="1425" dirty="0" err="1"/>
              <a:t>given</a:t>
            </a:r>
            <a:r>
              <a:rPr lang="it-IT" sz="1425" dirty="0"/>
              <a:t> a </a:t>
            </a:r>
            <a:r>
              <a:rPr lang="it-IT" sz="1425" dirty="0" err="1"/>
              <a:t>plan</a:t>
            </a:r>
            <a:r>
              <a:rPr lang="it-IT" sz="1425" dirty="0"/>
              <a:t> </a:t>
            </a:r>
            <a:r>
              <a:rPr lang="it-IT" sz="1425" dirty="0" err="1"/>
              <a:t>which</a:t>
            </a:r>
            <a:r>
              <a:rPr lang="it-IT" sz="1425" dirty="0"/>
              <a:t> </a:t>
            </a:r>
            <a:r>
              <a:rPr lang="it-IT" sz="1425" dirty="0" err="1"/>
              <a:t>is</a:t>
            </a:r>
            <a:r>
              <a:rPr lang="it-IT" sz="1425" dirty="0"/>
              <a:t> a </a:t>
            </a:r>
            <a:r>
              <a:rPr lang="it-IT" sz="1425" dirty="0" err="1"/>
              <a:t>sequence</a:t>
            </a:r>
            <a:r>
              <a:rPr lang="it-IT" sz="1425" dirty="0"/>
              <a:t> of </a:t>
            </a:r>
            <a:r>
              <a:rPr lang="it-IT" sz="1425" dirty="0" err="1"/>
              <a:t>named</a:t>
            </a:r>
            <a:r>
              <a:rPr lang="it-IT" sz="1425" dirty="0"/>
              <a:t> </a:t>
            </a:r>
            <a:r>
              <a:rPr lang="it-IT" sz="1425" dirty="0" err="1"/>
              <a:t>locations</a:t>
            </a:r>
            <a:r>
              <a:rPr lang="it-IT" sz="1425" dirty="0"/>
              <a:t>.</a:t>
            </a:r>
          </a:p>
          <a:p>
            <a:pPr marL="297656" indent="-257175">
              <a:buFont typeface="Wingdings" pitchFamily="2" charset="2"/>
              <a:buChar char="§"/>
            </a:pPr>
            <a:r>
              <a:rPr lang="it-IT" sz="1425" dirty="0"/>
              <a:t>The top </a:t>
            </a:r>
            <a:r>
              <a:rPr lang="it-IT" sz="1425" dirty="0" err="1"/>
              <a:t>layer</a:t>
            </a:r>
            <a:r>
              <a:rPr lang="it-IT" sz="1425" dirty="0"/>
              <a:t> </a:t>
            </a:r>
            <a:r>
              <a:rPr lang="it-IT" sz="1425" dirty="0" err="1"/>
              <a:t>tells</a:t>
            </a:r>
            <a:r>
              <a:rPr lang="it-IT" sz="1425" dirty="0"/>
              <a:t> the middle </a:t>
            </a:r>
            <a:r>
              <a:rPr lang="it-IT" sz="1425" dirty="0" err="1"/>
              <a:t>layer</a:t>
            </a:r>
            <a:r>
              <a:rPr lang="it-IT" sz="1425" dirty="0"/>
              <a:t> the target position for the </a:t>
            </a:r>
            <a:r>
              <a:rPr lang="it-IT" sz="1425" dirty="0" err="1"/>
              <a:t>current</a:t>
            </a:r>
            <a:r>
              <a:rPr lang="it-IT" sz="1425" dirty="0"/>
              <a:t> location and a </a:t>
            </a:r>
            <a:r>
              <a:rPr lang="it-IT" sz="1425" i="1" dirty="0" err="1"/>
              <a:t>timeout</a:t>
            </a:r>
            <a:endParaRPr lang="it-IT" sz="1425" i="1" dirty="0"/>
          </a:p>
          <a:p>
            <a:pPr marL="297656" indent="-257175">
              <a:buFont typeface="Wingdings" pitchFamily="2" charset="2"/>
              <a:buChar char="§"/>
            </a:pPr>
            <a:r>
              <a:rPr lang="it-IT" sz="1425" dirty="0" err="1"/>
              <a:t>It</a:t>
            </a:r>
            <a:r>
              <a:rPr lang="it-IT" sz="1425" dirty="0"/>
              <a:t> </a:t>
            </a:r>
            <a:r>
              <a:rPr lang="it-IT" sz="1425" dirty="0" err="1"/>
              <a:t>has</a:t>
            </a:r>
            <a:r>
              <a:rPr lang="it-IT" sz="1425" dirty="0"/>
              <a:t> to </a:t>
            </a:r>
            <a:r>
              <a:rPr lang="it-IT" sz="1425" dirty="0" err="1"/>
              <a:t>remember</a:t>
            </a:r>
            <a:r>
              <a:rPr lang="it-IT" sz="1425" dirty="0"/>
              <a:t> the </a:t>
            </a:r>
            <a:r>
              <a:rPr lang="it-IT" sz="1425" dirty="0" err="1"/>
              <a:t>current</a:t>
            </a:r>
            <a:r>
              <a:rPr lang="it-IT" sz="1425" dirty="0"/>
              <a:t> goal position and the </a:t>
            </a:r>
            <a:r>
              <a:rPr lang="it-IT" sz="1425" dirty="0" err="1"/>
              <a:t>locations</a:t>
            </a:r>
            <a:r>
              <a:rPr lang="it-IT" sz="1425" dirty="0"/>
              <a:t> </a:t>
            </a:r>
            <a:r>
              <a:rPr lang="it-IT" sz="1425" dirty="0" err="1"/>
              <a:t>still</a:t>
            </a:r>
            <a:r>
              <a:rPr lang="it-IT" sz="1425" dirty="0"/>
              <a:t> to </a:t>
            </a:r>
            <a:r>
              <a:rPr lang="it-IT" sz="1425" dirty="0" err="1"/>
              <a:t>visit</a:t>
            </a:r>
            <a:r>
              <a:rPr lang="it-IT" sz="1425" dirty="0"/>
              <a:t>.</a:t>
            </a:r>
          </a:p>
          <a:p>
            <a:pPr marL="297656" indent="-257175">
              <a:buFont typeface="Wingdings" pitchFamily="2" charset="2"/>
              <a:buChar char="§"/>
            </a:pPr>
            <a:r>
              <a:rPr lang="it-IT" sz="1425" dirty="0" err="1"/>
              <a:t>When</a:t>
            </a:r>
            <a:r>
              <a:rPr lang="it-IT" sz="1425" dirty="0"/>
              <a:t> the middle </a:t>
            </a:r>
            <a:r>
              <a:rPr lang="it-IT" sz="1425" dirty="0" err="1"/>
              <a:t>layer</a:t>
            </a:r>
            <a:r>
              <a:rPr lang="it-IT" sz="1425" dirty="0"/>
              <a:t> reports the robot </a:t>
            </a:r>
            <a:r>
              <a:rPr lang="it-IT" sz="1425" dirty="0" err="1"/>
              <a:t>has</a:t>
            </a:r>
            <a:r>
              <a:rPr lang="it-IT" sz="1425" dirty="0"/>
              <a:t> </a:t>
            </a:r>
            <a:r>
              <a:rPr lang="it-IT" sz="1425" dirty="0" err="1"/>
              <a:t>arrived</a:t>
            </a:r>
            <a:r>
              <a:rPr lang="it-IT" sz="1425" dirty="0"/>
              <a:t>, the top </a:t>
            </a:r>
            <a:r>
              <a:rPr lang="it-IT" sz="1425" dirty="0" err="1"/>
              <a:t>layer</a:t>
            </a:r>
            <a:r>
              <a:rPr lang="it-IT" sz="1425" dirty="0"/>
              <a:t> </a:t>
            </a:r>
            <a:r>
              <a:rPr lang="it-IT" sz="1425" dirty="0" err="1"/>
              <a:t>takes</a:t>
            </a:r>
            <a:r>
              <a:rPr lang="it-IT" sz="1425" dirty="0"/>
              <a:t> the </a:t>
            </a:r>
            <a:r>
              <a:rPr lang="it-IT" sz="1425" dirty="0" err="1"/>
              <a:t>next</a:t>
            </a:r>
            <a:r>
              <a:rPr lang="it-IT" sz="1425" dirty="0"/>
              <a:t> location from the list of positions to </a:t>
            </a:r>
            <a:r>
              <a:rPr lang="it-IT" sz="1425" dirty="0" err="1"/>
              <a:t>visit</a:t>
            </a:r>
            <a:r>
              <a:rPr lang="it-IT" sz="1425" dirty="0"/>
              <a:t>, and </a:t>
            </a:r>
            <a:r>
              <a:rPr lang="it-IT" sz="1425" dirty="0" err="1"/>
              <a:t>this</a:t>
            </a:r>
            <a:r>
              <a:rPr lang="it-IT" sz="1425" dirty="0"/>
              <a:t> </a:t>
            </a:r>
            <a:r>
              <a:rPr lang="it-IT" sz="1425" dirty="0" err="1"/>
              <a:t>is</a:t>
            </a:r>
            <a:r>
              <a:rPr lang="it-IT" sz="1425" dirty="0"/>
              <a:t> the new target position.</a:t>
            </a:r>
          </a:p>
          <a:p>
            <a:endParaRPr lang="it-IT" dirty="0"/>
          </a:p>
        </p:txBody>
      </p:sp>
      <p:sp>
        <p:nvSpPr>
          <p:cNvPr id="5" name="Date Placeholder 4">
            <a:extLst>
              <a:ext uri="{FF2B5EF4-FFF2-40B4-BE49-F238E27FC236}">
                <a16:creationId xmlns:a16="http://schemas.microsoft.com/office/drawing/2014/main" id="{FD872C1A-F91F-3643-94EA-2BBADDFC1863}"/>
              </a:ext>
            </a:extLst>
          </p:cNvPr>
          <p:cNvSpPr>
            <a:spLocks noGrp="1"/>
          </p:cNvSpPr>
          <p:nvPr>
            <p:ph type="dt" sz="half" idx="10"/>
          </p:nvPr>
        </p:nvSpPr>
        <p:spPr/>
        <p:txBody>
          <a:bodyPr/>
          <a:lstStyle/>
          <a:p>
            <a:fld id="{E0B7F75E-2104-1C46-BC82-DBB42B3532BA}" type="datetime1">
              <a:rPr lang="it-IT" smtClean="0"/>
              <a:t>16/09/20</a:t>
            </a:fld>
            <a:endParaRPr lang="en-US" dirty="0"/>
          </a:p>
        </p:txBody>
      </p:sp>
      <p:sp>
        <p:nvSpPr>
          <p:cNvPr id="6" name="Footer Placeholder 5">
            <a:extLst>
              <a:ext uri="{FF2B5EF4-FFF2-40B4-BE49-F238E27FC236}">
                <a16:creationId xmlns:a16="http://schemas.microsoft.com/office/drawing/2014/main" id="{F867346E-9CB8-5D49-B431-BF69F311D2A3}"/>
              </a:ext>
            </a:extLst>
          </p:cNvPr>
          <p:cNvSpPr>
            <a:spLocks noGrp="1"/>
          </p:cNvSpPr>
          <p:nvPr>
            <p:ph type="ftr" sz="quarter" idx="11"/>
          </p:nvPr>
        </p:nvSpPr>
        <p:spPr/>
        <p:txBody>
          <a:bodyPr/>
          <a:lstStyle/>
          <a:p>
            <a:r>
              <a:rPr lang="en-US"/>
              <a:t>AI Fundamentals - M. Simi</a:t>
            </a:r>
            <a:endParaRPr lang="en-US" dirty="0"/>
          </a:p>
        </p:txBody>
      </p:sp>
      <p:sp>
        <p:nvSpPr>
          <p:cNvPr id="7" name="Slide Number Placeholder 6">
            <a:extLst>
              <a:ext uri="{FF2B5EF4-FFF2-40B4-BE49-F238E27FC236}">
                <a16:creationId xmlns:a16="http://schemas.microsoft.com/office/drawing/2014/main" id="{7AB446CB-6C21-8747-9BB0-DD8C5E27B68A}"/>
              </a:ext>
            </a:extLst>
          </p:cNvPr>
          <p:cNvSpPr>
            <a:spLocks noGrp="1"/>
          </p:cNvSpPr>
          <p:nvPr>
            <p:ph type="sldNum" sz="quarter" idx="12"/>
          </p:nvPr>
        </p:nvSpPr>
        <p:spPr/>
        <p:txBody>
          <a:bodyPr/>
          <a:lstStyle/>
          <a:p>
            <a:fld id="{4FAB73BC-B049-4115-A692-8D63A059BFB8}" type="slidenum">
              <a:rPr lang="en-US" smtClean="0"/>
              <a:pPr/>
              <a:t>40</a:t>
            </a:fld>
            <a:endParaRPr lang="en-US" dirty="0"/>
          </a:p>
        </p:txBody>
      </p:sp>
      <p:pic>
        <p:nvPicPr>
          <p:cNvPr id="5122" name="Picture 2" descr="https://screenshotscdn.firefoxusercontent.com/images/d311c903-fc7e-4f90-bba0-eaa4b3f78d64.png">
            <a:extLst>
              <a:ext uri="{FF2B5EF4-FFF2-40B4-BE49-F238E27FC236}">
                <a16:creationId xmlns:a16="http://schemas.microsoft.com/office/drawing/2014/main" id="{A7436A6D-B44A-544E-BB72-F771876BB617}"/>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777077" y="1270084"/>
            <a:ext cx="3805838" cy="2937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200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8392B-640F-8045-9E02-C0DA42375591}"/>
              </a:ext>
            </a:extLst>
          </p:cNvPr>
          <p:cNvSpPr>
            <a:spLocks noGrp="1"/>
          </p:cNvSpPr>
          <p:nvPr>
            <p:ph type="title"/>
          </p:nvPr>
        </p:nvSpPr>
        <p:spPr/>
        <p:txBody>
          <a:bodyPr/>
          <a:lstStyle/>
          <a:p>
            <a:r>
              <a:rPr lang="it-IT" dirty="0"/>
              <a:t>A </a:t>
            </a:r>
            <a:r>
              <a:rPr lang="it-IT" dirty="0" err="1"/>
              <a:t>simulation</a:t>
            </a:r>
            <a:r>
              <a:rPr lang="it-IT" dirty="0"/>
              <a:t> for the Delivery Robot</a:t>
            </a:r>
          </a:p>
        </p:txBody>
      </p:sp>
      <p:sp>
        <p:nvSpPr>
          <p:cNvPr id="4" name="Date Placeholder 3">
            <a:extLst>
              <a:ext uri="{FF2B5EF4-FFF2-40B4-BE49-F238E27FC236}">
                <a16:creationId xmlns:a16="http://schemas.microsoft.com/office/drawing/2014/main" id="{225260DD-0309-854D-89C7-9B38CD315DAB}"/>
              </a:ext>
            </a:extLst>
          </p:cNvPr>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a:extLst>
              <a:ext uri="{FF2B5EF4-FFF2-40B4-BE49-F238E27FC236}">
                <a16:creationId xmlns:a16="http://schemas.microsoft.com/office/drawing/2014/main" id="{BB82406E-29A2-7C40-A70B-C45472651B02}"/>
              </a:ext>
            </a:extLst>
          </p:cNvPr>
          <p:cNvSpPr>
            <a:spLocks noGrp="1"/>
          </p:cNvSpPr>
          <p:nvPr>
            <p:ph type="ftr" sz="quarter" idx="11"/>
          </p:nvPr>
        </p:nvSpPr>
        <p:spPr/>
        <p:txBody>
          <a:bodyPr/>
          <a:lstStyle/>
          <a:p>
            <a:r>
              <a:rPr lang="en-US"/>
              <a:t>AI Fundamentals - M. Simi</a:t>
            </a:r>
            <a:endParaRPr lang="en-US" dirty="0"/>
          </a:p>
        </p:txBody>
      </p:sp>
      <p:sp>
        <p:nvSpPr>
          <p:cNvPr id="6" name="Slide Number Placeholder 5">
            <a:extLst>
              <a:ext uri="{FF2B5EF4-FFF2-40B4-BE49-F238E27FC236}">
                <a16:creationId xmlns:a16="http://schemas.microsoft.com/office/drawing/2014/main" id="{C96E1805-0B54-0047-8697-75D5AF54268A}"/>
              </a:ext>
            </a:extLst>
          </p:cNvPr>
          <p:cNvSpPr>
            <a:spLocks noGrp="1"/>
          </p:cNvSpPr>
          <p:nvPr>
            <p:ph type="sldNum" sz="quarter" idx="12"/>
          </p:nvPr>
        </p:nvSpPr>
        <p:spPr/>
        <p:txBody>
          <a:bodyPr/>
          <a:lstStyle/>
          <a:p>
            <a:fld id="{6113E31D-E2AB-40D1-8B51-AFA5AFEF393A}" type="slidenum">
              <a:rPr lang="en-US" smtClean="0"/>
              <a:pPr/>
              <a:t>41</a:t>
            </a:fld>
            <a:endParaRPr lang="en-US" dirty="0"/>
          </a:p>
        </p:txBody>
      </p:sp>
      <p:pic>
        <p:nvPicPr>
          <p:cNvPr id="6146" name="Picture 2" descr="https://screenshotscdn.firefoxusercontent.com/images/8f8f9c30-a1e1-4913-8062-a8d850ff06d9.png">
            <a:extLst>
              <a:ext uri="{FF2B5EF4-FFF2-40B4-BE49-F238E27FC236}">
                <a16:creationId xmlns:a16="http://schemas.microsoft.com/office/drawing/2014/main" id="{42B02E87-0AB8-C142-8756-BBB87E646E4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0061" y="1037356"/>
            <a:ext cx="5534696" cy="3588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51704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requirements</a:t>
            </a:r>
          </a:p>
        </p:txBody>
      </p:sp>
      <p:sp>
        <p:nvSpPr>
          <p:cNvPr id="3" name="Content Placeholder 2"/>
          <p:cNvSpPr>
            <a:spLocks noGrp="1"/>
          </p:cNvSpPr>
          <p:nvPr>
            <p:ph idx="1"/>
          </p:nvPr>
        </p:nvSpPr>
        <p:spPr/>
        <p:txBody>
          <a:bodyPr/>
          <a:lstStyle/>
          <a:p>
            <a:r>
              <a:rPr lang="en-US" sz="1650" dirty="0"/>
              <a:t>The notion of </a:t>
            </a:r>
            <a:r>
              <a:rPr lang="en-US" sz="1650" b="1" dirty="0"/>
              <a:t>belief state </a:t>
            </a:r>
            <a:r>
              <a:rPr lang="en-US" sz="1650" dirty="0"/>
              <a:t>is quite general, most agents need to keep a </a:t>
            </a:r>
            <a:r>
              <a:rPr lang="en-US" sz="1650" b="1" dirty="0"/>
              <a:t>model </a:t>
            </a:r>
            <a:r>
              <a:rPr lang="en-US" sz="1650" dirty="0"/>
              <a:t>of the word and update it while acting.</a:t>
            </a:r>
          </a:p>
          <a:p>
            <a:r>
              <a:rPr lang="en-US" sz="1650" dirty="0"/>
              <a:t>Two extremes:</a:t>
            </a:r>
          </a:p>
          <a:p>
            <a:pPr marL="383381" indent="-342900">
              <a:buFont typeface="+mj-lt"/>
              <a:buAutoNum type="arabicPeriod"/>
            </a:pPr>
            <a:r>
              <a:rPr lang="en-US" sz="1500" dirty="0"/>
              <a:t>The agent possess a very good predictive model: it does not need to use perceptions to update the model</a:t>
            </a:r>
          </a:p>
          <a:p>
            <a:pPr marL="383381" indent="-342900">
              <a:buFont typeface="+mj-lt"/>
              <a:buAutoNum type="arabicPeriod"/>
            </a:pPr>
            <a:r>
              <a:rPr lang="en-US" sz="1500" dirty="0"/>
              <a:t>Purely </a:t>
            </a:r>
            <a:r>
              <a:rPr lang="en-US" sz="1500" b="1" dirty="0"/>
              <a:t>reactive systems </a:t>
            </a:r>
            <a:r>
              <a:rPr lang="en-US" sz="1500" dirty="0"/>
              <a:t>do not have a model, and decide only on the basis of perceptions</a:t>
            </a:r>
          </a:p>
          <a:p>
            <a:r>
              <a:rPr lang="en-US" sz="1500" dirty="0"/>
              <a:t>In the general case the agent uses a combination of </a:t>
            </a:r>
            <a:r>
              <a:rPr lang="en-US" sz="1500" b="1" dirty="0"/>
              <a:t>prediction </a:t>
            </a:r>
            <a:r>
              <a:rPr lang="en-US" sz="1500" dirty="0"/>
              <a:t>and </a:t>
            </a:r>
            <a:r>
              <a:rPr lang="en-US" sz="1500" b="1" dirty="0"/>
              <a:t>sensing:</a:t>
            </a:r>
          </a:p>
          <a:p>
            <a:pPr marL="383381" indent="-342900">
              <a:buFont typeface="+mj-lt"/>
              <a:buAutoNum type="arabicPeriod"/>
            </a:pPr>
            <a:r>
              <a:rPr lang="en-US" sz="1500" dirty="0"/>
              <a:t>In Bayesian reasoning (under uncertain information) the estimation of the next belief state is called </a:t>
            </a:r>
            <a:r>
              <a:rPr lang="en-US" sz="1500" b="1" dirty="0"/>
              <a:t>filtering</a:t>
            </a:r>
            <a:r>
              <a:rPr lang="en-US" sz="1500" dirty="0"/>
              <a:t>.</a:t>
            </a:r>
          </a:p>
          <a:p>
            <a:pPr marL="383381" indent="-342900">
              <a:buFont typeface="+mj-lt"/>
              <a:buAutoNum type="arabicPeriod"/>
            </a:pPr>
            <a:r>
              <a:rPr lang="en-US" sz="1500" dirty="0"/>
              <a:t>In alternative, more complex models of the world can be kept and updated, for example through vision and image processing.</a:t>
            </a:r>
            <a:endParaRPr lang="en-US" dirty="0"/>
          </a:p>
          <a:p>
            <a:endParaRPr lang="en-US" dirty="0"/>
          </a:p>
        </p:txBody>
      </p:sp>
      <p:sp>
        <p:nvSpPr>
          <p:cNvPr id="4" name="Date Placeholder 3"/>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p:cNvSpPr>
            <a:spLocks noGrp="1"/>
          </p:cNvSpPr>
          <p:nvPr>
            <p:ph type="ftr" sz="quarter" idx="11"/>
          </p:nvPr>
        </p:nvSpPr>
        <p:spPr/>
        <p:txBody>
          <a:bodyPr/>
          <a:lstStyle/>
          <a:p>
            <a:r>
              <a:rPr lang="en-US"/>
              <a:t>AI Fundamentals - M. Simi</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42</a:t>
            </a:fld>
            <a:endParaRPr lang="en-US" dirty="0"/>
          </a:p>
        </p:txBody>
      </p:sp>
    </p:spTree>
    <p:extLst>
      <p:ext uri="{BB962C8B-B14F-4D97-AF65-F5344CB8AC3E}">
        <p14:creationId xmlns:p14="http://schemas.microsoft.com/office/powerpoint/2010/main" val="18504753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and action</a:t>
            </a:r>
          </a:p>
        </p:txBody>
      </p:sp>
      <p:sp>
        <p:nvSpPr>
          <p:cNvPr id="3" name="Content Placeholder 2"/>
          <p:cNvSpPr>
            <a:spLocks noGrp="1"/>
          </p:cNvSpPr>
          <p:nvPr>
            <p:ph idx="1"/>
          </p:nvPr>
        </p:nvSpPr>
        <p:spPr/>
        <p:txBody>
          <a:bodyPr/>
          <a:lstStyle/>
          <a:p>
            <a:r>
              <a:rPr lang="en-US" dirty="0"/>
              <a:t>Knowledge of a specific domain may also be represented explicitly and used to decide the action.</a:t>
            </a:r>
          </a:p>
          <a:p>
            <a:r>
              <a:rPr lang="en-US" dirty="0"/>
              <a:t>The </a:t>
            </a:r>
            <a:r>
              <a:rPr lang="en-US" b="1" dirty="0"/>
              <a:t>knowledge base </a:t>
            </a:r>
            <a:r>
              <a:rPr lang="en-US" dirty="0"/>
              <a:t>contains general rules and specific/contingent facts in declarative form. </a:t>
            </a:r>
          </a:p>
          <a:p>
            <a:r>
              <a:rPr lang="en-US" dirty="0"/>
              <a:t>The KB is built offline, built by designers or learned from data. A </a:t>
            </a:r>
            <a:r>
              <a:rPr lang="en-US" b="1" dirty="0"/>
              <a:t>Domain Ontology</a:t>
            </a:r>
            <a:r>
              <a:rPr lang="en-US" dirty="0"/>
              <a:t> gives meaning to symbols used to represent knowledge.</a:t>
            </a:r>
          </a:p>
          <a:p>
            <a:r>
              <a:rPr lang="en-US" dirty="0"/>
              <a:t>Knowledge may be then updated and used to decide actions during operation.</a:t>
            </a:r>
          </a:p>
          <a:p>
            <a:r>
              <a:rPr lang="en-US" dirty="0"/>
              <a:t>We will talk about </a:t>
            </a:r>
            <a:r>
              <a:rPr lang="en-US" b="1" dirty="0"/>
              <a:t>knowledge based systems </a:t>
            </a:r>
            <a:r>
              <a:rPr lang="en-US" dirty="0"/>
              <a:t>in section 2 of the course.</a:t>
            </a:r>
          </a:p>
        </p:txBody>
      </p:sp>
      <p:sp>
        <p:nvSpPr>
          <p:cNvPr id="4" name="Date Placeholder 3"/>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p:cNvSpPr>
            <a:spLocks noGrp="1"/>
          </p:cNvSpPr>
          <p:nvPr>
            <p:ph type="ftr" sz="quarter" idx="11"/>
          </p:nvPr>
        </p:nvSpPr>
        <p:spPr/>
        <p:txBody>
          <a:bodyPr/>
          <a:lstStyle/>
          <a:p>
            <a:r>
              <a:rPr lang="en-US"/>
              <a:t>AI Fundamentals - M. Simi</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43</a:t>
            </a:fld>
            <a:endParaRPr lang="en-US" dirty="0"/>
          </a:p>
        </p:txBody>
      </p:sp>
    </p:spTree>
    <p:extLst>
      <p:ext uri="{BB962C8B-B14F-4D97-AF65-F5344CB8AC3E}">
        <p14:creationId xmlns:p14="http://schemas.microsoft.com/office/powerpoint/2010/main" val="4022838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p:txBody>
          <a:bodyPr/>
          <a:lstStyle/>
          <a:p>
            <a:pPr marL="297656" indent="-257175">
              <a:buFont typeface="Wingdings" charset="2"/>
              <a:buChar char="§"/>
            </a:pPr>
            <a:r>
              <a:rPr lang="en-US" dirty="0"/>
              <a:t>We introduced a vision of AI as an integrated  science whose goal is to build intelligent computational agents.</a:t>
            </a:r>
          </a:p>
          <a:p>
            <a:pPr marL="297656" indent="-257175">
              <a:buFont typeface="Wingdings" charset="2"/>
              <a:buChar char="§"/>
            </a:pPr>
            <a:r>
              <a:rPr lang="en-US" dirty="0"/>
              <a:t>The design of an intelligent system involves several dimension of complexity that will be further addressed in the course.</a:t>
            </a:r>
          </a:p>
          <a:p>
            <a:pPr marL="297656" indent="-257175">
              <a:buFont typeface="Wingdings" charset="2"/>
              <a:buChar char="§"/>
            </a:pPr>
            <a:r>
              <a:rPr lang="en-US" dirty="0"/>
              <a:t>The design of complex AI systems may require working at different levels of abstractions, possibly with different techniques at different levels.</a:t>
            </a:r>
          </a:p>
          <a:p>
            <a:pPr marL="297656" indent="-257175">
              <a:buFont typeface="Wingdings" charset="2"/>
              <a:buChar char="§"/>
            </a:pPr>
            <a:endParaRPr lang="en-US" dirty="0"/>
          </a:p>
        </p:txBody>
      </p:sp>
      <p:sp>
        <p:nvSpPr>
          <p:cNvPr id="4" name="Date Placeholder 3"/>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p:cNvSpPr>
            <a:spLocks noGrp="1"/>
          </p:cNvSpPr>
          <p:nvPr>
            <p:ph type="ftr" sz="quarter" idx="11"/>
          </p:nvPr>
        </p:nvSpPr>
        <p:spPr/>
        <p:txBody>
          <a:bodyPr/>
          <a:lstStyle/>
          <a:p>
            <a:r>
              <a:rPr lang="en-US"/>
              <a:t>AI Fundamentals - M. Simi</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44</a:t>
            </a:fld>
            <a:endParaRPr lang="en-US" dirty="0"/>
          </a:p>
        </p:txBody>
      </p:sp>
    </p:spTree>
    <p:extLst>
      <p:ext uri="{BB962C8B-B14F-4D97-AF65-F5344CB8AC3E}">
        <p14:creationId xmlns:p14="http://schemas.microsoft.com/office/powerpoint/2010/main" val="1114679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pPr>
              <a:spcBef>
                <a:spcPts val="900"/>
              </a:spcBef>
            </a:pPr>
            <a:r>
              <a:rPr lang="en-US" dirty="0"/>
              <a:t>[AI-FCA] David L. Poole,  Alan K. Mackworth. </a:t>
            </a:r>
            <a:r>
              <a:rPr lang="en-US" i="1" dirty="0"/>
              <a:t>Artificial Intelligence: foundations of computational agents</a:t>
            </a:r>
            <a:r>
              <a:rPr lang="en-US" dirty="0"/>
              <a:t>, Cambridge University Press, 2017. </a:t>
            </a:r>
            <a:r>
              <a:rPr lang="en-US" dirty="0">
                <a:hlinkClick r:id="rId2"/>
              </a:rPr>
              <a:t>http://artint.info/2e/html/ArtInt2e.html</a:t>
            </a:r>
            <a:r>
              <a:rPr lang="en-US" dirty="0"/>
              <a:t> (online version)</a:t>
            </a:r>
          </a:p>
          <a:p>
            <a:pPr>
              <a:spcBef>
                <a:spcPts val="900"/>
              </a:spcBef>
            </a:pPr>
            <a:r>
              <a:rPr lang="en-US" dirty="0"/>
              <a:t>Chapter 1: Artificial Intelligence and agents</a:t>
            </a:r>
          </a:p>
          <a:p>
            <a:r>
              <a:rPr lang="en-US" dirty="0"/>
              <a:t>Chapter 2: Agent architectures and hierarchical control</a:t>
            </a:r>
          </a:p>
          <a:p>
            <a:r>
              <a:rPr lang="en-US" dirty="0"/>
              <a:t>Next</a:t>
            </a:r>
          </a:p>
          <a:p>
            <a:pPr marL="383381" indent="-342900">
              <a:buFont typeface="+mj-lt"/>
              <a:buAutoNum type="arabicPeriod"/>
            </a:pPr>
            <a:r>
              <a:rPr lang="en-US" dirty="0"/>
              <a:t>We will review the AI paradigm of </a:t>
            </a:r>
            <a:r>
              <a:rPr lang="en-US" i="1" dirty="0"/>
              <a:t>problem solving </a:t>
            </a:r>
            <a:r>
              <a:rPr lang="en-US" dirty="0"/>
              <a:t>as search in state space</a:t>
            </a:r>
          </a:p>
          <a:p>
            <a:pPr marL="383381" indent="-342900">
              <a:buFont typeface="+mj-lt"/>
              <a:buAutoNum type="arabicPeriod"/>
            </a:pPr>
            <a:r>
              <a:rPr lang="en-US" dirty="0"/>
              <a:t>We will focus to the techniques developed for CSP problems, which adopt </a:t>
            </a:r>
            <a:r>
              <a:rPr lang="en-US"/>
              <a:t>a featured representation for states.</a:t>
            </a:r>
            <a:endParaRPr lang="en-US" dirty="0"/>
          </a:p>
          <a:p>
            <a:endParaRPr lang="en-US" dirty="0"/>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2E35DC71-AB69-BA41-8CBE-282D343BD6AF}" type="datetime1">
              <a:rPr lang="it-IT" smtClean="0"/>
              <a:t>16/09/20</a:t>
            </a:fld>
            <a:endParaRPr lang="en-US" dirty="0"/>
          </a:p>
        </p:txBody>
      </p:sp>
      <p:sp>
        <p:nvSpPr>
          <p:cNvPr id="5" name="Footer Placeholder 4"/>
          <p:cNvSpPr>
            <a:spLocks noGrp="1"/>
          </p:cNvSpPr>
          <p:nvPr>
            <p:ph type="ftr" sz="quarter" idx="11"/>
          </p:nvPr>
        </p:nvSpPr>
        <p:spPr/>
        <p:txBody>
          <a:bodyPr/>
          <a:lstStyle/>
          <a:p>
            <a:r>
              <a:rPr lang="en-US"/>
              <a:t>AI Fundamentals - M. Simi</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45</a:t>
            </a:fld>
            <a:endParaRPr lang="en-US" dirty="0"/>
          </a:p>
        </p:txBody>
      </p:sp>
    </p:spTree>
    <p:extLst>
      <p:ext uri="{BB962C8B-B14F-4D97-AF65-F5344CB8AC3E}">
        <p14:creationId xmlns:p14="http://schemas.microsoft.com/office/powerpoint/2010/main" val="876201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term “Artificial Intelligence”</a:t>
            </a:r>
          </a:p>
        </p:txBody>
      </p:sp>
      <p:sp>
        <p:nvSpPr>
          <p:cNvPr id="3" name="Content Placeholder 2"/>
          <p:cNvSpPr>
            <a:spLocks noGrp="1"/>
          </p:cNvSpPr>
          <p:nvPr>
            <p:ph idx="1"/>
          </p:nvPr>
        </p:nvSpPr>
        <p:spPr>
          <a:xfrm>
            <a:off x="822960" y="1043783"/>
            <a:ext cx="7543800" cy="3556095"/>
          </a:xfrm>
        </p:spPr>
        <p:txBody>
          <a:bodyPr>
            <a:normAutofit/>
          </a:bodyPr>
          <a:lstStyle/>
          <a:p>
            <a:pPr marL="383381" indent="-342900">
              <a:buFont typeface="Wingdings" charset="2"/>
              <a:buChar char="ü"/>
            </a:pPr>
            <a:r>
              <a:rPr lang="en-US" dirty="0"/>
              <a:t>Artificial vs natural intelligence</a:t>
            </a:r>
          </a:p>
          <a:p>
            <a:pPr marL="372666" lvl="1" indent="0">
              <a:buNone/>
            </a:pPr>
            <a:r>
              <a:rPr lang="en-US" sz="1800" dirty="0"/>
              <a:t>Artificial Intelligence</a:t>
            </a:r>
            <a:r>
              <a:rPr lang="en-US" sz="1800" b="1" dirty="0"/>
              <a:t> is not </a:t>
            </a:r>
            <a:r>
              <a:rPr lang="en-US" sz="1800" dirty="0"/>
              <a:t>the opposite of real Intelligence (not fake vs real).</a:t>
            </a:r>
            <a:endParaRPr lang="en-GB" sz="1800" dirty="0"/>
          </a:p>
          <a:p>
            <a:pPr marL="372666" lvl="1" indent="0">
              <a:buNone/>
            </a:pPr>
            <a:r>
              <a:rPr lang="en-US" sz="1800" dirty="0"/>
              <a:t>Intelligence cannot be </a:t>
            </a:r>
            <a:r>
              <a:rPr lang="en-US" sz="1800" i="1" dirty="0"/>
              <a:t>fake</a:t>
            </a:r>
            <a:r>
              <a:rPr lang="en-US" sz="1800" dirty="0"/>
              <a:t>. If an artificial agent behaves intelligently, it is intelligent. It is only the external behavior that defines intelligence (weak AI).</a:t>
            </a:r>
          </a:p>
          <a:p>
            <a:pPr marL="372666" lvl="1" indent="0">
              <a:buNone/>
            </a:pPr>
            <a:r>
              <a:rPr lang="en-US" sz="1800" i="1" dirty="0"/>
              <a:t> Artificial intelligence is real intelligence created artificially.</a:t>
            </a:r>
          </a:p>
          <a:p>
            <a:pPr marL="297656" indent="-257175">
              <a:buFont typeface="Wingdings" charset="2"/>
              <a:buChar char="ü"/>
            </a:pPr>
            <a:r>
              <a:rPr lang="en-US" dirty="0"/>
              <a:t>Turing test: only external behavior counts</a:t>
            </a:r>
          </a:p>
          <a:p>
            <a:pPr marL="297656" indent="-257175">
              <a:buFont typeface="Wingdings" charset="2"/>
              <a:buChar char="ü"/>
            </a:pPr>
            <a:r>
              <a:rPr lang="en-US" dirty="0" err="1"/>
              <a:t>Winograd</a:t>
            </a:r>
            <a:r>
              <a:rPr lang="en-US" dirty="0"/>
              <a:t> schemas as a test of intelligence:</a:t>
            </a:r>
          </a:p>
          <a:p>
            <a:pPr lvl="2">
              <a:spcBef>
                <a:spcPts val="300"/>
              </a:spcBef>
            </a:pPr>
            <a:r>
              <a:rPr lang="en-US" sz="1800" i="1" dirty="0"/>
              <a:t>The city councilmen refused the demonstrators a permit because they feared violence</a:t>
            </a:r>
            <a:r>
              <a:rPr lang="en-US" sz="1800" dirty="0"/>
              <a:t>.     		Who feared violence?</a:t>
            </a:r>
          </a:p>
          <a:p>
            <a:pPr lvl="2">
              <a:spcBef>
                <a:spcPts val="300"/>
              </a:spcBef>
            </a:pPr>
            <a:r>
              <a:rPr lang="en-US" sz="1800" i="1" dirty="0"/>
              <a:t>The city councilmen refused the demonstrators a permit because they advocated violence</a:t>
            </a:r>
            <a:r>
              <a:rPr lang="en-US" sz="1800" dirty="0"/>
              <a:t>. 	Who advocated violence?</a:t>
            </a:r>
          </a:p>
        </p:txBody>
      </p:sp>
      <p:sp>
        <p:nvSpPr>
          <p:cNvPr id="4" name="Date Placeholder 3"/>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p:cNvSpPr>
            <a:spLocks noGrp="1"/>
          </p:cNvSpPr>
          <p:nvPr>
            <p:ph type="ftr" sz="quarter" idx="11"/>
          </p:nvPr>
        </p:nvSpPr>
        <p:spPr/>
        <p:txBody>
          <a:bodyPr/>
          <a:lstStyle/>
          <a:p>
            <a:r>
              <a:rPr lang="en-US"/>
              <a:t>AI Fundamentals - M. Simi</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5</a:t>
            </a:fld>
            <a:endParaRPr lang="en-US" dirty="0"/>
          </a:p>
        </p:txBody>
      </p:sp>
    </p:spTree>
    <p:extLst>
      <p:ext uri="{BB962C8B-B14F-4D97-AF65-F5344CB8AC3E}">
        <p14:creationId xmlns:p14="http://schemas.microsoft.com/office/powerpoint/2010/main" val="379499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Human intelligence</a:t>
            </a:r>
          </a:p>
        </p:txBody>
      </p:sp>
      <p:sp>
        <p:nvSpPr>
          <p:cNvPr id="3" name="Content Placeholder 2"/>
          <p:cNvSpPr>
            <a:spLocks noGrp="1"/>
          </p:cNvSpPr>
          <p:nvPr>
            <p:ph idx="1"/>
          </p:nvPr>
        </p:nvSpPr>
        <p:spPr/>
        <p:txBody>
          <a:bodyPr>
            <a:normAutofit fontScale="92500" lnSpcReduction="10000"/>
          </a:bodyPr>
          <a:lstStyle/>
          <a:p>
            <a:pPr marL="73819"/>
            <a:r>
              <a:rPr lang="en-GB" dirty="0"/>
              <a:t>The obvious naturally intelligent agent is the human being. </a:t>
            </a:r>
            <a:r>
              <a:rPr lang="en-US" dirty="0"/>
              <a:t>Human intelligence comes from </a:t>
            </a:r>
            <a:r>
              <a:rPr lang="en-GB" dirty="0"/>
              <a:t>three main sources: </a:t>
            </a:r>
          </a:p>
          <a:p>
            <a:pPr marL="438150" indent="-330994">
              <a:buFont typeface="+mj-lt"/>
              <a:buAutoNum type="arabicPeriod"/>
            </a:pPr>
            <a:r>
              <a:rPr lang="en-GB" b="1" dirty="0"/>
              <a:t>biology</a:t>
            </a:r>
            <a:r>
              <a:rPr lang="en-GB" dirty="0"/>
              <a:t>: Humans have evolved into adaptable animals that can survive in various habitats. </a:t>
            </a:r>
          </a:p>
          <a:p>
            <a:pPr marL="438150" indent="-330994">
              <a:buFont typeface="+mj-lt"/>
              <a:buAutoNum type="arabicPeriod"/>
            </a:pPr>
            <a:r>
              <a:rPr lang="en-GB" b="1" dirty="0"/>
              <a:t>culture</a:t>
            </a:r>
            <a:r>
              <a:rPr lang="en-GB" dirty="0"/>
              <a:t>: Culture provides not only language, but also useful tools, useful concepts, and the wisdom that is passed from parents and teachers to children. Language, which is part of culture, provides distinctions in the world that should be noticed for learning. </a:t>
            </a:r>
          </a:p>
          <a:p>
            <a:pPr marL="438150" indent="-330994">
              <a:buFont typeface="+mj-lt"/>
              <a:buAutoNum type="arabicPeriod"/>
            </a:pPr>
            <a:r>
              <a:rPr lang="en-GB" b="1" dirty="0"/>
              <a:t>life-long learning (experience)</a:t>
            </a:r>
            <a:r>
              <a:rPr lang="en-GB" dirty="0"/>
              <a:t>: Humans learn throughout their life and accumulate knowledge and skills. </a:t>
            </a:r>
          </a:p>
          <a:p>
            <a:pPr marL="107156"/>
            <a:r>
              <a:rPr lang="en-GB" dirty="0"/>
              <a:t>Another form of intelligence is </a:t>
            </a:r>
            <a:r>
              <a:rPr lang="en-GB" b="1" dirty="0"/>
              <a:t>social intelligence</a:t>
            </a:r>
            <a:r>
              <a:rPr lang="en-GB" dirty="0"/>
              <a:t>, the one exhibited by communities and organizations.</a:t>
            </a:r>
          </a:p>
          <a:p>
            <a:endParaRPr lang="en-US" dirty="0"/>
          </a:p>
        </p:txBody>
      </p:sp>
      <p:sp>
        <p:nvSpPr>
          <p:cNvPr id="4" name="Date Placeholder 3"/>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p:cNvSpPr>
            <a:spLocks noGrp="1"/>
          </p:cNvSpPr>
          <p:nvPr>
            <p:ph type="ftr" sz="quarter" idx="11"/>
          </p:nvPr>
        </p:nvSpPr>
        <p:spPr/>
        <p:txBody>
          <a:bodyPr/>
          <a:lstStyle/>
          <a:p>
            <a:r>
              <a:rPr lang="en-US"/>
              <a:t>AI Fundamentals - M. Simi</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6</a:t>
            </a:fld>
            <a:endParaRPr lang="en-US" dirty="0"/>
          </a:p>
        </p:txBody>
      </p:sp>
    </p:spTree>
    <p:extLst>
      <p:ext uri="{BB962C8B-B14F-4D97-AF65-F5344CB8AC3E}">
        <p14:creationId xmlns:p14="http://schemas.microsoft.com/office/powerpoint/2010/main" val="216353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Agents Situated in Environments</a:t>
            </a:r>
            <a:endParaRPr lang="en-US" dirty="0"/>
          </a:p>
        </p:txBody>
      </p:sp>
      <p:sp>
        <p:nvSpPr>
          <p:cNvPr id="4" name="Date Placeholder 3"/>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p:cNvSpPr>
            <a:spLocks noGrp="1"/>
          </p:cNvSpPr>
          <p:nvPr>
            <p:ph type="ftr" sz="quarter" idx="11"/>
          </p:nvPr>
        </p:nvSpPr>
        <p:spPr/>
        <p:txBody>
          <a:bodyPr/>
          <a:lstStyle/>
          <a:p>
            <a:r>
              <a:rPr lang="en-US"/>
              <a:t>AI Fundamentals - M. Simi</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7</a:t>
            </a:fld>
            <a:endParaRPr lang="en-US" dirty="0"/>
          </a:p>
        </p:txBody>
      </p:sp>
      <p:pic>
        <p:nvPicPr>
          <p:cNvPr id="1026" name="Picture 2" descr="http://artint.info/2e/html/x211.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53679" y="1029155"/>
            <a:ext cx="6054071" cy="352715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781800" y="1698172"/>
            <a:ext cx="1055097" cy="323165"/>
          </a:xfrm>
          <a:prstGeom prst="rect">
            <a:avLst/>
          </a:prstGeom>
          <a:noFill/>
        </p:spPr>
        <p:txBody>
          <a:bodyPr wrap="none" rtlCol="0">
            <a:spAutoFit/>
          </a:bodyPr>
          <a:lstStyle/>
          <a:p>
            <a:r>
              <a:rPr lang="en-US" sz="1500" dirty="0">
                <a:solidFill>
                  <a:schemeClr val="bg1"/>
                </a:solidFill>
              </a:rPr>
              <a:t>Belief state</a:t>
            </a:r>
          </a:p>
        </p:txBody>
      </p:sp>
      <p:sp>
        <p:nvSpPr>
          <p:cNvPr id="8" name="TextBox 7"/>
          <p:cNvSpPr txBox="1"/>
          <p:nvPr/>
        </p:nvSpPr>
        <p:spPr>
          <a:xfrm>
            <a:off x="7398028" y="3548791"/>
            <a:ext cx="1513363" cy="784830"/>
          </a:xfrm>
          <a:prstGeom prst="rect">
            <a:avLst/>
          </a:prstGeom>
          <a:noFill/>
        </p:spPr>
        <p:txBody>
          <a:bodyPr wrap="none" rtlCol="0">
            <a:spAutoFit/>
          </a:bodyPr>
          <a:lstStyle/>
          <a:p>
            <a:r>
              <a:rPr lang="en-US" sz="1500" dirty="0">
                <a:solidFill>
                  <a:schemeClr val="tx1">
                    <a:lumMod val="75000"/>
                    <a:lumOff val="25000"/>
                  </a:schemeClr>
                </a:solidFill>
              </a:rPr>
              <a:t>Belief state</a:t>
            </a:r>
          </a:p>
          <a:p>
            <a:endParaRPr lang="en-US" sz="1500" dirty="0">
              <a:solidFill>
                <a:schemeClr val="tx1">
                  <a:lumMod val="75000"/>
                  <a:lumOff val="25000"/>
                </a:schemeClr>
              </a:solidFill>
            </a:endParaRPr>
          </a:p>
          <a:p>
            <a:r>
              <a:rPr lang="en-US" sz="1500" dirty="0">
                <a:solidFill>
                  <a:schemeClr val="tx1">
                    <a:lumMod val="75000"/>
                    <a:lumOff val="25000"/>
                  </a:schemeClr>
                </a:solidFill>
              </a:rPr>
              <a:t>Purposive agents</a:t>
            </a:r>
          </a:p>
        </p:txBody>
      </p:sp>
    </p:spTree>
    <p:extLst>
      <p:ext uri="{BB962C8B-B14F-4D97-AF65-F5344CB8AC3E}">
        <p14:creationId xmlns:p14="http://schemas.microsoft.com/office/powerpoint/2010/main" val="570149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process for agents</a:t>
            </a:r>
          </a:p>
        </p:txBody>
      </p:sp>
      <p:sp>
        <p:nvSpPr>
          <p:cNvPr id="3" name="Content Placeholder 2"/>
          <p:cNvSpPr>
            <a:spLocks noGrp="1"/>
          </p:cNvSpPr>
          <p:nvPr>
            <p:ph idx="1"/>
          </p:nvPr>
        </p:nvSpPr>
        <p:spPr/>
        <p:txBody>
          <a:bodyPr>
            <a:normAutofit/>
          </a:bodyPr>
          <a:lstStyle/>
          <a:p>
            <a:r>
              <a:rPr lang="en-US" sz="1650" dirty="0"/>
              <a:t>Three aspects of computation that must be distinguished: </a:t>
            </a:r>
          </a:p>
          <a:p>
            <a:pPr marL="548879" lvl="1" indent="-342900">
              <a:buFont typeface="+mj-lt"/>
              <a:buAutoNum type="arabicPeriod"/>
            </a:pPr>
            <a:r>
              <a:rPr lang="en-US" b="1" dirty="0"/>
              <a:t>Design time computation</a:t>
            </a:r>
            <a:r>
              <a:rPr lang="en-US" dirty="0"/>
              <a:t>, that goes into the design of the agent</a:t>
            </a:r>
          </a:p>
          <a:p>
            <a:pPr marL="548879" lvl="1" indent="-342900">
              <a:buFont typeface="+mj-lt"/>
              <a:buAutoNum type="arabicPeriod"/>
            </a:pPr>
            <a:r>
              <a:rPr lang="en-US" b="1" dirty="0"/>
              <a:t>Offline computation</a:t>
            </a:r>
            <a:r>
              <a:rPr lang="en-US" dirty="0"/>
              <a:t>, that the agent can do before acting in the world</a:t>
            </a:r>
          </a:p>
          <a:p>
            <a:pPr marL="548879" lvl="1" indent="-342900">
              <a:buFont typeface="+mj-lt"/>
              <a:buAutoNum type="arabicPeriod"/>
            </a:pPr>
            <a:r>
              <a:rPr lang="en-US" b="1" dirty="0"/>
              <a:t>Online computation, </a:t>
            </a:r>
            <a:r>
              <a:rPr lang="en-US" dirty="0"/>
              <a:t>the computation that is done by the agent as it is acting.</a:t>
            </a:r>
          </a:p>
          <a:p>
            <a:pPr marL="10716" lvl="1" indent="0">
              <a:buNone/>
            </a:pPr>
            <a:r>
              <a:rPr lang="en-US" dirty="0"/>
              <a:t>Designing an intelligent agent that can adapt to complex environments and changing goals is a major challenge.</a:t>
            </a:r>
          </a:p>
          <a:p>
            <a:pPr marL="10716" lvl="1" indent="0">
              <a:buNone/>
            </a:pPr>
            <a:r>
              <a:rPr lang="en-US" dirty="0"/>
              <a:t>To reach this ultimate  goal, two strategies are possible:</a:t>
            </a:r>
          </a:p>
          <a:p>
            <a:pPr marL="297656" indent="-257175">
              <a:buFont typeface="Wingdings" charset="2"/>
              <a:buChar char="§"/>
            </a:pPr>
            <a:r>
              <a:rPr lang="en-US" sz="1650" dirty="0"/>
              <a:t>simplify environments and build complex reasoning systems for these simple environments;</a:t>
            </a:r>
          </a:p>
          <a:p>
            <a:pPr marL="297656" indent="-257175">
              <a:buFont typeface="Wingdings" charset="2"/>
              <a:buChar char="§"/>
            </a:pPr>
            <a:r>
              <a:rPr lang="en-US" sz="1650" dirty="0"/>
              <a:t>build simple agents for natural/complex environments, simplifying the tasks</a:t>
            </a:r>
          </a:p>
        </p:txBody>
      </p:sp>
      <p:sp>
        <p:nvSpPr>
          <p:cNvPr id="4" name="Date Placeholder 3"/>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p:cNvSpPr>
            <a:spLocks noGrp="1"/>
          </p:cNvSpPr>
          <p:nvPr>
            <p:ph type="ftr" sz="quarter" idx="11"/>
          </p:nvPr>
        </p:nvSpPr>
        <p:spPr/>
        <p:txBody>
          <a:bodyPr/>
          <a:lstStyle/>
          <a:p>
            <a:r>
              <a:rPr lang="en-US"/>
              <a:t>AI Fundamentals - M. Simi</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8</a:t>
            </a:fld>
            <a:endParaRPr lang="en-US" dirty="0"/>
          </a:p>
        </p:txBody>
      </p:sp>
    </p:spTree>
    <p:extLst>
      <p:ext uri="{BB962C8B-B14F-4D97-AF65-F5344CB8AC3E}">
        <p14:creationId xmlns:p14="http://schemas.microsoft.com/office/powerpoint/2010/main" val="1731819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design process</a:t>
            </a:r>
          </a:p>
        </p:txBody>
      </p:sp>
      <p:sp>
        <p:nvSpPr>
          <p:cNvPr id="3" name="Content Placeholder 2"/>
          <p:cNvSpPr>
            <a:spLocks noGrp="1"/>
          </p:cNvSpPr>
          <p:nvPr>
            <p:ph idx="1"/>
          </p:nvPr>
        </p:nvSpPr>
        <p:spPr/>
        <p:txBody>
          <a:bodyPr/>
          <a:lstStyle/>
          <a:p>
            <a:pPr marL="383381" indent="-342900">
              <a:buFont typeface="+mj-lt"/>
              <a:buAutoNum type="arabicPeriod"/>
            </a:pPr>
            <a:r>
              <a:rPr lang="en-US" dirty="0"/>
              <a:t>Define the </a:t>
            </a:r>
            <a:r>
              <a:rPr lang="en-US" b="1" dirty="0"/>
              <a:t>task</a:t>
            </a:r>
            <a:r>
              <a:rPr lang="en-US" dirty="0"/>
              <a:t>: specify </a:t>
            </a:r>
            <a:r>
              <a:rPr lang="en-US" i="1" dirty="0"/>
              <a:t>what</a:t>
            </a:r>
            <a:r>
              <a:rPr lang="en-US" dirty="0"/>
              <a:t> needs to be computed</a:t>
            </a:r>
          </a:p>
          <a:p>
            <a:pPr marL="383381" indent="-342900">
              <a:buFont typeface="+mj-lt"/>
              <a:buAutoNum type="arabicPeriod"/>
            </a:pPr>
            <a:r>
              <a:rPr lang="en-US" dirty="0"/>
              <a:t>Define what constitutes a </a:t>
            </a:r>
            <a:r>
              <a:rPr lang="en-US" b="1" dirty="0"/>
              <a:t>solution </a:t>
            </a:r>
            <a:r>
              <a:rPr lang="en-US" dirty="0"/>
              <a:t>and its quality</a:t>
            </a:r>
            <a:r>
              <a:rPr lang="en-US" b="1" dirty="0"/>
              <a:t>:</a:t>
            </a:r>
            <a:r>
              <a:rPr lang="en-US" dirty="0"/>
              <a:t> optimal solution, satisficing solution, approximately optimal solution, probable solution.</a:t>
            </a:r>
            <a:endParaRPr lang="en-US" b="1" dirty="0"/>
          </a:p>
          <a:p>
            <a:pPr marL="383381" indent="-342900">
              <a:buFont typeface="+mj-lt"/>
              <a:buAutoNum type="arabicPeriod"/>
            </a:pPr>
            <a:r>
              <a:rPr lang="en-US" dirty="0"/>
              <a:t>Choose a </a:t>
            </a:r>
            <a:r>
              <a:rPr lang="en-US" b="1" dirty="0"/>
              <a:t>formal representation </a:t>
            </a:r>
            <a:r>
              <a:rPr lang="en-US" dirty="0"/>
              <a:t>for the task; this means choosing how to </a:t>
            </a:r>
            <a:r>
              <a:rPr lang="en-US" b="1" dirty="0"/>
              <a:t>represent knowledge </a:t>
            </a:r>
            <a:r>
              <a:rPr lang="en-US" dirty="0"/>
              <a:t>for the task. This includes representations suitable for learning. Level of abstraction (next).</a:t>
            </a:r>
          </a:p>
          <a:p>
            <a:pPr marL="383381" indent="-342900">
              <a:buFont typeface="+mj-lt"/>
              <a:buAutoNum type="arabicPeriod"/>
            </a:pPr>
            <a:r>
              <a:rPr lang="en-US" dirty="0"/>
              <a:t>Compute an </a:t>
            </a:r>
            <a:r>
              <a:rPr lang="en-US" b="1" dirty="0"/>
              <a:t>output</a:t>
            </a:r>
          </a:p>
          <a:p>
            <a:pPr marL="383381" indent="-342900">
              <a:buFont typeface="+mj-lt"/>
              <a:buAutoNum type="arabicPeriod"/>
            </a:pPr>
            <a:r>
              <a:rPr lang="en-US" b="1" dirty="0"/>
              <a:t>Interpret </a:t>
            </a:r>
            <a:r>
              <a:rPr lang="en-US" dirty="0"/>
              <a:t>output as a solution</a:t>
            </a:r>
          </a:p>
        </p:txBody>
      </p:sp>
      <p:sp>
        <p:nvSpPr>
          <p:cNvPr id="4" name="Date Placeholder 3"/>
          <p:cNvSpPr>
            <a:spLocks noGrp="1"/>
          </p:cNvSpPr>
          <p:nvPr>
            <p:ph type="dt" sz="half" idx="10"/>
          </p:nvPr>
        </p:nvSpPr>
        <p:spPr/>
        <p:txBody>
          <a:bodyPr/>
          <a:lstStyle/>
          <a:p>
            <a:fld id="{9B3E1D59-C295-4642-9196-3DAC4F1B1B35}" type="datetime1">
              <a:rPr lang="it-IT" smtClean="0"/>
              <a:t>16/09/20</a:t>
            </a:fld>
            <a:endParaRPr lang="en-US" dirty="0"/>
          </a:p>
        </p:txBody>
      </p:sp>
      <p:sp>
        <p:nvSpPr>
          <p:cNvPr id="5" name="Footer Placeholder 4"/>
          <p:cNvSpPr>
            <a:spLocks noGrp="1"/>
          </p:cNvSpPr>
          <p:nvPr>
            <p:ph type="ftr" sz="quarter" idx="11"/>
          </p:nvPr>
        </p:nvSpPr>
        <p:spPr/>
        <p:txBody>
          <a:bodyPr/>
          <a:lstStyle/>
          <a:p>
            <a:r>
              <a:rPr lang="en-US"/>
              <a:t>AI Fundamentals - M. Simi</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9</a:t>
            </a:fld>
            <a:endParaRPr lang="en-US" dirty="0"/>
          </a:p>
        </p:txBody>
      </p:sp>
      <p:pic>
        <p:nvPicPr>
          <p:cNvPr id="2050" name="Picture 2" descr="http://artint.info/2e/html/x2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6328" y="2738984"/>
            <a:ext cx="4829175" cy="1657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138974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AIF4" id="{86EB306E-119E-7649-B947-B91AFEB99E03}" vid="{749DCE60-D10A-984A-886F-A4F5342652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69ACE7C3504C54FAFAD57DFE81E9F3C" ma:contentTypeVersion="2" ma:contentTypeDescription="Create a new document." ma:contentTypeScope="" ma:versionID="3a64547403ab5c5051561f6eb77e2824">
  <xsd:schema xmlns:xsd="http://www.w3.org/2001/XMLSchema" xmlns:xs="http://www.w3.org/2001/XMLSchema" xmlns:p="http://schemas.microsoft.com/office/2006/metadata/properties" xmlns:ns2="e96e6981-4397-4823-99ca-797bc7876a82" targetNamespace="http://schemas.microsoft.com/office/2006/metadata/properties" ma:root="true" ma:fieldsID="4b4a2e1d81fd76d6c87f1282aab7e59b" ns2:_="">
    <xsd:import namespace="e96e6981-4397-4823-99ca-797bc7876a8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6e6981-4397-4823-99ca-797bc7876a8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3361CFF-9B87-4091-B988-5972EF0F9325}"/>
</file>

<file path=customXml/itemProps2.xml><?xml version="1.0" encoding="utf-8"?>
<ds:datastoreItem xmlns:ds="http://schemas.openxmlformats.org/officeDocument/2006/customXml" ds:itemID="{42BF8485-A89C-49B5-9171-48622D5F3C2A}"/>
</file>

<file path=customXml/itemProps3.xml><?xml version="1.0" encoding="utf-8"?>
<ds:datastoreItem xmlns:ds="http://schemas.openxmlformats.org/officeDocument/2006/customXml" ds:itemID="{0CA4CB2F-56B9-402E-B34B-25AC8206D94A}"/>
</file>

<file path=docProps/app.xml><?xml version="1.0" encoding="utf-8"?>
<Properties xmlns="http://schemas.openxmlformats.org/officeDocument/2006/extended-properties" xmlns:vt="http://schemas.openxmlformats.org/officeDocument/2006/docPropsVTypes">
  <Template>AIF4</Template>
  <TotalTime>6373</TotalTime>
  <Words>4444</Words>
  <Application>Microsoft Macintosh PowerPoint</Application>
  <PresentationFormat>On-screen Show (16:9)</PresentationFormat>
  <Paragraphs>460</Paragraphs>
  <Slides>45</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Calibri Light</vt:lpstr>
      <vt:lpstr>Cambria Math</vt:lpstr>
      <vt:lpstr>Wingdings</vt:lpstr>
      <vt:lpstr>Retrospect</vt:lpstr>
      <vt:lpstr>AI Fundamentals: agents</vt:lpstr>
      <vt:lpstr>AI as building intelligent computational agents</vt:lpstr>
      <vt:lpstr>AI means building computational agents</vt:lpstr>
      <vt:lpstr>Computational agents</vt:lpstr>
      <vt:lpstr>The term “Artificial Intelligence”</vt:lpstr>
      <vt:lpstr>Human intelligence</vt:lpstr>
      <vt:lpstr>Agents Situated in Environments</vt:lpstr>
      <vt:lpstr>Design process for agents</vt:lpstr>
      <vt:lpstr>Steps in the design process</vt:lpstr>
      <vt:lpstr>Levels of abstraction</vt:lpstr>
      <vt:lpstr>Agent design space: dimensions of complexity</vt:lpstr>
      <vt:lpstr>Modularity</vt:lpstr>
      <vt:lpstr>Planning Horizon</vt:lpstr>
      <vt:lpstr>Representation</vt:lpstr>
      <vt:lpstr>Computational limits</vt:lpstr>
      <vt:lpstr>Learning</vt:lpstr>
      <vt:lpstr>Uncertainty</vt:lpstr>
      <vt:lpstr>Preference</vt:lpstr>
      <vt:lpstr>Number of agents</vt:lpstr>
      <vt:lpstr>Interaction</vt:lpstr>
      <vt:lpstr>Prototypical Applications</vt:lpstr>
      <vt:lpstr>The delivery robot</vt:lpstr>
      <vt:lpstr>Delivery robot as a black box</vt:lpstr>
      <vt:lpstr>Delivery Robot: dimensions of complexity</vt:lpstr>
      <vt:lpstr>Summary</vt:lpstr>
      <vt:lpstr>Your turn</vt:lpstr>
      <vt:lpstr>Agent architectures</vt:lpstr>
      <vt:lpstr>Agents</vt:lpstr>
      <vt:lpstr>Agent systems</vt:lpstr>
      <vt:lpstr>Agents in time</vt:lpstr>
      <vt:lpstr>Command/agent function</vt:lpstr>
      <vt:lpstr>Example: trading agent</vt:lpstr>
      <vt:lpstr>Hierarchical control</vt:lpstr>
      <vt:lpstr>Functions for layered control</vt:lpstr>
      <vt:lpstr>Hybrid systems</vt:lpstr>
      <vt:lpstr>Example: delivery robot</vt:lpstr>
      <vt:lpstr>A decomposition for the Delivery Robot</vt:lpstr>
      <vt:lpstr>The middle layer</vt:lpstr>
      <vt:lpstr>A controller for the middle layer</vt:lpstr>
      <vt:lpstr>Top layer</vt:lpstr>
      <vt:lpstr>A simulation for the Delivery Robot</vt:lpstr>
      <vt:lpstr>Knowledge requirements</vt:lpstr>
      <vt:lpstr>Knowledge and action</vt:lpstr>
      <vt:lpstr>Conclusions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Fundamentals: agent architectures</dc:title>
  <dc:creator>MARIA SIMI</dc:creator>
  <cp:lastModifiedBy>Maria Simi</cp:lastModifiedBy>
  <cp:revision>90</cp:revision>
  <cp:lastPrinted>2018-09-19T21:07:08Z</cp:lastPrinted>
  <dcterms:created xsi:type="dcterms:W3CDTF">2018-09-14T21:40:36Z</dcterms:created>
  <dcterms:modified xsi:type="dcterms:W3CDTF">2020-09-16T17:19:47Z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0x010100469ACE7C3504C54FAFAD57DFE81E9F3C</vt:lpwstr>
  </property>
  <property fmtid="{D5CDD505-2E9C-101B-9397-08002B2CF9AE}" pid="3" name="Order">
    <vt:r8>700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ies>
</file>