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4"/>
  </p:notesMasterIdLst>
  <p:handoutMasterIdLst>
    <p:handoutMasterId r:id="rId15"/>
  </p:handoutMasterIdLst>
  <p:sldIdLst>
    <p:sldId id="256" r:id="rId2"/>
    <p:sldId id="257" r:id="rId3"/>
    <p:sldId id="301" r:id="rId4"/>
    <p:sldId id="320" r:id="rId5"/>
    <p:sldId id="321" r:id="rId6"/>
    <p:sldId id="322" r:id="rId7"/>
    <p:sldId id="323" r:id="rId8"/>
    <p:sldId id="313" r:id="rId9"/>
    <p:sldId id="324" r:id="rId10"/>
    <p:sldId id="266" r:id="rId11"/>
    <p:sldId id="315" r:id="rId12"/>
    <p:sldId id="319" r:id="rId1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4" autoAdjust="0"/>
    <p:restoredTop sz="86347" autoAdjust="0"/>
  </p:normalViewPr>
  <p:slideViewPr>
    <p:cSldViewPr>
      <p:cViewPr varScale="1">
        <p:scale>
          <a:sx n="62" d="100"/>
          <a:sy n="62" d="100"/>
        </p:scale>
        <p:origin x="1548" y="78"/>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NWATechFest</a:t>
            </a:r>
            <a:r>
              <a:rPr lang="en-US" dirty="0">
                <a:latin typeface="Segoe UI" pitchFamily="34" charset="0"/>
              </a:rPr>
              <a:t> 2010</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8/4/2016</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TechReady11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8/4/2016 9:22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8/4/2016 9:22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8</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endParaRPr lang="en-US" sz="900" b="1" kern="1200" baseline="0" dirty="0">
              <a:solidFill>
                <a:schemeClr val="tx1"/>
              </a:solidFill>
              <a:latin typeface="Segoe UI" pitchFamily="34" charset="0"/>
              <a:ea typeface="+mn-ea"/>
              <a:cs typeface="+mn-cs"/>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a:rPr>
            </a:br>
            <a:r>
              <a:rPr lang="en-US" dirty="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8/4/2016</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8/4/2016 9:22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28516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8/4/2016</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a:rPr>
            </a:br>
            <a:r>
              <a:rPr lang="en-US" dirty="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412820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8/4/2016</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a:rPr>
            </a:br>
            <a:r>
              <a:rPr lang="en-US" dirty="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12</a:t>
            </a:fld>
            <a:endParaRPr lang="en-US" dirty="0"/>
          </a:p>
        </p:txBody>
      </p:sp>
    </p:spTree>
    <p:extLst>
      <p:ext uri="{BB962C8B-B14F-4D97-AF65-F5344CB8AC3E}">
        <p14:creationId xmlns:p14="http://schemas.microsoft.com/office/powerpoint/2010/main" val="54204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a:t>Please Be Courteous!</a:t>
            </a:r>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a:solidFill>
                  <a:schemeClr val="tx1"/>
                </a:solidFill>
                <a:latin typeface="+mj-lt"/>
              </a:rPr>
              <a:t>          Tulsa</a:t>
            </a:r>
            <a:r>
              <a:rPr lang="en-US" sz="1000" b="1" baseline="0" dirty="0">
                <a:solidFill>
                  <a:schemeClr val="tx1"/>
                </a:solidFill>
                <a:latin typeface="+mj-lt"/>
              </a:rPr>
              <a:t> </a:t>
            </a:r>
            <a:r>
              <a:rPr lang="en-US" sz="1000" b="1" dirty="0">
                <a:solidFill>
                  <a:schemeClr val="tx1"/>
                </a:solidFill>
                <a:latin typeface="+mj-lt"/>
              </a:rPr>
              <a:t>TechFest 2016              |                Fri, Aug  5</a:t>
            </a:r>
            <a:r>
              <a:rPr lang="en-US" sz="1000" b="1" baseline="30000" dirty="0">
                <a:solidFill>
                  <a:schemeClr val="tx1"/>
                </a:solidFill>
                <a:latin typeface="+mj-lt"/>
              </a:rPr>
              <a:t>th</a:t>
            </a:r>
            <a:r>
              <a:rPr lang="en-US" sz="1000" b="1" dirty="0">
                <a:solidFill>
                  <a:schemeClr val="tx1"/>
                </a:solidFill>
                <a:latin typeface="+mj-lt"/>
              </a:rPr>
              <a:t>, 2016              |                OSU - Tulsa                |          70+ Speakers, 20+ Tracks &amp; 85+</a:t>
            </a:r>
            <a:r>
              <a:rPr lang="en-US" sz="1000" b="1" baseline="0" dirty="0">
                <a:solidFill>
                  <a:schemeClr val="tx1"/>
                </a:solidFill>
                <a:latin typeface="+mj-lt"/>
              </a:rPr>
              <a:t> Sessions!</a:t>
            </a:r>
            <a:r>
              <a:rPr lang="en-US" sz="1000" b="1" dirty="0">
                <a:solidFill>
                  <a:schemeClr val="tx1"/>
                </a:solidFill>
                <a:latin typeface="+mj-lt"/>
              </a:rPr>
              <a:t>               </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e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www.cloudera.com/downloads/quickstart_vms/5-7.html" TargetMode="External"/><Relationship Id="rId7" Type="http://schemas.openxmlformats.org/officeDocument/2006/relationships/image" Target="../media/image22.jpeg"/><Relationship Id="rId2" Type="http://schemas.openxmlformats.org/officeDocument/2006/relationships/hyperlink" Target="http://hortonworks.com/products/sandbox/" TargetMode="Externa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hitsonk/TulsaTechfest2016"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837698" y="1143000"/>
            <a:ext cx="4748212" cy="3038855"/>
          </a:xfrm>
          <a:prstGeom prst="rect">
            <a:avLst/>
          </a:prstGeom>
        </p:spPr>
      </p:pic>
      <p:pic>
        <p:nvPicPr>
          <p:cNvPr id="9" name="Picture 8"/>
          <p:cNvPicPr>
            <a:picLocks noChangeAspect="1"/>
          </p:cNvPicPr>
          <p:nvPr/>
        </p:nvPicPr>
        <p:blipFill>
          <a:blip r:embed="rId4"/>
          <a:stretch>
            <a:fillRect/>
          </a:stretch>
        </p:blipFill>
        <p:spPr>
          <a:xfrm>
            <a:off x="837698" y="4724400"/>
            <a:ext cx="4754880" cy="609600"/>
          </a:xfrm>
          <a:prstGeom prst="rect">
            <a:avLst/>
          </a:prstGeom>
        </p:spPr>
      </p:pic>
      <p:pic>
        <p:nvPicPr>
          <p:cNvPr id="2" name="Picture 1"/>
          <p:cNvPicPr>
            <a:picLocks noChangeAspect="1"/>
          </p:cNvPicPr>
          <p:nvPr/>
        </p:nvPicPr>
        <p:blipFill>
          <a:blip r:embed="rId5"/>
          <a:stretch>
            <a:fillRect/>
          </a:stretch>
        </p:blipFill>
        <p:spPr>
          <a:xfrm>
            <a:off x="6592678" y="814864"/>
            <a:ext cx="1317864" cy="5536263"/>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3" name="Subtitle 2"/>
          <p:cNvSpPr>
            <a:spLocks noGrp="1"/>
          </p:cNvSpPr>
          <p:nvPr>
            <p:ph type="subTitle" idx="1"/>
          </p:nvPr>
        </p:nvSpPr>
        <p:spPr>
          <a:xfrm>
            <a:off x="381000" y="4343400"/>
            <a:ext cx="8153400" cy="1524000"/>
          </a:xfrm>
        </p:spPr>
        <p:txBody>
          <a:bodyPr/>
          <a:lstStyle/>
          <a:p>
            <a:r>
              <a:rPr lang="en-US" dirty="0" err="1"/>
              <a:t>Ambari</a:t>
            </a:r>
            <a:r>
              <a:rPr lang="en-US" dirty="0"/>
              <a:t> File Browser: </a:t>
            </a:r>
            <a:r>
              <a:rPr lang="en-US" dirty="0">
                <a:hlinkClick r:id="rId3"/>
              </a:rPr>
              <a:t>http://localhost:8080</a:t>
            </a:r>
            <a:endParaRPr lang="en-US" dirty="0"/>
          </a:p>
          <a:p>
            <a:r>
              <a:rPr lang="en-US" dirty="0" err="1"/>
              <a:t>Ambari</a:t>
            </a:r>
            <a:r>
              <a:rPr lang="en-US" dirty="0"/>
              <a:t> Views (Hive / Beeswax)</a:t>
            </a:r>
          </a:p>
          <a:p>
            <a:r>
              <a:rPr lang="en-US" dirty="0"/>
              <a:t>Hive Shell</a:t>
            </a:r>
          </a:p>
        </p:txBody>
      </p:sp>
      <p:sp>
        <p:nvSpPr>
          <p:cNvPr id="4" name="Text Placeholder 3"/>
          <p:cNvSpPr>
            <a:spLocks noGrp="1"/>
          </p:cNvSpPr>
          <p:nvPr>
            <p:ph type="body" sz="quarter" idx="10"/>
          </p:nvPr>
        </p:nvSpPr>
        <p:spPr/>
        <p:txBody>
          <a:bodyPr/>
          <a:lstStyle/>
          <a:p>
            <a:r>
              <a:rPr lang="en-US" dirty="0"/>
              <a:t>demo </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a:latin typeface="+mn-lt"/>
              </a:rPr>
              <a:t>Please Complete An Evaluation Form</a:t>
            </a:r>
            <a:br>
              <a:rPr sz="4400" dirty="0">
                <a:latin typeface="+mn-lt"/>
              </a:rPr>
            </a:br>
            <a:r>
              <a:rPr sz="3200" dirty="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Aug 7</a:t>
            </a:r>
            <a:r>
              <a:rPr lang="en-US" sz="3200" spc="-150" baseline="3000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837698" y="1143000"/>
            <a:ext cx="4748212" cy="3038855"/>
          </a:xfrm>
          <a:prstGeom prst="rect">
            <a:avLst/>
          </a:prstGeom>
        </p:spPr>
      </p:pic>
      <p:pic>
        <p:nvPicPr>
          <p:cNvPr id="9" name="Picture 8"/>
          <p:cNvPicPr>
            <a:picLocks noChangeAspect="1"/>
          </p:cNvPicPr>
          <p:nvPr/>
        </p:nvPicPr>
        <p:blipFill>
          <a:blip r:embed="rId4"/>
          <a:stretch>
            <a:fillRect/>
          </a:stretch>
        </p:blipFill>
        <p:spPr>
          <a:xfrm>
            <a:off x="837698" y="4724400"/>
            <a:ext cx="4754880" cy="609600"/>
          </a:xfrm>
          <a:prstGeom prst="rect">
            <a:avLst/>
          </a:prstGeom>
        </p:spPr>
      </p:pic>
      <p:pic>
        <p:nvPicPr>
          <p:cNvPr id="10" name="Picture 9"/>
          <p:cNvPicPr>
            <a:picLocks noChangeAspect="1"/>
          </p:cNvPicPr>
          <p:nvPr/>
        </p:nvPicPr>
        <p:blipFill>
          <a:blip r:embed="rId5"/>
          <a:stretch>
            <a:fillRect/>
          </a:stretch>
        </p:blipFill>
        <p:spPr>
          <a:xfrm>
            <a:off x="6592678" y="814864"/>
            <a:ext cx="13178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5" name="Title 1"/>
          <p:cNvSpPr txBox="1">
            <a:spLocks/>
          </p:cNvSpPr>
          <p:nvPr/>
        </p:nvSpPr>
        <p:spPr>
          <a:xfrm>
            <a:off x="2419350" y="4267200"/>
            <a:ext cx="4267200" cy="939800"/>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a:t>Data Ingestion</a:t>
            </a:r>
          </a:p>
        </p:txBody>
      </p:sp>
      <p:pic>
        <p:nvPicPr>
          <p:cNvPr id="6" name="Picture 2" descr="https://media.licdn.com/mpr/mpr/shrinknp_800_800/AAEAAQAAAAAAAAcYAAAAJDgwYjA0ZmViLTJiNzgtNGJmMS1iNjE0LWQ3MzhiZmNjNzNh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5143500" cy="2495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a:t>Please Be Courteous!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Kevin Whitson</a:t>
            </a:r>
          </a:p>
        </p:txBody>
      </p:sp>
      <p:sp>
        <p:nvSpPr>
          <p:cNvPr id="3" name="Text Placeholder 2"/>
          <p:cNvSpPr>
            <a:spLocks noGrp="1"/>
          </p:cNvSpPr>
          <p:nvPr>
            <p:ph type="body" sz="quarter" idx="10"/>
          </p:nvPr>
        </p:nvSpPr>
        <p:spPr>
          <a:xfrm>
            <a:off x="381000" y="3325368"/>
            <a:ext cx="8382000" cy="3151632"/>
          </a:xfrm>
        </p:spPr>
        <p:txBody>
          <a:bodyPr/>
          <a:lstStyle/>
          <a:p>
            <a:r>
              <a:rPr lang="en-US" dirty="0"/>
              <a:t>15+ years software development</a:t>
            </a:r>
          </a:p>
          <a:p>
            <a:r>
              <a:rPr lang="en-US" dirty="0"/>
              <a:t>10+ years database administration</a:t>
            </a:r>
          </a:p>
          <a:p>
            <a:r>
              <a:rPr lang="en-US" dirty="0"/>
              <a:t>2.5 years working in Hadoop</a:t>
            </a:r>
          </a:p>
          <a:p>
            <a:r>
              <a:rPr lang="en-US" dirty="0"/>
              <a:t>LinkedIn: www.kevinwhitson.com</a:t>
            </a:r>
          </a:p>
          <a:p>
            <a:r>
              <a:rPr lang="en-US" dirty="0"/>
              <a:t>Blog: www.idledeveloper.com</a:t>
            </a:r>
          </a:p>
          <a:p>
            <a:pPr marL="0" indent="0">
              <a:buNone/>
            </a:pPr>
            <a:endParaRPr lang="en-US" dirty="0"/>
          </a:p>
        </p:txBody>
      </p:sp>
      <p:pic>
        <p:nvPicPr>
          <p:cNvPr id="4" name="Picture 2" descr="https://media.licdn.com/mpr/mpr/shrinknp_200_200/p/3/000/017/0ed/2a2a8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91923"/>
            <a:ext cx="1627477" cy="16274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2.bp.blogspot.com/-PzS2-UIQGHg/UVC4vka7mxI/AAAAAAAADW0/3mmehagQBG0/s1600/arduino_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962" y="1860698"/>
            <a:ext cx="1569607" cy="12635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dafruit.com/includes/templates/adafruit2013/images/little_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65215">
            <a:off x="2060510" y="784049"/>
            <a:ext cx="1911936" cy="1738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newrelic.com/wp-content/uploads/net_v_rgb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855" y="4247727"/>
            <a:ext cx="1289986" cy="1225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estatemaster.com/images/default-source/otherlogos/sql-server.png?sfvrsn=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2202" y="5016440"/>
            <a:ext cx="1962150" cy="13144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ontegix.com/wp-content/uploads/2015/09/Hadoo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0836" y="1454277"/>
            <a:ext cx="1769700" cy="11881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theodo.fr/uploads/blog/2015/11/mongod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6681" y="982459"/>
            <a:ext cx="1455405" cy="170560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unixstickers.com/image/cache/data/stickers/python/python_sh-600x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6681" y="2752632"/>
            <a:ext cx="1252968" cy="125296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blog.newrelic.com/wp-content/uploads/java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7943" y="858465"/>
            <a:ext cx="1589291" cy="158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212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You…</a:t>
            </a:r>
          </a:p>
        </p:txBody>
      </p:sp>
      <p:sp>
        <p:nvSpPr>
          <p:cNvPr id="3" name="Text Placeholder 2"/>
          <p:cNvSpPr>
            <a:spLocks noGrp="1"/>
          </p:cNvSpPr>
          <p:nvPr>
            <p:ph type="body" sz="quarter" idx="10"/>
          </p:nvPr>
        </p:nvSpPr>
        <p:spPr>
          <a:xfrm>
            <a:off x="381000" y="1447799"/>
            <a:ext cx="8382000" cy="2068259"/>
          </a:xfrm>
        </p:spPr>
        <p:txBody>
          <a:bodyPr/>
          <a:lstStyle/>
          <a:p>
            <a:r>
              <a:rPr lang="en-US" dirty="0"/>
              <a:t>Who uses Hadoop daily?</a:t>
            </a:r>
          </a:p>
          <a:p>
            <a:r>
              <a:rPr lang="en-US" dirty="0"/>
              <a:t>Who uses Hadoop weekly?</a:t>
            </a:r>
          </a:p>
          <a:p>
            <a:r>
              <a:rPr lang="en-US" dirty="0"/>
              <a:t>Who uses Hadoop monthly?</a:t>
            </a:r>
          </a:p>
          <a:p>
            <a:r>
              <a:rPr lang="en-US" dirty="0"/>
              <a:t>Anyone never use it at all?</a:t>
            </a:r>
          </a:p>
        </p:txBody>
      </p:sp>
      <p:pic>
        <p:nvPicPr>
          <p:cNvPr id="4" name="Picture 2" descr="Splash Logo 400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3733800"/>
            <a:ext cx="4010025" cy="25664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www.contegix.com/wp-content/uploads/2015/09/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097486"/>
            <a:ext cx="2246093" cy="15079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http://www.unixstickers.com/image/cache/data/stickers/python/python_sh-600x6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495800"/>
            <a:ext cx="1252968" cy="12529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descr="http://blog.newrelic.com/wp-content/uploads/jav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105" y="4159477"/>
            <a:ext cx="1589291" cy="158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55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free Hadoop VMs</a:t>
            </a:r>
          </a:p>
        </p:txBody>
      </p:sp>
      <p:sp>
        <p:nvSpPr>
          <p:cNvPr id="3" name="Text Placeholder 2"/>
          <p:cNvSpPr>
            <a:spLocks noGrp="1"/>
          </p:cNvSpPr>
          <p:nvPr>
            <p:ph type="body" sz="quarter" idx="10"/>
          </p:nvPr>
        </p:nvSpPr>
        <p:spPr>
          <a:xfrm>
            <a:off x="381000" y="1219200"/>
            <a:ext cx="8382000" cy="1932837"/>
          </a:xfrm>
        </p:spPr>
        <p:txBody>
          <a:bodyPr/>
          <a:lstStyle/>
          <a:p>
            <a:r>
              <a:rPr lang="en-US" dirty="0">
                <a:hlinkClick r:id="rId2"/>
              </a:rPr>
              <a:t>Hortonworks</a:t>
            </a:r>
            <a:r>
              <a:rPr lang="en-US" dirty="0"/>
              <a:t> </a:t>
            </a:r>
          </a:p>
          <a:p>
            <a:pPr lvl="1"/>
            <a:r>
              <a:rPr lang="en-US" dirty="0"/>
              <a:t>VMware, </a:t>
            </a:r>
            <a:r>
              <a:rPr lang="en-US" dirty="0" err="1"/>
              <a:t>VirtualBox</a:t>
            </a:r>
            <a:r>
              <a:rPr lang="en-US" dirty="0"/>
              <a:t>, Sandbox in the cloud</a:t>
            </a:r>
          </a:p>
          <a:p>
            <a:r>
              <a:rPr lang="en-US" dirty="0">
                <a:hlinkClick r:id="rId3"/>
              </a:rPr>
              <a:t>Cloudera</a:t>
            </a:r>
            <a:r>
              <a:rPr lang="en-US" dirty="0"/>
              <a:t> </a:t>
            </a:r>
          </a:p>
          <a:p>
            <a:pPr lvl="1"/>
            <a:r>
              <a:rPr lang="en-US" dirty="0"/>
              <a:t>VMware, </a:t>
            </a:r>
            <a:r>
              <a:rPr lang="en-US" dirty="0" err="1"/>
              <a:t>VirtualBox</a:t>
            </a:r>
            <a:r>
              <a:rPr lang="en-US" dirty="0"/>
              <a:t>, Docker, KVM</a:t>
            </a:r>
          </a:p>
        </p:txBody>
      </p:sp>
      <p:pic>
        <p:nvPicPr>
          <p:cNvPr id="4" name="Picture 2" descr="https://www.hit2k.com/wp-content/uploads/2015/06/VMware-Works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134" y="4918620"/>
            <a:ext cx="1380847" cy="1380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d3nmt5vlzunoa1.cloudfront.net/phpstorm/files/2015/10/large_v-tra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7945" y="4633749"/>
            <a:ext cx="2186341" cy="1950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rocketdock.com/images/screenshots/virtualbox-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9586" y="4922519"/>
            <a:ext cx="1409351" cy="1409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www.texata.com/wp-content/uploads/2014/07/Hortonwork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643725"/>
            <a:ext cx="2253695" cy="1145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stretch>
            <a:fillRect/>
          </a:stretch>
        </p:blipFill>
        <p:spPr>
          <a:xfrm>
            <a:off x="4171116" y="3799020"/>
            <a:ext cx="3351372" cy="834729"/>
          </a:xfrm>
          <a:prstGeom prst="rect">
            <a:avLst/>
          </a:prstGeom>
        </p:spPr>
      </p:pic>
    </p:spTree>
    <p:extLst>
      <p:ext uri="{BB962C8B-B14F-4D97-AF65-F5344CB8AC3E}">
        <p14:creationId xmlns:p14="http://schemas.microsoft.com/office/powerpoint/2010/main" val="11302694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a:t>About The Hortonworks </a:t>
            </a:r>
            <a:r>
              <a:rPr lang="en-US" dirty="0" err="1"/>
              <a:t>VirtualBox</a:t>
            </a:r>
            <a:r>
              <a:rPr lang="en-US" dirty="0"/>
              <a:t> VM</a:t>
            </a:r>
          </a:p>
        </p:txBody>
      </p:sp>
      <p:sp>
        <p:nvSpPr>
          <p:cNvPr id="3" name="Text Placeholder 2"/>
          <p:cNvSpPr>
            <a:spLocks noGrp="1"/>
          </p:cNvSpPr>
          <p:nvPr>
            <p:ph type="body" sz="quarter" idx="10"/>
          </p:nvPr>
        </p:nvSpPr>
        <p:spPr>
          <a:xfrm>
            <a:off x="381000" y="1676400"/>
            <a:ext cx="8382000" cy="2954655"/>
          </a:xfrm>
        </p:spPr>
        <p:txBody>
          <a:bodyPr/>
          <a:lstStyle/>
          <a:p>
            <a:r>
              <a:rPr lang="en-US" dirty="0"/>
              <a:t>There are several port forwarding rules for 127.0.0.1</a:t>
            </a:r>
          </a:p>
          <a:p>
            <a:pPr lvl="1"/>
            <a:r>
              <a:rPr lang="en-US" dirty="0"/>
              <a:t>Network &gt; Advanced &gt; Port Forwarding</a:t>
            </a:r>
          </a:p>
          <a:p>
            <a:r>
              <a:rPr lang="en-US" dirty="0"/>
              <a:t>Set up a shared folder between the host and the VM</a:t>
            </a:r>
          </a:p>
          <a:p>
            <a:endParaRPr lang="en-US" dirty="0"/>
          </a:p>
        </p:txBody>
      </p:sp>
      <p:pic>
        <p:nvPicPr>
          <p:cNvPr id="4" name="Picture 3"/>
          <p:cNvPicPr>
            <a:picLocks noChangeAspect="1"/>
          </p:cNvPicPr>
          <p:nvPr/>
        </p:nvPicPr>
        <p:blipFill>
          <a:blip r:embed="rId2"/>
          <a:stretch>
            <a:fillRect/>
          </a:stretch>
        </p:blipFill>
        <p:spPr>
          <a:xfrm>
            <a:off x="3429000" y="3733800"/>
            <a:ext cx="5029200" cy="2683852"/>
          </a:xfrm>
          <a:prstGeom prst="rect">
            <a:avLst/>
          </a:prstGeom>
        </p:spPr>
      </p:pic>
      <p:pic>
        <p:nvPicPr>
          <p:cNvPr id="5" name="Picture 8" descr="http://rocketdock.com/images/screenshots/virtualbo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2095151" cy="209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9328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a:t>About This Session…</a:t>
            </a:r>
          </a:p>
        </p:txBody>
      </p:sp>
      <p:sp>
        <p:nvSpPr>
          <p:cNvPr id="29698" name="Rectangle 9"/>
          <p:cNvSpPr>
            <a:spLocks noGrp="1" noChangeArrowheads="1"/>
          </p:cNvSpPr>
          <p:nvPr>
            <p:ph type="body" sz="quarter" idx="10"/>
          </p:nvPr>
        </p:nvSpPr>
        <p:spPr>
          <a:xfrm>
            <a:off x="228600" y="1219200"/>
            <a:ext cx="8382000" cy="3625608"/>
          </a:xfrm>
        </p:spPr>
        <p:txBody>
          <a:bodyPr/>
          <a:lstStyle/>
          <a:p>
            <a:r>
              <a:rPr lang="en-US" dirty="0"/>
              <a:t>GitHub</a:t>
            </a:r>
          </a:p>
          <a:p>
            <a:pPr lvl="1"/>
            <a:r>
              <a:rPr lang="en-US" dirty="0">
                <a:hlinkClick r:id="rId3"/>
              </a:rPr>
              <a:t>https://github.com/whitsonk/TulsaTechfest2016</a:t>
            </a:r>
            <a:endParaRPr lang="en-US" dirty="0"/>
          </a:p>
          <a:p>
            <a:r>
              <a:rPr lang="en-US" dirty="0"/>
              <a:t>Load some CSV data</a:t>
            </a:r>
          </a:p>
          <a:p>
            <a:r>
              <a:rPr lang="en-US" dirty="0"/>
              <a:t>View Data via Hive, File Browser, &amp; Terminal</a:t>
            </a:r>
          </a:p>
          <a:p>
            <a:r>
              <a:rPr lang="en-US" dirty="0"/>
              <a:t>Basic </a:t>
            </a:r>
            <a:r>
              <a:rPr lang="en-US" dirty="0" err="1"/>
              <a:t>Sqoop</a:t>
            </a:r>
            <a:r>
              <a:rPr lang="en-US" dirty="0"/>
              <a:t> Migration</a:t>
            </a:r>
          </a:p>
          <a:p>
            <a:r>
              <a:rPr lang="en-US" dirty="0"/>
              <a:t>Common Problems with both approaches</a:t>
            </a:r>
          </a:p>
          <a:p>
            <a:pPr marL="0" indent="0">
              <a:buNone/>
            </a:pPr>
            <a:r>
              <a:rPr lang="en-US" dirty="0"/>
              <a:t> </a:t>
            </a:r>
          </a:p>
        </p:txBody>
      </p:sp>
      <p:pic>
        <p:nvPicPr>
          <p:cNvPr id="4100" name="Picture 4" descr="http://www.unixstickers.com/image/data/stickers/meme/rage/Rage.s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300072"/>
            <a:ext cx="2384425" cy="23844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1295400" y="4572000"/>
            <a:ext cx="3964305" cy="184057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 (all on GitHub)</a:t>
            </a:r>
          </a:p>
        </p:txBody>
      </p:sp>
      <p:sp>
        <p:nvSpPr>
          <p:cNvPr id="3" name="Text Placeholder 2"/>
          <p:cNvSpPr>
            <a:spLocks noGrp="1"/>
          </p:cNvSpPr>
          <p:nvPr>
            <p:ph type="body" sz="quarter" idx="10"/>
          </p:nvPr>
        </p:nvSpPr>
        <p:spPr>
          <a:xfrm>
            <a:off x="381000" y="1447799"/>
            <a:ext cx="8382000" cy="1526572"/>
          </a:xfrm>
        </p:spPr>
        <p:txBody>
          <a:bodyPr/>
          <a:lstStyle/>
          <a:p>
            <a:r>
              <a:rPr lang="en-US" dirty="0"/>
              <a:t>Sqlite3 </a:t>
            </a:r>
            <a:r>
              <a:rPr lang="en-US" dirty="0" err="1"/>
              <a:t>Northwind</a:t>
            </a:r>
            <a:r>
              <a:rPr lang="en-US" dirty="0"/>
              <a:t> database  (DB &amp; SQL)</a:t>
            </a:r>
          </a:p>
          <a:p>
            <a:r>
              <a:rPr lang="en-US" dirty="0"/>
              <a:t>PostgreSQL Dump</a:t>
            </a:r>
          </a:p>
          <a:p>
            <a:r>
              <a:rPr lang="en-US" dirty="0"/>
              <a:t>CSV files</a:t>
            </a:r>
          </a:p>
        </p:txBody>
      </p:sp>
      <p:pic>
        <p:nvPicPr>
          <p:cNvPr id="8" name="Picture 7"/>
          <p:cNvPicPr>
            <a:picLocks noChangeAspect="1"/>
          </p:cNvPicPr>
          <p:nvPr/>
        </p:nvPicPr>
        <p:blipFill>
          <a:blip r:embed="rId2"/>
          <a:stretch>
            <a:fillRect/>
          </a:stretch>
        </p:blipFill>
        <p:spPr>
          <a:xfrm>
            <a:off x="990600" y="3107658"/>
            <a:ext cx="7162800" cy="3293142"/>
          </a:xfrm>
          <a:prstGeom prst="rect">
            <a:avLst/>
          </a:prstGeom>
        </p:spPr>
      </p:pic>
    </p:spTree>
    <p:extLst>
      <p:ext uri="{BB962C8B-B14F-4D97-AF65-F5344CB8AC3E}">
        <p14:creationId xmlns:p14="http://schemas.microsoft.com/office/powerpoint/2010/main" val="347608118"/>
      </p:ext>
    </p:extLst>
  </p:cSld>
  <p:clrMapOvr>
    <a:masterClrMapping/>
  </p:clrMapOvr>
  <p:transition>
    <p:fade/>
  </p:transition>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848</Words>
  <Application>Microsoft Office PowerPoint</Application>
  <PresentationFormat>On-screen Show (4:3)</PresentationFormat>
  <Paragraphs>79</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vt:lpstr>
      <vt:lpstr>Segoe UI</vt:lpstr>
      <vt:lpstr>NWA TechFest 2010 Presentation Template</vt:lpstr>
      <vt:lpstr>PowerPoint Presentation</vt:lpstr>
      <vt:lpstr>PowerPoint Presentation</vt:lpstr>
      <vt:lpstr>Please Be Courteous!</vt:lpstr>
      <vt:lpstr>About Me…        Kevin Whitson</vt:lpstr>
      <vt:lpstr>About You…</vt:lpstr>
      <vt:lpstr>About free Hadoop VMs</vt:lpstr>
      <vt:lpstr>About The Hortonworks VirtualBox VM</vt:lpstr>
      <vt:lpstr>About This Session…</vt:lpstr>
      <vt:lpstr>About The Data… (all on GitHub)</vt:lpstr>
      <vt:lpstr>Demo</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Kevin</cp:lastModifiedBy>
  <cp:revision>35</cp:revision>
  <dcterms:created xsi:type="dcterms:W3CDTF">2010-06-17T22:43:47Z</dcterms:created>
  <dcterms:modified xsi:type="dcterms:W3CDTF">2016-08-05T04:07:41Z</dcterms:modified>
</cp:coreProperties>
</file>