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1"/>
  </p:sldMasterIdLst>
  <p:notesMasterIdLst>
    <p:notesMasterId r:id="rId14"/>
  </p:notesMasterIdLst>
  <p:handoutMasterIdLst>
    <p:handoutMasterId r:id="rId15"/>
  </p:handoutMasterIdLst>
  <p:sldIdLst>
    <p:sldId id="256" r:id="rId2"/>
    <p:sldId id="257" r:id="rId3"/>
    <p:sldId id="301" r:id="rId4"/>
    <p:sldId id="320" r:id="rId5"/>
    <p:sldId id="321" r:id="rId6"/>
    <p:sldId id="322" r:id="rId7"/>
    <p:sldId id="323" r:id="rId8"/>
    <p:sldId id="313" r:id="rId9"/>
    <p:sldId id="324" r:id="rId10"/>
    <p:sldId id="266" r:id="rId11"/>
    <p:sldId id="315" r:id="rId12"/>
    <p:sldId id="319" r:id="rId13"/>
  </p:sldIdLst>
  <p:sldSz cx="9144000" cy="6858000" type="screen4x3"/>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4">
          <p15:clr>
            <a:srgbClr val="A4A3A4"/>
          </p15:clr>
        </p15:guide>
        <p15:guide id="2" orient="horz" pos="912">
          <p15:clr>
            <a:srgbClr val="A4A3A4"/>
          </p15:clr>
        </p15:guide>
        <p15:guide id="3" orient="horz" pos="1484">
          <p15:clr>
            <a:srgbClr val="A4A3A4"/>
          </p15:clr>
        </p15:guide>
        <p15:guide id="4" orient="horz" pos="1200">
          <p15:clr>
            <a:srgbClr val="A4A3A4"/>
          </p15:clr>
        </p15:guide>
        <p15:guide id="5" orient="horz" pos="2736">
          <p15:clr>
            <a:srgbClr val="A4A3A4"/>
          </p15:clr>
        </p15:guide>
        <p15:guide id="6" orient="horz" pos="4176">
          <p15:clr>
            <a:srgbClr val="A4A3A4"/>
          </p15:clr>
        </p15:guide>
        <p15:guide id="7" pos="2880">
          <p15:clr>
            <a:srgbClr val="A4A3A4"/>
          </p15:clr>
        </p15:guide>
        <p15:guide id="8" pos="240">
          <p15:clr>
            <a:srgbClr val="A4A3A4"/>
          </p15:clr>
        </p15:guide>
        <p15:guide id="9" pos="528">
          <p15:clr>
            <a:srgbClr val="A4A3A4"/>
          </p15:clr>
        </p15:guide>
        <p15:guide id="10" pos="5520">
          <p15:clr>
            <a:srgbClr val="A4A3A4"/>
          </p15:clr>
        </p15:guide>
        <p15:guide id="11" pos="863">
          <p15:clr>
            <a:srgbClr val="A4A3A4"/>
          </p15:clr>
        </p15:guide>
        <p15:guide id="12" pos="529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a:srgbClr val="333333"/>
    <a:srgbClr val="292929"/>
    <a:srgbClr val="F8F57B"/>
    <a:srgbClr val="F6AE1E"/>
    <a:srgbClr val="FF0066"/>
    <a:srgbClr val="F3AF35"/>
    <a:srgbClr val="9C42E6"/>
    <a:srgbClr val="D194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34" autoAdjust="0"/>
    <p:restoredTop sz="86982" autoAdjust="0"/>
  </p:normalViewPr>
  <p:slideViewPr>
    <p:cSldViewPr>
      <p:cViewPr varScale="1">
        <p:scale>
          <a:sx n="63" d="100"/>
          <a:sy n="63" d="100"/>
        </p:scale>
        <p:origin x="1518" y="60"/>
      </p:cViewPr>
      <p:guideLst>
        <p:guide orient="horz" pos="144"/>
        <p:guide orient="horz" pos="912"/>
        <p:guide orient="horz" pos="1484"/>
        <p:guide orient="horz" pos="1200"/>
        <p:guide orient="horz" pos="2736"/>
        <p:guide orient="horz" pos="4176"/>
        <p:guide pos="2880"/>
        <p:guide pos="240"/>
        <p:guide pos="528"/>
        <p:guide pos="5520"/>
        <p:guide pos="863"/>
        <p:guide pos="5299"/>
      </p:guideLst>
    </p:cSldViewPr>
  </p:slid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85" d="100"/>
          <a:sy n="85" d="100"/>
        </p:scale>
        <p:origin x="-3150"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a:latin typeface="Segoe UI" pitchFamily="34" charset="0"/>
              </a:rPr>
              <a:t>NWATechFest</a:t>
            </a:r>
            <a:r>
              <a:rPr lang="en-US" dirty="0">
                <a:latin typeface="Segoe UI" pitchFamily="34" charset="0"/>
              </a:rPr>
              <a:t> 2010</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8/4/2016</a:t>
            </a:fld>
            <a:endParaRPr lang="en-US" dirty="0">
              <a:latin typeface="Segoe UI" pitchFamily="34" charset="0"/>
            </a:endParaRP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5267400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TechReady11</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8/4/2016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latin typeface="Segoe UI" pitchFamily="34" charset="0"/>
              </a:rPr>
            </a:br>
            <a:r>
              <a:rPr lang="en-US" dirty="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168048904"/>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TechReady11</a:t>
            </a:r>
          </a:p>
        </p:txBody>
      </p:sp>
      <p:sp>
        <p:nvSpPr>
          <p:cNvPr id="5" name="Date Placeholder 4"/>
          <p:cNvSpPr>
            <a:spLocks noGrp="1"/>
          </p:cNvSpPr>
          <p:nvPr>
            <p:ph type="dt" idx="11"/>
          </p:nvPr>
        </p:nvSpPr>
        <p:spPr/>
        <p:txBody>
          <a:bodyPr/>
          <a:lstStyle/>
          <a:p>
            <a:fld id="{81331B57-0BE5-4F82-AA58-76F53EFF3ADA}" type="datetime8">
              <a:rPr lang="en-US" smtClean="0"/>
              <a:pPr/>
              <a:t>8/4/2016 11:08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a:p>
            <a:endParaRPr lang="en-US" sz="500" dirty="0">
              <a:latin typeface="Segoe UI" pitchFamily="34" charset="0"/>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extLst>
      <p:ext uri="{BB962C8B-B14F-4D97-AF65-F5344CB8AC3E}">
        <p14:creationId xmlns:p14="http://schemas.microsoft.com/office/powerpoint/2010/main" val="40801983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8/4/2016 11:08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a:p>
            <a:endParaRPr lang="en-US" sz="500" dirty="0">
              <a:latin typeface="Segoe UI" pitchFamily="34" charset="0"/>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2</a:t>
            </a:fld>
            <a:endParaRPr lang="en-US" dirty="0"/>
          </a:p>
        </p:txBody>
      </p:sp>
    </p:spTree>
    <p:extLst>
      <p:ext uri="{BB962C8B-B14F-4D97-AF65-F5344CB8AC3E}">
        <p14:creationId xmlns:p14="http://schemas.microsoft.com/office/powerpoint/2010/main" val="3268517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fld id="{900DA239-50B2-4766-8975-F71EEC30C40B}" type="slidenum">
              <a:rPr lang="en-US"/>
              <a:pPr defTabSz="912813" fontAlgn="base">
                <a:spcBef>
                  <a:spcPct val="0"/>
                </a:spcBef>
                <a:spcAft>
                  <a:spcPct val="0"/>
                </a:spcAft>
                <a:defRPr/>
              </a:pPr>
              <a:t>8</a:t>
            </a:fld>
            <a:endParaRPr lang="en-US" dirty="0"/>
          </a:p>
        </p:txBody>
      </p:sp>
      <p:sp>
        <p:nvSpPr>
          <p:cNvPr id="3072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1206" name="Rectangle 3"/>
          <p:cNvSpPr>
            <a:spLocks noGrp="1" noChangeArrowheads="1"/>
          </p:cNvSpPr>
          <p:nvPr>
            <p:ph type="body" idx="1"/>
          </p:nvPr>
        </p:nvSpPr>
        <p:spPr>
          <a:ln/>
        </p:spPr>
        <p:txBody>
          <a:bodyPr wrap="square" numCol="1" anchor="t" anchorCtr="0" compatLnSpc="1">
            <a:prstTxWarp prst="textNoShape">
              <a:avLst/>
            </a:prstTxWarp>
            <a:noAutofit/>
          </a:bodyPr>
          <a:lstStyle/>
          <a:p>
            <a:endParaRPr lang="en-US" sz="900" b="1" kern="1200" baseline="0" dirty="0">
              <a:solidFill>
                <a:schemeClr val="tx1"/>
              </a:solidFill>
              <a:latin typeface="Segoe UI" pitchFamily="34" charset="0"/>
              <a:ea typeface="+mn-ea"/>
              <a:cs typeface="+mn-cs"/>
            </a:endParaRPr>
          </a:p>
        </p:txBody>
      </p:sp>
      <p:sp>
        <p:nvSpPr>
          <p:cNvPr id="30724" name="Footer Placeholder 7"/>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r>
              <a:rPr lang="en-US" dirty="0">
                <a:latin typeface="Segoe"/>
              </a:rPr>
              <a:t>© 2008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dirty="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latin typeface="Segoe"/>
              </a:rPr>
            </a:br>
            <a:r>
              <a:rPr lang="en-US" dirty="0">
                <a:latin typeface="Segoe"/>
              </a:rPr>
              <a:t>MICROSOFT MAKES NO WARRANTIES, EXPRESS, IMPLIED OR STATUTORY, AS TO THE INFORMATION IN THIS PRESENTATION.</a:t>
            </a:r>
          </a:p>
        </p:txBody>
      </p:sp>
      <p:sp>
        <p:nvSpPr>
          <p:cNvPr id="30725" name="Date Placeholder 8"/>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fld id="{4D093EF9-4CBF-4804-9B06-C2E1D7466A5E}" type="datetime1">
              <a:rPr lang="en-US"/>
              <a:pPr defTabSz="912813" fontAlgn="base">
                <a:spcBef>
                  <a:spcPct val="0"/>
                </a:spcBef>
                <a:spcAft>
                  <a:spcPct val="0"/>
                </a:spcAft>
                <a:defRPr/>
              </a:pPr>
              <a:t>8/4/2016</a:t>
            </a:fld>
            <a:endParaRPr lang="en-US" dirty="0"/>
          </a:p>
        </p:txBody>
      </p:sp>
      <p:sp>
        <p:nvSpPr>
          <p:cNvPr id="30726" name="Header Placeholder 9"/>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endParaRPr lang="en-US" dirty="0"/>
          </a:p>
        </p:txBody>
      </p:sp>
    </p:spTree>
    <p:extLst>
      <p:ext uri="{BB962C8B-B14F-4D97-AF65-F5344CB8AC3E}">
        <p14:creationId xmlns:p14="http://schemas.microsoft.com/office/powerpoint/2010/main" val="14985827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8/4/2016 11:08 PM</a:t>
            </a:fld>
            <a:endParaRPr lang="en-US" dirty="0"/>
          </a:p>
        </p:txBody>
      </p:sp>
      <p:sp>
        <p:nvSpPr>
          <p:cNvPr id="6" name="Footer Placeholder 5"/>
          <p:cNvSpPr>
            <a:spLocks noGrp="1"/>
          </p:cNvSpPr>
          <p:nvPr>
            <p:ph type="ftr" sz="quarter" idx="12"/>
          </p:nvPr>
        </p:nvSpPr>
        <p:spPr/>
        <p:txBody>
          <a:bodyPr/>
          <a:lstStyle/>
          <a:p>
            <a:r>
              <a:rPr lang="en-US" dirty="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latin typeface="Segoe UI" pitchFamily="34" charset="0"/>
              </a:rPr>
            </a:br>
            <a:r>
              <a:rPr lang="en-US" dirty="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10</a:t>
            </a:fld>
            <a:endParaRPr lang="en-US" dirty="0"/>
          </a:p>
        </p:txBody>
      </p:sp>
    </p:spTree>
    <p:extLst>
      <p:ext uri="{BB962C8B-B14F-4D97-AF65-F5344CB8AC3E}">
        <p14:creationId xmlns:p14="http://schemas.microsoft.com/office/powerpoint/2010/main" val="42851698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Slide Image Placeholder 1"/>
          <p:cNvSpPr>
            <a:spLocks noGrp="1" noRot="1" noChangeAspect="1"/>
          </p:cNvSpPr>
          <p:nvPr>
            <p:ph type="sldImg"/>
          </p:nvPr>
        </p:nvSpPr>
        <p:spPr bwMode="auto">
          <a:noFill/>
          <a:ln>
            <a:solidFill>
              <a:srgbClr val="000000"/>
            </a:solidFill>
            <a:miter lim="800000"/>
            <a:headEnd/>
            <a:tailEnd/>
          </a:ln>
        </p:spPr>
      </p:sp>
      <p:sp>
        <p:nvSpPr>
          <p:cNvPr id="75778"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latin typeface="Segoe"/>
            </a:endParaRPr>
          </a:p>
        </p:txBody>
      </p:sp>
      <p:sp>
        <p:nvSpPr>
          <p:cNvPr id="4" name="Header Placeholder 3"/>
          <p:cNvSpPr>
            <a:spLocks noGrp="1"/>
          </p:cNvSpPr>
          <p:nvPr>
            <p:ph type="hdr" sz="quarter"/>
          </p:nvPr>
        </p:nvSpPr>
        <p:spPr/>
        <p:txBody>
          <a:bodyPr/>
          <a:lstStyle/>
          <a:p>
            <a:pPr>
              <a:defRPr/>
            </a:pPr>
            <a:endParaRPr lang="en-US" dirty="0"/>
          </a:p>
        </p:txBody>
      </p:sp>
      <p:sp>
        <p:nvSpPr>
          <p:cNvPr id="5" name="Date Placeholder 4"/>
          <p:cNvSpPr>
            <a:spLocks noGrp="1"/>
          </p:cNvSpPr>
          <p:nvPr>
            <p:ph type="dt" sz="quarter" idx="1"/>
          </p:nvPr>
        </p:nvSpPr>
        <p:spPr/>
        <p:txBody>
          <a:bodyPr/>
          <a:lstStyle/>
          <a:p>
            <a:pPr>
              <a:defRPr/>
            </a:pPr>
            <a:fld id="{7C3FBCD4-166E-446F-AF18-7D4A0CF9AEF6}" type="datetimeFigureOut">
              <a:rPr lang="en-US" smtClean="0"/>
              <a:pPr>
                <a:defRPr/>
              </a:pPr>
              <a:t>8/4/2016</a:t>
            </a:fld>
            <a:endParaRPr lang="en-US" dirty="0"/>
          </a:p>
        </p:txBody>
      </p:sp>
      <p:sp>
        <p:nvSpPr>
          <p:cNvPr id="75781" name="Footer Placeholder 5"/>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r>
              <a:rPr lang="en-US" dirty="0">
                <a:latin typeface="Segoe"/>
              </a:rPr>
              <a:t>© 2008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dirty="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latin typeface="Segoe"/>
              </a:rPr>
            </a:br>
            <a:r>
              <a:rPr lang="en-US" dirty="0">
                <a:latin typeface="Segoe"/>
              </a:rPr>
              <a:t>MICROSOFT MAKES NO WARRANTIES, EXPRESS, IMPLIED OR STATUTORY, AS TO THE INFORMATION IN THIS PRESENTATION.</a:t>
            </a:r>
          </a:p>
        </p:txBody>
      </p:sp>
      <p:sp>
        <p:nvSpPr>
          <p:cNvPr id="7" name="Slide Number Placeholder 6"/>
          <p:cNvSpPr>
            <a:spLocks noGrp="1"/>
          </p:cNvSpPr>
          <p:nvPr>
            <p:ph type="sldNum" sz="quarter" idx="5"/>
          </p:nvPr>
        </p:nvSpPr>
        <p:spPr/>
        <p:txBody>
          <a:bodyPr/>
          <a:lstStyle/>
          <a:p>
            <a:pPr>
              <a:defRPr/>
            </a:pPr>
            <a:fld id="{48A3A8EF-36F7-4A46-A399-67437408F551}" type="slidenum">
              <a:rPr lang="en-US" smtClean="0"/>
              <a:pPr>
                <a:defRPr/>
              </a:pPr>
              <a:t>11</a:t>
            </a:fld>
            <a:endParaRPr lang="en-US" dirty="0"/>
          </a:p>
        </p:txBody>
      </p:sp>
    </p:spTree>
    <p:extLst>
      <p:ext uri="{BB962C8B-B14F-4D97-AF65-F5344CB8AC3E}">
        <p14:creationId xmlns:p14="http://schemas.microsoft.com/office/powerpoint/2010/main" val="41282025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Slide Image Placeholder 1"/>
          <p:cNvSpPr>
            <a:spLocks noGrp="1" noRot="1" noChangeAspect="1"/>
          </p:cNvSpPr>
          <p:nvPr>
            <p:ph type="sldImg"/>
          </p:nvPr>
        </p:nvSpPr>
        <p:spPr bwMode="auto">
          <a:noFill/>
          <a:ln>
            <a:solidFill>
              <a:srgbClr val="000000"/>
            </a:solidFill>
            <a:miter lim="800000"/>
            <a:headEnd/>
            <a:tailEnd/>
          </a:ln>
        </p:spPr>
      </p:sp>
      <p:sp>
        <p:nvSpPr>
          <p:cNvPr id="75778"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latin typeface="Segoe"/>
            </a:endParaRPr>
          </a:p>
        </p:txBody>
      </p:sp>
      <p:sp>
        <p:nvSpPr>
          <p:cNvPr id="4" name="Header Placeholder 3"/>
          <p:cNvSpPr>
            <a:spLocks noGrp="1"/>
          </p:cNvSpPr>
          <p:nvPr>
            <p:ph type="hdr" sz="quarter"/>
          </p:nvPr>
        </p:nvSpPr>
        <p:spPr/>
        <p:txBody>
          <a:bodyPr/>
          <a:lstStyle/>
          <a:p>
            <a:pPr>
              <a:defRPr/>
            </a:pPr>
            <a:endParaRPr lang="en-US" dirty="0"/>
          </a:p>
        </p:txBody>
      </p:sp>
      <p:sp>
        <p:nvSpPr>
          <p:cNvPr id="5" name="Date Placeholder 4"/>
          <p:cNvSpPr>
            <a:spLocks noGrp="1"/>
          </p:cNvSpPr>
          <p:nvPr>
            <p:ph type="dt" sz="quarter" idx="1"/>
          </p:nvPr>
        </p:nvSpPr>
        <p:spPr/>
        <p:txBody>
          <a:bodyPr/>
          <a:lstStyle/>
          <a:p>
            <a:pPr>
              <a:defRPr/>
            </a:pPr>
            <a:fld id="{7C3FBCD4-166E-446F-AF18-7D4A0CF9AEF6}" type="datetimeFigureOut">
              <a:rPr lang="en-US" smtClean="0"/>
              <a:pPr>
                <a:defRPr/>
              </a:pPr>
              <a:t>8/4/2016</a:t>
            </a:fld>
            <a:endParaRPr lang="en-US" dirty="0"/>
          </a:p>
        </p:txBody>
      </p:sp>
      <p:sp>
        <p:nvSpPr>
          <p:cNvPr id="75781" name="Footer Placeholder 5"/>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r>
              <a:rPr lang="en-US" dirty="0">
                <a:latin typeface="Segoe"/>
              </a:rPr>
              <a:t>© 2008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dirty="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latin typeface="Segoe"/>
              </a:rPr>
            </a:br>
            <a:r>
              <a:rPr lang="en-US" dirty="0">
                <a:latin typeface="Segoe"/>
              </a:rPr>
              <a:t>MICROSOFT MAKES NO WARRANTIES, EXPRESS, IMPLIED OR STATUTORY, AS TO THE INFORMATION IN THIS PRESENTATION.</a:t>
            </a:r>
          </a:p>
        </p:txBody>
      </p:sp>
      <p:sp>
        <p:nvSpPr>
          <p:cNvPr id="7" name="Slide Number Placeholder 6"/>
          <p:cNvSpPr>
            <a:spLocks noGrp="1"/>
          </p:cNvSpPr>
          <p:nvPr>
            <p:ph type="sldNum" sz="quarter" idx="5"/>
          </p:nvPr>
        </p:nvSpPr>
        <p:spPr/>
        <p:txBody>
          <a:bodyPr/>
          <a:lstStyle/>
          <a:p>
            <a:pPr>
              <a:defRPr/>
            </a:pPr>
            <a:fld id="{48A3A8EF-36F7-4A46-A399-67437408F551}" type="slidenum">
              <a:rPr lang="en-US" smtClean="0"/>
              <a:pPr>
                <a:defRPr/>
              </a:pPr>
              <a:t>12</a:t>
            </a:fld>
            <a:endParaRPr lang="en-US" dirty="0"/>
          </a:p>
        </p:txBody>
      </p:sp>
    </p:spTree>
    <p:extLst>
      <p:ext uri="{BB962C8B-B14F-4D97-AF65-F5344CB8AC3E}">
        <p14:creationId xmlns:p14="http://schemas.microsoft.com/office/powerpoint/2010/main" val="5420471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38200" y="4344988"/>
            <a:ext cx="7681914" cy="461665"/>
          </a:xfrm>
        </p:spPr>
        <p:txBody>
          <a:bodyPr>
            <a:noAutofit/>
          </a:bodyPr>
          <a:lstStyle>
            <a:lvl1pPr marL="0" indent="0" algn="l">
              <a:lnSpc>
                <a:spcPct val="90000"/>
              </a:lnSpc>
              <a:spcBef>
                <a:spcPts val="0"/>
              </a:spcBef>
              <a:buNone/>
              <a:defRPr>
                <a:gradFill>
                  <a:gsLst>
                    <a:gs pos="0">
                      <a:schemeClr val="accent1">
                        <a:lumMod val="40000"/>
                        <a:lumOff val="60000"/>
                      </a:schemeClr>
                    </a:gs>
                    <a:gs pos="86000">
                      <a:schemeClr val="accent1">
                        <a:lumMod val="40000"/>
                        <a:lumOff val="60000"/>
                      </a:schemeClr>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o Camera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ctr">
              <a:defRPr baseline="0"/>
            </a:lvl1pPr>
          </a:lstStyle>
          <a:p>
            <a:r>
              <a:rPr lang="en-US" dirty="0"/>
              <a:t>Please Be Courteous!</a:t>
            </a:r>
          </a:p>
        </p:txBody>
      </p:sp>
      <p:pic>
        <p:nvPicPr>
          <p:cNvPr id="5" name="Picture 5" descr="C:\Users\monical\Desktop\ADMIN\DVD_ART34\Artwork_Imagery\Icons - Illustrations\_WINDOWS VISTA ICONS\Cell mobile smart phone smartphone.png"/>
          <p:cNvPicPr>
            <a:picLocks noChangeAspect="1" noChangeArrowheads="1"/>
          </p:cNvPicPr>
          <p:nvPr userDrawn="1"/>
        </p:nvPicPr>
        <p:blipFill>
          <a:blip r:embed="rId2"/>
          <a:stretch>
            <a:fillRect/>
          </a:stretch>
        </p:blipFill>
        <p:spPr bwMode="auto">
          <a:xfrm>
            <a:off x="3505200" y="1942605"/>
            <a:ext cx="1791197" cy="1791195"/>
          </a:xfrm>
          <a:prstGeom prst="rect">
            <a:avLst/>
          </a:prstGeom>
          <a:noFill/>
          <a:ln>
            <a:noFill/>
          </a:ln>
        </p:spPr>
      </p:pic>
      <p:pic>
        <p:nvPicPr>
          <p:cNvPr id="10" name="Picture 9" descr="C:\Users\monical\Desktop\ADMIN\DVD_ART34\Artwork_Imagery\Icons - Illustrations\_WINDOWS SERVER ICONS\Symbols\X don't no not okay approved bad.png"/>
          <p:cNvPicPr>
            <a:picLocks noChangeAspect="1" noChangeArrowheads="1"/>
          </p:cNvPicPr>
          <p:nvPr userDrawn="1"/>
        </p:nvPicPr>
        <p:blipFill>
          <a:blip r:embed="rId3"/>
          <a:stretch>
            <a:fillRect/>
          </a:stretch>
        </p:blipFill>
        <p:spPr bwMode="auto">
          <a:xfrm>
            <a:off x="3995748" y="2354721"/>
            <a:ext cx="945153" cy="851967"/>
          </a:xfrm>
          <a:prstGeom prst="rect">
            <a:avLst/>
          </a:prstGeom>
          <a:noFill/>
          <a:ln>
            <a:noFill/>
          </a:ln>
        </p:spPr>
      </p:pic>
      <p:sp>
        <p:nvSpPr>
          <p:cNvPr id="12" name="Rectangle 1"/>
          <p:cNvSpPr>
            <a:spLocks noChangeArrowheads="1"/>
          </p:cNvSpPr>
          <p:nvPr userDrawn="1"/>
        </p:nvSpPr>
        <p:spPr bwMode="auto">
          <a:xfrm>
            <a:off x="732424" y="4952635"/>
            <a:ext cx="7679152" cy="14481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noAutofit/>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sz="1800" b="0" i="1" u="none" strike="noStrike" cap="none" normalizeH="0" baseline="0" dirty="0">
                <a:ln>
                  <a:noFill/>
                </a:ln>
                <a:gradFill>
                  <a:gsLst>
                    <a:gs pos="0">
                      <a:schemeClr val="tx1"/>
                    </a:gs>
                    <a:gs pos="50000">
                      <a:schemeClr val="tx1"/>
                    </a:gs>
                  </a:gsLst>
                  <a:lin ang="5400000" scaled="0"/>
                </a:gradFill>
                <a:effectLst/>
                <a:latin typeface="+mn-lt"/>
                <a:ea typeface="Calibri" pitchFamily="34" charset="0"/>
                <a:cs typeface="Arial" pitchFamily="34" charset="0"/>
              </a:rPr>
              <a:t>Please be courteous to your fellow attendees</a:t>
            </a:r>
          </a:p>
          <a:p>
            <a:pPr marL="0" marR="0" lvl="0" indent="0" algn="ctr" defTabSz="914400" rtl="0" eaLnBrk="1" fontAlgn="base" latinLnBrk="0" hangingPunct="1">
              <a:lnSpc>
                <a:spcPct val="150000"/>
              </a:lnSpc>
              <a:spcBef>
                <a:spcPct val="0"/>
              </a:spcBef>
              <a:spcAft>
                <a:spcPct val="0"/>
              </a:spcAft>
              <a:buClrTx/>
              <a:buSzTx/>
              <a:buFontTx/>
              <a:buNone/>
              <a:tabLst/>
            </a:pPr>
            <a:r>
              <a:rPr kumimoji="0" lang="en-US" sz="1800" b="0" i="1" u="none" strike="noStrike" cap="none" normalizeH="0" baseline="0" dirty="0">
                <a:ln>
                  <a:noFill/>
                </a:ln>
                <a:gradFill>
                  <a:gsLst>
                    <a:gs pos="0">
                      <a:schemeClr val="tx1"/>
                    </a:gs>
                    <a:gs pos="50000">
                      <a:schemeClr val="tx1"/>
                    </a:gs>
                  </a:gsLst>
                  <a:lin ang="5400000" scaled="0"/>
                </a:gradFill>
                <a:effectLst/>
                <a:latin typeface="+mn-lt"/>
                <a:ea typeface="Calibri" pitchFamily="34" charset="0"/>
                <a:cs typeface="Arial" pitchFamily="34" charset="0"/>
              </a:rPr>
              <a:t>and</a:t>
            </a:r>
          </a:p>
          <a:p>
            <a:pPr marL="0" marR="0" lvl="0" indent="0" algn="ctr" defTabSz="914400" rtl="0" eaLnBrk="1" fontAlgn="base" latinLnBrk="0" hangingPunct="1">
              <a:lnSpc>
                <a:spcPct val="150000"/>
              </a:lnSpc>
              <a:spcBef>
                <a:spcPct val="0"/>
              </a:spcBef>
              <a:spcAft>
                <a:spcPct val="0"/>
              </a:spcAft>
              <a:buClrTx/>
              <a:buSzTx/>
              <a:buFontTx/>
              <a:buNone/>
              <a:tabLst/>
            </a:pPr>
            <a:r>
              <a:rPr kumimoji="0" lang="en-US" sz="1800" b="0" i="1" u="none" strike="noStrike" cap="none" normalizeH="0" baseline="0" dirty="0">
                <a:ln>
                  <a:noFill/>
                </a:ln>
                <a:gradFill>
                  <a:gsLst>
                    <a:gs pos="0">
                      <a:schemeClr val="tx1"/>
                    </a:gs>
                    <a:gs pos="50000">
                      <a:schemeClr val="tx1"/>
                    </a:gs>
                  </a:gsLst>
                  <a:lin ang="5400000" scaled="0"/>
                </a:gradFill>
                <a:effectLst/>
                <a:latin typeface="+mn-lt"/>
                <a:ea typeface="Calibri" pitchFamily="34" charset="0"/>
                <a:cs typeface="Arial" pitchFamily="34" charset="0"/>
              </a:rPr>
              <a:t>set your phones to vibrate or silent mode!</a:t>
            </a:r>
            <a:r>
              <a:rPr kumimoji="0" lang="en-US" sz="1800" b="0" i="1" u="none" strike="noStrike" cap="none" normalizeH="0" baseline="0" dirty="0">
                <a:ln>
                  <a:noFill/>
                </a:ln>
                <a:gradFill>
                  <a:gsLst>
                    <a:gs pos="0">
                      <a:schemeClr val="tx2"/>
                    </a:gs>
                    <a:gs pos="50000">
                      <a:schemeClr val="tx2"/>
                    </a:gs>
                  </a:gsLst>
                  <a:lin ang="5400000" scaled="0"/>
                </a:gradFill>
                <a:effectLst/>
                <a:latin typeface="+mn-lt"/>
                <a:ea typeface="Calibri" pitchFamily="34" charset="0"/>
                <a:cs typeface="Arial" pitchFamily="34" charset="0"/>
              </a:rPr>
              <a:t> </a:t>
            </a:r>
            <a:br>
              <a:rPr kumimoji="0" lang="en-US" sz="1800" b="0" i="1" u="none" strike="noStrike" cap="none" normalizeH="0" baseline="0" dirty="0">
                <a:ln>
                  <a:noFill/>
                </a:ln>
                <a:gradFill>
                  <a:gsLst>
                    <a:gs pos="0">
                      <a:schemeClr val="tx2"/>
                    </a:gs>
                    <a:gs pos="50000">
                      <a:schemeClr val="tx2"/>
                    </a:gs>
                  </a:gsLst>
                  <a:lin ang="5400000" scaled="0"/>
                </a:gradFill>
                <a:effectLst/>
                <a:latin typeface="+mn-lt"/>
                <a:ea typeface="Calibri" pitchFamily="34" charset="0"/>
                <a:cs typeface="Arial" pitchFamily="34" charset="0"/>
              </a:rPr>
            </a:br>
            <a:endParaRPr kumimoji="0" lang="en-US" sz="1800" b="0" i="1" u="sng" strike="noStrike" kern="1200" cap="none" normalizeH="0" baseline="0" dirty="0">
              <a:ln>
                <a:noFill/>
              </a:ln>
              <a:gradFill>
                <a:gsLst>
                  <a:gs pos="0">
                    <a:schemeClr val="tx2"/>
                  </a:gs>
                  <a:gs pos="50000">
                    <a:schemeClr val="tx2"/>
                  </a:gs>
                </a:gsLst>
                <a:lin ang="5400000" scaled="0"/>
              </a:gradFill>
              <a:effectLst/>
              <a:latin typeface="+mn-lt"/>
              <a:ea typeface="Calibri" pitchFamily="34" charset="0"/>
              <a:cs typeface="Arial"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905000"/>
            <a:ext cx="7043208" cy="1523494"/>
          </a:xfrm>
        </p:spPr>
        <p:txBody>
          <a:bodyPr anchor="t" anchorCtr="0">
            <a:noAutofit/>
          </a:bodyPr>
          <a:lstStyle>
            <a:lvl1pPr algn="l" defTabSz="914363" rtl="0" eaLnBrk="1" latinLnBrk="0" hangingPunct="1">
              <a:lnSpc>
                <a:spcPct val="90000"/>
              </a:lnSpc>
              <a:spcBef>
                <a:spcPct val="0"/>
              </a:spcBef>
              <a:buNone/>
              <a:defRPr lang="en-US" sz="5400" b="0" kern="1200" cap="none" spc="-150" dirty="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lang="en-US"/>
              <a:t>Click to edit Master title style</a:t>
            </a:r>
            <a:endParaRPr lang="en-US" dirty="0"/>
          </a:p>
        </p:txBody>
      </p:sp>
      <p:sp>
        <p:nvSpPr>
          <p:cNvPr id="3" name="Subtitle 2"/>
          <p:cNvSpPr>
            <a:spLocks noGrp="1"/>
          </p:cNvSpPr>
          <p:nvPr>
            <p:ph type="subTitle" idx="1"/>
          </p:nvPr>
        </p:nvSpPr>
        <p:spPr>
          <a:xfrm>
            <a:off x="838200" y="4343400"/>
            <a:ext cx="3429000" cy="461665"/>
          </a:xfrm>
        </p:spPr>
        <p:txBody>
          <a:bodyPr>
            <a:noAutofit/>
          </a:bodyPr>
          <a:lstStyle>
            <a:lvl1pPr marL="0" indent="0" algn="l" defTabSz="914363" rtl="0" eaLnBrk="1" latinLnBrk="0" hangingPunct="1">
              <a:lnSpc>
                <a:spcPct val="90000"/>
              </a:lnSpc>
              <a:spcBef>
                <a:spcPts val="0"/>
              </a:spcBef>
              <a:buSzPct val="85000"/>
              <a:buFontTx/>
              <a:buNone/>
              <a:defRPr lang="en-US" sz="3200" kern="1200" dirty="0">
                <a:gradFill>
                  <a:gsLst>
                    <a:gs pos="0">
                      <a:schemeClr val="accent1">
                        <a:lumMod val="40000"/>
                        <a:lumOff val="60000"/>
                      </a:schemeClr>
                    </a:gs>
                    <a:gs pos="86000">
                      <a:schemeClr val="accent1">
                        <a:lumMod val="40000"/>
                        <a:lumOff val="60000"/>
                      </a:schemeClr>
                    </a:gs>
                  </a:gsLst>
                  <a:lin ang="5400000" scaled="0"/>
                </a:gra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072886" y="228600"/>
            <a:ext cx="7690114" cy="138499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1000" b="1" i="1" u="none" strike="noStrike" kern="1200" cap="none" spc="-642" normalizeH="0" baseline="0" noProof="0" dirty="0" smtClean="0">
                <a:ln w="11430"/>
                <a:gradFill>
                  <a:gsLst>
                    <a:gs pos="0">
                      <a:schemeClr val="tx1"/>
                    </a:gs>
                    <a:gs pos="88000">
                      <a:schemeClr val="tx1">
                        <a:alpha val="50000"/>
                      </a:schemeClr>
                    </a:gs>
                  </a:gsLst>
                  <a:lin ang="5400000"/>
                </a:gradFill>
                <a:effectLst/>
                <a:uLnTx/>
                <a:uFillTx/>
                <a:latin typeface="Segoe UI" pitchFamily="34" charset="0"/>
                <a:ea typeface="+mn-ea"/>
                <a:cs typeface="+mn-cs"/>
              </a:defRPr>
            </a:lvl1pPr>
          </a:lstStyle>
          <a:p>
            <a:pPr marL="0" lvl="0" indent="0" algn="r" defTabSz="914363" rtl="0" eaLnBrk="1" latinLnBrk="0" hangingPunct="1">
              <a:lnSpc>
                <a:spcPct val="90000"/>
              </a:lnSpc>
              <a:spcBef>
                <a:spcPct val="20000"/>
              </a:spcBef>
              <a:buSzPct val="85000"/>
              <a:buFont typeface="Arial" pitchFamily="34" charset="0"/>
              <a:buNone/>
            </a:pPr>
            <a:r>
              <a:rPr lang="en-US" dirty="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666385"/>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381000" y="1447799"/>
            <a:ext cx="8382000" cy="19735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81000" y="1447799"/>
            <a:ext cx="8382000"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descr="MSconfidential.png"/>
          <p:cNvPicPr>
            <a:picLocks noChangeAspect="1"/>
          </p:cNvPicPr>
          <p:nvPr userDrawn="1"/>
        </p:nvPicPr>
        <p:blipFill>
          <a:blip r:embed="rId2"/>
          <a:stretch>
            <a:fillRect/>
          </a:stretch>
        </p:blipFill>
        <p:spPr bwMode="invGray">
          <a:xfrm>
            <a:off x="3550921" y="6477000"/>
            <a:ext cx="2042159" cy="304800"/>
          </a:xfrm>
          <a:prstGeom prst="rect">
            <a:avLst/>
          </a:prstGeom>
        </p:spPr>
      </p:pic>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447799"/>
            <a:ext cx="4114800" cy="2093567"/>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447799"/>
            <a:ext cx="4114800" cy="2093567"/>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381000" y="1447800"/>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a:t>Click to edit Master text styles</a:t>
            </a:r>
          </a:p>
        </p:txBody>
      </p:sp>
      <p:sp>
        <p:nvSpPr>
          <p:cNvPr id="4" name="Content Placeholder 3"/>
          <p:cNvSpPr>
            <a:spLocks noGrp="1"/>
          </p:cNvSpPr>
          <p:nvPr>
            <p:ph sz="half" idx="2"/>
          </p:nvPr>
        </p:nvSpPr>
        <p:spPr>
          <a:xfrm>
            <a:off x="380999" y="2272656"/>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981" y="1447800"/>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272656"/>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28600"/>
            <a:ext cx="8382000" cy="666385"/>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381000" y="1447800"/>
            <a:ext cx="8382000"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Box 7"/>
          <p:cNvSpPr txBox="1">
            <a:spLocks noChangeArrowheads="1"/>
          </p:cNvSpPr>
          <p:nvPr/>
        </p:nvSpPr>
        <p:spPr bwMode="auto">
          <a:xfrm>
            <a:off x="0" y="6628528"/>
            <a:ext cx="9144000" cy="246221"/>
          </a:xfrm>
          <a:prstGeom prst="rect">
            <a:avLst/>
          </a:prstGeom>
          <a:solidFill>
            <a:srgbClr val="000000"/>
          </a:solidFill>
          <a:ln w="9525">
            <a:noFill/>
            <a:miter lim="800000"/>
            <a:headEnd/>
            <a:tailEnd/>
          </a:ln>
          <a:effectLst/>
        </p:spPr>
        <p:txBody>
          <a:bodyPr anchor="ctr" anchorCtr="1">
            <a:spAutoFit/>
          </a:bodyPr>
          <a:lstStyle/>
          <a:p>
            <a:pPr algn="ctr">
              <a:spcBef>
                <a:spcPct val="50000"/>
              </a:spcBef>
              <a:defRPr/>
            </a:pPr>
            <a:r>
              <a:rPr lang="en-US" sz="1000" b="1" dirty="0">
                <a:solidFill>
                  <a:schemeClr val="tx1"/>
                </a:solidFill>
                <a:latin typeface="+mj-lt"/>
              </a:rPr>
              <a:t>          Tulsa</a:t>
            </a:r>
            <a:r>
              <a:rPr lang="en-US" sz="1000" b="1" baseline="0" dirty="0">
                <a:solidFill>
                  <a:schemeClr val="tx1"/>
                </a:solidFill>
                <a:latin typeface="+mj-lt"/>
              </a:rPr>
              <a:t> </a:t>
            </a:r>
            <a:r>
              <a:rPr lang="en-US" sz="1000" b="1" dirty="0">
                <a:solidFill>
                  <a:schemeClr val="tx1"/>
                </a:solidFill>
                <a:latin typeface="+mj-lt"/>
              </a:rPr>
              <a:t>TechFest 2016              |                Fri, Aug  5</a:t>
            </a:r>
            <a:r>
              <a:rPr lang="en-US" sz="1000" b="1" baseline="30000" dirty="0">
                <a:solidFill>
                  <a:schemeClr val="tx1"/>
                </a:solidFill>
                <a:latin typeface="+mj-lt"/>
              </a:rPr>
              <a:t>th</a:t>
            </a:r>
            <a:r>
              <a:rPr lang="en-US" sz="1000" b="1" dirty="0">
                <a:solidFill>
                  <a:schemeClr val="tx1"/>
                </a:solidFill>
                <a:latin typeface="+mj-lt"/>
              </a:rPr>
              <a:t>, 2016              |                OSU - Tulsa                |          70+ Speakers, 20+ Tracks &amp; 85+</a:t>
            </a:r>
            <a:r>
              <a:rPr lang="en-US" sz="1000" b="1" baseline="0" dirty="0">
                <a:solidFill>
                  <a:schemeClr val="tx1"/>
                </a:solidFill>
                <a:latin typeface="+mj-lt"/>
              </a:rPr>
              <a:t> Sessions!</a:t>
            </a:r>
            <a:r>
              <a:rPr lang="en-US" sz="1000" b="1" dirty="0">
                <a:solidFill>
                  <a:schemeClr val="tx1"/>
                </a:solidFill>
                <a:latin typeface="+mj-lt"/>
              </a:rPr>
              <a:t>               </a:t>
            </a:r>
          </a:p>
        </p:txBody>
      </p:sp>
    </p:spTree>
  </p:cSld>
  <p:clrMap bg1="dk1" tx1="lt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22" r:id="rId10"/>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85000"/>
        <a:buFontTx/>
        <a:buBlip>
          <a:blip r:embed="rId12"/>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5000"/>
        <a:buFontTx/>
        <a:buBlip>
          <a:blip r:embed="rId12"/>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5000"/>
        <a:buFontTx/>
        <a:buBlip>
          <a:blip r:embed="rId12"/>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5000"/>
        <a:buFontTx/>
        <a:buBlip>
          <a:blip r:embed="rId12"/>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5000"/>
        <a:buFontTx/>
        <a:buBlip>
          <a:blip r:embed="rId12"/>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9.xml"/><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tulsatechfest.com/"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jpeg"/><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8.jpeg"/><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hyperlink" Target="http://www.cloudera.com/downloads/quickstart_vms/5-7.html" TargetMode="External"/><Relationship Id="rId7" Type="http://schemas.openxmlformats.org/officeDocument/2006/relationships/image" Target="../media/image22.jpeg"/><Relationship Id="rId2" Type="http://schemas.openxmlformats.org/officeDocument/2006/relationships/hyperlink" Target="http://hortonworks.com/products/sandbox/" TargetMode="External"/><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whitsonk/TulsaTechfest2016"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3" name="TextBox 2"/>
          <p:cNvSpPr txBox="1"/>
          <p:nvPr/>
        </p:nvSpPr>
        <p:spPr>
          <a:xfrm>
            <a:off x="4992249" y="76200"/>
            <a:ext cx="4074911" cy="738664"/>
          </a:xfrm>
          <a:prstGeom prst="rect">
            <a:avLst/>
          </a:prstGeom>
          <a:noFill/>
        </p:spPr>
        <p:txBody>
          <a:bodyPr wrap="square" lIns="0" tIns="0" rIns="0" bIns="0" rtlCol="0">
            <a:spAutoFit/>
          </a:bodyPr>
          <a:lstStyle/>
          <a:p>
            <a:pPr algn="ctr"/>
            <a:r>
              <a:rPr lang="en-US" sz="2400" b="1" dirty="0">
                <a:gradFill>
                  <a:gsLst>
                    <a:gs pos="0">
                      <a:schemeClr val="tx1"/>
                    </a:gs>
                    <a:gs pos="86000">
                      <a:schemeClr val="tx1"/>
                    </a:gs>
                  </a:gsLst>
                  <a:lin ang="5400000" scaled="0"/>
                </a:gradFill>
              </a:rPr>
              <a:t>Please help us!</a:t>
            </a:r>
          </a:p>
          <a:p>
            <a:pPr algn="ctr"/>
            <a:r>
              <a:rPr lang="en-US" sz="2400" b="1" dirty="0">
                <a:gradFill>
                  <a:gsLst>
                    <a:gs pos="0">
                      <a:schemeClr val="tx1"/>
                    </a:gs>
                    <a:gs pos="86000">
                      <a:schemeClr val="tx1"/>
                    </a:gs>
                  </a:gsLst>
                  <a:lin ang="5400000" scaled="0"/>
                </a:gradFill>
              </a:rPr>
              <a:t>Thank our Sponsors:</a:t>
            </a:r>
          </a:p>
        </p:txBody>
      </p:sp>
      <p:pic>
        <p:nvPicPr>
          <p:cNvPr id="8" name="Picture 7"/>
          <p:cNvPicPr>
            <a:picLocks noChangeAspect="1"/>
          </p:cNvPicPr>
          <p:nvPr/>
        </p:nvPicPr>
        <p:blipFill>
          <a:blip r:embed="rId3"/>
          <a:stretch>
            <a:fillRect/>
          </a:stretch>
        </p:blipFill>
        <p:spPr>
          <a:xfrm>
            <a:off x="837698" y="1143000"/>
            <a:ext cx="4748212" cy="3038855"/>
          </a:xfrm>
          <a:prstGeom prst="rect">
            <a:avLst/>
          </a:prstGeom>
        </p:spPr>
      </p:pic>
      <p:pic>
        <p:nvPicPr>
          <p:cNvPr id="9" name="Picture 8"/>
          <p:cNvPicPr>
            <a:picLocks noChangeAspect="1"/>
          </p:cNvPicPr>
          <p:nvPr/>
        </p:nvPicPr>
        <p:blipFill>
          <a:blip r:embed="rId4"/>
          <a:stretch>
            <a:fillRect/>
          </a:stretch>
        </p:blipFill>
        <p:spPr>
          <a:xfrm>
            <a:off x="837698" y="4724400"/>
            <a:ext cx="4754880" cy="609600"/>
          </a:xfrm>
          <a:prstGeom prst="rect">
            <a:avLst/>
          </a:prstGeom>
        </p:spPr>
      </p:pic>
      <p:pic>
        <p:nvPicPr>
          <p:cNvPr id="2" name="Picture 1"/>
          <p:cNvPicPr>
            <a:picLocks noChangeAspect="1"/>
          </p:cNvPicPr>
          <p:nvPr/>
        </p:nvPicPr>
        <p:blipFill>
          <a:blip r:embed="rId5"/>
          <a:stretch>
            <a:fillRect/>
          </a:stretch>
        </p:blipFill>
        <p:spPr>
          <a:xfrm>
            <a:off x="6592678" y="814864"/>
            <a:ext cx="1317864" cy="5536263"/>
          </a:xfrm>
          <a:prstGeom prst="rect">
            <a:avLst/>
          </a:prstGeom>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Demo</a:t>
            </a:r>
          </a:p>
        </p:txBody>
      </p:sp>
      <p:sp>
        <p:nvSpPr>
          <p:cNvPr id="3" name="Subtitle 2"/>
          <p:cNvSpPr>
            <a:spLocks noGrp="1"/>
          </p:cNvSpPr>
          <p:nvPr>
            <p:ph type="subTitle" idx="1"/>
          </p:nvPr>
        </p:nvSpPr>
        <p:spPr>
          <a:xfrm>
            <a:off x="381000" y="4343400"/>
            <a:ext cx="8153400" cy="1524000"/>
          </a:xfrm>
        </p:spPr>
        <p:txBody>
          <a:bodyPr/>
          <a:lstStyle/>
          <a:p>
            <a:r>
              <a:rPr lang="en-US" dirty="0"/>
              <a:t>Map Reduce Review</a:t>
            </a:r>
          </a:p>
          <a:p>
            <a:r>
              <a:rPr lang="en-US" dirty="0"/>
              <a:t>Java, Python, AWK</a:t>
            </a:r>
          </a:p>
        </p:txBody>
      </p:sp>
      <p:sp>
        <p:nvSpPr>
          <p:cNvPr id="4" name="Text Placeholder 3"/>
          <p:cNvSpPr>
            <a:spLocks noGrp="1"/>
          </p:cNvSpPr>
          <p:nvPr>
            <p:ph type="body" sz="quarter" idx="10"/>
          </p:nvPr>
        </p:nvSpPr>
        <p:spPr/>
        <p:txBody>
          <a:bodyPr/>
          <a:lstStyle/>
          <a:p>
            <a:r>
              <a:rPr lang="en-US" dirty="0"/>
              <a:t>demo </a:t>
            </a: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230188"/>
            <a:ext cx="8382000" cy="1052596"/>
          </a:xfrm>
        </p:spPr>
        <p:txBody>
          <a:bodyPr/>
          <a:lstStyle/>
          <a:p>
            <a:pPr algn="ctr" eaLnBrk="1" hangingPunct="1">
              <a:defRPr/>
            </a:pPr>
            <a:r>
              <a:rPr sz="4400" dirty="0">
                <a:latin typeface="+mn-lt"/>
              </a:rPr>
              <a:t>Please Complete An Evaluation Form</a:t>
            </a:r>
            <a:br>
              <a:rPr sz="4400" dirty="0">
                <a:latin typeface="+mn-lt"/>
              </a:rPr>
            </a:br>
            <a:r>
              <a:rPr sz="3200" dirty="0">
                <a:solidFill>
                  <a:schemeClr val="tx2"/>
                </a:solidFill>
                <a:latin typeface="+mn-lt"/>
              </a:rPr>
              <a:t>Your input is important!</a:t>
            </a:r>
            <a:endParaRPr sz="4400" dirty="0">
              <a:solidFill>
                <a:schemeClr val="tx2"/>
              </a:solidFill>
              <a:latin typeface="+mn-lt"/>
            </a:endParaRPr>
          </a:p>
        </p:txBody>
      </p:sp>
      <p:sp>
        <p:nvSpPr>
          <p:cNvPr id="5" name="Text Placeholder 4"/>
          <p:cNvSpPr>
            <a:spLocks noGrp="1"/>
          </p:cNvSpPr>
          <p:nvPr>
            <p:ph type="body" sz="quarter" idx="4294967295"/>
          </p:nvPr>
        </p:nvSpPr>
        <p:spPr>
          <a:xfrm>
            <a:off x="838200" y="1524000"/>
            <a:ext cx="6781800" cy="332399"/>
          </a:xfrm>
        </p:spPr>
        <p:txBody>
          <a:bodyPr/>
          <a:lstStyle/>
          <a:p>
            <a:pPr algn="ctr" eaLnBrk="1" hangingPunct="1">
              <a:spcAft>
                <a:spcPts val="768"/>
              </a:spcAft>
              <a:buFontTx/>
              <a:buNone/>
              <a:defRPr/>
            </a:pPr>
            <a:r>
              <a:rPr lang="en-US" sz="2400" dirty="0"/>
              <a:t>You can access Evaluation Forms at:</a:t>
            </a:r>
          </a:p>
        </p:txBody>
      </p:sp>
      <p:sp>
        <p:nvSpPr>
          <p:cNvPr id="7" name="TextBox 6"/>
          <p:cNvSpPr txBox="1"/>
          <p:nvPr/>
        </p:nvSpPr>
        <p:spPr>
          <a:xfrm>
            <a:off x="1028700" y="2097615"/>
            <a:ext cx="7086600" cy="4924425"/>
          </a:xfrm>
          <a:prstGeom prst="rect">
            <a:avLst/>
          </a:prstGeom>
          <a:noFill/>
        </p:spPr>
        <p:txBody>
          <a:bodyPr wrap="square" lIns="0" tIns="0" rIns="0" bIns="0">
            <a:spAutoFit/>
          </a:bodyPr>
          <a:lstStyle/>
          <a:p>
            <a:pPr algn="ctr">
              <a:defRPr/>
            </a:pPr>
            <a:r>
              <a:rPr lang="en-US" sz="3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hlinkClick r:id="rId3"/>
              </a:rPr>
              <a:t>http://TulsaTechFest.com</a:t>
            </a:r>
            <a:endParaRPr lang="en-US" sz="3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endParaRPr>
          </a:p>
          <a:p>
            <a:pPr algn="ctr">
              <a:defRPr/>
            </a:pPr>
            <a:endParaRPr lang="en-US" sz="3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endParaRPr>
          </a:p>
          <a:p>
            <a:pPr algn="ctr">
              <a:defRPr/>
            </a:pPr>
            <a:r>
              <a:rPr lang="en-US" sz="3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Fill them out!</a:t>
            </a:r>
          </a:p>
          <a:p>
            <a:pPr algn="ctr">
              <a:defRPr/>
            </a:pPr>
            <a:endParaRPr lang="en-US" sz="3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endParaRPr>
          </a:p>
          <a:p>
            <a:pPr algn="ctr">
              <a:defRPr/>
            </a:pPr>
            <a:r>
              <a:rPr lang="en-US" sz="3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You can win additional prizes!</a:t>
            </a:r>
          </a:p>
          <a:p>
            <a:pPr algn="ctr">
              <a:defRPr/>
            </a:pPr>
            <a:endParaRPr lang="en-US" sz="3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endParaRPr>
          </a:p>
          <a:p>
            <a:pPr algn="ctr">
              <a:defRPr/>
            </a:pPr>
            <a:r>
              <a:rPr lang="en-US" sz="3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Like a $50 Best Buy Gift Card!!</a:t>
            </a:r>
          </a:p>
          <a:p>
            <a:pPr algn="ctr">
              <a:defRPr/>
            </a:pPr>
            <a:endParaRPr lang="en-US" sz="3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endParaRPr>
          </a:p>
          <a:p>
            <a:pPr algn="ctr">
              <a:defRPr/>
            </a:pPr>
            <a:r>
              <a:rPr lang="en-US" sz="3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Winner drawn – Midnight, Sun Aug 7</a:t>
            </a:r>
            <a:r>
              <a:rPr lang="en-US" sz="3200" spc="-150" baseline="3000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th</a:t>
            </a:r>
            <a:r>
              <a:rPr lang="en-US" sz="3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a:t>
            </a:r>
          </a:p>
          <a:p>
            <a:pPr algn="ctr">
              <a:defRPr/>
            </a:pPr>
            <a:endParaRPr lang="en-US" sz="3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endParaRP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4992249" y="76200"/>
            <a:ext cx="4074911" cy="738664"/>
          </a:xfrm>
          <a:prstGeom prst="rect">
            <a:avLst/>
          </a:prstGeom>
          <a:noFill/>
        </p:spPr>
        <p:txBody>
          <a:bodyPr wrap="square" lIns="0" tIns="0" rIns="0" bIns="0" rtlCol="0">
            <a:spAutoFit/>
          </a:bodyPr>
          <a:lstStyle/>
          <a:p>
            <a:pPr algn="ctr"/>
            <a:r>
              <a:rPr lang="en-US" sz="2400" b="1" dirty="0">
                <a:gradFill>
                  <a:gsLst>
                    <a:gs pos="0">
                      <a:schemeClr val="tx1"/>
                    </a:gs>
                    <a:gs pos="86000">
                      <a:schemeClr val="tx1"/>
                    </a:gs>
                  </a:gsLst>
                  <a:lin ang="5400000" scaled="0"/>
                </a:gradFill>
              </a:rPr>
              <a:t>Please help us!</a:t>
            </a:r>
          </a:p>
          <a:p>
            <a:pPr algn="ctr"/>
            <a:r>
              <a:rPr lang="en-US" sz="2400" b="1" dirty="0">
                <a:gradFill>
                  <a:gsLst>
                    <a:gs pos="0">
                      <a:schemeClr val="tx1"/>
                    </a:gs>
                    <a:gs pos="86000">
                      <a:schemeClr val="tx1"/>
                    </a:gs>
                  </a:gsLst>
                  <a:lin ang="5400000" scaled="0"/>
                </a:gradFill>
              </a:rPr>
              <a:t>Thank our Sponsors:</a:t>
            </a:r>
          </a:p>
        </p:txBody>
      </p:sp>
      <p:pic>
        <p:nvPicPr>
          <p:cNvPr id="8" name="Picture 7"/>
          <p:cNvPicPr>
            <a:picLocks noChangeAspect="1"/>
          </p:cNvPicPr>
          <p:nvPr/>
        </p:nvPicPr>
        <p:blipFill>
          <a:blip r:embed="rId3"/>
          <a:stretch>
            <a:fillRect/>
          </a:stretch>
        </p:blipFill>
        <p:spPr>
          <a:xfrm>
            <a:off x="837698" y="1143000"/>
            <a:ext cx="4748212" cy="3038855"/>
          </a:xfrm>
          <a:prstGeom prst="rect">
            <a:avLst/>
          </a:prstGeom>
        </p:spPr>
      </p:pic>
      <p:pic>
        <p:nvPicPr>
          <p:cNvPr id="9" name="Picture 8"/>
          <p:cNvPicPr>
            <a:picLocks noChangeAspect="1"/>
          </p:cNvPicPr>
          <p:nvPr/>
        </p:nvPicPr>
        <p:blipFill>
          <a:blip r:embed="rId4"/>
          <a:stretch>
            <a:fillRect/>
          </a:stretch>
        </p:blipFill>
        <p:spPr>
          <a:xfrm>
            <a:off x="837698" y="4724400"/>
            <a:ext cx="4754880" cy="609600"/>
          </a:xfrm>
          <a:prstGeom prst="rect">
            <a:avLst/>
          </a:prstGeom>
        </p:spPr>
      </p:pic>
      <p:pic>
        <p:nvPicPr>
          <p:cNvPr id="10" name="Picture 9"/>
          <p:cNvPicPr>
            <a:picLocks noChangeAspect="1"/>
          </p:cNvPicPr>
          <p:nvPr/>
        </p:nvPicPr>
        <p:blipFill>
          <a:blip r:embed="rId5"/>
          <a:stretch>
            <a:fillRect/>
          </a:stretch>
        </p:blipFill>
        <p:spPr>
          <a:xfrm>
            <a:off x="6592678" y="814864"/>
            <a:ext cx="1317864" cy="5536263"/>
          </a:xfrm>
          <a:prstGeom prst="rect">
            <a:avLst/>
          </a:prstGeom>
        </p:spPr>
      </p:pic>
    </p:spTree>
    <p:extLst>
      <p:ext uri="{BB962C8B-B14F-4D97-AF65-F5344CB8AC3E}">
        <p14:creationId xmlns:p14="http://schemas.microsoft.com/office/powerpoint/2010/main" val="147320297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5" name="Title 1"/>
          <p:cNvSpPr txBox="1">
            <a:spLocks/>
          </p:cNvSpPr>
          <p:nvPr/>
        </p:nvSpPr>
        <p:spPr>
          <a:xfrm>
            <a:off x="2419350" y="4267200"/>
            <a:ext cx="4267200" cy="939800"/>
          </a:xfrm>
          <a:prstGeom prst="rect">
            <a:avLst/>
          </a:prstGeom>
        </p:spPr>
        <p:txBody>
          <a:bodyPr/>
          <a:lst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lang="en-US"/>
              <a:t>Map Reduce</a:t>
            </a:r>
          </a:p>
        </p:txBody>
      </p:sp>
      <p:pic>
        <p:nvPicPr>
          <p:cNvPr id="6" name="Picture 2" descr="https://media.licdn.com/mpr/mpr/shrinknp_800_800/AAEAAQAAAAAAAAcYAAAAJDgwYjA0ZmViLTJiNzgtNGJmMS1iNjE0LWQ3MzhiZmNjNzNhM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600200"/>
            <a:ext cx="5143500" cy="24955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1000" y="228600"/>
            <a:ext cx="8382000" cy="664797"/>
          </a:xfrm>
        </p:spPr>
        <p:txBody>
          <a:bodyPr/>
          <a:lstStyle/>
          <a:p>
            <a:r>
              <a:rPr lang="en-US" dirty="0"/>
              <a:t>Please Be Courteous!</a:t>
            </a: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Me…	       Kevin Whitson</a:t>
            </a:r>
          </a:p>
        </p:txBody>
      </p:sp>
      <p:sp>
        <p:nvSpPr>
          <p:cNvPr id="3" name="Text Placeholder 2"/>
          <p:cNvSpPr>
            <a:spLocks noGrp="1"/>
          </p:cNvSpPr>
          <p:nvPr>
            <p:ph type="body" sz="quarter" idx="10"/>
          </p:nvPr>
        </p:nvSpPr>
        <p:spPr>
          <a:xfrm>
            <a:off x="381000" y="3325368"/>
            <a:ext cx="8382000" cy="3151632"/>
          </a:xfrm>
        </p:spPr>
        <p:txBody>
          <a:bodyPr/>
          <a:lstStyle/>
          <a:p>
            <a:r>
              <a:rPr lang="en-US" dirty="0"/>
              <a:t>15+ years software development</a:t>
            </a:r>
          </a:p>
          <a:p>
            <a:r>
              <a:rPr lang="en-US" dirty="0"/>
              <a:t>10+ years database administration</a:t>
            </a:r>
          </a:p>
          <a:p>
            <a:r>
              <a:rPr lang="en-US" dirty="0"/>
              <a:t>2.5 years working in Hadoop</a:t>
            </a:r>
          </a:p>
          <a:p>
            <a:r>
              <a:rPr lang="en-US" dirty="0"/>
              <a:t>LinkedIn: www.kevinwhitson.com</a:t>
            </a:r>
          </a:p>
          <a:p>
            <a:r>
              <a:rPr lang="en-US" dirty="0"/>
              <a:t>Blog: www.idledeveloper.com</a:t>
            </a:r>
          </a:p>
          <a:p>
            <a:pPr marL="0" indent="0">
              <a:buNone/>
            </a:pPr>
            <a:endParaRPr lang="en-US" dirty="0"/>
          </a:p>
        </p:txBody>
      </p:sp>
      <p:pic>
        <p:nvPicPr>
          <p:cNvPr id="4" name="Picture 2" descr="https://media.licdn.com/mpr/mpr/shrinknp_200_200/p/3/000/017/0ed/2a2a84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191923"/>
            <a:ext cx="1627477" cy="162747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2.bp.blogspot.com/-PzS2-UIQGHg/UVC4vka7mxI/AAAAAAAADW0/3mmehagQBG0/s1600/arduino_transpare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7962" y="1860698"/>
            <a:ext cx="1569607" cy="126350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www.adafruit.com/includes/templates/adafruit2013/images/little_pi.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65215">
            <a:off x="2060510" y="784049"/>
            <a:ext cx="1911936" cy="173812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blog.newrelic.com/wp-content/uploads/net_v_rgb_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27855" y="4247727"/>
            <a:ext cx="1289986" cy="122548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www.estatemaster.com/images/default-source/otherlogos/sql-server.png?sfvrsn=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62202" y="5016440"/>
            <a:ext cx="1962150" cy="1314451"/>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www.contegix.com/wp-content/uploads/2015/09/Hadoop.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00836" y="1454277"/>
            <a:ext cx="1769700" cy="1188108"/>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www.theodo.fr/uploads/blog/2015/11/mongodb.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26681" y="982459"/>
            <a:ext cx="1455405" cy="1705607"/>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http://www.unixstickers.com/image/cache/data/stickers/python/python_sh-600x600.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26681" y="2752632"/>
            <a:ext cx="1252968" cy="1252968"/>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http://blog.newrelic.com/wp-content/uploads/javalogo.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57943" y="858465"/>
            <a:ext cx="1589291" cy="15892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812128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You…</a:t>
            </a:r>
          </a:p>
        </p:txBody>
      </p:sp>
      <p:sp>
        <p:nvSpPr>
          <p:cNvPr id="3" name="Text Placeholder 2"/>
          <p:cNvSpPr>
            <a:spLocks noGrp="1"/>
          </p:cNvSpPr>
          <p:nvPr>
            <p:ph type="body" sz="quarter" idx="10"/>
          </p:nvPr>
        </p:nvSpPr>
        <p:spPr>
          <a:xfrm>
            <a:off x="381000" y="1447799"/>
            <a:ext cx="8382000" cy="2068259"/>
          </a:xfrm>
        </p:spPr>
        <p:txBody>
          <a:bodyPr/>
          <a:lstStyle/>
          <a:p>
            <a:r>
              <a:rPr lang="en-US" dirty="0"/>
              <a:t>Who uses Hadoop daily?</a:t>
            </a:r>
          </a:p>
          <a:p>
            <a:r>
              <a:rPr lang="en-US" dirty="0"/>
              <a:t>Who uses Hadoop weekly?</a:t>
            </a:r>
          </a:p>
          <a:p>
            <a:r>
              <a:rPr lang="en-US" dirty="0"/>
              <a:t>Who uses Hadoop monthly?</a:t>
            </a:r>
          </a:p>
          <a:p>
            <a:r>
              <a:rPr lang="en-US" dirty="0"/>
              <a:t>Anyone never use it at all?</a:t>
            </a:r>
          </a:p>
        </p:txBody>
      </p:sp>
      <p:pic>
        <p:nvPicPr>
          <p:cNvPr id="4" name="Picture 2" descr="Splash Logo 400x25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2975" y="3733800"/>
            <a:ext cx="4010025" cy="256641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2" descr="http://www.contegix.com/wp-content/uploads/2015/09/Hadoo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600" y="1097486"/>
            <a:ext cx="2246093" cy="150794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0" descr="http://www.unixstickers.com/image/cache/data/stickers/python/python_sh-600x60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4495800"/>
            <a:ext cx="1252968" cy="125296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2" descr="http://blog.newrelic.com/wp-content/uploads/java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4105" y="4159477"/>
            <a:ext cx="1589291" cy="15892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315522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free Hadoop VMs</a:t>
            </a:r>
          </a:p>
        </p:txBody>
      </p:sp>
      <p:sp>
        <p:nvSpPr>
          <p:cNvPr id="3" name="Text Placeholder 2"/>
          <p:cNvSpPr>
            <a:spLocks noGrp="1"/>
          </p:cNvSpPr>
          <p:nvPr>
            <p:ph type="body" sz="quarter" idx="10"/>
          </p:nvPr>
        </p:nvSpPr>
        <p:spPr>
          <a:xfrm>
            <a:off x="381000" y="1295400"/>
            <a:ext cx="8382000" cy="1932837"/>
          </a:xfrm>
        </p:spPr>
        <p:txBody>
          <a:bodyPr/>
          <a:lstStyle/>
          <a:p>
            <a:r>
              <a:rPr lang="en-US" dirty="0">
                <a:hlinkClick r:id="rId2"/>
              </a:rPr>
              <a:t>Hortonworks</a:t>
            </a:r>
            <a:r>
              <a:rPr lang="en-US" dirty="0"/>
              <a:t> </a:t>
            </a:r>
          </a:p>
          <a:p>
            <a:pPr lvl="1"/>
            <a:r>
              <a:rPr lang="en-US" dirty="0"/>
              <a:t>VMware, </a:t>
            </a:r>
            <a:r>
              <a:rPr lang="en-US" dirty="0" err="1"/>
              <a:t>VirtualBox</a:t>
            </a:r>
            <a:r>
              <a:rPr lang="en-US" dirty="0"/>
              <a:t>, Sandbox in the cloud</a:t>
            </a:r>
          </a:p>
          <a:p>
            <a:r>
              <a:rPr lang="en-US" dirty="0">
                <a:hlinkClick r:id="rId3"/>
              </a:rPr>
              <a:t>Cloudera</a:t>
            </a:r>
            <a:r>
              <a:rPr lang="en-US" dirty="0"/>
              <a:t> </a:t>
            </a:r>
          </a:p>
          <a:p>
            <a:pPr lvl="1"/>
            <a:r>
              <a:rPr lang="en-US" dirty="0"/>
              <a:t>VMware, </a:t>
            </a:r>
            <a:r>
              <a:rPr lang="en-US" dirty="0" err="1"/>
              <a:t>VirtualBox</a:t>
            </a:r>
            <a:r>
              <a:rPr lang="en-US" dirty="0"/>
              <a:t>, Docker, KVM</a:t>
            </a:r>
          </a:p>
        </p:txBody>
      </p:sp>
      <p:pic>
        <p:nvPicPr>
          <p:cNvPr id="4" name="Picture 2" descr="https://www.hit2k.com/wp-content/uploads/2015/06/VMware-Workstati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5134" y="4918620"/>
            <a:ext cx="1380847" cy="138084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https://d3nmt5vlzunoa1.cloudfront.net/phpstorm/files/2015/10/large_v-trans.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77945" y="4633749"/>
            <a:ext cx="2186341" cy="195059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http://rocketdock.com/images/screenshots/virtualbox-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9586" y="4922519"/>
            <a:ext cx="1409351" cy="140935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2" descr="http://www.texata.com/wp-content/uploads/2014/07/Hortonworks.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66800" y="3643725"/>
            <a:ext cx="2253695" cy="114532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8"/>
          <a:stretch>
            <a:fillRect/>
          </a:stretch>
        </p:blipFill>
        <p:spPr>
          <a:xfrm>
            <a:off x="4171116" y="3799020"/>
            <a:ext cx="3351372" cy="834729"/>
          </a:xfrm>
          <a:prstGeom prst="rect">
            <a:avLst/>
          </a:prstGeom>
        </p:spPr>
      </p:pic>
    </p:spTree>
    <p:extLst>
      <p:ext uri="{BB962C8B-B14F-4D97-AF65-F5344CB8AC3E}">
        <p14:creationId xmlns:p14="http://schemas.microsoft.com/office/powerpoint/2010/main" val="113026949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1329595"/>
          </a:xfrm>
        </p:spPr>
        <p:txBody>
          <a:bodyPr/>
          <a:lstStyle/>
          <a:p>
            <a:r>
              <a:rPr lang="en-US" dirty="0"/>
              <a:t>About The Hortonworks </a:t>
            </a:r>
            <a:r>
              <a:rPr lang="en-US" dirty="0" err="1"/>
              <a:t>VirtualBox</a:t>
            </a:r>
            <a:r>
              <a:rPr lang="en-US" dirty="0"/>
              <a:t> VM</a:t>
            </a:r>
          </a:p>
        </p:txBody>
      </p:sp>
      <p:sp>
        <p:nvSpPr>
          <p:cNvPr id="3" name="Text Placeholder 2"/>
          <p:cNvSpPr>
            <a:spLocks noGrp="1"/>
          </p:cNvSpPr>
          <p:nvPr>
            <p:ph type="body" sz="quarter" idx="10"/>
          </p:nvPr>
        </p:nvSpPr>
        <p:spPr>
          <a:xfrm>
            <a:off x="381000" y="1676400"/>
            <a:ext cx="8382000" cy="2954655"/>
          </a:xfrm>
        </p:spPr>
        <p:txBody>
          <a:bodyPr/>
          <a:lstStyle/>
          <a:p>
            <a:r>
              <a:rPr lang="en-US" dirty="0"/>
              <a:t>There are several port forwarding rules for 127.0.0.1</a:t>
            </a:r>
          </a:p>
          <a:p>
            <a:pPr lvl="1"/>
            <a:r>
              <a:rPr lang="en-US" dirty="0"/>
              <a:t>Network &gt; Advanced &gt; Port Forwarding</a:t>
            </a:r>
          </a:p>
          <a:p>
            <a:r>
              <a:rPr lang="en-US" dirty="0"/>
              <a:t>Set up a shared folder between the host and the VM</a:t>
            </a:r>
          </a:p>
          <a:p>
            <a:endParaRPr lang="en-US" dirty="0"/>
          </a:p>
        </p:txBody>
      </p:sp>
      <p:pic>
        <p:nvPicPr>
          <p:cNvPr id="4" name="Picture 3"/>
          <p:cNvPicPr>
            <a:picLocks noChangeAspect="1"/>
          </p:cNvPicPr>
          <p:nvPr/>
        </p:nvPicPr>
        <p:blipFill>
          <a:blip r:embed="rId2"/>
          <a:stretch>
            <a:fillRect/>
          </a:stretch>
        </p:blipFill>
        <p:spPr>
          <a:xfrm>
            <a:off x="3429000" y="3733800"/>
            <a:ext cx="5029200" cy="2683852"/>
          </a:xfrm>
          <a:prstGeom prst="rect">
            <a:avLst/>
          </a:prstGeom>
        </p:spPr>
      </p:pic>
      <p:pic>
        <p:nvPicPr>
          <p:cNvPr id="5" name="Picture 8" descr="http://rocketdock.com/images/screenshots/virtualbox-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4114800"/>
            <a:ext cx="2095151" cy="2095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593282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4" name="Rectangle 8"/>
          <p:cNvSpPr>
            <a:spLocks noGrp="1" noChangeArrowheads="1"/>
          </p:cNvSpPr>
          <p:nvPr>
            <p:ph type="title"/>
          </p:nvPr>
        </p:nvSpPr>
        <p:spPr>
          <a:xfrm>
            <a:off x="381000" y="228600"/>
            <a:ext cx="8382000" cy="609398"/>
          </a:xfrm>
        </p:spPr>
        <p:txBody>
          <a:bodyPr/>
          <a:lstStyle/>
          <a:p>
            <a:r>
              <a:rPr lang="en-US" sz="4400" dirty="0"/>
              <a:t>About This Session…</a:t>
            </a:r>
          </a:p>
        </p:txBody>
      </p:sp>
      <p:sp>
        <p:nvSpPr>
          <p:cNvPr id="29698" name="Rectangle 9"/>
          <p:cNvSpPr>
            <a:spLocks noGrp="1" noChangeArrowheads="1"/>
          </p:cNvSpPr>
          <p:nvPr>
            <p:ph type="body" sz="quarter" idx="10"/>
          </p:nvPr>
        </p:nvSpPr>
        <p:spPr>
          <a:xfrm>
            <a:off x="381000" y="1447799"/>
            <a:ext cx="8382000" cy="3625608"/>
          </a:xfrm>
        </p:spPr>
        <p:txBody>
          <a:bodyPr/>
          <a:lstStyle/>
          <a:p>
            <a:r>
              <a:rPr lang="en-US" dirty="0"/>
              <a:t>GitHub</a:t>
            </a:r>
          </a:p>
          <a:p>
            <a:pPr lvl="1"/>
            <a:r>
              <a:rPr lang="en-US" dirty="0">
                <a:hlinkClick r:id="rId3"/>
              </a:rPr>
              <a:t>https://github.com/whitsonk/TulsaTechfest2016</a:t>
            </a:r>
            <a:endParaRPr lang="en-US" dirty="0"/>
          </a:p>
          <a:p>
            <a:r>
              <a:rPr lang="en-US" dirty="0"/>
              <a:t>Walk Through Map Reduce</a:t>
            </a:r>
          </a:p>
          <a:p>
            <a:r>
              <a:rPr lang="en-US" dirty="0"/>
              <a:t>Transform data using Map Reduce</a:t>
            </a:r>
          </a:p>
          <a:p>
            <a:r>
              <a:rPr lang="en-US" dirty="0"/>
              <a:t>Java Map Reduce</a:t>
            </a:r>
          </a:p>
          <a:p>
            <a:r>
              <a:rPr lang="en-US" dirty="0"/>
              <a:t>Python </a:t>
            </a:r>
            <a:r>
              <a:rPr lang="en-US" dirty="0" err="1"/>
              <a:t>Mapreduce</a:t>
            </a:r>
            <a:r>
              <a:rPr lang="en-US" dirty="0"/>
              <a:t> + Streaming</a:t>
            </a:r>
          </a:p>
          <a:p>
            <a:r>
              <a:rPr lang="en-US" dirty="0"/>
              <a:t>Map Reduce using </a:t>
            </a:r>
            <a:r>
              <a:rPr lang="en-US" dirty="0" err="1"/>
              <a:t>Awk</a:t>
            </a:r>
            <a:r>
              <a:rPr lang="en-US" dirty="0"/>
              <a:t> + Streaming</a:t>
            </a: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The Data… (all on GitHub)</a:t>
            </a:r>
          </a:p>
        </p:txBody>
      </p:sp>
      <p:sp>
        <p:nvSpPr>
          <p:cNvPr id="3" name="Text Placeholder 2"/>
          <p:cNvSpPr>
            <a:spLocks noGrp="1"/>
          </p:cNvSpPr>
          <p:nvPr>
            <p:ph type="body" sz="quarter" idx="10"/>
          </p:nvPr>
        </p:nvSpPr>
        <p:spPr>
          <a:xfrm>
            <a:off x="381000" y="1447799"/>
            <a:ext cx="8382000" cy="443198"/>
          </a:xfrm>
        </p:spPr>
        <p:txBody>
          <a:bodyPr/>
          <a:lstStyle/>
          <a:p>
            <a:r>
              <a:rPr lang="en-US" dirty="0"/>
              <a:t>CSV files</a:t>
            </a:r>
          </a:p>
        </p:txBody>
      </p:sp>
      <p:pic>
        <p:nvPicPr>
          <p:cNvPr id="4" name="Picture 3"/>
          <p:cNvPicPr>
            <a:picLocks noChangeAspect="1"/>
          </p:cNvPicPr>
          <p:nvPr/>
        </p:nvPicPr>
        <p:blipFill rotWithShape="1">
          <a:blip r:embed="rId2"/>
          <a:srcRect r="19603"/>
          <a:stretch/>
        </p:blipFill>
        <p:spPr>
          <a:xfrm>
            <a:off x="381000" y="2343283"/>
            <a:ext cx="4954864" cy="1782067"/>
          </a:xfrm>
          <a:prstGeom prst="rect">
            <a:avLst/>
          </a:prstGeom>
        </p:spPr>
      </p:pic>
      <p:pic>
        <p:nvPicPr>
          <p:cNvPr id="5" name="Picture 4"/>
          <p:cNvPicPr>
            <a:picLocks noChangeAspect="1"/>
          </p:cNvPicPr>
          <p:nvPr/>
        </p:nvPicPr>
        <p:blipFill>
          <a:blip r:embed="rId3"/>
          <a:stretch>
            <a:fillRect/>
          </a:stretch>
        </p:blipFill>
        <p:spPr>
          <a:xfrm>
            <a:off x="5715000" y="2826563"/>
            <a:ext cx="3264829" cy="3624066"/>
          </a:xfrm>
          <a:prstGeom prst="rect">
            <a:avLst/>
          </a:prstGeom>
        </p:spPr>
      </p:pic>
      <p:sp>
        <p:nvSpPr>
          <p:cNvPr id="7" name="Arrow: Bent-Up 6"/>
          <p:cNvSpPr/>
          <p:nvPr/>
        </p:nvSpPr>
        <p:spPr bwMode="auto">
          <a:xfrm rot="5400000">
            <a:off x="3542823" y="3848577"/>
            <a:ext cx="1222018" cy="2364064"/>
          </a:xfrm>
          <a:prstGeom prst="bentUp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47608118"/>
      </p:ext>
    </p:extLst>
  </p:cSld>
  <p:clrMapOvr>
    <a:masterClrMapping/>
  </p:clrMapOvr>
  <p:transition>
    <p:fade/>
  </p:transition>
</p:sld>
</file>

<file path=ppt/theme/theme1.xml><?xml version="1.0" encoding="utf-8"?>
<a:theme xmlns:a="http://schemas.openxmlformats.org/drawingml/2006/main" name="NWA TechFest 2010 Presentation Template">
  <a:themeElements>
    <a:clrScheme name="Custom 5">
      <a:dk1>
        <a:srgbClr val="000000"/>
      </a:dk1>
      <a:lt1>
        <a:srgbClr val="FFFFFF"/>
      </a:lt1>
      <a:dk2>
        <a:srgbClr val="2570A3"/>
      </a:dk2>
      <a:lt2>
        <a:srgbClr val="FFE784"/>
      </a:lt2>
      <a:accent1>
        <a:srgbClr val="3A94D2"/>
      </a:accent1>
      <a:accent2>
        <a:srgbClr val="F38C37"/>
      </a:accent2>
      <a:accent3>
        <a:srgbClr val="8CA923"/>
      </a:accent3>
      <a:accent4>
        <a:srgbClr val="FED45C"/>
      </a:accent4>
      <a:accent5>
        <a:srgbClr val="8557C9"/>
      </a:accent5>
      <a:accent6>
        <a:srgbClr val="274085"/>
      </a:accent6>
      <a:hlink>
        <a:srgbClr val="FED45C"/>
      </a:hlink>
      <a:folHlink>
        <a:srgbClr val="3A94D2"/>
      </a:folHlink>
    </a:clrScheme>
    <a:fontScheme name="Segoe UI">
      <a:majorFont>
        <a:latin typeface="Segoe UI"/>
        <a:ea typeface=""/>
        <a:cs typeface=""/>
      </a:majorFont>
      <a:minorFont>
        <a:latin typeface="Segoe UI"/>
        <a:ea typeface=""/>
        <a:cs typeface=""/>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0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sz="2400" dirty="0" err="1" smtClean="0">
            <a:gradFill>
              <a:gsLst>
                <a:gs pos="0">
                  <a:schemeClr val="tx1"/>
                </a:gs>
                <a:gs pos="86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438</TotalTime>
  <Words>829</Words>
  <Application>Microsoft Office PowerPoint</Application>
  <PresentationFormat>On-screen Show (4:3)</PresentationFormat>
  <Paragraphs>76</Paragraphs>
  <Slides>12</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Segoe</vt:lpstr>
      <vt:lpstr>Segoe UI</vt:lpstr>
      <vt:lpstr>NWA TechFest 2010 Presentation Template</vt:lpstr>
      <vt:lpstr>PowerPoint Presentation</vt:lpstr>
      <vt:lpstr>PowerPoint Presentation</vt:lpstr>
      <vt:lpstr>Please Be Courteous!</vt:lpstr>
      <vt:lpstr>About Me…        Kevin Whitson</vt:lpstr>
      <vt:lpstr>About You…</vt:lpstr>
      <vt:lpstr>About free Hadoop VMs</vt:lpstr>
      <vt:lpstr>About The Hortonworks VirtualBox VM</vt:lpstr>
      <vt:lpstr>About This Session…</vt:lpstr>
      <vt:lpstr>About The Data… (all on GitHub)</vt:lpstr>
      <vt:lpstr>Demo</vt:lpstr>
      <vt:lpstr>Please Complete An Evaluation Form Your input is important!</vt:lpstr>
      <vt:lpstr>PowerPoint Presentation</vt:lpstr>
    </vt:vector>
  </TitlesOfParts>
  <Manager>&lt;Content Manager Name Here&gt;</Manager>
  <Company>TechFests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TechFests template</dc:subject>
  <dc:creator>David Walker</dc:creator>
  <dc:description>Presentation Template</dc:description>
  <cp:lastModifiedBy>Kevin</cp:lastModifiedBy>
  <cp:revision>37</cp:revision>
  <dcterms:created xsi:type="dcterms:W3CDTF">2010-06-17T22:43:47Z</dcterms:created>
  <dcterms:modified xsi:type="dcterms:W3CDTF">2016-08-05T05:18:12Z</dcterms:modified>
</cp:coreProperties>
</file>