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ppt/charts/chart13.xml" ContentType="application/vnd.openxmlformats-officedocument.drawingml.chart+xml"/>
  <Override PartName="/ppt/theme/themeOverride13.xml" ContentType="application/vnd.openxmlformats-officedocument.themeOverride+xml"/>
  <Override PartName="/ppt/charts/chart14.xml" ContentType="application/vnd.openxmlformats-officedocument.drawingml.chart+xml"/>
  <Override PartName="/ppt/theme/themeOverride14.xml" ContentType="application/vnd.openxmlformats-officedocument.themeOverride+xml"/>
  <Override PartName="/ppt/charts/chart15.xml" ContentType="application/vnd.openxmlformats-officedocument.drawingml.chart+xml"/>
  <Override PartName="/ppt/theme/themeOverride15.xml" ContentType="application/vnd.openxmlformats-officedocument.themeOverride+xml"/>
  <Override PartName="/ppt/charts/chart16.xml" ContentType="application/vnd.openxmlformats-officedocument.drawingml.chart+xml"/>
  <Override PartName="/ppt/theme/themeOverride16.xml" ContentType="application/vnd.openxmlformats-officedocument.themeOverride+xml"/>
  <Override PartName="/ppt/charts/chart17.xml" ContentType="application/vnd.openxmlformats-officedocument.drawingml.chart+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5.xml" ContentType="application/vnd.openxmlformats-officedocument.drawingml.diagramData+xml"/>
  <Override PartName="/ppt/diagrams/data8.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19" r:id="rId3"/>
    <p:sldId id="258" r:id="rId4"/>
    <p:sldId id="261" r:id="rId5"/>
    <p:sldId id="320" r:id="rId6"/>
    <p:sldId id="348" r:id="rId7"/>
    <p:sldId id="349" r:id="rId8"/>
    <p:sldId id="350" r:id="rId9"/>
    <p:sldId id="377" r:id="rId10"/>
    <p:sldId id="378" r:id="rId11"/>
    <p:sldId id="351" r:id="rId12"/>
    <p:sldId id="352"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79" r:id="rId28"/>
    <p:sldId id="380" r:id="rId29"/>
    <p:sldId id="369" r:id="rId30"/>
    <p:sldId id="370" r:id="rId31"/>
    <p:sldId id="371" r:id="rId32"/>
    <p:sldId id="372" r:id="rId33"/>
    <p:sldId id="381" r:id="rId34"/>
    <p:sldId id="373" r:id="rId35"/>
    <p:sldId id="374" r:id="rId36"/>
    <p:sldId id="375" r:id="rId37"/>
    <p:sldId id="376" r:id="rId38"/>
  </p:sldIdLst>
  <p:sldSz cx="9906000" cy="6858000" type="A4"/>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082">
          <p15:clr>
            <a:srgbClr val="A4A3A4"/>
          </p15:clr>
        </p15:guide>
        <p15:guide id="2" pos="272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8735"/>
    <a:srgbClr val="E60012"/>
    <a:srgbClr val="EA5504"/>
    <a:srgbClr val="B5B5B6"/>
    <a:srgbClr val="00A1E2"/>
    <a:srgbClr val="0083C9"/>
    <a:srgbClr val="004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774" autoAdjust="0"/>
  </p:normalViewPr>
  <p:slideViewPr>
    <p:cSldViewPr>
      <p:cViewPr varScale="1">
        <p:scale>
          <a:sx n="93" d="100"/>
          <a:sy n="93" d="100"/>
        </p:scale>
        <p:origin x="432" y="72"/>
      </p:cViewPr>
      <p:guideLst>
        <p:guide orient="horz" pos="3082"/>
        <p:guide pos="272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102"/>
      </p:cViewPr>
      <p:guideLst/>
    </p:cSldViewPr>
  </p:notes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4037;&#20316;&#31807;1.xlsm"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4037;&#20316;&#31807;1.xlsm"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5968;&#25454;.xlsm"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5968;&#25454;.xlsm" TargetMode="External"/><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oleObject" Target="&#24037;&#20316;&#31807;1" TargetMode="External"/><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2" Type="http://schemas.openxmlformats.org/officeDocument/2006/relationships/oleObject" Target="&#24037;&#20316;&#31807;1" TargetMode="External"/><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2270;&#34920;&#25968;&#25454;.xlsm" TargetMode="External"/><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4037;&#20316;&#31807;1.xlsm" TargetMode="External"/><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5968;&#25454;.xlsm" TargetMode="External"/><Relationship Id="rId1" Type="http://schemas.openxmlformats.org/officeDocument/2006/relationships/themeOverride" Target="../theme/themeOverride17.xml"/></Relationships>
</file>

<file path=ppt/charts/_rels/chart2.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5968;&#25454;.xlsm"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4037;&#20316;&#31807;1.xlsm"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4037;&#20316;&#31807;1.xlsm"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5968;&#25454;.xlsm"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5968;&#25454;.xlsm"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5968;&#25454;.xlsm"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F:\&#23454;&#20064;\&#26032;&#24314;&#25991;&#20214;&#22841;\2.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file:///F:\&#23454;&#20064;\&#21160;&#37327;&#25928;&#24212;&#21644;&#21453;&#36716;&#25928;&#24212;%20-%20&#26032;&#29256;\&#24037;&#20316;&#31807;1.xlsm"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dirty="0" smtClean="0">
                <a:latin typeface="微软雅黑" panose="020B0503020204020204" pitchFamily="34" charset="-122"/>
                <a:ea typeface="微软雅黑" panose="020B0503020204020204" pitchFamily="34" charset="-122"/>
              </a:rPr>
              <a:t>传统反转</a:t>
            </a:r>
            <a:r>
              <a:rPr lang="zh-CN" altLang="en-US" sz="1200" dirty="0">
                <a:latin typeface="微软雅黑" panose="020B0503020204020204" pitchFamily="34" charset="-122"/>
                <a:ea typeface="微软雅黑" panose="020B0503020204020204" pitchFamily="34" charset="-122"/>
              </a:rPr>
              <a:t>因子五档净值</a:t>
            </a:r>
          </a:p>
        </c:rich>
      </c:tx>
      <c:overlay val="0"/>
    </c:title>
    <c:autoTitleDeleted val="0"/>
    <c:plotArea>
      <c:layout/>
      <c:lineChart>
        <c:grouping val="standard"/>
        <c:varyColors val="0"/>
        <c:ser>
          <c:idx val="0"/>
          <c:order val="0"/>
          <c:tx>
            <c:strRef>
              <c:f>Sheet4!$G$1</c:f>
              <c:strCache>
                <c:ptCount val="1"/>
                <c:pt idx="0">
                  <c:v>Q1</c:v>
                </c:pt>
              </c:strCache>
            </c:strRef>
          </c:tx>
          <c:marker>
            <c:symbol val="none"/>
          </c:marker>
          <c:cat>
            <c:numRef>
              <c:f>Sheet4!$A$2:$A$114</c:f>
              <c:numCache>
                <c:formatCode>yyyy\-mm\-dd</c:formatCode>
                <c:ptCount val="113"/>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Sheet4!$G$2:$G$114</c:f>
              <c:numCache>
                <c:formatCode>General</c:formatCode>
                <c:ptCount val="113"/>
                <c:pt idx="0">
                  <c:v>1</c:v>
                </c:pt>
                <c:pt idx="1">
                  <c:v>1.2008457400000001</c:v>
                </c:pt>
                <c:pt idx="2">
                  <c:v>1.3573155196259912</c:v>
                </c:pt>
                <c:pt idx="3">
                  <c:v>1.7218938207668659</c:v>
                </c:pt>
                <c:pt idx="4">
                  <c:v>1.9813785704431166</c:v>
                </c:pt>
                <c:pt idx="5">
                  <c:v>1.6636721647938448</c:v>
                </c:pt>
                <c:pt idx="6">
                  <c:v>2.1976878231348245</c:v>
                </c:pt>
                <c:pt idx="7">
                  <c:v>2.5678979628145511</c:v>
                </c:pt>
                <c:pt idx="8">
                  <c:v>2.6308427399006948</c:v>
                </c:pt>
                <c:pt idx="9">
                  <c:v>2.3818062190383089</c:v>
                </c:pt>
                <c:pt idx="10">
                  <c:v>2.3102202947651849</c:v>
                </c:pt>
                <c:pt idx="11">
                  <c:v>2.8299832440956791</c:v>
                </c:pt>
                <c:pt idx="12">
                  <c:v>2.6670290984781744</c:v>
                </c:pt>
                <c:pt idx="13">
                  <c:v>2.9327348061460707</c:v>
                </c:pt>
                <c:pt idx="14">
                  <c:v>2.3953157279861008</c:v>
                </c:pt>
                <c:pt idx="15">
                  <c:v>2.4082168026844046</c:v>
                </c:pt>
                <c:pt idx="16">
                  <c:v>2.378661456247932</c:v>
                </c:pt>
                <c:pt idx="17">
                  <c:v>1.7333245137945399</c:v>
                </c:pt>
                <c:pt idx="18">
                  <c:v>1.9468474451203803</c:v>
                </c:pt>
                <c:pt idx="19">
                  <c:v>1.4253597682616543</c:v>
                </c:pt>
                <c:pt idx="20">
                  <c:v>1.3283866279837757</c:v>
                </c:pt>
                <c:pt idx="21">
                  <c:v>0.96510075478166824</c:v>
                </c:pt>
                <c:pt idx="22">
                  <c:v>1.1622341362018587</c:v>
                </c:pt>
                <c:pt idx="23">
                  <c:v>1.2528879571766318</c:v>
                </c:pt>
                <c:pt idx="24">
                  <c:v>1.4974163410561407</c:v>
                </c:pt>
                <c:pt idx="25">
                  <c:v>1.611645638545516</c:v>
                </c:pt>
                <c:pt idx="26">
                  <c:v>2.0112207483126294</c:v>
                </c:pt>
                <c:pt idx="27">
                  <c:v>2.111935905574204</c:v>
                </c:pt>
                <c:pt idx="28">
                  <c:v>2.2938659842400115</c:v>
                </c:pt>
                <c:pt idx="29">
                  <c:v>2.4072084028352334</c:v>
                </c:pt>
                <c:pt idx="30">
                  <c:v>2.7568575630878533</c:v>
                </c:pt>
                <c:pt idx="31">
                  <c:v>2.3890431683043736</c:v>
                </c:pt>
                <c:pt idx="32">
                  <c:v>2.5137971868804203</c:v>
                </c:pt>
                <c:pt idx="33">
                  <c:v>2.8102954927215231</c:v>
                </c:pt>
                <c:pt idx="34">
                  <c:v>3.2805948181472844</c:v>
                </c:pt>
                <c:pt idx="35">
                  <c:v>3.3992926109325778</c:v>
                </c:pt>
                <c:pt idx="36">
                  <c:v>3.2198774559186236</c:v>
                </c:pt>
                <c:pt idx="37">
                  <c:v>3.3987757792959359</c:v>
                </c:pt>
                <c:pt idx="38">
                  <c:v>3.5390561370676825</c:v>
                </c:pt>
                <c:pt idx="39">
                  <c:v>3.382789821146686</c:v>
                </c:pt>
                <c:pt idx="40">
                  <c:v>3.0407593927761623</c:v>
                </c:pt>
                <c:pt idx="41">
                  <c:v>2.7247987062270682</c:v>
                </c:pt>
                <c:pt idx="42">
                  <c:v>3.2069889551074353</c:v>
                </c:pt>
                <c:pt idx="43">
                  <c:v>3.5524687032527473</c:v>
                </c:pt>
                <c:pt idx="44">
                  <c:v>3.5504535298561404</c:v>
                </c:pt>
                <c:pt idx="45">
                  <c:v>3.8685306375709745</c:v>
                </c:pt>
                <c:pt idx="46">
                  <c:v>4.0703094431519586</c:v>
                </c:pt>
                <c:pt idx="47">
                  <c:v>3.9800946569199001</c:v>
                </c:pt>
                <c:pt idx="48">
                  <c:v>3.7231419570328499</c:v>
                </c:pt>
                <c:pt idx="49">
                  <c:v>4.1356337317684826</c:v>
                </c:pt>
                <c:pt idx="50">
                  <c:v>4.0685128925779281</c:v>
                </c:pt>
                <c:pt idx="51">
                  <c:v>3.9316913264785258</c:v>
                </c:pt>
                <c:pt idx="52">
                  <c:v>3.5949522653969157</c:v>
                </c:pt>
                <c:pt idx="53">
                  <c:v>3.7913016558245456</c:v>
                </c:pt>
                <c:pt idx="54">
                  <c:v>3.9313913893977595</c:v>
                </c:pt>
                <c:pt idx="55">
                  <c:v>3.6930166226243464</c:v>
                </c:pt>
                <c:pt idx="56">
                  <c:v>3.2141869194156252</c:v>
                </c:pt>
                <c:pt idx="57">
                  <c:v>3.3422385191916839</c:v>
                </c:pt>
                <c:pt idx="58">
                  <c:v>3.1689982646833097</c:v>
                </c:pt>
                <c:pt idx="59">
                  <c:v>2.7043245632347048</c:v>
                </c:pt>
                <c:pt idx="60">
                  <c:v>2.8153720324384568</c:v>
                </c:pt>
                <c:pt idx="61">
                  <c:v>3.2515129977774326</c:v>
                </c:pt>
                <c:pt idx="62">
                  <c:v>3.0707881905805428</c:v>
                </c:pt>
                <c:pt idx="63">
                  <c:v>3.3579122909870391</c:v>
                </c:pt>
                <c:pt idx="64">
                  <c:v>3.5080439450928571</c:v>
                </c:pt>
                <c:pt idx="65">
                  <c:v>3.1988483545749995</c:v>
                </c:pt>
                <c:pt idx="66">
                  <c:v>2.8306286005950358</c:v>
                </c:pt>
                <c:pt idx="67">
                  <c:v>2.8478995111638503</c:v>
                </c:pt>
                <c:pt idx="68">
                  <c:v>2.9720154430626033</c:v>
                </c:pt>
                <c:pt idx="69">
                  <c:v>2.9675588167452678</c:v>
                </c:pt>
                <c:pt idx="70">
                  <c:v>2.5860666671056336</c:v>
                </c:pt>
                <c:pt idx="71">
                  <c:v>3.0768604331276093</c:v>
                </c:pt>
                <c:pt idx="72">
                  <c:v>3.3324238453311019</c:v>
                </c:pt>
                <c:pt idx="73">
                  <c:v>3.4575277685266919</c:v>
                </c:pt>
                <c:pt idx="74">
                  <c:v>3.2028305067703915</c:v>
                </c:pt>
                <c:pt idx="75">
                  <c:v>3.1779685669898914</c:v>
                </c:pt>
                <c:pt idx="76">
                  <c:v>3.6825726130952523</c:v>
                </c:pt>
                <c:pt idx="77">
                  <c:v>3.0610914213574336</c:v>
                </c:pt>
                <c:pt idx="78">
                  <c:v>3.2298368749541684</c:v>
                </c:pt>
                <c:pt idx="79">
                  <c:v>3.624301664949265</c:v>
                </c:pt>
                <c:pt idx="80">
                  <c:v>3.8529740790579075</c:v>
                </c:pt>
                <c:pt idx="81">
                  <c:v>3.7369135223670793</c:v>
                </c:pt>
                <c:pt idx="82">
                  <c:v>4.038086405527002</c:v>
                </c:pt>
                <c:pt idx="83">
                  <c:v>3.9370593388860047</c:v>
                </c:pt>
                <c:pt idx="84">
                  <c:v>4.0129343858356084</c:v>
                </c:pt>
                <c:pt idx="85">
                  <c:v>4.1006717787204829</c:v>
                </c:pt>
                <c:pt idx="86">
                  <c:v>3.9985945352604322</c:v>
                </c:pt>
                <c:pt idx="87">
                  <c:v>3.9162668325988297</c:v>
                </c:pt>
                <c:pt idx="88">
                  <c:v>4.0194426446237204</c:v>
                </c:pt>
                <c:pt idx="89">
                  <c:v>4.120705025891696</c:v>
                </c:pt>
                <c:pt idx="90">
                  <c:v>4.5202853830980363</c:v>
                </c:pt>
                <c:pt idx="91">
                  <c:v>4.78422968332249</c:v>
                </c:pt>
                <c:pt idx="92">
                  <c:v>5.2540492192575163</c:v>
                </c:pt>
                <c:pt idx="93">
                  <c:v>5.2673646087343728</c:v>
                </c:pt>
                <c:pt idx="94">
                  <c:v>5.400753085119181</c:v>
                </c:pt>
                <c:pt idx="95">
                  <c:v>5.1718668470480029</c:v>
                </c:pt>
                <c:pt idx="96">
                  <c:v>5.7401313024835972</c:v>
                </c:pt>
                <c:pt idx="97">
                  <c:v>5.9737573443563914</c:v>
                </c:pt>
                <c:pt idx="98">
                  <c:v>7.0558533077248597</c:v>
                </c:pt>
                <c:pt idx="99">
                  <c:v>8.5979849812902565</c:v>
                </c:pt>
                <c:pt idx="100">
                  <c:v>10.858955563552694</c:v>
                </c:pt>
                <c:pt idx="101">
                  <c:v>11.422325779458705</c:v>
                </c:pt>
                <c:pt idx="102">
                  <c:v>10.150372017877419</c:v>
                </c:pt>
                <c:pt idx="103">
                  <c:v>8.6509756085029572</c:v>
                </c:pt>
                <c:pt idx="104">
                  <c:v>8.4500733098686442</c:v>
                </c:pt>
                <c:pt idx="105">
                  <c:v>10.33785053006088</c:v>
                </c:pt>
                <c:pt idx="106">
                  <c:v>10.780729422450964</c:v>
                </c:pt>
                <c:pt idx="107">
                  <c:v>11.36659533384605</c:v>
                </c:pt>
                <c:pt idx="108">
                  <c:v>7.9500638914822721</c:v>
                </c:pt>
                <c:pt idx="109">
                  <c:v>7.8040672486656746</c:v>
                </c:pt>
                <c:pt idx="110">
                  <c:v>9.4049993790667159</c:v>
                </c:pt>
                <c:pt idx="111">
                  <c:v>9.3654016042310264</c:v>
                </c:pt>
              </c:numCache>
            </c:numRef>
          </c:val>
          <c:smooth val="0"/>
        </c:ser>
        <c:ser>
          <c:idx val="1"/>
          <c:order val="1"/>
          <c:tx>
            <c:strRef>
              <c:f>Sheet4!$H$1</c:f>
              <c:strCache>
                <c:ptCount val="1"/>
                <c:pt idx="0">
                  <c:v>Q2</c:v>
                </c:pt>
              </c:strCache>
            </c:strRef>
          </c:tx>
          <c:marker>
            <c:symbol val="none"/>
          </c:marker>
          <c:cat>
            <c:numRef>
              <c:f>Sheet4!$A$2:$A$114</c:f>
              <c:numCache>
                <c:formatCode>yyyy\-mm\-dd</c:formatCode>
                <c:ptCount val="113"/>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Sheet4!$H$2:$H$114</c:f>
              <c:numCache>
                <c:formatCode>General</c:formatCode>
                <c:ptCount val="113"/>
                <c:pt idx="0">
                  <c:v>1</c:v>
                </c:pt>
                <c:pt idx="1">
                  <c:v>1.2089731699999999</c:v>
                </c:pt>
                <c:pt idx="2">
                  <c:v>1.4112098875445758</c:v>
                </c:pt>
                <c:pt idx="3">
                  <c:v>1.88541233916329</c:v>
                </c:pt>
                <c:pt idx="4">
                  <c:v>2.0530035122070318</c:v>
                </c:pt>
                <c:pt idx="5">
                  <c:v>1.7885900043575955</c:v>
                </c:pt>
                <c:pt idx="6">
                  <c:v>2.296597718412714</c:v>
                </c:pt>
                <c:pt idx="7">
                  <c:v>2.551916940208244</c:v>
                </c:pt>
                <c:pt idx="8">
                  <c:v>2.6411973875882708</c:v>
                </c:pt>
                <c:pt idx="9">
                  <c:v>2.3677491773642472</c:v>
                </c:pt>
                <c:pt idx="10">
                  <c:v>2.2791454696556572</c:v>
                </c:pt>
                <c:pt idx="11">
                  <c:v>2.764449498415837</c:v>
                </c:pt>
                <c:pt idx="12">
                  <c:v>2.6648448471826374</c:v>
                </c:pt>
                <c:pt idx="13">
                  <c:v>2.9374797405113018</c:v>
                </c:pt>
                <c:pt idx="14">
                  <c:v>2.3135551661534439</c:v>
                </c:pt>
                <c:pt idx="15">
                  <c:v>2.1806382291517989</c:v>
                </c:pt>
                <c:pt idx="16">
                  <c:v>2.1306734616646845</c:v>
                </c:pt>
                <c:pt idx="17">
                  <c:v>1.5716141699243769</c:v>
                </c:pt>
                <c:pt idx="18">
                  <c:v>1.7442325519770581</c:v>
                </c:pt>
                <c:pt idx="19">
                  <c:v>1.338141899035056</c:v>
                </c:pt>
                <c:pt idx="20">
                  <c:v>1.2400457004732308</c:v>
                </c:pt>
                <c:pt idx="21">
                  <c:v>0.91366113354141265</c:v>
                </c:pt>
                <c:pt idx="22">
                  <c:v>1.1162950925249475</c:v>
                </c:pt>
                <c:pt idx="23">
                  <c:v>1.2013403467115866</c:v>
                </c:pt>
                <c:pt idx="24">
                  <c:v>1.4159451566476078</c:v>
                </c:pt>
                <c:pt idx="25">
                  <c:v>1.5655888674254601</c:v>
                </c:pt>
                <c:pt idx="26">
                  <c:v>1.8924604487021055</c:v>
                </c:pt>
                <c:pt idx="27">
                  <c:v>2.0217646823955211</c:v>
                </c:pt>
                <c:pt idx="28">
                  <c:v>2.2043335510863837</c:v>
                </c:pt>
                <c:pt idx="29">
                  <c:v>2.3536865175900781</c:v>
                </c:pt>
                <c:pt idx="30">
                  <c:v>2.6707570941577727</c:v>
                </c:pt>
                <c:pt idx="31">
                  <c:v>2.2707103715197712</c:v>
                </c:pt>
                <c:pt idx="32">
                  <c:v>2.3780151289576206</c:v>
                </c:pt>
                <c:pt idx="33">
                  <c:v>2.6879260744743627</c:v>
                </c:pt>
                <c:pt idx="34">
                  <c:v>3.2019706209638139</c:v>
                </c:pt>
                <c:pt idx="35">
                  <c:v>3.2850301551277958</c:v>
                </c:pt>
                <c:pt idx="36">
                  <c:v>3.2030806978679265</c:v>
                </c:pt>
                <c:pt idx="37">
                  <c:v>3.3967931209556221</c:v>
                </c:pt>
                <c:pt idx="38">
                  <c:v>3.5437837725242582</c:v>
                </c:pt>
                <c:pt idx="39">
                  <c:v>3.2994286476141519</c:v>
                </c:pt>
                <c:pt idx="40">
                  <c:v>2.953383119303775</c:v>
                </c:pt>
                <c:pt idx="41">
                  <c:v>2.6908587249263962</c:v>
                </c:pt>
                <c:pt idx="42">
                  <c:v>3.1408144936140392</c:v>
                </c:pt>
                <c:pt idx="43">
                  <c:v>3.4322682590376505</c:v>
                </c:pt>
                <c:pt idx="44">
                  <c:v>3.5152837076746124</c:v>
                </c:pt>
                <c:pt idx="45">
                  <c:v>3.8443971531027832</c:v>
                </c:pt>
                <c:pt idx="46">
                  <c:v>3.9220154162920142</c:v>
                </c:pt>
                <c:pt idx="47">
                  <c:v>3.7851999873906998</c:v>
                </c:pt>
                <c:pt idx="48">
                  <c:v>3.6177882044061618</c:v>
                </c:pt>
                <c:pt idx="49">
                  <c:v>4.0075413188921747</c:v>
                </c:pt>
                <c:pt idx="50">
                  <c:v>4.0210226077381019</c:v>
                </c:pt>
                <c:pt idx="51">
                  <c:v>3.8397469067462788</c:v>
                </c:pt>
                <c:pt idx="52">
                  <c:v>3.5671241852128501</c:v>
                </c:pt>
                <c:pt idx="53">
                  <c:v>3.6472516396754822</c:v>
                </c:pt>
                <c:pt idx="54">
                  <c:v>3.7138551149930517</c:v>
                </c:pt>
                <c:pt idx="55">
                  <c:v>3.5550733990692525</c:v>
                </c:pt>
                <c:pt idx="56">
                  <c:v>3.1410140002796569</c:v>
                </c:pt>
                <c:pt idx="57">
                  <c:v>3.2824933746683738</c:v>
                </c:pt>
                <c:pt idx="58">
                  <c:v>3.1554275309360209</c:v>
                </c:pt>
                <c:pt idx="59">
                  <c:v>2.7286481319166471</c:v>
                </c:pt>
                <c:pt idx="60">
                  <c:v>2.7997893550570403</c:v>
                </c:pt>
                <c:pt idx="61">
                  <c:v>3.1370290504923934</c:v>
                </c:pt>
                <c:pt idx="62">
                  <c:v>2.9073176583586045</c:v>
                </c:pt>
                <c:pt idx="63">
                  <c:v>3.1613150585566321</c:v>
                </c:pt>
                <c:pt idx="64">
                  <c:v>3.2283577308796048</c:v>
                </c:pt>
                <c:pt idx="65">
                  <c:v>2.9579501322217783</c:v>
                </c:pt>
                <c:pt idx="66">
                  <c:v>2.6792544371239484</c:v>
                </c:pt>
                <c:pt idx="67">
                  <c:v>2.6864512896376844</c:v>
                </c:pt>
                <c:pt idx="68">
                  <c:v>2.6986815740498629</c:v>
                </c:pt>
                <c:pt idx="69">
                  <c:v>2.7105028518300149</c:v>
                </c:pt>
                <c:pt idx="70">
                  <c:v>2.3598454231491082</c:v>
                </c:pt>
                <c:pt idx="71">
                  <c:v>2.7478786054286473</c:v>
                </c:pt>
                <c:pt idx="72">
                  <c:v>2.9229572176827889</c:v>
                </c:pt>
                <c:pt idx="73">
                  <c:v>3.0042543621245099</c:v>
                </c:pt>
                <c:pt idx="74">
                  <c:v>2.8556176758566547</c:v>
                </c:pt>
                <c:pt idx="75">
                  <c:v>2.7645690762111106</c:v>
                </c:pt>
                <c:pt idx="76">
                  <c:v>3.1277702824218592</c:v>
                </c:pt>
                <c:pt idx="77">
                  <c:v>2.586123199030363</c:v>
                </c:pt>
                <c:pt idx="78">
                  <c:v>2.7386263668525439</c:v>
                </c:pt>
                <c:pt idx="79">
                  <c:v>3.0952097332875894</c:v>
                </c:pt>
                <c:pt idx="80">
                  <c:v>3.3170015985888144</c:v>
                </c:pt>
                <c:pt idx="81">
                  <c:v>3.2661683500703447</c:v>
                </c:pt>
                <c:pt idx="82">
                  <c:v>3.499771830714379</c:v>
                </c:pt>
                <c:pt idx="83">
                  <c:v>3.399091199635909</c:v>
                </c:pt>
                <c:pt idx="84">
                  <c:v>3.353485627001306</c:v>
                </c:pt>
                <c:pt idx="85">
                  <c:v>3.4617592820917351</c:v>
                </c:pt>
                <c:pt idx="86">
                  <c:v>3.4705440847691205</c:v>
                </c:pt>
                <c:pt idx="87">
                  <c:v>3.3963562767845805</c:v>
                </c:pt>
                <c:pt idx="88">
                  <c:v>3.4571457897867952</c:v>
                </c:pt>
                <c:pt idx="89">
                  <c:v>3.5686247746384288</c:v>
                </c:pt>
                <c:pt idx="90">
                  <c:v>3.9692323824322306</c:v>
                </c:pt>
                <c:pt idx="91">
                  <c:v>4.12309836589053</c:v>
                </c:pt>
                <c:pt idx="92">
                  <c:v>4.6484495823688414</c:v>
                </c:pt>
                <c:pt idx="93">
                  <c:v>4.7012916697173441</c:v>
                </c:pt>
                <c:pt idx="94">
                  <c:v>4.943947287823554</c:v>
                </c:pt>
                <c:pt idx="95">
                  <c:v>4.8599096268698734</c:v>
                </c:pt>
                <c:pt idx="96">
                  <c:v>5.2786613585133981</c:v>
                </c:pt>
                <c:pt idx="97">
                  <c:v>5.6247378400900514</c:v>
                </c:pt>
                <c:pt idx="98">
                  <c:v>6.9221584319200948</c:v>
                </c:pt>
                <c:pt idx="99">
                  <c:v>7.9569408204543395</c:v>
                </c:pt>
                <c:pt idx="100">
                  <c:v>9.3114284177471696</c:v>
                </c:pt>
                <c:pt idx="101">
                  <c:v>8.8226685604425263</c:v>
                </c:pt>
                <c:pt idx="102">
                  <c:v>7.9099030625851086</c:v>
                </c:pt>
                <c:pt idx="103">
                  <c:v>6.7972068740953411</c:v>
                </c:pt>
                <c:pt idx="104">
                  <c:v>6.415280520264723</c:v>
                </c:pt>
                <c:pt idx="105">
                  <c:v>7.7820763715463714</c:v>
                </c:pt>
                <c:pt idx="106">
                  <c:v>8.3304192936404196</c:v>
                </c:pt>
                <c:pt idx="107">
                  <c:v>8.832615788414973</c:v>
                </c:pt>
                <c:pt idx="108">
                  <c:v>6.7463634215918811</c:v>
                </c:pt>
                <c:pt idx="109">
                  <c:v>6.5840420722412301</c:v>
                </c:pt>
                <c:pt idx="110">
                  <c:v>7.7713313837782305</c:v>
                </c:pt>
                <c:pt idx="111">
                  <c:v>7.6456719861217763</c:v>
                </c:pt>
              </c:numCache>
            </c:numRef>
          </c:val>
          <c:smooth val="0"/>
        </c:ser>
        <c:ser>
          <c:idx val="2"/>
          <c:order val="2"/>
          <c:tx>
            <c:strRef>
              <c:f>Sheet4!$I$1</c:f>
              <c:strCache>
                <c:ptCount val="1"/>
                <c:pt idx="0">
                  <c:v>Q3</c:v>
                </c:pt>
              </c:strCache>
            </c:strRef>
          </c:tx>
          <c:marker>
            <c:symbol val="none"/>
          </c:marker>
          <c:cat>
            <c:numRef>
              <c:f>Sheet4!$A$2:$A$114</c:f>
              <c:numCache>
                <c:formatCode>yyyy\-mm\-dd</c:formatCode>
                <c:ptCount val="113"/>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Sheet4!$I$2:$I$114</c:f>
              <c:numCache>
                <c:formatCode>General</c:formatCode>
                <c:ptCount val="113"/>
                <c:pt idx="0">
                  <c:v>1</c:v>
                </c:pt>
                <c:pt idx="1">
                  <c:v>1.2104833199999998</c:v>
                </c:pt>
                <c:pt idx="2">
                  <c:v>1.4293968316650261</c:v>
                </c:pt>
                <c:pt idx="3">
                  <c:v>1.92834353341682</c:v>
                </c:pt>
                <c:pt idx="4">
                  <c:v>2.1064354304774358</c:v>
                </c:pt>
                <c:pt idx="5">
                  <c:v>1.7261965148087255</c:v>
                </c:pt>
                <c:pt idx="6">
                  <c:v>2.1741611202480544</c:v>
                </c:pt>
                <c:pt idx="7">
                  <c:v>2.42182233548241</c:v>
                </c:pt>
                <c:pt idx="8">
                  <c:v>2.5437531949331356</c:v>
                </c:pt>
                <c:pt idx="9">
                  <c:v>2.2151352078791406</c:v>
                </c:pt>
                <c:pt idx="10">
                  <c:v>2.0647577638597348</c:v>
                </c:pt>
                <c:pt idx="11">
                  <c:v>2.5020211992262231</c:v>
                </c:pt>
                <c:pt idx="12">
                  <c:v>2.3630075669859081</c:v>
                </c:pt>
                <c:pt idx="13">
                  <c:v>2.5842834708908784</c:v>
                </c:pt>
                <c:pt idx="14">
                  <c:v>2.1061602241170929</c:v>
                </c:pt>
                <c:pt idx="15">
                  <c:v>2.0187837872585419</c:v>
                </c:pt>
                <c:pt idx="16">
                  <c:v>1.9640394986589098</c:v>
                </c:pt>
                <c:pt idx="17">
                  <c:v>1.4591961671105134</c:v>
                </c:pt>
                <c:pt idx="18">
                  <c:v>1.6082729979284696</c:v>
                </c:pt>
                <c:pt idx="19">
                  <c:v>1.2585166743471821</c:v>
                </c:pt>
                <c:pt idx="20">
                  <c:v>1.1536100720279547</c:v>
                </c:pt>
                <c:pt idx="21">
                  <c:v>0.86056441191426214</c:v>
                </c:pt>
                <c:pt idx="22">
                  <c:v>1.0342675743021115</c:v>
                </c:pt>
                <c:pt idx="23">
                  <c:v>1.1075433944342947</c:v>
                </c:pt>
                <c:pt idx="24">
                  <c:v>1.3203257512224436</c:v>
                </c:pt>
                <c:pt idx="25">
                  <c:v>1.4611885329362886</c:v>
                </c:pt>
                <c:pt idx="26">
                  <c:v>1.7624286074630815</c:v>
                </c:pt>
                <c:pt idx="27">
                  <c:v>1.9074425903551715</c:v>
                </c:pt>
                <c:pt idx="28">
                  <c:v>2.0616876874567058</c:v>
                </c:pt>
                <c:pt idx="29">
                  <c:v>2.1795287045368972</c:v>
                </c:pt>
                <c:pt idx="30">
                  <c:v>2.5134477103389106</c:v>
                </c:pt>
                <c:pt idx="31">
                  <c:v>2.1165033119785797</c:v>
                </c:pt>
                <c:pt idx="32">
                  <c:v>2.233157863083711</c:v>
                </c:pt>
                <c:pt idx="33">
                  <c:v>2.5329387611503589</c:v>
                </c:pt>
                <c:pt idx="34">
                  <c:v>2.9433297039102833</c:v>
                </c:pt>
                <c:pt idx="35">
                  <c:v>3.0355515818580523</c:v>
                </c:pt>
                <c:pt idx="36">
                  <c:v>3.0087733623936388</c:v>
                </c:pt>
                <c:pt idx="37">
                  <c:v>3.1745761511619826</c:v>
                </c:pt>
                <c:pt idx="38">
                  <c:v>3.2661465462761581</c:v>
                </c:pt>
                <c:pt idx="39">
                  <c:v>3.0856093160867797</c:v>
                </c:pt>
                <c:pt idx="40">
                  <c:v>2.7695442134774719</c:v>
                </c:pt>
                <c:pt idx="41">
                  <c:v>2.4964036760752206</c:v>
                </c:pt>
                <c:pt idx="42">
                  <c:v>2.872443785305812</c:v>
                </c:pt>
                <c:pt idx="43">
                  <c:v>3.1172133375830762</c:v>
                </c:pt>
                <c:pt idx="44">
                  <c:v>3.1538589235141021</c:v>
                </c:pt>
                <c:pt idx="45">
                  <c:v>3.4255467127822978</c:v>
                </c:pt>
                <c:pt idx="46">
                  <c:v>3.4219160443323542</c:v>
                </c:pt>
                <c:pt idx="47">
                  <c:v>3.3285725736259706</c:v>
                </c:pt>
                <c:pt idx="48">
                  <c:v>3.1807659400809403</c:v>
                </c:pt>
                <c:pt idx="49">
                  <c:v>3.5401520955826471</c:v>
                </c:pt>
                <c:pt idx="50">
                  <c:v>3.5001967353801891</c:v>
                </c:pt>
                <c:pt idx="51">
                  <c:v>3.4309110760446528</c:v>
                </c:pt>
                <c:pt idx="52">
                  <c:v>3.1816209057136948</c:v>
                </c:pt>
                <c:pt idx="53">
                  <c:v>3.2484564843072143</c:v>
                </c:pt>
                <c:pt idx="54">
                  <c:v>3.2914927215965744</c:v>
                </c:pt>
                <c:pt idx="55">
                  <c:v>3.1558652828314631</c:v>
                </c:pt>
                <c:pt idx="56">
                  <c:v>2.7835714531022577</c:v>
                </c:pt>
                <c:pt idx="57">
                  <c:v>2.9149037223810805</c:v>
                </c:pt>
                <c:pt idx="58">
                  <c:v>2.8060148121201105</c:v>
                </c:pt>
                <c:pt idx="59">
                  <c:v>2.3694911130009473</c:v>
                </c:pt>
                <c:pt idx="60">
                  <c:v>2.3862171928015465</c:v>
                </c:pt>
                <c:pt idx="61">
                  <c:v>2.6886493187265335</c:v>
                </c:pt>
                <c:pt idx="62">
                  <c:v>2.5066677093754932</c:v>
                </c:pt>
                <c:pt idx="63">
                  <c:v>2.6912558117593619</c:v>
                </c:pt>
                <c:pt idx="64">
                  <c:v>2.7131153756150286</c:v>
                </c:pt>
                <c:pt idx="65">
                  <c:v>2.5586437718682342</c:v>
                </c:pt>
                <c:pt idx="66">
                  <c:v>2.3185194035728127</c:v>
                </c:pt>
                <c:pt idx="67">
                  <c:v>2.3010531158683252</c:v>
                </c:pt>
                <c:pt idx="68">
                  <c:v>2.3309828217042998</c:v>
                </c:pt>
                <c:pt idx="69">
                  <c:v>2.3488884760376756</c:v>
                </c:pt>
                <c:pt idx="70">
                  <c:v>2.1010435119333555</c:v>
                </c:pt>
                <c:pt idx="71">
                  <c:v>2.4400621151492641</c:v>
                </c:pt>
                <c:pt idx="72">
                  <c:v>2.6407181831264483</c:v>
                </c:pt>
                <c:pt idx="73">
                  <c:v>2.7106935971953887</c:v>
                </c:pt>
                <c:pt idx="74">
                  <c:v>2.5807966720929381</c:v>
                </c:pt>
                <c:pt idx="75">
                  <c:v>2.4938718012535404</c:v>
                </c:pt>
                <c:pt idx="76">
                  <c:v>2.8085842823186242</c:v>
                </c:pt>
                <c:pt idx="77">
                  <c:v>2.3346287474741789</c:v>
                </c:pt>
                <c:pt idx="78">
                  <c:v>2.4596506590527238</c:v>
                </c:pt>
                <c:pt idx="79">
                  <c:v>2.6807756637592095</c:v>
                </c:pt>
                <c:pt idx="80">
                  <c:v>2.7938376186480638</c:v>
                </c:pt>
                <c:pt idx="81">
                  <c:v>2.7916529493837858</c:v>
                </c:pt>
                <c:pt idx="82">
                  <c:v>2.970804011176539</c:v>
                </c:pt>
                <c:pt idx="83">
                  <c:v>2.9176327095247019</c:v>
                </c:pt>
                <c:pt idx="84">
                  <c:v>2.8768367059294828</c:v>
                </c:pt>
                <c:pt idx="85">
                  <c:v>2.9948152614090437</c:v>
                </c:pt>
                <c:pt idx="86">
                  <c:v>2.9555304128396789</c:v>
                </c:pt>
                <c:pt idx="87">
                  <c:v>2.9141394802859368</c:v>
                </c:pt>
                <c:pt idx="88">
                  <c:v>2.9655207716432841</c:v>
                </c:pt>
                <c:pt idx="89">
                  <c:v>3.0549151201305391</c:v>
                </c:pt>
                <c:pt idx="90">
                  <c:v>3.3492965779330044</c:v>
                </c:pt>
                <c:pt idx="91">
                  <c:v>3.5398002132002824</c:v>
                </c:pt>
                <c:pt idx="92">
                  <c:v>3.9776087566272582</c:v>
                </c:pt>
                <c:pt idx="93">
                  <c:v>4.0537991761669643</c:v>
                </c:pt>
                <c:pt idx="94">
                  <c:v>4.3770706886861355</c:v>
                </c:pt>
                <c:pt idx="95">
                  <c:v>4.4778148796316763</c:v>
                </c:pt>
                <c:pt idx="96">
                  <c:v>4.830591823081865</c:v>
                </c:pt>
                <c:pt idx="97">
                  <c:v>5.0806477469451261</c:v>
                </c:pt>
                <c:pt idx="98">
                  <c:v>6.1544605321420471</c:v>
                </c:pt>
                <c:pt idx="99">
                  <c:v>7.0691680903561336</c:v>
                </c:pt>
                <c:pt idx="100">
                  <c:v>8.2272780873427713</c:v>
                </c:pt>
                <c:pt idx="101">
                  <c:v>7.6016655774836179</c:v>
                </c:pt>
                <c:pt idx="102">
                  <c:v>6.5725384086058467</c:v>
                </c:pt>
                <c:pt idx="103">
                  <c:v>5.555979469862808</c:v>
                </c:pt>
                <c:pt idx="104">
                  <c:v>5.2618984762940562</c:v>
                </c:pt>
                <c:pt idx="105">
                  <c:v>6.379375695933355</c:v>
                </c:pt>
                <c:pt idx="106">
                  <c:v>6.6626319062653474</c:v>
                </c:pt>
                <c:pt idx="107">
                  <c:v>6.8958279539374603</c:v>
                </c:pt>
                <c:pt idx="108">
                  <c:v>4.9487061124593836</c:v>
                </c:pt>
                <c:pt idx="109">
                  <c:v>4.8396720129894826</c:v>
                </c:pt>
                <c:pt idx="110">
                  <c:v>5.7620568745027256</c:v>
                </c:pt>
                <c:pt idx="111">
                  <c:v>5.6843034485559105</c:v>
                </c:pt>
              </c:numCache>
            </c:numRef>
          </c:val>
          <c:smooth val="0"/>
        </c:ser>
        <c:ser>
          <c:idx val="3"/>
          <c:order val="3"/>
          <c:tx>
            <c:strRef>
              <c:f>Sheet4!$J$1</c:f>
              <c:strCache>
                <c:ptCount val="1"/>
                <c:pt idx="0">
                  <c:v>Q4</c:v>
                </c:pt>
              </c:strCache>
            </c:strRef>
          </c:tx>
          <c:marker>
            <c:symbol val="none"/>
          </c:marker>
          <c:cat>
            <c:numRef>
              <c:f>Sheet4!$A$2:$A$114</c:f>
              <c:numCache>
                <c:formatCode>yyyy\-mm\-dd</c:formatCode>
                <c:ptCount val="113"/>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Sheet4!$J$2:$J$114</c:f>
              <c:numCache>
                <c:formatCode>General</c:formatCode>
                <c:ptCount val="113"/>
                <c:pt idx="0">
                  <c:v>1</c:v>
                </c:pt>
                <c:pt idx="1">
                  <c:v>1.1784669700000001</c:v>
                </c:pt>
                <c:pt idx="2">
                  <c:v>1.3983346485671824</c:v>
                </c:pt>
                <c:pt idx="3">
                  <c:v>1.9291173251229567</c:v>
                </c:pt>
                <c:pt idx="4">
                  <c:v>2.0531833551449816</c:v>
                </c:pt>
                <c:pt idx="5">
                  <c:v>1.6833951570714323</c:v>
                </c:pt>
                <c:pt idx="6">
                  <c:v>2.0154373513431278</c:v>
                </c:pt>
                <c:pt idx="7">
                  <c:v>2.2331676684772828</c:v>
                </c:pt>
                <c:pt idx="8">
                  <c:v>2.3343496817447265</c:v>
                </c:pt>
                <c:pt idx="9">
                  <c:v>2.0195836363085862</c:v>
                </c:pt>
                <c:pt idx="10">
                  <c:v>1.8632515244266841</c:v>
                </c:pt>
                <c:pt idx="11">
                  <c:v>2.1939701363204387</c:v>
                </c:pt>
                <c:pt idx="12">
                  <c:v>2.0685256033458286</c:v>
                </c:pt>
                <c:pt idx="13">
                  <c:v>2.251238200981037</c:v>
                </c:pt>
                <c:pt idx="14">
                  <c:v>1.7992085481620792</c:v>
                </c:pt>
                <c:pt idx="15">
                  <c:v>1.6612202636743625</c:v>
                </c:pt>
                <c:pt idx="16">
                  <c:v>1.5856018495159583</c:v>
                </c:pt>
                <c:pt idx="17">
                  <c:v>1.195581468434977</c:v>
                </c:pt>
                <c:pt idx="18">
                  <c:v>1.2793986637447861</c:v>
                </c:pt>
                <c:pt idx="19">
                  <c:v>1.0148936985823671</c:v>
                </c:pt>
                <c:pt idx="20">
                  <c:v>0.93223446342888794</c:v>
                </c:pt>
                <c:pt idx="21">
                  <c:v>0.69537615312217627</c:v>
                </c:pt>
                <c:pt idx="22">
                  <c:v>0.83580870932117535</c:v>
                </c:pt>
                <c:pt idx="23">
                  <c:v>0.87441344317548231</c:v>
                </c:pt>
                <c:pt idx="24">
                  <c:v>1.0174841546286413</c:v>
                </c:pt>
                <c:pt idx="25">
                  <c:v>1.1161529711503739</c:v>
                </c:pt>
                <c:pt idx="26">
                  <c:v>1.3658536130370573</c:v>
                </c:pt>
                <c:pt idx="27">
                  <c:v>1.4554672685884187</c:v>
                </c:pt>
                <c:pt idx="28">
                  <c:v>1.527003644940939</c:v>
                </c:pt>
                <c:pt idx="29">
                  <c:v>1.6402753399392318</c:v>
                </c:pt>
                <c:pt idx="30">
                  <c:v>1.8996018870184204</c:v>
                </c:pt>
                <c:pt idx="31">
                  <c:v>1.564434325451098</c:v>
                </c:pt>
                <c:pt idx="32">
                  <c:v>1.5956942107241883</c:v>
                </c:pt>
                <c:pt idx="33">
                  <c:v>1.7838530945632944</c:v>
                </c:pt>
                <c:pt idx="34">
                  <c:v>2.0640147866015806</c:v>
                </c:pt>
                <c:pt idx="35">
                  <c:v>2.0935296820462863</c:v>
                </c:pt>
                <c:pt idx="36">
                  <c:v>2.0672492550259456</c:v>
                </c:pt>
                <c:pt idx="37">
                  <c:v>2.1992249488384008</c:v>
                </c:pt>
                <c:pt idx="38">
                  <c:v>2.2390324818620893</c:v>
                </c:pt>
                <c:pt idx="39">
                  <c:v>2.0385264737919195</c:v>
                </c:pt>
                <c:pt idx="40">
                  <c:v>1.8747939436318379</c:v>
                </c:pt>
                <c:pt idx="41">
                  <c:v>1.6637715431024058</c:v>
                </c:pt>
                <c:pt idx="42">
                  <c:v>1.9419082619872394</c:v>
                </c:pt>
                <c:pt idx="43">
                  <c:v>2.1188846734350077</c:v>
                </c:pt>
                <c:pt idx="44">
                  <c:v>2.1618365210836683</c:v>
                </c:pt>
                <c:pt idx="45">
                  <c:v>2.370759558762515</c:v>
                </c:pt>
                <c:pt idx="46">
                  <c:v>2.3281245775007888</c:v>
                </c:pt>
                <c:pt idx="47">
                  <c:v>2.2351226823471695</c:v>
                </c:pt>
                <c:pt idx="48">
                  <c:v>2.1406160330267361</c:v>
                </c:pt>
                <c:pt idx="49">
                  <c:v>2.3385449264088241</c:v>
                </c:pt>
                <c:pt idx="50">
                  <c:v>2.3248121253393288</c:v>
                </c:pt>
                <c:pt idx="51">
                  <c:v>2.2503240754298788</c:v>
                </c:pt>
                <c:pt idx="52">
                  <c:v>2.0747793547463367</c:v>
                </c:pt>
                <c:pt idx="53">
                  <c:v>2.1273481429965124</c:v>
                </c:pt>
                <c:pt idx="54">
                  <c:v>2.1381246268472882</c:v>
                </c:pt>
                <c:pt idx="55">
                  <c:v>2.0856531241922918</c:v>
                </c:pt>
                <c:pt idx="56">
                  <c:v>1.8280564844678633</c:v>
                </c:pt>
                <c:pt idx="57">
                  <c:v>1.8952169032337827</c:v>
                </c:pt>
                <c:pt idx="58">
                  <c:v>1.8290385064678474</c:v>
                </c:pt>
                <c:pt idx="59">
                  <c:v>1.5574563210696482</c:v>
                </c:pt>
                <c:pt idx="60">
                  <c:v>1.5399924249009325</c:v>
                </c:pt>
                <c:pt idx="61">
                  <c:v>1.7257890921820465</c:v>
                </c:pt>
                <c:pt idx="62">
                  <c:v>1.5835175845256642</c:v>
                </c:pt>
                <c:pt idx="63">
                  <c:v>1.7108951372882264</c:v>
                </c:pt>
                <c:pt idx="64">
                  <c:v>1.7503831274343313</c:v>
                </c:pt>
                <c:pt idx="65">
                  <c:v>1.5929834954813791</c:v>
                </c:pt>
                <c:pt idx="66">
                  <c:v>1.4670954082775538</c:v>
                </c:pt>
                <c:pt idx="67">
                  <c:v>1.4469471121717903</c:v>
                </c:pt>
                <c:pt idx="68">
                  <c:v>1.4773335224283581</c:v>
                </c:pt>
                <c:pt idx="69">
                  <c:v>1.4651767812456586</c:v>
                </c:pt>
                <c:pt idx="70">
                  <c:v>1.3206172386303885</c:v>
                </c:pt>
                <c:pt idx="71">
                  <c:v>1.5377000361930042</c:v>
                </c:pt>
                <c:pt idx="72">
                  <c:v>1.619582118895827</c:v>
                </c:pt>
                <c:pt idx="73">
                  <c:v>1.6599560822923971</c:v>
                </c:pt>
                <c:pt idx="74">
                  <c:v>1.6078423918721385</c:v>
                </c:pt>
                <c:pt idx="75">
                  <c:v>1.5479782231540959</c:v>
                </c:pt>
                <c:pt idx="76">
                  <c:v>1.7635588655011809</c:v>
                </c:pt>
                <c:pt idx="77">
                  <c:v>1.4947523381634333</c:v>
                </c:pt>
                <c:pt idx="78">
                  <c:v>1.5443323597605523</c:v>
                </c:pt>
                <c:pt idx="79">
                  <c:v>1.6524217877258474</c:v>
                </c:pt>
                <c:pt idx="80">
                  <c:v>1.7750552957730663</c:v>
                </c:pt>
                <c:pt idx="81">
                  <c:v>1.727999094648158</c:v>
                </c:pt>
                <c:pt idx="82">
                  <c:v>1.838600730780561</c:v>
                </c:pt>
                <c:pt idx="83">
                  <c:v>1.7754233208217132</c:v>
                </c:pt>
                <c:pt idx="84">
                  <c:v>1.7724258381207034</c:v>
                </c:pt>
                <c:pt idx="85">
                  <c:v>1.8416928247749871</c:v>
                </c:pt>
                <c:pt idx="86">
                  <c:v>1.8106479981694592</c:v>
                </c:pt>
                <c:pt idx="87">
                  <c:v>1.7751184491864991</c:v>
                </c:pt>
                <c:pt idx="88">
                  <c:v>1.7974296467065569</c:v>
                </c:pt>
                <c:pt idx="89">
                  <c:v>1.836287397498179</c:v>
                </c:pt>
                <c:pt idx="90">
                  <c:v>1.9977927486745526</c:v>
                </c:pt>
                <c:pt idx="91">
                  <c:v>2.0786632592954062</c:v>
                </c:pt>
                <c:pt idx="92">
                  <c:v>2.3185025025745336</c:v>
                </c:pt>
                <c:pt idx="93">
                  <c:v>2.3474641229554933</c:v>
                </c:pt>
                <c:pt idx="94">
                  <c:v>2.4719617653432318</c:v>
                </c:pt>
                <c:pt idx="95">
                  <c:v>2.50648355186325</c:v>
                </c:pt>
                <c:pt idx="96">
                  <c:v>2.6096037190693702</c:v>
                </c:pt>
                <c:pt idx="97">
                  <c:v>2.7688880584729971</c:v>
                </c:pt>
                <c:pt idx="98">
                  <c:v>3.3563168804752781</c:v>
                </c:pt>
                <c:pt idx="99">
                  <c:v>3.8615373869386809</c:v>
                </c:pt>
                <c:pt idx="100">
                  <c:v>4.5232093081913227</c:v>
                </c:pt>
                <c:pt idx="101">
                  <c:v>3.9543130608349681</c:v>
                </c:pt>
                <c:pt idx="102">
                  <c:v>3.3975436069972216</c:v>
                </c:pt>
                <c:pt idx="103">
                  <c:v>2.8198816573118544</c:v>
                </c:pt>
                <c:pt idx="104">
                  <c:v>2.6157011326076796</c:v>
                </c:pt>
                <c:pt idx="105">
                  <c:v>2.8892768955549357</c:v>
                </c:pt>
                <c:pt idx="106">
                  <c:v>3.0297778370355086</c:v>
                </c:pt>
                <c:pt idx="107">
                  <c:v>3.1875694242327768</c:v>
                </c:pt>
                <c:pt idx="108">
                  <c:v>2.2627792876022204</c:v>
                </c:pt>
                <c:pt idx="109">
                  <c:v>2.2147130810692524</c:v>
                </c:pt>
                <c:pt idx="110">
                  <c:v>2.4913473773900408</c:v>
                </c:pt>
                <c:pt idx="111">
                  <c:v>2.4466178511437486</c:v>
                </c:pt>
              </c:numCache>
            </c:numRef>
          </c:val>
          <c:smooth val="0"/>
        </c:ser>
        <c:ser>
          <c:idx val="4"/>
          <c:order val="4"/>
          <c:tx>
            <c:strRef>
              <c:f>Sheet4!$K$1</c:f>
              <c:strCache>
                <c:ptCount val="1"/>
                <c:pt idx="0">
                  <c:v>Q5</c:v>
                </c:pt>
              </c:strCache>
            </c:strRef>
          </c:tx>
          <c:marker>
            <c:symbol val="none"/>
          </c:marker>
          <c:cat>
            <c:numRef>
              <c:f>Sheet4!$A$2:$A$114</c:f>
              <c:numCache>
                <c:formatCode>yyyy\-mm\-dd</c:formatCode>
                <c:ptCount val="113"/>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Sheet4!$K$2:$K$114</c:f>
              <c:numCache>
                <c:formatCode>General</c:formatCode>
                <c:ptCount val="113"/>
                <c:pt idx="0">
                  <c:v>1</c:v>
                </c:pt>
                <c:pt idx="1">
                  <c:v>1.1364219599999998</c:v>
                </c:pt>
                <c:pt idx="2">
                  <c:v>1.3574372234365619</c:v>
                </c:pt>
                <c:pt idx="3">
                  <c:v>1.8374930106671614</c:v>
                </c:pt>
                <c:pt idx="4">
                  <c:v>1.9228581033361396</c:v>
                </c:pt>
                <c:pt idx="5">
                  <c:v>1.5856535923290631</c:v>
                </c:pt>
                <c:pt idx="6">
                  <c:v>1.8489526927132975</c:v>
                </c:pt>
                <c:pt idx="7">
                  <c:v>2.0376635347194179</c:v>
                </c:pt>
                <c:pt idx="8">
                  <c:v>2.1661783014252052</c:v>
                </c:pt>
                <c:pt idx="9">
                  <c:v>1.9156622286468608</c:v>
                </c:pt>
                <c:pt idx="10">
                  <c:v>1.7226668642897371</c:v>
                </c:pt>
                <c:pt idx="11">
                  <c:v>2.0405107010192141</c:v>
                </c:pt>
                <c:pt idx="12">
                  <c:v>1.9473567850324391</c:v>
                </c:pt>
                <c:pt idx="13">
                  <c:v>2.1518620409491054</c:v>
                </c:pt>
                <c:pt idx="14">
                  <c:v>1.7484173027066277</c:v>
                </c:pt>
                <c:pt idx="15">
                  <c:v>1.622605214963655</c:v>
                </c:pt>
                <c:pt idx="16">
                  <c:v>1.5521758408955317</c:v>
                </c:pt>
                <c:pt idx="17">
                  <c:v>1.1666064835712717</c:v>
                </c:pt>
                <c:pt idx="18">
                  <c:v>1.2137247472706458</c:v>
                </c:pt>
                <c:pt idx="19">
                  <c:v>0.94746471830822354</c:v>
                </c:pt>
                <c:pt idx="20">
                  <c:v>0.88716661401406927</c:v>
                </c:pt>
                <c:pt idx="21">
                  <c:v>0.63553968035625108</c:v>
                </c:pt>
                <c:pt idx="22">
                  <c:v>0.73379550041583064</c:v>
                </c:pt>
                <c:pt idx="23">
                  <c:v>0.72848132404999921</c:v>
                </c:pt>
                <c:pt idx="24">
                  <c:v>0.81308778446988383</c:v>
                </c:pt>
                <c:pt idx="25">
                  <c:v>0.86860814223756544</c:v>
                </c:pt>
                <c:pt idx="26">
                  <c:v>1.0427350719303279</c:v>
                </c:pt>
                <c:pt idx="27">
                  <c:v>1.1005066720093994</c:v>
                </c:pt>
                <c:pt idx="28">
                  <c:v>1.1551782587452188</c:v>
                </c:pt>
                <c:pt idx="29">
                  <c:v>1.1942861024845177</c:v>
                </c:pt>
                <c:pt idx="30">
                  <c:v>1.3402538200260865</c:v>
                </c:pt>
                <c:pt idx="31">
                  <c:v>1.1149536280121546</c:v>
                </c:pt>
                <c:pt idx="32">
                  <c:v>1.1337419903361945</c:v>
                </c:pt>
                <c:pt idx="33">
                  <c:v>1.2635790980876072</c:v>
                </c:pt>
                <c:pt idx="34">
                  <c:v>1.4013806246339893</c:v>
                </c:pt>
                <c:pt idx="35">
                  <c:v>1.4194588691197614</c:v>
                </c:pt>
                <c:pt idx="36">
                  <c:v>1.3968621879469396</c:v>
                </c:pt>
                <c:pt idx="37">
                  <c:v>1.4939463729259965</c:v>
                </c:pt>
                <c:pt idx="38">
                  <c:v>1.515870349677424</c:v>
                </c:pt>
                <c:pt idx="39">
                  <c:v>1.4114164533966436</c:v>
                </c:pt>
                <c:pt idx="40">
                  <c:v>1.3670432702582553</c:v>
                </c:pt>
                <c:pt idx="41">
                  <c:v>1.210767791287672</c:v>
                </c:pt>
                <c:pt idx="42">
                  <c:v>1.380413605561613</c:v>
                </c:pt>
                <c:pt idx="43">
                  <c:v>1.4865883941161055</c:v>
                </c:pt>
                <c:pt idx="44">
                  <c:v>1.5327638811293356</c:v>
                </c:pt>
                <c:pt idx="45">
                  <c:v>1.6476310763531028</c:v>
                </c:pt>
                <c:pt idx="46">
                  <c:v>1.5990966594501725</c:v>
                </c:pt>
                <c:pt idx="47">
                  <c:v>1.5168087764334592</c:v>
                </c:pt>
                <c:pt idx="48">
                  <c:v>1.4082441489057929</c:v>
                </c:pt>
                <c:pt idx="49">
                  <c:v>1.5498861481019024</c:v>
                </c:pt>
                <c:pt idx="50">
                  <c:v>1.5213700098470362</c:v>
                </c:pt>
                <c:pt idx="51">
                  <c:v>1.5040353982452384</c:v>
                </c:pt>
                <c:pt idx="52">
                  <c:v>1.3897288283014322</c:v>
                </c:pt>
                <c:pt idx="53">
                  <c:v>1.4132040164907937</c:v>
                </c:pt>
                <c:pt idx="54">
                  <c:v>1.4130715835721817</c:v>
                </c:pt>
                <c:pt idx="55">
                  <c:v>1.3716548511177244</c:v>
                </c:pt>
                <c:pt idx="56">
                  <c:v>1.1771061441597965</c:v>
                </c:pt>
                <c:pt idx="57">
                  <c:v>1.2124449423142871</c:v>
                </c:pt>
                <c:pt idx="58">
                  <c:v>1.131085946238936</c:v>
                </c:pt>
                <c:pt idx="59">
                  <c:v>0.95875059229447912</c:v>
                </c:pt>
                <c:pt idx="60">
                  <c:v>0.93551414249508036</c:v>
                </c:pt>
                <c:pt idx="61">
                  <c:v>1.035711215334338</c:v>
                </c:pt>
                <c:pt idx="62">
                  <c:v>0.93761393219124067</c:v>
                </c:pt>
                <c:pt idx="63">
                  <c:v>0.99272826679406134</c:v>
                </c:pt>
                <c:pt idx="64">
                  <c:v>1.0087842666171645</c:v>
                </c:pt>
                <c:pt idx="65">
                  <c:v>0.94643616334988001</c:v>
                </c:pt>
                <c:pt idx="66">
                  <c:v>0.87645748316050742</c:v>
                </c:pt>
                <c:pt idx="67">
                  <c:v>0.87946087507635295</c:v>
                </c:pt>
                <c:pt idx="68">
                  <c:v>0.88425132484672009</c:v>
                </c:pt>
                <c:pt idx="69">
                  <c:v>0.85451320117849883</c:v>
                </c:pt>
                <c:pt idx="70">
                  <c:v>0.77940601116974295</c:v>
                </c:pt>
                <c:pt idx="71">
                  <c:v>0.89350322596864118</c:v>
                </c:pt>
                <c:pt idx="72">
                  <c:v>0.92050841783124937</c:v>
                </c:pt>
                <c:pt idx="73">
                  <c:v>0.9739124500984635</c:v>
                </c:pt>
                <c:pt idx="74">
                  <c:v>0.93877811046143445</c:v>
                </c:pt>
                <c:pt idx="75">
                  <c:v>0.91220276664812361</c:v>
                </c:pt>
                <c:pt idx="76">
                  <c:v>1.0411512024198424</c:v>
                </c:pt>
                <c:pt idx="77">
                  <c:v>0.89388872528171104</c:v>
                </c:pt>
                <c:pt idx="78">
                  <c:v>0.95394048767323858</c:v>
                </c:pt>
                <c:pt idx="79">
                  <c:v>0.98376674391881047</c:v>
                </c:pt>
                <c:pt idx="80">
                  <c:v>1.0173975183717305</c:v>
                </c:pt>
                <c:pt idx="81">
                  <c:v>0.9339227073968529</c:v>
                </c:pt>
                <c:pt idx="82">
                  <c:v>0.96743236779574093</c:v>
                </c:pt>
                <c:pt idx="83">
                  <c:v>0.9291105045628818</c:v>
                </c:pt>
                <c:pt idx="84">
                  <c:v>0.96488150984838905</c:v>
                </c:pt>
                <c:pt idx="85">
                  <c:v>0.98030475483071156</c:v>
                </c:pt>
                <c:pt idx="86">
                  <c:v>0.91166148277214865</c:v>
                </c:pt>
                <c:pt idx="87">
                  <c:v>0.89366920524660232</c:v>
                </c:pt>
                <c:pt idx="88">
                  <c:v>0.9114215150476076</c:v>
                </c:pt>
                <c:pt idx="89">
                  <c:v>0.93888887030493984</c:v>
                </c:pt>
                <c:pt idx="90">
                  <c:v>1.0030515780349318</c:v>
                </c:pt>
                <c:pt idx="91">
                  <c:v>1.0198204839808462</c:v>
                </c:pt>
                <c:pt idx="92">
                  <c:v>1.1273110825249486</c:v>
                </c:pt>
                <c:pt idx="93">
                  <c:v>1.1636582860990401</c:v>
                </c:pt>
                <c:pt idx="94">
                  <c:v>1.2335324170215149</c:v>
                </c:pt>
                <c:pt idx="95">
                  <c:v>1.3236598833109559</c:v>
                </c:pt>
                <c:pt idx="96">
                  <c:v>1.3131632339631023</c:v>
                </c:pt>
                <c:pt idx="97">
                  <c:v>1.4483844583417191</c:v>
                </c:pt>
                <c:pt idx="98">
                  <c:v>1.7915724931772814</c:v>
                </c:pt>
                <c:pt idx="99">
                  <c:v>2.0207499269484961</c:v>
                </c:pt>
                <c:pt idx="100">
                  <c:v>2.4370146920927378</c:v>
                </c:pt>
                <c:pt idx="101">
                  <c:v>2.0017627226880697</c:v>
                </c:pt>
                <c:pt idx="102">
                  <c:v>1.6647026125333602</c:v>
                </c:pt>
                <c:pt idx="103">
                  <c:v>1.4297550923129085</c:v>
                </c:pt>
                <c:pt idx="104">
                  <c:v>1.2883135387250584</c:v>
                </c:pt>
                <c:pt idx="105">
                  <c:v>1.4964227864129862</c:v>
                </c:pt>
                <c:pt idx="106">
                  <c:v>1.620821909070284</c:v>
                </c:pt>
                <c:pt idx="107">
                  <c:v>1.5952412062492869</c:v>
                </c:pt>
                <c:pt idx="108">
                  <c:v>1.1425232057476002</c:v>
                </c:pt>
                <c:pt idx="109">
                  <c:v>1.1321550704357781</c:v>
                </c:pt>
                <c:pt idx="110">
                  <c:v>1.2637967069325673</c:v>
                </c:pt>
                <c:pt idx="111">
                  <c:v>1.1943090187322161</c:v>
                </c:pt>
              </c:numCache>
            </c:numRef>
          </c:val>
          <c:smooth val="0"/>
        </c:ser>
        <c:dLbls>
          <c:showLegendKey val="0"/>
          <c:showVal val="0"/>
          <c:showCatName val="0"/>
          <c:showSerName val="0"/>
          <c:showPercent val="0"/>
          <c:showBubbleSize val="0"/>
        </c:dLbls>
        <c:smooth val="0"/>
        <c:axId val="1862711200"/>
        <c:axId val="1862722080"/>
      </c:lineChart>
      <c:dateAx>
        <c:axId val="1862711200"/>
        <c:scaling>
          <c:orientation val="minMax"/>
        </c:scaling>
        <c:delete val="0"/>
        <c:axPos val="b"/>
        <c:numFmt formatCode="m/d/yyyy" sourceLinked="1"/>
        <c:majorTickMark val="out"/>
        <c:minorTickMark val="none"/>
        <c:tickLblPos val="nextTo"/>
        <c:crossAx val="1862722080"/>
        <c:crosses val="autoZero"/>
        <c:auto val="1"/>
        <c:lblOffset val="100"/>
        <c:baseTimeUnit val="months"/>
      </c:dateAx>
      <c:valAx>
        <c:axId val="1862722080"/>
        <c:scaling>
          <c:orientation val="minMax"/>
        </c:scaling>
        <c:delete val="0"/>
        <c:axPos val="l"/>
        <c:numFmt formatCode="General" sourceLinked="1"/>
        <c:majorTickMark val="out"/>
        <c:minorTickMark val="none"/>
        <c:tickLblPos val="nextTo"/>
        <c:crossAx val="1862711200"/>
        <c:crosses val="autoZero"/>
        <c:crossBetween val="between"/>
      </c:valAx>
    </c:plotArea>
    <c:legend>
      <c:legendPos val="b"/>
      <c:overlay val="0"/>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dirty="0" smtClean="0">
                <a:latin typeface="微软雅黑" panose="020B0503020204020204" pitchFamily="34" charset="-122"/>
                <a:ea typeface="微软雅黑" panose="020B0503020204020204" pitchFamily="34" charset="-122"/>
              </a:rPr>
              <a:t>五</a:t>
            </a:r>
            <a:r>
              <a:rPr lang="zh-CN" altLang="en-US" sz="1200" dirty="0">
                <a:latin typeface="微软雅黑" panose="020B0503020204020204" pitchFamily="34" charset="-122"/>
                <a:ea typeface="微软雅黑" panose="020B0503020204020204" pitchFamily="34" charset="-122"/>
              </a:rPr>
              <a:t>档净值</a:t>
            </a:r>
          </a:p>
        </c:rich>
      </c:tx>
      <c:layout/>
      <c:overlay val="0"/>
    </c:title>
    <c:autoTitleDeleted val="0"/>
    <c:plotArea>
      <c:layout/>
      <c:lineChart>
        <c:grouping val="standard"/>
        <c:varyColors val="0"/>
        <c:ser>
          <c:idx val="0"/>
          <c:order val="0"/>
          <c:tx>
            <c:strRef>
              <c:f>Sheet3!$G$1</c:f>
              <c:strCache>
                <c:ptCount val="1"/>
                <c:pt idx="0">
                  <c:v>Q1</c:v>
                </c:pt>
              </c:strCache>
            </c:strRef>
          </c:tx>
          <c:marker>
            <c:symbol val="none"/>
          </c:marker>
          <c:cat>
            <c:numRef>
              <c:f>Sheet3!$A$2:$A$116</c:f>
              <c:numCache>
                <c:formatCode>yyyy\-mm\-dd</c:formatCode>
                <c:ptCount val="115"/>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Sheet3!$G$2:$G$116</c:f>
              <c:numCache>
                <c:formatCode>General</c:formatCode>
                <c:ptCount val="115"/>
                <c:pt idx="0">
                  <c:v>1</c:v>
                </c:pt>
                <c:pt idx="1">
                  <c:v>1.1973404166666666</c:v>
                </c:pt>
                <c:pt idx="2">
                  <c:v>1.3766279470261307</c:v>
                </c:pt>
                <c:pt idx="3">
                  <c:v>1.7553929014949181</c:v>
                </c:pt>
                <c:pt idx="4">
                  <c:v>2.080227077942562</c:v>
                </c:pt>
                <c:pt idx="5">
                  <c:v>1.6647490124493483</c:v>
                </c:pt>
                <c:pt idx="6">
                  <c:v>2.203651737476064</c:v>
                </c:pt>
                <c:pt idx="7">
                  <c:v>2.6926617334839444</c:v>
                </c:pt>
                <c:pt idx="8">
                  <c:v>2.7967996427066586</c:v>
                </c:pt>
                <c:pt idx="9">
                  <c:v>2.5436851834274137</c:v>
                </c:pt>
                <c:pt idx="10">
                  <c:v>2.4768172415549707</c:v>
                </c:pt>
                <c:pt idx="11">
                  <c:v>3.0527835014781686</c:v>
                </c:pt>
                <c:pt idx="12">
                  <c:v>2.8811065454720013</c:v>
                </c:pt>
                <c:pt idx="13">
                  <c:v>3.1678168278931085</c:v>
                </c:pt>
                <c:pt idx="14">
                  <c:v>2.6348572282152314</c:v>
                </c:pt>
                <c:pt idx="15">
                  <c:v>2.6257003039185864</c:v>
                </c:pt>
                <c:pt idx="16">
                  <c:v>2.6213380432321838</c:v>
                </c:pt>
                <c:pt idx="17">
                  <c:v>1.8829894741289266</c:v>
                </c:pt>
                <c:pt idx="18">
                  <c:v>2.128925827079116</c:v>
                </c:pt>
                <c:pt idx="19">
                  <c:v>1.5574932941713864</c:v>
                </c:pt>
                <c:pt idx="20">
                  <c:v>1.4400502342005905</c:v>
                </c:pt>
                <c:pt idx="21">
                  <c:v>1.0510829783323445</c:v>
                </c:pt>
                <c:pt idx="22">
                  <c:v>1.2300157241667176</c:v>
                </c:pt>
                <c:pt idx="23">
                  <c:v>1.3406043058992918</c:v>
                </c:pt>
                <c:pt idx="24">
                  <c:v>1.618795225441868</c:v>
                </c:pt>
                <c:pt idx="25">
                  <c:v>1.7562905357283305</c:v>
                </c:pt>
                <c:pt idx="26">
                  <c:v>2.2388460163614012</c:v>
                </c:pt>
                <c:pt idx="27">
                  <c:v>2.3215679784175376</c:v>
                </c:pt>
                <c:pt idx="28">
                  <c:v>2.4921159338752381</c:v>
                </c:pt>
                <c:pt idx="29">
                  <c:v>2.6101254621816228</c:v>
                </c:pt>
                <c:pt idx="30">
                  <c:v>3.0374676675307763</c:v>
                </c:pt>
                <c:pt idx="31">
                  <c:v>2.6294386181267426</c:v>
                </c:pt>
                <c:pt idx="32">
                  <c:v>2.7664378274565795</c:v>
                </c:pt>
                <c:pt idx="33">
                  <c:v>3.1052056254035847</c:v>
                </c:pt>
                <c:pt idx="34">
                  <c:v>3.6105475505359741</c:v>
                </c:pt>
                <c:pt idx="35">
                  <c:v>3.822684045644019</c:v>
                </c:pt>
                <c:pt idx="36">
                  <c:v>3.6706421557529327</c:v>
                </c:pt>
                <c:pt idx="37">
                  <c:v>3.8808591522643554</c:v>
                </c:pt>
                <c:pt idx="38">
                  <c:v>4.0000983418145095</c:v>
                </c:pt>
                <c:pt idx="39">
                  <c:v>3.7992469211540008</c:v>
                </c:pt>
                <c:pt idx="40">
                  <c:v>3.4114899458232517</c:v>
                </c:pt>
                <c:pt idx="41">
                  <c:v>3.0870941901769426</c:v>
                </c:pt>
                <c:pt idx="42">
                  <c:v>3.6429629960184644</c:v>
                </c:pt>
                <c:pt idx="43">
                  <c:v>4.0075888488468951</c:v>
                </c:pt>
                <c:pt idx="44">
                  <c:v>3.9894732356755749</c:v>
                </c:pt>
                <c:pt idx="45">
                  <c:v>4.3099931732281576</c:v>
                </c:pt>
                <c:pt idx="46">
                  <c:v>4.5931078390222009</c:v>
                </c:pt>
                <c:pt idx="47">
                  <c:v>4.4979940959359359</c:v>
                </c:pt>
                <c:pt idx="48">
                  <c:v>4.2206206006119462</c:v>
                </c:pt>
                <c:pt idx="49">
                  <c:v>4.6711489259644008</c:v>
                </c:pt>
                <c:pt idx="50">
                  <c:v>4.6194929797710458</c:v>
                </c:pt>
                <c:pt idx="51">
                  <c:v>4.4272432789511793</c:v>
                </c:pt>
                <c:pt idx="52">
                  <c:v>4.0628507402924514</c:v>
                </c:pt>
                <c:pt idx="53">
                  <c:v>4.2547589584072369</c:v>
                </c:pt>
                <c:pt idx="54">
                  <c:v>4.4653863686026058</c:v>
                </c:pt>
                <c:pt idx="55">
                  <c:v>4.203672346826413</c:v>
                </c:pt>
                <c:pt idx="56">
                  <c:v>3.710604550610427</c:v>
                </c:pt>
                <c:pt idx="57">
                  <c:v>3.8359836794987827</c:v>
                </c:pt>
                <c:pt idx="58">
                  <c:v>3.6523310859468525</c:v>
                </c:pt>
                <c:pt idx="59">
                  <c:v>3.1831851170800332</c:v>
                </c:pt>
                <c:pt idx="60">
                  <c:v>3.2939520400109559</c:v>
                </c:pt>
                <c:pt idx="61">
                  <c:v>3.7731469719258603</c:v>
                </c:pt>
                <c:pt idx="62">
                  <c:v>3.5642905526587336</c:v>
                </c:pt>
                <c:pt idx="63">
                  <c:v>3.9028291204811358</c:v>
                </c:pt>
                <c:pt idx="64">
                  <c:v>4.1630741569175784</c:v>
                </c:pt>
                <c:pt idx="65">
                  <c:v>3.8005270619149711</c:v>
                </c:pt>
                <c:pt idx="66">
                  <c:v>3.326554860015313</c:v>
                </c:pt>
                <c:pt idx="67">
                  <c:v>3.3421338556591778</c:v>
                </c:pt>
                <c:pt idx="68">
                  <c:v>3.5473305326994375</c:v>
                </c:pt>
                <c:pt idx="69">
                  <c:v>3.578179857899308</c:v>
                </c:pt>
                <c:pt idx="70">
                  <c:v>3.1365036489596489</c:v>
                </c:pt>
                <c:pt idx="71">
                  <c:v>3.7389564160105113</c:v>
                </c:pt>
                <c:pt idx="72">
                  <c:v>4.0183726731563247</c:v>
                </c:pt>
                <c:pt idx="73">
                  <c:v>4.1484066613183161</c:v>
                </c:pt>
                <c:pt idx="74">
                  <c:v>3.8429669459774387</c:v>
                </c:pt>
                <c:pt idx="75">
                  <c:v>3.8081997637614338</c:v>
                </c:pt>
                <c:pt idx="76">
                  <c:v>4.383252154948905</c:v>
                </c:pt>
                <c:pt idx="77">
                  <c:v>3.6685494884480891</c:v>
                </c:pt>
                <c:pt idx="78">
                  <c:v>3.8356748237119982</c:v>
                </c:pt>
                <c:pt idx="79">
                  <c:v>4.2294920902820152</c:v>
                </c:pt>
                <c:pt idx="80">
                  <c:v>4.4855260339743737</c:v>
                </c:pt>
                <c:pt idx="81">
                  <c:v>4.3937723561864113</c:v>
                </c:pt>
                <c:pt idx="82">
                  <c:v>4.6922192538115493</c:v>
                </c:pt>
                <c:pt idx="83">
                  <c:v>4.5144989598244454</c:v>
                </c:pt>
                <c:pt idx="84">
                  <c:v>4.575482483810406</c:v>
                </c:pt>
                <c:pt idx="85">
                  <c:v>4.7549568201961669</c:v>
                </c:pt>
                <c:pt idx="86">
                  <c:v>4.627668689591343</c:v>
                </c:pt>
                <c:pt idx="87">
                  <c:v>4.5075468695175616</c:v>
                </c:pt>
                <c:pt idx="88">
                  <c:v>4.6428465870257583</c:v>
                </c:pt>
                <c:pt idx="89">
                  <c:v>4.7802308318160751</c:v>
                </c:pt>
                <c:pt idx="90">
                  <c:v>5.234881415346309</c:v>
                </c:pt>
                <c:pt idx="91">
                  <c:v>5.5593498352323039</c:v>
                </c:pt>
                <c:pt idx="92">
                  <c:v>6.147079185211215</c:v>
                </c:pt>
                <c:pt idx="93">
                  <c:v>6.2035315961869699</c:v>
                </c:pt>
                <c:pt idx="94">
                  <c:v>6.4197036757456063</c:v>
                </c:pt>
                <c:pt idx="95">
                  <c:v>6.0345539170987017</c:v>
                </c:pt>
                <c:pt idx="96">
                  <c:v>6.6251075666350125</c:v>
                </c:pt>
                <c:pt idx="97">
                  <c:v>6.9009319949782411</c:v>
                </c:pt>
                <c:pt idx="98">
                  <c:v>8.139201229383124</c:v>
                </c:pt>
                <c:pt idx="99">
                  <c:v>9.8270488880971349</c:v>
                </c:pt>
                <c:pt idx="100">
                  <c:v>13.014898862135807</c:v>
                </c:pt>
                <c:pt idx="101">
                  <c:v>13.914731221874518</c:v>
                </c:pt>
                <c:pt idx="102">
                  <c:v>12.091867872751305</c:v>
                </c:pt>
                <c:pt idx="103">
                  <c:v>10.13901329742364</c:v>
                </c:pt>
                <c:pt idx="104">
                  <c:v>9.9665872806359648</c:v>
                </c:pt>
                <c:pt idx="105">
                  <c:v>12.119737447297293</c:v>
                </c:pt>
                <c:pt idx="106">
                  <c:v>12.848373085851186</c:v>
                </c:pt>
                <c:pt idx="107">
                  <c:v>13.480378355281335</c:v>
                </c:pt>
                <c:pt idx="108">
                  <c:v>9.4823603666159162</c:v>
                </c:pt>
                <c:pt idx="109">
                  <c:v>9.3151879945302341</c:v>
                </c:pt>
                <c:pt idx="110">
                  <c:v>11.372533736188148</c:v>
                </c:pt>
                <c:pt idx="111">
                  <c:v>11.369322390152378</c:v>
                </c:pt>
              </c:numCache>
            </c:numRef>
          </c:val>
          <c:smooth val="0"/>
        </c:ser>
        <c:ser>
          <c:idx val="1"/>
          <c:order val="1"/>
          <c:tx>
            <c:strRef>
              <c:f>Sheet3!$H$1</c:f>
              <c:strCache>
                <c:ptCount val="1"/>
                <c:pt idx="0">
                  <c:v>Q2</c:v>
                </c:pt>
              </c:strCache>
            </c:strRef>
          </c:tx>
          <c:marker>
            <c:symbol val="none"/>
          </c:marker>
          <c:cat>
            <c:numRef>
              <c:f>Sheet3!$A$2:$A$116</c:f>
              <c:numCache>
                <c:formatCode>yyyy\-mm\-dd</c:formatCode>
                <c:ptCount val="115"/>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Sheet3!$H$2:$H$116</c:f>
              <c:numCache>
                <c:formatCode>General</c:formatCode>
                <c:ptCount val="115"/>
                <c:pt idx="0">
                  <c:v>1</c:v>
                </c:pt>
                <c:pt idx="1">
                  <c:v>1.2173211041666665</c:v>
                </c:pt>
                <c:pt idx="2">
                  <c:v>1.4069348155314181</c:v>
                </c:pt>
                <c:pt idx="3">
                  <c:v>1.8447002091815174</c:v>
                </c:pt>
                <c:pt idx="4">
                  <c:v>2.0389022535032413</c:v>
                </c:pt>
                <c:pt idx="5">
                  <c:v>1.8658319913963721</c:v>
                </c:pt>
                <c:pt idx="6">
                  <c:v>2.383877024332766</c:v>
                </c:pt>
                <c:pt idx="7">
                  <c:v>2.6036655479452677</c:v>
                </c:pt>
                <c:pt idx="8">
                  <c:v>2.722480984863334</c:v>
                </c:pt>
                <c:pt idx="9">
                  <c:v>2.4413427255535582</c:v>
                </c:pt>
                <c:pt idx="10">
                  <c:v>2.2829819343867137</c:v>
                </c:pt>
                <c:pt idx="11">
                  <c:v>2.7550962138073913</c:v>
                </c:pt>
                <c:pt idx="12">
                  <c:v>2.6241092126265597</c:v>
                </c:pt>
                <c:pt idx="13">
                  <c:v>2.919683063809273</c:v>
                </c:pt>
                <c:pt idx="14">
                  <c:v>2.3189139823893208</c:v>
                </c:pt>
                <c:pt idx="15">
                  <c:v>2.1703874980641911</c:v>
                </c:pt>
                <c:pt idx="16">
                  <c:v>2.167475320350122</c:v>
                </c:pt>
                <c:pt idx="17">
                  <c:v>1.61538377025305</c:v>
                </c:pt>
                <c:pt idx="18">
                  <c:v>1.7836462158758621</c:v>
                </c:pt>
                <c:pt idx="19">
                  <c:v>1.3852438961666684</c:v>
                </c:pt>
                <c:pt idx="20">
                  <c:v>1.2689522505630082</c:v>
                </c:pt>
                <c:pt idx="21">
                  <c:v>0.92818010719587807</c:v>
                </c:pt>
                <c:pt idx="22">
                  <c:v>1.1249039825595943</c:v>
                </c:pt>
                <c:pt idx="23">
                  <c:v>1.2096566234029307</c:v>
                </c:pt>
                <c:pt idx="24">
                  <c:v>1.4407698201111279</c:v>
                </c:pt>
                <c:pt idx="25">
                  <c:v>1.6070042677811167</c:v>
                </c:pt>
                <c:pt idx="26">
                  <c:v>1.9719298898932069</c:v>
                </c:pt>
                <c:pt idx="27">
                  <c:v>2.1096393672626625</c:v>
                </c:pt>
                <c:pt idx="28">
                  <c:v>2.2956305055145765</c:v>
                </c:pt>
                <c:pt idx="29">
                  <c:v>2.4328284035505541</c:v>
                </c:pt>
                <c:pt idx="30">
                  <c:v>2.806860081335727</c:v>
                </c:pt>
                <c:pt idx="31">
                  <c:v>2.3710385457893595</c:v>
                </c:pt>
                <c:pt idx="32">
                  <c:v>2.4958378912275245</c:v>
                </c:pt>
                <c:pt idx="33">
                  <c:v>2.7824265740291692</c:v>
                </c:pt>
                <c:pt idx="34">
                  <c:v>3.3704739509378929</c:v>
                </c:pt>
                <c:pt idx="35">
                  <c:v>3.4872482817559605</c:v>
                </c:pt>
                <c:pt idx="36">
                  <c:v>3.3566394073013188</c:v>
                </c:pt>
                <c:pt idx="37">
                  <c:v>3.5347673096083803</c:v>
                </c:pt>
                <c:pt idx="38">
                  <c:v>3.7129662914378057</c:v>
                </c:pt>
                <c:pt idx="39">
                  <c:v>3.4216087382654581</c:v>
                </c:pt>
                <c:pt idx="40">
                  <c:v>3.0950353085468607</c:v>
                </c:pt>
                <c:pt idx="41">
                  <c:v>2.8219160522512521</c:v>
                </c:pt>
                <c:pt idx="42">
                  <c:v>3.3776408671537674</c:v>
                </c:pt>
                <c:pt idx="43">
                  <c:v>3.6949422047134473</c:v>
                </c:pt>
                <c:pt idx="44">
                  <c:v>3.7667499802429183</c:v>
                </c:pt>
                <c:pt idx="45">
                  <c:v>4.1511751005947417</c:v>
                </c:pt>
                <c:pt idx="46">
                  <c:v>4.3134616987894248</c:v>
                </c:pt>
                <c:pt idx="47">
                  <c:v>4.1612135193892241</c:v>
                </c:pt>
                <c:pt idx="48">
                  <c:v>4.0134829138519885</c:v>
                </c:pt>
                <c:pt idx="49">
                  <c:v>4.4345359111250762</c:v>
                </c:pt>
                <c:pt idx="50">
                  <c:v>4.4057176012723644</c:v>
                </c:pt>
                <c:pt idx="51">
                  <c:v>4.2469284731489969</c:v>
                </c:pt>
                <c:pt idx="52">
                  <c:v>3.9304537337226435</c:v>
                </c:pt>
                <c:pt idx="53">
                  <c:v>4.0163904348683301</c:v>
                </c:pt>
                <c:pt idx="54">
                  <c:v>4.0430312362976126</c:v>
                </c:pt>
                <c:pt idx="55">
                  <c:v>3.8602521894449167</c:v>
                </c:pt>
                <c:pt idx="56">
                  <c:v>3.4111279775425061</c:v>
                </c:pt>
                <c:pt idx="57">
                  <c:v>3.5419465673833228</c:v>
                </c:pt>
                <c:pt idx="58">
                  <c:v>3.3994857869154913</c:v>
                </c:pt>
                <c:pt idx="59">
                  <c:v>2.8950724003964856</c:v>
                </c:pt>
                <c:pt idx="60">
                  <c:v>2.9830802711883142</c:v>
                </c:pt>
                <c:pt idx="61">
                  <c:v>3.3443045547912327</c:v>
                </c:pt>
                <c:pt idx="62">
                  <c:v>3.0884615537268032</c:v>
                </c:pt>
                <c:pt idx="63">
                  <c:v>3.3702783605178426</c:v>
                </c:pt>
                <c:pt idx="64">
                  <c:v>3.466391537518295</c:v>
                </c:pt>
                <c:pt idx="65">
                  <c:v>3.1845643408451116</c:v>
                </c:pt>
                <c:pt idx="66">
                  <c:v>2.9033561635732954</c:v>
                </c:pt>
                <c:pt idx="67">
                  <c:v>2.9420237061500227</c:v>
                </c:pt>
                <c:pt idx="68">
                  <c:v>2.9696709020945766</c:v>
                </c:pt>
                <c:pt idx="69">
                  <c:v>2.9578118998345295</c:v>
                </c:pt>
                <c:pt idx="70">
                  <c:v>2.5902453544950674</c:v>
                </c:pt>
                <c:pt idx="71">
                  <c:v>3.0041537548191264</c:v>
                </c:pt>
                <c:pt idx="72">
                  <c:v>3.1284194713205342</c:v>
                </c:pt>
                <c:pt idx="73">
                  <c:v>3.191973558246644</c:v>
                </c:pt>
                <c:pt idx="74">
                  <c:v>3.0375108238254134</c:v>
                </c:pt>
                <c:pt idx="75">
                  <c:v>2.9340931898538551</c:v>
                </c:pt>
                <c:pt idx="76">
                  <c:v>3.4012978721948497</c:v>
                </c:pt>
                <c:pt idx="77">
                  <c:v>2.7858977776999128</c:v>
                </c:pt>
                <c:pt idx="78">
                  <c:v>2.964730059897299</c:v>
                </c:pt>
                <c:pt idx="79">
                  <c:v>3.3164224943559084</c:v>
                </c:pt>
                <c:pt idx="80">
                  <c:v>3.6001637586069486</c:v>
                </c:pt>
                <c:pt idx="81">
                  <c:v>3.5701008071505269</c:v>
                </c:pt>
                <c:pt idx="82">
                  <c:v>3.8054457867546976</c:v>
                </c:pt>
                <c:pt idx="83">
                  <c:v>3.7078875146736401</c:v>
                </c:pt>
                <c:pt idx="84">
                  <c:v>3.709397654860866</c:v>
                </c:pt>
                <c:pt idx="85">
                  <c:v>3.7804207218835018</c:v>
                </c:pt>
                <c:pt idx="86">
                  <c:v>3.7294470981008678</c:v>
                </c:pt>
                <c:pt idx="87">
                  <c:v>3.6274879590462978</c:v>
                </c:pt>
                <c:pt idx="88">
                  <c:v>3.7220201583727062</c:v>
                </c:pt>
                <c:pt idx="89">
                  <c:v>3.8702913722460761</c:v>
                </c:pt>
                <c:pt idx="90">
                  <c:v>4.2941972775497508</c:v>
                </c:pt>
                <c:pt idx="91">
                  <c:v>4.4138734883912925</c:v>
                </c:pt>
                <c:pt idx="92">
                  <c:v>4.9563577846029911</c:v>
                </c:pt>
                <c:pt idx="93">
                  <c:v>5.027965812156344</c:v>
                </c:pt>
                <c:pt idx="94">
                  <c:v>5.2849036640977038</c:v>
                </c:pt>
                <c:pt idx="95">
                  <c:v>5.2268675443679973</c:v>
                </c:pt>
                <c:pt idx="96">
                  <c:v>5.677745734038476</c:v>
                </c:pt>
                <c:pt idx="97">
                  <c:v>6.0525389029995802</c:v>
                </c:pt>
                <c:pt idx="98">
                  <c:v>7.4531992983150337</c:v>
                </c:pt>
                <c:pt idx="99">
                  <c:v>8.5733905432314579</c:v>
                </c:pt>
                <c:pt idx="100">
                  <c:v>10.385497956107717</c:v>
                </c:pt>
                <c:pt idx="101">
                  <c:v>9.7382206630298906</c:v>
                </c:pt>
                <c:pt idx="102">
                  <c:v>8.6746175486878556</c:v>
                </c:pt>
                <c:pt idx="103">
                  <c:v>7.2711746290812425</c:v>
                </c:pt>
                <c:pt idx="104">
                  <c:v>6.8177060374360501</c:v>
                </c:pt>
                <c:pt idx="105">
                  <c:v>8.2576631931481348</c:v>
                </c:pt>
                <c:pt idx="106">
                  <c:v>8.8270444266718116</c:v>
                </c:pt>
                <c:pt idx="107">
                  <c:v>9.2005474188293679</c:v>
                </c:pt>
                <c:pt idx="108">
                  <c:v>6.8628645188676574</c:v>
                </c:pt>
                <c:pt idx="109">
                  <c:v>6.7322213141703635</c:v>
                </c:pt>
                <c:pt idx="110">
                  <c:v>8.0382449391650255</c:v>
                </c:pt>
                <c:pt idx="111">
                  <c:v>7.8911676548631347</c:v>
                </c:pt>
              </c:numCache>
            </c:numRef>
          </c:val>
          <c:smooth val="0"/>
        </c:ser>
        <c:ser>
          <c:idx val="2"/>
          <c:order val="2"/>
          <c:tx>
            <c:strRef>
              <c:f>Sheet3!$I$1</c:f>
              <c:strCache>
                <c:ptCount val="1"/>
                <c:pt idx="0">
                  <c:v>Q3</c:v>
                </c:pt>
              </c:strCache>
            </c:strRef>
          </c:tx>
          <c:marker>
            <c:symbol val="none"/>
          </c:marker>
          <c:cat>
            <c:numRef>
              <c:f>Sheet3!$A$2:$A$116</c:f>
              <c:numCache>
                <c:formatCode>yyyy\-mm\-dd</c:formatCode>
                <c:ptCount val="115"/>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Sheet3!$I$2:$I$116</c:f>
              <c:numCache>
                <c:formatCode>General</c:formatCode>
                <c:ptCount val="115"/>
                <c:pt idx="0">
                  <c:v>1</c:v>
                </c:pt>
                <c:pt idx="1">
                  <c:v>1.2102821458333333</c:v>
                </c:pt>
                <c:pt idx="2">
                  <c:v>1.4422120454872698</c:v>
                </c:pt>
                <c:pt idx="3">
                  <c:v>1.9564812446857851</c:v>
                </c:pt>
                <c:pt idx="4">
                  <c:v>2.1028972903136092</c:v>
                </c:pt>
                <c:pt idx="5">
                  <c:v>1.6855369388396453</c:v>
                </c:pt>
                <c:pt idx="6">
                  <c:v>2.1222101833756124</c:v>
                </c:pt>
                <c:pt idx="7">
                  <c:v>2.3563839501957777</c:v>
                </c:pt>
                <c:pt idx="8">
                  <c:v>2.4625295359296073</c:v>
                </c:pt>
                <c:pt idx="9">
                  <c:v>2.1672308375935248</c:v>
                </c:pt>
                <c:pt idx="10">
                  <c:v>2.0327083426688515</c:v>
                </c:pt>
                <c:pt idx="11">
                  <c:v>2.4358734414766623</c:v>
                </c:pt>
                <c:pt idx="12">
                  <c:v>2.290406559370878</c:v>
                </c:pt>
                <c:pt idx="13">
                  <c:v>2.5134110533213292</c:v>
                </c:pt>
                <c:pt idx="14">
                  <c:v>2.0359370751049246</c:v>
                </c:pt>
                <c:pt idx="15">
                  <c:v>1.9563723084846605</c:v>
                </c:pt>
                <c:pt idx="16">
                  <c:v>1.9104836758459611</c:v>
                </c:pt>
                <c:pt idx="17">
                  <c:v>1.4290291803405182</c:v>
                </c:pt>
                <c:pt idx="18">
                  <c:v>1.5739420874596015</c:v>
                </c:pt>
                <c:pt idx="19">
                  <c:v>1.2300623795770831</c:v>
                </c:pt>
                <c:pt idx="20">
                  <c:v>1.122334131404912</c:v>
                </c:pt>
                <c:pt idx="21">
                  <c:v>0.83866905674427328</c:v>
                </c:pt>
                <c:pt idx="22">
                  <c:v>1.0204392620798737</c:v>
                </c:pt>
                <c:pt idx="23">
                  <c:v>1.0757211509273461</c:v>
                </c:pt>
                <c:pt idx="24">
                  <c:v>1.2795284309535049</c:v>
                </c:pt>
                <c:pt idx="25">
                  <c:v>1.3917424819738538</c:v>
                </c:pt>
                <c:pt idx="26">
                  <c:v>1.6696716799525899</c:v>
                </c:pt>
                <c:pt idx="27">
                  <c:v>1.7803640547533326</c:v>
                </c:pt>
                <c:pt idx="28">
                  <c:v>1.9137340717881588</c:v>
                </c:pt>
                <c:pt idx="29">
                  <c:v>2.0431641868684798</c:v>
                </c:pt>
                <c:pt idx="30">
                  <c:v>2.4020646983474365</c:v>
                </c:pt>
                <c:pt idx="31">
                  <c:v>2.0324019881676123</c:v>
                </c:pt>
                <c:pt idx="32">
                  <c:v>2.1395812438745336</c:v>
                </c:pt>
                <c:pt idx="33">
                  <c:v>2.418739917481926</c:v>
                </c:pt>
                <c:pt idx="34">
                  <c:v>2.8074031731644995</c:v>
                </c:pt>
                <c:pt idx="35">
                  <c:v>2.9305574350770693</c:v>
                </c:pt>
                <c:pt idx="36">
                  <c:v>2.8838002041435571</c:v>
                </c:pt>
                <c:pt idx="37">
                  <c:v>3.025724295042183</c:v>
                </c:pt>
                <c:pt idx="38">
                  <c:v>3.1014165704380319</c:v>
                </c:pt>
                <c:pt idx="39">
                  <c:v>2.9309011686496445</c:v>
                </c:pt>
                <c:pt idx="40">
                  <c:v>2.6105114868744184</c:v>
                </c:pt>
                <c:pt idx="41">
                  <c:v>2.3493588883095384</c:v>
                </c:pt>
                <c:pt idx="42">
                  <c:v>2.7063825925562393</c:v>
                </c:pt>
                <c:pt idx="43">
                  <c:v>2.9291669957558528</c:v>
                </c:pt>
                <c:pt idx="44">
                  <c:v>2.9864866397714191</c:v>
                </c:pt>
                <c:pt idx="45">
                  <c:v>3.2427194828983006</c:v>
                </c:pt>
                <c:pt idx="46">
                  <c:v>3.2143686982592712</c:v>
                </c:pt>
                <c:pt idx="47">
                  <c:v>3.1569365207522626</c:v>
                </c:pt>
                <c:pt idx="48">
                  <c:v>3.0218491247945471</c:v>
                </c:pt>
                <c:pt idx="49">
                  <c:v>3.2973765285858803</c:v>
                </c:pt>
                <c:pt idx="50">
                  <c:v>3.2507167757275797</c:v>
                </c:pt>
                <c:pt idx="51">
                  <c:v>3.1563143045349236</c:v>
                </c:pt>
                <c:pt idx="52">
                  <c:v>2.9281406026431402</c:v>
                </c:pt>
                <c:pt idx="53">
                  <c:v>2.9907865686465489</c:v>
                </c:pt>
                <c:pt idx="54">
                  <c:v>3.0458286308075988</c:v>
                </c:pt>
                <c:pt idx="55">
                  <c:v>2.9417054838384766</c:v>
                </c:pt>
                <c:pt idx="56">
                  <c:v>2.6230675102146228</c:v>
                </c:pt>
                <c:pt idx="57">
                  <c:v>2.7729888851856157</c:v>
                </c:pt>
                <c:pt idx="58">
                  <c:v>2.6318337566155612</c:v>
                </c:pt>
                <c:pt idx="59">
                  <c:v>2.2096657834338918</c:v>
                </c:pt>
                <c:pt idx="60">
                  <c:v>2.2430271018550267</c:v>
                </c:pt>
                <c:pt idx="61">
                  <c:v>2.5379373560416623</c:v>
                </c:pt>
                <c:pt idx="62">
                  <c:v>2.3804836318322176</c:v>
                </c:pt>
                <c:pt idx="63">
                  <c:v>2.5747710214941484</c:v>
                </c:pt>
                <c:pt idx="64">
                  <c:v>2.6020323752233505</c:v>
                </c:pt>
                <c:pt idx="65">
                  <c:v>2.4656876616356818</c:v>
                </c:pt>
                <c:pt idx="66">
                  <c:v>2.2412728936379382</c:v>
                </c:pt>
                <c:pt idx="67">
                  <c:v>2.2351347527681749</c:v>
                </c:pt>
                <c:pt idx="68">
                  <c:v>2.2625235879603505</c:v>
                </c:pt>
                <c:pt idx="69">
                  <c:v>2.2756823807847204</c:v>
                </c:pt>
                <c:pt idx="70">
                  <c:v>2.0346969382047551</c:v>
                </c:pt>
                <c:pt idx="71">
                  <c:v>2.3727292793364638</c:v>
                </c:pt>
                <c:pt idx="72">
                  <c:v>2.5647841853559115</c:v>
                </c:pt>
                <c:pt idx="73">
                  <c:v>2.6173804660944349</c:v>
                </c:pt>
                <c:pt idx="74">
                  <c:v>2.5330468970485924</c:v>
                </c:pt>
                <c:pt idx="75">
                  <c:v>2.4507369658463403</c:v>
                </c:pt>
                <c:pt idx="76">
                  <c:v>2.7678207129387578</c:v>
                </c:pt>
                <c:pt idx="77">
                  <c:v>2.2966280325418129</c:v>
                </c:pt>
                <c:pt idx="78">
                  <c:v>2.4209866874776549</c:v>
                </c:pt>
                <c:pt idx="79">
                  <c:v>2.6465573789257935</c:v>
                </c:pt>
                <c:pt idx="80">
                  <c:v>2.7127629021577504</c:v>
                </c:pt>
                <c:pt idx="81">
                  <c:v>2.7126119097746164</c:v>
                </c:pt>
                <c:pt idx="82">
                  <c:v>2.8953367142232116</c:v>
                </c:pt>
                <c:pt idx="83">
                  <c:v>2.8474284639405258</c:v>
                </c:pt>
                <c:pt idx="84">
                  <c:v>2.7987899564432555</c:v>
                </c:pt>
                <c:pt idx="85">
                  <c:v>2.9622744067923916</c:v>
                </c:pt>
                <c:pt idx="86">
                  <c:v>2.9105424761755079</c:v>
                </c:pt>
                <c:pt idx="87">
                  <c:v>2.8756339894359657</c:v>
                </c:pt>
                <c:pt idx="88">
                  <c:v>2.9534252060602268</c:v>
                </c:pt>
                <c:pt idx="89">
                  <c:v>3.0039612056926193</c:v>
                </c:pt>
                <c:pt idx="90">
                  <c:v>3.3097208683419796</c:v>
                </c:pt>
                <c:pt idx="91">
                  <c:v>3.4912689871331426</c:v>
                </c:pt>
                <c:pt idx="92">
                  <c:v>3.9541286514027614</c:v>
                </c:pt>
                <c:pt idx="93">
                  <c:v>3.9798372552801484</c:v>
                </c:pt>
                <c:pt idx="94">
                  <c:v>4.295674843799226</c:v>
                </c:pt>
                <c:pt idx="95">
                  <c:v>4.4017703126465353</c:v>
                </c:pt>
                <c:pt idx="96">
                  <c:v>4.7121615375112782</c:v>
                </c:pt>
                <c:pt idx="97">
                  <c:v>4.9236673269812758</c:v>
                </c:pt>
                <c:pt idx="98">
                  <c:v>5.9677667921573061</c:v>
                </c:pt>
                <c:pt idx="99">
                  <c:v>6.9110091536528824</c:v>
                </c:pt>
                <c:pt idx="100">
                  <c:v>7.9480101194468702</c:v>
                </c:pt>
                <c:pt idx="101">
                  <c:v>7.4337468414842522</c:v>
                </c:pt>
                <c:pt idx="102">
                  <c:v>6.381172891211131</c:v>
                </c:pt>
                <c:pt idx="103">
                  <c:v>5.4614162735333922</c:v>
                </c:pt>
                <c:pt idx="104">
                  <c:v>5.2062922486174772</c:v>
                </c:pt>
                <c:pt idx="105">
                  <c:v>6.4686323016038694</c:v>
                </c:pt>
                <c:pt idx="106">
                  <c:v>6.8522175442131132</c:v>
                </c:pt>
                <c:pt idx="107">
                  <c:v>7.1999242265847094</c:v>
                </c:pt>
                <c:pt idx="108">
                  <c:v>5.3945258382723482</c:v>
                </c:pt>
                <c:pt idx="109">
                  <c:v>5.261433445421952</c:v>
                </c:pt>
                <c:pt idx="110">
                  <c:v>6.2461635276117828</c:v>
                </c:pt>
                <c:pt idx="111">
                  <c:v>6.106232611736969</c:v>
                </c:pt>
              </c:numCache>
            </c:numRef>
          </c:val>
          <c:smooth val="0"/>
        </c:ser>
        <c:ser>
          <c:idx val="3"/>
          <c:order val="3"/>
          <c:tx>
            <c:strRef>
              <c:f>Sheet3!$J$1</c:f>
              <c:strCache>
                <c:ptCount val="1"/>
                <c:pt idx="0">
                  <c:v>Q4</c:v>
                </c:pt>
              </c:strCache>
            </c:strRef>
          </c:tx>
          <c:marker>
            <c:symbol val="none"/>
          </c:marker>
          <c:cat>
            <c:numRef>
              <c:f>Sheet3!$A$2:$A$116</c:f>
              <c:numCache>
                <c:formatCode>yyyy\-mm\-dd</c:formatCode>
                <c:ptCount val="115"/>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Sheet3!$J$2:$J$116</c:f>
              <c:numCache>
                <c:formatCode>General</c:formatCode>
                <c:ptCount val="115"/>
                <c:pt idx="0">
                  <c:v>1</c:v>
                </c:pt>
                <c:pt idx="1">
                  <c:v>1.1816220208333332</c:v>
                </c:pt>
                <c:pt idx="2">
                  <c:v>1.403410207358649</c:v>
                </c:pt>
                <c:pt idx="3">
                  <c:v>1.965991865607843</c:v>
                </c:pt>
                <c:pt idx="4">
                  <c:v>2.1261719129796832</c:v>
                </c:pt>
                <c:pt idx="5">
                  <c:v>1.7259387953871028</c:v>
                </c:pt>
                <c:pt idx="6">
                  <c:v>2.0542115759051747</c:v>
                </c:pt>
                <c:pt idx="7">
                  <c:v>2.2633141374161614</c:v>
                </c:pt>
                <c:pt idx="8">
                  <c:v>2.3619411784426969</c:v>
                </c:pt>
                <c:pt idx="9">
                  <c:v>2.0493571590052335</c:v>
                </c:pt>
                <c:pt idx="10">
                  <c:v>1.8754160671601596</c:v>
                </c:pt>
                <c:pt idx="11">
                  <c:v>2.2237958987328712</c:v>
                </c:pt>
                <c:pt idx="12">
                  <c:v>2.0618894430086998</c:v>
                </c:pt>
                <c:pt idx="13">
                  <c:v>2.2312487339812765</c:v>
                </c:pt>
                <c:pt idx="14">
                  <c:v>1.7621366864779291</c:v>
                </c:pt>
                <c:pt idx="15">
                  <c:v>1.6353551078685931</c:v>
                </c:pt>
                <c:pt idx="16">
                  <c:v>1.595969397156809</c:v>
                </c:pt>
                <c:pt idx="17">
                  <c:v>1.1706646196105619</c:v>
                </c:pt>
                <c:pt idx="18">
                  <c:v>1.2681349118935707</c:v>
                </c:pt>
                <c:pt idx="19">
                  <c:v>1.0090755266771902</c:v>
                </c:pt>
                <c:pt idx="20">
                  <c:v>0.92695807750696224</c:v>
                </c:pt>
                <c:pt idx="21">
                  <c:v>0.69525189491344541</c:v>
                </c:pt>
                <c:pt idx="22">
                  <c:v>0.83510868884402345</c:v>
                </c:pt>
                <c:pt idx="23">
                  <c:v>0.87054845608408937</c:v>
                </c:pt>
                <c:pt idx="24">
                  <c:v>1.0201101385018669</c:v>
                </c:pt>
                <c:pt idx="25">
                  <c:v>1.1322020696500141</c:v>
                </c:pt>
                <c:pt idx="26">
                  <c:v>1.3733485781797996</c:v>
                </c:pt>
                <c:pt idx="27">
                  <c:v>1.4591161342895866</c:v>
                </c:pt>
                <c:pt idx="28">
                  <c:v>1.578129764193829</c:v>
                </c:pt>
                <c:pt idx="29">
                  <c:v>1.7188009229549279</c:v>
                </c:pt>
                <c:pt idx="30">
                  <c:v>1.9624919214927901</c:v>
                </c:pt>
                <c:pt idx="31">
                  <c:v>1.6518989891851712</c:v>
                </c:pt>
                <c:pt idx="32">
                  <c:v>1.6814316704817294</c:v>
                </c:pt>
                <c:pt idx="33">
                  <c:v>1.8991145415860471</c:v>
                </c:pt>
                <c:pt idx="34">
                  <c:v>2.160649918213025</c:v>
                </c:pt>
                <c:pt idx="35">
                  <c:v>2.1695312900853292</c:v>
                </c:pt>
                <c:pt idx="36">
                  <c:v>2.1887502445793907</c:v>
                </c:pt>
                <c:pt idx="37">
                  <c:v>2.3121485381137621</c:v>
                </c:pt>
                <c:pt idx="38">
                  <c:v>2.351441479389035</c:v>
                </c:pt>
                <c:pt idx="39">
                  <c:v>2.1504467079238814</c:v>
                </c:pt>
                <c:pt idx="40">
                  <c:v>1.9517398639907746</c:v>
                </c:pt>
                <c:pt idx="41">
                  <c:v>1.6996957785785483</c:v>
                </c:pt>
                <c:pt idx="42">
                  <c:v>2.0050760978842797</c:v>
                </c:pt>
                <c:pt idx="43">
                  <c:v>2.1664079367756228</c:v>
                </c:pt>
                <c:pt idx="44">
                  <c:v>2.1936409449964192</c:v>
                </c:pt>
                <c:pt idx="45">
                  <c:v>2.4297355800241212</c:v>
                </c:pt>
                <c:pt idx="46">
                  <c:v>2.358310418754153</c:v>
                </c:pt>
                <c:pt idx="47">
                  <c:v>2.2539079736375354</c:v>
                </c:pt>
                <c:pt idx="48">
                  <c:v>2.152508202609754</c:v>
                </c:pt>
                <c:pt idx="49">
                  <c:v>2.3385122186251794</c:v>
                </c:pt>
                <c:pt idx="50">
                  <c:v>2.2420577602430423</c:v>
                </c:pt>
                <c:pt idx="51">
                  <c:v>2.1921501890446815</c:v>
                </c:pt>
                <c:pt idx="52">
                  <c:v>2.0347709773144209</c:v>
                </c:pt>
                <c:pt idx="53">
                  <c:v>2.0731423812693746</c:v>
                </c:pt>
                <c:pt idx="54">
                  <c:v>2.0953577431223946</c:v>
                </c:pt>
                <c:pt idx="55">
                  <c:v>2.0345334699705564</c:v>
                </c:pt>
                <c:pt idx="56">
                  <c:v>1.7712076177025236</c:v>
                </c:pt>
                <c:pt idx="57">
                  <c:v>1.8024101294999209</c:v>
                </c:pt>
                <c:pt idx="58">
                  <c:v>1.7342516525009821</c:v>
                </c:pt>
                <c:pt idx="59">
                  <c:v>1.4734302404850361</c:v>
                </c:pt>
                <c:pt idx="60">
                  <c:v>1.4428804613147259</c:v>
                </c:pt>
                <c:pt idx="61">
                  <c:v>1.6368291930836092</c:v>
                </c:pt>
                <c:pt idx="62">
                  <c:v>1.5058111002142593</c:v>
                </c:pt>
                <c:pt idx="63">
                  <c:v>1.6017583454799731</c:v>
                </c:pt>
                <c:pt idx="64">
                  <c:v>1.6304912873405724</c:v>
                </c:pt>
                <c:pt idx="65">
                  <c:v>1.5098286516664854</c:v>
                </c:pt>
                <c:pt idx="66">
                  <c:v>1.3954047460165255</c:v>
                </c:pt>
                <c:pt idx="67">
                  <c:v>1.3717848074031898</c:v>
                </c:pt>
                <c:pt idx="68">
                  <c:v>1.4106883657138223</c:v>
                </c:pt>
                <c:pt idx="69">
                  <c:v>1.4132653890918632</c:v>
                </c:pt>
                <c:pt idx="70">
                  <c:v>1.2921955091426973</c:v>
                </c:pt>
                <c:pt idx="71">
                  <c:v>1.5046112731971348</c:v>
                </c:pt>
                <c:pt idx="72">
                  <c:v>1.5664521783114003</c:v>
                </c:pt>
                <c:pt idx="73">
                  <c:v>1.611131663786896</c:v>
                </c:pt>
                <c:pt idx="74">
                  <c:v>1.5439704100632141</c:v>
                </c:pt>
                <c:pt idx="75">
                  <c:v>1.4891358517947908</c:v>
                </c:pt>
                <c:pt idx="76">
                  <c:v>1.7190764936204481</c:v>
                </c:pt>
                <c:pt idx="77">
                  <c:v>1.424973382820548</c:v>
                </c:pt>
                <c:pt idx="78">
                  <c:v>1.4495107641191989</c:v>
                </c:pt>
                <c:pt idx="79">
                  <c:v>1.55128183190543</c:v>
                </c:pt>
                <c:pt idx="80">
                  <c:v>1.6991000268570928</c:v>
                </c:pt>
                <c:pt idx="81">
                  <c:v>1.6503478177504833</c:v>
                </c:pt>
                <c:pt idx="82">
                  <c:v>1.7787198533096629</c:v>
                </c:pt>
                <c:pt idx="83">
                  <c:v>1.7292914429109028</c:v>
                </c:pt>
                <c:pt idx="84">
                  <c:v>1.7482219002647017</c:v>
                </c:pt>
                <c:pt idx="85">
                  <c:v>1.8213525952076461</c:v>
                </c:pt>
                <c:pt idx="86">
                  <c:v>1.8064260952127698</c:v>
                </c:pt>
                <c:pt idx="87">
                  <c:v>1.7815276727359284</c:v>
                </c:pt>
                <c:pt idx="88">
                  <c:v>1.7743423010395689</c:v>
                </c:pt>
                <c:pt idx="89">
                  <c:v>1.8279463885067389</c:v>
                </c:pt>
                <c:pt idx="90">
                  <c:v>1.982293443813649</c:v>
                </c:pt>
                <c:pt idx="91">
                  <c:v>2.0759205613823002</c:v>
                </c:pt>
                <c:pt idx="92">
                  <c:v>2.3156579983030676</c:v>
                </c:pt>
                <c:pt idx="93">
                  <c:v>2.3549260805324841</c:v>
                </c:pt>
                <c:pt idx="94">
                  <c:v>2.4662312994325317</c:v>
                </c:pt>
                <c:pt idx="95">
                  <c:v>2.5001065684408825</c:v>
                </c:pt>
                <c:pt idx="96">
                  <c:v>2.6280438551726228</c:v>
                </c:pt>
                <c:pt idx="97">
                  <c:v>2.8039893472423207</c:v>
                </c:pt>
                <c:pt idx="98">
                  <c:v>3.3692585600671463</c:v>
                </c:pt>
                <c:pt idx="99">
                  <c:v>3.809177056014486</c:v>
                </c:pt>
                <c:pt idx="100">
                  <c:v>4.4296522536295857</c:v>
                </c:pt>
                <c:pt idx="101">
                  <c:v>3.9863001182770557</c:v>
                </c:pt>
                <c:pt idx="102">
                  <c:v>3.3575809417851459</c:v>
                </c:pt>
                <c:pt idx="103">
                  <c:v>2.7971068568671096</c:v>
                </c:pt>
                <c:pt idx="104">
                  <c:v>2.6130917724085387</c:v>
                </c:pt>
                <c:pt idx="105">
                  <c:v>3.0239421579178773</c:v>
                </c:pt>
                <c:pt idx="106">
                  <c:v>3.1471206379656911</c:v>
                </c:pt>
                <c:pt idx="107">
                  <c:v>3.3071840617838362</c:v>
                </c:pt>
                <c:pt idx="108">
                  <c:v>2.392107073387808</c:v>
                </c:pt>
                <c:pt idx="109">
                  <c:v>2.374607338080085</c:v>
                </c:pt>
                <c:pt idx="110">
                  <c:v>2.6342505335426365</c:v>
                </c:pt>
                <c:pt idx="111">
                  <c:v>2.5984566355099008</c:v>
                </c:pt>
              </c:numCache>
            </c:numRef>
          </c:val>
          <c:smooth val="0"/>
        </c:ser>
        <c:ser>
          <c:idx val="4"/>
          <c:order val="4"/>
          <c:tx>
            <c:strRef>
              <c:f>Sheet3!$K$1</c:f>
              <c:strCache>
                <c:ptCount val="1"/>
                <c:pt idx="0">
                  <c:v>Q5</c:v>
                </c:pt>
              </c:strCache>
            </c:strRef>
          </c:tx>
          <c:marker>
            <c:symbol val="none"/>
          </c:marker>
          <c:cat>
            <c:numRef>
              <c:f>Sheet3!$A$2:$A$116</c:f>
              <c:numCache>
                <c:formatCode>yyyy\-mm\-dd</c:formatCode>
                <c:ptCount val="115"/>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Sheet3!$K$2:$K$116</c:f>
              <c:numCache>
                <c:formatCode>General</c:formatCode>
                <c:ptCount val="115"/>
                <c:pt idx="0">
                  <c:v>1</c:v>
                </c:pt>
                <c:pt idx="1">
                  <c:v>1.1601509166666666</c:v>
                </c:pt>
                <c:pt idx="2">
                  <c:v>1.3717417505625613</c:v>
                </c:pt>
                <c:pt idx="3">
                  <c:v>1.8413023262621939</c:v>
                </c:pt>
                <c:pt idx="4">
                  <c:v>1.9554587741183553</c:v>
                </c:pt>
                <c:pt idx="5">
                  <c:v>1.5958159843343571</c:v>
                </c:pt>
                <c:pt idx="6">
                  <c:v>1.8871398897399303</c:v>
                </c:pt>
                <c:pt idx="7">
                  <c:v>2.0452543771867631</c:v>
                </c:pt>
                <c:pt idx="8">
                  <c:v>2.1820581700697823</c:v>
                </c:pt>
                <c:pt idx="9">
                  <c:v>1.9209725663288244</c:v>
                </c:pt>
                <c:pt idx="10">
                  <c:v>1.7220545192652945</c:v>
                </c:pt>
                <c:pt idx="11">
                  <c:v>2.0125934284091409</c:v>
                </c:pt>
                <c:pt idx="12">
                  <c:v>1.9527863395504943</c:v>
                </c:pt>
                <c:pt idx="13">
                  <c:v>2.1840343912292632</c:v>
                </c:pt>
                <c:pt idx="14">
                  <c:v>1.7844270993561211</c:v>
                </c:pt>
                <c:pt idx="15">
                  <c:v>1.6523515828704594</c:v>
                </c:pt>
                <c:pt idx="16">
                  <c:v>1.5491337999531531</c:v>
                </c:pt>
                <c:pt idx="17">
                  <c:v>1.1600107394943859</c:v>
                </c:pt>
                <c:pt idx="18">
                  <c:v>1.2127626145431396</c:v>
                </c:pt>
                <c:pt idx="19">
                  <c:v>0.9457912536845664</c:v>
                </c:pt>
                <c:pt idx="20">
                  <c:v>0.89116740072147538</c:v>
                </c:pt>
                <c:pt idx="21">
                  <c:v>0.66522914630698837</c:v>
                </c:pt>
                <c:pt idx="22">
                  <c:v>0.77807257249270945</c:v>
                </c:pt>
                <c:pt idx="23">
                  <c:v>0.7581945646061834</c:v>
                </c:pt>
                <c:pt idx="24">
                  <c:v>0.84223664111995589</c:v>
                </c:pt>
                <c:pt idx="25">
                  <c:v>0.89223909192408468</c:v>
                </c:pt>
                <c:pt idx="26">
                  <c:v>1.0605515511110553</c:v>
                </c:pt>
                <c:pt idx="27">
                  <c:v>1.1104451609562338</c:v>
                </c:pt>
                <c:pt idx="28">
                  <c:v>1.1633790520935043</c:v>
                </c:pt>
                <c:pt idx="29">
                  <c:v>1.2076961579812158</c:v>
                </c:pt>
                <c:pt idx="30">
                  <c:v>1.3416146519633692</c:v>
                </c:pt>
                <c:pt idx="31">
                  <c:v>1.1331114331645662</c:v>
                </c:pt>
                <c:pt idx="32">
                  <c:v>1.1417550851097387</c:v>
                </c:pt>
                <c:pt idx="33">
                  <c:v>1.2675615234174329</c:v>
                </c:pt>
                <c:pt idx="34">
                  <c:v>1.4124287143870404</c:v>
                </c:pt>
                <c:pt idx="35">
                  <c:v>1.4317822123755475</c:v>
                </c:pt>
                <c:pt idx="36">
                  <c:v>1.4321893868659858</c:v>
                </c:pt>
                <c:pt idx="37">
                  <c:v>1.5426608908694828</c:v>
                </c:pt>
                <c:pt idx="38">
                  <c:v>1.5608433257221366</c:v>
                </c:pt>
                <c:pt idx="39">
                  <c:v>1.4175077461456866</c:v>
                </c:pt>
                <c:pt idx="40">
                  <c:v>1.3787979889864503</c:v>
                </c:pt>
                <c:pt idx="41">
                  <c:v>1.2056559307394386</c:v>
                </c:pt>
                <c:pt idx="42">
                  <c:v>1.3710491345991744</c:v>
                </c:pt>
                <c:pt idx="43">
                  <c:v>1.4706203338992987</c:v>
                </c:pt>
                <c:pt idx="44">
                  <c:v>1.4962259195195045</c:v>
                </c:pt>
                <c:pt idx="45">
                  <c:v>1.6089904549659038</c:v>
                </c:pt>
                <c:pt idx="46">
                  <c:v>1.5474903531691075</c:v>
                </c:pt>
                <c:pt idx="47">
                  <c:v>1.4646194592742661</c:v>
                </c:pt>
                <c:pt idx="48">
                  <c:v>1.3281442548457723</c:v>
                </c:pt>
                <c:pt idx="49">
                  <c:v>1.4915075086303666</c:v>
                </c:pt>
                <c:pt idx="50">
                  <c:v>1.4534155181792674</c:v>
                </c:pt>
                <c:pt idx="51">
                  <c:v>1.4672599865632825</c:v>
                </c:pt>
                <c:pt idx="52">
                  <c:v>1.3546047429682782</c:v>
                </c:pt>
                <c:pt idx="53">
                  <c:v>1.3708344924210016</c:v>
                </c:pt>
                <c:pt idx="54">
                  <c:v>1.3693837497012933</c:v>
                </c:pt>
                <c:pt idx="55">
                  <c:v>1.3325743908368</c:v>
                </c:pt>
                <c:pt idx="56">
                  <c:v>1.1502704804796646</c:v>
                </c:pt>
                <c:pt idx="57">
                  <c:v>1.1944979118253933</c:v>
                </c:pt>
                <c:pt idx="58">
                  <c:v>1.1194696066952798</c:v>
                </c:pt>
                <c:pt idx="59">
                  <c:v>0.94953831245533582</c:v>
                </c:pt>
                <c:pt idx="60">
                  <c:v>0.91884620030607367</c:v>
                </c:pt>
                <c:pt idx="61">
                  <c:v>1.0198587746158847</c:v>
                </c:pt>
                <c:pt idx="62">
                  <c:v>0.92671101150688129</c:v>
                </c:pt>
                <c:pt idx="63">
                  <c:v>0.97791758277193641</c:v>
                </c:pt>
                <c:pt idx="64">
                  <c:v>0.99171652374926778</c:v>
                </c:pt>
                <c:pt idx="65">
                  <c:v>0.92627753961092729</c:v>
                </c:pt>
                <c:pt idx="66">
                  <c:v>0.86325270883570893</c:v>
                </c:pt>
                <c:pt idx="67">
                  <c:v>0.86992944099523117</c:v>
                </c:pt>
                <c:pt idx="68">
                  <c:v>0.86674897895895264</c:v>
                </c:pt>
                <c:pt idx="69">
                  <c:v>0.84135020875156796</c:v>
                </c:pt>
                <c:pt idx="70">
                  <c:v>0.76599255774940023</c:v>
                </c:pt>
                <c:pt idx="71">
                  <c:v>0.88363528349385811</c:v>
                </c:pt>
                <c:pt idx="72">
                  <c:v>0.90811782365953286</c:v>
                </c:pt>
                <c:pt idx="73">
                  <c:v>0.96966814448036942</c:v>
                </c:pt>
                <c:pt idx="74">
                  <c:v>0.92277767282344347</c:v>
                </c:pt>
                <c:pt idx="75">
                  <c:v>0.90139344114451936</c:v>
                </c:pt>
                <c:pt idx="76">
                  <c:v>1.0170002963446363</c:v>
                </c:pt>
                <c:pt idx="77">
                  <c:v>0.85981848050482335</c:v>
                </c:pt>
                <c:pt idx="78">
                  <c:v>0.89938179058548817</c:v>
                </c:pt>
                <c:pt idx="79">
                  <c:v>0.91183927460473124</c:v>
                </c:pt>
                <c:pt idx="80">
                  <c:v>0.92148454297081706</c:v>
                </c:pt>
                <c:pt idx="81">
                  <c:v>0.85131227866399262</c:v>
                </c:pt>
                <c:pt idx="82">
                  <c:v>0.8764880845597629</c:v>
                </c:pt>
                <c:pt idx="83">
                  <c:v>0.85018029470170164</c:v>
                </c:pt>
                <c:pt idx="84">
                  <c:v>0.90044487450216915</c:v>
                </c:pt>
                <c:pt idx="85">
                  <c:v>0.90540994452970003</c:v>
                </c:pt>
                <c:pt idx="86">
                  <c:v>0.84867217410764895</c:v>
                </c:pt>
                <c:pt idx="87">
                  <c:v>0.83848383201624921</c:v>
                </c:pt>
                <c:pt idx="88">
                  <c:v>0.85809122271221094</c:v>
                </c:pt>
                <c:pt idx="89">
                  <c:v>0.88428136815709946</c:v>
                </c:pt>
                <c:pt idx="90">
                  <c:v>0.94829695072995246</c:v>
                </c:pt>
                <c:pt idx="91">
                  <c:v>0.95101393761178765</c:v>
                </c:pt>
                <c:pt idx="92">
                  <c:v>1.0512238358807995</c:v>
                </c:pt>
                <c:pt idx="93">
                  <c:v>1.0742504492572225</c:v>
                </c:pt>
                <c:pt idx="94">
                  <c:v>1.1305155353981562</c:v>
                </c:pt>
                <c:pt idx="95">
                  <c:v>1.1990184630206717</c:v>
                </c:pt>
                <c:pt idx="96">
                  <c:v>1.1935908794665435</c:v>
                </c:pt>
                <c:pt idx="97">
                  <c:v>1.2938428319934885</c:v>
                </c:pt>
                <c:pt idx="98">
                  <c:v>1.6259589015740097</c:v>
                </c:pt>
                <c:pt idx="99">
                  <c:v>1.8377108426007358</c:v>
                </c:pt>
                <c:pt idx="100">
                  <c:v>2.1997400172882386</c:v>
                </c:pt>
                <c:pt idx="101">
                  <c:v>1.810293365180583</c:v>
                </c:pt>
                <c:pt idx="102">
                  <c:v>1.5248541164675429</c:v>
                </c:pt>
                <c:pt idx="103">
                  <c:v>1.2791132016199831</c:v>
                </c:pt>
                <c:pt idx="104">
                  <c:v>1.1619814845414336</c:v>
                </c:pt>
                <c:pt idx="105">
                  <c:v>1.3644432158567492</c:v>
                </c:pt>
                <c:pt idx="106">
                  <c:v>1.4475981543927268</c:v>
                </c:pt>
                <c:pt idx="107">
                  <c:v>1.4141080958837953</c:v>
                </c:pt>
                <c:pt idx="108">
                  <c:v>1.0061272110261044</c:v>
                </c:pt>
                <c:pt idx="109">
                  <c:v>1.0275791201727948</c:v>
                </c:pt>
                <c:pt idx="110">
                  <c:v>1.1178149142550782</c:v>
                </c:pt>
                <c:pt idx="111">
                  <c:v>1.0644646454797144</c:v>
                </c:pt>
              </c:numCache>
            </c:numRef>
          </c:val>
          <c:smooth val="0"/>
        </c:ser>
        <c:dLbls>
          <c:showLegendKey val="0"/>
          <c:showVal val="0"/>
          <c:showCatName val="0"/>
          <c:showSerName val="0"/>
          <c:showPercent val="0"/>
          <c:showBubbleSize val="0"/>
        </c:dLbls>
        <c:smooth val="0"/>
        <c:axId val="2101576000"/>
        <c:axId val="2101567840"/>
      </c:lineChart>
      <c:dateAx>
        <c:axId val="2101576000"/>
        <c:scaling>
          <c:orientation val="minMax"/>
        </c:scaling>
        <c:delete val="0"/>
        <c:axPos val="b"/>
        <c:numFmt formatCode="m/d/yyyy" sourceLinked="1"/>
        <c:majorTickMark val="out"/>
        <c:minorTickMark val="none"/>
        <c:tickLblPos val="nextTo"/>
        <c:crossAx val="2101567840"/>
        <c:crosses val="autoZero"/>
        <c:auto val="1"/>
        <c:lblOffset val="100"/>
        <c:baseTimeUnit val="months"/>
      </c:dateAx>
      <c:valAx>
        <c:axId val="2101567840"/>
        <c:scaling>
          <c:orientation val="minMax"/>
        </c:scaling>
        <c:delete val="0"/>
        <c:axPos val="l"/>
        <c:numFmt formatCode="General" sourceLinked="1"/>
        <c:majorTickMark val="out"/>
        <c:minorTickMark val="none"/>
        <c:tickLblPos val="nextTo"/>
        <c:crossAx val="2101576000"/>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a:latin typeface="微软雅黑" panose="020B0503020204020204" pitchFamily="34" charset="-122"/>
                <a:ea typeface="微软雅黑" panose="020B0503020204020204" pitchFamily="34" charset="-122"/>
              </a:rPr>
              <a:t>多空组合净值对比</a:t>
            </a:r>
          </a:p>
        </c:rich>
      </c:tx>
      <c:layout/>
      <c:overlay val="0"/>
    </c:title>
    <c:autoTitleDeleted val="0"/>
    <c:plotArea>
      <c:layout/>
      <c:lineChart>
        <c:grouping val="standard"/>
        <c:varyColors val="0"/>
        <c:ser>
          <c:idx val="0"/>
          <c:order val="0"/>
          <c:tx>
            <c:strRef>
              <c:f>反转因子净值和收益率!$L$1</c:f>
              <c:strCache>
                <c:ptCount val="1"/>
                <c:pt idx="0">
                  <c:v>传统反转因子多空组合净值</c:v>
                </c:pt>
              </c:strCache>
            </c:strRef>
          </c:tx>
          <c:marker>
            <c:symbol val="none"/>
          </c:marker>
          <c:cat>
            <c:numRef>
              <c:f>反转因子净值和收益率!$A$2:$A$115</c:f>
              <c:numCache>
                <c:formatCode>m/d/yyyy</c:formatCode>
                <c:ptCount val="114"/>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反转因子净值和收益率!$L$2:$L$115</c:f>
              <c:numCache>
                <c:formatCode>General</c:formatCode>
                <c:ptCount val="114"/>
                <c:pt idx="0">
                  <c:v>1</c:v>
                </c:pt>
                <c:pt idx="1">
                  <c:v>1.0644237800000003</c:v>
                </c:pt>
                <c:pt idx="2">
                  <c:v>0.99610501698923615</c:v>
                </c:pt>
                <c:pt idx="3">
                  <c:v>0.9113901302596672</c:v>
                </c:pt>
                <c:pt idx="4">
                  <c:v>1.0063933736406259</c:v>
                </c:pt>
                <c:pt idx="5">
                  <c:v>1.0215095631356481</c:v>
                </c:pt>
                <c:pt idx="6">
                  <c:v>1.179777431052726</c:v>
                </c:pt>
                <c:pt idx="7">
                  <c:v>1.2581037277356155</c:v>
                </c:pt>
                <c:pt idx="8">
                  <c:v>1.209594405834487</c:v>
                </c:pt>
                <c:pt idx="9">
                  <c:v>1.2349819901172883</c:v>
                </c:pt>
                <c:pt idx="10">
                  <c:v>1.3222837561857121</c:v>
                </c:pt>
                <c:pt idx="11">
                  <c:v>1.3758062324699678</c:v>
                </c:pt>
                <c:pt idx="12">
                  <c:v>1.359394163489154</c:v>
                </c:pt>
                <c:pt idx="13">
                  <c:v>1.3520660229962664</c:v>
                </c:pt>
                <c:pt idx="14">
                  <c:v>1.3577959435951221</c:v>
                </c:pt>
                <c:pt idx="15">
                  <c:v>1.4628128514059224</c:v>
                </c:pt>
                <c:pt idx="16">
                  <c:v>1.5083537408491607</c:v>
                </c:pt>
                <c:pt idx="17">
                  <c:v>1.473817206581536</c:v>
                </c:pt>
                <c:pt idx="18">
                  <c:v>1.5958459797613924</c:v>
                </c:pt>
                <c:pt idx="19">
                  <c:v>1.5184660892240083</c:v>
                </c:pt>
                <c:pt idx="20">
                  <c:v>1.5117960447111611</c:v>
                </c:pt>
                <c:pt idx="21">
                  <c:v>1.5271420293556965</c:v>
                </c:pt>
                <c:pt idx="22">
                  <c:v>1.6029795818336743</c:v>
                </c:pt>
                <c:pt idx="23">
                  <c:v>1.7396202223352824</c:v>
                </c:pt>
                <c:pt idx="24">
                  <c:v>1.8771039934937535</c:v>
                </c:pt>
                <c:pt idx="25">
                  <c:v>1.8921225336063376</c:v>
                </c:pt>
                <c:pt idx="26">
                  <c:v>1.9819288562919797</c:v>
                </c:pt>
                <c:pt idx="27">
                  <c:v>1.9713705663344325</c:v>
                </c:pt>
                <c:pt idx="28">
                  <c:v>2.043256968596225</c:v>
                </c:pt>
                <c:pt idx="29">
                  <c:v>2.0750433247121558</c:v>
                </c:pt>
                <c:pt idx="30">
                  <c:v>2.1228298202214693</c:v>
                </c:pt>
                <c:pt idx="31">
                  <c:v>2.1964594083171156</c:v>
                </c:pt>
                <c:pt idx="32">
                  <c:v>2.2741437627058816</c:v>
                </c:pt>
                <c:pt idx="33">
                  <c:v>2.2819384359354311</c:v>
                </c:pt>
                <c:pt idx="34">
                  <c:v>2.4149576476306662</c:v>
                </c:pt>
                <c:pt idx="35">
                  <c:v>2.471181435804827</c:v>
                </c:pt>
                <c:pt idx="36">
                  <c:v>2.3800914091026257</c:v>
                </c:pt>
                <c:pt idx="37">
                  <c:v>2.3469105071664975</c:v>
                </c:pt>
                <c:pt idx="38">
                  <c:v>2.4093349940442059</c:v>
                </c:pt>
                <c:pt idx="39">
                  <c:v>2.4689710465635875</c:v>
                </c:pt>
                <c:pt idx="40">
                  <c:v>2.2969572905758722</c:v>
                </c:pt>
                <c:pt idx="41">
                  <c:v>2.3208638612691752</c:v>
                </c:pt>
                <c:pt idx="42">
                  <c:v>2.4063862504638753</c:v>
                </c:pt>
                <c:pt idx="43">
                  <c:v>2.4805316792299932</c:v>
                </c:pt>
                <c:pt idx="44">
                  <c:v>2.4020758357390322</c:v>
                </c:pt>
                <c:pt idx="45">
                  <c:v>2.437257887508701</c:v>
                </c:pt>
                <c:pt idx="46">
                  <c:v>2.6361774197265579</c:v>
                </c:pt>
                <c:pt idx="47">
                  <c:v>2.713403894534383</c:v>
                </c:pt>
                <c:pt idx="48">
                  <c:v>2.7324382118120165</c:v>
                </c:pt>
                <c:pt idx="49">
                  <c:v>2.7603384279588941</c:v>
                </c:pt>
                <c:pt idx="50">
                  <c:v>2.7663255468023684</c:v>
                </c:pt>
                <c:pt idx="51">
                  <c:v>2.7048154683715535</c:v>
                </c:pt>
                <c:pt idx="52">
                  <c:v>2.6787208693330578</c:v>
                </c:pt>
                <c:pt idx="53">
                  <c:v>2.7797787214448562</c:v>
                </c:pt>
                <c:pt idx="54">
                  <c:v>2.8827528752884892</c:v>
                </c:pt>
                <c:pt idx="55">
                  <c:v>2.7924536107055391</c:v>
                </c:pt>
                <c:pt idx="56">
                  <c:v>2.8264569832286672</c:v>
                </c:pt>
                <c:pt idx="57">
                  <c:v>2.8542064030111911</c:v>
                </c:pt>
                <c:pt idx="58">
                  <c:v>2.8977891358129311</c:v>
                </c:pt>
                <c:pt idx="59">
                  <c:v>2.9143982199353222</c:v>
                </c:pt>
                <c:pt idx="60">
                  <c:v>3.1047058007387012</c:v>
                </c:pt>
                <c:pt idx="61">
                  <c:v>3.2531430269543384</c:v>
                </c:pt>
                <c:pt idx="62">
                  <c:v>3.3804487330685706</c:v>
                </c:pt>
                <c:pt idx="63">
                  <c:v>3.4978188596063573</c:v>
                </c:pt>
                <c:pt idx="64">
                  <c:v>3.5976333531260445</c:v>
                </c:pt>
                <c:pt idx="65">
                  <c:v>3.5028938520261597</c:v>
                </c:pt>
                <c:pt idx="66">
                  <c:v>3.358676364928562</c:v>
                </c:pt>
                <c:pt idx="67">
                  <c:v>3.3676598166018357</c:v>
                </c:pt>
                <c:pt idx="68">
                  <c:v>3.496083974584431</c:v>
                </c:pt>
                <c:pt idx="69">
                  <c:v>3.608417767518675</c:v>
                </c:pt>
                <c:pt idx="70">
                  <c:v>3.4617013413844275</c:v>
                </c:pt>
                <c:pt idx="71">
                  <c:v>3.6119181324563558</c:v>
                </c:pt>
                <c:pt idx="72">
                  <c:v>3.8027569171813114</c:v>
                </c:pt>
                <c:pt idx="73">
                  <c:v>3.7248978270113127</c:v>
                </c:pt>
                <c:pt idx="74">
                  <c:v>3.5848822701020016</c:v>
                </c:pt>
                <c:pt idx="75">
                  <c:v>3.6585370819794041</c:v>
                </c:pt>
                <c:pt idx="76">
                  <c:v>3.7222781272170447</c:v>
                </c:pt>
                <c:pt idx="77">
                  <c:v>3.6205824737361922</c:v>
                </c:pt>
                <c:pt idx="78">
                  <c:v>3.5769383634500098</c:v>
                </c:pt>
                <c:pt idx="79">
                  <c:v>3.9019572970774989</c:v>
                </c:pt>
                <c:pt idx="80">
                  <c:v>4.0147569515609183</c:v>
                </c:pt>
                <c:pt idx="81">
                  <c:v>4.2232234471561361</c:v>
                </c:pt>
                <c:pt idx="82">
                  <c:v>4.4120584220638488</c:v>
                </c:pt>
                <c:pt idx="83">
                  <c:v>4.4764452671992272</c:v>
                </c:pt>
                <c:pt idx="84">
                  <c:v>4.3903710137257503</c:v>
                </c:pt>
                <c:pt idx="85">
                  <c:v>4.416182224433995</c:v>
                </c:pt>
                <c:pt idx="86">
                  <c:v>4.6154826292643447</c:v>
                </c:pt>
                <c:pt idx="87">
                  <c:v>4.6115434994595725</c:v>
                </c:pt>
                <c:pt idx="88">
                  <c:v>4.6414305900715247</c:v>
                </c:pt>
                <c:pt idx="89">
                  <c:v>4.618484796077694</c:v>
                </c:pt>
                <c:pt idx="90">
                  <c:v>4.7507117848651585</c:v>
                </c:pt>
                <c:pt idx="91">
                  <c:v>4.9486890522039646</c:v>
                </c:pt>
                <c:pt idx="92">
                  <c:v>4.913059579739687</c:v>
                </c:pt>
                <c:pt idx="93">
                  <c:v>4.7671020127000139</c:v>
                </c:pt>
                <c:pt idx="94">
                  <c:v>4.6015721180142668</c:v>
                </c:pt>
                <c:pt idx="95">
                  <c:v>4.0703438089129946</c:v>
                </c:pt>
                <c:pt idx="96">
                  <c:v>4.5498551387001802</c:v>
                </c:pt>
                <c:pt idx="97">
                  <c:v>4.2665211451754272</c:v>
                </c:pt>
                <c:pt idx="98">
                  <c:v>4.0284330524942868</c:v>
                </c:pt>
                <c:pt idx="99">
                  <c:v>4.3935738902464472</c:v>
                </c:pt>
                <c:pt idx="100">
                  <c:v>4.6438757069023078</c:v>
                </c:pt>
                <c:pt idx="101">
                  <c:v>5.7142016131637297</c:v>
                </c:pt>
                <c:pt idx="102">
                  <c:v>6.0400530458821331</c:v>
                </c:pt>
                <c:pt idx="103">
                  <c:v>6.0002881150524461</c:v>
                </c:pt>
                <c:pt idx="104">
                  <c:v>6.4545341665259022</c:v>
                </c:pt>
                <c:pt idx="105">
                  <c:v>6.8538598654374194</c:v>
                </c:pt>
                <c:pt idx="106">
                  <c:v>6.5777145616062107</c:v>
                </c:pt>
                <c:pt idx="107">
                  <c:v>7.0389857409306495</c:v>
                </c:pt>
                <c:pt idx="108">
                  <c:v>6.9208456567303065</c:v>
                </c:pt>
                <c:pt idx="109">
                  <c:v>6.8565548762528499</c:v>
                </c:pt>
                <c:pt idx="110">
                  <c:v>7.4658658479118509</c:v>
                </c:pt>
                <c:pt idx="111">
                  <c:v>7.8449301799492206</c:v>
                </c:pt>
              </c:numCache>
            </c:numRef>
          </c:val>
          <c:smooth val="0"/>
        </c:ser>
        <c:ser>
          <c:idx val="1"/>
          <c:order val="1"/>
          <c:tx>
            <c:strRef>
              <c:f>反转因子净值和收益率!$M$1</c:f>
              <c:strCache>
                <c:ptCount val="1"/>
                <c:pt idx="0">
                  <c:v>截面敏感多空组合净值</c:v>
                </c:pt>
              </c:strCache>
            </c:strRef>
          </c:tx>
          <c:marker>
            <c:symbol val="none"/>
          </c:marker>
          <c:cat>
            <c:numRef>
              <c:f>反转因子净值和收益率!$A$2:$A$115</c:f>
              <c:numCache>
                <c:formatCode>m/d/yyyy</c:formatCode>
                <c:ptCount val="114"/>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反转因子净值和收益率!$M$2:$M$115</c:f>
              <c:numCache>
                <c:formatCode>0.0000_);[Red]\(0.0000\)</c:formatCode>
                <c:ptCount val="114"/>
                <c:pt idx="0">
                  <c:v>1</c:v>
                </c:pt>
                <c:pt idx="1">
                  <c:v>1.0371895</c:v>
                </c:pt>
                <c:pt idx="2">
                  <c:v>1.0033314647948672</c:v>
                </c:pt>
                <c:pt idx="3">
                  <c:v>0.93593760669364079</c:v>
                </c:pt>
                <c:pt idx="4">
                  <c:v>1.0511062305972041</c:v>
                </c:pt>
                <c:pt idx="5">
                  <c:v>1.0344883268960525</c:v>
                </c:pt>
                <c:pt idx="6">
                  <c:v>1.18051594860956</c:v>
                </c:pt>
                <c:pt idx="7">
                  <c:v>1.3435731540437519</c:v>
                </c:pt>
                <c:pt idx="8">
                  <c:v>1.3056659963618091</c:v>
                </c:pt>
                <c:pt idx="9">
                  <c:v>1.3437256523967573</c:v>
                </c:pt>
                <c:pt idx="10">
                  <c:v>1.4475457595121815</c:v>
                </c:pt>
                <c:pt idx="11">
                  <c:v>1.539937477595001</c:v>
                </c:pt>
                <c:pt idx="12">
                  <c:v>1.4990986813894316</c:v>
                </c:pt>
                <c:pt idx="13">
                  <c:v>1.4707573374203271</c:v>
                </c:pt>
                <c:pt idx="14">
                  <c:v>1.4924150717179947</c:v>
                </c:pt>
                <c:pt idx="15">
                  <c:v>1.5976905377349311</c:v>
                </c:pt>
                <c:pt idx="16">
                  <c:v>1.6948394422906849</c:v>
                </c:pt>
                <c:pt idx="17">
                  <c:v>1.643178917989172</c:v>
                </c:pt>
                <c:pt idx="18">
                  <c:v>1.7830696200893092</c:v>
                </c:pt>
                <c:pt idx="19">
                  <c:v>1.696985407471832</c:v>
                </c:pt>
                <c:pt idx="20">
                  <c:v>1.6670327362339394</c:v>
                </c:pt>
                <c:pt idx="21">
                  <c:v>1.639399880359381</c:v>
                </c:pt>
                <c:pt idx="22">
                  <c:v>1.6403927737891435</c:v>
                </c:pt>
                <c:pt idx="23">
                  <c:v>1.8297859983329157</c:v>
                </c:pt>
                <c:pt idx="24">
                  <c:v>2.006665155476834</c:v>
                </c:pt>
                <c:pt idx="25">
                  <c:v>2.0579719046162586</c:v>
                </c:pt>
                <c:pt idx="26">
                  <c:v>2.2351999387929848</c:v>
                </c:pt>
                <c:pt idx="27">
                  <c:v>2.212632282525246</c:v>
                </c:pt>
                <c:pt idx="28">
                  <c:v>2.2697034311226214</c:v>
                </c:pt>
                <c:pt idx="29">
                  <c:v>2.2907202246174547</c:v>
                </c:pt>
                <c:pt idx="30">
                  <c:v>2.4117554766194909</c:v>
                </c:pt>
                <c:pt idx="31">
                  <c:v>2.4625956916100122</c:v>
                </c:pt>
                <c:pt idx="32">
                  <c:v>2.5721167542220487</c:v>
                </c:pt>
                <c:pt idx="33">
                  <c:v>2.6036751708812087</c:v>
                </c:pt>
                <c:pt idx="34">
                  <c:v>2.7298288332683178</c:v>
                </c:pt>
                <c:pt idx="35">
                  <c:v>2.8528141119888102</c:v>
                </c:pt>
                <c:pt idx="36">
                  <c:v>2.7385361449889349</c:v>
                </c:pt>
                <c:pt idx="37">
                  <c:v>2.6841354287505235</c:v>
                </c:pt>
                <c:pt idx="38">
                  <c:v>2.7349690234298949</c:v>
                </c:pt>
                <c:pt idx="39">
                  <c:v>2.8487998488241977</c:v>
                </c:pt>
                <c:pt idx="40">
                  <c:v>2.6358429032679322</c:v>
                </c:pt>
                <c:pt idx="41">
                  <c:v>2.7161978012043719</c:v>
                </c:pt>
                <c:pt idx="42">
                  <c:v>2.8326712116152706</c:v>
                </c:pt>
                <c:pt idx="43">
                  <c:v>2.9104744082509812</c:v>
                </c:pt>
                <c:pt idx="44">
                  <c:v>2.8466426243772518</c:v>
                </c:pt>
                <c:pt idx="45">
                  <c:v>2.8608059136048554</c:v>
                </c:pt>
                <c:pt idx="46">
                  <c:v>3.1580744016919713</c:v>
                </c:pt>
                <c:pt idx="47">
                  <c:v>3.2617977954044002</c:v>
                </c:pt>
                <c:pt idx="48">
                  <c:v>3.3645943245259127</c:v>
                </c:pt>
                <c:pt idx="49">
                  <c:v>3.3098975659857253</c:v>
                </c:pt>
                <c:pt idx="50">
                  <c:v>3.3578273489393853</c:v>
                </c:pt>
                <c:pt idx="51">
                  <c:v>3.1860995687134031</c:v>
                </c:pt>
                <c:pt idx="52">
                  <c:v>3.1684882853436522</c:v>
                </c:pt>
                <c:pt idx="53">
                  <c:v>3.2801892148303922</c:v>
                </c:pt>
                <c:pt idx="54">
                  <c:v>3.4460429619579505</c:v>
                </c:pt>
                <c:pt idx="55">
                  <c:v>3.3367025876434147</c:v>
                </c:pt>
                <c:pt idx="56">
                  <c:v>3.4018058855905475</c:v>
                </c:pt>
                <c:pt idx="57">
                  <c:v>3.3859528401996428</c:v>
                </c:pt>
                <c:pt idx="58">
                  <c:v>3.4365231039782871</c:v>
                </c:pt>
                <c:pt idx="59">
                  <c:v>3.5167492476632503</c:v>
                </c:pt>
                <c:pt idx="60">
                  <c:v>3.7527959446231924</c:v>
                </c:pt>
                <c:pt idx="61">
                  <c:v>3.8861817793715976</c:v>
                </c:pt>
                <c:pt idx="62">
                  <c:v>4.0260089592608965</c:v>
                </c:pt>
                <c:pt idx="63">
                  <c:v>4.1859396930567714</c:v>
                </c:pt>
                <c:pt idx="64">
                  <c:v>4.4059970094352279</c:v>
                </c:pt>
                <c:pt idx="65">
                  <c:v>4.3130268824645075</c:v>
                </c:pt>
                <c:pt idx="66">
                  <c:v>4.0686022577516407</c:v>
                </c:pt>
                <c:pt idx="67">
                  <c:v>4.0561882741628636</c:v>
                </c:pt>
                <c:pt idx="68">
                  <c:v>4.3200551073027089</c:v>
                </c:pt>
                <c:pt idx="69">
                  <c:v>4.484217116673249</c:v>
                </c:pt>
                <c:pt idx="70">
                  <c:v>4.3323434954921458</c:v>
                </c:pt>
                <c:pt idx="71">
                  <c:v>4.4991202674944466</c:v>
                </c:pt>
                <c:pt idx="72">
                  <c:v>4.7106890107850674</c:v>
                </c:pt>
                <c:pt idx="73">
                  <c:v>4.5438456426681793</c:v>
                </c:pt>
                <c:pt idx="74">
                  <c:v>4.4290182846630621</c:v>
                </c:pt>
                <c:pt idx="75">
                  <c:v>4.4915861401668398</c:v>
                </c:pt>
                <c:pt idx="76">
                  <c:v>4.5937708265654429</c:v>
                </c:pt>
                <c:pt idx="77">
                  <c:v>4.5547296934366628</c:v>
                </c:pt>
                <c:pt idx="78">
                  <c:v>4.5526467377841762</c:v>
                </c:pt>
                <c:pt idx="79">
                  <c:v>4.9570176524143781</c:v>
                </c:pt>
                <c:pt idx="80">
                  <c:v>5.2046582158575587</c:v>
                </c:pt>
                <c:pt idx="81">
                  <c:v>5.4945359230094821</c:v>
                </c:pt>
                <c:pt idx="82">
                  <c:v>5.705262588995514</c:v>
                </c:pt>
                <c:pt idx="83">
                  <c:v>5.6604161977638192</c:v>
                </c:pt>
                <c:pt idx="84">
                  <c:v>5.4022226022541533</c:v>
                </c:pt>
                <c:pt idx="85">
                  <c:v>5.5843380496147548</c:v>
                </c:pt>
                <c:pt idx="86">
                  <c:v>5.7847918677706929</c:v>
                </c:pt>
                <c:pt idx="87">
                  <c:v>5.7040808941875918</c:v>
                </c:pt>
                <c:pt idx="88">
                  <c:v>5.7419099281811734</c:v>
                </c:pt>
                <c:pt idx="89">
                  <c:v>5.7365648990672282</c:v>
                </c:pt>
                <c:pt idx="90">
                  <c:v>5.8668871267894591</c:v>
                </c:pt>
                <c:pt idx="91">
                  <c:v>6.2137191746695297</c:v>
                </c:pt>
                <c:pt idx="92">
                  <c:v>6.2158780692595776</c:v>
                </c:pt>
                <c:pt idx="93">
                  <c:v>6.13680612341276</c:v>
                </c:pt>
                <c:pt idx="94">
                  <c:v>6.0292308624568935</c:v>
                </c:pt>
                <c:pt idx="95">
                  <c:v>5.3021697805616945</c:v>
                </c:pt>
                <c:pt idx="96">
                  <c:v>5.845052110485689</c:v>
                </c:pt>
                <c:pt idx="97">
                  <c:v>5.5974633665982818</c:v>
                </c:pt>
                <c:pt idx="98">
                  <c:v>5.1650336749691386</c:v>
                </c:pt>
                <c:pt idx="99">
                  <c:v>5.563467491167156</c:v>
                </c:pt>
                <c:pt idx="100">
                  <c:v>6.2722275316260907</c:v>
                </c:pt>
                <c:pt idx="101">
                  <c:v>7.8163292950628254</c:v>
                </c:pt>
                <c:pt idx="102">
                  <c:v>8.0248163920090576</c:v>
                </c:pt>
                <c:pt idx="103">
                  <c:v>8.0220519913697217</c:v>
                </c:pt>
                <c:pt idx="104">
                  <c:v>8.6202275571265439</c:v>
                </c:pt>
                <c:pt idx="105">
                  <c:v>8.9805402170388025</c:v>
                </c:pt>
                <c:pt idx="106">
                  <c:v>8.9731359979598597</c:v>
                </c:pt>
                <c:pt idx="107">
                  <c:v>9.622112953607342</c:v>
                </c:pt>
                <c:pt idx="108">
                  <c:v>9.5444338172821706</c:v>
                </c:pt>
                <c:pt idx="109">
                  <c:v>9.172667657931191</c:v>
                </c:pt>
                <c:pt idx="110">
                  <c:v>10.393048168657064</c:v>
                </c:pt>
                <c:pt idx="111">
                  <c:v>10.886145358542755</c:v>
                </c:pt>
              </c:numCache>
            </c:numRef>
          </c:val>
          <c:smooth val="0"/>
        </c:ser>
        <c:dLbls>
          <c:showLegendKey val="0"/>
          <c:showVal val="0"/>
          <c:showCatName val="0"/>
          <c:showSerName val="0"/>
          <c:showPercent val="0"/>
          <c:showBubbleSize val="0"/>
        </c:dLbls>
        <c:smooth val="0"/>
        <c:axId val="2101570560"/>
        <c:axId val="2101577632"/>
      </c:lineChart>
      <c:dateAx>
        <c:axId val="2101570560"/>
        <c:scaling>
          <c:orientation val="minMax"/>
        </c:scaling>
        <c:delete val="0"/>
        <c:axPos val="b"/>
        <c:numFmt formatCode="m/d/yyyy" sourceLinked="1"/>
        <c:majorTickMark val="out"/>
        <c:minorTickMark val="none"/>
        <c:tickLblPos val="nextTo"/>
        <c:txPr>
          <a:bodyPr/>
          <a:lstStyle/>
          <a:p>
            <a:pPr>
              <a:defRPr i="0"/>
            </a:pPr>
            <a:endParaRPr lang="zh-CN"/>
          </a:p>
        </c:txPr>
        <c:crossAx val="2101577632"/>
        <c:crosses val="autoZero"/>
        <c:auto val="1"/>
        <c:lblOffset val="100"/>
        <c:baseTimeUnit val="months"/>
      </c:dateAx>
      <c:valAx>
        <c:axId val="2101577632"/>
        <c:scaling>
          <c:orientation val="minMax"/>
        </c:scaling>
        <c:delete val="0"/>
        <c:axPos val="l"/>
        <c:numFmt formatCode="General" sourceLinked="1"/>
        <c:majorTickMark val="out"/>
        <c:minorTickMark val="none"/>
        <c:tickLblPos val="nextTo"/>
        <c:crossAx val="2101570560"/>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a:latin typeface="微软雅黑" panose="020B0503020204020204" pitchFamily="34" charset="-122"/>
                <a:ea typeface="微软雅黑" panose="020B0503020204020204" pitchFamily="34" charset="-122"/>
              </a:rPr>
              <a:t>对冲净值对比</a:t>
            </a:r>
          </a:p>
        </c:rich>
      </c:tx>
      <c:layout/>
      <c:overlay val="0"/>
    </c:title>
    <c:autoTitleDeleted val="0"/>
    <c:plotArea>
      <c:layout/>
      <c:lineChart>
        <c:grouping val="standard"/>
        <c:varyColors val="0"/>
        <c:ser>
          <c:idx val="0"/>
          <c:order val="0"/>
          <c:tx>
            <c:strRef>
              <c:f>阈值为0的净值和收益率!$M$1</c:f>
              <c:strCache>
                <c:ptCount val="1"/>
                <c:pt idx="0">
                  <c:v>截面敏感对冲净值</c:v>
                </c:pt>
              </c:strCache>
            </c:strRef>
          </c:tx>
          <c:marker>
            <c:symbol val="none"/>
          </c:marker>
          <c:cat>
            <c:numRef>
              <c:f>阈值为0的净值和收益率!$A$2:$A$113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阈值为0的净值和收益率!$M$2:$M$113</c:f>
              <c:numCache>
                <c:formatCode>General</c:formatCode>
                <c:ptCount val="112"/>
                <c:pt idx="0">
                  <c:v>1</c:v>
                </c:pt>
                <c:pt idx="1">
                  <c:v>1.0243768866666665</c:v>
                </c:pt>
                <c:pt idx="2">
                  <c:v>1.0096403880897105</c:v>
                </c:pt>
                <c:pt idx="3">
                  <c:v>0.95010233528036325</c:v>
                </c:pt>
                <c:pt idx="4">
                  <c:v>1.037303269962478</c:v>
                </c:pt>
                <c:pt idx="5">
                  <c:v>0.99596038085440297</c:v>
                </c:pt>
                <c:pt idx="6">
                  <c:v>1.0911191645001783</c:v>
                </c:pt>
                <c:pt idx="7">
                  <c:v>1.2108321422363306</c:v>
                </c:pt>
                <c:pt idx="8">
                  <c:v>1.2116728824335359</c:v>
                </c:pt>
                <c:pt idx="9">
                  <c:v>1.2291649884262557</c:v>
                </c:pt>
                <c:pt idx="10">
                  <c:v>1.3122684873716082</c:v>
                </c:pt>
                <c:pt idx="11">
                  <c:v>1.3549465795557487</c:v>
                </c:pt>
                <c:pt idx="12">
                  <c:v>1.3565770218929312</c:v>
                </c:pt>
                <c:pt idx="13">
                  <c:v>1.3769028683166691</c:v>
                </c:pt>
                <c:pt idx="14">
                  <c:v>1.421173938090619</c:v>
                </c:pt>
                <c:pt idx="15">
                  <c:v>1.4657569292809878</c:v>
                </c:pt>
                <c:pt idx="16">
                  <c:v>1.518729955807532</c:v>
                </c:pt>
                <c:pt idx="17">
                  <c:v>1.4718500245798312</c:v>
                </c:pt>
                <c:pt idx="18">
                  <c:v>1.5576366278670055</c:v>
                </c:pt>
                <c:pt idx="19">
                  <c:v>1.5061134238497857</c:v>
                </c:pt>
                <c:pt idx="20">
                  <c:v>1.5042760128076824</c:v>
                </c:pt>
                <c:pt idx="21">
                  <c:v>1.5021849228248494</c:v>
                </c:pt>
                <c:pt idx="22">
                  <c:v>1.4891878769995484</c:v>
                </c:pt>
                <c:pt idx="23">
                  <c:v>1.5438389375828079</c:v>
                </c:pt>
                <c:pt idx="24">
                  <c:v>1.6264710508260074</c:v>
                </c:pt>
                <c:pt idx="25">
                  <c:v>1.6346311289780004</c:v>
                </c:pt>
                <c:pt idx="26">
                  <c:v>1.7475075327206879</c:v>
                </c:pt>
                <c:pt idx="27">
                  <c:v>1.7088791271056107</c:v>
                </c:pt>
                <c:pt idx="28">
                  <c:v>1.7289179564137891</c:v>
                </c:pt>
                <c:pt idx="29">
                  <c:v>1.7181802788274292</c:v>
                </c:pt>
                <c:pt idx="30">
                  <c:v>1.7624255094728967</c:v>
                </c:pt>
                <c:pt idx="31">
                  <c:v>1.8175391086759041</c:v>
                </c:pt>
                <c:pt idx="32">
                  <c:v>1.8442446751294816</c:v>
                </c:pt>
                <c:pt idx="33">
                  <c:v>1.8384785533323382</c:v>
                </c:pt>
                <c:pt idx="34">
                  <c:v>1.8602237196781595</c:v>
                </c:pt>
                <c:pt idx="35">
                  <c:v>1.9357700099494684</c:v>
                </c:pt>
                <c:pt idx="36">
                  <c:v>1.9065133903451144</c:v>
                </c:pt>
                <c:pt idx="37">
                  <c:v>1.9023790108468563</c:v>
                </c:pt>
                <c:pt idx="38">
                  <c:v>1.9109635273866725</c:v>
                </c:pt>
                <c:pt idx="39">
                  <c:v>1.9425687798614977</c:v>
                </c:pt>
                <c:pt idx="40">
                  <c:v>1.8906195648885953</c:v>
                </c:pt>
                <c:pt idx="41">
                  <c:v>1.913476073211382</c:v>
                </c:pt>
                <c:pt idx="42">
                  <c:v>1.983011078725214</c:v>
                </c:pt>
                <c:pt idx="43">
                  <c:v>1.9931047498022889</c:v>
                </c:pt>
                <c:pt idx="44">
                  <c:v>1.9531230938880428</c:v>
                </c:pt>
                <c:pt idx="45">
                  <c:v>1.9445541924495571</c:v>
                </c:pt>
                <c:pt idx="46">
                  <c:v>2.0509853633832691</c:v>
                </c:pt>
                <c:pt idx="47">
                  <c:v>2.0784034130412063</c:v>
                </c:pt>
                <c:pt idx="48">
                  <c:v>2.0874249048052569</c:v>
                </c:pt>
                <c:pt idx="49">
                  <c:v>2.0909725223143782</c:v>
                </c:pt>
                <c:pt idx="50">
                  <c:v>2.1067559778923606</c:v>
                </c:pt>
                <c:pt idx="51">
                  <c:v>2.0879795434619752</c:v>
                </c:pt>
                <c:pt idx="52">
                  <c:v>2.0855978261830135</c:v>
                </c:pt>
                <c:pt idx="53">
                  <c:v>2.1207320531060323</c:v>
                </c:pt>
                <c:pt idx="54">
                  <c:v>2.2030298774658896</c:v>
                </c:pt>
                <c:pt idx="55">
                  <c:v>2.1680534936438467</c:v>
                </c:pt>
                <c:pt idx="56">
                  <c:v>2.1944937391508188</c:v>
                </c:pt>
                <c:pt idx="57">
                  <c:v>2.1875440570736862</c:v>
                </c:pt>
                <c:pt idx="58">
                  <c:v>2.1809505568328662</c:v>
                </c:pt>
                <c:pt idx="59">
                  <c:v>2.2166291710707511</c:v>
                </c:pt>
                <c:pt idx="60">
                  <c:v>2.2749539650048209</c:v>
                </c:pt>
                <c:pt idx="61">
                  <c:v>2.3285556652696719</c:v>
                </c:pt>
                <c:pt idx="62">
                  <c:v>2.3756125502151759</c:v>
                </c:pt>
                <c:pt idx="63">
                  <c:v>2.4289761524867561</c:v>
                </c:pt>
                <c:pt idx="64">
                  <c:v>2.5319823392844194</c:v>
                </c:pt>
                <c:pt idx="65">
                  <c:v>2.5021275610964668</c:v>
                </c:pt>
                <c:pt idx="66">
                  <c:v>2.4148306345322736</c:v>
                </c:pt>
                <c:pt idx="67">
                  <c:v>2.4411920419272102</c:v>
                </c:pt>
                <c:pt idx="68">
                  <c:v>2.5442233226443496</c:v>
                </c:pt>
                <c:pt idx="69">
                  <c:v>2.5915190099461145</c:v>
                </c:pt>
                <c:pt idx="70">
                  <c:v>2.5591389128636814</c:v>
                </c:pt>
                <c:pt idx="71">
                  <c:v>2.6334383284684653</c:v>
                </c:pt>
                <c:pt idx="72">
                  <c:v>2.666422463844623</c:v>
                </c:pt>
                <c:pt idx="73">
                  <c:v>2.6541921246070515</c:v>
                </c:pt>
                <c:pt idx="74">
                  <c:v>2.5771371051930494</c:v>
                </c:pt>
                <c:pt idx="75">
                  <c:v>2.6132690219211274</c:v>
                </c:pt>
                <c:pt idx="76">
                  <c:v>2.6405001627934812</c:v>
                </c:pt>
                <c:pt idx="77">
                  <c:v>2.6260079157684593</c:v>
                </c:pt>
                <c:pt idx="78">
                  <c:v>2.5875864628196577</c:v>
                </c:pt>
                <c:pt idx="79">
                  <c:v>2.6772174937850335</c:v>
                </c:pt>
                <c:pt idx="80">
                  <c:v>2.6867639099142919</c:v>
                </c:pt>
                <c:pt idx="81">
                  <c:v>2.7421531868431606</c:v>
                </c:pt>
                <c:pt idx="82">
                  <c:v>2.7567046684036844</c:v>
                </c:pt>
                <c:pt idx="83">
                  <c:v>2.7342226374632066</c:v>
                </c:pt>
                <c:pt idx="84">
                  <c:v>2.7309414072575677</c:v>
                </c:pt>
                <c:pt idx="85">
                  <c:v>2.7744443382555204</c:v>
                </c:pt>
                <c:pt idx="86">
                  <c:v>2.7946522920307197</c:v>
                </c:pt>
                <c:pt idx="87">
                  <c:v>2.7762247245710645</c:v>
                </c:pt>
                <c:pt idx="88">
                  <c:v>2.8130661821064806</c:v>
                </c:pt>
                <c:pt idx="89">
                  <c:v>2.8260280596764198</c:v>
                </c:pt>
                <c:pt idx="90">
                  <c:v>2.8556627276901105</c:v>
                </c:pt>
                <c:pt idx="91">
                  <c:v>2.918065497757786</c:v>
                </c:pt>
                <c:pt idx="92">
                  <c:v>2.9048002638115293</c:v>
                </c:pt>
                <c:pt idx="93">
                  <c:v>2.8899402508391865</c:v>
                </c:pt>
                <c:pt idx="94">
                  <c:v>2.8406245341971279</c:v>
                </c:pt>
                <c:pt idx="95">
                  <c:v>2.6282592639356746</c:v>
                </c:pt>
                <c:pt idx="96">
                  <c:v>2.7323867491637452</c:v>
                </c:pt>
                <c:pt idx="97">
                  <c:v>2.6590280942279438</c:v>
                </c:pt>
                <c:pt idx="98">
                  <c:v>2.5906720142267448</c:v>
                </c:pt>
                <c:pt idx="99">
                  <c:v>2.693370997710927</c:v>
                </c:pt>
                <c:pt idx="100">
                  <c:v>3.0909849624082266</c:v>
                </c:pt>
                <c:pt idx="101">
                  <c:v>3.633681575867993</c:v>
                </c:pt>
                <c:pt idx="102">
                  <c:v>3.6386792987582472</c:v>
                </c:pt>
                <c:pt idx="103">
                  <c:v>3.5905609252925235</c:v>
                </c:pt>
                <c:pt idx="104">
                  <c:v>3.7791435655786434</c:v>
                </c:pt>
                <c:pt idx="105">
                  <c:v>4.0023646307128695</c:v>
                </c:pt>
                <c:pt idx="106">
                  <c:v>4.0602782641188213</c:v>
                </c:pt>
                <c:pt idx="107">
                  <c:v>4.1452969067238294</c:v>
                </c:pt>
                <c:pt idx="108">
                  <c:v>4.0850604484210642</c:v>
                </c:pt>
                <c:pt idx="109">
                  <c:v>4.1016960935051907</c:v>
                </c:pt>
                <c:pt idx="110">
                  <c:v>4.3901813124865834</c:v>
                </c:pt>
                <c:pt idx="111">
                  <c:v>4.5103383915153907</c:v>
                </c:pt>
              </c:numCache>
            </c:numRef>
          </c:val>
          <c:smooth val="0"/>
        </c:ser>
        <c:ser>
          <c:idx val="1"/>
          <c:order val="1"/>
          <c:tx>
            <c:strRef>
              <c:f>阈值为0的净值和收益率!$O$1</c:f>
              <c:strCache>
                <c:ptCount val="1"/>
                <c:pt idx="0">
                  <c:v>传统反转因子对冲净值</c:v>
                </c:pt>
              </c:strCache>
            </c:strRef>
          </c:tx>
          <c:marker>
            <c:symbol val="none"/>
          </c:marker>
          <c:cat>
            <c:numRef>
              <c:f>阈值为0的净值和收益率!$A$2:$A$113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阈值为0的净值和收益率!$O$2:$O$113</c:f>
              <c:numCache>
                <c:formatCode>General</c:formatCode>
                <c:ptCount val="112"/>
                <c:pt idx="0">
                  <c:v>1</c:v>
                </c:pt>
                <c:pt idx="1">
                  <c:v>1.02788221</c:v>
                </c:pt>
                <c:pt idx="2">
                  <c:v>0.99311480348547498</c:v>
                </c:pt>
                <c:pt idx="3">
                  <c:v>0.92805907040110491</c:v>
                </c:pt>
                <c:pt idx="4">
                  <c:v>0.98135620353154174</c:v>
                </c:pt>
                <c:pt idx="5">
                  <c:v>0.98089005933486439</c:v>
                </c:pt>
                <c:pt idx="6">
                  <c:v>1.071933097648412</c:v>
                </c:pt>
                <c:pt idx="7">
                  <c:v>1.1322413614804909</c:v>
                </c:pt>
                <c:pt idx="8">
                  <c:v>1.1169921310206268</c:v>
                </c:pt>
                <c:pt idx="9">
                  <c:v>1.128471939457742</c:v>
                </c:pt>
                <c:pt idx="10">
                  <c:v>1.2005161045651493</c:v>
                </c:pt>
                <c:pt idx="11">
                  <c:v>1.2304853444085548</c:v>
                </c:pt>
                <c:pt idx="12">
                  <c:v>1.2303108848292188</c:v>
                </c:pt>
                <c:pt idx="13">
                  <c:v>1.2488828459414167</c:v>
                </c:pt>
                <c:pt idx="14">
                  <c:v>1.2702963535726983</c:v>
                </c:pt>
                <c:pt idx="15">
                  <c:v>1.3214026624103643</c:v>
                </c:pt>
                <c:pt idx="16">
                  <c:v>1.3551368170491718</c:v>
                </c:pt>
                <c:pt idx="17">
                  <c:v>1.3273540323992883</c:v>
                </c:pt>
                <c:pt idx="18">
                  <c:v>1.3948663025523638</c:v>
                </c:pt>
                <c:pt idx="19">
                  <c:v>1.3494956397645361</c:v>
                </c:pt>
                <c:pt idx="20">
                  <c:v>1.3577964684144663</c:v>
                </c:pt>
                <c:pt idx="21">
                  <c:v>1.3513301120912542</c:v>
                </c:pt>
                <c:pt idx="22">
                  <c:v>1.3856178434509814</c:v>
                </c:pt>
                <c:pt idx="23">
                  <c:v>1.4199671989407037</c:v>
                </c:pt>
                <c:pt idx="24">
                  <c:v>1.4784471264841363</c:v>
                </c:pt>
                <c:pt idx="25">
                  <c:v>1.473072217171332</c:v>
                </c:pt>
                <c:pt idx="26">
                  <c:v>1.5352722054275598</c:v>
                </c:pt>
                <c:pt idx="27">
                  <c:v>1.5214905120683762</c:v>
                </c:pt>
                <c:pt idx="28">
                  <c:v>1.5586265199652618</c:v>
                </c:pt>
                <c:pt idx="29">
                  <c:v>1.5521540272020673</c:v>
                </c:pt>
                <c:pt idx="30">
                  <c:v>1.56344956254423</c:v>
                </c:pt>
                <c:pt idx="31">
                  <c:v>1.6137698746325237</c:v>
                </c:pt>
                <c:pt idx="32">
                  <c:v>1.6376704842591789</c:v>
                </c:pt>
                <c:pt idx="33">
                  <c:v>1.6251677053238072</c:v>
                </c:pt>
                <c:pt idx="34">
                  <c:v>1.6518794005237898</c:v>
                </c:pt>
                <c:pt idx="35">
                  <c:v>1.6816768766465204</c:v>
                </c:pt>
                <c:pt idx="36">
                  <c:v>1.6343877286154191</c:v>
                </c:pt>
                <c:pt idx="37">
                  <c:v>1.6280499489130262</c:v>
                </c:pt>
                <c:pt idx="38">
                  <c:v>1.652570595291587</c:v>
                </c:pt>
                <c:pt idx="39">
                  <c:v>1.6899116342687348</c:v>
                </c:pt>
                <c:pt idx="40">
                  <c:v>1.6463288470191768</c:v>
                </c:pt>
                <c:pt idx="41">
                  <c:v>1.6517125399083912</c:v>
                </c:pt>
                <c:pt idx="42">
                  <c:v>1.7066172852892125</c:v>
                </c:pt>
                <c:pt idx="43">
                  <c:v>1.7283369768247669</c:v>
                </c:pt>
                <c:pt idx="44">
                  <c:v>1.7004987914060088</c:v>
                </c:pt>
                <c:pt idx="45">
                  <c:v>1.7087615830534022</c:v>
                </c:pt>
                <c:pt idx="46">
                  <c:v>1.7791694124091508</c:v>
                </c:pt>
                <c:pt idx="47">
                  <c:v>1.8003629674082393</c:v>
                </c:pt>
                <c:pt idx="48">
                  <c:v>1.8029684266894297</c:v>
                </c:pt>
                <c:pt idx="49">
                  <c:v>1.8133287520409782</c:v>
                </c:pt>
                <c:pt idx="50">
                  <c:v>1.8176390526178672</c:v>
                </c:pt>
                <c:pt idx="51">
                  <c:v>1.8159580818456156</c:v>
                </c:pt>
                <c:pt idx="52">
                  <c:v>1.80782042864883</c:v>
                </c:pt>
                <c:pt idx="53">
                  <c:v>1.8516227063953039</c:v>
                </c:pt>
                <c:pt idx="54">
                  <c:v>1.9002327462708068</c:v>
                </c:pt>
                <c:pt idx="55">
                  <c:v>1.8662172689519645</c:v>
                </c:pt>
                <c:pt idx="56">
                  <c:v>1.8659033152208087</c:v>
                </c:pt>
                <c:pt idx="57">
                  <c:v>1.8712831249773196</c:v>
                </c:pt>
                <c:pt idx="58">
                  <c:v>1.8582375869485277</c:v>
                </c:pt>
                <c:pt idx="59">
                  <c:v>1.8548541265325877</c:v>
                </c:pt>
                <c:pt idx="60">
                  <c:v>1.9152811788692981</c:v>
                </c:pt>
                <c:pt idx="61">
                  <c:v>1.9784827955311461</c:v>
                </c:pt>
                <c:pt idx="62">
                  <c:v>2.0180133416332233</c:v>
                </c:pt>
                <c:pt idx="63">
                  <c:v>2.0603597775569904</c:v>
                </c:pt>
                <c:pt idx="64">
                  <c:v>2.1024651663495586</c:v>
                </c:pt>
                <c:pt idx="65">
                  <c:v>2.0754617134678628</c:v>
                </c:pt>
                <c:pt idx="66">
                  <c:v>2.0229796168924867</c:v>
                </c:pt>
                <c:pt idx="67">
                  <c:v>2.047932423113378</c:v>
                </c:pt>
                <c:pt idx="68">
                  <c:v>2.0978814539544648</c:v>
                </c:pt>
                <c:pt idx="69">
                  <c:v>2.1154898541077154</c:v>
                </c:pt>
                <c:pt idx="70">
                  <c:v>2.0782300697856928</c:v>
                </c:pt>
                <c:pt idx="71">
                  <c:v>2.1337999467508952</c:v>
                </c:pt>
                <c:pt idx="72">
                  <c:v>2.1782978694324471</c:v>
                </c:pt>
                <c:pt idx="73">
                  <c:v>2.1795934338732708</c:v>
                </c:pt>
                <c:pt idx="74">
                  <c:v>2.1162374478561294</c:v>
                </c:pt>
                <c:pt idx="75">
                  <c:v>2.1486257213124609</c:v>
                </c:pt>
                <c:pt idx="76">
                  <c:v>2.1877275939330523</c:v>
                </c:pt>
                <c:pt idx="77">
                  <c:v>2.1632290484224992</c:v>
                </c:pt>
                <c:pt idx="78">
                  <c:v>2.1522799535266586</c:v>
                </c:pt>
                <c:pt idx="79">
                  <c:v>2.2687142527261384</c:v>
                </c:pt>
                <c:pt idx="80">
                  <c:v>2.2826092427255276</c:v>
                </c:pt>
                <c:pt idx="81">
                  <c:v>2.3076010291500961</c:v>
                </c:pt>
                <c:pt idx="82">
                  <c:v>2.3490816114377173</c:v>
                </c:pt>
                <c:pt idx="83">
                  <c:v>2.3601260065604208</c:v>
                </c:pt>
                <c:pt idx="84">
                  <c:v>2.3708966304014396</c:v>
                </c:pt>
                <c:pt idx="85">
                  <c:v>2.3675016723894688</c:v>
                </c:pt>
                <c:pt idx="86">
                  <c:v>2.3891888400091585</c:v>
                </c:pt>
                <c:pt idx="87">
                  <c:v>2.3862603634641824</c:v>
                </c:pt>
                <c:pt idx="88">
                  <c:v>2.4091673414110679</c:v>
                </c:pt>
                <c:pt idx="89">
                  <c:v>2.4096741338530072</c:v>
                </c:pt>
                <c:pt idx="90">
                  <c:v>2.4394207658429585</c:v>
                </c:pt>
                <c:pt idx="91">
                  <c:v>2.4839679066394922</c:v>
                </c:pt>
                <c:pt idx="92">
                  <c:v>2.4540031311103649</c:v>
                </c:pt>
                <c:pt idx="93">
                  <c:v>2.4251318333529142</c:v>
                </c:pt>
                <c:pt idx="94">
                  <c:v>2.3606532527125506</c:v>
                </c:pt>
                <c:pt idx="95">
                  <c:v>2.2257524242270028</c:v>
                </c:pt>
                <c:pt idx="96">
                  <c:v>2.3406735417558551</c:v>
                </c:pt>
                <c:pt idx="97">
                  <c:v>2.2756483199886941</c:v>
                </c:pt>
                <c:pt idx="98">
                  <c:v>2.221031303894041</c:v>
                </c:pt>
                <c:pt idx="99">
                  <c:v>2.3339259030750279</c:v>
                </c:pt>
                <c:pt idx="100">
                  <c:v>2.5351023805720243</c:v>
                </c:pt>
                <c:pt idx="101">
                  <c:v>2.936449826511832</c:v>
                </c:pt>
                <c:pt idx="102">
                  <c:v>2.9981769089504389</c:v>
                </c:pt>
                <c:pt idx="103">
                  <c:v>2.9998528298790044</c:v>
                </c:pt>
                <c:pt idx="104">
                  <c:v>3.1387606851827403</c:v>
                </c:pt>
                <c:pt idx="105">
                  <c:v>3.3472791351229394</c:v>
                </c:pt>
                <c:pt idx="106">
                  <c:v>3.3378753560663075</c:v>
                </c:pt>
                <c:pt idx="107">
                  <c:v>3.424971906261042</c:v>
                </c:pt>
                <c:pt idx="108">
                  <c:v>3.361516664010205</c:v>
                </c:pt>
                <c:pt idx="109">
                  <c:v>3.3727371713285046</c:v>
                </c:pt>
                <c:pt idx="110">
                  <c:v>3.556937896573114</c:v>
                </c:pt>
                <c:pt idx="111">
                  <c:v>3.6403181764000432</c:v>
                </c:pt>
              </c:numCache>
            </c:numRef>
          </c:val>
          <c:smooth val="0"/>
        </c:ser>
        <c:dLbls>
          <c:showLegendKey val="0"/>
          <c:showVal val="0"/>
          <c:showCatName val="0"/>
          <c:showSerName val="0"/>
          <c:showPercent val="0"/>
          <c:showBubbleSize val="0"/>
        </c:dLbls>
        <c:smooth val="0"/>
        <c:axId val="2101563488"/>
        <c:axId val="2101578176"/>
      </c:lineChart>
      <c:dateAx>
        <c:axId val="2101563488"/>
        <c:scaling>
          <c:orientation val="minMax"/>
        </c:scaling>
        <c:delete val="0"/>
        <c:axPos val="b"/>
        <c:numFmt formatCode="m/d/yyyy" sourceLinked="1"/>
        <c:majorTickMark val="out"/>
        <c:minorTickMark val="none"/>
        <c:tickLblPos val="nextTo"/>
        <c:crossAx val="2101578176"/>
        <c:crosses val="autoZero"/>
        <c:auto val="1"/>
        <c:lblOffset val="100"/>
        <c:baseTimeUnit val="months"/>
      </c:dateAx>
      <c:valAx>
        <c:axId val="2101578176"/>
        <c:scaling>
          <c:orientation val="minMax"/>
        </c:scaling>
        <c:delete val="0"/>
        <c:axPos val="l"/>
        <c:numFmt formatCode="General" sourceLinked="1"/>
        <c:majorTickMark val="out"/>
        <c:minorTickMark val="none"/>
        <c:tickLblPos val="nextTo"/>
        <c:crossAx val="2101563488"/>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a:latin typeface="微软雅黑" panose="020B0503020204020204" pitchFamily="34" charset="-122"/>
                <a:ea typeface="微软雅黑" panose="020B0503020204020204" pitchFamily="34" charset="-122"/>
              </a:rPr>
              <a:t>五档净值</a:t>
            </a:r>
          </a:p>
        </c:rich>
      </c:tx>
      <c:layout/>
      <c:overlay val="0"/>
    </c:title>
    <c:autoTitleDeleted val="0"/>
    <c:plotArea>
      <c:layout/>
      <c:lineChart>
        <c:grouping val="standard"/>
        <c:varyColors val="0"/>
        <c:ser>
          <c:idx val="0"/>
          <c:order val="0"/>
          <c:tx>
            <c:strRef>
              <c:f>Sheet1!$G$1</c:f>
              <c:strCache>
                <c:ptCount val="1"/>
                <c:pt idx="0">
                  <c:v>Q1</c:v>
                </c:pt>
              </c:strCache>
            </c:strRef>
          </c:tx>
          <c:spPr>
            <a:ln w="6350"/>
          </c:spPr>
          <c:marker>
            <c:symbol val="none"/>
          </c:marker>
          <c:cat>
            <c:numRef>
              <c:f>Sheet1!$A$2:$A$113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Sheet1!$G$2:$G$113</c:f>
              <c:numCache>
                <c:formatCode>General</c:formatCode>
                <c:ptCount val="112"/>
                <c:pt idx="0">
                  <c:v>1</c:v>
                </c:pt>
                <c:pt idx="1">
                  <c:v>1.2093175999999999</c:v>
                </c:pt>
                <c:pt idx="2">
                  <c:v>1.3505302208107997</c:v>
                </c:pt>
                <c:pt idx="3">
                  <c:v>1.7129928143351947</c:v>
                </c:pt>
                <c:pt idx="4">
                  <c:v>1.9079745640254611</c:v>
                </c:pt>
                <c:pt idx="5">
                  <c:v>1.6596230548990869</c:v>
                </c:pt>
                <c:pt idx="6">
                  <c:v>2.1761563342775205</c:v>
                </c:pt>
                <c:pt idx="7">
                  <c:v>2.3707724325470534</c:v>
                </c:pt>
                <c:pt idx="8">
                  <c:v>2.4180416045389062</c:v>
                </c:pt>
                <c:pt idx="9">
                  <c:v>2.2096530864306199</c:v>
                </c:pt>
                <c:pt idx="10">
                  <c:v>2.1565418648451735</c:v>
                </c:pt>
                <c:pt idx="11">
                  <c:v>2.6361246431129537</c:v>
                </c:pt>
                <c:pt idx="12">
                  <c:v>2.5215336229391552</c:v>
                </c:pt>
                <c:pt idx="13">
                  <c:v>2.7776178039978703</c:v>
                </c:pt>
                <c:pt idx="14">
                  <c:v>2.2091172128180183</c:v>
                </c:pt>
                <c:pt idx="15">
                  <c:v>2.2328005399038204</c:v>
                </c:pt>
                <c:pt idx="16">
                  <c:v>2.1854475293335942</c:v>
                </c:pt>
                <c:pt idx="17">
                  <c:v>1.6224565767494963</c:v>
                </c:pt>
                <c:pt idx="18">
                  <c:v>1.8123320209438591</c:v>
                </c:pt>
                <c:pt idx="19">
                  <c:v>1.3437934482332852</c:v>
                </c:pt>
                <c:pt idx="20">
                  <c:v>1.2544314526844613</c:v>
                </c:pt>
                <c:pt idx="21">
                  <c:v>0.90844796815101281</c:v>
                </c:pt>
                <c:pt idx="22">
                  <c:v>1.1266922361924567</c:v>
                </c:pt>
                <c:pt idx="23">
                  <c:v>1.2045339042903194</c:v>
                </c:pt>
                <c:pt idx="24">
                  <c:v>1.4264224197869337</c:v>
                </c:pt>
                <c:pt idx="25">
                  <c:v>1.5462306771045924</c:v>
                </c:pt>
                <c:pt idx="26">
                  <c:v>1.8429208009351508</c:v>
                </c:pt>
                <c:pt idx="27">
                  <c:v>1.963107820857745</c:v>
                </c:pt>
                <c:pt idx="28">
                  <c:v>2.12007715660148</c:v>
                </c:pt>
                <c:pt idx="29">
                  <c:v>2.2276478362533689</c:v>
                </c:pt>
                <c:pt idx="30">
                  <c:v>2.4815448894494812</c:v>
                </c:pt>
                <c:pt idx="31">
                  <c:v>2.1399850508656546</c:v>
                </c:pt>
                <c:pt idx="32">
                  <c:v>2.2591539275964991</c:v>
                </c:pt>
                <c:pt idx="33">
                  <c:v>2.5409738916176661</c:v>
                </c:pt>
                <c:pt idx="34">
                  <c:v>2.9743098004124184</c:v>
                </c:pt>
                <c:pt idx="35">
                  <c:v>3.0105272867607864</c:v>
                </c:pt>
                <c:pt idx="36">
                  <c:v>2.8271136212894437</c:v>
                </c:pt>
                <c:pt idx="37">
                  <c:v>2.9932233961373815</c:v>
                </c:pt>
                <c:pt idx="38">
                  <c:v>3.1518884513099379</c:v>
                </c:pt>
                <c:pt idx="39">
                  <c:v>3.0232986518399301</c:v>
                </c:pt>
                <c:pt idx="40">
                  <c:v>2.715130796959234</c:v>
                </c:pt>
                <c:pt idx="41">
                  <c:v>2.4145875387822224</c:v>
                </c:pt>
                <c:pt idx="42">
                  <c:v>2.7960786067608425</c:v>
                </c:pt>
                <c:pt idx="43">
                  <c:v>3.1293689398238493</c:v>
                </c:pt>
                <c:pt idx="44">
                  <c:v>3.1280696258400345</c:v>
                </c:pt>
                <c:pt idx="45">
                  <c:v>3.443064047513388</c:v>
                </c:pt>
                <c:pt idx="46">
                  <c:v>3.5716189693584526</c:v>
                </c:pt>
                <c:pt idx="47">
                  <c:v>3.4854900922361676</c:v>
                </c:pt>
                <c:pt idx="48">
                  <c:v>3.2591678097240244</c:v>
                </c:pt>
                <c:pt idx="49">
                  <c:v>3.647555015606093</c:v>
                </c:pt>
                <c:pt idx="50">
                  <c:v>3.5989579106221701</c:v>
                </c:pt>
                <c:pt idx="51">
                  <c:v>3.4450711490092498</c:v>
                </c:pt>
                <c:pt idx="52">
                  <c:v>3.1480725987745073</c:v>
                </c:pt>
                <c:pt idx="53">
                  <c:v>3.3102912057530585</c:v>
                </c:pt>
                <c:pt idx="54">
                  <c:v>3.4046935938150433</c:v>
                </c:pt>
                <c:pt idx="55">
                  <c:v>3.1906078225133907</c:v>
                </c:pt>
                <c:pt idx="56">
                  <c:v>2.7571797028640592</c:v>
                </c:pt>
                <c:pt idx="57">
                  <c:v>2.9181402420118525</c:v>
                </c:pt>
                <c:pt idx="58">
                  <c:v>2.7648707620806641</c:v>
                </c:pt>
                <c:pt idx="59">
                  <c:v>2.3582246298768883</c:v>
                </c:pt>
                <c:pt idx="60">
                  <c:v>2.4475222249128903</c:v>
                </c:pt>
                <c:pt idx="61">
                  <c:v>2.8692985901354562</c:v>
                </c:pt>
                <c:pt idx="62">
                  <c:v>2.7050705552408862</c:v>
                </c:pt>
                <c:pt idx="63">
                  <c:v>2.9518218705037884</c:v>
                </c:pt>
                <c:pt idx="64">
                  <c:v>2.9840325049733503</c:v>
                </c:pt>
                <c:pt idx="65">
                  <c:v>2.7276450289525411</c:v>
                </c:pt>
                <c:pt idx="66">
                  <c:v>2.4443409056654146</c:v>
                </c:pt>
                <c:pt idx="67">
                  <c:v>2.4660510527213537</c:v>
                </c:pt>
                <c:pt idx="68">
                  <c:v>2.5063099773303033</c:v>
                </c:pt>
                <c:pt idx="69">
                  <c:v>2.5021968720265066</c:v>
                </c:pt>
                <c:pt idx="70">
                  <c:v>2.1521570450081025</c:v>
                </c:pt>
                <c:pt idx="71">
                  <c:v>2.5438373599044204</c:v>
                </c:pt>
                <c:pt idx="72">
                  <c:v>2.7753734934550129</c:v>
                </c:pt>
                <c:pt idx="73">
                  <c:v>2.8877211397910356</c:v>
                </c:pt>
                <c:pt idx="74">
                  <c:v>2.6727866114958188</c:v>
                </c:pt>
                <c:pt idx="75">
                  <c:v>2.6735984971569269</c:v>
                </c:pt>
                <c:pt idx="76">
                  <c:v>3.0720336520745355</c:v>
                </c:pt>
                <c:pt idx="77">
                  <c:v>2.5526910030230749</c:v>
                </c:pt>
                <c:pt idx="78">
                  <c:v>2.7192303764709127</c:v>
                </c:pt>
                <c:pt idx="79">
                  <c:v>3.1608766253727749</c:v>
                </c:pt>
                <c:pt idx="80">
                  <c:v>3.3416845843570884</c:v>
                </c:pt>
                <c:pt idx="81">
                  <c:v>3.2053983227740441</c:v>
                </c:pt>
                <c:pt idx="82">
                  <c:v>3.493295211935882</c:v>
                </c:pt>
                <c:pt idx="83">
                  <c:v>3.4522042790169229</c:v>
                </c:pt>
                <c:pt idx="84">
                  <c:v>3.4897023635499043</c:v>
                </c:pt>
                <c:pt idx="85">
                  <c:v>3.5042142908287266</c:v>
                </c:pt>
                <c:pt idx="86">
                  <c:v>3.4465832817588993</c:v>
                </c:pt>
                <c:pt idx="87">
                  <c:v>3.3990038888708742</c:v>
                </c:pt>
                <c:pt idx="88">
                  <c:v>3.4678227728279869</c:v>
                </c:pt>
                <c:pt idx="89">
                  <c:v>3.5082672962629253</c:v>
                </c:pt>
                <c:pt idx="90">
                  <c:v>3.8553561775810876</c:v>
                </c:pt>
                <c:pt idx="91">
                  <c:v>4.0785745148361601</c:v>
                </c:pt>
                <c:pt idx="92">
                  <c:v>4.4682373638376012</c:v>
                </c:pt>
                <c:pt idx="93">
                  <c:v>4.4911223351439675</c:v>
                </c:pt>
                <c:pt idx="94">
                  <c:v>4.5855183611880639</c:v>
                </c:pt>
                <c:pt idx="95">
                  <c:v>4.4624558878251879</c:v>
                </c:pt>
                <c:pt idx="96">
                  <c:v>4.995064724141554</c:v>
                </c:pt>
                <c:pt idx="97">
                  <c:v>5.1977306840096835</c:v>
                </c:pt>
                <c:pt idx="98">
                  <c:v>6.1619273981778058</c:v>
                </c:pt>
                <c:pt idx="99">
                  <c:v>7.5573587091546317</c:v>
                </c:pt>
                <c:pt idx="100">
                  <c:v>8.8577269714833875</c:v>
                </c:pt>
                <c:pt idx="101">
                  <c:v>8.9756331495507702</c:v>
                </c:pt>
                <c:pt idx="102">
                  <c:v>8.2014013170137243</c:v>
                </c:pt>
                <c:pt idx="103">
                  <c:v>7.0642524202058201</c:v>
                </c:pt>
                <c:pt idx="104">
                  <c:v>6.7476333331574372</c:v>
                </c:pt>
                <c:pt idx="105">
                  <c:v>8.3660592609852475</c:v>
                </c:pt>
                <c:pt idx="106">
                  <c:v>8.6230560681022688</c:v>
                </c:pt>
                <c:pt idx="107">
                  <c:v>9.0029585138416639</c:v>
                </c:pt>
                <c:pt idx="108">
                  <c:v>6.2260409750397709</c:v>
                </c:pt>
                <c:pt idx="109">
                  <c:v>6.1225959268435828</c:v>
                </c:pt>
                <c:pt idx="110">
                  <c:v>7.2295624949360873</c:v>
                </c:pt>
                <c:pt idx="111">
                  <c:v>7.1854498734607359</c:v>
                </c:pt>
              </c:numCache>
            </c:numRef>
          </c:val>
          <c:smooth val="0"/>
        </c:ser>
        <c:ser>
          <c:idx val="1"/>
          <c:order val="1"/>
          <c:tx>
            <c:strRef>
              <c:f>Sheet1!$H$1</c:f>
              <c:strCache>
                <c:ptCount val="1"/>
                <c:pt idx="0">
                  <c:v>Q2</c:v>
                </c:pt>
              </c:strCache>
            </c:strRef>
          </c:tx>
          <c:spPr>
            <a:ln w="12700"/>
          </c:spPr>
          <c:marker>
            <c:symbol val="none"/>
          </c:marker>
          <c:cat>
            <c:numRef>
              <c:f>Sheet1!$A$2:$A$113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Sheet1!$H$2:$H$113</c:f>
              <c:numCache>
                <c:formatCode>General</c:formatCode>
                <c:ptCount val="112"/>
                <c:pt idx="0">
                  <c:v>1</c:v>
                </c:pt>
                <c:pt idx="1">
                  <c:v>1.1971792999999999</c:v>
                </c:pt>
                <c:pt idx="2">
                  <c:v>1.40650322737468</c:v>
                </c:pt>
                <c:pt idx="3">
                  <c:v>1.9120284767073648</c:v>
                </c:pt>
                <c:pt idx="4">
                  <c:v>2.0790736285065794</c:v>
                </c:pt>
                <c:pt idx="5">
                  <c:v>1.7643476207705104</c:v>
                </c:pt>
                <c:pt idx="6">
                  <c:v>2.3047004282376906</c:v>
                </c:pt>
                <c:pt idx="7">
                  <c:v>2.6277956898622041</c:v>
                </c:pt>
                <c:pt idx="8">
                  <c:v>2.6902306701657008</c:v>
                </c:pt>
                <c:pt idx="9">
                  <c:v>2.3813787380773275</c:v>
                </c:pt>
                <c:pt idx="10">
                  <c:v>2.3360239511834018</c:v>
                </c:pt>
                <c:pt idx="11">
                  <c:v>2.8436171939216726</c:v>
                </c:pt>
                <c:pt idx="12">
                  <c:v>2.7610368444398707</c:v>
                </c:pt>
                <c:pt idx="13">
                  <c:v>3.0219500772560663</c:v>
                </c:pt>
                <c:pt idx="14">
                  <c:v>2.4090834918381496</c:v>
                </c:pt>
                <c:pt idx="15">
                  <c:v>2.287366957496519</c:v>
                </c:pt>
                <c:pt idx="16">
                  <c:v>2.1779722603340734</c:v>
                </c:pt>
                <c:pt idx="17">
                  <c:v>1.570487881537173</c:v>
                </c:pt>
                <c:pt idx="18">
                  <c:v>1.7501842042841733</c:v>
                </c:pt>
                <c:pt idx="19">
                  <c:v>1.3209060233941683</c:v>
                </c:pt>
                <c:pt idx="20">
                  <c:v>1.2448648979830268</c:v>
                </c:pt>
                <c:pt idx="21">
                  <c:v>0.92730235223735258</c:v>
                </c:pt>
                <c:pt idx="22">
                  <c:v>1.1108288408989968</c:v>
                </c:pt>
                <c:pt idx="23">
                  <c:v>1.2020341871363323</c:v>
                </c:pt>
                <c:pt idx="24">
                  <c:v>1.4080311131089591</c:v>
                </c:pt>
                <c:pt idx="25">
                  <c:v>1.5257840933236384</c:v>
                </c:pt>
                <c:pt idx="26">
                  <c:v>1.84951306112912</c:v>
                </c:pt>
                <c:pt idx="27">
                  <c:v>1.978769813976075</c:v>
                </c:pt>
                <c:pt idx="28">
                  <c:v>2.1904378315921886</c:v>
                </c:pt>
                <c:pt idx="29">
                  <c:v>2.362839395358129</c:v>
                </c:pt>
                <c:pt idx="30">
                  <c:v>2.6772546363284309</c:v>
                </c:pt>
                <c:pt idx="31">
                  <c:v>2.2974700026374251</c:v>
                </c:pt>
                <c:pt idx="32">
                  <c:v>2.3972215552119365</c:v>
                </c:pt>
                <c:pt idx="33">
                  <c:v>2.7147405021422677</c:v>
                </c:pt>
                <c:pt idx="34">
                  <c:v>3.1936685061530015</c:v>
                </c:pt>
                <c:pt idx="35">
                  <c:v>3.2389713007097982</c:v>
                </c:pt>
                <c:pt idx="36">
                  <c:v>3.2155778304904215</c:v>
                </c:pt>
                <c:pt idx="37">
                  <c:v>3.4076112060097383</c:v>
                </c:pt>
                <c:pt idx="38">
                  <c:v>3.5438702307927517</c:v>
                </c:pt>
                <c:pt idx="39">
                  <c:v>3.3749920563626463</c:v>
                </c:pt>
                <c:pt idx="40">
                  <c:v>2.9899797125569085</c:v>
                </c:pt>
                <c:pt idx="41">
                  <c:v>2.6861618940045759</c:v>
                </c:pt>
                <c:pt idx="42">
                  <c:v>3.1124786189592011</c:v>
                </c:pt>
                <c:pt idx="43">
                  <c:v>3.3679236920650286</c:v>
                </c:pt>
                <c:pt idx="44">
                  <c:v>3.4683946823073155</c:v>
                </c:pt>
                <c:pt idx="45">
                  <c:v>3.7649587290995976</c:v>
                </c:pt>
                <c:pt idx="46">
                  <c:v>3.7750350387446363</c:v>
                </c:pt>
                <c:pt idx="47">
                  <c:v>3.625182757860645</c:v>
                </c:pt>
                <c:pt idx="48">
                  <c:v>3.3927675785166138</c:v>
                </c:pt>
                <c:pt idx="49">
                  <c:v>3.7674397234079078</c:v>
                </c:pt>
                <c:pt idx="50">
                  <c:v>3.8214735871761332</c:v>
                </c:pt>
                <c:pt idx="51">
                  <c:v>3.6704363401480946</c:v>
                </c:pt>
                <c:pt idx="52">
                  <c:v>3.4110080644082572</c:v>
                </c:pt>
                <c:pt idx="53">
                  <c:v>3.5175218395113403</c:v>
                </c:pt>
                <c:pt idx="54">
                  <c:v>3.6125097731203093</c:v>
                </c:pt>
                <c:pt idx="55">
                  <c:v>3.4620382647915062</c:v>
                </c:pt>
                <c:pt idx="56">
                  <c:v>3.035040851326916</c:v>
                </c:pt>
                <c:pt idx="57">
                  <c:v>3.148613567153586</c:v>
                </c:pt>
                <c:pt idx="58">
                  <c:v>3.0478286508984969</c:v>
                </c:pt>
                <c:pt idx="59">
                  <c:v>2.6066371667090342</c:v>
                </c:pt>
                <c:pt idx="60">
                  <c:v>2.6836283399808805</c:v>
                </c:pt>
                <c:pt idx="61">
                  <c:v>2.9864041452710457</c:v>
                </c:pt>
                <c:pt idx="62">
                  <c:v>2.8041621173504399</c:v>
                </c:pt>
                <c:pt idx="63">
                  <c:v>3.0374779957484379</c:v>
                </c:pt>
                <c:pt idx="64">
                  <c:v>3.1141307273318466</c:v>
                </c:pt>
                <c:pt idx="65">
                  <c:v>2.8456932814619869</c:v>
                </c:pt>
                <c:pt idx="66">
                  <c:v>2.5254019655535958</c:v>
                </c:pt>
                <c:pt idx="67">
                  <c:v>2.4955565125844865</c:v>
                </c:pt>
                <c:pt idx="68">
                  <c:v>2.4811486666147311</c:v>
                </c:pt>
                <c:pt idx="69">
                  <c:v>2.5052995970713656</c:v>
                </c:pt>
                <c:pt idx="70">
                  <c:v>2.1854805664080263</c:v>
                </c:pt>
                <c:pt idx="71">
                  <c:v>2.5602758408272082</c:v>
                </c:pt>
                <c:pt idx="72">
                  <c:v>2.7530202676639335</c:v>
                </c:pt>
                <c:pt idx="73">
                  <c:v>2.8500503568769382</c:v>
                </c:pt>
                <c:pt idx="74">
                  <c:v>2.707321830039791</c:v>
                </c:pt>
                <c:pt idx="75">
                  <c:v>2.6134936359117358</c:v>
                </c:pt>
                <c:pt idx="76">
                  <c:v>2.9484003005843724</c:v>
                </c:pt>
                <c:pt idx="77">
                  <c:v>2.4338248413242836</c:v>
                </c:pt>
                <c:pt idx="78">
                  <c:v>2.567445743570981</c:v>
                </c:pt>
                <c:pt idx="79">
                  <c:v>2.9179683276686039</c:v>
                </c:pt>
                <c:pt idx="80">
                  <c:v>3.1427279895130722</c:v>
                </c:pt>
                <c:pt idx="81">
                  <c:v>3.0748038952029271</c:v>
                </c:pt>
                <c:pt idx="82">
                  <c:v>3.3134237440097611</c:v>
                </c:pt>
                <c:pt idx="83">
                  <c:v>3.220587906207721</c:v>
                </c:pt>
                <c:pt idx="84">
                  <c:v>3.1490708870448914</c:v>
                </c:pt>
                <c:pt idx="85">
                  <c:v>3.3073188160191016</c:v>
                </c:pt>
                <c:pt idx="86">
                  <c:v>3.3352705879194984</c:v>
                </c:pt>
                <c:pt idx="87">
                  <c:v>3.2886298304909731</c:v>
                </c:pt>
                <c:pt idx="88">
                  <c:v>3.3357282385850344</c:v>
                </c:pt>
                <c:pt idx="89">
                  <c:v>3.4439016022729194</c:v>
                </c:pt>
                <c:pt idx="90">
                  <c:v>3.8806451498175627</c:v>
                </c:pt>
                <c:pt idx="91">
                  <c:v>4.0654087192068102</c:v>
                </c:pt>
                <c:pt idx="92">
                  <c:v>4.5829787490351324</c:v>
                </c:pt>
                <c:pt idx="93">
                  <c:v>4.630756898281061</c:v>
                </c:pt>
                <c:pt idx="94">
                  <c:v>4.8396733105167353</c:v>
                </c:pt>
                <c:pt idx="95">
                  <c:v>4.764404291354924</c:v>
                </c:pt>
                <c:pt idx="96">
                  <c:v>5.1836331343872688</c:v>
                </c:pt>
                <c:pt idx="97">
                  <c:v>5.5350502338103338</c:v>
                </c:pt>
                <c:pt idx="98">
                  <c:v>6.7940865237992583</c:v>
                </c:pt>
                <c:pt idx="99">
                  <c:v>7.829351763670827</c:v>
                </c:pt>
                <c:pt idx="100">
                  <c:v>9.0678855314528555</c:v>
                </c:pt>
                <c:pt idx="101">
                  <c:v>8.7692383486286687</c:v>
                </c:pt>
                <c:pt idx="102">
                  <c:v>7.9319286710818968</c:v>
                </c:pt>
                <c:pt idx="103">
                  <c:v>6.9428806212273528</c:v>
                </c:pt>
                <c:pt idx="104">
                  <c:v>6.6848547115319974</c:v>
                </c:pt>
                <c:pt idx="105">
                  <c:v>8.0358865772386334</c:v>
                </c:pt>
                <c:pt idx="106">
                  <c:v>8.534495580046956</c:v>
                </c:pt>
                <c:pt idx="107">
                  <c:v>9.1987805185236287</c:v>
                </c:pt>
                <c:pt idx="108">
                  <c:v>6.9893530221209943</c:v>
                </c:pt>
                <c:pt idx="109">
                  <c:v>6.7471754345810133</c:v>
                </c:pt>
                <c:pt idx="110">
                  <c:v>7.9697858890060269</c:v>
                </c:pt>
                <c:pt idx="111">
                  <c:v>7.9619069586761553</c:v>
                </c:pt>
              </c:numCache>
            </c:numRef>
          </c:val>
          <c:smooth val="0"/>
        </c:ser>
        <c:ser>
          <c:idx val="2"/>
          <c:order val="2"/>
          <c:tx>
            <c:strRef>
              <c:f>Sheet1!$I$1</c:f>
              <c:strCache>
                <c:ptCount val="1"/>
                <c:pt idx="0">
                  <c:v>Q3</c:v>
                </c:pt>
              </c:strCache>
            </c:strRef>
          </c:tx>
          <c:spPr>
            <a:ln w="12700"/>
          </c:spPr>
          <c:marker>
            <c:symbol val="none"/>
          </c:marker>
          <c:cat>
            <c:numRef>
              <c:f>Sheet1!$A$2:$A$113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Sheet1!$I$2:$I$113</c:f>
              <c:numCache>
                <c:formatCode>General</c:formatCode>
                <c:ptCount val="112"/>
                <c:pt idx="0">
                  <c:v>1</c:v>
                </c:pt>
                <c:pt idx="1">
                  <c:v>1.2045732</c:v>
                </c:pt>
                <c:pt idx="2">
                  <c:v>1.4079986310403201</c:v>
                </c:pt>
                <c:pt idx="3">
                  <c:v>1.9048706471448531</c:v>
                </c:pt>
                <c:pt idx="4">
                  <c:v>2.0524901218418612</c:v>
                </c:pt>
                <c:pt idx="5">
                  <c:v>1.6933392428516068</c:v>
                </c:pt>
                <c:pt idx="6">
                  <c:v>2.1266738991292442</c:v>
                </c:pt>
                <c:pt idx="7">
                  <c:v>2.3854641672317038</c:v>
                </c:pt>
                <c:pt idx="8">
                  <c:v>2.4633941327624629</c:v>
                </c:pt>
                <c:pt idx="9">
                  <c:v>2.1095768334737901</c:v>
                </c:pt>
                <c:pt idx="10">
                  <c:v>1.9783328861021519</c:v>
                </c:pt>
                <c:pt idx="11">
                  <c:v>2.416565867199822</c:v>
                </c:pt>
                <c:pt idx="12">
                  <c:v>2.323685883063757</c:v>
                </c:pt>
                <c:pt idx="13">
                  <c:v>2.5090460968240236</c:v>
                </c:pt>
                <c:pt idx="14">
                  <c:v>2.0530922039247748</c:v>
                </c:pt>
                <c:pt idx="15">
                  <c:v>1.9629830136406183</c:v>
                </c:pt>
                <c:pt idx="16">
                  <c:v>1.8617078125093647</c:v>
                </c:pt>
                <c:pt idx="17">
                  <c:v>1.3909898857788718</c:v>
                </c:pt>
                <c:pt idx="18">
                  <c:v>1.5333887196627924</c:v>
                </c:pt>
                <c:pt idx="19">
                  <c:v>1.2259841494771138</c:v>
                </c:pt>
                <c:pt idx="20">
                  <c:v>1.1346718692367388</c:v>
                </c:pt>
                <c:pt idx="21">
                  <c:v>0.84404722869726367</c:v>
                </c:pt>
                <c:pt idx="22">
                  <c:v>1.0208076837357676</c:v>
                </c:pt>
                <c:pt idx="23">
                  <c:v>1.1199377666671988</c:v>
                </c:pt>
                <c:pt idx="24">
                  <c:v>1.3333077500037502</c:v>
                </c:pt>
                <c:pt idx="25">
                  <c:v>1.498163120114439</c:v>
                </c:pt>
                <c:pt idx="26">
                  <c:v>1.8243422957278825</c:v>
                </c:pt>
                <c:pt idx="27">
                  <c:v>1.9833708521662856</c:v>
                </c:pt>
                <c:pt idx="28">
                  <c:v>2.0971464252580918</c:v>
                </c:pt>
                <c:pt idx="29">
                  <c:v>2.1901656904938425</c:v>
                </c:pt>
                <c:pt idx="30">
                  <c:v>2.4507264174433594</c:v>
                </c:pt>
                <c:pt idx="31">
                  <c:v>2.0582695396803974</c:v>
                </c:pt>
                <c:pt idx="32">
                  <c:v>2.1747819211823041</c:v>
                </c:pt>
                <c:pt idx="33">
                  <c:v>2.4908938676846843</c:v>
                </c:pt>
                <c:pt idx="34">
                  <c:v>2.8836647381546481</c:v>
                </c:pt>
                <c:pt idx="35">
                  <c:v>2.9355845161955276</c:v>
                </c:pt>
                <c:pt idx="36">
                  <c:v>2.8977747747438323</c:v>
                </c:pt>
                <c:pt idx="37">
                  <c:v>3.0896952384298011</c:v>
                </c:pt>
                <c:pt idx="38">
                  <c:v>3.1745197932995577</c:v>
                </c:pt>
                <c:pt idx="39">
                  <c:v>3.0380513142613412</c:v>
                </c:pt>
                <c:pt idx="40">
                  <c:v>2.7467532324857582</c:v>
                </c:pt>
                <c:pt idx="41">
                  <c:v>2.4693146754853017</c:v>
                </c:pt>
                <c:pt idx="42">
                  <c:v>2.8413559465190352</c:v>
                </c:pt>
                <c:pt idx="43">
                  <c:v>3.1230650231926114</c:v>
                </c:pt>
                <c:pt idx="44">
                  <c:v>3.1703780529147192</c:v>
                </c:pt>
                <c:pt idx="45">
                  <c:v>3.4342953179275311</c:v>
                </c:pt>
                <c:pt idx="46">
                  <c:v>3.4685011053518084</c:v>
                </c:pt>
                <c:pt idx="47">
                  <c:v>3.388373180216413</c:v>
                </c:pt>
                <c:pt idx="48">
                  <c:v>3.2703103993115423</c:v>
                </c:pt>
                <c:pt idx="49">
                  <c:v>3.6922762609174313</c:v>
                </c:pt>
                <c:pt idx="50">
                  <c:v>3.6576519402806782</c:v>
                </c:pt>
                <c:pt idx="51">
                  <c:v>3.5626535752617383</c:v>
                </c:pt>
                <c:pt idx="52">
                  <c:v>3.2974948888196605</c:v>
                </c:pt>
                <c:pt idx="53">
                  <c:v>3.3588891655073536</c:v>
                </c:pt>
                <c:pt idx="54">
                  <c:v>3.3902384170446505</c:v>
                </c:pt>
                <c:pt idx="55">
                  <c:v>3.243413632655439</c:v>
                </c:pt>
                <c:pt idx="56">
                  <c:v>2.8065679807139761</c:v>
                </c:pt>
                <c:pt idx="57">
                  <c:v>2.9133353275735776</c:v>
                </c:pt>
                <c:pt idx="58">
                  <c:v>2.7848050909252193</c:v>
                </c:pt>
                <c:pt idx="59">
                  <c:v>2.3946288344407778</c:v>
                </c:pt>
                <c:pt idx="60">
                  <c:v>2.4080060692300558</c:v>
                </c:pt>
                <c:pt idx="61">
                  <c:v>2.6830022887409837</c:v>
                </c:pt>
                <c:pt idx="62">
                  <c:v>2.4681665147748557</c:v>
                </c:pt>
                <c:pt idx="63">
                  <c:v>2.6408998895464513</c:v>
                </c:pt>
                <c:pt idx="64">
                  <c:v>2.6521089250376422</c:v>
                </c:pt>
                <c:pt idx="65">
                  <c:v>2.4720782017773444</c:v>
                </c:pt>
                <c:pt idx="66">
                  <c:v>2.2771014386780424</c:v>
                </c:pt>
                <c:pt idx="67">
                  <c:v>2.2563704794701738</c:v>
                </c:pt>
                <c:pt idx="68">
                  <c:v>2.2876497085699912</c:v>
                </c:pt>
                <c:pt idx="69">
                  <c:v>2.2869387070405676</c:v>
                </c:pt>
                <c:pt idx="70">
                  <c:v>2.044825080003597</c:v>
                </c:pt>
                <c:pt idx="71">
                  <c:v>2.3799068851786425</c:v>
                </c:pt>
                <c:pt idx="72">
                  <c:v>2.595606175856481</c:v>
                </c:pt>
                <c:pt idx="73">
                  <c:v>2.6866808572670569</c:v>
                </c:pt>
                <c:pt idx="74">
                  <c:v>2.5066627617748205</c:v>
                </c:pt>
                <c:pt idx="75">
                  <c:v>2.414622366489144</c:v>
                </c:pt>
                <c:pt idx="76">
                  <c:v>2.7020645666274548</c:v>
                </c:pt>
                <c:pt idx="77">
                  <c:v>2.2738305658500693</c:v>
                </c:pt>
                <c:pt idx="78">
                  <c:v>2.3856180566416469</c:v>
                </c:pt>
                <c:pt idx="79">
                  <c:v>2.5415894789107112</c:v>
                </c:pt>
                <c:pt idx="80">
                  <c:v>2.677904987359029</c:v>
                </c:pt>
                <c:pt idx="81">
                  <c:v>2.6784652050823845</c:v>
                </c:pt>
                <c:pt idx="82">
                  <c:v>2.8408389620369769</c:v>
                </c:pt>
                <c:pt idx="83">
                  <c:v>2.7644709608917064</c:v>
                </c:pt>
                <c:pt idx="84">
                  <c:v>2.7439110374613627</c:v>
                </c:pt>
                <c:pt idx="85">
                  <c:v>2.8020594513850363</c:v>
                </c:pt>
                <c:pt idx="86">
                  <c:v>2.8037828860712048</c:v>
                </c:pt>
                <c:pt idx="87">
                  <c:v>2.7513386879438202</c:v>
                </c:pt>
                <c:pt idx="88">
                  <c:v>2.7469104083255744</c:v>
                </c:pt>
                <c:pt idx="89">
                  <c:v>2.8564032186200752</c:v>
                </c:pt>
                <c:pt idx="90">
                  <c:v>3.1014255438413696</c:v>
                </c:pt>
                <c:pt idx="91">
                  <c:v>3.2816212832785645</c:v>
                </c:pt>
                <c:pt idx="92">
                  <c:v>3.6587888467160044</c:v>
                </c:pt>
                <c:pt idx="93">
                  <c:v>3.7298170609488563</c:v>
                </c:pt>
                <c:pt idx="94">
                  <c:v>4.0328697697021534</c:v>
                </c:pt>
                <c:pt idx="95">
                  <c:v>4.1258079391328009</c:v>
                </c:pt>
                <c:pt idx="96">
                  <c:v>4.4186582404913208</c:v>
                </c:pt>
                <c:pt idx="97">
                  <c:v>4.6914141484651823</c:v>
                </c:pt>
                <c:pt idx="98">
                  <c:v>5.6491696308642529</c:v>
                </c:pt>
                <c:pt idx="99">
                  <c:v>6.5175780638635246</c:v>
                </c:pt>
                <c:pt idx="100">
                  <c:v>7.724116025592779</c:v>
                </c:pt>
                <c:pt idx="101">
                  <c:v>6.9826317835999747</c:v>
                </c:pt>
                <c:pt idx="102">
                  <c:v>6.013281891505275</c:v>
                </c:pt>
                <c:pt idx="103">
                  <c:v>5.0776873885697515</c:v>
                </c:pt>
                <c:pt idx="104">
                  <c:v>4.7746992432501001</c:v>
                </c:pt>
                <c:pt idx="105">
                  <c:v>5.7110664667837261</c:v>
                </c:pt>
                <c:pt idx="106">
                  <c:v>5.8708958018164887</c:v>
                </c:pt>
                <c:pt idx="107">
                  <c:v>6.1033910251508807</c:v>
                </c:pt>
                <c:pt idx="108">
                  <c:v>4.2591293590810384</c:v>
                </c:pt>
                <c:pt idx="109">
                  <c:v>4.1658595370723948</c:v>
                </c:pt>
                <c:pt idx="110">
                  <c:v>4.9696221424989568</c:v>
                </c:pt>
                <c:pt idx="111">
                  <c:v>4.8973623456603796</c:v>
                </c:pt>
              </c:numCache>
            </c:numRef>
          </c:val>
          <c:smooth val="0"/>
        </c:ser>
        <c:ser>
          <c:idx val="3"/>
          <c:order val="3"/>
          <c:tx>
            <c:strRef>
              <c:f>Sheet1!$J$1</c:f>
              <c:strCache>
                <c:ptCount val="1"/>
                <c:pt idx="0">
                  <c:v>Q4</c:v>
                </c:pt>
              </c:strCache>
            </c:strRef>
          </c:tx>
          <c:spPr>
            <a:ln w="12700">
              <a:solidFill>
                <a:schemeClr val="accent1"/>
              </a:solidFill>
            </a:ln>
          </c:spPr>
          <c:marker>
            <c:symbol val="none"/>
          </c:marker>
          <c:cat>
            <c:numRef>
              <c:f>Sheet1!$A$2:$A$113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Sheet1!$J$2:$J$113</c:f>
              <c:numCache>
                <c:formatCode>General</c:formatCode>
                <c:ptCount val="112"/>
                <c:pt idx="0">
                  <c:v>1</c:v>
                </c:pt>
                <c:pt idx="1">
                  <c:v>1.1841718000000001</c:v>
                </c:pt>
                <c:pt idx="2">
                  <c:v>1.4147056555209201</c:v>
                </c:pt>
                <c:pt idx="3">
                  <c:v>1.9122365554533605</c:v>
                </c:pt>
                <c:pt idx="4">
                  <c:v>2.0519762057097757</c:v>
                </c:pt>
                <c:pt idx="5">
                  <c:v>1.681617072317424</c:v>
                </c:pt>
                <c:pt idx="6">
                  <c:v>2.0264802427592583</c:v>
                </c:pt>
                <c:pt idx="7">
                  <c:v>2.2643444406938547</c:v>
                </c:pt>
                <c:pt idx="8">
                  <c:v>2.4360514911072224</c:v>
                </c:pt>
                <c:pt idx="9">
                  <c:v>2.110882465971248</c:v>
                </c:pt>
                <c:pt idx="10">
                  <c:v>1.9472177270311264</c:v>
                </c:pt>
                <c:pt idx="11">
                  <c:v>2.2713644415097263</c:v>
                </c:pt>
                <c:pt idx="12">
                  <c:v>2.1644572227954115</c:v>
                </c:pt>
                <c:pt idx="13">
                  <c:v>2.3790665329888441</c:v>
                </c:pt>
                <c:pt idx="14">
                  <c:v>1.9433952160021959</c:v>
                </c:pt>
                <c:pt idx="15">
                  <c:v>1.826703078559736</c:v>
                </c:pt>
                <c:pt idx="16">
                  <c:v>1.7277712145389428</c:v>
                </c:pt>
                <c:pt idx="17">
                  <c:v>1.3213545028278053</c:v>
                </c:pt>
                <c:pt idx="18">
                  <c:v>1.3948413824452182</c:v>
                </c:pt>
                <c:pt idx="19">
                  <c:v>1.0660479769338489</c:v>
                </c:pt>
                <c:pt idx="20">
                  <c:v>0.9823783486258143</c:v>
                </c:pt>
                <c:pt idx="21">
                  <c:v>0.72186536386712918</c:v>
                </c:pt>
                <c:pt idx="22">
                  <c:v>0.86215650456749549</c:v>
                </c:pt>
                <c:pt idx="23">
                  <c:v>0.89574294062794335</c:v>
                </c:pt>
                <c:pt idx="24">
                  <c:v>1.0284992999468237</c:v>
                </c:pt>
                <c:pt idx="25">
                  <c:v>1.120671576479304</c:v>
                </c:pt>
                <c:pt idx="26">
                  <c:v>1.3919398814088351</c:v>
                </c:pt>
                <c:pt idx="27">
                  <c:v>1.4986598842776526</c:v>
                </c:pt>
                <c:pt idx="28">
                  <c:v>1.5390437926081195</c:v>
                </c:pt>
                <c:pt idx="29">
                  <c:v>1.637409206409534</c:v>
                </c:pt>
                <c:pt idx="30">
                  <c:v>1.9276136259574008</c:v>
                </c:pt>
                <c:pt idx="31">
                  <c:v>1.5700220222060435</c:v>
                </c:pt>
                <c:pt idx="32">
                  <c:v>1.6014030414777496</c:v>
                </c:pt>
                <c:pt idx="33">
                  <c:v>1.7666961801920877</c:v>
                </c:pt>
                <c:pt idx="34">
                  <c:v>2.069549422837246</c:v>
                </c:pt>
                <c:pt idx="35">
                  <c:v>2.1209952964693515</c:v>
                </c:pt>
                <c:pt idx="36">
                  <c:v>2.0744532361812764</c:v>
                </c:pt>
                <c:pt idx="37">
                  <c:v>2.2211764093418473</c:v>
                </c:pt>
                <c:pt idx="38">
                  <c:v>2.3121707213739602</c:v>
                </c:pt>
                <c:pt idx="39">
                  <c:v>2.086339850932005</c:v>
                </c:pt>
                <c:pt idx="40">
                  <c:v>1.9356529120285153</c:v>
                </c:pt>
                <c:pt idx="41">
                  <c:v>1.7878671671521766</c:v>
                </c:pt>
                <c:pt idx="42">
                  <c:v>2.0658458270212972</c:v>
                </c:pt>
                <c:pt idx="43">
                  <c:v>2.2680444744234527</c:v>
                </c:pt>
                <c:pt idx="44">
                  <c:v>2.3122329436817579</c:v>
                </c:pt>
                <c:pt idx="45">
                  <c:v>2.5050083130507463</c:v>
                </c:pt>
                <c:pt idx="46">
                  <c:v>2.5085924037948102</c:v>
                </c:pt>
                <c:pt idx="47">
                  <c:v>2.3929776513849168</c:v>
                </c:pt>
                <c:pt idx="48">
                  <c:v>2.2753867295958621</c:v>
                </c:pt>
                <c:pt idx="49">
                  <c:v>2.5063200520173323</c:v>
                </c:pt>
                <c:pt idx="50">
                  <c:v>2.5749331198877599</c:v>
                </c:pt>
                <c:pt idx="51">
                  <c:v>2.5088626534712479</c:v>
                </c:pt>
                <c:pt idx="52">
                  <c:v>2.2890092629437051</c:v>
                </c:pt>
                <c:pt idx="53">
                  <c:v>2.3685334276144872</c:v>
                </c:pt>
                <c:pt idx="54">
                  <c:v>2.373423241190463</c:v>
                </c:pt>
                <c:pt idx="55">
                  <c:v>2.30727047658503</c:v>
                </c:pt>
                <c:pt idx="56">
                  <c:v>2.035121002060396</c:v>
                </c:pt>
                <c:pt idx="57">
                  <c:v>2.1168159079392357</c:v>
                </c:pt>
                <c:pt idx="58">
                  <c:v>2.0436344067779144</c:v>
                </c:pt>
                <c:pt idx="59">
                  <c:v>1.7326422972920785</c:v>
                </c:pt>
                <c:pt idx="60">
                  <c:v>1.7254559900998299</c:v>
                </c:pt>
                <c:pt idx="61">
                  <c:v>1.9157724054430492</c:v>
                </c:pt>
                <c:pt idx="62">
                  <c:v>1.7560402832854618</c:v>
                </c:pt>
                <c:pt idx="63">
                  <c:v>1.9092708482103076</c:v>
                </c:pt>
                <c:pt idx="64">
                  <c:v>1.9498066730522028</c:v>
                </c:pt>
                <c:pt idx="65">
                  <c:v>1.7844525382213414</c:v>
                </c:pt>
                <c:pt idx="66">
                  <c:v>1.6267140716527277</c:v>
                </c:pt>
                <c:pt idx="67">
                  <c:v>1.6083188635876644</c:v>
                </c:pt>
                <c:pt idx="68">
                  <c:v>1.6445022906354345</c:v>
                </c:pt>
                <c:pt idx="69">
                  <c:v>1.6193170669548109</c:v>
                </c:pt>
                <c:pt idx="70">
                  <c:v>1.4313418838714957</c:v>
                </c:pt>
                <c:pt idx="71">
                  <c:v>1.6648978036858944</c:v>
                </c:pt>
                <c:pt idx="72">
                  <c:v>1.7996766085672391</c:v>
                </c:pt>
                <c:pt idx="73">
                  <c:v>1.8528323427905653</c:v>
                </c:pt>
                <c:pt idx="74">
                  <c:v>1.81847267869292</c:v>
                </c:pt>
                <c:pt idx="75">
                  <c:v>1.7609211098158428</c:v>
                </c:pt>
                <c:pt idx="76">
                  <c:v>1.9556219307175169</c:v>
                </c:pt>
                <c:pt idx="77">
                  <c:v>1.6884820193595733</c:v>
                </c:pt>
                <c:pt idx="78">
                  <c:v>1.7695206463394553</c:v>
                </c:pt>
                <c:pt idx="79">
                  <c:v>1.8692291710344358</c:v>
                </c:pt>
                <c:pt idx="80">
                  <c:v>1.9601137663278447</c:v>
                </c:pt>
                <c:pt idx="81">
                  <c:v>1.9174232725427307</c:v>
                </c:pt>
                <c:pt idx="82">
                  <c:v>1.999221431364109</c:v>
                </c:pt>
                <c:pt idx="83">
                  <c:v>1.9309664123201933</c:v>
                </c:pt>
                <c:pt idx="84">
                  <c:v>1.9100355087972074</c:v>
                </c:pt>
                <c:pt idx="85">
                  <c:v>1.9774651676582387</c:v>
                </c:pt>
                <c:pt idx="86">
                  <c:v>1.9145469719397559</c:v>
                </c:pt>
                <c:pt idx="87">
                  <c:v>1.8938354027973117</c:v>
                </c:pt>
                <c:pt idx="88">
                  <c:v>1.9538375815422444</c:v>
                </c:pt>
                <c:pt idx="89">
                  <c:v>1.9936820350356288</c:v>
                </c:pt>
                <c:pt idx="90">
                  <c:v>2.1639734227728553</c:v>
                </c:pt>
                <c:pt idx="91">
                  <c:v>2.2283176577176103</c:v>
                </c:pt>
                <c:pt idx="92">
                  <c:v>2.5053492395415686</c:v>
                </c:pt>
                <c:pt idx="93">
                  <c:v>2.5459858538859788</c:v>
                </c:pt>
                <c:pt idx="94">
                  <c:v>2.7074587690033551</c:v>
                </c:pt>
                <c:pt idx="95">
                  <c:v>2.7245638437158135</c:v>
                </c:pt>
                <c:pt idx="96">
                  <c:v>2.849751067872607</c:v>
                </c:pt>
                <c:pt idx="97">
                  <c:v>3.0102644081734482</c:v>
                </c:pt>
                <c:pt idx="98">
                  <c:v>3.6796975431884884</c:v>
                </c:pt>
                <c:pt idx="99">
                  <c:v>4.2545785302095975</c:v>
                </c:pt>
                <c:pt idx="100">
                  <c:v>5.0442916986365987</c:v>
                </c:pt>
                <c:pt idx="101">
                  <c:v>4.3772597858673885</c:v>
                </c:pt>
                <c:pt idx="102">
                  <c:v>3.8913051589599625</c:v>
                </c:pt>
                <c:pt idx="103">
                  <c:v>3.1989952755190778</c:v>
                </c:pt>
                <c:pt idx="104">
                  <c:v>2.9617856171454799</c:v>
                </c:pt>
                <c:pt idx="105">
                  <c:v>3.2982388358605337</c:v>
                </c:pt>
                <c:pt idx="106">
                  <c:v>3.5405903581574485</c:v>
                </c:pt>
                <c:pt idx="107">
                  <c:v>3.6961666601553662</c:v>
                </c:pt>
                <c:pt idx="108">
                  <c:v>2.6181685652210733</c:v>
                </c:pt>
                <c:pt idx="109">
                  <c:v>2.5460759846934282</c:v>
                </c:pt>
                <c:pt idx="110">
                  <c:v>2.8788486251080561</c:v>
                </c:pt>
                <c:pt idx="111">
                  <c:v>2.8100568099019241</c:v>
                </c:pt>
              </c:numCache>
            </c:numRef>
          </c:val>
          <c:smooth val="0"/>
        </c:ser>
        <c:ser>
          <c:idx val="4"/>
          <c:order val="4"/>
          <c:tx>
            <c:strRef>
              <c:f>Sheet1!$K$1</c:f>
              <c:strCache>
                <c:ptCount val="1"/>
                <c:pt idx="0">
                  <c:v>Q5</c:v>
                </c:pt>
              </c:strCache>
            </c:strRef>
          </c:tx>
          <c:spPr>
            <a:ln w="12700"/>
          </c:spPr>
          <c:marker>
            <c:symbol val="none"/>
          </c:marker>
          <c:cat>
            <c:numRef>
              <c:f>Sheet1!$A$2:$A$113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Sheet1!$K$2:$K$113</c:f>
              <c:numCache>
                <c:formatCode>General</c:formatCode>
                <c:ptCount val="112"/>
                <c:pt idx="0">
                  <c:v>1</c:v>
                </c:pt>
                <c:pt idx="1">
                  <c:v>1.1111388</c:v>
                </c:pt>
                <c:pt idx="2">
                  <c:v>1.32937412717772</c:v>
                </c:pt>
                <c:pt idx="3">
                  <c:v>1.7985227527755328</c:v>
                </c:pt>
                <c:pt idx="4">
                  <c:v>1.8624263164975856</c:v>
                </c:pt>
                <c:pt idx="5">
                  <c:v>1.5732753187297528</c:v>
                </c:pt>
                <c:pt idx="6">
                  <c:v>1.801063087044763</c:v>
                </c:pt>
                <c:pt idx="7">
                  <c:v>2.0256086462526728</c:v>
                </c:pt>
                <c:pt idx="8">
                  <c:v>2.0856408804825506</c:v>
                </c:pt>
                <c:pt idx="9">
                  <c:v>1.8510542511685149</c:v>
                </c:pt>
                <c:pt idx="10">
                  <c:v>1.6754264089230713</c:v>
                </c:pt>
                <c:pt idx="11">
                  <c:v>2.0269992269126158</c:v>
                </c:pt>
                <c:pt idx="12">
                  <c:v>1.8940388207230507</c:v>
                </c:pt>
                <c:pt idx="13">
                  <c:v>2.0450229208132935</c:v>
                </c:pt>
                <c:pt idx="14">
                  <c:v>1.6289568725050665</c:v>
                </c:pt>
                <c:pt idx="15">
                  <c:v>1.4999904021605934</c:v>
                </c:pt>
                <c:pt idx="16">
                  <c:v>1.4606186540846822</c:v>
                </c:pt>
                <c:pt idx="17">
                  <c:v>1.1175091079096118</c:v>
                </c:pt>
                <c:pt idx="18">
                  <c:v>1.155796802661532</c:v>
                </c:pt>
                <c:pt idx="19">
                  <c:v>0.90979585538624885</c:v>
                </c:pt>
                <c:pt idx="20">
                  <c:v>0.84426207718816537</c:v>
                </c:pt>
                <c:pt idx="21">
                  <c:v>0.58071047307649015</c:v>
                </c:pt>
                <c:pt idx="22">
                  <c:v>0.66025811002306889</c:v>
                </c:pt>
                <c:pt idx="23">
                  <c:v>0.66580285859232602</c:v>
                </c:pt>
                <c:pt idx="24">
                  <c:v>0.75330719772796795</c:v>
                </c:pt>
                <c:pt idx="25">
                  <c:v>0.80627264865225212</c:v>
                </c:pt>
                <c:pt idx="26">
                  <c:v>0.97495754523088718</c:v>
                </c:pt>
                <c:pt idx="27">
                  <c:v>1.0419619607569262</c:v>
                </c:pt>
                <c:pt idx="28">
                  <c:v>1.1066360395193675</c:v>
                </c:pt>
                <c:pt idx="29">
                  <c:v>1.1294947356844005</c:v>
                </c:pt>
                <c:pt idx="30">
                  <c:v>1.2781818744877893</c:v>
                </c:pt>
                <c:pt idx="31">
                  <c:v>1.0254316342628249</c:v>
                </c:pt>
                <c:pt idx="32">
                  <c:v>1.0514108524280266</c:v>
                </c:pt>
                <c:pt idx="33">
                  <c:v>1.1751483465588088</c:v>
                </c:pt>
                <c:pt idx="34">
                  <c:v>1.3079553866484595</c:v>
                </c:pt>
                <c:pt idx="35">
                  <c:v>1.3244453033900914</c:v>
                </c:pt>
                <c:pt idx="36">
                  <c:v>1.2652953112516292</c:v>
                </c:pt>
                <c:pt idx="37">
                  <c:v>1.3403331688731888</c:v>
                </c:pt>
                <c:pt idx="38">
                  <c:v>1.3476887564639846</c:v>
                </c:pt>
                <c:pt idx="39">
                  <c:v>1.284108844000283</c:v>
                </c:pt>
                <c:pt idx="40">
                  <c:v>1.2481837161043403</c:v>
                </c:pt>
                <c:pt idx="41">
                  <c:v>1.1293970674836089</c:v>
                </c:pt>
                <c:pt idx="42">
                  <c:v>1.2927915717644394</c:v>
                </c:pt>
                <c:pt idx="43">
                  <c:v>1.4070064622229825</c:v>
                </c:pt>
                <c:pt idx="44">
                  <c:v>1.4826899166986063</c:v>
                </c:pt>
                <c:pt idx="45">
                  <c:v>1.5966660698231283</c:v>
                </c:pt>
                <c:pt idx="46">
                  <c:v>1.5528393425391602</c:v>
                </c:pt>
                <c:pt idx="47">
                  <c:v>1.4788161122160555</c:v>
                </c:pt>
                <c:pt idx="48">
                  <c:v>1.4168341967415214</c:v>
                </c:pt>
                <c:pt idx="49">
                  <c:v>1.5262773842487167</c:v>
                </c:pt>
                <c:pt idx="50">
                  <c:v>1.5035187569167072</c:v>
                </c:pt>
                <c:pt idx="51">
                  <c:v>1.4487183549127314</c:v>
                </c:pt>
                <c:pt idx="52">
                  <c:v>1.3458957145446357</c:v>
                </c:pt>
                <c:pt idx="53">
                  <c:v>1.3758918942190492</c:v>
                </c:pt>
                <c:pt idx="54">
                  <c:v>1.3619547972765573</c:v>
                </c:pt>
                <c:pt idx="55">
                  <c:v>1.3202415267229695</c:v>
                </c:pt>
                <c:pt idx="56">
                  <c:v>1.124683391060183</c:v>
                </c:pt>
                <c:pt idx="57">
                  <c:v>1.1683882389849305</c:v>
                </c:pt>
                <c:pt idx="58">
                  <c:v>1.1059978259278458</c:v>
                </c:pt>
                <c:pt idx="59">
                  <c:v>0.94319494595126685</c:v>
                </c:pt>
                <c:pt idx="60">
                  <c:v>0.92388868860259044</c:v>
                </c:pt>
                <c:pt idx="61">
                  <c:v>1.0216928386222246</c:v>
                </c:pt>
                <c:pt idx="62">
                  <c:v>0.9164257820732995</c:v>
                </c:pt>
                <c:pt idx="63">
                  <c:v>0.98169066621728374</c:v>
                </c:pt>
                <c:pt idx="64">
                  <c:v>1.0137241947128066</c:v>
                </c:pt>
                <c:pt idx="65">
                  <c:v>0.93554933285123643</c:v>
                </c:pt>
                <c:pt idx="66">
                  <c:v>0.85775391518785848</c:v>
                </c:pt>
                <c:pt idx="67">
                  <c:v>0.85478891722922867</c:v>
                </c:pt>
                <c:pt idx="68">
                  <c:v>0.86636515257748059</c:v>
                </c:pt>
                <c:pt idx="69">
                  <c:v>0.8379171864274465</c:v>
                </c:pt>
                <c:pt idx="70">
                  <c:v>0.76517541688899515</c:v>
                </c:pt>
                <c:pt idx="71">
                  <c:v>0.86809855007440051</c:v>
                </c:pt>
                <c:pt idx="72">
                  <c:v>0.89299381952653567</c:v>
                </c:pt>
                <c:pt idx="73">
                  <c:v>0.92915361287204512</c:v>
                </c:pt>
                <c:pt idx="74">
                  <c:v>0.90923135151237178</c:v>
                </c:pt>
                <c:pt idx="75">
                  <c:v>0.87126094104186358</c:v>
                </c:pt>
                <c:pt idx="76">
                  <c:v>1.012476831139999</c:v>
                </c:pt>
                <c:pt idx="77">
                  <c:v>0.88401883318911167</c:v>
                </c:pt>
                <c:pt idx="78">
                  <c:v>0.9590643853639601</c:v>
                </c:pt>
                <c:pt idx="79">
                  <c:v>1.0175603692450117</c:v>
                </c:pt>
                <c:pt idx="80">
                  <c:v>1.0754268091623704</c:v>
                </c:pt>
                <c:pt idx="81">
                  <c:v>0.97659519294302943</c:v>
                </c:pt>
                <c:pt idx="82">
                  <c:v>1.0280564664651815</c:v>
                </c:pt>
                <c:pt idx="83">
                  <c:v>0.97660018420566619</c:v>
                </c:pt>
                <c:pt idx="84">
                  <c:v>0.98972541723333884</c:v>
                </c:pt>
                <c:pt idx="85">
                  <c:v>1.0185718849632426</c:v>
                </c:pt>
                <c:pt idx="86">
                  <c:v>0.94102362750188562</c:v>
                </c:pt>
                <c:pt idx="87">
                  <c:v>0.90802955117677731</c:v>
                </c:pt>
                <c:pt idx="88">
                  <c:v>0.92469473557336634</c:v>
                </c:pt>
                <c:pt idx="89">
                  <c:v>0.94949133110860706</c:v>
                </c:pt>
                <c:pt idx="90">
                  <c:v>1.0177089030596218</c:v>
                </c:pt>
                <c:pt idx="91">
                  <c:v>1.0619031360709446</c:v>
                </c:pt>
                <c:pt idx="92">
                  <c:v>1.1665106936727565</c:v>
                </c:pt>
                <c:pt idx="93">
                  <c:v>1.2201480218785237</c:v>
                </c:pt>
                <c:pt idx="94">
                  <c:v>1.3002031781449559</c:v>
                </c:pt>
                <c:pt idx="95">
                  <c:v>1.4239469601474335</c:v>
                </c:pt>
                <c:pt idx="96">
                  <c:v>1.4086899380482378</c:v>
                </c:pt>
                <c:pt idx="97">
                  <c:v>1.5433692327866739</c:v>
                </c:pt>
                <c:pt idx="98">
                  <c:v>1.8857366817388213</c:v>
                </c:pt>
                <c:pt idx="99">
                  <c:v>2.1464625954030621</c:v>
                </c:pt>
                <c:pt idx="100">
                  <c:v>2.5857533372530619</c:v>
                </c:pt>
                <c:pt idx="101">
                  <c:v>2.0960168266840067</c:v>
                </c:pt>
                <c:pt idx="102">
                  <c:v>1.6966795088305164</c:v>
                </c:pt>
                <c:pt idx="103">
                  <c:v>1.5171216130904919</c:v>
                </c:pt>
                <c:pt idx="104">
                  <c:v>1.3407971878522758</c:v>
                </c:pt>
                <c:pt idx="105">
                  <c:v>1.4184429004884915</c:v>
                </c:pt>
                <c:pt idx="106">
                  <c:v>1.5671774187707537</c:v>
                </c:pt>
                <c:pt idx="107">
                  <c:v>1.5688436418023906</c:v>
                </c:pt>
                <c:pt idx="108">
                  <c:v>1.1289194896736567</c:v>
                </c:pt>
                <c:pt idx="109">
                  <c:v>1.0775856013150631</c:v>
                </c:pt>
                <c:pt idx="110">
                  <c:v>1.242970960958016</c:v>
                </c:pt>
                <c:pt idx="111">
                  <c:v>1.1737727788079457</c:v>
                </c:pt>
              </c:numCache>
            </c:numRef>
          </c:val>
          <c:smooth val="0"/>
        </c:ser>
        <c:dLbls>
          <c:showLegendKey val="0"/>
          <c:showVal val="0"/>
          <c:showCatName val="0"/>
          <c:showSerName val="0"/>
          <c:showPercent val="0"/>
          <c:showBubbleSize val="0"/>
        </c:dLbls>
        <c:smooth val="0"/>
        <c:axId val="1862418480"/>
        <c:axId val="1862420656"/>
      </c:lineChart>
      <c:dateAx>
        <c:axId val="1862418480"/>
        <c:scaling>
          <c:orientation val="minMax"/>
        </c:scaling>
        <c:delete val="0"/>
        <c:axPos val="b"/>
        <c:numFmt formatCode="m/d/yyyy" sourceLinked="1"/>
        <c:majorTickMark val="out"/>
        <c:minorTickMark val="none"/>
        <c:tickLblPos val="nextTo"/>
        <c:crossAx val="1862420656"/>
        <c:crosses val="autoZero"/>
        <c:auto val="1"/>
        <c:lblOffset val="100"/>
        <c:baseTimeUnit val="months"/>
      </c:dateAx>
      <c:valAx>
        <c:axId val="1862420656"/>
        <c:scaling>
          <c:orientation val="minMax"/>
        </c:scaling>
        <c:delete val="0"/>
        <c:axPos val="l"/>
        <c:numFmt formatCode="General" sourceLinked="1"/>
        <c:majorTickMark val="out"/>
        <c:minorTickMark val="none"/>
        <c:tickLblPos val="nextTo"/>
        <c:crossAx val="1862418480"/>
        <c:crosses val="autoZero"/>
        <c:crossBetween val="between"/>
      </c:valAx>
      <c:spPr>
        <a:ln w="19050"/>
      </c:spPr>
    </c:plotArea>
    <c:legend>
      <c:legendPos val="b"/>
      <c:layout/>
      <c:overlay val="0"/>
    </c:legend>
    <c:plotVisOnly val="1"/>
    <c:dispBlanksAs val="gap"/>
    <c:showDLblsOverMax val="0"/>
  </c:chart>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a:latin typeface="微软雅黑" panose="020B0503020204020204" pitchFamily="34" charset="-122"/>
                <a:ea typeface="微软雅黑" panose="020B0503020204020204" pitchFamily="34" charset="-122"/>
              </a:rPr>
              <a:t>多空组合净值对比</a:t>
            </a:r>
          </a:p>
        </c:rich>
      </c:tx>
      <c:layout/>
      <c:overlay val="0"/>
    </c:title>
    <c:autoTitleDeleted val="0"/>
    <c:plotArea>
      <c:layout/>
      <c:lineChart>
        <c:grouping val="standard"/>
        <c:varyColors val="0"/>
        <c:ser>
          <c:idx val="0"/>
          <c:order val="0"/>
          <c:tx>
            <c:strRef>
              <c:f>Sheet1!$L$1</c:f>
              <c:strCache>
                <c:ptCount val="1"/>
                <c:pt idx="0">
                  <c:v>截面敏感系数小于0多空组合净值</c:v>
                </c:pt>
              </c:strCache>
            </c:strRef>
          </c:tx>
          <c:spPr>
            <a:ln w="19050"/>
          </c:spPr>
          <c:marker>
            <c:symbol val="none"/>
          </c:marker>
          <c:cat>
            <c:numRef>
              <c:f>Sheet1!$A$2:$A$113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Sheet1!$L$2:$L$113</c:f>
              <c:numCache>
                <c:formatCode>General</c:formatCode>
                <c:ptCount val="112"/>
                <c:pt idx="0">
                  <c:v>1</c:v>
                </c:pt>
                <c:pt idx="1">
                  <c:v>1.0981787999999999</c:v>
                </c:pt>
                <c:pt idx="2">
                  <c:v>1.0107237938116798</c:v>
                </c:pt>
                <c:pt idx="3">
                  <c:v>0.92529337586354132</c:v>
                </c:pt>
                <c:pt idx="4">
                  <c:v>0.99773835095100394</c:v>
                </c:pt>
                <c:pt idx="5">
                  <c:v>1.0227716061763648</c:v>
                </c:pt>
                <c:pt idx="6">
                  <c:v>1.1930115309157783</c:v>
                </c:pt>
                <c:pt idx="7">
                  <c:v>1.1509664879942503</c:v>
                </c:pt>
                <c:pt idx="8">
                  <c:v>1.1398040236650762</c:v>
                </c:pt>
                <c:pt idx="9">
                  <c:v>1.1697766522125801</c:v>
                </c:pt>
                <c:pt idx="10">
                  <c:v>1.2526481923842629</c:v>
                </c:pt>
                <c:pt idx="11">
                  <c:v>1.2683617871039889</c:v>
                </c:pt>
                <c:pt idx="12">
                  <c:v>1.2964245453160221</c:v>
                </c:pt>
                <c:pt idx="13">
                  <c:v>1.3247429689431418</c:v>
                </c:pt>
                <c:pt idx="14">
                  <c:v>1.3231281072640002</c:v>
                </c:pt>
                <c:pt idx="15">
                  <c:v>1.442066633231927</c:v>
                </c:pt>
                <c:pt idx="16">
                  <c:v>1.4493347932700791</c:v>
                </c:pt>
                <c:pt idx="17">
                  <c:v>1.4164319947932618</c:v>
                </c:pt>
                <c:pt idx="18">
                  <c:v>1.5336671814810305</c:v>
                </c:pt>
                <c:pt idx="19">
                  <c:v>1.4635985289607067</c:v>
                </c:pt>
                <c:pt idx="20">
                  <c:v>1.4716944242236529</c:v>
                </c:pt>
                <c:pt idx="21">
                  <c:v>1.5252037617940009</c:v>
                </c:pt>
                <c:pt idx="22">
                  <c:v>1.682689133779169</c:v>
                </c:pt>
                <c:pt idx="23">
                  <c:v>1.7848129171133165</c:v>
                </c:pt>
                <c:pt idx="24">
                  <c:v>1.8790230175741007</c:v>
                </c:pt>
                <c:pt idx="25">
                  <c:v>1.9047310025206519</c:v>
                </c:pt>
                <c:pt idx="26">
                  <c:v>1.8717103953878536</c:v>
                </c:pt>
                <c:pt idx="27">
                  <c:v>1.8651407667684579</c:v>
                </c:pt>
                <c:pt idx="28">
                  <c:v>1.8985083029486147</c:v>
                </c:pt>
                <c:pt idx="29">
                  <c:v>1.9556211661963838</c:v>
                </c:pt>
                <c:pt idx="30">
                  <c:v>1.9210751182955246</c:v>
                </c:pt>
                <c:pt idx="31">
                  <c:v>2.0365355750553222</c:v>
                </c:pt>
                <c:pt idx="32">
                  <c:v>2.0983482380797769</c:v>
                </c:pt>
                <c:pt idx="33">
                  <c:v>2.1131598487879106</c:v>
                </c:pt>
                <c:pt idx="34">
                  <c:v>2.2347221161972386</c:v>
                </c:pt>
                <c:pt idx="35">
                  <c:v>2.2337597778123408</c:v>
                </c:pt>
                <c:pt idx="36">
                  <c:v>2.1974301321619785</c:v>
                </c:pt>
                <c:pt idx="37">
                  <c:v>2.1962244901456667</c:v>
                </c:pt>
                <c:pt idx="38">
                  <c:v>2.3005895391245317</c:v>
                </c:pt>
                <c:pt idx="39">
                  <c:v>2.315265689971469</c:v>
                </c:pt>
                <c:pt idx="40">
                  <c:v>2.144041836555612</c:v>
                </c:pt>
                <c:pt idx="41">
                  <c:v>2.1107568734681879</c:v>
                </c:pt>
                <c:pt idx="42">
                  <c:v>2.1388725771741588</c:v>
                </c:pt>
                <c:pt idx="43">
                  <c:v>2.2048604536520888</c:v>
                </c:pt>
                <c:pt idx="44">
                  <c:v>2.0853446477970006</c:v>
                </c:pt>
                <c:pt idx="45">
                  <c:v>2.1350344485991721</c:v>
                </c:pt>
                <c:pt idx="46">
                  <c:v>2.2733553454950748</c:v>
                </c:pt>
                <c:pt idx="47">
                  <c:v>2.3269037759871423</c:v>
                </c:pt>
                <c:pt idx="48">
                  <c:v>2.2733396145158062</c:v>
                </c:pt>
                <c:pt idx="49">
                  <c:v>2.3686441946400607</c:v>
                </c:pt>
                <c:pt idx="50">
                  <c:v>2.372405601621149</c:v>
                </c:pt>
                <c:pt idx="51">
                  <c:v>2.3574342988315586</c:v>
                </c:pt>
                <c:pt idx="52">
                  <c:v>2.3215192587757194</c:v>
                </c:pt>
                <c:pt idx="53">
                  <c:v>2.3894059374725796</c:v>
                </c:pt>
                <c:pt idx="54">
                  <c:v>2.4817501450301602</c:v>
                </c:pt>
                <c:pt idx="55">
                  <c:v>2.401708491177633</c:v>
                </c:pt>
                <c:pt idx="56">
                  <c:v>2.431196668032312</c:v>
                </c:pt>
                <c:pt idx="57">
                  <c:v>2.478651195795635</c:v>
                </c:pt>
                <c:pt idx="58">
                  <c:v>2.480821750647793</c:v>
                </c:pt>
                <c:pt idx="59">
                  <c:v>2.4811293725448733</c:v>
                </c:pt>
                <c:pt idx="60">
                  <c:v>2.6258671710004959</c:v>
                </c:pt>
                <c:pt idx="61">
                  <c:v>2.8003993713218005</c:v>
                </c:pt>
                <c:pt idx="62">
                  <c:v>2.9286456208110421</c:v>
                </c:pt>
                <c:pt idx="63">
                  <c:v>2.9872223404665701</c:v>
                </c:pt>
                <c:pt idx="64">
                  <c:v>2.9223432766651043</c:v>
                </c:pt>
                <c:pt idx="65">
                  <c:v>2.8966170120976384</c:v>
                </c:pt>
                <c:pt idx="66">
                  <c:v>2.836630391070706</c:v>
                </c:pt>
                <c:pt idx="67">
                  <c:v>2.8716301551509322</c:v>
                </c:pt>
                <c:pt idx="68">
                  <c:v>2.8796203511924334</c:v>
                </c:pt>
                <c:pt idx="69">
                  <c:v>2.9694498200858463</c:v>
                </c:pt>
                <c:pt idx="70">
                  <c:v>2.8118302358557616</c:v>
                </c:pt>
                <c:pt idx="71">
                  <c:v>2.945350275788396</c:v>
                </c:pt>
                <c:pt idx="72">
                  <c:v>3.1289649435631879</c:v>
                </c:pt>
                <c:pt idx="73">
                  <c:v>3.1289255811841978</c:v>
                </c:pt>
                <c:pt idx="74">
                  <c:v>2.9631263177777121</c:v>
                </c:pt>
                <c:pt idx="75">
                  <c:v>3.0877695151847151</c:v>
                </c:pt>
                <c:pt idx="76">
                  <c:v>3.0474543612866576</c:v>
                </c:pt>
                <c:pt idx="77">
                  <c:v>2.9189127363275862</c:v>
                </c:pt>
                <c:pt idx="78">
                  <c:v>2.8615542329545982</c:v>
                </c:pt>
                <c:pt idx="79">
                  <c:v>3.1517820485411452</c:v>
                </c:pt>
                <c:pt idx="80">
                  <c:v>3.1528348067809988</c:v>
                </c:pt>
                <c:pt idx="81">
                  <c:v>3.3139957413313779</c:v>
                </c:pt>
                <c:pt idx="82">
                  <c:v>3.437016830762444</c:v>
                </c:pt>
                <c:pt idx="83">
                  <c:v>3.568617455598873</c:v>
                </c:pt>
                <c:pt idx="84">
                  <c:v>3.5594188088144487</c:v>
                </c:pt>
                <c:pt idx="85">
                  <c:v>3.470478080488514</c:v>
                </c:pt>
                <c:pt idx="86">
                  <c:v>3.6776243232045207</c:v>
                </c:pt>
                <c:pt idx="87">
                  <c:v>3.7557999512053111</c:v>
                </c:pt>
                <c:pt idx="88">
                  <c:v>3.7629121217829109</c:v>
                </c:pt>
                <c:pt idx="89">
                  <c:v>3.7058920370773527</c:v>
                </c:pt>
                <c:pt idx="90">
                  <c:v>3.8062776852847482</c:v>
                </c:pt>
                <c:pt idx="91">
                  <c:v>3.8613660183494285</c:v>
                </c:pt>
                <c:pt idx="92">
                  <c:v>3.8498957147509407</c:v>
                </c:pt>
                <c:pt idx="93">
                  <c:v>3.6925916707732176</c:v>
                </c:pt>
                <c:pt idx="94">
                  <c:v>3.5279291858795956</c:v>
                </c:pt>
                <c:pt idx="95">
                  <c:v>3.0974870750998043</c:v>
                </c:pt>
                <c:pt idx="96">
                  <c:v>3.5003707142351783</c:v>
                </c:pt>
                <c:pt idx="97">
                  <c:v>3.3077354427854022</c:v>
                </c:pt>
                <c:pt idx="98">
                  <c:v>3.1875726911669826</c:v>
                </c:pt>
                <c:pt idx="99">
                  <c:v>3.4687105461397976</c:v>
                </c:pt>
                <c:pt idx="100">
                  <c:v>3.3556600663752825</c:v>
                </c:pt>
                <c:pt idx="101">
                  <c:v>4.0358829318927567</c:v>
                </c:pt>
                <c:pt idx="102">
                  <c:v>4.4566749832558115</c:v>
                </c:pt>
                <c:pt idx="103">
                  <c:v>4.3103890836054228</c:v>
                </c:pt>
                <c:pt idx="104">
                  <c:v>4.6181642263810092</c:v>
                </c:pt>
                <c:pt idx="105">
                  <c:v>5.458396674078509</c:v>
                </c:pt>
                <c:pt idx="106">
                  <c:v>5.053718677249738</c:v>
                </c:pt>
                <c:pt idx="107">
                  <c:v>5.27099517529102</c:v>
                </c:pt>
                <c:pt idx="108">
                  <c:v>5.1232386385372619</c:v>
                </c:pt>
                <c:pt idx="109">
                  <c:v>5.2710789112818039</c:v>
                </c:pt>
                <c:pt idx="110">
                  <c:v>5.4150979648353008</c:v>
                </c:pt>
                <c:pt idx="111">
                  <c:v>5.6835238294423904</c:v>
                </c:pt>
              </c:numCache>
            </c:numRef>
          </c:val>
          <c:smooth val="0"/>
        </c:ser>
        <c:ser>
          <c:idx val="1"/>
          <c:order val="1"/>
          <c:tx>
            <c:strRef>
              <c:f>Sheet1!$M$1</c:f>
              <c:strCache>
                <c:ptCount val="1"/>
                <c:pt idx="0">
                  <c:v>传统反转因子多空组合净值</c:v>
                </c:pt>
              </c:strCache>
            </c:strRef>
          </c:tx>
          <c:spPr>
            <a:ln w="19050"/>
          </c:spPr>
          <c:marker>
            <c:symbol val="none"/>
          </c:marker>
          <c:cat>
            <c:numRef>
              <c:f>Sheet1!$A$2:$A$113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Sheet1!$M$2:$M$113</c:f>
              <c:numCache>
                <c:formatCode>General</c:formatCode>
                <c:ptCount val="112"/>
                <c:pt idx="0">
                  <c:v>1</c:v>
                </c:pt>
                <c:pt idx="1">
                  <c:v>1.064424</c:v>
                </c:pt>
                <c:pt idx="2">
                  <c:v>0.99610500000000002</c:v>
                </c:pt>
                <c:pt idx="3">
                  <c:v>0.91139000000000003</c:v>
                </c:pt>
                <c:pt idx="4">
                  <c:v>1.0063930000000001</c:v>
                </c:pt>
                <c:pt idx="5">
                  <c:v>1.0215099999999999</c:v>
                </c:pt>
                <c:pt idx="6">
                  <c:v>1.1797770000000001</c:v>
                </c:pt>
                <c:pt idx="7">
                  <c:v>1.2581039999999999</c:v>
                </c:pt>
                <c:pt idx="8">
                  <c:v>1.2095940000000001</c:v>
                </c:pt>
                <c:pt idx="9">
                  <c:v>1.234982</c:v>
                </c:pt>
                <c:pt idx="10">
                  <c:v>1.322284</c:v>
                </c:pt>
                <c:pt idx="11">
                  <c:v>1.3758060000000001</c:v>
                </c:pt>
                <c:pt idx="12">
                  <c:v>1.359394</c:v>
                </c:pt>
                <c:pt idx="13">
                  <c:v>1.352066</c:v>
                </c:pt>
                <c:pt idx="14">
                  <c:v>1.357796</c:v>
                </c:pt>
                <c:pt idx="15">
                  <c:v>1.4628129999999999</c:v>
                </c:pt>
                <c:pt idx="16">
                  <c:v>1.508354</c:v>
                </c:pt>
                <c:pt idx="17">
                  <c:v>1.4738169999999999</c:v>
                </c:pt>
                <c:pt idx="18">
                  <c:v>1.5958460000000001</c:v>
                </c:pt>
                <c:pt idx="19">
                  <c:v>1.5184660000000001</c:v>
                </c:pt>
                <c:pt idx="20">
                  <c:v>1.5117959999999999</c:v>
                </c:pt>
                <c:pt idx="21">
                  <c:v>1.527142</c:v>
                </c:pt>
                <c:pt idx="22">
                  <c:v>1.6029800000000001</c:v>
                </c:pt>
                <c:pt idx="23">
                  <c:v>1.7396199999999999</c:v>
                </c:pt>
                <c:pt idx="24">
                  <c:v>1.8771040000000001</c:v>
                </c:pt>
                <c:pt idx="25">
                  <c:v>1.892123</c:v>
                </c:pt>
                <c:pt idx="26">
                  <c:v>1.9819290000000001</c:v>
                </c:pt>
                <c:pt idx="27">
                  <c:v>1.971371</c:v>
                </c:pt>
                <c:pt idx="28">
                  <c:v>2.0432570000000001</c:v>
                </c:pt>
                <c:pt idx="29">
                  <c:v>2.075043</c:v>
                </c:pt>
                <c:pt idx="30">
                  <c:v>2.12283</c:v>
                </c:pt>
                <c:pt idx="31">
                  <c:v>2.1964589999999999</c:v>
                </c:pt>
                <c:pt idx="32">
                  <c:v>2.2741440000000002</c:v>
                </c:pt>
                <c:pt idx="33">
                  <c:v>2.2819379999999998</c:v>
                </c:pt>
                <c:pt idx="34">
                  <c:v>2.4149579999999999</c:v>
                </c:pt>
                <c:pt idx="35">
                  <c:v>2.4711810000000001</c:v>
                </c:pt>
                <c:pt idx="36">
                  <c:v>2.3800910000000002</c:v>
                </c:pt>
                <c:pt idx="37">
                  <c:v>2.346911</c:v>
                </c:pt>
                <c:pt idx="38">
                  <c:v>2.409335</c:v>
                </c:pt>
                <c:pt idx="39">
                  <c:v>2.4689709999999998</c:v>
                </c:pt>
                <c:pt idx="40">
                  <c:v>2.2969569999999999</c:v>
                </c:pt>
                <c:pt idx="41">
                  <c:v>2.3208639999999998</c:v>
                </c:pt>
                <c:pt idx="42">
                  <c:v>2.4063859999999999</c:v>
                </c:pt>
                <c:pt idx="43">
                  <c:v>2.4805320000000002</c:v>
                </c:pt>
                <c:pt idx="44">
                  <c:v>2.4020760000000001</c:v>
                </c:pt>
                <c:pt idx="45">
                  <c:v>2.4372579999999999</c:v>
                </c:pt>
                <c:pt idx="46">
                  <c:v>2.636177</c:v>
                </c:pt>
                <c:pt idx="47">
                  <c:v>2.7134040000000001</c:v>
                </c:pt>
                <c:pt idx="48">
                  <c:v>2.7324380000000001</c:v>
                </c:pt>
                <c:pt idx="49">
                  <c:v>2.760338</c:v>
                </c:pt>
                <c:pt idx="50">
                  <c:v>2.7663259999999998</c:v>
                </c:pt>
                <c:pt idx="51">
                  <c:v>2.704815</c:v>
                </c:pt>
                <c:pt idx="52">
                  <c:v>2.6787209999999999</c:v>
                </c:pt>
                <c:pt idx="53">
                  <c:v>2.779779</c:v>
                </c:pt>
                <c:pt idx="54">
                  <c:v>2.8827530000000001</c:v>
                </c:pt>
                <c:pt idx="55">
                  <c:v>2.7924540000000002</c:v>
                </c:pt>
                <c:pt idx="56">
                  <c:v>2.826457</c:v>
                </c:pt>
                <c:pt idx="57">
                  <c:v>2.854206</c:v>
                </c:pt>
                <c:pt idx="58">
                  <c:v>2.8977889999999999</c:v>
                </c:pt>
                <c:pt idx="59">
                  <c:v>2.9143979999999998</c:v>
                </c:pt>
                <c:pt idx="60">
                  <c:v>3.1047060000000002</c:v>
                </c:pt>
                <c:pt idx="61">
                  <c:v>3.2531430000000001</c:v>
                </c:pt>
                <c:pt idx="62">
                  <c:v>3.380449</c:v>
                </c:pt>
                <c:pt idx="63">
                  <c:v>3.4978189999999998</c:v>
                </c:pt>
                <c:pt idx="64">
                  <c:v>3.5976330000000001</c:v>
                </c:pt>
                <c:pt idx="65">
                  <c:v>3.502894</c:v>
                </c:pt>
                <c:pt idx="66">
                  <c:v>3.358676</c:v>
                </c:pt>
                <c:pt idx="67">
                  <c:v>3.3676599999999999</c:v>
                </c:pt>
                <c:pt idx="68">
                  <c:v>3.4960840000000002</c:v>
                </c:pt>
                <c:pt idx="69">
                  <c:v>3.6084179999999999</c:v>
                </c:pt>
                <c:pt idx="70">
                  <c:v>3.4617010000000001</c:v>
                </c:pt>
                <c:pt idx="71">
                  <c:v>3.6119180000000002</c:v>
                </c:pt>
                <c:pt idx="72">
                  <c:v>3.8027570000000002</c:v>
                </c:pt>
                <c:pt idx="73">
                  <c:v>3.724898</c:v>
                </c:pt>
                <c:pt idx="74">
                  <c:v>3.5848819999999999</c:v>
                </c:pt>
                <c:pt idx="75">
                  <c:v>3.6585369999999999</c:v>
                </c:pt>
                <c:pt idx="76">
                  <c:v>3.7222780000000002</c:v>
                </c:pt>
                <c:pt idx="77">
                  <c:v>3.6205820000000002</c:v>
                </c:pt>
                <c:pt idx="78">
                  <c:v>3.5769380000000002</c:v>
                </c:pt>
                <c:pt idx="79">
                  <c:v>3.9019569999999999</c:v>
                </c:pt>
                <c:pt idx="80">
                  <c:v>4.0147570000000004</c:v>
                </c:pt>
                <c:pt idx="81">
                  <c:v>4.2232229999999999</c:v>
                </c:pt>
                <c:pt idx="82">
                  <c:v>4.412058</c:v>
                </c:pt>
                <c:pt idx="83">
                  <c:v>4.476445</c:v>
                </c:pt>
                <c:pt idx="84">
                  <c:v>4.390371</c:v>
                </c:pt>
                <c:pt idx="85">
                  <c:v>4.4161820000000001</c:v>
                </c:pt>
                <c:pt idx="86">
                  <c:v>4.6154830000000002</c:v>
                </c:pt>
                <c:pt idx="87">
                  <c:v>4.6115430000000002</c:v>
                </c:pt>
                <c:pt idx="88">
                  <c:v>4.6414309999999999</c:v>
                </c:pt>
                <c:pt idx="89">
                  <c:v>4.6184849999999997</c:v>
                </c:pt>
                <c:pt idx="90">
                  <c:v>4.750712</c:v>
                </c:pt>
                <c:pt idx="91">
                  <c:v>4.9486889999999999</c:v>
                </c:pt>
                <c:pt idx="92">
                  <c:v>4.9130599999999998</c:v>
                </c:pt>
                <c:pt idx="93">
                  <c:v>4.7671020000000004</c:v>
                </c:pt>
                <c:pt idx="94">
                  <c:v>4.601572</c:v>
                </c:pt>
                <c:pt idx="95">
                  <c:v>4.0703440000000004</c:v>
                </c:pt>
                <c:pt idx="96">
                  <c:v>4.549855</c:v>
                </c:pt>
                <c:pt idx="97">
                  <c:v>4.266521</c:v>
                </c:pt>
                <c:pt idx="98">
                  <c:v>4.0284329999999997</c:v>
                </c:pt>
                <c:pt idx="99">
                  <c:v>4.3935740000000001</c:v>
                </c:pt>
                <c:pt idx="100">
                  <c:v>4.6438759999999997</c:v>
                </c:pt>
                <c:pt idx="101">
                  <c:v>5.7142020000000002</c:v>
                </c:pt>
                <c:pt idx="102">
                  <c:v>6.0400530000000003</c:v>
                </c:pt>
                <c:pt idx="103">
                  <c:v>6.0002880000000003</c:v>
                </c:pt>
                <c:pt idx="104">
                  <c:v>6.4545339999999998</c:v>
                </c:pt>
                <c:pt idx="105">
                  <c:v>6.8538600000000001</c:v>
                </c:pt>
                <c:pt idx="106">
                  <c:v>6.5777150000000004</c:v>
                </c:pt>
                <c:pt idx="107">
                  <c:v>7.0389860000000004</c:v>
                </c:pt>
                <c:pt idx="108">
                  <c:v>6.9208460000000001</c:v>
                </c:pt>
                <c:pt idx="109">
                  <c:v>6.8565550000000002</c:v>
                </c:pt>
                <c:pt idx="110">
                  <c:v>7.4658660000000001</c:v>
                </c:pt>
                <c:pt idx="111">
                  <c:v>7.8449299999999997</c:v>
                </c:pt>
              </c:numCache>
            </c:numRef>
          </c:val>
          <c:smooth val="0"/>
        </c:ser>
        <c:dLbls>
          <c:showLegendKey val="0"/>
          <c:showVal val="0"/>
          <c:showCatName val="0"/>
          <c:showSerName val="0"/>
          <c:showPercent val="0"/>
          <c:showBubbleSize val="0"/>
        </c:dLbls>
        <c:smooth val="0"/>
        <c:axId val="1862416304"/>
        <c:axId val="1862414672"/>
      </c:lineChart>
      <c:dateAx>
        <c:axId val="1862416304"/>
        <c:scaling>
          <c:orientation val="minMax"/>
        </c:scaling>
        <c:delete val="0"/>
        <c:axPos val="b"/>
        <c:numFmt formatCode="m/d/yyyy" sourceLinked="1"/>
        <c:majorTickMark val="out"/>
        <c:minorTickMark val="none"/>
        <c:tickLblPos val="nextTo"/>
        <c:crossAx val="1862414672"/>
        <c:crosses val="autoZero"/>
        <c:auto val="1"/>
        <c:lblOffset val="100"/>
        <c:baseTimeUnit val="months"/>
      </c:dateAx>
      <c:valAx>
        <c:axId val="1862414672"/>
        <c:scaling>
          <c:orientation val="minMax"/>
        </c:scaling>
        <c:delete val="0"/>
        <c:axPos val="l"/>
        <c:numFmt formatCode="General" sourceLinked="1"/>
        <c:majorTickMark val="out"/>
        <c:minorTickMark val="none"/>
        <c:tickLblPos val="nextTo"/>
        <c:crossAx val="1862416304"/>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xPr>
        <a:bodyPr/>
        <a:lstStyle/>
        <a:p>
          <a:pPr>
            <a:defRPr sz="1200">
              <a:latin typeface="微软雅黑" panose="020B0503020204020204" pitchFamily="34" charset="-122"/>
              <a:ea typeface="微软雅黑" panose="020B0503020204020204" pitchFamily="34" charset="-122"/>
            </a:defRPr>
          </a:pPr>
          <a:endParaRPr lang="zh-CN"/>
        </a:p>
      </c:txPr>
    </c:title>
    <c:autoTitleDeleted val="0"/>
    <c:plotArea>
      <c:layout/>
      <c:lineChart>
        <c:grouping val="standard"/>
        <c:varyColors val="0"/>
        <c:ser>
          <c:idx val="0"/>
          <c:order val="0"/>
          <c:tx>
            <c:strRef>
              <c:f>不同阈值下的股票数量!$C$1</c:f>
              <c:strCache>
                <c:ptCount val="1"/>
                <c:pt idx="0">
                  <c:v>截面敏感系数小于0的股票数量</c:v>
                </c:pt>
              </c:strCache>
            </c:strRef>
          </c:tx>
          <c:spPr>
            <a:ln w="19050"/>
          </c:spPr>
          <c:marker>
            <c:symbol val="none"/>
          </c:marker>
          <c:cat>
            <c:numRef>
              <c:f>不同阈值下的股票数量!$A$2:$A$112</c:f>
              <c:numCache>
                <c:formatCode>yyyy\-mm\-dd</c:formatCode>
                <c:ptCount val="111"/>
                <c:pt idx="0">
                  <c:v>39141</c:v>
                </c:pt>
                <c:pt idx="1">
                  <c:v>39172</c:v>
                </c:pt>
                <c:pt idx="2">
                  <c:v>39202</c:v>
                </c:pt>
                <c:pt idx="3">
                  <c:v>39233</c:v>
                </c:pt>
                <c:pt idx="4">
                  <c:v>39263</c:v>
                </c:pt>
                <c:pt idx="5">
                  <c:v>39294</c:v>
                </c:pt>
                <c:pt idx="6">
                  <c:v>39325</c:v>
                </c:pt>
                <c:pt idx="7">
                  <c:v>39355</c:v>
                </c:pt>
                <c:pt idx="8">
                  <c:v>39386</c:v>
                </c:pt>
                <c:pt idx="9">
                  <c:v>39416</c:v>
                </c:pt>
                <c:pt idx="10">
                  <c:v>39447</c:v>
                </c:pt>
                <c:pt idx="11">
                  <c:v>39478</c:v>
                </c:pt>
                <c:pt idx="12">
                  <c:v>39507</c:v>
                </c:pt>
                <c:pt idx="13">
                  <c:v>39538</c:v>
                </c:pt>
                <c:pt idx="14">
                  <c:v>39568</c:v>
                </c:pt>
                <c:pt idx="15">
                  <c:v>39599</c:v>
                </c:pt>
                <c:pt idx="16">
                  <c:v>39629</c:v>
                </c:pt>
                <c:pt idx="17">
                  <c:v>39660</c:v>
                </c:pt>
                <c:pt idx="18">
                  <c:v>39691</c:v>
                </c:pt>
                <c:pt idx="19">
                  <c:v>39721</c:v>
                </c:pt>
                <c:pt idx="20">
                  <c:v>39752</c:v>
                </c:pt>
                <c:pt idx="21">
                  <c:v>39782</c:v>
                </c:pt>
                <c:pt idx="22">
                  <c:v>39813</c:v>
                </c:pt>
                <c:pt idx="23">
                  <c:v>39844</c:v>
                </c:pt>
                <c:pt idx="24">
                  <c:v>39872</c:v>
                </c:pt>
                <c:pt idx="25">
                  <c:v>39903</c:v>
                </c:pt>
                <c:pt idx="26">
                  <c:v>39933</c:v>
                </c:pt>
                <c:pt idx="27">
                  <c:v>39964</c:v>
                </c:pt>
                <c:pt idx="28">
                  <c:v>39994</c:v>
                </c:pt>
                <c:pt idx="29">
                  <c:v>40025</c:v>
                </c:pt>
                <c:pt idx="30">
                  <c:v>40056</c:v>
                </c:pt>
                <c:pt idx="31">
                  <c:v>40086</c:v>
                </c:pt>
                <c:pt idx="32">
                  <c:v>40117</c:v>
                </c:pt>
                <c:pt idx="33">
                  <c:v>40147</c:v>
                </c:pt>
                <c:pt idx="34">
                  <c:v>40178</c:v>
                </c:pt>
                <c:pt idx="35">
                  <c:v>40209</c:v>
                </c:pt>
                <c:pt idx="36">
                  <c:v>40237</c:v>
                </c:pt>
                <c:pt idx="37">
                  <c:v>40268</c:v>
                </c:pt>
                <c:pt idx="38">
                  <c:v>40298</c:v>
                </c:pt>
                <c:pt idx="39">
                  <c:v>40329</c:v>
                </c:pt>
                <c:pt idx="40">
                  <c:v>40359</c:v>
                </c:pt>
                <c:pt idx="41">
                  <c:v>40390</c:v>
                </c:pt>
                <c:pt idx="42">
                  <c:v>40421</c:v>
                </c:pt>
                <c:pt idx="43">
                  <c:v>40451</c:v>
                </c:pt>
                <c:pt idx="44">
                  <c:v>40482</c:v>
                </c:pt>
                <c:pt idx="45">
                  <c:v>40512</c:v>
                </c:pt>
                <c:pt idx="46">
                  <c:v>40543</c:v>
                </c:pt>
                <c:pt idx="47">
                  <c:v>40574</c:v>
                </c:pt>
                <c:pt idx="48">
                  <c:v>40602</c:v>
                </c:pt>
                <c:pt idx="49">
                  <c:v>40633</c:v>
                </c:pt>
                <c:pt idx="50">
                  <c:v>40663</c:v>
                </c:pt>
                <c:pt idx="51">
                  <c:v>40694</c:v>
                </c:pt>
                <c:pt idx="52">
                  <c:v>40724</c:v>
                </c:pt>
                <c:pt idx="53">
                  <c:v>40755</c:v>
                </c:pt>
                <c:pt idx="54">
                  <c:v>40786</c:v>
                </c:pt>
                <c:pt idx="55">
                  <c:v>40816</c:v>
                </c:pt>
                <c:pt idx="56">
                  <c:v>40847</c:v>
                </c:pt>
                <c:pt idx="57">
                  <c:v>40877</c:v>
                </c:pt>
                <c:pt idx="58">
                  <c:v>40908</c:v>
                </c:pt>
                <c:pt idx="59">
                  <c:v>40939</c:v>
                </c:pt>
                <c:pt idx="60">
                  <c:v>40968</c:v>
                </c:pt>
                <c:pt idx="61">
                  <c:v>40999</c:v>
                </c:pt>
                <c:pt idx="62">
                  <c:v>41029</c:v>
                </c:pt>
                <c:pt idx="63">
                  <c:v>41060</c:v>
                </c:pt>
                <c:pt idx="64">
                  <c:v>41090</c:v>
                </c:pt>
                <c:pt idx="65">
                  <c:v>41121</c:v>
                </c:pt>
                <c:pt idx="66">
                  <c:v>41152</c:v>
                </c:pt>
                <c:pt idx="67">
                  <c:v>41182</c:v>
                </c:pt>
                <c:pt idx="68">
                  <c:v>41213</c:v>
                </c:pt>
                <c:pt idx="69">
                  <c:v>41243</c:v>
                </c:pt>
                <c:pt idx="70">
                  <c:v>41274</c:v>
                </c:pt>
                <c:pt idx="71">
                  <c:v>41305</c:v>
                </c:pt>
                <c:pt idx="72">
                  <c:v>41333</c:v>
                </c:pt>
                <c:pt idx="73">
                  <c:v>41364</c:v>
                </c:pt>
                <c:pt idx="74">
                  <c:v>41394</c:v>
                </c:pt>
                <c:pt idx="75">
                  <c:v>41425</c:v>
                </c:pt>
                <c:pt idx="76">
                  <c:v>41455</c:v>
                </c:pt>
                <c:pt idx="77">
                  <c:v>41486</c:v>
                </c:pt>
                <c:pt idx="78">
                  <c:v>41517</c:v>
                </c:pt>
                <c:pt idx="79">
                  <c:v>41547</c:v>
                </c:pt>
                <c:pt idx="80">
                  <c:v>41578</c:v>
                </c:pt>
                <c:pt idx="81">
                  <c:v>41608</c:v>
                </c:pt>
                <c:pt idx="82">
                  <c:v>41639</c:v>
                </c:pt>
                <c:pt idx="83">
                  <c:v>41670</c:v>
                </c:pt>
                <c:pt idx="84">
                  <c:v>41698</c:v>
                </c:pt>
                <c:pt idx="85">
                  <c:v>41729</c:v>
                </c:pt>
                <c:pt idx="86">
                  <c:v>41759</c:v>
                </c:pt>
                <c:pt idx="87">
                  <c:v>41790</c:v>
                </c:pt>
                <c:pt idx="88">
                  <c:v>41820</c:v>
                </c:pt>
                <c:pt idx="89">
                  <c:v>41851</c:v>
                </c:pt>
                <c:pt idx="90">
                  <c:v>41882</c:v>
                </c:pt>
                <c:pt idx="91">
                  <c:v>41912</c:v>
                </c:pt>
                <c:pt idx="92">
                  <c:v>41943</c:v>
                </c:pt>
                <c:pt idx="93">
                  <c:v>41973</c:v>
                </c:pt>
                <c:pt idx="94">
                  <c:v>42004</c:v>
                </c:pt>
                <c:pt idx="95">
                  <c:v>42035</c:v>
                </c:pt>
                <c:pt idx="96">
                  <c:v>42063</c:v>
                </c:pt>
                <c:pt idx="97">
                  <c:v>42094</c:v>
                </c:pt>
                <c:pt idx="98">
                  <c:v>42124</c:v>
                </c:pt>
                <c:pt idx="99">
                  <c:v>42155</c:v>
                </c:pt>
                <c:pt idx="100">
                  <c:v>42185</c:v>
                </c:pt>
                <c:pt idx="101">
                  <c:v>42216</c:v>
                </c:pt>
                <c:pt idx="102">
                  <c:v>42247</c:v>
                </c:pt>
                <c:pt idx="103">
                  <c:v>42277</c:v>
                </c:pt>
                <c:pt idx="104">
                  <c:v>42308</c:v>
                </c:pt>
                <c:pt idx="105">
                  <c:v>42338</c:v>
                </c:pt>
                <c:pt idx="106">
                  <c:v>42369</c:v>
                </c:pt>
                <c:pt idx="107">
                  <c:v>42400</c:v>
                </c:pt>
                <c:pt idx="108">
                  <c:v>42429</c:v>
                </c:pt>
                <c:pt idx="109">
                  <c:v>42460</c:v>
                </c:pt>
                <c:pt idx="110">
                  <c:v>42490</c:v>
                </c:pt>
              </c:numCache>
            </c:numRef>
          </c:cat>
          <c:val>
            <c:numRef>
              <c:f>不同阈值下的股票数量!$C$2:$C$112</c:f>
              <c:numCache>
                <c:formatCode>General</c:formatCode>
                <c:ptCount val="111"/>
                <c:pt idx="0">
                  <c:v>258</c:v>
                </c:pt>
                <c:pt idx="1">
                  <c:v>254</c:v>
                </c:pt>
                <c:pt idx="2">
                  <c:v>257</c:v>
                </c:pt>
                <c:pt idx="3">
                  <c:v>257</c:v>
                </c:pt>
                <c:pt idx="4">
                  <c:v>253</c:v>
                </c:pt>
                <c:pt idx="5">
                  <c:v>242</c:v>
                </c:pt>
                <c:pt idx="6">
                  <c:v>217</c:v>
                </c:pt>
                <c:pt idx="7">
                  <c:v>221</c:v>
                </c:pt>
                <c:pt idx="8">
                  <c:v>226</c:v>
                </c:pt>
                <c:pt idx="9">
                  <c:v>220</c:v>
                </c:pt>
                <c:pt idx="10">
                  <c:v>204</c:v>
                </c:pt>
                <c:pt idx="11">
                  <c:v>254</c:v>
                </c:pt>
                <c:pt idx="12">
                  <c:v>216</c:v>
                </c:pt>
                <c:pt idx="13">
                  <c:v>232</c:v>
                </c:pt>
                <c:pt idx="14">
                  <c:v>232</c:v>
                </c:pt>
                <c:pt idx="15">
                  <c:v>226</c:v>
                </c:pt>
                <c:pt idx="16">
                  <c:v>225</c:v>
                </c:pt>
                <c:pt idx="17">
                  <c:v>260</c:v>
                </c:pt>
                <c:pt idx="18">
                  <c:v>233</c:v>
                </c:pt>
                <c:pt idx="19">
                  <c:v>220</c:v>
                </c:pt>
                <c:pt idx="20">
                  <c:v>223</c:v>
                </c:pt>
                <c:pt idx="21">
                  <c:v>272</c:v>
                </c:pt>
                <c:pt idx="22">
                  <c:v>272</c:v>
                </c:pt>
                <c:pt idx="23">
                  <c:v>281</c:v>
                </c:pt>
                <c:pt idx="24">
                  <c:v>227</c:v>
                </c:pt>
                <c:pt idx="25">
                  <c:v>208</c:v>
                </c:pt>
                <c:pt idx="26">
                  <c:v>217</c:v>
                </c:pt>
                <c:pt idx="27">
                  <c:v>224</c:v>
                </c:pt>
                <c:pt idx="28">
                  <c:v>225</c:v>
                </c:pt>
                <c:pt idx="29">
                  <c:v>255</c:v>
                </c:pt>
                <c:pt idx="30">
                  <c:v>233</c:v>
                </c:pt>
                <c:pt idx="31">
                  <c:v>234</c:v>
                </c:pt>
                <c:pt idx="32">
                  <c:v>235</c:v>
                </c:pt>
                <c:pt idx="33">
                  <c:v>234</c:v>
                </c:pt>
                <c:pt idx="34">
                  <c:v>235</c:v>
                </c:pt>
                <c:pt idx="35">
                  <c:v>263</c:v>
                </c:pt>
                <c:pt idx="36">
                  <c:v>226</c:v>
                </c:pt>
                <c:pt idx="37">
                  <c:v>219</c:v>
                </c:pt>
                <c:pt idx="38">
                  <c:v>207</c:v>
                </c:pt>
                <c:pt idx="39">
                  <c:v>220</c:v>
                </c:pt>
                <c:pt idx="40">
                  <c:v>207</c:v>
                </c:pt>
                <c:pt idx="41">
                  <c:v>291</c:v>
                </c:pt>
                <c:pt idx="42">
                  <c:v>228</c:v>
                </c:pt>
                <c:pt idx="43">
                  <c:v>224</c:v>
                </c:pt>
                <c:pt idx="44">
                  <c:v>224</c:v>
                </c:pt>
                <c:pt idx="45">
                  <c:v>237</c:v>
                </c:pt>
                <c:pt idx="46">
                  <c:v>225</c:v>
                </c:pt>
                <c:pt idx="47">
                  <c:v>265</c:v>
                </c:pt>
                <c:pt idx="48">
                  <c:v>245</c:v>
                </c:pt>
                <c:pt idx="49">
                  <c:v>244</c:v>
                </c:pt>
                <c:pt idx="50">
                  <c:v>232</c:v>
                </c:pt>
                <c:pt idx="51">
                  <c:v>230</c:v>
                </c:pt>
                <c:pt idx="52">
                  <c:v>231</c:v>
                </c:pt>
                <c:pt idx="53">
                  <c:v>256</c:v>
                </c:pt>
                <c:pt idx="54">
                  <c:v>221</c:v>
                </c:pt>
                <c:pt idx="55">
                  <c:v>217</c:v>
                </c:pt>
                <c:pt idx="56">
                  <c:v>229</c:v>
                </c:pt>
                <c:pt idx="57">
                  <c:v>259</c:v>
                </c:pt>
                <c:pt idx="58">
                  <c:v>261</c:v>
                </c:pt>
                <c:pt idx="59">
                  <c:v>295</c:v>
                </c:pt>
                <c:pt idx="60">
                  <c:v>226</c:v>
                </c:pt>
                <c:pt idx="61">
                  <c:v>217</c:v>
                </c:pt>
                <c:pt idx="62">
                  <c:v>215</c:v>
                </c:pt>
                <c:pt idx="63">
                  <c:v>218</c:v>
                </c:pt>
                <c:pt idx="64">
                  <c:v>229</c:v>
                </c:pt>
                <c:pt idx="65">
                  <c:v>256</c:v>
                </c:pt>
                <c:pt idx="66">
                  <c:v>230</c:v>
                </c:pt>
                <c:pt idx="67">
                  <c:v>233</c:v>
                </c:pt>
                <c:pt idx="68">
                  <c:v>243</c:v>
                </c:pt>
                <c:pt idx="69">
                  <c:v>239</c:v>
                </c:pt>
                <c:pt idx="70">
                  <c:v>230</c:v>
                </c:pt>
                <c:pt idx="71">
                  <c:v>251</c:v>
                </c:pt>
                <c:pt idx="72">
                  <c:v>242</c:v>
                </c:pt>
                <c:pt idx="73">
                  <c:v>225</c:v>
                </c:pt>
                <c:pt idx="74">
                  <c:v>225</c:v>
                </c:pt>
                <c:pt idx="75">
                  <c:v>233</c:v>
                </c:pt>
                <c:pt idx="76">
                  <c:v>238</c:v>
                </c:pt>
                <c:pt idx="77">
                  <c:v>295</c:v>
                </c:pt>
                <c:pt idx="78">
                  <c:v>254</c:v>
                </c:pt>
                <c:pt idx="79">
                  <c:v>255</c:v>
                </c:pt>
                <c:pt idx="80">
                  <c:v>250</c:v>
                </c:pt>
                <c:pt idx="81">
                  <c:v>252</c:v>
                </c:pt>
                <c:pt idx="82">
                  <c:v>253</c:v>
                </c:pt>
                <c:pt idx="83">
                  <c:v>230</c:v>
                </c:pt>
                <c:pt idx="84">
                  <c:v>234</c:v>
                </c:pt>
                <c:pt idx="85">
                  <c:v>235</c:v>
                </c:pt>
                <c:pt idx="86">
                  <c:v>236</c:v>
                </c:pt>
                <c:pt idx="87">
                  <c:v>233</c:v>
                </c:pt>
                <c:pt idx="88">
                  <c:v>248</c:v>
                </c:pt>
                <c:pt idx="89">
                  <c:v>253</c:v>
                </c:pt>
                <c:pt idx="90">
                  <c:v>252</c:v>
                </c:pt>
                <c:pt idx="91">
                  <c:v>249</c:v>
                </c:pt>
                <c:pt idx="92">
                  <c:v>239</c:v>
                </c:pt>
                <c:pt idx="93">
                  <c:v>238</c:v>
                </c:pt>
                <c:pt idx="94">
                  <c:v>234</c:v>
                </c:pt>
                <c:pt idx="95">
                  <c:v>275</c:v>
                </c:pt>
                <c:pt idx="96">
                  <c:v>274</c:v>
                </c:pt>
                <c:pt idx="97">
                  <c:v>225</c:v>
                </c:pt>
                <c:pt idx="98">
                  <c:v>233</c:v>
                </c:pt>
                <c:pt idx="99">
                  <c:v>234</c:v>
                </c:pt>
                <c:pt idx="100">
                  <c:v>225</c:v>
                </c:pt>
                <c:pt idx="101">
                  <c:v>242</c:v>
                </c:pt>
                <c:pt idx="102">
                  <c:v>227</c:v>
                </c:pt>
                <c:pt idx="103">
                  <c:v>214</c:v>
                </c:pt>
                <c:pt idx="104">
                  <c:v>225</c:v>
                </c:pt>
                <c:pt idx="105">
                  <c:v>213</c:v>
                </c:pt>
                <c:pt idx="106">
                  <c:v>209</c:v>
                </c:pt>
                <c:pt idx="107">
                  <c:v>235</c:v>
                </c:pt>
                <c:pt idx="108">
                  <c:v>240</c:v>
                </c:pt>
                <c:pt idx="109">
                  <c:v>234</c:v>
                </c:pt>
                <c:pt idx="110">
                  <c:v>232</c:v>
                </c:pt>
              </c:numCache>
            </c:numRef>
          </c:val>
          <c:smooth val="0"/>
        </c:ser>
        <c:dLbls>
          <c:showLegendKey val="0"/>
          <c:showVal val="0"/>
          <c:showCatName val="0"/>
          <c:showSerName val="0"/>
          <c:showPercent val="0"/>
          <c:showBubbleSize val="0"/>
        </c:dLbls>
        <c:smooth val="0"/>
        <c:axId val="1862712832"/>
        <c:axId val="1862713376"/>
      </c:lineChart>
      <c:dateAx>
        <c:axId val="1862712832"/>
        <c:scaling>
          <c:orientation val="minMax"/>
        </c:scaling>
        <c:delete val="0"/>
        <c:axPos val="b"/>
        <c:numFmt formatCode="yyyy\-mm\-dd" sourceLinked="1"/>
        <c:majorTickMark val="out"/>
        <c:minorTickMark val="none"/>
        <c:tickLblPos val="nextTo"/>
        <c:crossAx val="1862713376"/>
        <c:crosses val="autoZero"/>
        <c:auto val="1"/>
        <c:lblOffset val="100"/>
        <c:baseTimeUnit val="months"/>
      </c:dateAx>
      <c:valAx>
        <c:axId val="1862713376"/>
        <c:scaling>
          <c:orientation val="minMax"/>
        </c:scaling>
        <c:delete val="0"/>
        <c:axPos val="l"/>
        <c:numFmt formatCode="General" sourceLinked="1"/>
        <c:majorTickMark val="out"/>
        <c:minorTickMark val="none"/>
        <c:tickLblPos val="nextTo"/>
        <c:crossAx val="1862712832"/>
        <c:crosses val="autoZero"/>
        <c:crossBetween val="between"/>
      </c:valAx>
    </c:plotArea>
    <c:legend>
      <c:legendPos val="b"/>
      <c:layout/>
      <c:overlay val="0"/>
    </c:legend>
    <c:plotVisOnly val="1"/>
    <c:dispBlanksAs val="gap"/>
    <c:showDLblsOverMax val="0"/>
  </c:chart>
  <c:spPr>
    <a:ln w="19050"/>
  </c:sp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dirty="0">
                <a:latin typeface="微软雅黑" panose="020B0503020204020204" pitchFamily="34" charset="-122"/>
                <a:ea typeface="微软雅黑" panose="020B0503020204020204" pitchFamily="34" charset="-122"/>
              </a:rPr>
              <a:t>不同阈值下</a:t>
            </a:r>
            <a:r>
              <a:rPr lang="zh-CN" altLang="en-US" sz="1200" dirty="0" smtClean="0">
                <a:latin typeface="微软雅黑" panose="020B0503020204020204" pitchFamily="34" charset="-122"/>
                <a:ea typeface="微软雅黑" panose="020B0503020204020204" pitchFamily="34" charset="-122"/>
              </a:rPr>
              <a:t>的股票</a:t>
            </a:r>
            <a:r>
              <a:rPr lang="zh-CN" altLang="en-US" sz="1200" dirty="0">
                <a:latin typeface="微软雅黑" panose="020B0503020204020204" pitchFamily="34" charset="-122"/>
                <a:ea typeface="微软雅黑" panose="020B0503020204020204" pitchFamily="34" charset="-122"/>
              </a:rPr>
              <a:t>数量</a:t>
            </a:r>
          </a:p>
        </c:rich>
      </c:tx>
      <c:layout/>
      <c:overlay val="0"/>
    </c:title>
    <c:autoTitleDeleted val="0"/>
    <c:plotArea>
      <c:layout/>
      <c:lineChart>
        <c:grouping val="standard"/>
        <c:varyColors val="0"/>
        <c:ser>
          <c:idx val="0"/>
          <c:order val="0"/>
          <c:tx>
            <c:strRef>
              <c:f>Sheet6!$L$1</c:f>
              <c:strCache>
                <c:ptCount val="1"/>
                <c:pt idx="0">
                  <c:v>1</c:v>
                </c:pt>
              </c:strCache>
            </c:strRef>
          </c:tx>
          <c:marker>
            <c:symbol val="none"/>
          </c:marker>
          <c:cat>
            <c:numRef>
              <c:f>Sheet6!$A$2:$A$112</c:f>
              <c:numCache>
                <c:formatCode>yyyy\-mm\-dd</c:formatCode>
                <c:ptCount val="111"/>
                <c:pt idx="0">
                  <c:v>39141</c:v>
                </c:pt>
                <c:pt idx="1">
                  <c:v>39172</c:v>
                </c:pt>
                <c:pt idx="2">
                  <c:v>39202</c:v>
                </c:pt>
                <c:pt idx="3">
                  <c:v>39233</c:v>
                </c:pt>
                <c:pt idx="4">
                  <c:v>39263</c:v>
                </c:pt>
                <c:pt idx="5">
                  <c:v>39294</c:v>
                </c:pt>
                <c:pt idx="6">
                  <c:v>39325</c:v>
                </c:pt>
                <c:pt idx="7">
                  <c:v>39355</c:v>
                </c:pt>
                <c:pt idx="8">
                  <c:v>39386</c:v>
                </c:pt>
                <c:pt idx="9">
                  <c:v>39416</c:v>
                </c:pt>
                <c:pt idx="10">
                  <c:v>39447</c:v>
                </c:pt>
                <c:pt idx="11">
                  <c:v>39478</c:v>
                </c:pt>
                <c:pt idx="12">
                  <c:v>39507</c:v>
                </c:pt>
                <c:pt idx="13">
                  <c:v>39538</c:v>
                </c:pt>
                <c:pt idx="14">
                  <c:v>39568</c:v>
                </c:pt>
                <c:pt idx="15">
                  <c:v>39599</c:v>
                </c:pt>
                <c:pt idx="16">
                  <c:v>39629</c:v>
                </c:pt>
                <c:pt idx="17">
                  <c:v>39660</c:v>
                </c:pt>
                <c:pt idx="18">
                  <c:v>39691</c:v>
                </c:pt>
                <c:pt idx="19">
                  <c:v>39721</c:v>
                </c:pt>
                <c:pt idx="20">
                  <c:v>39752</c:v>
                </c:pt>
                <c:pt idx="21">
                  <c:v>39782</c:v>
                </c:pt>
                <c:pt idx="22">
                  <c:v>39813</c:v>
                </c:pt>
                <c:pt idx="23">
                  <c:v>39844</c:v>
                </c:pt>
                <c:pt idx="24">
                  <c:v>39872</c:v>
                </c:pt>
                <c:pt idx="25">
                  <c:v>39903</c:v>
                </c:pt>
                <c:pt idx="26">
                  <c:v>39933</c:v>
                </c:pt>
                <c:pt idx="27">
                  <c:v>39964</c:v>
                </c:pt>
                <c:pt idx="28">
                  <c:v>39994</c:v>
                </c:pt>
                <c:pt idx="29">
                  <c:v>40025</c:v>
                </c:pt>
                <c:pt idx="30">
                  <c:v>40056</c:v>
                </c:pt>
                <c:pt idx="31">
                  <c:v>40086</c:v>
                </c:pt>
                <c:pt idx="32">
                  <c:v>40117</c:v>
                </c:pt>
                <c:pt idx="33">
                  <c:v>40147</c:v>
                </c:pt>
                <c:pt idx="34">
                  <c:v>40178</c:v>
                </c:pt>
                <c:pt idx="35">
                  <c:v>40209</c:v>
                </c:pt>
                <c:pt idx="36">
                  <c:v>40237</c:v>
                </c:pt>
                <c:pt idx="37">
                  <c:v>40268</c:v>
                </c:pt>
                <c:pt idx="38">
                  <c:v>40298</c:v>
                </c:pt>
                <c:pt idx="39">
                  <c:v>40329</c:v>
                </c:pt>
                <c:pt idx="40">
                  <c:v>40359</c:v>
                </c:pt>
                <c:pt idx="41">
                  <c:v>40390</c:v>
                </c:pt>
                <c:pt idx="42">
                  <c:v>40421</c:v>
                </c:pt>
                <c:pt idx="43">
                  <c:v>40451</c:v>
                </c:pt>
                <c:pt idx="44">
                  <c:v>40482</c:v>
                </c:pt>
                <c:pt idx="45">
                  <c:v>40512</c:v>
                </c:pt>
                <c:pt idx="46">
                  <c:v>40543</c:v>
                </c:pt>
                <c:pt idx="47">
                  <c:v>40574</c:v>
                </c:pt>
                <c:pt idx="48">
                  <c:v>40602</c:v>
                </c:pt>
                <c:pt idx="49">
                  <c:v>40633</c:v>
                </c:pt>
                <c:pt idx="50">
                  <c:v>40663</c:v>
                </c:pt>
                <c:pt idx="51">
                  <c:v>40694</c:v>
                </c:pt>
                <c:pt idx="52">
                  <c:v>40724</c:v>
                </c:pt>
                <c:pt idx="53">
                  <c:v>40755</c:v>
                </c:pt>
                <c:pt idx="54">
                  <c:v>40786</c:v>
                </c:pt>
                <c:pt idx="55">
                  <c:v>40816</c:v>
                </c:pt>
                <c:pt idx="56">
                  <c:v>40847</c:v>
                </c:pt>
                <c:pt idx="57">
                  <c:v>40877</c:v>
                </c:pt>
                <c:pt idx="58">
                  <c:v>40908</c:v>
                </c:pt>
                <c:pt idx="59">
                  <c:v>40939</c:v>
                </c:pt>
                <c:pt idx="60">
                  <c:v>40968</c:v>
                </c:pt>
                <c:pt idx="61">
                  <c:v>40999</c:v>
                </c:pt>
                <c:pt idx="62">
                  <c:v>41029</c:v>
                </c:pt>
                <c:pt idx="63">
                  <c:v>41060</c:v>
                </c:pt>
                <c:pt idx="64">
                  <c:v>41090</c:v>
                </c:pt>
                <c:pt idx="65">
                  <c:v>41121</c:v>
                </c:pt>
                <c:pt idx="66">
                  <c:v>41152</c:v>
                </c:pt>
                <c:pt idx="67">
                  <c:v>41182</c:v>
                </c:pt>
                <c:pt idx="68">
                  <c:v>41213</c:v>
                </c:pt>
                <c:pt idx="69">
                  <c:v>41243</c:v>
                </c:pt>
                <c:pt idx="70">
                  <c:v>41274</c:v>
                </c:pt>
                <c:pt idx="71">
                  <c:v>41305</c:v>
                </c:pt>
                <c:pt idx="72">
                  <c:v>41333</c:v>
                </c:pt>
                <c:pt idx="73">
                  <c:v>41364</c:v>
                </c:pt>
                <c:pt idx="74">
                  <c:v>41394</c:v>
                </c:pt>
                <c:pt idx="75">
                  <c:v>41425</c:v>
                </c:pt>
                <c:pt idx="76">
                  <c:v>41455</c:v>
                </c:pt>
                <c:pt idx="77">
                  <c:v>41486</c:v>
                </c:pt>
                <c:pt idx="78">
                  <c:v>41517</c:v>
                </c:pt>
                <c:pt idx="79">
                  <c:v>41547</c:v>
                </c:pt>
                <c:pt idx="80">
                  <c:v>41578</c:v>
                </c:pt>
                <c:pt idx="81">
                  <c:v>41608</c:v>
                </c:pt>
                <c:pt idx="82">
                  <c:v>41639</c:v>
                </c:pt>
                <c:pt idx="83">
                  <c:v>41670</c:v>
                </c:pt>
                <c:pt idx="84">
                  <c:v>41698</c:v>
                </c:pt>
                <c:pt idx="85">
                  <c:v>41729</c:v>
                </c:pt>
                <c:pt idx="86">
                  <c:v>41759</c:v>
                </c:pt>
                <c:pt idx="87">
                  <c:v>41790</c:v>
                </c:pt>
                <c:pt idx="88">
                  <c:v>41820</c:v>
                </c:pt>
                <c:pt idx="89">
                  <c:v>41851</c:v>
                </c:pt>
                <c:pt idx="90">
                  <c:v>41882</c:v>
                </c:pt>
                <c:pt idx="91">
                  <c:v>41912</c:v>
                </c:pt>
                <c:pt idx="92">
                  <c:v>41943</c:v>
                </c:pt>
                <c:pt idx="93">
                  <c:v>41973</c:v>
                </c:pt>
                <c:pt idx="94">
                  <c:v>42004</c:v>
                </c:pt>
                <c:pt idx="95">
                  <c:v>42035</c:v>
                </c:pt>
                <c:pt idx="96">
                  <c:v>42063</c:v>
                </c:pt>
                <c:pt idx="97">
                  <c:v>42094</c:v>
                </c:pt>
                <c:pt idx="98">
                  <c:v>42124</c:v>
                </c:pt>
                <c:pt idx="99">
                  <c:v>42155</c:v>
                </c:pt>
                <c:pt idx="100">
                  <c:v>42185</c:v>
                </c:pt>
                <c:pt idx="101">
                  <c:v>42216</c:v>
                </c:pt>
                <c:pt idx="102">
                  <c:v>42247</c:v>
                </c:pt>
                <c:pt idx="103">
                  <c:v>42277</c:v>
                </c:pt>
                <c:pt idx="104">
                  <c:v>42308</c:v>
                </c:pt>
                <c:pt idx="105">
                  <c:v>42338</c:v>
                </c:pt>
                <c:pt idx="106">
                  <c:v>42369</c:v>
                </c:pt>
                <c:pt idx="107">
                  <c:v>42400</c:v>
                </c:pt>
                <c:pt idx="108">
                  <c:v>42429</c:v>
                </c:pt>
                <c:pt idx="109">
                  <c:v>42460</c:v>
                </c:pt>
                <c:pt idx="110">
                  <c:v>42490</c:v>
                </c:pt>
              </c:numCache>
            </c:numRef>
          </c:cat>
          <c:val>
            <c:numRef>
              <c:f>Sheet6!$L$2:$L$112</c:f>
              <c:numCache>
                <c:formatCode>General</c:formatCode>
                <c:ptCount val="111"/>
                <c:pt idx="0">
                  <c:v>235</c:v>
                </c:pt>
                <c:pt idx="1">
                  <c:v>235</c:v>
                </c:pt>
                <c:pt idx="2">
                  <c:v>234</c:v>
                </c:pt>
                <c:pt idx="3">
                  <c:v>233</c:v>
                </c:pt>
                <c:pt idx="4">
                  <c:v>239</c:v>
                </c:pt>
                <c:pt idx="5">
                  <c:v>208</c:v>
                </c:pt>
                <c:pt idx="6">
                  <c:v>245</c:v>
                </c:pt>
                <c:pt idx="7">
                  <c:v>253</c:v>
                </c:pt>
                <c:pt idx="8">
                  <c:v>250</c:v>
                </c:pt>
                <c:pt idx="9">
                  <c:v>253</c:v>
                </c:pt>
                <c:pt idx="10">
                  <c:v>260</c:v>
                </c:pt>
                <c:pt idx="11">
                  <c:v>242</c:v>
                </c:pt>
                <c:pt idx="12">
                  <c:v>249</c:v>
                </c:pt>
                <c:pt idx="13">
                  <c:v>241</c:v>
                </c:pt>
                <c:pt idx="14">
                  <c:v>249</c:v>
                </c:pt>
                <c:pt idx="15">
                  <c:v>244</c:v>
                </c:pt>
                <c:pt idx="16">
                  <c:v>249</c:v>
                </c:pt>
                <c:pt idx="17">
                  <c:v>237</c:v>
                </c:pt>
                <c:pt idx="18">
                  <c:v>236</c:v>
                </c:pt>
                <c:pt idx="19">
                  <c:v>240</c:v>
                </c:pt>
                <c:pt idx="20">
                  <c:v>237</c:v>
                </c:pt>
                <c:pt idx="21">
                  <c:v>227</c:v>
                </c:pt>
                <c:pt idx="22">
                  <c:v>228</c:v>
                </c:pt>
                <c:pt idx="23">
                  <c:v>215</c:v>
                </c:pt>
                <c:pt idx="24">
                  <c:v>260</c:v>
                </c:pt>
                <c:pt idx="25">
                  <c:v>246</c:v>
                </c:pt>
                <c:pt idx="26">
                  <c:v>239</c:v>
                </c:pt>
                <c:pt idx="27">
                  <c:v>259</c:v>
                </c:pt>
                <c:pt idx="28">
                  <c:v>259</c:v>
                </c:pt>
                <c:pt idx="29">
                  <c:v>230</c:v>
                </c:pt>
                <c:pt idx="30">
                  <c:v>252</c:v>
                </c:pt>
                <c:pt idx="31">
                  <c:v>245</c:v>
                </c:pt>
                <c:pt idx="32">
                  <c:v>249</c:v>
                </c:pt>
                <c:pt idx="33">
                  <c:v>249</c:v>
                </c:pt>
                <c:pt idx="34">
                  <c:v>244</c:v>
                </c:pt>
                <c:pt idx="35">
                  <c:v>218</c:v>
                </c:pt>
                <c:pt idx="36">
                  <c:v>248</c:v>
                </c:pt>
                <c:pt idx="37">
                  <c:v>260</c:v>
                </c:pt>
                <c:pt idx="38">
                  <c:v>256</c:v>
                </c:pt>
                <c:pt idx="39">
                  <c:v>242</c:v>
                </c:pt>
                <c:pt idx="40">
                  <c:v>255</c:v>
                </c:pt>
                <c:pt idx="41">
                  <c:v>207</c:v>
                </c:pt>
                <c:pt idx="42">
                  <c:v>260</c:v>
                </c:pt>
                <c:pt idx="43">
                  <c:v>258</c:v>
                </c:pt>
                <c:pt idx="44">
                  <c:v>254</c:v>
                </c:pt>
                <c:pt idx="45">
                  <c:v>237</c:v>
                </c:pt>
                <c:pt idx="46">
                  <c:v>228</c:v>
                </c:pt>
                <c:pt idx="47">
                  <c:v>217</c:v>
                </c:pt>
                <c:pt idx="48">
                  <c:v>231</c:v>
                </c:pt>
                <c:pt idx="49">
                  <c:v>236</c:v>
                </c:pt>
                <c:pt idx="50">
                  <c:v>239</c:v>
                </c:pt>
                <c:pt idx="51">
                  <c:v>242</c:v>
                </c:pt>
                <c:pt idx="52">
                  <c:v>245</c:v>
                </c:pt>
                <c:pt idx="53">
                  <c:v>218</c:v>
                </c:pt>
                <c:pt idx="54">
                  <c:v>241</c:v>
                </c:pt>
                <c:pt idx="55">
                  <c:v>243</c:v>
                </c:pt>
                <c:pt idx="56">
                  <c:v>240</c:v>
                </c:pt>
                <c:pt idx="57">
                  <c:v>222</c:v>
                </c:pt>
                <c:pt idx="58">
                  <c:v>218</c:v>
                </c:pt>
                <c:pt idx="59">
                  <c:v>204</c:v>
                </c:pt>
                <c:pt idx="60">
                  <c:v>261</c:v>
                </c:pt>
                <c:pt idx="61">
                  <c:v>267</c:v>
                </c:pt>
                <c:pt idx="62">
                  <c:v>270</c:v>
                </c:pt>
                <c:pt idx="63">
                  <c:v>270</c:v>
                </c:pt>
                <c:pt idx="64">
                  <c:v>263</c:v>
                </c:pt>
                <c:pt idx="65">
                  <c:v>233</c:v>
                </c:pt>
                <c:pt idx="66">
                  <c:v>240</c:v>
                </c:pt>
                <c:pt idx="67">
                  <c:v>244</c:v>
                </c:pt>
                <c:pt idx="68">
                  <c:v>228</c:v>
                </c:pt>
                <c:pt idx="69">
                  <c:v>218</c:v>
                </c:pt>
                <c:pt idx="70">
                  <c:v>243</c:v>
                </c:pt>
                <c:pt idx="71">
                  <c:v>248</c:v>
                </c:pt>
                <c:pt idx="72">
                  <c:v>229</c:v>
                </c:pt>
                <c:pt idx="73">
                  <c:v>247</c:v>
                </c:pt>
                <c:pt idx="74">
                  <c:v>242</c:v>
                </c:pt>
                <c:pt idx="75">
                  <c:v>240</c:v>
                </c:pt>
                <c:pt idx="76">
                  <c:v>238</c:v>
                </c:pt>
                <c:pt idx="77">
                  <c:v>202</c:v>
                </c:pt>
                <c:pt idx="78">
                  <c:v>242</c:v>
                </c:pt>
                <c:pt idx="79">
                  <c:v>241</c:v>
                </c:pt>
                <c:pt idx="80">
                  <c:v>242</c:v>
                </c:pt>
                <c:pt idx="81">
                  <c:v>233</c:v>
                </c:pt>
                <c:pt idx="82">
                  <c:v>236</c:v>
                </c:pt>
                <c:pt idx="83">
                  <c:v>260</c:v>
                </c:pt>
                <c:pt idx="84">
                  <c:v>255</c:v>
                </c:pt>
                <c:pt idx="85">
                  <c:v>257</c:v>
                </c:pt>
                <c:pt idx="86">
                  <c:v>252</c:v>
                </c:pt>
                <c:pt idx="87">
                  <c:v>249</c:v>
                </c:pt>
                <c:pt idx="88">
                  <c:v>246</c:v>
                </c:pt>
                <c:pt idx="89">
                  <c:v>243</c:v>
                </c:pt>
                <c:pt idx="90">
                  <c:v>246</c:v>
                </c:pt>
                <c:pt idx="91">
                  <c:v>242</c:v>
                </c:pt>
                <c:pt idx="92">
                  <c:v>254</c:v>
                </c:pt>
                <c:pt idx="93">
                  <c:v>257</c:v>
                </c:pt>
                <c:pt idx="94">
                  <c:v>259</c:v>
                </c:pt>
                <c:pt idx="95">
                  <c:v>223</c:v>
                </c:pt>
                <c:pt idx="96">
                  <c:v>224</c:v>
                </c:pt>
                <c:pt idx="97">
                  <c:v>254</c:v>
                </c:pt>
                <c:pt idx="98">
                  <c:v>252</c:v>
                </c:pt>
                <c:pt idx="99">
                  <c:v>248</c:v>
                </c:pt>
                <c:pt idx="100">
                  <c:v>273</c:v>
                </c:pt>
                <c:pt idx="101">
                  <c:v>222</c:v>
                </c:pt>
                <c:pt idx="102">
                  <c:v>233</c:v>
                </c:pt>
                <c:pt idx="103">
                  <c:v>258</c:v>
                </c:pt>
                <c:pt idx="104">
                  <c:v>238</c:v>
                </c:pt>
                <c:pt idx="105">
                  <c:v>247</c:v>
                </c:pt>
                <c:pt idx="106">
                  <c:v>251</c:v>
                </c:pt>
                <c:pt idx="107">
                  <c:v>248</c:v>
                </c:pt>
                <c:pt idx="108">
                  <c:v>245</c:v>
                </c:pt>
                <c:pt idx="109">
                  <c:v>252</c:v>
                </c:pt>
                <c:pt idx="110">
                  <c:v>255</c:v>
                </c:pt>
              </c:numCache>
            </c:numRef>
          </c:val>
          <c:smooth val="0"/>
        </c:ser>
        <c:ser>
          <c:idx val="1"/>
          <c:order val="1"/>
          <c:tx>
            <c:strRef>
              <c:f>Sheet6!$V$1</c:f>
              <c:strCache>
                <c:ptCount val="1"/>
                <c:pt idx="0">
                  <c:v>2</c:v>
                </c:pt>
              </c:strCache>
            </c:strRef>
          </c:tx>
          <c:marker>
            <c:symbol val="none"/>
          </c:marker>
          <c:val>
            <c:numRef>
              <c:f>Sheet6!$V$2:$V$112</c:f>
              <c:numCache>
                <c:formatCode>General</c:formatCode>
                <c:ptCount val="111"/>
                <c:pt idx="0">
                  <c:v>231</c:v>
                </c:pt>
                <c:pt idx="1">
                  <c:v>227</c:v>
                </c:pt>
                <c:pt idx="2">
                  <c:v>230</c:v>
                </c:pt>
                <c:pt idx="3">
                  <c:v>221</c:v>
                </c:pt>
                <c:pt idx="4">
                  <c:v>224</c:v>
                </c:pt>
                <c:pt idx="5">
                  <c:v>181</c:v>
                </c:pt>
                <c:pt idx="6">
                  <c:v>202</c:v>
                </c:pt>
                <c:pt idx="7">
                  <c:v>232</c:v>
                </c:pt>
                <c:pt idx="8">
                  <c:v>231</c:v>
                </c:pt>
                <c:pt idx="9">
                  <c:v>225</c:v>
                </c:pt>
                <c:pt idx="10">
                  <c:v>220</c:v>
                </c:pt>
                <c:pt idx="11">
                  <c:v>233</c:v>
                </c:pt>
                <c:pt idx="12">
                  <c:v>227</c:v>
                </c:pt>
                <c:pt idx="13">
                  <c:v>215</c:v>
                </c:pt>
                <c:pt idx="14">
                  <c:v>231</c:v>
                </c:pt>
                <c:pt idx="15">
                  <c:v>224</c:v>
                </c:pt>
                <c:pt idx="16">
                  <c:v>225</c:v>
                </c:pt>
                <c:pt idx="17">
                  <c:v>230</c:v>
                </c:pt>
                <c:pt idx="18">
                  <c:v>208</c:v>
                </c:pt>
                <c:pt idx="19">
                  <c:v>206</c:v>
                </c:pt>
                <c:pt idx="20">
                  <c:v>208</c:v>
                </c:pt>
                <c:pt idx="21">
                  <c:v>227</c:v>
                </c:pt>
                <c:pt idx="22">
                  <c:v>227</c:v>
                </c:pt>
                <c:pt idx="23">
                  <c:v>213</c:v>
                </c:pt>
                <c:pt idx="24">
                  <c:v>244</c:v>
                </c:pt>
                <c:pt idx="25">
                  <c:v>202</c:v>
                </c:pt>
                <c:pt idx="26">
                  <c:v>194</c:v>
                </c:pt>
                <c:pt idx="27">
                  <c:v>245</c:v>
                </c:pt>
                <c:pt idx="28">
                  <c:v>233</c:v>
                </c:pt>
                <c:pt idx="29">
                  <c:v>206</c:v>
                </c:pt>
                <c:pt idx="30">
                  <c:v>240</c:v>
                </c:pt>
                <c:pt idx="31">
                  <c:v>235</c:v>
                </c:pt>
                <c:pt idx="32">
                  <c:v>225</c:v>
                </c:pt>
                <c:pt idx="33">
                  <c:v>233</c:v>
                </c:pt>
                <c:pt idx="34">
                  <c:v>227</c:v>
                </c:pt>
                <c:pt idx="35">
                  <c:v>203</c:v>
                </c:pt>
                <c:pt idx="36">
                  <c:v>225</c:v>
                </c:pt>
                <c:pt idx="37">
                  <c:v>228</c:v>
                </c:pt>
                <c:pt idx="38">
                  <c:v>229</c:v>
                </c:pt>
                <c:pt idx="39">
                  <c:v>210</c:v>
                </c:pt>
                <c:pt idx="40">
                  <c:v>219</c:v>
                </c:pt>
                <c:pt idx="41">
                  <c:v>207</c:v>
                </c:pt>
                <c:pt idx="42">
                  <c:v>235</c:v>
                </c:pt>
                <c:pt idx="43">
                  <c:v>228</c:v>
                </c:pt>
                <c:pt idx="44">
                  <c:v>233</c:v>
                </c:pt>
                <c:pt idx="45">
                  <c:v>205</c:v>
                </c:pt>
                <c:pt idx="46">
                  <c:v>202</c:v>
                </c:pt>
                <c:pt idx="47">
                  <c:v>189</c:v>
                </c:pt>
                <c:pt idx="48">
                  <c:v>214</c:v>
                </c:pt>
                <c:pt idx="49">
                  <c:v>216</c:v>
                </c:pt>
                <c:pt idx="50">
                  <c:v>221</c:v>
                </c:pt>
                <c:pt idx="51">
                  <c:v>220</c:v>
                </c:pt>
                <c:pt idx="52">
                  <c:v>220</c:v>
                </c:pt>
                <c:pt idx="53">
                  <c:v>187</c:v>
                </c:pt>
                <c:pt idx="54">
                  <c:v>208</c:v>
                </c:pt>
                <c:pt idx="55">
                  <c:v>198</c:v>
                </c:pt>
                <c:pt idx="56">
                  <c:v>204</c:v>
                </c:pt>
                <c:pt idx="57">
                  <c:v>212</c:v>
                </c:pt>
                <c:pt idx="58">
                  <c:v>211</c:v>
                </c:pt>
                <c:pt idx="59">
                  <c:v>199</c:v>
                </c:pt>
                <c:pt idx="60">
                  <c:v>244</c:v>
                </c:pt>
                <c:pt idx="61">
                  <c:v>254</c:v>
                </c:pt>
                <c:pt idx="62">
                  <c:v>255</c:v>
                </c:pt>
                <c:pt idx="63">
                  <c:v>251</c:v>
                </c:pt>
                <c:pt idx="64">
                  <c:v>248</c:v>
                </c:pt>
                <c:pt idx="65">
                  <c:v>222</c:v>
                </c:pt>
                <c:pt idx="66">
                  <c:v>220</c:v>
                </c:pt>
                <c:pt idx="67">
                  <c:v>224</c:v>
                </c:pt>
                <c:pt idx="68">
                  <c:v>211</c:v>
                </c:pt>
                <c:pt idx="69">
                  <c:v>200</c:v>
                </c:pt>
                <c:pt idx="70">
                  <c:v>201</c:v>
                </c:pt>
                <c:pt idx="71">
                  <c:v>248</c:v>
                </c:pt>
                <c:pt idx="72">
                  <c:v>203</c:v>
                </c:pt>
                <c:pt idx="73">
                  <c:v>217</c:v>
                </c:pt>
                <c:pt idx="74">
                  <c:v>214</c:v>
                </c:pt>
                <c:pt idx="75">
                  <c:v>215</c:v>
                </c:pt>
                <c:pt idx="76">
                  <c:v>218</c:v>
                </c:pt>
                <c:pt idx="77">
                  <c:v>200</c:v>
                </c:pt>
                <c:pt idx="78">
                  <c:v>235</c:v>
                </c:pt>
                <c:pt idx="79">
                  <c:v>230</c:v>
                </c:pt>
                <c:pt idx="80">
                  <c:v>228</c:v>
                </c:pt>
                <c:pt idx="81">
                  <c:v>229</c:v>
                </c:pt>
                <c:pt idx="82">
                  <c:v>226</c:v>
                </c:pt>
                <c:pt idx="83">
                  <c:v>248</c:v>
                </c:pt>
                <c:pt idx="84">
                  <c:v>246</c:v>
                </c:pt>
                <c:pt idx="85">
                  <c:v>246</c:v>
                </c:pt>
                <c:pt idx="86">
                  <c:v>242</c:v>
                </c:pt>
                <c:pt idx="87">
                  <c:v>242</c:v>
                </c:pt>
                <c:pt idx="88">
                  <c:v>234</c:v>
                </c:pt>
                <c:pt idx="89">
                  <c:v>239</c:v>
                </c:pt>
                <c:pt idx="90">
                  <c:v>237</c:v>
                </c:pt>
                <c:pt idx="91">
                  <c:v>239</c:v>
                </c:pt>
                <c:pt idx="92">
                  <c:v>249</c:v>
                </c:pt>
                <c:pt idx="93">
                  <c:v>250</c:v>
                </c:pt>
                <c:pt idx="94">
                  <c:v>250</c:v>
                </c:pt>
                <c:pt idx="95">
                  <c:v>221</c:v>
                </c:pt>
                <c:pt idx="96">
                  <c:v>222</c:v>
                </c:pt>
                <c:pt idx="97">
                  <c:v>230</c:v>
                </c:pt>
                <c:pt idx="98">
                  <c:v>227</c:v>
                </c:pt>
                <c:pt idx="99">
                  <c:v>234</c:v>
                </c:pt>
                <c:pt idx="100">
                  <c:v>272</c:v>
                </c:pt>
                <c:pt idx="101">
                  <c:v>191</c:v>
                </c:pt>
                <c:pt idx="102">
                  <c:v>198</c:v>
                </c:pt>
                <c:pt idx="103">
                  <c:v>223</c:v>
                </c:pt>
                <c:pt idx="104">
                  <c:v>210</c:v>
                </c:pt>
                <c:pt idx="105">
                  <c:v>201</c:v>
                </c:pt>
                <c:pt idx="106">
                  <c:v>225</c:v>
                </c:pt>
                <c:pt idx="107">
                  <c:v>230</c:v>
                </c:pt>
                <c:pt idx="108">
                  <c:v>230</c:v>
                </c:pt>
                <c:pt idx="109">
                  <c:v>230</c:v>
                </c:pt>
                <c:pt idx="110">
                  <c:v>230</c:v>
                </c:pt>
              </c:numCache>
            </c:numRef>
          </c:val>
          <c:smooth val="0"/>
        </c:ser>
        <c:ser>
          <c:idx val="2"/>
          <c:order val="2"/>
          <c:tx>
            <c:strRef>
              <c:f>Sheet6!$AF$1</c:f>
              <c:strCache>
                <c:ptCount val="1"/>
                <c:pt idx="0">
                  <c:v>3</c:v>
                </c:pt>
              </c:strCache>
            </c:strRef>
          </c:tx>
          <c:marker>
            <c:symbol val="none"/>
          </c:marker>
          <c:val>
            <c:numRef>
              <c:f>Sheet6!$AF$2:$AF$112</c:f>
              <c:numCache>
                <c:formatCode>General</c:formatCode>
                <c:ptCount val="111"/>
                <c:pt idx="0">
                  <c:v>227</c:v>
                </c:pt>
                <c:pt idx="1">
                  <c:v>221</c:v>
                </c:pt>
                <c:pt idx="2">
                  <c:v>222</c:v>
                </c:pt>
                <c:pt idx="3">
                  <c:v>219</c:v>
                </c:pt>
                <c:pt idx="4">
                  <c:v>215</c:v>
                </c:pt>
                <c:pt idx="5">
                  <c:v>145</c:v>
                </c:pt>
                <c:pt idx="6">
                  <c:v>155</c:v>
                </c:pt>
                <c:pt idx="7">
                  <c:v>209</c:v>
                </c:pt>
                <c:pt idx="8">
                  <c:v>204</c:v>
                </c:pt>
                <c:pt idx="9">
                  <c:v>200</c:v>
                </c:pt>
                <c:pt idx="10">
                  <c:v>176</c:v>
                </c:pt>
                <c:pt idx="11">
                  <c:v>225</c:v>
                </c:pt>
                <c:pt idx="12">
                  <c:v>197</c:v>
                </c:pt>
                <c:pt idx="13">
                  <c:v>188</c:v>
                </c:pt>
                <c:pt idx="14">
                  <c:v>213</c:v>
                </c:pt>
                <c:pt idx="15">
                  <c:v>210</c:v>
                </c:pt>
                <c:pt idx="16">
                  <c:v>199</c:v>
                </c:pt>
                <c:pt idx="17">
                  <c:v>222</c:v>
                </c:pt>
                <c:pt idx="18">
                  <c:v>173</c:v>
                </c:pt>
                <c:pt idx="19">
                  <c:v>172</c:v>
                </c:pt>
                <c:pt idx="20">
                  <c:v>188</c:v>
                </c:pt>
                <c:pt idx="21">
                  <c:v>227</c:v>
                </c:pt>
                <c:pt idx="22">
                  <c:v>226</c:v>
                </c:pt>
                <c:pt idx="23">
                  <c:v>211</c:v>
                </c:pt>
                <c:pt idx="24">
                  <c:v>231</c:v>
                </c:pt>
                <c:pt idx="25">
                  <c:v>169</c:v>
                </c:pt>
                <c:pt idx="26">
                  <c:v>154</c:v>
                </c:pt>
                <c:pt idx="27">
                  <c:v>224</c:v>
                </c:pt>
                <c:pt idx="28">
                  <c:v>209</c:v>
                </c:pt>
                <c:pt idx="29">
                  <c:v>185</c:v>
                </c:pt>
                <c:pt idx="30">
                  <c:v>226</c:v>
                </c:pt>
                <c:pt idx="31">
                  <c:v>215</c:v>
                </c:pt>
                <c:pt idx="32">
                  <c:v>205</c:v>
                </c:pt>
                <c:pt idx="33">
                  <c:v>213</c:v>
                </c:pt>
                <c:pt idx="34">
                  <c:v>216</c:v>
                </c:pt>
                <c:pt idx="35">
                  <c:v>178</c:v>
                </c:pt>
                <c:pt idx="36">
                  <c:v>196</c:v>
                </c:pt>
                <c:pt idx="37">
                  <c:v>206</c:v>
                </c:pt>
                <c:pt idx="38">
                  <c:v>197</c:v>
                </c:pt>
                <c:pt idx="39">
                  <c:v>187</c:v>
                </c:pt>
                <c:pt idx="40">
                  <c:v>170</c:v>
                </c:pt>
                <c:pt idx="41">
                  <c:v>207</c:v>
                </c:pt>
                <c:pt idx="42">
                  <c:v>215</c:v>
                </c:pt>
                <c:pt idx="43">
                  <c:v>211</c:v>
                </c:pt>
                <c:pt idx="44">
                  <c:v>216</c:v>
                </c:pt>
                <c:pt idx="45">
                  <c:v>184</c:v>
                </c:pt>
                <c:pt idx="46">
                  <c:v>176</c:v>
                </c:pt>
                <c:pt idx="47">
                  <c:v>163</c:v>
                </c:pt>
                <c:pt idx="48">
                  <c:v>195</c:v>
                </c:pt>
                <c:pt idx="49">
                  <c:v>199</c:v>
                </c:pt>
                <c:pt idx="50">
                  <c:v>199</c:v>
                </c:pt>
                <c:pt idx="51">
                  <c:v>197</c:v>
                </c:pt>
                <c:pt idx="52">
                  <c:v>200</c:v>
                </c:pt>
                <c:pt idx="53">
                  <c:v>166</c:v>
                </c:pt>
                <c:pt idx="54">
                  <c:v>168</c:v>
                </c:pt>
                <c:pt idx="55">
                  <c:v>157</c:v>
                </c:pt>
                <c:pt idx="56">
                  <c:v>180</c:v>
                </c:pt>
                <c:pt idx="57">
                  <c:v>202</c:v>
                </c:pt>
                <c:pt idx="58">
                  <c:v>201</c:v>
                </c:pt>
                <c:pt idx="59">
                  <c:v>196</c:v>
                </c:pt>
                <c:pt idx="60">
                  <c:v>231</c:v>
                </c:pt>
                <c:pt idx="61">
                  <c:v>240</c:v>
                </c:pt>
                <c:pt idx="62">
                  <c:v>245</c:v>
                </c:pt>
                <c:pt idx="63">
                  <c:v>238</c:v>
                </c:pt>
                <c:pt idx="64">
                  <c:v>237</c:v>
                </c:pt>
                <c:pt idx="65">
                  <c:v>205</c:v>
                </c:pt>
                <c:pt idx="66">
                  <c:v>198</c:v>
                </c:pt>
                <c:pt idx="67">
                  <c:v>191</c:v>
                </c:pt>
                <c:pt idx="68">
                  <c:v>189</c:v>
                </c:pt>
                <c:pt idx="69">
                  <c:v>185</c:v>
                </c:pt>
                <c:pt idx="70">
                  <c:v>168</c:v>
                </c:pt>
                <c:pt idx="71">
                  <c:v>246</c:v>
                </c:pt>
                <c:pt idx="72">
                  <c:v>178</c:v>
                </c:pt>
                <c:pt idx="73">
                  <c:v>188</c:v>
                </c:pt>
                <c:pt idx="74">
                  <c:v>192</c:v>
                </c:pt>
                <c:pt idx="75">
                  <c:v>193</c:v>
                </c:pt>
                <c:pt idx="76">
                  <c:v>196</c:v>
                </c:pt>
                <c:pt idx="77">
                  <c:v>199</c:v>
                </c:pt>
                <c:pt idx="78">
                  <c:v>229</c:v>
                </c:pt>
                <c:pt idx="79">
                  <c:v>226</c:v>
                </c:pt>
                <c:pt idx="80">
                  <c:v>221</c:v>
                </c:pt>
                <c:pt idx="81">
                  <c:v>219</c:v>
                </c:pt>
                <c:pt idx="82">
                  <c:v>213</c:v>
                </c:pt>
                <c:pt idx="83">
                  <c:v>237</c:v>
                </c:pt>
                <c:pt idx="84">
                  <c:v>238</c:v>
                </c:pt>
                <c:pt idx="85">
                  <c:v>233</c:v>
                </c:pt>
                <c:pt idx="86">
                  <c:v>233</c:v>
                </c:pt>
                <c:pt idx="87">
                  <c:v>228</c:v>
                </c:pt>
                <c:pt idx="88">
                  <c:v>223</c:v>
                </c:pt>
                <c:pt idx="89">
                  <c:v>237</c:v>
                </c:pt>
                <c:pt idx="90">
                  <c:v>233</c:v>
                </c:pt>
                <c:pt idx="91">
                  <c:v>233</c:v>
                </c:pt>
                <c:pt idx="92">
                  <c:v>232</c:v>
                </c:pt>
                <c:pt idx="93">
                  <c:v>242</c:v>
                </c:pt>
                <c:pt idx="94">
                  <c:v>245</c:v>
                </c:pt>
                <c:pt idx="95">
                  <c:v>220</c:v>
                </c:pt>
                <c:pt idx="96">
                  <c:v>218</c:v>
                </c:pt>
                <c:pt idx="97">
                  <c:v>213</c:v>
                </c:pt>
                <c:pt idx="98">
                  <c:v>214</c:v>
                </c:pt>
                <c:pt idx="99">
                  <c:v>223</c:v>
                </c:pt>
                <c:pt idx="100">
                  <c:v>269</c:v>
                </c:pt>
                <c:pt idx="101">
                  <c:v>161</c:v>
                </c:pt>
                <c:pt idx="102">
                  <c:v>162</c:v>
                </c:pt>
                <c:pt idx="103">
                  <c:v>189</c:v>
                </c:pt>
                <c:pt idx="104">
                  <c:v>179</c:v>
                </c:pt>
                <c:pt idx="105">
                  <c:v>158</c:v>
                </c:pt>
                <c:pt idx="106">
                  <c:v>187</c:v>
                </c:pt>
                <c:pt idx="107">
                  <c:v>208</c:v>
                </c:pt>
                <c:pt idx="108">
                  <c:v>216</c:v>
                </c:pt>
                <c:pt idx="109">
                  <c:v>208</c:v>
                </c:pt>
                <c:pt idx="110">
                  <c:v>213</c:v>
                </c:pt>
              </c:numCache>
            </c:numRef>
          </c:val>
          <c:smooth val="0"/>
        </c:ser>
        <c:ser>
          <c:idx val="3"/>
          <c:order val="3"/>
          <c:tx>
            <c:strRef>
              <c:f>Sheet6!$AP$1</c:f>
              <c:strCache>
                <c:ptCount val="1"/>
                <c:pt idx="0">
                  <c:v>4</c:v>
                </c:pt>
              </c:strCache>
            </c:strRef>
          </c:tx>
          <c:marker>
            <c:symbol val="none"/>
          </c:marker>
          <c:val>
            <c:numRef>
              <c:f>Sheet6!$AP$2:$AP$112</c:f>
              <c:numCache>
                <c:formatCode>General</c:formatCode>
                <c:ptCount val="111"/>
                <c:pt idx="0">
                  <c:v>224</c:v>
                </c:pt>
                <c:pt idx="1">
                  <c:v>216</c:v>
                </c:pt>
                <c:pt idx="2">
                  <c:v>210</c:v>
                </c:pt>
                <c:pt idx="3">
                  <c:v>209</c:v>
                </c:pt>
                <c:pt idx="4">
                  <c:v>208</c:v>
                </c:pt>
                <c:pt idx="5">
                  <c:v>112</c:v>
                </c:pt>
                <c:pt idx="6">
                  <c:v>119</c:v>
                </c:pt>
                <c:pt idx="7">
                  <c:v>193</c:v>
                </c:pt>
                <c:pt idx="8">
                  <c:v>182</c:v>
                </c:pt>
                <c:pt idx="9">
                  <c:v>177</c:v>
                </c:pt>
                <c:pt idx="10">
                  <c:v>140</c:v>
                </c:pt>
                <c:pt idx="11">
                  <c:v>217</c:v>
                </c:pt>
                <c:pt idx="12">
                  <c:v>172</c:v>
                </c:pt>
                <c:pt idx="13">
                  <c:v>164</c:v>
                </c:pt>
                <c:pt idx="14">
                  <c:v>195</c:v>
                </c:pt>
                <c:pt idx="15">
                  <c:v>182</c:v>
                </c:pt>
                <c:pt idx="16">
                  <c:v>171</c:v>
                </c:pt>
                <c:pt idx="17">
                  <c:v>213</c:v>
                </c:pt>
                <c:pt idx="18">
                  <c:v>154</c:v>
                </c:pt>
                <c:pt idx="19">
                  <c:v>141</c:v>
                </c:pt>
                <c:pt idx="20">
                  <c:v>156</c:v>
                </c:pt>
                <c:pt idx="21">
                  <c:v>226</c:v>
                </c:pt>
                <c:pt idx="22">
                  <c:v>226</c:v>
                </c:pt>
                <c:pt idx="23">
                  <c:v>207</c:v>
                </c:pt>
                <c:pt idx="24">
                  <c:v>223</c:v>
                </c:pt>
                <c:pt idx="25">
                  <c:v>123</c:v>
                </c:pt>
                <c:pt idx="26">
                  <c:v>125</c:v>
                </c:pt>
                <c:pt idx="27">
                  <c:v>210</c:v>
                </c:pt>
                <c:pt idx="28">
                  <c:v>188</c:v>
                </c:pt>
                <c:pt idx="29">
                  <c:v>153</c:v>
                </c:pt>
                <c:pt idx="30">
                  <c:v>210</c:v>
                </c:pt>
                <c:pt idx="31">
                  <c:v>195</c:v>
                </c:pt>
                <c:pt idx="32">
                  <c:v>181</c:v>
                </c:pt>
                <c:pt idx="33">
                  <c:v>202</c:v>
                </c:pt>
                <c:pt idx="34">
                  <c:v>205</c:v>
                </c:pt>
                <c:pt idx="35">
                  <c:v>163</c:v>
                </c:pt>
                <c:pt idx="36">
                  <c:v>167</c:v>
                </c:pt>
                <c:pt idx="37">
                  <c:v>184</c:v>
                </c:pt>
                <c:pt idx="38">
                  <c:v>166</c:v>
                </c:pt>
                <c:pt idx="39">
                  <c:v>164</c:v>
                </c:pt>
                <c:pt idx="40">
                  <c:v>145</c:v>
                </c:pt>
                <c:pt idx="41">
                  <c:v>207</c:v>
                </c:pt>
                <c:pt idx="42">
                  <c:v>199</c:v>
                </c:pt>
                <c:pt idx="43">
                  <c:v>192</c:v>
                </c:pt>
                <c:pt idx="44">
                  <c:v>197</c:v>
                </c:pt>
                <c:pt idx="45">
                  <c:v>157</c:v>
                </c:pt>
                <c:pt idx="46">
                  <c:v>147</c:v>
                </c:pt>
                <c:pt idx="47">
                  <c:v>141</c:v>
                </c:pt>
                <c:pt idx="48">
                  <c:v>174</c:v>
                </c:pt>
                <c:pt idx="49">
                  <c:v>181</c:v>
                </c:pt>
                <c:pt idx="50">
                  <c:v>182</c:v>
                </c:pt>
                <c:pt idx="51">
                  <c:v>171</c:v>
                </c:pt>
                <c:pt idx="52">
                  <c:v>172</c:v>
                </c:pt>
                <c:pt idx="53">
                  <c:v>141</c:v>
                </c:pt>
                <c:pt idx="54">
                  <c:v>142</c:v>
                </c:pt>
                <c:pt idx="55">
                  <c:v>119</c:v>
                </c:pt>
                <c:pt idx="56">
                  <c:v>153</c:v>
                </c:pt>
                <c:pt idx="57">
                  <c:v>195</c:v>
                </c:pt>
                <c:pt idx="58">
                  <c:v>189</c:v>
                </c:pt>
                <c:pt idx="59">
                  <c:v>196</c:v>
                </c:pt>
                <c:pt idx="60">
                  <c:v>214</c:v>
                </c:pt>
                <c:pt idx="61">
                  <c:v>219</c:v>
                </c:pt>
                <c:pt idx="62">
                  <c:v>237</c:v>
                </c:pt>
                <c:pt idx="63">
                  <c:v>230</c:v>
                </c:pt>
                <c:pt idx="64">
                  <c:v>224</c:v>
                </c:pt>
                <c:pt idx="65">
                  <c:v>192</c:v>
                </c:pt>
                <c:pt idx="66">
                  <c:v>164</c:v>
                </c:pt>
                <c:pt idx="67">
                  <c:v>170</c:v>
                </c:pt>
                <c:pt idx="68">
                  <c:v>169</c:v>
                </c:pt>
                <c:pt idx="69">
                  <c:v>165</c:v>
                </c:pt>
                <c:pt idx="70">
                  <c:v>141</c:v>
                </c:pt>
                <c:pt idx="71">
                  <c:v>246</c:v>
                </c:pt>
                <c:pt idx="72">
                  <c:v>158</c:v>
                </c:pt>
                <c:pt idx="73">
                  <c:v>162</c:v>
                </c:pt>
                <c:pt idx="74">
                  <c:v>163</c:v>
                </c:pt>
                <c:pt idx="75">
                  <c:v>175</c:v>
                </c:pt>
                <c:pt idx="76">
                  <c:v>177</c:v>
                </c:pt>
                <c:pt idx="77">
                  <c:v>197</c:v>
                </c:pt>
                <c:pt idx="78">
                  <c:v>220</c:v>
                </c:pt>
                <c:pt idx="79">
                  <c:v>213</c:v>
                </c:pt>
                <c:pt idx="80">
                  <c:v>211</c:v>
                </c:pt>
                <c:pt idx="81">
                  <c:v>207</c:v>
                </c:pt>
                <c:pt idx="82">
                  <c:v>201</c:v>
                </c:pt>
                <c:pt idx="83">
                  <c:v>226</c:v>
                </c:pt>
                <c:pt idx="84">
                  <c:v>224</c:v>
                </c:pt>
                <c:pt idx="85">
                  <c:v>223</c:v>
                </c:pt>
                <c:pt idx="86">
                  <c:v>222</c:v>
                </c:pt>
                <c:pt idx="87">
                  <c:v>218</c:v>
                </c:pt>
                <c:pt idx="88">
                  <c:v>208</c:v>
                </c:pt>
                <c:pt idx="89">
                  <c:v>234</c:v>
                </c:pt>
                <c:pt idx="90">
                  <c:v>230</c:v>
                </c:pt>
                <c:pt idx="91">
                  <c:v>228</c:v>
                </c:pt>
                <c:pt idx="92">
                  <c:v>230</c:v>
                </c:pt>
                <c:pt idx="93">
                  <c:v>235</c:v>
                </c:pt>
                <c:pt idx="94">
                  <c:v>237</c:v>
                </c:pt>
                <c:pt idx="95">
                  <c:v>218</c:v>
                </c:pt>
                <c:pt idx="96">
                  <c:v>218</c:v>
                </c:pt>
                <c:pt idx="97">
                  <c:v>187</c:v>
                </c:pt>
                <c:pt idx="98">
                  <c:v>198</c:v>
                </c:pt>
                <c:pt idx="99">
                  <c:v>211</c:v>
                </c:pt>
                <c:pt idx="100">
                  <c:v>266</c:v>
                </c:pt>
                <c:pt idx="101">
                  <c:v>136</c:v>
                </c:pt>
                <c:pt idx="102">
                  <c:v>128</c:v>
                </c:pt>
                <c:pt idx="103">
                  <c:v>154</c:v>
                </c:pt>
                <c:pt idx="104">
                  <c:v>137</c:v>
                </c:pt>
                <c:pt idx="105">
                  <c:v>130</c:v>
                </c:pt>
                <c:pt idx="106">
                  <c:v>159</c:v>
                </c:pt>
                <c:pt idx="107">
                  <c:v>178</c:v>
                </c:pt>
                <c:pt idx="108">
                  <c:v>192</c:v>
                </c:pt>
                <c:pt idx="109">
                  <c:v>187</c:v>
                </c:pt>
                <c:pt idx="110">
                  <c:v>180</c:v>
                </c:pt>
              </c:numCache>
            </c:numRef>
          </c:val>
          <c:smooth val="0"/>
        </c:ser>
        <c:ser>
          <c:idx val="4"/>
          <c:order val="4"/>
          <c:tx>
            <c:strRef>
              <c:f>Sheet6!$AZ$1</c:f>
              <c:strCache>
                <c:ptCount val="1"/>
                <c:pt idx="0">
                  <c:v>5</c:v>
                </c:pt>
              </c:strCache>
            </c:strRef>
          </c:tx>
          <c:marker>
            <c:symbol val="none"/>
          </c:marker>
          <c:val>
            <c:numRef>
              <c:f>Sheet6!$AZ$2:$AZ$112</c:f>
              <c:numCache>
                <c:formatCode>General</c:formatCode>
                <c:ptCount val="111"/>
                <c:pt idx="0">
                  <c:v>216</c:v>
                </c:pt>
                <c:pt idx="1">
                  <c:v>213</c:v>
                </c:pt>
                <c:pt idx="2">
                  <c:v>206</c:v>
                </c:pt>
                <c:pt idx="3">
                  <c:v>201</c:v>
                </c:pt>
                <c:pt idx="4">
                  <c:v>201</c:v>
                </c:pt>
                <c:pt idx="5">
                  <c:v>84</c:v>
                </c:pt>
                <c:pt idx="6">
                  <c:v>101</c:v>
                </c:pt>
                <c:pt idx="7">
                  <c:v>179</c:v>
                </c:pt>
                <c:pt idx="8">
                  <c:v>165</c:v>
                </c:pt>
                <c:pt idx="9">
                  <c:v>151</c:v>
                </c:pt>
                <c:pt idx="10">
                  <c:v>112</c:v>
                </c:pt>
                <c:pt idx="11">
                  <c:v>209</c:v>
                </c:pt>
                <c:pt idx="12">
                  <c:v>136</c:v>
                </c:pt>
                <c:pt idx="13">
                  <c:v>139</c:v>
                </c:pt>
                <c:pt idx="14">
                  <c:v>181</c:v>
                </c:pt>
                <c:pt idx="15">
                  <c:v>159</c:v>
                </c:pt>
                <c:pt idx="16">
                  <c:v>146</c:v>
                </c:pt>
                <c:pt idx="17">
                  <c:v>202</c:v>
                </c:pt>
                <c:pt idx="18">
                  <c:v>135</c:v>
                </c:pt>
                <c:pt idx="19">
                  <c:v>120</c:v>
                </c:pt>
                <c:pt idx="20">
                  <c:v>131</c:v>
                </c:pt>
                <c:pt idx="21">
                  <c:v>226</c:v>
                </c:pt>
                <c:pt idx="22">
                  <c:v>224</c:v>
                </c:pt>
                <c:pt idx="23">
                  <c:v>201</c:v>
                </c:pt>
                <c:pt idx="24">
                  <c:v>211</c:v>
                </c:pt>
                <c:pt idx="25">
                  <c:v>91</c:v>
                </c:pt>
                <c:pt idx="26">
                  <c:v>93</c:v>
                </c:pt>
                <c:pt idx="27">
                  <c:v>190</c:v>
                </c:pt>
                <c:pt idx="28">
                  <c:v>164</c:v>
                </c:pt>
                <c:pt idx="29">
                  <c:v>130</c:v>
                </c:pt>
                <c:pt idx="30">
                  <c:v>195</c:v>
                </c:pt>
                <c:pt idx="31">
                  <c:v>181</c:v>
                </c:pt>
                <c:pt idx="32">
                  <c:v>168</c:v>
                </c:pt>
                <c:pt idx="33">
                  <c:v>186</c:v>
                </c:pt>
                <c:pt idx="34">
                  <c:v>190</c:v>
                </c:pt>
                <c:pt idx="35">
                  <c:v>143</c:v>
                </c:pt>
                <c:pt idx="36">
                  <c:v>145</c:v>
                </c:pt>
                <c:pt idx="37">
                  <c:v>154</c:v>
                </c:pt>
                <c:pt idx="38">
                  <c:v>132</c:v>
                </c:pt>
                <c:pt idx="39">
                  <c:v>130</c:v>
                </c:pt>
                <c:pt idx="40">
                  <c:v>117</c:v>
                </c:pt>
                <c:pt idx="41">
                  <c:v>205</c:v>
                </c:pt>
                <c:pt idx="42">
                  <c:v>176</c:v>
                </c:pt>
                <c:pt idx="43">
                  <c:v>179</c:v>
                </c:pt>
                <c:pt idx="44">
                  <c:v>178</c:v>
                </c:pt>
                <c:pt idx="45">
                  <c:v>132</c:v>
                </c:pt>
                <c:pt idx="46">
                  <c:v>121</c:v>
                </c:pt>
                <c:pt idx="47">
                  <c:v>122</c:v>
                </c:pt>
                <c:pt idx="48">
                  <c:v>152</c:v>
                </c:pt>
                <c:pt idx="49">
                  <c:v>167</c:v>
                </c:pt>
                <c:pt idx="50">
                  <c:v>160</c:v>
                </c:pt>
                <c:pt idx="51">
                  <c:v>152</c:v>
                </c:pt>
                <c:pt idx="52">
                  <c:v>147</c:v>
                </c:pt>
                <c:pt idx="53">
                  <c:v>131</c:v>
                </c:pt>
                <c:pt idx="54">
                  <c:v>114</c:v>
                </c:pt>
                <c:pt idx="55">
                  <c:v>94</c:v>
                </c:pt>
                <c:pt idx="56">
                  <c:v>124</c:v>
                </c:pt>
                <c:pt idx="57">
                  <c:v>186</c:v>
                </c:pt>
                <c:pt idx="58">
                  <c:v>182</c:v>
                </c:pt>
                <c:pt idx="59">
                  <c:v>195</c:v>
                </c:pt>
                <c:pt idx="60">
                  <c:v>196</c:v>
                </c:pt>
                <c:pt idx="61">
                  <c:v>203</c:v>
                </c:pt>
                <c:pt idx="62">
                  <c:v>232</c:v>
                </c:pt>
                <c:pt idx="63">
                  <c:v>221</c:v>
                </c:pt>
                <c:pt idx="64">
                  <c:v>215</c:v>
                </c:pt>
                <c:pt idx="65">
                  <c:v>184</c:v>
                </c:pt>
                <c:pt idx="66">
                  <c:v>145</c:v>
                </c:pt>
                <c:pt idx="67">
                  <c:v>149</c:v>
                </c:pt>
                <c:pt idx="68">
                  <c:v>153</c:v>
                </c:pt>
                <c:pt idx="69">
                  <c:v>145</c:v>
                </c:pt>
                <c:pt idx="70">
                  <c:v>119</c:v>
                </c:pt>
                <c:pt idx="71">
                  <c:v>244</c:v>
                </c:pt>
                <c:pt idx="72">
                  <c:v>142</c:v>
                </c:pt>
                <c:pt idx="73">
                  <c:v>135</c:v>
                </c:pt>
                <c:pt idx="74">
                  <c:v>133</c:v>
                </c:pt>
                <c:pt idx="75">
                  <c:v>148</c:v>
                </c:pt>
                <c:pt idx="76">
                  <c:v>150</c:v>
                </c:pt>
                <c:pt idx="77">
                  <c:v>196</c:v>
                </c:pt>
                <c:pt idx="78">
                  <c:v>214</c:v>
                </c:pt>
                <c:pt idx="79">
                  <c:v>208</c:v>
                </c:pt>
                <c:pt idx="80">
                  <c:v>203</c:v>
                </c:pt>
                <c:pt idx="81">
                  <c:v>197</c:v>
                </c:pt>
                <c:pt idx="82">
                  <c:v>190</c:v>
                </c:pt>
                <c:pt idx="83">
                  <c:v>215</c:v>
                </c:pt>
                <c:pt idx="84">
                  <c:v>212</c:v>
                </c:pt>
                <c:pt idx="85">
                  <c:v>213</c:v>
                </c:pt>
                <c:pt idx="86">
                  <c:v>210</c:v>
                </c:pt>
                <c:pt idx="87">
                  <c:v>206</c:v>
                </c:pt>
                <c:pt idx="88">
                  <c:v>197</c:v>
                </c:pt>
                <c:pt idx="89">
                  <c:v>229</c:v>
                </c:pt>
                <c:pt idx="90">
                  <c:v>228</c:v>
                </c:pt>
                <c:pt idx="91">
                  <c:v>223</c:v>
                </c:pt>
                <c:pt idx="92">
                  <c:v>223</c:v>
                </c:pt>
                <c:pt idx="93">
                  <c:v>226</c:v>
                </c:pt>
                <c:pt idx="94">
                  <c:v>232</c:v>
                </c:pt>
                <c:pt idx="95">
                  <c:v>216</c:v>
                </c:pt>
                <c:pt idx="96">
                  <c:v>217</c:v>
                </c:pt>
                <c:pt idx="97">
                  <c:v>172</c:v>
                </c:pt>
                <c:pt idx="98">
                  <c:v>177</c:v>
                </c:pt>
                <c:pt idx="99">
                  <c:v>197</c:v>
                </c:pt>
                <c:pt idx="100">
                  <c:v>266</c:v>
                </c:pt>
                <c:pt idx="101">
                  <c:v>113</c:v>
                </c:pt>
                <c:pt idx="102">
                  <c:v>105</c:v>
                </c:pt>
                <c:pt idx="103">
                  <c:v>123</c:v>
                </c:pt>
                <c:pt idx="104">
                  <c:v>114</c:v>
                </c:pt>
                <c:pt idx="105">
                  <c:v>102</c:v>
                </c:pt>
                <c:pt idx="106">
                  <c:v>127</c:v>
                </c:pt>
                <c:pt idx="107">
                  <c:v>161</c:v>
                </c:pt>
                <c:pt idx="108">
                  <c:v>164</c:v>
                </c:pt>
                <c:pt idx="109">
                  <c:v>168</c:v>
                </c:pt>
                <c:pt idx="110">
                  <c:v>158</c:v>
                </c:pt>
              </c:numCache>
            </c:numRef>
          </c:val>
          <c:smooth val="0"/>
        </c:ser>
        <c:dLbls>
          <c:showLegendKey val="0"/>
          <c:showVal val="0"/>
          <c:showCatName val="0"/>
          <c:showSerName val="0"/>
          <c:showPercent val="0"/>
          <c:showBubbleSize val="0"/>
        </c:dLbls>
        <c:smooth val="0"/>
        <c:axId val="2109909984"/>
        <c:axId val="2109894752"/>
      </c:lineChart>
      <c:dateAx>
        <c:axId val="2109909984"/>
        <c:scaling>
          <c:orientation val="minMax"/>
        </c:scaling>
        <c:delete val="0"/>
        <c:axPos val="b"/>
        <c:numFmt formatCode="yyyy\-mm\-dd" sourceLinked="1"/>
        <c:majorTickMark val="out"/>
        <c:minorTickMark val="none"/>
        <c:tickLblPos val="nextTo"/>
        <c:crossAx val="2109894752"/>
        <c:crosses val="autoZero"/>
        <c:auto val="1"/>
        <c:lblOffset val="100"/>
        <c:baseTimeUnit val="months"/>
      </c:dateAx>
      <c:valAx>
        <c:axId val="2109894752"/>
        <c:scaling>
          <c:orientation val="minMax"/>
        </c:scaling>
        <c:delete val="0"/>
        <c:axPos val="l"/>
        <c:numFmt formatCode="General" sourceLinked="1"/>
        <c:majorTickMark val="out"/>
        <c:minorTickMark val="none"/>
        <c:tickLblPos val="nextTo"/>
        <c:crossAx val="2109909984"/>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dirty="0">
                <a:latin typeface="微软雅黑" panose="020B0503020204020204" pitchFamily="34" charset="-122"/>
                <a:ea typeface="微软雅黑" panose="020B0503020204020204" pitchFamily="34" charset="-122"/>
              </a:rPr>
              <a:t>不同阈值下的多空组合净值</a:t>
            </a:r>
          </a:p>
        </c:rich>
      </c:tx>
      <c:layout/>
      <c:overlay val="0"/>
    </c:title>
    <c:autoTitleDeleted val="0"/>
    <c:plotArea>
      <c:layout/>
      <c:lineChart>
        <c:grouping val="standard"/>
        <c:varyColors val="0"/>
        <c:ser>
          <c:idx val="1"/>
          <c:order val="0"/>
          <c:tx>
            <c:strRef>
              <c:f>'不同阈值下的净值（无交易成本）'!$L$1</c:f>
              <c:strCache>
                <c:ptCount val="1"/>
                <c:pt idx="0">
                  <c:v>1 </c:v>
                </c:pt>
              </c:strCache>
            </c:strRef>
          </c:tx>
          <c:marker>
            <c:symbol val="none"/>
          </c:marker>
          <c:cat>
            <c:numRef>
              <c:f>'不同阈值下的净值（无交易成本）'!$A$2:$A$113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'不同阈值下的净值（无交易成本）'!$L$2:$L$113</c:f>
              <c:numCache>
                <c:formatCode>0.0000_);[Red]\(0.0000\)</c:formatCode>
                <c:ptCount val="112"/>
                <c:pt idx="0">
                  <c:v>1</c:v>
                </c:pt>
                <c:pt idx="1">
                  <c:v>1.041321914893617</c:v>
                </c:pt>
                <c:pt idx="2">
                  <c:v>0.99368659958523764</c:v>
                </c:pt>
                <c:pt idx="3">
                  <c:v>0.9156091871546097</c:v>
                </c:pt>
                <c:pt idx="4">
                  <c:v>1.024671935673436</c:v>
                </c:pt>
                <c:pt idx="5">
                  <c:v>0.99406273939722412</c:v>
                </c:pt>
                <c:pt idx="6">
                  <c:v>1.1194158207517988</c:v>
                </c:pt>
                <c:pt idx="7">
                  <c:v>1.3016121681895698</c:v>
                </c:pt>
                <c:pt idx="8">
                  <c:v>1.2637026096620751</c:v>
                </c:pt>
                <c:pt idx="9">
                  <c:v>1.2989173256937017</c:v>
                </c:pt>
                <c:pt idx="10">
                  <c:v>1.3741238854793181</c:v>
                </c:pt>
                <c:pt idx="11">
                  <c:v>1.4558567213367093</c:v>
                </c:pt>
                <c:pt idx="12">
                  <c:v>1.4227636118736562</c:v>
                </c:pt>
                <c:pt idx="13">
                  <c:v>1.3846032625357036</c:v>
                </c:pt>
                <c:pt idx="14">
                  <c:v>1.3988223592026103</c:v>
                </c:pt>
                <c:pt idx="15">
                  <c:v>1.496604409862321</c:v>
                </c:pt>
                <c:pt idx="16">
                  <c:v>1.5822288584823105</c:v>
                </c:pt>
                <c:pt idx="17">
                  <c:v>1.539062813669045</c:v>
                </c:pt>
                <c:pt idx="18">
                  <c:v>1.661723074538858</c:v>
                </c:pt>
                <c:pt idx="19">
                  <c:v>1.6003625004232971</c:v>
                </c:pt>
                <c:pt idx="20">
                  <c:v>1.5742829931163991</c:v>
                </c:pt>
                <c:pt idx="21">
                  <c:v>1.5371636778247471</c:v>
                </c:pt>
                <c:pt idx="22">
                  <c:v>1.52996100705916</c:v>
                </c:pt>
                <c:pt idx="23">
                  <c:v>1.706604219089316</c:v>
                </c:pt>
                <c:pt idx="24">
                  <c:v>1.8826581453460931</c:v>
                </c:pt>
                <c:pt idx="25">
                  <c:v>1.9102142867748451</c:v>
                </c:pt>
                <c:pt idx="26">
                  <c:v>2.0952984185933481</c:v>
                </c:pt>
                <c:pt idx="27">
                  <c:v>2.0956509636974805</c:v>
                </c:pt>
                <c:pt idx="28">
                  <c:v>2.1419449207654417</c:v>
                </c:pt>
                <c:pt idx="29">
                  <c:v>2.1694890304799648</c:v>
                </c:pt>
                <c:pt idx="30">
                  <c:v>2.2703909277058778</c:v>
                </c:pt>
                <c:pt idx="31">
                  <c:v>2.3059684984368514</c:v>
                </c:pt>
                <c:pt idx="32">
                  <c:v>2.4239294228233383</c:v>
                </c:pt>
                <c:pt idx="33">
                  <c:v>2.4252040634241117</c:v>
                </c:pt>
                <c:pt idx="34">
                  <c:v>2.5346757950886567</c:v>
                </c:pt>
                <c:pt idx="35">
                  <c:v>2.6270276581861349</c:v>
                </c:pt>
                <c:pt idx="36">
                  <c:v>2.5432933509534448</c:v>
                </c:pt>
                <c:pt idx="37">
                  <c:v>2.4925895799575395</c:v>
                </c:pt>
                <c:pt idx="38">
                  <c:v>2.5220026642796034</c:v>
                </c:pt>
                <c:pt idx="39">
                  <c:v>2.596794285172892</c:v>
                </c:pt>
                <c:pt idx="40">
                  <c:v>2.4137564267886717</c:v>
                </c:pt>
                <c:pt idx="41">
                  <c:v>2.4966464316555457</c:v>
                </c:pt>
                <c:pt idx="42">
                  <c:v>2.6158106960064953</c:v>
                </c:pt>
                <c:pt idx="43">
                  <c:v>2.697424945498883</c:v>
                </c:pt>
                <c:pt idx="44">
                  <c:v>2.6208048543754132</c:v>
                </c:pt>
                <c:pt idx="45">
                  <c:v>2.6871592827521407</c:v>
                </c:pt>
                <c:pt idx="46">
                  <c:v>2.9631399175614739</c:v>
                </c:pt>
                <c:pt idx="47">
                  <c:v>3.0758639496955622</c:v>
                </c:pt>
                <c:pt idx="48">
                  <c:v>3.1868034953159836</c:v>
                </c:pt>
                <c:pt idx="49">
                  <c:v>3.1468467988650168</c:v>
                </c:pt>
                <c:pt idx="50">
                  <c:v>3.2108991916012344</c:v>
                </c:pt>
                <c:pt idx="51">
                  <c:v>3.0516834759694915</c:v>
                </c:pt>
                <c:pt idx="52">
                  <c:v>3.0416161629124856</c:v>
                </c:pt>
                <c:pt idx="53">
                  <c:v>3.1513248991043681</c:v>
                </c:pt>
                <c:pt idx="54">
                  <c:v>3.3308050176882049</c:v>
                </c:pt>
                <c:pt idx="55">
                  <c:v>3.1975766335280928</c:v>
                </c:pt>
                <c:pt idx="56">
                  <c:v>3.2641006166003286</c:v>
                </c:pt>
                <c:pt idx="57">
                  <c:v>3.2699520609723538</c:v>
                </c:pt>
                <c:pt idx="58">
                  <c:v>3.2963165696835897</c:v>
                </c:pt>
                <c:pt idx="59">
                  <c:v>3.3873129217602029</c:v>
                </c:pt>
                <c:pt idx="60">
                  <c:v>3.6022243773942004</c:v>
                </c:pt>
                <c:pt idx="61">
                  <c:v>3.730562626399812</c:v>
                </c:pt>
                <c:pt idx="62">
                  <c:v>3.8528739788765414</c:v>
                </c:pt>
                <c:pt idx="63">
                  <c:v>4.0162079379193187</c:v>
                </c:pt>
                <c:pt idx="64">
                  <c:v>4.2639370890562587</c:v>
                </c:pt>
                <c:pt idx="65">
                  <c:v>4.1959904315542449</c:v>
                </c:pt>
                <c:pt idx="66">
                  <c:v>3.9822749562976933</c:v>
                </c:pt>
                <c:pt idx="67">
                  <c:v>4.0172146900876955</c:v>
                </c:pt>
                <c:pt idx="68">
                  <c:v>4.3100210996509167</c:v>
                </c:pt>
                <c:pt idx="69">
                  <c:v>4.4771496384931204</c:v>
                </c:pt>
                <c:pt idx="70">
                  <c:v>4.2935306951240602</c:v>
                </c:pt>
                <c:pt idx="71">
                  <c:v>4.4394253153871572</c:v>
                </c:pt>
                <c:pt idx="72">
                  <c:v>4.6391179141146024</c:v>
                </c:pt>
                <c:pt idx="73">
                  <c:v>4.5288323701253743</c:v>
                </c:pt>
                <c:pt idx="74">
                  <c:v>4.4114870885351616</c:v>
                </c:pt>
                <c:pt idx="75">
                  <c:v>4.4481567478047808</c:v>
                </c:pt>
                <c:pt idx="76">
                  <c:v>4.5858472158547041</c:v>
                </c:pt>
                <c:pt idx="77">
                  <c:v>4.5275596341729303</c:v>
                </c:pt>
                <c:pt idx="78">
                  <c:v>4.4955360916914344</c:v>
                </c:pt>
                <c:pt idx="79">
                  <c:v>4.8883654947406248</c:v>
                </c:pt>
                <c:pt idx="80">
                  <c:v>5.122001155446684</c:v>
                </c:pt>
                <c:pt idx="81">
                  <c:v>5.3440229389064697</c:v>
                </c:pt>
                <c:pt idx="82">
                  <c:v>5.5655646376873653</c:v>
                </c:pt>
                <c:pt idx="83">
                  <c:v>5.5464349631137519</c:v>
                </c:pt>
                <c:pt idx="84">
                  <c:v>5.257498873483093</c:v>
                </c:pt>
                <c:pt idx="85">
                  <c:v>5.4639704414486028</c:v>
                </c:pt>
                <c:pt idx="86">
                  <c:v>5.6620419412313225</c:v>
                </c:pt>
                <c:pt idx="87">
                  <c:v>5.5779256269848405</c:v>
                </c:pt>
                <c:pt idx="88">
                  <c:v>5.6263703663960714</c:v>
                </c:pt>
                <c:pt idx="89">
                  <c:v>5.6545300056082288</c:v>
                </c:pt>
                <c:pt idx="90">
                  <c:v>5.8160485923480083</c:v>
                </c:pt>
                <c:pt idx="91">
                  <c:v>6.2155737417585089</c:v>
                </c:pt>
                <c:pt idx="92">
                  <c:v>6.2406600563624854</c:v>
                </c:pt>
                <c:pt idx="93">
                  <c:v>6.1385049445150717</c:v>
                </c:pt>
                <c:pt idx="94">
                  <c:v>6.0591232429267077</c:v>
                </c:pt>
                <c:pt idx="95">
                  <c:v>5.3973386739539668</c:v>
                </c:pt>
                <c:pt idx="96">
                  <c:v>5.9339197595630457</c:v>
                </c:pt>
                <c:pt idx="97">
                  <c:v>5.708773087980326</c:v>
                </c:pt>
                <c:pt idx="98">
                  <c:v>5.2441117269762518</c:v>
                </c:pt>
                <c:pt idx="99">
                  <c:v>5.6756175870253589</c:v>
                </c:pt>
                <c:pt idx="100">
                  <c:v>6.1597535586451393</c:v>
                </c:pt>
                <c:pt idx="101">
                  <c:v>7.7107460823454543</c:v>
                </c:pt>
                <c:pt idx="102">
                  <c:v>8.0410835572130495</c:v>
                </c:pt>
                <c:pt idx="103">
                  <c:v>7.9994704253859794</c:v>
                </c:pt>
                <c:pt idx="104">
                  <c:v>8.6198985287659866</c:v>
                </c:pt>
                <c:pt idx="105">
                  <c:v>8.9360921793814097</c:v>
                </c:pt>
                <c:pt idx="106">
                  <c:v>9.3176691512562986</c:v>
                </c:pt>
                <c:pt idx="107">
                  <c:v>9.9058431030083085</c:v>
                </c:pt>
                <c:pt idx="108">
                  <c:v>9.7187734797686929</c:v>
                </c:pt>
                <c:pt idx="109">
                  <c:v>9.335407931139633</c:v>
                </c:pt>
                <c:pt idx="110">
                  <c:v>10.540826610054554</c:v>
                </c:pt>
                <c:pt idx="111">
                  <c:v>11.114142789424044</c:v>
                </c:pt>
              </c:numCache>
            </c:numRef>
          </c:val>
          <c:smooth val="0"/>
        </c:ser>
        <c:ser>
          <c:idx val="0"/>
          <c:order val="1"/>
          <c:tx>
            <c:strRef>
              <c:f>'不同阈值下的净值（无交易成本）'!$V$1</c:f>
              <c:strCache>
                <c:ptCount val="1"/>
                <c:pt idx="0">
                  <c:v>2 </c:v>
                </c:pt>
              </c:strCache>
            </c:strRef>
          </c:tx>
          <c:marker>
            <c:symbol val="none"/>
          </c:marker>
          <c:val>
            <c:numRef>
              <c:f>'不同阈值下的净值（无交易成本）'!$V$2:$V$113</c:f>
              <c:numCache>
                <c:formatCode>0.0000_);[Red]\(0.0000\)</c:formatCode>
                <c:ptCount val="112"/>
                <c:pt idx="0">
                  <c:v>1</c:v>
                </c:pt>
                <c:pt idx="1">
                  <c:v>1.0427742608695652</c:v>
                </c:pt>
                <c:pt idx="2">
                  <c:v>0.98037418564390333</c:v>
                </c:pt>
                <c:pt idx="3">
                  <c:v>0.93492847139376978</c:v>
                </c:pt>
                <c:pt idx="4">
                  <c:v>1.0645442348758853</c:v>
                </c:pt>
                <c:pt idx="5">
                  <c:v>1.0217142331206266</c:v>
                </c:pt>
                <c:pt idx="6">
                  <c:v>1.141186542208777</c:v>
                </c:pt>
                <c:pt idx="7">
                  <c:v>1.3741584624361753</c:v>
                </c:pt>
                <c:pt idx="8">
                  <c:v>1.3254484881801398</c:v>
                </c:pt>
                <c:pt idx="9">
                  <c:v>1.3641771421395437</c:v>
                </c:pt>
                <c:pt idx="10">
                  <c:v>1.4505548986167731</c:v>
                </c:pt>
                <c:pt idx="11">
                  <c:v>1.5227279169405865</c:v>
                </c:pt>
                <c:pt idx="12">
                  <c:v>1.4986915574633368</c:v>
                </c:pt>
                <c:pt idx="13">
                  <c:v>1.4468312011557005</c:v>
                </c:pt>
                <c:pt idx="14">
                  <c:v>1.4730848954233136</c:v>
                </c:pt>
                <c:pt idx="15">
                  <c:v>1.5714425177020506</c:v>
                </c:pt>
                <c:pt idx="16">
                  <c:v>1.6719313738085302</c:v>
                </c:pt>
                <c:pt idx="17">
                  <c:v>1.6271368769793602</c:v>
                </c:pt>
                <c:pt idx="18">
                  <c:v>1.7625695633273706</c:v>
                </c:pt>
                <c:pt idx="19">
                  <c:v>1.6786097341362773</c:v>
                </c:pt>
                <c:pt idx="20">
                  <c:v>1.640555856171912</c:v>
                </c:pt>
                <c:pt idx="21">
                  <c:v>1.5947607397858101</c:v>
                </c:pt>
                <c:pt idx="22">
                  <c:v>1.5872881871069595</c:v>
                </c:pt>
                <c:pt idx="23">
                  <c:v>1.7687120523169109</c:v>
                </c:pt>
                <c:pt idx="24">
                  <c:v>1.9535131516985897</c:v>
                </c:pt>
                <c:pt idx="25">
                  <c:v>1.9729067756066494</c:v>
                </c:pt>
                <c:pt idx="26">
                  <c:v>2.1523372706771107</c:v>
                </c:pt>
                <c:pt idx="27">
                  <c:v>2.1287620975063848</c:v>
                </c:pt>
                <c:pt idx="28">
                  <c:v>2.1728725679259342</c:v>
                </c:pt>
                <c:pt idx="29">
                  <c:v>2.1905331565580739</c:v>
                </c:pt>
                <c:pt idx="30">
                  <c:v>2.2972351485944147</c:v>
                </c:pt>
                <c:pt idx="31">
                  <c:v>2.3494796839478642</c:v>
                </c:pt>
                <c:pt idx="32">
                  <c:v>2.4684223928813012</c:v>
                </c:pt>
                <c:pt idx="33">
                  <c:v>2.4412267411561399</c:v>
                </c:pt>
                <c:pt idx="34">
                  <c:v>2.5841388080907475</c:v>
                </c:pt>
                <c:pt idx="35">
                  <c:v>2.7081734511076245</c:v>
                </c:pt>
                <c:pt idx="36">
                  <c:v>2.6134428978746054</c:v>
                </c:pt>
                <c:pt idx="37">
                  <c:v>2.5466120522431734</c:v>
                </c:pt>
                <c:pt idx="38">
                  <c:v>2.5668388297206994</c:v>
                </c:pt>
                <c:pt idx="39">
                  <c:v>2.6247650238361837</c:v>
                </c:pt>
                <c:pt idx="40">
                  <c:v>2.3865905333698061</c:v>
                </c:pt>
                <c:pt idx="41">
                  <c:v>2.4613021949958935</c:v>
                </c:pt>
                <c:pt idx="42">
                  <c:v>2.5787794884136783</c:v>
                </c:pt>
                <c:pt idx="43">
                  <c:v>2.6574616170023444</c:v>
                </c:pt>
                <c:pt idx="44">
                  <c:v>2.5550017079912539</c:v>
                </c:pt>
                <c:pt idx="45">
                  <c:v>2.6051329521556275</c:v>
                </c:pt>
                <c:pt idx="46">
                  <c:v>2.9223413110301562</c:v>
                </c:pt>
                <c:pt idx="47">
                  <c:v>3.0308344741972078</c:v>
                </c:pt>
                <c:pt idx="48">
                  <c:v>3.1514294119788291</c:v>
                </c:pt>
                <c:pt idx="49">
                  <c:v>3.1094985181419466</c:v>
                </c:pt>
                <c:pt idx="50">
                  <c:v>3.1614893333652803</c:v>
                </c:pt>
                <c:pt idx="51">
                  <c:v>3.0009396361050822</c:v>
                </c:pt>
                <c:pt idx="52">
                  <c:v>2.9974225348515673</c:v>
                </c:pt>
                <c:pt idx="53">
                  <c:v>3.1098566716127225</c:v>
                </c:pt>
                <c:pt idx="54">
                  <c:v>3.2572533715746261</c:v>
                </c:pt>
                <c:pt idx="55">
                  <c:v>3.1172578133424111</c:v>
                </c:pt>
                <c:pt idx="56">
                  <c:v>3.2200643365889436</c:v>
                </c:pt>
                <c:pt idx="57">
                  <c:v>3.1948914836376594</c:v>
                </c:pt>
                <c:pt idx="58">
                  <c:v>3.2196955561527947</c:v>
                </c:pt>
                <c:pt idx="59">
                  <c:v>3.3355411221761884</c:v>
                </c:pt>
                <c:pt idx="60">
                  <c:v>3.5535403727643486</c:v>
                </c:pt>
                <c:pt idx="61">
                  <c:v>3.671874303626677</c:v>
                </c:pt>
                <c:pt idx="62">
                  <c:v>3.802348996069568</c:v>
                </c:pt>
                <c:pt idx="63">
                  <c:v>3.9736421343314459</c:v>
                </c:pt>
                <c:pt idx="64">
                  <c:v>4.2022729460317327</c:v>
                </c:pt>
                <c:pt idx="65">
                  <c:v>4.139026594177146</c:v>
                </c:pt>
                <c:pt idx="66">
                  <c:v>3.9462624366013346</c:v>
                </c:pt>
                <c:pt idx="67">
                  <c:v>4.0208634785806732</c:v>
                </c:pt>
                <c:pt idx="68">
                  <c:v>4.3189978032441676</c:v>
                </c:pt>
                <c:pt idx="69">
                  <c:v>4.5359789055485411</c:v>
                </c:pt>
                <c:pt idx="70">
                  <c:v>4.3514920250999616</c:v>
                </c:pt>
                <c:pt idx="71">
                  <c:v>4.446322567780757</c:v>
                </c:pt>
                <c:pt idx="72">
                  <c:v>4.6463254161816865</c:v>
                </c:pt>
                <c:pt idx="73">
                  <c:v>4.5257170302935252</c:v>
                </c:pt>
                <c:pt idx="74">
                  <c:v>4.3745113508221527</c:v>
                </c:pt>
                <c:pt idx="75">
                  <c:v>4.4303905255772973</c:v>
                </c:pt>
                <c:pt idx="76">
                  <c:v>4.558089114148741</c:v>
                </c:pt>
                <c:pt idx="77">
                  <c:v>4.4538464641247382</c:v>
                </c:pt>
                <c:pt idx="78">
                  <c:v>4.4221730463412765</c:v>
                </c:pt>
                <c:pt idx="79">
                  <c:v>4.8454374818315147</c:v>
                </c:pt>
                <c:pt idx="80">
                  <c:v>5.0582544681490234</c:v>
                </c:pt>
                <c:pt idx="81">
                  <c:v>5.3029514622436524</c:v>
                </c:pt>
                <c:pt idx="82">
                  <c:v>5.5376870800933311</c:v>
                </c:pt>
                <c:pt idx="83">
                  <c:v>5.5022448983030303</c:v>
                </c:pt>
                <c:pt idx="84">
                  <c:v>5.2430714216604279</c:v>
                </c:pt>
                <c:pt idx="85">
                  <c:v>5.4562768549668608</c:v>
                </c:pt>
                <c:pt idx="86">
                  <c:v>5.6479676642562673</c:v>
                </c:pt>
                <c:pt idx="87">
                  <c:v>5.5319978265401009</c:v>
                </c:pt>
                <c:pt idx="88">
                  <c:v>5.5687246448605467</c:v>
                </c:pt>
                <c:pt idx="89">
                  <c:v>5.5726915137553892</c:v>
                </c:pt>
                <c:pt idx="90">
                  <c:v>5.7171391162611602</c:v>
                </c:pt>
                <c:pt idx="91">
                  <c:v>6.0518447683786469</c:v>
                </c:pt>
                <c:pt idx="92">
                  <c:v>6.0415823848033323</c:v>
                </c:pt>
                <c:pt idx="93">
                  <c:v>5.9432557547882574</c:v>
                </c:pt>
                <c:pt idx="94">
                  <c:v>5.8566631127665678</c:v>
                </c:pt>
                <c:pt idx="95">
                  <c:v>5.2350915912109972</c:v>
                </c:pt>
                <c:pt idx="96">
                  <c:v>5.7664335181667381</c:v>
                </c:pt>
                <c:pt idx="97">
                  <c:v>5.537543589313386</c:v>
                </c:pt>
                <c:pt idx="98">
                  <c:v>5.0961150517939444</c:v>
                </c:pt>
                <c:pt idx="99">
                  <c:v>5.4342378688474273</c:v>
                </c:pt>
                <c:pt idx="100">
                  <c:v>5.9052242100252794</c:v>
                </c:pt>
                <c:pt idx="101">
                  <c:v>7.3593384299503244</c:v>
                </c:pt>
                <c:pt idx="102">
                  <c:v>7.6852395666490461</c:v>
                </c:pt>
                <c:pt idx="103">
                  <c:v>7.6149385421269864</c:v>
                </c:pt>
                <c:pt idx="104">
                  <c:v>8.2024069943689621</c:v>
                </c:pt>
                <c:pt idx="105">
                  <c:v>8.4447838245536637</c:v>
                </c:pt>
                <c:pt idx="106">
                  <c:v>9.0960121962071359</c:v>
                </c:pt>
                <c:pt idx="107">
                  <c:v>9.7441376300332401</c:v>
                </c:pt>
                <c:pt idx="108">
                  <c:v>9.5879624050224876</c:v>
                </c:pt>
                <c:pt idx="109">
                  <c:v>9.2736627443668915</c:v>
                </c:pt>
                <c:pt idx="110">
                  <c:v>10.498275513133768</c:v>
                </c:pt>
                <c:pt idx="111">
                  <c:v>11.035466337332924</c:v>
                </c:pt>
              </c:numCache>
            </c:numRef>
          </c:val>
          <c:smooth val="0"/>
        </c:ser>
        <c:ser>
          <c:idx val="3"/>
          <c:order val="2"/>
          <c:tx>
            <c:strRef>
              <c:f>'不同阈值下的净值（无交易成本）'!$AF$1</c:f>
              <c:strCache>
                <c:ptCount val="1"/>
                <c:pt idx="0">
                  <c:v>3 </c:v>
                </c:pt>
              </c:strCache>
            </c:strRef>
          </c:tx>
          <c:marker>
            <c:symbol val="none"/>
          </c:marker>
          <c:cat>
            <c:numRef>
              <c:f>'不同阈值下的净值（无交易成本）'!$A$2:$A$113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'不同阈值下的净值（无交易成本）'!$AF$2:$AF$113</c:f>
              <c:numCache>
                <c:formatCode>0.0000_);[Red]\(0.0000\)</c:formatCode>
                <c:ptCount val="112"/>
                <c:pt idx="0">
                  <c:v>1</c:v>
                </c:pt>
                <c:pt idx="1">
                  <c:v>1.0378883333333333</c:v>
                </c:pt>
                <c:pt idx="2">
                  <c:v>0.98466787279060597</c:v>
                </c:pt>
                <c:pt idx="3">
                  <c:v>0.91665587814908589</c:v>
                </c:pt>
                <c:pt idx="4">
                  <c:v>1.0250366219493074</c:v>
                </c:pt>
                <c:pt idx="5">
                  <c:v>0.98987412324087298</c:v>
                </c:pt>
                <c:pt idx="6">
                  <c:v>1.0635994700695868</c:v>
                </c:pt>
                <c:pt idx="7">
                  <c:v>1.3321493128214918</c:v>
                </c:pt>
                <c:pt idx="8">
                  <c:v>1.3224224784024157</c:v>
                </c:pt>
                <c:pt idx="9">
                  <c:v>1.3706697731650115</c:v>
                </c:pt>
                <c:pt idx="10">
                  <c:v>1.4490857223542932</c:v>
                </c:pt>
                <c:pt idx="11">
                  <c:v>1.5266528797298644</c:v>
                </c:pt>
                <c:pt idx="12">
                  <c:v>1.4997357842949561</c:v>
                </c:pt>
                <c:pt idx="13">
                  <c:v>1.4464575936483504</c:v>
                </c:pt>
                <c:pt idx="14">
                  <c:v>1.4734827382066944</c:v>
                </c:pt>
                <c:pt idx="15">
                  <c:v>1.5361691494211442</c:v>
                </c:pt>
                <c:pt idx="16">
                  <c:v>1.6360046727156565</c:v>
                </c:pt>
                <c:pt idx="17">
                  <c:v>1.5880133565671359</c:v>
                </c:pt>
                <c:pt idx="18">
                  <c:v>1.7000471935959705</c:v>
                </c:pt>
                <c:pt idx="19">
                  <c:v>1.5867767491893865</c:v>
                </c:pt>
                <c:pt idx="20">
                  <c:v>1.5869587151465949</c:v>
                </c:pt>
                <c:pt idx="21">
                  <c:v>1.5378679058153546</c:v>
                </c:pt>
                <c:pt idx="22">
                  <c:v>1.5306619352564967</c:v>
                </c:pt>
                <c:pt idx="23">
                  <c:v>1.7013856747937171</c:v>
                </c:pt>
                <c:pt idx="24">
                  <c:v>1.8902404569162055</c:v>
                </c:pt>
                <c:pt idx="25">
                  <c:v>1.9367293183588896</c:v>
                </c:pt>
                <c:pt idx="26">
                  <c:v>2.1138446230532231</c:v>
                </c:pt>
                <c:pt idx="27">
                  <c:v>2.0844762046287828</c:v>
                </c:pt>
                <c:pt idx="28">
                  <c:v>2.1119148281527402</c:v>
                </c:pt>
                <c:pt idx="29">
                  <c:v>2.138113492166799</c:v>
                </c:pt>
                <c:pt idx="30">
                  <c:v>2.2153082306222447</c:v>
                </c:pt>
                <c:pt idx="31">
                  <c:v>2.2611900701355236</c:v>
                </c:pt>
                <c:pt idx="32">
                  <c:v>2.3915639792816679</c:v>
                </c:pt>
                <c:pt idx="33">
                  <c:v>2.3534607070013207</c:v>
                </c:pt>
                <c:pt idx="34">
                  <c:v>2.4900265404202915</c:v>
                </c:pt>
                <c:pt idx="35">
                  <c:v>2.5981550743241333</c:v>
                </c:pt>
                <c:pt idx="36">
                  <c:v>2.4898646389233225</c:v>
                </c:pt>
                <c:pt idx="37">
                  <c:v>2.4389411612158662</c:v>
                </c:pt>
                <c:pt idx="38">
                  <c:v>2.4620987290825016</c:v>
                </c:pt>
                <c:pt idx="39">
                  <c:v>2.5223594793071089</c:v>
                </c:pt>
                <c:pt idx="40">
                  <c:v>2.3082917386735176</c:v>
                </c:pt>
                <c:pt idx="41">
                  <c:v>2.4035135931500782</c:v>
                </c:pt>
                <c:pt idx="42">
                  <c:v>2.518232652106021</c:v>
                </c:pt>
                <c:pt idx="43">
                  <c:v>2.6457697160429317</c:v>
                </c:pt>
                <c:pt idx="44">
                  <c:v>2.5218797852427439</c:v>
                </c:pt>
                <c:pt idx="45">
                  <c:v>2.5937771117108368</c:v>
                </c:pt>
                <c:pt idx="46">
                  <c:v>2.9162305108325972</c:v>
                </c:pt>
                <c:pt idx="47">
                  <c:v>3.0317301531985308</c:v>
                </c:pt>
                <c:pt idx="48">
                  <c:v>3.1574483285847239</c:v>
                </c:pt>
                <c:pt idx="49">
                  <c:v>3.0621359741337941</c:v>
                </c:pt>
                <c:pt idx="50">
                  <c:v>3.1083910298329185</c:v>
                </c:pt>
                <c:pt idx="51">
                  <c:v>3.0079626616687198</c:v>
                </c:pt>
                <c:pt idx="52">
                  <c:v>2.9803796440612178</c:v>
                </c:pt>
                <c:pt idx="53">
                  <c:v>3.1158121931093703</c:v>
                </c:pt>
                <c:pt idx="54">
                  <c:v>3.2552471492147972</c:v>
                </c:pt>
                <c:pt idx="55">
                  <c:v>3.0947294326292205</c:v>
                </c:pt>
                <c:pt idx="56">
                  <c:v>3.2050190008293336</c:v>
                </c:pt>
                <c:pt idx="57">
                  <c:v>3.1525938818346289</c:v>
                </c:pt>
                <c:pt idx="58">
                  <c:v>3.1689652230481489</c:v>
                </c:pt>
                <c:pt idx="59">
                  <c:v>3.2740644300153239</c:v>
                </c:pt>
                <c:pt idx="60">
                  <c:v>3.5043017617065715</c:v>
                </c:pt>
                <c:pt idx="61">
                  <c:v>3.6221485350947864</c:v>
                </c:pt>
                <c:pt idx="62">
                  <c:v>3.7468946514906007</c:v>
                </c:pt>
                <c:pt idx="63">
                  <c:v>3.922569336570493</c:v>
                </c:pt>
                <c:pt idx="64">
                  <c:v>4.0728381272370298</c:v>
                </c:pt>
                <c:pt idx="65">
                  <c:v>4.0039408709469937</c:v>
                </c:pt>
                <c:pt idx="66">
                  <c:v>3.8110891057559435</c:v>
                </c:pt>
                <c:pt idx="67">
                  <c:v>3.9019601280721874</c:v>
                </c:pt>
                <c:pt idx="68">
                  <c:v>4.1519515256564841</c:v>
                </c:pt>
                <c:pt idx="69">
                  <c:v>4.295656964209102</c:v>
                </c:pt>
                <c:pt idx="70">
                  <c:v>4.1099288948150257</c:v>
                </c:pt>
                <c:pt idx="71">
                  <c:v>4.1679324458508491</c:v>
                </c:pt>
                <c:pt idx="72">
                  <c:v>4.3582273122318318</c:v>
                </c:pt>
                <c:pt idx="73">
                  <c:v>4.2838891534878734</c:v>
                </c:pt>
                <c:pt idx="74">
                  <c:v>4.106087028857087</c:v>
                </c:pt>
                <c:pt idx="75">
                  <c:v>4.1443956322321833</c:v>
                </c:pt>
                <c:pt idx="76">
                  <c:v>4.2329923407971837</c:v>
                </c:pt>
                <c:pt idx="77">
                  <c:v>4.1354560568953307</c:v>
                </c:pt>
                <c:pt idx="78">
                  <c:v>4.101488375180006</c:v>
                </c:pt>
                <c:pt idx="79">
                  <c:v>4.469017006396161</c:v>
                </c:pt>
                <c:pt idx="80">
                  <c:v>4.6846338685267348</c:v>
                </c:pt>
                <c:pt idx="81">
                  <c:v>4.9232496339713521</c:v>
                </c:pt>
                <c:pt idx="82">
                  <c:v>5.1410183611006763</c:v>
                </c:pt>
                <c:pt idx="83">
                  <c:v>5.0777042718797398</c:v>
                </c:pt>
                <c:pt idx="84">
                  <c:v>4.828861758809035</c:v>
                </c:pt>
                <c:pt idx="85">
                  <c:v>4.9968086461047578</c:v>
                </c:pt>
                <c:pt idx="86">
                  <c:v>5.1803037343587901</c:v>
                </c:pt>
                <c:pt idx="87">
                  <c:v>5.1079445761054751</c:v>
                </c:pt>
                <c:pt idx="88">
                  <c:v>5.1353818436410865</c:v>
                </c:pt>
                <c:pt idx="89">
                  <c:v>5.160772221895062</c:v>
                </c:pt>
                <c:pt idx="90">
                  <c:v>5.271923396758937</c:v>
                </c:pt>
                <c:pt idx="91">
                  <c:v>5.5717027251883566</c:v>
                </c:pt>
                <c:pt idx="92">
                  <c:v>5.5864493265663171</c:v>
                </c:pt>
                <c:pt idx="93">
                  <c:v>5.4607844564116688</c:v>
                </c:pt>
                <c:pt idx="94">
                  <c:v>5.375878018122866</c:v>
                </c:pt>
                <c:pt idx="95">
                  <c:v>4.7756916275670198</c:v>
                </c:pt>
                <c:pt idx="96">
                  <c:v>5.2780370784875394</c:v>
                </c:pt>
                <c:pt idx="97">
                  <c:v>5.0723916201894932</c:v>
                </c:pt>
                <c:pt idx="98">
                  <c:v>4.6986820806309701</c:v>
                </c:pt>
                <c:pt idx="99">
                  <c:v>5.0077277140066307</c:v>
                </c:pt>
                <c:pt idx="100">
                  <c:v>5.5213387058980983</c:v>
                </c:pt>
                <c:pt idx="101">
                  <c:v>6.941416603434889</c:v>
                </c:pt>
                <c:pt idx="102">
                  <c:v>7.2176439865097839</c:v>
                </c:pt>
                <c:pt idx="103">
                  <c:v>7.1336132430509673</c:v>
                </c:pt>
                <c:pt idx="104">
                  <c:v>7.657442561103232</c:v>
                </c:pt>
                <c:pt idx="105">
                  <c:v>7.7646997027043847</c:v>
                </c:pt>
                <c:pt idx="106">
                  <c:v>8.6491723877783127</c:v>
                </c:pt>
                <c:pt idx="107">
                  <c:v>9.2639113801939938</c:v>
                </c:pt>
                <c:pt idx="108">
                  <c:v>9.127991498372845</c:v>
                </c:pt>
                <c:pt idx="109">
                  <c:v>8.8339147839908954</c:v>
                </c:pt>
                <c:pt idx="110">
                  <c:v>10.048536267290421</c:v>
                </c:pt>
                <c:pt idx="111">
                  <c:v>10.595598918005109</c:v>
                </c:pt>
              </c:numCache>
            </c:numRef>
          </c:val>
          <c:smooth val="0"/>
        </c:ser>
        <c:ser>
          <c:idx val="2"/>
          <c:order val="3"/>
          <c:tx>
            <c:strRef>
              <c:f>'不同阈值下的净值（无交易成本）'!$AP$1</c:f>
              <c:strCache>
                <c:ptCount val="1"/>
                <c:pt idx="0">
                  <c:v>4 </c:v>
                </c:pt>
              </c:strCache>
            </c:strRef>
          </c:tx>
          <c:marker>
            <c:symbol val="none"/>
          </c:marker>
          <c:val>
            <c:numRef>
              <c:f>'不同阈值下的净值（无交易成本）'!$AP$2:$AP$113</c:f>
              <c:numCache>
                <c:formatCode>0.0000_);[Red]\(0.0000\)</c:formatCode>
                <c:ptCount val="112"/>
                <c:pt idx="0">
                  <c:v>1</c:v>
                </c:pt>
                <c:pt idx="1">
                  <c:v>1.0433940454545454</c:v>
                </c:pt>
                <c:pt idx="2">
                  <c:v>1.0049734134335284</c:v>
                </c:pt>
                <c:pt idx="3">
                  <c:v>0.93823315297534626</c:v>
                </c:pt>
                <c:pt idx="4">
                  <c:v>1.0292544692871233</c:v>
                </c:pt>
                <c:pt idx="5">
                  <c:v>0.99722306605220623</c:v>
                </c:pt>
                <c:pt idx="6">
                  <c:v>1.0600991135748274</c:v>
                </c:pt>
                <c:pt idx="7">
                  <c:v>1.4055063681680036</c:v>
                </c:pt>
                <c:pt idx="8">
                  <c:v>1.4024550508297207</c:v>
                </c:pt>
                <c:pt idx="9">
                  <c:v>1.4382203426647258</c:v>
                </c:pt>
                <c:pt idx="10">
                  <c:v>1.5525616130712274</c:v>
                </c:pt>
                <c:pt idx="11">
                  <c:v>1.5792650628811333</c:v>
                </c:pt>
                <c:pt idx="12">
                  <c:v>1.5446535592191799</c:v>
                </c:pt>
                <c:pt idx="13">
                  <c:v>1.5069247600014328</c:v>
                </c:pt>
                <c:pt idx="14">
                  <c:v>1.5271249451350557</c:v>
                </c:pt>
                <c:pt idx="15">
                  <c:v>1.5920492525236771</c:v>
                </c:pt>
                <c:pt idx="16">
                  <c:v>1.7109646295783316</c:v>
                </c:pt>
                <c:pt idx="17">
                  <c:v>1.664240399734068</c:v>
                </c:pt>
                <c:pt idx="18">
                  <c:v>1.7886602403861012</c:v>
                </c:pt>
                <c:pt idx="19">
                  <c:v>1.6742950336540461</c:v>
                </c:pt>
                <c:pt idx="20">
                  <c:v>1.6722790030447729</c:v>
                </c:pt>
                <c:pt idx="21">
                  <c:v>1.6377306358980956</c:v>
                </c:pt>
                <c:pt idx="22">
                  <c:v>1.6143230978294161</c:v>
                </c:pt>
                <c:pt idx="23">
                  <c:v>1.7943780594996848</c:v>
                </c:pt>
                <c:pt idx="24">
                  <c:v>1.9884263480898778</c:v>
                </c:pt>
                <c:pt idx="25">
                  <c:v>2.0060063417738956</c:v>
                </c:pt>
                <c:pt idx="26">
                  <c:v>2.204677950102877</c:v>
                </c:pt>
                <c:pt idx="27">
                  <c:v>2.1670984207593116</c:v>
                </c:pt>
                <c:pt idx="28">
                  <c:v>2.1887373628688263</c:v>
                </c:pt>
                <c:pt idx="29">
                  <c:v>2.2318960101360874</c:v>
                </c:pt>
                <c:pt idx="30">
                  <c:v>2.3205402239706623</c:v>
                </c:pt>
                <c:pt idx="31">
                  <c:v>2.3415086254344613</c:v>
                </c:pt>
                <c:pt idx="32">
                  <c:v>2.4711016417403915</c:v>
                </c:pt>
                <c:pt idx="33">
                  <c:v>2.4339223387810249</c:v>
                </c:pt>
                <c:pt idx="34">
                  <c:v>2.5920376007636077</c:v>
                </c:pt>
                <c:pt idx="35">
                  <c:v>2.7160359380519421</c:v>
                </c:pt>
                <c:pt idx="36">
                  <c:v>2.6251181627958684</c:v>
                </c:pt>
                <c:pt idx="37">
                  <c:v>2.5573230543590308</c:v>
                </c:pt>
                <c:pt idx="38">
                  <c:v>2.5979924470395086</c:v>
                </c:pt>
                <c:pt idx="39">
                  <c:v>2.6569612859671925</c:v>
                </c:pt>
                <c:pt idx="40">
                  <c:v>2.4657278258903466</c:v>
                </c:pt>
                <c:pt idx="41">
                  <c:v>2.5794079116253901</c:v>
                </c:pt>
                <c:pt idx="42">
                  <c:v>2.702522359211001</c:v>
                </c:pt>
                <c:pt idx="43">
                  <c:v>2.8422831644267075</c:v>
                </c:pt>
                <c:pt idx="44">
                  <c:v>2.7113652083716011</c:v>
                </c:pt>
                <c:pt idx="45">
                  <c:v>2.782960614275459</c:v>
                </c:pt>
                <c:pt idx="46">
                  <c:v>3.1347342870724892</c:v>
                </c:pt>
                <c:pt idx="47">
                  <c:v>3.2442125039742091</c:v>
                </c:pt>
                <c:pt idx="48">
                  <c:v>3.3841889187769323</c:v>
                </c:pt>
                <c:pt idx="49">
                  <c:v>3.3436490229741263</c:v>
                </c:pt>
                <c:pt idx="50">
                  <c:v>3.4214659524440822</c:v>
                </c:pt>
                <c:pt idx="51">
                  <c:v>3.3037091686773725</c:v>
                </c:pt>
                <c:pt idx="52">
                  <c:v>3.2836844157268521</c:v>
                </c:pt>
                <c:pt idx="53">
                  <c:v>3.4262944435860554</c:v>
                </c:pt>
                <c:pt idx="54">
                  <c:v>3.5706301562135856</c:v>
                </c:pt>
                <c:pt idx="55">
                  <c:v>3.381936507455817</c:v>
                </c:pt>
                <c:pt idx="56">
                  <c:v>3.4691987036283689</c:v>
                </c:pt>
                <c:pt idx="57">
                  <c:v>3.46586306907483</c:v>
                </c:pt>
                <c:pt idx="58">
                  <c:v>3.5150393114790948</c:v>
                </c:pt>
                <c:pt idx="59">
                  <c:v>3.5949980007206839</c:v>
                </c:pt>
                <c:pt idx="60">
                  <c:v>3.8478038830769532</c:v>
                </c:pt>
                <c:pt idx="61">
                  <c:v>3.9668002414355876</c:v>
                </c:pt>
                <c:pt idx="62">
                  <c:v>4.1140578295238646</c:v>
                </c:pt>
                <c:pt idx="63">
                  <c:v>4.3116130483015489</c:v>
                </c:pt>
                <c:pt idx="64">
                  <c:v>4.4961073455612457</c:v>
                </c:pt>
                <c:pt idx="65">
                  <c:v>4.4162815142472525</c:v>
                </c:pt>
                <c:pt idx="66">
                  <c:v>4.2034623026908928</c:v>
                </c:pt>
                <c:pt idx="67">
                  <c:v>4.3900595113516134</c:v>
                </c:pt>
                <c:pt idx="68">
                  <c:v>4.713947126950357</c:v>
                </c:pt>
                <c:pt idx="69">
                  <c:v>4.8792643956112096</c:v>
                </c:pt>
                <c:pt idx="70">
                  <c:v>4.641773446123179</c:v>
                </c:pt>
                <c:pt idx="71">
                  <c:v>4.6896846711907019</c:v>
                </c:pt>
                <c:pt idx="72">
                  <c:v>4.9038011256840033</c:v>
                </c:pt>
                <c:pt idx="73">
                  <c:v>4.8066574581327357</c:v>
                </c:pt>
                <c:pt idx="74">
                  <c:v>4.6137508229091759</c:v>
                </c:pt>
                <c:pt idx="75">
                  <c:v>4.7013707089667571</c:v>
                </c:pt>
                <c:pt idx="76">
                  <c:v>4.8072698901354975</c:v>
                </c:pt>
                <c:pt idx="77">
                  <c:v>4.7901054643174845</c:v>
                </c:pt>
                <c:pt idx="78">
                  <c:v>4.7485995689388245</c:v>
                </c:pt>
                <c:pt idx="79">
                  <c:v>5.1957639663831756</c:v>
                </c:pt>
                <c:pt idx="80">
                  <c:v>5.3711881740541729</c:v>
                </c:pt>
                <c:pt idx="81">
                  <c:v>5.6462368732691681</c:v>
                </c:pt>
                <c:pt idx="82">
                  <c:v>5.850144245431844</c:v>
                </c:pt>
                <c:pt idx="83">
                  <c:v>5.8029568356945846</c:v>
                </c:pt>
                <c:pt idx="84">
                  <c:v>5.5037750796626428</c:v>
                </c:pt>
                <c:pt idx="85">
                  <c:v>5.6909023065989972</c:v>
                </c:pt>
                <c:pt idx="86">
                  <c:v>5.9078490735895208</c:v>
                </c:pt>
                <c:pt idx="87">
                  <c:v>5.7875104845780099</c:v>
                </c:pt>
                <c:pt idx="88">
                  <c:v>5.8534645502804592</c:v>
                </c:pt>
                <c:pt idx="89">
                  <c:v>5.8793247283613139</c:v>
                </c:pt>
                <c:pt idx="90">
                  <c:v>6.0320900346292818</c:v>
                </c:pt>
                <c:pt idx="91">
                  <c:v>6.4629177719219442</c:v>
                </c:pt>
                <c:pt idx="92">
                  <c:v>6.4921922042616416</c:v>
                </c:pt>
                <c:pt idx="93">
                  <c:v>6.3857752946108741</c:v>
                </c:pt>
                <c:pt idx="94">
                  <c:v>6.3000700381036285</c:v>
                </c:pt>
                <c:pt idx="95">
                  <c:v>5.68462195997515</c:v>
                </c:pt>
                <c:pt idx="96">
                  <c:v>6.2257494529773583</c:v>
                </c:pt>
                <c:pt idx="97">
                  <c:v>5.9831787623081629</c:v>
                </c:pt>
                <c:pt idx="98">
                  <c:v>5.5224083443515832</c:v>
                </c:pt>
                <c:pt idx="99">
                  <c:v>5.7966725243643911</c:v>
                </c:pt>
                <c:pt idx="100">
                  <c:v>6.3404264921761309</c:v>
                </c:pt>
                <c:pt idx="101">
                  <c:v>7.9866818631403502</c:v>
                </c:pt>
                <c:pt idx="102">
                  <c:v>8.2650413903133497</c:v>
                </c:pt>
                <c:pt idx="103">
                  <c:v>7.895925964228578</c:v>
                </c:pt>
                <c:pt idx="104">
                  <c:v>8.5238013113854745</c:v>
                </c:pt>
                <c:pt idx="105">
                  <c:v>8.8763855113638321</c:v>
                </c:pt>
                <c:pt idx="106">
                  <c:v>10.197633446333683</c:v>
                </c:pt>
                <c:pt idx="107">
                  <c:v>10.871066737598172</c:v>
                </c:pt>
                <c:pt idx="108">
                  <c:v>10.696594813313112</c:v>
                </c:pt>
                <c:pt idx="109">
                  <c:v>10.36565568127739</c:v>
                </c:pt>
                <c:pt idx="110">
                  <c:v>11.868624767242773</c:v>
                </c:pt>
                <c:pt idx="111">
                  <c:v>12.440781166025609</c:v>
                </c:pt>
              </c:numCache>
            </c:numRef>
          </c:val>
          <c:smooth val="0"/>
        </c:ser>
        <c:ser>
          <c:idx val="6"/>
          <c:order val="4"/>
          <c:tx>
            <c:strRef>
              <c:f>'不同阈值下的净值（无交易成本）'!$AZ$1</c:f>
              <c:strCache>
                <c:ptCount val="1"/>
                <c:pt idx="0">
                  <c:v>5 </c:v>
                </c:pt>
              </c:strCache>
            </c:strRef>
          </c:tx>
          <c:marker>
            <c:symbol val="none"/>
          </c:marker>
          <c:cat>
            <c:numRef>
              <c:f>'不同阈值下的净值（无交易成本）'!$A$2:$A$113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'不同阈值下的净值（无交易成本）'!$AZ$2:$AZ$113</c:f>
              <c:numCache>
                <c:formatCode>0.0000_);[Red]\(0.0000\)</c:formatCode>
                <c:ptCount val="112"/>
                <c:pt idx="0">
                  <c:v>1</c:v>
                </c:pt>
                <c:pt idx="1">
                  <c:v>1.0476718139534884</c:v>
                </c:pt>
                <c:pt idx="2">
                  <c:v>0.98725195682861566</c:v>
                </c:pt>
                <c:pt idx="3">
                  <c:v>0.91234553896662574</c:v>
                </c:pt>
                <c:pt idx="4">
                  <c:v>1.0331132425583229</c:v>
                </c:pt>
                <c:pt idx="5">
                  <c:v>0.99719256663817768</c:v>
                </c:pt>
                <c:pt idx="6">
                  <c:v>1.0395334876667055</c:v>
                </c:pt>
                <c:pt idx="7">
                  <c:v>1.4273103527109703</c:v>
                </c:pt>
                <c:pt idx="8">
                  <c:v>1.4361797000230119</c:v>
                </c:pt>
                <c:pt idx="9">
                  <c:v>1.4788670951644078</c:v>
                </c:pt>
                <c:pt idx="10">
                  <c:v>1.5882729434311229</c:v>
                </c:pt>
                <c:pt idx="11">
                  <c:v>1.6049328436943449</c:v>
                </c:pt>
                <c:pt idx="12">
                  <c:v>1.5678777627520948</c:v>
                </c:pt>
                <c:pt idx="13">
                  <c:v>1.5017409622682183</c:v>
                </c:pt>
                <c:pt idx="14">
                  <c:v>1.5188603642777909</c:v>
                </c:pt>
                <c:pt idx="15">
                  <c:v>1.5845460121649244</c:v>
                </c:pt>
                <c:pt idx="16">
                  <c:v>1.6684724117582144</c:v>
                </c:pt>
                <c:pt idx="17">
                  <c:v>1.6428290263930565</c:v>
                </c:pt>
                <c:pt idx="18">
                  <c:v>1.7800505511072795</c:v>
                </c:pt>
                <c:pt idx="19">
                  <c:v>1.6551933882901362</c:v>
                </c:pt>
                <c:pt idx="20">
                  <c:v>1.6696373644266589</c:v>
                </c:pt>
                <c:pt idx="21">
                  <c:v>1.6580211835477692</c:v>
                </c:pt>
                <c:pt idx="22">
                  <c:v>1.6343236394450487</c:v>
                </c:pt>
                <c:pt idx="23">
                  <c:v>1.8140264752383297</c:v>
                </c:pt>
                <c:pt idx="24">
                  <c:v>1.9909574567993764</c:v>
                </c:pt>
                <c:pt idx="25">
                  <c:v>2.0255043609747636</c:v>
                </c:pt>
                <c:pt idx="26">
                  <c:v>2.2914509455383687</c:v>
                </c:pt>
                <c:pt idx="27">
                  <c:v>2.3258331485535293</c:v>
                </c:pt>
                <c:pt idx="28">
                  <c:v>2.3582126631740659</c:v>
                </c:pt>
                <c:pt idx="29">
                  <c:v>2.4354922501701743</c:v>
                </c:pt>
                <c:pt idx="30">
                  <c:v>2.56795380267243</c:v>
                </c:pt>
                <c:pt idx="31">
                  <c:v>2.5894461274114735</c:v>
                </c:pt>
                <c:pt idx="32">
                  <c:v>2.73456206905739</c:v>
                </c:pt>
                <c:pt idx="33">
                  <c:v>2.7046417338805226</c:v>
                </c:pt>
                <c:pt idx="34">
                  <c:v>2.9163956643638289</c:v>
                </c:pt>
                <c:pt idx="35">
                  <c:v>3.0386860441091872</c:v>
                </c:pt>
                <c:pt idx="36">
                  <c:v>2.9281003366754388</c:v>
                </c:pt>
                <c:pt idx="37">
                  <c:v>2.8241266237583851</c:v>
                </c:pt>
                <c:pt idx="38">
                  <c:v>2.8321916704329602</c:v>
                </c:pt>
                <c:pt idx="39">
                  <c:v>2.8367911497057436</c:v>
                </c:pt>
                <c:pt idx="40">
                  <c:v>2.5343620454164855</c:v>
                </c:pt>
                <c:pt idx="41">
                  <c:v>2.6456609788133414</c:v>
                </c:pt>
                <c:pt idx="42">
                  <c:v>2.7673184725082454</c:v>
                </c:pt>
                <c:pt idx="43">
                  <c:v>2.8997770409235151</c:v>
                </c:pt>
                <c:pt idx="44">
                  <c:v>2.7795055569710811</c:v>
                </c:pt>
                <c:pt idx="45">
                  <c:v>2.8823841108812522</c:v>
                </c:pt>
                <c:pt idx="46">
                  <c:v>3.2079393078609018</c:v>
                </c:pt>
                <c:pt idx="47">
                  <c:v>3.2745329199527862</c:v>
                </c:pt>
                <c:pt idx="48">
                  <c:v>3.4543498020858436</c:v>
                </c:pt>
                <c:pt idx="49">
                  <c:v>3.3389600104270079</c:v>
                </c:pt>
                <c:pt idx="50">
                  <c:v>3.4721026597324864</c:v>
                </c:pt>
                <c:pt idx="51">
                  <c:v>3.3441553512117199</c:v>
                </c:pt>
                <c:pt idx="52">
                  <c:v>3.3160345718070707</c:v>
                </c:pt>
                <c:pt idx="53">
                  <c:v>3.4660261336351659</c:v>
                </c:pt>
                <c:pt idx="54">
                  <c:v>3.5919668593747489</c:v>
                </c:pt>
                <c:pt idx="55">
                  <c:v>3.4820035288403965</c:v>
                </c:pt>
                <c:pt idx="56">
                  <c:v>3.5845566574396472</c:v>
                </c:pt>
                <c:pt idx="57">
                  <c:v>3.5574783190232386</c:v>
                </c:pt>
                <c:pt idx="58">
                  <c:v>3.5905498874016932</c:v>
                </c:pt>
                <c:pt idx="59">
                  <c:v>3.705587216031665</c:v>
                </c:pt>
                <c:pt idx="60">
                  <c:v>3.9444554489407029</c:v>
                </c:pt>
                <c:pt idx="61">
                  <c:v>4.0636939098049814</c:v>
                </c:pt>
                <c:pt idx="62">
                  <c:v>4.2430212679048518</c:v>
                </c:pt>
                <c:pt idx="63">
                  <c:v>4.4531676882301952</c:v>
                </c:pt>
                <c:pt idx="64">
                  <c:v>4.5515180220002467</c:v>
                </c:pt>
                <c:pt idx="65">
                  <c:v>4.486173359647978</c:v>
                </c:pt>
                <c:pt idx="66">
                  <c:v>4.2790702880431688</c:v>
                </c:pt>
                <c:pt idx="67">
                  <c:v>4.4839425824150645</c:v>
                </c:pt>
                <c:pt idx="68">
                  <c:v>4.7974555184536536</c:v>
                </c:pt>
                <c:pt idx="69">
                  <c:v>4.9731866339249784</c:v>
                </c:pt>
                <c:pt idx="70">
                  <c:v>4.7390270565829233</c:v>
                </c:pt>
                <c:pt idx="71">
                  <c:v>4.8794351562600164</c:v>
                </c:pt>
                <c:pt idx="72">
                  <c:v>5.103715648535232</c:v>
                </c:pt>
                <c:pt idx="73">
                  <c:v>5.0481197803223843</c:v>
                </c:pt>
                <c:pt idx="74">
                  <c:v>4.8133663183084554</c:v>
                </c:pt>
                <c:pt idx="75">
                  <c:v>4.9189236267984331</c:v>
                </c:pt>
                <c:pt idx="76">
                  <c:v>5.0659889269202285</c:v>
                </c:pt>
                <c:pt idx="77">
                  <c:v>5.0062794927645706</c:v>
                </c:pt>
                <c:pt idx="78">
                  <c:v>4.9606355738692054</c:v>
                </c:pt>
                <c:pt idx="79">
                  <c:v>5.3953488251274111</c:v>
                </c:pt>
                <c:pt idx="80">
                  <c:v>5.5685718945069516</c:v>
                </c:pt>
                <c:pt idx="81">
                  <c:v>5.8148941919030328</c:v>
                </c:pt>
                <c:pt idx="82">
                  <c:v>6.0154509362807262</c:v>
                </c:pt>
                <c:pt idx="83">
                  <c:v>5.8943388548551177</c:v>
                </c:pt>
                <c:pt idx="84">
                  <c:v>5.5342424538449002</c:v>
                </c:pt>
                <c:pt idx="85">
                  <c:v>5.6821420527673236</c:v>
                </c:pt>
                <c:pt idx="86">
                  <c:v>5.8913324123545925</c:v>
                </c:pt>
                <c:pt idx="87">
                  <c:v>5.7678893605410559</c:v>
                </c:pt>
                <c:pt idx="88">
                  <c:v>5.8069993080914601</c:v>
                </c:pt>
                <c:pt idx="89">
                  <c:v>5.8053734971826128</c:v>
                </c:pt>
                <c:pt idx="90">
                  <c:v>5.9767572824087392</c:v>
                </c:pt>
                <c:pt idx="91">
                  <c:v>6.3319592881230022</c:v>
                </c:pt>
                <c:pt idx="92">
                  <c:v>6.3948550714564245</c:v>
                </c:pt>
                <c:pt idx="93">
                  <c:v>6.2706414065484548</c:v>
                </c:pt>
                <c:pt idx="94">
                  <c:v>6.1546817793592385</c:v>
                </c:pt>
                <c:pt idx="95">
                  <c:v>5.5373833863785356</c:v>
                </c:pt>
                <c:pt idx="96">
                  <c:v>6.1108319767920243</c:v>
                </c:pt>
                <c:pt idx="97">
                  <c:v>5.8676346490157423</c:v>
                </c:pt>
                <c:pt idx="98">
                  <c:v>5.4188130619228998</c:v>
                </c:pt>
                <c:pt idx="99">
                  <c:v>5.7352556431232422</c:v>
                </c:pt>
                <c:pt idx="100">
                  <c:v>6.5092986858088109</c:v>
                </c:pt>
                <c:pt idx="101">
                  <c:v>8.199400753224344</c:v>
                </c:pt>
                <c:pt idx="102">
                  <c:v>8.4969167549551585</c:v>
                </c:pt>
                <c:pt idx="103">
                  <c:v>8.2209462049011375</c:v>
                </c:pt>
                <c:pt idx="104">
                  <c:v>9.0160271387013715</c:v>
                </c:pt>
                <c:pt idx="105">
                  <c:v>9.1941231816886315</c:v>
                </c:pt>
                <c:pt idx="106">
                  <c:v>10.517009482150401</c:v>
                </c:pt>
                <c:pt idx="107">
                  <c:v>11.113601148158279</c:v>
                </c:pt>
                <c:pt idx="108">
                  <c:v>10.77242366461086</c:v>
                </c:pt>
                <c:pt idx="109">
                  <c:v>10.255422735675191</c:v>
                </c:pt>
                <c:pt idx="110">
                  <c:v>11.808316560223126</c:v>
                </c:pt>
                <c:pt idx="111">
                  <c:v>12.413032259588714</c:v>
                </c:pt>
              </c:numCache>
            </c:numRef>
          </c:val>
          <c:smooth val="0"/>
        </c:ser>
        <c:ser>
          <c:idx val="5"/>
          <c:order val="5"/>
          <c:tx>
            <c:strRef>
              <c:f>'不同阈值下的净值（无交易成本）'!$BA$1</c:f>
              <c:strCache>
                <c:ptCount val="1"/>
                <c:pt idx="0">
                  <c:v>传统反转因子多空组合净值</c:v>
                </c:pt>
              </c:strCache>
            </c:strRef>
          </c:tx>
          <c:marker>
            <c:symbol val="none"/>
          </c:marker>
          <c:cat>
            <c:numRef>
              <c:f>'不同阈值下的净值（无交易成本）'!$A$2:$A$113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'不同阈值下的净值（无交易成本）'!$BA$2:$BA$113</c:f>
              <c:numCache>
                <c:formatCode>General</c:formatCode>
                <c:ptCount val="112"/>
                <c:pt idx="0">
                  <c:v>1</c:v>
                </c:pt>
                <c:pt idx="1">
                  <c:v>1.0644237800000003</c:v>
                </c:pt>
                <c:pt idx="2">
                  <c:v>0.99610501698923615</c:v>
                </c:pt>
                <c:pt idx="3">
                  <c:v>0.9113901302596672</c:v>
                </c:pt>
                <c:pt idx="4">
                  <c:v>1.0063933736406259</c:v>
                </c:pt>
                <c:pt idx="5">
                  <c:v>1.0215095631356481</c:v>
                </c:pt>
                <c:pt idx="6">
                  <c:v>1.179777431052726</c:v>
                </c:pt>
                <c:pt idx="7">
                  <c:v>1.2581037277356155</c:v>
                </c:pt>
                <c:pt idx="8">
                  <c:v>1.209594405834487</c:v>
                </c:pt>
                <c:pt idx="9">
                  <c:v>1.2349819901172883</c:v>
                </c:pt>
                <c:pt idx="10">
                  <c:v>1.3222837561857121</c:v>
                </c:pt>
                <c:pt idx="11">
                  <c:v>1.3758062324699678</c:v>
                </c:pt>
                <c:pt idx="12">
                  <c:v>1.359394163489154</c:v>
                </c:pt>
                <c:pt idx="13">
                  <c:v>1.3520660229962664</c:v>
                </c:pt>
                <c:pt idx="14">
                  <c:v>1.3577959435951221</c:v>
                </c:pt>
                <c:pt idx="15">
                  <c:v>1.4628128514059224</c:v>
                </c:pt>
                <c:pt idx="16">
                  <c:v>1.5083537408491607</c:v>
                </c:pt>
                <c:pt idx="17">
                  <c:v>1.473817206581536</c:v>
                </c:pt>
                <c:pt idx="18">
                  <c:v>1.5958459797613924</c:v>
                </c:pt>
                <c:pt idx="19">
                  <c:v>1.5184660892240083</c:v>
                </c:pt>
                <c:pt idx="20">
                  <c:v>1.5117960447111611</c:v>
                </c:pt>
                <c:pt idx="21">
                  <c:v>1.5271420293556965</c:v>
                </c:pt>
                <c:pt idx="22">
                  <c:v>1.6029795818336743</c:v>
                </c:pt>
                <c:pt idx="23">
                  <c:v>1.7396202223352824</c:v>
                </c:pt>
                <c:pt idx="24">
                  <c:v>1.8771039934937535</c:v>
                </c:pt>
                <c:pt idx="25">
                  <c:v>1.8921225336063376</c:v>
                </c:pt>
                <c:pt idx="26">
                  <c:v>1.9819288562919797</c:v>
                </c:pt>
                <c:pt idx="27">
                  <c:v>1.9713705663344325</c:v>
                </c:pt>
                <c:pt idx="28">
                  <c:v>2.043256968596225</c:v>
                </c:pt>
                <c:pt idx="29">
                  <c:v>2.0750433247121558</c:v>
                </c:pt>
                <c:pt idx="30">
                  <c:v>2.1228298202214693</c:v>
                </c:pt>
                <c:pt idx="31">
                  <c:v>2.1964594083171156</c:v>
                </c:pt>
                <c:pt idx="32">
                  <c:v>2.2741437627058816</c:v>
                </c:pt>
                <c:pt idx="33">
                  <c:v>2.2819384359354311</c:v>
                </c:pt>
                <c:pt idx="34">
                  <c:v>2.4149576476306662</c:v>
                </c:pt>
                <c:pt idx="35">
                  <c:v>2.471181435804827</c:v>
                </c:pt>
                <c:pt idx="36">
                  <c:v>2.3800914091026257</c:v>
                </c:pt>
                <c:pt idx="37">
                  <c:v>2.3469105071664975</c:v>
                </c:pt>
                <c:pt idx="38">
                  <c:v>2.4093349940442059</c:v>
                </c:pt>
                <c:pt idx="39">
                  <c:v>2.4689710465635875</c:v>
                </c:pt>
                <c:pt idx="40">
                  <c:v>2.2969572905758722</c:v>
                </c:pt>
                <c:pt idx="41">
                  <c:v>2.3208638612691752</c:v>
                </c:pt>
                <c:pt idx="42">
                  <c:v>2.4063862504638753</c:v>
                </c:pt>
                <c:pt idx="43">
                  <c:v>2.4805316792299932</c:v>
                </c:pt>
                <c:pt idx="44">
                  <c:v>2.4020758357390322</c:v>
                </c:pt>
                <c:pt idx="45">
                  <c:v>2.437257887508701</c:v>
                </c:pt>
                <c:pt idx="46">
                  <c:v>2.6361774197265579</c:v>
                </c:pt>
                <c:pt idx="47">
                  <c:v>2.713403894534383</c:v>
                </c:pt>
                <c:pt idx="48">
                  <c:v>2.7324382118120165</c:v>
                </c:pt>
                <c:pt idx="49">
                  <c:v>2.7603384279588941</c:v>
                </c:pt>
                <c:pt idx="50">
                  <c:v>2.7663255468023684</c:v>
                </c:pt>
                <c:pt idx="51">
                  <c:v>2.7048154683715535</c:v>
                </c:pt>
                <c:pt idx="52">
                  <c:v>2.6787208693330578</c:v>
                </c:pt>
                <c:pt idx="53">
                  <c:v>2.7797787214448562</c:v>
                </c:pt>
                <c:pt idx="54">
                  <c:v>2.8827528752884892</c:v>
                </c:pt>
                <c:pt idx="55">
                  <c:v>2.7924536107055391</c:v>
                </c:pt>
                <c:pt idx="56">
                  <c:v>2.8264569832286672</c:v>
                </c:pt>
                <c:pt idx="57">
                  <c:v>2.8542064030111911</c:v>
                </c:pt>
                <c:pt idx="58">
                  <c:v>2.8977891358129311</c:v>
                </c:pt>
                <c:pt idx="59">
                  <c:v>2.9143982199353222</c:v>
                </c:pt>
                <c:pt idx="60">
                  <c:v>3.1047058007387012</c:v>
                </c:pt>
                <c:pt idx="61">
                  <c:v>3.2531430269543384</c:v>
                </c:pt>
                <c:pt idx="62">
                  <c:v>3.3804487330685706</c:v>
                </c:pt>
                <c:pt idx="63">
                  <c:v>3.4978188596063573</c:v>
                </c:pt>
                <c:pt idx="64">
                  <c:v>3.5976333531260445</c:v>
                </c:pt>
                <c:pt idx="65">
                  <c:v>3.5028938520261597</c:v>
                </c:pt>
                <c:pt idx="66">
                  <c:v>3.358676364928562</c:v>
                </c:pt>
                <c:pt idx="67">
                  <c:v>3.3676598166018357</c:v>
                </c:pt>
                <c:pt idx="68">
                  <c:v>3.496083974584431</c:v>
                </c:pt>
                <c:pt idx="69">
                  <c:v>3.608417767518675</c:v>
                </c:pt>
                <c:pt idx="70">
                  <c:v>3.4617013413844275</c:v>
                </c:pt>
                <c:pt idx="71">
                  <c:v>3.6119181324563558</c:v>
                </c:pt>
                <c:pt idx="72">
                  <c:v>3.8027569171813114</c:v>
                </c:pt>
                <c:pt idx="73">
                  <c:v>3.7248978270113127</c:v>
                </c:pt>
                <c:pt idx="74">
                  <c:v>3.5848822701020016</c:v>
                </c:pt>
                <c:pt idx="75">
                  <c:v>3.6585370819794041</c:v>
                </c:pt>
                <c:pt idx="76">
                  <c:v>3.7222781272170447</c:v>
                </c:pt>
                <c:pt idx="77">
                  <c:v>3.6205824737361922</c:v>
                </c:pt>
                <c:pt idx="78">
                  <c:v>3.5769383634500098</c:v>
                </c:pt>
                <c:pt idx="79">
                  <c:v>3.9019572970774989</c:v>
                </c:pt>
                <c:pt idx="80">
                  <c:v>4.0147569515609183</c:v>
                </c:pt>
                <c:pt idx="81">
                  <c:v>4.2232234471561361</c:v>
                </c:pt>
                <c:pt idx="82">
                  <c:v>4.4120584220638488</c:v>
                </c:pt>
                <c:pt idx="83">
                  <c:v>4.4764452671992272</c:v>
                </c:pt>
                <c:pt idx="84">
                  <c:v>4.3903710137257503</c:v>
                </c:pt>
                <c:pt idx="85">
                  <c:v>4.416182224433995</c:v>
                </c:pt>
                <c:pt idx="86">
                  <c:v>4.6154826292643447</c:v>
                </c:pt>
                <c:pt idx="87">
                  <c:v>4.6115434994595725</c:v>
                </c:pt>
                <c:pt idx="88">
                  <c:v>4.6414305900715247</c:v>
                </c:pt>
                <c:pt idx="89">
                  <c:v>4.618484796077694</c:v>
                </c:pt>
                <c:pt idx="90">
                  <c:v>4.7507117848651585</c:v>
                </c:pt>
                <c:pt idx="91">
                  <c:v>4.9486890522039646</c:v>
                </c:pt>
                <c:pt idx="92">
                  <c:v>4.913059579739687</c:v>
                </c:pt>
                <c:pt idx="93">
                  <c:v>4.7671020127000139</c:v>
                </c:pt>
                <c:pt idx="94">
                  <c:v>4.6015721180142668</c:v>
                </c:pt>
                <c:pt idx="95">
                  <c:v>4.0703438089129946</c:v>
                </c:pt>
                <c:pt idx="96">
                  <c:v>4.5498551387001802</c:v>
                </c:pt>
                <c:pt idx="97">
                  <c:v>4.2665211451754272</c:v>
                </c:pt>
                <c:pt idx="98">
                  <c:v>4.0284330524942868</c:v>
                </c:pt>
                <c:pt idx="99">
                  <c:v>4.3935738902464472</c:v>
                </c:pt>
                <c:pt idx="100">
                  <c:v>4.6438757069023078</c:v>
                </c:pt>
                <c:pt idx="101">
                  <c:v>5.7142016131637297</c:v>
                </c:pt>
                <c:pt idx="102">
                  <c:v>6.0400530458821331</c:v>
                </c:pt>
                <c:pt idx="103">
                  <c:v>6.0002881150524461</c:v>
                </c:pt>
                <c:pt idx="104">
                  <c:v>6.4545341665259022</c:v>
                </c:pt>
                <c:pt idx="105">
                  <c:v>6.8538598654374194</c:v>
                </c:pt>
                <c:pt idx="106">
                  <c:v>6.5777145616062107</c:v>
                </c:pt>
                <c:pt idx="107">
                  <c:v>7.0389857409306495</c:v>
                </c:pt>
                <c:pt idx="108">
                  <c:v>6.9208456567303065</c:v>
                </c:pt>
                <c:pt idx="109">
                  <c:v>6.8565548762528499</c:v>
                </c:pt>
                <c:pt idx="110">
                  <c:v>7.4658658479118509</c:v>
                </c:pt>
                <c:pt idx="111">
                  <c:v>7.8449301799492206</c:v>
                </c:pt>
              </c:numCache>
            </c:numRef>
          </c:val>
          <c:smooth val="0"/>
        </c:ser>
        <c:dLbls>
          <c:showLegendKey val="0"/>
          <c:showVal val="0"/>
          <c:showCatName val="0"/>
          <c:showSerName val="0"/>
          <c:showPercent val="0"/>
          <c:showBubbleSize val="0"/>
        </c:dLbls>
        <c:smooth val="0"/>
        <c:axId val="2109896928"/>
        <c:axId val="2109904000"/>
      </c:lineChart>
      <c:dateAx>
        <c:axId val="2109896928"/>
        <c:scaling>
          <c:orientation val="minMax"/>
        </c:scaling>
        <c:delete val="0"/>
        <c:axPos val="b"/>
        <c:numFmt formatCode="m/d/yyyy" sourceLinked="1"/>
        <c:majorTickMark val="out"/>
        <c:minorTickMark val="none"/>
        <c:tickLblPos val="nextTo"/>
        <c:crossAx val="2109904000"/>
        <c:crosses val="autoZero"/>
        <c:auto val="1"/>
        <c:lblOffset val="100"/>
        <c:baseTimeUnit val="months"/>
      </c:dateAx>
      <c:valAx>
        <c:axId val="2109904000"/>
        <c:scaling>
          <c:orientation val="minMax"/>
        </c:scaling>
        <c:delete val="0"/>
        <c:axPos val="l"/>
        <c:numFmt formatCode="0.0000_);[Red]\(0.0000\)" sourceLinked="1"/>
        <c:majorTickMark val="out"/>
        <c:minorTickMark val="none"/>
        <c:tickLblPos val="nextTo"/>
        <c:crossAx val="2109896928"/>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a:latin typeface="微软雅黑" panose="020B0503020204020204" pitchFamily="34" charset="-122"/>
                <a:ea typeface="微软雅黑" panose="020B0503020204020204" pitchFamily="34" charset="-122"/>
              </a:rPr>
              <a:t>传统反转因子多空组合净值</a:t>
            </a:r>
          </a:p>
        </c:rich>
      </c:tx>
      <c:overlay val="0"/>
    </c:title>
    <c:autoTitleDeleted val="0"/>
    <c:plotArea>
      <c:layout/>
      <c:lineChart>
        <c:grouping val="standard"/>
        <c:varyColors val="0"/>
        <c:ser>
          <c:idx val="0"/>
          <c:order val="0"/>
          <c:tx>
            <c:strRef>
              <c:f>反转因子净值和收益率!$L$1</c:f>
              <c:strCache>
                <c:ptCount val="1"/>
                <c:pt idx="0">
                  <c:v>传统反转因子多空组合净值</c:v>
                </c:pt>
              </c:strCache>
            </c:strRef>
          </c:tx>
          <c:marker>
            <c:symbol val="none"/>
          </c:marker>
          <c:cat>
            <c:numRef>
              <c:f>反转因子净值和收益率!$A$2:$A$115</c:f>
              <c:numCache>
                <c:formatCode>m/d/yyyy</c:formatCode>
                <c:ptCount val="114"/>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反转因子净值和收益率!$L$2:$L$115</c:f>
              <c:numCache>
                <c:formatCode>General</c:formatCode>
                <c:ptCount val="114"/>
                <c:pt idx="0">
                  <c:v>1</c:v>
                </c:pt>
                <c:pt idx="1">
                  <c:v>1.0644237800000003</c:v>
                </c:pt>
                <c:pt idx="2">
                  <c:v>0.99610501698923615</c:v>
                </c:pt>
                <c:pt idx="3">
                  <c:v>0.9113901302596672</c:v>
                </c:pt>
                <c:pt idx="4">
                  <c:v>1.0063933736406259</c:v>
                </c:pt>
                <c:pt idx="5">
                  <c:v>1.0215095631356481</c:v>
                </c:pt>
                <c:pt idx="6">
                  <c:v>1.179777431052726</c:v>
                </c:pt>
                <c:pt idx="7">
                  <c:v>1.2581037277356155</c:v>
                </c:pt>
                <c:pt idx="8">
                  <c:v>1.209594405834487</c:v>
                </c:pt>
                <c:pt idx="9">
                  <c:v>1.2349819901172883</c:v>
                </c:pt>
                <c:pt idx="10">
                  <c:v>1.3222837561857121</c:v>
                </c:pt>
                <c:pt idx="11">
                  <c:v>1.3758062324699678</c:v>
                </c:pt>
                <c:pt idx="12">
                  <c:v>1.359394163489154</c:v>
                </c:pt>
                <c:pt idx="13">
                  <c:v>1.3520660229962664</c:v>
                </c:pt>
                <c:pt idx="14">
                  <c:v>1.3577959435951221</c:v>
                </c:pt>
                <c:pt idx="15">
                  <c:v>1.4628128514059224</c:v>
                </c:pt>
                <c:pt idx="16">
                  <c:v>1.5083537408491607</c:v>
                </c:pt>
                <c:pt idx="17">
                  <c:v>1.473817206581536</c:v>
                </c:pt>
                <c:pt idx="18">
                  <c:v>1.5958459797613924</c:v>
                </c:pt>
                <c:pt idx="19">
                  <c:v>1.5184660892240083</c:v>
                </c:pt>
                <c:pt idx="20">
                  <c:v>1.5117960447111611</c:v>
                </c:pt>
                <c:pt idx="21">
                  <c:v>1.5271420293556965</c:v>
                </c:pt>
                <c:pt idx="22">
                  <c:v>1.6029795818336743</c:v>
                </c:pt>
                <c:pt idx="23">
                  <c:v>1.7396202223352824</c:v>
                </c:pt>
                <c:pt idx="24">
                  <c:v>1.8771039934937535</c:v>
                </c:pt>
                <c:pt idx="25">
                  <c:v>1.8921225336063376</c:v>
                </c:pt>
                <c:pt idx="26">
                  <c:v>1.9819288562919797</c:v>
                </c:pt>
                <c:pt idx="27">
                  <c:v>1.9713705663344325</c:v>
                </c:pt>
                <c:pt idx="28">
                  <c:v>2.043256968596225</c:v>
                </c:pt>
                <c:pt idx="29">
                  <c:v>2.0750433247121558</c:v>
                </c:pt>
                <c:pt idx="30">
                  <c:v>2.1228298202214693</c:v>
                </c:pt>
                <c:pt idx="31">
                  <c:v>2.1964594083171156</c:v>
                </c:pt>
                <c:pt idx="32">
                  <c:v>2.2741437627058816</c:v>
                </c:pt>
                <c:pt idx="33">
                  <c:v>2.2819384359354311</c:v>
                </c:pt>
                <c:pt idx="34">
                  <c:v>2.4149576476306662</c:v>
                </c:pt>
                <c:pt idx="35">
                  <c:v>2.471181435804827</c:v>
                </c:pt>
                <c:pt idx="36">
                  <c:v>2.3800914091026257</c:v>
                </c:pt>
                <c:pt idx="37">
                  <c:v>2.3469105071664975</c:v>
                </c:pt>
                <c:pt idx="38">
                  <c:v>2.4093349940442059</c:v>
                </c:pt>
                <c:pt idx="39">
                  <c:v>2.4689710465635875</c:v>
                </c:pt>
                <c:pt idx="40">
                  <c:v>2.2969572905758722</c:v>
                </c:pt>
                <c:pt idx="41">
                  <c:v>2.3208638612691752</c:v>
                </c:pt>
                <c:pt idx="42">
                  <c:v>2.4063862504638753</c:v>
                </c:pt>
                <c:pt idx="43">
                  <c:v>2.4805316792299932</c:v>
                </c:pt>
                <c:pt idx="44">
                  <c:v>2.4020758357390322</c:v>
                </c:pt>
                <c:pt idx="45">
                  <c:v>2.437257887508701</c:v>
                </c:pt>
                <c:pt idx="46">
                  <c:v>2.6361774197265579</c:v>
                </c:pt>
                <c:pt idx="47">
                  <c:v>2.713403894534383</c:v>
                </c:pt>
                <c:pt idx="48">
                  <c:v>2.7324382118120165</c:v>
                </c:pt>
                <c:pt idx="49">
                  <c:v>2.7603384279588941</c:v>
                </c:pt>
                <c:pt idx="50">
                  <c:v>2.7663255468023684</c:v>
                </c:pt>
                <c:pt idx="51">
                  <c:v>2.7048154683715535</c:v>
                </c:pt>
                <c:pt idx="52">
                  <c:v>2.6787208693330578</c:v>
                </c:pt>
                <c:pt idx="53">
                  <c:v>2.7797787214448562</c:v>
                </c:pt>
                <c:pt idx="54">
                  <c:v>2.8827528752884892</c:v>
                </c:pt>
                <c:pt idx="55">
                  <c:v>2.7924536107055391</c:v>
                </c:pt>
                <c:pt idx="56">
                  <c:v>2.8264569832286672</c:v>
                </c:pt>
                <c:pt idx="57">
                  <c:v>2.8542064030111911</c:v>
                </c:pt>
                <c:pt idx="58">
                  <c:v>2.8977891358129311</c:v>
                </c:pt>
                <c:pt idx="59">
                  <c:v>2.9143982199353222</c:v>
                </c:pt>
                <c:pt idx="60">
                  <c:v>3.1047058007387012</c:v>
                </c:pt>
                <c:pt idx="61">
                  <c:v>3.2531430269543384</c:v>
                </c:pt>
                <c:pt idx="62">
                  <c:v>3.3804487330685706</c:v>
                </c:pt>
                <c:pt idx="63">
                  <c:v>3.4978188596063573</c:v>
                </c:pt>
                <c:pt idx="64">
                  <c:v>3.5976333531260445</c:v>
                </c:pt>
                <c:pt idx="65">
                  <c:v>3.5028938520261597</c:v>
                </c:pt>
                <c:pt idx="66">
                  <c:v>3.358676364928562</c:v>
                </c:pt>
                <c:pt idx="67">
                  <c:v>3.3676598166018357</c:v>
                </c:pt>
                <c:pt idx="68">
                  <c:v>3.496083974584431</c:v>
                </c:pt>
                <c:pt idx="69">
                  <c:v>3.608417767518675</c:v>
                </c:pt>
                <c:pt idx="70">
                  <c:v>3.4617013413844275</c:v>
                </c:pt>
                <c:pt idx="71">
                  <c:v>3.6119181324563558</c:v>
                </c:pt>
                <c:pt idx="72">
                  <c:v>3.8027569171813114</c:v>
                </c:pt>
                <c:pt idx="73">
                  <c:v>3.7248978270113127</c:v>
                </c:pt>
                <c:pt idx="74">
                  <c:v>3.5848822701020016</c:v>
                </c:pt>
                <c:pt idx="75">
                  <c:v>3.6585370819794041</c:v>
                </c:pt>
                <c:pt idx="76">
                  <c:v>3.7222781272170447</c:v>
                </c:pt>
                <c:pt idx="77">
                  <c:v>3.6205824737361922</c:v>
                </c:pt>
                <c:pt idx="78">
                  <c:v>3.5769383634500098</c:v>
                </c:pt>
                <c:pt idx="79">
                  <c:v>3.9019572970774989</c:v>
                </c:pt>
                <c:pt idx="80">
                  <c:v>4.0147569515609183</c:v>
                </c:pt>
                <c:pt idx="81">
                  <c:v>4.2232234471561361</c:v>
                </c:pt>
                <c:pt idx="82">
                  <c:v>4.4120584220638488</c:v>
                </c:pt>
                <c:pt idx="83">
                  <c:v>4.4764452671992272</c:v>
                </c:pt>
                <c:pt idx="84">
                  <c:v>4.3903710137257503</c:v>
                </c:pt>
                <c:pt idx="85">
                  <c:v>4.416182224433995</c:v>
                </c:pt>
                <c:pt idx="86">
                  <c:v>4.6154826292643447</c:v>
                </c:pt>
                <c:pt idx="87">
                  <c:v>4.6115434994595725</c:v>
                </c:pt>
                <c:pt idx="88">
                  <c:v>4.6414305900715247</c:v>
                </c:pt>
                <c:pt idx="89">
                  <c:v>4.618484796077694</c:v>
                </c:pt>
                <c:pt idx="90">
                  <c:v>4.7507117848651585</c:v>
                </c:pt>
                <c:pt idx="91">
                  <c:v>4.9486890522039646</c:v>
                </c:pt>
                <c:pt idx="92">
                  <c:v>4.913059579739687</c:v>
                </c:pt>
                <c:pt idx="93">
                  <c:v>4.7671020127000139</c:v>
                </c:pt>
                <c:pt idx="94">
                  <c:v>4.6015721180142668</c:v>
                </c:pt>
                <c:pt idx="95">
                  <c:v>4.0703438089129946</c:v>
                </c:pt>
                <c:pt idx="96">
                  <c:v>4.5498551387001802</c:v>
                </c:pt>
                <c:pt idx="97">
                  <c:v>4.2665211451754272</c:v>
                </c:pt>
                <c:pt idx="98">
                  <c:v>4.0284330524942868</c:v>
                </c:pt>
                <c:pt idx="99">
                  <c:v>4.3935738902464472</c:v>
                </c:pt>
                <c:pt idx="100">
                  <c:v>4.6438757069023078</c:v>
                </c:pt>
                <c:pt idx="101">
                  <c:v>5.7142016131637297</c:v>
                </c:pt>
                <c:pt idx="102">
                  <c:v>6.0400530458821331</c:v>
                </c:pt>
                <c:pt idx="103">
                  <c:v>6.0002881150524461</c:v>
                </c:pt>
                <c:pt idx="104">
                  <c:v>6.4545341665259022</c:v>
                </c:pt>
                <c:pt idx="105">
                  <c:v>6.8538598654374194</c:v>
                </c:pt>
                <c:pt idx="106">
                  <c:v>6.5777145616062107</c:v>
                </c:pt>
                <c:pt idx="107">
                  <c:v>7.0389857409306495</c:v>
                </c:pt>
                <c:pt idx="108">
                  <c:v>6.9208456567303065</c:v>
                </c:pt>
                <c:pt idx="109">
                  <c:v>6.8565548762528499</c:v>
                </c:pt>
                <c:pt idx="110">
                  <c:v>7.4658658479118509</c:v>
                </c:pt>
                <c:pt idx="111">
                  <c:v>7.8449301799492206</c:v>
                </c:pt>
              </c:numCache>
            </c:numRef>
          </c:val>
          <c:smooth val="0"/>
        </c:ser>
        <c:ser>
          <c:idx val="1"/>
          <c:order val="1"/>
          <c:tx>
            <c:strRef>
              <c:f>反转因子净值和收益率!$O$1</c:f>
              <c:strCache>
                <c:ptCount val="1"/>
                <c:pt idx="0">
                  <c:v>中证500</c:v>
                </c:pt>
              </c:strCache>
            </c:strRef>
          </c:tx>
          <c:marker>
            <c:symbol val="none"/>
          </c:marker>
          <c:val>
            <c:numRef>
              <c:f>反转因子净值和收益率!$O$2:$O$113</c:f>
              <c:numCache>
                <c:formatCode>0.0000_);[Red]\(0.0000\)</c:formatCode>
                <c:ptCount val="112"/>
                <c:pt idx="0" formatCode="General">
                  <c:v>1</c:v>
                </c:pt>
                <c:pt idx="1">
                  <c:v>1.1729635300000001</c:v>
                </c:pt>
                <c:pt idx="2">
                  <c:v>1.3654749494791789</c:v>
                </c:pt>
                <c:pt idx="3">
                  <c:v>1.8216927334339561</c:v>
                </c:pt>
                <c:pt idx="4">
                  <c:v>1.9915996464807879</c:v>
                </c:pt>
                <c:pt idx="5">
                  <c:v>1.6732003405743072</c:v>
                </c:pt>
                <c:pt idx="6">
                  <c:v>2.0549733747029255</c:v>
                </c:pt>
                <c:pt idx="7">
                  <c:v>2.2855273313267106</c:v>
                </c:pt>
                <c:pt idx="8">
                  <c:v>2.372332482160338</c:v>
                </c:pt>
                <c:pt idx="9">
                  <c:v>2.1233851543372175</c:v>
                </c:pt>
                <c:pt idx="10">
                  <c:v>1.9240045118724325</c:v>
                </c:pt>
                <c:pt idx="11">
                  <c:v>2.3088448948195026</c:v>
                </c:pt>
                <c:pt idx="12">
                  <c:v>2.1762259292181709</c:v>
                </c:pt>
                <c:pt idx="13">
                  <c:v>2.360183960946689</c:v>
                </c:pt>
                <c:pt idx="14">
                  <c:v>1.8872159109718805</c:v>
                </c:pt>
                <c:pt idx="15">
                  <c:v>1.8214542872927</c:v>
                </c:pt>
                <c:pt idx="16">
                  <c:v>1.7526001094734902</c:v>
                </c:pt>
                <c:pt idx="17">
                  <c:v>1.3130467226194591</c:v>
                </c:pt>
                <c:pt idx="18">
                  <c:v>1.4080123541360912</c:v>
                </c:pt>
                <c:pt idx="19">
                  <c:v>1.0766567248463321</c:v>
                </c:pt>
                <c:pt idx="20">
                  <c:v>0.9967847196156947</c:v>
                </c:pt>
                <c:pt idx="21">
                  <c:v>0.72893208892507033</c:v>
                </c:pt>
                <c:pt idx="22">
                  <c:v>0.85932976625455615</c:v>
                </c:pt>
                <c:pt idx="23">
                  <c:v>0.90505444531803125</c:v>
                </c:pt>
                <c:pt idx="24">
                  <c:v>1.0444217791822308</c:v>
                </c:pt>
                <c:pt idx="25">
                  <c:v>1.1278917275574656</c:v>
                </c:pt>
                <c:pt idx="26">
                  <c:v>1.359904932231937</c:v>
                </c:pt>
                <c:pt idx="27">
                  <c:v>1.4402118605627066</c:v>
                </c:pt>
                <c:pt idx="28">
                  <c:v>1.5291249240075919</c:v>
                </c:pt>
                <c:pt idx="29">
                  <c:v>1.6110306350296513</c:v>
                </c:pt>
                <c:pt idx="30">
                  <c:v>1.8333102670137531</c:v>
                </c:pt>
                <c:pt idx="31">
                  <c:v>1.5297077985420597</c:v>
                </c:pt>
                <c:pt idx="32">
                  <c:v>1.586932362230316</c:v>
                </c:pt>
                <c:pt idx="33">
                  <c:v>1.7862238827750789</c:v>
                </c:pt>
                <c:pt idx="34">
                  <c:v>2.05578728731094</c:v>
                </c:pt>
                <c:pt idx="35">
                  <c:v>2.0930859705693172</c:v>
                </c:pt>
                <c:pt idx="36">
                  <c:v>2.0414706589128153</c:v>
                </c:pt>
                <c:pt idx="37">
                  <c:v>2.1628123472814194</c:v>
                </c:pt>
                <c:pt idx="38">
                  <c:v>2.2195049145376693</c:v>
                </c:pt>
                <c:pt idx="39">
                  <c:v>2.0713517851546754</c:v>
                </c:pt>
                <c:pt idx="40">
                  <c:v>1.9153396400486105</c:v>
                </c:pt>
                <c:pt idx="41">
                  <c:v>1.7100562189036965</c:v>
                </c:pt>
                <c:pt idx="42">
                  <c:v>1.9558298080262075</c:v>
                </c:pt>
                <c:pt idx="43">
                  <c:v>2.1416344025623224</c:v>
                </c:pt>
                <c:pt idx="44">
                  <c:v>2.1749146730224438</c:v>
                </c:pt>
                <c:pt idx="45">
                  <c:v>2.359192365878561</c:v>
                </c:pt>
                <c:pt idx="46">
                  <c:v>2.3850373654306076</c:v>
                </c:pt>
                <c:pt idx="47">
                  <c:v>2.3037644505602155</c:v>
                </c:pt>
                <c:pt idx="48">
                  <c:v>2.1517007228649341</c:v>
                </c:pt>
                <c:pt idx="49">
                  <c:v>2.3777262328833171</c:v>
                </c:pt>
                <c:pt idx="50">
                  <c:v>2.3334841424179427</c:v>
                </c:pt>
                <c:pt idx="51">
                  <c:v>2.2571685469383449</c:v>
                </c:pt>
                <c:pt idx="52">
                  <c:v>2.0739627757955232</c:v>
                </c:pt>
                <c:pt idx="53">
                  <c:v>2.1369879120984794</c:v>
                </c:pt>
                <c:pt idx="54">
                  <c:v>2.1598486180965812</c:v>
                </c:pt>
                <c:pt idx="55">
                  <c:v>2.0675518070994601</c:v>
                </c:pt>
                <c:pt idx="56">
                  <c:v>1.7998246890022955</c:v>
                </c:pt>
                <c:pt idx="57">
                  <c:v>1.8663395141599775</c:v>
                </c:pt>
                <c:pt idx="58">
                  <c:v>1.7826114922614102</c:v>
                </c:pt>
                <c:pt idx="59">
                  <c:v>1.5244709694574727</c:v>
                </c:pt>
                <c:pt idx="60">
                  <c:v>1.5374063038145453</c:v>
                </c:pt>
                <c:pt idx="61">
                  <c:v>1.7248400235434997</c:v>
                </c:pt>
                <c:pt idx="62">
                  <c:v>1.594507678932906</c:v>
                </c:pt>
                <c:pt idx="63">
                  <c:v>1.7101374533202303</c:v>
                </c:pt>
                <c:pt idx="64">
                  <c:v>1.7516491246456312</c:v>
                </c:pt>
                <c:pt idx="65">
                  <c:v>1.6197581432777186</c:v>
                </c:pt>
                <c:pt idx="66">
                  <c:v>1.4742663646103626</c:v>
                </c:pt>
                <c:pt idx="67">
                  <c:v>1.4650769085358186</c:v>
                </c:pt>
                <c:pt idx="68">
                  <c:v>1.4931940638829055</c:v>
                </c:pt>
                <c:pt idx="69">
                  <c:v>1.4784219696686152</c:v>
                </c:pt>
                <c:pt idx="70">
                  <c:v>1.3144038256997002</c:v>
                </c:pt>
                <c:pt idx="71">
                  <c:v>1.5287105871562956</c:v>
                </c:pt>
                <c:pt idx="72">
                  <c:v>1.6238054967925166</c:v>
                </c:pt>
                <c:pt idx="73">
                  <c:v>1.6837996863886406</c:v>
                </c:pt>
                <c:pt idx="74">
                  <c:v>1.6087076758866912</c:v>
                </c:pt>
                <c:pt idx="75">
                  <c:v>1.5715993907079382</c:v>
                </c:pt>
                <c:pt idx="76">
                  <c:v>1.7925401764915885</c:v>
                </c:pt>
                <c:pt idx="77">
                  <c:v>1.5100992826733601</c:v>
                </c:pt>
                <c:pt idx="78">
                  <c:v>1.6009881869363563</c:v>
                </c:pt>
                <c:pt idx="79">
                  <c:v>1.7099088086238265</c:v>
                </c:pt>
                <c:pt idx="80">
                  <c:v>1.8073216123885145</c:v>
                </c:pt>
                <c:pt idx="81">
                  <c:v>1.7330929076407284</c:v>
                </c:pt>
                <c:pt idx="82">
                  <c:v>1.8416163952376094</c:v>
                </c:pt>
                <c:pt idx="83">
                  <c:v>1.7868833165610163</c:v>
                </c:pt>
                <c:pt idx="84">
                  <c:v>1.8131655647408218</c:v>
                </c:pt>
                <c:pt idx="85">
                  <c:v>1.8554043082074869</c:v>
                </c:pt>
                <c:pt idx="86">
                  <c:v>1.792221909881365</c:v>
                </c:pt>
                <c:pt idx="87">
                  <c:v>1.7575183284626918</c:v>
                </c:pt>
                <c:pt idx="88">
                  <c:v>1.7869495897896617</c:v>
                </c:pt>
                <c:pt idx="89">
                  <c:v>1.831592558262467</c:v>
                </c:pt>
                <c:pt idx="90">
                  <c:v>1.9865897231269352</c:v>
                </c:pt>
                <c:pt idx="91">
                  <c:v>2.0663109926049992</c:v>
                </c:pt>
                <c:pt idx="92">
                  <c:v>2.2941527328783695</c:v>
                </c:pt>
                <c:pt idx="93">
                  <c:v>2.3269574881100898</c:v>
                </c:pt>
                <c:pt idx="94">
                  <c:v>2.447752713475595</c:v>
                </c:pt>
                <c:pt idx="95">
                  <c:v>2.483894076020388</c:v>
                </c:pt>
                <c:pt idx="96">
                  <c:v>2.6285650090264889</c:v>
                </c:pt>
                <c:pt idx="97">
                  <c:v>2.8085718482665825</c:v>
                </c:pt>
                <c:pt idx="98">
                  <c:v>3.3847285684209294</c:v>
                </c:pt>
                <c:pt idx="99">
                  <c:v>3.9524518328323128</c:v>
                </c:pt>
                <c:pt idx="100">
                  <c:v>4.6511210913159591</c:v>
                </c:pt>
                <c:pt idx="101">
                  <c:v>4.1560772970469406</c:v>
                </c:pt>
                <c:pt idx="102">
                  <c:v>3.6059049278339201</c:v>
                </c:pt>
                <c:pt idx="103">
                  <c:v>3.0712309007827652</c:v>
                </c:pt>
                <c:pt idx="104">
                  <c:v>2.8576944508500679</c:v>
                </c:pt>
                <c:pt idx="105">
                  <c:v>3.3062675489544491</c:v>
                </c:pt>
                <c:pt idx="106">
                  <c:v>3.4571983319374646</c:v>
                </c:pt>
                <c:pt idx="107">
                  <c:v>3.5548655676940304</c:v>
                </c:pt>
                <c:pt idx="108">
                  <c:v>2.5522183293777934</c:v>
                </c:pt>
                <c:pt idx="109">
                  <c:v>2.4968297298830704</c:v>
                </c:pt>
                <c:pt idx="110">
                  <c:v>2.8726678463913142</c:v>
                </c:pt>
                <c:pt idx="111">
                  <c:v>2.7932331798230434</c:v>
                </c:pt>
              </c:numCache>
            </c:numRef>
          </c:val>
          <c:smooth val="0"/>
        </c:ser>
        <c:dLbls>
          <c:showLegendKey val="0"/>
          <c:showVal val="0"/>
          <c:showCatName val="0"/>
          <c:showSerName val="0"/>
          <c:showPercent val="0"/>
          <c:showBubbleSize val="0"/>
        </c:dLbls>
        <c:smooth val="0"/>
        <c:axId val="1862718272"/>
        <c:axId val="1862715008"/>
      </c:lineChart>
      <c:dateAx>
        <c:axId val="1862718272"/>
        <c:scaling>
          <c:orientation val="minMax"/>
        </c:scaling>
        <c:delete val="0"/>
        <c:axPos val="b"/>
        <c:numFmt formatCode="m/d/yyyy" sourceLinked="1"/>
        <c:majorTickMark val="out"/>
        <c:minorTickMark val="none"/>
        <c:tickLblPos val="nextTo"/>
        <c:crossAx val="1862715008"/>
        <c:crosses val="autoZero"/>
        <c:auto val="1"/>
        <c:lblOffset val="100"/>
        <c:baseTimeUnit val="months"/>
      </c:dateAx>
      <c:valAx>
        <c:axId val="1862715008"/>
        <c:scaling>
          <c:orientation val="minMax"/>
        </c:scaling>
        <c:delete val="0"/>
        <c:axPos val="l"/>
        <c:numFmt formatCode="General" sourceLinked="1"/>
        <c:majorTickMark val="out"/>
        <c:minorTickMark val="none"/>
        <c:tickLblPos val="nextTo"/>
        <c:crossAx val="1862718272"/>
        <c:crosses val="autoZero"/>
        <c:crossBetween val="between"/>
      </c:valAx>
    </c:plotArea>
    <c:legend>
      <c:legendPos val="b"/>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dirty="0" smtClean="0">
                <a:latin typeface="微软雅黑" panose="020B0503020204020204" pitchFamily="34" charset="-122"/>
                <a:ea typeface="微软雅黑" panose="020B0503020204020204" pitchFamily="34" charset="-122"/>
              </a:rPr>
              <a:t>五档组合净值</a:t>
            </a:r>
            <a:endParaRPr lang="zh-CN" altLang="en-US" sz="1200" dirty="0">
              <a:latin typeface="微软雅黑" panose="020B0503020204020204" pitchFamily="34" charset="-122"/>
              <a:ea typeface="微软雅黑" panose="020B0503020204020204" pitchFamily="34" charset="-122"/>
            </a:endParaRPr>
          </a:p>
        </c:rich>
      </c:tx>
      <c:layout/>
      <c:overlay val="0"/>
    </c:title>
    <c:autoTitleDeleted val="0"/>
    <c:plotArea>
      <c:layout/>
      <c:lineChart>
        <c:grouping val="standard"/>
        <c:varyColors val="0"/>
        <c:ser>
          <c:idx val="0"/>
          <c:order val="0"/>
          <c:tx>
            <c:strRef>
              <c:f>Sheet9!$G$1</c:f>
              <c:strCache>
                <c:ptCount val="1"/>
                <c:pt idx="0">
                  <c:v>Q1</c:v>
                </c:pt>
              </c:strCache>
            </c:strRef>
          </c:tx>
          <c:marker>
            <c:symbol val="none"/>
          </c:marker>
          <c:cat>
            <c:numRef>
              <c:f>Sheet9!$A$2:$A$113</c:f>
              <c:numCache>
                <c:formatCode>yyyy\-mm\-dd</c:formatCode>
                <c:ptCount val="112"/>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Sheet9!$G$2:$G$113</c:f>
              <c:numCache>
                <c:formatCode>General</c:formatCode>
                <c:ptCount val="112"/>
                <c:pt idx="0">
                  <c:v>1</c:v>
                </c:pt>
                <c:pt idx="1">
                  <c:v>1.201654</c:v>
                </c:pt>
                <c:pt idx="2">
                  <c:v>1.3515359913020779</c:v>
                </c:pt>
                <c:pt idx="3">
                  <c:v>1.7081728455724501</c:v>
                </c:pt>
                <c:pt idx="4">
                  <c:v>1.9532575134388093</c:v>
                </c:pt>
                <c:pt idx="5">
                  <c:v>1.6221736370239404</c:v>
                </c:pt>
                <c:pt idx="6">
                  <c:v>2.1383103561576697</c:v>
                </c:pt>
                <c:pt idx="7">
                  <c:v>2.3541319767311593</c:v>
                </c:pt>
                <c:pt idx="8">
                  <c:v>2.4164654571722446</c:v>
                </c:pt>
                <c:pt idx="9">
                  <c:v>2.2006037869374793</c:v>
                </c:pt>
                <c:pt idx="10">
                  <c:v>2.1178082700577434</c:v>
                </c:pt>
                <c:pt idx="11">
                  <c:v>2.5840746911700108</c:v>
                </c:pt>
                <c:pt idx="12">
                  <c:v>2.4382775424742782</c:v>
                </c:pt>
                <c:pt idx="13">
                  <c:v>2.6381635789559676</c:v>
                </c:pt>
                <c:pt idx="14">
                  <c:v>2.1744170814418915</c:v>
                </c:pt>
                <c:pt idx="15">
                  <c:v>2.216321038091035</c:v>
                </c:pt>
                <c:pt idx="16">
                  <c:v>2.1689578775662803</c:v>
                </c:pt>
                <c:pt idx="17">
                  <c:v>1.5775134641921442</c:v>
                </c:pt>
                <c:pt idx="18">
                  <c:v>1.7877769832005102</c:v>
                </c:pt>
                <c:pt idx="19">
                  <c:v>1.3100791636217151</c:v>
                </c:pt>
                <c:pt idx="20">
                  <c:v>1.212961106271085</c:v>
                </c:pt>
                <c:pt idx="21">
                  <c:v>0.89466994285813828</c:v>
                </c:pt>
                <c:pt idx="22">
                  <c:v>1.080243785410911</c:v>
                </c:pt>
                <c:pt idx="23">
                  <c:v>1.1387944069992952</c:v>
                </c:pt>
                <c:pt idx="24">
                  <c:v>1.3577585357781299</c:v>
                </c:pt>
                <c:pt idx="25">
                  <c:v>1.4635552861285313</c:v>
                </c:pt>
                <c:pt idx="26">
                  <c:v>1.8269413399554031</c:v>
                </c:pt>
                <c:pt idx="27">
                  <c:v>1.9455982319665261</c:v>
                </c:pt>
                <c:pt idx="28">
                  <c:v>2.123346182236463</c:v>
                </c:pt>
                <c:pt idx="29">
                  <c:v>2.2275140435102911</c:v>
                </c:pt>
                <c:pt idx="30">
                  <c:v>2.5392773037893157</c:v>
                </c:pt>
                <c:pt idx="31">
                  <c:v>2.2076840742645016</c:v>
                </c:pt>
                <c:pt idx="32">
                  <c:v>2.3131716347010078</c:v>
                </c:pt>
                <c:pt idx="33">
                  <c:v>2.6011625496560709</c:v>
                </c:pt>
                <c:pt idx="34">
                  <c:v>3.0512850760272046</c:v>
                </c:pt>
                <c:pt idx="35">
                  <c:v>3.1549874347091409</c:v>
                </c:pt>
                <c:pt idx="36">
                  <c:v>3.0006504447999416</c:v>
                </c:pt>
                <c:pt idx="37">
                  <c:v>3.1714752636168115</c:v>
                </c:pt>
                <c:pt idx="38">
                  <c:v>3.2900894295621002</c:v>
                </c:pt>
                <c:pt idx="39">
                  <c:v>3.1379160747359127</c:v>
                </c:pt>
                <c:pt idx="40">
                  <c:v>2.8337073900922976</c:v>
                </c:pt>
                <c:pt idx="41">
                  <c:v>2.5275490152779883</c:v>
                </c:pt>
                <c:pt idx="42">
                  <c:v>2.9720297358712875</c:v>
                </c:pt>
                <c:pt idx="43">
                  <c:v>3.2890738130071302</c:v>
                </c:pt>
                <c:pt idx="44">
                  <c:v>3.2719736086934179</c:v>
                </c:pt>
                <c:pt idx="45">
                  <c:v>3.5259839100617243</c:v>
                </c:pt>
                <c:pt idx="46">
                  <c:v>3.7734232079489805</c:v>
                </c:pt>
                <c:pt idx="47">
                  <c:v>3.6895934150729706</c:v>
                </c:pt>
                <c:pt idx="48">
                  <c:v>3.4093738441154833</c:v>
                </c:pt>
                <c:pt idx="49">
                  <c:v>3.7965004200389236</c:v>
                </c:pt>
                <c:pt idx="50">
                  <c:v>3.7078828966190334</c:v>
                </c:pt>
                <c:pt idx="51">
                  <c:v>3.5755786123621802</c:v>
                </c:pt>
                <c:pt idx="52">
                  <c:v>3.287698945439717</c:v>
                </c:pt>
                <c:pt idx="53">
                  <c:v>3.4746902908084341</c:v>
                </c:pt>
                <c:pt idx="54">
                  <c:v>3.602922577760622</c:v>
                </c:pt>
                <c:pt idx="55">
                  <c:v>3.383195727947828</c:v>
                </c:pt>
                <c:pt idx="56">
                  <c:v>2.9417680213904567</c:v>
                </c:pt>
                <c:pt idx="57">
                  <c:v>3.0526190272379603</c:v>
                </c:pt>
                <c:pt idx="58">
                  <c:v>2.9138254183607066</c:v>
                </c:pt>
                <c:pt idx="59">
                  <c:v>2.5065372085233424</c:v>
                </c:pt>
                <c:pt idx="60">
                  <c:v>2.6003679176299204</c:v>
                </c:pt>
                <c:pt idx="61">
                  <c:v>3.0041684560296926</c:v>
                </c:pt>
                <c:pt idx="62">
                  <c:v>2.8135162613289877</c:v>
                </c:pt>
                <c:pt idx="63">
                  <c:v>3.0466826310549977</c:v>
                </c:pt>
                <c:pt idx="64">
                  <c:v>3.1042436983272359</c:v>
                </c:pt>
                <c:pt idx="65">
                  <c:v>2.8548866853635921</c:v>
                </c:pt>
                <c:pt idx="66">
                  <c:v>2.5161856281776491</c:v>
                </c:pt>
                <c:pt idx="67">
                  <c:v>2.5205410817991227</c:v>
                </c:pt>
                <c:pt idx="68">
                  <c:v>2.6344781085361211</c:v>
                </c:pt>
                <c:pt idx="69">
                  <c:v>2.6361087694244398</c:v>
                </c:pt>
                <c:pt idx="70">
                  <c:v>2.2872289530984373</c:v>
                </c:pt>
                <c:pt idx="71">
                  <c:v>2.720129663878637</c:v>
                </c:pt>
                <c:pt idx="72">
                  <c:v>2.9404443160206912</c:v>
                </c:pt>
                <c:pt idx="73">
                  <c:v>3.0454516081540794</c:v>
                </c:pt>
                <c:pt idx="74">
                  <c:v>2.8150634772950474</c:v>
                </c:pt>
                <c:pt idx="75">
                  <c:v>2.7663128179256717</c:v>
                </c:pt>
                <c:pt idx="76">
                  <c:v>3.1953635594313359</c:v>
                </c:pt>
                <c:pt idx="77">
                  <c:v>2.6483925283303216</c:v>
                </c:pt>
                <c:pt idx="78">
                  <c:v>2.7854531683868999</c:v>
                </c:pt>
                <c:pt idx="79">
                  <c:v>3.1224299604025072</c:v>
                </c:pt>
                <c:pt idx="80">
                  <c:v>3.3597412228817416</c:v>
                </c:pt>
                <c:pt idx="81">
                  <c:v>3.3564726746349098</c:v>
                </c:pt>
                <c:pt idx="82">
                  <c:v>3.6230880398937195</c:v>
                </c:pt>
                <c:pt idx="83">
                  <c:v>3.547894720581906</c:v>
                </c:pt>
                <c:pt idx="84">
                  <c:v>3.6180472841465616</c:v>
                </c:pt>
                <c:pt idx="85">
                  <c:v>3.6781418715673526</c:v>
                </c:pt>
                <c:pt idx="86">
                  <c:v>3.5895000371748136</c:v>
                </c:pt>
                <c:pt idx="87">
                  <c:v>3.5173561642569209</c:v>
                </c:pt>
                <c:pt idx="88">
                  <c:v>3.6170203158882117</c:v>
                </c:pt>
                <c:pt idx="89">
                  <c:v>3.7000873780323533</c:v>
                </c:pt>
                <c:pt idx="90">
                  <c:v>4.058216133041098</c:v>
                </c:pt>
                <c:pt idx="91">
                  <c:v>4.2808631335378253</c:v>
                </c:pt>
                <c:pt idx="92">
                  <c:v>4.7340366646577223</c:v>
                </c:pt>
                <c:pt idx="93">
                  <c:v>4.7132677217807322</c:v>
                </c:pt>
                <c:pt idx="94">
                  <c:v>4.8319568459125444</c:v>
                </c:pt>
                <c:pt idx="95">
                  <c:v>4.6379858400039922</c:v>
                </c:pt>
                <c:pt idx="96">
                  <c:v>5.1240260716857673</c:v>
                </c:pt>
                <c:pt idx="97">
                  <c:v>5.3245615501687062</c:v>
                </c:pt>
                <c:pt idx="98">
                  <c:v>6.390868160906308</c:v>
                </c:pt>
                <c:pt idx="99">
                  <c:v>7.3172010676464208</c:v>
                </c:pt>
                <c:pt idx="100">
                  <c:v>8.9828878475900868</c:v>
                </c:pt>
                <c:pt idx="101">
                  <c:v>9.0474371887663327</c:v>
                </c:pt>
                <c:pt idx="102">
                  <c:v>8.0804324953251641</c:v>
                </c:pt>
                <c:pt idx="103">
                  <c:v>6.8513247130359867</c:v>
                </c:pt>
                <c:pt idx="104">
                  <c:v>6.7075270948632841</c:v>
                </c:pt>
                <c:pt idx="105">
                  <c:v>8.0863331752032011</c:v>
                </c:pt>
                <c:pt idx="106">
                  <c:v>8.4569557566567397</c:v>
                </c:pt>
                <c:pt idx="107">
                  <c:v>8.8495743019469888</c:v>
                </c:pt>
                <c:pt idx="108">
                  <c:v>6.2972750495991869</c:v>
                </c:pt>
                <c:pt idx="109">
                  <c:v>6.1754710968653042</c:v>
                </c:pt>
                <c:pt idx="110">
                  <c:v>7.3788556230402635</c:v>
                </c:pt>
                <c:pt idx="111">
                  <c:v>7.400836390643514</c:v>
                </c:pt>
              </c:numCache>
            </c:numRef>
          </c:val>
          <c:smooth val="0"/>
        </c:ser>
        <c:ser>
          <c:idx val="1"/>
          <c:order val="1"/>
          <c:tx>
            <c:strRef>
              <c:f>Sheet9!$H$1</c:f>
              <c:strCache>
                <c:ptCount val="1"/>
                <c:pt idx="0">
                  <c:v>Q2</c:v>
                </c:pt>
              </c:strCache>
            </c:strRef>
          </c:tx>
          <c:marker>
            <c:symbol val="none"/>
          </c:marker>
          <c:cat>
            <c:numRef>
              <c:f>Sheet9!$A$2:$A$113</c:f>
              <c:numCache>
                <c:formatCode>yyyy\-mm\-dd</c:formatCode>
                <c:ptCount val="112"/>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Sheet9!$H$2:$H$113</c:f>
              <c:numCache>
                <c:formatCode>General</c:formatCode>
                <c:ptCount val="112"/>
                <c:pt idx="0">
                  <c:v>1</c:v>
                </c:pt>
                <c:pt idx="1">
                  <c:v>1.2082314556962024</c:v>
                </c:pt>
                <c:pt idx="2">
                  <c:v>1.4215672362401324</c:v>
                </c:pt>
                <c:pt idx="3">
                  <c:v>1.9150617325447363</c:v>
                </c:pt>
                <c:pt idx="4">
                  <c:v>2.0806514215187479</c:v>
                </c:pt>
                <c:pt idx="5">
                  <c:v>1.7518620983920861</c:v>
                </c:pt>
                <c:pt idx="6">
                  <c:v>2.2743594649800185</c:v>
                </c:pt>
                <c:pt idx="7">
                  <c:v>2.524585291762464</c:v>
                </c:pt>
                <c:pt idx="8">
                  <c:v>2.608684449918456</c:v>
                </c:pt>
                <c:pt idx="9">
                  <c:v>2.3451617306103532</c:v>
                </c:pt>
                <c:pt idx="10">
                  <c:v>2.2352661073545597</c:v>
                </c:pt>
                <c:pt idx="11">
                  <c:v>2.7051143794171284</c:v>
                </c:pt>
                <c:pt idx="12">
                  <c:v>2.6360097979919765</c:v>
                </c:pt>
                <c:pt idx="13">
                  <c:v>2.9104863573852819</c:v>
                </c:pt>
                <c:pt idx="14">
                  <c:v>2.2268586890133313</c:v>
                </c:pt>
                <c:pt idx="15">
                  <c:v>2.1063747883111321</c:v>
                </c:pt>
                <c:pt idx="16">
                  <c:v>2.0428121606955503</c:v>
                </c:pt>
                <c:pt idx="17">
                  <c:v>1.4900581888752331</c:v>
                </c:pt>
                <c:pt idx="18">
                  <c:v>1.6653907170700315</c:v>
                </c:pt>
                <c:pt idx="19">
                  <c:v>1.2967404425478881</c:v>
                </c:pt>
                <c:pt idx="20">
                  <c:v>1.2078792229062352</c:v>
                </c:pt>
                <c:pt idx="21">
                  <c:v>0.89265236685888338</c:v>
                </c:pt>
                <c:pt idx="22">
                  <c:v>1.0837995989276203</c:v>
                </c:pt>
                <c:pt idx="23">
                  <c:v>1.1621808639369307</c:v>
                </c:pt>
                <c:pt idx="24">
                  <c:v>1.3608637597839532</c:v>
                </c:pt>
                <c:pt idx="25">
                  <c:v>1.514484200699282</c:v>
                </c:pt>
                <c:pt idx="26">
                  <c:v>1.8221581801780842</c:v>
                </c:pt>
                <c:pt idx="27">
                  <c:v>1.9427280678500571</c:v>
                </c:pt>
                <c:pt idx="28">
                  <c:v>2.1263497439991559</c:v>
                </c:pt>
                <c:pt idx="29">
                  <c:v>2.2642394914093269</c:v>
                </c:pt>
                <c:pt idx="30">
                  <c:v>2.5996536402745853</c:v>
                </c:pt>
                <c:pt idx="31">
                  <c:v>2.2232246189351583</c:v>
                </c:pt>
                <c:pt idx="32">
                  <c:v>2.3267649759107951</c:v>
                </c:pt>
                <c:pt idx="33">
                  <c:v>2.6218270007314088</c:v>
                </c:pt>
                <c:pt idx="34">
                  <c:v>3.1141103612765675</c:v>
                </c:pt>
                <c:pt idx="35">
                  <c:v>3.2092081003623152</c:v>
                </c:pt>
                <c:pt idx="36">
                  <c:v>3.1329067708701257</c:v>
                </c:pt>
                <c:pt idx="37">
                  <c:v>3.3166126740919375</c:v>
                </c:pt>
                <c:pt idx="38">
                  <c:v>3.4507545938097284</c:v>
                </c:pt>
                <c:pt idx="39">
                  <c:v>3.2130797665793032</c:v>
                </c:pt>
                <c:pt idx="40">
                  <c:v>2.8775946342478229</c:v>
                </c:pt>
                <c:pt idx="41">
                  <c:v>2.6168232356459873</c:v>
                </c:pt>
                <c:pt idx="42">
                  <c:v>3.0355071028796385</c:v>
                </c:pt>
                <c:pt idx="43">
                  <c:v>3.3095087545416741</c:v>
                </c:pt>
                <c:pt idx="44">
                  <c:v>3.390008272102218</c:v>
                </c:pt>
                <c:pt idx="45">
                  <c:v>3.6871514344465126</c:v>
                </c:pt>
                <c:pt idx="46">
                  <c:v>3.7559747125559744</c:v>
                </c:pt>
                <c:pt idx="47">
                  <c:v>3.6205547234364053</c:v>
                </c:pt>
                <c:pt idx="48">
                  <c:v>3.4617281811898195</c:v>
                </c:pt>
                <c:pt idx="49">
                  <c:v>3.8278695788918204</c:v>
                </c:pt>
                <c:pt idx="50">
                  <c:v>3.8327976665231378</c:v>
                </c:pt>
                <c:pt idx="51">
                  <c:v>3.6418495451030966</c:v>
                </c:pt>
                <c:pt idx="52">
                  <c:v>3.3668941532722823</c:v>
                </c:pt>
                <c:pt idx="53">
                  <c:v>3.4313209181847655</c:v>
                </c:pt>
                <c:pt idx="54">
                  <c:v>3.4867959632949348</c:v>
                </c:pt>
                <c:pt idx="55">
                  <c:v>3.3952134824115361</c:v>
                </c:pt>
                <c:pt idx="56">
                  <c:v>2.9873511976281448</c:v>
                </c:pt>
                <c:pt idx="57">
                  <c:v>3.1340249921815961</c:v>
                </c:pt>
                <c:pt idx="58">
                  <c:v>3.0043280873530902</c:v>
                </c:pt>
                <c:pt idx="59">
                  <c:v>2.6005158547488585</c:v>
                </c:pt>
                <c:pt idx="60">
                  <c:v>2.6584157666116388</c:v>
                </c:pt>
                <c:pt idx="61">
                  <c:v>2.9836730546901147</c:v>
                </c:pt>
                <c:pt idx="62">
                  <c:v>2.7917613677059512</c:v>
                </c:pt>
                <c:pt idx="63">
                  <c:v>3.0479869383406606</c:v>
                </c:pt>
                <c:pt idx="64">
                  <c:v>3.1317216511453374</c:v>
                </c:pt>
                <c:pt idx="65">
                  <c:v>2.8707838118547842</c:v>
                </c:pt>
                <c:pt idx="66">
                  <c:v>2.6174374536350151</c:v>
                </c:pt>
                <c:pt idx="67">
                  <c:v>2.5927797018763883</c:v>
                </c:pt>
                <c:pt idx="68">
                  <c:v>2.5979732988972168</c:v>
                </c:pt>
                <c:pt idx="69">
                  <c:v>2.6019771754390173</c:v>
                </c:pt>
                <c:pt idx="70">
                  <c:v>2.2366823937715425</c:v>
                </c:pt>
                <c:pt idx="71">
                  <c:v>2.6134435282237809</c:v>
                </c:pt>
                <c:pt idx="72">
                  <c:v>2.7764312242440714</c:v>
                </c:pt>
                <c:pt idx="73">
                  <c:v>2.8590463812251516</c:v>
                </c:pt>
                <c:pt idx="74">
                  <c:v>2.7055411889918903</c:v>
                </c:pt>
                <c:pt idx="75">
                  <c:v>2.6133388253504699</c:v>
                </c:pt>
                <c:pt idx="76">
                  <c:v>2.929553642324076</c:v>
                </c:pt>
                <c:pt idx="77">
                  <c:v>2.4623912339091554</c:v>
                </c:pt>
                <c:pt idx="78">
                  <c:v>2.6122142657404974</c:v>
                </c:pt>
                <c:pt idx="79">
                  <c:v>2.9568008996035817</c:v>
                </c:pt>
                <c:pt idx="80">
                  <c:v>3.1110179039639436</c:v>
                </c:pt>
                <c:pt idx="81">
                  <c:v>3.0859396182808161</c:v>
                </c:pt>
                <c:pt idx="82">
                  <c:v>3.2760595578125797</c:v>
                </c:pt>
                <c:pt idx="83">
                  <c:v>3.2008644452010349</c:v>
                </c:pt>
                <c:pt idx="84">
                  <c:v>3.1398433515144926</c:v>
                </c:pt>
                <c:pt idx="85">
                  <c:v>3.2451708936431092</c:v>
                </c:pt>
                <c:pt idx="86">
                  <c:v>3.25217740849489</c:v>
                </c:pt>
                <c:pt idx="87">
                  <c:v>3.1838756544900817</c:v>
                </c:pt>
                <c:pt idx="88">
                  <c:v>3.2423692057305935</c:v>
                </c:pt>
                <c:pt idx="89">
                  <c:v>3.3399209066739091</c:v>
                </c:pt>
                <c:pt idx="90">
                  <c:v>3.7056074582391916</c:v>
                </c:pt>
                <c:pt idx="91">
                  <c:v>3.8222208010042409</c:v>
                </c:pt>
                <c:pt idx="92">
                  <c:v>4.2840298371327279</c:v>
                </c:pt>
                <c:pt idx="93">
                  <c:v>4.3397072057108481</c:v>
                </c:pt>
                <c:pt idx="94">
                  <c:v>4.5880490699495429</c:v>
                </c:pt>
                <c:pt idx="95">
                  <c:v>4.5138113593060298</c:v>
                </c:pt>
                <c:pt idx="96">
                  <c:v>4.8882488216165614</c:v>
                </c:pt>
                <c:pt idx="97">
                  <c:v>5.2113271992171555</c:v>
                </c:pt>
                <c:pt idx="98">
                  <c:v>6.4339130659978947</c:v>
                </c:pt>
                <c:pt idx="99">
                  <c:v>7.3702953213311924</c:v>
                </c:pt>
                <c:pt idx="100">
                  <c:v>8.631441820804481</c:v>
                </c:pt>
                <c:pt idx="101">
                  <c:v>8.2676308130052956</c:v>
                </c:pt>
                <c:pt idx="102">
                  <c:v>7.4442741948197435</c:v>
                </c:pt>
                <c:pt idx="103">
                  <c:v>6.4111046346825562</c:v>
                </c:pt>
                <c:pt idx="104">
                  <c:v>6.0975600401474042</c:v>
                </c:pt>
                <c:pt idx="105">
                  <c:v>7.3033205493484976</c:v>
                </c:pt>
                <c:pt idx="106">
                  <c:v>7.5208051246329868</c:v>
                </c:pt>
                <c:pt idx="107">
                  <c:v>8.0254351992022332</c:v>
                </c:pt>
                <c:pt idx="108">
                  <c:v>5.7359046679633403</c:v>
                </c:pt>
                <c:pt idx="109">
                  <c:v>5.5710545471943558</c:v>
                </c:pt>
                <c:pt idx="110">
                  <c:v>6.4777969479593445</c:v>
                </c:pt>
                <c:pt idx="111">
                  <c:v>6.4156524805589656</c:v>
                </c:pt>
              </c:numCache>
            </c:numRef>
          </c:val>
          <c:smooth val="0"/>
        </c:ser>
        <c:ser>
          <c:idx val="2"/>
          <c:order val="2"/>
          <c:tx>
            <c:strRef>
              <c:f>Sheet9!$I$1</c:f>
              <c:strCache>
                <c:ptCount val="1"/>
                <c:pt idx="0">
                  <c:v>Q3</c:v>
                </c:pt>
              </c:strCache>
            </c:strRef>
          </c:tx>
          <c:marker>
            <c:symbol val="none"/>
          </c:marker>
          <c:cat>
            <c:numRef>
              <c:f>Sheet9!$A$2:$A$113</c:f>
              <c:numCache>
                <c:formatCode>yyyy\-mm\-dd</c:formatCode>
                <c:ptCount val="112"/>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Sheet9!$I$2:$I$113</c:f>
              <c:numCache>
                <c:formatCode>General</c:formatCode>
                <c:ptCount val="112"/>
                <c:pt idx="0">
                  <c:v>1</c:v>
                </c:pt>
                <c:pt idx="1">
                  <c:v>1.2153652151898733</c:v>
                </c:pt>
                <c:pt idx="2">
                  <c:v>1.4373637149087088</c:v>
                </c:pt>
                <c:pt idx="3">
                  <c:v>1.9641416501386666</c:v>
                </c:pt>
                <c:pt idx="4">
                  <c:v>2.1473686391065741</c:v>
                </c:pt>
                <c:pt idx="5">
                  <c:v>1.7641481819469471</c:v>
                </c:pt>
                <c:pt idx="6">
                  <c:v>2.2270727801243284</c:v>
                </c:pt>
                <c:pt idx="7">
                  <c:v>2.4786189211041272</c:v>
                </c:pt>
                <c:pt idx="8">
                  <c:v>2.603796103171391</c:v>
                </c:pt>
                <c:pt idx="9">
                  <c:v>2.2951670764799674</c:v>
                </c:pt>
                <c:pt idx="10">
                  <c:v>2.1599377602741119</c:v>
                </c:pt>
                <c:pt idx="11">
                  <c:v>2.6260645419226751</c:v>
                </c:pt>
                <c:pt idx="12">
                  <c:v>2.4973971708376848</c:v>
                </c:pt>
                <c:pt idx="13">
                  <c:v>2.6736692590016728</c:v>
                </c:pt>
                <c:pt idx="14">
                  <c:v>2.1385263926912912</c:v>
                </c:pt>
                <c:pt idx="15">
                  <c:v>2.068636617616638</c:v>
                </c:pt>
                <c:pt idx="16">
                  <c:v>1.9950565429658398</c:v>
                </c:pt>
                <c:pt idx="17">
                  <c:v>1.4978361376427369</c:v>
                </c:pt>
                <c:pt idx="18">
                  <c:v>1.6520257725728085</c:v>
                </c:pt>
                <c:pt idx="19">
                  <c:v>1.2906171487192402</c:v>
                </c:pt>
                <c:pt idx="20">
                  <c:v>1.1855203033948378</c:v>
                </c:pt>
                <c:pt idx="21">
                  <c:v>0.88950028109036527</c:v>
                </c:pt>
                <c:pt idx="22">
                  <c:v>1.0740177342177792</c:v>
                </c:pt>
                <c:pt idx="23">
                  <c:v>1.1532494227726275</c:v>
                </c:pt>
                <c:pt idx="24">
                  <c:v>1.3692703383992821</c:v>
                </c:pt>
                <c:pt idx="25">
                  <c:v>1.5143445307526862</c:v>
                </c:pt>
                <c:pt idx="26">
                  <c:v>1.8445955957669156</c:v>
                </c:pt>
                <c:pt idx="27">
                  <c:v>1.9969298251769254</c:v>
                </c:pt>
                <c:pt idx="28">
                  <c:v>2.1437223096473303</c:v>
                </c:pt>
                <c:pt idx="29">
                  <c:v>2.2675211459177338</c:v>
                </c:pt>
                <c:pt idx="30">
                  <c:v>2.6093987247208692</c:v>
                </c:pt>
                <c:pt idx="31">
                  <c:v>2.2066100649456355</c:v>
                </c:pt>
                <c:pt idx="32">
                  <c:v>2.3056980975929662</c:v>
                </c:pt>
                <c:pt idx="33">
                  <c:v>2.6156597629075993</c:v>
                </c:pt>
                <c:pt idx="34">
                  <c:v>3.0390695802666441</c:v>
                </c:pt>
                <c:pt idx="35">
                  <c:v>3.140578138598801</c:v>
                </c:pt>
                <c:pt idx="36">
                  <c:v>3.1122948022514447</c:v>
                </c:pt>
                <c:pt idx="37">
                  <c:v>3.2781186883403497</c:v>
                </c:pt>
                <c:pt idx="38">
                  <c:v>3.3756013330700352</c:v>
                </c:pt>
                <c:pt idx="39">
                  <c:v>3.2106665382592934</c:v>
                </c:pt>
                <c:pt idx="40">
                  <c:v>2.877850450236604</c:v>
                </c:pt>
                <c:pt idx="41">
                  <c:v>2.5883120268619626</c:v>
                </c:pt>
                <c:pt idx="42">
                  <c:v>2.9703043933722175</c:v>
                </c:pt>
                <c:pt idx="43">
                  <c:v>3.2411673521074102</c:v>
                </c:pt>
                <c:pt idx="44">
                  <c:v>3.2831360460770505</c:v>
                </c:pt>
                <c:pt idx="45">
                  <c:v>3.5825424337108158</c:v>
                </c:pt>
                <c:pt idx="46">
                  <c:v>3.6127637020563732</c:v>
                </c:pt>
                <c:pt idx="47">
                  <c:v>3.5157528360605035</c:v>
                </c:pt>
                <c:pt idx="48">
                  <c:v>3.3555223080372345</c:v>
                </c:pt>
                <c:pt idx="49">
                  <c:v>3.7154345553093888</c:v>
                </c:pt>
                <c:pt idx="50">
                  <c:v>3.6265358766760407</c:v>
                </c:pt>
                <c:pt idx="51">
                  <c:v>3.4982390927541731</c:v>
                </c:pt>
                <c:pt idx="52">
                  <c:v>3.2404129926330483</c:v>
                </c:pt>
                <c:pt idx="53">
                  <c:v>3.2964585099153432</c:v>
                </c:pt>
                <c:pt idx="54">
                  <c:v>3.346460502724685</c:v>
                </c:pt>
                <c:pt idx="55">
                  <c:v>3.2005180137403588</c:v>
                </c:pt>
                <c:pt idx="56">
                  <c:v>2.8257038689116438</c:v>
                </c:pt>
                <c:pt idx="57">
                  <c:v>2.9607331398930263</c:v>
                </c:pt>
                <c:pt idx="58">
                  <c:v>2.82012384771742</c:v>
                </c:pt>
                <c:pt idx="59">
                  <c:v>2.3883455018177839</c:v>
                </c:pt>
                <c:pt idx="60">
                  <c:v>2.3954645977950553</c:v>
                </c:pt>
                <c:pt idx="61">
                  <c:v>2.7027508277946772</c:v>
                </c:pt>
                <c:pt idx="62">
                  <c:v>2.5290360229228872</c:v>
                </c:pt>
                <c:pt idx="63">
                  <c:v>2.7157604428263356</c:v>
                </c:pt>
                <c:pt idx="64">
                  <c:v>2.7178805876265879</c:v>
                </c:pt>
                <c:pt idx="65">
                  <c:v>2.56399708388884</c:v>
                </c:pt>
                <c:pt idx="66">
                  <c:v>2.2867328725388751</c:v>
                </c:pt>
                <c:pt idx="67">
                  <c:v>2.2471268907543873</c:v>
                </c:pt>
                <c:pt idx="68">
                  <c:v>2.2740187638595954</c:v>
                </c:pt>
                <c:pt idx="69">
                  <c:v>2.297398475544397</c:v>
                </c:pt>
                <c:pt idx="70">
                  <c:v>2.0751049066989244</c:v>
                </c:pt>
                <c:pt idx="71">
                  <c:v>2.4091216894081895</c:v>
                </c:pt>
                <c:pt idx="72">
                  <c:v>2.5759638059270271</c:v>
                </c:pt>
                <c:pt idx="73">
                  <c:v>2.6446321010899903</c:v>
                </c:pt>
                <c:pt idx="74">
                  <c:v>2.521880794832569</c:v>
                </c:pt>
                <c:pt idx="75">
                  <c:v>2.4412614777087476</c:v>
                </c:pt>
                <c:pt idx="76">
                  <c:v>2.7283898998583846</c:v>
                </c:pt>
                <c:pt idx="77">
                  <c:v>2.2567925923363403</c:v>
                </c:pt>
                <c:pt idx="78">
                  <c:v>2.3740646879818721</c:v>
                </c:pt>
                <c:pt idx="79">
                  <c:v>2.6391820078979356</c:v>
                </c:pt>
                <c:pt idx="80">
                  <c:v>2.7449076871194547</c:v>
                </c:pt>
                <c:pt idx="81">
                  <c:v>2.7505434400857256</c:v>
                </c:pt>
                <c:pt idx="82">
                  <c:v>2.8928066200315268</c:v>
                </c:pt>
                <c:pt idx="83">
                  <c:v>2.8762697413601876</c:v>
                </c:pt>
                <c:pt idx="84">
                  <c:v>2.8265177665139825</c:v>
                </c:pt>
                <c:pt idx="85">
                  <c:v>2.9403941576155805</c:v>
                </c:pt>
                <c:pt idx="86">
                  <c:v>2.8955668454894301</c:v>
                </c:pt>
                <c:pt idx="87">
                  <c:v>2.8421505583011464</c:v>
                </c:pt>
                <c:pt idx="88">
                  <c:v>2.8817061886963025</c:v>
                </c:pt>
                <c:pt idx="89">
                  <c:v>2.9764096879585731</c:v>
                </c:pt>
                <c:pt idx="90">
                  <c:v>3.2615378304262523</c:v>
                </c:pt>
                <c:pt idx="91">
                  <c:v>3.4264745940079395</c:v>
                </c:pt>
                <c:pt idx="92">
                  <c:v>3.8339752605412483</c:v>
                </c:pt>
                <c:pt idx="93">
                  <c:v>3.9037167139094149</c:v>
                </c:pt>
                <c:pt idx="94">
                  <c:v>4.1333713241714447</c:v>
                </c:pt>
                <c:pt idx="95">
                  <c:v>4.2683729210829426</c:v>
                </c:pt>
                <c:pt idx="96">
                  <c:v>4.5729612162112314</c:v>
                </c:pt>
                <c:pt idx="97">
                  <c:v>4.8232557446134905</c:v>
                </c:pt>
                <c:pt idx="98">
                  <c:v>5.809684225861445</c:v>
                </c:pt>
                <c:pt idx="99">
                  <c:v>6.73524538964047</c:v>
                </c:pt>
                <c:pt idx="100">
                  <c:v>7.8854828998599658</c:v>
                </c:pt>
                <c:pt idx="101">
                  <c:v>7.2266333627438994</c:v>
                </c:pt>
                <c:pt idx="102">
                  <c:v>6.2357013755560375</c:v>
                </c:pt>
                <c:pt idx="103">
                  <c:v>5.3210763482021566</c:v>
                </c:pt>
                <c:pt idx="104">
                  <c:v>5.0731388394796078</c:v>
                </c:pt>
                <c:pt idx="105">
                  <c:v>6.0587530922076756</c:v>
                </c:pt>
                <c:pt idx="106">
                  <c:v>6.1816573012920939</c:v>
                </c:pt>
                <c:pt idx="107">
                  <c:v>6.5370268175242998</c:v>
                </c:pt>
                <c:pt idx="108">
                  <c:v>4.7021185141684274</c:v>
                </c:pt>
                <c:pt idx="109">
                  <c:v>4.6357340049853981</c:v>
                </c:pt>
                <c:pt idx="110">
                  <c:v>5.4145070406852245</c:v>
                </c:pt>
                <c:pt idx="111">
                  <c:v>5.3283829634948781</c:v>
                </c:pt>
              </c:numCache>
            </c:numRef>
          </c:val>
          <c:smooth val="0"/>
        </c:ser>
        <c:ser>
          <c:idx val="3"/>
          <c:order val="3"/>
          <c:tx>
            <c:strRef>
              <c:f>Sheet9!$J$1</c:f>
              <c:strCache>
                <c:ptCount val="1"/>
                <c:pt idx="0">
                  <c:v>Q4</c:v>
                </c:pt>
              </c:strCache>
            </c:strRef>
          </c:tx>
          <c:marker>
            <c:symbol val="none"/>
          </c:marker>
          <c:cat>
            <c:numRef>
              <c:f>Sheet9!$A$2:$A$113</c:f>
              <c:numCache>
                <c:formatCode>yyyy\-mm\-dd</c:formatCode>
                <c:ptCount val="112"/>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Sheet9!$J$2:$J$113</c:f>
              <c:numCache>
                <c:formatCode>General</c:formatCode>
                <c:ptCount val="112"/>
                <c:pt idx="0">
                  <c:v>1</c:v>
                </c:pt>
                <c:pt idx="1">
                  <c:v>1.1765759493670886</c:v>
                </c:pt>
                <c:pt idx="2">
                  <c:v>1.4077882049821633</c:v>
                </c:pt>
                <c:pt idx="3">
                  <c:v>1.9214470931970689</c:v>
                </c:pt>
                <c:pt idx="4">
                  <c:v>2.0652274512833171</c:v>
                </c:pt>
                <c:pt idx="5">
                  <c:v>1.6843504027472762</c:v>
                </c:pt>
                <c:pt idx="6">
                  <c:v>2.0119061676231871</c:v>
                </c:pt>
                <c:pt idx="7">
                  <c:v>2.2445070059265526</c:v>
                </c:pt>
                <c:pt idx="8">
                  <c:v>2.3526924280922401</c:v>
                </c:pt>
                <c:pt idx="9">
                  <c:v>2.0661461791240971</c:v>
                </c:pt>
                <c:pt idx="10">
                  <c:v>1.9022836794291931</c:v>
                </c:pt>
                <c:pt idx="11">
                  <c:v>2.2882558637361918</c:v>
                </c:pt>
                <c:pt idx="12">
                  <c:v>2.1755349088669202</c:v>
                </c:pt>
                <c:pt idx="13">
                  <c:v>2.3582777477724894</c:v>
                </c:pt>
                <c:pt idx="14">
                  <c:v>1.9167833162089445</c:v>
                </c:pt>
                <c:pt idx="15">
                  <c:v>1.8161904922783119</c:v>
                </c:pt>
                <c:pt idx="16">
                  <c:v>1.7559827915273043</c:v>
                </c:pt>
                <c:pt idx="17">
                  <c:v>1.3068670024722511</c:v>
                </c:pt>
                <c:pt idx="18">
                  <c:v>1.4069277695419187</c:v>
                </c:pt>
                <c:pt idx="19">
                  <c:v>1.1156581963205605</c:v>
                </c:pt>
                <c:pt idx="20">
                  <c:v>1.0238598940118462</c:v>
                </c:pt>
                <c:pt idx="21">
                  <c:v>0.76413817616684598</c:v>
                </c:pt>
                <c:pt idx="22">
                  <c:v>0.91198844977215021</c:v>
                </c:pt>
                <c:pt idx="23">
                  <c:v>0.94610753077187415</c:v>
                </c:pt>
                <c:pt idx="24">
                  <c:v>1.1023023743737852</c:v>
                </c:pt>
                <c:pt idx="25">
                  <c:v>1.2208141839148949</c:v>
                </c:pt>
                <c:pt idx="26">
                  <c:v>1.4894325469333127</c:v>
                </c:pt>
                <c:pt idx="27">
                  <c:v>1.6009728499260274</c:v>
                </c:pt>
                <c:pt idx="28">
                  <c:v>1.6916810421631534</c:v>
                </c:pt>
                <c:pt idx="29">
                  <c:v>1.8166057052032172</c:v>
                </c:pt>
                <c:pt idx="30">
                  <c:v>2.1161156964724817</c:v>
                </c:pt>
                <c:pt idx="31">
                  <c:v>1.7675126470731191</c:v>
                </c:pt>
                <c:pt idx="32">
                  <c:v>1.8016757969322743</c:v>
                </c:pt>
                <c:pt idx="33">
                  <c:v>2.0086060480232111</c:v>
                </c:pt>
                <c:pt idx="34">
                  <c:v>2.3268166122400569</c:v>
                </c:pt>
                <c:pt idx="35">
                  <c:v>2.3570188837693338</c:v>
                </c:pt>
                <c:pt idx="36">
                  <c:v>2.3328185010374671</c:v>
                </c:pt>
                <c:pt idx="37">
                  <c:v>2.4897584236870465</c:v>
                </c:pt>
                <c:pt idx="38">
                  <c:v>2.5374053715358662</c:v>
                </c:pt>
                <c:pt idx="39">
                  <c:v>2.3245851968756153</c:v>
                </c:pt>
                <c:pt idx="40">
                  <c:v>2.142693126303385</c:v>
                </c:pt>
                <c:pt idx="41">
                  <c:v>1.9014795904559898</c:v>
                </c:pt>
                <c:pt idx="42">
                  <c:v>2.1813591122114113</c:v>
                </c:pt>
                <c:pt idx="43">
                  <c:v>2.3878197031937147</c:v>
                </c:pt>
                <c:pt idx="44">
                  <c:v>2.4352256496011497</c:v>
                </c:pt>
                <c:pt idx="45">
                  <c:v>2.6467167691581026</c:v>
                </c:pt>
                <c:pt idx="46">
                  <c:v>2.6068256776795575</c:v>
                </c:pt>
                <c:pt idx="47">
                  <c:v>2.4950603882264248</c:v>
                </c:pt>
                <c:pt idx="48">
                  <c:v>2.3872976466774412</c:v>
                </c:pt>
                <c:pt idx="49">
                  <c:v>2.6206001962092649</c:v>
                </c:pt>
                <c:pt idx="50">
                  <c:v>2.6092757428254845</c:v>
                </c:pt>
                <c:pt idx="51">
                  <c:v>2.5416994940688804</c:v>
                </c:pt>
                <c:pt idx="52">
                  <c:v>2.3390275535361957</c:v>
                </c:pt>
                <c:pt idx="53">
                  <c:v>2.3839171129750421</c:v>
                </c:pt>
                <c:pt idx="54">
                  <c:v>2.4048253497035095</c:v>
                </c:pt>
                <c:pt idx="55">
                  <c:v>2.363328370561983</c:v>
                </c:pt>
                <c:pt idx="56">
                  <c:v>2.0797804571114185</c:v>
                </c:pt>
                <c:pt idx="57">
                  <c:v>2.1745999194903112</c:v>
                </c:pt>
                <c:pt idx="58">
                  <c:v>2.0978419660403378</c:v>
                </c:pt>
                <c:pt idx="59">
                  <c:v>1.7895743127909243</c:v>
                </c:pt>
                <c:pt idx="60">
                  <c:v>1.7775850859996507</c:v>
                </c:pt>
                <c:pt idx="61">
                  <c:v>1.9827283806253888</c:v>
                </c:pt>
                <c:pt idx="62">
                  <c:v>1.8197270348940389</c:v>
                </c:pt>
                <c:pt idx="63">
                  <c:v>1.9598554437778801</c:v>
                </c:pt>
                <c:pt idx="64">
                  <c:v>2.0043516454360599</c:v>
                </c:pt>
                <c:pt idx="65">
                  <c:v>1.8408316708951342</c:v>
                </c:pt>
                <c:pt idx="66">
                  <c:v>1.7099414435251405</c:v>
                </c:pt>
                <c:pt idx="67">
                  <c:v>1.6800029878732516</c:v>
                </c:pt>
                <c:pt idx="68">
                  <c:v>1.7154602909338106</c:v>
                </c:pt>
                <c:pt idx="69">
                  <c:v>1.6994685853598481</c:v>
                </c:pt>
                <c:pt idx="70">
                  <c:v>1.5259768174407224</c:v>
                </c:pt>
                <c:pt idx="71">
                  <c:v>1.7662200374006256</c:v>
                </c:pt>
                <c:pt idx="72">
                  <c:v>1.8622528660534299</c:v>
                </c:pt>
                <c:pt idx="73">
                  <c:v>1.9081628972815372</c:v>
                </c:pt>
                <c:pt idx="74">
                  <c:v>1.8507147688265899</c:v>
                </c:pt>
                <c:pt idx="75">
                  <c:v>1.7871003043039444</c:v>
                </c:pt>
                <c:pt idx="76">
                  <c:v>2.0218419307305133</c:v>
                </c:pt>
                <c:pt idx="77">
                  <c:v>1.7229795936464281</c:v>
                </c:pt>
                <c:pt idx="78">
                  <c:v>1.7921967571408977</c:v>
                </c:pt>
                <c:pt idx="79">
                  <c:v>1.9018515250515236</c:v>
                </c:pt>
                <c:pt idx="80">
                  <c:v>2.0470110688625724</c:v>
                </c:pt>
                <c:pt idx="81">
                  <c:v>2.0355310896198797</c:v>
                </c:pt>
                <c:pt idx="82">
                  <c:v>2.1896987765618494</c:v>
                </c:pt>
                <c:pt idx="83">
                  <c:v>2.1073486227263385</c:v>
                </c:pt>
                <c:pt idx="84">
                  <c:v>2.0899435648742202</c:v>
                </c:pt>
                <c:pt idx="85">
                  <c:v>2.187836205531227</c:v>
                </c:pt>
                <c:pt idx="86">
                  <c:v>2.1494961005590074</c:v>
                </c:pt>
                <c:pt idx="87">
                  <c:v>2.1064292947421817</c:v>
                </c:pt>
                <c:pt idx="88">
                  <c:v>2.1171663049675584</c:v>
                </c:pt>
                <c:pt idx="89">
                  <c:v>2.170176004369067</c:v>
                </c:pt>
                <c:pt idx="90">
                  <c:v>2.3720287318794435</c:v>
                </c:pt>
                <c:pt idx="91">
                  <c:v>2.4555426855637599</c:v>
                </c:pt>
                <c:pt idx="92">
                  <c:v>2.7512220914042365</c:v>
                </c:pt>
                <c:pt idx="93">
                  <c:v>2.7936928039311995</c:v>
                </c:pt>
                <c:pt idx="94">
                  <c:v>2.9583301235260722</c:v>
                </c:pt>
                <c:pt idx="95">
                  <c:v>3.0158251302612658</c:v>
                </c:pt>
                <c:pt idx="96">
                  <c:v>3.1223276081501758</c:v>
                </c:pt>
                <c:pt idx="97">
                  <c:v>3.3100351789090139</c:v>
                </c:pt>
                <c:pt idx="98">
                  <c:v>4.0109039300102767</c:v>
                </c:pt>
                <c:pt idx="99">
                  <c:v>4.6266922663741878</c:v>
                </c:pt>
                <c:pt idx="100">
                  <c:v>5.4148280331984742</c:v>
                </c:pt>
                <c:pt idx="101">
                  <c:v>4.7610206104926904</c:v>
                </c:pt>
                <c:pt idx="102">
                  <c:v>3.917824185313358</c:v>
                </c:pt>
                <c:pt idx="103">
                  <c:v>3.2824727507441382</c:v>
                </c:pt>
                <c:pt idx="104">
                  <c:v>3.0495352096453572</c:v>
                </c:pt>
                <c:pt idx="105">
                  <c:v>3.6788412833615092</c:v>
                </c:pt>
                <c:pt idx="106">
                  <c:v>3.8790945052121359</c:v>
                </c:pt>
                <c:pt idx="107">
                  <c:v>4.0877045163943739</c:v>
                </c:pt>
                <c:pt idx="108">
                  <c:v>2.9354113625224456</c:v>
                </c:pt>
                <c:pt idx="109">
                  <c:v>2.8674818227277252</c:v>
                </c:pt>
                <c:pt idx="110">
                  <c:v>3.264618646250784</c:v>
                </c:pt>
                <c:pt idx="111">
                  <c:v>3.2244529237481392</c:v>
                </c:pt>
              </c:numCache>
            </c:numRef>
          </c:val>
          <c:smooth val="0"/>
        </c:ser>
        <c:ser>
          <c:idx val="4"/>
          <c:order val="4"/>
          <c:tx>
            <c:strRef>
              <c:f>Sheet9!$K$1</c:f>
              <c:strCache>
                <c:ptCount val="1"/>
                <c:pt idx="0">
                  <c:v>Q5</c:v>
                </c:pt>
              </c:strCache>
            </c:strRef>
          </c:tx>
          <c:marker>
            <c:symbol val="none"/>
          </c:marker>
          <c:cat>
            <c:numRef>
              <c:f>Sheet9!$A$2:$A$113</c:f>
              <c:numCache>
                <c:formatCode>yyyy\-mm\-dd</c:formatCode>
                <c:ptCount val="112"/>
                <c:pt idx="0" formatCode="m/d/yyyy">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Sheet9!$K$2:$K$113</c:f>
              <c:numCache>
                <c:formatCode>General</c:formatCode>
                <c:ptCount val="112"/>
                <c:pt idx="0">
                  <c:v>1</c:v>
                </c:pt>
                <c:pt idx="1">
                  <c:v>1.1399974050632911</c:v>
                </c:pt>
                <c:pt idx="2">
                  <c:v>1.3523409167780263</c:v>
                </c:pt>
                <c:pt idx="3">
                  <c:v>1.8346071171032898</c:v>
                </c:pt>
                <c:pt idx="4">
                  <c:v>1.9170658327663186</c:v>
                </c:pt>
                <c:pt idx="5">
                  <c:v>1.5648068817606089</c:v>
                </c:pt>
                <c:pt idx="6">
                  <c:v>1.8381082654006979</c:v>
                </c:pt>
                <c:pt idx="7">
                  <c:v>2.0204390041459117</c:v>
                </c:pt>
                <c:pt idx="8">
                  <c:v>2.148778867292318</c:v>
                </c:pt>
                <c:pt idx="9">
                  <c:v>1.9185670899204819</c:v>
                </c:pt>
                <c:pt idx="10">
                  <c:v>1.7015673801487641</c:v>
                </c:pt>
                <c:pt idx="11">
                  <c:v>2.022640246481954</c:v>
                </c:pt>
                <c:pt idx="12">
                  <c:v>1.9251093428526926</c:v>
                </c:pt>
                <c:pt idx="13">
                  <c:v>2.1178494741182146</c:v>
                </c:pt>
                <c:pt idx="14">
                  <c:v>1.6940718498035994</c:v>
                </c:pt>
                <c:pt idx="15">
                  <c:v>1.5522507425952357</c:v>
                </c:pt>
                <c:pt idx="16">
                  <c:v>1.4758263425338773</c:v>
                </c:pt>
                <c:pt idx="17">
                  <c:v>1.1005471060166581</c:v>
                </c:pt>
                <c:pt idx="18">
                  <c:v>1.1385943034432775</c:v>
                </c:pt>
                <c:pt idx="19">
                  <c:v>0.89562296901263672</c:v>
                </c:pt>
                <c:pt idx="20">
                  <c:v>0.83264680254924928</c:v>
                </c:pt>
                <c:pt idx="21">
                  <c:v>0.59549150760036951</c:v>
                </c:pt>
                <c:pt idx="22">
                  <c:v>0.69948150611077808</c:v>
                </c:pt>
                <c:pt idx="23">
                  <c:v>0.70021412887356449</c:v>
                </c:pt>
                <c:pt idx="24">
                  <c:v>0.78075157636525938</c:v>
                </c:pt>
                <c:pt idx="25">
                  <c:v>0.83257388053994319</c:v>
                </c:pt>
                <c:pt idx="26">
                  <c:v>1.0160947906698194</c:v>
                </c:pt>
                <c:pt idx="27">
                  <c:v>1.0786906636432578</c:v>
                </c:pt>
                <c:pt idx="28">
                  <c:v>1.1315274110419444</c:v>
                </c:pt>
                <c:pt idx="29">
                  <c:v>1.1643009709753633</c:v>
                </c:pt>
                <c:pt idx="30">
                  <c:v>1.2948179160447566</c:v>
                </c:pt>
                <c:pt idx="31">
                  <c:v>1.0801891115453051</c:v>
                </c:pt>
                <c:pt idx="32">
                  <c:v>1.1004424794732788</c:v>
                </c:pt>
                <c:pt idx="33">
                  <c:v>1.2210852461464823</c:v>
                </c:pt>
                <c:pt idx="34">
                  <c:v>1.3559261512232352</c:v>
                </c:pt>
                <c:pt idx="35">
                  <c:v>1.3774791006272527</c:v>
                </c:pt>
                <c:pt idx="36">
                  <c:v>1.3646366169936939</c:v>
                </c:pt>
                <c:pt idx="37">
                  <c:v>1.4560435974781154</c:v>
                </c:pt>
                <c:pt idx="38">
                  <c:v>1.4801689355159384</c:v>
                </c:pt>
                <c:pt idx="39">
                  <c:v>1.3840312308600733</c:v>
                </c:pt>
                <c:pt idx="40">
                  <c:v>1.3451681905187785</c:v>
                </c:pt>
                <c:pt idx="41">
                  <c:v>1.1891111483931838</c:v>
                </c:pt>
                <c:pt idx="42">
                  <c:v>1.3596226141778835</c:v>
                </c:pt>
                <c:pt idx="43">
                  <c:v>1.4825400298922473</c:v>
                </c:pt>
                <c:pt idx="44">
                  <c:v>1.5324317576600897</c:v>
                </c:pt>
                <c:pt idx="45">
                  <c:v>1.6211166715580572</c:v>
                </c:pt>
                <c:pt idx="46">
                  <c:v>1.5801008899814835</c:v>
                </c:pt>
                <c:pt idx="47">
                  <c:v>1.4982856639337105</c:v>
                </c:pt>
                <c:pt idx="48">
                  <c:v>1.3740401478234421</c:v>
                </c:pt>
                <c:pt idx="49">
                  <c:v>1.5234756633058129</c:v>
                </c:pt>
                <c:pt idx="50">
                  <c:v>1.4936831005911646</c:v>
                </c:pt>
                <c:pt idx="51">
                  <c:v>1.4583379642240653</c:v>
                </c:pt>
                <c:pt idx="52">
                  <c:v>1.3566031330675457</c:v>
                </c:pt>
                <c:pt idx="53">
                  <c:v>1.3990064771978381</c:v>
                </c:pt>
                <c:pt idx="54">
                  <c:v>1.3909490608162414</c:v>
                </c:pt>
                <c:pt idx="55">
                  <c:v>1.3463857851290584</c:v>
                </c:pt>
                <c:pt idx="56">
                  <c:v>1.1556796801958453</c:v>
                </c:pt>
                <c:pt idx="57">
                  <c:v>1.2003521132823378</c:v>
                </c:pt>
                <c:pt idx="58">
                  <c:v>1.1200534571647296</c:v>
                </c:pt>
                <c:pt idx="59">
                  <c:v>0.94057335485552374</c:v>
                </c:pt>
                <c:pt idx="60">
                  <c:v>0.91972587841221753</c:v>
                </c:pt>
                <c:pt idx="61">
                  <c:v>1.0202312848630422</c:v>
                </c:pt>
                <c:pt idx="62">
                  <c:v>0.92804688757119735</c:v>
                </c:pt>
                <c:pt idx="63">
                  <c:v>0.99327013883556203</c:v>
                </c:pt>
                <c:pt idx="64">
                  <c:v>0.99823868676368332</c:v>
                </c:pt>
                <c:pt idx="65">
                  <c:v>0.92982717607398446</c:v>
                </c:pt>
                <c:pt idx="66">
                  <c:v>0.8593827591647758</c:v>
                </c:pt>
                <c:pt idx="67">
                  <c:v>0.86720202181210959</c:v>
                </c:pt>
                <c:pt idx="68">
                  <c:v>0.8767889510032677</c:v>
                </c:pt>
                <c:pt idx="69">
                  <c:v>0.85570565690932154</c:v>
                </c:pt>
                <c:pt idx="70">
                  <c:v>0.77949898653919925</c:v>
                </c:pt>
                <c:pt idx="71">
                  <c:v>0.88665526148451812</c:v>
                </c:pt>
                <c:pt idx="72">
                  <c:v>0.90226881183844909</c:v>
                </c:pt>
                <c:pt idx="73">
                  <c:v>0.95456390400338109</c:v>
                </c:pt>
                <c:pt idx="74">
                  <c:v>0.92273059635198351</c:v>
                </c:pt>
                <c:pt idx="75">
                  <c:v>0.89537464842342862</c:v>
                </c:pt>
                <c:pt idx="76">
                  <c:v>0.99728943831055883</c:v>
                </c:pt>
                <c:pt idx="77">
                  <c:v>0.8635553657594992</c:v>
                </c:pt>
                <c:pt idx="78">
                  <c:v>0.91962300520830775</c:v>
                </c:pt>
                <c:pt idx="79">
                  <c:v>0.96706958825139033</c:v>
                </c:pt>
                <c:pt idx="80">
                  <c:v>1.0015140926039754</c:v>
                </c:pt>
                <c:pt idx="81">
                  <c:v>0.95244211970472847</c:v>
                </c:pt>
                <c:pt idx="82">
                  <c:v>0.98162869252481877</c:v>
                </c:pt>
                <c:pt idx="83">
                  <c:v>0.94756996801191662</c:v>
                </c:pt>
                <c:pt idx="84">
                  <c:v>0.98061471874371686</c:v>
                </c:pt>
                <c:pt idx="85">
                  <c:v>1.0147549227992501</c:v>
                </c:pt>
                <c:pt idx="86">
                  <c:v>0.95408439732613226</c:v>
                </c:pt>
                <c:pt idx="87">
                  <c:v>0.93335794932484839</c:v>
                </c:pt>
                <c:pt idx="88">
                  <c:v>0.95679343065027755</c:v>
                </c:pt>
                <c:pt idx="89">
                  <c:v>0.98791170853001387</c:v>
                </c:pt>
                <c:pt idx="90">
                  <c:v>1.0553695057262</c:v>
                </c:pt>
                <c:pt idx="91">
                  <c:v>1.0774215673815875</c:v>
                </c:pt>
                <c:pt idx="92">
                  <c:v>1.1963100305007441</c:v>
                </c:pt>
                <c:pt idx="93">
                  <c:v>1.2373432815818564</c:v>
                </c:pt>
                <c:pt idx="94">
                  <c:v>1.2996903478139394</c:v>
                </c:pt>
                <c:pt idx="95">
                  <c:v>1.4059306301058008</c:v>
                </c:pt>
                <c:pt idx="96">
                  <c:v>1.3820720681135163</c:v>
                </c:pt>
                <c:pt idx="97">
                  <c:v>1.5147959654200529</c:v>
                </c:pt>
                <c:pt idx="98">
                  <c:v>1.8604643780514369</c:v>
                </c:pt>
                <c:pt idx="99">
                  <c:v>2.1091460594498135</c:v>
                </c:pt>
                <c:pt idx="100">
                  <c:v>2.5396824288863451</c:v>
                </c:pt>
                <c:pt idx="101">
                  <c:v>2.0871976680475486</c:v>
                </c:pt>
                <c:pt idx="102">
                  <c:v>1.7472548534151298</c:v>
                </c:pt>
                <c:pt idx="103">
                  <c:v>1.4339429985907615</c:v>
                </c:pt>
                <c:pt idx="104">
                  <c:v>1.2929491825735173</c:v>
                </c:pt>
                <c:pt idx="105">
                  <c:v>1.5265992427394566</c:v>
                </c:pt>
                <c:pt idx="106">
                  <c:v>1.6249294740150497</c:v>
                </c:pt>
                <c:pt idx="107">
                  <c:v>1.6177902062908376</c:v>
                </c:pt>
                <c:pt idx="108">
                  <c:v>1.1768772288381282</c:v>
                </c:pt>
                <c:pt idx="109">
                  <c:v>1.1972625303897022</c:v>
                </c:pt>
                <c:pt idx="110">
                  <c:v>1.3264904085276614</c:v>
                </c:pt>
                <c:pt idx="111">
                  <c:v>1.2858794498738755</c:v>
                </c:pt>
              </c:numCache>
            </c:numRef>
          </c:val>
          <c:smooth val="0"/>
        </c:ser>
        <c:dLbls>
          <c:showLegendKey val="0"/>
          <c:showVal val="0"/>
          <c:showCatName val="0"/>
          <c:showSerName val="0"/>
          <c:showPercent val="0"/>
          <c:showBubbleSize val="0"/>
        </c:dLbls>
        <c:smooth val="0"/>
        <c:axId val="1862716640"/>
        <c:axId val="1862722624"/>
      </c:lineChart>
      <c:dateAx>
        <c:axId val="1862716640"/>
        <c:scaling>
          <c:orientation val="minMax"/>
        </c:scaling>
        <c:delete val="0"/>
        <c:axPos val="b"/>
        <c:numFmt formatCode="m/d/yyyy" sourceLinked="1"/>
        <c:majorTickMark val="out"/>
        <c:minorTickMark val="none"/>
        <c:tickLblPos val="nextTo"/>
        <c:crossAx val="1862722624"/>
        <c:crosses val="autoZero"/>
        <c:auto val="1"/>
        <c:lblOffset val="100"/>
        <c:baseTimeUnit val="months"/>
      </c:dateAx>
      <c:valAx>
        <c:axId val="1862722624"/>
        <c:scaling>
          <c:orientation val="minMax"/>
        </c:scaling>
        <c:delete val="0"/>
        <c:axPos val="l"/>
        <c:numFmt formatCode="General" sourceLinked="1"/>
        <c:majorTickMark val="out"/>
        <c:minorTickMark val="none"/>
        <c:tickLblPos val="nextTo"/>
        <c:crossAx val="1862716640"/>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dirty="0">
                <a:latin typeface="微软雅黑" panose="020B0503020204020204" pitchFamily="34" charset="-122"/>
                <a:ea typeface="微软雅黑" panose="020B0503020204020204" pitchFamily="34" charset="-122"/>
              </a:rPr>
              <a:t>阈值为</a:t>
            </a:r>
            <a:r>
              <a:rPr lang="en-US" altLang="zh-CN" sz="1200" dirty="0">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的反转股票数量</a:t>
            </a:r>
            <a:endParaRPr lang="en-US" altLang="en-US" sz="1200" dirty="0">
              <a:latin typeface="微软雅黑" panose="020B0503020204020204" pitchFamily="34" charset="-122"/>
              <a:ea typeface="微软雅黑" panose="020B0503020204020204" pitchFamily="34" charset="-122"/>
            </a:endParaRPr>
          </a:p>
        </c:rich>
      </c:tx>
      <c:layout/>
      <c:overlay val="0"/>
    </c:title>
    <c:autoTitleDeleted val="0"/>
    <c:plotArea>
      <c:layout/>
      <c:lineChart>
        <c:grouping val="standard"/>
        <c:varyColors val="0"/>
        <c:ser>
          <c:idx val="0"/>
          <c:order val="0"/>
          <c:tx>
            <c:strRef>
              <c:f>Sheet10!$B$2</c:f>
              <c:strCache>
                <c:ptCount val="1"/>
                <c:pt idx="0">
                  <c:v>阈值为0的反转股票数量</c:v>
                </c:pt>
              </c:strCache>
            </c:strRef>
          </c:tx>
          <c:marker>
            <c:symbol val="none"/>
          </c:marker>
          <c:cat>
            <c:numRef>
              <c:f>Sheet10!$A$3:$A$113</c:f>
              <c:numCache>
                <c:formatCode>yyyy\-mm\-dd</c:formatCode>
                <c:ptCount val="111"/>
                <c:pt idx="0">
                  <c:v>39141</c:v>
                </c:pt>
                <c:pt idx="1">
                  <c:v>39172</c:v>
                </c:pt>
                <c:pt idx="2">
                  <c:v>39202</c:v>
                </c:pt>
                <c:pt idx="3">
                  <c:v>39233</c:v>
                </c:pt>
                <c:pt idx="4">
                  <c:v>39263</c:v>
                </c:pt>
                <c:pt idx="5">
                  <c:v>39294</c:v>
                </c:pt>
                <c:pt idx="6">
                  <c:v>39325</c:v>
                </c:pt>
                <c:pt idx="7">
                  <c:v>39355</c:v>
                </c:pt>
                <c:pt idx="8">
                  <c:v>39386</c:v>
                </c:pt>
                <c:pt idx="9">
                  <c:v>39416</c:v>
                </c:pt>
                <c:pt idx="10">
                  <c:v>39447</c:v>
                </c:pt>
                <c:pt idx="11">
                  <c:v>39478</c:v>
                </c:pt>
                <c:pt idx="12">
                  <c:v>39507</c:v>
                </c:pt>
                <c:pt idx="13">
                  <c:v>39538</c:v>
                </c:pt>
                <c:pt idx="14">
                  <c:v>39568</c:v>
                </c:pt>
                <c:pt idx="15">
                  <c:v>39599</c:v>
                </c:pt>
                <c:pt idx="16">
                  <c:v>39629</c:v>
                </c:pt>
                <c:pt idx="17">
                  <c:v>39660</c:v>
                </c:pt>
                <c:pt idx="18">
                  <c:v>39691</c:v>
                </c:pt>
                <c:pt idx="19">
                  <c:v>39721</c:v>
                </c:pt>
                <c:pt idx="20">
                  <c:v>39752</c:v>
                </c:pt>
                <c:pt idx="21">
                  <c:v>39782</c:v>
                </c:pt>
                <c:pt idx="22">
                  <c:v>39813</c:v>
                </c:pt>
                <c:pt idx="23">
                  <c:v>39844</c:v>
                </c:pt>
                <c:pt idx="24">
                  <c:v>39872</c:v>
                </c:pt>
                <c:pt idx="25">
                  <c:v>39903</c:v>
                </c:pt>
                <c:pt idx="26">
                  <c:v>39933</c:v>
                </c:pt>
                <c:pt idx="27">
                  <c:v>39964</c:v>
                </c:pt>
                <c:pt idx="28">
                  <c:v>39994</c:v>
                </c:pt>
                <c:pt idx="29">
                  <c:v>40025</c:v>
                </c:pt>
                <c:pt idx="30">
                  <c:v>40056</c:v>
                </c:pt>
                <c:pt idx="31">
                  <c:v>40086</c:v>
                </c:pt>
                <c:pt idx="32">
                  <c:v>40117</c:v>
                </c:pt>
                <c:pt idx="33">
                  <c:v>40147</c:v>
                </c:pt>
                <c:pt idx="34">
                  <c:v>40178</c:v>
                </c:pt>
                <c:pt idx="35">
                  <c:v>40209</c:v>
                </c:pt>
                <c:pt idx="36">
                  <c:v>40237</c:v>
                </c:pt>
                <c:pt idx="37">
                  <c:v>40268</c:v>
                </c:pt>
                <c:pt idx="38">
                  <c:v>40298</c:v>
                </c:pt>
                <c:pt idx="39">
                  <c:v>40329</c:v>
                </c:pt>
                <c:pt idx="40">
                  <c:v>40359</c:v>
                </c:pt>
                <c:pt idx="41">
                  <c:v>40390</c:v>
                </c:pt>
                <c:pt idx="42">
                  <c:v>40421</c:v>
                </c:pt>
                <c:pt idx="43">
                  <c:v>40451</c:v>
                </c:pt>
                <c:pt idx="44">
                  <c:v>40482</c:v>
                </c:pt>
                <c:pt idx="45">
                  <c:v>40512</c:v>
                </c:pt>
                <c:pt idx="46">
                  <c:v>40543</c:v>
                </c:pt>
                <c:pt idx="47">
                  <c:v>40574</c:v>
                </c:pt>
                <c:pt idx="48">
                  <c:v>40602</c:v>
                </c:pt>
                <c:pt idx="49">
                  <c:v>40633</c:v>
                </c:pt>
                <c:pt idx="50">
                  <c:v>40663</c:v>
                </c:pt>
                <c:pt idx="51">
                  <c:v>40694</c:v>
                </c:pt>
                <c:pt idx="52">
                  <c:v>40724</c:v>
                </c:pt>
                <c:pt idx="53">
                  <c:v>40755</c:v>
                </c:pt>
                <c:pt idx="54">
                  <c:v>40786</c:v>
                </c:pt>
                <c:pt idx="55">
                  <c:v>40816</c:v>
                </c:pt>
                <c:pt idx="56">
                  <c:v>40847</c:v>
                </c:pt>
                <c:pt idx="57">
                  <c:v>40877</c:v>
                </c:pt>
                <c:pt idx="58">
                  <c:v>40908</c:v>
                </c:pt>
                <c:pt idx="59">
                  <c:v>40939</c:v>
                </c:pt>
                <c:pt idx="60">
                  <c:v>40968</c:v>
                </c:pt>
                <c:pt idx="61">
                  <c:v>40999</c:v>
                </c:pt>
                <c:pt idx="62">
                  <c:v>41029</c:v>
                </c:pt>
                <c:pt idx="63">
                  <c:v>41060</c:v>
                </c:pt>
                <c:pt idx="64">
                  <c:v>41090</c:v>
                </c:pt>
                <c:pt idx="65">
                  <c:v>41121</c:v>
                </c:pt>
                <c:pt idx="66">
                  <c:v>41152</c:v>
                </c:pt>
                <c:pt idx="67">
                  <c:v>41182</c:v>
                </c:pt>
                <c:pt idx="68">
                  <c:v>41213</c:v>
                </c:pt>
                <c:pt idx="69">
                  <c:v>41243</c:v>
                </c:pt>
                <c:pt idx="70">
                  <c:v>41274</c:v>
                </c:pt>
                <c:pt idx="71">
                  <c:v>41305</c:v>
                </c:pt>
                <c:pt idx="72">
                  <c:v>41333</c:v>
                </c:pt>
                <c:pt idx="73">
                  <c:v>41364</c:v>
                </c:pt>
                <c:pt idx="74">
                  <c:v>41394</c:v>
                </c:pt>
                <c:pt idx="75">
                  <c:v>41425</c:v>
                </c:pt>
                <c:pt idx="76">
                  <c:v>41455</c:v>
                </c:pt>
                <c:pt idx="77">
                  <c:v>41486</c:v>
                </c:pt>
                <c:pt idx="78">
                  <c:v>41517</c:v>
                </c:pt>
                <c:pt idx="79">
                  <c:v>41547</c:v>
                </c:pt>
                <c:pt idx="80">
                  <c:v>41578</c:v>
                </c:pt>
                <c:pt idx="81">
                  <c:v>41608</c:v>
                </c:pt>
                <c:pt idx="82">
                  <c:v>41639</c:v>
                </c:pt>
                <c:pt idx="83">
                  <c:v>41670</c:v>
                </c:pt>
                <c:pt idx="84">
                  <c:v>41698</c:v>
                </c:pt>
                <c:pt idx="85">
                  <c:v>41729</c:v>
                </c:pt>
                <c:pt idx="86">
                  <c:v>41759</c:v>
                </c:pt>
                <c:pt idx="87">
                  <c:v>41790</c:v>
                </c:pt>
                <c:pt idx="88">
                  <c:v>41820</c:v>
                </c:pt>
                <c:pt idx="89">
                  <c:v>41851</c:v>
                </c:pt>
                <c:pt idx="90">
                  <c:v>41882</c:v>
                </c:pt>
                <c:pt idx="91">
                  <c:v>41912</c:v>
                </c:pt>
                <c:pt idx="92">
                  <c:v>41943</c:v>
                </c:pt>
                <c:pt idx="93">
                  <c:v>41973</c:v>
                </c:pt>
                <c:pt idx="94">
                  <c:v>42004</c:v>
                </c:pt>
                <c:pt idx="95">
                  <c:v>42035</c:v>
                </c:pt>
                <c:pt idx="96">
                  <c:v>42063</c:v>
                </c:pt>
                <c:pt idx="97">
                  <c:v>42094</c:v>
                </c:pt>
                <c:pt idx="98">
                  <c:v>42124</c:v>
                </c:pt>
                <c:pt idx="99">
                  <c:v>42155</c:v>
                </c:pt>
                <c:pt idx="100">
                  <c:v>42185</c:v>
                </c:pt>
                <c:pt idx="101">
                  <c:v>42216</c:v>
                </c:pt>
                <c:pt idx="102">
                  <c:v>42247</c:v>
                </c:pt>
                <c:pt idx="103">
                  <c:v>42277</c:v>
                </c:pt>
                <c:pt idx="104">
                  <c:v>42308</c:v>
                </c:pt>
                <c:pt idx="105">
                  <c:v>42338</c:v>
                </c:pt>
                <c:pt idx="106">
                  <c:v>42369</c:v>
                </c:pt>
                <c:pt idx="107">
                  <c:v>42400</c:v>
                </c:pt>
                <c:pt idx="108">
                  <c:v>42429</c:v>
                </c:pt>
                <c:pt idx="109">
                  <c:v>42460</c:v>
                </c:pt>
                <c:pt idx="110">
                  <c:v>42490</c:v>
                </c:pt>
              </c:numCache>
            </c:numRef>
          </c:cat>
          <c:val>
            <c:numRef>
              <c:f>Sheet10!$B$3:$B$113</c:f>
              <c:numCache>
                <c:formatCode>General</c:formatCode>
                <c:ptCount val="111"/>
                <c:pt idx="0">
                  <c:v>397</c:v>
                </c:pt>
                <c:pt idx="1">
                  <c:v>387</c:v>
                </c:pt>
                <c:pt idx="2">
                  <c:v>391</c:v>
                </c:pt>
                <c:pt idx="3">
                  <c:v>419</c:v>
                </c:pt>
                <c:pt idx="4">
                  <c:v>454</c:v>
                </c:pt>
                <c:pt idx="5">
                  <c:v>417</c:v>
                </c:pt>
                <c:pt idx="6">
                  <c:v>470</c:v>
                </c:pt>
                <c:pt idx="7">
                  <c:v>366</c:v>
                </c:pt>
                <c:pt idx="8">
                  <c:v>316</c:v>
                </c:pt>
                <c:pt idx="9">
                  <c:v>376</c:v>
                </c:pt>
                <c:pt idx="10">
                  <c:v>408</c:v>
                </c:pt>
                <c:pt idx="11">
                  <c:v>351</c:v>
                </c:pt>
                <c:pt idx="12">
                  <c:v>268</c:v>
                </c:pt>
                <c:pt idx="13">
                  <c:v>237</c:v>
                </c:pt>
                <c:pt idx="14">
                  <c:v>274</c:v>
                </c:pt>
                <c:pt idx="15">
                  <c:v>352</c:v>
                </c:pt>
                <c:pt idx="16">
                  <c:v>316</c:v>
                </c:pt>
                <c:pt idx="17">
                  <c:v>330</c:v>
                </c:pt>
                <c:pt idx="18">
                  <c:v>420</c:v>
                </c:pt>
                <c:pt idx="19">
                  <c:v>433</c:v>
                </c:pt>
                <c:pt idx="20">
                  <c:v>431</c:v>
                </c:pt>
                <c:pt idx="21">
                  <c:v>443</c:v>
                </c:pt>
                <c:pt idx="22">
                  <c:v>397</c:v>
                </c:pt>
                <c:pt idx="23">
                  <c:v>402</c:v>
                </c:pt>
                <c:pt idx="24">
                  <c:v>434</c:v>
                </c:pt>
                <c:pt idx="25">
                  <c:v>418</c:v>
                </c:pt>
                <c:pt idx="26">
                  <c:v>440</c:v>
                </c:pt>
                <c:pt idx="27">
                  <c:v>470</c:v>
                </c:pt>
                <c:pt idx="28">
                  <c:v>486</c:v>
                </c:pt>
                <c:pt idx="29">
                  <c:v>397</c:v>
                </c:pt>
                <c:pt idx="30">
                  <c:v>428</c:v>
                </c:pt>
                <c:pt idx="31">
                  <c:v>429</c:v>
                </c:pt>
                <c:pt idx="32">
                  <c:v>424</c:v>
                </c:pt>
                <c:pt idx="33">
                  <c:v>490</c:v>
                </c:pt>
                <c:pt idx="34">
                  <c:v>488</c:v>
                </c:pt>
                <c:pt idx="35">
                  <c:v>423</c:v>
                </c:pt>
                <c:pt idx="36">
                  <c:v>478</c:v>
                </c:pt>
                <c:pt idx="37">
                  <c:v>483</c:v>
                </c:pt>
                <c:pt idx="38">
                  <c:v>479</c:v>
                </c:pt>
                <c:pt idx="39">
                  <c:v>463</c:v>
                </c:pt>
                <c:pt idx="40">
                  <c:v>452</c:v>
                </c:pt>
                <c:pt idx="41">
                  <c:v>386</c:v>
                </c:pt>
                <c:pt idx="42">
                  <c:v>449</c:v>
                </c:pt>
                <c:pt idx="43">
                  <c:v>425</c:v>
                </c:pt>
                <c:pt idx="44">
                  <c:v>331</c:v>
                </c:pt>
                <c:pt idx="45">
                  <c:v>358</c:v>
                </c:pt>
                <c:pt idx="46">
                  <c:v>428</c:v>
                </c:pt>
                <c:pt idx="47">
                  <c:v>380</c:v>
                </c:pt>
                <c:pt idx="48">
                  <c:v>391</c:v>
                </c:pt>
                <c:pt idx="49">
                  <c:v>392</c:v>
                </c:pt>
                <c:pt idx="50">
                  <c:v>334</c:v>
                </c:pt>
                <c:pt idx="51">
                  <c:v>362</c:v>
                </c:pt>
                <c:pt idx="52">
                  <c:v>369</c:v>
                </c:pt>
                <c:pt idx="53">
                  <c:v>393</c:v>
                </c:pt>
                <c:pt idx="54">
                  <c:v>424</c:v>
                </c:pt>
                <c:pt idx="55">
                  <c:v>402</c:v>
                </c:pt>
                <c:pt idx="56">
                  <c:v>381</c:v>
                </c:pt>
                <c:pt idx="57">
                  <c:v>427</c:v>
                </c:pt>
                <c:pt idx="58">
                  <c:v>397</c:v>
                </c:pt>
                <c:pt idx="59">
                  <c:v>340</c:v>
                </c:pt>
                <c:pt idx="60">
                  <c:v>335</c:v>
                </c:pt>
                <c:pt idx="61">
                  <c:v>390</c:v>
                </c:pt>
                <c:pt idx="62">
                  <c:v>360</c:v>
                </c:pt>
                <c:pt idx="63">
                  <c:v>331</c:v>
                </c:pt>
                <c:pt idx="64">
                  <c:v>233</c:v>
                </c:pt>
                <c:pt idx="65">
                  <c:v>278</c:v>
                </c:pt>
                <c:pt idx="66">
                  <c:v>397</c:v>
                </c:pt>
                <c:pt idx="67">
                  <c:v>404</c:v>
                </c:pt>
                <c:pt idx="68">
                  <c:v>328</c:v>
                </c:pt>
                <c:pt idx="69">
                  <c:v>284</c:v>
                </c:pt>
                <c:pt idx="70">
                  <c:v>364</c:v>
                </c:pt>
                <c:pt idx="71">
                  <c:v>407</c:v>
                </c:pt>
                <c:pt idx="72">
                  <c:v>420</c:v>
                </c:pt>
                <c:pt idx="73">
                  <c:v>434</c:v>
                </c:pt>
                <c:pt idx="74">
                  <c:v>301</c:v>
                </c:pt>
                <c:pt idx="75">
                  <c:v>337</c:v>
                </c:pt>
                <c:pt idx="76">
                  <c:v>338</c:v>
                </c:pt>
                <c:pt idx="77">
                  <c:v>363</c:v>
                </c:pt>
                <c:pt idx="78">
                  <c:v>344</c:v>
                </c:pt>
                <c:pt idx="79">
                  <c:v>278</c:v>
                </c:pt>
                <c:pt idx="80">
                  <c:v>214</c:v>
                </c:pt>
                <c:pt idx="81">
                  <c:v>227</c:v>
                </c:pt>
                <c:pt idx="82">
                  <c:v>292</c:v>
                </c:pt>
                <c:pt idx="83">
                  <c:v>433</c:v>
                </c:pt>
                <c:pt idx="84">
                  <c:v>433</c:v>
                </c:pt>
                <c:pt idx="85">
                  <c:v>427</c:v>
                </c:pt>
                <c:pt idx="86">
                  <c:v>411</c:v>
                </c:pt>
                <c:pt idx="87">
                  <c:v>393</c:v>
                </c:pt>
                <c:pt idx="88">
                  <c:v>355</c:v>
                </c:pt>
                <c:pt idx="89">
                  <c:v>446</c:v>
                </c:pt>
                <c:pt idx="90">
                  <c:v>413</c:v>
                </c:pt>
                <c:pt idx="91">
                  <c:v>428</c:v>
                </c:pt>
                <c:pt idx="92">
                  <c:v>429</c:v>
                </c:pt>
                <c:pt idx="93">
                  <c:v>430</c:v>
                </c:pt>
                <c:pt idx="94">
                  <c:v>427</c:v>
                </c:pt>
                <c:pt idx="95">
                  <c:v>437</c:v>
                </c:pt>
                <c:pt idx="96">
                  <c:v>454</c:v>
                </c:pt>
                <c:pt idx="97">
                  <c:v>439</c:v>
                </c:pt>
                <c:pt idx="98">
                  <c:v>409</c:v>
                </c:pt>
                <c:pt idx="99">
                  <c:v>423</c:v>
                </c:pt>
                <c:pt idx="100">
                  <c:v>426</c:v>
                </c:pt>
                <c:pt idx="101">
                  <c:v>415</c:v>
                </c:pt>
                <c:pt idx="102">
                  <c:v>383</c:v>
                </c:pt>
                <c:pt idx="103">
                  <c:v>341</c:v>
                </c:pt>
                <c:pt idx="104">
                  <c:v>327</c:v>
                </c:pt>
                <c:pt idx="105">
                  <c:v>292</c:v>
                </c:pt>
                <c:pt idx="106">
                  <c:v>294</c:v>
                </c:pt>
                <c:pt idx="107">
                  <c:v>337</c:v>
                </c:pt>
                <c:pt idx="108">
                  <c:v>261</c:v>
                </c:pt>
                <c:pt idx="109">
                  <c:v>160</c:v>
                </c:pt>
                <c:pt idx="110">
                  <c:v>178</c:v>
                </c:pt>
              </c:numCache>
            </c:numRef>
          </c:val>
          <c:smooth val="0"/>
        </c:ser>
        <c:dLbls>
          <c:showLegendKey val="0"/>
          <c:showVal val="0"/>
          <c:showCatName val="0"/>
          <c:showSerName val="0"/>
          <c:showPercent val="0"/>
          <c:showBubbleSize val="0"/>
        </c:dLbls>
        <c:smooth val="0"/>
        <c:axId val="1944221776"/>
        <c:axId val="1944223408"/>
      </c:lineChart>
      <c:dateAx>
        <c:axId val="1944221776"/>
        <c:scaling>
          <c:orientation val="minMax"/>
        </c:scaling>
        <c:delete val="0"/>
        <c:axPos val="b"/>
        <c:numFmt formatCode="yyyy\-mm\-dd" sourceLinked="1"/>
        <c:majorTickMark val="out"/>
        <c:minorTickMark val="none"/>
        <c:tickLblPos val="nextTo"/>
        <c:crossAx val="1944223408"/>
        <c:crosses val="autoZero"/>
        <c:auto val="1"/>
        <c:lblOffset val="100"/>
        <c:baseTimeUnit val="months"/>
      </c:dateAx>
      <c:valAx>
        <c:axId val="1944223408"/>
        <c:scaling>
          <c:orientation val="minMax"/>
        </c:scaling>
        <c:delete val="0"/>
        <c:axPos val="l"/>
        <c:numFmt formatCode="General" sourceLinked="1"/>
        <c:majorTickMark val="out"/>
        <c:minorTickMark val="none"/>
        <c:tickLblPos val="nextTo"/>
        <c:crossAx val="1944221776"/>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a:latin typeface="微软雅黑" panose="020B0503020204020204" pitchFamily="34" charset="-122"/>
                <a:ea typeface="微软雅黑" panose="020B0503020204020204" pitchFamily="34" charset="-122"/>
              </a:rPr>
              <a:t>多空组合净值对比</a:t>
            </a:r>
          </a:p>
        </c:rich>
      </c:tx>
      <c:layout/>
      <c:overlay val="0"/>
    </c:title>
    <c:autoTitleDeleted val="0"/>
    <c:plotArea>
      <c:layout/>
      <c:lineChart>
        <c:grouping val="standard"/>
        <c:varyColors val="0"/>
        <c:ser>
          <c:idx val="0"/>
          <c:order val="0"/>
          <c:tx>
            <c:strRef>
              <c:f>'不同阈值下的对冲净值（hurst）'!$B$1</c:f>
              <c:strCache>
                <c:ptCount val="1"/>
                <c:pt idx="0">
                  <c:v>阈值为0的多空组合净值</c:v>
                </c:pt>
              </c:strCache>
            </c:strRef>
          </c:tx>
          <c:marker>
            <c:symbol val="none"/>
          </c:marker>
          <c:val>
            <c:numRef>
              <c:f>'不同阈值下的对冲净值（hurst）'!$B$2:$B$113</c:f>
              <c:numCache>
                <c:formatCode>General</c:formatCode>
                <c:ptCount val="112"/>
                <c:pt idx="0">
                  <c:v>1</c:v>
                </c:pt>
                <c:pt idx="1">
                  <c:v>1.0616565949367087</c:v>
                </c:pt>
                <c:pt idx="2">
                  <c:v>0.99632551578057638</c:v>
                </c:pt>
                <c:pt idx="3">
                  <c:v>0.90392566155028742</c:v>
                </c:pt>
                <c:pt idx="4">
                  <c:v>0.99299074208197058</c:v>
                </c:pt>
                <c:pt idx="5">
                  <c:v>1.0071364578976822</c:v>
                </c:pt>
                <c:pt idx="6">
                  <c:v>1.1516816652032671</c:v>
                </c:pt>
                <c:pt idx="7">
                  <c:v>1.1536811438491841</c:v>
                </c:pt>
                <c:pt idx="8">
                  <c:v>1.1109459653916303</c:v>
                </c:pt>
                <c:pt idx="9">
                  <c:v>1.1307281217117227</c:v>
                </c:pt>
                <c:pt idx="10">
                  <c:v>1.21607671660127</c:v>
                </c:pt>
                <c:pt idx="11">
                  <c:v>1.254349308225537</c:v>
                </c:pt>
                <c:pt idx="12">
                  <c:v>1.244061368150057</c:v>
                </c:pt>
                <c:pt idx="13">
                  <c:v>1.2214932499089988</c:v>
                </c:pt>
                <c:pt idx="14">
                  <c:v>1.2511929486579032</c:v>
                </c:pt>
                <c:pt idx="15">
                  <c:v>1.3800501361173294</c:v>
                </c:pt>
                <c:pt idx="16">
                  <c:v>1.418504405130157</c:v>
                </c:pt>
                <c:pt idx="17">
                  <c:v>1.3924013122263812</c:v>
                </c:pt>
                <c:pt idx="18">
                  <c:v>1.5298546761105891</c:v>
                </c:pt>
                <c:pt idx="19">
                  <c:v>1.4475389329441137</c:v>
                </c:pt>
                <c:pt idx="20">
                  <c:v>1.4420151917033912</c:v>
                </c:pt>
                <c:pt idx="21">
                  <c:v>1.4743345248636284</c:v>
                </c:pt>
                <c:pt idx="22">
                  <c:v>1.5226819580924458</c:v>
                </c:pt>
                <c:pt idx="23">
                  <c:v>1.6036184792461607</c:v>
                </c:pt>
                <c:pt idx="24">
                  <c:v>1.7275121587010058</c:v>
                </c:pt>
                <c:pt idx="25">
                  <c:v>1.7474567284949241</c:v>
                </c:pt>
                <c:pt idx="26">
                  <c:v>1.79614779961662</c:v>
                </c:pt>
                <c:pt idx="27">
                  <c:v>1.8021541586800789</c:v>
                </c:pt>
                <c:pt idx="28">
                  <c:v>1.8785235469942931</c:v>
                </c:pt>
                <c:pt idx="29">
                  <c:v>1.9162712575991487</c:v>
                </c:pt>
                <c:pt idx="30">
                  <c:v>1.9696608792126897</c:v>
                </c:pt>
                <c:pt idx="31">
                  <c:v>2.0389420553928499</c:v>
                </c:pt>
                <c:pt idx="32">
                  <c:v>2.0981369569707655</c:v>
                </c:pt>
                <c:pt idx="33">
                  <c:v>2.1293348048073075</c:v>
                </c:pt>
                <c:pt idx="34">
                  <c:v>2.2626728377122816</c:v>
                </c:pt>
                <c:pt idx="35">
                  <c:v>2.3036070386315273</c:v>
                </c:pt>
                <c:pt idx="36">
                  <c:v>2.2123951694590454</c:v>
                </c:pt>
                <c:pt idx="37">
                  <c:v>2.1901530991507761</c:v>
                </c:pt>
                <c:pt idx="38">
                  <c:v>2.2357766346410815</c:v>
                </c:pt>
                <c:pt idx="39">
                  <c:v>2.2775821981387088</c:v>
                </c:pt>
                <c:pt idx="40">
                  <c:v>2.1207331084469176</c:v>
                </c:pt>
                <c:pt idx="41">
                  <c:v>2.1376383203475915</c:v>
                </c:pt>
                <c:pt idx="42">
                  <c:v>2.2070268930721735</c:v>
                </c:pt>
                <c:pt idx="43">
                  <c:v>2.242936113352437</c:v>
                </c:pt>
                <c:pt idx="44">
                  <c:v>2.1557936386389192</c:v>
                </c:pt>
                <c:pt idx="45">
                  <c:v>2.1983923822467442</c:v>
                </c:pt>
                <c:pt idx="46">
                  <c:v>2.4082880749836058</c:v>
                </c:pt>
                <c:pt idx="47">
                  <c:v>2.4794834170275188</c:v>
                </c:pt>
                <c:pt idx="48">
                  <c:v>2.4967815004616294</c:v>
                </c:pt>
                <c:pt idx="49">
                  <c:v>2.5087446049509565</c:v>
                </c:pt>
                <c:pt idx="50">
                  <c:v>2.4992458867721572</c:v>
                </c:pt>
                <c:pt idx="51">
                  <c:v>2.4692079048673858</c:v>
                </c:pt>
                <c:pt idx="52">
                  <c:v>2.4426591186524687</c:v>
                </c:pt>
                <c:pt idx="53">
                  <c:v>2.5052377364575613</c:v>
                </c:pt>
                <c:pt idx="54">
                  <c:v>2.612121327719517</c:v>
                </c:pt>
                <c:pt idx="55">
                  <c:v>2.5365064480384367</c:v>
                </c:pt>
                <c:pt idx="56">
                  <c:v>2.5648301887588048</c:v>
                </c:pt>
                <c:pt idx="57">
                  <c:v>2.5623348114717364</c:v>
                </c:pt>
                <c:pt idx="58">
                  <c:v>2.6172427224053791</c:v>
                </c:pt>
                <c:pt idx="59">
                  <c:v>2.6708035677001094</c:v>
                </c:pt>
                <c:pt idx="60">
                  <c:v>2.8299809073610374</c:v>
                </c:pt>
                <c:pt idx="61">
                  <c:v>2.9601836826714081</c:v>
                </c:pt>
                <c:pt idx="62">
                  <c:v>3.0397943313181526</c:v>
                </c:pt>
                <c:pt idx="63">
                  <c:v>3.078076065668339</c:v>
                </c:pt>
                <c:pt idx="64">
                  <c:v>3.1208330606463446</c:v>
                </c:pt>
                <c:pt idx="65">
                  <c:v>3.0840210707468998</c:v>
                </c:pt>
                <c:pt idx="66">
                  <c:v>2.9517835181056484</c:v>
                </c:pt>
                <c:pt idx="67">
                  <c:v>2.9300355991599094</c:v>
                </c:pt>
                <c:pt idx="68">
                  <c:v>3.0300915901888166</c:v>
                </c:pt>
                <c:pt idx="69">
                  <c:v>3.1048287992608237</c:v>
                </c:pt>
                <c:pt idx="70">
                  <c:v>2.9704225901720793</c:v>
                </c:pt>
                <c:pt idx="71">
                  <c:v>3.124291965554288</c:v>
                </c:pt>
                <c:pt idx="72">
                  <c:v>3.3223242089317973</c:v>
                </c:pt>
                <c:pt idx="73">
                  <c:v>3.2484085466593022</c:v>
                </c:pt>
                <c:pt idx="74">
                  <c:v>3.1109964080169106</c:v>
                </c:pt>
                <c:pt idx="75">
                  <c:v>3.1493517271815303</c:v>
                </c:pt>
                <c:pt idx="76">
                  <c:v>3.2793405616474529</c:v>
                </c:pt>
                <c:pt idx="77">
                  <c:v>3.1577461866344163</c:v>
                </c:pt>
                <c:pt idx="78">
                  <c:v>3.1161456436534212</c:v>
                </c:pt>
                <c:pt idx="79">
                  <c:v>3.3323558347359579</c:v>
                </c:pt>
                <c:pt idx="80">
                  <c:v>3.466932055709163</c:v>
                </c:pt>
                <c:pt idx="81">
                  <c:v>3.633431220046591</c:v>
                </c:pt>
                <c:pt idx="82">
                  <c:v>3.8107036647564363</c:v>
                </c:pt>
                <c:pt idx="83">
                  <c:v>3.8638332836719185</c:v>
                </c:pt>
                <c:pt idx="84">
                  <c:v>3.8054888619489442</c:v>
                </c:pt>
                <c:pt idx="85">
                  <c:v>3.7362082999719557</c:v>
                </c:pt>
                <c:pt idx="86">
                  <c:v>3.8695488270156444</c:v>
                </c:pt>
                <c:pt idx="87">
                  <c:v>3.8758381179792805</c:v>
                </c:pt>
                <c:pt idx="88">
                  <c:v>3.8883422674111339</c:v>
                </c:pt>
                <c:pt idx="89">
                  <c:v>3.8511778753769068</c:v>
                </c:pt>
                <c:pt idx="90">
                  <c:v>3.9609597249790474</c:v>
                </c:pt>
                <c:pt idx="91">
                  <c:v>4.0955062328741656</c:v>
                </c:pt>
                <c:pt idx="92">
                  <c:v>4.0771377428724458</c:v>
                </c:pt>
                <c:pt idx="93">
                  <c:v>3.9194055150139393</c:v>
                </c:pt>
                <c:pt idx="94">
                  <c:v>3.8206132530493946</c:v>
                </c:pt>
                <c:pt idx="95">
                  <c:v>3.3549334916559128</c:v>
                </c:pt>
                <c:pt idx="96">
                  <c:v>3.7634485878904593</c:v>
                </c:pt>
                <c:pt idx="97">
                  <c:v>3.5493225388958396</c:v>
                </c:pt>
                <c:pt idx="98">
                  <c:v>3.4501798835722131</c:v>
                </c:pt>
                <c:pt idx="99">
                  <c:v>3.4890974867107736</c:v>
                </c:pt>
                <c:pt idx="100">
                  <c:v>3.5711317345645721</c:v>
                </c:pt>
                <c:pt idx="101">
                  <c:v>4.2330470514834069</c:v>
                </c:pt>
                <c:pt idx="102">
                  <c:v>4.4700504088409749</c:v>
                </c:pt>
                <c:pt idx="103">
                  <c:v>4.5916691877066098</c:v>
                </c:pt>
                <c:pt idx="104">
                  <c:v>4.9467781462808853</c:v>
                </c:pt>
                <c:pt idx="105">
                  <c:v>5.0697059637373618</c:v>
                </c:pt>
                <c:pt idx="106">
                  <c:v>4.9755205292994313</c:v>
                </c:pt>
                <c:pt idx="107">
                  <c:v>5.2283720217869192</c:v>
                </c:pt>
                <c:pt idx="108">
                  <c:v>5.145402986173182</c:v>
                </c:pt>
                <c:pt idx="109">
                  <c:v>4.9567527226885879</c:v>
                </c:pt>
                <c:pt idx="110">
                  <c:v>5.387638744814752</c:v>
                </c:pt>
                <c:pt idx="111">
                  <c:v>5.5686323122683437</c:v>
                </c:pt>
              </c:numCache>
            </c:numRef>
          </c:val>
          <c:smooth val="0"/>
        </c:ser>
        <c:dLbls>
          <c:showLegendKey val="0"/>
          <c:showVal val="0"/>
          <c:showCatName val="0"/>
          <c:showSerName val="0"/>
          <c:showPercent val="0"/>
          <c:showBubbleSize val="0"/>
        </c:dLbls>
        <c:smooth val="0"/>
        <c:axId val="1862411408"/>
        <c:axId val="1862411952"/>
      </c:lineChart>
      <c:catAx>
        <c:axId val="1862411408"/>
        <c:scaling>
          <c:orientation val="minMax"/>
        </c:scaling>
        <c:delete val="0"/>
        <c:axPos val="b"/>
        <c:majorTickMark val="out"/>
        <c:minorTickMark val="none"/>
        <c:tickLblPos val="nextTo"/>
        <c:crossAx val="1862411952"/>
        <c:crosses val="autoZero"/>
        <c:auto val="1"/>
        <c:lblAlgn val="ctr"/>
        <c:lblOffset val="100"/>
        <c:noMultiLvlLbl val="0"/>
      </c:catAx>
      <c:valAx>
        <c:axId val="1862411952"/>
        <c:scaling>
          <c:orientation val="minMax"/>
        </c:scaling>
        <c:delete val="0"/>
        <c:axPos val="l"/>
        <c:numFmt formatCode="General" sourceLinked="1"/>
        <c:majorTickMark val="out"/>
        <c:minorTickMark val="none"/>
        <c:tickLblPos val="nextTo"/>
        <c:crossAx val="1862411408"/>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a:latin typeface="微软雅黑" panose="020B0503020204020204" pitchFamily="34" charset="-122"/>
                <a:ea typeface="微软雅黑" panose="020B0503020204020204" pitchFamily="34" charset="-122"/>
              </a:rPr>
              <a:t>不同阈值下的反转股票数量</a:t>
            </a:r>
          </a:p>
        </c:rich>
      </c:tx>
      <c:layout/>
      <c:overlay val="0"/>
    </c:title>
    <c:autoTitleDeleted val="0"/>
    <c:plotArea>
      <c:layout/>
      <c:lineChart>
        <c:grouping val="standard"/>
        <c:varyColors val="0"/>
        <c:ser>
          <c:idx val="2"/>
          <c:order val="0"/>
          <c:tx>
            <c:strRef>
              <c:f>'不同阈值下的股票数量（Hurst）'!$C$2</c:f>
              <c:strCache>
                <c:ptCount val="1"/>
                <c:pt idx="0">
                  <c:v>-0.1</c:v>
                </c:pt>
              </c:strCache>
            </c:strRef>
          </c:tx>
          <c:marker>
            <c:symbol val="none"/>
          </c:marker>
          <c:val>
            <c:numRef>
              <c:f>'不同阈值下的股票数量（Hurst）'!$C$3:$C$113</c:f>
              <c:numCache>
                <c:formatCode>General</c:formatCode>
                <c:ptCount val="111"/>
                <c:pt idx="0">
                  <c:v>381</c:v>
                </c:pt>
                <c:pt idx="1">
                  <c:v>378</c:v>
                </c:pt>
                <c:pt idx="2">
                  <c:v>374</c:v>
                </c:pt>
                <c:pt idx="3">
                  <c:v>399</c:v>
                </c:pt>
                <c:pt idx="4">
                  <c:v>442</c:v>
                </c:pt>
                <c:pt idx="5">
                  <c:v>412</c:v>
                </c:pt>
                <c:pt idx="6">
                  <c:v>462</c:v>
                </c:pt>
                <c:pt idx="7">
                  <c:v>341</c:v>
                </c:pt>
                <c:pt idx="8">
                  <c:v>296</c:v>
                </c:pt>
                <c:pt idx="9">
                  <c:v>362</c:v>
                </c:pt>
                <c:pt idx="10">
                  <c:v>398</c:v>
                </c:pt>
                <c:pt idx="11">
                  <c:v>323</c:v>
                </c:pt>
                <c:pt idx="12">
                  <c:v>248</c:v>
                </c:pt>
                <c:pt idx="13">
                  <c:v>221</c:v>
                </c:pt>
                <c:pt idx="14">
                  <c:v>249</c:v>
                </c:pt>
                <c:pt idx="15">
                  <c:v>334</c:v>
                </c:pt>
                <c:pt idx="16">
                  <c:v>281</c:v>
                </c:pt>
                <c:pt idx="17">
                  <c:v>303</c:v>
                </c:pt>
                <c:pt idx="18">
                  <c:v>396</c:v>
                </c:pt>
                <c:pt idx="19">
                  <c:v>413</c:v>
                </c:pt>
                <c:pt idx="20">
                  <c:v>411</c:v>
                </c:pt>
                <c:pt idx="21">
                  <c:v>425</c:v>
                </c:pt>
                <c:pt idx="22">
                  <c:v>376</c:v>
                </c:pt>
                <c:pt idx="23">
                  <c:v>392</c:v>
                </c:pt>
                <c:pt idx="24">
                  <c:v>404</c:v>
                </c:pt>
                <c:pt idx="25">
                  <c:v>397</c:v>
                </c:pt>
                <c:pt idx="26">
                  <c:v>418</c:v>
                </c:pt>
                <c:pt idx="27">
                  <c:v>464</c:v>
                </c:pt>
                <c:pt idx="28">
                  <c:v>481</c:v>
                </c:pt>
                <c:pt idx="29">
                  <c:v>383</c:v>
                </c:pt>
                <c:pt idx="30">
                  <c:v>410</c:v>
                </c:pt>
                <c:pt idx="31">
                  <c:v>411</c:v>
                </c:pt>
                <c:pt idx="32">
                  <c:v>398</c:v>
                </c:pt>
                <c:pt idx="33">
                  <c:v>488</c:v>
                </c:pt>
                <c:pt idx="34">
                  <c:v>482</c:v>
                </c:pt>
                <c:pt idx="35">
                  <c:v>415</c:v>
                </c:pt>
                <c:pt idx="36">
                  <c:v>468</c:v>
                </c:pt>
                <c:pt idx="37">
                  <c:v>476</c:v>
                </c:pt>
                <c:pt idx="38">
                  <c:v>467</c:v>
                </c:pt>
                <c:pt idx="39">
                  <c:v>451</c:v>
                </c:pt>
                <c:pt idx="40">
                  <c:v>434</c:v>
                </c:pt>
                <c:pt idx="41">
                  <c:v>372</c:v>
                </c:pt>
                <c:pt idx="42">
                  <c:v>430</c:v>
                </c:pt>
                <c:pt idx="43">
                  <c:v>402</c:v>
                </c:pt>
                <c:pt idx="44">
                  <c:v>303</c:v>
                </c:pt>
                <c:pt idx="45">
                  <c:v>334</c:v>
                </c:pt>
                <c:pt idx="46">
                  <c:v>408</c:v>
                </c:pt>
                <c:pt idx="47">
                  <c:v>364</c:v>
                </c:pt>
                <c:pt idx="48">
                  <c:v>370</c:v>
                </c:pt>
                <c:pt idx="49">
                  <c:v>374</c:v>
                </c:pt>
                <c:pt idx="50">
                  <c:v>313</c:v>
                </c:pt>
                <c:pt idx="51">
                  <c:v>336</c:v>
                </c:pt>
                <c:pt idx="52">
                  <c:v>345</c:v>
                </c:pt>
                <c:pt idx="53">
                  <c:v>379</c:v>
                </c:pt>
                <c:pt idx="54">
                  <c:v>406</c:v>
                </c:pt>
                <c:pt idx="55">
                  <c:v>377</c:v>
                </c:pt>
                <c:pt idx="56">
                  <c:v>357</c:v>
                </c:pt>
                <c:pt idx="57">
                  <c:v>414</c:v>
                </c:pt>
                <c:pt idx="58">
                  <c:v>373</c:v>
                </c:pt>
                <c:pt idx="59">
                  <c:v>316</c:v>
                </c:pt>
                <c:pt idx="60">
                  <c:v>311</c:v>
                </c:pt>
                <c:pt idx="61">
                  <c:v>368</c:v>
                </c:pt>
                <c:pt idx="62">
                  <c:v>337</c:v>
                </c:pt>
                <c:pt idx="63">
                  <c:v>307</c:v>
                </c:pt>
                <c:pt idx="64">
                  <c:v>213</c:v>
                </c:pt>
                <c:pt idx="65">
                  <c:v>251</c:v>
                </c:pt>
                <c:pt idx="66">
                  <c:v>365</c:v>
                </c:pt>
                <c:pt idx="67">
                  <c:v>386</c:v>
                </c:pt>
                <c:pt idx="68">
                  <c:v>304</c:v>
                </c:pt>
                <c:pt idx="69">
                  <c:v>250</c:v>
                </c:pt>
                <c:pt idx="70">
                  <c:v>338</c:v>
                </c:pt>
                <c:pt idx="71">
                  <c:v>400</c:v>
                </c:pt>
                <c:pt idx="72">
                  <c:v>404</c:v>
                </c:pt>
                <c:pt idx="73">
                  <c:v>415</c:v>
                </c:pt>
                <c:pt idx="74">
                  <c:v>283</c:v>
                </c:pt>
                <c:pt idx="75">
                  <c:v>309</c:v>
                </c:pt>
                <c:pt idx="76">
                  <c:v>317</c:v>
                </c:pt>
                <c:pt idx="77">
                  <c:v>342</c:v>
                </c:pt>
                <c:pt idx="78">
                  <c:v>319</c:v>
                </c:pt>
                <c:pt idx="79">
                  <c:v>249</c:v>
                </c:pt>
                <c:pt idx="80">
                  <c:v>198</c:v>
                </c:pt>
                <c:pt idx="81">
                  <c:v>204</c:v>
                </c:pt>
                <c:pt idx="82">
                  <c:v>263</c:v>
                </c:pt>
                <c:pt idx="83">
                  <c:v>413</c:v>
                </c:pt>
                <c:pt idx="84">
                  <c:v>426</c:v>
                </c:pt>
                <c:pt idx="85">
                  <c:v>416</c:v>
                </c:pt>
                <c:pt idx="86">
                  <c:v>390</c:v>
                </c:pt>
                <c:pt idx="87">
                  <c:v>357</c:v>
                </c:pt>
                <c:pt idx="88">
                  <c:v>318</c:v>
                </c:pt>
                <c:pt idx="89">
                  <c:v>433</c:v>
                </c:pt>
                <c:pt idx="90">
                  <c:v>401</c:v>
                </c:pt>
                <c:pt idx="91">
                  <c:v>415</c:v>
                </c:pt>
                <c:pt idx="92">
                  <c:v>414</c:v>
                </c:pt>
                <c:pt idx="93">
                  <c:v>419</c:v>
                </c:pt>
                <c:pt idx="94">
                  <c:v>414</c:v>
                </c:pt>
                <c:pt idx="95">
                  <c:v>428</c:v>
                </c:pt>
                <c:pt idx="96">
                  <c:v>446</c:v>
                </c:pt>
                <c:pt idx="97">
                  <c:v>431</c:v>
                </c:pt>
                <c:pt idx="98">
                  <c:v>397</c:v>
                </c:pt>
                <c:pt idx="99">
                  <c:v>412</c:v>
                </c:pt>
                <c:pt idx="100">
                  <c:v>417</c:v>
                </c:pt>
                <c:pt idx="101">
                  <c:v>409</c:v>
                </c:pt>
                <c:pt idx="102">
                  <c:v>369</c:v>
                </c:pt>
                <c:pt idx="103">
                  <c:v>318</c:v>
                </c:pt>
                <c:pt idx="104">
                  <c:v>304</c:v>
                </c:pt>
                <c:pt idx="105">
                  <c:v>268</c:v>
                </c:pt>
                <c:pt idx="106">
                  <c:v>272</c:v>
                </c:pt>
                <c:pt idx="107">
                  <c:v>308</c:v>
                </c:pt>
                <c:pt idx="108">
                  <c:v>231</c:v>
                </c:pt>
                <c:pt idx="109">
                  <c:v>134</c:v>
                </c:pt>
                <c:pt idx="110">
                  <c:v>153</c:v>
                </c:pt>
              </c:numCache>
            </c:numRef>
          </c:val>
          <c:smooth val="0"/>
        </c:ser>
        <c:ser>
          <c:idx val="3"/>
          <c:order val="1"/>
          <c:tx>
            <c:strRef>
              <c:f>'不同阈值下的股票数量（Hurst）'!$E$2</c:f>
              <c:strCache>
                <c:ptCount val="1"/>
                <c:pt idx="0">
                  <c:v>-0.3</c:v>
                </c:pt>
              </c:strCache>
            </c:strRef>
          </c:tx>
          <c:marker>
            <c:symbol val="none"/>
          </c:marker>
          <c:val>
            <c:numRef>
              <c:f>'不同阈值下的股票数量（Hurst）'!$E$3:$E$113</c:f>
              <c:numCache>
                <c:formatCode>General</c:formatCode>
                <c:ptCount val="111"/>
                <c:pt idx="0">
                  <c:v>345</c:v>
                </c:pt>
                <c:pt idx="1">
                  <c:v>348</c:v>
                </c:pt>
                <c:pt idx="2">
                  <c:v>333</c:v>
                </c:pt>
                <c:pt idx="3">
                  <c:v>355</c:v>
                </c:pt>
                <c:pt idx="4">
                  <c:v>417</c:v>
                </c:pt>
                <c:pt idx="5">
                  <c:v>388</c:v>
                </c:pt>
                <c:pt idx="6">
                  <c:v>441</c:v>
                </c:pt>
                <c:pt idx="7">
                  <c:v>297</c:v>
                </c:pt>
                <c:pt idx="8">
                  <c:v>249</c:v>
                </c:pt>
                <c:pt idx="9">
                  <c:v>325</c:v>
                </c:pt>
                <c:pt idx="10">
                  <c:v>360</c:v>
                </c:pt>
                <c:pt idx="11">
                  <c:v>280</c:v>
                </c:pt>
                <c:pt idx="12">
                  <c:v>193</c:v>
                </c:pt>
                <c:pt idx="13">
                  <c:v>166</c:v>
                </c:pt>
                <c:pt idx="14">
                  <c:v>204</c:v>
                </c:pt>
                <c:pt idx="15">
                  <c:v>279</c:v>
                </c:pt>
                <c:pt idx="16">
                  <c:v>209</c:v>
                </c:pt>
                <c:pt idx="17">
                  <c:v>238</c:v>
                </c:pt>
                <c:pt idx="18">
                  <c:v>349</c:v>
                </c:pt>
                <c:pt idx="19">
                  <c:v>368</c:v>
                </c:pt>
                <c:pt idx="20">
                  <c:v>366</c:v>
                </c:pt>
                <c:pt idx="21">
                  <c:v>387</c:v>
                </c:pt>
                <c:pt idx="22">
                  <c:v>334</c:v>
                </c:pt>
                <c:pt idx="23">
                  <c:v>349</c:v>
                </c:pt>
                <c:pt idx="24">
                  <c:v>352</c:v>
                </c:pt>
                <c:pt idx="25">
                  <c:v>354</c:v>
                </c:pt>
                <c:pt idx="26">
                  <c:v>376</c:v>
                </c:pt>
                <c:pt idx="27">
                  <c:v>440</c:v>
                </c:pt>
                <c:pt idx="28">
                  <c:v>467</c:v>
                </c:pt>
                <c:pt idx="29">
                  <c:v>327</c:v>
                </c:pt>
                <c:pt idx="30">
                  <c:v>370</c:v>
                </c:pt>
                <c:pt idx="31">
                  <c:v>359</c:v>
                </c:pt>
                <c:pt idx="32">
                  <c:v>351</c:v>
                </c:pt>
                <c:pt idx="33">
                  <c:v>483</c:v>
                </c:pt>
                <c:pt idx="34">
                  <c:v>470</c:v>
                </c:pt>
                <c:pt idx="35">
                  <c:v>393</c:v>
                </c:pt>
                <c:pt idx="36">
                  <c:v>457</c:v>
                </c:pt>
                <c:pt idx="37">
                  <c:v>455</c:v>
                </c:pt>
                <c:pt idx="38">
                  <c:v>445</c:v>
                </c:pt>
                <c:pt idx="39">
                  <c:v>430</c:v>
                </c:pt>
                <c:pt idx="40">
                  <c:v>407</c:v>
                </c:pt>
                <c:pt idx="41">
                  <c:v>341</c:v>
                </c:pt>
                <c:pt idx="42">
                  <c:v>402</c:v>
                </c:pt>
                <c:pt idx="43">
                  <c:v>358</c:v>
                </c:pt>
                <c:pt idx="44">
                  <c:v>255</c:v>
                </c:pt>
                <c:pt idx="45">
                  <c:v>280</c:v>
                </c:pt>
                <c:pt idx="46">
                  <c:v>356</c:v>
                </c:pt>
                <c:pt idx="47">
                  <c:v>319</c:v>
                </c:pt>
                <c:pt idx="48">
                  <c:v>325</c:v>
                </c:pt>
                <c:pt idx="49">
                  <c:v>327</c:v>
                </c:pt>
                <c:pt idx="50">
                  <c:v>247</c:v>
                </c:pt>
                <c:pt idx="51">
                  <c:v>283</c:v>
                </c:pt>
                <c:pt idx="52">
                  <c:v>297</c:v>
                </c:pt>
                <c:pt idx="53">
                  <c:v>338</c:v>
                </c:pt>
                <c:pt idx="54">
                  <c:v>358</c:v>
                </c:pt>
                <c:pt idx="55">
                  <c:v>309</c:v>
                </c:pt>
                <c:pt idx="56">
                  <c:v>297</c:v>
                </c:pt>
                <c:pt idx="57">
                  <c:v>372</c:v>
                </c:pt>
                <c:pt idx="58">
                  <c:v>322</c:v>
                </c:pt>
                <c:pt idx="59">
                  <c:v>265</c:v>
                </c:pt>
                <c:pt idx="60">
                  <c:v>259</c:v>
                </c:pt>
                <c:pt idx="61">
                  <c:v>324</c:v>
                </c:pt>
                <c:pt idx="62">
                  <c:v>285</c:v>
                </c:pt>
                <c:pt idx="63">
                  <c:v>255</c:v>
                </c:pt>
                <c:pt idx="64">
                  <c:v>158</c:v>
                </c:pt>
                <c:pt idx="65">
                  <c:v>199</c:v>
                </c:pt>
                <c:pt idx="66">
                  <c:v>322</c:v>
                </c:pt>
                <c:pt idx="67">
                  <c:v>341</c:v>
                </c:pt>
                <c:pt idx="68">
                  <c:v>254</c:v>
                </c:pt>
                <c:pt idx="69">
                  <c:v>198</c:v>
                </c:pt>
                <c:pt idx="70">
                  <c:v>282</c:v>
                </c:pt>
                <c:pt idx="71">
                  <c:v>379</c:v>
                </c:pt>
                <c:pt idx="72">
                  <c:v>368</c:v>
                </c:pt>
                <c:pt idx="73">
                  <c:v>366</c:v>
                </c:pt>
                <c:pt idx="74">
                  <c:v>228</c:v>
                </c:pt>
                <c:pt idx="75">
                  <c:v>251</c:v>
                </c:pt>
                <c:pt idx="76">
                  <c:v>266</c:v>
                </c:pt>
                <c:pt idx="77">
                  <c:v>296</c:v>
                </c:pt>
                <c:pt idx="78">
                  <c:v>275</c:v>
                </c:pt>
                <c:pt idx="79">
                  <c:v>201</c:v>
                </c:pt>
                <c:pt idx="80">
                  <c:v>150</c:v>
                </c:pt>
                <c:pt idx="81">
                  <c:v>154</c:v>
                </c:pt>
                <c:pt idx="82">
                  <c:v>217</c:v>
                </c:pt>
                <c:pt idx="83">
                  <c:v>377</c:v>
                </c:pt>
                <c:pt idx="84">
                  <c:v>382</c:v>
                </c:pt>
                <c:pt idx="85">
                  <c:v>384</c:v>
                </c:pt>
                <c:pt idx="86">
                  <c:v>348</c:v>
                </c:pt>
                <c:pt idx="87">
                  <c:v>314</c:v>
                </c:pt>
                <c:pt idx="88">
                  <c:v>262</c:v>
                </c:pt>
                <c:pt idx="89">
                  <c:v>404</c:v>
                </c:pt>
                <c:pt idx="90">
                  <c:v>373</c:v>
                </c:pt>
                <c:pt idx="91">
                  <c:v>382</c:v>
                </c:pt>
                <c:pt idx="92">
                  <c:v>384</c:v>
                </c:pt>
                <c:pt idx="93">
                  <c:v>389</c:v>
                </c:pt>
                <c:pt idx="94">
                  <c:v>377</c:v>
                </c:pt>
                <c:pt idx="95">
                  <c:v>396</c:v>
                </c:pt>
                <c:pt idx="96">
                  <c:v>415</c:v>
                </c:pt>
                <c:pt idx="97">
                  <c:v>401</c:v>
                </c:pt>
                <c:pt idx="98">
                  <c:v>360</c:v>
                </c:pt>
                <c:pt idx="99">
                  <c:v>384</c:v>
                </c:pt>
                <c:pt idx="100">
                  <c:v>387</c:v>
                </c:pt>
                <c:pt idx="101">
                  <c:v>379</c:v>
                </c:pt>
                <c:pt idx="102">
                  <c:v>334</c:v>
                </c:pt>
                <c:pt idx="103">
                  <c:v>277</c:v>
                </c:pt>
                <c:pt idx="104">
                  <c:v>250</c:v>
                </c:pt>
                <c:pt idx="105">
                  <c:v>215</c:v>
                </c:pt>
                <c:pt idx="106">
                  <c:v>221</c:v>
                </c:pt>
                <c:pt idx="107">
                  <c:v>261</c:v>
                </c:pt>
                <c:pt idx="108">
                  <c:v>175</c:v>
                </c:pt>
                <c:pt idx="109">
                  <c:v>91</c:v>
                </c:pt>
                <c:pt idx="110">
                  <c:v>115</c:v>
                </c:pt>
              </c:numCache>
            </c:numRef>
          </c:val>
          <c:smooth val="0"/>
        </c:ser>
        <c:ser>
          <c:idx val="0"/>
          <c:order val="2"/>
          <c:tx>
            <c:strRef>
              <c:f>'不同阈值下的股票数量（Hurst）'!$G$2</c:f>
              <c:strCache>
                <c:ptCount val="1"/>
                <c:pt idx="0">
                  <c:v>-0.5</c:v>
                </c:pt>
              </c:strCache>
            </c:strRef>
          </c:tx>
          <c:marker>
            <c:symbol val="none"/>
          </c:marker>
          <c:cat>
            <c:numRef>
              <c:f>'不同阈值下的股票数量（Hurst）'!$A$3:$A$113</c:f>
              <c:numCache>
                <c:formatCode>yyyy\-mm\-dd</c:formatCode>
                <c:ptCount val="111"/>
                <c:pt idx="0">
                  <c:v>39141</c:v>
                </c:pt>
                <c:pt idx="1">
                  <c:v>39172</c:v>
                </c:pt>
                <c:pt idx="2">
                  <c:v>39202</c:v>
                </c:pt>
                <c:pt idx="3">
                  <c:v>39233</c:v>
                </c:pt>
                <c:pt idx="4">
                  <c:v>39263</c:v>
                </c:pt>
                <c:pt idx="5">
                  <c:v>39294</c:v>
                </c:pt>
                <c:pt idx="6">
                  <c:v>39325</c:v>
                </c:pt>
                <c:pt idx="7">
                  <c:v>39355</c:v>
                </c:pt>
                <c:pt idx="8">
                  <c:v>39386</c:v>
                </c:pt>
                <c:pt idx="9">
                  <c:v>39416</c:v>
                </c:pt>
                <c:pt idx="10">
                  <c:v>39447</c:v>
                </c:pt>
                <c:pt idx="11">
                  <c:v>39478</c:v>
                </c:pt>
                <c:pt idx="12">
                  <c:v>39507</c:v>
                </c:pt>
                <c:pt idx="13">
                  <c:v>39538</c:v>
                </c:pt>
                <c:pt idx="14">
                  <c:v>39568</c:v>
                </c:pt>
                <c:pt idx="15">
                  <c:v>39599</c:v>
                </c:pt>
                <c:pt idx="16">
                  <c:v>39629</c:v>
                </c:pt>
                <c:pt idx="17">
                  <c:v>39660</c:v>
                </c:pt>
                <c:pt idx="18">
                  <c:v>39691</c:v>
                </c:pt>
                <c:pt idx="19">
                  <c:v>39721</c:v>
                </c:pt>
                <c:pt idx="20">
                  <c:v>39752</c:v>
                </c:pt>
                <c:pt idx="21">
                  <c:v>39782</c:v>
                </c:pt>
                <c:pt idx="22">
                  <c:v>39813</c:v>
                </c:pt>
                <c:pt idx="23">
                  <c:v>39844</c:v>
                </c:pt>
                <c:pt idx="24">
                  <c:v>39872</c:v>
                </c:pt>
                <c:pt idx="25">
                  <c:v>39903</c:v>
                </c:pt>
                <c:pt idx="26">
                  <c:v>39933</c:v>
                </c:pt>
                <c:pt idx="27">
                  <c:v>39964</c:v>
                </c:pt>
                <c:pt idx="28">
                  <c:v>39994</c:v>
                </c:pt>
                <c:pt idx="29">
                  <c:v>40025</c:v>
                </c:pt>
                <c:pt idx="30">
                  <c:v>40056</c:v>
                </c:pt>
                <c:pt idx="31">
                  <c:v>40086</c:v>
                </c:pt>
                <c:pt idx="32">
                  <c:v>40117</c:v>
                </c:pt>
                <c:pt idx="33">
                  <c:v>40147</c:v>
                </c:pt>
                <c:pt idx="34">
                  <c:v>40178</c:v>
                </c:pt>
                <c:pt idx="35">
                  <c:v>40209</c:v>
                </c:pt>
                <c:pt idx="36">
                  <c:v>40237</c:v>
                </c:pt>
                <c:pt idx="37">
                  <c:v>40268</c:v>
                </c:pt>
                <c:pt idx="38">
                  <c:v>40298</c:v>
                </c:pt>
                <c:pt idx="39">
                  <c:v>40329</c:v>
                </c:pt>
                <c:pt idx="40">
                  <c:v>40359</c:v>
                </c:pt>
                <c:pt idx="41">
                  <c:v>40390</c:v>
                </c:pt>
                <c:pt idx="42">
                  <c:v>40421</c:v>
                </c:pt>
                <c:pt idx="43">
                  <c:v>40451</c:v>
                </c:pt>
                <c:pt idx="44">
                  <c:v>40482</c:v>
                </c:pt>
                <c:pt idx="45">
                  <c:v>40512</c:v>
                </c:pt>
                <c:pt idx="46">
                  <c:v>40543</c:v>
                </c:pt>
                <c:pt idx="47">
                  <c:v>40574</c:v>
                </c:pt>
                <c:pt idx="48">
                  <c:v>40602</c:v>
                </c:pt>
                <c:pt idx="49">
                  <c:v>40633</c:v>
                </c:pt>
                <c:pt idx="50">
                  <c:v>40663</c:v>
                </c:pt>
                <c:pt idx="51">
                  <c:v>40694</c:v>
                </c:pt>
                <c:pt idx="52">
                  <c:v>40724</c:v>
                </c:pt>
                <c:pt idx="53">
                  <c:v>40755</c:v>
                </c:pt>
                <c:pt idx="54">
                  <c:v>40786</c:v>
                </c:pt>
                <c:pt idx="55">
                  <c:v>40816</c:v>
                </c:pt>
                <c:pt idx="56">
                  <c:v>40847</c:v>
                </c:pt>
                <c:pt idx="57">
                  <c:v>40877</c:v>
                </c:pt>
                <c:pt idx="58">
                  <c:v>40908</c:v>
                </c:pt>
                <c:pt idx="59">
                  <c:v>40939</c:v>
                </c:pt>
                <c:pt idx="60">
                  <c:v>40968</c:v>
                </c:pt>
                <c:pt idx="61">
                  <c:v>40999</c:v>
                </c:pt>
                <c:pt idx="62">
                  <c:v>41029</c:v>
                </c:pt>
                <c:pt idx="63">
                  <c:v>41060</c:v>
                </c:pt>
                <c:pt idx="64">
                  <c:v>41090</c:v>
                </c:pt>
                <c:pt idx="65">
                  <c:v>41121</c:v>
                </c:pt>
                <c:pt idx="66">
                  <c:v>41152</c:v>
                </c:pt>
                <c:pt idx="67">
                  <c:v>41182</c:v>
                </c:pt>
                <c:pt idx="68">
                  <c:v>41213</c:v>
                </c:pt>
                <c:pt idx="69">
                  <c:v>41243</c:v>
                </c:pt>
                <c:pt idx="70">
                  <c:v>41274</c:v>
                </c:pt>
                <c:pt idx="71">
                  <c:v>41305</c:v>
                </c:pt>
                <c:pt idx="72">
                  <c:v>41333</c:v>
                </c:pt>
                <c:pt idx="73">
                  <c:v>41364</c:v>
                </c:pt>
                <c:pt idx="74">
                  <c:v>41394</c:v>
                </c:pt>
                <c:pt idx="75">
                  <c:v>41425</c:v>
                </c:pt>
                <c:pt idx="76">
                  <c:v>41455</c:v>
                </c:pt>
                <c:pt idx="77">
                  <c:v>41486</c:v>
                </c:pt>
                <c:pt idx="78">
                  <c:v>41517</c:v>
                </c:pt>
                <c:pt idx="79">
                  <c:v>41547</c:v>
                </c:pt>
                <c:pt idx="80">
                  <c:v>41578</c:v>
                </c:pt>
                <c:pt idx="81">
                  <c:v>41608</c:v>
                </c:pt>
                <c:pt idx="82">
                  <c:v>41639</c:v>
                </c:pt>
                <c:pt idx="83">
                  <c:v>41670</c:v>
                </c:pt>
                <c:pt idx="84">
                  <c:v>41698</c:v>
                </c:pt>
                <c:pt idx="85">
                  <c:v>41729</c:v>
                </c:pt>
                <c:pt idx="86">
                  <c:v>41759</c:v>
                </c:pt>
                <c:pt idx="87">
                  <c:v>41790</c:v>
                </c:pt>
                <c:pt idx="88">
                  <c:v>41820</c:v>
                </c:pt>
                <c:pt idx="89">
                  <c:v>41851</c:v>
                </c:pt>
                <c:pt idx="90">
                  <c:v>41882</c:v>
                </c:pt>
                <c:pt idx="91">
                  <c:v>41912</c:v>
                </c:pt>
                <c:pt idx="92">
                  <c:v>41943</c:v>
                </c:pt>
                <c:pt idx="93">
                  <c:v>41973</c:v>
                </c:pt>
                <c:pt idx="94">
                  <c:v>42004</c:v>
                </c:pt>
                <c:pt idx="95">
                  <c:v>42035</c:v>
                </c:pt>
                <c:pt idx="96">
                  <c:v>42063</c:v>
                </c:pt>
                <c:pt idx="97">
                  <c:v>42094</c:v>
                </c:pt>
                <c:pt idx="98">
                  <c:v>42124</c:v>
                </c:pt>
                <c:pt idx="99">
                  <c:v>42155</c:v>
                </c:pt>
                <c:pt idx="100">
                  <c:v>42185</c:v>
                </c:pt>
                <c:pt idx="101">
                  <c:v>42216</c:v>
                </c:pt>
                <c:pt idx="102">
                  <c:v>42247</c:v>
                </c:pt>
                <c:pt idx="103">
                  <c:v>42277</c:v>
                </c:pt>
                <c:pt idx="104">
                  <c:v>42308</c:v>
                </c:pt>
                <c:pt idx="105">
                  <c:v>42338</c:v>
                </c:pt>
                <c:pt idx="106">
                  <c:v>42369</c:v>
                </c:pt>
                <c:pt idx="107">
                  <c:v>42400</c:v>
                </c:pt>
                <c:pt idx="108">
                  <c:v>42429</c:v>
                </c:pt>
                <c:pt idx="109">
                  <c:v>42460</c:v>
                </c:pt>
                <c:pt idx="110">
                  <c:v>42490</c:v>
                </c:pt>
              </c:numCache>
            </c:numRef>
          </c:cat>
          <c:val>
            <c:numRef>
              <c:f>'不同阈值下的股票数量（Hurst）'!$G$3:$G$113</c:f>
              <c:numCache>
                <c:formatCode>General</c:formatCode>
                <c:ptCount val="111"/>
                <c:pt idx="0">
                  <c:v>304</c:v>
                </c:pt>
                <c:pt idx="1">
                  <c:v>301</c:v>
                </c:pt>
                <c:pt idx="2">
                  <c:v>290</c:v>
                </c:pt>
                <c:pt idx="3">
                  <c:v>307</c:v>
                </c:pt>
                <c:pt idx="4">
                  <c:v>389</c:v>
                </c:pt>
                <c:pt idx="5">
                  <c:v>364</c:v>
                </c:pt>
                <c:pt idx="6">
                  <c:v>400</c:v>
                </c:pt>
                <c:pt idx="7">
                  <c:v>244</c:v>
                </c:pt>
                <c:pt idx="8">
                  <c:v>208</c:v>
                </c:pt>
                <c:pt idx="9">
                  <c:v>274</c:v>
                </c:pt>
                <c:pt idx="10">
                  <c:v>312</c:v>
                </c:pt>
                <c:pt idx="11">
                  <c:v>238</c:v>
                </c:pt>
                <c:pt idx="12">
                  <c:v>142</c:v>
                </c:pt>
                <c:pt idx="13">
                  <c:v>127</c:v>
                </c:pt>
                <c:pt idx="14">
                  <c:v>153</c:v>
                </c:pt>
                <c:pt idx="15">
                  <c:v>218</c:v>
                </c:pt>
                <c:pt idx="16">
                  <c:v>146</c:v>
                </c:pt>
                <c:pt idx="17">
                  <c:v>168</c:v>
                </c:pt>
                <c:pt idx="18">
                  <c:v>292</c:v>
                </c:pt>
                <c:pt idx="19">
                  <c:v>307</c:v>
                </c:pt>
                <c:pt idx="20">
                  <c:v>329</c:v>
                </c:pt>
                <c:pt idx="21">
                  <c:v>339</c:v>
                </c:pt>
                <c:pt idx="22">
                  <c:v>272</c:v>
                </c:pt>
                <c:pt idx="23">
                  <c:v>307</c:v>
                </c:pt>
                <c:pt idx="24">
                  <c:v>293</c:v>
                </c:pt>
                <c:pt idx="25">
                  <c:v>273</c:v>
                </c:pt>
                <c:pt idx="26">
                  <c:v>331</c:v>
                </c:pt>
                <c:pt idx="27">
                  <c:v>404</c:v>
                </c:pt>
                <c:pt idx="28">
                  <c:v>441</c:v>
                </c:pt>
                <c:pt idx="29">
                  <c:v>281</c:v>
                </c:pt>
                <c:pt idx="30">
                  <c:v>319</c:v>
                </c:pt>
                <c:pt idx="31">
                  <c:v>305</c:v>
                </c:pt>
                <c:pt idx="32">
                  <c:v>295</c:v>
                </c:pt>
                <c:pt idx="33">
                  <c:v>472</c:v>
                </c:pt>
                <c:pt idx="34">
                  <c:v>450</c:v>
                </c:pt>
                <c:pt idx="35">
                  <c:v>361</c:v>
                </c:pt>
                <c:pt idx="36">
                  <c:v>424</c:v>
                </c:pt>
                <c:pt idx="37">
                  <c:v>427</c:v>
                </c:pt>
                <c:pt idx="38">
                  <c:v>419</c:v>
                </c:pt>
                <c:pt idx="39">
                  <c:v>398</c:v>
                </c:pt>
                <c:pt idx="40">
                  <c:v>366</c:v>
                </c:pt>
                <c:pt idx="41">
                  <c:v>305</c:v>
                </c:pt>
                <c:pt idx="42">
                  <c:v>350</c:v>
                </c:pt>
                <c:pt idx="43">
                  <c:v>310</c:v>
                </c:pt>
                <c:pt idx="44">
                  <c:v>212</c:v>
                </c:pt>
                <c:pt idx="45">
                  <c:v>226</c:v>
                </c:pt>
                <c:pt idx="46">
                  <c:v>287</c:v>
                </c:pt>
                <c:pt idx="47">
                  <c:v>277</c:v>
                </c:pt>
                <c:pt idx="48">
                  <c:v>271</c:v>
                </c:pt>
                <c:pt idx="49">
                  <c:v>279</c:v>
                </c:pt>
                <c:pt idx="50">
                  <c:v>189</c:v>
                </c:pt>
                <c:pt idx="51">
                  <c:v>238</c:v>
                </c:pt>
                <c:pt idx="52">
                  <c:v>233</c:v>
                </c:pt>
                <c:pt idx="53">
                  <c:v>293</c:v>
                </c:pt>
                <c:pt idx="54">
                  <c:v>287</c:v>
                </c:pt>
                <c:pt idx="55">
                  <c:v>256</c:v>
                </c:pt>
                <c:pt idx="56">
                  <c:v>238</c:v>
                </c:pt>
                <c:pt idx="57">
                  <c:v>308</c:v>
                </c:pt>
                <c:pt idx="58">
                  <c:v>256</c:v>
                </c:pt>
                <c:pt idx="59">
                  <c:v>213</c:v>
                </c:pt>
                <c:pt idx="60">
                  <c:v>201</c:v>
                </c:pt>
                <c:pt idx="61">
                  <c:v>274</c:v>
                </c:pt>
                <c:pt idx="62">
                  <c:v>219</c:v>
                </c:pt>
                <c:pt idx="63">
                  <c:v>198</c:v>
                </c:pt>
                <c:pt idx="64">
                  <c:v>108</c:v>
                </c:pt>
                <c:pt idx="65">
                  <c:v>153</c:v>
                </c:pt>
                <c:pt idx="66">
                  <c:v>261</c:v>
                </c:pt>
                <c:pt idx="67">
                  <c:v>276</c:v>
                </c:pt>
                <c:pt idx="68">
                  <c:v>200</c:v>
                </c:pt>
                <c:pt idx="69">
                  <c:v>162</c:v>
                </c:pt>
                <c:pt idx="70">
                  <c:v>234</c:v>
                </c:pt>
                <c:pt idx="71">
                  <c:v>341</c:v>
                </c:pt>
                <c:pt idx="72">
                  <c:v>318</c:v>
                </c:pt>
                <c:pt idx="73">
                  <c:v>312</c:v>
                </c:pt>
                <c:pt idx="74">
                  <c:v>177</c:v>
                </c:pt>
                <c:pt idx="75">
                  <c:v>209</c:v>
                </c:pt>
                <c:pt idx="76">
                  <c:v>215</c:v>
                </c:pt>
                <c:pt idx="77">
                  <c:v>257</c:v>
                </c:pt>
                <c:pt idx="78">
                  <c:v>217</c:v>
                </c:pt>
                <c:pt idx="79">
                  <c:v>160</c:v>
                </c:pt>
                <c:pt idx="80">
                  <c:v>110</c:v>
                </c:pt>
                <c:pt idx="81">
                  <c:v>107</c:v>
                </c:pt>
                <c:pt idx="82">
                  <c:v>155</c:v>
                </c:pt>
                <c:pt idx="83">
                  <c:v>316</c:v>
                </c:pt>
                <c:pt idx="84">
                  <c:v>339</c:v>
                </c:pt>
                <c:pt idx="85">
                  <c:v>338</c:v>
                </c:pt>
                <c:pt idx="86">
                  <c:v>298</c:v>
                </c:pt>
                <c:pt idx="87">
                  <c:v>256</c:v>
                </c:pt>
                <c:pt idx="88">
                  <c:v>205</c:v>
                </c:pt>
                <c:pt idx="89">
                  <c:v>373</c:v>
                </c:pt>
                <c:pt idx="90">
                  <c:v>331</c:v>
                </c:pt>
                <c:pt idx="91">
                  <c:v>332</c:v>
                </c:pt>
                <c:pt idx="92">
                  <c:v>340</c:v>
                </c:pt>
                <c:pt idx="93">
                  <c:v>337</c:v>
                </c:pt>
                <c:pt idx="94">
                  <c:v>342</c:v>
                </c:pt>
                <c:pt idx="95">
                  <c:v>364</c:v>
                </c:pt>
                <c:pt idx="96">
                  <c:v>386</c:v>
                </c:pt>
                <c:pt idx="97">
                  <c:v>369</c:v>
                </c:pt>
                <c:pt idx="98">
                  <c:v>315</c:v>
                </c:pt>
                <c:pt idx="99">
                  <c:v>355</c:v>
                </c:pt>
                <c:pt idx="100">
                  <c:v>351</c:v>
                </c:pt>
                <c:pt idx="101">
                  <c:v>346</c:v>
                </c:pt>
                <c:pt idx="102">
                  <c:v>277</c:v>
                </c:pt>
                <c:pt idx="103">
                  <c:v>228</c:v>
                </c:pt>
                <c:pt idx="104">
                  <c:v>205</c:v>
                </c:pt>
                <c:pt idx="105">
                  <c:v>166</c:v>
                </c:pt>
                <c:pt idx="106">
                  <c:v>173</c:v>
                </c:pt>
                <c:pt idx="107">
                  <c:v>213</c:v>
                </c:pt>
                <c:pt idx="108">
                  <c:v>123</c:v>
                </c:pt>
                <c:pt idx="109">
                  <c:v>53</c:v>
                </c:pt>
                <c:pt idx="110">
                  <c:v>74</c:v>
                </c:pt>
              </c:numCache>
            </c:numRef>
          </c:val>
          <c:smooth val="0"/>
        </c:ser>
        <c:ser>
          <c:idx val="1"/>
          <c:order val="3"/>
          <c:tx>
            <c:strRef>
              <c:f>'不同阈值下的股票数量（Hurst）'!$L$2</c:f>
              <c:strCache>
                <c:ptCount val="1"/>
                <c:pt idx="0">
                  <c:v>-1</c:v>
                </c:pt>
              </c:strCache>
            </c:strRef>
          </c:tx>
          <c:marker>
            <c:symbol val="none"/>
          </c:marker>
          <c:cat>
            <c:numRef>
              <c:f>'不同阈值下的股票数量（Hurst）'!$A$3:$A$113</c:f>
              <c:numCache>
                <c:formatCode>yyyy\-mm\-dd</c:formatCode>
                <c:ptCount val="111"/>
                <c:pt idx="0">
                  <c:v>39141</c:v>
                </c:pt>
                <c:pt idx="1">
                  <c:v>39172</c:v>
                </c:pt>
                <c:pt idx="2">
                  <c:v>39202</c:v>
                </c:pt>
                <c:pt idx="3">
                  <c:v>39233</c:v>
                </c:pt>
                <c:pt idx="4">
                  <c:v>39263</c:v>
                </c:pt>
                <c:pt idx="5">
                  <c:v>39294</c:v>
                </c:pt>
                <c:pt idx="6">
                  <c:v>39325</c:v>
                </c:pt>
                <c:pt idx="7">
                  <c:v>39355</c:v>
                </c:pt>
                <c:pt idx="8">
                  <c:v>39386</c:v>
                </c:pt>
                <c:pt idx="9">
                  <c:v>39416</c:v>
                </c:pt>
                <c:pt idx="10">
                  <c:v>39447</c:v>
                </c:pt>
                <c:pt idx="11">
                  <c:v>39478</c:v>
                </c:pt>
                <c:pt idx="12">
                  <c:v>39507</c:v>
                </c:pt>
                <c:pt idx="13">
                  <c:v>39538</c:v>
                </c:pt>
                <c:pt idx="14">
                  <c:v>39568</c:v>
                </c:pt>
                <c:pt idx="15">
                  <c:v>39599</c:v>
                </c:pt>
                <c:pt idx="16">
                  <c:v>39629</c:v>
                </c:pt>
                <c:pt idx="17">
                  <c:v>39660</c:v>
                </c:pt>
                <c:pt idx="18">
                  <c:v>39691</c:v>
                </c:pt>
                <c:pt idx="19">
                  <c:v>39721</c:v>
                </c:pt>
                <c:pt idx="20">
                  <c:v>39752</c:v>
                </c:pt>
                <c:pt idx="21">
                  <c:v>39782</c:v>
                </c:pt>
                <c:pt idx="22">
                  <c:v>39813</c:v>
                </c:pt>
                <c:pt idx="23">
                  <c:v>39844</c:v>
                </c:pt>
                <c:pt idx="24">
                  <c:v>39872</c:v>
                </c:pt>
                <c:pt idx="25">
                  <c:v>39903</c:v>
                </c:pt>
                <c:pt idx="26">
                  <c:v>39933</c:v>
                </c:pt>
                <c:pt idx="27">
                  <c:v>39964</c:v>
                </c:pt>
                <c:pt idx="28">
                  <c:v>39994</c:v>
                </c:pt>
                <c:pt idx="29">
                  <c:v>40025</c:v>
                </c:pt>
                <c:pt idx="30">
                  <c:v>40056</c:v>
                </c:pt>
                <c:pt idx="31">
                  <c:v>40086</c:v>
                </c:pt>
                <c:pt idx="32">
                  <c:v>40117</c:v>
                </c:pt>
                <c:pt idx="33">
                  <c:v>40147</c:v>
                </c:pt>
                <c:pt idx="34">
                  <c:v>40178</c:v>
                </c:pt>
                <c:pt idx="35">
                  <c:v>40209</c:v>
                </c:pt>
                <c:pt idx="36">
                  <c:v>40237</c:v>
                </c:pt>
                <c:pt idx="37">
                  <c:v>40268</c:v>
                </c:pt>
                <c:pt idx="38">
                  <c:v>40298</c:v>
                </c:pt>
                <c:pt idx="39">
                  <c:v>40329</c:v>
                </c:pt>
                <c:pt idx="40">
                  <c:v>40359</c:v>
                </c:pt>
                <c:pt idx="41">
                  <c:v>40390</c:v>
                </c:pt>
                <c:pt idx="42">
                  <c:v>40421</c:v>
                </c:pt>
                <c:pt idx="43">
                  <c:v>40451</c:v>
                </c:pt>
                <c:pt idx="44">
                  <c:v>40482</c:v>
                </c:pt>
                <c:pt idx="45">
                  <c:v>40512</c:v>
                </c:pt>
                <c:pt idx="46">
                  <c:v>40543</c:v>
                </c:pt>
                <c:pt idx="47">
                  <c:v>40574</c:v>
                </c:pt>
                <c:pt idx="48">
                  <c:v>40602</c:v>
                </c:pt>
                <c:pt idx="49">
                  <c:v>40633</c:v>
                </c:pt>
                <c:pt idx="50">
                  <c:v>40663</c:v>
                </c:pt>
                <c:pt idx="51">
                  <c:v>40694</c:v>
                </c:pt>
                <c:pt idx="52">
                  <c:v>40724</c:v>
                </c:pt>
                <c:pt idx="53">
                  <c:v>40755</c:v>
                </c:pt>
                <c:pt idx="54">
                  <c:v>40786</c:v>
                </c:pt>
                <c:pt idx="55">
                  <c:v>40816</c:v>
                </c:pt>
                <c:pt idx="56">
                  <c:v>40847</c:v>
                </c:pt>
                <c:pt idx="57">
                  <c:v>40877</c:v>
                </c:pt>
                <c:pt idx="58">
                  <c:v>40908</c:v>
                </c:pt>
                <c:pt idx="59">
                  <c:v>40939</c:v>
                </c:pt>
                <c:pt idx="60">
                  <c:v>40968</c:v>
                </c:pt>
                <c:pt idx="61">
                  <c:v>40999</c:v>
                </c:pt>
                <c:pt idx="62">
                  <c:v>41029</c:v>
                </c:pt>
                <c:pt idx="63">
                  <c:v>41060</c:v>
                </c:pt>
                <c:pt idx="64">
                  <c:v>41090</c:v>
                </c:pt>
                <c:pt idx="65">
                  <c:v>41121</c:v>
                </c:pt>
                <c:pt idx="66">
                  <c:v>41152</c:v>
                </c:pt>
                <c:pt idx="67">
                  <c:v>41182</c:v>
                </c:pt>
                <c:pt idx="68">
                  <c:v>41213</c:v>
                </c:pt>
                <c:pt idx="69">
                  <c:v>41243</c:v>
                </c:pt>
                <c:pt idx="70">
                  <c:v>41274</c:v>
                </c:pt>
                <c:pt idx="71">
                  <c:v>41305</c:v>
                </c:pt>
                <c:pt idx="72">
                  <c:v>41333</c:v>
                </c:pt>
                <c:pt idx="73">
                  <c:v>41364</c:v>
                </c:pt>
                <c:pt idx="74">
                  <c:v>41394</c:v>
                </c:pt>
                <c:pt idx="75">
                  <c:v>41425</c:v>
                </c:pt>
                <c:pt idx="76">
                  <c:v>41455</c:v>
                </c:pt>
                <c:pt idx="77">
                  <c:v>41486</c:v>
                </c:pt>
                <c:pt idx="78">
                  <c:v>41517</c:v>
                </c:pt>
                <c:pt idx="79">
                  <c:v>41547</c:v>
                </c:pt>
                <c:pt idx="80">
                  <c:v>41578</c:v>
                </c:pt>
                <c:pt idx="81">
                  <c:v>41608</c:v>
                </c:pt>
                <c:pt idx="82">
                  <c:v>41639</c:v>
                </c:pt>
                <c:pt idx="83">
                  <c:v>41670</c:v>
                </c:pt>
                <c:pt idx="84">
                  <c:v>41698</c:v>
                </c:pt>
                <c:pt idx="85">
                  <c:v>41729</c:v>
                </c:pt>
                <c:pt idx="86">
                  <c:v>41759</c:v>
                </c:pt>
                <c:pt idx="87">
                  <c:v>41790</c:v>
                </c:pt>
                <c:pt idx="88">
                  <c:v>41820</c:v>
                </c:pt>
                <c:pt idx="89">
                  <c:v>41851</c:v>
                </c:pt>
                <c:pt idx="90">
                  <c:v>41882</c:v>
                </c:pt>
                <c:pt idx="91">
                  <c:v>41912</c:v>
                </c:pt>
                <c:pt idx="92">
                  <c:v>41943</c:v>
                </c:pt>
                <c:pt idx="93">
                  <c:v>41973</c:v>
                </c:pt>
                <c:pt idx="94">
                  <c:v>42004</c:v>
                </c:pt>
                <c:pt idx="95">
                  <c:v>42035</c:v>
                </c:pt>
                <c:pt idx="96">
                  <c:v>42063</c:v>
                </c:pt>
                <c:pt idx="97">
                  <c:v>42094</c:v>
                </c:pt>
                <c:pt idx="98">
                  <c:v>42124</c:v>
                </c:pt>
                <c:pt idx="99">
                  <c:v>42155</c:v>
                </c:pt>
                <c:pt idx="100">
                  <c:v>42185</c:v>
                </c:pt>
                <c:pt idx="101">
                  <c:v>42216</c:v>
                </c:pt>
                <c:pt idx="102">
                  <c:v>42247</c:v>
                </c:pt>
                <c:pt idx="103">
                  <c:v>42277</c:v>
                </c:pt>
                <c:pt idx="104">
                  <c:v>42308</c:v>
                </c:pt>
                <c:pt idx="105">
                  <c:v>42338</c:v>
                </c:pt>
                <c:pt idx="106">
                  <c:v>42369</c:v>
                </c:pt>
                <c:pt idx="107">
                  <c:v>42400</c:v>
                </c:pt>
                <c:pt idx="108">
                  <c:v>42429</c:v>
                </c:pt>
                <c:pt idx="109">
                  <c:v>42460</c:v>
                </c:pt>
                <c:pt idx="110">
                  <c:v>42490</c:v>
                </c:pt>
              </c:numCache>
            </c:numRef>
          </c:cat>
          <c:val>
            <c:numRef>
              <c:f>'不同阈值下的股票数量（Hurst）'!$L$3:$L$113</c:f>
              <c:numCache>
                <c:formatCode>General</c:formatCode>
                <c:ptCount val="111"/>
                <c:pt idx="0">
                  <c:v>187</c:v>
                </c:pt>
                <c:pt idx="1">
                  <c:v>177</c:v>
                </c:pt>
                <c:pt idx="2">
                  <c:v>164</c:v>
                </c:pt>
                <c:pt idx="3">
                  <c:v>190</c:v>
                </c:pt>
                <c:pt idx="4">
                  <c:v>275</c:v>
                </c:pt>
                <c:pt idx="5">
                  <c:v>258</c:v>
                </c:pt>
                <c:pt idx="6">
                  <c:v>267</c:v>
                </c:pt>
                <c:pt idx="7">
                  <c:v>123</c:v>
                </c:pt>
                <c:pt idx="8">
                  <c:v>108</c:v>
                </c:pt>
                <c:pt idx="9">
                  <c:v>163</c:v>
                </c:pt>
                <c:pt idx="10">
                  <c:v>205</c:v>
                </c:pt>
                <c:pt idx="11">
                  <c:v>124</c:v>
                </c:pt>
                <c:pt idx="12">
                  <c:v>55</c:v>
                </c:pt>
                <c:pt idx="13">
                  <c:v>57</c:v>
                </c:pt>
                <c:pt idx="14">
                  <c:v>71</c:v>
                </c:pt>
                <c:pt idx="15">
                  <c:v>87</c:v>
                </c:pt>
                <c:pt idx="16">
                  <c:v>52</c:v>
                </c:pt>
                <c:pt idx="17">
                  <c:v>47</c:v>
                </c:pt>
                <c:pt idx="18">
                  <c:v>142</c:v>
                </c:pt>
                <c:pt idx="19">
                  <c:v>131</c:v>
                </c:pt>
                <c:pt idx="20">
                  <c:v>159</c:v>
                </c:pt>
                <c:pt idx="21">
                  <c:v>174</c:v>
                </c:pt>
                <c:pt idx="22">
                  <c:v>112</c:v>
                </c:pt>
                <c:pt idx="23">
                  <c:v>170</c:v>
                </c:pt>
                <c:pt idx="24">
                  <c:v>128</c:v>
                </c:pt>
                <c:pt idx="25">
                  <c:v>135</c:v>
                </c:pt>
                <c:pt idx="26">
                  <c:v>162</c:v>
                </c:pt>
                <c:pt idx="27">
                  <c:v>249</c:v>
                </c:pt>
                <c:pt idx="28">
                  <c:v>331</c:v>
                </c:pt>
                <c:pt idx="29">
                  <c:v>151</c:v>
                </c:pt>
                <c:pt idx="30">
                  <c:v>184</c:v>
                </c:pt>
                <c:pt idx="31">
                  <c:v>148</c:v>
                </c:pt>
                <c:pt idx="32">
                  <c:v>155</c:v>
                </c:pt>
                <c:pt idx="33">
                  <c:v>405</c:v>
                </c:pt>
                <c:pt idx="34">
                  <c:v>372</c:v>
                </c:pt>
                <c:pt idx="35">
                  <c:v>237</c:v>
                </c:pt>
                <c:pt idx="36">
                  <c:v>312</c:v>
                </c:pt>
                <c:pt idx="37">
                  <c:v>332</c:v>
                </c:pt>
                <c:pt idx="38">
                  <c:v>333</c:v>
                </c:pt>
                <c:pt idx="39">
                  <c:v>292</c:v>
                </c:pt>
                <c:pt idx="40">
                  <c:v>250</c:v>
                </c:pt>
                <c:pt idx="41">
                  <c:v>183</c:v>
                </c:pt>
                <c:pt idx="42">
                  <c:v>223</c:v>
                </c:pt>
                <c:pt idx="43">
                  <c:v>186</c:v>
                </c:pt>
                <c:pt idx="44">
                  <c:v>98</c:v>
                </c:pt>
                <c:pt idx="45">
                  <c:v>107</c:v>
                </c:pt>
                <c:pt idx="46">
                  <c:v>152</c:v>
                </c:pt>
                <c:pt idx="47">
                  <c:v>153</c:v>
                </c:pt>
                <c:pt idx="48">
                  <c:v>130</c:v>
                </c:pt>
                <c:pt idx="49">
                  <c:v>134</c:v>
                </c:pt>
                <c:pt idx="50">
                  <c:v>78</c:v>
                </c:pt>
                <c:pt idx="51">
                  <c:v>113</c:v>
                </c:pt>
                <c:pt idx="52">
                  <c:v>124</c:v>
                </c:pt>
                <c:pt idx="53">
                  <c:v>148</c:v>
                </c:pt>
                <c:pt idx="54">
                  <c:v>150</c:v>
                </c:pt>
                <c:pt idx="55">
                  <c:v>135</c:v>
                </c:pt>
                <c:pt idx="56">
                  <c:v>118</c:v>
                </c:pt>
                <c:pt idx="57">
                  <c:v>147</c:v>
                </c:pt>
                <c:pt idx="58">
                  <c:v>113</c:v>
                </c:pt>
                <c:pt idx="59">
                  <c:v>98</c:v>
                </c:pt>
                <c:pt idx="60">
                  <c:v>94</c:v>
                </c:pt>
                <c:pt idx="61">
                  <c:v>121</c:v>
                </c:pt>
                <c:pt idx="62">
                  <c:v>89</c:v>
                </c:pt>
                <c:pt idx="63">
                  <c:v>65</c:v>
                </c:pt>
                <c:pt idx="64">
                  <c:v>35</c:v>
                </c:pt>
                <c:pt idx="65">
                  <c:v>55</c:v>
                </c:pt>
                <c:pt idx="66">
                  <c:v>120</c:v>
                </c:pt>
                <c:pt idx="67">
                  <c:v>128</c:v>
                </c:pt>
                <c:pt idx="68">
                  <c:v>96</c:v>
                </c:pt>
                <c:pt idx="69">
                  <c:v>81</c:v>
                </c:pt>
                <c:pt idx="70">
                  <c:v>130</c:v>
                </c:pt>
                <c:pt idx="71">
                  <c:v>237</c:v>
                </c:pt>
                <c:pt idx="72">
                  <c:v>182</c:v>
                </c:pt>
                <c:pt idx="73">
                  <c:v>172</c:v>
                </c:pt>
                <c:pt idx="74">
                  <c:v>74</c:v>
                </c:pt>
                <c:pt idx="75">
                  <c:v>113</c:v>
                </c:pt>
                <c:pt idx="76">
                  <c:v>100</c:v>
                </c:pt>
                <c:pt idx="77">
                  <c:v>133</c:v>
                </c:pt>
                <c:pt idx="78">
                  <c:v>84</c:v>
                </c:pt>
                <c:pt idx="79">
                  <c:v>66</c:v>
                </c:pt>
                <c:pt idx="80">
                  <c:v>36</c:v>
                </c:pt>
                <c:pt idx="81">
                  <c:v>34</c:v>
                </c:pt>
                <c:pt idx="82">
                  <c:v>79</c:v>
                </c:pt>
                <c:pt idx="83">
                  <c:v>181</c:v>
                </c:pt>
                <c:pt idx="84">
                  <c:v>193</c:v>
                </c:pt>
                <c:pt idx="85">
                  <c:v>200</c:v>
                </c:pt>
                <c:pt idx="86">
                  <c:v>150</c:v>
                </c:pt>
                <c:pt idx="87">
                  <c:v>120</c:v>
                </c:pt>
                <c:pt idx="88">
                  <c:v>106</c:v>
                </c:pt>
                <c:pt idx="89">
                  <c:v>258</c:v>
                </c:pt>
                <c:pt idx="90">
                  <c:v>208</c:v>
                </c:pt>
                <c:pt idx="91">
                  <c:v>231</c:v>
                </c:pt>
                <c:pt idx="92">
                  <c:v>220</c:v>
                </c:pt>
                <c:pt idx="93">
                  <c:v>201</c:v>
                </c:pt>
                <c:pt idx="94">
                  <c:v>211</c:v>
                </c:pt>
                <c:pt idx="95">
                  <c:v>240</c:v>
                </c:pt>
                <c:pt idx="96">
                  <c:v>264</c:v>
                </c:pt>
                <c:pt idx="97">
                  <c:v>259</c:v>
                </c:pt>
                <c:pt idx="98">
                  <c:v>208</c:v>
                </c:pt>
                <c:pt idx="99">
                  <c:v>230</c:v>
                </c:pt>
                <c:pt idx="100">
                  <c:v>236</c:v>
                </c:pt>
                <c:pt idx="101">
                  <c:v>227</c:v>
                </c:pt>
                <c:pt idx="102">
                  <c:v>156</c:v>
                </c:pt>
                <c:pt idx="103">
                  <c:v>100</c:v>
                </c:pt>
                <c:pt idx="104">
                  <c:v>89</c:v>
                </c:pt>
                <c:pt idx="105">
                  <c:v>70</c:v>
                </c:pt>
                <c:pt idx="106">
                  <c:v>69</c:v>
                </c:pt>
                <c:pt idx="107">
                  <c:v>98</c:v>
                </c:pt>
                <c:pt idx="108">
                  <c:v>35</c:v>
                </c:pt>
                <c:pt idx="109">
                  <c:v>11</c:v>
                </c:pt>
                <c:pt idx="110">
                  <c:v>28</c:v>
                </c:pt>
              </c:numCache>
            </c:numRef>
          </c:val>
          <c:smooth val="0"/>
        </c:ser>
        <c:ser>
          <c:idx val="4"/>
          <c:order val="4"/>
          <c:tx>
            <c:strRef>
              <c:f>'不同阈值下的股票数量（Hurst）'!$Q$2</c:f>
              <c:strCache>
                <c:ptCount val="1"/>
                <c:pt idx="0">
                  <c:v>-1.5</c:v>
                </c:pt>
              </c:strCache>
            </c:strRef>
          </c:tx>
          <c:marker>
            <c:symbol val="none"/>
          </c:marker>
          <c:val>
            <c:numRef>
              <c:f>'不同阈值下的股票数量（Hurst）'!$Q$3:$Q$113</c:f>
              <c:numCache>
                <c:formatCode>General</c:formatCode>
                <c:ptCount val="111"/>
                <c:pt idx="0">
                  <c:v>76</c:v>
                </c:pt>
                <c:pt idx="1">
                  <c:v>65</c:v>
                </c:pt>
                <c:pt idx="2">
                  <c:v>70</c:v>
                </c:pt>
                <c:pt idx="3">
                  <c:v>88</c:v>
                </c:pt>
                <c:pt idx="4">
                  <c:v>144</c:v>
                </c:pt>
                <c:pt idx="5">
                  <c:v>137</c:v>
                </c:pt>
                <c:pt idx="6">
                  <c:v>130</c:v>
                </c:pt>
                <c:pt idx="7">
                  <c:v>45</c:v>
                </c:pt>
                <c:pt idx="8">
                  <c:v>36</c:v>
                </c:pt>
                <c:pt idx="9">
                  <c:v>76</c:v>
                </c:pt>
                <c:pt idx="10">
                  <c:v>93</c:v>
                </c:pt>
                <c:pt idx="11">
                  <c:v>38</c:v>
                </c:pt>
                <c:pt idx="12">
                  <c:v>21</c:v>
                </c:pt>
                <c:pt idx="13">
                  <c:v>20</c:v>
                </c:pt>
                <c:pt idx="14">
                  <c:v>24</c:v>
                </c:pt>
                <c:pt idx="15">
                  <c:v>19</c:v>
                </c:pt>
                <c:pt idx="16">
                  <c:v>11</c:v>
                </c:pt>
                <c:pt idx="17">
                  <c:v>9</c:v>
                </c:pt>
                <c:pt idx="18">
                  <c:v>43</c:v>
                </c:pt>
                <c:pt idx="19">
                  <c:v>41</c:v>
                </c:pt>
                <c:pt idx="20">
                  <c:v>46</c:v>
                </c:pt>
                <c:pt idx="21">
                  <c:v>52</c:v>
                </c:pt>
                <c:pt idx="22">
                  <c:v>32</c:v>
                </c:pt>
                <c:pt idx="23">
                  <c:v>56</c:v>
                </c:pt>
                <c:pt idx="24">
                  <c:v>35</c:v>
                </c:pt>
                <c:pt idx="25">
                  <c:v>38</c:v>
                </c:pt>
                <c:pt idx="26">
                  <c:v>53</c:v>
                </c:pt>
                <c:pt idx="27">
                  <c:v>89</c:v>
                </c:pt>
                <c:pt idx="28">
                  <c:v>166</c:v>
                </c:pt>
                <c:pt idx="29">
                  <c:v>46</c:v>
                </c:pt>
                <c:pt idx="30">
                  <c:v>62</c:v>
                </c:pt>
                <c:pt idx="31">
                  <c:v>64</c:v>
                </c:pt>
                <c:pt idx="32">
                  <c:v>65</c:v>
                </c:pt>
                <c:pt idx="33">
                  <c:v>288</c:v>
                </c:pt>
                <c:pt idx="34">
                  <c:v>235</c:v>
                </c:pt>
                <c:pt idx="35">
                  <c:v>125</c:v>
                </c:pt>
                <c:pt idx="36">
                  <c:v>195</c:v>
                </c:pt>
                <c:pt idx="37">
                  <c:v>206</c:v>
                </c:pt>
                <c:pt idx="38">
                  <c:v>186</c:v>
                </c:pt>
                <c:pt idx="39">
                  <c:v>157</c:v>
                </c:pt>
                <c:pt idx="40">
                  <c:v>129</c:v>
                </c:pt>
                <c:pt idx="41">
                  <c:v>79</c:v>
                </c:pt>
                <c:pt idx="42">
                  <c:v>100</c:v>
                </c:pt>
                <c:pt idx="43">
                  <c:v>86</c:v>
                </c:pt>
                <c:pt idx="44">
                  <c:v>41</c:v>
                </c:pt>
                <c:pt idx="45">
                  <c:v>32</c:v>
                </c:pt>
                <c:pt idx="46">
                  <c:v>47</c:v>
                </c:pt>
                <c:pt idx="47">
                  <c:v>45</c:v>
                </c:pt>
                <c:pt idx="48">
                  <c:v>54</c:v>
                </c:pt>
                <c:pt idx="49">
                  <c:v>49</c:v>
                </c:pt>
                <c:pt idx="50">
                  <c:v>30</c:v>
                </c:pt>
                <c:pt idx="51">
                  <c:v>40</c:v>
                </c:pt>
                <c:pt idx="52">
                  <c:v>37</c:v>
                </c:pt>
                <c:pt idx="53">
                  <c:v>55</c:v>
                </c:pt>
                <c:pt idx="54">
                  <c:v>63</c:v>
                </c:pt>
                <c:pt idx="55">
                  <c:v>41</c:v>
                </c:pt>
                <c:pt idx="56">
                  <c:v>40</c:v>
                </c:pt>
                <c:pt idx="57">
                  <c:v>47</c:v>
                </c:pt>
                <c:pt idx="58">
                  <c:v>40</c:v>
                </c:pt>
                <c:pt idx="59">
                  <c:v>25</c:v>
                </c:pt>
                <c:pt idx="60">
                  <c:v>26</c:v>
                </c:pt>
                <c:pt idx="61">
                  <c:v>40</c:v>
                </c:pt>
                <c:pt idx="62">
                  <c:v>25</c:v>
                </c:pt>
                <c:pt idx="63">
                  <c:v>27</c:v>
                </c:pt>
                <c:pt idx="64">
                  <c:v>14</c:v>
                </c:pt>
                <c:pt idx="65">
                  <c:v>15</c:v>
                </c:pt>
                <c:pt idx="66">
                  <c:v>36</c:v>
                </c:pt>
                <c:pt idx="67">
                  <c:v>37</c:v>
                </c:pt>
                <c:pt idx="68">
                  <c:v>35</c:v>
                </c:pt>
                <c:pt idx="69">
                  <c:v>30</c:v>
                </c:pt>
                <c:pt idx="70">
                  <c:v>38</c:v>
                </c:pt>
                <c:pt idx="71">
                  <c:v>107</c:v>
                </c:pt>
                <c:pt idx="72">
                  <c:v>56</c:v>
                </c:pt>
                <c:pt idx="73">
                  <c:v>61</c:v>
                </c:pt>
                <c:pt idx="74">
                  <c:v>12</c:v>
                </c:pt>
                <c:pt idx="75">
                  <c:v>38</c:v>
                </c:pt>
                <c:pt idx="76">
                  <c:v>32</c:v>
                </c:pt>
                <c:pt idx="77">
                  <c:v>46</c:v>
                </c:pt>
                <c:pt idx="78">
                  <c:v>27</c:v>
                </c:pt>
                <c:pt idx="79">
                  <c:v>17</c:v>
                </c:pt>
                <c:pt idx="80">
                  <c:v>9</c:v>
                </c:pt>
                <c:pt idx="81">
                  <c:v>7</c:v>
                </c:pt>
                <c:pt idx="82">
                  <c:v>27</c:v>
                </c:pt>
                <c:pt idx="83">
                  <c:v>73</c:v>
                </c:pt>
                <c:pt idx="84">
                  <c:v>94</c:v>
                </c:pt>
                <c:pt idx="85">
                  <c:v>90</c:v>
                </c:pt>
                <c:pt idx="86">
                  <c:v>64</c:v>
                </c:pt>
                <c:pt idx="87">
                  <c:v>40</c:v>
                </c:pt>
                <c:pt idx="88">
                  <c:v>37</c:v>
                </c:pt>
                <c:pt idx="89">
                  <c:v>134</c:v>
                </c:pt>
                <c:pt idx="90">
                  <c:v>100</c:v>
                </c:pt>
                <c:pt idx="91">
                  <c:v>112</c:v>
                </c:pt>
                <c:pt idx="92">
                  <c:v>104</c:v>
                </c:pt>
                <c:pt idx="93">
                  <c:v>91</c:v>
                </c:pt>
                <c:pt idx="94">
                  <c:v>109</c:v>
                </c:pt>
                <c:pt idx="95">
                  <c:v>140</c:v>
                </c:pt>
                <c:pt idx="96">
                  <c:v>152</c:v>
                </c:pt>
                <c:pt idx="97">
                  <c:v>142</c:v>
                </c:pt>
                <c:pt idx="98">
                  <c:v>86</c:v>
                </c:pt>
                <c:pt idx="99">
                  <c:v>121</c:v>
                </c:pt>
                <c:pt idx="100">
                  <c:v>128</c:v>
                </c:pt>
                <c:pt idx="101">
                  <c:v>117</c:v>
                </c:pt>
                <c:pt idx="102">
                  <c:v>54</c:v>
                </c:pt>
                <c:pt idx="103">
                  <c:v>29</c:v>
                </c:pt>
                <c:pt idx="104">
                  <c:v>27</c:v>
                </c:pt>
                <c:pt idx="105">
                  <c:v>22</c:v>
                </c:pt>
                <c:pt idx="106">
                  <c:v>25</c:v>
                </c:pt>
                <c:pt idx="107">
                  <c:v>30</c:v>
                </c:pt>
                <c:pt idx="108">
                  <c:v>5</c:v>
                </c:pt>
                <c:pt idx="109">
                  <c:v>5</c:v>
                </c:pt>
                <c:pt idx="110">
                  <c:v>6</c:v>
                </c:pt>
              </c:numCache>
            </c:numRef>
          </c:val>
          <c:smooth val="0"/>
        </c:ser>
        <c:dLbls>
          <c:showLegendKey val="0"/>
          <c:showVal val="0"/>
          <c:showCatName val="0"/>
          <c:showSerName val="0"/>
          <c:showPercent val="0"/>
          <c:showBubbleSize val="0"/>
        </c:dLbls>
        <c:smooth val="0"/>
        <c:axId val="2101578720"/>
        <c:axId val="2101576544"/>
      </c:lineChart>
      <c:catAx>
        <c:axId val="2101578720"/>
        <c:scaling>
          <c:orientation val="minMax"/>
        </c:scaling>
        <c:delete val="0"/>
        <c:axPos val="b"/>
        <c:numFmt formatCode="yyyy\-mm\-dd" sourceLinked="1"/>
        <c:majorTickMark val="out"/>
        <c:minorTickMark val="none"/>
        <c:tickLblPos val="nextTo"/>
        <c:crossAx val="2101576544"/>
        <c:crosses val="autoZero"/>
        <c:auto val="1"/>
        <c:lblAlgn val="ctr"/>
        <c:lblOffset val="100"/>
        <c:noMultiLvlLbl val="0"/>
      </c:catAx>
      <c:valAx>
        <c:axId val="2101576544"/>
        <c:scaling>
          <c:orientation val="minMax"/>
        </c:scaling>
        <c:delete val="0"/>
        <c:axPos val="l"/>
        <c:numFmt formatCode="General" sourceLinked="1"/>
        <c:majorTickMark val="out"/>
        <c:minorTickMark val="none"/>
        <c:tickLblPos val="nextTo"/>
        <c:crossAx val="2101578720"/>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dirty="0">
                <a:latin typeface="微软雅黑" panose="020B0503020204020204" pitchFamily="34" charset="-122"/>
                <a:ea typeface="微软雅黑" panose="020B0503020204020204" pitchFamily="34" charset="-122"/>
              </a:rPr>
              <a:t>不同</a:t>
            </a:r>
            <a:r>
              <a:rPr lang="zh-CN" altLang="en-US" sz="1200" dirty="0" smtClean="0">
                <a:latin typeface="微软雅黑" panose="020B0503020204020204" pitchFamily="34" charset="-122"/>
                <a:ea typeface="微软雅黑" panose="020B0503020204020204" pitchFamily="34" charset="-122"/>
              </a:rPr>
              <a:t>阈值的多</a:t>
            </a:r>
            <a:r>
              <a:rPr lang="zh-CN" altLang="en-US" sz="1200" dirty="0">
                <a:latin typeface="微软雅黑" panose="020B0503020204020204" pitchFamily="34" charset="-122"/>
                <a:ea typeface="微软雅黑" panose="020B0503020204020204" pitchFamily="34" charset="-122"/>
              </a:rPr>
              <a:t>空组合净值</a:t>
            </a:r>
          </a:p>
        </c:rich>
      </c:tx>
      <c:layout/>
      <c:overlay val="0"/>
    </c:title>
    <c:autoTitleDeleted val="0"/>
    <c:plotArea>
      <c:layout/>
      <c:lineChart>
        <c:grouping val="standard"/>
        <c:varyColors val="0"/>
        <c:ser>
          <c:idx val="0"/>
          <c:order val="0"/>
          <c:tx>
            <c:strRef>
              <c:f>'不同阈值下的对冲净值（hurst）'!$C$1</c:f>
              <c:strCache>
                <c:ptCount val="1"/>
                <c:pt idx="0">
                  <c:v>-0.1</c:v>
                </c:pt>
              </c:strCache>
            </c:strRef>
          </c:tx>
          <c:marker>
            <c:symbol val="none"/>
          </c:marker>
          <c:cat>
            <c:numRef>
              <c:f>'不同阈值下的对冲净值（hurst）'!$A$2:$A$113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'不同阈值下的对冲净值（hurst）'!$C$2:$C$113</c:f>
              <c:numCache>
                <c:formatCode>General</c:formatCode>
                <c:ptCount val="112"/>
                <c:pt idx="0">
                  <c:v>1</c:v>
                </c:pt>
                <c:pt idx="1">
                  <c:v>1.0594814605263156</c:v>
                </c:pt>
                <c:pt idx="2">
                  <c:v>1.0006875428259732</c:v>
                </c:pt>
                <c:pt idx="3">
                  <c:v>0.90648847007667266</c:v>
                </c:pt>
                <c:pt idx="4">
                  <c:v>0.99547379599637331</c:v>
                </c:pt>
                <c:pt idx="5">
                  <c:v>1.0237371748902799</c:v>
                </c:pt>
                <c:pt idx="6">
                  <c:v>1.1755868366125863</c:v>
                </c:pt>
                <c:pt idx="7">
                  <c:v>1.1766108366378649</c:v>
                </c:pt>
                <c:pt idx="8">
                  <c:v>1.1261776798315535</c:v>
                </c:pt>
                <c:pt idx="9">
                  <c:v>1.1427133848800348</c:v>
                </c:pt>
                <c:pt idx="10">
                  <c:v>1.2301302128854534</c:v>
                </c:pt>
                <c:pt idx="11">
                  <c:v>1.2694037549150159</c:v>
                </c:pt>
                <c:pt idx="12">
                  <c:v>1.2619012613725293</c:v>
                </c:pt>
                <c:pt idx="13">
                  <c:v>1.2500964326032591</c:v>
                </c:pt>
                <c:pt idx="14">
                  <c:v>1.2758777679697697</c:v>
                </c:pt>
                <c:pt idx="15">
                  <c:v>1.4009258449737982</c:v>
                </c:pt>
                <c:pt idx="16">
                  <c:v>1.4289196758617939</c:v>
                </c:pt>
                <c:pt idx="17">
                  <c:v>1.3978837956663035</c:v>
                </c:pt>
                <c:pt idx="18">
                  <c:v>1.5342069610918567</c:v>
                </c:pt>
                <c:pt idx="19">
                  <c:v>1.4548181207272926</c:v>
                </c:pt>
                <c:pt idx="20">
                  <c:v>1.4435446641430392</c:v>
                </c:pt>
                <c:pt idx="21">
                  <c:v>1.4796037937062194</c:v>
                </c:pt>
                <c:pt idx="22">
                  <c:v>1.5313669142951689</c:v>
                </c:pt>
                <c:pt idx="23">
                  <c:v>1.6214440601076907</c:v>
                </c:pt>
                <c:pt idx="24">
                  <c:v>1.7442143579500229</c:v>
                </c:pt>
                <c:pt idx="25">
                  <c:v>1.7711636689277219</c:v>
                </c:pt>
                <c:pt idx="26">
                  <c:v>1.8271691869070199</c:v>
                </c:pt>
                <c:pt idx="27">
                  <c:v>1.8267612658825212</c:v>
                </c:pt>
                <c:pt idx="28">
                  <c:v>1.9042207288762127</c:v>
                </c:pt>
                <c:pt idx="29">
                  <c:v>1.9395605464788159</c:v>
                </c:pt>
                <c:pt idx="30">
                  <c:v>1.9840486550619365</c:v>
                </c:pt>
                <c:pt idx="31">
                  <c:v>2.0536941826948385</c:v>
                </c:pt>
                <c:pt idx="32">
                  <c:v>2.1325869449032648</c:v>
                </c:pt>
                <c:pt idx="33">
                  <c:v>2.1584967964929813</c:v>
                </c:pt>
                <c:pt idx="34">
                  <c:v>2.2832668346005374</c:v>
                </c:pt>
                <c:pt idx="35">
                  <c:v>2.3212199143100349</c:v>
                </c:pt>
                <c:pt idx="36">
                  <c:v>2.2226816399286298</c:v>
                </c:pt>
                <c:pt idx="37">
                  <c:v>2.2060228322357851</c:v>
                </c:pt>
                <c:pt idx="38">
                  <c:v>2.2549081588703723</c:v>
                </c:pt>
                <c:pt idx="39">
                  <c:v>2.2967602726446263</c:v>
                </c:pt>
                <c:pt idx="40">
                  <c:v>2.1327521687937168</c:v>
                </c:pt>
                <c:pt idx="41">
                  <c:v>2.1603675894630219</c:v>
                </c:pt>
                <c:pt idx="42">
                  <c:v>2.2388164046619039</c:v>
                </c:pt>
                <c:pt idx="43">
                  <c:v>2.2663062846070208</c:v>
                </c:pt>
                <c:pt idx="44">
                  <c:v>2.1986197329442909</c:v>
                </c:pt>
                <c:pt idx="45">
                  <c:v>2.2672476691503869</c:v>
                </c:pt>
                <c:pt idx="46">
                  <c:v>2.458564657455117</c:v>
                </c:pt>
                <c:pt idx="47">
                  <c:v>2.5278813990547562</c:v>
                </c:pt>
                <c:pt idx="48">
                  <c:v>2.5299412010814191</c:v>
                </c:pt>
                <c:pt idx="49">
                  <c:v>2.5440288025873001</c:v>
                </c:pt>
                <c:pt idx="50">
                  <c:v>2.5312021531523308</c:v>
                </c:pt>
                <c:pt idx="51">
                  <c:v>2.5089695839951642</c:v>
                </c:pt>
                <c:pt idx="52">
                  <c:v>2.4780615876899277</c:v>
                </c:pt>
                <c:pt idx="53">
                  <c:v>2.5773522002461271</c:v>
                </c:pt>
                <c:pt idx="54">
                  <c:v>2.6878237699233485</c:v>
                </c:pt>
                <c:pt idx="55">
                  <c:v>2.60090071060936</c:v>
                </c:pt>
                <c:pt idx="56">
                  <c:v>2.634968695263967</c:v>
                </c:pt>
                <c:pt idx="57">
                  <c:v>2.613085874045562</c:v>
                </c:pt>
                <c:pt idx="58">
                  <c:v>2.6603735188314257</c:v>
                </c:pt>
                <c:pt idx="59">
                  <c:v>2.7203437665459043</c:v>
                </c:pt>
                <c:pt idx="60">
                  <c:v>2.8652297073527366</c:v>
                </c:pt>
                <c:pt idx="61">
                  <c:v>3.0037972532589943</c:v>
                </c:pt>
                <c:pt idx="62">
                  <c:v>3.0645981833078064</c:v>
                </c:pt>
                <c:pt idx="63">
                  <c:v>3.1032538812852661</c:v>
                </c:pt>
                <c:pt idx="64">
                  <c:v>3.1202865226333234</c:v>
                </c:pt>
                <c:pt idx="65">
                  <c:v>3.0933626103250282</c:v>
                </c:pt>
                <c:pt idx="66">
                  <c:v>2.9644126965510189</c:v>
                </c:pt>
                <c:pt idx="67">
                  <c:v>2.9546277793656004</c:v>
                </c:pt>
                <c:pt idx="68">
                  <c:v>3.0609882015646779</c:v>
                </c:pt>
                <c:pt idx="69">
                  <c:v>3.1296320353635765</c:v>
                </c:pt>
                <c:pt idx="70">
                  <c:v>3.0023631075325286</c:v>
                </c:pt>
                <c:pt idx="71">
                  <c:v>3.1383105123441082</c:v>
                </c:pt>
                <c:pt idx="72">
                  <c:v>3.3271678015848334</c:v>
                </c:pt>
                <c:pt idx="73">
                  <c:v>3.2881899476100722</c:v>
                </c:pt>
                <c:pt idx="74">
                  <c:v>3.1431563670047122</c:v>
                </c:pt>
                <c:pt idx="75">
                  <c:v>3.1872187045355678</c:v>
                </c:pt>
                <c:pt idx="76">
                  <c:v>3.3323905600856496</c:v>
                </c:pt>
                <c:pt idx="77">
                  <c:v>3.2311816800638766</c:v>
                </c:pt>
                <c:pt idx="78">
                  <c:v>3.1759832133538346</c:v>
                </c:pt>
                <c:pt idx="79">
                  <c:v>3.4062082704050081</c:v>
                </c:pt>
                <c:pt idx="80">
                  <c:v>3.6282329891467282</c:v>
                </c:pt>
                <c:pt idx="81">
                  <c:v>3.8153217068526977</c:v>
                </c:pt>
                <c:pt idx="82">
                  <c:v>3.9351012518802286</c:v>
                </c:pt>
                <c:pt idx="83">
                  <c:v>4.001967930177635</c:v>
                </c:pt>
                <c:pt idx="84">
                  <c:v>3.9433491049203577</c:v>
                </c:pt>
                <c:pt idx="85">
                  <c:v>3.8980802922580353</c:v>
                </c:pt>
                <c:pt idx="86">
                  <c:v>4.0499941170260669</c:v>
                </c:pt>
                <c:pt idx="87">
                  <c:v>4.0520561871076515</c:v>
                </c:pt>
                <c:pt idx="88">
                  <c:v>4.0768296596386335</c:v>
                </c:pt>
                <c:pt idx="89">
                  <c:v>4.0717605425821555</c:v>
                </c:pt>
                <c:pt idx="90">
                  <c:v>4.1728609838189383</c:v>
                </c:pt>
                <c:pt idx="91">
                  <c:v>4.3100938629937913</c:v>
                </c:pt>
                <c:pt idx="92">
                  <c:v>4.2900561846958913</c:v>
                </c:pt>
                <c:pt idx="93">
                  <c:v>4.1332190027518205</c:v>
                </c:pt>
                <c:pt idx="94">
                  <c:v>4.0644037946295226</c:v>
                </c:pt>
                <c:pt idx="95">
                  <c:v>3.5719001604742897</c:v>
                </c:pt>
                <c:pt idx="96">
                  <c:v>4.0023982165434546</c:v>
                </c:pt>
                <c:pt idx="97">
                  <c:v>3.78348551708355</c:v>
                </c:pt>
                <c:pt idx="98">
                  <c:v>3.6962015180668382</c:v>
                </c:pt>
                <c:pt idx="99">
                  <c:v>3.7367927820519995</c:v>
                </c:pt>
                <c:pt idx="100">
                  <c:v>3.808963511730735</c:v>
                </c:pt>
                <c:pt idx="101">
                  <c:v>4.5311538697518978</c:v>
                </c:pt>
                <c:pt idx="102">
                  <c:v>4.835844934543843</c:v>
                </c:pt>
                <c:pt idx="103">
                  <c:v>4.9455926467331333</c:v>
                </c:pt>
                <c:pt idx="104">
                  <c:v>5.2741821397629645</c:v>
                </c:pt>
                <c:pt idx="105">
                  <c:v>5.4372960675751285</c:v>
                </c:pt>
                <c:pt idx="106">
                  <c:v>5.2795452330334571</c:v>
                </c:pt>
                <c:pt idx="107">
                  <c:v>5.5771581840567181</c:v>
                </c:pt>
                <c:pt idx="108">
                  <c:v>5.4900182874396259</c:v>
                </c:pt>
                <c:pt idx="109">
                  <c:v>5.2115050051370915</c:v>
                </c:pt>
                <c:pt idx="110">
                  <c:v>5.7437528042317396</c:v>
                </c:pt>
                <c:pt idx="111">
                  <c:v>6.0145383924771352</c:v>
                </c:pt>
              </c:numCache>
            </c:numRef>
          </c:val>
          <c:smooth val="0"/>
        </c:ser>
        <c:ser>
          <c:idx val="1"/>
          <c:order val="1"/>
          <c:tx>
            <c:strRef>
              <c:f>'不同阈值下的对冲净值（hurst）'!$E$1</c:f>
              <c:strCache>
                <c:ptCount val="1"/>
                <c:pt idx="0">
                  <c:v>-0.3</c:v>
                </c:pt>
              </c:strCache>
            </c:strRef>
          </c:tx>
          <c:marker>
            <c:symbol val="none"/>
          </c:marker>
          <c:cat>
            <c:numRef>
              <c:f>'不同阈值下的对冲净值（hurst）'!$A$2:$A$113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'不同阈值下的对冲净值（hurst）'!$E$2:$E$113</c:f>
              <c:numCache>
                <c:formatCode>General</c:formatCode>
                <c:ptCount val="112"/>
                <c:pt idx="0">
                  <c:v>1</c:v>
                </c:pt>
                <c:pt idx="1">
                  <c:v>1.0737556521739129</c:v>
                </c:pt>
                <c:pt idx="2">
                  <c:v>1.0194707524908757</c:v>
                </c:pt>
                <c:pt idx="3">
                  <c:v>0.90564203910551155</c:v>
                </c:pt>
                <c:pt idx="4">
                  <c:v>0.96449409004191888</c:v>
                </c:pt>
                <c:pt idx="5">
                  <c:v>1.0005919430804713</c:v>
                </c:pt>
                <c:pt idx="6">
                  <c:v>1.1423957552856323</c:v>
                </c:pt>
                <c:pt idx="7">
                  <c:v>1.1486802560802378</c:v>
                </c:pt>
                <c:pt idx="8">
                  <c:v>1.1153408240436669</c:v>
                </c:pt>
                <c:pt idx="9">
                  <c:v>1.1322463863445613</c:v>
                </c:pt>
                <c:pt idx="10">
                  <c:v>1.21655272066642</c:v>
                </c:pt>
                <c:pt idx="11">
                  <c:v>1.2691498199577689</c:v>
                </c:pt>
                <c:pt idx="12">
                  <c:v>1.2512027043635772</c:v>
                </c:pt>
                <c:pt idx="13">
                  <c:v>1.2453682144475822</c:v>
                </c:pt>
                <c:pt idx="14">
                  <c:v>1.261338854168089</c:v>
                </c:pt>
                <c:pt idx="15">
                  <c:v>1.4073367768624072</c:v>
                </c:pt>
                <c:pt idx="16">
                  <c:v>1.4129130034035156</c:v>
                </c:pt>
                <c:pt idx="17">
                  <c:v>1.3823466637911537</c:v>
                </c:pt>
                <c:pt idx="18">
                  <c:v>1.5117773995616322</c:v>
                </c:pt>
                <c:pt idx="19">
                  <c:v>1.4383378607591968</c:v>
                </c:pt>
                <c:pt idx="20">
                  <c:v>1.4291047168560411</c:v>
                </c:pt>
                <c:pt idx="21">
                  <c:v>1.4784759387789359</c:v>
                </c:pt>
                <c:pt idx="22">
                  <c:v>1.5403653255959466</c:v>
                </c:pt>
                <c:pt idx="23">
                  <c:v>1.6311682511578962</c:v>
                </c:pt>
                <c:pt idx="24">
                  <c:v>1.7381049467301757</c:v>
                </c:pt>
                <c:pt idx="25">
                  <c:v>1.7496952512667392</c:v>
                </c:pt>
                <c:pt idx="26">
                  <c:v>1.7811671947207992</c:v>
                </c:pt>
                <c:pt idx="27">
                  <c:v>1.7804369161709637</c:v>
                </c:pt>
                <c:pt idx="28">
                  <c:v>1.8745267554291547</c:v>
                </c:pt>
                <c:pt idx="29">
                  <c:v>1.9060659301198717</c:v>
                </c:pt>
                <c:pt idx="30">
                  <c:v>1.9332378090005586</c:v>
                </c:pt>
                <c:pt idx="31">
                  <c:v>2.0078224632946586</c:v>
                </c:pt>
                <c:pt idx="32">
                  <c:v>2.0672870383016613</c:v>
                </c:pt>
                <c:pt idx="33">
                  <c:v>2.0956921823940378</c:v>
                </c:pt>
                <c:pt idx="34">
                  <c:v>2.2169647807394863</c:v>
                </c:pt>
                <c:pt idx="35">
                  <c:v>2.2529517558817669</c:v>
                </c:pt>
                <c:pt idx="36">
                  <c:v>2.168963447462307</c:v>
                </c:pt>
                <c:pt idx="37">
                  <c:v>2.1536738044173034</c:v>
                </c:pt>
                <c:pt idx="38">
                  <c:v>2.1955062910594032</c:v>
                </c:pt>
                <c:pt idx="39">
                  <c:v>2.2328165276207863</c:v>
                </c:pt>
                <c:pt idx="40">
                  <c:v>2.0668262987332033</c:v>
                </c:pt>
                <c:pt idx="41">
                  <c:v>2.099114233655639</c:v>
                </c:pt>
                <c:pt idx="42">
                  <c:v>2.1847333989272166</c:v>
                </c:pt>
                <c:pt idx="43">
                  <c:v>2.2040241852022313</c:v>
                </c:pt>
                <c:pt idx="44">
                  <c:v>2.1304054935384831</c:v>
                </c:pt>
                <c:pt idx="45">
                  <c:v>2.1486915993426585</c:v>
                </c:pt>
                <c:pt idx="46">
                  <c:v>2.3478040584535087</c:v>
                </c:pt>
                <c:pt idx="47">
                  <c:v>2.4072740013894616</c:v>
                </c:pt>
                <c:pt idx="48">
                  <c:v>2.415577300791429</c:v>
                </c:pt>
                <c:pt idx="49">
                  <c:v>2.4495321790031892</c:v>
                </c:pt>
                <c:pt idx="50">
                  <c:v>2.4535305315364209</c:v>
                </c:pt>
                <c:pt idx="51">
                  <c:v>2.3828876793195977</c:v>
                </c:pt>
                <c:pt idx="52">
                  <c:v>2.3517154235237898</c:v>
                </c:pt>
                <c:pt idx="53">
                  <c:v>2.4520616059813789</c:v>
                </c:pt>
                <c:pt idx="54">
                  <c:v>2.5431787879402048</c:v>
                </c:pt>
                <c:pt idx="55">
                  <c:v>2.4478288900595837</c:v>
                </c:pt>
                <c:pt idx="56">
                  <c:v>2.471933062423425</c:v>
                </c:pt>
                <c:pt idx="57">
                  <c:v>2.454155548296034</c:v>
                </c:pt>
                <c:pt idx="58">
                  <c:v>2.5069903003172236</c:v>
                </c:pt>
                <c:pt idx="59">
                  <c:v>2.5863125310557935</c:v>
                </c:pt>
                <c:pt idx="60">
                  <c:v>2.7483664336019324</c:v>
                </c:pt>
                <c:pt idx="61">
                  <c:v>2.8494587338965056</c:v>
                </c:pt>
                <c:pt idx="62">
                  <c:v>2.9187506692719976</c:v>
                </c:pt>
                <c:pt idx="63">
                  <c:v>2.9549372376573277</c:v>
                </c:pt>
                <c:pt idx="64">
                  <c:v>3.0221945641236463</c:v>
                </c:pt>
                <c:pt idx="65">
                  <c:v>2.9823280157071133</c:v>
                </c:pt>
                <c:pt idx="66">
                  <c:v>2.8898313417098045</c:v>
                </c:pt>
                <c:pt idx="67">
                  <c:v>2.9110147988240613</c:v>
                </c:pt>
                <c:pt idx="68">
                  <c:v>3.0348701735600399</c:v>
                </c:pt>
                <c:pt idx="69">
                  <c:v>3.0942455875836377</c:v>
                </c:pt>
                <c:pt idx="70">
                  <c:v>2.9650000601450954</c:v>
                </c:pt>
                <c:pt idx="71">
                  <c:v>3.1149381012223061</c:v>
                </c:pt>
                <c:pt idx="72">
                  <c:v>3.3113429642784196</c:v>
                </c:pt>
                <c:pt idx="73">
                  <c:v>3.2743103107526679</c:v>
                </c:pt>
                <c:pt idx="74">
                  <c:v>3.0975857809361504</c:v>
                </c:pt>
                <c:pt idx="75">
                  <c:v>3.1757099919171408</c:v>
                </c:pt>
                <c:pt idx="76">
                  <c:v>3.3028509387559399</c:v>
                </c:pt>
                <c:pt idx="77">
                  <c:v>3.2259075363328549</c:v>
                </c:pt>
                <c:pt idx="78">
                  <c:v>3.2460622958266767</c:v>
                </c:pt>
                <c:pt idx="79">
                  <c:v>3.5288438389980201</c:v>
                </c:pt>
                <c:pt idx="80">
                  <c:v>3.8318177553976658</c:v>
                </c:pt>
                <c:pt idx="81">
                  <c:v>4.061442499844075</c:v>
                </c:pt>
                <c:pt idx="82">
                  <c:v>4.1783591097056698</c:v>
                </c:pt>
                <c:pt idx="83">
                  <c:v>4.1912158235150923</c:v>
                </c:pt>
                <c:pt idx="84">
                  <c:v>4.1147961559816331</c:v>
                </c:pt>
                <c:pt idx="85">
                  <c:v>4.035978480881063</c:v>
                </c:pt>
                <c:pt idx="86">
                  <c:v>4.1804189815394945</c:v>
                </c:pt>
                <c:pt idx="87">
                  <c:v>4.2204759379779535</c:v>
                </c:pt>
                <c:pt idx="88">
                  <c:v>4.2623073213816074</c:v>
                </c:pt>
                <c:pt idx="89">
                  <c:v>4.2362760990907544</c:v>
                </c:pt>
                <c:pt idx="90">
                  <c:v>4.3101238172122267</c:v>
                </c:pt>
                <c:pt idx="91">
                  <c:v>4.4386725611215843</c:v>
                </c:pt>
                <c:pt idx="92">
                  <c:v>4.40624648116576</c:v>
                </c:pt>
                <c:pt idx="93">
                  <c:v>4.2428536433126798</c:v>
                </c:pt>
                <c:pt idx="94">
                  <c:v>4.1554115705377415</c:v>
                </c:pt>
                <c:pt idx="95">
                  <c:v>3.6641875147113505</c:v>
                </c:pt>
                <c:pt idx="96">
                  <c:v>4.1243710621633722</c:v>
                </c:pt>
                <c:pt idx="97">
                  <c:v>3.8447325921289286</c:v>
                </c:pt>
                <c:pt idx="98">
                  <c:v>3.8383167426749707</c:v>
                </c:pt>
                <c:pt idx="99">
                  <c:v>3.8443268003546334</c:v>
                </c:pt>
                <c:pt idx="100">
                  <c:v>3.9017104089213106</c:v>
                </c:pt>
                <c:pt idx="101">
                  <c:v>4.6076356747918537</c:v>
                </c:pt>
                <c:pt idx="102">
                  <c:v>4.9088191869671478</c:v>
                </c:pt>
                <c:pt idx="103">
                  <c:v>5.0292680733745332</c:v>
                </c:pt>
                <c:pt idx="104">
                  <c:v>5.3740532952354707</c:v>
                </c:pt>
                <c:pt idx="105">
                  <c:v>5.5452253836929275</c:v>
                </c:pt>
                <c:pt idx="106">
                  <c:v>5.4825769748127229</c:v>
                </c:pt>
                <c:pt idx="107">
                  <c:v>5.8074352360731458</c:v>
                </c:pt>
                <c:pt idx="108">
                  <c:v>5.6485089634027679</c:v>
                </c:pt>
                <c:pt idx="109">
                  <c:v>5.2558686786369222</c:v>
                </c:pt>
                <c:pt idx="110">
                  <c:v>5.7889693947621339</c:v>
                </c:pt>
                <c:pt idx="111">
                  <c:v>6.1959190932489427</c:v>
                </c:pt>
              </c:numCache>
            </c:numRef>
          </c:val>
          <c:smooth val="0"/>
        </c:ser>
        <c:ser>
          <c:idx val="2"/>
          <c:order val="2"/>
          <c:tx>
            <c:strRef>
              <c:f>'不同阈值下的对冲净值（hurst）'!$G$1</c:f>
              <c:strCache>
                <c:ptCount val="1"/>
                <c:pt idx="0">
                  <c:v>-0.5</c:v>
                </c:pt>
              </c:strCache>
            </c:strRef>
          </c:tx>
          <c:marker>
            <c:symbol val="none"/>
          </c:marker>
          <c:cat>
            <c:numRef>
              <c:f>'不同阈值下的对冲净值（hurst）'!$A$2:$A$113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'不同阈值下的对冲净值（hurst）'!$G$2:$G$113</c:f>
              <c:numCache>
                <c:formatCode>General</c:formatCode>
                <c:ptCount val="112"/>
                <c:pt idx="0">
                  <c:v>1</c:v>
                </c:pt>
                <c:pt idx="1">
                  <c:v>1.0667356499999998</c:v>
                </c:pt>
                <c:pt idx="2">
                  <c:v>1.0078686432064874</c:v>
                </c:pt>
                <c:pt idx="3">
                  <c:v>0.89457949853072793</c:v>
                </c:pt>
                <c:pt idx="4">
                  <c:v>0.95431319672516957</c:v>
                </c:pt>
                <c:pt idx="5">
                  <c:v>0.98823693633718779</c:v>
                </c:pt>
                <c:pt idx="6">
                  <c:v>1.1318553102915816</c:v>
                </c:pt>
                <c:pt idx="7">
                  <c:v>1.1282394570209413</c:v>
                </c:pt>
                <c:pt idx="8">
                  <c:v>1.0851316838470852</c:v>
                </c:pt>
                <c:pt idx="9">
                  <c:v>1.0782375775933404</c:v>
                </c:pt>
                <c:pt idx="10">
                  <c:v>1.1618681400970734</c:v>
                </c:pt>
                <c:pt idx="11">
                  <c:v>1.211846291679332</c:v>
                </c:pt>
                <c:pt idx="12">
                  <c:v>1.2091591385553695</c:v>
                </c:pt>
                <c:pt idx="13">
                  <c:v>1.2283425778413151</c:v>
                </c:pt>
                <c:pt idx="14">
                  <c:v>1.2849400835275564</c:v>
                </c:pt>
                <c:pt idx="15">
                  <c:v>1.4309466259413812</c:v>
                </c:pt>
                <c:pt idx="16">
                  <c:v>1.443844280326247</c:v>
                </c:pt>
                <c:pt idx="17">
                  <c:v>1.3903679724752642</c:v>
                </c:pt>
                <c:pt idx="18">
                  <c:v>1.5331362224343745</c:v>
                </c:pt>
                <c:pt idx="19">
                  <c:v>1.4674158535217094</c:v>
                </c:pt>
                <c:pt idx="20">
                  <c:v>1.464639647062832</c:v>
                </c:pt>
                <c:pt idx="21">
                  <c:v>1.4728086859607834</c:v>
                </c:pt>
                <c:pt idx="22">
                  <c:v>1.5178062007208877</c:v>
                </c:pt>
                <c:pt idx="23">
                  <c:v>1.6352767273031139</c:v>
                </c:pt>
                <c:pt idx="24">
                  <c:v>1.7373496819243965</c:v>
                </c:pt>
                <c:pt idx="25">
                  <c:v>1.7521010088504338</c:v>
                </c:pt>
                <c:pt idx="26">
                  <c:v>1.7478178032564089</c:v>
                </c:pt>
                <c:pt idx="27">
                  <c:v>1.7436931386153391</c:v>
                </c:pt>
                <c:pt idx="28">
                  <c:v>1.8379202887828385</c:v>
                </c:pt>
                <c:pt idx="29">
                  <c:v>1.8764014315473616</c:v>
                </c:pt>
                <c:pt idx="30">
                  <c:v>1.9396326415378233</c:v>
                </c:pt>
                <c:pt idx="31">
                  <c:v>2.0110376926348223</c:v>
                </c:pt>
                <c:pt idx="32">
                  <c:v>2.0710029134573005</c:v>
                </c:pt>
                <c:pt idx="33">
                  <c:v>2.0804084960448721</c:v>
                </c:pt>
                <c:pt idx="34">
                  <c:v>2.2066049245506796</c:v>
                </c:pt>
                <c:pt idx="35">
                  <c:v>2.2466807683158865</c:v>
                </c:pt>
                <c:pt idx="36">
                  <c:v>2.1614453820261299</c:v>
                </c:pt>
                <c:pt idx="37">
                  <c:v>2.1475614148091631</c:v>
                </c:pt>
                <c:pt idx="38">
                  <c:v>2.2116811054402636</c:v>
                </c:pt>
                <c:pt idx="39">
                  <c:v>2.2652764272605137</c:v>
                </c:pt>
                <c:pt idx="40">
                  <c:v>2.109923081693744</c:v>
                </c:pt>
                <c:pt idx="41">
                  <c:v>2.1484009974551386</c:v>
                </c:pt>
                <c:pt idx="42">
                  <c:v>2.2270433216260495</c:v>
                </c:pt>
                <c:pt idx="43">
                  <c:v>2.2402627008192715</c:v>
                </c:pt>
                <c:pt idx="44">
                  <c:v>2.1963783393060003</c:v>
                </c:pt>
                <c:pt idx="45">
                  <c:v>2.2215618564603155</c:v>
                </c:pt>
                <c:pt idx="46">
                  <c:v>2.4288338738763104</c:v>
                </c:pt>
                <c:pt idx="47">
                  <c:v>2.4787233999793474</c:v>
                </c:pt>
                <c:pt idx="48">
                  <c:v>2.494006847922035</c:v>
                </c:pt>
                <c:pt idx="49">
                  <c:v>2.5693263165824005</c:v>
                </c:pt>
                <c:pt idx="50">
                  <c:v>2.5632733107857</c:v>
                </c:pt>
                <c:pt idx="51">
                  <c:v>2.5223376974571381</c:v>
                </c:pt>
                <c:pt idx="52">
                  <c:v>2.4887717690483666</c:v>
                </c:pt>
                <c:pt idx="53">
                  <c:v>2.5997253263963351</c:v>
                </c:pt>
                <c:pt idx="54">
                  <c:v>2.7092545782369917</c:v>
                </c:pt>
                <c:pt idx="55">
                  <c:v>2.6011833161959772</c:v>
                </c:pt>
                <c:pt idx="56">
                  <c:v>2.641085162244857</c:v>
                </c:pt>
                <c:pt idx="57">
                  <c:v>2.6490884369926775</c:v>
                </c:pt>
                <c:pt idx="58">
                  <c:v>2.6952664780727482</c:v>
                </c:pt>
                <c:pt idx="59">
                  <c:v>2.7451271110727751</c:v>
                </c:pt>
                <c:pt idx="60">
                  <c:v>2.9164570300917578</c:v>
                </c:pt>
                <c:pt idx="61">
                  <c:v>3.0251469673978115</c:v>
                </c:pt>
                <c:pt idx="62">
                  <c:v>3.0844075237032493</c:v>
                </c:pt>
                <c:pt idx="63">
                  <c:v>3.1106817264070816</c:v>
                </c:pt>
                <c:pt idx="64">
                  <c:v>3.1663622912212093</c:v>
                </c:pt>
                <c:pt idx="65">
                  <c:v>3.1925309185457418</c:v>
                </c:pt>
                <c:pt idx="66">
                  <c:v>3.0330130250873828</c:v>
                </c:pt>
                <c:pt idx="67">
                  <c:v>3.0331135228074255</c:v>
                </c:pt>
                <c:pt idx="68">
                  <c:v>3.1458899777471911</c:v>
                </c:pt>
                <c:pt idx="69">
                  <c:v>3.2372883057431747</c:v>
                </c:pt>
                <c:pt idx="70">
                  <c:v>3.0896190961809209</c:v>
                </c:pt>
                <c:pt idx="71">
                  <c:v>3.2415119576718552</c:v>
                </c:pt>
                <c:pt idx="72">
                  <c:v>3.4129789784055196</c:v>
                </c:pt>
                <c:pt idx="73">
                  <c:v>3.3603624358521791</c:v>
                </c:pt>
                <c:pt idx="74">
                  <c:v>3.1607880176147884</c:v>
                </c:pt>
                <c:pt idx="75">
                  <c:v>3.2368032535820714</c:v>
                </c:pt>
                <c:pt idx="76">
                  <c:v>3.3421733572349743</c:v>
                </c:pt>
                <c:pt idx="77">
                  <c:v>3.3318859144665196</c:v>
                </c:pt>
                <c:pt idx="78">
                  <c:v>3.3396077234010368</c:v>
                </c:pt>
                <c:pt idx="79">
                  <c:v>3.5639774819959298</c:v>
                </c:pt>
                <c:pt idx="80">
                  <c:v>3.8703660550396379</c:v>
                </c:pt>
                <c:pt idx="81">
                  <c:v>4.1355459445579763</c:v>
                </c:pt>
                <c:pt idx="82">
                  <c:v>4.2630779103962553</c:v>
                </c:pt>
                <c:pt idx="83">
                  <c:v>4.2999003146066235</c:v>
                </c:pt>
                <c:pt idx="84">
                  <c:v>4.2049603584745299</c:v>
                </c:pt>
                <c:pt idx="85">
                  <c:v>4.0977242669612677</c:v>
                </c:pt>
                <c:pt idx="86">
                  <c:v>4.2602532219627074</c:v>
                </c:pt>
                <c:pt idx="87">
                  <c:v>4.3484387306729744</c:v>
                </c:pt>
                <c:pt idx="88">
                  <c:v>4.4184005056202587</c:v>
                </c:pt>
                <c:pt idx="89">
                  <c:v>4.2775061192335757</c:v>
                </c:pt>
                <c:pt idx="90">
                  <c:v>4.3762908455511553</c:v>
                </c:pt>
                <c:pt idx="91">
                  <c:v>4.4553817597020009</c:v>
                </c:pt>
                <c:pt idx="92">
                  <c:v>4.4798604371592141</c:v>
                </c:pt>
                <c:pt idx="93">
                  <c:v>4.3403621947671143</c:v>
                </c:pt>
                <c:pt idx="94">
                  <c:v>4.2610304149831917</c:v>
                </c:pt>
                <c:pt idx="95">
                  <c:v>3.7273396139415698</c:v>
                </c:pt>
                <c:pt idx="96">
                  <c:v>4.2100592396720398</c:v>
                </c:pt>
                <c:pt idx="97">
                  <c:v>4.0072736443313213</c:v>
                </c:pt>
                <c:pt idx="98">
                  <c:v>3.9895031423318157</c:v>
                </c:pt>
                <c:pt idx="99">
                  <c:v>4.0070359321097699</c:v>
                </c:pt>
                <c:pt idx="100">
                  <c:v>4.0465849816998123</c:v>
                </c:pt>
                <c:pt idx="101">
                  <c:v>4.707116100882212</c:v>
                </c:pt>
                <c:pt idx="102">
                  <c:v>4.9953354120640387</c:v>
                </c:pt>
                <c:pt idx="103">
                  <c:v>5.0804950727503844</c:v>
                </c:pt>
                <c:pt idx="104">
                  <c:v>5.4615910240496168</c:v>
                </c:pt>
                <c:pt idx="105">
                  <c:v>5.6814112709381606</c:v>
                </c:pt>
                <c:pt idx="106">
                  <c:v>5.579365204969128</c:v>
                </c:pt>
                <c:pt idx="107">
                  <c:v>5.9535671576042724</c:v>
                </c:pt>
                <c:pt idx="108">
                  <c:v>5.9069958037687096</c:v>
                </c:pt>
                <c:pt idx="109">
                  <c:v>5.5657262588259018</c:v>
                </c:pt>
                <c:pt idx="110">
                  <c:v>6.18945827718324</c:v>
                </c:pt>
                <c:pt idx="111">
                  <c:v>6.3321372272847052</c:v>
                </c:pt>
              </c:numCache>
            </c:numRef>
          </c:val>
          <c:smooth val="0"/>
        </c:ser>
        <c:ser>
          <c:idx val="3"/>
          <c:order val="3"/>
          <c:tx>
            <c:strRef>
              <c:f>'不同阈值下的对冲净值（hurst）'!$L$1</c:f>
              <c:strCache>
                <c:ptCount val="1"/>
                <c:pt idx="0">
                  <c:v>-1</c:v>
                </c:pt>
              </c:strCache>
            </c:strRef>
          </c:tx>
          <c:marker>
            <c:symbol val="none"/>
          </c:marker>
          <c:cat>
            <c:numRef>
              <c:f>'不同阈值下的对冲净值（hurst）'!$A$2:$A$113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'不同阈值下的对冲净值（hurst）'!$L$2:$L$113</c:f>
              <c:numCache>
                <c:formatCode>General</c:formatCode>
                <c:ptCount val="112"/>
                <c:pt idx="0">
                  <c:v>1</c:v>
                </c:pt>
                <c:pt idx="1">
                  <c:v>1.0873661621621622</c:v>
                </c:pt>
                <c:pt idx="2">
                  <c:v>1.021453070037146</c:v>
                </c:pt>
                <c:pt idx="3">
                  <c:v>0.86795379497200431</c:v>
                </c:pt>
                <c:pt idx="4">
                  <c:v>0.88988415510066865</c:v>
                </c:pt>
                <c:pt idx="5">
                  <c:v>0.88646826196261108</c:v>
                </c:pt>
                <c:pt idx="6">
                  <c:v>1.0374825279657904</c:v>
                </c:pt>
                <c:pt idx="7">
                  <c:v>1.0354157844695144</c:v>
                </c:pt>
                <c:pt idx="8">
                  <c:v>0.95150219476783238</c:v>
                </c:pt>
                <c:pt idx="9">
                  <c:v>0.96113393431806893</c:v>
                </c:pt>
                <c:pt idx="10">
                  <c:v>1.0376614005072131</c:v>
                </c:pt>
                <c:pt idx="11">
                  <c:v>1.0802094661030937</c:v>
                </c:pt>
                <c:pt idx="12">
                  <c:v>1.0829841641516904</c:v>
                </c:pt>
                <c:pt idx="13">
                  <c:v>1.1358191218495239</c:v>
                </c:pt>
                <c:pt idx="14">
                  <c:v>1.1724279144784235</c:v>
                </c:pt>
                <c:pt idx="15">
                  <c:v>1.2939225995029728</c:v>
                </c:pt>
                <c:pt idx="16">
                  <c:v>1.2165784522307768</c:v>
                </c:pt>
                <c:pt idx="17">
                  <c:v>1.2180339666910256</c:v>
                </c:pt>
                <c:pt idx="18">
                  <c:v>1.3589782257982479</c:v>
                </c:pt>
                <c:pt idx="19">
                  <c:v>1.3598511751685767</c:v>
                </c:pt>
                <c:pt idx="20">
                  <c:v>1.3454101833119059</c:v>
                </c:pt>
                <c:pt idx="21">
                  <c:v>1.3449547836650191</c:v>
                </c:pt>
                <c:pt idx="22">
                  <c:v>1.3892403867292129</c:v>
                </c:pt>
                <c:pt idx="23">
                  <c:v>1.4528951918072746</c:v>
                </c:pt>
                <c:pt idx="24">
                  <c:v>1.5836617415795424</c:v>
                </c:pt>
                <c:pt idx="25">
                  <c:v>1.5568669450696526</c:v>
                </c:pt>
                <c:pt idx="26">
                  <c:v>1.5474912040177498</c:v>
                </c:pt>
                <c:pt idx="27">
                  <c:v>1.5089678612667317</c:v>
                </c:pt>
                <c:pt idx="28">
                  <c:v>1.5971766408796642</c:v>
                </c:pt>
                <c:pt idx="29">
                  <c:v>1.6133186517985909</c:v>
                </c:pt>
                <c:pt idx="30">
                  <c:v>1.6299939671608694</c:v>
                </c:pt>
                <c:pt idx="31">
                  <c:v>1.7549002237539661</c:v>
                </c:pt>
                <c:pt idx="32">
                  <c:v>1.7894667960302522</c:v>
                </c:pt>
                <c:pt idx="33">
                  <c:v>1.7872327333225115</c:v>
                </c:pt>
                <c:pt idx="34">
                  <c:v>1.889053566535458</c:v>
                </c:pt>
                <c:pt idx="35">
                  <c:v>1.9334203636263769</c:v>
                </c:pt>
                <c:pt idx="36">
                  <c:v>1.8433021595600261</c:v>
                </c:pt>
                <c:pt idx="37">
                  <c:v>1.7960198537105918</c:v>
                </c:pt>
                <c:pt idx="38">
                  <c:v>1.8434850936168772</c:v>
                </c:pt>
                <c:pt idx="39">
                  <c:v>1.8847119842343476</c:v>
                </c:pt>
                <c:pt idx="40">
                  <c:v>1.7216509602078736</c:v>
                </c:pt>
                <c:pt idx="41">
                  <c:v>1.7850222462776273</c:v>
                </c:pt>
                <c:pt idx="42">
                  <c:v>1.8183985922385266</c:v>
                </c:pt>
                <c:pt idx="43">
                  <c:v>1.7988415913972791</c:v>
                </c:pt>
                <c:pt idx="44">
                  <c:v>1.7510834653445084</c:v>
                </c:pt>
                <c:pt idx="45">
                  <c:v>1.7219399067439169</c:v>
                </c:pt>
                <c:pt idx="46">
                  <c:v>1.9161226600417363</c:v>
                </c:pt>
                <c:pt idx="47">
                  <c:v>1.8748923629627774</c:v>
                </c:pt>
                <c:pt idx="48">
                  <c:v>1.8786740833552855</c:v>
                </c:pt>
                <c:pt idx="49">
                  <c:v>1.9726517195939219</c:v>
                </c:pt>
                <c:pt idx="50">
                  <c:v>2.0190665453891277</c:v>
                </c:pt>
                <c:pt idx="51">
                  <c:v>1.9713012189159844</c:v>
                </c:pt>
                <c:pt idx="52">
                  <c:v>1.9024170547727937</c:v>
                </c:pt>
                <c:pt idx="53">
                  <c:v>1.9392128920398135</c:v>
                </c:pt>
                <c:pt idx="54">
                  <c:v>2.0168892012104394</c:v>
                </c:pt>
                <c:pt idx="55">
                  <c:v>1.9134762327521759</c:v>
                </c:pt>
                <c:pt idx="56">
                  <c:v>1.9408052090032437</c:v>
                </c:pt>
                <c:pt idx="57">
                  <c:v>1.9419180498335189</c:v>
                </c:pt>
                <c:pt idx="58">
                  <c:v>1.9761487080367741</c:v>
                </c:pt>
                <c:pt idx="59">
                  <c:v>1.9752462368517902</c:v>
                </c:pt>
                <c:pt idx="60">
                  <c:v>2.0696686208310315</c:v>
                </c:pt>
                <c:pt idx="61">
                  <c:v>2.2058548857503344</c:v>
                </c:pt>
                <c:pt idx="62">
                  <c:v>2.2411680489738304</c:v>
                </c:pt>
                <c:pt idx="63">
                  <c:v>2.2383683027470034</c:v>
                </c:pt>
                <c:pt idx="64">
                  <c:v>2.3575323160803454</c:v>
                </c:pt>
                <c:pt idx="65">
                  <c:v>2.2176690171062319</c:v>
                </c:pt>
                <c:pt idx="66">
                  <c:v>2.0382866088630913</c:v>
                </c:pt>
                <c:pt idx="67">
                  <c:v>2.0591425273021962</c:v>
                </c:pt>
                <c:pt idx="68">
                  <c:v>2.1389744123315881</c:v>
                </c:pt>
                <c:pt idx="69">
                  <c:v>2.1806187806308754</c:v>
                </c:pt>
                <c:pt idx="70">
                  <c:v>2.0917235391310034</c:v>
                </c:pt>
                <c:pt idx="71">
                  <c:v>2.2039595513246821</c:v>
                </c:pt>
                <c:pt idx="72">
                  <c:v>2.3806766857848949</c:v>
                </c:pt>
                <c:pt idx="73">
                  <c:v>2.3160231280411518</c:v>
                </c:pt>
                <c:pt idx="74">
                  <c:v>2.2154296606810853</c:v>
                </c:pt>
                <c:pt idx="75">
                  <c:v>2.3805223712802097</c:v>
                </c:pt>
                <c:pt idx="76">
                  <c:v>2.4113916869242233</c:v>
                </c:pt>
                <c:pt idx="77">
                  <c:v>2.4324164904729315</c:v>
                </c:pt>
                <c:pt idx="78">
                  <c:v>2.4149943073599194</c:v>
                </c:pt>
                <c:pt idx="79">
                  <c:v>2.6052066549276529</c:v>
                </c:pt>
                <c:pt idx="80">
                  <c:v>2.7649002116603847</c:v>
                </c:pt>
                <c:pt idx="81">
                  <c:v>3.0331733443831133</c:v>
                </c:pt>
                <c:pt idx="82">
                  <c:v>2.9692699428347593</c:v>
                </c:pt>
                <c:pt idx="83">
                  <c:v>2.7864153714584616</c:v>
                </c:pt>
                <c:pt idx="84">
                  <c:v>2.7570731791901721</c:v>
                </c:pt>
                <c:pt idx="85">
                  <c:v>2.7146923209343492</c:v>
                </c:pt>
                <c:pt idx="86">
                  <c:v>2.8545217788779635</c:v>
                </c:pt>
                <c:pt idx="87">
                  <c:v>2.9039718014621778</c:v>
                </c:pt>
                <c:pt idx="88">
                  <c:v>2.8595593037223908</c:v>
                </c:pt>
                <c:pt idx="89">
                  <c:v>2.7869497823907436</c:v>
                </c:pt>
                <c:pt idx="90">
                  <c:v>2.8678501803650942</c:v>
                </c:pt>
                <c:pt idx="91">
                  <c:v>2.9724420753943166</c:v>
                </c:pt>
                <c:pt idx="92">
                  <c:v>3.0161035016201114</c:v>
                </c:pt>
                <c:pt idx="93">
                  <c:v>2.9232411021955711</c:v>
                </c:pt>
                <c:pt idx="94">
                  <c:v>2.8424650809253174</c:v>
                </c:pt>
                <c:pt idx="95">
                  <c:v>2.4707325734724059</c:v>
                </c:pt>
                <c:pt idx="96">
                  <c:v>2.7408402132341538</c:v>
                </c:pt>
                <c:pt idx="97">
                  <c:v>2.6200422137639032</c:v>
                </c:pt>
                <c:pt idx="98">
                  <c:v>2.6146867961055928</c:v>
                </c:pt>
                <c:pt idx="99">
                  <c:v>2.6288619698200115</c:v>
                </c:pt>
                <c:pt idx="100">
                  <c:v>2.843618733261855</c:v>
                </c:pt>
                <c:pt idx="101">
                  <c:v>3.2875761063837339</c:v>
                </c:pt>
                <c:pt idx="102">
                  <c:v>3.5195373214928636</c:v>
                </c:pt>
                <c:pt idx="103">
                  <c:v>3.5066920320705721</c:v>
                </c:pt>
                <c:pt idx="104">
                  <c:v>3.8738823134483233</c:v>
                </c:pt>
                <c:pt idx="105">
                  <c:v>4.0859304277709976</c:v>
                </c:pt>
                <c:pt idx="106">
                  <c:v>4.2613928299829409</c:v>
                </c:pt>
                <c:pt idx="107">
                  <c:v>4.3661857244633975</c:v>
                </c:pt>
                <c:pt idx="108">
                  <c:v>4.3144319462758407</c:v>
                </c:pt>
                <c:pt idx="109">
                  <c:v>4.0581898204700471</c:v>
                </c:pt>
                <c:pt idx="110">
                  <c:v>4.3115446400569022</c:v>
                </c:pt>
                <c:pt idx="111">
                  <c:v>4.3575583067645169</c:v>
                </c:pt>
              </c:numCache>
            </c:numRef>
          </c:val>
          <c:smooth val="0"/>
        </c:ser>
        <c:ser>
          <c:idx val="4"/>
          <c:order val="4"/>
          <c:tx>
            <c:strRef>
              <c:f>'不同阈值下的对冲净值（hurst）'!$Q$1</c:f>
              <c:strCache>
                <c:ptCount val="1"/>
                <c:pt idx="0">
                  <c:v>-1.5</c:v>
                </c:pt>
              </c:strCache>
            </c:strRef>
          </c:tx>
          <c:marker>
            <c:symbol val="none"/>
          </c:marker>
          <c:cat>
            <c:numRef>
              <c:f>'不同阈值下的对冲净值（hurst）'!$A$2:$A$113</c:f>
              <c:numCache>
                <c:formatCode>m/d/yyyy</c:formatCode>
                <c:ptCount val="112"/>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pt idx="84">
                  <c:v>41670</c:v>
                </c:pt>
                <c:pt idx="85">
                  <c:v>41698</c:v>
                </c:pt>
                <c:pt idx="86">
                  <c:v>41729</c:v>
                </c:pt>
                <c:pt idx="87">
                  <c:v>41759</c:v>
                </c:pt>
                <c:pt idx="88">
                  <c:v>41790</c:v>
                </c:pt>
                <c:pt idx="89">
                  <c:v>41820</c:v>
                </c:pt>
                <c:pt idx="90">
                  <c:v>41851</c:v>
                </c:pt>
                <c:pt idx="91">
                  <c:v>41882</c:v>
                </c:pt>
                <c:pt idx="92">
                  <c:v>41912</c:v>
                </c:pt>
                <c:pt idx="93">
                  <c:v>41943</c:v>
                </c:pt>
                <c:pt idx="94">
                  <c:v>41973</c:v>
                </c:pt>
                <c:pt idx="95">
                  <c:v>42004</c:v>
                </c:pt>
                <c:pt idx="96">
                  <c:v>42035</c:v>
                </c:pt>
                <c:pt idx="97">
                  <c:v>42063</c:v>
                </c:pt>
                <c:pt idx="98">
                  <c:v>42094</c:v>
                </c:pt>
                <c:pt idx="99">
                  <c:v>42124</c:v>
                </c:pt>
                <c:pt idx="100">
                  <c:v>42155</c:v>
                </c:pt>
                <c:pt idx="101">
                  <c:v>42185</c:v>
                </c:pt>
                <c:pt idx="102">
                  <c:v>42216</c:v>
                </c:pt>
                <c:pt idx="103">
                  <c:v>42247</c:v>
                </c:pt>
                <c:pt idx="104">
                  <c:v>42277</c:v>
                </c:pt>
                <c:pt idx="105">
                  <c:v>42308</c:v>
                </c:pt>
                <c:pt idx="106">
                  <c:v>42338</c:v>
                </c:pt>
                <c:pt idx="107">
                  <c:v>42369</c:v>
                </c:pt>
                <c:pt idx="108">
                  <c:v>42400</c:v>
                </c:pt>
                <c:pt idx="109">
                  <c:v>42429</c:v>
                </c:pt>
                <c:pt idx="110">
                  <c:v>42460</c:v>
                </c:pt>
                <c:pt idx="111">
                  <c:v>42490</c:v>
                </c:pt>
              </c:numCache>
            </c:numRef>
          </c:cat>
          <c:val>
            <c:numRef>
              <c:f>'不同阈值下的对冲净值（hurst）'!$Q$2:$Q$113</c:f>
              <c:numCache>
                <c:formatCode>General</c:formatCode>
                <c:ptCount val="112"/>
                <c:pt idx="0">
                  <c:v>1</c:v>
                </c:pt>
                <c:pt idx="1">
                  <c:v>1.1176671333333332</c:v>
                </c:pt>
                <c:pt idx="2">
                  <c:v>1.1091910896917125</c:v>
                </c:pt>
                <c:pt idx="3">
                  <c:v>0.94857166328737497</c:v>
                </c:pt>
                <c:pt idx="4">
                  <c:v>0.96970645372708208</c:v>
                </c:pt>
                <c:pt idx="5">
                  <c:v>0.96660571344416968</c:v>
                </c:pt>
                <c:pt idx="6">
                  <c:v>1.1370038016386752</c:v>
                </c:pt>
                <c:pt idx="7">
                  <c:v>1.1296858265167515</c:v>
                </c:pt>
                <c:pt idx="8">
                  <c:v>1.0005460422997838</c:v>
                </c:pt>
                <c:pt idx="9">
                  <c:v>1.0059132571409777</c:v>
                </c:pt>
                <c:pt idx="10">
                  <c:v>1.0915665698038803</c:v>
                </c:pt>
                <c:pt idx="11">
                  <c:v>1.1267104045149372</c:v>
                </c:pt>
                <c:pt idx="12">
                  <c:v>1.1032168829945086</c:v>
                </c:pt>
                <c:pt idx="13">
                  <c:v>1.1621857560201103</c:v>
                </c:pt>
                <c:pt idx="14">
                  <c:v>1.242035471666106</c:v>
                </c:pt>
                <c:pt idx="15">
                  <c:v>1.3711220812895719</c:v>
                </c:pt>
                <c:pt idx="16">
                  <c:v>1.2056843191239472</c:v>
                </c:pt>
                <c:pt idx="17">
                  <c:v>1.3943341274843137</c:v>
                </c:pt>
                <c:pt idx="18">
                  <c:v>1.4061106735250462</c:v>
                </c:pt>
                <c:pt idx="19">
                  <c:v>1.446622128139976</c:v>
                </c:pt>
                <c:pt idx="20">
                  <c:v>1.4856008188994096</c:v>
                </c:pt>
                <c:pt idx="21">
                  <c:v>1.4628577559628786</c:v>
                </c:pt>
                <c:pt idx="22">
                  <c:v>1.5365901754366755</c:v>
                </c:pt>
                <c:pt idx="23">
                  <c:v>1.6552118638000362</c:v>
                </c:pt>
                <c:pt idx="24">
                  <c:v>1.6472289274547343</c:v>
                </c:pt>
                <c:pt idx="25">
                  <c:v>1.573746515637815</c:v>
                </c:pt>
                <c:pt idx="26">
                  <c:v>1.5484262831267874</c:v>
                </c:pt>
                <c:pt idx="27">
                  <c:v>1.4643592782058963</c:v>
                </c:pt>
                <c:pt idx="28">
                  <c:v>1.5115224143117598</c:v>
                </c:pt>
                <c:pt idx="29">
                  <c:v>1.5097285120282289</c:v>
                </c:pt>
                <c:pt idx="30">
                  <c:v>1.4861371588040508</c:v>
                </c:pt>
                <c:pt idx="31">
                  <c:v>1.6074733225136606</c:v>
                </c:pt>
                <c:pt idx="32">
                  <c:v>1.6320892312818633</c:v>
                </c:pt>
                <c:pt idx="33">
                  <c:v>1.617797779155481</c:v>
                </c:pt>
                <c:pt idx="34">
                  <c:v>1.6955413920218034</c:v>
                </c:pt>
                <c:pt idx="35">
                  <c:v>1.7228626245058676</c:v>
                </c:pt>
                <c:pt idx="36">
                  <c:v>1.602492277408081</c:v>
                </c:pt>
                <c:pt idx="37">
                  <c:v>1.5412980691688809</c:v>
                </c:pt>
                <c:pt idx="38">
                  <c:v>1.6049544312782722</c:v>
                </c:pt>
                <c:pt idx="39">
                  <c:v>1.6265169506853492</c:v>
                </c:pt>
                <c:pt idx="40">
                  <c:v>1.4787842987079651</c:v>
                </c:pt>
                <c:pt idx="41">
                  <c:v>1.5079934236301606</c:v>
                </c:pt>
                <c:pt idx="42">
                  <c:v>1.5618936325709736</c:v>
                </c:pt>
                <c:pt idx="43">
                  <c:v>1.533662639446298</c:v>
                </c:pt>
                <c:pt idx="44">
                  <c:v>1.4950222798917967</c:v>
                </c:pt>
                <c:pt idx="45">
                  <c:v>1.4658252422766498</c:v>
                </c:pt>
                <c:pt idx="46">
                  <c:v>1.6242958535233853</c:v>
                </c:pt>
                <c:pt idx="47">
                  <c:v>1.5090381659624876</c:v>
                </c:pt>
                <c:pt idx="48">
                  <c:v>1.5729519684436628</c:v>
                </c:pt>
                <c:pt idx="49">
                  <c:v>1.6174834970318779</c:v>
                </c:pt>
                <c:pt idx="50">
                  <c:v>1.6321179485518564</c:v>
                </c:pt>
                <c:pt idx="51">
                  <c:v>1.6081168380594271</c:v>
                </c:pt>
                <c:pt idx="52">
                  <c:v>1.4683811335330912</c:v>
                </c:pt>
                <c:pt idx="53">
                  <c:v>1.5024328920197236</c:v>
                </c:pt>
                <c:pt idx="54">
                  <c:v>1.5510152888464566</c:v>
                </c:pt>
                <c:pt idx="55">
                  <c:v>1.5031278210545964</c:v>
                </c:pt>
                <c:pt idx="56">
                  <c:v>1.5556352699906533</c:v>
                </c:pt>
                <c:pt idx="57">
                  <c:v>1.5231761622646633</c:v>
                </c:pt>
                <c:pt idx="58">
                  <c:v>1.5301836188200597</c:v>
                </c:pt>
                <c:pt idx="59">
                  <c:v>1.4976790758431793</c:v>
                </c:pt>
                <c:pt idx="60">
                  <c:v>1.5127636994950719</c:v>
                </c:pt>
                <c:pt idx="61">
                  <c:v>1.5530600938167418</c:v>
                </c:pt>
                <c:pt idx="62">
                  <c:v>1.5712668114290673</c:v>
                </c:pt>
                <c:pt idx="63">
                  <c:v>1.3958260728388681</c:v>
                </c:pt>
                <c:pt idx="64">
                  <c:v>1.376641001798127</c:v>
                </c:pt>
                <c:pt idx="65">
                  <c:v>1.3448880887711523</c:v>
                </c:pt>
                <c:pt idx="66">
                  <c:v>1.2761705835793606</c:v>
                </c:pt>
                <c:pt idx="67">
                  <c:v>1.3426862351862672</c:v>
                </c:pt>
                <c:pt idx="68">
                  <c:v>1.4587169597600396</c:v>
                </c:pt>
                <c:pt idx="69">
                  <c:v>1.4721636210832449</c:v>
                </c:pt>
                <c:pt idx="70">
                  <c:v>1.3742367691724087</c:v>
                </c:pt>
                <c:pt idx="71">
                  <c:v>1.5324646238990738</c:v>
                </c:pt>
                <c:pt idx="72">
                  <c:v>1.6335251197827694</c:v>
                </c:pt>
                <c:pt idx="73">
                  <c:v>1.5823537573873052</c:v>
                </c:pt>
                <c:pt idx="74">
                  <c:v>1.4060413085985559</c:v>
                </c:pt>
                <c:pt idx="75">
                  <c:v>1.3856698790989257</c:v>
                </c:pt>
                <c:pt idx="76">
                  <c:v>1.3756603937508347</c:v>
                </c:pt>
                <c:pt idx="77">
                  <c:v>1.3925257609014876</c:v>
                </c:pt>
                <c:pt idx="78">
                  <c:v>1.4268699331927701</c:v>
                </c:pt>
                <c:pt idx="79">
                  <c:v>1.4821143417701812</c:v>
                </c:pt>
                <c:pt idx="80">
                  <c:v>1.3812253364115432</c:v>
                </c:pt>
                <c:pt idx="81">
                  <c:v>1.0320943893521337</c:v>
                </c:pt>
                <c:pt idx="82">
                  <c:v>1.0211345790316033</c:v>
                </c:pt>
                <c:pt idx="83">
                  <c:v>0.97239031144769816</c:v>
                </c:pt>
                <c:pt idx="84">
                  <c:v>0.92278069416890707</c:v>
                </c:pt>
                <c:pt idx="85">
                  <c:v>0.90692204148689082</c:v>
                </c:pt>
                <c:pt idx="86">
                  <c:v>0.93239617163375332</c:v>
                </c:pt>
                <c:pt idx="87">
                  <c:v>0.92443739331204955</c:v>
                </c:pt>
                <c:pt idx="88">
                  <c:v>0.94755780362813224</c:v>
                </c:pt>
                <c:pt idx="89">
                  <c:v>0.9200672566292728</c:v>
                </c:pt>
                <c:pt idx="90">
                  <c:v>0.94228128969892566</c:v>
                </c:pt>
                <c:pt idx="91">
                  <c:v>0.97994111620587121</c:v>
                </c:pt>
                <c:pt idx="92">
                  <c:v>0.98895278833883438</c:v>
                </c:pt>
                <c:pt idx="93">
                  <c:v>0.89374625395781537</c:v>
                </c:pt>
                <c:pt idx="94">
                  <c:v>0.88224299488083324</c:v>
                </c:pt>
                <c:pt idx="95">
                  <c:v>0.80976110330083395</c:v>
                </c:pt>
                <c:pt idx="96">
                  <c:v>0.91174753549751542</c:v>
                </c:pt>
                <c:pt idx="97">
                  <c:v>0.874471649256235</c:v>
                </c:pt>
                <c:pt idx="98">
                  <c:v>0.86476688781731059</c:v>
                </c:pt>
                <c:pt idx="99">
                  <c:v>0.87666353676165376</c:v>
                </c:pt>
                <c:pt idx="100">
                  <c:v>0.94303288397338403</c:v>
                </c:pt>
                <c:pt idx="101">
                  <c:v>1.0847836648457518</c:v>
                </c:pt>
                <c:pt idx="102">
                  <c:v>1.2007786860020719</c:v>
                </c:pt>
                <c:pt idx="103">
                  <c:v>1.2597371596405109</c:v>
                </c:pt>
                <c:pt idx="104">
                  <c:v>1.2675989273063955</c:v>
                </c:pt>
                <c:pt idx="105">
                  <c:v>1.3566931319912672</c:v>
                </c:pt>
                <c:pt idx="106">
                  <c:v>1.4375510251380976</c:v>
                </c:pt>
                <c:pt idx="107">
                  <c:v>1.4849902089676548</c:v>
                </c:pt>
                <c:pt idx="108">
                  <c:v>1.4754696892395951</c:v>
                </c:pt>
                <c:pt idx="109">
                  <c:v>1.2751791053343877</c:v>
                </c:pt>
                <c:pt idx="110">
                  <c:v>1.3027000207857145</c:v>
                </c:pt>
                <c:pt idx="111">
                  <c:v>1.38792916964562</c:v>
                </c:pt>
              </c:numCache>
            </c:numRef>
          </c:val>
          <c:smooth val="0"/>
        </c:ser>
        <c:dLbls>
          <c:showLegendKey val="0"/>
          <c:showVal val="0"/>
          <c:showCatName val="0"/>
          <c:showSerName val="0"/>
          <c:showPercent val="0"/>
          <c:showBubbleSize val="0"/>
        </c:dLbls>
        <c:smooth val="0"/>
        <c:axId val="2101566752"/>
        <c:axId val="2101567296"/>
      </c:lineChart>
      <c:dateAx>
        <c:axId val="2101566752"/>
        <c:scaling>
          <c:orientation val="minMax"/>
        </c:scaling>
        <c:delete val="0"/>
        <c:axPos val="b"/>
        <c:numFmt formatCode="m/d/yyyy" sourceLinked="1"/>
        <c:majorTickMark val="out"/>
        <c:minorTickMark val="none"/>
        <c:tickLblPos val="nextTo"/>
        <c:crossAx val="2101567296"/>
        <c:crosses val="autoZero"/>
        <c:auto val="1"/>
        <c:lblOffset val="100"/>
        <c:baseTimeUnit val="months"/>
      </c:dateAx>
      <c:valAx>
        <c:axId val="2101567296"/>
        <c:scaling>
          <c:orientation val="minMax"/>
        </c:scaling>
        <c:delete val="0"/>
        <c:axPos val="l"/>
        <c:numFmt formatCode="General" sourceLinked="1"/>
        <c:majorTickMark val="out"/>
        <c:minorTickMark val="none"/>
        <c:tickLblPos val="nextTo"/>
        <c:crossAx val="2101566752"/>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dirty="0" smtClean="0">
                <a:latin typeface="微软雅黑" panose="020B0503020204020204" pitchFamily="34" charset="-122"/>
                <a:ea typeface="微软雅黑" panose="020B0503020204020204" pitchFamily="34" charset="-122"/>
              </a:rPr>
              <a:t>天</a:t>
            </a:r>
            <a:r>
              <a:rPr lang="zh-CN" altLang="en-US" sz="1200" dirty="0">
                <a:latin typeface="微软雅黑" panose="020B0503020204020204" pitchFamily="34" charset="-122"/>
                <a:ea typeface="微软雅黑" panose="020B0503020204020204" pitchFamily="34" charset="-122"/>
              </a:rPr>
              <a:t>成控股（</a:t>
            </a:r>
            <a:r>
              <a:rPr lang="en-US" altLang="zh-CN" sz="1200" dirty="0">
                <a:latin typeface="微软雅黑" panose="020B0503020204020204" pitchFamily="34" charset="-122"/>
                <a:ea typeface="微软雅黑" panose="020B0503020204020204" pitchFamily="34" charset="-122"/>
              </a:rPr>
              <a:t>600112</a:t>
            </a:r>
            <a:r>
              <a:rPr lang="zh-CN" altLang="en-US" sz="1200" dirty="0" smtClean="0">
                <a:latin typeface="微软雅黑" panose="020B0503020204020204" pitchFamily="34" charset="-122"/>
                <a:ea typeface="微软雅黑" panose="020B0503020204020204" pitchFamily="34" charset="-122"/>
              </a:rPr>
              <a:t>）月度序号</a:t>
            </a:r>
            <a:endParaRPr lang="zh-CN" altLang="en-US" sz="1200" dirty="0">
              <a:latin typeface="微软雅黑" panose="020B0503020204020204" pitchFamily="34" charset="-122"/>
              <a:ea typeface="微软雅黑" panose="020B0503020204020204" pitchFamily="34" charset="-122"/>
            </a:endParaRPr>
          </a:p>
        </c:rich>
      </c:tx>
      <c:layout/>
      <c:overlay val="0"/>
    </c:title>
    <c:autoTitleDeleted val="0"/>
    <c:plotArea>
      <c:layout/>
      <c:lineChart>
        <c:grouping val="standard"/>
        <c:varyColors val="0"/>
        <c:ser>
          <c:idx val="0"/>
          <c:order val="0"/>
          <c:tx>
            <c:strRef>
              <c:f>Sheet1!$K$1</c:f>
              <c:strCache>
                <c:ptCount val="1"/>
                <c:pt idx="0">
                  <c:v>天成控股（600112）序号</c:v>
                </c:pt>
              </c:strCache>
            </c:strRef>
          </c:tx>
          <c:marker>
            <c:symbol val="none"/>
          </c:marker>
          <c:cat>
            <c:numRef>
              <c:f>Sheet1!$J$2:$J$14</c:f>
              <c:numCache>
                <c:formatCode>yyyy\-mm\-dd</c:formatCode>
                <c:ptCount val="13"/>
                <c:pt idx="0">
                  <c:v>42094</c:v>
                </c:pt>
                <c:pt idx="1">
                  <c:v>42124</c:v>
                </c:pt>
                <c:pt idx="2">
                  <c:v>42155</c:v>
                </c:pt>
                <c:pt idx="3">
                  <c:v>42185</c:v>
                </c:pt>
                <c:pt idx="4">
                  <c:v>42216</c:v>
                </c:pt>
                <c:pt idx="5">
                  <c:v>42247</c:v>
                </c:pt>
                <c:pt idx="6">
                  <c:v>42277</c:v>
                </c:pt>
                <c:pt idx="7">
                  <c:v>42308</c:v>
                </c:pt>
                <c:pt idx="8">
                  <c:v>42338</c:v>
                </c:pt>
                <c:pt idx="9">
                  <c:v>42369</c:v>
                </c:pt>
                <c:pt idx="10">
                  <c:v>42400</c:v>
                </c:pt>
                <c:pt idx="11">
                  <c:v>42429</c:v>
                </c:pt>
                <c:pt idx="12">
                  <c:v>42460</c:v>
                </c:pt>
              </c:numCache>
            </c:numRef>
          </c:cat>
          <c:val>
            <c:numRef>
              <c:f>Sheet1!$K$2:$K$14</c:f>
              <c:numCache>
                <c:formatCode>General</c:formatCode>
                <c:ptCount val="13"/>
                <c:pt idx="0">
                  <c:v>20</c:v>
                </c:pt>
                <c:pt idx="1">
                  <c:v>397</c:v>
                </c:pt>
                <c:pt idx="2">
                  <c:v>89</c:v>
                </c:pt>
                <c:pt idx="3">
                  <c:v>492</c:v>
                </c:pt>
                <c:pt idx="4">
                  <c:v>456</c:v>
                </c:pt>
                <c:pt idx="5">
                  <c:v>22</c:v>
                </c:pt>
                <c:pt idx="6">
                  <c:v>388</c:v>
                </c:pt>
                <c:pt idx="7">
                  <c:v>300</c:v>
                </c:pt>
                <c:pt idx="8">
                  <c:v>8</c:v>
                </c:pt>
                <c:pt idx="9">
                  <c:v>497</c:v>
                </c:pt>
                <c:pt idx="10">
                  <c:v>449</c:v>
                </c:pt>
                <c:pt idx="11">
                  <c:v>309</c:v>
                </c:pt>
                <c:pt idx="12">
                  <c:v>58</c:v>
                </c:pt>
              </c:numCache>
            </c:numRef>
          </c:val>
          <c:smooth val="0"/>
        </c:ser>
        <c:dLbls>
          <c:showLegendKey val="0"/>
          <c:showVal val="0"/>
          <c:showCatName val="0"/>
          <c:showSerName val="0"/>
          <c:showPercent val="0"/>
          <c:showBubbleSize val="0"/>
        </c:dLbls>
        <c:marker val="1"/>
        <c:smooth val="0"/>
        <c:axId val="2101575456"/>
        <c:axId val="2101573824"/>
      </c:lineChart>
      <c:lineChart>
        <c:grouping val="standard"/>
        <c:varyColors val="0"/>
        <c:ser>
          <c:idx val="1"/>
          <c:order val="1"/>
          <c:tx>
            <c:strRef>
              <c:f>Sheet1!$L$1</c:f>
              <c:strCache>
                <c:ptCount val="1"/>
                <c:pt idx="0">
                  <c:v>市场动量反转区分度指标</c:v>
                </c:pt>
              </c:strCache>
            </c:strRef>
          </c:tx>
          <c:marker>
            <c:symbol val="none"/>
          </c:marker>
          <c:val>
            <c:numRef>
              <c:f>Sheet1!$L$2:$L$14</c:f>
              <c:numCache>
                <c:formatCode>General</c:formatCode>
                <c:ptCount val="13"/>
                <c:pt idx="0">
                  <c:v>0.4515692706765817</c:v>
                </c:pt>
                <c:pt idx="1">
                  <c:v>-1.1328073612640814</c:v>
                </c:pt>
                <c:pt idx="2">
                  <c:v>0.35271790799486524</c:v>
                </c:pt>
                <c:pt idx="3">
                  <c:v>0.42247237157494277</c:v>
                </c:pt>
                <c:pt idx="4">
                  <c:v>7.6748713172214291</c:v>
                </c:pt>
                <c:pt idx="5">
                  <c:v>7.0148059655367758</c:v>
                </c:pt>
                <c:pt idx="6">
                  <c:v>4.3952647924725339</c:v>
                </c:pt>
                <c:pt idx="7">
                  <c:v>3.9943613629313348</c:v>
                </c:pt>
                <c:pt idx="8">
                  <c:v>7.1030423357153367</c:v>
                </c:pt>
                <c:pt idx="9">
                  <c:v>7.4429032685481866</c:v>
                </c:pt>
                <c:pt idx="10">
                  <c:v>9.7472422876406597</c:v>
                </c:pt>
                <c:pt idx="11">
                  <c:v>5.1432857138972317</c:v>
                </c:pt>
                <c:pt idx="12">
                  <c:v>5.4152837311336475</c:v>
                </c:pt>
              </c:numCache>
            </c:numRef>
          </c:val>
          <c:smooth val="0"/>
        </c:ser>
        <c:dLbls>
          <c:showLegendKey val="0"/>
          <c:showVal val="0"/>
          <c:showCatName val="0"/>
          <c:showSerName val="0"/>
          <c:showPercent val="0"/>
          <c:showBubbleSize val="0"/>
        </c:dLbls>
        <c:marker val="1"/>
        <c:smooth val="0"/>
        <c:axId val="2101577088"/>
        <c:axId val="2101571104"/>
      </c:lineChart>
      <c:dateAx>
        <c:axId val="2101575456"/>
        <c:scaling>
          <c:orientation val="minMax"/>
        </c:scaling>
        <c:delete val="0"/>
        <c:axPos val="b"/>
        <c:numFmt formatCode="yyyy\-mm\-dd" sourceLinked="1"/>
        <c:majorTickMark val="out"/>
        <c:minorTickMark val="none"/>
        <c:tickLblPos val="nextTo"/>
        <c:crossAx val="2101573824"/>
        <c:crosses val="autoZero"/>
        <c:auto val="1"/>
        <c:lblOffset val="100"/>
        <c:baseTimeUnit val="months"/>
      </c:dateAx>
      <c:valAx>
        <c:axId val="2101573824"/>
        <c:scaling>
          <c:orientation val="minMax"/>
        </c:scaling>
        <c:delete val="0"/>
        <c:axPos val="l"/>
        <c:numFmt formatCode="General" sourceLinked="1"/>
        <c:majorTickMark val="out"/>
        <c:minorTickMark val="none"/>
        <c:tickLblPos val="nextTo"/>
        <c:crossAx val="2101575456"/>
        <c:crosses val="autoZero"/>
        <c:crossBetween val="between"/>
      </c:valAx>
      <c:valAx>
        <c:axId val="2101571104"/>
        <c:scaling>
          <c:orientation val="minMax"/>
          <c:min val="-2"/>
        </c:scaling>
        <c:delete val="0"/>
        <c:axPos val="r"/>
        <c:numFmt formatCode="General" sourceLinked="1"/>
        <c:majorTickMark val="out"/>
        <c:minorTickMark val="none"/>
        <c:tickLblPos val="nextTo"/>
        <c:crossAx val="2101577088"/>
        <c:crosses val="max"/>
        <c:crossBetween val="between"/>
      </c:valAx>
      <c:catAx>
        <c:axId val="2101577088"/>
        <c:scaling>
          <c:orientation val="minMax"/>
        </c:scaling>
        <c:delete val="1"/>
        <c:axPos val="b"/>
        <c:majorTickMark val="out"/>
        <c:minorTickMark val="none"/>
        <c:tickLblPos val="nextTo"/>
        <c:crossAx val="2101571104"/>
        <c:crosses val="autoZero"/>
        <c:auto val="1"/>
        <c:lblAlgn val="ctr"/>
        <c:lblOffset val="100"/>
        <c:noMultiLvlLbl val="0"/>
      </c:catAx>
    </c:plotArea>
    <c:legend>
      <c:legendPos val="b"/>
      <c:layout/>
      <c:overlay val="0"/>
    </c:legend>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latin typeface="微软雅黑" panose="020B0503020204020204" pitchFamily="34" charset="-122"/>
                <a:ea typeface="微软雅黑" panose="020B0503020204020204" pitchFamily="34" charset="-122"/>
              </a:defRPr>
            </a:pPr>
            <a:r>
              <a:rPr lang="zh-CN" altLang="en-US" sz="1200">
                <a:latin typeface="微软雅黑" panose="020B0503020204020204" pitchFamily="34" charset="-122"/>
                <a:ea typeface="微软雅黑" panose="020B0503020204020204" pitchFamily="34" charset="-122"/>
              </a:rPr>
              <a:t>阈值</a:t>
            </a:r>
            <a:r>
              <a:rPr lang="en-US" altLang="zh-CN" sz="1200">
                <a:latin typeface="微软雅黑" panose="020B0503020204020204" pitchFamily="34" charset="-122"/>
                <a:ea typeface="微软雅黑" panose="020B0503020204020204" pitchFamily="34" charset="-122"/>
              </a:rPr>
              <a:t>0</a:t>
            </a:r>
            <a:r>
              <a:rPr lang="zh-CN" altLang="en-US" sz="1200">
                <a:latin typeface="微软雅黑" panose="020B0503020204020204" pitchFamily="34" charset="-122"/>
                <a:ea typeface="微软雅黑" panose="020B0503020204020204" pitchFamily="34" charset="-122"/>
              </a:rPr>
              <a:t>的反转股票数量</a:t>
            </a:r>
          </a:p>
        </c:rich>
      </c:tx>
      <c:layout/>
      <c:overlay val="0"/>
    </c:title>
    <c:autoTitleDeleted val="0"/>
    <c:plotArea>
      <c:layout/>
      <c:lineChart>
        <c:grouping val="standard"/>
        <c:varyColors val="0"/>
        <c:ser>
          <c:idx val="0"/>
          <c:order val="0"/>
          <c:tx>
            <c:strRef>
              <c:f>Sheet6!$B$1</c:f>
              <c:strCache>
                <c:ptCount val="1"/>
                <c:pt idx="0">
                  <c:v>阈值0的反转股票数量</c:v>
                </c:pt>
              </c:strCache>
            </c:strRef>
          </c:tx>
          <c:marker>
            <c:symbol val="none"/>
          </c:marker>
          <c:cat>
            <c:numRef>
              <c:f>Sheet6!$A$2:$A$113</c:f>
              <c:numCache>
                <c:formatCode>yyyy\-mm\-dd</c:formatCode>
                <c:ptCount val="112"/>
                <c:pt idx="0">
                  <c:v>39141</c:v>
                </c:pt>
                <c:pt idx="1">
                  <c:v>39172</c:v>
                </c:pt>
                <c:pt idx="2">
                  <c:v>39202</c:v>
                </c:pt>
                <c:pt idx="3">
                  <c:v>39233</c:v>
                </c:pt>
                <c:pt idx="4">
                  <c:v>39263</c:v>
                </c:pt>
                <c:pt idx="5">
                  <c:v>39294</c:v>
                </c:pt>
                <c:pt idx="6">
                  <c:v>39325</c:v>
                </c:pt>
                <c:pt idx="7">
                  <c:v>39355</c:v>
                </c:pt>
                <c:pt idx="8">
                  <c:v>39386</c:v>
                </c:pt>
                <c:pt idx="9">
                  <c:v>39416</c:v>
                </c:pt>
                <c:pt idx="10">
                  <c:v>39447</c:v>
                </c:pt>
                <c:pt idx="11">
                  <c:v>39478</c:v>
                </c:pt>
                <c:pt idx="12">
                  <c:v>39507</c:v>
                </c:pt>
                <c:pt idx="13">
                  <c:v>39538</c:v>
                </c:pt>
                <c:pt idx="14">
                  <c:v>39568</c:v>
                </c:pt>
                <c:pt idx="15">
                  <c:v>39599</c:v>
                </c:pt>
                <c:pt idx="16">
                  <c:v>39629</c:v>
                </c:pt>
                <c:pt idx="17">
                  <c:v>39660</c:v>
                </c:pt>
                <c:pt idx="18">
                  <c:v>39691</c:v>
                </c:pt>
                <c:pt idx="19">
                  <c:v>39721</c:v>
                </c:pt>
                <c:pt idx="20">
                  <c:v>39752</c:v>
                </c:pt>
                <c:pt idx="21">
                  <c:v>39782</c:v>
                </c:pt>
                <c:pt idx="22">
                  <c:v>39813</c:v>
                </c:pt>
                <c:pt idx="23">
                  <c:v>39844</c:v>
                </c:pt>
                <c:pt idx="24">
                  <c:v>39872</c:v>
                </c:pt>
                <c:pt idx="25">
                  <c:v>39903</c:v>
                </c:pt>
                <c:pt idx="26">
                  <c:v>39933</c:v>
                </c:pt>
                <c:pt idx="27">
                  <c:v>39964</c:v>
                </c:pt>
                <c:pt idx="28">
                  <c:v>39994</c:v>
                </c:pt>
                <c:pt idx="29">
                  <c:v>40025</c:v>
                </c:pt>
                <c:pt idx="30">
                  <c:v>40056</c:v>
                </c:pt>
                <c:pt idx="31">
                  <c:v>40086</c:v>
                </c:pt>
                <c:pt idx="32">
                  <c:v>40117</c:v>
                </c:pt>
                <c:pt idx="33">
                  <c:v>40147</c:v>
                </c:pt>
                <c:pt idx="34">
                  <c:v>40178</c:v>
                </c:pt>
                <c:pt idx="35">
                  <c:v>40209</c:v>
                </c:pt>
                <c:pt idx="36">
                  <c:v>40237</c:v>
                </c:pt>
                <c:pt idx="37">
                  <c:v>40268</c:v>
                </c:pt>
                <c:pt idx="38">
                  <c:v>40298</c:v>
                </c:pt>
                <c:pt idx="39">
                  <c:v>40329</c:v>
                </c:pt>
                <c:pt idx="40">
                  <c:v>40359</c:v>
                </c:pt>
                <c:pt idx="41">
                  <c:v>40390</c:v>
                </c:pt>
                <c:pt idx="42">
                  <c:v>40421</c:v>
                </c:pt>
                <c:pt idx="43">
                  <c:v>40451</c:v>
                </c:pt>
                <c:pt idx="44">
                  <c:v>40482</c:v>
                </c:pt>
                <c:pt idx="45">
                  <c:v>40512</c:v>
                </c:pt>
                <c:pt idx="46">
                  <c:v>40543</c:v>
                </c:pt>
                <c:pt idx="47">
                  <c:v>40574</c:v>
                </c:pt>
                <c:pt idx="48">
                  <c:v>40602</c:v>
                </c:pt>
                <c:pt idx="49">
                  <c:v>40633</c:v>
                </c:pt>
                <c:pt idx="50">
                  <c:v>40663</c:v>
                </c:pt>
                <c:pt idx="51">
                  <c:v>40694</c:v>
                </c:pt>
                <c:pt idx="52">
                  <c:v>40724</c:v>
                </c:pt>
                <c:pt idx="53">
                  <c:v>40755</c:v>
                </c:pt>
                <c:pt idx="54">
                  <c:v>40786</c:v>
                </c:pt>
                <c:pt idx="55">
                  <c:v>40816</c:v>
                </c:pt>
                <c:pt idx="56">
                  <c:v>40847</c:v>
                </c:pt>
                <c:pt idx="57">
                  <c:v>40877</c:v>
                </c:pt>
                <c:pt idx="58">
                  <c:v>40908</c:v>
                </c:pt>
                <c:pt idx="59">
                  <c:v>40939</c:v>
                </c:pt>
                <c:pt idx="60">
                  <c:v>40968</c:v>
                </c:pt>
                <c:pt idx="61">
                  <c:v>40999</c:v>
                </c:pt>
                <c:pt idx="62">
                  <c:v>41029</c:v>
                </c:pt>
                <c:pt idx="63">
                  <c:v>41060</c:v>
                </c:pt>
                <c:pt idx="64">
                  <c:v>41090</c:v>
                </c:pt>
                <c:pt idx="65">
                  <c:v>41121</c:v>
                </c:pt>
                <c:pt idx="66">
                  <c:v>41152</c:v>
                </c:pt>
                <c:pt idx="67">
                  <c:v>41182</c:v>
                </c:pt>
                <c:pt idx="68">
                  <c:v>41213</c:v>
                </c:pt>
                <c:pt idx="69">
                  <c:v>41243</c:v>
                </c:pt>
                <c:pt idx="70">
                  <c:v>41274</c:v>
                </c:pt>
                <c:pt idx="71">
                  <c:v>41305</c:v>
                </c:pt>
                <c:pt idx="72">
                  <c:v>41333</c:v>
                </c:pt>
                <c:pt idx="73">
                  <c:v>41364</c:v>
                </c:pt>
                <c:pt idx="74">
                  <c:v>41394</c:v>
                </c:pt>
                <c:pt idx="75">
                  <c:v>41425</c:v>
                </c:pt>
                <c:pt idx="76">
                  <c:v>41455</c:v>
                </c:pt>
                <c:pt idx="77">
                  <c:v>41486</c:v>
                </c:pt>
                <c:pt idx="78">
                  <c:v>41517</c:v>
                </c:pt>
                <c:pt idx="79">
                  <c:v>41547</c:v>
                </c:pt>
                <c:pt idx="80">
                  <c:v>41578</c:v>
                </c:pt>
                <c:pt idx="81">
                  <c:v>41608</c:v>
                </c:pt>
                <c:pt idx="82">
                  <c:v>41639</c:v>
                </c:pt>
                <c:pt idx="83">
                  <c:v>41670</c:v>
                </c:pt>
                <c:pt idx="84">
                  <c:v>41698</c:v>
                </c:pt>
                <c:pt idx="85">
                  <c:v>41729</c:v>
                </c:pt>
                <c:pt idx="86">
                  <c:v>41759</c:v>
                </c:pt>
                <c:pt idx="87">
                  <c:v>41790</c:v>
                </c:pt>
                <c:pt idx="88">
                  <c:v>41820</c:v>
                </c:pt>
                <c:pt idx="89">
                  <c:v>41851</c:v>
                </c:pt>
                <c:pt idx="90">
                  <c:v>41882</c:v>
                </c:pt>
                <c:pt idx="91">
                  <c:v>41912</c:v>
                </c:pt>
                <c:pt idx="92">
                  <c:v>41943</c:v>
                </c:pt>
                <c:pt idx="93">
                  <c:v>41973</c:v>
                </c:pt>
                <c:pt idx="94">
                  <c:v>42004</c:v>
                </c:pt>
                <c:pt idx="95">
                  <c:v>42035</c:v>
                </c:pt>
                <c:pt idx="96">
                  <c:v>42063</c:v>
                </c:pt>
                <c:pt idx="97">
                  <c:v>42094</c:v>
                </c:pt>
                <c:pt idx="98">
                  <c:v>42124</c:v>
                </c:pt>
                <c:pt idx="99">
                  <c:v>42155</c:v>
                </c:pt>
                <c:pt idx="100">
                  <c:v>42185</c:v>
                </c:pt>
                <c:pt idx="101">
                  <c:v>42216</c:v>
                </c:pt>
                <c:pt idx="102">
                  <c:v>42247</c:v>
                </c:pt>
                <c:pt idx="103">
                  <c:v>42277</c:v>
                </c:pt>
                <c:pt idx="104">
                  <c:v>42308</c:v>
                </c:pt>
                <c:pt idx="105">
                  <c:v>42338</c:v>
                </c:pt>
                <c:pt idx="106">
                  <c:v>42369</c:v>
                </c:pt>
                <c:pt idx="107">
                  <c:v>42400</c:v>
                </c:pt>
                <c:pt idx="108">
                  <c:v>42429</c:v>
                </c:pt>
                <c:pt idx="109">
                  <c:v>42460</c:v>
                </c:pt>
                <c:pt idx="110">
                  <c:v>42490</c:v>
                </c:pt>
              </c:numCache>
            </c:numRef>
          </c:cat>
          <c:val>
            <c:numRef>
              <c:f>Sheet6!$B$2:$B$113</c:f>
              <c:numCache>
                <c:formatCode>General</c:formatCode>
                <c:ptCount val="112"/>
                <c:pt idx="0">
                  <c:v>242</c:v>
                </c:pt>
                <c:pt idx="1">
                  <c:v>246</c:v>
                </c:pt>
                <c:pt idx="2">
                  <c:v>243</c:v>
                </c:pt>
                <c:pt idx="3">
                  <c:v>243</c:v>
                </c:pt>
                <c:pt idx="4">
                  <c:v>247</c:v>
                </c:pt>
                <c:pt idx="5">
                  <c:v>258</c:v>
                </c:pt>
                <c:pt idx="6">
                  <c:v>283</c:v>
                </c:pt>
                <c:pt idx="7">
                  <c:v>279</c:v>
                </c:pt>
                <c:pt idx="8">
                  <c:v>274</c:v>
                </c:pt>
                <c:pt idx="9">
                  <c:v>280</c:v>
                </c:pt>
                <c:pt idx="10">
                  <c:v>296</c:v>
                </c:pt>
                <c:pt idx="11">
                  <c:v>246</c:v>
                </c:pt>
                <c:pt idx="12">
                  <c:v>284</c:v>
                </c:pt>
                <c:pt idx="13">
                  <c:v>268</c:v>
                </c:pt>
                <c:pt idx="14">
                  <c:v>268</c:v>
                </c:pt>
                <c:pt idx="15">
                  <c:v>274</c:v>
                </c:pt>
                <c:pt idx="16">
                  <c:v>275</c:v>
                </c:pt>
                <c:pt idx="17">
                  <c:v>240</c:v>
                </c:pt>
                <c:pt idx="18">
                  <c:v>267</c:v>
                </c:pt>
                <c:pt idx="19">
                  <c:v>280</c:v>
                </c:pt>
                <c:pt idx="20">
                  <c:v>277</c:v>
                </c:pt>
                <c:pt idx="21">
                  <c:v>228</c:v>
                </c:pt>
                <c:pt idx="22">
                  <c:v>228</c:v>
                </c:pt>
                <c:pt idx="23">
                  <c:v>219</c:v>
                </c:pt>
                <c:pt idx="24">
                  <c:v>273</c:v>
                </c:pt>
                <c:pt idx="25">
                  <c:v>292</c:v>
                </c:pt>
                <c:pt idx="26">
                  <c:v>283</c:v>
                </c:pt>
                <c:pt idx="27">
                  <c:v>276</c:v>
                </c:pt>
                <c:pt idx="28">
                  <c:v>275</c:v>
                </c:pt>
                <c:pt idx="29">
                  <c:v>245</c:v>
                </c:pt>
                <c:pt idx="30">
                  <c:v>267</c:v>
                </c:pt>
                <c:pt idx="31">
                  <c:v>266</c:v>
                </c:pt>
                <c:pt idx="32">
                  <c:v>265</c:v>
                </c:pt>
                <c:pt idx="33">
                  <c:v>266</c:v>
                </c:pt>
                <c:pt idx="34">
                  <c:v>265</c:v>
                </c:pt>
                <c:pt idx="35">
                  <c:v>237</c:v>
                </c:pt>
                <c:pt idx="36">
                  <c:v>274</c:v>
                </c:pt>
                <c:pt idx="37">
                  <c:v>281</c:v>
                </c:pt>
                <c:pt idx="38">
                  <c:v>293</c:v>
                </c:pt>
                <c:pt idx="39">
                  <c:v>280</c:v>
                </c:pt>
                <c:pt idx="40">
                  <c:v>293</c:v>
                </c:pt>
                <c:pt idx="41">
                  <c:v>209</c:v>
                </c:pt>
                <c:pt idx="42">
                  <c:v>272</c:v>
                </c:pt>
                <c:pt idx="43">
                  <c:v>276</c:v>
                </c:pt>
                <c:pt idx="44">
                  <c:v>276</c:v>
                </c:pt>
                <c:pt idx="45">
                  <c:v>263</c:v>
                </c:pt>
                <c:pt idx="46">
                  <c:v>275</c:v>
                </c:pt>
                <c:pt idx="47">
                  <c:v>235</c:v>
                </c:pt>
                <c:pt idx="48">
                  <c:v>255</c:v>
                </c:pt>
                <c:pt idx="49">
                  <c:v>256</c:v>
                </c:pt>
                <c:pt idx="50">
                  <c:v>268</c:v>
                </c:pt>
                <c:pt idx="51">
                  <c:v>270</c:v>
                </c:pt>
                <c:pt idx="52">
                  <c:v>269</c:v>
                </c:pt>
                <c:pt idx="53">
                  <c:v>244</c:v>
                </c:pt>
                <c:pt idx="54">
                  <c:v>279</c:v>
                </c:pt>
                <c:pt idx="55">
                  <c:v>283</c:v>
                </c:pt>
                <c:pt idx="56">
                  <c:v>271</c:v>
                </c:pt>
                <c:pt idx="57">
                  <c:v>241</c:v>
                </c:pt>
                <c:pt idx="58">
                  <c:v>239</c:v>
                </c:pt>
                <c:pt idx="59">
                  <c:v>205</c:v>
                </c:pt>
                <c:pt idx="60">
                  <c:v>274</c:v>
                </c:pt>
                <c:pt idx="61">
                  <c:v>283</c:v>
                </c:pt>
                <c:pt idx="62">
                  <c:v>285</c:v>
                </c:pt>
                <c:pt idx="63">
                  <c:v>282</c:v>
                </c:pt>
                <c:pt idx="64">
                  <c:v>271</c:v>
                </c:pt>
                <c:pt idx="65">
                  <c:v>244</c:v>
                </c:pt>
                <c:pt idx="66">
                  <c:v>270</c:v>
                </c:pt>
                <c:pt idx="67">
                  <c:v>267</c:v>
                </c:pt>
                <c:pt idx="68">
                  <c:v>257</c:v>
                </c:pt>
                <c:pt idx="69">
                  <c:v>261</c:v>
                </c:pt>
                <c:pt idx="70">
                  <c:v>270</c:v>
                </c:pt>
                <c:pt idx="71">
                  <c:v>249</c:v>
                </c:pt>
                <c:pt idx="72">
                  <c:v>258</c:v>
                </c:pt>
                <c:pt idx="73">
                  <c:v>275</c:v>
                </c:pt>
                <c:pt idx="74">
                  <c:v>275</c:v>
                </c:pt>
                <c:pt idx="75">
                  <c:v>267</c:v>
                </c:pt>
                <c:pt idx="76">
                  <c:v>262</c:v>
                </c:pt>
                <c:pt idx="77">
                  <c:v>205</c:v>
                </c:pt>
                <c:pt idx="78">
                  <c:v>246</c:v>
                </c:pt>
                <c:pt idx="79">
                  <c:v>245</c:v>
                </c:pt>
                <c:pt idx="80">
                  <c:v>250</c:v>
                </c:pt>
                <c:pt idx="81">
                  <c:v>248</c:v>
                </c:pt>
                <c:pt idx="82">
                  <c:v>247</c:v>
                </c:pt>
                <c:pt idx="83">
                  <c:v>270</c:v>
                </c:pt>
                <c:pt idx="84">
                  <c:v>266</c:v>
                </c:pt>
                <c:pt idx="85">
                  <c:v>265</c:v>
                </c:pt>
                <c:pt idx="86">
                  <c:v>264</c:v>
                </c:pt>
                <c:pt idx="87">
                  <c:v>267</c:v>
                </c:pt>
                <c:pt idx="88">
                  <c:v>252</c:v>
                </c:pt>
                <c:pt idx="89">
                  <c:v>247</c:v>
                </c:pt>
                <c:pt idx="90">
                  <c:v>248</c:v>
                </c:pt>
                <c:pt idx="91">
                  <c:v>251</c:v>
                </c:pt>
                <c:pt idx="92">
                  <c:v>261</c:v>
                </c:pt>
                <c:pt idx="93">
                  <c:v>262</c:v>
                </c:pt>
                <c:pt idx="94">
                  <c:v>266</c:v>
                </c:pt>
                <c:pt idx="95">
                  <c:v>225</c:v>
                </c:pt>
                <c:pt idx="96">
                  <c:v>226</c:v>
                </c:pt>
                <c:pt idx="97">
                  <c:v>275</c:v>
                </c:pt>
                <c:pt idx="98">
                  <c:v>267</c:v>
                </c:pt>
                <c:pt idx="99">
                  <c:v>266</c:v>
                </c:pt>
                <c:pt idx="100">
                  <c:v>275</c:v>
                </c:pt>
                <c:pt idx="101">
                  <c:v>258</c:v>
                </c:pt>
                <c:pt idx="102">
                  <c:v>273</c:v>
                </c:pt>
                <c:pt idx="103">
                  <c:v>286</c:v>
                </c:pt>
                <c:pt idx="104">
                  <c:v>275</c:v>
                </c:pt>
                <c:pt idx="105">
                  <c:v>287</c:v>
                </c:pt>
                <c:pt idx="106">
                  <c:v>291</c:v>
                </c:pt>
                <c:pt idx="107">
                  <c:v>265</c:v>
                </c:pt>
                <c:pt idx="108">
                  <c:v>260</c:v>
                </c:pt>
                <c:pt idx="109">
                  <c:v>266</c:v>
                </c:pt>
                <c:pt idx="110">
                  <c:v>268</c:v>
                </c:pt>
              </c:numCache>
            </c:numRef>
          </c:val>
          <c:smooth val="0"/>
        </c:ser>
        <c:dLbls>
          <c:showLegendKey val="0"/>
          <c:showVal val="0"/>
          <c:showCatName val="0"/>
          <c:showSerName val="0"/>
          <c:showPercent val="0"/>
          <c:showBubbleSize val="0"/>
        </c:dLbls>
        <c:smooth val="0"/>
        <c:axId val="2101572736"/>
        <c:axId val="2101565120"/>
      </c:lineChart>
      <c:dateAx>
        <c:axId val="2101572736"/>
        <c:scaling>
          <c:orientation val="minMax"/>
        </c:scaling>
        <c:delete val="0"/>
        <c:axPos val="b"/>
        <c:numFmt formatCode="yyyy\-mm\-dd" sourceLinked="1"/>
        <c:majorTickMark val="out"/>
        <c:minorTickMark val="none"/>
        <c:tickLblPos val="nextTo"/>
        <c:crossAx val="2101565120"/>
        <c:crosses val="autoZero"/>
        <c:auto val="1"/>
        <c:lblOffset val="100"/>
        <c:baseTimeUnit val="months"/>
      </c:dateAx>
      <c:valAx>
        <c:axId val="2101565120"/>
        <c:scaling>
          <c:orientation val="minMax"/>
        </c:scaling>
        <c:delete val="0"/>
        <c:axPos val="l"/>
        <c:numFmt formatCode="General" sourceLinked="1"/>
        <c:majorTickMark val="out"/>
        <c:minorTickMark val="none"/>
        <c:tickLblPos val="nextTo"/>
        <c:crossAx val="2101572736"/>
        <c:crosses val="autoZero"/>
        <c:crossBetween val="between"/>
      </c:valAx>
    </c:plotArea>
    <c:legend>
      <c:legendPos val="b"/>
      <c:layout/>
      <c:overlay val="0"/>
    </c:legend>
    <c:plotVisOnly val="1"/>
    <c:dispBlanksAs val="gap"/>
    <c:showDLblsOverMax val="0"/>
  </c:chart>
  <c:externalData r:id="rId2">
    <c:autoUpdate val="0"/>
  </c:externalData>
</c:chartSpace>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0.png"/><Relationship Id="rId5" Type="http://schemas.openxmlformats.org/officeDocument/2006/relationships/image" Target="../media/image15.png"/><Relationship Id="rId4" Type="http://schemas.openxmlformats.org/officeDocument/2006/relationships/image" Target="../media/image14.png"/></Relationships>
</file>

<file path=ppt/diagrams/_rels/data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image" Target="../media/image12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D346A-E7E5-4392-95B1-91AE5301C5FE}"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75A6BE30-8262-4EBB-9497-BCCD27EEF0BC}">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动量效应</a:t>
          </a:r>
          <a:endParaRPr lang="zh-CN" altLang="en-US" sz="2400" dirty="0">
            <a:latin typeface="微软雅黑" panose="020B0503020204020204" pitchFamily="34" charset="-122"/>
            <a:ea typeface="微软雅黑" panose="020B0503020204020204" pitchFamily="34" charset="-122"/>
          </a:endParaRPr>
        </a:p>
      </dgm:t>
    </dgm:pt>
    <dgm:pt modelId="{871B9517-EDF0-4BDD-87E1-B91B77E49381}" type="parTrans" cxnId="{159B3046-3D92-420E-83FD-A9E8150201C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D7B68AE-F4FA-4767-910D-15F7F882B750}" type="sibTrans" cxnId="{159B3046-3D92-420E-83FD-A9E8150201C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261ED7D-74C2-49CD-9839-FE5B9A41815C}">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由</a:t>
          </a:r>
          <a:r>
            <a:rPr lang="en-US" altLang="en-US" sz="1400" dirty="0" err="1" smtClean="0">
              <a:latin typeface="微软雅黑" panose="020B0503020204020204" pitchFamily="34" charset="-122"/>
              <a:ea typeface="微软雅黑" panose="020B0503020204020204" pitchFamily="34" charset="-122"/>
            </a:rPr>
            <a:t>Jegadeesh</a:t>
          </a:r>
          <a:r>
            <a:rPr lang="zh-CN" altLang="en-US" sz="1400" dirty="0" smtClean="0">
              <a:latin typeface="微软雅黑" panose="020B0503020204020204" pitchFamily="34" charset="-122"/>
              <a:ea typeface="微软雅黑" panose="020B0503020204020204" pitchFamily="34" charset="-122"/>
            </a:rPr>
            <a:t>和</a:t>
          </a:r>
          <a:r>
            <a:rPr lang="en-US" altLang="en-US" sz="1400" dirty="0" smtClean="0">
              <a:latin typeface="微软雅黑" panose="020B0503020204020204" pitchFamily="34" charset="-122"/>
              <a:ea typeface="微软雅黑" panose="020B0503020204020204" pitchFamily="34" charset="-122"/>
            </a:rPr>
            <a:t>Titman</a:t>
          </a:r>
          <a:r>
            <a:rPr lang="zh-CN" altLang="en-US" sz="1400" dirty="0" smtClean="0">
              <a:latin typeface="微软雅黑" panose="020B0503020204020204" pitchFamily="34" charset="-122"/>
              <a:ea typeface="微软雅黑" panose="020B0503020204020204" pitchFamily="34" charset="-122"/>
            </a:rPr>
            <a:t>提出</a:t>
          </a:r>
          <a:endParaRPr lang="zh-CN" altLang="en-US" sz="1400" dirty="0">
            <a:latin typeface="微软雅黑" panose="020B0503020204020204" pitchFamily="34" charset="-122"/>
            <a:ea typeface="微软雅黑" panose="020B0503020204020204" pitchFamily="34" charset="-122"/>
          </a:endParaRPr>
        </a:p>
      </dgm:t>
    </dgm:pt>
    <dgm:pt modelId="{F7C9B2B3-3CC7-4087-853D-532FDBF8598F}" type="parTrans" cxnId="{649C07E4-313A-48CF-9179-6CC667D0DA07}">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8DC57E0-3D55-43D6-9F9C-CE2C92B5FC27}" type="sibTrans" cxnId="{649C07E4-313A-48CF-9179-6CC667D0DA07}">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E84AB46-D67C-4998-901A-047A535CC03A}">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均值回复</a:t>
          </a:r>
          <a:r>
            <a:rPr lang="zh-CN" altLang="en-US" sz="1400" dirty="0" smtClean="0">
              <a:latin typeface="微软雅黑" panose="020B0503020204020204" pitchFamily="34" charset="-122"/>
              <a:ea typeface="微软雅黑" panose="020B0503020204020204" pitchFamily="34" charset="-122"/>
            </a:rPr>
            <a:t>：股票的收益率会改变原有的运动方向，过去一段时间收益率较高的股票在未来获得的收益率将会低于过去收益率较低的股票</a:t>
          </a:r>
          <a:endParaRPr lang="zh-CN" altLang="en-US" sz="1400" dirty="0">
            <a:latin typeface="微软雅黑" panose="020B0503020204020204" pitchFamily="34" charset="-122"/>
            <a:ea typeface="微软雅黑" panose="020B0503020204020204" pitchFamily="34" charset="-122"/>
          </a:endParaRPr>
        </a:p>
      </dgm:t>
    </dgm:pt>
    <dgm:pt modelId="{D75EC96E-9200-40E2-9A39-F1617B31892F}" type="parTrans" cxnId="{4B37543E-006C-4BAE-BB13-C9B3493AB94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CA9754C-54BD-44E7-AB1F-A1AE2AA8940A}" type="sibTrans" cxnId="{4B37543E-006C-4BAE-BB13-C9B3493AB94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58F2529-6C68-4849-B0FF-7E3A2B110619}">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惯性</a:t>
          </a:r>
          <a:r>
            <a:rPr lang="zh-CN" altLang="en-US" sz="1400" dirty="0" smtClean="0">
              <a:latin typeface="微软雅黑" panose="020B0503020204020204" pitchFamily="34" charset="-122"/>
              <a:ea typeface="微软雅黑" panose="020B0503020204020204" pitchFamily="34" charset="-122"/>
            </a:rPr>
            <a:t>：股票的收益率有延续原来的运动方向的趋势，即过去一段时间收益率较高的股票在未来的收益率仍会高于过去收益率较低的股票</a:t>
          </a:r>
          <a:endParaRPr lang="zh-CN" altLang="en-US" sz="1400" dirty="0">
            <a:latin typeface="微软雅黑" panose="020B0503020204020204" pitchFamily="34" charset="-122"/>
            <a:ea typeface="微软雅黑" panose="020B0503020204020204" pitchFamily="34" charset="-122"/>
          </a:endParaRPr>
        </a:p>
      </dgm:t>
    </dgm:pt>
    <dgm:pt modelId="{BEC209D0-C75F-494B-AEC8-876D56E54417}" type="parTrans" cxnId="{1C76F412-A2F5-408E-83F4-E7B4EAE65A12}">
      <dgm:prSet/>
      <dgm:spPr/>
      <dgm:t>
        <a:bodyPr/>
        <a:lstStyle/>
        <a:p>
          <a:endParaRPr lang="zh-CN" altLang="en-US"/>
        </a:p>
      </dgm:t>
    </dgm:pt>
    <dgm:pt modelId="{4F5747A1-0DEB-4FB4-90B5-CBE749E10EB7}" type="sibTrans" cxnId="{1C76F412-A2F5-408E-83F4-E7B4EAE65A12}">
      <dgm:prSet/>
      <dgm:spPr/>
      <dgm:t>
        <a:bodyPr/>
        <a:lstStyle/>
        <a:p>
          <a:endParaRPr lang="zh-CN" altLang="en-US"/>
        </a:p>
      </dgm:t>
    </dgm:pt>
    <dgm:pt modelId="{90B55288-1608-41B1-BD10-A6660C663E80}">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反转效应</a:t>
          </a:r>
          <a:endParaRPr lang="zh-CN" altLang="en-US" sz="2400" dirty="0">
            <a:latin typeface="微软雅黑" panose="020B0503020204020204" pitchFamily="34" charset="-122"/>
            <a:ea typeface="微软雅黑" panose="020B0503020204020204" pitchFamily="34" charset="-122"/>
          </a:endParaRPr>
        </a:p>
      </dgm:t>
    </dgm:pt>
    <dgm:pt modelId="{0C6884D3-84BC-4D4B-9570-FBDCFA042F35}" type="sibTrans" cxnId="{0C63C9FA-4582-4E78-80D4-095843726C0C}">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163E5440-75B4-41E5-8FFC-CD8046E587D5}" type="parTrans" cxnId="{0C63C9FA-4582-4E78-80D4-095843726C0C}">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446768E-B75A-432F-8C03-AEBF53DEE684}">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由</a:t>
          </a:r>
          <a:r>
            <a:rPr lang="en-US" altLang="en-US" sz="1400" dirty="0" smtClean="0">
              <a:latin typeface="微软雅黑" panose="020B0503020204020204" pitchFamily="34" charset="-122"/>
              <a:ea typeface="微软雅黑" panose="020B0503020204020204" pitchFamily="34" charset="-122"/>
            </a:rPr>
            <a:t>De Bond</a:t>
          </a:r>
          <a:r>
            <a:rPr lang="zh-CN" altLang="en-US" sz="1400" dirty="0" smtClean="0">
              <a:latin typeface="微软雅黑" panose="020B0503020204020204" pitchFamily="34" charset="-122"/>
              <a:ea typeface="微软雅黑" panose="020B0503020204020204" pitchFamily="34" charset="-122"/>
            </a:rPr>
            <a:t>与</a:t>
          </a:r>
          <a:r>
            <a:rPr lang="en-US" altLang="en-US" sz="1400" dirty="0" err="1" smtClean="0">
              <a:latin typeface="微软雅黑" panose="020B0503020204020204" pitchFamily="34" charset="-122"/>
              <a:ea typeface="微软雅黑" panose="020B0503020204020204" pitchFamily="34" charset="-122"/>
            </a:rPr>
            <a:t>Thaler</a:t>
          </a:r>
          <a:r>
            <a:rPr lang="zh-CN" altLang="en-US" sz="1400" dirty="0" smtClean="0">
              <a:latin typeface="微软雅黑" panose="020B0503020204020204" pitchFamily="34" charset="-122"/>
              <a:ea typeface="微软雅黑" panose="020B0503020204020204" pitchFamily="34" charset="-122"/>
            </a:rPr>
            <a:t>提出</a:t>
          </a:r>
          <a:endParaRPr lang="zh-CN" altLang="en-US" sz="1400" dirty="0">
            <a:latin typeface="微软雅黑" panose="020B0503020204020204" pitchFamily="34" charset="-122"/>
            <a:ea typeface="微软雅黑" panose="020B0503020204020204" pitchFamily="34" charset="-122"/>
          </a:endParaRPr>
        </a:p>
      </dgm:t>
    </dgm:pt>
    <dgm:pt modelId="{569FF80E-EA62-41F0-A4D1-9F7C542AE898}" type="parTrans" cxnId="{32EC2F40-50EA-405B-8F05-C93A7EBB677A}">
      <dgm:prSet/>
      <dgm:spPr/>
      <dgm:t>
        <a:bodyPr/>
        <a:lstStyle/>
        <a:p>
          <a:endParaRPr lang="zh-CN" altLang="en-US"/>
        </a:p>
      </dgm:t>
    </dgm:pt>
    <dgm:pt modelId="{06F509DF-4469-4459-A1C0-5F0E792E6669}" type="sibTrans" cxnId="{32EC2F40-50EA-405B-8F05-C93A7EBB677A}">
      <dgm:prSet/>
      <dgm:spPr/>
      <dgm:t>
        <a:bodyPr/>
        <a:lstStyle/>
        <a:p>
          <a:endParaRPr lang="zh-CN" altLang="en-US"/>
        </a:p>
      </dgm:t>
    </dgm:pt>
    <dgm:pt modelId="{E109B26E-6385-47F3-A2DF-CF83285C2C56}">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趋势交易，追涨杀跌</a:t>
          </a:r>
          <a:endParaRPr lang="zh-CN" altLang="en-US" sz="1400" b="1" dirty="0">
            <a:latin typeface="微软雅黑" panose="020B0503020204020204" pitchFamily="34" charset="-122"/>
            <a:ea typeface="微软雅黑" panose="020B0503020204020204" pitchFamily="34" charset="-122"/>
          </a:endParaRPr>
        </a:p>
      </dgm:t>
    </dgm:pt>
    <dgm:pt modelId="{03454B6A-A85A-4A37-BF25-D3644AF10358}" type="parTrans" cxnId="{F1859C49-F580-4C25-9E0F-77578D3F2466}">
      <dgm:prSet/>
      <dgm:spPr/>
      <dgm:t>
        <a:bodyPr/>
        <a:lstStyle/>
        <a:p>
          <a:endParaRPr lang="zh-CN" altLang="en-US"/>
        </a:p>
      </dgm:t>
    </dgm:pt>
    <dgm:pt modelId="{F0D972EF-75C5-483F-B3DD-00CFA718C0DB}" type="sibTrans" cxnId="{F1859C49-F580-4C25-9E0F-77578D3F2466}">
      <dgm:prSet/>
      <dgm:spPr/>
      <dgm:t>
        <a:bodyPr/>
        <a:lstStyle/>
        <a:p>
          <a:endParaRPr lang="zh-CN" altLang="en-US"/>
        </a:p>
      </dgm:t>
    </dgm:pt>
    <dgm:pt modelId="{A6FE2773-FE9B-4137-9DD1-8CC23F917218}">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成因：非理性投资者的正反馈交易与对消息过度反应</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反应不足都会造成价格偏离，理性的套利力量的增强会使得价格发生反转</a:t>
          </a:r>
          <a:endParaRPr lang="zh-CN" altLang="en-US" sz="1400" dirty="0">
            <a:latin typeface="微软雅黑" panose="020B0503020204020204" pitchFamily="34" charset="-122"/>
            <a:ea typeface="微软雅黑" panose="020B0503020204020204" pitchFamily="34" charset="-122"/>
          </a:endParaRPr>
        </a:p>
      </dgm:t>
    </dgm:pt>
    <dgm:pt modelId="{087B497D-EB05-4751-8157-94BC5F103A9C}" type="parTrans" cxnId="{E8150E75-978B-44BE-B2B2-031A90036725}">
      <dgm:prSet/>
      <dgm:spPr/>
      <dgm:t>
        <a:bodyPr/>
        <a:lstStyle/>
        <a:p>
          <a:endParaRPr lang="zh-CN" altLang="en-US"/>
        </a:p>
      </dgm:t>
    </dgm:pt>
    <dgm:pt modelId="{C4E2474F-9BDA-46CF-8B42-E087B94A90B7}" type="sibTrans" cxnId="{E8150E75-978B-44BE-B2B2-031A90036725}">
      <dgm:prSet/>
      <dgm:spPr/>
      <dgm:t>
        <a:bodyPr/>
        <a:lstStyle/>
        <a:p>
          <a:endParaRPr lang="zh-CN" altLang="en-US"/>
        </a:p>
      </dgm:t>
    </dgm:pt>
    <dgm:pt modelId="{76D0440E-747F-47DF-B3E2-AA445EDAA00F}">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反向交易，超涨回调，超涨反弹</a:t>
          </a:r>
          <a:endParaRPr lang="zh-CN" altLang="en-US" sz="1400" b="1" dirty="0">
            <a:latin typeface="微软雅黑" panose="020B0503020204020204" pitchFamily="34" charset="-122"/>
            <a:ea typeface="微软雅黑" panose="020B0503020204020204" pitchFamily="34" charset="-122"/>
          </a:endParaRPr>
        </a:p>
      </dgm:t>
    </dgm:pt>
    <dgm:pt modelId="{ED44B4C2-6023-4411-AE1E-1A59662E8D30}" type="parTrans" cxnId="{45DD6079-5BD7-4DD8-A258-B5747C10E6E8}">
      <dgm:prSet/>
      <dgm:spPr/>
      <dgm:t>
        <a:bodyPr/>
        <a:lstStyle/>
        <a:p>
          <a:endParaRPr lang="zh-CN" altLang="en-US"/>
        </a:p>
      </dgm:t>
    </dgm:pt>
    <dgm:pt modelId="{E0C78259-ECE6-48CC-AB68-A99D98103DA4}" type="sibTrans" cxnId="{45DD6079-5BD7-4DD8-A258-B5747C10E6E8}">
      <dgm:prSet/>
      <dgm:spPr/>
      <dgm:t>
        <a:bodyPr/>
        <a:lstStyle/>
        <a:p>
          <a:endParaRPr lang="zh-CN" altLang="en-US"/>
        </a:p>
      </dgm:t>
    </dgm:pt>
    <dgm:pt modelId="{16F7AF5E-A97A-4E3E-A16D-02CE913847A6}">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成因：保守性偏差（反应不足），自归因偏差（过度自信），羊群效应</a:t>
          </a:r>
          <a:endParaRPr lang="zh-CN" altLang="en-US" sz="1400" dirty="0">
            <a:latin typeface="微软雅黑" panose="020B0503020204020204" pitchFamily="34" charset="-122"/>
            <a:ea typeface="微软雅黑" panose="020B0503020204020204" pitchFamily="34" charset="-122"/>
          </a:endParaRPr>
        </a:p>
      </dgm:t>
    </dgm:pt>
    <dgm:pt modelId="{4AA40559-A67E-4056-BABB-BDD3B456DBEE}" type="parTrans" cxnId="{F1E727B5-D563-4C92-8B2B-88764000AA10}">
      <dgm:prSet/>
      <dgm:spPr/>
      <dgm:t>
        <a:bodyPr/>
        <a:lstStyle/>
        <a:p>
          <a:endParaRPr lang="zh-CN" altLang="en-US"/>
        </a:p>
      </dgm:t>
    </dgm:pt>
    <dgm:pt modelId="{24F000F3-92E8-4B12-9CF0-C180DCC271D3}" type="sibTrans" cxnId="{F1E727B5-D563-4C92-8B2B-88764000AA10}">
      <dgm:prSet/>
      <dgm:spPr/>
      <dgm:t>
        <a:bodyPr/>
        <a:lstStyle/>
        <a:p>
          <a:endParaRPr lang="zh-CN" altLang="en-US"/>
        </a:p>
      </dgm:t>
    </dgm:pt>
    <dgm:pt modelId="{5405F23E-ED92-4DDD-857E-D7D69D8175DD}" type="pres">
      <dgm:prSet presAssocID="{04CD346A-E7E5-4392-95B1-91AE5301C5FE}" presName="Name0" presStyleCnt="0">
        <dgm:presLayoutVars>
          <dgm:dir/>
          <dgm:animLvl val="lvl"/>
          <dgm:resizeHandles val="exact"/>
        </dgm:presLayoutVars>
      </dgm:prSet>
      <dgm:spPr/>
      <dgm:t>
        <a:bodyPr/>
        <a:lstStyle/>
        <a:p>
          <a:endParaRPr lang="zh-CN" altLang="en-US"/>
        </a:p>
      </dgm:t>
    </dgm:pt>
    <dgm:pt modelId="{BDCEC438-92B8-4FF6-8F3E-75673462ED6E}" type="pres">
      <dgm:prSet presAssocID="{75A6BE30-8262-4EBB-9497-BCCD27EEF0BC}" presName="composite" presStyleCnt="0"/>
      <dgm:spPr/>
      <dgm:t>
        <a:bodyPr/>
        <a:lstStyle/>
        <a:p>
          <a:endParaRPr lang="zh-CN" altLang="en-US"/>
        </a:p>
      </dgm:t>
    </dgm:pt>
    <dgm:pt modelId="{6E24D39B-4545-41D4-BA2B-FAD7A9DA20BA}" type="pres">
      <dgm:prSet presAssocID="{75A6BE30-8262-4EBB-9497-BCCD27EEF0BC}" presName="parTx" presStyleLbl="alignNode1" presStyleIdx="0" presStyleCnt="2" custScaleY="100000" custLinFactNeighborX="-389">
        <dgm:presLayoutVars>
          <dgm:chMax val="0"/>
          <dgm:chPref val="0"/>
          <dgm:bulletEnabled val="1"/>
        </dgm:presLayoutVars>
      </dgm:prSet>
      <dgm:spPr/>
      <dgm:t>
        <a:bodyPr/>
        <a:lstStyle/>
        <a:p>
          <a:endParaRPr lang="zh-CN" altLang="en-US"/>
        </a:p>
      </dgm:t>
    </dgm:pt>
    <dgm:pt modelId="{396C4A26-A473-445B-BE74-87753A595460}" type="pres">
      <dgm:prSet presAssocID="{75A6BE30-8262-4EBB-9497-BCCD27EEF0BC}" presName="desTx" presStyleLbl="alignAccFollowNode1" presStyleIdx="0" presStyleCnt="2">
        <dgm:presLayoutVars>
          <dgm:bulletEnabled val="1"/>
        </dgm:presLayoutVars>
      </dgm:prSet>
      <dgm:spPr/>
      <dgm:t>
        <a:bodyPr/>
        <a:lstStyle/>
        <a:p>
          <a:endParaRPr lang="zh-CN" altLang="en-US"/>
        </a:p>
      </dgm:t>
    </dgm:pt>
    <dgm:pt modelId="{1E046D4A-34F3-404A-856A-4B5E21F84044}" type="pres">
      <dgm:prSet presAssocID="{4D7B68AE-F4FA-4767-910D-15F7F882B750}" presName="space" presStyleCnt="0"/>
      <dgm:spPr/>
      <dgm:t>
        <a:bodyPr/>
        <a:lstStyle/>
        <a:p>
          <a:endParaRPr lang="zh-CN" altLang="en-US"/>
        </a:p>
      </dgm:t>
    </dgm:pt>
    <dgm:pt modelId="{8CD937E8-6D94-4BAF-844C-E2A35B8BEA8B}" type="pres">
      <dgm:prSet presAssocID="{90B55288-1608-41B1-BD10-A6660C663E80}" presName="composite" presStyleCnt="0"/>
      <dgm:spPr/>
      <dgm:t>
        <a:bodyPr/>
        <a:lstStyle/>
        <a:p>
          <a:endParaRPr lang="zh-CN" altLang="en-US"/>
        </a:p>
      </dgm:t>
    </dgm:pt>
    <dgm:pt modelId="{C88E2AEC-E18B-4E20-B773-366230023AD7}" type="pres">
      <dgm:prSet presAssocID="{90B55288-1608-41B1-BD10-A6660C663E80}" presName="parTx" presStyleLbl="alignNode1" presStyleIdx="1" presStyleCnt="2" custScaleY="100000">
        <dgm:presLayoutVars>
          <dgm:chMax val="0"/>
          <dgm:chPref val="0"/>
          <dgm:bulletEnabled val="1"/>
        </dgm:presLayoutVars>
      </dgm:prSet>
      <dgm:spPr/>
      <dgm:t>
        <a:bodyPr/>
        <a:lstStyle/>
        <a:p>
          <a:endParaRPr lang="zh-CN" altLang="en-US"/>
        </a:p>
      </dgm:t>
    </dgm:pt>
    <dgm:pt modelId="{24BC6632-4D48-43B5-9A93-76E0AD374B52}" type="pres">
      <dgm:prSet presAssocID="{90B55288-1608-41B1-BD10-A6660C663E80}" presName="desTx" presStyleLbl="alignAccFollowNode1" presStyleIdx="1" presStyleCnt="2">
        <dgm:presLayoutVars>
          <dgm:bulletEnabled val="1"/>
        </dgm:presLayoutVars>
      </dgm:prSet>
      <dgm:spPr/>
      <dgm:t>
        <a:bodyPr/>
        <a:lstStyle/>
        <a:p>
          <a:endParaRPr lang="zh-CN" altLang="en-US"/>
        </a:p>
      </dgm:t>
    </dgm:pt>
  </dgm:ptLst>
  <dgm:cxnLst>
    <dgm:cxn modelId="{BA65BCD5-2913-40AD-BFE9-BD33845CE5B3}" type="presOf" srcId="{9E84AB46-D67C-4998-901A-047A535CC03A}" destId="{24BC6632-4D48-43B5-9A93-76E0AD374B52}" srcOrd="0" destOrd="1" presId="urn:microsoft.com/office/officeart/2005/8/layout/hList1"/>
    <dgm:cxn modelId="{F1E727B5-D563-4C92-8B2B-88764000AA10}" srcId="{75A6BE30-8262-4EBB-9497-BCCD27EEF0BC}" destId="{16F7AF5E-A97A-4E3E-A16D-02CE913847A6}" srcOrd="3" destOrd="0" parTransId="{4AA40559-A67E-4056-BABB-BDD3B456DBEE}" sibTransId="{24F000F3-92E8-4B12-9CF0-C180DCC271D3}"/>
    <dgm:cxn modelId="{45DD6079-5BD7-4DD8-A258-B5747C10E6E8}" srcId="{90B55288-1608-41B1-BD10-A6660C663E80}" destId="{76D0440E-747F-47DF-B3E2-AA445EDAA00F}" srcOrd="2" destOrd="0" parTransId="{ED44B4C2-6023-4411-AE1E-1A59662E8D30}" sibTransId="{E0C78259-ECE6-48CC-AB68-A99D98103DA4}"/>
    <dgm:cxn modelId="{274BFFBA-9562-4ABB-8415-9978688F0637}" type="presOf" srcId="{04CD346A-E7E5-4392-95B1-91AE5301C5FE}" destId="{5405F23E-ED92-4DDD-857E-D7D69D8175DD}" srcOrd="0" destOrd="0" presId="urn:microsoft.com/office/officeart/2005/8/layout/hList1"/>
    <dgm:cxn modelId="{58B2D3D0-277C-4CC9-919D-892C2F0E459F}" type="presOf" srcId="{9261ED7D-74C2-49CD-9839-FE5B9A41815C}" destId="{396C4A26-A473-445B-BE74-87753A595460}" srcOrd="0" destOrd="0" presId="urn:microsoft.com/office/officeart/2005/8/layout/hList1"/>
    <dgm:cxn modelId="{6ED04D2B-AB25-4CFE-9729-2CCEF8088EB6}" type="presOf" srcId="{A6FE2773-FE9B-4137-9DD1-8CC23F917218}" destId="{24BC6632-4D48-43B5-9A93-76E0AD374B52}" srcOrd="0" destOrd="3" presId="urn:microsoft.com/office/officeart/2005/8/layout/hList1"/>
    <dgm:cxn modelId="{9E3EEB55-12C9-4A03-8A5E-4117F6A15BD6}" type="presOf" srcId="{76D0440E-747F-47DF-B3E2-AA445EDAA00F}" destId="{24BC6632-4D48-43B5-9A93-76E0AD374B52}" srcOrd="0" destOrd="2" presId="urn:microsoft.com/office/officeart/2005/8/layout/hList1"/>
    <dgm:cxn modelId="{53EACD72-A52C-4655-977D-25AB74FC482B}" type="presOf" srcId="{90B55288-1608-41B1-BD10-A6660C663E80}" destId="{C88E2AEC-E18B-4E20-B773-366230023AD7}" srcOrd="0" destOrd="0" presId="urn:microsoft.com/office/officeart/2005/8/layout/hList1"/>
    <dgm:cxn modelId="{0C63C9FA-4582-4E78-80D4-095843726C0C}" srcId="{04CD346A-E7E5-4392-95B1-91AE5301C5FE}" destId="{90B55288-1608-41B1-BD10-A6660C663E80}" srcOrd="1" destOrd="0" parTransId="{163E5440-75B4-41E5-8FFC-CD8046E587D5}" sibTransId="{0C6884D3-84BC-4D4B-9570-FBDCFA042F35}"/>
    <dgm:cxn modelId="{B9F2F859-79A6-4244-9BB2-B3CC122B037A}" type="presOf" srcId="{E109B26E-6385-47F3-A2DF-CF83285C2C56}" destId="{396C4A26-A473-445B-BE74-87753A595460}" srcOrd="0" destOrd="2" presId="urn:microsoft.com/office/officeart/2005/8/layout/hList1"/>
    <dgm:cxn modelId="{5CBF1179-3067-43EC-BF8C-A5A3EEBDDA9D}" type="presOf" srcId="{16F7AF5E-A97A-4E3E-A16D-02CE913847A6}" destId="{396C4A26-A473-445B-BE74-87753A595460}" srcOrd="0" destOrd="3" presId="urn:microsoft.com/office/officeart/2005/8/layout/hList1"/>
    <dgm:cxn modelId="{4B37543E-006C-4BAE-BB13-C9B3493AB943}" srcId="{90B55288-1608-41B1-BD10-A6660C663E80}" destId="{9E84AB46-D67C-4998-901A-047A535CC03A}" srcOrd="1" destOrd="0" parTransId="{D75EC96E-9200-40E2-9A39-F1617B31892F}" sibTransId="{7CA9754C-54BD-44E7-AB1F-A1AE2AA8940A}"/>
    <dgm:cxn modelId="{4FF1AF31-78A5-47DD-A08E-B2B392C501E8}" type="presOf" srcId="{D58F2529-6C68-4849-B0FF-7E3A2B110619}" destId="{396C4A26-A473-445B-BE74-87753A595460}" srcOrd="0" destOrd="1" presId="urn:microsoft.com/office/officeart/2005/8/layout/hList1"/>
    <dgm:cxn modelId="{2FA97E72-59D4-45DB-97F3-7E8005F4882D}" type="presOf" srcId="{75A6BE30-8262-4EBB-9497-BCCD27EEF0BC}" destId="{6E24D39B-4545-41D4-BA2B-FAD7A9DA20BA}" srcOrd="0" destOrd="0" presId="urn:microsoft.com/office/officeart/2005/8/layout/hList1"/>
    <dgm:cxn modelId="{1C76F412-A2F5-408E-83F4-E7B4EAE65A12}" srcId="{75A6BE30-8262-4EBB-9497-BCCD27EEF0BC}" destId="{D58F2529-6C68-4849-B0FF-7E3A2B110619}" srcOrd="1" destOrd="0" parTransId="{BEC209D0-C75F-494B-AEC8-876D56E54417}" sibTransId="{4F5747A1-0DEB-4FB4-90B5-CBE749E10EB7}"/>
    <dgm:cxn modelId="{E8150E75-978B-44BE-B2B2-031A90036725}" srcId="{90B55288-1608-41B1-BD10-A6660C663E80}" destId="{A6FE2773-FE9B-4137-9DD1-8CC23F917218}" srcOrd="3" destOrd="0" parTransId="{087B497D-EB05-4751-8157-94BC5F103A9C}" sibTransId="{C4E2474F-9BDA-46CF-8B42-E087B94A90B7}"/>
    <dgm:cxn modelId="{649C07E4-313A-48CF-9179-6CC667D0DA07}" srcId="{75A6BE30-8262-4EBB-9497-BCCD27EEF0BC}" destId="{9261ED7D-74C2-49CD-9839-FE5B9A41815C}" srcOrd="0" destOrd="0" parTransId="{F7C9B2B3-3CC7-4087-853D-532FDBF8598F}" sibTransId="{A8DC57E0-3D55-43D6-9F9C-CE2C92B5FC27}"/>
    <dgm:cxn modelId="{159B3046-3D92-420E-83FD-A9E8150201C9}" srcId="{04CD346A-E7E5-4392-95B1-91AE5301C5FE}" destId="{75A6BE30-8262-4EBB-9497-BCCD27EEF0BC}" srcOrd="0" destOrd="0" parTransId="{871B9517-EDF0-4BDD-87E1-B91B77E49381}" sibTransId="{4D7B68AE-F4FA-4767-910D-15F7F882B750}"/>
    <dgm:cxn modelId="{32EC2F40-50EA-405B-8F05-C93A7EBB677A}" srcId="{90B55288-1608-41B1-BD10-A6660C663E80}" destId="{8446768E-B75A-432F-8C03-AEBF53DEE684}" srcOrd="0" destOrd="0" parTransId="{569FF80E-EA62-41F0-A4D1-9F7C542AE898}" sibTransId="{06F509DF-4469-4459-A1C0-5F0E792E6669}"/>
    <dgm:cxn modelId="{651E38C4-F8DA-4B8C-A6C6-1A6478154FE2}" type="presOf" srcId="{8446768E-B75A-432F-8C03-AEBF53DEE684}" destId="{24BC6632-4D48-43B5-9A93-76E0AD374B52}" srcOrd="0" destOrd="0" presId="urn:microsoft.com/office/officeart/2005/8/layout/hList1"/>
    <dgm:cxn modelId="{F1859C49-F580-4C25-9E0F-77578D3F2466}" srcId="{75A6BE30-8262-4EBB-9497-BCCD27EEF0BC}" destId="{E109B26E-6385-47F3-A2DF-CF83285C2C56}" srcOrd="2" destOrd="0" parTransId="{03454B6A-A85A-4A37-BF25-D3644AF10358}" sibTransId="{F0D972EF-75C5-483F-B3DD-00CFA718C0DB}"/>
    <dgm:cxn modelId="{1281C52A-046B-47E4-943D-983F62665B87}" type="presParOf" srcId="{5405F23E-ED92-4DDD-857E-D7D69D8175DD}" destId="{BDCEC438-92B8-4FF6-8F3E-75673462ED6E}" srcOrd="0" destOrd="0" presId="urn:microsoft.com/office/officeart/2005/8/layout/hList1"/>
    <dgm:cxn modelId="{866A6BA4-0F6B-4208-A1AD-69165C4557F5}" type="presParOf" srcId="{BDCEC438-92B8-4FF6-8F3E-75673462ED6E}" destId="{6E24D39B-4545-41D4-BA2B-FAD7A9DA20BA}" srcOrd="0" destOrd="0" presId="urn:microsoft.com/office/officeart/2005/8/layout/hList1"/>
    <dgm:cxn modelId="{72CDE806-9B08-409F-9596-BBE176E8204E}" type="presParOf" srcId="{BDCEC438-92B8-4FF6-8F3E-75673462ED6E}" destId="{396C4A26-A473-445B-BE74-87753A595460}" srcOrd="1" destOrd="0" presId="urn:microsoft.com/office/officeart/2005/8/layout/hList1"/>
    <dgm:cxn modelId="{D0893DF6-C0A8-40FD-8FAD-DB5427BD97A1}" type="presParOf" srcId="{5405F23E-ED92-4DDD-857E-D7D69D8175DD}" destId="{1E046D4A-34F3-404A-856A-4B5E21F84044}" srcOrd="1" destOrd="0" presId="urn:microsoft.com/office/officeart/2005/8/layout/hList1"/>
    <dgm:cxn modelId="{A074FFCF-B3B6-400E-88D2-B7AD0CE48094}" type="presParOf" srcId="{5405F23E-ED92-4DDD-857E-D7D69D8175DD}" destId="{8CD937E8-6D94-4BAF-844C-E2A35B8BEA8B}" srcOrd="2" destOrd="0" presId="urn:microsoft.com/office/officeart/2005/8/layout/hList1"/>
    <dgm:cxn modelId="{E778E8C6-C939-4961-B85C-C58FC4897C78}" type="presParOf" srcId="{8CD937E8-6D94-4BAF-844C-E2A35B8BEA8B}" destId="{C88E2AEC-E18B-4E20-B773-366230023AD7}" srcOrd="0" destOrd="0" presId="urn:microsoft.com/office/officeart/2005/8/layout/hList1"/>
    <dgm:cxn modelId="{8E6A4D34-65C0-4F14-8BC7-FA9AF15AE8C9}" type="presParOf" srcId="{8CD937E8-6D94-4BAF-844C-E2A35B8BEA8B}" destId="{24BC6632-4D48-43B5-9A93-76E0AD374B5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DF22F9-81A2-4DF4-8774-6A2CAF8471C9}" type="doc">
      <dgm:prSet loTypeId="urn:microsoft.com/office/officeart/2005/8/layout/equation2" loCatId="relationship" qsTypeId="urn:microsoft.com/office/officeart/2005/8/quickstyle/simple1" qsCatId="simple" csTypeId="urn:microsoft.com/office/officeart/2005/8/colors/colorful4" csCatId="colorful" phldr="1"/>
      <dgm:spPr/>
    </dgm:pt>
    <dgm:pt modelId="{B9F5210F-AE3C-4894-91AF-3A2D6D0BC682}">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股票市场：动量效应 </a:t>
          </a:r>
          <a:r>
            <a:rPr lang="en-US" altLang="zh-CN" sz="1600" dirty="0" smtClean="0">
              <a:latin typeface="微软雅黑" panose="020B0503020204020204" pitchFamily="34" charset="-122"/>
              <a:ea typeface="微软雅黑" panose="020B0503020204020204" pitchFamily="34" charset="-122"/>
            </a:rPr>
            <a:t>or </a:t>
          </a:r>
          <a:r>
            <a:rPr lang="zh-CN" altLang="en-US" sz="1600" dirty="0" smtClean="0">
              <a:latin typeface="微软雅黑" panose="020B0503020204020204" pitchFamily="34" charset="-122"/>
              <a:ea typeface="微软雅黑" panose="020B0503020204020204" pitchFamily="34" charset="-122"/>
            </a:rPr>
            <a:t>反转效应？</a:t>
          </a:r>
          <a:endParaRPr lang="zh-CN" altLang="en-US" sz="1600" dirty="0">
            <a:latin typeface="微软雅黑" panose="020B0503020204020204" pitchFamily="34" charset="-122"/>
            <a:ea typeface="微软雅黑" panose="020B0503020204020204" pitchFamily="34" charset="-122"/>
          </a:endParaRPr>
        </a:p>
      </dgm:t>
    </dgm:pt>
    <dgm:pt modelId="{E46B3833-22C1-4101-96CA-B40149E466AE}" type="parTrans" cxnId="{D4A033AE-B7E1-4345-8C5E-D3B016ADF11D}">
      <dgm:prSet/>
      <dgm:spPr/>
      <dgm:t>
        <a:bodyPr/>
        <a:lstStyle/>
        <a:p>
          <a:endParaRPr lang="zh-CN" altLang="en-US"/>
        </a:p>
      </dgm:t>
    </dgm:pt>
    <dgm:pt modelId="{1D6DB0F5-6943-42C4-9A91-4D890D16DEBB}" type="sibTrans" cxnId="{D4A033AE-B7E1-4345-8C5E-D3B016ADF11D}">
      <dgm:prSet/>
      <dgm:spPr/>
      <dgm:t>
        <a:bodyPr/>
        <a:lstStyle/>
        <a:p>
          <a:endParaRPr lang="zh-CN" altLang="en-US"/>
        </a:p>
      </dgm:t>
    </dgm:pt>
    <dgm:pt modelId="{84AFF27D-010B-475C-934D-E6C815D843A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股票</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对动量效应或反转效应的敏感性不一</a:t>
          </a:r>
          <a:endParaRPr lang="zh-CN" altLang="en-US" sz="1600" dirty="0">
            <a:latin typeface="微软雅黑" panose="020B0503020204020204" pitchFamily="34" charset="-122"/>
            <a:ea typeface="微软雅黑" panose="020B0503020204020204" pitchFamily="34" charset="-122"/>
          </a:endParaRPr>
        </a:p>
      </dgm:t>
    </dgm:pt>
    <dgm:pt modelId="{23E4F349-5AD3-45CD-BE8B-920879551320}" type="parTrans" cxnId="{64C17D14-8348-446B-9C23-AA1D567ACF91}">
      <dgm:prSet/>
      <dgm:spPr/>
      <dgm:t>
        <a:bodyPr/>
        <a:lstStyle/>
        <a:p>
          <a:endParaRPr lang="zh-CN" altLang="en-US"/>
        </a:p>
      </dgm:t>
    </dgm:pt>
    <dgm:pt modelId="{03F9CE3E-B240-4D80-B08D-7E378E4A0BF3}" type="sibTrans" cxnId="{64C17D14-8348-446B-9C23-AA1D567ACF91}">
      <dgm:prSet/>
      <dgm:spPr/>
      <dgm:t>
        <a:bodyPr/>
        <a:lstStyle/>
        <a:p>
          <a:endParaRPr lang="zh-CN" altLang="en-US"/>
        </a:p>
      </dgm:t>
    </dgm:pt>
    <dgm:pt modelId="{680205C5-52FC-404F-A18C-373FD4F50817}">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挑选对市场动量</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反转效应敏感性更强的股票！</a:t>
          </a:r>
          <a:endParaRPr lang="zh-CN" altLang="en-US" sz="2000" dirty="0">
            <a:latin typeface="微软雅黑" panose="020B0503020204020204" pitchFamily="34" charset="-122"/>
            <a:ea typeface="微软雅黑" panose="020B0503020204020204" pitchFamily="34" charset="-122"/>
          </a:endParaRPr>
        </a:p>
      </dgm:t>
    </dgm:pt>
    <dgm:pt modelId="{1F8DA9BD-8FCE-480C-9F21-8AAC94DAABD1}" type="parTrans" cxnId="{7BC9DEFE-0E45-4BE4-9605-979EF62CD2B0}">
      <dgm:prSet/>
      <dgm:spPr/>
      <dgm:t>
        <a:bodyPr/>
        <a:lstStyle/>
        <a:p>
          <a:endParaRPr lang="zh-CN" altLang="en-US"/>
        </a:p>
      </dgm:t>
    </dgm:pt>
    <dgm:pt modelId="{6372D575-C6C8-4953-9EFD-D53EE32740F6}" type="sibTrans" cxnId="{7BC9DEFE-0E45-4BE4-9605-979EF62CD2B0}">
      <dgm:prSet/>
      <dgm:spPr/>
      <dgm:t>
        <a:bodyPr/>
        <a:lstStyle/>
        <a:p>
          <a:endParaRPr lang="zh-CN" altLang="en-US"/>
        </a:p>
      </dgm:t>
    </dgm:pt>
    <dgm:pt modelId="{4585E47F-DDEA-4577-8586-DD95A99C3912}" type="pres">
      <dgm:prSet presAssocID="{4CDF22F9-81A2-4DF4-8774-6A2CAF8471C9}" presName="Name0" presStyleCnt="0">
        <dgm:presLayoutVars>
          <dgm:dir/>
          <dgm:resizeHandles val="exact"/>
        </dgm:presLayoutVars>
      </dgm:prSet>
      <dgm:spPr/>
    </dgm:pt>
    <dgm:pt modelId="{6BC02EE5-C990-4F41-B128-19C07CA9E407}" type="pres">
      <dgm:prSet presAssocID="{4CDF22F9-81A2-4DF4-8774-6A2CAF8471C9}" presName="vNodes" presStyleCnt="0"/>
      <dgm:spPr/>
    </dgm:pt>
    <dgm:pt modelId="{87CE2A82-B2CB-4F9B-BFFF-109F4418F4C3}" type="pres">
      <dgm:prSet presAssocID="{B9F5210F-AE3C-4894-91AF-3A2D6D0BC682}" presName="node" presStyleLbl="node1" presStyleIdx="0" presStyleCnt="3">
        <dgm:presLayoutVars>
          <dgm:bulletEnabled val="1"/>
        </dgm:presLayoutVars>
      </dgm:prSet>
      <dgm:spPr/>
      <dgm:t>
        <a:bodyPr/>
        <a:lstStyle/>
        <a:p>
          <a:endParaRPr lang="zh-CN" altLang="en-US"/>
        </a:p>
      </dgm:t>
    </dgm:pt>
    <dgm:pt modelId="{7F4242E4-811F-4A54-82A0-FD14549D447B}" type="pres">
      <dgm:prSet presAssocID="{1D6DB0F5-6943-42C4-9A91-4D890D16DEBB}" presName="spacerT" presStyleCnt="0"/>
      <dgm:spPr/>
    </dgm:pt>
    <dgm:pt modelId="{0EECE310-6385-4F8F-8E42-57558289E740}" type="pres">
      <dgm:prSet presAssocID="{1D6DB0F5-6943-42C4-9A91-4D890D16DEBB}" presName="sibTrans" presStyleLbl="sibTrans2D1" presStyleIdx="0" presStyleCnt="2"/>
      <dgm:spPr/>
      <dgm:t>
        <a:bodyPr/>
        <a:lstStyle/>
        <a:p>
          <a:endParaRPr lang="zh-CN" altLang="en-US"/>
        </a:p>
      </dgm:t>
    </dgm:pt>
    <dgm:pt modelId="{D83EC6E2-F00C-448F-8001-203C4AA5EAD8}" type="pres">
      <dgm:prSet presAssocID="{1D6DB0F5-6943-42C4-9A91-4D890D16DEBB}" presName="spacerB" presStyleCnt="0"/>
      <dgm:spPr/>
    </dgm:pt>
    <dgm:pt modelId="{BAE7F45A-8ADB-4472-9BF5-8BD4CAAE2B51}" type="pres">
      <dgm:prSet presAssocID="{84AFF27D-010B-475C-934D-E6C815D843AD}" presName="node" presStyleLbl="node1" presStyleIdx="1" presStyleCnt="3">
        <dgm:presLayoutVars>
          <dgm:bulletEnabled val="1"/>
        </dgm:presLayoutVars>
      </dgm:prSet>
      <dgm:spPr/>
      <dgm:t>
        <a:bodyPr/>
        <a:lstStyle/>
        <a:p>
          <a:endParaRPr lang="zh-CN" altLang="en-US"/>
        </a:p>
      </dgm:t>
    </dgm:pt>
    <dgm:pt modelId="{EE54E32A-0C4E-499A-AA0D-7775B4AF5327}" type="pres">
      <dgm:prSet presAssocID="{4CDF22F9-81A2-4DF4-8774-6A2CAF8471C9}" presName="sibTransLast" presStyleLbl="sibTrans2D1" presStyleIdx="1" presStyleCnt="2"/>
      <dgm:spPr/>
      <dgm:t>
        <a:bodyPr/>
        <a:lstStyle/>
        <a:p>
          <a:endParaRPr lang="zh-CN" altLang="en-US"/>
        </a:p>
      </dgm:t>
    </dgm:pt>
    <dgm:pt modelId="{4F90700B-6EDC-4B1A-B904-272D7E1711F2}" type="pres">
      <dgm:prSet presAssocID="{4CDF22F9-81A2-4DF4-8774-6A2CAF8471C9}" presName="connectorText" presStyleLbl="sibTrans2D1" presStyleIdx="1" presStyleCnt="2"/>
      <dgm:spPr/>
      <dgm:t>
        <a:bodyPr/>
        <a:lstStyle/>
        <a:p>
          <a:endParaRPr lang="zh-CN" altLang="en-US"/>
        </a:p>
      </dgm:t>
    </dgm:pt>
    <dgm:pt modelId="{D159D6A0-6A32-48D2-8A97-6804F29DC41B}" type="pres">
      <dgm:prSet presAssocID="{4CDF22F9-81A2-4DF4-8774-6A2CAF8471C9}" presName="lastNode" presStyleLbl="node1" presStyleIdx="2" presStyleCnt="3" custScaleX="68760" custScaleY="68760">
        <dgm:presLayoutVars>
          <dgm:bulletEnabled val="1"/>
        </dgm:presLayoutVars>
      </dgm:prSet>
      <dgm:spPr/>
      <dgm:t>
        <a:bodyPr/>
        <a:lstStyle/>
        <a:p>
          <a:endParaRPr lang="zh-CN" altLang="en-US"/>
        </a:p>
      </dgm:t>
    </dgm:pt>
  </dgm:ptLst>
  <dgm:cxnLst>
    <dgm:cxn modelId="{64C17D14-8348-446B-9C23-AA1D567ACF91}" srcId="{4CDF22F9-81A2-4DF4-8774-6A2CAF8471C9}" destId="{84AFF27D-010B-475C-934D-E6C815D843AD}" srcOrd="1" destOrd="0" parTransId="{23E4F349-5AD3-45CD-BE8B-920879551320}" sibTransId="{03F9CE3E-B240-4D80-B08D-7E378E4A0BF3}"/>
    <dgm:cxn modelId="{D4A033AE-B7E1-4345-8C5E-D3B016ADF11D}" srcId="{4CDF22F9-81A2-4DF4-8774-6A2CAF8471C9}" destId="{B9F5210F-AE3C-4894-91AF-3A2D6D0BC682}" srcOrd="0" destOrd="0" parTransId="{E46B3833-22C1-4101-96CA-B40149E466AE}" sibTransId="{1D6DB0F5-6943-42C4-9A91-4D890D16DEBB}"/>
    <dgm:cxn modelId="{850BE699-8323-4191-A379-DC78CA9019D5}" type="presOf" srcId="{680205C5-52FC-404F-A18C-373FD4F50817}" destId="{D159D6A0-6A32-48D2-8A97-6804F29DC41B}" srcOrd="0" destOrd="0" presId="urn:microsoft.com/office/officeart/2005/8/layout/equation2"/>
    <dgm:cxn modelId="{9E6128E8-3847-4DBD-B26A-73F932DF0284}" type="presOf" srcId="{1D6DB0F5-6943-42C4-9A91-4D890D16DEBB}" destId="{0EECE310-6385-4F8F-8E42-57558289E740}" srcOrd="0" destOrd="0" presId="urn:microsoft.com/office/officeart/2005/8/layout/equation2"/>
    <dgm:cxn modelId="{7D6E00E7-C262-4581-A87F-6CE8638434B3}" type="presOf" srcId="{B9F5210F-AE3C-4894-91AF-3A2D6D0BC682}" destId="{87CE2A82-B2CB-4F9B-BFFF-109F4418F4C3}" srcOrd="0" destOrd="0" presId="urn:microsoft.com/office/officeart/2005/8/layout/equation2"/>
    <dgm:cxn modelId="{7BC9DEFE-0E45-4BE4-9605-979EF62CD2B0}" srcId="{4CDF22F9-81A2-4DF4-8774-6A2CAF8471C9}" destId="{680205C5-52FC-404F-A18C-373FD4F50817}" srcOrd="2" destOrd="0" parTransId="{1F8DA9BD-8FCE-480C-9F21-8AAC94DAABD1}" sibTransId="{6372D575-C6C8-4953-9EFD-D53EE32740F6}"/>
    <dgm:cxn modelId="{A873F4E4-0D77-4932-BB54-7678A0D62CAA}" type="presOf" srcId="{4CDF22F9-81A2-4DF4-8774-6A2CAF8471C9}" destId="{4585E47F-DDEA-4577-8586-DD95A99C3912}" srcOrd="0" destOrd="0" presId="urn:microsoft.com/office/officeart/2005/8/layout/equation2"/>
    <dgm:cxn modelId="{9A3AB913-84C6-46EE-B50B-8F70FA085440}" type="presOf" srcId="{03F9CE3E-B240-4D80-B08D-7E378E4A0BF3}" destId="{EE54E32A-0C4E-499A-AA0D-7775B4AF5327}" srcOrd="0" destOrd="0" presId="urn:microsoft.com/office/officeart/2005/8/layout/equation2"/>
    <dgm:cxn modelId="{DF621126-1E5D-4A67-ADD0-502C16E9346C}" type="presOf" srcId="{84AFF27D-010B-475C-934D-E6C815D843AD}" destId="{BAE7F45A-8ADB-4472-9BF5-8BD4CAAE2B51}" srcOrd="0" destOrd="0" presId="urn:microsoft.com/office/officeart/2005/8/layout/equation2"/>
    <dgm:cxn modelId="{7BC4C03B-A3B3-43D3-BBA6-EDA6A322FC98}" type="presOf" srcId="{03F9CE3E-B240-4D80-B08D-7E378E4A0BF3}" destId="{4F90700B-6EDC-4B1A-B904-272D7E1711F2}" srcOrd="1" destOrd="0" presId="urn:microsoft.com/office/officeart/2005/8/layout/equation2"/>
    <dgm:cxn modelId="{5DF2DD58-62D2-4FEB-BF79-0764279F9B85}" type="presParOf" srcId="{4585E47F-DDEA-4577-8586-DD95A99C3912}" destId="{6BC02EE5-C990-4F41-B128-19C07CA9E407}" srcOrd="0" destOrd="0" presId="urn:microsoft.com/office/officeart/2005/8/layout/equation2"/>
    <dgm:cxn modelId="{5063D350-3ABD-46A0-B176-F018817D96DA}" type="presParOf" srcId="{6BC02EE5-C990-4F41-B128-19C07CA9E407}" destId="{87CE2A82-B2CB-4F9B-BFFF-109F4418F4C3}" srcOrd="0" destOrd="0" presId="urn:microsoft.com/office/officeart/2005/8/layout/equation2"/>
    <dgm:cxn modelId="{260FD94E-0AD7-44F9-933E-54CA1515AF01}" type="presParOf" srcId="{6BC02EE5-C990-4F41-B128-19C07CA9E407}" destId="{7F4242E4-811F-4A54-82A0-FD14549D447B}" srcOrd="1" destOrd="0" presId="urn:microsoft.com/office/officeart/2005/8/layout/equation2"/>
    <dgm:cxn modelId="{45119FA4-BF6E-44F0-B77E-C42EA5C7BB49}" type="presParOf" srcId="{6BC02EE5-C990-4F41-B128-19C07CA9E407}" destId="{0EECE310-6385-4F8F-8E42-57558289E740}" srcOrd="2" destOrd="0" presId="urn:microsoft.com/office/officeart/2005/8/layout/equation2"/>
    <dgm:cxn modelId="{1EBC9444-BB71-40F5-888C-0D77EE5FEF42}" type="presParOf" srcId="{6BC02EE5-C990-4F41-B128-19C07CA9E407}" destId="{D83EC6E2-F00C-448F-8001-203C4AA5EAD8}" srcOrd="3" destOrd="0" presId="urn:microsoft.com/office/officeart/2005/8/layout/equation2"/>
    <dgm:cxn modelId="{73C927C1-391E-4772-9A8C-4FB38DEB9885}" type="presParOf" srcId="{6BC02EE5-C990-4F41-B128-19C07CA9E407}" destId="{BAE7F45A-8ADB-4472-9BF5-8BD4CAAE2B51}" srcOrd="4" destOrd="0" presId="urn:microsoft.com/office/officeart/2005/8/layout/equation2"/>
    <dgm:cxn modelId="{35D19AE2-0F0C-471D-9EAD-009009B4885D}" type="presParOf" srcId="{4585E47F-DDEA-4577-8586-DD95A99C3912}" destId="{EE54E32A-0C4E-499A-AA0D-7775B4AF5327}" srcOrd="1" destOrd="0" presId="urn:microsoft.com/office/officeart/2005/8/layout/equation2"/>
    <dgm:cxn modelId="{021E8EF3-1616-4432-AC97-1E249C746E38}" type="presParOf" srcId="{EE54E32A-0C4E-499A-AA0D-7775B4AF5327}" destId="{4F90700B-6EDC-4B1A-B904-272D7E1711F2}" srcOrd="0" destOrd="0" presId="urn:microsoft.com/office/officeart/2005/8/layout/equation2"/>
    <dgm:cxn modelId="{98A859EC-D4AF-4364-97D6-555FA724054D}" type="presParOf" srcId="{4585E47F-DDEA-4577-8586-DD95A99C3912}" destId="{D159D6A0-6A32-48D2-8A97-6804F29DC41B}"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4BF8ED-7F3F-4330-8C3B-C90A63F4E68D}"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zh-CN" altLang="en-US"/>
        </a:p>
      </dgm:t>
    </dgm:pt>
    <dgm:pt modelId="{3B041C43-9162-4A79-A961-CC5226FB0BFB}">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前期收益排序</a:t>
          </a:r>
          <a:endParaRPr lang="zh-CN" altLang="en-US" sz="2000" dirty="0">
            <a:latin typeface="微软雅黑" panose="020B0503020204020204" pitchFamily="34" charset="-122"/>
            <a:ea typeface="微软雅黑" panose="020B0503020204020204" pitchFamily="34" charset="-122"/>
          </a:endParaRPr>
        </a:p>
      </dgm:t>
    </dgm:pt>
    <dgm:pt modelId="{726FF023-362C-4E31-8B3A-BCEA1CDC6622}" type="parTrans" cxnId="{EADA8476-38A1-4D28-B610-E41B16965B2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D628E49-7E59-4756-A5B6-05937DD0983A}" type="sibTrans" cxnId="{EADA8476-38A1-4D28-B610-E41B16965B2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44170B6-D64C-4E95-8B8E-A3835B7EC42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后期序号为</a:t>
          </a: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dgm:t>
    </dgm:pt>
    <dgm:pt modelId="{9D6B078E-8C6A-4AEF-B9DF-D631F585F32E}" type="parTrans" cxnId="{F6A9DFAE-5520-49B7-AD97-568E72AF00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69618B3-D514-4C28-B2F0-E775F349AFD9}" type="sibTrans" cxnId="{F6A9DFAE-5520-49B7-AD97-568E72AF00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505975D-3C62-47EE-8FB9-CA8CC248410F}">
      <dgm:prSet phldrT="[文本]" custT="1"/>
      <dgm:spPr/>
      <dgm:t>
        <a:bodyPr/>
        <a:lstStyle/>
        <a:p>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dgm:t>
    </dgm:pt>
    <dgm:pt modelId="{BC9AB7FE-A401-4FEE-9483-E2E78502569A}" type="parTrans" cxnId="{EEE0A073-B074-428C-A255-A70995AEA1D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4B12410-8CAD-40D6-8732-BB8E36617DDE}" type="sibTrans" cxnId="{EEE0A073-B074-428C-A255-A70995AEA1D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9BF1A6E-90B7-4EAF-8E32-6D2DA12CB242}">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后期序号为</a:t>
          </a:r>
          <a:r>
            <a:rPr lang="en-US" altLang="zh-CN" sz="2000" dirty="0" smtClean="0">
              <a:latin typeface="微软雅黑" panose="020B0503020204020204" pitchFamily="34" charset="-122"/>
              <a:ea typeface="微软雅黑" panose="020B0503020204020204" pitchFamily="34" charset="-122"/>
            </a:rPr>
            <a:t>n</a:t>
          </a:r>
          <a:endParaRPr lang="zh-CN" altLang="en-US" sz="2000" dirty="0">
            <a:latin typeface="微软雅黑" panose="020B0503020204020204" pitchFamily="34" charset="-122"/>
            <a:ea typeface="微软雅黑" panose="020B0503020204020204" pitchFamily="34" charset="-122"/>
          </a:endParaRPr>
        </a:p>
      </dgm:t>
    </dgm:pt>
    <dgm:pt modelId="{EFE8352E-3463-4EDE-930A-CB1DAAC31DC6}" type="parTrans" cxnId="{E4430D9D-0770-4297-8D0E-D639C075D65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1D5ADEA-51C8-468D-8E5D-FE4B87536E1C}" type="sibTrans" cxnId="{E4430D9D-0770-4297-8D0E-D639C075D65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95A09B2-6A28-401D-9E52-C34972E7827B}">
      <dgm:prSet custT="1"/>
      <dgm:spPr/>
      <dgm:t>
        <a:bodyPr/>
        <a:lstStyle/>
        <a:p>
          <a:r>
            <a:rPr lang="zh-CN" altLang="en-US" sz="2000" dirty="0" smtClean="0">
              <a:latin typeface="微软雅黑" panose="020B0503020204020204" pitchFamily="34" charset="-122"/>
              <a:ea typeface="微软雅黑" panose="020B0503020204020204" pitchFamily="34" charset="-122"/>
            </a:rPr>
            <a:t>后期序号为</a:t>
          </a:r>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dgm:t>
    </dgm:pt>
    <dgm:pt modelId="{27494CB7-7EEC-4FC8-B4E1-38DA718B877B}" type="parTrans" cxnId="{C4BF2E29-4E0C-4270-AE94-7D9AD088B76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BEE199D-E302-41EA-8220-7ACB65E53794}" type="sibTrans" cxnId="{C4BF2E29-4E0C-4270-AE94-7D9AD088B76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5274DDF-33FB-4FEF-9218-74935257E003}" type="pres">
      <dgm:prSet presAssocID="{714BF8ED-7F3F-4330-8C3B-C90A63F4E68D}" presName="hierChild1" presStyleCnt="0">
        <dgm:presLayoutVars>
          <dgm:orgChart val="1"/>
          <dgm:chPref val="1"/>
          <dgm:dir/>
          <dgm:animOne val="branch"/>
          <dgm:animLvl val="lvl"/>
          <dgm:resizeHandles/>
        </dgm:presLayoutVars>
      </dgm:prSet>
      <dgm:spPr/>
      <dgm:t>
        <a:bodyPr/>
        <a:lstStyle/>
        <a:p>
          <a:endParaRPr lang="zh-CN" altLang="en-US"/>
        </a:p>
      </dgm:t>
    </dgm:pt>
    <dgm:pt modelId="{5BFCAE4B-C0C8-4176-8A0F-BCFFDCC7F087}" type="pres">
      <dgm:prSet presAssocID="{3B041C43-9162-4A79-A961-CC5226FB0BFB}" presName="hierRoot1" presStyleCnt="0">
        <dgm:presLayoutVars>
          <dgm:hierBranch val="init"/>
        </dgm:presLayoutVars>
      </dgm:prSet>
      <dgm:spPr/>
      <dgm:t>
        <a:bodyPr/>
        <a:lstStyle/>
        <a:p>
          <a:endParaRPr lang="zh-CN" altLang="en-US"/>
        </a:p>
      </dgm:t>
    </dgm:pt>
    <dgm:pt modelId="{EC7837DA-3690-455B-B2A0-0C0A7E69B6D5}" type="pres">
      <dgm:prSet presAssocID="{3B041C43-9162-4A79-A961-CC5226FB0BFB}" presName="rootComposite1" presStyleCnt="0"/>
      <dgm:spPr/>
      <dgm:t>
        <a:bodyPr/>
        <a:lstStyle/>
        <a:p>
          <a:endParaRPr lang="zh-CN" altLang="en-US"/>
        </a:p>
      </dgm:t>
    </dgm:pt>
    <dgm:pt modelId="{6B8BFCA3-BB0F-4066-B6C0-C7E52D7C90F5}" type="pres">
      <dgm:prSet presAssocID="{3B041C43-9162-4A79-A961-CC5226FB0BFB}" presName="rootText1" presStyleLbl="node0" presStyleIdx="0" presStyleCnt="1">
        <dgm:presLayoutVars>
          <dgm:chPref val="3"/>
        </dgm:presLayoutVars>
      </dgm:prSet>
      <dgm:spPr/>
      <dgm:t>
        <a:bodyPr/>
        <a:lstStyle/>
        <a:p>
          <a:endParaRPr lang="zh-CN" altLang="en-US"/>
        </a:p>
      </dgm:t>
    </dgm:pt>
    <dgm:pt modelId="{FB428F50-2A3D-4649-88AA-0D17D62228CA}" type="pres">
      <dgm:prSet presAssocID="{3B041C43-9162-4A79-A961-CC5226FB0BFB}" presName="rootConnector1" presStyleLbl="node1" presStyleIdx="0" presStyleCnt="0"/>
      <dgm:spPr/>
      <dgm:t>
        <a:bodyPr/>
        <a:lstStyle/>
        <a:p>
          <a:endParaRPr lang="zh-CN" altLang="en-US"/>
        </a:p>
      </dgm:t>
    </dgm:pt>
    <dgm:pt modelId="{ECF8074D-4AB8-4A05-91C5-974B960769D7}" type="pres">
      <dgm:prSet presAssocID="{3B041C43-9162-4A79-A961-CC5226FB0BFB}" presName="hierChild2" presStyleCnt="0"/>
      <dgm:spPr/>
      <dgm:t>
        <a:bodyPr/>
        <a:lstStyle/>
        <a:p>
          <a:endParaRPr lang="zh-CN" altLang="en-US"/>
        </a:p>
      </dgm:t>
    </dgm:pt>
    <dgm:pt modelId="{DD52723B-B3D6-4406-AF15-561E691A631D}" type="pres">
      <dgm:prSet presAssocID="{9D6B078E-8C6A-4AEF-B9DF-D631F585F32E}" presName="Name64" presStyleLbl="parChTrans1D2" presStyleIdx="0" presStyleCnt="4"/>
      <dgm:spPr/>
      <dgm:t>
        <a:bodyPr/>
        <a:lstStyle/>
        <a:p>
          <a:endParaRPr lang="zh-CN" altLang="en-US"/>
        </a:p>
      </dgm:t>
    </dgm:pt>
    <dgm:pt modelId="{71F43D1D-5F15-4D04-995E-18734B93A75E}" type="pres">
      <dgm:prSet presAssocID="{F44170B6-D64C-4E95-8B8E-A3835B7EC429}" presName="hierRoot2" presStyleCnt="0">
        <dgm:presLayoutVars>
          <dgm:hierBranch val="init"/>
        </dgm:presLayoutVars>
      </dgm:prSet>
      <dgm:spPr/>
      <dgm:t>
        <a:bodyPr/>
        <a:lstStyle/>
        <a:p>
          <a:endParaRPr lang="zh-CN" altLang="en-US"/>
        </a:p>
      </dgm:t>
    </dgm:pt>
    <dgm:pt modelId="{A4AC8902-9FAA-463D-B1ED-E42F15F65536}" type="pres">
      <dgm:prSet presAssocID="{F44170B6-D64C-4E95-8B8E-A3835B7EC429}" presName="rootComposite" presStyleCnt="0"/>
      <dgm:spPr/>
      <dgm:t>
        <a:bodyPr/>
        <a:lstStyle/>
        <a:p>
          <a:endParaRPr lang="zh-CN" altLang="en-US"/>
        </a:p>
      </dgm:t>
    </dgm:pt>
    <dgm:pt modelId="{945FE02C-B44A-40F9-B975-7D2671662778}" type="pres">
      <dgm:prSet presAssocID="{F44170B6-D64C-4E95-8B8E-A3835B7EC429}" presName="rootText" presStyleLbl="node2" presStyleIdx="0" presStyleCnt="4">
        <dgm:presLayoutVars>
          <dgm:chPref val="3"/>
        </dgm:presLayoutVars>
      </dgm:prSet>
      <dgm:spPr/>
      <dgm:t>
        <a:bodyPr/>
        <a:lstStyle/>
        <a:p>
          <a:endParaRPr lang="zh-CN" altLang="en-US"/>
        </a:p>
      </dgm:t>
    </dgm:pt>
    <dgm:pt modelId="{9093285B-3CE7-402C-B911-93579A6B91E9}" type="pres">
      <dgm:prSet presAssocID="{F44170B6-D64C-4E95-8B8E-A3835B7EC429}" presName="rootConnector" presStyleLbl="node2" presStyleIdx="0" presStyleCnt="4"/>
      <dgm:spPr/>
      <dgm:t>
        <a:bodyPr/>
        <a:lstStyle/>
        <a:p>
          <a:endParaRPr lang="zh-CN" altLang="en-US"/>
        </a:p>
      </dgm:t>
    </dgm:pt>
    <dgm:pt modelId="{7C3EF000-F9D2-4E33-9C3A-E5D5EE6F1E70}" type="pres">
      <dgm:prSet presAssocID="{F44170B6-D64C-4E95-8B8E-A3835B7EC429}" presName="hierChild4" presStyleCnt="0"/>
      <dgm:spPr/>
      <dgm:t>
        <a:bodyPr/>
        <a:lstStyle/>
        <a:p>
          <a:endParaRPr lang="zh-CN" altLang="en-US"/>
        </a:p>
      </dgm:t>
    </dgm:pt>
    <dgm:pt modelId="{12F31DB6-144E-4B1B-A4C7-416679EA2957}" type="pres">
      <dgm:prSet presAssocID="{F44170B6-D64C-4E95-8B8E-A3835B7EC429}" presName="hierChild5" presStyleCnt="0"/>
      <dgm:spPr/>
      <dgm:t>
        <a:bodyPr/>
        <a:lstStyle/>
        <a:p>
          <a:endParaRPr lang="zh-CN" altLang="en-US"/>
        </a:p>
      </dgm:t>
    </dgm:pt>
    <dgm:pt modelId="{C3657F3C-EC4D-4E1D-BA20-903AC73855B6}" type="pres">
      <dgm:prSet presAssocID="{27494CB7-7EEC-4FC8-B4E1-38DA718B877B}" presName="Name64" presStyleLbl="parChTrans1D2" presStyleIdx="1" presStyleCnt="4"/>
      <dgm:spPr/>
      <dgm:t>
        <a:bodyPr/>
        <a:lstStyle/>
        <a:p>
          <a:endParaRPr lang="zh-CN" altLang="en-US"/>
        </a:p>
      </dgm:t>
    </dgm:pt>
    <dgm:pt modelId="{E97C4808-85B1-4BB7-A308-24711C57CBCB}" type="pres">
      <dgm:prSet presAssocID="{595A09B2-6A28-401D-9E52-C34972E7827B}" presName="hierRoot2" presStyleCnt="0">
        <dgm:presLayoutVars>
          <dgm:hierBranch val="init"/>
        </dgm:presLayoutVars>
      </dgm:prSet>
      <dgm:spPr/>
      <dgm:t>
        <a:bodyPr/>
        <a:lstStyle/>
        <a:p>
          <a:endParaRPr lang="zh-CN" altLang="en-US"/>
        </a:p>
      </dgm:t>
    </dgm:pt>
    <dgm:pt modelId="{298D8626-D8A1-47DB-8925-B1DC55889408}" type="pres">
      <dgm:prSet presAssocID="{595A09B2-6A28-401D-9E52-C34972E7827B}" presName="rootComposite" presStyleCnt="0"/>
      <dgm:spPr/>
      <dgm:t>
        <a:bodyPr/>
        <a:lstStyle/>
        <a:p>
          <a:endParaRPr lang="zh-CN" altLang="en-US"/>
        </a:p>
      </dgm:t>
    </dgm:pt>
    <dgm:pt modelId="{7D9A4BF1-FD5B-44BE-BB92-3701CA812876}" type="pres">
      <dgm:prSet presAssocID="{595A09B2-6A28-401D-9E52-C34972E7827B}" presName="rootText" presStyleLbl="node2" presStyleIdx="1" presStyleCnt="4">
        <dgm:presLayoutVars>
          <dgm:chPref val="3"/>
        </dgm:presLayoutVars>
      </dgm:prSet>
      <dgm:spPr/>
      <dgm:t>
        <a:bodyPr/>
        <a:lstStyle/>
        <a:p>
          <a:endParaRPr lang="zh-CN" altLang="en-US"/>
        </a:p>
      </dgm:t>
    </dgm:pt>
    <dgm:pt modelId="{21C8A449-917E-4136-B3D7-D89AAC13CB15}" type="pres">
      <dgm:prSet presAssocID="{595A09B2-6A28-401D-9E52-C34972E7827B}" presName="rootConnector" presStyleLbl="node2" presStyleIdx="1" presStyleCnt="4"/>
      <dgm:spPr/>
      <dgm:t>
        <a:bodyPr/>
        <a:lstStyle/>
        <a:p>
          <a:endParaRPr lang="zh-CN" altLang="en-US"/>
        </a:p>
      </dgm:t>
    </dgm:pt>
    <dgm:pt modelId="{91F55235-5F51-402A-A545-E2F357FFA1B7}" type="pres">
      <dgm:prSet presAssocID="{595A09B2-6A28-401D-9E52-C34972E7827B}" presName="hierChild4" presStyleCnt="0"/>
      <dgm:spPr/>
      <dgm:t>
        <a:bodyPr/>
        <a:lstStyle/>
        <a:p>
          <a:endParaRPr lang="zh-CN" altLang="en-US"/>
        </a:p>
      </dgm:t>
    </dgm:pt>
    <dgm:pt modelId="{A56D88E6-E90C-4F26-956B-944BED3DB381}" type="pres">
      <dgm:prSet presAssocID="{595A09B2-6A28-401D-9E52-C34972E7827B}" presName="hierChild5" presStyleCnt="0"/>
      <dgm:spPr/>
      <dgm:t>
        <a:bodyPr/>
        <a:lstStyle/>
        <a:p>
          <a:endParaRPr lang="zh-CN" altLang="en-US"/>
        </a:p>
      </dgm:t>
    </dgm:pt>
    <dgm:pt modelId="{95147FD4-C2A8-4F40-8C21-BAD1ECB06BAE}" type="pres">
      <dgm:prSet presAssocID="{BC9AB7FE-A401-4FEE-9483-E2E78502569A}" presName="Name64" presStyleLbl="parChTrans1D2" presStyleIdx="2" presStyleCnt="4"/>
      <dgm:spPr/>
      <dgm:t>
        <a:bodyPr/>
        <a:lstStyle/>
        <a:p>
          <a:endParaRPr lang="zh-CN" altLang="en-US"/>
        </a:p>
      </dgm:t>
    </dgm:pt>
    <dgm:pt modelId="{27DAC8C8-2670-46C0-B409-CAA4B7D8C2D9}" type="pres">
      <dgm:prSet presAssocID="{3505975D-3C62-47EE-8FB9-CA8CC248410F}" presName="hierRoot2" presStyleCnt="0">
        <dgm:presLayoutVars>
          <dgm:hierBranch val="init"/>
        </dgm:presLayoutVars>
      </dgm:prSet>
      <dgm:spPr/>
      <dgm:t>
        <a:bodyPr/>
        <a:lstStyle/>
        <a:p>
          <a:endParaRPr lang="zh-CN" altLang="en-US"/>
        </a:p>
      </dgm:t>
    </dgm:pt>
    <dgm:pt modelId="{8850F549-FAB3-4328-A943-821E9B9168C9}" type="pres">
      <dgm:prSet presAssocID="{3505975D-3C62-47EE-8FB9-CA8CC248410F}" presName="rootComposite" presStyleCnt="0"/>
      <dgm:spPr/>
      <dgm:t>
        <a:bodyPr/>
        <a:lstStyle/>
        <a:p>
          <a:endParaRPr lang="zh-CN" altLang="en-US"/>
        </a:p>
      </dgm:t>
    </dgm:pt>
    <dgm:pt modelId="{D32359B3-107E-4E42-8CB8-673FA06A4097}" type="pres">
      <dgm:prSet presAssocID="{3505975D-3C62-47EE-8FB9-CA8CC248410F}" presName="rootText" presStyleLbl="node2" presStyleIdx="2" presStyleCnt="4">
        <dgm:presLayoutVars>
          <dgm:chPref val="3"/>
        </dgm:presLayoutVars>
      </dgm:prSet>
      <dgm:spPr/>
      <dgm:t>
        <a:bodyPr/>
        <a:lstStyle/>
        <a:p>
          <a:endParaRPr lang="zh-CN" altLang="en-US"/>
        </a:p>
      </dgm:t>
    </dgm:pt>
    <dgm:pt modelId="{A932D472-CE29-4A72-992B-690015A60DDC}" type="pres">
      <dgm:prSet presAssocID="{3505975D-3C62-47EE-8FB9-CA8CC248410F}" presName="rootConnector" presStyleLbl="node2" presStyleIdx="2" presStyleCnt="4"/>
      <dgm:spPr/>
      <dgm:t>
        <a:bodyPr/>
        <a:lstStyle/>
        <a:p>
          <a:endParaRPr lang="zh-CN" altLang="en-US"/>
        </a:p>
      </dgm:t>
    </dgm:pt>
    <dgm:pt modelId="{0AD0B832-97C5-4A22-A66D-DB5F50A0EFDB}" type="pres">
      <dgm:prSet presAssocID="{3505975D-3C62-47EE-8FB9-CA8CC248410F}" presName="hierChild4" presStyleCnt="0"/>
      <dgm:spPr/>
      <dgm:t>
        <a:bodyPr/>
        <a:lstStyle/>
        <a:p>
          <a:endParaRPr lang="zh-CN" altLang="en-US"/>
        </a:p>
      </dgm:t>
    </dgm:pt>
    <dgm:pt modelId="{3FD687A5-7D2B-4FA5-923F-216FDFFFDC79}" type="pres">
      <dgm:prSet presAssocID="{3505975D-3C62-47EE-8FB9-CA8CC248410F}" presName="hierChild5" presStyleCnt="0"/>
      <dgm:spPr/>
      <dgm:t>
        <a:bodyPr/>
        <a:lstStyle/>
        <a:p>
          <a:endParaRPr lang="zh-CN" altLang="en-US"/>
        </a:p>
      </dgm:t>
    </dgm:pt>
    <dgm:pt modelId="{1CDC3043-B91B-41A9-9D4C-FED9C0EE48C6}" type="pres">
      <dgm:prSet presAssocID="{EFE8352E-3463-4EDE-930A-CB1DAAC31DC6}" presName="Name64" presStyleLbl="parChTrans1D2" presStyleIdx="3" presStyleCnt="4"/>
      <dgm:spPr/>
      <dgm:t>
        <a:bodyPr/>
        <a:lstStyle/>
        <a:p>
          <a:endParaRPr lang="zh-CN" altLang="en-US"/>
        </a:p>
      </dgm:t>
    </dgm:pt>
    <dgm:pt modelId="{34EEC6B1-35CD-4B30-87F6-00288BD99466}" type="pres">
      <dgm:prSet presAssocID="{39BF1A6E-90B7-4EAF-8E32-6D2DA12CB242}" presName="hierRoot2" presStyleCnt="0">
        <dgm:presLayoutVars>
          <dgm:hierBranch val="init"/>
        </dgm:presLayoutVars>
      </dgm:prSet>
      <dgm:spPr/>
      <dgm:t>
        <a:bodyPr/>
        <a:lstStyle/>
        <a:p>
          <a:endParaRPr lang="zh-CN" altLang="en-US"/>
        </a:p>
      </dgm:t>
    </dgm:pt>
    <dgm:pt modelId="{D8897968-4748-42F4-9ECB-B9D72EDCD83D}" type="pres">
      <dgm:prSet presAssocID="{39BF1A6E-90B7-4EAF-8E32-6D2DA12CB242}" presName="rootComposite" presStyleCnt="0"/>
      <dgm:spPr/>
      <dgm:t>
        <a:bodyPr/>
        <a:lstStyle/>
        <a:p>
          <a:endParaRPr lang="zh-CN" altLang="en-US"/>
        </a:p>
      </dgm:t>
    </dgm:pt>
    <dgm:pt modelId="{B127E18E-163E-472E-903E-C2F5C6E0F24B}" type="pres">
      <dgm:prSet presAssocID="{39BF1A6E-90B7-4EAF-8E32-6D2DA12CB242}" presName="rootText" presStyleLbl="node2" presStyleIdx="3" presStyleCnt="4">
        <dgm:presLayoutVars>
          <dgm:chPref val="3"/>
        </dgm:presLayoutVars>
      </dgm:prSet>
      <dgm:spPr/>
      <dgm:t>
        <a:bodyPr/>
        <a:lstStyle/>
        <a:p>
          <a:endParaRPr lang="zh-CN" altLang="en-US"/>
        </a:p>
      </dgm:t>
    </dgm:pt>
    <dgm:pt modelId="{23AF31E4-FFEC-4ADA-89BE-76013DA2AA92}" type="pres">
      <dgm:prSet presAssocID="{39BF1A6E-90B7-4EAF-8E32-6D2DA12CB242}" presName="rootConnector" presStyleLbl="node2" presStyleIdx="3" presStyleCnt="4"/>
      <dgm:spPr/>
      <dgm:t>
        <a:bodyPr/>
        <a:lstStyle/>
        <a:p>
          <a:endParaRPr lang="zh-CN" altLang="en-US"/>
        </a:p>
      </dgm:t>
    </dgm:pt>
    <dgm:pt modelId="{2312E6EA-1B95-4C8B-9FE5-AD4542CF3913}" type="pres">
      <dgm:prSet presAssocID="{39BF1A6E-90B7-4EAF-8E32-6D2DA12CB242}" presName="hierChild4" presStyleCnt="0"/>
      <dgm:spPr/>
      <dgm:t>
        <a:bodyPr/>
        <a:lstStyle/>
        <a:p>
          <a:endParaRPr lang="zh-CN" altLang="en-US"/>
        </a:p>
      </dgm:t>
    </dgm:pt>
    <dgm:pt modelId="{F72808D0-690D-4010-96F6-B20544A22FF4}" type="pres">
      <dgm:prSet presAssocID="{39BF1A6E-90B7-4EAF-8E32-6D2DA12CB242}" presName="hierChild5" presStyleCnt="0"/>
      <dgm:spPr/>
      <dgm:t>
        <a:bodyPr/>
        <a:lstStyle/>
        <a:p>
          <a:endParaRPr lang="zh-CN" altLang="en-US"/>
        </a:p>
      </dgm:t>
    </dgm:pt>
    <dgm:pt modelId="{2B597F44-0664-491D-8A23-82ECE8999B46}" type="pres">
      <dgm:prSet presAssocID="{3B041C43-9162-4A79-A961-CC5226FB0BFB}" presName="hierChild3" presStyleCnt="0"/>
      <dgm:spPr/>
      <dgm:t>
        <a:bodyPr/>
        <a:lstStyle/>
        <a:p>
          <a:endParaRPr lang="zh-CN" altLang="en-US"/>
        </a:p>
      </dgm:t>
    </dgm:pt>
  </dgm:ptLst>
  <dgm:cxnLst>
    <dgm:cxn modelId="{6A77204A-B8EA-4D93-B0ED-14670B6F7187}" type="presOf" srcId="{39BF1A6E-90B7-4EAF-8E32-6D2DA12CB242}" destId="{B127E18E-163E-472E-903E-C2F5C6E0F24B}" srcOrd="0" destOrd="0" presId="urn:microsoft.com/office/officeart/2009/3/layout/HorizontalOrganizationChart"/>
    <dgm:cxn modelId="{1317F3B2-C228-4383-8836-6006E16B7634}" type="presOf" srcId="{3505975D-3C62-47EE-8FB9-CA8CC248410F}" destId="{A932D472-CE29-4A72-992B-690015A60DDC}" srcOrd="1" destOrd="0" presId="urn:microsoft.com/office/officeart/2009/3/layout/HorizontalOrganizationChart"/>
    <dgm:cxn modelId="{E4430D9D-0770-4297-8D0E-D639C075D65D}" srcId="{3B041C43-9162-4A79-A961-CC5226FB0BFB}" destId="{39BF1A6E-90B7-4EAF-8E32-6D2DA12CB242}" srcOrd="3" destOrd="0" parTransId="{EFE8352E-3463-4EDE-930A-CB1DAAC31DC6}" sibTransId="{51D5ADEA-51C8-468D-8E5D-FE4B87536E1C}"/>
    <dgm:cxn modelId="{5457E290-2B99-4397-A28C-46AA42501030}" type="presOf" srcId="{3505975D-3C62-47EE-8FB9-CA8CC248410F}" destId="{D32359B3-107E-4E42-8CB8-673FA06A4097}" srcOrd="0" destOrd="0" presId="urn:microsoft.com/office/officeart/2009/3/layout/HorizontalOrganizationChart"/>
    <dgm:cxn modelId="{DC7EFBE0-9001-459B-A8C9-59B008E674F2}" type="presOf" srcId="{714BF8ED-7F3F-4330-8C3B-C90A63F4E68D}" destId="{05274DDF-33FB-4FEF-9218-74935257E003}" srcOrd="0" destOrd="0" presId="urn:microsoft.com/office/officeart/2009/3/layout/HorizontalOrganizationChart"/>
    <dgm:cxn modelId="{105EE18B-2446-4685-A1D0-53B238D6F454}" type="presOf" srcId="{3B041C43-9162-4A79-A961-CC5226FB0BFB}" destId="{6B8BFCA3-BB0F-4066-B6C0-C7E52D7C90F5}" srcOrd="0" destOrd="0" presId="urn:microsoft.com/office/officeart/2009/3/layout/HorizontalOrganizationChart"/>
    <dgm:cxn modelId="{5206B565-A58F-4F9F-9309-8AF286687203}" type="presOf" srcId="{F44170B6-D64C-4E95-8B8E-A3835B7EC429}" destId="{9093285B-3CE7-402C-B911-93579A6B91E9}" srcOrd="1" destOrd="0" presId="urn:microsoft.com/office/officeart/2009/3/layout/HorizontalOrganizationChart"/>
    <dgm:cxn modelId="{1940ED73-21ED-45CB-AD05-3690B212A8B8}" type="presOf" srcId="{9D6B078E-8C6A-4AEF-B9DF-D631F585F32E}" destId="{DD52723B-B3D6-4406-AF15-561E691A631D}" srcOrd="0" destOrd="0" presId="urn:microsoft.com/office/officeart/2009/3/layout/HorizontalOrganizationChart"/>
    <dgm:cxn modelId="{459136DB-BA9D-46E9-A226-3EDD150E0A3F}" type="presOf" srcId="{595A09B2-6A28-401D-9E52-C34972E7827B}" destId="{21C8A449-917E-4136-B3D7-D89AAC13CB15}" srcOrd="1" destOrd="0" presId="urn:microsoft.com/office/officeart/2009/3/layout/HorizontalOrganizationChart"/>
    <dgm:cxn modelId="{73F9FA24-804C-498B-8B8D-BAA3D2B5C44C}" type="presOf" srcId="{39BF1A6E-90B7-4EAF-8E32-6D2DA12CB242}" destId="{23AF31E4-FFEC-4ADA-89BE-76013DA2AA92}" srcOrd="1" destOrd="0" presId="urn:microsoft.com/office/officeart/2009/3/layout/HorizontalOrganizationChart"/>
    <dgm:cxn modelId="{EEE0A073-B074-428C-A255-A70995AEA1DA}" srcId="{3B041C43-9162-4A79-A961-CC5226FB0BFB}" destId="{3505975D-3C62-47EE-8FB9-CA8CC248410F}" srcOrd="2" destOrd="0" parTransId="{BC9AB7FE-A401-4FEE-9483-E2E78502569A}" sibTransId="{54B12410-8CAD-40D6-8732-BB8E36617DDE}"/>
    <dgm:cxn modelId="{CD079877-CD8F-44D2-8A18-332F876F76F8}" type="presOf" srcId="{EFE8352E-3463-4EDE-930A-CB1DAAC31DC6}" destId="{1CDC3043-B91B-41A9-9D4C-FED9C0EE48C6}" srcOrd="0" destOrd="0" presId="urn:microsoft.com/office/officeart/2009/3/layout/HorizontalOrganizationChart"/>
    <dgm:cxn modelId="{544591E0-D05B-4200-9055-C8B67EBDDCBB}" type="presOf" srcId="{595A09B2-6A28-401D-9E52-C34972E7827B}" destId="{7D9A4BF1-FD5B-44BE-BB92-3701CA812876}" srcOrd="0" destOrd="0" presId="urn:microsoft.com/office/officeart/2009/3/layout/HorizontalOrganizationChart"/>
    <dgm:cxn modelId="{F18DC0F3-E9F9-47A8-BA0E-75C2806410FB}" type="presOf" srcId="{F44170B6-D64C-4E95-8B8E-A3835B7EC429}" destId="{945FE02C-B44A-40F9-B975-7D2671662778}" srcOrd="0" destOrd="0" presId="urn:microsoft.com/office/officeart/2009/3/layout/HorizontalOrganizationChart"/>
    <dgm:cxn modelId="{F6A9DFAE-5520-49B7-AD97-568E72AF00C8}" srcId="{3B041C43-9162-4A79-A961-CC5226FB0BFB}" destId="{F44170B6-D64C-4E95-8B8E-A3835B7EC429}" srcOrd="0" destOrd="0" parTransId="{9D6B078E-8C6A-4AEF-B9DF-D631F585F32E}" sibTransId="{E69618B3-D514-4C28-B2F0-E775F349AFD9}"/>
    <dgm:cxn modelId="{C4BF2E29-4E0C-4270-AE94-7D9AD088B761}" srcId="{3B041C43-9162-4A79-A961-CC5226FB0BFB}" destId="{595A09B2-6A28-401D-9E52-C34972E7827B}" srcOrd="1" destOrd="0" parTransId="{27494CB7-7EEC-4FC8-B4E1-38DA718B877B}" sibTransId="{CBEE199D-E302-41EA-8220-7ACB65E53794}"/>
    <dgm:cxn modelId="{951EF711-0F43-4CED-9B0B-688A1DDFBC1D}" type="presOf" srcId="{3B041C43-9162-4A79-A961-CC5226FB0BFB}" destId="{FB428F50-2A3D-4649-88AA-0D17D62228CA}" srcOrd="1" destOrd="0" presId="urn:microsoft.com/office/officeart/2009/3/layout/HorizontalOrganizationChart"/>
    <dgm:cxn modelId="{38FF9286-AD2E-42FD-9D49-E64A1C0A440F}" type="presOf" srcId="{27494CB7-7EEC-4FC8-B4E1-38DA718B877B}" destId="{C3657F3C-EC4D-4E1D-BA20-903AC73855B6}" srcOrd="0" destOrd="0" presId="urn:microsoft.com/office/officeart/2009/3/layout/HorizontalOrganizationChart"/>
    <dgm:cxn modelId="{CC25F0EE-E58B-4FE7-AACD-55BCB9C7F395}" type="presOf" srcId="{BC9AB7FE-A401-4FEE-9483-E2E78502569A}" destId="{95147FD4-C2A8-4F40-8C21-BAD1ECB06BAE}" srcOrd="0" destOrd="0" presId="urn:microsoft.com/office/officeart/2009/3/layout/HorizontalOrganizationChart"/>
    <dgm:cxn modelId="{EADA8476-38A1-4D28-B610-E41B16965B25}" srcId="{714BF8ED-7F3F-4330-8C3B-C90A63F4E68D}" destId="{3B041C43-9162-4A79-A961-CC5226FB0BFB}" srcOrd="0" destOrd="0" parTransId="{726FF023-362C-4E31-8B3A-BCEA1CDC6622}" sibTransId="{5D628E49-7E59-4756-A5B6-05937DD0983A}"/>
    <dgm:cxn modelId="{29045DF2-2B67-44F4-8B25-1E7E146F0191}" type="presParOf" srcId="{05274DDF-33FB-4FEF-9218-74935257E003}" destId="{5BFCAE4B-C0C8-4176-8A0F-BCFFDCC7F087}" srcOrd="0" destOrd="0" presId="urn:microsoft.com/office/officeart/2009/3/layout/HorizontalOrganizationChart"/>
    <dgm:cxn modelId="{0BE329F8-FD48-452E-8850-912CF9E0EF84}" type="presParOf" srcId="{5BFCAE4B-C0C8-4176-8A0F-BCFFDCC7F087}" destId="{EC7837DA-3690-455B-B2A0-0C0A7E69B6D5}" srcOrd="0" destOrd="0" presId="urn:microsoft.com/office/officeart/2009/3/layout/HorizontalOrganizationChart"/>
    <dgm:cxn modelId="{8F14BA07-372E-4E80-8542-A257745D718F}" type="presParOf" srcId="{EC7837DA-3690-455B-B2A0-0C0A7E69B6D5}" destId="{6B8BFCA3-BB0F-4066-B6C0-C7E52D7C90F5}" srcOrd="0" destOrd="0" presId="urn:microsoft.com/office/officeart/2009/3/layout/HorizontalOrganizationChart"/>
    <dgm:cxn modelId="{60DA4436-88AB-4B92-A923-751D71A857A2}" type="presParOf" srcId="{EC7837DA-3690-455B-B2A0-0C0A7E69B6D5}" destId="{FB428F50-2A3D-4649-88AA-0D17D62228CA}" srcOrd="1" destOrd="0" presId="urn:microsoft.com/office/officeart/2009/3/layout/HorizontalOrganizationChart"/>
    <dgm:cxn modelId="{31828BCB-3B73-4D93-B8B0-E8637DECF09E}" type="presParOf" srcId="{5BFCAE4B-C0C8-4176-8A0F-BCFFDCC7F087}" destId="{ECF8074D-4AB8-4A05-91C5-974B960769D7}" srcOrd="1" destOrd="0" presId="urn:microsoft.com/office/officeart/2009/3/layout/HorizontalOrganizationChart"/>
    <dgm:cxn modelId="{EFFF3BB4-C65F-4F99-B50E-6D7EF693E952}" type="presParOf" srcId="{ECF8074D-4AB8-4A05-91C5-974B960769D7}" destId="{DD52723B-B3D6-4406-AF15-561E691A631D}" srcOrd="0" destOrd="0" presId="urn:microsoft.com/office/officeart/2009/3/layout/HorizontalOrganizationChart"/>
    <dgm:cxn modelId="{0D5DD418-E82C-4D42-AF4A-CB7B27B10CB9}" type="presParOf" srcId="{ECF8074D-4AB8-4A05-91C5-974B960769D7}" destId="{71F43D1D-5F15-4D04-995E-18734B93A75E}" srcOrd="1" destOrd="0" presId="urn:microsoft.com/office/officeart/2009/3/layout/HorizontalOrganizationChart"/>
    <dgm:cxn modelId="{51E2E834-DCEA-44D3-B330-4CFEF969A410}" type="presParOf" srcId="{71F43D1D-5F15-4D04-995E-18734B93A75E}" destId="{A4AC8902-9FAA-463D-B1ED-E42F15F65536}" srcOrd="0" destOrd="0" presId="urn:microsoft.com/office/officeart/2009/3/layout/HorizontalOrganizationChart"/>
    <dgm:cxn modelId="{34F39866-9A50-4612-9262-0E2E0B5F6599}" type="presParOf" srcId="{A4AC8902-9FAA-463D-B1ED-E42F15F65536}" destId="{945FE02C-B44A-40F9-B975-7D2671662778}" srcOrd="0" destOrd="0" presId="urn:microsoft.com/office/officeart/2009/3/layout/HorizontalOrganizationChart"/>
    <dgm:cxn modelId="{47B64231-DD2A-42E7-9008-35445369107A}" type="presParOf" srcId="{A4AC8902-9FAA-463D-B1ED-E42F15F65536}" destId="{9093285B-3CE7-402C-B911-93579A6B91E9}" srcOrd="1" destOrd="0" presId="urn:microsoft.com/office/officeart/2009/3/layout/HorizontalOrganizationChart"/>
    <dgm:cxn modelId="{61C7D073-CFC0-474F-9FCA-C23AD3639D61}" type="presParOf" srcId="{71F43D1D-5F15-4D04-995E-18734B93A75E}" destId="{7C3EF000-F9D2-4E33-9C3A-E5D5EE6F1E70}" srcOrd="1" destOrd="0" presId="urn:microsoft.com/office/officeart/2009/3/layout/HorizontalOrganizationChart"/>
    <dgm:cxn modelId="{4ACCE6F5-758C-4A1E-8B3D-7512FA6D813D}" type="presParOf" srcId="{71F43D1D-5F15-4D04-995E-18734B93A75E}" destId="{12F31DB6-144E-4B1B-A4C7-416679EA2957}" srcOrd="2" destOrd="0" presId="urn:microsoft.com/office/officeart/2009/3/layout/HorizontalOrganizationChart"/>
    <dgm:cxn modelId="{1C719325-2A1A-4500-B16A-BA3450FD7C98}" type="presParOf" srcId="{ECF8074D-4AB8-4A05-91C5-974B960769D7}" destId="{C3657F3C-EC4D-4E1D-BA20-903AC73855B6}" srcOrd="2" destOrd="0" presId="urn:microsoft.com/office/officeart/2009/3/layout/HorizontalOrganizationChart"/>
    <dgm:cxn modelId="{E0DE7C4D-CD68-40A2-8937-A9392F9F6B4E}" type="presParOf" srcId="{ECF8074D-4AB8-4A05-91C5-974B960769D7}" destId="{E97C4808-85B1-4BB7-A308-24711C57CBCB}" srcOrd="3" destOrd="0" presId="urn:microsoft.com/office/officeart/2009/3/layout/HorizontalOrganizationChart"/>
    <dgm:cxn modelId="{760BB950-C541-46EC-ACF7-A2A8A6327B58}" type="presParOf" srcId="{E97C4808-85B1-4BB7-A308-24711C57CBCB}" destId="{298D8626-D8A1-47DB-8925-B1DC55889408}" srcOrd="0" destOrd="0" presId="urn:microsoft.com/office/officeart/2009/3/layout/HorizontalOrganizationChart"/>
    <dgm:cxn modelId="{A582DD34-33B0-4F1E-8F38-CB773DAB91B6}" type="presParOf" srcId="{298D8626-D8A1-47DB-8925-B1DC55889408}" destId="{7D9A4BF1-FD5B-44BE-BB92-3701CA812876}" srcOrd="0" destOrd="0" presId="urn:microsoft.com/office/officeart/2009/3/layout/HorizontalOrganizationChart"/>
    <dgm:cxn modelId="{06D6D56D-81B8-437A-9AA7-E02D3F7497B1}" type="presParOf" srcId="{298D8626-D8A1-47DB-8925-B1DC55889408}" destId="{21C8A449-917E-4136-B3D7-D89AAC13CB15}" srcOrd="1" destOrd="0" presId="urn:microsoft.com/office/officeart/2009/3/layout/HorizontalOrganizationChart"/>
    <dgm:cxn modelId="{9C598B3E-D64A-41FF-8B2D-35C8ACDA971A}" type="presParOf" srcId="{E97C4808-85B1-4BB7-A308-24711C57CBCB}" destId="{91F55235-5F51-402A-A545-E2F357FFA1B7}" srcOrd="1" destOrd="0" presId="urn:microsoft.com/office/officeart/2009/3/layout/HorizontalOrganizationChart"/>
    <dgm:cxn modelId="{7649443C-7965-44E8-AA3F-84A585C74739}" type="presParOf" srcId="{E97C4808-85B1-4BB7-A308-24711C57CBCB}" destId="{A56D88E6-E90C-4F26-956B-944BED3DB381}" srcOrd="2" destOrd="0" presId="urn:microsoft.com/office/officeart/2009/3/layout/HorizontalOrganizationChart"/>
    <dgm:cxn modelId="{399905EB-17BC-4FEF-A042-062685EB2893}" type="presParOf" srcId="{ECF8074D-4AB8-4A05-91C5-974B960769D7}" destId="{95147FD4-C2A8-4F40-8C21-BAD1ECB06BAE}" srcOrd="4" destOrd="0" presId="urn:microsoft.com/office/officeart/2009/3/layout/HorizontalOrganizationChart"/>
    <dgm:cxn modelId="{0FD329A1-B2EF-4D8E-8F88-179723BBB3A0}" type="presParOf" srcId="{ECF8074D-4AB8-4A05-91C5-974B960769D7}" destId="{27DAC8C8-2670-46C0-B409-CAA4B7D8C2D9}" srcOrd="5" destOrd="0" presId="urn:microsoft.com/office/officeart/2009/3/layout/HorizontalOrganizationChart"/>
    <dgm:cxn modelId="{1578ABC9-63C0-4B6C-9CAE-931BF73BB5FE}" type="presParOf" srcId="{27DAC8C8-2670-46C0-B409-CAA4B7D8C2D9}" destId="{8850F549-FAB3-4328-A943-821E9B9168C9}" srcOrd="0" destOrd="0" presId="urn:microsoft.com/office/officeart/2009/3/layout/HorizontalOrganizationChart"/>
    <dgm:cxn modelId="{04433C2B-B609-49F7-973A-A513E7061A88}" type="presParOf" srcId="{8850F549-FAB3-4328-A943-821E9B9168C9}" destId="{D32359B3-107E-4E42-8CB8-673FA06A4097}" srcOrd="0" destOrd="0" presId="urn:microsoft.com/office/officeart/2009/3/layout/HorizontalOrganizationChart"/>
    <dgm:cxn modelId="{E03549C9-F725-4976-9994-4DA36C0F8A3A}" type="presParOf" srcId="{8850F549-FAB3-4328-A943-821E9B9168C9}" destId="{A932D472-CE29-4A72-992B-690015A60DDC}" srcOrd="1" destOrd="0" presId="urn:microsoft.com/office/officeart/2009/3/layout/HorizontalOrganizationChart"/>
    <dgm:cxn modelId="{BAD40D2C-62BF-4D76-9327-05EEF95878BC}" type="presParOf" srcId="{27DAC8C8-2670-46C0-B409-CAA4B7D8C2D9}" destId="{0AD0B832-97C5-4A22-A66D-DB5F50A0EFDB}" srcOrd="1" destOrd="0" presId="urn:microsoft.com/office/officeart/2009/3/layout/HorizontalOrganizationChart"/>
    <dgm:cxn modelId="{991862DB-7CCC-4937-8D05-E0719A41A22C}" type="presParOf" srcId="{27DAC8C8-2670-46C0-B409-CAA4B7D8C2D9}" destId="{3FD687A5-7D2B-4FA5-923F-216FDFFFDC79}" srcOrd="2" destOrd="0" presId="urn:microsoft.com/office/officeart/2009/3/layout/HorizontalOrganizationChart"/>
    <dgm:cxn modelId="{1403BF9C-736F-4B21-91A6-9AE8A4BFB446}" type="presParOf" srcId="{ECF8074D-4AB8-4A05-91C5-974B960769D7}" destId="{1CDC3043-B91B-41A9-9D4C-FED9C0EE48C6}" srcOrd="6" destOrd="0" presId="urn:microsoft.com/office/officeart/2009/3/layout/HorizontalOrganizationChart"/>
    <dgm:cxn modelId="{E485E0E8-4606-4079-ABB6-208EC3BFAE63}" type="presParOf" srcId="{ECF8074D-4AB8-4A05-91C5-974B960769D7}" destId="{34EEC6B1-35CD-4B30-87F6-00288BD99466}" srcOrd="7" destOrd="0" presId="urn:microsoft.com/office/officeart/2009/3/layout/HorizontalOrganizationChart"/>
    <dgm:cxn modelId="{0006F42D-3601-4EBB-9848-AB62158D2D0F}" type="presParOf" srcId="{34EEC6B1-35CD-4B30-87F6-00288BD99466}" destId="{D8897968-4748-42F4-9ECB-B9D72EDCD83D}" srcOrd="0" destOrd="0" presId="urn:microsoft.com/office/officeart/2009/3/layout/HorizontalOrganizationChart"/>
    <dgm:cxn modelId="{4D1819AE-997D-4C6A-B6B9-8BE29C31B5F9}" type="presParOf" srcId="{D8897968-4748-42F4-9ECB-B9D72EDCD83D}" destId="{B127E18E-163E-472E-903E-C2F5C6E0F24B}" srcOrd="0" destOrd="0" presId="urn:microsoft.com/office/officeart/2009/3/layout/HorizontalOrganizationChart"/>
    <dgm:cxn modelId="{67701AC5-34CD-487B-BCD6-AF411C28A07D}" type="presParOf" srcId="{D8897968-4748-42F4-9ECB-B9D72EDCD83D}" destId="{23AF31E4-FFEC-4ADA-89BE-76013DA2AA92}" srcOrd="1" destOrd="0" presId="urn:microsoft.com/office/officeart/2009/3/layout/HorizontalOrganizationChart"/>
    <dgm:cxn modelId="{C944FDC4-58F4-40FD-8346-4DA4E9563E2D}" type="presParOf" srcId="{34EEC6B1-35CD-4B30-87F6-00288BD99466}" destId="{2312E6EA-1B95-4C8B-9FE5-AD4542CF3913}" srcOrd="1" destOrd="0" presId="urn:microsoft.com/office/officeart/2009/3/layout/HorizontalOrganizationChart"/>
    <dgm:cxn modelId="{7ED826F6-A9AF-4B0E-A454-A9A978096AC2}" type="presParOf" srcId="{34EEC6B1-35CD-4B30-87F6-00288BD99466}" destId="{F72808D0-690D-4010-96F6-B20544A22FF4}" srcOrd="2" destOrd="0" presId="urn:microsoft.com/office/officeart/2009/3/layout/HorizontalOrganizationChart"/>
    <dgm:cxn modelId="{C379EC81-1AC7-4045-8879-CF4F016967A3}" type="presParOf" srcId="{5BFCAE4B-C0C8-4176-8A0F-BCFFDCC7F087}" destId="{2B597F44-0664-491D-8A23-82ECE8999B46}"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13CC0-BCB4-451A-AB60-6DB433E7CA24}"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zh-CN" altLang="en-US"/>
        </a:p>
      </dgm:t>
    </dgm:pt>
    <mc:AlternateContent xmlns:mc="http://schemas.openxmlformats.org/markup-compatibility/2006" xmlns:a14="http://schemas.microsoft.com/office/drawing/2010/main">
      <mc:Choice Requires="a14">
        <dgm:pt modelId="{5EFFB64F-AFB2-4F1A-B3B2-652EB9854F0A}">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前期序号</a:t>
              </a:r>
              <a14:m>
                <m:oMath xmlns:m="http://schemas.openxmlformats.org/officeDocument/2006/math">
                  <m:r>
                    <m:rPr>
                      <m:sty m:val="p"/>
                    </m:rPr>
                    <a:rPr lang="en-US" altLang="zh-CN" sz="2400" dirty="0" smtClean="0">
                      <a:latin typeface="Cambria Math"/>
                    </a:rPr>
                    <m:t>i</m:t>
                  </m:r>
                </m:oMath>
              </a14:m>
              <a:endParaRPr lang="zh-CN" altLang="en-US" sz="2400" dirty="0">
                <a:latin typeface="微软雅黑" panose="020B0503020204020204" pitchFamily="34" charset="-122"/>
                <a:ea typeface="微软雅黑" panose="020B0503020204020204" pitchFamily="34" charset="-122"/>
              </a:endParaRPr>
            </a:p>
          </dgm:t>
        </dgm:pt>
      </mc:Choice>
      <mc:Fallback xmlns="">
        <dgm:pt modelId="{5EFFB64F-AFB2-4F1A-B3B2-652EB9854F0A}">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前期序号</a:t>
              </a:r>
              <a:r>
                <a:rPr lang="en-US" altLang="zh-CN" sz="2400" i="0" dirty="0" smtClean="0">
                  <a:latin typeface="Cambria Math"/>
                </a:rPr>
                <a:t>i</a:t>
              </a:r>
              <a:endParaRPr lang="zh-CN" altLang="en-US" sz="2400" dirty="0">
                <a:latin typeface="微软雅黑" panose="020B0503020204020204" pitchFamily="34" charset="-122"/>
                <a:ea typeface="微软雅黑" panose="020B0503020204020204" pitchFamily="34" charset="-122"/>
              </a:endParaRPr>
            </a:p>
          </dgm:t>
        </dgm:pt>
      </mc:Fallback>
    </mc:AlternateContent>
    <dgm:pt modelId="{0C697D20-0506-4C7C-B15F-3A32878F18B3}" type="parTrans" cxnId="{20C29A6A-7A22-42CC-A098-7320563735A0}">
      <dgm:prSet/>
      <dgm:spPr/>
      <dgm:t>
        <a:bodyPr/>
        <a:lstStyle/>
        <a:p>
          <a:endParaRPr lang="zh-CN" altLang="en-US" sz="1600"/>
        </a:p>
      </dgm:t>
    </dgm:pt>
    <dgm:pt modelId="{1E43FB51-6DF7-4C56-A958-353121157093}" type="sibTrans" cxnId="{20C29A6A-7A22-42CC-A098-7320563735A0}">
      <dgm:prSet/>
      <dgm:spPr/>
      <dgm:t>
        <a:bodyPr/>
        <a:lstStyle/>
        <a:p>
          <a:endParaRPr lang="zh-CN" altLang="en-US" sz="1600"/>
        </a:p>
      </dgm:t>
    </dgm:pt>
    <dgm:pt modelId="{0747F94D-AF47-4484-855F-5E260DE925B3}">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后期序号</a:t>
          </a:r>
          <a:r>
            <a:rPr lang="en-US" altLang="zh-CN" sz="2400" dirty="0" smtClean="0"/>
            <a:t>1</a:t>
          </a:r>
          <a:endParaRPr lang="zh-CN" altLang="en-US" sz="2400" dirty="0"/>
        </a:p>
      </dgm:t>
    </dgm:pt>
    <dgm:pt modelId="{14EB14EB-84C4-4CED-95EB-450A0DC50BB9}" type="parTrans" cxnId="{B34D6E69-6821-4E06-A030-764A74BF49FA}">
      <dgm:prSet custT="1"/>
      <dgm:spPr/>
      <dgm:t>
        <a:bodyPr/>
        <a:lstStyle/>
        <a:p>
          <a:endParaRPr lang="zh-CN" altLang="en-US" sz="400"/>
        </a:p>
      </dgm:t>
    </dgm:pt>
    <dgm:pt modelId="{589E5E99-2D94-4921-9869-7F1104C0A9D0}" type="sibTrans" cxnId="{B34D6E69-6821-4E06-A030-764A74BF49FA}">
      <dgm:prSet/>
      <dgm:spPr/>
      <dgm:t>
        <a:bodyPr/>
        <a:lstStyle/>
        <a:p>
          <a:endParaRPr lang="zh-CN" altLang="en-US" sz="1600"/>
        </a:p>
      </dgm:t>
    </dgm:pt>
    <dgm:pt modelId="{02C4D44D-DE64-4C02-9F20-62ED4269A522}">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后期序号</a:t>
          </a:r>
          <a:r>
            <a:rPr lang="en-US" altLang="zh-CN" sz="2400" dirty="0" smtClean="0"/>
            <a:t>2</a:t>
          </a:r>
          <a:endParaRPr lang="zh-CN" altLang="en-US" sz="2400" dirty="0"/>
        </a:p>
      </dgm:t>
    </dgm:pt>
    <dgm:pt modelId="{29E0FB53-4CCE-4B59-BD42-5EACDB05ED92}" type="parTrans" cxnId="{36EF3A70-8A88-44C9-8E1E-72BDE0BB8A73}">
      <dgm:prSet custT="1"/>
      <dgm:spPr/>
      <dgm:t>
        <a:bodyPr/>
        <a:lstStyle/>
        <a:p>
          <a:endParaRPr lang="zh-CN" altLang="en-US" sz="400"/>
        </a:p>
      </dgm:t>
    </dgm:pt>
    <dgm:pt modelId="{5FC1477E-F7EE-4AA6-A048-527D4AF1E8D2}" type="sibTrans" cxnId="{36EF3A70-8A88-44C9-8E1E-72BDE0BB8A73}">
      <dgm:prSet/>
      <dgm:spPr/>
      <dgm:t>
        <a:bodyPr/>
        <a:lstStyle/>
        <a:p>
          <a:endParaRPr lang="zh-CN" altLang="en-US" sz="1600"/>
        </a:p>
      </dgm:t>
    </dgm:pt>
    <mc:AlternateContent xmlns:mc="http://schemas.openxmlformats.org/markup-compatibility/2006" xmlns:a14="http://schemas.microsoft.com/office/drawing/2010/main">
      <mc:Choice Requires="a14">
        <dgm:pt modelId="{ECFCCE38-EBC1-4CC0-92BC-140C0A275F73}">
          <dgm:prSet phldrT="[文本]" custT="1"/>
          <dgm:spPr/>
          <dgm: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m:t>
                    </m:r>
                    <m:r>
                      <a:rPr lang="en-US" altLang="zh-CN" sz="2400" b="0" i="1" smtClean="0">
                        <a:latin typeface="Cambria Math"/>
                      </a:rPr>
                      <m:t>𝑖</m:t>
                    </m:r>
                    <m:r>
                      <a:rPr lang="en-US" altLang="zh-CN" sz="2400" b="0" i="1" smtClean="0">
                        <a:latin typeface="Cambria Math"/>
                      </a:rPr>
                      <m:t>−2|</m:t>
                    </m:r>
                  </m:oMath>
                </m:oMathPara>
              </a14:m>
              <a:endParaRPr lang="zh-CN" altLang="en-US" sz="2400" dirty="0"/>
            </a:p>
          </dgm:t>
        </dgm:pt>
      </mc:Choice>
      <mc:Fallback xmlns="">
        <dgm:pt modelId="{ECFCCE38-EBC1-4CC0-92BC-140C0A275F73}">
          <dgm:prSet phldrT="[文本]" custT="1"/>
          <dgm:spPr/>
          <dgm:t>
            <a:bodyPr/>
            <a:lstStyle/>
            <a:p>
              <a:pPr/>
              <a:r>
                <a:rPr lang="en-US" altLang="zh-CN" sz="2400" b="0" i="0" smtClean="0">
                  <a:latin typeface="Cambria Math"/>
                </a:rPr>
                <a:t>|𝑖−2|</a:t>
              </a:r>
              <a:endParaRPr lang="zh-CN" altLang="en-US" sz="2400" dirty="0"/>
            </a:p>
          </dgm:t>
        </dgm:pt>
      </mc:Fallback>
    </mc:AlternateContent>
    <dgm:pt modelId="{8C1991BB-B3B8-4217-9743-D0389C0648E5}" type="sibTrans" cxnId="{E771919A-F308-4B22-BB90-48995427162C}">
      <dgm:prSet/>
      <dgm:spPr/>
      <dgm:t>
        <a:bodyPr/>
        <a:lstStyle/>
        <a:p>
          <a:endParaRPr lang="zh-CN" altLang="en-US" sz="1600"/>
        </a:p>
      </dgm:t>
    </dgm:pt>
    <dgm:pt modelId="{EBAD2A2B-66B6-4E51-B4BA-B1AF93CE7EC5}" type="parTrans" cxnId="{E771919A-F308-4B22-BB90-48995427162C}">
      <dgm:prSet custT="1"/>
      <dgm:spPr/>
      <dgm:t>
        <a:bodyPr/>
        <a:lstStyle/>
        <a:p>
          <a:endParaRPr lang="zh-CN" altLang="en-US" sz="400"/>
        </a:p>
      </dgm:t>
    </dgm:pt>
    <mc:AlternateContent xmlns:mc="http://schemas.openxmlformats.org/markup-compatibility/2006" xmlns:a14="http://schemas.microsoft.com/office/drawing/2010/main">
      <mc:Choice Requires="a14">
        <dgm:pt modelId="{C962E603-EB8B-4421-B6B4-46F451049133}">
          <dgm:prSet phldrT="[文本]" custT="1"/>
          <dgm:spPr/>
          <dgm: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m:t>
                    </m:r>
                    <m:r>
                      <a:rPr lang="en-US" altLang="zh-CN" sz="2400" b="0" i="1" smtClean="0">
                        <a:latin typeface="Cambria Math"/>
                      </a:rPr>
                      <m:t>𝑖</m:t>
                    </m:r>
                    <m:r>
                      <a:rPr lang="en-US" altLang="zh-CN" sz="2400" b="0" i="1" smtClean="0">
                        <a:latin typeface="Cambria Math"/>
                      </a:rPr>
                      <m:t>−1|</m:t>
                    </m:r>
                  </m:oMath>
                </m:oMathPara>
              </a14:m>
              <a:endParaRPr lang="zh-CN" altLang="en-US" sz="2400" dirty="0"/>
            </a:p>
          </dgm:t>
        </dgm:pt>
      </mc:Choice>
      <mc:Fallback xmlns="">
        <dgm:pt modelId="{C962E603-EB8B-4421-B6B4-46F451049133}">
          <dgm:prSet phldrT="[文本]" custT="1"/>
          <dgm:spPr/>
          <dgm:t>
            <a:bodyPr/>
            <a:lstStyle/>
            <a:p>
              <a:pPr/>
              <a:r>
                <a:rPr lang="en-US" altLang="zh-CN" sz="2400" b="0" i="0" smtClean="0">
                  <a:latin typeface="Cambria Math"/>
                </a:rPr>
                <a:t>|𝑖−1|</a:t>
              </a:r>
              <a:endParaRPr lang="zh-CN" altLang="en-US" sz="2400" dirty="0"/>
            </a:p>
          </dgm:t>
        </dgm:pt>
      </mc:Fallback>
    </mc:AlternateContent>
    <dgm:pt modelId="{692F19A1-1B8C-4698-9C92-AC7328292F07}" type="sibTrans" cxnId="{95DAA461-24CE-4D43-AE4B-A43DB1B5CF33}">
      <dgm:prSet/>
      <dgm:spPr/>
      <dgm:t>
        <a:bodyPr/>
        <a:lstStyle/>
        <a:p>
          <a:endParaRPr lang="zh-CN" altLang="en-US" sz="1600"/>
        </a:p>
      </dgm:t>
    </dgm:pt>
    <dgm:pt modelId="{33126F92-BB9B-4FCC-AE91-8D34F7A9C1CC}" type="parTrans" cxnId="{95DAA461-24CE-4D43-AE4B-A43DB1B5CF33}">
      <dgm:prSet custT="1"/>
      <dgm:spPr/>
      <dgm:t>
        <a:bodyPr/>
        <a:lstStyle/>
        <a:p>
          <a:endParaRPr lang="zh-CN" altLang="en-US" sz="400"/>
        </a:p>
      </dgm:t>
    </dgm:pt>
    <dgm:pt modelId="{69540395-AC42-40BC-B971-6E4337BA1D98}">
      <dgm:prSet custT="1"/>
      <dgm:spPr/>
      <dgm:t>
        <a:bodyPr/>
        <a:lstStyle/>
        <a:p>
          <a:r>
            <a:rPr lang="en-US" altLang="zh-CN" sz="2400" dirty="0" smtClean="0"/>
            <a:t>…….</a:t>
          </a:r>
          <a:endParaRPr lang="zh-CN" altLang="en-US" sz="2400" dirty="0"/>
        </a:p>
      </dgm:t>
    </dgm:pt>
    <dgm:pt modelId="{17790C4F-6366-44F4-8B6E-D4C5A3D7181F}" type="parTrans" cxnId="{C9E6D706-733A-42D1-86BF-541249E5168D}">
      <dgm:prSet custT="1"/>
      <dgm:spPr/>
      <dgm:t>
        <a:bodyPr/>
        <a:lstStyle/>
        <a:p>
          <a:endParaRPr lang="zh-CN" altLang="en-US" sz="400"/>
        </a:p>
      </dgm:t>
    </dgm:pt>
    <dgm:pt modelId="{BFEE3F41-CE93-4E4B-93FB-A4110DA59E29}" type="sibTrans" cxnId="{C9E6D706-733A-42D1-86BF-541249E5168D}">
      <dgm:prSet/>
      <dgm:spPr/>
      <dgm:t>
        <a:bodyPr/>
        <a:lstStyle/>
        <a:p>
          <a:endParaRPr lang="zh-CN" altLang="en-US" sz="1600"/>
        </a:p>
      </dgm:t>
    </dgm:pt>
    <mc:AlternateContent xmlns:mc="http://schemas.openxmlformats.org/markup-compatibility/2006" xmlns:a14="http://schemas.microsoft.com/office/drawing/2010/main">
      <mc:Choice Requires="a14">
        <dgm:pt modelId="{7F7F0078-680B-4101-BD22-7C07D4D1C367}">
          <dgm:prSet custT="1"/>
          <dgm:spPr/>
          <dgm:t>
            <a:bodyPr/>
            <a:lstStyle/>
            <a:p>
              <a:r>
                <a:rPr lang="zh-CN" altLang="en-US" sz="2400" dirty="0" smtClean="0">
                  <a:latin typeface="微软雅黑" panose="020B0503020204020204" pitchFamily="34" charset="-122"/>
                  <a:ea typeface="微软雅黑" panose="020B0503020204020204" pitchFamily="34" charset="-122"/>
                </a:rPr>
                <a:t>后期序号</a:t>
              </a:r>
              <a14:m>
                <m:oMath xmlns:m="http://schemas.openxmlformats.org/officeDocument/2006/math">
                  <m:r>
                    <a:rPr lang="en-US" altLang="zh-CN" sz="2400" b="0" i="1" smtClean="0">
                      <a:latin typeface="Cambria Math"/>
                    </a:rPr>
                    <m:t>𝑛</m:t>
                  </m:r>
                </m:oMath>
              </a14:m>
              <a:endParaRPr lang="zh-CN" altLang="en-US" sz="2400" dirty="0"/>
            </a:p>
          </dgm:t>
        </dgm:pt>
      </mc:Choice>
      <mc:Fallback xmlns="">
        <dgm:pt modelId="{7F7F0078-680B-4101-BD22-7C07D4D1C367}">
          <dgm:prSet custT="1"/>
          <dgm:spPr/>
          <dgm:t>
            <a:bodyPr/>
            <a:lstStyle/>
            <a:p>
              <a:r>
                <a:rPr lang="zh-CN" altLang="en-US" sz="2400" dirty="0" smtClean="0">
                  <a:latin typeface="微软雅黑" panose="020B0503020204020204" pitchFamily="34" charset="-122"/>
                  <a:ea typeface="微软雅黑" panose="020B0503020204020204" pitchFamily="34" charset="-122"/>
                </a:rPr>
                <a:t>后期序号</a:t>
              </a:r>
              <a:r>
                <a:rPr lang="en-US" altLang="zh-CN" sz="2400" b="0" i="0" smtClean="0">
                  <a:latin typeface="Cambria Math"/>
                </a:rPr>
                <a:t>𝑛</a:t>
              </a:r>
              <a:endParaRPr lang="zh-CN" altLang="en-US" sz="2400" dirty="0"/>
            </a:p>
          </dgm:t>
        </dgm:pt>
      </mc:Fallback>
    </mc:AlternateContent>
    <dgm:pt modelId="{44BB8D52-A5B4-45AF-9B2B-B292010FDFD8}" type="parTrans" cxnId="{609C5A03-DCCB-4921-BD65-FAF6C6469779}">
      <dgm:prSet custT="1"/>
      <dgm:spPr/>
      <dgm:t>
        <a:bodyPr/>
        <a:lstStyle/>
        <a:p>
          <a:endParaRPr lang="zh-CN" altLang="en-US" sz="400"/>
        </a:p>
      </dgm:t>
    </dgm:pt>
    <dgm:pt modelId="{FFF463DA-C845-4416-AD1A-6B1664FDAA5B}" type="sibTrans" cxnId="{609C5A03-DCCB-4921-BD65-FAF6C6469779}">
      <dgm:prSet/>
      <dgm:spPr/>
      <dgm:t>
        <a:bodyPr/>
        <a:lstStyle/>
        <a:p>
          <a:endParaRPr lang="zh-CN" altLang="en-US" sz="1600"/>
        </a:p>
      </dgm:t>
    </dgm:pt>
    <dgm:pt modelId="{DBAEB938-A9C5-4DF3-8483-9202F488032A}">
      <dgm:prSet custT="1"/>
      <dgm:spPr/>
      <dgm:t>
        <a:bodyPr/>
        <a:lstStyle/>
        <a:p>
          <a:r>
            <a:rPr lang="en-US" altLang="zh-CN" sz="2400" dirty="0" smtClean="0"/>
            <a:t>……</a:t>
          </a:r>
          <a:endParaRPr lang="zh-CN" altLang="en-US" sz="2400" dirty="0"/>
        </a:p>
      </dgm:t>
    </dgm:pt>
    <dgm:pt modelId="{3047D8E9-8E06-477D-8B0A-66AA46043BA8}" type="parTrans" cxnId="{58184172-7DE7-46CE-83C0-8E3307F224AB}">
      <dgm:prSet custT="1"/>
      <dgm:spPr/>
      <dgm:t>
        <a:bodyPr/>
        <a:lstStyle/>
        <a:p>
          <a:endParaRPr lang="zh-CN" altLang="en-US" sz="400"/>
        </a:p>
      </dgm:t>
    </dgm:pt>
    <dgm:pt modelId="{8FCB0B6A-070E-47BE-8FD2-415238D5F759}" type="sibTrans" cxnId="{58184172-7DE7-46CE-83C0-8E3307F224AB}">
      <dgm:prSet/>
      <dgm:spPr/>
      <dgm:t>
        <a:bodyPr/>
        <a:lstStyle/>
        <a:p>
          <a:endParaRPr lang="zh-CN" altLang="en-US" sz="1600"/>
        </a:p>
      </dgm:t>
    </dgm:pt>
    <mc:AlternateContent xmlns:mc="http://schemas.openxmlformats.org/markup-compatibility/2006" xmlns:a14="http://schemas.microsoft.com/office/drawing/2010/main">
      <mc:Choice Requires="a14">
        <dgm:pt modelId="{20F28AFA-1E34-42FC-A00E-A92A38BDE1D5}">
          <dgm:prSet custT="1"/>
          <dgm:spPr/>
          <dgm: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m:t>
                    </m:r>
                    <m:r>
                      <a:rPr lang="en-US" altLang="zh-CN" sz="2400" b="0" i="1" smtClean="0">
                        <a:latin typeface="Cambria Math"/>
                      </a:rPr>
                      <m:t>𝑖</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m:t>
                    </m:r>
                  </m:oMath>
                </m:oMathPara>
              </a14:m>
              <a:endParaRPr lang="zh-CN" altLang="en-US" sz="2400" dirty="0"/>
            </a:p>
          </dgm:t>
        </dgm:pt>
      </mc:Choice>
      <mc:Fallback xmlns="">
        <dgm:pt modelId="{20F28AFA-1E34-42FC-A00E-A92A38BDE1D5}">
          <dgm:prSet custT="1"/>
          <dgm:spPr/>
          <dgm:t>
            <a:bodyPr/>
            <a:lstStyle/>
            <a:p>
              <a:pPr/>
              <a:r>
                <a:rPr lang="en-US" altLang="zh-CN" sz="2400" b="0" i="0" smtClean="0">
                  <a:latin typeface="Cambria Math"/>
                </a:rPr>
                <a:t>|𝑖−𝑛|</a:t>
              </a:r>
              <a:endParaRPr lang="zh-CN" altLang="en-US" sz="2400" dirty="0"/>
            </a:p>
          </dgm:t>
        </dgm:pt>
      </mc:Fallback>
    </mc:AlternateContent>
    <dgm:pt modelId="{52539DE6-B4FD-4146-8011-6C20650A0080}" type="parTrans" cxnId="{1EF89570-4AC2-4152-85F1-F384C8F8E134}">
      <dgm:prSet custT="1"/>
      <dgm:spPr/>
      <dgm:t>
        <a:bodyPr/>
        <a:lstStyle/>
        <a:p>
          <a:endParaRPr lang="zh-CN" altLang="en-US" sz="400"/>
        </a:p>
      </dgm:t>
    </dgm:pt>
    <dgm:pt modelId="{130BBCFB-B875-4A7F-A5C0-975F3D2D26BC}" type="sibTrans" cxnId="{1EF89570-4AC2-4152-85F1-F384C8F8E134}">
      <dgm:prSet/>
      <dgm:spPr/>
      <dgm:t>
        <a:bodyPr/>
        <a:lstStyle/>
        <a:p>
          <a:endParaRPr lang="zh-CN" altLang="en-US" sz="1600"/>
        </a:p>
      </dgm:t>
    </dgm:pt>
    <dgm:pt modelId="{AC02AEB6-4C47-4326-A90A-0D3B597125B0}" type="pres">
      <dgm:prSet presAssocID="{59D13CC0-BCB4-451A-AB60-6DB433E7CA24}" presName="diagram" presStyleCnt="0">
        <dgm:presLayoutVars>
          <dgm:chPref val="1"/>
          <dgm:dir/>
          <dgm:animOne val="branch"/>
          <dgm:animLvl val="lvl"/>
          <dgm:resizeHandles val="exact"/>
        </dgm:presLayoutVars>
      </dgm:prSet>
      <dgm:spPr/>
      <dgm:t>
        <a:bodyPr/>
        <a:lstStyle/>
        <a:p>
          <a:endParaRPr lang="zh-CN" altLang="en-US"/>
        </a:p>
      </dgm:t>
    </dgm:pt>
    <dgm:pt modelId="{CBF05E32-F890-4A58-8439-98E45BD50E74}" type="pres">
      <dgm:prSet presAssocID="{5EFFB64F-AFB2-4F1A-B3B2-652EB9854F0A}" presName="root1" presStyleCnt="0"/>
      <dgm:spPr/>
      <dgm:t>
        <a:bodyPr/>
        <a:lstStyle/>
        <a:p>
          <a:endParaRPr lang="zh-CN" altLang="en-US"/>
        </a:p>
      </dgm:t>
    </dgm:pt>
    <dgm:pt modelId="{59FB6C72-373C-49A2-A94C-B474858D9976}" type="pres">
      <dgm:prSet presAssocID="{5EFFB64F-AFB2-4F1A-B3B2-652EB9854F0A}" presName="LevelOneTextNode" presStyleLbl="node0" presStyleIdx="0" presStyleCnt="1">
        <dgm:presLayoutVars>
          <dgm:chPref val="3"/>
        </dgm:presLayoutVars>
      </dgm:prSet>
      <dgm:spPr/>
      <dgm:t>
        <a:bodyPr/>
        <a:lstStyle/>
        <a:p>
          <a:endParaRPr lang="zh-CN" altLang="en-US"/>
        </a:p>
      </dgm:t>
    </dgm:pt>
    <dgm:pt modelId="{EF958F17-8296-4517-B928-1BCB30757759}" type="pres">
      <dgm:prSet presAssocID="{5EFFB64F-AFB2-4F1A-B3B2-652EB9854F0A}" presName="level2hierChild" presStyleCnt="0"/>
      <dgm:spPr/>
      <dgm:t>
        <a:bodyPr/>
        <a:lstStyle/>
        <a:p>
          <a:endParaRPr lang="zh-CN" altLang="en-US"/>
        </a:p>
      </dgm:t>
    </dgm:pt>
    <dgm:pt modelId="{9F97E0CB-EC7A-428F-B579-BE8B825E24D0}" type="pres">
      <dgm:prSet presAssocID="{14EB14EB-84C4-4CED-95EB-450A0DC50BB9}" presName="conn2-1" presStyleLbl="parChTrans1D2" presStyleIdx="0" presStyleCnt="4"/>
      <dgm:spPr/>
      <dgm:t>
        <a:bodyPr/>
        <a:lstStyle/>
        <a:p>
          <a:endParaRPr lang="zh-CN" altLang="en-US"/>
        </a:p>
      </dgm:t>
    </dgm:pt>
    <dgm:pt modelId="{0052E0C2-797F-450D-A9CF-86FC4BBB5C3F}" type="pres">
      <dgm:prSet presAssocID="{14EB14EB-84C4-4CED-95EB-450A0DC50BB9}" presName="connTx" presStyleLbl="parChTrans1D2" presStyleIdx="0" presStyleCnt="4"/>
      <dgm:spPr/>
      <dgm:t>
        <a:bodyPr/>
        <a:lstStyle/>
        <a:p>
          <a:endParaRPr lang="zh-CN" altLang="en-US"/>
        </a:p>
      </dgm:t>
    </dgm:pt>
    <dgm:pt modelId="{96A891CB-206F-4CDE-9AB6-0B637471929E}" type="pres">
      <dgm:prSet presAssocID="{0747F94D-AF47-4484-855F-5E260DE925B3}" presName="root2" presStyleCnt="0"/>
      <dgm:spPr/>
      <dgm:t>
        <a:bodyPr/>
        <a:lstStyle/>
        <a:p>
          <a:endParaRPr lang="zh-CN" altLang="en-US"/>
        </a:p>
      </dgm:t>
    </dgm:pt>
    <dgm:pt modelId="{C75F93EE-CE86-4E03-9B2B-6B9F699286B8}" type="pres">
      <dgm:prSet presAssocID="{0747F94D-AF47-4484-855F-5E260DE925B3}" presName="LevelTwoTextNode" presStyleLbl="node2" presStyleIdx="0" presStyleCnt="4">
        <dgm:presLayoutVars>
          <dgm:chPref val="3"/>
        </dgm:presLayoutVars>
      </dgm:prSet>
      <dgm:spPr/>
      <dgm:t>
        <a:bodyPr/>
        <a:lstStyle/>
        <a:p>
          <a:endParaRPr lang="zh-CN" altLang="en-US"/>
        </a:p>
      </dgm:t>
    </dgm:pt>
    <dgm:pt modelId="{3AFBBD64-F0E9-4C8B-BA30-F283DBE0BDA3}" type="pres">
      <dgm:prSet presAssocID="{0747F94D-AF47-4484-855F-5E260DE925B3}" presName="level3hierChild" presStyleCnt="0"/>
      <dgm:spPr/>
      <dgm:t>
        <a:bodyPr/>
        <a:lstStyle/>
        <a:p>
          <a:endParaRPr lang="zh-CN" altLang="en-US"/>
        </a:p>
      </dgm:t>
    </dgm:pt>
    <dgm:pt modelId="{B83D4125-D0D3-4A41-B251-9DC74534817D}" type="pres">
      <dgm:prSet presAssocID="{33126F92-BB9B-4FCC-AE91-8D34F7A9C1CC}" presName="conn2-1" presStyleLbl="parChTrans1D3" presStyleIdx="0" presStyleCnt="4"/>
      <dgm:spPr/>
      <dgm:t>
        <a:bodyPr/>
        <a:lstStyle/>
        <a:p>
          <a:endParaRPr lang="zh-CN" altLang="en-US"/>
        </a:p>
      </dgm:t>
    </dgm:pt>
    <dgm:pt modelId="{3CAE70DA-ED3B-4348-9C47-8FE592E650A1}" type="pres">
      <dgm:prSet presAssocID="{33126F92-BB9B-4FCC-AE91-8D34F7A9C1CC}" presName="connTx" presStyleLbl="parChTrans1D3" presStyleIdx="0" presStyleCnt="4"/>
      <dgm:spPr/>
      <dgm:t>
        <a:bodyPr/>
        <a:lstStyle/>
        <a:p>
          <a:endParaRPr lang="zh-CN" altLang="en-US"/>
        </a:p>
      </dgm:t>
    </dgm:pt>
    <dgm:pt modelId="{5FDE9A70-7ACB-4182-BA2A-7EE0088D64DF}" type="pres">
      <dgm:prSet presAssocID="{C962E603-EB8B-4421-B6B4-46F451049133}" presName="root2" presStyleCnt="0"/>
      <dgm:spPr/>
      <dgm:t>
        <a:bodyPr/>
        <a:lstStyle/>
        <a:p>
          <a:endParaRPr lang="zh-CN" altLang="en-US"/>
        </a:p>
      </dgm:t>
    </dgm:pt>
    <dgm:pt modelId="{CC6257BF-6A4B-41D2-91BA-3553A046B8AD}" type="pres">
      <dgm:prSet presAssocID="{C962E603-EB8B-4421-B6B4-46F451049133}" presName="LevelTwoTextNode" presStyleLbl="node3" presStyleIdx="0" presStyleCnt="4">
        <dgm:presLayoutVars>
          <dgm:chPref val="3"/>
        </dgm:presLayoutVars>
      </dgm:prSet>
      <dgm:spPr/>
      <dgm:t>
        <a:bodyPr/>
        <a:lstStyle/>
        <a:p>
          <a:endParaRPr lang="zh-CN" altLang="en-US"/>
        </a:p>
      </dgm:t>
    </dgm:pt>
    <dgm:pt modelId="{18E77A0D-BCE1-46B1-87D6-643A43A98010}" type="pres">
      <dgm:prSet presAssocID="{C962E603-EB8B-4421-B6B4-46F451049133}" presName="level3hierChild" presStyleCnt="0"/>
      <dgm:spPr/>
      <dgm:t>
        <a:bodyPr/>
        <a:lstStyle/>
        <a:p>
          <a:endParaRPr lang="zh-CN" altLang="en-US"/>
        </a:p>
      </dgm:t>
    </dgm:pt>
    <dgm:pt modelId="{9F7B9BF6-51ED-4B1D-A2F6-49A313231317}" type="pres">
      <dgm:prSet presAssocID="{29E0FB53-4CCE-4B59-BD42-5EACDB05ED92}" presName="conn2-1" presStyleLbl="parChTrans1D2" presStyleIdx="1" presStyleCnt="4"/>
      <dgm:spPr/>
      <dgm:t>
        <a:bodyPr/>
        <a:lstStyle/>
        <a:p>
          <a:endParaRPr lang="zh-CN" altLang="en-US"/>
        </a:p>
      </dgm:t>
    </dgm:pt>
    <dgm:pt modelId="{3FABB7BD-E00C-4E01-A76F-75599DF217B0}" type="pres">
      <dgm:prSet presAssocID="{29E0FB53-4CCE-4B59-BD42-5EACDB05ED92}" presName="connTx" presStyleLbl="parChTrans1D2" presStyleIdx="1" presStyleCnt="4"/>
      <dgm:spPr/>
      <dgm:t>
        <a:bodyPr/>
        <a:lstStyle/>
        <a:p>
          <a:endParaRPr lang="zh-CN" altLang="en-US"/>
        </a:p>
      </dgm:t>
    </dgm:pt>
    <dgm:pt modelId="{1AB8D5FB-CA0A-4BEA-A6D7-5FDFE2E66CD5}" type="pres">
      <dgm:prSet presAssocID="{02C4D44D-DE64-4C02-9F20-62ED4269A522}" presName="root2" presStyleCnt="0"/>
      <dgm:spPr/>
      <dgm:t>
        <a:bodyPr/>
        <a:lstStyle/>
        <a:p>
          <a:endParaRPr lang="zh-CN" altLang="en-US"/>
        </a:p>
      </dgm:t>
    </dgm:pt>
    <dgm:pt modelId="{60F6D5DB-D043-4D67-BC49-3908E86F6B77}" type="pres">
      <dgm:prSet presAssocID="{02C4D44D-DE64-4C02-9F20-62ED4269A522}" presName="LevelTwoTextNode" presStyleLbl="node2" presStyleIdx="1" presStyleCnt="4">
        <dgm:presLayoutVars>
          <dgm:chPref val="3"/>
        </dgm:presLayoutVars>
      </dgm:prSet>
      <dgm:spPr/>
      <dgm:t>
        <a:bodyPr/>
        <a:lstStyle/>
        <a:p>
          <a:endParaRPr lang="zh-CN" altLang="en-US"/>
        </a:p>
      </dgm:t>
    </dgm:pt>
    <dgm:pt modelId="{31C8AA56-21A4-4A53-884D-BDA8D9FEA91E}" type="pres">
      <dgm:prSet presAssocID="{02C4D44D-DE64-4C02-9F20-62ED4269A522}" presName="level3hierChild" presStyleCnt="0"/>
      <dgm:spPr/>
      <dgm:t>
        <a:bodyPr/>
        <a:lstStyle/>
        <a:p>
          <a:endParaRPr lang="zh-CN" altLang="en-US"/>
        </a:p>
      </dgm:t>
    </dgm:pt>
    <dgm:pt modelId="{A29773A4-C240-4D9E-B248-1B29FB1E57D5}" type="pres">
      <dgm:prSet presAssocID="{EBAD2A2B-66B6-4E51-B4BA-B1AF93CE7EC5}" presName="conn2-1" presStyleLbl="parChTrans1D3" presStyleIdx="1" presStyleCnt="4"/>
      <dgm:spPr/>
      <dgm:t>
        <a:bodyPr/>
        <a:lstStyle/>
        <a:p>
          <a:endParaRPr lang="zh-CN" altLang="en-US"/>
        </a:p>
      </dgm:t>
    </dgm:pt>
    <dgm:pt modelId="{A840B27E-8CF3-4DED-9009-4BF77E0796D1}" type="pres">
      <dgm:prSet presAssocID="{EBAD2A2B-66B6-4E51-B4BA-B1AF93CE7EC5}" presName="connTx" presStyleLbl="parChTrans1D3" presStyleIdx="1" presStyleCnt="4"/>
      <dgm:spPr/>
      <dgm:t>
        <a:bodyPr/>
        <a:lstStyle/>
        <a:p>
          <a:endParaRPr lang="zh-CN" altLang="en-US"/>
        </a:p>
      </dgm:t>
    </dgm:pt>
    <dgm:pt modelId="{9887E3A0-E9BE-4D84-9899-6CFA8BA6DA8A}" type="pres">
      <dgm:prSet presAssocID="{ECFCCE38-EBC1-4CC0-92BC-140C0A275F73}" presName="root2" presStyleCnt="0"/>
      <dgm:spPr/>
      <dgm:t>
        <a:bodyPr/>
        <a:lstStyle/>
        <a:p>
          <a:endParaRPr lang="zh-CN" altLang="en-US"/>
        </a:p>
      </dgm:t>
    </dgm:pt>
    <dgm:pt modelId="{B7D3E35B-8B98-497F-8E79-AB7A065FA849}" type="pres">
      <dgm:prSet presAssocID="{ECFCCE38-EBC1-4CC0-92BC-140C0A275F73}" presName="LevelTwoTextNode" presStyleLbl="node3" presStyleIdx="1" presStyleCnt="4">
        <dgm:presLayoutVars>
          <dgm:chPref val="3"/>
        </dgm:presLayoutVars>
      </dgm:prSet>
      <dgm:spPr/>
      <dgm:t>
        <a:bodyPr/>
        <a:lstStyle/>
        <a:p>
          <a:endParaRPr lang="zh-CN" altLang="en-US"/>
        </a:p>
      </dgm:t>
    </dgm:pt>
    <dgm:pt modelId="{FDAAC48A-893A-49A0-9801-F6D38A16CE5A}" type="pres">
      <dgm:prSet presAssocID="{ECFCCE38-EBC1-4CC0-92BC-140C0A275F73}" presName="level3hierChild" presStyleCnt="0"/>
      <dgm:spPr/>
      <dgm:t>
        <a:bodyPr/>
        <a:lstStyle/>
        <a:p>
          <a:endParaRPr lang="zh-CN" altLang="en-US"/>
        </a:p>
      </dgm:t>
    </dgm:pt>
    <dgm:pt modelId="{C5D04A6C-32C7-4284-A1F3-BE2335479560}" type="pres">
      <dgm:prSet presAssocID="{17790C4F-6366-44F4-8B6E-D4C5A3D7181F}" presName="conn2-1" presStyleLbl="parChTrans1D2" presStyleIdx="2" presStyleCnt="4"/>
      <dgm:spPr/>
      <dgm:t>
        <a:bodyPr/>
        <a:lstStyle/>
        <a:p>
          <a:endParaRPr lang="zh-CN" altLang="en-US"/>
        </a:p>
      </dgm:t>
    </dgm:pt>
    <dgm:pt modelId="{1A3D3C60-5615-4625-8E7D-164A16ADD826}" type="pres">
      <dgm:prSet presAssocID="{17790C4F-6366-44F4-8B6E-D4C5A3D7181F}" presName="connTx" presStyleLbl="parChTrans1D2" presStyleIdx="2" presStyleCnt="4"/>
      <dgm:spPr/>
      <dgm:t>
        <a:bodyPr/>
        <a:lstStyle/>
        <a:p>
          <a:endParaRPr lang="zh-CN" altLang="en-US"/>
        </a:p>
      </dgm:t>
    </dgm:pt>
    <dgm:pt modelId="{7521D700-4072-4D44-8FD0-D8BE0FF80096}" type="pres">
      <dgm:prSet presAssocID="{69540395-AC42-40BC-B971-6E4337BA1D98}" presName="root2" presStyleCnt="0"/>
      <dgm:spPr/>
      <dgm:t>
        <a:bodyPr/>
        <a:lstStyle/>
        <a:p>
          <a:endParaRPr lang="zh-CN" altLang="en-US"/>
        </a:p>
      </dgm:t>
    </dgm:pt>
    <dgm:pt modelId="{0CBD8E0D-FA84-413D-8A9B-1641D82B337D}" type="pres">
      <dgm:prSet presAssocID="{69540395-AC42-40BC-B971-6E4337BA1D98}" presName="LevelTwoTextNode" presStyleLbl="node2" presStyleIdx="2" presStyleCnt="4">
        <dgm:presLayoutVars>
          <dgm:chPref val="3"/>
        </dgm:presLayoutVars>
      </dgm:prSet>
      <dgm:spPr/>
      <dgm:t>
        <a:bodyPr/>
        <a:lstStyle/>
        <a:p>
          <a:endParaRPr lang="zh-CN" altLang="en-US"/>
        </a:p>
      </dgm:t>
    </dgm:pt>
    <dgm:pt modelId="{7B463890-509B-4513-9B49-B176E377948A}" type="pres">
      <dgm:prSet presAssocID="{69540395-AC42-40BC-B971-6E4337BA1D98}" presName="level3hierChild" presStyleCnt="0"/>
      <dgm:spPr/>
      <dgm:t>
        <a:bodyPr/>
        <a:lstStyle/>
        <a:p>
          <a:endParaRPr lang="zh-CN" altLang="en-US"/>
        </a:p>
      </dgm:t>
    </dgm:pt>
    <dgm:pt modelId="{A6AB52F2-CFEA-4E22-93ED-A6204543320A}" type="pres">
      <dgm:prSet presAssocID="{3047D8E9-8E06-477D-8B0A-66AA46043BA8}" presName="conn2-1" presStyleLbl="parChTrans1D3" presStyleIdx="2" presStyleCnt="4"/>
      <dgm:spPr/>
      <dgm:t>
        <a:bodyPr/>
        <a:lstStyle/>
        <a:p>
          <a:endParaRPr lang="zh-CN" altLang="en-US"/>
        </a:p>
      </dgm:t>
    </dgm:pt>
    <dgm:pt modelId="{7C1AD7BD-4094-42A0-B961-DF37A4D102D0}" type="pres">
      <dgm:prSet presAssocID="{3047D8E9-8E06-477D-8B0A-66AA46043BA8}" presName="connTx" presStyleLbl="parChTrans1D3" presStyleIdx="2" presStyleCnt="4"/>
      <dgm:spPr/>
      <dgm:t>
        <a:bodyPr/>
        <a:lstStyle/>
        <a:p>
          <a:endParaRPr lang="zh-CN" altLang="en-US"/>
        </a:p>
      </dgm:t>
    </dgm:pt>
    <dgm:pt modelId="{C0994A2D-F84D-4EC3-AD30-3A4D3A3D2D39}" type="pres">
      <dgm:prSet presAssocID="{DBAEB938-A9C5-4DF3-8483-9202F488032A}" presName="root2" presStyleCnt="0"/>
      <dgm:spPr/>
      <dgm:t>
        <a:bodyPr/>
        <a:lstStyle/>
        <a:p>
          <a:endParaRPr lang="zh-CN" altLang="en-US"/>
        </a:p>
      </dgm:t>
    </dgm:pt>
    <dgm:pt modelId="{FAFA4F5D-A8BA-41E7-BB1D-04D16A45E5E8}" type="pres">
      <dgm:prSet presAssocID="{DBAEB938-A9C5-4DF3-8483-9202F488032A}" presName="LevelTwoTextNode" presStyleLbl="node3" presStyleIdx="2" presStyleCnt="4">
        <dgm:presLayoutVars>
          <dgm:chPref val="3"/>
        </dgm:presLayoutVars>
      </dgm:prSet>
      <dgm:spPr/>
      <dgm:t>
        <a:bodyPr/>
        <a:lstStyle/>
        <a:p>
          <a:endParaRPr lang="zh-CN" altLang="en-US"/>
        </a:p>
      </dgm:t>
    </dgm:pt>
    <dgm:pt modelId="{450E5325-527C-4200-9300-3EB35AA4A5BB}" type="pres">
      <dgm:prSet presAssocID="{DBAEB938-A9C5-4DF3-8483-9202F488032A}" presName="level3hierChild" presStyleCnt="0"/>
      <dgm:spPr/>
      <dgm:t>
        <a:bodyPr/>
        <a:lstStyle/>
        <a:p>
          <a:endParaRPr lang="zh-CN" altLang="en-US"/>
        </a:p>
      </dgm:t>
    </dgm:pt>
    <dgm:pt modelId="{D7721B4F-57F9-4470-B5F4-F8888A2584D4}" type="pres">
      <dgm:prSet presAssocID="{44BB8D52-A5B4-45AF-9B2B-B292010FDFD8}" presName="conn2-1" presStyleLbl="parChTrans1D2" presStyleIdx="3" presStyleCnt="4"/>
      <dgm:spPr/>
      <dgm:t>
        <a:bodyPr/>
        <a:lstStyle/>
        <a:p>
          <a:endParaRPr lang="zh-CN" altLang="en-US"/>
        </a:p>
      </dgm:t>
    </dgm:pt>
    <dgm:pt modelId="{118227CF-DCB0-4409-859C-F734596D161E}" type="pres">
      <dgm:prSet presAssocID="{44BB8D52-A5B4-45AF-9B2B-B292010FDFD8}" presName="connTx" presStyleLbl="parChTrans1D2" presStyleIdx="3" presStyleCnt="4"/>
      <dgm:spPr/>
      <dgm:t>
        <a:bodyPr/>
        <a:lstStyle/>
        <a:p>
          <a:endParaRPr lang="zh-CN" altLang="en-US"/>
        </a:p>
      </dgm:t>
    </dgm:pt>
    <dgm:pt modelId="{30A1EDEE-C7D7-42A4-9922-59A261272DE2}" type="pres">
      <dgm:prSet presAssocID="{7F7F0078-680B-4101-BD22-7C07D4D1C367}" presName="root2" presStyleCnt="0"/>
      <dgm:spPr/>
      <dgm:t>
        <a:bodyPr/>
        <a:lstStyle/>
        <a:p>
          <a:endParaRPr lang="zh-CN" altLang="en-US"/>
        </a:p>
      </dgm:t>
    </dgm:pt>
    <dgm:pt modelId="{7013E1EA-246C-4406-8373-695AB67C73D4}" type="pres">
      <dgm:prSet presAssocID="{7F7F0078-680B-4101-BD22-7C07D4D1C367}" presName="LevelTwoTextNode" presStyleLbl="node2" presStyleIdx="3" presStyleCnt="4">
        <dgm:presLayoutVars>
          <dgm:chPref val="3"/>
        </dgm:presLayoutVars>
      </dgm:prSet>
      <dgm:spPr/>
      <dgm:t>
        <a:bodyPr/>
        <a:lstStyle/>
        <a:p>
          <a:endParaRPr lang="zh-CN" altLang="en-US"/>
        </a:p>
      </dgm:t>
    </dgm:pt>
    <dgm:pt modelId="{4CBF846F-7FDF-4DE5-985C-B21B26BC9A7B}" type="pres">
      <dgm:prSet presAssocID="{7F7F0078-680B-4101-BD22-7C07D4D1C367}" presName="level3hierChild" presStyleCnt="0"/>
      <dgm:spPr/>
      <dgm:t>
        <a:bodyPr/>
        <a:lstStyle/>
        <a:p>
          <a:endParaRPr lang="zh-CN" altLang="en-US"/>
        </a:p>
      </dgm:t>
    </dgm:pt>
    <dgm:pt modelId="{0A0E17D1-77C0-406B-A436-A414CFA4768F}" type="pres">
      <dgm:prSet presAssocID="{52539DE6-B4FD-4146-8011-6C20650A0080}" presName="conn2-1" presStyleLbl="parChTrans1D3" presStyleIdx="3" presStyleCnt="4"/>
      <dgm:spPr/>
      <dgm:t>
        <a:bodyPr/>
        <a:lstStyle/>
        <a:p>
          <a:endParaRPr lang="zh-CN" altLang="en-US"/>
        </a:p>
      </dgm:t>
    </dgm:pt>
    <dgm:pt modelId="{340E7E3A-E483-4E9B-977F-DCC91E2038BB}" type="pres">
      <dgm:prSet presAssocID="{52539DE6-B4FD-4146-8011-6C20650A0080}" presName="connTx" presStyleLbl="parChTrans1D3" presStyleIdx="3" presStyleCnt="4"/>
      <dgm:spPr/>
      <dgm:t>
        <a:bodyPr/>
        <a:lstStyle/>
        <a:p>
          <a:endParaRPr lang="zh-CN" altLang="en-US"/>
        </a:p>
      </dgm:t>
    </dgm:pt>
    <dgm:pt modelId="{A2568A23-497E-481E-8A12-DD97E87A3204}" type="pres">
      <dgm:prSet presAssocID="{20F28AFA-1E34-42FC-A00E-A92A38BDE1D5}" presName="root2" presStyleCnt="0"/>
      <dgm:spPr/>
      <dgm:t>
        <a:bodyPr/>
        <a:lstStyle/>
        <a:p>
          <a:endParaRPr lang="zh-CN" altLang="en-US"/>
        </a:p>
      </dgm:t>
    </dgm:pt>
    <dgm:pt modelId="{ED6BC31D-7EA8-4A7B-8668-C4D84015248B}" type="pres">
      <dgm:prSet presAssocID="{20F28AFA-1E34-42FC-A00E-A92A38BDE1D5}" presName="LevelTwoTextNode" presStyleLbl="node3" presStyleIdx="3" presStyleCnt="4">
        <dgm:presLayoutVars>
          <dgm:chPref val="3"/>
        </dgm:presLayoutVars>
      </dgm:prSet>
      <dgm:spPr/>
      <dgm:t>
        <a:bodyPr/>
        <a:lstStyle/>
        <a:p>
          <a:endParaRPr lang="zh-CN" altLang="en-US"/>
        </a:p>
      </dgm:t>
    </dgm:pt>
    <dgm:pt modelId="{B04E037F-A710-4AAA-BCA6-848C37C329E9}" type="pres">
      <dgm:prSet presAssocID="{20F28AFA-1E34-42FC-A00E-A92A38BDE1D5}" presName="level3hierChild" presStyleCnt="0"/>
      <dgm:spPr/>
      <dgm:t>
        <a:bodyPr/>
        <a:lstStyle/>
        <a:p>
          <a:endParaRPr lang="zh-CN" altLang="en-US"/>
        </a:p>
      </dgm:t>
    </dgm:pt>
  </dgm:ptLst>
  <dgm:cxnLst>
    <dgm:cxn modelId="{E58E1B19-B49B-4E15-B349-49B4B986682D}" type="presOf" srcId="{29E0FB53-4CCE-4B59-BD42-5EACDB05ED92}" destId="{3FABB7BD-E00C-4E01-A76F-75599DF217B0}" srcOrd="1" destOrd="0" presId="urn:microsoft.com/office/officeart/2005/8/layout/hierarchy2"/>
    <dgm:cxn modelId="{34EC0499-5A34-4211-815B-A287118CF8C1}" type="presOf" srcId="{3047D8E9-8E06-477D-8B0A-66AA46043BA8}" destId="{A6AB52F2-CFEA-4E22-93ED-A6204543320A}" srcOrd="0" destOrd="0" presId="urn:microsoft.com/office/officeart/2005/8/layout/hierarchy2"/>
    <dgm:cxn modelId="{17659003-9634-4A8A-B9E3-5850B1A369A5}" type="presOf" srcId="{17790C4F-6366-44F4-8B6E-D4C5A3D7181F}" destId="{1A3D3C60-5615-4625-8E7D-164A16ADD826}" srcOrd="1" destOrd="0" presId="urn:microsoft.com/office/officeart/2005/8/layout/hierarchy2"/>
    <dgm:cxn modelId="{5F558AA7-7BD2-4C92-9F27-DF1924C659A8}" type="presOf" srcId="{14EB14EB-84C4-4CED-95EB-450A0DC50BB9}" destId="{0052E0C2-797F-450D-A9CF-86FC4BBB5C3F}" srcOrd="1" destOrd="0" presId="urn:microsoft.com/office/officeart/2005/8/layout/hierarchy2"/>
    <dgm:cxn modelId="{4FE89242-10D7-49A4-821C-F0E76767815D}" type="presOf" srcId="{C962E603-EB8B-4421-B6B4-46F451049133}" destId="{CC6257BF-6A4B-41D2-91BA-3553A046B8AD}" srcOrd="0" destOrd="0" presId="urn:microsoft.com/office/officeart/2005/8/layout/hierarchy2"/>
    <dgm:cxn modelId="{36EF3A70-8A88-44C9-8E1E-72BDE0BB8A73}" srcId="{5EFFB64F-AFB2-4F1A-B3B2-652EB9854F0A}" destId="{02C4D44D-DE64-4C02-9F20-62ED4269A522}" srcOrd="1" destOrd="0" parTransId="{29E0FB53-4CCE-4B59-BD42-5EACDB05ED92}" sibTransId="{5FC1477E-F7EE-4AA6-A048-527D4AF1E8D2}"/>
    <dgm:cxn modelId="{0DE69FB0-2028-4338-9B07-24ECEAB1123D}" type="presOf" srcId="{44BB8D52-A5B4-45AF-9B2B-B292010FDFD8}" destId="{D7721B4F-57F9-4470-B5F4-F8888A2584D4}" srcOrd="0" destOrd="0" presId="urn:microsoft.com/office/officeart/2005/8/layout/hierarchy2"/>
    <dgm:cxn modelId="{B34D6E69-6821-4E06-A030-764A74BF49FA}" srcId="{5EFFB64F-AFB2-4F1A-B3B2-652EB9854F0A}" destId="{0747F94D-AF47-4484-855F-5E260DE925B3}" srcOrd="0" destOrd="0" parTransId="{14EB14EB-84C4-4CED-95EB-450A0DC50BB9}" sibTransId="{589E5E99-2D94-4921-9869-7F1104C0A9D0}"/>
    <dgm:cxn modelId="{496F8BB5-7BAD-4C8F-8F00-FD00609D4185}" type="presOf" srcId="{02C4D44D-DE64-4C02-9F20-62ED4269A522}" destId="{60F6D5DB-D043-4D67-BC49-3908E86F6B77}" srcOrd="0" destOrd="0" presId="urn:microsoft.com/office/officeart/2005/8/layout/hierarchy2"/>
    <dgm:cxn modelId="{E771919A-F308-4B22-BB90-48995427162C}" srcId="{02C4D44D-DE64-4C02-9F20-62ED4269A522}" destId="{ECFCCE38-EBC1-4CC0-92BC-140C0A275F73}" srcOrd="0" destOrd="0" parTransId="{EBAD2A2B-66B6-4E51-B4BA-B1AF93CE7EC5}" sibTransId="{8C1991BB-B3B8-4217-9743-D0389C0648E5}"/>
    <dgm:cxn modelId="{6048C031-B85B-498B-B809-3C33F407CEC2}" type="presOf" srcId="{17790C4F-6366-44F4-8B6E-D4C5A3D7181F}" destId="{C5D04A6C-32C7-4284-A1F3-BE2335479560}" srcOrd="0" destOrd="0" presId="urn:microsoft.com/office/officeart/2005/8/layout/hierarchy2"/>
    <dgm:cxn modelId="{DDD69929-BD30-40D7-B51E-A48276E8D8CF}" type="presOf" srcId="{DBAEB938-A9C5-4DF3-8483-9202F488032A}" destId="{FAFA4F5D-A8BA-41E7-BB1D-04D16A45E5E8}" srcOrd="0" destOrd="0" presId="urn:microsoft.com/office/officeart/2005/8/layout/hierarchy2"/>
    <dgm:cxn modelId="{BE05B4E3-AE10-41D7-92E8-D43A85F5E114}" type="presOf" srcId="{0747F94D-AF47-4484-855F-5E260DE925B3}" destId="{C75F93EE-CE86-4E03-9B2B-6B9F699286B8}" srcOrd="0" destOrd="0" presId="urn:microsoft.com/office/officeart/2005/8/layout/hierarchy2"/>
    <dgm:cxn modelId="{8D526773-664F-48F4-A83F-AA8D7A43B83B}" type="presOf" srcId="{59D13CC0-BCB4-451A-AB60-6DB433E7CA24}" destId="{AC02AEB6-4C47-4326-A90A-0D3B597125B0}" srcOrd="0" destOrd="0" presId="urn:microsoft.com/office/officeart/2005/8/layout/hierarchy2"/>
    <dgm:cxn modelId="{ED820915-FC69-4643-8490-5D52D5DF4680}" type="presOf" srcId="{33126F92-BB9B-4FCC-AE91-8D34F7A9C1CC}" destId="{3CAE70DA-ED3B-4348-9C47-8FE592E650A1}" srcOrd="1" destOrd="0" presId="urn:microsoft.com/office/officeart/2005/8/layout/hierarchy2"/>
    <dgm:cxn modelId="{1EF89570-4AC2-4152-85F1-F384C8F8E134}" srcId="{7F7F0078-680B-4101-BD22-7C07D4D1C367}" destId="{20F28AFA-1E34-42FC-A00E-A92A38BDE1D5}" srcOrd="0" destOrd="0" parTransId="{52539DE6-B4FD-4146-8011-6C20650A0080}" sibTransId="{130BBCFB-B875-4A7F-A5C0-975F3D2D26BC}"/>
    <dgm:cxn modelId="{2E581C51-5CBD-4D12-BA5B-BAA15E07D1CC}" type="presOf" srcId="{7F7F0078-680B-4101-BD22-7C07D4D1C367}" destId="{7013E1EA-246C-4406-8373-695AB67C73D4}" srcOrd="0" destOrd="0" presId="urn:microsoft.com/office/officeart/2005/8/layout/hierarchy2"/>
    <dgm:cxn modelId="{58184172-7DE7-46CE-83C0-8E3307F224AB}" srcId="{69540395-AC42-40BC-B971-6E4337BA1D98}" destId="{DBAEB938-A9C5-4DF3-8483-9202F488032A}" srcOrd="0" destOrd="0" parTransId="{3047D8E9-8E06-477D-8B0A-66AA46043BA8}" sibTransId="{8FCB0B6A-070E-47BE-8FD2-415238D5F759}"/>
    <dgm:cxn modelId="{82946315-C8FE-47E8-9068-89110505C126}" type="presOf" srcId="{33126F92-BB9B-4FCC-AE91-8D34F7A9C1CC}" destId="{B83D4125-D0D3-4A41-B251-9DC74534817D}" srcOrd="0" destOrd="0" presId="urn:microsoft.com/office/officeart/2005/8/layout/hierarchy2"/>
    <dgm:cxn modelId="{604C9039-D0A2-47C8-9F4E-FA6430A056E3}" type="presOf" srcId="{20F28AFA-1E34-42FC-A00E-A92A38BDE1D5}" destId="{ED6BC31D-7EA8-4A7B-8668-C4D84015248B}" srcOrd="0" destOrd="0" presId="urn:microsoft.com/office/officeart/2005/8/layout/hierarchy2"/>
    <dgm:cxn modelId="{615F8A85-88F5-4EFD-A3CC-1C9977B84BB1}" type="presOf" srcId="{52539DE6-B4FD-4146-8011-6C20650A0080}" destId="{0A0E17D1-77C0-406B-A436-A414CFA4768F}" srcOrd="0" destOrd="0" presId="urn:microsoft.com/office/officeart/2005/8/layout/hierarchy2"/>
    <dgm:cxn modelId="{95DAA461-24CE-4D43-AE4B-A43DB1B5CF33}" srcId="{0747F94D-AF47-4484-855F-5E260DE925B3}" destId="{C962E603-EB8B-4421-B6B4-46F451049133}" srcOrd="0" destOrd="0" parTransId="{33126F92-BB9B-4FCC-AE91-8D34F7A9C1CC}" sibTransId="{692F19A1-1B8C-4698-9C92-AC7328292F07}"/>
    <dgm:cxn modelId="{B056F227-C49E-447B-8640-5EA59EA03332}" type="presOf" srcId="{ECFCCE38-EBC1-4CC0-92BC-140C0A275F73}" destId="{B7D3E35B-8B98-497F-8E79-AB7A065FA849}" srcOrd="0" destOrd="0" presId="urn:microsoft.com/office/officeart/2005/8/layout/hierarchy2"/>
    <dgm:cxn modelId="{3B0D448B-A2E4-48F3-815A-E896324A79A3}" type="presOf" srcId="{5EFFB64F-AFB2-4F1A-B3B2-652EB9854F0A}" destId="{59FB6C72-373C-49A2-A94C-B474858D9976}" srcOrd="0" destOrd="0" presId="urn:microsoft.com/office/officeart/2005/8/layout/hierarchy2"/>
    <dgm:cxn modelId="{609C5A03-DCCB-4921-BD65-FAF6C6469779}" srcId="{5EFFB64F-AFB2-4F1A-B3B2-652EB9854F0A}" destId="{7F7F0078-680B-4101-BD22-7C07D4D1C367}" srcOrd="3" destOrd="0" parTransId="{44BB8D52-A5B4-45AF-9B2B-B292010FDFD8}" sibTransId="{FFF463DA-C845-4416-AD1A-6B1664FDAA5B}"/>
    <dgm:cxn modelId="{E767FA33-59EE-48BE-8560-97AA6DE4FD32}" type="presOf" srcId="{3047D8E9-8E06-477D-8B0A-66AA46043BA8}" destId="{7C1AD7BD-4094-42A0-B961-DF37A4D102D0}" srcOrd="1" destOrd="0" presId="urn:microsoft.com/office/officeart/2005/8/layout/hierarchy2"/>
    <dgm:cxn modelId="{2E7B1A55-4270-42E3-9FBB-EF838BC65F9C}" type="presOf" srcId="{14EB14EB-84C4-4CED-95EB-450A0DC50BB9}" destId="{9F97E0CB-EC7A-428F-B579-BE8B825E24D0}" srcOrd="0" destOrd="0" presId="urn:microsoft.com/office/officeart/2005/8/layout/hierarchy2"/>
    <dgm:cxn modelId="{D5AE9C25-8CBF-49E2-96B4-D5AE2C6F8403}" type="presOf" srcId="{29E0FB53-4CCE-4B59-BD42-5EACDB05ED92}" destId="{9F7B9BF6-51ED-4B1D-A2F6-49A313231317}" srcOrd="0" destOrd="0" presId="urn:microsoft.com/office/officeart/2005/8/layout/hierarchy2"/>
    <dgm:cxn modelId="{B2AEE14A-B0CE-4510-AD87-ED31ABBDC521}" type="presOf" srcId="{EBAD2A2B-66B6-4E51-B4BA-B1AF93CE7EC5}" destId="{A840B27E-8CF3-4DED-9009-4BF77E0796D1}" srcOrd="1" destOrd="0" presId="urn:microsoft.com/office/officeart/2005/8/layout/hierarchy2"/>
    <dgm:cxn modelId="{167A04CE-7003-49DD-90AD-E9314B79EE09}" type="presOf" srcId="{EBAD2A2B-66B6-4E51-B4BA-B1AF93CE7EC5}" destId="{A29773A4-C240-4D9E-B248-1B29FB1E57D5}" srcOrd="0" destOrd="0" presId="urn:microsoft.com/office/officeart/2005/8/layout/hierarchy2"/>
    <dgm:cxn modelId="{20C29A6A-7A22-42CC-A098-7320563735A0}" srcId="{59D13CC0-BCB4-451A-AB60-6DB433E7CA24}" destId="{5EFFB64F-AFB2-4F1A-B3B2-652EB9854F0A}" srcOrd="0" destOrd="0" parTransId="{0C697D20-0506-4C7C-B15F-3A32878F18B3}" sibTransId="{1E43FB51-6DF7-4C56-A958-353121157093}"/>
    <dgm:cxn modelId="{C9E6D706-733A-42D1-86BF-541249E5168D}" srcId="{5EFFB64F-AFB2-4F1A-B3B2-652EB9854F0A}" destId="{69540395-AC42-40BC-B971-6E4337BA1D98}" srcOrd="2" destOrd="0" parTransId="{17790C4F-6366-44F4-8B6E-D4C5A3D7181F}" sibTransId="{BFEE3F41-CE93-4E4B-93FB-A4110DA59E29}"/>
    <dgm:cxn modelId="{BA539FB3-AE11-4BB7-B184-D7C43E994E3F}" type="presOf" srcId="{44BB8D52-A5B4-45AF-9B2B-B292010FDFD8}" destId="{118227CF-DCB0-4409-859C-F734596D161E}" srcOrd="1" destOrd="0" presId="urn:microsoft.com/office/officeart/2005/8/layout/hierarchy2"/>
    <dgm:cxn modelId="{98E296B6-4720-4AFD-8B90-04BC1C45DDF2}" type="presOf" srcId="{69540395-AC42-40BC-B971-6E4337BA1D98}" destId="{0CBD8E0D-FA84-413D-8A9B-1641D82B337D}" srcOrd="0" destOrd="0" presId="urn:microsoft.com/office/officeart/2005/8/layout/hierarchy2"/>
    <dgm:cxn modelId="{914F0929-2D71-4528-873E-B0D362A56626}" type="presOf" srcId="{52539DE6-B4FD-4146-8011-6C20650A0080}" destId="{340E7E3A-E483-4E9B-977F-DCC91E2038BB}" srcOrd="1" destOrd="0" presId="urn:microsoft.com/office/officeart/2005/8/layout/hierarchy2"/>
    <dgm:cxn modelId="{3485823C-B86E-47E4-B50A-5C80C93697CB}" type="presParOf" srcId="{AC02AEB6-4C47-4326-A90A-0D3B597125B0}" destId="{CBF05E32-F890-4A58-8439-98E45BD50E74}" srcOrd="0" destOrd="0" presId="urn:microsoft.com/office/officeart/2005/8/layout/hierarchy2"/>
    <dgm:cxn modelId="{D8062125-A872-4112-B48F-592EF5A5752D}" type="presParOf" srcId="{CBF05E32-F890-4A58-8439-98E45BD50E74}" destId="{59FB6C72-373C-49A2-A94C-B474858D9976}" srcOrd="0" destOrd="0" presId="urn:microsoft.com/office/officeart/2005/8/layout/hierarchy2"/>
    <dgm:cxn modelId="{83F6B1FD-6799-4C60-96E6-9D57B42339E4}" type="presParOf" srcId="{CBF05E32-F890-4A58-8439-98E45BD50E74}" destId="{EF958F17-8296-4517-B928-1BCB30757759}" srcOrd="1" destOrd="0" presId="urn:microsoft.com/office/officeart/2005/8/layout/hierarchy2"/>
    <dgm:cxn modelId="{A665213D-5526-4E41-8911-576BAA0F102D}" type="presParOf" srcId="{EF958F17-8296-4517-B928-1BCB30757759}" destId="{9F97E0CB-EC7A-428F-B579-BE8B825E24D0}" srcOrd="0" destOrd="0" presId="urn:microsoft.com/office/officeart/2005/8/layout/hierarchy2"/>
    <dgm:cxn modelId="{B391B191-9297-4662-AC07-5893DB5DC242}" type="presParOf" srcId="{9F97E0CB-EC7A-428F-B579-BE8B825E24D0}" destId="{0052E0C2-797F-450D-A9CF-86FC4BBB5C3F}" srcOrd="0" destOrd="0" presId="urn:microsoft.com/office/officeart/2005/8/layout/hierarchy2"/>
    <dgm:cxn modelId="{0E22D049-AC7B-442C-8EF3-9793227BD4A7}" type="presParOf" srcId="{EF958F17-8296-4517-B928-1BCB30757759}" destId="{96A891CB-206F-4CDE-9AB6-0B637471929E}" srcOrd="1" destOrd="0" presId="urn:microsoft.com/office/officeart/2005/8/layout/hierarchy2"/>
    <dgm:cxn modelId="{0E6486D4-1545-4D58-BDAC-431DF9B7CEB3}" type="presParOf" srcId="{96A891CB-206F-4CDE-9AB6-0B637471929E}" destId="{C75F93EE-CE86-4E03-9B2B-6B9F699286B8}" srcOrd="0" destOrd="0" presId="urn:microsoft.com/office/officeart/2005/8/layout/hierarchy2"/>
    <dgm:cxn modelId="{A0638C14-2D2A-437A-9794-4E5FA1FE7AF6}" type="presParOf" srcId="{96A891CB-206F-4CDE-9AB6-0B637471929E}" destId="{3AFBBD64-F0E9-4C8B-BA30-F283DBE0BDA3}" srcOrd="1" destOrd="0" presId="urn:microsoft.com/office/officeart/2005/8/layout/hierarchy2"/>
    <dgm:cxn modelId="{39A0E4EA-2339-4270-9FDD-B240DA32E86B}" type="presParOf" srcId="{3AFBBD64-F0E9-4C8B-BA30-F283DBE0BDA3}" destId="{B83D4125-D0D3-4A41-B251-9DC74534817D}" srcOrd="0" destOrd="0" presId="urn:microsoft.com/office/officeart/2005/8/layout/hierarchy2"/>
    <dgm:cxn modelId="{36B54BFD-4F0C-47DD-826E-0744090DB4D0}" type="presParOf" srcId="{B83D4125-D0D3-4A41-B251-9DC74534817D}" destId="{3CAE70DA-ED3B-4348-9C47-8FE592E650A1}" srcOrd="0" destOrd="0" presId="urn:microsoft.com/office/officeart/2005/8/layout/hierarchy2"/>
    <dgm:cxn modelId="{B0DCF25C-2D05-4DB5-B02F-FDF8F3C4AF34}" type="presParOf" srcId="{3AFBBD64-F0E9-4C8B-BA30-F283DBE0BDA3}" destId="{5FDE9A70-7ACB-4182-BA2A-7EE0088D64DF}" srcOrd="1" destOrd="0" presId="urn:microsoft.com/office/officeart/2005/8/layout/hierarchy2"/>
    <dgm:cxn modelId="{9E82ADA8-322E-4CA1-8D46-07AB03E09778}" type="presParOf" srcId="{5FDE9A70-7ACB-4182-BA2A-7EE0088D64DF}" destId="{CC6257BF-6A4B-41D2-91BA-3553A046B8AD}" srcOrd="0" destOrd="0" presId="urn:microsoft.com/office/officeart/2005/8/layout/hierarchy2"/>
    <dgm:cxn modelId="{DB22B148-AB39-42D4-AFF4-E68794296196}" type="presParOf" srcId="{5FDE9A70-7ACB-4182-BA2A-7EE0088D64DF}" destId="{18E77A0D-BCE1-46B1-87D6-643A43A98010}" srcOrd="1" destOrd="0" presId="urn:microsoft.com/office/officeart/2005/8/layout/hierarchy2"/>
    <dgm:cxn modelId="{903E70EA-6C38-41D2-B820-46A95D560C68}" type="presParOf" srcId="{EF958F17-8296-4517-B928-1BCB30757759}" destId="{9F7B9BF6-51ED-4B1D-A2F6-49A313231317}" srcOrd="2" destOrd="0" presId="urn:microsoft.com/office/officeart/2005/8/layout/hierarchy2"/>
    <dgm:cxn modelId="{5EDD3E7D-7A98-4A2D-B381-54D427744078}" type="presParOf" srcId="{9F7B9BF6-51ED-4B1D-A2F6-49A313231317}" destId="{3FABB7BD-E00C-4E01-A76F-75599DF217B0}" srcOrd="0" destOrd="0" presId="urn:microsoft.com/office/officeart/2005/8/layout/hierarchy2"/>
    <dgm:cxn modelId="{D6CDF936-9DD6-4034-BB66-6FD98C6A6DAE}" type="presParOf" srcId="{EF958F17-8296-4517-B928-1BCB30757759}" destId="{1AB8D5FB-CA0A-4BEA-A6D7-5FDFE2E66CD5}" srcOrd="3" destOrd="0" presId="urn:microsoft.com/office/officeart/2005/8/layout/hierarchy2"/>
    <dgm:cxn modelId="{D4D88B64-2A16-4250-9F82-512E141D9DCA}" type="presParOf" srcId="{1AB8D5FB-CA0A-4BEA-A6D7-5FDFE2E66CD5}" destId="{60F6D5DB-D043-4D67-BC49-3908E86F6B77}" srcOrd="0" destOrd="0" presId="urn:microsoft.com/office/officeart/2005/8/layout/hierarchy2"/>
    <dgm:cxn modelId="{0A7957FA-0482-462A-937D-28D18C41881F}" type="presParOf" srcId="{1AB8D5FB-CA0A-4BEA-A6D7-5FDFE2E66CD5}" destId="{31C8AA56-21A4-4A53-884D-BDA8D9FEA91E}" srcOrd="1" destOrd="0" presId="urn:microsoft.com/office/officeart/2005/8/layout/hierarchy2"/>
    <dgm:cxn modelId="{107A73B9-D055-4C0F-9DE2-032EDF766163}" type="presParOf" srcId="{31C8AA56-21A4-4A53-884D-BDA8D9FEA91E}" destId="{A29773A4-C240-4D9E-B248-1B29FB1E57D5}" srcOrd="0" destOrd="0" presId="urn:microsoft.com/office/officeart/2005/8/layout/hierarchy2"/>
    <dgm:cxn modelId="{2CE4D834-ED20-433C-B541-188A6F2A6DA4}" type="presParOf" srcId="{A29773A4-C240-4D9E-B248-1B29FB1E57D5}" destId="{A840B27E-8CF3-4DED-9009-4BF77E0796D1}" srcOrd="0" destOrd="0" presId="urn:microsoft.com/office/officeart/2005/8/layout/hierarchy2"/>
    <dgm:cxn modelId="{8F7945CF-3A39-4015-897E-BA3E19CE8317}" type="presParOf" srcId="{31C8AA56-21A4-4A53-884D-BDA8D9FEA91E}" destId="{9887E3A0-E9BE-4D84-9899-6CFA8BA6DA8A}" srcOrd="1" destOrd="0" presId="urn:microsoft.com/office/officeart/2005/8/layout/hierarchy2"/>
    <dgm:cxn modelId="{D88E7A4F-D1A3-41BD-97D5-4EB44CCEADD9}" type="presParOf" srcId="{9887E3A0-E9BE-4D84-9899-6CFA8BA6DA8A}" destId="{B7D3E35B-8B98-497F-8E79-AB7A065FA849}" srcOrd="0" destOrd="0" presId="urn:microsoft.com/office/officeart/2005/8/layout/hierarchy2"/>
    <dgm:cxn modelId="{50DECDAE-ED74-43F1-8152-79A51ADC399D}" type="presParOf" srcId="{9887E3A0-E9BE-4D84-9899-6CFA8BA6DA8A}" destId="{FDAAC48A-893A-49A0-9801-F6D38A16CE5A}" srcOrd="1" destOrd="0" presId="urn:microsoft.com/office/officeart/2005/8/layout/hierarchy2"/>
    <dgm:cxn modelId="{0F40E74A-F7B3-4F68-A63C-5936E8077F0D}" type="presParOf" srcId="{EF958F17-8296-4517-B928-1BCB30757759}" destId="{C5D04A6C-32C7-4284-A1F3-BE2335479560}" srcOrd="4" destOrd="0" presId="urn:microsoft.com/office/officeart/2005/8/layout/hierarchy2"/>
    <dgm:cxn modelId="{3085BA95-613D-4530-948C-01E1F3179481}" type="presParOf" srcId="{C5D04A6C-32C7-4284-A1F3-BE2335479560}" destId="{1A3D3C60-5615-4625-8E7D-164A16ADD826}" srcOrd="0" destOrd="0" presId="urn:microsoft.com/office/officeart/2005/8/layout/hierarchy2"/>
    <dgm:cxn modelId="{660DDD0A-0898-410B-9A30-B2A11003141C}" type="presParOf" srcId="{EF958F17-8296-4517-B928-1BCB30757759}" destId="{7521D700-4072-4D44-8FD0-D8BE0FF80096}" srcOrd="5" destOrd="0" presId="urn:microsoft.com/office/officeart/2005/8/layout/hierarchy2"/>
    <dgm:cxn modelId="{BBEF1B77-AAFE-4845-A28B-1F5148F21A20}" type="presParOf" srcId="{7521D700-4072-4D44-8FD0-D8BE0FF80096}" destId="{0CBD8E0D-FA84-413D-8A9B-1641D82B337D}" srcOrd="0" destOrd="0" presId="urn:microsoft.com/office/officeart/2005/8/layout/hierarchy2"/>
    <dgm:cxn modelId="{26B9E3C6-DA7C-4B1F-9FC5-48DB253A581C}" type="presParOf" srcId="{7521D700-4072-4D44-8FD0-D8BE0FF80096}" destId="{7B463890-509B-4513-9B49-B176E377948A}" srcOrd="1" destOrd="0" presId="urn:microsoft.com/office/officeart/2005/8/layout/hierarchy2"/>
    <dgm:cxn modelId="{9CEC3328-3C4B-4F1A-8617-6F1002413BCD}" type="presParOf" srcId="{7B463890-509B-4513-9B49-B176E377948A}" destId="{A6AB52F2-CFEA-4E22-93ED-A6204543320A}" srcOrd="0" destOrd="0" presId="urn:microsoft.com/office/officeart/2005/8/layout/hierarchy2"/>
    <dgm:cxn modelId="{4B9E4A2B-4E30-4C3F-A215-1A6FF7283254}" type="presParOf" srcId="{A6AB52F2-CFEA-4E22-93ED-A6204543320A}" destId="{7C1AD7BD-4094-42A0-B961-DF37A4D102D0}" srcOrd="0" destOrd="0" presId="urn:microsoft.com/office/officeart/2005/8/layout/hierarchy2"/>
    <dgm:cxn modelId="{3F215B35-C5D2-4E37-8F8A-6AB0ECCAEDC3}" type="presParOf" srcId="{7B463890-509B-4513-9B49-B176E377948A}" destId="{C0994A2D-F84D-4EC3-AD30-3A4D3A3D2D39}" srcOrd="1" destOrd="0" presId="urn:microsoft.com/office/officeart/2005/8/layout/hierarchy2"/>
    <dgm:cxn modelId="{76DCA7B5-98DB-4A86-8531-A25BB88E7E7E}" type="presParOf" srcId="{C0994A2D-F84D-4EC3-AD30-3A4D3A3D2D39}" destId="{FAFA4F5D-A8BA-41E7-BB1D-04D16A45E5E8}" srcOrd="0" destOrd="0" presId="urn:microsoft.com/office/officeart/2005/8/layout/hierarchy2"/>
    <dgm:cxn modelId="{EDC3233E-4BFC-4CFD-BEF6-4910F19FE128}" type="presParOf" srcId="{C0994A2D-F84D-4EC3-AD30-3A4D3A3D2D39}" destId="{450E5325-527C-4200-9300-3EB35AA4A5BB}" srcOrd="1" destOrd="0" presId="urn:microsoft.com/office/officeart/2005/8/layout/hierarchy2"/>
    <dgm:cxn modelId="{C4B4567C-9209-4C14-A9D7-C1924DEC5F73}" type="presParOf" srcId="{EF958F17-8296-4517-B928-1BCB30757759}" destId="{D7721B4F-57F9-4470-B5F4-F8888A2584D4}" srcOrd="6" destOrd="0" presId="urn:microsoft.com/office/officeart/2005/8/layout/hierarchy2"/>
    <dgm:cxn modelId="{22CBA739-F4F8-41FB-8996-FD3631E68192}" type="presParOf" srcId="{D7721B4F-57F9-4470-B5F4-F8888A2584D4}" destId="{118227CF-DCB0-4409-859C-F734596D161E}" srcOrd="0" destOrd="0" presId="urn:microsoft.com/office/officeart/2005/8/layout/hierarchy2"/>
    <dgm:cxn modelId="{3EF326CE-6227-4778-8FE4-6A7EC2DF2BC9}" type="presParOf" srcId="{EF958F17-8296-4517-B928-1BCB30757759}" destId="{30A1EDEE-C7D7-42A4-9922-59A261272DE2}" srcOrd="7" destOrd="0" presId="urn:microsoft.com/office/officeart/2005/8/layout/hierarchy2"/>
    <dgm:cxn modelId="{F4C06C70-49F9-4155-B398-C25B28E906E1}" type="presParOf" srcId="{30A1EDEE-C7D7-42A4-9922-59A261272DE2}" destId="{7013E1EA-246C-4406-8373-695AB67C73D4}" srcOrd="0" destOrd="0" presId="urn:microsoft.com/office/officeart/2005/8/layout/hierarchy2"/>
    <dgm:cxn modelId="{C330605C-62FC-4D54-9E00-90946FFDB664}" type="presParOf" srcId="{30A1EDEE-C7D7-42A4-9922-59A261272DE2}" destId="{4CBF846F-7FDF-4DE5-985C-B21B26BC9A7B}" srcOrd="1" destOrd="0" presId="urn:microsoft.com/office/officeart/2005/8/layout/hierarchy2"/>
    <dgm:cxn modelId="{7C9EE089-759F-440E-8468-9FDC8C8383F9}" type="presParOf" srcId="{4CBF846F-7FDF-4DE5-985C-B21B26BC9A7B}" destId="{0A0E17D1-77C0-406B-A436-A414CFA4768F}" srcOrd="0" destOrd="0" presId="urn:microsoft.com/office/officeart/2005/8/layout/hierarchy2"/>
    <dgm:cxn modelId="{03AD90F6-E810-4D61-959B-9DE1AAC995AE}" type="presParOf" srcId="{0A0E17D1-77C0-406B-A436-A414CFA4768F}" destId="{340E7E3A-E483-4E9B-977F-DCC91E2038BB}" srcOrd="0" destOrd="0" presId="urn:microsoft.com/office/officeart/2005/8/layout/hierarchy2"/>
    <dgm:cxn modelId="{2799F44B-7395-45F7-9646-DA0B4196F20D}" type="presParOf" srcId="{4CBF846F-7FDF-4DE5-985C-B21B26BC9A7B}" destId="{A2568A23-497E-481E-8A12-DD97E87A3204}" srcOrd="1" destOrd="0" presId="urn:microsoft.com/office/officeart/2005/8/layout/hierarchy2"/>
    <dgm:cxn modelId="{F168A3A6-373B-412A-8DB4-36B76F9367AB}" type="presParOf" srcId="{A2568A23-497E-481E-8A12-DD97E87A3204}" destId="{ED6BC31D-7EA8-4A7B-8668-C4D84015248B}" srcOrd="0" destOrd="0" presId="urn:microsoft.com/office/officeart/2005/8/layout/hierarchy2"/>
    <dgm:cxn modelId="{3EC6A476-6FE7-4C76-B367-93057B8BB4E1}" type="presParOf" srcId="{A2568A23-497E-481E-8A12-DD97E87A3204}" destId="{B04E037F-A710-4AAA-BCA6-848C37C329E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13CC0-BCB4-451A-AB60-6DB433E7CA24}"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zh-CN" altLang="en-US"/>
        </a:p>
      </dgm:t>
    </dgm:pt>
    <dgm:pt modelId="{5EFFB64F-AFB2-4F1A-B3B2-652EB9854F0A}">
      <dgm:prSet phldrT="[文本]" custT="1"/>
      <dgm:spPr>
        <a:blipFill rotWithShape="0">
          <a:blip xmlns:r="http://schemas.openxmlformats.org/officeDocument/2006/relationships" r:embed="rId1"/>
          <a:stretch>
            <a:fillRect l="-6343" r="-746" b="-11765"/>
          </a:stretch>
        </a:blipFill>
      </dgm:spPr>
      <dgm:t>
        <a:bodyPr/>
        <a:lstStyle/>
        <a:p>
          <a:r>
            <a:rPr lang="zh-CN" altLang="en-US">
              <a:noFill/>
            </a:rPr>
            <a:t> </a:t>
          </a:r>
        </a:p>
      </dgm:t>
    </dgm:pt>
    <dgm:pt modelId="{0C697D20-0506-4C7C-B15F-3A32878F18B3}" type="parTrans" cxnId="{20C29A6A-7A22-42CC-A098-7320563735A0}">
      <dgm:prSet/>
      <dgm:spPr/>
      <dgm:t>
        <a:bodyPr/>
        <a:lstStyle/>
        <a:p>
          <a:endParaRPr lang="zh-CN" altLang="en-US" sz="1600"/>
        </a:p>
      </dgm:t>
    </dgm:pt>
    <dgm:pt modelId="{1E43FB51-6DF7-4C56-A958-353121157093}" type="sibTrans" cxnId="{20C29A6A-7A22-42CC-A098-7320563735A0}">
      <dgm:prSet/>
      <dgm:spPr/>
      <dgm:t>
        <a:bodyPr/>
        <a:lstStyle/>
        <a:p>
          <a:endParaRPr lang="zh-CN" altLang="en-US" sz="1600"/>
        </a:p>
      </dgm:t>
    </dgm:pt>
    <dgm:pt modelId="{0747F94D-AF47-4484-855F-5E260DE925B3}">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后期序号</a:t>
          </a:r>
          <a:r>
            <a:rPr lang="en-US" altLang="zh-CN" sz="2400" dirty="0" smtClean="0"/>
            <a:t>1</a:t>
          </a:r>
          <a:endParaRPr lang="zh-CN" altLang="en-US" sz="2400" dirty="0"/>
        </a:p>
      </dgm:t>
    </dgm:pt>
    <dgm:pt modelId="{14EB14EB-84C4-4CED-95EB-450A0DC50BB9}" type="parTrans" cxnId="{B34D6E69-6821-4E06-A030-764A74BF49FA}">
      <dgm:prSet custT="1"/>
      <dgm:spPr/>
      <dgm:t>
        <a:bodyPr/>
        <a:lstStyle/>
        <a:p>
          <a:endParaRPr lang="zh-CN" altLang="en-US" sz="400"/>
        </a:p>
      </dgm:t>
    </dgm:pt>
    <dgm:pt modelId="{589E5E99-2D94-4921-9869-7F1104C0A9D0}" type="sibTrans" cxnId="{B34D6E69-6821-4E06-A030-764A74BF49FA}">
      <dgm:prSet/>
      <dgm:spPr/>
      <dgm:t>
        <a:bodyPr/>
        <a:lstStyle/>
        <a:p>
          <a:endParaRPr lang="zh-CN" altLang="en-US" sz="1600"/>
        </a:p>
      </dgm:t>
    </dgm:pt>
    <dgm:pt modelId="{02C4D44D-DE64-4C02-9F20-62ED4269A522}">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后期序号</a:t>
          </a:r>
          <a:r>
            <a:rPr lang="en-US" altLang="zh-CN" sz="2400" dirty="0" smtClean="0"/>
            <a:t>2</a:t>
          </a:r>
          <a:endParaRPr lang="zh-CN" altLang="en-US" sz="2400" dirty="0"/>
        </a:p>
      </dgm:t>
    </dgm:pt>
    <dgm:pt modelId="{29E0FB53-4CCE-4B59-BD42-5EACDB05ED92}" type="parTrans" cxnId="{36EF3A70-8A88-44C9-8E1E-72BDE0BB8A73}">
      <dgm:prSet custT="1"/>
      <dgm:spPr/>
      <dgm:t>
        <a:bodyPr/>
        <a:lstStyle/>
        <a:p>
          <a:endParaRPr lang="zh-CN" altLang="en-US" sz="400"/>
        </a:p>
      </dgm:t>
    </dgm:pt>
    <dgm:pt modelId="{5FC1477E-F7EE-4AA6-A048-527D4AF1E8D2}" type="sibTrans" cxnId="{36EF3A70-8A88-44C9-8E1E-72BDE0BB8A73}">
      <dgm:prSet/>
      <dgm:spPr/>
      <dgm:t>
        <a:bodyPr/>
        <a:lstStyle/>
        <a:p>
          <a:endParaRPr lang="zh-CN" altLang="en-US" sz="1600"/>
        </a:p>
      </dgm:t>
    </dgm:pt>
    <dgm:pt modelId="{ECFCCE38-EBC1-4CC0-92BC-140C0A275F73}">
      <dgm:prSet phldrT="[文本]" custT="1"/>
      <dgm:spPr>
        <a:blipFill rotWithShape="0">
          <a:blip xmlns:r="http://schemas.openxmlformats.org/officeDocument/2006/relationships" r:embed="rId2"/>
          <a:stretch>
            <a:fillRect/>
          </a:stretch>
        </a:blipFill>
      </dgm:spPr>
      <dgm:t>
        <a:bodyPr/>
        <a:lstStyle/>
        <a:p>
          <a:r>
            <a:rPr lang="zh-CN" altLang="en-US">
              <a:noFill/>
            </a:rPr>
            <a:t> </a:t>
          </a:r>
        </a:p>
      </dgm:t>
    </dgm:pt>
    <dgm:pt modelId="{8C1991BB-B3B8-4217-9743-D0389C0648E5}" type="sibTrans" cxnId="{E771919A-F308-4B22-BB90-48995427162C}">
      <dgm:prSet/>
      <dgm:spPr/>
      <dgm:t>
        <a:bodyPr/>
        <a:lstStyle/>
        <a:p>
          <a:endParaRPr lang="zh-CN" altLang="en-US" sz="1600"/>
        </a:p>
      </dgm:t>
    </dgm:pt>
    <dgm:pt modelId="{EBAD2A2B-66B6-4E51-B4BA-B1AF93CE7EC5}" type="parTrans" cxnId="{E771919A-F308-4B22-BB90-48995427162C}">
      <dgm:prSet custT="1"/>
      <dgm:spPr/>
      <dgm:t>
        <a:bodyPr/>
        <a:lstStyle/>
        <a:p>
          <a:endParaRPr lang="zh-CN" altLang="en-US" sz="400"/>
        </a:p>
      </dgm:t>
    </dgm:pt>
    <dgm:pt modelId="{C962E603-EB8B-4421-B6B4-46F451049133}">
      <dgm:prSet phldrT="[文本]" custT="1"/>
      <dgm:spPr>
        <a:blipFill rotWithShape="0">
          <a:blip xmlns:r="http://schemas.openxmlformats.org/officeDocument/2006/relationships" r:embed="rId3"/>
          <a:stretch>
            <a:fillRect/>
          </a:stretch>
        </a:blipFill>
      </dgm:spPr>
      <dgm:t>
        <a:bodyPr/>
        <a:lstStyle/>
        <a:p>
          <a:r>
            <a:rPr lang="zh-CN" altLang="en-US">
              <a:noFill/>
            </a:rPr>
            <a:t> </a:t>
          </a:r>
        </a:p>
      </dgm:t>
    </dgm:pt>
    <dgm:pt modelId="{692F19A1-1B8C-4698-9C92-AC7328292F07}" type="sibTrans" cxnId="{95DAA461-24CE-4D43-AE4B-A43DB1B5CF33}">
      <dgm:prSet/>
      <dgm:spPr/>
      <dgm:t>
        <a:bodyPr/>
        <a:lstStyle/>
        <a:p>
          <a:endParaRPr lang="zh-CN" altLang="en-US" sz="1600"/>
        </a:p>
      </dgm:t>
    </dgm:pt>
    <dgm:pt modelId="{33126F92-BB9B-4FCC-AE91-8D34F7A9C1CC}" type="parTrans" cxnId="{95DAA461-24CE-4D43-AE4B-A43DB1B5CF33}">
      <dgm:prSet custT="1"/>
      <dgm:spPr/>
      <dgm:t>
        <a:bodyPr/>
        <a:lstStyle/>
        <a:p>
          <a:endParaRPr lang="zh-CN" altLang="en-US" sz="400"/>
        </a:p>
      </dgm:t>
    </dgm:pt>
    <dgm:pt modelId="{69540395-AC42-40BC-B971-6E4337BA1D98}">
      <dgm:prSet custT="1"/>
      <dgm:spPr/>
      <dgm:t>
        <a:bodyPr/>
        <a:lstStyle/>
        <a:p>
          <a:r>
            <a:rPr lang="en-US" altLang="zh-CN" sz="2400" dirty="0" smtClean="0"/>
            <a:t>…….</a:t>
          </a:r>
          <a:endParaRPr lang="zh-CN" altLang="en-US" sz="2400" dirty="0"/>
        </a:p>
      </dgm:t>
    </dgm:pt>
    <dgm:pt modelId="{17790C4F-6366-44F4-8B6E-D4C5A3D7181F}" type="parTrans" cxnId="{C9E6D706-733A-42D1-86BF-541249E5168D}">
      <dgm:prSet custT="1"/>
      <dgm:spPr/>
      <dgm:t>
        <a:bodyPr/>
        <a:lstStyle/>
        <a:p>
          <a:endParaRPr lang="zh-CN" altLang="en-US" sz="400"/>
        </a:p>
      </dgm:t>
    </dgm:pt>
    <dgm:pt modelId="{BFEE3F41-CE93-4E4B-93FB-A4110DA59E29}" type="sibTrans" cxnId="{C9E6D706-733A-42D1-86BF-541249E5168D}">
      <dgm:prSet/>
      <dgm:spPr/>
      <dgm:t>
        <a:bodyPr/>
        <a:lstStyle/>
        <a:p>
          <a:endParaRPr lang="zh-CN" altLang="en-US" sz="1600"/>
        </a:p>
      </dgm:t>
    </dgm:pt>
    <dgm:pt modelId="{7F7F0078-680B-4101-BD22-7C07D4D1C367}">
      <dgm:prSet custT="1"/>
      <dgm:spPr>
        <a:blipFill rotWithShape="0">
          <a:blip xmlns:r="http://schemas.openxmlformats.org/officeDocument/2006/relationships" r:embed="rId4"/>
          <a:stretch>
            <a:fillRect l="-9328" b="-11765"/>
          </a:stretch>
        </a:blipFill>
      </dgm:spPr>
      <dgm:t>
        <a:bodyPr/>
        <a:lstStyle/>
        <a:p>
          <a:r>
            <a:rPr lang="zh-CN" altLang="en-US">
              <a:noFill/>
            </a:rPr>
            <a:t> </a:t>
          </a:r>
        </a:p>
      </dgm:t>
    </dgm:pt>
    <dgm:pt modelId="{44BB8D52-A5B4-45AF-9B2B-B292010FDFD8}" type="parTrans" cxnId="{609C5A03-DCCB-4921-BD65-FAF6C6469779}">
      <dgm:prSet custT="1"/>
      <dgm:spPr/>
      <dgm:t>
        <a:bodyPr/>
        <a:lstStyle/>
        <a:p>
          <a:endParaRPr lang="zh-CN" altLang="en-US" sz="400"/>
        </a:p>
      </dgm:t>
    </dgm:pt>
    <dgm:pt modelId="{FFF463DA-C845-4416-AD1A-6B1664FDAA5B}" type="sibTrans" cxnId="{609C5A03-DCCB-4921-BD65-FAF6C6469779}">
      <dgm:prSet/>
      <dgm:spPr/>
      <dgm:t>
        <a:bodyPr/>
        <a:lstStyle/>
        <a:p>
          <a:endParaRPr lang="zh-CN" altLang="en-US" sz="1600"/>
        </a:p>
      </dgm:t>
    </dgm:pt>
    <dgm:pt modelId="{DBAEB938-A9C5-4DF3-8483-9202F488032A}">
      <dgm:prSet custT="1"/>
      <dgm:spPr/>
      <dgm:t>
        <a:bodyPr/>
        <a:lstStyle/>
        <a:p>
          <a:r>
            <a:rPr lang="en-US" altLang="zh-CN" sz="2400" dirty="0" smtClean="0"/>
            <a:t>……</a:t>
          </a:r>
          <a:endParaRPr lang="zh-CN" altLang="en-US" sz="2400" dirty="0"/>
        </a:p>
      </dgm:t>
    </dgm:pt>
    <dgm:pt modelId="{3047D8E9-8E06-477D-8B0A-66AA46043BA8}" type="parTrans" cxnId="{58184172-7DE7-46CE-83C0-8E3307F224AB}">
      <dgm:prSet custT="1"/>
      <dgm:spPr/>
      <dgm:t>
        <a:bodyPr/>
        <a:lstStyle/>
        <a:p>
          <a:endParaRPr lang="zh-CN" altLang="en-US" sz="400"/>
        </a:p>
      </dgm:t>
    </dgm:pt>
    <dgm:pt modelId="{8FCB0B6A-070E-47BE-8FD2-415238D5F759}" type="sibTrans" cxnId="{58184172-7DE7-46CE-83C0-8E3307F224AB}">
      <dgm:prSet/>
      <dgm:spPr/>
      <dgm:t>
        <a:bodyPr/>
        <a:lstStyle/>
        <a:p>
          <a:endParaRPr lang="zh-CN" altLang="en-US" sz="1600"/>
        </a:p>
      </dgm:t>
    </dgm:pt>
    <dgm:pt modelId="{20F28AFA-1E34-42FC-A00E-A92A38BDE1D5}">
      <dgm:prSet custT="1"/>
      <dgm:spPr>
        <a:blipFill rotWithShape="0">
          <a:blip xmlns:r="http://schemas.openxmlformats.org/officeDocument/2006/relationships" r:embed="rId5"/>
          <a:stretch>
            <a:fillRect/>
          </a:stretch>
        </a:blipFill>
      </dgm:spPr>
      <dgm:t>
        <a:bodyPr/>
        <a:lstStyle/>
        <a:p>
          <a:r>
            <a:rPr lang="zh-CN" altLang="en-US">
              <a:noFill/>
            </a:rPr>
            <a:t> </a:t>
          </a:r>
        </a:p>
      </dgm:t>
    </dgm:pt>
    <dgm:pt modelId="{52539DE6-B4FD-4146-8011-6C20650A0080}" type="parTrans" cxnId="{1EF89570-4AC2-4152-85F1-F384C8F8E134}">
      <dgm:prSet custT="1"/>
      <dgm:spPr/>
      <dgm:t>
        <a:bodyPr/>
        <a:lstStyle/>
        <a:p>
          <a:endParaRPr lang="zh-CN" altLang="en-US" sz="400"/>
        </a:p>
      </dgm:t>
    </dgm:pt>
    <dgm:pt modelId="{130BBCFB-B875-4A7F-A5C0-975F3D2D26BC}" type="sibTrans" cxnId="{1EF89570-4AC2-4152-85F1-F384C8F8E134}">
      <dgm:prSet/>
      <dgm:spPr/>
      <dgm:t>
        <a:bodyPr/>
        <a:lstStyle/>
        <a:p>
          <a:endParaRPr lang="zh-CN" altLang="en-US" sz="1600"/>
        </a:p>
      </dgm:t>
    </dgm:pt>
    <dgm:pt modelId="{AC02AEB6-4C47-4326-A90A-0D3B597125B0}" type="pres">
      <dgm:prSet presAssocID="{59D13CC0-BCB4-451A-AB60-6DB433E7CA24}" presName="diagram" presStyleCnt="0">
        <dgm:presLayoutVars>
          <dgm:chPref val="1"/>
          <dgm:dir/>
          <dgm:animOne val="branch"/>
          <dgm:animLvl val="lvl"/>
          <dgm:resizeHandles val="exact"/>
        </dgm:presLayoutVars>
      </dgm:prSet>
      <dgm:spPr/>
      <dgm:t>
        <a:bodyPr/>
        <a:lstStyle/>
        <a:p>
          <a:endParaRPr lang="zh-CN" altLang="en-US"/>
        </a:p>
      </dgm:t>
    </dgm:pt>
    <dgm:pt modelId="{CBF05E32-F890-4A58-8439-98E45BD50E74}" type="pres">
      <dgm:prSet presAssocID="{5EFFB64F-AFB2-4F1A-B3B2-652EB9854F0A}" presName="root1" presStyleCnt="0"/>
      <dgm:spPr/>
      <dgm:t>
        <a:bodyPr/>
        <a:lstStyle/>
        <a:p>
          <a:endParaRPr lang="zh-CN" altLang="en-US"/>
        </a:p>
      </dgm:t>
    </dgm:pt>
    <dgm:pt modelId="{59FB6C72-373C-49A2-A94C-B474858D9976}" type="pres">
      <dgm:prSet presAssocID="{5EFFB64F-AFB2-4F1A-B3B2-652EB9854F0A}" presName="LevelOneTextNode" presStyleLbl="node0" presStyleIdx="0" presStyleCnt="1">
        <dgm:presLayoutVars>
          <dgm:chPref val="3"/>
        </dgm:presLayoutVars>
      </dgm:prSet>
      <dgm:spPr/>
      <dgm:t>
        <a:bodyPr/>
        <a:lstStyle/>
        <a:p>
          <a:endParaRPr lang="zh-CN" altLang="en-US"/>
        </a:p>
      </dgm:t>
    </dgm:pt>
    <dgm:pt modelId="{EF958F17-8296-4517-B928-1BCB30757759}" type="pres">
      <dgm:prSet presAssocID="{5EFFB64F-AFB2-4F1A-B3B2-652EB9854F0A}" presName="level2hierChild" presStyleCnt="0"/>
      <dgm:spPr/>
      <dgm:t>
        <a:bodyPr/>
        <a:lstStyle/>
        <a:p>
          <a:endParaRPr lang="zh-CN" altLang="en-US"/>
        </a:p>
      </dgm:t>
    </dgm:pt>
    <dgm:pt modelId="{9F97E0CB-EC7A-428F-B579-BE8B825E24D0}" type="pres">
      <dgm:prSet presAssocID="{14EB14EB-84C4-4CED-95EB-450A0DC50BB9}" presName="conn2-1" presStyleLbl="parChTrans1D2" presStyleIdx="0" presStyleCnt="4"/>
      <dgm:spPr/>
      <dgm:t>
        <a:bodyPr/>
        <a:lstStyle/>
        <a:p>
          <a:endParaRPr lang="zh-CN" altLang="en-US"/>
        </a:p>
      </dgm:t>
    </dgm:pt>
    <dgm:pt modelId="{0052E0C2-797F-450D-A9CF-86FC4BBB5C3F}" type="pres">
      <dgm:prSet presAssocID="{14EB14EB-84C4-4CED-95EB-450A0DC50BB9}" presName="connTx" presStyleLbl="parChTrans1D2" presStyleIdx="0" presStyleCnt="4"/>
      <dgm:spPr/>
      <dgm:t>
        <a:bodyPr/>
        <a:lstStyle/>
        <a:p>
          <a:endParaRPr lang="zh-CN" altLang="en-US"/>
        </a:p>
      </dgm:t>
    </dgm:pt>
    <dgm:pt modelId="{96A891CB-206F-4CDE-9AB6-0B637471929E}" type="pres">
      <dgm:prSet presAssocID="{0747F94D-AF47-4484-855F-5E260DE925B3}" presName="root2" presStyleCnt="0"/>
      <dgm:spPr/>
      <dgm:t>
        <a:bodyPr/>
        <a:lstStyle/>
        <a:p>
          <a:endParaRPr lang="zh-CN" altLang="en-US"/>
        </a:p>
      </dgm:t>
    </dgm:pt>
    <dgm:pt modelId="{C75F93EE-CE86-4E03-9B2B-6B9F699286B8}" type="pres">
      <dgm:prSet presAssocID="{0747F94D-AF47-4484-855F-5E260DE925B3}" presName="LevelTwoTextNode" presStyleLbl="node2" presStyleIdx="0" presStyleCnt="4">
        <dgm:presLayoutVars>
          <dgm:chPref val="3"/>
        </dgm:presLayoutVars>
      </dgm:prSet>
      <dgm:spPr/>
      <dgm:t>
        <a:bodyPr/>
        <a:lstStyle/>
        <a:p>
          <a:endParaRPr lang="zh-CN" altLang="en-US"/>
        </a:p>
      </dgm:t>
    </dgm:pt>
    <dgm:pt modelId="{3AFBBD64-F0E9-4C8B-BA30-F283DBE0BDA3}" type="pres">
      <dgm:prSet presAssocID="{0747F94D-AF47-4484-855F-5E260DE925B3}" presName="level3hierChild" presStyleCnt="0"/>
      <dgm:spPr/>
      <dgm:t>
        <a:bodyPr/>
        <a:lstStyle/>
        <a:p>
          <a:endParaRPr lang="zh-CN" altLang="en-US"/>
        </a:p>
      </dgm:t>
    </dgm:pt>
    <dgm:pt modelId="{B83D4125-D0D3-4A41-B251-9DC74534817D}" type="pres">
      <dgm:prSet presAssocID="{33126F92-BB9B-4FCC-AE91-8D34F7A9C1CC}" presName="conn2-1" presStyleLbl="parChTrans1D3" presStyleIdx="0" presStyleCnt="4"/>
      <dgm:spPr/>
      <dgm:t>
        <a:bodyPr/>
        <a:lstStyle/>
        <a:p>
          <a:endParaRPr lang="zh-CN" altLang="en-US"/>
        </a:p>
      </dgm:t>
    </dgm:pt>
    <dgm:pt modelId="{3CAE70DA-ED3B-4348-9C47-8FE592E650A1}" type="pres">
      <dgm:prSet presAssocID="{33126F92-BB9B-4FCC-AE91-8D34F7A9C1CC}" presName="connTx" presStyleLbl="parChTrans1D3" presStyleIdx="0" presStyleCnt="4"/>
      <dgm:spPr/>
      <dgm:t>
        <a:bodyPr/>
        <a:lstStyle/>
        <a:p>
          <a:endParaRPr lang="zh-CN" altLang="en-US"/>
        </a:p>
      </dgm:t>
    </dgm:pt>
    <dgm:pt modelId="{5FDE9A70-7ACB-4182-BA2A-7EE0088D64DF}" type="pres">
      <dgm:prSet presAssocID="{C962E603-EB8B-4421-B6B4-46F451049133}" presName="root2" presStyleCnt="0"/>
      <dgm:spPr/>
      <dgm:t>
        <a:bodyPr/>
        <a:lstStyle/>
        <a:p>
          <a:endParaRPr lang="zh-CN" altLang="en-US"/>
        </a:p>
      </dgm:t>
    </dgm:pt>
    <dgm:pt modelId="{CC6257BF-6A4B-41D2-91BA-3553A046B8AD}" type="pres">
      <dgm:prSet presAssocID="{C962E603-EB8B-4421-B6B4-46F451049133}" presName="LevelTwoTextNode" presStyleLbl="node3" presStyleIdx="0" presStyleCnt="4">
        <dgm:presLayoutVars>
          <dgm:chPref val="3"/>
        </dgm:presLayoutVars>
      </dgm:prSet>
      <dgm:spPr/>
      <dgm:t>
        <a:bodyPr/>
        <a:lstStyle/>
        <a:p>
          <a:endParaRPr lang="zh-CN" altLang="en-US"/>
        </a:p>
      </dgm:t>
    </dgm:pt>
    <dgm:pt modelId="{18E77A0D-BCE1-46B1-87D6-643A43A98010}" type="pres">
      <dgm:prSet presAssocID="{C962E603-EB8B-4421-B6B4-46F451049133}" presName="level3hierChild" presStyleCnt="0"/>
      <dgm:spPr/>
      <dgm:t>
        <a:bodyPr/>
        <a:lstStyle/>
        <a:p>
          <a:endParaRPr lang="zh-CN" altLang="en-US"/>
        </a:p>
      </dgm:t>
    </dgm:pt>
    <dgm:pt modelId="{9F7B9BF6-51ED-4B1D-A2F6-49A313231317}" type="pres">
      <dgm:prSet presAssocID="{29E0FB53-4CCE-4B59-BD42-5EACDB05ED92}" presName="conn2-1" presStyleLbl="parChTrans1D2" presStyleIdx="1" presStyleCnt="4"/>
      <dgm:spPr/>
      <dgm:t>
        <a:bodyPr/>
        <a:lstStyle/>
        <a:p>
          <a:endParaRPr lang="zh-CN" altLang="en-US"/>
        </a:p>
      </dgm:t>
    </dgm:pt>
    <dgm:pt modelId="{3FABB7BD-E00C-4E01-A76F-75599DF217B0}" type="pres">
      <dgm:prSet presAssocID="{29E0FB53-4CCE-4B59-BD42-5EACDB05ED92}" presName="connTx" presStyleLbl="parChTrans1D2" presStyleIdx="1" presStyleCnt="4"/>
      <dgm:spPr/>
      <dgm:t>
        <a:bodyPr/>
        <a:lstStyle/>
        <a:p>
          <a:endParaRPr lang="zh-CN" altLang="en-US"/>
        </a:p>
      </dgm:t>
    </dgm:pt>
    <dgm:pt modelId="{1AB8D5FB-CA0A-4BEA-A6D7-5FDFE2E66CD5}" type="pres">
      <dgm:prSet presAssocID="{02C4D44D-DE64-4C02-9F20-62ED4269A522}" presName="root2" presStyleCnt="0"/>
      <dgm:spPr/>
      <dgm:t>
        <a:bodyPr/>
        <a:lstStyle/>
        <a:p>
          <a:endParaRPr lang="zh-CN" altLang="en-US"/>
        </a:p>
      </dgm:t>
    </dgm:pt>
    <dgm:pt modelId="{60F6D5DB-D043-4D67-BC49-3908E86F6B77}" type="pres">
      <dgm:prSet presAssocID="{02C4D44D-DE64-4C02-9F20-62ED4269A522}" presName="LevelTwoTextNode" presStyleLbl="node2" presStyleIdx="1" presStyleCnt="4">
        <dgm:presLayoutVars>
          <dgm:chPref val="3"/>
        </dgm:presLayoutVars>
      </dgm:prSet>
      <dgm:spPr/>
      <dgm:t>
        <a:bodyPr/>
        <a:lstStyle/>
        <a:p>
          <a:endParaRPr lang="zh-CN" altLang="en-US"/>
        </a:p>
      </dgm:t>
    </dgm:pt>
    <dgm:pt modelId="{31C8AA56-21A4-4A53-884D-BDA8D9FEA91E}" type="pres">
      <dgm:prSet presAssocID="{02C4D44D-DE64-4C02-9F20-62ED4269A522}" presName="level3hierChild" presStyleCnt="0"/>
      <dgm:spPr/>
      <dgm:t>
        <a:bodyPr/>
        <a:lstStyle/>
        <a:p>
          <a:endParaRPr lang="zh-CN" altLang="en-US"/>
        </a:p>
      </dgm:t>
    </dgm:pt>
    <dgm:pt modelId="{A29773A4-C240-4D9E-B248-1B29FB1E57D5}" type="pres">
      <dgm:prSet presAssocID="{EBAD2A2B-66B6-4E51-B4BA-B1AF93CE7EC5}" presName="conn2-1" presStyleLbl="parChTrans1D3" presStyleIdx="1" presStyleCnt="4"/>
      <dgm:spPr/>
      <dgm:t>
        <a:bodyPr/>
        <a:lstStyle/>
        <a:p>
          <a:endParaRPr lang="zh-CN" altLang="en-US"/>
        </a:p>
      </dgm:t>
    </dgm:pt>
    <dgm:pt modelId="{A840B27E-8CF3-4DED-9009-4BF77E0796D1}" type="pres">
      <dgm:prSet presAssocID="{EBAD2A2B-66B6-4E51-B4BA-B1AF93CE7EC5}" presName="connTx" presStyleLbl="parChTrans1D3" presStyleIdx="1" presStyleCnt="4"/>
      <dgm:spPr/>
      <dgm:t>
        <a:bodyPr/>
        <a:lstStyle/>
        <a:p>
          <a:endParaRPr lang="zh-CN" altLang="en-US"/>
        </a:p>
      </dgm:t>
    </dgm:pt>
    <dgm:pt modelId="{9887E3A0-E9BE-4D84-9899-6CFA8BA6DA8A}" type="pres">
      <dgm:prSet presAssocID="{ECFCCE38-EBC1-4CC0-92BC-140C0A275F73}" presName="root2" presStyleCnt="0"/>
      <dgm:spPr/>
      <dgm:t>
        <a:bodyPr/>
        <a:lstStyle/>
        <a:p>
          <a:endParaRPr lang="zh-CN" altLang="en-US"/>
        </a:p>
      </dgm:t>
    </dgm:pt>
    <dgm:pt modelId="{B7D3E35B-8B98-497F-8E79-AB7A065FA849}" type="pres">
      <dgm:prSet presAssocID="{ECFCCE38-EBC1-4CC0-92BC-140C0A275F73}" presName="LevelTwoTextNode" presStyleLbl="node3" presStyleIdx="1" presStyleCnt="4">
        <dgm:presLayoutVars>
          <dgm:chPref val="3"/>
        </dgm:presLayoutVars>
      </dgm:prSet>
      <dgm:spPr/>
      <dgm:t>
        <a:bodyPr/>
        <a:lstStyle/>
        <a:p>
          <a:endParaRPr lang="zh-CN" altLang="en-US"/>
        </a:p>
      </dgm:t>
    </dgm:pt>
    <dgm:pt modelId="{FDAAC48A-893A-49A0-9801-F6D38A16CE5A}" type="pres">
      <dgm:prSet presAssocID="{ECFCCE38-EBC1-4CC0-92BC-140C0A275F73}" presName="level3hierChild" presStyleCnt="0"/>
      <dgm:spPr/>
      <dgm:t>
        <a:bodyPr/>
        <a:lstStyle/>
        <a:p>
          <a:endParaRPr lang="zh-CN" altLang="en-US"/>
        </a:p>
      </dgm:t>
    </dgm:pt>
    <dgm:pt modelId="{C5D04A6C-32C7-4284-A1F3-BE2335479560}" type="pres">
      <dgm:prSet presAssocID="{17790C4F-6366-44F4-8B6E-D4C5A3D7181F}" presName="conn2-1" presStyleLbl="parChTrans1D2" presStyleIdx="2" presStyleCnt="4"/>
      <dgm:spPr/>
      <dgm:t>
        <a:bodyPr/>
        <a:lstStyle/>
        <a:p>
          <a:endParaRPr lang="zh-CN" altLang="en-US"/>
        </a:p>
      </dgm:t>
    </dgm:pt>
    <dgm:pt modelId="{1A3D3C60-5615-4625-8E7D-164A16ADD826}" type="pres">
      <dgm:prSet presAssocID="{17790C4F-6366-44F4-8B6E-D4C5A3D7181F}" presName="connTx" presStyleLbl="parChTrans1D2" presStyleIdx="2" presStyleCnt="4"/>
      <dgm:spPr/>
      <dgm:t>
        <a:bodyPr/>
        <a:lstStyle/>
        <a:p>
          <a:endParaRPr lang="zh-CN" altLang="en-US"/>
        </a:p>
      </dgm:t>
    </dgm:pt>
    <dgm:pt modelId="{7521D700-4072-4D44-8FD0-D8BE0FF80096}" type="pres">
      <dgm:prSet presAssocID="{69540395-AC42-40BC-B971-6E4337BA1D98}" presName="root2" presStyleCnt="0"/>
      <dgm:spPr/>
      <dgm:t>
        <a:bodyPr/>
        <a:lstStyle/>
        <a:p>
          <a:endParaRPr lang="zh-CN" altLang="en-US"/>
        </a:p>
      </dgm:t>
    </dgm:pt>
    <dgm:pt modelId="{0CBD8E0D-FA84-413D-8A9B-1641D82B337D}" type="pres">
      <dgm:prSet presAssocID="{69540395-AC42-40BC-B971-6E4337BA1D98}" presName="LevelTwoTextNode" presStyleLbl="node2" presStyleIdx="2" presStyleCnt="4">
        <dgm:presLayoutVars>
          <dgm:chPref val="3"/>
        </dgm:presLayoutVars>
      </dgm:prSet>
      <dgm:spPr/>
      <dgm:t>
        <a:bodyPr/>
        <a:lstStyle/>
        <a:p>
          <a:endParaRPr lang="zh-CN" altLang="en-US"/>
        </a:p>
      </dgm:t>
    </dgm:pt>
    <dgm:pt modelId="{7B463890-509B-4513-9B49-B176E377948A}" type="pres">
      <dgm:prSet presAssocID="{69540395-AC42-40BC-B971-6E4337BA1D98}" presName="level3hierChild" presStyleCnt="0"/>
      <dgm:spPr/>
      <dgm:t>
        <a:bodyPr/>
        <a:lstStyle/>
        <a:p>
          <a:endParaRPr lang="zh-CN" altLang="en-US"/>
        </a:p>
      </dgm:t>
    </dgm:pt>
    <dgm:pt modelId="{A6AB52F2-CFEA-4E22-93ED-A6204543320A}" type="pres">
      <dgm:prSet presAssocID="{3047D8E9-8E06-477D-8B0A-66AA46043BA8}" presName="conn2-1" presStyleLbl="parChTrans1D3" presStyleIdx="2" presStyleCnt="4"/>
      <dgm:spPr/>
      <dgm:t>
        <a:bodyPr/>
        <a:lstStyle/>
        <a:p>
          <a:endParaRPr lang="zh-CN" altLang="en-US"/>
        </a:p>
      </dgm:t>
    </dgm:pt>
    <dgm:pt modelId="{7C1AD7BD-4094-42A0-B961-DF37A4D102D0}" type="pres">
      <dgm:prSet presAssocID="{3047D8E9-8E06-477D-8B0A-66AA46043BA8}" presName="connTx" presStyleLbl="parChTrans1D3" presStyleIdx="2" presStyleCnt="4"/>
      <dgm:spPr/>
      <dgm:t>
        <a:bodyPr/>
        <a:lstStyle/>
        <a:p>
          <a:endParaRPr lang="zh-CN" altLang="en-US"/>
        </a:p>
      </dgm:t>
    </dgm:pt>
    <dgm:pt modelId="{C0994A2D-F84D-4EC3-AD30-3A4D3A3D2D39}" type="pres">
      <dgm:prSet presAssocID="{DBAEB938-A9C5-4DF3-8483-9202F488032A}" presName="root2" presStyleCnt="0"/>
      <dgm:spPr/>
      <dgm:t>
        <a:bodyPr/>
        <a:lstStyle/>
        <a:p>
          <a:endParaRPr lang="zh-CN" altLang="en-US"/>
        </a:p>
      </dgm:t>
    </dgm:pt>
    <dgm:pt modelId="{FAFA4F5D-A8BA-41E7-BB1D-04D16A45E5E8}" type="pres">
      <dgm:prSet presAssocID="{DBAEB938-A9C5-4DF3-8483-9202F488032A}" presName="LevelTwoTextNode" presStyleLbl="node3" presStyleIdx="2" presStyleCnt="4">
        <dgm:presLayoutVars>
          <dgm:chPref val="3"/>
        </dgm:presLayoutVars>
      </dgm:prSet>
      <dgm:spPr/>
      <dgm:t>
        <a:bodyPr/>
        <a:lstStyle/>
        <a:p>
          <a:endParaRPr lang="zh-CN" altLang="en-US"/>
        </a:p>
      </dgm:t>
    </dgm:pt>
    <dgm:pt modelId="{450E5325-527C-4200-9300-3EB35AA4A5BB}" type="pres">
      <dgm:prSet presAssocID="{DBAEB938-A9C5-4DF3-8483-9202F488032A}" presName="level3hierChild" presStyleCnt="0"/>
      <dgm:spPr/>
      <dgm:t>
        <a:bodyPr/>
        <a:lstStyle/>
        <a:p>
          <a:endParaRPr lang="zh-CN" altLang="en-US"/>
        </a:p>
      </dgm:t>
    </dgm:pt>
    <dgm:pt modelId="{D7721B4F-57F9-4470-B5F4-F8888A2584D4}" type="pres">
      <dgm:prSet presAssocID="{44BB8D52-A5B4-45AF-9B2B-B292010FDFD8}" presName="conn2-1" presStyleLbl="parChTrans1D2" presStyleIdx="3" presStyleCnt="4"/>
      <dgm:spPr/>
      <dgm:t>
        <a:bodyPr/>
        <a:lstStyle/>
        <a:p>
          <a:endParaRPr lang="zh-CN" altLang="en-US"/>
        </a:p>
      </dgm:t>
    </dgm:pt>
    <dgm:pt modelId="{118227CF-DCB0-4409-859C-F734596D161E}" type="pres">
      <dgm:prSet presAssocID="{44BB8D52-A5B4-45AF-9B2B-B292010FDFD8}" presName="connTx" presStyleLbl="parChTrans1D2" presStyleIdx="3" presStyleCnt="4"/>
      <dgm:spPr/>
      <dgm:t>
        <a:bodyPr/>
        <a:lstStyle/>
        <a:p>
          <a:endParaRPr lang="zh-CN" altLang="en-US"/>
        </a:p>
      </dgm:t>
    </dgm:pt>
    <dgm:pt modelId="{30A1EDEE-C7D7-42A4-9922-59A261272DE2}" type="pres">
      <dgm:prSet presAssocID="{7F7F0078-680B-4101-BD22-7C07D4D1C367}" presName="root2" presStyleCnt="0"/>
      <dgm:spPr/>
      <dgm:t>
        <a:bodyPr/>
        <a:lstStyle/>
        <a:p>
          <a:endParaRPr lang="zh-CN" altLang="en-US"/>
        </a:p>
      </dgm:t>
    </dgm:pt>
    <dgm:pt modelId="{7013E1EA-246C-4406-8373-695AB67C73D4}" type="pres">
      <dgm:prSet presAssocID="{7F7F0078-680B-4101-BD22-7C07D4D1C367}" presName="LevelTwoTextNode" presStyleLbl="node2" presStyleIdx="3" presStyleCnt="4">
        <dgm:presLayoutVars>
          <dgm:chPref val="3"/>
        </dgm:presLayoutVars>
      </dgm:prSet>
      <dgm:spPr/>
      <dgm:t>
        <a:bodyPr/>
        <a:lstStyle/>
        <a:p>
          <a:endParaRPr lang="zh-CN" altLang="en-US"/>
        </a:p>
      </dgm:t>
    </dgm:pt>
    <dgm:pt modelId="{4CBF846F-7FDF-4DE5-985C-B21B26BC9A7B}" type="pres">
      <dgm:prSet presAssocID="{7F7F0078-680B-4101-BD22-7C07D4D1C367}" presName="level3hierChild" presStyleCnt="0"/>
      <dgm:spPr/>
      <dgm:t>
        <a:bodyPr/>
        <a:lstStyle/>
        <a:p>
          <a:endParaRPr lang="zh-CN" altLang="en-US"/>
        </a:p>
      </dgm:t>
    </dgm:pt>
    <dgm:pt modelId="{0A0E17D1-77C0-406B-A436-A414CFA4768F}" type="pres">
      <dgm:prSet presAssocID="{52539DE6-B4FD-4146-8011-6C20650A0080}" presName="conn2-1" presStyleLbl="parChTrans1D3" presStyleIdx="3" presStyleCnt="4"/>
      <dgm:spPr/>
      <dgm:t>
        <a:bodyPr/>
        <a:lstStyle/>
        <a:p>
          <a:endParaRPr lang="zh-CN" altLang="en-US"/>
        </a:p>
      </dgm:t>
    </dgm:pt>
    <dgm:pt modelId="{340E7E3A-E483-4E9B-977F-DCC91E2038BB}" type="pres">
      <dgm:prSet presAssocID="{52539DE6-B4FD-4146-8011-6C20650A0080}" presName="connTx" presStyleLbl="parChTrans1D3" presStyleIdx="3" presStyleCnt="4"/>
      <dgm:spPr/>
      <dgm:t>
        <a:bodyPr/>
        <a:lstStyle/>
        <a:p>
          <a:endParaRPr lang="zh-CN" altLang="en-US"/>
        </a:p>
      </dgm:t>
    </dgm:pt>
    <dgm:pt modelId="{A2568A23-497E-481E-8A12-DD97E87A3204}" type="pres">
      <dgm:prSet presAssocID="{20F28AFA-1E34-42FC-A00E-A92A38BDE1D5}" presName="root2" presStyleCnt="0"/>
      <dgm:spPr/>
      <dgm:t>
        <a:bodyPr/>
        <a:lstStyle/>
        <a:p>
          <a:endParaRPr lang="zh-CN" altLang="en-US"/>
        </a:p>
      </dgm:t>
    </dgm:pt>
    <dgm:pt modelId="{ED6BC31D-7EA8-4A7B-8668-C4D84015248B}" type="pres">
      <dgm:prSet presAssocID="{20F28AFA-1E34-42FC-A00E-A92A38BDE1D5}" presName="LevelTwoTextNode" presStyleLbl="node3" presStyleIdx="3" presStyleCnt="4">
        <dgm:presLayoutVars>
          <dgm:chPref val="3"/>
        </dgm:presLayoutVars>
      </dgm:prSet>
      <dgm:spPr/>
      <dgm:t>
        <a:bodyPr/>
        <a:lstStyle/>
        <a:p>
          <a:endParaRPr lang="zh-CN" altLang="en-US"/>
        </a:p>
      </dgm:t>
    </dgm:pt>
    <dgm:pt modelId="{B04E037F-A710-4AAA-BCA6-848C37C329E9}" type="pres">
      <dgm:prSet presAssocID="{20F28AFA-1E34-42FC-A00E-A92A38BDE1D5}" presName="level3hierChild" presStyleCnt="0"/>
      <dgm:spPr/>
      <dgm:t>
        <a:bodyPr/>
        <a:lstStyle/>
        <a:p>
          <a:endParaRPr lang="zh-CN" altLang="en-US"/>
        </a:p>
      </dgm:t>
    </dgm:pt>
  </dgm:ptLst>
  <dgm:cxnLst>
    <dgm:cxn modelId="{E58E1B19-B49B-4E15-B349-49B4B986682D}" type="presOf" srcId="{29E0FB53-4CCE-4B59-BD42-5EACDB05ED92}" destId="{3FABB7BD-E00C-4E01-A76F-75599DF217B0}" srcOrd="1" destOrd="0" presId="urn:microsoft.com/office/officeart/2005/8/layout/hierarchy2"/>
    <dgm:cxn modelId="{34EC0499-5A34-4211-815B-A287118CF8C1}" type="presOf" srcId="{3047D8E9-8E06-477D-8B0A-66AA46043BA8}" destId="{A6AB52F2-CFEA-4E22-93ED-A6204543320A}" srcOrd="0" destOrd="0" presId="urn:microsoft.com/office/officeart/2005/8/layout/hierarchy2"/>
    <dgm:cxn modelId="{17659003-9634-4A8A-B9E3-5850B1A369A5}" type="presOf" srcId="{17790C4F-6366-44F4-8B6E-D4C5A3D7181F}" destId="{1A3D3C60-5615-4625-8E7D-164A16ADD826}" srcOrd="1" destOrd="0" presId="urn:microsoft.com/office/officeart/2005/8/layout/hierarchy2"/>
    <dgm:cxn modelId="{5F558AA7-7BD2-4C92-9F27-DF1924C659A8}" type="presOf" srcId="{14EB14EB-84C4-4CED-95EB-450A0DC50BB9}" destId="{0052E0C2-797F-450D-A9CF-86FC4BBB5C3F}" srcOrd="1" destOrd="0" presId="urn:microsoft.com/office/officeart/2005/8/layout/hierarchy2"/>
    <dgm:cxn modelId="{4FE89242-10D7-49A4-821C-F0E76767815D}" type="presOf" srcId="{C962E603-EB8B-4421-B6B4-46F451049133}" destId="{CC6257BF-6A4B-41D2-91BA-3553A046B8AD}" srcOrd="0" destOrd="0" presId="urn:microsoft.com/office/officeart/2005/8/layout/hierarchy2"/>
    <dgm:cxn modelId="{36EF3A70-8A88-44C9-8E1E-72BDE0BB8A73}" srcId="{5EFFB64F-AFB2-4F1A-B3B2-652EB9854F0A}" destId="{02C4D44D-DE64-4C02-9F20-62ED4269A522}" srcOrd="1" destOrd="0" parTransId="{29E0FB53-4CCE-4B59-BD42-5EACDB05ED92}" sibTransId="{5FC1477E-F7EE-4AA6-A048-527D4AF1E8D2}"/>
    <dgm:cxn modelId="{0DE69FB0-2028-4338-9B07-24ECEAB1123D}" type="presOf" srcId="{44BB8D52-A5B4-45AF-9B2B-B292010FDFD8}" destId="{D7721B4F-57F9-4470-B5F4-F8888A2584D4}" srcOrd="0" destOrd="0" presId="urn:microsoft.com/office/officeart/2005/8/layout/hierarchy2"/>
    <dgm:cxn modelId="{B34D6E69-6821-4E06-A030-764A74BF49FA}" srcId="{5EFFB64F-AFB2-4F1A-B3B2-652EB9854F0A}" destId="{0747F94D-AF47-4484-855F-5E260DE925B3}" srcOrd="0" destOrd="0" parTransId="{14EB14EB-84C4-4CED-95EB-450A0DC50BB9}" sibTransId="{589E5E99-2D94-4921-9869-7F1104C0A9D0}"/>
    <dgm:cxn modelId="{496F8BB5-7BAD-4C8F-8F00-FD00609D4185}" type="presOf" srcId="{02C4D44D-DE64-4C02-9F20-62ED4269A522}" destId="{60F6D5DB-D043-4D67-BC49-3908E86F6B77}" srcOrd="0" destOrd="0" presId="urn:microsoft.com/office/officeart/2005/8/layout/hierarchy2"/>
    <dgm:cxn modelId="{E771919A-F308-4B22-BB90-48995427162C}" srcId="{02C4D44D-DE64-4C02-9F20-62ED4269A522}" destId="{ECFCCE38-EBC1-4CC0-92BC-140C0A275F73}" srcOrd="0" destOrd="0" parTransId="{EBAD2A2B-66B6-4E51-B4BA-B1AF93CE7EC5}" sibTransId="{8C1991BB-B3B8-4217-9743-D0389C0648E5}"/>
    <dgm:cxn modelId="{6048C031-B85B-498B-B809-3C33F407CEC2}" type="presOf" srcId="{17790C4F-6366-44F4-8B6E-D4C5A3D7181F}" destId="{C5D04A6C-32C7-4284-A1F3-BE2335479560}" srcOrd="0" destOrd="0" presId="urn:microsoft.com/office/officeart/2005/8/layout/hierarchy2"/>
    <dgm:cxn modelId="{DDD69929-BD30-40D7-B51E-A48276E8D8CF}" type="presOf" srcId="{DBAEB938-A9C5-4DF3-8483-9202F488032A}" destId="{FAFA4F5D-A8BA-41E7-BB1D-04D16A45E5E8}" srcOrd="0" destOrd="0" presId="urn:microsoft.com/office/officeart/2005/8/layout/hierarchy2"/>
    <dgm:cxn modelId="{BE05B4E3-AE10-41D7-92E8-D43A85F5E114}" type="presOf" srcId="{0747F94D-AF47-4484-855F-5E260DE925B3}" destId="{C75F93EE-CE86-4E03-9B2B-6B9F699286B8}" srcOrd="0" destOrd="0" presId="urn:microsoft.com/office/officeart/2005/8/layout/hierarchy2"/>
    <dgm:cxn modelId="{8D526773-664F-48F4-A83F-AA8D7A43B83B}" type="presOf" srcId="{59D13CC0-BCB4-451A-AB60-6DB433E7CA24}" destId="{AC02AEB6-4C47-4326-A90A-0D3B597125B0}" srcOrd="0" destOrd="0" presId="urn:microsoft.com/office/officeart/2005/8/layout/hierarchy2"/>
    <dgm:cxn modelId="{ED820915-FC69-4643-8490-5D52D5DF4680}" type="presOf" srcId="{33126F92-BB9B-4FCC-AE91-8D34F7A9C1CC}" destId="{3CAE70DA-ED3B-4348-9C47-8FE592E650A1}" srcOrd="1" destOrd="0" presId="urn:microsoft.com/office/officeart/2005/8/layout/hierarchy2"/>
    <dgm:cxn modelId="{1EF89570-4AC2-4152-85F1-F384C8F8E134}" srcId="{7F7F0078-680B-4101-BD22-7C07D4D1C367}" destId="{20F28AFA-1E34-42FC-A00E-A92A38BDE1D5}" srcOrd="0" destOrd="0" parTransId="{52539DE6-B4FD-4146-8011-6C20650A0080}" sibTransId="{130BBCFB-B875-4A7F-A5C0-975F3D2D26BC}"/>
    <dgm:cxn modelId="{2E581C51-5CBD-4D12-BA5B-BAA15E07D1CC}" type="presOf" srcId="{7F7F0078-680B-4101-BD22-7C07D4D1C367}" destId="{7013E1EA-246C-4406-8373-695AB67C73D4}" srcOrd="0" destOrd="0" presId="urn:microsoft.com/office/officeart/2005/8/layout/hierarchy2"/>
    <dgm:cxn modelId="{58184172-7DE7-46CE-83C0-8E3307F224AB}" srcId="{69540395-AC42-40BC-B971-6E4337BA1D98}" destId="{DBAEB938-A9C5-4DF3-8483-9202F488032A}" srcOrd="0" destOrd="0" parTransId="{3047D8E9-8E06-477D-8B0A-66AA46043BA8}" sibTransId="{8FCB0B6A-070E-47BE-8FD2-415238D5F759}"/>
    <dgm:cxn modelId="{82946315-C8FE-47E8-9068-89110505C126}" type="presOf" srcId="{33126F92-BB9B-4FCC-AE91-8D34F7A9C1CC}" destId="{B83D4125-D0D3-4A41-B251-9DC74534817D}" srcOrd="0" destOrd="0" presId="urn:microsoft.com/office/officeart/2005/8/layout/hierarchy2"/>
    <dgm:cxn modelId="{604C9039-D0A2-47C8-9F4E-FA6430A056E3}" type="presOf" srcId="{20F28AFA-1E34-42FC-A00E-A92A38BDE1D5}" destId="{ED6BC31D-7EA8-4A7B-8668-C4D84015248B}" srcOrd="0" destOrd="0" presId="urn:microsoft.com/office/officeart/2005/8/layout/hierarchy2"/>
    <dgm:cxn modelId="{615F8A85-88F5-4EFD-A3CC-1C9977B84BB1}" type="presOf" srcId="{52539DE6-B4FD-4146-8011-6C20650A0080}" destId="{0A0E17D1-77C0-406B-A436-A414CFA4768F}" srcOrd="0" destOrd="0" presId="urn:microsoft.com/office/officeart/2005/8/layout/hierarchy2"/>
    <dgm:cxn modelId="{95DAA461-24CE-4D43-AE4B-A43DB1B5CF33}" srcId="{0747F94D-AF47-4484-855F-5E260DE925B3}" destId="{C962E603-EB8B-4421-B6B4-46F451049133}" srcOrd="0" destOrd="0" parTransId="{33126F92-BB9B-4FCC-AE91-8D34F7A9C1CC}" sibTransId="{692F19A1-1B8C-4698-9C92-AC7328292F07}"/>
    <dgm:cxn modelId="{B056F227-C49E-447B-8640-5EA59EA03332}" type="presOf" srcId="{ECFCCE38-EBC1-4CC0-92BC-140C0A275F73}" destId="{B7D3E35B-8B98-497F-8E79-AB7A065FA849}" srcOrd="0" destOrd="0" presId="urn:microsoft.com/office/officeart/2005/8/layout/hierarchy2"/>
    <dgm:cxn modelId="{3B0D448B-A2E4-48F3-815A-E896324A79A3}" type="presOf" srcId="{5EFFB64F-AFB2-4F1A-B3B2-652EB9854F0A}" destId="{59FB6C72-373C-49A2-A94C-B474858D9976}" srcOrd="0" destOrd="0" presId="urn:microsoft.com/office/officeart/2005/8/layout/hierarchy2"/>
    <dgm:cxn modelId="{609C5A03-DCCB-4921-BD65-FAF6C6469779}" srcId="{5EFFB64F-AFB2-4F1A-B3B2-652EB9854F0A}" destId="{7F7F0078-680B-4101-BD22-7C07D4D1C367}" srcOrd="3" destOrd="0" parTransId="{44BB8D52-A5B4-45AF-9B2B-B292010FDFD8}" sibTransId="{FFF463DA-C845-4416-AD1A-6B1664FDAA5B}"/>
    <dgm:cxn modelId="{E767FA33-59EE-48BE-8560-97AA6DE4FD32}" type="presOf" srcId="{3047D8E9-8E06-477D-8B0A-66AA46043BA8}" destId="{7C1AD7BD-4094-42A0-B961-DF37A4D102D0}" srcOrd="1" destOrd="0" presId="urn:microsoft.com/office/officeart/2005/8/layout/hierarchy2"/>
    <dgm:cxn modelId="{2E7B1A55-4270-42E3-9FBB-EF838BC65F9C}" type="presOf" srcId="{14EB14EB-84C4-4CED-95EB-450A0DC50BB9}" destId="{9F97E0CB-EC7A-428F-B579-BE8B825E24D0}" srcOrd="0" destOrd="0" presId="urn:microsoft.com/office/officeart/2005/8/layout/hierarchy2"/>
    <dgm:cxn modelId="{D5AE9C25-8CBF-49E2-96B4-D5AE2C6F8403}" type="presOf" srcId="{29E0FB53-4CCE-4B59-BD42-5EACDB05ED92}" destId="{9F7B9BF6-51ED-4B1D-A2F6-49A313231317}" srcOrd="0" destOrd="0" presId="urn:microsoft.com/office/officeart/2005/8/layout/hierarchy2"/>
    <dgm:cxn modelId="{B2AEE14A-B0CE-4510-AD87-ED31ABBDC521}" type="presOf" srcId="{EBAD2A2B-66B6-4E51-B4BA-B1AF93CE7EC5}" destId="{A840B27E-8CF3-4DED-9009-4BF77E0796D1}" srcOrd="1" destOrd="0" presId="urn:microsoft.com/office/officeart/2005/8/layout/hierarchy2"/>
    <dgm:cxn modelId="{167A04CE-7003-49DD-90AD-E9314B79EE09}" type="presOf" srcId="{EBAD2A2B-66B6-4E51-B4BA-B1AF93CE7EC5}" destId="{A29773A4-C240-4D9E-B248-1B29FB1E57D5}" srcOrd="0" destOrd="0" presId="urn:microsoft.com/office/officeart/2005/8/layout/hierarchy2"/>
    <dgm:cxn modelId="{20C29A6A-7A22-42CC-A098-7320563735A0}" srcId="{59D13CC0-BCB4-451A-AB60-6DB433E7CA24}" destId="{5EFFB64F-AFB2-4F1A-B3B2-652EB9854F0A}" srcOrd="0" destOrd="0" parTransId="{0C697D20-0506-4C7C-B15F-3A32878F18B3}" sibTransId="{1E43FB51-6DF7-4C56-A958-353121157093}"/>
    <dgm:cxn modelId="{C9E6D706-733A-42D1-86BF-541249E5168D}" srcId="{5EFFB64F-AFB2-4F1A-B3B2-652EB9854F0A}" destId="{69540395-AC42-40BC-B971-6E4337BA1D98}" srcOrd="2" destOrd="0" parTransId="{17790C4F-6366-44F4-8B6E-D4C5A3D7181F}" sibTransId="{BFEE3F41-CE93-4E4B-93FB-A4110DA59E29}"/>
    <dgm:cxn modelId="{BA539FB3-AE11-4BB7-B184-D7C43E994E3F}" type="presOf" srcId="{44BB8D52-A5B4-45AF-9B2B-B292010FDFD8}" destId="{118227CF-DCB0-4409-859C-F734596D161E}" srcOrd="1" destOrd="0" presId="urn:microsoft.com/office/officeart/2005/8/layout/hierarchy2"/>
    <dgm:cxn modelId="{98E296B6-4720-4AFD-8B90-04BC1C45DDF2}" type="presOf" srcId="{69540395-AC42-40BC-B971-6E4337BA1D98}" destId="{0CBD8E0D-FA84-413D-8A9B-1641D82B337D}" srcOrd="0" destOrd="0" presId="urn:microsoft.com/office/officeart/2005/8/layout/hierarchy2"/>
    <dgm:cxn modelId="{914F0929-2D71-4528-873E-B0D362A56626}" type="presOf" srcId="{52539DE6-B4FD-4146-8011-6C20650A0080}" destId="{340E7E3A-E483-4E9B-977F-DCC91E2038BB}" srcOrd="1" destOrd="0" presId="urn:microsoft.com/office/officeart/2005/8/layout/hierarchy2"/>
    <dgm:cxn modelId="{3485823C-B86E-47E4-B50A-5C80C93697CB}" type="presParOf" srcId="{AC02AEB6-4C47-4326-A90A-0D3B597125B0}" destId="{CBF05E32-F890-4A58-8439-98E45BD50E74}" srcOrd="0" destOrd="0" presId="urn:microsoft.com/office/officeart/2005/8/layout/hierarchy2"/>
    <dgm:cxn modelId="{D8062125-A872-4112-B48F-592EF5A5752D}" type="presParOf" srcId="{CBF05E32-F890-4A58-8439-98E45BD50E74}" destId="{59FB6C72-373C-49A2-A94C-B474858D9976}" srcOrd="0" destOrd="0" presId="urn:microsoft.com/office/officeart/2005/8/layout/hierarchy2"/>
    <dgm:cxn modelId="{83F6B1FD-6799-4C60-96E6-9D57B42339E4}" type="presParOf" srcId="{CBF05E32-F890-4A58-8439-98E45BD50E74}" destId="{EF958F17-8296-4517-B928-1BCB30757759}" srcOrd="1" destOrd="0" presId="urn:microsoft.com/office/officeart/2005/8/layout/hierarchy2"/>
    <dgm:cxn modelId="{A665213D-5526-4E41-8911-576BAA0F102D}" type="presParOf" srcId="{EF958F17-8296-4517-B928-1BCB30757759}" destId="{9F97E0CB-EC7A-428F-B579-BE8B825E24D0}" srcOrd="0" destOrd="0" presId="urn:microsoft.com/office/officeart/2005/8/layout/hierarchy2"/>
    <dgm:cxn modelId="{B391B191-9297-4662-AC07-5893DB5DC242}" type="presParOf" srcId="{9F97E0CB-EC7A-428F-B579-BE8B825E24D0}" destId="{0052E0C2-797F-450D-A9CF-86FC4BBB5C3F}" srcOrd="0" destOrd="0" presId="urn:microsoft.com/office/officeart/2005/8/layout/hierarchy2"/>
    <dgm:cxn modelId="{0E22D049-AC7B-442C-8EF3-9793227BD4A7}" type="presParOf" srcId="{EF958F17-8296-4517-B928-1BCB30757759}" destId="{96A891CB-206F-4CDE-9AB6-0B637471929E}" srcOrd="1" destOrd="0" presId="urn:microsoft.com/office/officeart/2005/8/layout/hierarchy2"/>
    <dgm:cxn modelId="{0E6486D4-1545-4D58-BDAC-431DF9B7CEB3}" type="presParOf" srcId="{96A891CB-206F-4CDE-9AB6-0B637471929E}" destId="{C75F93EE-CE86-4E03-9B2B-6B9F699286B8}" srcOrd="0" destOrd="0" presId="urn:microsoft.com/office/officeart/2005/8/layout/hierarchy2"/>
    <dgm:cxn modelId="{A0638C14-2D2A-437A-9794-4E5FA1FE7AF6}" type="presParOf" srcId="{96A891CB-206F-4CDE-9AB6-0B637471929E}" destId="{3AFBBD64-F0E9-4C8B-BA30-F283DBE0BDA3}" srcOrd="1" destOrd="0" presId="urn:microsoft.com/office/officeart/2005/8/layout/hierarchy2"/>
    <dgm:cxn modelId="{39A0E4EA-2339-4270-9FDD-B240DA32E86B}" type="presParOf" srcId="{3AFBBD64-F0E9-4C8B-BA30-F283DBE0BDA3}" destId="{B83D4125-D0D3-4A41-B251-9DC74534817D}" srcOrd="0" destOrd="0" presId="urn:microsoft.com/office/officeart/2005/8/layout/hierarchy2"/>
    <dgm:cxn modelId="{36B54BFD-4F0C-47DD-826E-0744090DB4D0}" type="presParOf" srcId="{B83D4125-D0D3-4A41-B251-9DC74534817D}" destId="{3CAE70DA-ED3B-4348-9C47-8FE592E650A1}" srcOrd="0" destOrd="0" presId="urn:microsoft.com/office/officeart/2005/8/layout/hierarchy2"/>
    <dgm:cxn modelId="{B0DCF25C-2D05-4DB5-B02F-FDF8F3C4AF34}" type="presParOf" srcId="{3AFBBD64-F0E9-4C8B-BA30-F283DBE0BDA3}" destId="{5FDE9A70-7ACB-4182-BA2A-7EE0088D64DF}" srcOrd="1" destOrd="0" presId="urn:microsoft.com/office/officeart/2005/8/layout/hierarchy2"/>
    <dgm:cxn modelId="{9E82ADA8-322E-4CA1-8D46-07AB03E09778}" type="presParOf" srcId="{5FDE9A70-7ACB-4182-BA2A-7EE0088D64DF}" destId="{CC6257BF-6A4B-41D2-91BA-3553A046B8AD}" srcOrd="0" destOrd="0" presId="urn:microsoft.com/office/officeart/2005/8/layout/hierarchy2"/>
    <dgm:cxn modelId="{DB22B148-AB39-42D4-AFF4-E68794296196}" type="presParOf" srcId="{5FDE9A70-7ACB-4182-BA2A-7EE0088D64DF}" destId="{18E77A0D-BCE1-46B1-87D6-643A43A98010}" srcOrd="1" destOrd="0" presId="urn:microsoft.com/office/officeart/2005/8/layout/hierarchy2"/>
    <dgm:cxn modelId="{903E70EA-6C38-41D2-B820-46A95D560C68}" type="presParOf" srcId="{EF958F17-8296-4517-B928-1BCB30757759}" destId="{9F7B9BF6-51ED-4B1D-A2F6-49A313231317}" srcOrd="2" destOrd="0" presId="urn:microsoft.com/office/officeart/2005/8/layout/hierarchy2"/>
    <dgm:cxn modelId="{5EDD3E7D-7A98-4A2D-B381-54D427744078}" type="presParOf" srcId="{9F7B9BF6-51ED-4B1D-A2F6-49A313231317}" destId="{3FABB7BD-E00C-4E01-A76F-75599DF217B0}" srcOrd="0" destOrd="0" presId="urn:microsoft.com/office/officeart/2005/8/layout/hierarchy2"/>
    <dgm:cxn modelId="{D6CDF936-9DD6-4034-BB66-6FD98C6A6DAE}" type="presParOf" srcId="{EF958F17-8296-4517-B928-1BCB30757759}" destId="{1AB8D5FB-CA0A-4BEA-A6D7-5FDFE2E66CD5}" srcOrd="3" destOrd="0" presId="urn:microsoft.com/office/officeart/2005/8/layout/hierarchy2"/>
    <dgm:cxn modelId="{D4D88B64-2A16-4250-9F82-512E141D9DCA}" type="presParOf" srcId="{1AB8D5FB-CA0A-4BEA-A6D7-5FDFE2E66CD5}" destId="{60F6D5DB-D043-4D67-BC49-3908E86F6B77}" srcOrd="0" destOrd="0" presId="urn:microsoft.com/office/officeart/2005/8/layout/hierarchy2"/>
    <dgm:cxn modelId="{0A7957FA-0482-462A-937D-28D18C41881F}" type="presParOf" srcId="{1AB8D5FB-CA0A-4BEA-A6D7-5FDFE2E66CD5}" destId="{31C8AA56-21A4-4A53-884D-BDA8D9FEA91E}" srcOrd="1" destOrd="0" presId="urn:microsoft.com/office/officeart/2005/8/layout/hierarchy2"/>
    <dgm:cxn modelId="{107A73B9-D055-4C0F-9DE2-032EDF766163}" type="presParOf" srcId="{31C8AA56-21A4-4A53-884D-BDA8D9FEA91E}" destId="{A29773A4-C240-4D9E-B248-1B29FB1E57D5}" srcOrd="0" destOrd="0" presId="urn:microsoft.com/office/officeart/2005/8/layout/hierarchy2"/>
    <dgm:cxn modelId="{2CE4D834-ED20-433C-B541-188A6F2A6DA4}" type="presParOf" srcId="{A29773A4-C240-4D9E-B248-1B29FB1E57D5}" destId="{A840B27E-8CF3-4DED-9009-4BF77E0796D1}" srcOrd="0" destOrd="0" presId="urn:microsoft.com/office/officeart/2005/8/layout/hierarchy2"/>
    <dgm:cxn modelId="{8F7945CF-3A39-4015-897E-BA3E19CE8317}" type="presParOf" srcId="{31C8AA56-21A4-4A53-884D-BDA8D9FEA91E}" destId="{9887E3A0-E9BE-4D84-9899-6CFA8BA6DA8A}" srcOrd="1" destOrd="0" presId="urn:microsoft.com/office/officeart/2005/8/layout/hierarchy2"/>
    <dgm:cxn modelId="{D88E7A4F-D1A3-41BD-97D5-4EB44CCEADD9}" type="presParOf" srcId="{9887E3A0-E9BE-4D84-9899-6CFA8BA6DA8A}" destId="{B7D3E35B-8B98-497F-8E79-AB7A065FA849}" srcOrd="0" destOrd="0" presId="urn:microsoft.com/office/officeart/2005/8/layout/hierarchy2"/>
    <dgm:cxn modelId="{50DECDAE-ED74-43F1-8152-79A51ADC399D}" type="presParOf" srcId="{9887E3A0-E9BE-4D84-9899-6CFA8BA6DA8A}" destId="{FDAAC48A-893A-49A0-9801-F6D38A16CE5A}" srcOrd="1" destOrd="0" presId="urn:microsoft.com/office/officeart/2005/8/layout/hierarchy2"/>
    <dgm:cxn modelId="{0F40E74A-F7B3-4F68-A63C-5936E8077F0D}" type="presParOf" srcId="{EF958F17-8296-4517-B928-1BCB30757759}" destId="{C5D04A6C-32C7-4284-A1F3-BE2335479560}" srcOrd="4" destOrd="0" presId="urn:microsoft.com/office/officeart/2005/8/layout/hierarchy2"/>
    <dgm:cxn modelId="{3085BA95-613D-4530-948C-01E1F3179481}" type="presParOf" srcId="{C5D04A6C-32C7-4284-A1F3-BE2335479560}" destId="{1A3D3C60-5615-4625-8E7D-164A16ADD826}" srcOrd="0" destOrd="0" presId="urn:microsoft.com/office/officeart/2005/8/layout/hierarchy2"/>
    <dgm:cxn modelId="{660DDD0A-0898-410B-9A30-B2A11003141C}" type="presParOf" srcId="{EF958F17-8296-4517-B928-1BCB30757759}" destId="{7521D700-4072-4D44-8FD0-D8BE0FF80096}" srcOrd="5" destOrd="0" presId="urn:microsoft.com/office/officeart/2005/8/layout/hierarchy2"/>
    <dgm:cxn modelId="{BBEF1B77-AAFE-4845-A28B-1F5148F21A20}" type="presParOf" srcId="{7521D700-4072-4D44-8FD0-D8BE0FF80096}" destId="{0CBD8E0D-FA84-413D-8A9B-1641D82B337D}" srcOrd="0" destOrd="0" presId="urn:microsoft.com/office/officeart/2005/8/layout/hierarchy2"/>
    <dgm:cxn modelId="{26B9E3C6-DA7C-4B1F-9FC5-48DB253A581C}" type="presParOf" srcId="{7521D700-4072-4D44-8FD0-D8BE0FF80096}" destId="{7B463890-509B-4513-9B49-B176E377948A}" srcOrd="1" destOrd="0" presId="urn:microsoft.com/office/officeart/2005/8/layout/hierarchy2"/>
    <dgm:cxn modelId="{9CEC3328-3C4B-4F1A-8617-6F1002413BCD}" type="presParOf" srcId="{7B463890-509B-4513-9B49-B176E377948A}" destId="{A6AB52F2-CFEA-4E22-93ED-A6204543320A}" srcOrd="0" destOrd="0" presId="urn:microsoft.com/office/officeart/2005/8/layout/hierarchy2"/>
    <dgm:cxn modelId="{4B9E4A2B-4E30-4C3F-A215-1A6FF7283254}" type="presParOf" srcId="{A6AB52F2-CFEA-4E22-93ED-A6204543320A}" destId="{7C1AD7BD-4094-42A0-B961-DF37A4D102D0}" srcOrd="0" destOrd="0" presId="urn:microsoft.com/office/officeart/2005/8/layout/hierarchy2"/>
    <dgm:cxn modelId="{3F215B35-C5D2-4E37-8F8A-6AB0ECCAEDC3}" type="presParOf" srcId="{7B463890-509B-4513-9B49-B176E377948A}" destId="{C0994A2D-F84D-4EC3-AD30-3A4D3A3D2D39}" srcOrd="1" destOrd="0" presId="urn:microsoft.com/office/officeart/2005/8/layout/hierarchy2"/>
    <dgm:cxn modelId="{76DCA7B5-98DB-4A86-8531-A25BB88E7E7E}" type="presParOf" srcId="{C0994A2D-F84D-4EC3-AD30-3A4D3A3D2D39}" destId="{FAFA4F5D-A8BA-41E7-BB1D-04D16A45E5E8}" srcOrd="0" destOrd="0" presId="urn:microsoft.com/office/officeart/2005/8/layout/hierarchy2"/>
    <dgm:cxn modelId="{EDC3233E-4BFC-4CFD-BEF6-4910F19FE128}" type="presParOf" srcId="{C0994A2D-F84D-4EC3-AD30-3A4D3A3D2D39}" destId="{450E5325-527C-4200-9300-3EB35AA4A5BB}" srcOrd="1" destOrd="0" presId="urn:microsoft.com/office/officeart/2005/8/layout/hierarchy2"/>
    <dgm:cxn modelId="{C4B4567C-9209-4C14-A9D7-C1924DEC5F73}" type="presParOf" srcId="{EF958F17-8296-4517-B928-1BCB30757759}" destId="{D7721B4F-57F9-4470-B5F4-F8888A2584D4}" srcOrd="6" destOrd="0" presId="urn:microsoft.com/office/officeart/2005/8/layout/hierarchy2"/>
    <dgm:cxn modelId="{22CBA739-F4F8-41FB-8996-FD3631E68192}" type="presParOf" srcId="{D7721B4F-57F9-4470-B5F4-F8888A2584D4}" destId="{118227CF-DCB0-4409-859C-F734596D161E}" srcOrd="0" destOrd="0" presId="urn:microsoft.com/office/officeart/2005/8/layout/hierarchy2"/>
    <dgm:cxn modelId="{3EF326CE-6227-4778-8FE4-6A7EC2DF2BC9}" type="presParOf" srcId="{EF958F17-8296-4517-B928-1BCB30757759}" destId="{30A1EDEE-C7D7-42A4-9922-59A261272DE2}" srcOrd="7" destOrd="0" presId="urn:microsoft.com/office/officeart/2005/8/layout/hierarchy2"/>
    <dgm:cxn modelId="{F4C06C70-49F9-4155-B398-C25B28E906E1}" type="presParOf" srcId="{30A1EDEE-C7D7-42A4-9922-59A261272DE2}" destId="{7013E1EA-246C-4406-8373-695AB67C73D4}" srcOrd="0" destOrd="0" presId="urn:microsoft.com/office/officeart/2005/8/layout/hierarchy2"/>
    <dgm:cxn modelId="{C330605C-62FC-4D54-9E00-90946FFDB664}" type="presParOf" srcId="{30A1EDEE-C7D7-42A4-9922-59A261272DE2}" destId="{4CBF846F-7FDF-4DE5-985C-B21B26BC9A7B}" srcOrd="1" destOrd="0" presId="urn:microsoft.com/office/officeart/2005/8/layout/hierarchy2"/>
    <dgm:cxn modelId="{7C9EE089-759F-440E-8468-9FDC8C8383F9}" type="presParOf" srcId="{4CBF846F-7FDF-4DE5-985C-B21B26BC9A7B}" destId="{0A0E17D1-77C0-406B-A436-A414CFA4768F}" srcOrd="0" destOrd="0" presId="urn:microsoft.com/office/officeart/2005/8/layout/hierarchy2"/>
    <dgm:cxn modelId="{03AD90F6-E810-4D61-959B-9DE1AAC995AE}" type="presParOf" srcId="{0A0E17D1-77C0-406B-A436-A414CFA4768F}" destId="{340E7E3A-E483-4E9B-977F-DCC91E2038BB}" srcOrd="0" destOrd="0" presId="urn:microsoft.com/office/officeart/2005/8/layout/hierarchy2"/>
    <dgm:cxn modelId="{2799F44B-7395-45F7-9646-DA0B4196F20D}" type="presParOf" srcId="{4CBF846F-7FDF-4DE5-985C-B21B26BC9A7B}" destId="{A2568A23-497E-481E-8A12-DD97E87A3204}" srcOrd="1" destOrd="0" presId="urn:microsoft.com/office/officeart/2005/8/layout/hierarchy2"/>
    <dgm:cxn modelId="{F168A3A6-373B-412A-8DB4-36B76F9367AB}" type="presParOf" srcId="{A2568A23-497E-481E-8A12-DD97E87A3204}" destId="{ED6BC31D-7EA8-4A7B-8668-C4D84015248B}" srcOrd="0" destOrd="0" presId="urn:microsoft.com/office/officeart/2005/8/layout/hierarchy2"/>
    <dgm:cxn modelId="{3EC6A476-6FE7-4C76-B367-93057B8BB4E1}" type="presParOf" srcId="{A2568A23-497E-481E-8A12-DD97E87A3204}" destId="{B04E037F-A710-4AAA-BCA6-848C37C329E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B0A254-4933-438E-8489-F9027810E09D}" type="doc">
      <dgm:prSet loTypeId="urn:microsoft.com/office/officeart/2005/8/layout/arrow1" loCatId="relationship" qsTypeId="urn:microsoft.com/office/officeart/2005/8/quickstyle/simple1" qsCatId="simple" csTypeId="urn:microsoft.com/office/officeart/2005/8/colors/colorful4" csCatId="colorful" phldr="1"/>
      <dgm:spPr/>
      <dgm:t>
        <a:bodyPr/>
        <a:lstStyle/>
        <a:p>
          <a:endParaRPr lang="zh-CN" altLang="en-US"/>
        </a:p>
      </dgm:t>
    </dgm:pt>
    <mc:AlternateContent xmlns:mc="http://schemas.openxmlformats.org/markup-compatibility/2006" xmlns:a14="http://schemas.microsoft.com/office/drawing/2010/main">
      <mc:Choice Requires="a14">
        <dgm:pt modelId="{88FB720C-FC51-4E21-BD6D-203A06ACFCAE}">
          <dgm:prSet phldrT="[文本]"/>
          <dgm:spPr/>
          <dgm: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𝑚</m:t>
                    </m:r>
                    <m:r>
                      <a:rPr lang="en-US" altLang="zh-CN" b="0" i="1" smtClean="0">
                        <a:latin typeface="Cambria Math"/>
                      </a:rPr>
                      <m:t>&gt;</m:t>
                    </m:r>
                    <m:acc>
                      <m:accPr>
                        <m:chr m:val="̅"/>
                        <m:ctrlPr>
                          <a:rPr lang="en-US" altLang="zh-CN" b="0" i="1" smtClean="0">
                            <a:latin typeface="Cambria Math" panose="02040503050406030204" pitchFamily="18" charset="0"/>
                          </a:rPr>
                        </m:ctrlPr>
                      </m:accPr>
                      <m:e>
                        <m:r>
                          <a:rPr lang="en-US" altLang="zh-CN" b="0" i="1" smtClean="0">
                            <a:latin typeface="Cambria Math"/>
                          </a:rPr>
                          <m:t>𝑚</m:t>
                        </m:r>
                      </m:e>
                    </m:acc>
                  </m:oMath>
                </m:oMathPara>
              </a14:m>
              <a:endParaRPr lang="en-US" altLang="zh-CN" b="0" dirty="0" smtClean="0"/>
            </a:p>
            <a:p>
              <a:r>
                <a:rPr lang="zh-CN" altLang="en-US" dirty="0" smtClean="0"/>
                <a:t>反转效应</a:t>
              </a:r>
              <a:endParaRPr lang="zh-CN" altLang="en-US" dirty="0"/>
            </a:p>
          </dgm:t>
        </dgm:pt>
      </mc:Choice>
      <mc:Fallback xmlns="">
        <dgm:pt modelId="{88FB720C-FC51-4E21-BD6D-203A06ACFCAE}">
          <dgm:prSet phldrT="[文本]"/>
          <dgm:spPr/>
          <dgm:t>
            <a:bodyPr/>
            <a:lstStyle/>
            <a:p>
              <a:pPr/>
              <a:r>
                <a:rPr lang="en-US" altLang="zh-CN" b="0" i="0" smtClean="0">
                  <a:latin typeface="Cambria Math"/>
                </a:rPr>
                <a:t>𝑚&gt;𝑚 ̅</a:t>
              </a:r>
              <a:endParaRPr lang="en-US" altLang="zh-CN" b="0" dirty="0" smtClean="0"/>
            </a:p>
            <a:p>
              <a:r>
                <a:rPr lang="zh-CN" altLang="en-US" dirty="0" smtClean="0"/>
                <a:t>反转效应</a:t>
              </a:r>
              <a:endParaRPr lang="zh-CN" altLang="en-US" dirty="0"/>
            </a:p>
          </dgm:t>
        </dgm:pt>
      </mc:Fallback>
    </mc:AlternateContent>
    <dgm:pt modelId="{6ED43A42-AD7E-4EFE-A89B-9FD3185E4304}" type="parTrans" cxnId="{6C284917-BA80-4E17-A41E-90793270C9F7}">
      <dgm:prSet/>
      <dgm:spPr/>
      <dgm:t>
        <a:bodyPr/>
        <a:lstStyle/>
        <a:p>
          <a:endParaRPr lang="zh-CN" altLang="en-US"/>
        </a:p>
      </dgm:t>
    </dgm:pt>
    <dgm:pt modelId="{EF1D033D-2900-4BD0-A968-51193ED5B835}" type="sibTrans" cxnId="{6C284917-BA80-4E17-A41E-90793270C9F7}">
      <dgm:prSet/>
      <dgm:spPr/>
      <dgm:t>
        <a:bodyPr/>
        <a:lstStyle/>
        <a:p>
          <a:endParaRPr lang="zh-CN" altLang="en-US"/>
        </a:p>
      </dgm:t>
    </dgm:pt>
    <mc:AlternateContent xmlns:mc="http://schemas.openxmlformats.org/markup-compatibility/2006" xmlns:a14="http://schemas.microsoft.com/office/drawing/2010/main">
      <mc:Choice Requires="a14">
        <dgm:pt modelId="{A0DAF7BF-DA56-4CD0-97E8-861943017214}">
          <dgm:prSet phldrT="[文本]"/>
          <dgm:spPr/>
          <dgm: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𝑚</m:t>
                    </m:r>
                    <m:r>
                      <a:rPr lang="en-US" altLang="zh-CN" b="0" i="1" smtClean="0">
                        <a:latin typeface="Cambria Math"/>
                      </a:rPr>
                      <m:t>&lt;</m:t>
                    </m:r>
                    <m:acc>
                      <m:accPr>
                        <m:chr m:val="̅"/>
                        <m:ctrlPr>
                          <a:rPr lang="en-US" altLang="zh-CN" b="0" i="1" smtClean="0">
                            <a:latin typeface="Cambria Math" panose="02040503050406030204" pitchFamily="18" charset="0"/>
                          </a:rPr>
                        </m:ctrlPr>
                      </m:accPr>
                      <m:e>
                        <m:r>
                          <a:rPr lang="en-US" altLang="zh-CN" b="0" i="1" smtClean="0">
                            <a:latin typeface="Cambria Math"/>
                          </a:rPr>
                          <m:t>𝑚</m:t>
                        </m:r>
                      </m:e>
                    </m:acc>
                  </m:oMath>
                </m:oMathPara>
              </a14:m>
              <a:endParaRPr lang="en-US" altLang="zh-CN" b="0" smtClean="0"/>
            </a:p>
            <a:p>
              <a:r>
                <a:rPr lang="zh-CN" altLang="en-US" smtClean="0"/>
                <a:t>动量效应</a:t>
              </a:r>
              <a:endParaRPr lang="zh-CN" altLang="en-US" dirty="0"/>
            </a:p>
          </dgm:t>
        </dgm:pt>
      </mc:Choice>
      <mc:Fallback xmlns="">
        <dgm:pt modelId="{A0DAF7BF-DA56-4CD0-97E8-861943017214}">
          <dgm:prSet phldrT="[文本]"/>
          <dgm:spPr/>
          <dgm:t>
            <a:bodyPr/>
            <a:lstStyle/>
            <a:p>
              <a:pPr/>
              <a:r>
                <a:rPr lang="en-US" altLang="zh-CN" b="0" i="0" smtClean="0">
                  <a:latin typeface="Cambria Math"/>
                </a:rPr>
                <a:t>𝑚&lt;𝑚 ̅</a:t>
              </a:r>
              <a:endParaRPr lang="en-US" altLang="zh-CN" b="0" smtClean="0"/>
            </a:p>
            <a:p>
              <a:r>
                <a:rPr lang="zh-CN" altLang="en-US" smtClean="0"/>
                <a:t>动量效应</a:t>
              </a:r>
              <a:endParaRPr lang="zh-CN" altLang="en-US" dirty="0"/>
            </a:p>
          </dgm:t>
        </dgm:pt>
      </mc:Fallback>
    </mc:AlternateContent>
    <dgm:pt modelId="{90AADD93-CA59-47F4-8197-C74E1CF5C9DB}" type="parTrans" cxnId="{69A26183-CD80-4BE6-8F76-4918166CE092}">
      <dgm:prSet/>
      <dgm:spPr/>
      <dgm:t>
        <a:bodyPr/>
        <a:lstStyle/>
        <a:p>
          <a:endParaRPr lang="zh-CN" altLang="en-US"/>
        </a:p>
      </dgm:t>
    </dgm:pt>
    <dgm:pt modelId="{915A4C99-0D7E-43CF-8751-9769A04FE260}" type="sibTrans" cxnId="{69A26183-CD80-4BE6-8F76-4918166CE092}">
      <dgm:prSet/>
      <dgm:spPr/>
      <dgm:t>
        <a:bodyPr/>
        <a:lstStyle/>
        <a:p>
          <a:endParaRPr lang="zh-CN" altLang="en-US"/>
        </a:p>
      </dgm:t>
    </dgm:pt>
    <dgm:pt modelId="{15864C0C-F808-4057-B452-7F23081545FE}" type="pres">
      <dgm:prSet presAssocID="{C4B0A254-4933-438E-8489-F9027810E09D}" presName="cycle" presStyleCnt="0">
        <dgm:presLayoutVars>
          <dgm:dir/>
          <dgm:resizeHandles val="exact"/>
        </dgm:presLayoutVars>
      </dgm:prSet>
      <dgm:spPr/>
      <dgm:t>
        <a:bodyPr/>
        <a:lstStyle/>
        <a:p>
          <a:endParaRPr lang="zh-CN" altLang="en-US"/>
        </a:p>
      </dgm:t>
    </dgm:pt>
    <dgm:pt modelId="{1B2E4E61-1588-483A-98D7-45087E5DBEBE}" type="pres">
      <dgm:prSet presAssocID="{88FB720C-FC51-4E21-BD6D-203A06ACFCAE}" presName="arrow" presStyleLbl="node1" presStyleIdx="0" presStyleCnt="2">
        <dgm:presLayoutVars>
          <dgm:bulletEnabled val="1"/>
        </dgm:presLayoutVars>
      </dgm:prSet>
      <dgm:spPr/>
      <dgm:t>
        <a:bodyPr/>
        <a:lstStyle/>
        <a:p>
          <a:endParaRPr lang="zh-CN" altLang="en-US"/>
        </a:p>
      </dgm:t>
    </dgm:pt>
    <dgm:pt modelId="{2871083E-DADE-4285-9CC2-8482EC07A2EF}" type="pres">
      <dgm:prSet presAssocID="{A0DAF7BF-DA56-4CD0-97E8-861943017214}" presName="arrow" presStyleLbl="node1" presStyleIdx="1" presStyleCnt="2">
        <dgm:presLayoutVars>
          <dgm:bulletEnabled val="1"/>
        </dgm:presLayoutVars>
      </dgm:prSet>
      <dgm:spPr/>
      <dgm:t>
        <a:bodyPr/>
        <a:lstStyle/>
        <a:p>
          <a:endParaRPr lang="zh-CN" altLang="en-US"/>
        </a:p>
      </dgm:t>
    </dgm:pt>
  </dgm:ptLst>
  <dgm:cxnLst>
    <dgm:cxn modelId="{55431E82-81FB-448B-97B5-1D06D7A96F1D}" type="presOf" srcId="{C4B0A254-4933-438E-8489-F9027810E09D}" destId="{15864C0C-F808-4057-B452-7F23081545FE}" srcOrd="0" destOrd="0" presId="urn:microsoft.com/office/officeart/2005/8/layout/arrow1"/>
    <dgm:cxn modelId="{CB0A30E5-5102-4B0D-AA91-34036CE3FCFB}" type="presOf" srcId="{88FB720C-FC51-4E21-BD6D-203A06ACFCAE}" destId="{1B2E4E61-1588-483A-98D7-45087E5DBEBE}" srcOrd="0" destOrd="0" presId="urn:microsoft.com/office/officeart/2005/8/layout/arrow1"/>
    <dgm:cxn modelId="{69A26183-CD80-4BE6-8F76-4918166CE092}" srcId="{C4B0A254-4933-438E-8489-F9027810E09D}" destId="{A0DAF7BF-DA56-4CD0-97E8-861943017214}" srcOrd="1" destOrd="0" parTransId="{90AADD93-CA59-47F4-8197-C74E1CF5C9DB}" sibTransId="{915A4C99-0D7E-43CF-8751-9769A04FE260}"/>
    <dgm:cxn modelId="{CEFA2B8E-E253-4D6A-B9A5-1BC52939CAEE}" type="presOf" srcId="{A0DAF7BF-DA56-4CD0-97E8-861943017214}" destId="{2871083E-DADE-4285-9CC2-8482EC07A2EF}" srcOrd="0" destOrd="0" presId="urn:microsoft.com/office/officeart/2005/8/layout/arrow1"/>
    <dgm:cxn modelId="{6C284917-BA80-4E17-A41E-90793270C9F7}" srcId="{C4B0A254-4933-438E-8489-F9027810E09D}" destId="{88FB720C-FC51-4E21-BD6D-203A06ACFCAE}" srcOrd="0" destOrd="0" parTransId="{6ED43A42-AD7E-4EFE-A89B-9FD3185E4304}" sibTransId="{EF1D033D-2900-4BD0-A968-51193ED5B835}"/>
    <dgm:cxn modelId="{7757970D-CD90-408C-938C-4268A8133589}" type="presParOf" srcId="{15864C0C-F808-4057-B452-7F23081545FE}" destId="{1B2E4E61-1588-483A-98D7-45087E5DBEBE}" srcOrd="0" destOrd="0" presId="urn:microsoft.com/office/officeart/2005/8/layout/arrow1"/>
    <dgm:cxn modelId="{95B3E2F2-616A-441B-AE28-36EDA49669C6}" type="presParOf" srcId="{15864C0C-F808-4057-B452-7F23081545FE}" destId="{2871083E-DADE-4285-9CC2-8482EC07A2E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B0A254-4933-438E-8489-F9027810E09D}" type="doc">
      <dgm:prSet loTypeId="urn:microsoft.com/office/officeart/2005/8/layout/arrow1" loCatId="relationship" qsTypeId="urn:microsoft.com/office/officeart/2005/8/quickstyle/simple1" qsCatId="simple" csTypeId="urn:microsoft.com/office/officeart/2005/8/colors/colorful4" csCatId="colorful" phldr="1"/>
      <dgm:spPr/>
      <dgm:t>
        <a:bodyPr/>
        <a:lstStyle/>
        <a:p>
          <a:endParaRPr lang="zh-CN" altLang="en-US"/>
        </a:p>
      </dgm:t>
    </dgm:pt>
    <dgm:pt modelId="{88FB720C-FC51-4E21-BD6D-203A06ACFCAE}">
      <dgm:prSet phldrT="[文本]"/>
      <dgm:spPr>
        <a:blipFill rotWithShape="1">
          <a:blip xmlns:r="http://schemas.openxmlformats.org/officeDocument/2006/relationships" r:embed="rId1"/>
          <a:stretch>
            <a:fillRect/>
          </a:stretch>
        </a:blipFill>
      </dgm:spPr>
      <dgm:t>
        <a:bodyPr/>
        <a:lstStyle/>
        <a:p>
          <a:r>
            <a:rPr lang="zh-CN" altLang="en-US">
              <a:noFill/>
            </a:rPr>
            <a:t> </a:t>
          </a:r>
        </a:p>
      </dgm:t>
    </dgm:pt>
    <dgm:pt modelId="{6ED43A42-AD7E-4EFE-A89B-9FD3185E4304}" type="parTrans" cxnId="{6C284917-BA80-4E17-A41E-90793270C9F7}">
      <dgm:prSet/>
      <dgm:spPr/>
      <dgm:t>
        <a:bodyPr/>
        <a:lstStyle/>
        <a:p>
          <a:endParaRPr lang="zh-CN" altLang="en-US"/>
        </a:p>
      </dgm:t>
    </dgm:pt>
    <dgm:pt modelId="{EF1D033D-2900-4BD0-A968-51193ED5B835}" type="sibTrans" cxnId="{6C284917-BA80-4E17-A41E-90793270C9F7}">
      <dgm:prSet/>
      <dgm:spPr/>
      <dgm:t>
        <a:bodyPr/>
        <a:lstStyle/>
        <a:p>
          <a:endParaRPr lang="zh-CN" altLang="en-US"/>
        </a:p>
      </dgm:t>
    </dgm:pt>
    <dgm:pt modelId="{A0DAF7BF-DA56-4CD0-97E8-861943017214}">
      <dgm:prSet phldrT="[文本]"/>
      <dgm:spPr>
        <a:blipFill rotWithShape="1">
          <a:blip xmlns:r="http://schemas.openxmlformats.org/officeDocument/2006/relationships" r:embed="rId2"/>
          <a:stretch>
            <a:fillRect/>
          </a:stretch>
        </a:blipFill>
      </dgm:spPr>
      <dgm:t>
        <a:bodyPr/>
        <a:lstStyle/>
        <a:p>
          <a:r>
            <a:rPr lang="zh-CN" altLang="en-US">
              <a:noFill/>
            </a:rPr>
            <a:t> </a:t>
          </a:r>
        </a:p>
      </dgm:t>
    </dgm:pt>
    <dgm:pt modelId="{90AADD93-CA59-47F4-8197-C74E1CF5C9DB}" type="parTrans" cxnId="{69A26183-CD80-4BE6-8F76-4918166CE092}">
      <dgm:prSet/>
      <dgm:spPr/>
      <dgm:t>
        <a:bodyPr/>
        <a:lstStyle/>
        <a:p>
          <a:endParaRPr lang="zh-CN" altLang="en-US"/>
        </a:p>
      </dgm:t>
    </dgm:pt>
    <dgm:pt modelId="{915A4C99-0D7E-43CF-8751-9769A04FE260}" type="sibTrans" cxnId="{69A26183-CD80-4BE6-8F76-4918166CE092}">
      <dgm:prSet/>
      <dgm:spPr/>
      <dgm:t>
        <a:bodyPr/>
        <a:lstStyle/>
        <a:p>
          <a:endParaRPr lang="zh-CN" altLang="en-US"/>
        </a:p>
      </dgm:t>
    </dgm:pt>
    <dgm:pt modelId="{15864C0C-F808-4057-B452-7F23081545FE}" type="pres">
      <dgm:prSet presAssocID="{C4B0A254-4933-438E-8489-F9027810E09D}" presName="cycle" presStyleCnt="0">
        <dgm:presLayoutVars>
          <dgm:dir/>
          <dgm:resizeHandles val="exact"/>
        </dgm:presLayoutVars>
      </dgm:prSet>
      <dgm:spPr/>
      <dgm:t>
        <a:bodyPr/>
        <a:lstStyle/>
        <a:p>
          <a:endParaRPr lang="zh-CN" altLang="en-US"/>
        </a:p>
      </dgm:t>
    </dgm:pt>
    <dgm:pt modelId="{1B2E4E61-1588-483A-98D7-45087E5DBEBE}" type="pres">
      <dgm:prSet presAssocID="{88FB720C-FC51-4E21-BD6D-203A06ACFCAE}" presName="arrow" presStyleLbl="node1" presStyleIdx="0" presStyleCnt="2">
        <dgm:presLayoutVars>
          <dgm:bulletEnabled val="1"/>
        </dgm:presLayoutVars>
      </dgm:prSet>
      <dgm:spPr/>
      <dgm:t>
        <a:bodyPr/>
        <a:lstStyle/>
        <a:p>
          <a:endParaRPr lang="zh-CN" altLang="en-US"/>
        </a:p>
      </dgm:t>
    </dgm:pt>
    <dgm:pt modelId="{2871083E-DADE-4285-9CC2-8482EC07A2EF}" type="pres">
      <dgm:prSet presAssocID="{A0DAF7BF-DA56-4CD0-97E8-861943017214}" presName="arrow" presStyleLbl="node1" presStyleIdx="1" presStyleCnt="2">
        <dgm:presLayoutVars>
          <dgm:bulletEnabled val="1"/>
        </dgm:presLayoutVars>
      </dgm:prSet>
      <dgm:spPr/>
      <dgm:t>
        <a:bodyPr/>
        <a:lstStyle/>
        <a:p>
          <a:endParaRPr lang="zh-CN" altLang="en-US"/>
        </a:p>
      </dgm:t>
    </dgm:pt>
  </dgm:ptLst>
  <dgm:cxnLst>
    <dgm:cxn modelId="{69A26183-CD80-4BE6-8F76-4918166CE092}" srcId="{C4B0A254-4933-438E-8489-F9027810E09D}" destId="{A0DAF7BF-DA56-4CD0-97E8-861943017214}" srcOrd="1" destOrd="0" parTransId="{90AADD93-CA59-47F4-8197-C74E1CF5C9DB}" sibTransId="{915A4C99-0D7E-43CF-8751-9769A04FE260}"/>
    <dgm:cxn modelId="{FFD39A54-B52F-4771-B323-4A184E091A1B}" type="presOf" srcId="{88FB720C-FC51-4E21-BD6D-203A06ACFCAE}" destId="{1B2E4E61-1588-483A-98D7-45087E5DBEBE}" srcOrd="0" destOrd="0" presId="urn:microsoft.com/office/officeart/2005/8/layout/arrow1"/>
    <dgm:cxn modelId="{D890E22E-EC0C-4D5B-A206-B656BAC3401A}" type="presOf" srcId="{A0DAF7BF-DA56-4CD0-97E8-861943017214}" destId="{2871083E-DADE-4285-9CC2-8482EC07A2EF}" srcOrd="0" destOrd="0" presId="urn:microsoft.com/office/officeart/2005/8/layout/arrow1"/>
    <dgm:cxn modelId="{6C284917-BA80-4E17-A41E-90793270C9F7}" srcId="{C4B0A254-4933-438E-8489-F9027810E09D}" destId="{88FB720C-FC51-4E21-BD6D-203A06ACFCAE}" srcOrd="0" destOrd="0" parTransId="{6ED43A42-AD7E-4EFE-A89B-9FD3185E4304}" sibTransId="{EF1D033D-2900-4BD0-A968-51193ED5B835}"/>
    <dgm:cxn modelId="{6D7029AE-8936-4EC7-BAAB-BD1BA8572F74}" type="presOf" srcId="{C4B0A254-4933-438E-8489-F9027810E09D}" destId="{15864C0C-F808-4057-B452-7F23081545FE}" srcOrd="0" destOrd="0" presId="urn:microsoft.com/office/officeart/2005/8/layout/arrow1"/>
    <dgm:cxn modelId="{B157F7D6-6348-49CA-AE68-38A9644021E5}" type="presParOf" srcId="{15864C0C-F808-4057-B452-7F23081545FE}" destId="{1B2E4E61-1588-483A-98D7-45087E5DBEBE}" srcOrd="0" destOrd="0" presId="urn:microsoft.com/office/officeart/2005/8/layout/arrow1"/>
    <dgm:cxn modelId="{C36338C3-7E8A-4953-B4DA-08AED478D91E}" type="presParOf" srcId="{15864C0C-F808-4057-B452-7F23081545FE}" destId="{2871083E-DADE-4285-9CC2-8482EC07A2E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C3043-B91B-41A9-9D4C-FED9C0EE48C6}">
      <dsp:nvSpPr>
        <dsp:cNvPr id="0" name=""/>
        <dsp:cNvSpPr/>
      </dsp:nvSpPr>
      <dsp:spPr>
        <a:xfrm>
          <a:off x="3289507" y="1896700"/>
          <a:ext cx="475342" cy="1532979"/>
        </a:xfrm>
        <a:custGeom>
          <a:avLst/>
          <a:gdLst/>
          <a:ahLst/>
          <a:cxnLst/>
          <a:rect l="0" t="0" r="0" b="0"/>
          <a:pathLst>
            <a:path>
              <a:moveTo>
                <a:pt x="0" y="0"/>
              </a:moveTo>
              <a:lnTo>
                <a:pt x="237671" y="0"/>
              </a:lnTo>
              <a:lnTo>
                <a:pt x="237671" y="1532979"/>
              </a:lnTo>
              <a:lnTo>
                <a:pt x="475342" y="153297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47FD4-C2A8-4F40-8C21-BAD1ECB06BAE}">
      <dsp:nvSpPr>
        <dsp:cNvPr id="0" name=""/>
        <dsp:cNvSpPr/>
      </dsp:nvSpPr>
      <dsp:spPr>
        <a:xfrm>
          <a:off x="3289507" y="1896700"/>
          <a:ext cx="475342" cy="510993"/>
        </a:xfrm>
        <a:custGeom>
          <a:avLst/>
          <a:gdLst/>
          <a:ahLst/>
          <a:cxnLst/>
          <a:rect l="0" t="0" r="0" b="0"/>
          <a:pathLst>
            <a:path>
              <a:moveTo>
                <a:pt x="0" y="0"/>
              </a:moveTo>
              <a:lnTo>
                <a:pt x="237671" y="0"/>
              </a:lnTo>
              <a:lnTo>
                <a:pt x="237671" y="510993"/>
              </a:lnTo>
              <a:lnTo>
                <a:pt x="475342" y="51099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57F3C-EC4D-4E1D-BA20-903AC73855B6}">
      <dsp:nvSpPr>
        <dsp:cNvPr id="0" name=""/>
        <dsp:cNvSpPr/>
      </dsp:nvSpPr>
      <dsp:spPr>
        <a:xfrm>
          <a:off x="3289507" y="1385707"/>
          <a:ext cx="475342" cy="510993"/>
        </a:xfrm>
        <a:custGeom>
          <a:avLst/>
          <a:gdLst/>
          <a:ahLst/>
          <a:cxnLst/>
          <a:rect l="0" t="0" r="0" b="0"/>
          <a:pathLst>
            <a:path>
              <a:moveTo>
                <a:pt x="0" y="510993"/>
              </a:moveTo>
              <a:lnTo>
                <a:pt x="237671" y="510993"/>
              </a:lnTo>
              <a:lnTo>
                <a:pt x="237671" y="0"/>
              </a:lnTo>
              <a:lnTo>
                <a:pt x="475342"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2723B-B3D6-4406-AF15-561E691A631D}">
      <dsp:nvSpPr>
        <dsp:cNvPr id="0" name=""/>
        <dsp:cNvSpPr/>
      </dsp:nvSpPr>
      <dsp:spPr>
        <a:xfrm>
          <a:off x="3289507" y="363721"/>
          <a:ext cx="475342" cy="1532979"/>
        </a:xfrm>
        <a:custGeom>
          <a:avLst/>
          <a:gdLst/>
          <a:ahLst/>
          <a:cxnLst/>
          <a:rect l="0" t="0" r="0" b="0"/>
          <a:pathLst>
            <a:path>
              <a:moveTo>
                <a:pt x="0" y="1532979"/>
              </a:moveTo>
              <a:lnTo>
                <a:pt x="237671" y="1532979"/>
              </a:lnTo>
              <a:lnTo>
                <a:pt x="237671" y="0"/>
              </a:lnTo>
              <a:lnTo>
                <a:pt x="475342"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8BFCA3-BB0F-4066-B6C0-C7E52D7C90F5}">
      <dsp:nvSpPr>
        <dsp:cNvPr id="0" name=""/>
        <dsp:cNvSpPr/>
      </dsp:nvSpPr>
      <dsp:spPr>
        <a:xfrm>
          <a:off x="912795" y="1534251"/>
          <a:ext cx="2376712" cy="724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前期收益排序</a:t>
          </a:r>
          <a:endParaRPr lang="zh-CN" altLang="en-US" sz="2000" kern="1200" dirty="0">
            <a:latin typeface="微软雅黑" panose="020B0503020204020204" pitchFamily="34" charset="-122"/>
            <a:ea typeface="微软雅黑" panose="020B0503020204020204" pitchFamily="34" charset="-122"/>
          </a:endParaRPr>
        </a:p>
      </dsp:txBody>
      <dsp:txXfrm>
        <a:off x="912795" y="1534251"/>
        <a:ext cx="2376712" cy="724897"/>
      </dsp:txXfrm>
    </dsp:sp>
    <dsp:sp modelId="{945FE02C-B44A-40F9-B975-7D2671662778}">
      <dsp:nvSpPr>
        <dsp:cNvPr id="0" name=""/>
        <dsp:cNvSpPr/>
      </dsp:nvSpPr>
      <dsp:spPr>
        <a:xfrm>
          <a:off x="3764849" y="1272"/>
          <a:ext cx="2376712" cy="7248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后期序号为</a:t>
          </a:r>
          <a:r>
            <a:rPr lang="en-US" altLang="zh-CN" sz="2000" kern="1200" dirty="0" smtClean="0">
              <a:latin typeface="微软雅黑" panose="020B0503020204020204" pitchFamily="34" charset="-122"/>
              <a:ea typeface="微软雅黑" panose="020B0503020204020204" pitchFamily="34" charset="-122"/>
            </a:rPr>
            <a:t>1</a:t>
          </a:r>
          <a:endParaRPr lang="zh-CN" altLang="en-US" sz="2000" kern="1200" dirty="0">
            <a:latin typeface="微软雅黑" panose="020B0503020204020204" pitchFamily="34" charset="-122"/>
            <a:ea typeface="微软雅黑" panose="020B0503020204020204" pitchFamily="34" charset="-122"/>
          </a:endParaRPr>
        </a:p>
      </dsp:txBody>
      <dsp:txXfrm>
        <a:off x="3764849" y="1272"/>
        <a:ext cx="2376712" cy="724897"/>
      </dsp:txXfrm>
    </dsp:sp>
    <dsp:sp modelId="{7D9A4BF1-FD5B-44BE-BB92-3701CA812876}">
      <dsp:nvSpPr>
        <dsp:cNvPr id="0" name=""/>
        <dsp:cNvSpPr/>
      </dsp:nvSpPr>
      <dsp:spPr>
        <a:xfrm>
          <a:off x="3764849" y="1023258"/>
          <a:ext cx="2376712" cy="7248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后期序号为</a:t>
          </a:r>
          <a:r>
            <a:rPr lang="en-US" altLang="zh-CN" sz="2000" kern="1200" dirty="0" smtClean="0">
              <a:latin typeface="微软雅黑" panose="020B0503020204020204" pitchFamily="34" charset="-122"/>
              <a:ea typeface="微软雅黑" panose="020B0503020204020204" pitchFamily="34" charset="-122"/>
            </a:rPr>
            <a:t>2</a:t>
          </a:r>
          <a:endParaRPr lang="zh-CN" altLang="en-US" sz="2000" kern="1200" dirty="0">
            <a:latin typeface="微软雅黑" panose="020B0503020204020204" pitchFamily="34" charset="-122"/>
            <a:ea typeface="微软雅黑" panose="020B0503020204020204" pitchFamily="34" charset="-122"/>
          </a:endParaRPr>
        </a:p>
      </dsp:txBody>
      <dsp:txXfrm>
        <a:off x="3764849" y="1023258"/>
        <a:ext cx="2376712" cy="724897"/>
      </dsp:txXfrm>
    </dsp:sp>
    <dsp:sp modelId="{D32359B3-107E-4E42-8CB8-673FA06A4097}">
      <dsp:nvSpPr>
        <dsp:cNvPr id="0" name=""/>
        <dsp:cNvSpPr/>
      </dsp:nvSpPr>
      <dsp:spPr>
        <a:xfrm>
          <a:off x="3764849" y="2045245"/>
          <a:ext cx="2376712" cy="7248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a:t>
          </a:r>
          <a:endParaRPr lang="zh-CN" altLang="en-US" sz="2000" kern="1200" dirty="0">
            <a:latin typeface="微软雅黑" panose="020B0503020204020204" pitchFamily="34" charset="-122"/>
            <a:ea typeface="微软雅黑" panose="020B0503020204020204" pitchFamily="34" charset="-122"/>
          </a:endParaRPr>
        </a:p>
      </dsp:txBody>
      <dsp:txXfrm>
        <a:off x="3764849" y="2045245"/>
        <a:ext cx="2376712" cy="724897"/>
      </dsp:txXfrm>
    </dsp:sp>
    <dsp:sp modelId="{B127E18E-163E-472E-903E-C2F5C6E0F24B}">
      <dsp:nvSpPr>
        <dsp:cNvPr id="0" name=""/>
        <dsp:cNvSpPr/>
      </dsp:nvSpPr>
      <dsp:spPr>
        <a:xfrm>
          <a:off x="3764849" y="3067231"/>
          <a:ext cx="2376712" cy="7248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后期序号为</a:t>
          </a:r>
          <a:r>
            <a:rPr lang="en-US" altLang="zh-CN" sz="2000" kern="1200" dirty="0" smtClean="0">
              <a:latin typeface="微软雅黑" panose="020B0503020204020204" pitchFamily="34" charset="-122"/>
              <a:ea typeface="微软雅黑" panose="020B0503020204020204" pitchFamily="34" charset="-122"/>
            </a:rPr>
            <a:t>n</a:t>
          </a:r>
          <a:endParaRPr lang="zh-CN" altLang="en-US" sz="2000" kern="1200" dirty="0">
            <a:latin typeface="微软雅黑" panose="020B0503020204020204" pitchFamily="34" charset="-122"/>
            <a:ea typeface="微软雅黑" panose="020B0503020204020204" pitchFamily="34" charset="-122"/>
          </a:endParaRPr>
        </a:p>
      </dsp:txBody>
      <dsp:txXfrm>
        <a:off x="3764849" y="3067231"/>
        <a:ext cx="2376712" cy="7248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B6C72-373C-49A2-A94C-B474858D9976}">
      <dsp:nvSpPr>
        <dsp:cNvPr id="0" name=""/>
        <dsp:cNvSpPr/>
      </dsp:nvSpPr>
      <dsp:spPr>
        <a:xfrm>
          <a:off x="168378" y="1387395"/>
          <a:ext cx="1607561" cy="803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前期序号</a:t>
          </a:r>
          <a14:m xmlns:a14="http://schemas.microsoft.com/office/drawing/2010/main">
            <m:oMath xmlns:m="http://schemas.openxmlformats.org/officeDocument/2006/math">
              <m:r>
                <m:rPr>
                  <m:sty m:val="p"/>
                </m:rPr>
                <a:rPr lang="en-US" altLang="zh-CN" sz="2400" kern="1200" dirty="0" smtClean="0">
                  <a:latin typeface="Cambria Math"/>
                </a:rPr>
                <m:t>i</m:t>
              </m:r>
            </m:oMath>
          </a14:m>
          <a:endParaRPr lang="zh-CN" altLang="en-US" sz="2400" kern="1200" dirty="0">
            <a:latin typeface="微软雅黑" panose="020B0503020204020204" pitchFamily="34" charset="-122"/>
            <a:ea typeface="微软雅黑" panose="020B0503020204020204" pitchFamily="34" charset="-122"/>
          </a:endParaRPr>
        </a:p>
      </dsp:txBody>
      <dsp:txXfrm>
        <a:off x="191920" y="1410937"/>
        <a:ext cx="1560477" cy="756696"/>
      </dsp:txXfrm>
    </dsp:sp>
    <dsp:sp modelId="{9F97E0CB-EC7A-428F-B579-BE8B825E24D0}">
      <dsp:nvSpPr>
        <dsp:cNvPr id="0" name=""/>
        <dsp:cNvSpPr/>
      </dsp:nvSpPr>
      <dsp:spPr>
        <a:xfrm rot="17692822">
          <a:off x="1333265" y="1075809"/>
          <a:ext cx="1528372" cy="40429"/>
        </a:xfrm>
        <a:custGeom>
          <a:avLst/>
          <a:gdLst/>
          <a:ahLst/>
          <a:cxnLst/>
          <a:rect l="0" t="0" r="0" b="0"/>
          <a:pathLst>
            <a:path>
              <a:moveTo>
                <a:pt x="0" y="20214"/>
              </a:moveTo>
              <a:lnTo>
                <a:pt x="1528372"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2059242" y="1057815"/>
        <a:ext cx="76418" cy="76418"/>
      </dsp:txXfrm>
    </dsp:sp>
    <dsp:sp modelId="{C75F93EE-CE86-4E03-9B2B-6B9F699286B8}">
      <dsp:nvSpPr>
        <dsp:cNvPr id="0" name=""/>
        <dsp:cNvSpPr/>
      </dsp:nvSpPr>
      <dsp:spPr>
        <a:xfrm>
          <a:off x="2418964" y="873"/>
          <a:ext cx="1607561" cy="80378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后期序号</a:t>
          </a:r>
          <a:r>
            <a:rPr lang="en-US" altLang="zh-CN" sz="2400" kern="1200" dirty="0" smtClean="0"/>
            <a:t>1</a:t>
          </a:r>
          <a:endParaRPr lang="zh-CN" altLang="en-US" sz="2400" kern="1200" dirty="0"/>
        </a:p>
      </dsp:txBody>
      <dsp:txXfrm>
        <a:off x="2442506" y="24415"/>
        <a:ext cx="1560477" cy="756696"/>
      </dsp:txXfrm>
    </dsp:sp>
    <dsp:sp modelId="{B83D4125-D0D3-4A41-B251-9DC74534817D}">
      <dsp:nvSpPr>
        <dsp:cNvPr id="0" name=""/>
        <dsp:cNvSpPr/>
      </dsp:nvSpPr>
      <dsp:spPr>
        <a:xfrm>
          <a:off x="4026525" y="382549"/>
          <a:ext cx="643024" cy="40429"/>
        </a:xfrm>
        <a:custGeom>
          <a:avLst/>
          <a:gdLst/>
          <a:ahLst/>
          <a:cxnLst/>
          <a:rect l="0" t="0" r="0" b="0"/>
          <a:pathLst>
            <a:path>
              <a:moveTo>
                <a:pt x="0" y="20214"/>
              </a:moveTo>
              <a:lnTo>
                <a:pt x="643024" y="2021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331962" y="386688"/>
        <a:ext cx="32151" cy="32151"/>
      </dsp:txXfrm>
    </dsp:sp>
    <dsp:sp modelId="{CC6257BF-6A4B-41D2-91BA-3553A046B8AD}">
      <dsp:nvSpPr>
        <dsp:cNvPr id="0" name=""/>
        <dsp:cNvSpPr/>
      </dsp:nvSpPr>
      <dsp:spPr>
        <a:xfrm>
          <a:off x="4669550" y="873"/>
          <a:ext cx="1607561" cy="80378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altLang="zh-CN" sz="2400" b="0" i="1" kern="1200" smtClean="0">
                    <a:latin typeface="Cambria Math"/>
                  </a:rPr>
                  <m:t>|</m:t>
                </m:r>
                <m:r>
                  <a:rPr lang="en-US" altLang="zh-CN" sz="2400" b="0" i="1" kern="1200" smtClean="0">
                    <a:latin typeface="Cambria Math"/>
                  </a:rPr>
                  <m:t>𝑖</m:t>
                </m:r>
                <m:r>
                  <a:rPr lang="en-US" altLang="zh-CN" sz="2400" b="0" i="1" kern="1200" smtClean="0">
                    <a:latin typeface="Cambria Math"/>
                  </a:rPr>
                  <m:t>−1|</m:t>
                </m:r>
              </m:oMath>
            </m:oMathPara>
          </a14:m>
          <a:endParaRPr lang="zh-CN" altLang="en-US" sz="2400" kern="1200" dirty="0"/>
        </a:p>
      </dsp:txBody>
      <dsp:txXfrm>
        <a:off x="4693092" y="24415"/>
        <a:ext cx="1560477" cy="756696"/>
      </dsp:txXfrm>
    </dsp:sp>
    <dsp:sp modelId="{9F7B9BF6-51ED-4B1D-A2F6-49A313231317}">
      <dsp:nvSpPr>
        <dsp:cNvPr id="0" name=""/>
        <dsp:cNvSpPr/>
      </dsp:nvSpPr>
      <dsp:spPr>
        <a:xfrm rot="19457599">
          <a:off x="1701508" y="1537983"/>
          <a:ext cx="791887" cy="40429"/>
        </a:xfrm>
        <a:custGeom>
          <a:avLst/>
          <a:gdLst/>
          <a:ahLst/>
          <a:cxnLst/>
          <a:rect l="0" t="0" r="0" b="0"/>
          <a:pathLst>
            <a:path>
              <a:moveTo>
                <a:pt x="0" y="20214"/>
              </a:moveTo>
              <a:lnTo>
                <a:pt x="791887"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2077654" y="1538401"/>
        <a:ext cx="39594" cy="39594"/>
      </dsp:txXfrm>
    </dsp:sp>
    <dsp:sp modelId="{60F6D5DB-D043-4D67-BC49-3908E86F6B77}">
      <dsp:nvSpPr>
        <dsp:cNvPr id="0" name=""/>
        <dsp:cNvSpPr/>
      </dsp:nvSpPr>
      <dsp:spPr>
        <a:xfrm>
          <a:off x="2418964" y="925221"/>
          <a:ext cx="1607561" cy="80378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后期序号</a:t>
          </a:r>
          <a:r>
            <a:rPr lang="en-US" altLang="zh-CN" sz="2400" kern="1200" dirty="0" smtClean="0"/>
            <a:t>2</a:t>
          </a:r>
          <a:endParaRPr lang="zh-CN" altLang="en-US" sz="2400" kern="1200" dirty="0"/>
        </a:p>
      </dsp:txBody>
      <dsp:txXfrm>
        <a:off x="2442506" y="948763"/>
        <a:ext cx="1560477" cy="756696"/>
      </dsp:txXfrm>
    </dsp:sp>
    <dsp:sp modelId="{A29773A4-C240-4D9E-B248-1B29FB1E57D5}">
      <dsp:nvSpPr>
        <dsp:cNvPr id="0" name=""/>
        <dsp:cNvSpPr/>
      </dsp:nvSpPr>
      <dsp:spPr>
        <a:xfrm>
          <a:off x="4026525" y="1306896"/>
          <a:ext cx="643024" cy="40429"/>
        </a:xfrm>
        <a:custGeom>
          <a:avLst/>
          <a:gdLst/>
          <a:ahLst/>
          <a:cxnLst/>
          <a:rect l="0" t="0" r="0" b="0"/>
          <a:pathLst>
            <a:path>
              <a:moveTo>
                <a:pt x="0" y="20214"/>
              </a:moveTo>
              <a:lnTo>
                <a:pt x="643024" y="2021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331962" y="1311036"/>
        <a:ext cx="32151" cy="32151"/>
      </dsp:txXfrm>
    </dsp:sp>
    <dsp:sp modelId="{B7D3E35B-8B98-497F-8E79-AB7A065FA849}">
      <dsp:nvSpPr>
        <dsp:cNvPr id="0" name=""/>
        <dsp:cNvSpPr/>
      </dsp:nvSpPr>
      <dsp:spPr>
        <a:xfrm>
          <a:off x="4669550" y="925221"/>
          <a:ext cx="1607561" cy="80378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altLang="zh-CN" sz="2400" b="0" i="1" kern="1200" smtClean="0">
                    <a:latin typeface="Cambria Math"/>
                  </a:rPr>
                  <m:t>|</m:t>
                </m:r>
                <m:r>
                  <a:rPr lang="en-US" altLang="zh-CN" sz="2400" b="0" i="1" kern="1200" smtClean="0">
                    <a:latin typeface="Cambria Math"/>
                  </a:rPr>
                  <m:t>𝑖</m:t>
                </m:r>
                <m:r>
                  <a:rPr lang="en-US" altLang="zh-CN" sz="2400" b="0" i="1" kern="1200" smtClean="0">
                    <a:latin typeface="Cambria Math"/>
                  </a:rPr>
                  <m:t>−2|</m:t>
                </m:r>
              </m:oMath>
            </m:oMathPara>
          </a14:m>
          <a:endParaRPr lang="zh-CN" altLang="en-US" sz="2400" kern="1200" dirty="0"/>
        </a:p>
      </dsp:txBody>
      <dsp:txXfrm>
        <a:off x="4693092" y="948763"/>
        <a:ext cx="1560477" cy="756696"/>
      </dsp:txXfrm>
    </dsp:sp>
    <dsp:sp modelId="{C5D04A6C-32C7-4284-A1F3-BE2335479560}">
      <dsp:nvSpPr>
        <dsp:cNvPr id="0" name=""/>
        <dsp:cNvSpPr/>
      </dsp:nvSpPr>
      <dsp:spPr>
        <a:xfrm rot="2142401">
          <a:off x="1701508" y="2000157"/>
          <a:ext cx="791887" cy="40429"/>
        </a:xfrm>
        <a:custGeom>
          <a:avLst/>
          <a:gdLst/>
          <a:ahLst/>
          <a:cxnLst/>
          <a:rect l="0" t="0" r="0" b="0"/>
          <a:pathLst>
            <a:path>
              <a:moveTo>
                <a:pt x="0" y="20214"/>
              </a:moveTo>
              <a:lnTo>
                <a:pt x="791887"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2077654" y="2000575"/>
        <a:ext cx="39594" cy="39594"/>
      </dsp:txXfrm>
    </dsp:sp>
    <dsp:sp modelId="{0CBD8E0D-FA84-413D-8A9B-1641D82B337D}">
      <dsp:nvSpPr>
        <dsp:cNvPr id="0" name=""/>
        <dsp:cNvSpPr/>
      </dsp:nvSpPr>
      <dsp:spPr>
        <a:xfrm>
          <a:off x="2418964" y="1849569"/>
          <a:ext cx="1607561" cy="80378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a:t>
          </a:r>
          <a:endParaRPr lang="zh-CN" altLang="en-US" sz="2400" kern="1200" dirty="0"/>
        </a:p>
      </dsp:txBody>
      <dsp:txXfrm>
        <a:off x="2442506" y="1873111"/>
        <a:ext cx="1560477" cy="756696"/>
      </dsp:txXfrm>
    </dsp:sp>
    <dsp:sp modelId="{A6AB52F2-CFEA-4E22-93ED-A6204543320A}">
      <dsp:nvSpPr>
        <dsp:cNvPr id="0" name=""/>
        <dsp:cNvSpPr/>
      </dsp:nvSpPr>
      <dsp:spPr>
        <a:xfrm>
          <a:off x="4026525" y="2231244"/>
          <a:ext cx="643024" cy="40429"/>
        </a:xfrm>
        <a:custGeom>
          <a:avLst/>
          <a:gdLst/>
          <a:ahLst/>
          <a:cxnLst/>
          <a:rect l="0" t="0" r="0" b="0"/>
          <a:pathLst>
            <a:path>
              <a:moveTo>
                <a:pt x="0" y="20214"/>
              </a:moveTo>
              <a:lnTo>
                <a:pt x="643024" y="2021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331962" y="2235383"/>
        <a:ext cx="32151" cy="32151"/>
      </dsp:txXfrm>
    </dsp:sp>
    <dsp:sp modelId="{FAFA4F5D-A8BA-41E7-BB1D-04D16A45E5E8}">
      <dsp:nvSpPr>
        <dsp:cNvPr id="0" name=""/>
        <dsp:cNvSpPr/>
      </dsp:nvSpPr>
      <dsp:spPr>
        <a:xfrm>
          <a:off x="4669550" y="1849569"/>
          <a:ext cx="1607561" cy="80378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a:t>
          </a:r>
          <a:endParaRPr lang="zh-CN" altLang="en-US" sz="2400" kern="1200" dirty="0"/>
        </a:p>
      </dsp:txBody>
      <dsp:txXfrm>
        <a:off x="4693092" y="1873111"/>
        <a:ext cx="1560477" cy="756696"/>
      </dsp:txXfrm>
    </dsp:sp>
    <dsp:sp modelId="{D7721B4F-57F9-4470-B5F4-F8888A2584D4}">
      <dsp:nvSpPr>
        <dsp:cNvPr id="0" name=""/>
        <dsp:cNvSpPr/>
      </dsp:nvSpPr>
      <dsp:spPr>
        <a:xfrm rot="3907178">
          <a:off x="1333265" y="2462331"/>
          <a:ext cx="1528372" cy="40429"/>
        </a:xfrm>
        <a:custGeom>
          <a:avLst/>
          <a:gdLst/>
          <a:ahLst/>
          <a:cxnLst/>
          <a:rect l="0" t="0" r="0" b="0"/>
          <a:pathLst>
            <a:path>
              <a:moveTo>
                <a:pt x="0" y="20214"/>
              </a:moveTo>
              <a:lnTo>
                <a:pt x="1528372"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2059242" y="2444336"/>
        <a:ext cx="76418" cy="76418"/>
      </dsp:txXfrm>
    </dsp:sp>
    <dsp:sp modelId="{7013E1EA-246C-4406-8373-695AB67C73D4}">
      <dsp:nvSpPr>
        <dsp:cNvPr id="0" name=""/>
        <dsp:cNvSpPr/>
      </dsp:nvSpPr>
      <dsp:spPr>
        <a:xfrm>
          <a:off x="2418964" y="2773916"/>
          <a:ext cx="1607561" cy="80378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后期序号</a:t>
          </a:r>
          <a14:m xmlns:a14="http://schemas.microsoft.com/office/drawing/2010/main">
            <m:oMath xmlns:m="http://schemas.openxmlformats.org/officeDocument/2006/math">
              <m:r>
                <a:rPr lang="en-US" altLang="zh-CN" sz="2400" b="0" i="1" kern="1200" smtClean="0">
                  <a:latin typeface="Cambria Math"/>
                </a:rPr>
                <m:t>𝑛</m:t>
              </m:r>
            </m:oMath>
          </a14:m>
          <a:endParaRPr lang="zh-CN" altLang="en-US" sz="2400" kern="1200" dirty="0"/>
        </a:p>
      </dsp:txBody>
      <dsp:txXfrm>
        <a:off x="2442506" y="2797458"/>
        <a:ext cx="1560477" cy="756696"/>
      </dsp:txXfrm>
    </dsp:sp>
    <dsp:sp modelId="{0A0E17D1-77C0-406B-A436-A414CFA4768F}">
      <dsp:nvSpPr>
        <dsp:cNvPr id="0" name=""/>
        <dsp:cNvSpPr/>
      </dsp:nvSpPr>
      <dsp:spPr>
        <a:xfrm>
          <a:off x="4026525" y="3155592"/>
          <a:ext cx="643024" cy="40429"/>
        </a:xfrm>
        <a:custGeom>
          <a:avLst/>
          <a:gdLst/>
          <a:ahLst/>
          <a:cxnLst/>
          <a:rect l="0" t="0" r="0" b="0"/>
          <a:pathLst>
            <a:path>
              <a:moveTo>
                <a:pt x="0" y="20214"/>
              </a:moveTo>
              <a:lnTo>
                <a:pt x="643024" y="2021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331962" y="3159731"/>
        <a:ext cx="32151" cy="32151"/>
      </dsp:txXfrm>
    </dsp:sp>
    <dsp:sp modelId="{ED6BC31D-7EA8-4A7B-8668-C4D84015248B}">
      <dsp:nvSpPr>
        <dsp:cNvPr id="0" name=""/>
        <dsp:cNvSpPr/>
      </dsp:nvSpPr>
      <dsp:spPr>
        <a:xfrm>
          <a:off x="4669550" y="2773916"/>
          <a:ext cx="1607561" cy="80378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altLang="zh-CN" sz="2400" b="0" i="1" kern="1200" smtClean="0">
                    <a:latin typeface="Cambria Math"/>
                  </a:rPr>
                  <m:t>|</m:t>
                </m:r>
                <m:r>
                  <a:rPr lang="en-US" altLang="zh-CN" sz="2400" b="0" i="1" kern="1200" smtClean="0">
                    <a:latin typeface="Cambria Math"/>
                  </a:rPr>
                  <m:t>𝑖</m:t>
                </m:r>
                <m:r>
                  <a:rPr lang="en-US" altLang="zh-CN" sz="2400" b="0" i="1" kern="1200" smtClean="0">
                    <a:latin typeface="Cambria Math"/>
                  </a:rPr>
                  <m:t>−</m:t>
                </m:r>
                <m:r>
                  <a:rPr lang="en-US" altLang="zh-CN" sz="2400" b="0" i="1" kern="1200" smtClean="0">
                    <a:latin typeface="Cambria Math"/>
                  </a:rPr>
                  <m:t>𝑛</m:t>
                </m:r>
                <m:r>
                  <a:rPr lang="en-US" altLang="zh-CN" sz="2400" b="0" i="1" kern="1200" smtClean="0">
                    <a:latin typeface="Cambria Math"/>
                  </a:rPr>
                  <m:t>|</m:t>
                </m:r>
              </m:oMath>
            </m:oMathPara>
          </a14:m>
          <a:endParaRPr lang="zh-CN" altLang="en-US" sz="2400" kern="1200" dirty="0"/>
        </a:p>
      </dsp:txBody>
      <dsp:txXfrm>
        <a:off x="4693092" y="2797458"/>
        <a:ext cx="1560477" cy="7566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E4E61-1588-483A-98D7-45087E5DBEBE}">
      <dsp:nvSpPr>
        <dsp:cNvPr id="0" name=""/>
        <dsp:cNvSpPr/>
      </dsp:nvSpPr>
      <dsp:spPr>
        <a:xfrm rot="16200000">
          <a:off x="251" y="83720"/>
          <a:ext cx="2879536" cy="2879536"/>
        </a:xfrm>
        <a:prstGeom prst="upArrow">
          <a:avLst>
            <a:gd name="adj1" fmla="val 50000"/>
            <a:gd name="adj2" fmla="val 3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altLang="zh-CN" sz="2900" b="0" i="1" kern="1200" smtClean="0">
                    <a:latin typeface="Cambria Math"/>
                  </a:rPr>
                  <m:t>𝑚</m:t>
                </m:r>
                <m:r>
                  <a:rPr lang="en-US" altLang="zh-CN" sz="2900" b="0" i="1" kern="1200" smtClean="0">
                    <a:latin typeface="Cambria Math"/>
                  </a:rPr>
                  <m:t>&gt;</m:t>
                </m:r>
                <m:acc>
                  <m:accPr>
                    <m:chr m:val="̅"/>
                    <m:ctrlPr>
                      <a:rPr lang="en-US" altLang="zh-CN" sz="2900" b="0" i="1" kern="1200" smtClean="0">
                        <a:latin typeface="Cambria Math" panose="02040503050406030204" pitchFamily="18" charset="0"/>
                      </a:rPr>
                    </m:ctrlPr>
                  </m:accPr>
                  <m:e>
                    <m:r>
                      <a:rPr lang="en-US" altLang="zh-CN" sz="2900" b="0" i="1" kern="1200" smtClean="0">
                        <a:latin typeface="Cambria Math"/>
                      </a:rPr>
                      <m:t>𝑚</m:t>
                    </m:r>
                  </m:e>
                </m:acc>
              </m:oMath>
            </m:oMathPara>
          </a14:m>
          <a:endParaRPr lang="en-US" altLang="zh-CN" sz="2900" b="0" kern="1200" dirty="0" smtClean="0"/>
        </a:p>
        <a:p>
          <a:pPr lvl="0" algn="ctr" defTabSz="1289050">
            <a:lnSpc>
              <a:spcPct val="90000"/>
            </a:lnSpc>
            <a:spcBef>
              <a:spcPct val="0"/>
            </a:spcBef>
            <a:spcAft>
              <a:spcPct val="35000"/>
            </a:spcAft>
          </a:pPr>
          <a:r>
            <a:rPr lang="zh-CN" altLang="en-US" sz="2900" kern="1200" dirty="0" smtClean="0"/>
            <a:t>反转效应</a:t>
          </a:r>
          <a:endParaRPr lang="zh-CN" altLang="en-US" sz="2900" kern="1200" dirty="0"/>
        </a:p>
      </dsp:txBody>
      <dsp:txXfrm rot="5400000">
        <a:off x="504171" y="803603"/>
        <a:ext cx="2375617" cy="1439768"/>
      </dsp:txXfrm>
    </dsp:sp>
    <dsp:sp modelId="{2871083E-DADE-4285-9CC2-8482EC07A2EF}">
      <dsp:nvSpPr>
        <dsp:cNvPr id="0" name=""/>
        <dsp:cNvSpPr/>
      </dsp:nvSpPr>
      <dsp:spPr>
        <a:xfrm rot="5400000">
          <a:off x="3168715" y="83720"/>
          <a:ext cx="2879536" cy="2879536"/>
        </a:xfrm>
        <a:prstGeom prst="upArrow">
          <a:avLst>
            <a:gd name="adj1" fmla="val 50000"/>
            <a:gd name="adj2" fmla="val 35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altLang="zh-CN" sz="2900" b="0" i="1" kern="1200" smtClean="0">
                    <a:latin typeface="Cambria Math"/>
                  </a:rPr>
                  <m:t>𝑚</m:t>
                </m:r>
                <m:r>
                  <a:rPr lang="en-US" altLang="zh-CN" sz="2900" b="0" i="1" kern="1200" smtClean="0">
                    <a:latin typeface="Cambria Math"/>
                  </a:rPr>
                  <m:t>&lt;</m:t>
                </m:r>
                <m:acc>
                  <m:accPr>
                    <m:chr m:val="̅"/>
                    <m:ctrlPr>
                      <a:rPr lang="en-US" altLang="zh-CN" sz="2900" b="0" i="1" kern="1200" smtClean="0">
                        <a:latin typeface="Cambria Math" panose="02040503050406030204" pitchFamily="18" charset="0"/>
                      </a:rPr>
                    </m:ctrlPr>
                  </m:accPr>
                  <m:e>
                    <m:r>
                      <a:rPr lang="en-US" altLang="zh-CN" sz="2900" b="0" i="1" kern="1200" smtClean="0">
                        <a:latin typeface="Cambria Math"/>
                      </a:rPr>
                      <m:t>𝑚</m:t>
                    </m:r>
                  </m:e>
                </m:acc>
              </m:oMath>
            </m:oMathPara>
          </a14:m>
          <a:endParaRPr lang="en-US" altLang="zh-CN" sz="2900" b="0" kern="1200" smtClean="0"/>
        </a:p>
        <a:p>
          <a:pPr lvl="0" algn="ctr" defTabSz="1289050">
            <a:lnSpc>
              <a:spcPct val="90000"/>
            </a:lnSpc>
            <a:spcBef>
              <a:spcPct val="0"/>
            </a:spcBef>
            <a:spcAft>
              <a:spcPct val="35000"/>
            </a:spcAft>
          </a:pPr>
          <a:r>
            <a:rPr lang="zh-CN" altLang="en-US" sz="2900" kern="1200" smtClean="0"/>
            <a:t>动量效应</a:t>
          </a:r>
          <a:endParaRPr lang="zh-CN" altLang="en-US" sz="2900" kern="1200" dirty="0"/>
        </a:p>
      </dsp:txBody>
      <dsp:txXfrm rot="-5400000">
        <a:off x="3168716" y="803604"/>
        <a:ext cx="2375617" cy="143976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60.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defRPr sz="1200" noProof="1">
                <a:latin typeface="+mn-lt"/>
                <a:ea typeface="+mn-ea"/>
              </a:defRPr>
            </a:lvl1pPr>
          </a:lstStyle>
          <a:p>
            <a:pPr>
              <a:defRPr/>
            </a:pPr>
            <a:fld id="{86CECBD1-60B3-445E-A6F7-F3A9C85315A7}" type="datetimeFigureOut">
              <a:rPr lang="zh-CN" altLang="en-US"/>
              <a:pPr>
                <a:defRPr/>
              </a:pPr>
              <a:t>2016/6/6</a:t>
            </a:fld>
            <a:endParaRPr lang="zh-CN" altLang="en-US"/>
          </a:p>
        </p:txBody>
      </p:sp>
      <p:sp>
        <p:nvSpPr>
          <p:cNvPr id="3076" name="幻灯片图像占位符 3"/>
          <p:cNvSpPr>
            <a:spLocks noGrp="1" noRot="1" noChangeAspect="1" noChangeArrowheads="1"/>
          </p:cNvSpPr>
          <p:nvPr>
            <p:ph type="sldImg" idx="4294967295"/>
          </p:nvPr>
        </p:nvSpPr>
        <p:spPr bwMode="auto">
          <a:xfrm>
            <a:off x="952500" y="685800"/>
            <a:ext cx="49530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70755C7-1FDD-4618-A443-E81CA3E25D95}" type="slidenum">
              <a:rPr lang="zh-CN" altLang="en-US"/>
              <a:pPr>
                <a:defRPr/>
              </a:pPr>
              <a:t>‹#›</a:t>
            </a:fld>
            <a:endParaRPr lang="zh-CN" altLang="en-US"/>
          </a:p>
        </p:txBody>
      </p:sp>
    </p:spTree>
    <p:extLst>
      <p:ext uri="{BB962C8B-B14F-4D97-AF65-F5344CB8AC3E}">
        <p14:creationId xmlns:p14="http://schemas.microsoft.com/office/powerpoint/2010/main" val="3921550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E167D60-8479-4B7D-BDF1-38E7CDDFF2FB}" type="slidenum">
              <a:rPr lang="zh-CN" altLang="en-US"/>
              <a:pPr/>
              <a:t>1</a:t>
            </a:fld>
            <a:endParaRPr lang="zh-CN" altLang="en-US"/>
          </a:p>
        </p:txBody>
      </p:sp>
    </p:spTree>
    <p:extLst>
      <p:ext uri="{BB962C8B-B14F-4D97-AF65-F5344CB8AC3E}">
        <p14:creationId xmlns:p14="http://schemas.microsoft.com/office/powerpoint/2010/main" val="253027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A0AF98-4388-42E6-A342-DD1B958EF29B}" type="slidenum">
              <a:rPr lang="zh-CN" altLang="en-US" smtClean="0"/>
              <a:pPr/>
              <a:t>2</a:t>
            </a:fld>
            <a:endParaRPr lang="zh-CN" altLang="en-US"/>
          </a:p>
        </p:txBody>
      </p:sp>
    </p:spTree>
    <p:extLst>
      <p:ext uri="{BB962C8B-B14F-4D97-AF65-F5344CB8AC3E}">
        <p14:creationId xmlns:p14="http://schemas.microsoft.com/office/powerpoint/2010/main" val="92400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Think of it like the momentum of a train. When a train starts, it is accelerating, but it is moving slowly. In the middle of the trip, it stops accelerating, but it is traveling at a higher velocity. At the end of the trip, the train is decelerating as it begins to move slower. For the momentum investor, the best part of the train ride is in the middle, when the train is moving at its highest velocity.</a:t>
            </a:r>
          </a:p>
        </p:txBody>
      </p:sp>
      <p:sp>
        <p:nvSpPr>
          <p:cNvPr id="4" name="灯片编号占位符 3"/>
          <p:cNvSpPr>
            <a:spLocks noGrp="1"/>
          </p:cNvSpPr>
          <p:nvPr>
            <p:ph type="sldNum" sz="quarter" idx="10"/>
          </p:nvPr>
        </p:nvSpPr>
        <p:spPr/>
        <p:txBody>
          <a:bodyPr/>
          <a:lstStyle/>
          <a:p>
            <a:pPr>
              <a:defRPr/>
            </a:pPr>
            <a:fld id="{370755C7-1FDD-4618-A443-E81CA3E25D95}" type="slidenum">
              <a:rPr lang="zh-CN" altLang="en-US" smtClean="0"/>
              <a:pPr>
                <a:defRPr/>
              </a:pPr>
              <a:t>4</a:t>
            </a:fld>
            <a:endParaRPr lang="zh-CN" altLang="en-US"/>
          </a:p>
        </p:txBody>
      </p:sp>
    </p:spTree>
    <p:extLst>
      <p:ext uri="{BB962C8B-B14F-4D97-AF65-F5344CB8AC3E}">
        <p14:creationId xmlns:p14="http://schemas.microsoft.com/office/powerpoint/2010/main" val="10863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370755C7-1FDD-4618-A443-E81CA3E25D95}" type="slidenum">
              <a:rPr lang="zh-CN" altLang="en-US" smtClean="0"/>
              <a:pPr>
                <a:defRPr/>
              </a:pPr>
              <a:t>5</a:t>
            </a:fld>
            <a:endParaRPr lang="zh-CN" altLang="en-US"/>
          </a:p>
        </p:txBody>
      </p:sp>
    </p:spTree>
    <p:extLst>
      <p:ext uri="{BB962C8B-B14F-4D97-AF65-F5344CB8AC3E}">
        <p14:creationId xmlns:p14="http://schemas.microsoft.com/office/powerpoint/2010/main" val="2008388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9A0AF98-4388-42E6-A342-DD1B958EF29B}" type="slidenum">
              <a:rPr lang="zh-CN" altLang="en-US" smtClean="0"/>
              <a:pPr/>
              <a:t>6</a:t>
            </a:fld>
            <a:endParaRPr lang="zh-CN" altLang="en-US"/>
          </a:p>
        </p:txBody>
      </p:sp>
    </p:spTree>
    <p:extLst>
      <p:ext uri="{BB962C8B-B14F-4D97-AF65-F5344CB8AC3E}">
        <p14:creationId xmlns:p14="http://schemas.microsoft.com/office/powerpoint/2010/main" val="347732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9A0AF98-4388-42E6-A342-DD1B958EF29B}" type="slidenum">
              <a:rPr lang="zh-CN" altLang="en-US" smtClean="0"/>
              <a:pPr/>
              <a:t>7</a:t>
            </a:fld>
            <a:endParaRPr lang="zh-CN" altLang="en-US"/>
          </a:p>
        </p:txBody>
      </p:sp>
    </p:spTree>
    <p:extLst>
      <p:ext uri="{BB962C8B-B14F-4D97-AF65-F5344CB8AC3E}">
        <p14:creationId xmlns:p14="http://schemas.microsoft.com/office/powerpoint/2010/main" val="2046748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9A0AF98-4388-42E6-A342-DD1B958EF29B}" type="slidenum">
              <a:rPr lang="zh-CN" altLang="en-US" smtClean="0"/>
              <a:pPr/>
              <a:t>8</a:t>
            </a:fld>
            <a:endParaRPr lang="zh-CN" altLang="en-US"/>
          </a:p>
        </p:txBody>
      </p:sp>
    </p:spTree>
    <p:extLst>
      <p:ext uri="{BB962C8B-B14F-4D97-AF65-F5344CB8AC3E}">
        <p14:creationId xmlns:p14="http://schemas.microsoft.com/office/powerpoint/2010/main" val="421050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60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46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3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89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33375"/>
            <a:ext cx="6858000" cy="6096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pPr lvl="0"/>
            <a:endParaRPr lang="zh-CN" altLang="en-US" noProof="1"/>
          </a:p>
        </p:txBody>
      </p:sp>
      <p:sp>
        <p:nvSpPr>
          <p:cNvPr id="4" name="灯片编号占位符 3"/>
          <p:cNvSpPr>
            <a:spLocks noGrp="1"/>
          </p:cNvSpPr>
          <p:nvPr>
            <p:ph type="sldNum" sz="quarter" idx="10"/>
          </p:nvPr>
        </p:nvSpPr>
        <p:spPr>
          <a:xfrm>
            <a:off x="0" y="0"/>
            <a:ext cx="0" cy="0"/>
          </a:xfrm>
        </p:spPr>
        <p:txBody>
          <a:bodyPr vert="horz" wrap="square" lIns="91440" tIns="45720" rIns="91440" bIns="45720" numCol="1" anchor="t" anchorCtr="0" compatLnSpc="1">
            <a:prstTxWarp prst="textNoShape">
              <a:avLst/>
            </a:prstTxWarp>
          </a:bodyPr>
          <a:lstStyle>
            <a:lvl1pPr eaLnBrk="1" hangingPunct="1">
              <a:defRPr smtClean="0">
                <a:latin typeface="Verdana" panose="020B0604030504040204" pitchFamily="34" charset="0"/>
                <a:ea typeface="Gulim" pitchFamily="34" charset="-127"/>
              </a:defRPr>
            </a:lvl1pPr>
          </a:lstStyle>
          <a:p>
            <a:pPr>
              <a:defRPr/>
            </a:pPr>
            <a:fld id="{E9B1BDF7-5676-4603-BA35-847FEFFF407A}" type="slidenum">
              <a:rPr lang="ko-KR" altLang="en-US"/>
              <a:pPr>
                <a:defRPr/>
              </a:pPr>
              <a:t>‹#›</a:t>
            </a:fld>
            <a:endParaRPr lang="ko-KR" altLang="en-US"/>
          </a:p>
        </p:txBody>
      </p:sp>
    </p:spTree>
    <p:extLst>
      <p:ext uri="{BB962C8B-B14F-4D97-AF65-F5344CB8AC3E}">
        <p14:creationId xmlns:p14="http://schemas.microsoft.com/office/powerpoint/2010/main" val="8707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600201"/>
            <a:ext cx="89154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95300" y="6356351"/>
            <a:ext cx="2311400" cy="365125"/>
          </a:xfrm>
          <a:prstGeom prst="rect">
            <a:avLst/>
          </a:prstGeom>
        </p:spPr>
        <p:txBody>
          <a:bodyPr/>
          <a:lstStyle/>
          <a:p>
            <a:fld id="{8B0593A8-2F82-41F6-AAFD-74DC4008F938}" type="datetime1">
              <a:rPr lang="zh-CN" altLang="en-US" smtClean="0"/>
              <a:pPr/>
              <a:t>2016/6/6</a:t>
            </a:fld>
            <a:endParaRPr lang="zh-CN" altLang="en-US"/>
          </a:p>
        </p:txBody>
      </p:sp>
      <p:sp>
        <p:nvSpPr>
          <p:cNvPr id="8" name="灯片编号占位符 7"/>
          <p:cNvSpPr>
            <a:spLocks noGrp="1"/>
          </p:cNvSpPr>
          <p:nvPr>
            <p:ph type="sldNum" sz="quarter" idx="11"/>
          </p:nvPr>
        </p:nvSpPr>
        <p:spPr>
          <a:xfrm>
            <a:off x="7594600" y="260648"/>
            <a:ext cx="2311400" cy="365125"/>
          </a:xfrm>
          <a:prstGeom prst="rect">
            <a:avLst/>
          </a:prstGeom>
        </p:spPr>
        <p:txBody>
          <a:bodyPr/>
          <a:lstStyle/>
          <a:p>
            <a:fld id="{A225A320-97A2-47BB-B2BB-98A2E85F89DB}" type="slidenum">
              <a:rPr lang="zh-CN" altLang="en-US" smtClean="0"/>
              <a:pPr/>
              <a:t>‹#›</a:t>
            </a:fld>
            <a:endParaRPr lang="zh-CN" altLang="en-US"/>
          </a:p>
        </p:txBody>
      </p:sp>
      <p:sp>
        <p:nvSpPr>
          <p:cNvPr id="9" name="页脚占位符 8"/>
          <p:cNvSpPr>
            <a:spLocks noGrp="1"/>
          </p:cNvSpPr>
          <p:nvPr>
            <p:ph type="ftr" sz="quarter" idx="12"/>
          </p:nvPr>
        </p:nvSpPr>
        <p:spPr>
          <a:xfrm>
            <a:off x="3384550" y="6356351"/>
            <a:ext cx="3136900" cy="365125"/>
          </a:xfrm>
          <a:prstGeom prst="rect">
            <a:avLst/>
          </a:prstGeom>
        </p:spPr>
        <p:txBody>
          <a:bodyPr/>
          <a:lstStyle/>
          <a:p>
            <a:endParaRPr lang="zh-CN" altLang="en-US"/>
          </a:p>
        </p:txBody>
      </p:sp>
    </p:spTree>
    <p:extLst>
      <p:ext uri="{BB962C8B-B14F-4D97-AF65-F5344CB8AC3E}">
        <p14:creationId xmlns:p14="http://schemas.microsoft.com/office/powerpoint/2010/main" val="2288484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5300" y="1600201"/>
            <a:ext cx="89154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95300" y="6356351"/>
            <a:ext cx="2311400" cy="365125"/>
          </a:xfrm>
          <a:prstGeom prst="rect">
            <a:avLst/>
          </a:prstGeom>
        </p:spPr>
        <p:txBody>
          <a:bodyPr/>
          <a:lstStyle/>
          <a:p>
            <a:fld id="{3253E34B-A5E8-428E-83ED-F0C867807FA6}" type="datetime1">
              <a:rPr lang="zh-CN" altLang="en-US" smtClean="0"/>
              <a:t>2016/6/6</a:t>
            </a:fld>
            <a:endParaRPr lang="zh-CN" altLang="en-US"/>
          </a:p>
        </p:txBody>
      </p:sp>
      <p:sp>
        <p:nvSpPr>
          <p:cNvPr id="5" name="页脚占位符 4"/>
          <p:cNvSpPr>
            <a:spLocks noGrp="1"/>
          </p:cNvSpPr>
          <p:nvPr>
            <p:ph type="ftr" sz="quarter" idx="11"/>
          </p:nvPr>
        </p:nvSpPr>
        <p:spPr>
          <a:xfrm>
            <a:off x="3384550" y="6356351"/>
            <a:ext cx="31369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099300" y="6356351"/>
            <a:ext cx="2311400" cy="365125"/>
          </a:xfrm>
          <a:prstGeom prst="rect">
            <a:avLst/>
          </a:prstGeom>
        </p:spPr>
        <p:txBody>
          <a:bodyPr/>
          <a:lstStyle/>
          <a:p>
            <a:fld id="{A225A320-97A2-47BB-B2BB-98A2E85F89DB}" type="slidenum">
              <a:rPr lang="zh-CN" altLang="en-US" smtClean="0"/>
              <a:pPr/>
              <a:t>‹#›</a:t>
            </a:fld>
            <a:r>
              <a:rPr lang="en-US" altLang="zh-CN" dirty="0" smtClean="0"/>
              <a:t>/27</a:t>
            </a:r>
            <a:endParaRPr lang="zh-CN" altLang="en-US" dirty="0"/>
          </a:p>
        </p:txBody>
      </p:sp>
    </p:spTree>
    <p:extLst>
      <p:ext uri="{BB962C8B-B14F-4D97-AF65-F5344CB8AC3E}">
        <p14:creationId xmlns:p14="http://schemas.microsoft.com/office/powerpoint/2010/main" val="39461475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11" Type="http://schemas.openxmlformats.org/officeDocument/2006/relationships/image" Target="../media/image16.png"/><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diagramColors" Target="../diagrams/colors5.xml"/><Relationship Id="rId11" Type="http://schemas.openxmlformats.org/officeDocument/2006/relationships/diagramColors" Target="../diagrams/colors60.xml"/><Relationship Id="rId5" Type="http://schemas.openxmlformats.org/officeDocument/2006/relationships/diagramQuickStyle" Target="../diagrams/quickStyle5.xml"/><Relationship Id="rId10" Type="http://schemas.openxmlformats.org/officeDocument/2006/relationships/diagramQuickStyle" Target="../diagrams/quickStyle60.xml"/><Relationship Id="rId4" Type="http://schemas.openxmlformats.org/officeDocument/2006/relationships/diagramLayout" Target="../diagrams/layout5.xml"/><Relationship Id="rId9" Type="http://schemas.openxmlformats.org/officeDocument/2006/relationships/diagramLayout" Target="../diagrams/layout60.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 Id="rId4" Type="http://schemas.openxmlformats.org/officeDocument/2006/relationships/chart" Target="../charts/char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xml"/><Relationship Id="rId4" Type="http://schemas.openxmlformats.org/officeDocument/2006/relationships/chart" Target="../charts/chart15.xml"/></Relationships>
</file>

<file path=ppt/slides/_rels/slide3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文本框 1"/>
          <p:cNvSpPr txBox="1">
            <a:spLocks noChangeArrowheads="1"/>
          </p:cNvSpPr>
          <p:nvPr/>
        </p:nvSpPr>
        <p:spPr bwMode="auto">
          <a:xfrm>
            <a:off x="855663" y="3624263"/>
            <a:ext cx="23272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a:solidFill>
                  <a:schemeClr val="bg1"/>
                </a:solidFill>
                <a:latin typeface="微软雅黑" panose="020B0503020204020204" pitchFamily="34" charset="-122"/>
                <a:ea typeface="微软雅黑" panose="020B0503020204020204" pitchFamily="34" charset="-122"/>
              </a:rPr>
              <a:t>2016</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
        <p:nvSpPr>
          <p:cNvPr id="4099" name="文本框 3"/>
          <p:cNvSpPr txBox="1">
            <a:spLocks noChangeArrowheads="1"/>
          </p:cNvSpPr>
          <p:nvPr/>
        </p:nvSpPr>
        <p:spPr bwMode="auto">
          <a:xfrm>
            <a:off x="884238" y="4896108"/>
            <a:ext cx="755847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500" dirty="0" smtClean="0">
                <a:solidFill>
                  <a:schemeClr val="bg1"/>
                </a:solidFill>
                <a:latin typeface="微软雅黑" panose="020B0503020204020204" pitchFamily="34" charset="-122"/>
                <a:ea typeface="微软雅黑" panose="020B0503020204020204" pitchFamily="34" charset="-122"/>
              </a:rPr>
              <a:t>精益求精：基于动量反转敏感度系数筛选的优化策略</a:t>
            </a:r>
            <a:endParaRPr lang="zh-CN" altLang="en-US" sz="25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09</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8" name="文本框 1"/>
          <p:cNvSpPr txBox="1">
            <a:spLocks noChangeArrowheads="1"/>
          </p:cNvSpPr>
          <p:nvPr/>
        </p:nvSpPr>
        <p:spPr bwMode="auto">
          <a:xfrm>
            <a:off x="438150" y="1412832"/>
            <a:ext cx="86010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267970" algn="just">
              <a:spcAft>
                <a:spcPts val="0"/>
              </a:spcAft>
            </a:pPr>
            <a:r>
              <a:rPr lang="zh-CN" altLang="en-US" b="1" dirty="0" smtClean="0">
                <a:solidFill>
                  <a:prstClr val="black"/>
                </a:solidFill>
                <a:latin typeface="微软雅黑" panose="020B0503020204020204" pitchFamily="34" charset="-122"/>
                <a:ea typeface="微软雅黑" panose="020B0503020204020204" pitchFamily="34" charset="-122"/>
              </a:rPr>
              <a:t>传统</a:t>
            </a:r>
            <a:r>
              <a:rPr lang="en-US" altLang="zh-CN" b="1" dirty="0" smtClean="0">
                <a:solidFill>
                  <a:prstClr val="black"/>
                </a:solidFill>
                <a:latin typeface="微软雅黑" panose="020B0503020204020204" pitchFamily="34" charset="-122"/>
                <a:ea typeface="微软雅黑" panose="020B0503020204020204" pitchFamily="34" charset="-122"/>
              </a:rPr>
              <a:t>1</a:t>
            </a:r>
            <a:r>
              <a:rPr lang="zh-CN" altLang="en-US" b="1" dirty="0" smtClean="0">
                <a:solidFill>
                  <a:prstClr val="black"/>
                </a:solidFill>
                <a:latin typeface="微软雅黑" panose="020B0503020204020204" pitchFamily="34" charset="-122"/>
                <a:ea typeface="微软雅黑" panose="020B0503020204020204" pitchFamily="34" charset="-122"/>
              </a:rPr>
              <a:t>月反转因子选股策略</a:t>
            </a:r>
            <a:endParaRPr lang="en-US" altLang="zh-CN" b="1" dirty="0" smtClean="0">
              <a:solidFill>
                <a:prstClr val="black"/>
              </a:solidFill>
              <a:latin typeface="微软雅黑" panose="020B0503020204020204" pitchFamily="34" charset="-122"/>
              <a:ea typeface="微软雅黑" panose="020B0503020204020204" pitchFamily="34" charset="-122"/>
            </a:endParaRPr>
          </a:p>
          <a:p>
            <a:pPr indent="267970" algn="just">
              <a:spcAft>
                <a:spcPts val="0"/>
              </a:spcAft>
            </a:pP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indent="267970" algn="just">
              <a:spcAft>
                <a:spcPts val="0"/>
              </a:spcAft>
            </a:pPr>
            <a:r>
              <a:rPr lang="zh-CN" altLang="en-US" sz="1600" dirty="0" smtClean="0">
                <a:solidFill>
                  <a:prstClr val="black"/>
                </a:solidFill>
                <a:latin typeface="微软雅黑" panose="020B0503020204020204" pitchFamily="34" charset="-122"/>
                <a:ea typeface="微软雅黑" panose="020B0503020204020204" pitchFamily="34" charset="-122"/>
              </a:rPr>
              <a:t>传统反转因子选股策略五档净值如图，并采用买入</a:t>
            </a:r>
            <a:r>
              <a:rPr lang="en-US" altLang="zh-CN" sz="1600" dirty="0" smtClean="0">
                <a:solidFill>
                  <a:prstClr val="black"/>
                </a:solidFill>
                <a:latin typeface="微软雅黑" panose="020B0503020204020204" pitchFamily="34" charset="-122"/>
                <a:ea typeface="微软雅黑" panose="020B0503020204020204" pitchFamily="34" charset="-122"/>
              </a:rPr>
              <a:t>Q1</a:t>
            </a:r>
            <a:r>
              <a:rPr lang="zh-CN" altLang="en-US" sz="1600" dirty="0" smtClean="0">
                <a:solidFill>
                  <a:prstClr val="black"/>
                </a:solidFill>
                <a:latin typeface="微软雅黑" panose="020B0503020204020204" pitchFamily="34" charset="-122"/>
                <a:ea typeface="微软雅黑" panose="020B0503020204020204" pitchFamily="34" charset="-122"/>
              </a:rPr>
              <a:t>档股票，卖空</a:t>
            </a:r>
            <a:r>
              <a:rPr lang="en-US" altLang="zh-CN" sz="1600" dirty="0" smtClean="0">
                <a:solidFill>
                  <a:prstClr val="black"/>
                </a:solidFill>
                <a:latin typeface="微软雅黑" panose="020B0503020204020204" pitchFamily="34" charset="-122"/>
                <a:ea typeface="微软雅黑" panose="020B0503020204020204" pitchFamily="34" charset="-122"/>
              </a:rPr>
              <a:t>Q5</a:t>
            </a:r>
            <a:r>
              <a:rPr lang="zh-CN" altLang="en-US" sz="1600" dirty="0" smtClean="0">
                <a:solidFill>
                  <a:prstClr val="black"/>
                </a:solidFill>
                <a:latin typeface="微软雅黑" panose="020B0503020204020204" pitchFamily="34" charset="-122"/>
                <a:ea typeface="微软雅黑" panose="020B0503020204020204" pitchFamily="34" charset="-122"/>
              </a:rPr>
              <a:t>档股票，得到多空组合净值如图。从图中可以看到，市场短期存在着典型的反转效应</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zh-CN" altLang="zh-CN" sz="1600" b="1" dirty="0">
              <a:solidFill>
                <a:prstClr val="black"/>
              </a:solidFill>
              <a:latin typeface="微软雅黑" panose="020B0503020204020204" pitchFamily="34" charset="-122"/>
              <a:ea typeface="微软雅黑" panose="020B0503020204020204" pitchFamily="34" charset="-122"/>
            </a:endParaRPr>
          </a:p>
        </p:txBody>
      </p:sp>
      <p:graphicFrame>
        <p:nvGraphicFramePr>
          <p:cNvPr id="11" name="图表 10"/>
          <p:cNvGraphicFramePr>
            <a:graphicFrameLocks/>
          </p:cNvGraphicFramePr>
          <p:nvPr>
            <p:extLst>
              <p:ext uri="{D42A27DB-BD31-4B8C-83A1-F6EECF244321}">
                <p14:modId xmlns:p14="http://schemas.microsoft.com/office/powerpoint/2010/main" val="3977476312"/>
              </p:ext>
            </p:extLst>
          </p:nvPr>
        </p:nvGraphicFramePr>
        <p:xfrm>
          <a:off x="242888" y="2537110"/>
          <a:ext cx="43488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p:cNvGraphicFramePr>
            <a:graphicFrameLocks/>
          </p:cNvGraphicFramePr>
          <p:nvPr>
            <p:extLst/>
          </p:nvPr>
        </p:nvGraphicFramePr>
        <p:xfrm>
          <a:off x="4888556" y="2579171"/>
          <a:ext cx="4348800" cy="3600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sp>
        <p:nvSpPr>
          <p:cNvPr id="9" name="文本框 6"/>
          <p:cNvSpPr txBox="1">
            <a:spLocks noChangeArrowheads="1"/>
          </p:cNvSpPr>
          <p:nvPr/>
        </p:nvSpPr>
        <p:spPr bwMode="auto">
          <a:xfrm>
            <a:off x="242888" y="25717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808080"/>
                </a:solidFill>
                <a:latin typeface="微软雅黑" panose="020B0503020204020204" pitchFamily="34" charset="-122"/>
                <a:ea typeface="微软雅黑" panose="020B0503020204020204" pitchFamily="34" charset="-122"/>
              </a:rPr>
              <a:t>动量反转效应</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4103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10</a:t>
            </a:r>
            <a:endParaRPr lang="zh-CN" altLang="en-US" sz="1400" dirty="0">
              <a:solidFill>
                <a:srgbClr val="808080"/>
              </a:solidFill>
              <a:latin typeface="微软雅黑" panose="020B0503020204020204" pitchFamily="34" charset="-122"/>
              <a:ea typeface="微软雅黑" panose="020B0503020204020204" pitchFamily="34" charset="-122"/>
            </a:endParaRPr>
          </a:p>
        </p:txBody>
      </p:sp>
      <p:graphicFrame>
        <p:nvGraphicFramePr>
          <p:cNvPr id="17" name="图示 16"/>
          <p:cNvGraphicFramePr/>
          <p:nvPr>
            <p:extLst>
              <p:ext uri="{D42A27DB-BD31-4B8C-83A1-F6EECF244321}">
                <p14:modId xmlns:p14="http://schemas.microsoft.com/office/powerpoint/2010/main" val="3684575394"/>
              </p:ext>
            </p:extLst>
          </p:nvPr>
        </p:nvGraphicFramePr>
        <p:xfrm>
          <a:off x="1496712" y="1772862"/>
          <a:ext cx="6604000"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1"/>
          <p:cNvSpPr txBox="1">
            <a:spLocks noChangeArrowheads="1"/>
          </p:cNvSpPr>
          <p:nvPr/>
        </p:nvSpPr>
        <p:spPr bwMode="auto">
          <a:xfrm>
            <a:off x="438150" y="1268820"/>
            <a:ext cx="8601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策略优化：</a:t>
            </a:r>
            <a:endParaRPr lang="en-US" altLang="zh-CN" b="1" kern="100" dirty="0" smtClean="0">
              <a:solidFill>
                <a:srgbClr val="333333"/>
              </a:solidFill>
              <a:latin typeface="微软雅黑" panose="020B0503020204020204" pitchFamily="34" charset="-122"/>
              <a:ea typeface="微软雅黑" panose="020B0503020204020204" pitchFamily="34" charset="-122"/>
              <a:cs typeface="Arial"/>
            </a:endParaRPr>
          </a:p>
        </p:txBody>
      </p:sp>
      <p:sp>
        <p:nvSpPr>
          <p:cNvPr id="6" name="文本框 1"/>
          <p:cNvSpPr txBox="1">
            <a:spLocks noChangeArrowheads="1"/>
          </p:cNvSpPr>
          <p:nvPr/>
        </p:nvSpPr>
        <p:spPr bwMode="auto">
          <a:xfrm>
            <a:off x="4738687" y="5949210"/>
            <a:ext cx="3958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如何衡量股票的动量</a:t>
            </a:r>
            <a:r>
              <a:rPr lang="en-US" altLang="zh-CN" b="1" kern="100" dirty="0" smtClean="0">
                <a:solidFill>
                  <a:srgbClr val="333333"/>
                </a:solidFill>
                <a:latin typeface="微软雅黑" panose="020B0503020204020204" pitchFamily="34" charset="-122"/>
                <a:ea typeface="微软雅黑" panose="020B0503020204020204" pitchFamily="34" charset="-122"/>
                <a:cs typeface="Arial"/>
              </a:rPr>
              <a:t>/</a:t>
            </a: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反转特性？</a:t>
            </a:r>
            <a:endParaRPr lang="en-US" altLang="zh-CN" b="1" kern="100" dirty="0" smtClean="0">
              <a:solidFill>
                <a:srgbClr val="333333"/>
              </a:solidFill>
              <a:latin typeface="微软雅黑" panose="020B0503020204020204" pitchFamily="34" charset="-122"/>
              <a:ea typeface="微软雅黑" panose="020B0503020204020204" pitchFamily="34" charset="-122"/>
              <a:cs typeface="Arial"/>
            </a:endParaRPr>
          </a:p>
        </p:txBody>
      </p:sp>
      <p:sp>
        <p:nvSpPr>
          <p:cNvPr id="7" name="文本框 6"/>
          <p:cNvSpPr txBox="1">
            <a:spLocks noChangeArrowheads="1"/>
          </p:cNvSpPr>
          <p:nvPr/>
        </p:nvSpPr>
        <p:spPr bwMode="auto">
          <a:xfrm>
            <a:off x="242888" y="25717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808080"/>
                </a:solidFill>
                <a:latin typeface="微软雅黑" panose="020B0503020204020204" pitchFamily="34" charset="-122"/>
                <a:ea typeface="微软雅黑" panose="020B0503020204020204" pitchFamily="34" charset="-122"/>
              </a:rPr>
              <a:t>动量反转效应</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9093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362"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11</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15364" name="文本框 5"/>
          <p:cNvSpPr txBox="1">
            <a:spLocks noChangeArrowheads="1"/>
          </p:cNvSpPr>
          <p:nvPr/>
        </p:nvSpPr>
        <p:spPr bwMode="auto">
          <a:xfrm>
            <a:off x="6607175" y="1627188"/>
            <a:ext cx="22907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0">
                <a:solidFill>
                  <a:srgbClr val="FFFFFF"/>
                </a:solidFill>
                <a:latin typeface="微软雅黑" panose="020B0503020204020204" pitchFamily="34" charset="-122"/>
                <a:ea typeface="微软雅黑" panose="020B0503020204020204" pitchFamily="34" charset="-122"/>
              </a:rPr>
              <a:t>02</a:t>
            </a:r>
            <a:endParaRPr lang="zh-CN" altLang="en-US" sz="14000">
              <a:solidFill>
                <a:srgbClr val="FFFFFF"/>
              </a:solidFill>
              <a:latin typeface="微软雅黑" panose="020B0503020204020204" pitchFamily="34" charset="-122"/>
              <a:ea typeface="微软雅黑" panose="020B0503020204020204" pitchFamily="34" charset="-122"/>
            </a:endParaRPr>
          </a:p>
        </p:txBody>
      </p:sp>
      <p:sp>
        <p:nvSpPr>
          <p:cNvPr id="15365" name="文本框 6"/>
          <p:cNvSpPr txBox="1">
            <a:spLocks noChangeArrowheads="1"/>
          </p:cNvSpPr>
          <p:nvPr/>
        </p:nvSpPr>
        <p:spPr bwMode="auto">
          <a:xfrm>
            <a:off x="4119563" y="1698625"/>
            <a:ext cx="45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01</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366" name="文本框 7"/>
          <p:cNvSpPr txBox="1">
            <a:spLocks noChangeArrowheads="1"/>
          </p:cNvSpPr>
          <p:nvPr/>
        </p:nvSpPr>
        <p:spPr bwMode="auto">
          <a:xfrm>
            <a:off x="4821238" y="2582863"/>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FFFFFF"/>
                </a:solidFill>
                <a:latin typeface="微软雅黑" panose="020B0503020204020204" pitchFamily="34" charset="-122"/>
                <a:ea typeface="微软雅黑" panose="020B0503020204020204" pitchFamily="34" charset="-122"/>
              </a:rPr>
              <a:t>02</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5367" name="文本框 8"/>
          <p:cNvSpPr txBox="1">
            <a:spLocks noChangeArrowheads="1"/>
          </p:cNvSpPr>
          <p:nvPr/>
        </p:nvSpPr>
        <p:spPr bwMode="auto">
          <a:xfrm>
            <a:off x="5121275" y="3681413"/>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FFFFFF"/>
                </a:solidFill>
                <a:latin typeface="微软雅黑" panose="020B0503020204020204" pitchFamily="34" charset="-122"/>
                <a:ea typeface="微软雅黑" panose="020B0503020204020204" pitchFamily="34" charset="-122"/>
              </a:rPr>
              <a:t>03</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5368" name="文本框 9"/>
          <p:cNvSpPr txBox="1">
            <a:spLocks noChangeArrowheads="1"/>
          </p:cNvSpPr>
          <p:nvPr/>
        </p:nvSpPr>
        <p:spPr bwMode="auto">
          <a:xfrm>
            <a:off x="4981575" y="4837113"/>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FFFFFF"/>
                </a:solidFill>
                <a:latin typeface="微软雅黑" panose="020B0503020204020204" pitchFamily="34" charset="-122"/>
                <a:ea typeface="微软雅黑" panose="020B0503020204020204" pitchFamily="34" charset="-122"/>
              </a:rPr>
              <a:t>04</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5370" name="文本框 10"/>
          <p:cNvSpPr txBox="1">
            <a:spLocks noChangeArrowheads="1"/>
          </p:cNvSpPr>
          <p:nvPr/>
        </p:nvSpPr>
        <p:spPr bwMode="auto">
          <a:xfrm>
            <a:off x="6029262" y="4437003"/>
            <a:ext cx="3604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smtClean="0">
                <a:solidFill>
                  <a:srgbClr val="FFFFFF"/>
                </a:solidFill>
                <a:latin typeface="微软雅黑" panose="020B0503020204020204" pitchFamily="34" charset="-122"/>
                <a:ea typeface="微软雅黑" panose="020B0503020204020204" pitchFamily="34" charset="-122"/>
              </a:rPr>
              <a:t>|  </a:t>
            </a:r>
            <a:r>
              <a:rPr lang="zh-CN" altLang="en-US" sz="2000" dirty="0" smtClean="0">
                <a:solidFill>
                  <a:srgbClr val="FFFFFF"/>
                </a:solidFill>
                <a:latin typeface="微软雅黑" panose="020B0503020204020204" pitchFamily="34" charset="-122"/>
                <a:ea typeface="微软雅黑" panose="020B0503020204020204" pitchFamily="34" charset="-122"/>
              </a:rPr>
              <a:t>引入</a:t>
            </a:r>
            <a:r>
              <a:rPr lang="en-US" altLang="zh-CN" sz="2000" dirty="0" smtClean="0">
                <a:solidFill>
                  <a:srgbClr val="FFFFFF"/>
                </a:solidFill>
                <a:latin typeface="微软雅黑" panose="020B0503020204020204" pitchFamily="34" charset="-122"/>
                <a:ea typeface="微软雅黑" panose="020B0503020204020204" pitchFamily="34" charset="-122"/>
              </a:rPr>
              <a:t>Hurst</a:t>
            </a:r>
            <a:r>
              <a:rPr lang="zh-CN" altLang="en-US" sz="2000" dirty="0" smtClean="0">
                <a:solidFill>
                  <a:srgbClr val="FFFFFF"/>
                </a:solidFill>
                <a:latin typeface="微软雅黑" panose="020B0503020204020204" pitchFamily="34" charset="-122"/>
                <a:ea typeface="微软雅黑" panose="020B0503020204020204" pitchFamily="34" charset="-122"/>
              </a:rPr>
              <a:t>指数的反转策略</a:t>
            </a:r>
            <a:r>
              <a:rPr lang="en-US" altLang="zh-CN" sz="2000" dirty="0" smtClean="0">
                <a:solidFill>
                  <a:srgbClr val="FFFFFF"/>
                </a:solidFill>
                <a:latin typeface="微软雅黑" panose="020B0503020204020204" pitchFamily="34" charset="-122"/>
                <a:ea typeface="微软雅黑" panose="020B0503020204020204" pitchFamily="34" charset="-122"/>
              </a:rPr>
              <a:t>  |</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5371" name="文本框 12"/>
          <p:cNvSpPr txBox="1">
            <a:spLocks noChangeArrowheads="1"/>
          </p:cNvSpPr>
          <p:nvPr/>
        </p:nvSpPr>
        <p:spPr bwMode="auto">
          <a:xfrm>
            <a:off x="7534275" y="4916488"/>
            <a:ext cx="5588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rgbClr val="FFFFFF"/>
                </a:solidFill>
                <a:latin typeface="微软雅黑" panose="020B0503020204020204" pitchFamily="34" charset="-122"/>
                <a:ea typeface="微软雅黑" panose="020B0503020204020204" pitchFamily="34" charset="-122"/>
              </a:rPr>
              <a:t>&gt;</a:t>
            </a:r>
            <a:endParaRPr lang="zh-CN" altLang="en-US" sz="4000">
              <a:solidFill>
                <a:srgbClr val="FFFFFF"/>
              </a:solidFill>
              <a:latin typeface="微软雅黑" panose="020B0503020204020204" pitchFamily="34" charset="-122"/>
              <a:ea typeface="微软雅黑" panose="020B0503020204020204" pitchFamily="34" charset="-122"/>
            </a:endParaRPr>
          </a:p>
        </p:txBody>
      </p:sp>
      <p:pic>
        <p:nvPicPr>
          <p:cNvPr id="1537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111375"/>
            <a:ext cx="32893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188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12</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11267" name="文本框 6"/>
          <p:cNvSpPr txBox="1">
            <a:spLocks noChangeArrowheads="1"/>
          </p:cNvSpPr>
          <p:nvPr/>
        </p:nvSpPr>
        <p:spPr bwMode="auto">
          <a:xfrm>
            <a:off x="242888" y="257175"/>
            <a:ext cx="2866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引入</a:t>
            </a:r>
            <a:r>
              <a:rPr lang="en-US" altLang="zh-CN" dirty="0">
                <a:solidFill>
                  <a:srgbClr val="808080"/>
                </a:solidFill>
                <a:latin typeface="微软雅黑" panose="020B0503020204020204" pitchFamily="34" charset="-122"/>
                <a:ea typeface="微软雅黑" panose="020B0503020204020204" pitchFamily="34" charset="-122"/>
              </a:rPr>
              <a:t>Hurst</a:t>
            </a:r>
            <a:r>
              <a:rPr lang="zh-CN" altLang="en-US" dirty="0">
                <a:solidFill>
                  <a:srgbClr val="808080"/>
                </a:solidFill>
                <a:latin typeface="微软雅黑" panose="020B0503020204020204" pitchFamily="34" charset="-122"/>
                <a:ea typeface="微软雅黑" panose="020B0503020204020204" pitchFamily="34" charset="-122"/>
              </a:rPr>
              <a:t>指数的反转策略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744291" y="1268820"/>
            <a:ext cx="86010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r>
              <a:rPr lang="en-US" altLang="zh-CN" b="1" kern="100" dirty="0" smtClean="0">
                <a:solidFill>
                  <a:srgbClr val="333333"/>
                </a:solidFill>
                <a:latin typeface="微软雅黑" panose="020B0503020204020204" pitchFamily="34" charset="-122"/>
                <a:ea typeface="微软雅黑" panose="020B0503020204020204" pitchFamily="34" charset="-122"/>
                <a:cs typeface="Arial"/>
              </a:rPr>
              <a:t>   Hurst</a:t>
            </a: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指数：衡量时间序列的记忆性</a:t>
            </a:r>
            <a:endParaRPr lang="en-US" altLang="zh-CN" b="1"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b="1"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zh-CN" altLang="en-US" sz="1600" dirty="0" smtClean="0">
                <a:solidFill>
                  <a:prstClr val="black"/>
                </a:solidFill>
                <a:latin typeface="微软雅黑" panose="020B0503020204020204" pitchFamily="34" charset="-122"/>
                <a:ea typeface="微软雅黑" panose="020B0503020204020204" pitchFamily="34" charset="-122"/>
              </a:rPr>
              <a:t>    英国</a:t>
            </a:r>
            <a:r>
              <a:rPr lang="zh-CN" altLang="en-US" sz="1600" dirty="0">
                <a:solidFill>
                  <a:prstClr val="black"/>
                </a:solidFill>
                <a:latin typeface="微软雅黑" panose="020B0503020204020204" pitchFamily="34" charset="-122"/>
                <a:ea typeface="微软雅黑" panose="020B0503020204020204" pitchFamily="34" charset="-122"/>
              </a:rPr>
              <a:t>水文</a:t>
            </a:r>
            <a:r>
              <a:rPr lang="zh-CN" altLang="en-US" sz="1600" dirty="0" smtClean="0">
                <a:solidFill>
                  <a:prstClr val="black"/>
                </a:solidFill>
                <a:latin typeface="微软雅黑" panose="020B0503020204020204" pitchFamily="34" charset="-122"/>
                <a:ea typeface="微软雅黑" panose="020B0503020204020204" pitchFamily="34" charset="-122"/>
              </a:rPr>
              <a:t>专家 </a:t>
            </a:r>
            <a:r>
              <a:rPr lang="en-US" altLang="zh-CN" sz="1600" dirty="0" smtClean="0">
                <a:solidFill>
                  <a:prstClr val="black"/>
                </a:solidFill>
                <a:latin typeface="微软雅黑" panose="020B0503020204020204" pitchFamily="34" charset="-122"/>
                <a:ea typeface="微软雅黑" panose="020B0503020204020204" pitchFamily="34" charset="-122"/>
              </a:rPr>
              <a:t>H.E. Hurst </a:t>
            </a:r>
            <a:r>
              <a:rPr lang="zh-CN" altLang="en-US" sz="1600" dirty="0" smtClean="0">
                <a:solidFill>
                  <a:prstClr val="black"/>
                </a:solidFill>
                <a:latin typeface="微软雅黑" panose="020B0503020204020204" pitchFamily="34" charset="-122"/>
                <a:ea typeface="微软雅黑" panose="020B0503020204020204" pitchFamily="34" charset="-122"/>
              </a:rPr>
              <a:t>在研究尼罗河</a:t>
            </a:r>
            <a:r>
              <a:rPr lang="zh-CN" altLang="en-US" sz="1600" dirty="0">
                <a:solidFill>
                  <a:prstClr val="black"/>
                </a:solidFill>
                <a:latin typeface="微软雅黑" panose="020B0503020204020204" pitchFamily="34" charset="-122"/>
                <a:ea typeface="微软雅黑" panose="020B0503020204020204" pitchFamily="34" charset="-122"/>
              </a:rPr>
              <a:t>水库水流量和贮存能力的关系</a:t>
            </a:r>
            <a:r>
              <a:rPr lang="zh-CN" altLang="en-US" sz="1600" dirty="0" smtClean="0">
                <a:solidFill>
                  <a:prstClr val="black"/>
                </a:solidFill>
                <a:latin typeface="微软雅黑" panose="020B0503020204020204" pitchFamily="34" charset="-122"/>
                <a:ea typeface="微软雅黑" panose="020B0503020204020204" pitchFamily="34" charset="-122"/>
              </a:rPr>
              <a:t>时，发现洪水</a:t>
            </a:r>
            <a:r>
              <a:rPr lang="zh-CN" altLang="en-US" sz="1600" dirty="0">
                <a:solidFill>
                  <a:prstClr val="black"/>
                </a:solidFill>
                <a:latin typeface="微软雅黑" panose="020B0503020204020204" pitchFamily="34" charset="-122"/>
                <a:ea typeface="微软雅黑" panose="020B0503020204020204" pitchFamily="34" charset="-122"/>
              </a:rPr>
              <a:t>过程是时间系列曲线，具有正的长时间相关效应。即干旱愈久，就可能出现持续的干旱；大洪水年过后仍然会有较大</a:t>
            </a:r>
            <a:r>
              <a:rPr lang="zh-CN" altLang="en-US" sz="1600" dirty="0" smtClean="0">
                <a:solidFill>
                  <a:prstClr val="black"/>
                </a:solidFill>
                <a:latin typeface="微软雅黑" panose="020B0503020204020204" pitchFamily="34" charset="-122"/>
                <a:ea typeface="微软雅黑" panose="020B0503020204020204" pitchFamily="34" charset="-122"/>
              </a:rPr>
              <a:t>洪水，因此，</a:t>
            </a: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H.E. Hurst </a:t>
            </a:r>
            <a:r>
              <a:rPr lang="zh-CN" altLang="en-US" sz="1600" dirty="0" smtClean="0">
                <a:solidFill>
                  <a:prstClr val="black"/>
                </a:solidFill>
                <a:latin typeface="微软雅黑" panose="020B0503020204020204" pitchFamily="34" charset="-122"/>
                <a:ea typeface="微软雅黑" panose="020B0503020204020204" pitchFamily="34" charset="-122"/>
              </a:rPr>
              <a:t>提出用</a:t>
            </a:r>
            <a:r>
              <a:rPr lang="en-US" altLang="zh-CN" sz="1600" dirty="0" smtClean="0">
                <a:solidFill>
                  <a:prstClr val="black"/>
                </a:solidFill>
                <a:latin typeface="微软雅黑" panose="020B0503020204020204" pitchFamily="34" charset="-122"/>
                <a:ea typeface="微软雅黑" panose="020B0503020204020204" pitchFamily="34" charset="-122"/>
              </a:rPr>
              <a:t>Hurst</a:t>
            </a:r>
            <a:r>
              <a:rPr lang="zh-CN" altLang="en-US" sz="1600" dirty="0" smtClean="0">
                <a:solidFill>
                  <a:prstClr val="black"/>
                </a:solidFill>
                <a:latin typeface="微软雅黑" panose="020B0503020204020204" pitchFamily="34" charset="-122"/>
                <a:ea typeface="微软雅黑" panose="020B0503020204020204" pitchFamily="34" charset="-122"/>
              </a:rPr>
              <a:t>指数来衡量时间序列的记忆性，被广泛应用于时间序列的分析中。</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zh-CN" altLang="en-US" sz="1600" kern="100" dirty="0" smtClean="0">
                <a:solidFill>
                  <a:prstClr val="black"/>
                </a:solidFill>
                <a:latin typeface="微软雅黑" panose="020B0503020204020204" pitchFamily="34" charset="-122"/>
                <a:ea typeface="微软雅黑" panose="020B0503020204020204" pitchFamily="34" charset="-122"/>
                <a:cs typeface="Arial"/>
              </a:rPr>
              <a:t>    股票市场的动量效应的一个表现形式就是股票的前期收益与后期收益具有正相关关系，而反转效应则是股票的前期收益与后期收益具有负相关关系。因此，可以采用</a:t>
            </a:r>
            <a:r>
              <a:rPr lang="en-US" altLang="zh-CN" sz="1600" kern="100" dirty="0" smtClean="0">
                <a:solidFill>
                  <a:prstClr val="black"/>
                </a:solidFill>
                <a:latin typeface="微软雅黑" panose="020B0503020204020204" pitchFamily="34" charset="-122"/>
                <a:ea typeface="微软雅黑" panose="020B0503020204020204" pitchFamily="34" charset="-122"/>
                <a:cs typeface="Arial"/>
              </a:rPr>
              <a:t>Hurst</a:t>
            </a:r>
            <a:r>
              <a:rPr lang="zh-CN" altLang="en-US" sz="1600" kern="100" dirty="0" smtClean="0">
                <a:solidFill>
                  <a:prstClr val="black"/>
                </a:solidFill>
                <a:latin typeface="微软雅黑" panose="020B0503020204020204" pitchFamily="34" charset="-122"/>
                <a:ea typeface="微软雅黑" panose="020B0503020204020204" pitchFamily="34" charset="-122"/>
                <a:cs typeface="Arial"/>
              </a:rPr>
              <a:t>指数衡量股票的动量和反转效应的强弱。正相关性越强，则动量效应越强，负相关性越强，则反转效应越强。</a:t>
            </a:r>
            <a:endParaRPr lang="en-US" altLang="zh-CN" sz="1600" kern="100" dirty="0" smtClean="0">
              <a:solidFill>
                <a:prstClr val="black"/>
              </a:solidFill>
              <a:latin typeface="微软雅黑" panose="020B0503020204020204" pitchFamily="34" charset="-122"/>
              <a:ea typeface="微软雅黑" panose="020B0503020204020204" pitchFamily="34" charset="-122"/>
              <a:cs typeface="Arial"/>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6712" y="4131142"/>
            <a:ext cx="6817054" cy="2207021"/>
          </a:xfrm>
          <a:prstGeom prst="rect">
            <a:avLst/>
          </a:prstGeom>
        </p:spPr>
      </p:pic>
    </p:spTree>
    <p:extLst>
      <p:ext uri="{BB962C8B-B14F-4D97-AF65-F5344CB8AC3E}">
        <p14:creationId xmlns:p14="http://schemas.microsoft.com/office/powerpoint/2010/main" val="1602418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13</a:t>
            </a:r>
            <a:endParaRPr lang="zh-CN" altLang="en-US" sz="1400" dirty="0">
              <a:solidFill>
                <a:srgbClr val="80808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1"/>
              <p:cNvSpPr txBox="1">
                <a:spLocks noChangeArrowheads="1"/>
              </p:cNvSpPr>
              <p:nvPr/>
            </p:nvSpPr>
            <p:spPr bwMode="auto">
              <a:xfrm>
                <a:off x="438150" y="1244004"/>
                <a:ext cx="8601075" cy="53532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     </a:t>
                </a:r>
                <a:r>
                  <a:rPr lang="en-US" altLang="zh-CN" b="1" kern="100" dirty="0" smtClean="0">
                    <a:solidFill>
                      <a:srgbClr val="333333"/>
                    </a:solidFill>
                    <a:latin typeface="微软雅黑" panose="020B0503020204020204" pitchFamily="34" charset="-122"/>
                    <a:ea typeface="微软雅黑" panose="020B0503020204020204" pitchFamily="34" charset="-122"/>
                    <a:cs typeface="Arial"/>
                  </a:rPr>
                  <a:t>Hurst</a:t>
                </a: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指数计算步骤</a:t>
                </a:r>
                <a:r>
                  <a:rPr lang="en-US" altLang="zh-CN" b="1" kern="100" dirty="0" smtClean="0">
                    <a:solidFill>
                      <a:srgbClr val="333333"/>
                    </a:solidFill>
                    <a:latin typeface="微软雅黑" panose="020B0503020204020204" pitchFamily="34" charset="-122"/>
                    <a:ea typeface="微软雅黑" panose="020B0503020204020204" pitchFamily="34" charset="-122"/>
                    <a:cs typeface="Arial"/>
                  </a:rPr>
                  <a:t>——</a:t>
                </a: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重标极差法（</a:t>
                </a:r>
                <a:r>
                  <a:rPr lang="en-US" altLang="zh-CN" b="1" kern="100" dirty="0">
                    <a:solidFill>
                      <a:srgbClr val="333333"/>
                    </a:solidFill>
                    <a:latin typeface="微软雅黑" panose="020B0503020204020204" pitchFamily="34" charset="-122"/>
                    <a:ea typeface="微软雅黑" panose="020B0503020204020204" pitchFamily="34" charset="-122"/>
                    <a:cs typeface="Arial"/>
                  </a:rPr>
                  <a:t>Rescaled range</a:t>
                </a: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a:t>
                </a:r>
                <a:endParaRPr lang="en-US" altLang="zh-CN"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将</a:t>
                </a:r>
                <a:r>
                  <a:rPr lang="zh-CN" altLang="zh-CN" sz="1600" kern="0" dirty="0" smtClean="0">
                    <a:solidFill>
                      <a:prstClr val="black">
                        <a:lumMod val="85000"/>
                        <a:lumOff val="15000"/>
                      </a:prstClr>
                    </a:solidFill>
                    <a:latin typeface="微软雅黑" panose="020B0503020204020204" pitchFamily="34" charset="-122"/>
                    <a:ea typeface="微软雅黑" panose="020B0503020204020204" pitchFamily="34" charset="-122"/>
                    <a:cs typeface="宋体"/>
                  </a:rPr>
                  <a:t>时间序列</a:t>
                </a:r>
                <a14:m>
                  <m:oMath xmlns:m="http://schemas.openxmlformats.org/officeDocument/2006/math">
                    <m:r>
                      <a:rPr lang="en-US" altLang="zh-CN" sz="1600" kern="0" dirty="0">
                        <a:solidFill>
                          <a:prstClr val="black"/>
                        </a:solidFill>
                        <a:latin typeface="Cambria Math"/>
                        <a:ea typeface="微软雅黑" panose="020B0503020204020204" pitchFamily="34" charset="-122"/>
                        <a:cs typeface="宋体"/>
                      </a:rPr>
                      <m:t>{</m:t>
                    </m:r>
                    <m:sSub>
                      <m:sSubPr>
                        <m:ctrlPr>
                          <a:rPr lang="en-US" altLang="zh-CN" sz="1600" i="1" kern="0" dirty="0" smtClean="0">
                            <a:solidFill>
                              <a:prstClr val="black"/>
                            </a:solidFill>
                            <a:latin typeface="Cambria Math" panose="02040503050406030204" pitchFamily="18" charset="0"/>
                            <a:ea typeface="微软雅黑" panose="020B0503020204020204" pitchFamily="34" charset="-122"/>
                          </a:rPr>
                        </m:ctrlPr>
                      </m:sSubPr>
                      <m:e>
                        <m:r>
                          <a:rPr lang="en-US" altLang="zh-CN" sz="1600" i="1" kern="0" dirty="0" smtClean="0">
                            <a:solidFill>
                              <a:prstClr val="black"/>
                            </a:solidFill>
                            <a:latin typeface="Cambria Math"/>
                            <a:ea typeface="微软雅黑" panose="020B0503020204020204" pitchFamily="34" charset="-122"/>
                          </a:rPr>
                          <m:t>𝑥</m:t>
                        </m:r>
                      </m:e>
                      <m:sub>
                        <m:r>
                          <a:rPr lang="en-US" altLang="zh-CN" sz="1600" i="1" kern="0" dirty="0" smtClean="0">
                            <a:solidFill>
                              <a:prstClr val="black"/>
                            </a:solidFill>
                            <a:latin typeface="Cambria Math"/>
                            <a:ea typeface="微软雅黑" panose="020B0503020204020204" pitchFamily="34" charset="-122"/>
                          </a:rPr>
                          <m:t>𝑡</m:t>
                        </m:r>
                      </m:sub>
                    </m:sSub>
                  </m:oMath>
                </a14:m>
                <a:r>
                  <a:rPr lang="en-US" altLang="zh-CN" sz="1600" kern="100" dirty="0" smtClean="0">
                    <a:solidFill>
                      <a:prstClr val="black"/>
                    </a:solidFill>
                    <a:latin typeface="微软雅黑" panose="020B0503020204020204" pitchFamily="34" charset="-122"/>
                    <a:ea typeface="微软雅黑" panose="020B0503020204020204" pitchFamily="34" charset="-122"/>
                    <a:cs typeface="Times New Roman"/>
                  </a:rPr>
                  <a:t>} </a:t>
                </a:r>
                <a:r>
                  <a:rPr lang="zh-CN" altLang="zh-CN" sz="1600" kern="0" dirty="0">
                    <a:solidFill>
                      <a:prstClr val="black"/>
                    </a:solidFill>
                    <a:latin typeface="微软雅黑" panose="020B0503020204020204" pitchFamily="34" charset="-122"/>
                    <a:ea typeface="微软雅黑" panose="020B0503020204020204" pitchFamily="34" charset="-122"/>
                    <a:cs typeface="宋体"/>
                  </a:rPr>
                  <a:t>划分为长度</a:t>
                </a: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为</a:t>
                </a:r>
                <a14:m>
                  <m:oMath xmlns:m="http://schemas.openxmlformats.org/officeDocument/2006/math">
                    <m:r>
                      <a:rPr lang="en-US" altLang="zh-CN" sz="1600" i="1" kern="0" smtClean="0">
                        <a:solidFill>
                          <a:prstClr val="black"/>
                        </a:solidFill>
                        <a:latin typeface="Cambria Math"/>
                        <a:ea typeface="微软雅黑" panose="020B0503020204020204" pitchFamily="34" charset="-122"/>
                        <a:cs typeface="宋体"/>
                      </a:rPr>
                      <m:t>𝑛</m:t>
                    </m:r>
                  </m:oMath>
                </a14:m>
                <a:r>
                  <a:rPr lang="en-US" altLang="zh-CN" sz="1600" kern="100" dirty="0" smtClean="0">
                    <a:solidFill>
                      <a:prstClr val="black"/>
                    </a:solidFill>
                    <a:latin typeface="微软雅黑" panose="020B0503020204020204" pitchFamily="34" charset="-122"/>
                    <a:ea typeface="微软雅黑" panose="020B0503020204020204" pitchFamily="34" charset="-122"/>
                    <a:cs typeface="Times New Roman"/>
                  </a:rPr>
                  <a:t> </a:t>
                </a:r>
                <a:r>
                  <a:rPr lang="zh-CN" altLang="zh-CN" sz="1600" kern="0" dirty="0">
                    <a:solidFill>
                      <a:prstClr val="black"/>
                    </a:solidFill>
                    <a:latin typeface="微软雅黑" panose="020B0503020204020204" pitchFamily="34" charset="-122"/>
                    <a:ea typeface="微软雅黑" panose="020B0503020204020204" pitchFamily="34" charset="-122"/>
                    <a:cs typeface="宋体"/>
                  </a:rPr>
                  <a:t>的若干个等长序列，序列的个数</a:t>
                </a: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为</a:t>
                </a:r>
                <a14:m>
                  <m:oMath xmlns:m="http://schemas.openxmlformats.org/officeDocument/2006/math">
                    <m:r>
                      <a:rPr lang="en-US" altLang="zh-CN" sz="1600" i="1" kern="0" smtClean="0">
                        <a:solidFill>
                          <a:prstClr val="black"/>
                        </a:solidFill>
                        <a:latin typeface="Cambria Math"/>
                        <a:ea typeface="微软雅黑" panose="020B0503020204020204" pitchFamily="34" charset="-122"/>
                        <a:cs typeface="宋体"/>
                      </a:rPr>
                      <m:t>𝐴</m:t>
                    </m:r>
                    <m:r>
                      <a:rPr lang="en-US" altLang="zh-CN" sz="1600" i="1" kern="0" smtClean="0">
                        <a:solidFill>
                          <a:prstClr val="black"/>
                        </a:solidFill>
                        <a:latin typeface="Cambria Math"/>
                        <a:ea typeface="微软雅黑" panose="020B0503020204020204" pitchFamily="34" charset="-122"/>
                        <a:cs typeface="宋体"/>
                      </a:rPr>
                      <m:t>=</m:t>
                    </m:r>
                    <m:d>
                      <m:dPr>
                        <m:begChr m:val="⌊"/>
                        <m:endChr m:val="⌋"/>
                        <m:ctrlPr>
                          <a:rPr lang="en-US" altLang="zh-CN" sz="1600" i="1" kern="0" smtClean="0">
                            <a:solidFill>
                              <a:prstClr val="black"/>
                            </a:solidFill>
                            <a:latin typeface="Cambria Math" panose="02040503050406030204" pitchFamily="18" charset="0"/>
                            <a:ea typeface="微软雅黑" panose="020B0503020204020204" pitchFamily="34" charset="-122"/>
                          </a:rPr>
                        </m:ctrlPr>
                      </m:dPr>
                      <m:e>
                        <m:r>
                          <a:rPr lang="en-US" altLang="zh-CN" sz="1600" i="1" kern="0" smtClean="0">
                            <a:solidFill>
                              <a:prstClr val="black"/>
                            </a:solidFill>
                            <a:latin typeface="Cambria Math"/>
                            <a:ea typeface="微软雅黑" panose="020B0503020204020204" pitchFamily="34" charset="-122"/>
                          </a:rPr>
                          <m:t>𝑁</m:t>
                        </m:r>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微软雅黑" panose="020B0503020204020204" pitchFamily="34" charset="-122"/>
                          </a:rPr>
                          <m:t>𝑛</m:t>
                        </m:r>
                      </m:e>
                    </m:d>
                  </m:oMath>
                </a14:m>
                <a:r>
                  <a:rPr lang="zh-CN" altLang="zh-CN" sz="1600" kern="0" dirty="0">
                    <a:solidFill>
                      <a:prstClr val="black"/>
                    </a:solidFill>
                    <a:latin typeface="微软雅黑" panose="020B0503020204020204" pitchFamily="34" charset="-122"/>
                    <a:ea typeface="微软雅黑" panose="020B0503020204020204" pitchFamily="34" charset="-122"/>
                    <a:cs typeface="宋体"/>
                  </a:rPr>
                  <a:t>，设</a:t>
                </a: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第</a:t>
                </a:r>
                <a14:m>
                  <m:oMath xmlns:m="http://schemas.openxmlformats.org/officeDocument/2006/math">
                    <m:r>
                      <a:rPr lang="en-US" altLang="zh-CN" sz="1600" i="1" kern="0" smtClean="0">
                        <a:solidFill>
                          <a:prstClr val="black"/>
                        </a:solidFill>
                        <a:latin typeface="Cambria Math"/>
                        <a:ea typeface="微软雅黑" panose="020B0503020204020204" pitchFamily="34" charset="-122"/>
                        <a:cs typeface="宋体"/>
                      </a:rPr>
                      <m:t>𝑎</m:t>
                    </m:r>
                  </m:oMath>
                </a14:m>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个子</a:t>
                </a:r>
                <a:r>
                  <a:rPr lang="zh-CN" altLang="zh-CN" sz="1600" kern="0" dirty="0">
                    <a:solidFill>
                      <a:prstClr val="black"/>
                    </a:solidFill>
                    <a:latin typeface="微软雅黑" panose="020B0503020204020204" pitchFamily="34" charset="-122"/>
                    <a:ea typeface="微软雅黑" panose="020B0503020204020204" pitchFamily="34" charset="-122"/>
                    <a:cs typeface="宋体"/>
                  </a:rPr>
                  <a:t>序列记为</a:t>
                </a:r>
                <a:r>
                  <a:rPr lang="en-US" altLang="zh-CN" sz="1600" kern="0" dirty="0">
                    <a:solidFill>
                      <a:prstClr val="black"/>
                    </a:solidFill>
                    <a:latin typeface="微软雅黑" panose="020B0503020204020204" pitchFamily="34" charset="-122"/>
                    <a:ea typeface="微软雅黑" panose="020B0503020204020204" pitchFamily="34" charset="-122"/>
                    <a:cs typeface="宋体"/>
                  </a:rPr>
                  <a:t> </a:t>
                </a:r>
                <a14:m>
                  <m:oMath xmlns:m="http://schemas.openxmlformats.org/officeDocument/2006/math">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𝑅</m:t>
                        </m:r>
                      </m:e>
                      <m:sub>
                        <m:r>
                          <a:rPr lang="en-US" altLang="zh-CN" sz="1600" i="1" kern="0" smtClean="0">
                            <a:solidFill>
                              <a:prstClr val="black"/>
                            </a:solidFill>
                            <a:latin typeface="Cambria Math"/>
                            <a:ea typeface="微软雅黑" panose="020B0503020204020204" pitchFamily="34" charset="-122"/>
                          </a:rPr>
                          <m:t>𝑎</m:t>
                        </m:r>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微软雅黑" panose="020B0503020204020204" pitchFamily="34" charset="-122"/>
                          </a:rPr>
                          <m:t>𝑖</m:t>
                        </m:r>
                      </m:sub>
                    </m:sSub>
                  </m:oMath>
                </a14:m>
                <a:endParaRPr lang="en-US" altLang="zh-CN" sz="1600" kern="100" dirty="0" smtClean="0">
                  <a:solidFill>
                    <a:prstClr val="black"/>
                  </a:solidFill>
                  <a:latin typeface="微软雅黑" panose="020B0503020204020204" pitchFamily="34" charset="-122"/>
                  <a:ea typeface="微软雅黑" panose="020B0503020204020204" pitchFamily="34" charset="-122"/>
                  <a:cs typeface="Times New Roman"/>
                </a:endParaRPr>
              </a:p>
              <a:p>
                <a:pPr marL="285750" indent="-285750" algn="just">
                  <a:spcAft>
                    <a:spcPts val="0"/>
                  </a:spcAft>
                  <a:buFont typeface="Arial" panose="020B0604020202020204" pitchFamily="34" charset="0"/>
                  <a:buChar char="•"/>
                </a:pPr>
                <a:endParaRPr lang="en-US" altLang="zh-CN" sz="1600" kern="100" dirty="0">
                  <a:solidFill>
                    <a:prstClr val="black"/>
                  </a:solidFill>
                  <a:latin typeface="微软雅黑" panose="020B0503020204020204" pitchFamily="34" charset="-122"/>
                  <a:ea typeface="微软雅黑" panose="020B0503020204020204" pitchFamily="34" charset="-122"/>
                  <a:cs typeface="Times New Roman"/>
                </a:endParaRPr>
              </a:p>
              <a:p>
                <a:pPr marL="285750" indent="-285750" algn="just">
                  <a:spcAft>
                    <a:spcPts val="0"/>
                  </a:spcAft>
                  <a:buFont typeface="Arial" panose="020B0604020202020204" pitchFamily="34" charset="0"/>
                  <a:buChar char="•"/>
                </a:pP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计算第</a:t>
                </a:r>
                <a14:m>
                  <m:oMath xmlns:m="http://schemas.openxmlformats.org/officeDocument/2006/math">
                    <m:r>
                      <a:rPr lang="en-US" altLang="zh-CN" sz="1600" i="1" kern="0">
                        <a:solidFill>
                          <a:prstClr val="black"/>
                        </a:solidFill>
                        <a:latin typeface="Cambria Math"/>
                        <a:ea typeface="微软雅黑" panose="020B0503020204020204" pitchFamily="34" charset="-122"/>
                        <a:cs typeface="宋体"/>
                      </a:rPr>
                      <m:t>𝑎</m:t>
                    </m:r>
                  </m:oMath>
                </a14:m>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个子</a:t>
                </a:r>
                <a:r>
                  <a:rPr lang="zh-CN" altLang="zh-CN" sz="1600" kern="0" dirty="0">
                    <a:solidFill>
                      <a:prstClr val="black"/>
                    </a:solidFill>
                    <a:latin typeface="微软雅黑" panose="020B0503020204020204" pitchFamily="34" charset="-122"/>
                    <a:ea typeface="微软雅黑" panose="020B0503020204020204" pitchFamily="34" charset="-122"/>
                    <a:cs typeface="宋体"/>
                  </a:rPr>
                  <a:t>序列的</a:t>
                </a: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均值</a:t>
                </a:r>
                <a14:m>
                  <m:oMath xmlns:m="http://schemas.openxmlformats.org/officeDocument/2006/math">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acc>
                          <m:accPr>
                            <m:chr m:val="̅"/>
                            <m:ctrlPr>
                              <a:rPr lang="en-US" altLang="zh-CN" sz="1600" i="1" kern="0" smtClean="0">
                                <a:solidFill>
                                  <a:prstClr val="black"/>
                                </a:solidFill>
                                <a:latin typeface="Cambria Math" panose="02040503050406030204" pitchFamily="18" charset="0"/>
                                <a:ea typeface="微软雅黑" panose="020B0503020204020204" pitchFamily="34" charset="-122"/>
                              </a:rPr>
                            </m:ctrlPr>
                          </m:accPr>
                          <m:e>
                            <m:r>
                              <a:rPr lang="en-US" altLang="zh-CN" sz="1600" i="1" kern="0" smtClean="0">
                                <a:solidFill>
                                  <a:prstClr val="black"/>
                                </a:solidFill>
                                <a:latin typeface="Cambria Math"/>
                                <a:ea typeface="微软雅黑" panose="020B0503020204020204" pitchFamily="34" charset="-122"/>
                              </a:rPr>
                              <m:t>𝑅</m:t>
                            </m:r>
                          </m:e>
                        </m:acc>
                      </m:e>
                      <m:sub>
                        <m:r>
                          <a:rPr lang="en-US" altLang="zh-CN" sz="1600" i="1" kern="0" smtClean="0">
                            <a:solidFill>
                              <a:prstClr val="black"/>
                            </a:solidFill>
                            <a:latin typeface="Cambria Math"/>
                            <a:ea typeface="微软雅黑" panose="020B0503020204020204" pitchFamily="34" charset="-122"/>
                          </a:rPr>
                          <m:t>𝑎</m:t>
                        </m:r>
                      </m:sub>
                    </m:sSub>
                    <m:r>
                      <a:rPr lang="en-US" altLang="zh-CN" sz="1600" i="1" kern="0" smtClean="0">
                        <a:solidFill>
                          <a:prstClr val="black"/>
                        </a:solidFill>
                        <a:latin typeface="Cambria Math"/>
                        <a:ea typeface="微软雅黑" panose="020B0503020204020204" pitchFamily="34" charset="-122"/>
                        <a:cs typeface="宋体"/>
                      </a:rPr>
                      <m:t>=</m:t>
                    </m:r>
                    <m:f>
                      <m:fPr>
                        <m:ctrlPr>
                          <a:rPr lang="en-US" altLang="zh-CN" sz="1600" i="1" kern="0" smtClean="0">
                            <a:solidFill>
                              <a:prstClr val="black"/>
                            </a:solidFill>
                            <a:latin typeface="Cambria Math" panose="02040503050406030204" pitchFamily="18" charset="0"/>
                            <a:ea typeface="微软雅黑" panose="020B0503020204020204" pitchFamily="34" charset="-122"/>
                          </a:rPr>
                        </m:ctrlPr>
                      </m:fPr>
                      <m:num>
                        <m:r>
                          <a:rPr lang="en-US" altLang="zh-CN" sz="1600" i="1" kern="0" smtClean="0">
                            <a:solidFill>
                              <a:prstClr val="black"/>
                            </a:solidFill>
                            <a:latin typeface="Cambria Math"/>
                            <a:ea typeface="微软雅黑" panose="020B0503020204020204" pitchFamily="34" charset="-122"/>
                          </a:rPr>
                          <m:t>1</m:t>
                        </m:r>
                      </m:num>
                      <m:den>
                        <m:r>
                          <a:rPr lang="en-US" altLang="zh-CN" sz="1600" i="1" kern="0" smtClean="0">
                            <a:solidFill>
                              <a:prstClr val="black"/>
                            </a:solidFill>
                            <a:latin typeface="Cambria Math"/>
                            <a:ea typeface="微软雅黑" panose="020B0503020204020204" pitchFamily="34" charset="-122"/>
                          </a:rPr>
                          <m:t>𝑛</m:t>
                        </m:r>
                      </m:den>
                    </m:f>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𝑅</m:t>
                        </m:r>
                      </m:e>
                      <m:sub>
                        <m:r>
                          <a:rPr lang="en-US" altLang="zh-CN" sz="1600" i="1" kern="0" smtClean="0">
                            <a:solidFill>
                              <a:prstClr val="black"/>
                            </a:solidFill>
                            <a:latin typeface="Cambria Math"/>
                            <a:ea typeface="微软雅黑" panose="020B0503020204020204" pitchFamily="34" charset="-122"/>
                          </a:rPr>
                          <m:t>𝑎</m:t>
                        </m:r>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微软雅黑" panose="020B0503020204020204" pitchFamily="34" charset="-122"/>
                          </a:rPr>
                          <m:t>𝑖</m:t>
                        </m:r>
                      </m:sub>
                    </m:sSub>
                  </m:oMath>
                </a14:m>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a:t>
                </a:r>
                <a:r>
                  <a:rPr lang="zh-CN" altLang="zh-CN" sz="1600" kern="0" dirty="0">
                    <a:solidFill>
                      <a:prstClr val="black"/>
                    </a:solidFill>
                    <a:latin typeface="微软雅黑" panose="020B0503020204020204" pitchFamily="34" charset="-122"/>
                    <a:ea typeface="微软雅黑" panose="020B0503020204020204" pitchFamily="34" charset="-122"/>
                    <a:cs typeface="宋体"/>
                  </a:rPr>
                  <a:t>标准差</a:t>
                </a: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为</a:t>
                </a:r>
                <a14:m>
                  <m:oMath xmlns:m="http://schemas.openxmlformats.org/officeDocument/2006/math">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𝑆</m:t>
                        </m:r>
                      </m:e>
                      <m:sub>
                        <m:r>
                          <a:rPr lang="en-US" altLang="zh-CN" sz="1600" i="1" kern="0" smtClean="0">
                            <a:solidFill>
                              <a:prstClr val="black"/>
                            </a:solidFill>
                            <a:latin typeface="Cambria Math"/>
                            <a:ea typeface="微软雅黑" panose="020B0503020204020204" pitchFamily="34" charset="-122"/>
                          </a:rPr>
                          <m:t>𝑎</m:t>
                        </m:r>
                      </m:sub>
                    </m:sSub>
                    <m:r>
                      <a:rPr lang="zh-CN" altLang="en-US" sz="1600" i="1" kern="0" smtClean="0">
                        <a:solidFill>
                          <a:prstClr val="black"/>
                        </a:solidFill>
                        <a:latin typeface="Cambria Math"/>
                        <a:ea typeface="微软雅黑" panose="020B0503020204020204" pitchFamily="34" charset="-122"/>
                      </a:rPr>
                      <m:t>，</m:t>
                    </m:r>
                  </m:oMath>
                </a14:m>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累积</a:t>
                </a:r>
                <a:r>
                  <a:rPr lang="zh-CN" altLang="zh-CN" sz="1600" kern="0" dirty="0">
                    <a:solidFill>
                      <a:prstClr val="black"/>
                    </a:solidFill>
                    <a:latin typeface="微软雅黑" panose="020B0503020204020204" pitchFamily="34" charset="-122"/>
                    <a:ea typeface="微软雅黑" panose="020B0503020204020204" pitchFamily="34" charset="-122"/>
                    <a:cs typeface="宋体"/>
                  </a:rPr>
                  <a:t>离差</a:t>
                </a:r>
                <a14:m>
                  <m:oMath xmlns:m="http://schemas.openxmlformats.org/officeDocument/2006/math">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𝐷</m:t>
                        </m:r>
                      </m:e>
                      <m:sub>
                        <m:r>
                          <a:rPr lang="en-US" altLang="zh-CN" sz="1600" i="1" kern="0" smtClean="0">
                            <a:solidFill>
                              <a:prstClr val="black"/>
                            </a:solidFill>
                            <a:latin typeface="Cambria Math"/>
                            <a:ea typeface="微软雅黑" panose="020B0503020204020204" pitchFamily="34" charset="-122"/>
                          </a:rPr>
                          <m:t>𝑎</m:t>
                        </m:r>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微软雅黑" panose="020B0503020204020204" pitchFamily="34" charset="-122"/>
                          </a:rPr>
                          <m:t>𝑖</m:t>
                        </m:r>
                      </m:sub>
                    </m:sSub>
                    <m:r>
                      <a:rPr lang="en-US" altLang="zh-CN" sz="1600" i="1" kern="0" smtClean="0">
                        <a:solidFill>
                          <a:prstClr val="black"/>
                        </a:solidFill>
                        <a:latin typeface="Cambria Math"/>
                        <a:ea typeface="微软雅黑" panose="020B0503020204020204" pitchFamily="34" charset="-122"/>
                      </a:rPr>
                      <m:t>=</m:t>
                    </m:r>
                    <m:nary>
                      <m:naryPr>
                        <m:chr m:val="∑"/>
                        <m:ctrlPr>
                          <a:rPr lang="en-US" altLang="zh-CN" sz="1600" i="1" kern="0" smtClean="0">
                            <a:solidFill>
                              <a:prstClr val="black"/>
                            </a:solidFill>
                            <a:latin typeface="Cambria Math" panose="02040503050406030204" pitchFamily="18" charset="0"/>
                            <a:ea typeface="微软雅黑" panose="020B0503020204020204" pitchFamily="34" charset="-122"/>
                          </a:rPr>
                        </m:ctrlPr>
                      </m:naryPr>
                      <m:sub>
                        <m:r>
                          <m:rPr>
                            <m:brk m:alnAt="23"/>
                          </m:rPr>
                          <a:rPr lang="en-US" altLang="zh-CN" sz="1600" i="1" kern="0" smtClean="0">
                            <a:solidFill>
                              <a:prstClr val="black"/>
                            </a:solidFill>
                            <a:latin typeface="Cambria Math"/>
                            <a:ea typeface="微软雅黑" panose="020B0503020204020204" pitchFamily="34" charset="-122"/>
                          </a:rPr>
                          <m:t>𝑗</m:t>
                        </m:r>
                        <m:r>
                          <a:rPr lang="en-US" altLang="zh-CN" sz="1600" i="1" kern="0" smtClean="0">
                            <a:solidFill>
                              <a:prstClr val="black"/>
                            </a:solidFill>
                            <a:latin typeface="Cambria Math"/>
                            <a:ea typeface="微软雅黑" panose="020B0503020204020204" pitchFamily="34" charset="-122"/>
                          </a:rPr>
                          <m:t>=1</m:t>
                        </m:r>
                      </m:sub>
                      <m:sup>
                        <m:r>
                          <a:rPr lang="en-US" altLang="zh-CN" sz="1600" i="1" kern="0" smtClean="0">
                            <a:solidFill>
                              <a:prstClr val="black"/>
                            </a:solidFill>
                            <a:latin typeface="Cambria Math"/>
                            <a:ea typeface="微软雅黑" panose="020B0503020204020204" pitchFamily="34" charset="-122"/>
                          </a:rPr>
                          <m:t>𝑖</m:t>
                        </m:r>
                      </m:sup>
                      <m:e>
                        <m:r>
                          <a:rPr lang="en-US" altLang="zh-CN" sz="1600" i="1" kern="0" smtClean="0">
                            <a:solidFill>
                              <a:prstClr val="black"/>
                            </a:solidFill>
                            <a:latin typeface="Cambria Math"/>
                            <a:ea typeface="微软雅黑" panose="020B0503020204020204" pitchFamily="34" charset="-122"/>
                          </a:rPr>
                          <m:t>(</m:t>
                        </m:r>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𝑅</m:t>
                            </m:r>
                          </m:e>
                          <m:sub>
                            <m:r>
                              <a:rPr lang="en-US" altLang="zh-CN" sz="1600" i="1" kern="0" smtClean="0">
                                <a:solidFill>
                                  <a:prstClr val="black"/>
                                </a:solidFill>
                                <a:latin typeface="Cambria Math"/>
                                <a:ea typeface="微软雅黑" panose="020B0503020204020204" pitchFamily="34" charset="-122"/>
                              </a:rPr>
                              <m:t>𝑎</m:t>
                            </m:r>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微软雅黑" panose="020B0503020204020204" pitchFamily="34" charset="-122"/>
                              </a:rPr>
                              <m:t>𝑗</m:t>
                            </m:r>
                          </m:sub>
                        </m:sSub>
                        <m:r>
                          <a:rPr lang="en-US" altLang="zh-CN" sz="1600" i="1" kern="0" smtClean="0">
                            <a:solidFill>
                              <a:prstClr val="black"/>
                            </a:solidFill>
                            <a:latin typeface="Cambria Math"/>
                            <a:ea typeface="微软雅黑" panose="020B0503020204020204" pitchFamily="34" charset="-122"/>
                          </a:rPr>
                          <m:t>−</m:t>
                        </m:r>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acc>
                              <m:accPr>
                                <m:chr m:val="̅"/>
                                <m:ctrlPr>
                                  <a:rPr lang="en-US" altLang="zh-CN" sz="1600" i="1" kern="0" smtClean="0">
                                    <a:solidFill>
                                      <a:prstClr val="black"/>
                                    </a:solidFill>
                                    <a:latin typeface="Cambria Math" panose="02040503050406030204" pitchFamily="18" charset="0"/>
                                    <a:ea typeface="微软雅黑" panose="020B0503020204020204" pitchFamily="34" charset="-122"/>
                                  </a:rPr>
                                </m:ctrlPr>
                              </m:accPr>
                              <m:e>
                                <m:r>
                                  <a:rPr lang="en-US" altLang="zh-CN" sz="1600" i="1" kern="0" smtClean="0">
                                    <a:solidFill>
                                      <a:prstClr val="black"/>
                                    </a:solidFill>
                                    <a:latin typeface="Cambria Math"/>
                                    <a:ea typeface="微软雅黑" panose="020B0503020204020204" pitchFamily="34" charset="-122"/>
                                  </a:rPr>
                                  <m:t>𝑅</m:t>
                                </m:r>
                              </m:e>
                            </m:acc>
                          </m:e>
                          <m:sub>
                            <m:r>
                              <a:rPr lang="en-US" altLang="zh-CN" sz="1600" i="1" kern="0" smtClean="0">
                                <a:solidFill>
                                  <a:prstClr val="black"/>
                                </a:solidFill>
                                <a:latin typeface="Cambria Math"/>
                                <a:ea typeface="微软雅黑" panose="020B0503020204020204" pitchFamily="34" charset="-122"/>
                              </a:rPr>
                              <m:t>𝑎</m:t>
                            </m:r>
                          </m:sub>
                        </m:sSub>
                        <m:r>
                          <a:rPr lang="en-US" altLang="zh-CN" sz="1600" i="1" kern="0" smtClean="0">
                            <a:solidFill>
                              <a:prstClr val="black"/>
                            </a:solidFill>
                            <a:latin typeface="Cambria Math"/>
                            <a:ea typeface="微软雅黑" panose="020B0503020204020204" pitchFamily="34" charset="-122"/>
                          </a:rPr>
                          <m:t>)</m:t>
                        </m:r>
                      </m:e>
                    </m:nary>
                  </m:oMath>
                </a14:m>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a:t>
                </a:r>
                <a:r>
                  <a:rPr lang="zh-CN" altLang="zh-CN" sz="1600" kern="0" dirty="0">
                    <a:solidFill>
                      <a:prstClr val="black"/>
                    </a:solidFill>
                    <a:latin typeface="微软雅黑" panose="020B0503020204020204" pitchFamily="34" charset="-122"/>
                    <a:ea typeface="微软雅黑" panose="020B0503020204020204" pitchFamily="34" charset="-122"/>
                    <a:cs typeface="宋体"/>
                  </a:rPr>
                  <a:t>计算极差</a:t>
                </a:r>
                <a14:m>
                  <m:oMath xmlns:m="http://schemas.openxmlformats.org/officeDocument/2006/math">
                    <m:sSub>
                      <m:sSubPr>
                        <m:ctrlPr>
                          <a:rPr lang="en-US" altLang="zh-CN" sz="1600" i="1" ker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𝑅</m:t>
                        </m:r>
                      </m:e>
                      <m:sub>
                        <m:r>
                          <a:rPr lang="en-US" altLang="zh-CN" sz="1600" i="1" kern="0" smtClean="0">
                            <a:solidFill>
                              <a:prstClr val="black"/>
                            </a:solidFill>
                            <a:latin typeface="Cambria Math"/>
                            <a:ea typeface="微软雅黑" panose="020B0503020204020204" pitchFamily="34" charset="-122"/>
                          </a:rPr>
                          <m:t>𝑎</m:t>
                        </m:r>
                      </m:sub>
                    </m:sSub>
                    <m:r>
                      <a:rPr lang="en-US" altLang="zh-CN" sz="1600" i="1" kern="0">
                        <a:solidFill>
                          <a:prstClr val="black"/>
                        </a:solidFill>
                        <a:latin typeface="Cambria Math"/>
                        <a:ea typeface="微软雅黑" panose="020B0503020204020204" pitchFamily="34" charset="-122"/>
                      </a:rPr>
                      <m:t>=</m:t>
                    </m:r>
                    <m:func>
                      <m:funcPr>
                        <m:ctrlPr>
                          <a:rPr lang="en-US" altLang="zh-CN" sz="1600" i="1" kern="0" smtClean="0">
                            <a:solidFill>
                              <a:prstClr val="black"/>
                            </a:solidFill>
                            <a:latin typeface="Cambria Math" panose="02040503050406030204" pitchFamily="18" charset="0"/>
                            <a:ea typeface="微软雅黑" panose="020B0503020204020204" pitchFamily="34" charset="-122"/>
                          </a:rPr>
                        </m:ctrlPr>
                      </m:funcPr>
                      <m:fName>
                        <m:r>
                          <m:rPr>
                            <m:sty m:val="p"/>
                          </m:rPr>
                          <a:rPr lang="en-US" altLang="zh-CN" sz="1600" kern="0" smtClean="0">
                            <a:solidFill>
                              <a:prstClr val="black"/>
                            </a:solidFill>
                            <a:latin typeface="Cambria Math"/>
                            <a:ea typeface="微软雅黑" panose="020B0503020204020204" pitchFamily="34" charset="-122"/>
                          </a:rPr>
                          <m:t>max</m:t>
                        </m:r>
                      </m:fName>
                      <m:e>
                        <m:d>
                          <m:dPr>
                            <m:ctrlPr>
                              <a:rPr lang="en-US" altLang="zh-CN" sz="1600" i="1" kern="0" smtClean="0">
                                <a:solidFill>
                                  <a:prstClr val="black"/>
                                </a:solidFill>
                                <a:latin typeface="Cambria Math" panose="02040503050406030204" pitchFamily="18" charset="0"/>
                                <a:ea typeface="微软雅黑" panose="020B0503020204020204" pitchFamily="34" charset="-122"/>
                              </a:rPr>
                            </m:ctrlPr>
                          </m:dPr>
                          <m:e>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𝐷</m:t>
                                </m:r>
                              </m:e>
                              <m:sub>
                                <m:r>
                                  <a:rPr lang="en-US" altLang="zh-CN" sz="1600" i="1" kern="0" smtClean="0">
                                    <a:solidFill>
                                      <a:prstClr val="black"/>
                                    </a:solidFill>
                                    <a:latin typeface="Cambria Math"/>
                                    <a:ea typeface="微软雅黑" panose="020B0503020204020204" pitchFamily="34" charset="-122"/>
                                  </a:rPr>
                                  <m:t>𝑎</m:t>
                                </m:r>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微软雅黑" panose="020B0503020204020204" pitchFamily="34" charset="-122"/>
                                  </a:rPr>
                                  <m:t>𝑖</m:t>
                                </m:r>
                              </m:sub>
                            </m:sSub>
                          </m:e>
                        </m:d>
                      </m:e>
                    </m:func>
                    <m:r>
                      <a:rPr lang="en-US" altLang="zh-CN" sz="1600" i="1" kern="0" smtClean="0">
                        <a:solidFill>
                          <a:prstClr val="black"/>
                        </a:solidFill>
                        <a:latin typeface="Cambria Math"/>
                        <a:ea typeface="微软雅黑" panose="020B0503020204020204" pitchFamily="34" charset="-122"/>
                      </a:rPr>
                      <m:t>−</m:t>
                    </m:r>
                    <m:r>
                      <m:rPr>
                        <m:sty m:val="p"/>
                      </m:rPr>
                      <a:rPr lang="en-US" altLang="zh-CN" sz="1600" kern="0" smtClean="0">
                        <a:solidFill>
                          <a:prstClr val="black"/>
                        </a:solidFill>
                        <a:latin typeface="Cambria Math"/>
                        <a:ea typeface="微软雅黑" panose="020B0503020204020204" pitchFamily="34" charset="-122"/>
                      </a:rPr>
                      <m:t>min</m:t>
                    </m:r>
                    <m:r>
                      <a:rPr lang="en-US" altLang="zh-CN" sz="1600" i="1" kern="0" smtClean="0">
                        <a:solidFill>
                          <a:prstClr val="black"/>
                        </a:solidFill>
                        <a:latin typeface="Cambria Math"/>
                        <a:ea typeface="微软雅黑" panose="020B0503020204020204" pitchFamily="34" charset="-122"/>
                      </a:rPr>
                      <m:t>⁡(</m:t>
                    </m:r>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𝐷</m:t>
                        </m:r>
                      </m:e>
                      <m:sub>
                        <m:r>
                          <a:rPr lang="en-US" altLang="zh-CN" sz="1600" i="1" kern="0" smtClean="0">
                            <a:solidFill>
                              <a:prstClr val="black"/>
                            </a:solidFill>
                            <a:latin typeface="Cambria Math"/>
                            <a:ea typeface="微软雅黑" panose="020B0503020204020204" pitchFamily="34" charset="-122"/>
                          </a:rPr>
                          <m:t>𝑎</m:t>
                        </m:r>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微软雅黑" panose="020B0503020204020204" pitchFamily="34" charset="-122"/>
                          </a:rPr>
                          <m:t>𝑖</m:t>
                        </m:r>
                      </m:sub>
                    </m:sSub>
                    <m:r>
                      <a:rPr lang="en-US" altLang="zh-CN" sz="1600" i="1" kern="0" smtClean="0">
                        <a:solidFill>
                          <a:prstClr val="black"/>
                        </a:solidFill>
                        <a:latin typeface="Cambria Math"/>
                        <a:ea typeface="微软雅黑" panose="020B0503020204020204" pitchFamily="34" charset="-122"/>
                      </a:rPr>
                      <m:t>)</m:t>
                    </m:r>
                    <m:r>
                      <a:rPr lang="en-US" altLang="zh-CN" sz="1600" i="1" kern="0">
                        <a:solidFill>
                          <a:prstClr val="black"/>
                        </a:solidFill>
                        <a:latin typeface="Cambria Math"/>
                        <a:ea typeface="微软雅黑" panose="020B0503020204020204" pitchFamily="34" charset="-122"/>
                      </a:rPr>
                      <m:t> </m:t>
                    </m:r>
                  </m:oMath>
                </a14:m>
                <a:r>
                  <a:rPr lang="zh-CN" altLang="zh-CN" sz="1600" kern="0" dirty="0">
                    <a:solidFill>
                      <a:prstClr val="black"/>
                    </a:solidFill>
                    <a:latin typeface="微软雅黑" panose="020B0503020204020204" pitchFamily="34" charset="-122"/>
                    <a:ea typeface="微软雅黑" panose="020B0503020204020204" pitchFamily="34" charset="-122"/>
                    <a:cs typeface="宋体"/>
                  </a:rPr>
                  <a:t>：</a:t>
                </a:r>
                <a:r>
                  <a:rPr lang="en-US" altLang="zh-CN" sz="1600" kern="100" dirty="0">
                    <a:solidFill>
                      <a:prstClr val="black"/>
                    </a:solidFill>
                    <a:latin typeface="微软雅黑" panose="020B0503020204020204" pitchFamily="34" charset="-122"/>
                    <a:ea typeface="微软雅黑" panose="020B0503020204020204" pitchFamily="34" charset="-122"/>
                    <a:cs typeface="Times New Roman"/>
                  </a:rPr>
                  <a:t> </a:t>
                </a: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a:t>
                </a:r>
                <a:endParaRPr lang="en-US" altLang="zh-CN" sz="1600" kern="100" dirty="0" smtClean="0">
                  <a:solidFill>
                    <a:prstClr val="black"/>
                  </a:solidFill>
                  <a:latin typeface="微软雅黑" panose="020B0503020204020204" pitchFamily="34" charset="-122"/>
                  <a:ea typeface="微软雅黑" panose="020B0503020204020204" pitchFamily="34" charset="-122"/>
                  <a:cs typeface="Times New Roman"/>
                </a:endParaRPr>
              </a:p>
              <a:p>
                <a:pPr marL="285750" indent="-285750" algn="just">
                  <a:spcAft>
                    <a:spcPts val="0"/>
                  </a:spcAft>
                  <a:buFont typeface="Arial" panose="020B0604020202020204" pitchFamily="34" charset="0"/>
                  <a:buChar char="•"/>
                </a:pPr>
                <a:endParaRPr lang="en-US" altLang="zh-CN" sz="1600" kern="100" dirty="0">
                  <a:solidFill>
                    <a:prstClr val="black"/>
                  </a:solidFill>
                  <a:latin typeface="微软雅黑" panose="020B0503020204020204" pitchFamily="34" charset="-122"/>
                  <a:ea typeface="微软雅黑" panose="020B0503020204020204" pitchFamily="34" charset="-122"/>
                  <a:cs typeface="Times New Roman"/>
                </a:endParaRPr>
              </a:p>
              <a:p>
                <a:pPr marL="285750" indent="-285750" algn="just">
                  <a:spcAft>
                    <a:spcPts val="0"/>
                  </a:spcAft>
                  <a:buFont typeface="Arial" panose="020B0604020202020204" pitchFamily="34" charset="0"/>
                  <a:buChar char="•"/>
                </a:pP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计算</a:t>
                </a:r>
                <a:r>
                  <a:rPr lang="en-US" altLang="zh-CN" sz="1600" kern="0" dirty="0" smtClean="0">
                    <a:solidFill>
                      <a:prstClr val="black"/>
                    </a:solidFill>
                    <a:latin typeface="微软雅黑" panose="020B0503020204020204" pitchFamily="34" charset="-122"/>
                    <a:ea typeface="微软雅黑" panose="020B0503020204020204" pitchFamily="34" charset="-122"/>
                    <a:cs typeface="宋体"/>
                  </a:rPr>
                  <a:t> </a:t>
                </a:r>
                <a14:m>
                  <m:oMath xmlns:m="http://schemas.openxmlformats.org/officeDocument/2006/math">
                    <m:r>
                      <a:rPr lang="en-US" altLang="zh-CN" sz="1600" kern="0" smtClean="0">
                        <a:solidFill>
                          <a:prstClr val="black"/>
                        </a:solidFill>
                        <a:latin typeface="Cambria Math"/>
                        <a:ea typeface="微软雅黑" panose="020B0503020204020204" pitchFamily="34" charset="-122"/>
                        <a:cs typeface="宋体"/>
                      </a:rPr>
                      <m:t>(</m:t>
                    </m:r>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𝑅</m:t>
                        </m:r>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微软雅黑" panose="020B0503020204020204" pitchFamily="34" charset="-122"/>
                          </a:rPr>
                          <m:t>𝑆</m:t>
                        </m:r>
                        <m:r>
                          <a:rPr lang="en-US" altLang="zh-CN" sz="1600" i="1" kern="0" smtClean="0">
                            <a:solidFill>
                              <a:prstClr val="black"/>
                            </a:solidFill>
                            <a:latin typeface="Cambria Math"/>
                            <a:ea typeface="微软雅黑" panose="020B0503020204020204" pitchFamily="34" charset="-122"/>
                          </a:rPr>
                          <m:t>)</m:t>
                        </m:r>
                      </m:e>
                      <m:sub>
                        <m:r>
                          <a:rPr lang="en-US" altLang="zh-CN" sz="1600" i="1" kern="0" smtClean="0">
                            <a:solidFill>
                              <a:prstClr val="black"/>
                            </a:solidFill>
                            <a:latin typeface="Cambria Math"/>
                            <a:ea typeface="微软雅黑" panose="020B0503020204020204" pitchFamily="34" charset="-122"/>
                          </a:rPr>
                          <m:t>𝑛</m:t>
                        </m:r>
                      </m:sub>
                    </m:sSub>
                    <m:r>
                      <a:rPr lang="en-US" altLang="zh-CN" sz="1600" i="1" kern="0" smtClean="0">
                        <a:solidFill>
                          <a:prstClr val="black"/>
                        </a:solidFill>
                        <a:latin typeface="Cambria Math"/>
                        <a:ea typeface="微软雅黑" panose="020B0503020204020204" pitchFamily="34" charset="-122"/>
                      </a:rPr>
                      <m:t>=</m:t>
                    </m:r>
                    <m:f>
                      <m:fPr>
                        <m:ctrlPr>
                          <a:rPr lang="en-US" altLang="zh-CN" sz="1600" i="1" kern="0" smtClean="0">
                            <a:solidFill>
                              <a:prstClr val="black"/>
                            </a:solidFill>
                            <a:latin typeface="Cambria Math" panose="02040503050406030204" pitchFamily="18" charset="0"/>
                            <a:ea typeface="微软雅黑" panose="020B0503020204020204" pitchFamily="34" charset="-122"/>
                          </a:rPr>
                        </m:ctrlPr>
                      </m:fPr>
                      <m:num>
                        <m:r>
                          <a:rPr lang="en-US" altLang="zh-CN" sz="1600" i="1" kern="0" smtClean="0">
                            <a:solidFill>
                              <a:prstClr val="black"/>
                            </a:solidFill>
                            <a:latin typeface="Cambria Math"/>
                            <a:ea typeface="微软雅黑" panose="020B0503020204020204" pitchFamily="34" charset="-122"/>
                          </a:rPr>
                          <m:t>1</m:t>
                        </m:r>
                      </m:num>
                      <m:den>
                        <m:r>
                          <a:rPr lang="en-US" altLang="zh-CN" sz="1600" i="1" kern="0" smtClean="0">
                            <a:solidFill>
                              <a:prstClr val="black"/>
                            </a:solidFill>
                            <a:latin typeface="Cambria Math"/>
                            <a:ea typeface="微软雅黑" panose="020B0503020204020204" pitchFamily="34" charset="-122"/>
                          </a:rPr>
                          <m:t>𝐴</m:t>
                        </m:r>
                      </m:den>
                    </m:f>
                    <m:nary>
                      <m:naryPr>
                        <m:chr m:val="∑"/>
                        <m:ctrlPr>
                          <a:rPr lang="en-US" altLang="zh-CN" sz="1600" i="1" kern="0" smtClean="0">
                            <a:solidFill>
                              <a:prstClr val="black"/>
                            </a:solidFill>
                            <a:latin typeface="Cambria Math" panose="02040503050406030204" pitchFamily="18" charset="0"/>
                            <a:ea typeface="微软雅黑" panose="020B0503020204020204" pitchFamily="34" charset="-122"/>
                          </a:rPr>
                        </m:ctrlPr>
                      </m:naryPr>
                      <m:sub>
                        <m:r>
                          <m:rPr>
                            <m:brk m:alnAt="23"/>
                          </m:rPr>
                          <a:rPr lang="en-US" altLang="zh-CN" sz="1600" i="1" kern="0" smtClean="0">
                            <a:solidFill>
                              <a:prstClr val="black"/>
                            </a:solidFill>
                            <a:latin typeface="Cambria Math"/>
                            <a:ea typeface="微软雅黑" panose="020B0503020204020204" pitchFamily="34" charset="-122"/>
                          </a:rPr>
                          <m:t>𝑎</m:t>
                        </m:r>
                        <m:r>
                          <a:rPr lang="en-US" altLang="zh-CN" sz="1600" i="1" kern="0" smtClean="0">
                            <a:solidFill>
                              <a:prstClr val="black"/>
                            </a:solidFill>
                            <a:latin typeface="Cambria Math"/>
                            <a:ea typeface="微软雅黑" panose="020B0503020204020204" pitchFamily="34" charset="-122"/>
                          </a:rPr>
                          <m:t>=1</m:t>
                        </m:r>
                      </m:sub>
                      <m:sup>
                        <m:r>
                          <a:rPr lang="en-US" altLang="zh-CN" sz="1600" i="1" kern="0" smtClean="0">
                            <a:solidFill>
                              <a:prstClr val="black"/>
                            </a:solidFill>
                            <a:latin typeface="Cambria Math"/>
                            <a:ea typeface="微软雅黑" panose="020B0503020204020204" pitchFamily="34" charset="-122"/>
                          </a:rPr>
                          <m:t>𝐴</m:t>
                        </m:r>
                      </m:sup>
                      <m:e>
                        <m:f>
                          <m:fPr>
                            <m:ctrlPr>
                              <a:rPr lang="en-US" altLang="zh-CN" sz="1600" i="1" kern="0" smtClean="0">
                                <a:solidFill>
                                  <a:prstClr val="black"/>
                                </a:solidFill>
                                <a:latin typeface="Cambria Math" panose="02040503050406030204" pitchFamily="18" charset="0"/>
                                <a:ea typeface="微软雅黑" panose="020B0503020204020204" pitchFamily="34" charset="-122"/>
                              </a:rPr>
                            </m:ctrlPr>
                          </m:fPr>
                          <m:num>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𝑅</m:t>
                                </m:r>
                              </m:e>
                              <m:sub>
                                <m:r>
                                  <a:rPr lang="en-US" altLang="zh-CN" sz="1600" i="1" kern="0" smtClean="0">
                                    <a:solidFill>
                                      <a:prstClr val="black"/>
                                    </a:solidFill>
                                    <a:latin typeface="Cambria Math"/>
                                    <a:ea typeface="微软雅黑" panose="020B0503020204020204" pitchFamily="34" charset="-122"/>
                                  </a:rPr>
                                  <m:t>𝑎</m:t>
                                </m:r>
                              </m:sub>
                            </m:sSub>
                          </m:num>
                          <m:den>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𝑆</m:t>
                                </m:r>
                              </m:e>
                              <m:sub>
                                <m:r>
                                  <a:rPr lang="en-US" altLang="zh-CN" sz="1600" i="1" kern="0" smtClean="0">
                                    <a:solidFill>
                                      <a:prstClr val="black"/>
                                    </a:solidFill>
                                    <a:latin typeface="Cambria Math"/>
                                    <a:ea typeface="微软雅黑" panose="020B0503020204020204" pitchFamily="34" charset="-122"/>
                                  </a:rPr>
                                  <m:t>𝑎</m:t>
                                </m:r>
                              </m:sub>
                            </m:sSub>
                          </m:den>
                        </m:f>
                      </m:e>
                    </m:nary>
                    <m:r>
                      <a:rPr lang="zh-CN" altLang="en-US" sz="1600" i="1" kern="0" smtClean="0">
                        <a:solidFill>
                          <a:prstClr val="black"/>
                        </a:solidFill>
                        <a:latin typeface="Cambria Math"/>
                        <a:ea typeface="微软雅黑" panose="020B0503020204020204" pitchFamily="34" charset="-122"/>
                      </a:rPr>
                      <m:t>和</m:t>
                    </m:r>
                    <m:sSub>
                      <m:sSubPr>
                        <m:ctrlPr>
                          <a:rPr lang="en-US" altLang="zh-CN" sz="1600" i="1" kern="0" smtClean="0">
                            <a:solidFill>
                              <a:prstClr val="black"/>
                            </a:solidFill>
                            <a:latin typeface="Cambria Math" panose="02040503050406030204" pitchFamily="18" charset="0"/>
                            <a:ea typeface="微软雅黑" panose="020B0503020204020204" pitchFamily="34" charset="-122"/>
                          </a:rPr>
                        </m:ctrlPr>
                      </m:sSubPr>
                      <m:e>
                        <m:r>
                          <a:rPr lang="en-US" altLang="zh-CN" sz="1600" i="1" kern="0" smtClean="0">
                            <a:solidFill>
                              <a:prstClr val="black"/>
                            </a:solidFill>
                            <a:latin typeface="Cambria Math"/>
                            <a:ea typeface="微软雅黑" panose="020B0503020204020204" pitchFamily="34" charset="-122"/>
                          </a:rPr>
                          <m:t>𝐸</m:t>
                        </m:r>
                        <m:d>
                          <m:dPr>
                            <m:ctrlPr>
                              <a:rPr lang="en-US" altLang="zh-CN" sz="1600" i="1" kern="0" smtClean="0">
                                <a:solidFill>
                                  <a:prstClr val="black"/>
                                </a:solidFill>
                                <a:latin typeface="Cambria Math" panose="02040503050406030204" pitchFamily="18" charset="0"/>
                                <a:ea typeface="微软雅黑" panose="020B0503020204020204" pitchFamily="34" charset="-122"/>
                              </a:rPr>
                            </m:ctrlPr>
                          </m:dPr>
                          <m:e>
                            <m:r>
                              <a:rPr lang="en-US" altLang="zh-CN" sz="1600" i="1" kern="0" smtClean="0">
                                <a:solidFill>
                                  <a:prstClr val="black"/>
                                </a:solidFill>
                                <a:latin typeface="Cambria Math"/>
                                <a:ea typeface="微软雅黑" panose="020B0503020204020204" pitchFamily="34" charset="-122"/>
                              </a:rPr>
                              <m:t>𝑅</m:t>
                            </m:r>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微软雅黑" panose="020B0503020204020204" pitchFamily="34" charset="-122"/>
                              </a:rPr>
                              <m:t>𝑆</m:t>
                            </m:r>
                          </m:e>
                        </m:d>
                      </m:e>
                      <m:sub>
                        <m:r>
                          <a:rPr lang="en-US" altLang="zh-CN" sz="1600" i="1" kern="0" smtClean="0">
                            <a:solidFill>
                              <a:prstClr val="black"/>
                            </a:solidFill>
                            <a:latin typeface="Cambria Math"/>
                            <a:ea typeface="微软雅黑" panose="020B0503020204020204" pitchFamily="34" charset="-122"/>
                          </a:rPr>
                          <m:t>𝑛</m:t>
                        </m:r>
                      </m:sub>
                    </m:sSub>
                    <m:r>
                      <a:rPr lang="en-US" altLang="zh-CN" sz="1600" i="1" kern="0" smtClean="0">
                        <a:solidFill>
                          <a:prstClr val="black"/>
                        </a:solidFill>
                        <a:latin typeface="Cambria Math"/>
                        <a:ea typeface="微软雅黑" panose="020B0503020204020204" pitchFamily="34" charset="-122"/>
                      </a:rPr>
                      <m:t>=[</m:t>
                    </m:r>
                    <m:f>
                      <m:fPr>
                        <m:ctrlPr>
                          <a:rPr lang="en-US" altLang="zh-CN" sz="1600" i="1" kern="0" smtClean="0">
                            <a:solidFill>
                              <a:prstClr val="black"/>
                            </a:solidFill>
                            <a:latin typeface="Cambria Math" panose="02040503050406030204" pitchFamily="18" charset="0"/>
                            <a:ea typeface="微软雅黑" panose="020B0503020204020204" pitchFamily="34" charset="-122"/>
                          </a:rPr>
                        </m:ctrlPr>
                      </m:fPr>
                      <m:num>
                        <m:r>
                          <a:rPr lang="en-US" altLang="zh-CN" sz="1600" i="1" kern="0" smtClean="0">
                            <a:solidFill>
                              <a:prstClr val="black"/>
                            </a:solidFill>
                            <a:latin typeface="Cambria Math"/>
                            <a:ea typeface="微软雅黑" panose="020B0503020204020204" pitchFamily="34" charset="-122"/>
                          </a:rPr>
                          <m:t>𝑛</m:t>
                        </m:r>
                        <m:r>
                          <a:rPr lang="en-US" altLang="zh-CN" sz="1600" i="1" kern="0" smtClean="0">
                            <a:solidFill>
                              <a:prstClr val="black"/>
                            </a:solidFill>
                            <a:latin typeface="Cambria Math"/>
                            <a:ea typeface="微软雅黑" panose="020B0503020204020204" pitchFamily="34" charset="-122"/>
                          </a:rPr>
                          <m:t>−0.5</m:t>
                        </m:r>
                      </m:num>
                      <m:den>
                        <m:r>
                          <a:rPr lang="en-US" altLang="zh-CN" sz="1600" i="1" kern="0" smtClean="0">
                            <a:solidFill>
                              <a:prstClr val="black"/>
                            </a:solidFill>
                            <a:latin typeface="Cambria Math"/>
                            <a:ea typeface="微软雅黑" panose="020B0503020204020204" pitchFamily="34" charset="-122"/>
                          </a:rPr>
                          <m:t>𝑛</m:t>
                        </m:r>
                      </m:den>
                    </m:f>
                    <m:r>
                      <a:rPr lang="en-US" altLang="zh-CN" sz="1600" i="1" kern="0" smtClean="0">
                        <a:solidFill>
                          <a:prstClr val="black"/>
                        </a:solidFill>
                        <a:latin typeface="Cambria Math"/>
                        <a:ea typeface="微软雅黑" panose="020B0503020204020204" pitchFamily="34" charset="-122"/>
                      </a:rPr>
                      <m:t>]</m:t>
                    </m:r>
                    <m:r>
                      <a:rPr lang="en-US" altLang="zh-CN" sz="1600" i="1" kern="0" smtClean="0">
                        <a:solidFill>
                          <a:prstClr val="black"/>
                        </a:solidFill>
                        <a:latin typeface="Cambria Math"/>
                        <a:ea typeface="Cambria Math"/>
                      </a:rPr>
                      <m:t>×</m:t>
                    </m:r>
                    <m:sSup>
                      <m:sSupPr>
                        <m:ctrlPr>
                          <a:rPr lang="en-US" altLang="zh-CN" sz="1600" i="1" kern="0" smtClean="0">
                            <a:solidFill>
                              <a:prstClr val="black"/>
                            </a:solidFill>
                            <a:latin typeface="Cambria Math" panose="02040503050406030204" pitchFamily="18" charset="0"/>
                            <a:ea typeface="Cambria Math"/>
                          </a:rPr>
                        </m:ctrlPr>
                      </m:sSupPr>
                      <m:e>
                        <m:r>
                          <a:rPr lang="en-US" altLang="zh-CN" sz="1600" i="1" kern="0" smtClean="0">
                            <a:solidFill>
                              <a:prstClr val="black"/>
                            </a:solidFill>
                            <a:latin typeface="Cambria Math"/>
                            <a:ea typeface="Cambria Math"/>
                          </a:rPr>
                          <m:t>[</m:t>
                        </m:r>
                        <m:r>
                          <a:rPr lang="en-US" altLang="zh-CN" sz="1600" i="1" kern="0">
                            <a:solidFill>
                              <a:prstClr val="black"/>
                            </a:solidFill>
                            <a:latin typeface="Cambria Math"/>
                            <a:ea typeface="Cambria Math"/>
                          </a:rPr>
                          <m:t>𝑛</m:t>
                        </m:r>
                        <m:r>
                          <a:rPr lang="en-US" altLang="zh-CN" sz="1600" i="1" kern="0">
                            <a:solidFill>
                              <a:prstClr val="black"/>
                            </a:solidFill>
                            <a:latin typeface="Cambria Math"/>
                            <a:ea typeface="Cambria Math"/>
                          </a:rPr>
                          <m:t>×</m:t>
                        </m:r>
                        <m:f>
                          <m:fPr>
                            <m:ctrlPr>
                              <a:rPr lang="en-US" altLang="zh-CN" sz="1600" i="1" kern="0">
                                <a:solidFill>
                                  <a:prstClr val="black"/>
                                </a:solidFill>
                                <a:latin typeface="Cambria Math" panose="02040503050406030204" pitchFamily="18" charset="0"/>
                                <a:ea typeface="Cambria Math"/>
                              </a:rPr>
                            </m:ctrlPr>
                          </m:fPr>
                          <m:num>
                            <m:r>
                              <a:rPr lang="zh-CN" altLang="en-US" sz="1600" i="1" kern="0">
                                <a:solidFill>
                                  <a:prstClr val="black"/>
                                </a:solidFill>
                                <a:latin typeface="Cambria Math"/>
                                <a:ea typeface="Cambria Math"/>
                              </a:rPr>
                              <m:t>𝜋</m:t>
                            </m:r>
                          </m:num>
                          <m:den>
                            <m:r>
                              <a:rPr lang="en-US" altLang="zh-CN" sz="1600" i="1" kern="0">
                                <a:solidFill>
                                  <a:prstClr val="black"/>
                                </a:solidFill>
                                <a:latin typeface="Cambria Math"/>
                                <a:ea typeface="Cambria Math"/>
                              </a:rPr>
                              <m:t>2</m:t>
                            </m:r>
                          </m:den>
                        </m:f>
                        <m:r>
                          <a:rPr lang="en-US" altLang="zh-CN" sz="1600" i="1" kern="0" smtClean="0">
                            <a:solidFill>
                              <a:prstClr val="black"/>
                            </a:solidFill>
                            <a:latin typeface="Cambria Math"/>
                            <a:ea typeface="Cambria Math"/>
                          </a:rPr>
                          <m:t>]</m:t>
                        </m:r>
                      </m:e>
                      <m:sup>
                        <m:r>
                          <a:rPr lang="en-US" altLang="zh-CN" sz="1600" i="1" kern="0" smtClean="0">
                            <a:solidFill>
                              <a:prstClr val="black"/>
                            </a:solidFill>
                            <a:latin typeface="Cambria Math"/>
                            <a:ea typeface="Cambria Math"/>
                          </a:rPr>
                          <m:t>−0.5</m:t>
                        </m:r>
                      </m:sup>
                    </m:sSup>
                    <m:r>
                      <a:rPr lang="en-US" altLang="zh-CN" sz="1600" i="1" kern="0" smtClean="0">
                        <a:solidFill>
                          <a:prstClr val="black"/>
                        </a:solidFill>
                        <a:latin typeface="Cambria Math"/>
                        <a:ea typeface="Cambria Math"/>
                      </a:rPr>
                      <m:t>×</m:t>
                    </m:r>
                    <m:nary>
                      <m:naryPr>
                        <m:chr m:val="∑"/>
                        <m:ctrlPr>
                          <a:rPr lang="en-US" altLang="zh-CN" sz="1600" i="1" kern="0" smtClean="0">
                            <a:solidFill>
                              <a:prstClr val="black"/>
                            </a:solidFill>
                            <a:latin typeface="Cambria Math" panose="02040503050406030204" pitchFamily="18" charset="0"/>
                            <a:ea typeface="Cambria Math"/>
                          </a:rPr>
                        </m:ctrlPr>
                      </m:naryPr>
                      <m:sub>
                        <m:r>
                          <m:rPr>
                            <m:brk m:alnAt="23"/>
                          </m:rPr>
                          <a:rPr lang="en-US" altLang="zh-CN" sz="1600" i="1" kern="0" smtClean="0">
                            <a:solidFill>
                              <a:prstClr val="black"/>
                            </a:solidFill>
                            <a:latin typeface="Cambria Math"/>
                            <a:ea typeface="Cambria Math"/>
                          </a:rPr>
                          <m:t>𝑟</m:t>
                        </m:r>
                        <m:r>
                          <a:rPr lang="en-US" altLang="zh-CN" sz="1600" i="1" kern="0" smtClean="0">
                            <a:solidFill>
                              <a:prstClr val="black"/>
                            </a:solidFill>
                            <a:latin typeface="Cambria Math"/>
                            <a:ea typeface="Cambria Math"/>
                          </a:rPr>
                          <m:t>=1</m:t>
                        </m:r>
                      </m:sub>
                      <m:sup>
                        <m:r>
                          <a:rPr lang="en-US" altLang="zh-CN" sz="1600" i="1" kern="0" smtClean="0">
                            <a:solidFill>
                              <a:prstClr val="black"/>
                            </a:solidFill>
                            <a:latin typeface="Cambria Math"/>
                            <a:ea typeface="Cambria Math"/>
                          </a:rPr>
                          <m:t>𝑛</m:t>
                        </m:r>
                        <m:r>
                          <a:rPr lang="en-US" altLang="zh-CN" sz="1600" i="1" kern="0" smtClean="0">
                            <a:solidFill>
                              <a:prstClr val="black"/>
                            </a:solidFill>
                            <a:latin typeface="Cambria Math"/>
                            <a:ea typeface="Cambria Math"/>
                          </a:rPr>
                          <m:t>−1</m:t>
                        </m:r>
                      </m:sup>
                      <m:e>
                        <m:rad>
                          <m:radPr>
                            <m:degHide m:val="on"/>
                            <m:ctrlPr>
                              <a:rPr lang="en-US" altLang="zh-CN" sz="1600" i="1" kern="0" smtClean="0">
                                <a:solidFill>
                                  <a:prstClr val="black"/>
                                </a:solidFill>
                                <a:latin typeface="Cambria Math" panose="02040503050406030204" pitchFamily="18" charset="0"/>
                                <a:ea typeface="Cambria Math"/>
                              </a:rPr>
                            </m:ctrlPr>
                          </m:radPr>
                          <m:deg/>
                          <m:e>
                            <m:r>
                              <a:rPr lang="en-US" altLang="zh-CN" sz="1600" i="1" kern="0" smtClean="0">
                                <a:solidFill>
                                  <a:prstClr val="black"/>
                                </a:solidFill>
                                <a:latin typeface="Cambria Math"/>
                                <a:ea typeface="Cambria Math"/>
                              </a:rPr>
                              <m:t>(</m:t>
                            </m:r>
                            <m:r>
                              <a:rPr lang="en-US" altLang="zh-CN" sz="1600" i="1" kern="0" smtClean="0">
                                <a:solidFill>
                                  <a:prstClr val="black"/>
                                </a:solidFill>
                                <a:latin typeface="Cambria Math"/>
                                <a:ea typeface="Cambria Math"/>
                              </a:rPr>
                              <m:t>𝑛</m:t>
                            </m:r>
                            <m:r>
                              <a:rPr lang="en-US" altLang="zh-CN" sz="1600" i="1" kern="0" smtClean="0">
                                <a:solidFill>
                                  <a:prstClr val="black"/>
                                </a:solidFill>
                                <a:latin typeface="Cambria Math"/>
                                <a:ea typeface="Cambria Math"/>
                              </a:rPr>
                              <m:t>−</m:t>
                            </m:r>
                            <m:r>
                              <a:rPr lang="en-US" altLang="zh-CN" sz="1600" i="1" kern="0" smtClean="0">
                                <a:solidFill>
                                  <a:prstClr val="black"/>
                                </a:solidFill>
                                <a:latin typeface="Cambria Math"/>
                                <a:ea typeface="Cambria Math"/>
                              </a:rPr>
                              <m:t>𝑟</m:t>
                            </m:r>
                            <m:r>
                              <a:rPr lang="en-US" altLang="zh-CN" sz="1600" i="1" kern="0" smtClean="0">
                                <a:solidFill>
                                  <a:prstClr val="black"/>
                                </a:solidFill>
                                <a:latin typeface="Cambria Math"/>
                                <a:ea typeface="Cambria Math"/>
                              </a:rPr>
                              <m:t>)/</m:t>
                            </m:r>
                            <m:r>
                              <a:rPr lang="en-US" altLang="zh-CN" sz="1600" i="1" kern="0" smtClean="0">
                                <a:solidFill>
                                  <a:prstClr val="black"/>
                                </a:solidFill>
                                <a:latin typeface="Cambria Math"/>
                                <a:ea typeface="Cambria Math"/>
                              </a:rPr>
                              <m:t>𝑟</m:t>
                            </m:r>
                          </m:e>
                        </m:rad>
                      </m:e>
                    </m:nary>
                  </m:oMath>
                </a14:m>
                <a:endParaRPr lang="en-US" altLang="zh-CN" sz="1600" kern="100" dirty="0" smtClean="0">
                  <a:solidFill>
                    <a:prstClr val="black"/>
                  </a:solidFill>
                  <a:latin typeface="微软雅黑" panose="020B0503020204020204" pitchFamily="34" charset="-122"/>
                  <a:ea typeface="微软雅黑" panose="020B0503020204020204" pitchFamily="34" charset="-122"/>
                  <a:cs typeface="Times New Roman"/>
                </a:endParaRPr>
              </a:p>
              <a:p>
                <a:pPr algn="just">
                  <a:spcAft>
                    <a:spcPts val="0"/>
                  </a:spcAft>
                </a:pPr>
                <a:endParaRPr lang="en-US" altLang="zh-CN" sz="1600" kern="0" dirty="0">
                  <a:solidFill>
                    <a:prstClr val="black"/>
                  </a:solidFill>
                  <a:latin typeface="微软雅黑" panose="020B0503020204020204" pitchFamily="34" charset="-122"/>
                  <a:ea typeface="微软雅黑" panose="020B0503020204020204" pitchFamily="34" charset="-122"/>
                  <a:cs typeface="宋体"/>
                </a:endParaRPr>
              </a:p>
              <a:p>
                <a:pPr marL="285750" indent="-285750" algn="just">
                  <a:spcAft>
                    <a:spcPts val="0"/>
                  </a:spcAft>
                  <a:buFont typeface="Arial" panose="020B0604020202020204" pitchFamily="34" charset="0"/>
                  <a:buChar char="•"/>
                </a:pPr>
                <a:r>
                  <a:rPr lang="zh-CN" altLang="zh-CN" sz="1600" kern="0" dirty="0" smtClean="0">
                    <a:solidFill>
                      <a:prstClr val="black"/>
                    </a:solidFill>
                    <a:latin typeface="微软雅黑" panose="020B0503020204020204" pitchFamily="34" charset="-122"/>
                    <a:ea typeface="微软雅黑" panose="020B0503020204020204" pitchFamily="34" charset="-122"/>
                    <a:cs typeface="宋体"/>
                  </a:rPr>
                  <a:t>计算回归系数</a:t>
                </a:r>
                <a14:m>
                  <m:oMath xmlns:m="http://schemas.openxmlformats.org/officeDocument/2006/math">
                    <m:r>
                      <a:rPr lang="zh-CN" altLang="en-US" sz="1600" i="1" kern="0" dirty="0">
                        <a:solidFill>
                          <a:prstClr val="black"/>
                        </a:solidFill>
                        <a:latin typeface="Cambria Math"/>
                        <a:ea typeface="微软雅黑" panose="020B0503020204020204" pitchFamily="34" charset="-122"/>
                        <a:cs typeface="宋体"/>
                      </a:rPr>
                      <m:t>𝑙𝑜𝑔</m:t>
                    </m:r>
                    <m:r>
                      <a:rPr lang="en-US" altLang="zh-CN" sz="1600" kern="0" dirty="0" smtClean="0">
                        <a:solidFill>
                          <a:prstClr val="black"/>
                        </a:solidFill>
                        <a:latin typeface="Cambria Math"/>
                        <a:ea typeface="微软雅黑" panose="020B0503020204020204" pitchFamily="34" charset="-122"/>
                        <a:cs typeface="宋体"/>
                      </a:rPr>
                      <m:t>(</m:t>
                    </m:r>
                    <m:sSub>
                      <m:sSubPr>
                        <m:ctrlPr>
                          <a:rPr lang="en-US" altLang="zh-CN" sz="1600" i="1" kern="0" dirty="0" smtClean="0">
                            <a:solidFill>
                              <a:prstClr val="black"/>
                            </a:solidFill>
                            <a:latin typeface="Cambria Math" panose="02040503050406030204" pitchFamily="18" charset="0"/>
                            <a:ea typeface="微软雅黑" panose="020B0503020204020204" pitchFamily="34" charset="-122"/>
                          </a:rPr>
                        </m:ctrlPr>
                      </m:sSubPr>
                      <m:e>
                        <m:r>
                          <a:rPr lang="en-US" altLang="zh-CN" sz="1600" i="1" kern="0" dirty="0" smtClean="0">
                            <a:solidFill>
                              <a:prstClr val="black"/>
                            </a:solidFill>
                            <a:latin typeface="Cambria Math"/>
                            <a:ea typeface="微软雅黑" panose="020B0503020204020204" pitchFamily="34" charset="-122"/>
                          </a:rPr>
                          <m:t>𝑅</m:t>
                        </m:r>
                        <m:r>
                          <a:rPr lang="en-US" altLang="zh-CN" sz="1600" i="1" kern="0" dirty="0" smtClean="0">
                            <a:solidFill>
                              <a:prstClr val="black"/>
                            </a:solidFill>
                            <a:latin typeface="Cambria Math"/>
                            <a:ea typeface="微软雅黑" panose="020B0503020204020204" pitchFamily="34" charset="-122"/>
                          </a:rPr>
                          <m:t>/</m:t>
                        </m:r>
                        <m:r>
                          <a:rPr lang="en-US" altLang="zh-CN" sz="1600" i="1" kern="0" dirty="0" smtClean="0">
                            <a:solidFill>
                              <a:prstClr val="black"/>
                            </a:solidFill>
                            <a:latin typeface="Cambria Math"/>
                            <a:ea typeface="微软雅黑" panose="020B0503020204020204" pitchFamily="34" charset="-122"/>
                          </a:rPr>
                          <m:t>𝑆</m:t>
                        </m:r>
                        <m:r>
                          <a:rPr lang="en-US" altLang="zh-CN" sz="1600" i="1" kern="0" dirty="0" smtClean="0">
                            <a:solidFill>
                              <a:prstClr val="black"/>
                            </a:solidFill>
                            <a:latin typeface="Cambria Math"/>
                            <a:ea typeface="微软雅黑" panose="020B0503020204020204" pitchFamily="34" charset="-122"/>
                          </a:rPr>
                          <m:t>)</m:t>
                        </m:r>
                      </m:e>
                      <m:sub>
                        <m:r>
                          <a:rPr lang="en-US" altLang="zh-CN" sz="1600" i="1" kern="0" dirty="0" smtClean="0">
                            <a:solidFill>
                              <a:prstClr val="black"/>
                            </a:solidFill>
                            <a:latin typeface="Cambria Math"/>
                            <a:ea typeface="微软雅黑" panose="020B0503020204020204" pitchFamily="34" charset="-122"/>
                          </a:rPr>
                          <m:t>𝑛</m:t>
                        </m:r>
                      </m:sub>
                    </m:sSub>
                    <m:r>
                      <a:rPr lang="en-US" altLang="zh-CN" sz="1600" i="1" kern="0" dirty="0" smtClean="0">
                        <a:solidFill>
                          <a:prstClr val="black"/>
                        </a:solidFill>
                        <a:latin typeface="Cambria Math"/>
                        <a:ea typeface="微软雅黑" panose="020B0503020204020204" pitchFamily="34" charset="-122"/>
                      </a:rPr>
                      <m:t>=</m:t>
                    </m:r>
                    <m:r>
                      <a:rPr lang="en-US" altLang="zh-CN" sz="1600" i="1" kern="0" dirty="0">
                        <a:solidFill>
                          <a:prstClr val="black"/>
                        </a:solidFill>
                        <a:latin typeface="Cambria Math"/>
                        <a:ea typeface="微软雅黑" panose="020B0503020204020204" pitchFamily="34" charset="-122"/>
                      </a:rPr>
                      <m:t>𝑙𝑜𝑔</m:t>
                    </m:r>
                    <m:d>
                      <m:dPr>
                        <m:ctrlPr>
                          <a:rPr lang="en-US" altLang="zh-CN" sz="1600" i="1" kern="0" dirty="0" smtClean="0">
                            <a:solidFill>
                              <a:prstClr val="black"/>
                            </a:solidFill>
                            <a:latin typeface="Cambria Math" panose="02040503050406030204" pitchFamily="18" charset="0"/>
                            <a:ea typeface="微软雅黑" panose="020B0503020204020204" pitchFamily="34" charset="-122"/>
                          </a:rPr>
                        </m:ctrlPr>
                      </m:dPr>
                      <m:e>
                        <m:r>
                          <a:rPr lang="en-US" altLang="zh-CN" sz="1600" i="1" kern="0" dirty="0" smtClean="0">
                            <a:solidFill>
                              <a:prstClr val="black"/>
                            </a:solidFill>
                            <a:latin typeface="Cambria Math"/>
                            <a:ea typeface="微软雅黑" panose="020B0503020204020204" pitchFamily="34" charset="-122"/>
                          </a:rPr>
                          <m:t>𝑐</m:t>
                        </m:r>
                      </m:e>
                    </m:d>
                    <m:r>
                      <a:rPr lang="en-US" altLang="zh-CN" sz="1600" i="1" kern="0" dirty="0" smtClean="0">
                        <a:solidFill>
                          <a:prstClr val="black"/>
                        </a:solidFill>
                        <a:latin typeface="Cambria Math"/>
                        <a:ea typeface="微软雅黑" panose="020B0503020204020204" pitchFamily="34" charset="-122"/>
                      </a:rPr>
                      <m:t>+</m:t>
                    </m:r>
                    <m:r>
                      <a:rPr lang="en-US" altLang="zh-CN" sz="1600" i="1" kern="0" dirty="0" smtClean="0">
                        <a:solidFill>
                          <a:prstClr val="black"/>
                        </a:solidFill>
                        <a:latin typeface="Cambria Math"/>
                        <a:ea typeface="微软雅黑" panose="020B0503020204020204" pitchFamily="34" charset="-122"/>
                      </a:rPr>
                      <m:t>𝐻𝑙𝑜𝑔</m:t>
                    </m:r>
                    <m:d>
                      <m:dPr>
                        <m:ctrlPr>
                          <a:rPr lang="en-US" altLang="zh-CN" sz="1600" i="1" kern="0" dirty="0" smtClean="0">
                            <a:solidFill>
                              <a:prstClr val="black"/>
                            </a:solidFill>
                            <a:latin typeface="Cambria Math" panose="02040503050406030204" pitchFamily="18" charset="0"/>
                            <a:ea typeface="微软雅黑" panose="020B0503020204020204" pitchFamily="34" charset="-122"/>
                          </a:rPr>
                        </m:ctrlPr>
                      </m:dPr>
                      <m:e>
                        <m:r>
                          <a:rPr lang="en-US" altLang="zh-CN" sz="1600" i="1" kern="0" dirty="0" smtClean="0">
                            <a:solidFill>
                              <a:prstClr val="black"/>
                            </a:solidFill>
                            <a:latin typeface="Cambria Math"/>
                            <a:ea typeface="微软雅黑" panose="020B0503020204020204" pitchFamily="34" charset="-122"/>
                          </a:rPr>
                          <m:t>𝑛</m:t>
                        </m:r>
                      </m:e>
                    </m:d>
                    <m:r>
                      <a:rPr lang="zh-CN" altLang="en-US" sz="1600" i="1" kern="0" dirty="0" smtClean="0">
                        <a:solidFill>
                          <a:prstClr val="black"/>
                        </a:solidFill>
                        <a:latin typeface="Cambria Math"/>
                        <a:ea typeface="微软雅黑" panose="020B0503020204020204" pitchFamily="34" charset="-122"/>
                      </a:rPr>
                      <m:t>和</m:t>
                    </m:r>
                    <m:r>
                      <m:rPr>
                        <m:sty m:val="p"/>
                      </m:rPr>
                      <a:rPr lang="zh-CN" altLang="en-US" sz="1600" kern="0" dirty="0">
                        <a:solidFill>
                          <a:prstClr val="black"/>
                        </a:solidFill>
                        <a:latin typeface="Cambria Math"/>
                        <a:ea typeface="微软雅黑" panose="020B0503020204020204" pitchFamily="34" charset="-122"/>
                        <a:cs typeface="宋体"/>
                      </a:rPr>
                      <m:t>log</m:t>
                    </m:r>
                    <m:r>
                      <a:rPr lang="en-US" altLang="zh-CN" sz="1600" i="1" kern="0" dirty="0" smtClean="0">
                        <a:solidFill>
                          <a:prstClr val="black"/>
                        </a:solidFill>
                        <a:latin typeface="Cambria Math"/>
                        <a:ea typeface="微软雅黑" panose="020B0503020204020204" pitchFamily="34" charset="-122"/>
                        <a:cs typeface="宋体"/>
                      </a:rPr>
                      <m:t>⁡[</m:t>
                    </m:r>
                    <m:r>
                      <a:rPr lang="en-US" altLang="zh-CN" sz="1600" i="1" kern="0" dirty="0" smtClean="0">
                        <a:solidFill>
                          <a:prstClr val="black"/>
                        </a:solidFill>
                        <a:latin typeface="Cambria Math"/>
                        <a:ea typeface="微软雅黑" panose="020B0503020204020204" pitchFamily="34" charset="-122"/>
                        <a:cs typeface="宋体"/>
                      </a:rPr>
                      <m:t>𝐸</m:t>
                    </m:r>
                    <m:r>
                      <a:rPr lang="en-US" altLang="zh-CN" sz="1600" kern="0" dirty="0">
                        <a:solidFill>
                          <a:prstClr val="black"/>
                        </a:solidFill>
                        <a:latin typeface="Cambria Math"/>
                        <a:ea typeface="微软雅黑" panose="020B0503020204020204" pitchFamily="34" charset="-122"/>
                        <a:cs typeface="宋体"/>
                      </a:rPr>
                      <m:t>(</m:t>
                    </m:r>
                    <m:sSub>
                      <m:sSubPr>
                        <m:ctrlPr>
                          <a:rPr lang="en-US" altLang="zh-CN" sz="1600" i="1" kern="0" dirty="0">
                            <a:solidFill>
                              <a:prstClr val="black"/>
                            </a:solidFill>
                            <a:latin typeface="Cambria Math" panose="02040503050406030204" pitchFamily="18" charset="0"/>
                            <a:ea typeface="微软雅黑" panose="020B0503020204020204" pitchFamily="34" charset="-122"/>
                          </a:rPr>
                        </m:ctrlPr>
                      </m:sSubPr>
                      <m:e>
                        <m:r>
                          <a:rPr lang="en-US" altLang="zh-CN" sz="1600" i="1" kern="0" dirty="0">
                            <a:solidFill>
                              <a:prstClr val="black"/>
                            </a:solidFill>
                            <a:latin typeface="Cambria Math"/>
                            <a:ea typeface="微软雅黑" panose="020B0503020204020204" pitchFamily="34" charset="-122"/>
                          </a:rPr>
                          <m:t>𝑅</m:t>
                        </m:r>
                        <m:r>
                          <a:rPr lang="en-US" altLang="zh-CN" sz="1600" i="1" kern="0" dirty="0">
                            <a:solidFill>
                              <a:prstClr val="black"/>
                            </a:solidFill>
                            <a:latin typeface="Cambria Math"/>
                            <a:ea typeface="微软雅黑" panose="020B0503020204020204" pitchFamily="34" charset="-122"/>
                          </a:rPr>
                          <m:t>/</m:t>
                        </m:r>
                        <m:r>
                          <a:rPr lang="en-US" altLang="zh-CN" sz="1600" i="1" kern="0" dirty="0">
                            <a:solidFill>
                              <a:prstClr val="black"/>
                            </a:solidFill>
                            <a:latin typeface="Cambria Math"/>
                            <a:ea typeface="微软雅黑" panose="020B0503020204020204" pitchFamily="34" charset="-122"/>
                          </a:rPr>
                          <m:t>𝑆</m:t>
                        </m:r>
                        <m:r>
                          <a:rPr lang="en-US" altLang="zh-CN" sz="1600" i="1" kern="0" dirty="0">
                            <a:solidFill>
                              <a:prstClr val="black"/>
                            </a:solidFill>
                            <a:latin typeface="Cambria Math"/>
                            <a:ea typeface="微软雅黑" panose="020B0503020204020204" pitchFamily="34" charset="-122"/>
                          </a:rPr>
                          <m:t>)</m:t>
                        </m:r>
                      </m:e>
                      <m:sub>
                        <m:r>
                          <a:rPr lang="en-US" altLang="zh-CN" sz="1600" i="1" kern="0" dirty="0">
                            <a:solidFill>
                              <a:prstClr val="black"/>
                            </a:solidFill>
                            <a:latin typeface="Cambria Math"/>
                            <a:ea typeface="微软雅黑" panose="020B0503020204020204" pitchFamily="34" charset="-122"/>
                          </a:rPr>
                          <m:t>𝑛</m:t>
                        </m:r>
                      </m:sub>
                    </m:sSub>
                    <m:r>
                      <a:rPr lang="en-US" altLang="zh-CN" sz="1600" i="1" kern="0" dirty="0" smtClean="0">
                        <a:solidFill>
                          <a:prstClr val="black"/>
                        </a:solidFill>
                        <a:latin typeface="Cambria Math"/>
                        <a:ea typeface="微软雅黑" panose="020B0503020204020204" pitchFamily="34" charset="-122"/>
                      </a:rPr>
                      <m:t>]</m:t>
                    </m:r>
                    <m:r>
                      <a:rPr lang="en-US" altLang="zh-CN" sz="1600" i="1" kern="0" dirty="0">
                        <a:solidFill>
                          <a:prstClr val="black"/>
                        </a:solidFill>
                        <a:latin typeface="Cambria Math"/>
                        <a:ea typeface="微软雅黑" panose="020B0503020204020204" pitchFamily="34" charset="-122"/>
                      </a:rPr>
                      <m:t>=</m:t>
                    </m:r>
                    <m:r>
                      <a:rPr lang="en-US" altLang="zh-CN" sz="1600" i="1" kern="0" dirty="0">
                        <a:solidFill>
                          <a:prstClr val="black"/>
                        </a:solidFill>
                        <a:latin typeface="Cambria Math"/>
                        <a:ea typeface="微软雅黑" panose="020B0503020204020204" pitchFamily="34" charset="-122"/>
                      </a:rPr>
                      <m:t>𝑙𝑜𝑔</m:t>
                    </m:r>
                    <m:d>
                      <m:dPr>
                        <m:ctrlPr>
                          <a:rPr lang="en-US" altLang="zh-CN" sz="1600" i="1" kern="0" dirty="0">
                            <a:solidFill>
                              <a:prstClr val="black"/>
                            </a:solidFill>
                            <a:latin typeface="Cambria Math" panose="02040503050406030204" pitchFamily="18" charset="0"/>
                            <a:ea typeface="微软雅黑" panose="020B0503020204020204" pitchFamily="34" charset="-122"/>
                          </a:rPr>
                        </m:ctrlPr>
                      </m:dPr>
                      <m:e>
                        <m:r>
                          <a:rPr lang="en-US" altLang="zh-CN" sz="1600" i="1" kern="0" dirty="0">
                            <a:solidFill>
                              <a:prstClr val="black"/>
                            </a:solidFill>
                            <a:latin typeface="Cambria Math"/>
                            <a:ea typeface="微软雅黑" panose="020B0503020204020204" pitchFamily="34" charset="-122"/>
                          </a:rPr>
                          <m:t>𝑐</m:t>
                        </m:r>
                      </m:e>
                    </m:d>
                    <m:r>
                      <a:rPr lang="en-US" altLang="zh-CN" sz="1600" i="1" kern="0" dirty="0">
                        <a:solidFill>
                          <a:prstClr val="black"/>
                        </a:solidFill>
                        <a:latin typeface="Cambria Math"/>
                        <a:ea typeface="微软雅黑" panose="020B0503020204020204" pitchFamily="34" charset="-122"/>
                      </a:rPr>
                      <m:t>+</m:t>
                    </m:r>
                    <m:r>
                      <a:rPr lang="en-US" altLang="zh-CN" sz="1600" i="1" kern="0" dirty="0" smtClean="0">
                        <a:solidFill>
                          <a:prstClr val="black"/>
                        </a:solidFill>
                        <a:latin typeface="Cambria Math"/>
                        <a:ea typeface="微软雅黑" panose="020B0503020204020204" pitchFamily="34" charset="-122"/>
                      </a:rPr>
                      <m:t>𝐸</m:t>
                    </m:r>
                    <m:r>
                      <a:rPr lang="en-US" altLang="zh-CN" sz="1600" i="1" kern="0" dirty="0" smtClean="0">
                        <a:solidFill>
                          <a:prstClr val="black"/>
                        </a:solidFill>
                        <a:latin typeface="Cambria Math"/>
                        <a:ea typeface="微软雅黑" panose="020B0503020204020204" pitchFamily="34" charset="-122"/>
                      </a:rPr>
                      <m:t>(</m:t>
                    </m:r>
                    <m:r>
                      <a:rPr lang="en-US" altLang="zh-CN" sz="1600" i="1" kern="0" dirty="0" smtClean="0">
                        <a:solidFill>
                          <a:prstClr val="black"/>
                        </a:solidFill>
                        <a:latin typeface="Cambria Math"/>
                        <a:ea typeface="微软雅黑" panose="020B0503020204020204" pitchFamily="34" charset="-122"/>
                      </a:rPr>
                      <m:t>𝐻</m:t>
                    </m:r>
                    <m:r>
                      <a:rPr lang="en-US" altLang="zh-CN" sz="1600" i="1" kern="0" dirty="0" smtClean="0">
                        <a:solidFill>
                          <a:prstClr val="black"/>
                        </a:solidFill>
                        <a:latin typeface="Cambria Math"/>
                        <a:ea typeface="微软雅黑" panose="020B0503020204020204" pitchFamily="34" charset="-122"/>
                      </a:rPr>
                      <m:t>)</m:t>
                    </m:r>
                    <m:r>
                      <a:rPr lang="en-US" altLang="zh-CN" sz="1600" i="1" kern="0" dirty="0">
                        <a:solidFill>
                          <a:prstClr val="black"/>
                        </a:solidFill>
                        <a:latin typeface="Cambria Math"/>
                        <a:ea typeface="微软雅黑" panose="020B0503020204020204" pitchFamily="34" charset="-122"/>
                      </a:rPr>
                      <m:t>𝑙𝑜𝑔</m:t>
                    </m:r>
                    <m:r>
                      <a:rPr lang="en-US" altLang="zh-CN" sz="1600" i="1" kern="0" dirty="0">
                        <a:solidFill>
                          <a:prstClr val="black"/>
                        </a:solidFill>
                        <a:latin typeface="Cambria Math"/>
                        <a:ea typeface="微软雅黑" panose="020B0503020204020204" pitchFamily="34" charset="-122"/>
                      </a:rPr>
                      <m:t>(</m:t>
                    </m:r>
                    <m:r>
                      <a:rPr lang="en-US" altLang="zh-CN" sz="1600" i="1" kern="0" dirty="0">
                        <a:solidFill>
                          <a:prstClr val="black"/>
                        </a:solidFill>
                        <a:latin typeface="Cambria Math"/>
                        <a:ea typeface="微软雅黑" panose="020B0503020204020204" pitchFamily="34" charset="-122"/>
                      </a:rPr>
                      <m:t>𝑛</m:t>
                    </m:r>
                    <m:r>
                      <a:rPr lang="en-US" altLang="zh-CN" sz="1600" kern="0" dirty="0">
                        <a:solidFill>
                          <a:prstClr val="black"/>
                        </a:solidFill>
                        <a:latin typeface="Cambria Math"/>
                        <a:ea typeface="微软雅黑" panose="020B0503020204020204" pitchFamily="34" charset="-122"/>
                        <a:cs typeface="宋体"/>
                      </a:rPr>
                      <m:t>)</m:t>
                    </m:r>
                  </m:oMath>
                </a14:m>
                <a:endParaRPr lang="en-US" altLang="zh-CN" sz="1600" kern="0" dirty="0" smtClean="0">
                  <a:solidFill>
                    <a:prstClr val="black"/>
                  </a:solidFill>
                  <a:latin typeface="微软雅黑" panose="020B0503020204020204" pitchFamily="34" charset="-122"/>
                  <a:ea typeface="微软雅黑" panose="020B0503020204020204" pitchFamily="34" charset="-122"/>
                  <a:cs typeface="宋体"/>
                </a:endParaRPr>
              </a:p>
              <a:p>
                <a:pPr marL="285750" indent="-285750" algn="just">
                  <a:spcAft>
                    <a:spcPts val="0"/>
                  </a:spcAft>
                  <a:buFont typeface="Arial" panose="020B0604020202020204" pitchFamily="34" charset="0"/>
                  <a:buChar char="•"/>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计算统计量：</a:t>
                </a:r>
                <a14:m>
                  <m:oMath xmlns:m="http://schemas.openxmlformats.org/officeDocument/2006/math">
                    <m:r>
                      <m:rPr>
                        <m:sty m:val="p"/>
                      </m:rPr>
                      <a:rPr lang="en-US" altLang="zh-CN" sz="1600" kern="100" dirty="0">
                        <a:solidFill>
                          <a:srgbClr val="333333"/>
                        </a:solidFill>
                        <a:latin typeface="Cambria Math"/>
                        <a:ea typeface="微软雅黑" panose="020B0503020204020204" pitchFamily="34" charset="-122"/>
                        <a:cs typeface="Arial"/>
                      </a:rPr>
                      <m:t>Z</m:t>
                    </m:r>
                    <m:r>
                      <a:rPr lang="en-US" altLang="zh-CN" sz="1600" kern="100" dirty="0" smtClean="0">
                        <a:solidFill>
                          <a:srgbClr val="333333"/>
                        </a:solidFill>
                        <a:latin typeface="Cambria Math"/>
                        <a:ea typeface="微软雅黑" panose="020B0503020204020204" pitchFamily="34" charset="-122"/>
                        <a:cs typeface="Arial"/>
                      </a:rPr>
                      <m:t>=</m:t>
                    </m:r>
                    <m:d>
                      <m:dPr>
                        <m:begChr m:val="["/>
                        <m:endChr m:val="]"/>
                        <m:ctrlPr>
                          <a:rPr lang="en-US" altLang="zh-CN" sz="1600" i="1" kern="100" dirty="0" smtClean="0">
                            <a:solidFill>
                              <a:srgbClr val="333333"/>
                            </a:solidFill>
                            <a:latin typeface="Cambria Math" panose="02040503050406030204" pitchFamily="18" charset="0"/>
                            <a:ea typeface="微软雅黑" panose="020B0503020204020204" pitchFamily="34" charset="-122"/>
                            <a:cs typeface="Arial"/>
                          </a:rPr>
                        </m:ctrlPr>
                      </m:dPr>
                      <m:e>
                        <m:r>
                          <m:rPr>
                            <m:sty m:val="p"/>
                          </m:rPr>
                          <a:rPr lang="en-US" altLang="zh-CN" sz="1600" kern="100" dirty="0" smtClean="0">
                            <a:solidFill>
                              <a:srgbClr val="333333"/>
                            </a:solidFill>
                            <a:latin typeface="Cambria Math"/>
                            <a:ea typeface="微软雅黑" panose="020B0503020204020204" pitchFamily="34" charset="-122"/>
                            <a:cs typeface="Arial"/>
                          </a:rPr>
                          <m:t>H</m:t>
                        </m:r>
                        <m:r>
                          <a:rPr lang="en-US" altLang="zh-CN" sz="1600" kern="100" dirty="0" smtClean="0">
                            <a:solidFill>
                              <a:srgbClr val="333333"/>
                            </a:solidFill>
                            <a:latin typeface="Cambria Math"/>
                            <a:ea typeface="微软雅黑" panose="020B0503020204020204" pitchFamily="34" charset="-122"/>
                            <a:cs typeface="Arial"/>
                          </a:rPr>
                          <m:t>−</m:t>
                        </m:r>
                        <m:r>
                          <m:rPr>
                            <m:sty m:val="p"/>
                          </m:rPr>
                          <a:rPr lang="en-US" altLang="zh-CN" sz="1600" kern="100" dirty="0" smtClean="0">
                            <a:solidFill>
                              <a:srgbClr val="333333"/>
                            </a:solidFill>
                            <a:latin typeface="Cambria Math"/>
                            <a:ea typeface="微软雅黑" panose="020B0503020204020204" pitchFamily="34" charset="-122"/>
                            <a:cs typeface="Arial"/>
                          </a:rPr>
                          <m:t>E</m:t>
                        </m:r>
                        <m:d>
                          <m:dPr>
                            <m:ctrlPr>
                              <a:rPr lang="en-US" altLang="zh-CN" sz="1600" i="1" kern="100" dirty="0" smtClean="0">
                                <a:solidFill>
                                  <a:srgbClr val="333333"/>
                                </a:solidFill>
                                <a:latin typeface="Cambria Math" panose="02040503050406030204" pitchFamily="18" charset="0"/>
                                <a:ea typeface="微软雅黑" panose="020B0503020204020204" pitchFamily="34" charset="-122"/>
                                <a:cs typeface="Arial"/>
                              </a:rPr>
                            </m:ctrlPr>
                          </m:dPr>
                          <m:e>
                            <m:r>
                              <m:rPr>
                                <m:sty m:val="p"/>
                              </m:rPr>
                              <a:rPr lang="en-US" altLang="zh-CN" sz="1600" kern="100" dirty="0" smtClean="0">
                                <a:solidFill>
                                  <a:srgbClr val="333333"/>
                                </a:solidFill>
                                <a:latin typeface="Cambria Math"/>
                                <a:ea typeface="微软雅黑" panose="020B0503020204020204" pitchFamily="34" charset="-122"/>
                                <a:cs typeface="Arial"/>
                              </a:rPr>
                              <m:t>H</m:t>
                            </m:r>
                          </m:e>
                        </m:d>
                      </m:e>
                    </m:d>
                    <m:r>
                      <a:rPr lang="en-US" altLang="zh-CN" sz="1600" kern="100" dirty="0" smtClean="0">
                        <a:solidFill>
                          <a:srgbClr val="333333"/>
                        </a:solidFill>
                        <a:latin typeface="Cambria Math"/>
                        <a:ea typeface="微软雅黑" panose="020B0503020204020204" pitchFamily="34" charset="-122"/>
                        <a:cs typeface="Arial"/>
                      </a:rPr>
                      <m:t>∗</m:t>
                    </m:r>
                    <m:rad>
                      <m:radPr>
                        <m:degHide m:val="on"/>
                        <m:ctrlPr>
                          <a:rPr lang="en-US" altLang="zh-CN" sz="1600" i="1" kern="100" dirty="0" smtClean="0">
                            <a:solidFill>
                              <a:srgbClr val="333333"/>
                            </a:solidFill>
                            <a:latin typeface="Cambria Math" panose="02040503050406030204" pitchFamily="18" charset="0"/>
                            <a:ea typeface="微软雅黑" panose="020B0503020204020204" pitchFamily="34" charset="-122"/>
                            <a:cs typeface="Arial"/>
                          </a:rPr>
                        </m:ctrlPr>
                      </m:radPr>
                      <m:deg/>
                      <m:e>
                        <m:r>
                          <a:rPr lang="en-US" altLang="zh-CN" sz="1600" i="1" kern="100" dirty="0" smtClean="0">
                            <a:solidFill>
                              <a:srgbClr val="333333"/>
                            </a:solidFill>
                            <a:latin typeface="Cambria Math"/>
                            <a:ea typeface="微软雅黑" panose="020B0503020204020204" pitchFamily="34" charset="-122"/>
                            <a:cs typeface="Arial"/>
                          </a:rPr>
                          <m:t>𝑁</m:t>
                        </m:r>
                      </m:e>
                    </m:rad>
                  </m:oMath>
                </a14:m>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     其中</a:t>
                </a: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H</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即为</a:t>
                </a: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Hurst</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指数，表征序列的记忆性。</a:t>
                </a: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H=0.5</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被认为是随机游走序列，大于</a:t>
                </a: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0.5</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呈现动量，小于</a:t>
                </a: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0.5</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呈现反转</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     </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统计量</a:t>
                </a:r>
                <a14:m>
                  <m:oMath xmlns:m="http://schemas.openxmlformats.org/officeDocument/2006/math">
                    <m:r>
                      <a:rPr lang="en-US" altLang="zh-CN" sz="1600" b="1" i="1" kern="100" dirty="0">
                        <a:solidFill>
                          <a:srgbClr val="333333"/>
                        </a:solidFill>
                        <a:latin typeface="Cambria Math"/>
                        <a:ea typeface="微软雅黑" panose="020B0503020204020204" pitchFamily="34" charset="-122"/>
                        <a:cs typeface="Arial"/>
                      </a:rPr>
                      <m:t>𝒁</m:t>
                    </m:r>
                  </m:oMath>
                </a14:m>
                <a:r>
                  <a:rPr lang="zh-CN" altLang="en-US" sz="1600" b="1" kern="100" dirty="0">
                    <a:solidFill>
                      <a:srgbClr val="333333"/>
                    </a:solidFill>
                    <a:latin typeface="微软雅黑" panose="020B0503020204020204" pitchFamily="34" charset="-122"/>
                    <a:ea typeface="微软雅黑" panose="020B0503020204020204" pitchFamily="34" charset="-122"/>
                    <a:cs typeface="Arial"/>
                  </a:rPr>
                  <a:t>衡量股票动量效应的强弱，</a:t>
                </a:r>
                <a:r>
                  <a:rPr lang="en-US" altLang="zh-CN" sz="1600" b="1" kern="100" dirty="0">
                    <a:solidFill>
                      <a:srgbClr val="333333"/>
                    </a:solidFill>
                    <a:ea typeface="微软雅黑" panose="020B0503020204020204" pitchFamily="34" charset="-122"/>
                    <a:cs typeface="Arial"/>
                  </a:rPr>
                  <a:t> </a:t>
                </a:r>
                <a14:m>
                  <m:oMath xmlns:m="http://schemas.openxmlformats.org/officeDocument/2006/math">
                    <m:r>
                      <a:rPr lang="en-US" altLang="zh-CN" sz="1600" b="1" i="1" kern="100" dirty="0">
                        <a:solidFill>
                          <a:srgbClr val="333333"/>
                        </a:solidFill>
                        <a:latin typeface="Cambria Math"/>
                        <a:ea typeface="微软雅黑" panose="020B0503020204020204" pitchFamily="34" charset="-122"/>
                        <a:cs typeface="Arial"/>
                      </a:rPr>
                      <m:t>𝒁</m:t>
                    </m:r>
                  </m:oMath>
                </a14:m>
                <a:r>
                  <a:rPr lang="zh-CN" altLang="en-US" sz="1600" b="1" kern="100" dirty="0">
                    <a:solidFill>
                      <a:srgbClr val="333333"/>
                    </a:solidFill>
                    <a:latin typeface="微软雅黑" panose="020B0503020204020204" pitchFamily="34" charset="-122"/>
                    <a:ea typeface="微软雅黑" panose="020B0503020204020204" pitchFamily="34" charset="-122"/>
                    <a:cs typeface="Arial"/>
                  </a:rPr>
                  <a:t>大于</a:t>
                </a:r>
                <a:r>
                  <a:rPr lang="en-US" altLang="zh-CN" sz="1600" b="1" kern="100" dirty="0">
                    <a:solidFill>
                      <a:srgbClr val="333333"/>
                    </a:solidFill>
                    <a:latin typeface="微软雅黑" panose="020B0503020204020204" pitchFamily="34" charset="-122"/>
                    <a:ea typeface="微软雅黑" panose="020B0503020204020204" pitchFamily="34" charset="-122"/>
                    <a:cs typeface="Arial"/>
                  </a:rPr>
                  <a:t>0</a:t>
                </a:r>
                <a:r>
                  <a:rPr lang="zh-CN" altLang="en-US" sz="1600" b="1" kern="100" dirty="0">
                    <a:solidFill>
                      <a:srgbClr val="333333"/>
                    </a:solidFill>
                    <a:latin typeface="微软雅黑" panose="020B0503020204020204" pitchFamily="34" charset="-122"/>
                    <a:ea typeface="微软雅黑" panose="020B0503020204020204" pitchFamily="34" charset="-122"/>
                    <a:cs typeface="Arial"/>
                  </a:rPr>
                  <a:t>且越大，该股票的动量效应越强； </a:t>
                </a:r>
                <a14:m>
                  <m:oMath xmlns:m="http://schemas.openxmlformats.org/officeDocument/2006/math">
                    <m:r>
                      <a:rPr lang="en-US" altLang="zh-CN" sz="1600" b="1" i="1" kern="100" dirty="0">
                        <a:solidFill>
                          <a:srgbClr val="333333"/>
                        </a:solidFill>
                        <a:latin typeface="Cambria Math"/>
                        <a:ea typeface="微软雅黑" panose="020B0503020204020204" pitchFamily="34" charset="-122"/>
                        <a:cs typeface="Arial"/>
                      </a:rPr>
                      <m:t>𝒁</m:t>
                    </m:r>
                    <m:r>
                      <a:rPr lang="zh-CN" altLang="en-US" sz="1600" b="1" i="1" kern="100" dirty="0">
                        <a:solidFill>
                          <a:srgbClr val="333333"/>
                        </a:solidFill>
                        <a:latin typeface="Cambria Math"/>
                        <a:ea typeface="微软雅黑" panose="020B0503020204020204" pitchFamily="34" charset="-122"/>
                        <a:cs typeface="Arial"/>
                      </a:rPr>
                      <m:t>小</m:t>
                    </m:r>
                  </m:oMath>
                </a14:m>
                <a:r>
                  <a:rPr lang="zh-CN" altLang="en-US" sz="1600" b="1" kern="100" dirty="0">
                    <a:solidFill>
                      <a:srgbClr val="333333"/>
                    </a:solidFill>
                    <a:latin typeface="微软雅黑" panose="020B0503020204020204" pitchFamily="34" charset="-122"/>
                    <a:ea typeface="微软雅黑" panose="020B0503020204020204" pitchFamily="34" charset="-122"/>
                    <a:cs typeface="Arial"/>
                  </a:rPr>
                  <a:t>于</a:t>
                </a:r>
                <a:r>
                  <a:rPr lang="en-US" altLang="zh-CN" sz="1600" b="1" kern="100" dirty="0">
                    <a:solidFill>
                      <a:srgbClr val="333333"/>
                    </a:solidFill>
                    <a:latin typeface="微软雅黑" panose="020B0503020204020204" pitchFamily="34" charset="-122"/>
                    <a:ea typeface="微软雅黑" panose="020B0503020204020204" pitchFamily="34" charset="-122"/>
                    <a:cs typeface="Arial"/>
                  </a:rPr>
                  <a:t>0</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且</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小</a:t>
                </a:r>
                <a:r>
                  <a:rPr lang="zh-CN" altLang="en-US" sz="1600" b="1" kern="100" dirty="0">
                    <a:solidFill>
                      <a:srgbClr val="333333"/>
                    </a:solidFill>
                    <a:latin typeface="微软雅黑" panose="020B0503020204020204" pitchFamily="34" charset="-122"/>
                    <a:ea typeface="微软雅黑" panose="020B0503020204020204" pitchFamily="34" charset="-122"/>
                    <a:cs typeface="Arial"/>
                  </a:rPr>
                  <a:t>，该股票的反转效应越强。因此可以通过该统计量挑选出动量和反转效应强的股票。</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p:txBody>
          </p:sp>
        </mc:Choice>
        <mc:Fallback xmlns="">
          <p:sp>
            <p:nvSpPr>
              <p:cNvPr id="6" name="文本框 1"/>
              <p:cNvSpPr txBox="1">
                <a:spLocks noRot="1" noChangeAspect="1" noMove="1" noResize="1" noEditPoints="1" noAdjustHandles="1" noChangeArrowheads="1" noChangeShapeType="1" noTextEdit="1"/>
              </p:cNvSpPr>
              <p:nvPr/>
            </p:nvSpPr>
            <p:spPr bwMode="auto">
              <a:xfrm>
                <a:off x="438150" y="1244004"/>
                <a:ext cx="8601075" cy="5353260"/>
              </a:xfrm>
              <a:prstGeom prst="rect">
                <a:avLst/>
              </a:prstGeom>
              <a:blipFill rotWithShape="0">
                <a:blip r:embed="rId2"/>
                <a:stretch>
                  <a:fillRect l="-425" t="-569" r="-354" b="-5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6"/>
          <p:cNvSpPr txBox="1">
            <a:spLocks noChangeArrowheads="1"/>
          </p:cNvSpPr>
          <p:nvPr/>
        </p:nvSpPr>
        <p:spPr bwMode="auto">
          <a:xfrm>
            <a:off x="242888" y="257175"/>
            <a:ext cx="2866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引入</a:t>
            </a:r>
            <a:r>
              <a:rPr lang="en-US" altLang="zh-CN" dirty="0">
                <a:solidFill>
                  <a:srgbClr val="808080"/>
                </a:solidFill>
                <a:latin typeface="微软雅黑" panose="020B0503020204020204" pitchFamily="34" charset="-122"/>
                <a:ea typeface="微软雅黑" panose="020B0503020204020204" pitchFamily="34" charset="-122"/>
              </a:rPr>
              <a:t>Hurst</a:t>
            </a:r>
            <a:r>
              <a:rPr lang="zh-CN" altLang="en-US" dirty="0">
                <a:solidFill>
                  <a:srgbClr val="808080"/>
                </a:solidFill>
                <a:latin typeface="微软雅黑" panose="020B0503020204020204" pitchFamily="34" charset="-122"/>
                <a:ea typeface="微软雅黑" panose="020B0503020204020204" pitchFamily="34" charset="-122"/>
              </a:rPr>
              <a:t>指数的反转策略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0851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14</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438150" y="1412832"/>
            <a:ext cx="860107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endParaRPr lang="en-US" altLang="zh-CN"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    </a:t>
            </a:r>
            <a:r>
              <a:rPr lang="zh-CN" altLang="en-US"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引入</a:t>
            </a:r>
            <a:r>
              <a:rPr lang="en-US" altLang="zh-CN"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Hurst</a:t>
            </a:r>
            <a:r>
              <a:rPr lang="zh-CN" altLang="en-US"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指数的反转选股策略：</a:t>
            </a:r>
            <a:endParaRPr lang="en-US" altLang="zh-CN"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股票池</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：中证</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500</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的成分股</a:t>
            </a:r>
            <a:endParaRPr lang="en-US" altLang="zh-CN" sz="1600" kern="100" dirty="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回测区间</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2007</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年</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1</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月</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31</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日至</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2016</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年</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4</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月</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30</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日</a:t>
            </a:r>
            <a:endParaRPr lang="en-US" altLang="zh-CN" sz="1600" kern="100" dirty="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选股规则</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：每月月底采用</a:t>
            </a:r>
            <a:r>
              <a:rPr lang="zh-CN" altLang="en-US"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历史</a:t>
            </a:r>
            <a:r>
              <a:rPr lang="en-US" altLang="zh-CN"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12</a:t>
            </a:r>
            <a:r>
              <a:rPr lang="zh-CN" altLang="en-US"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个月</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的日价格数据计算出该股票的</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Hurst</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指数，以及</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Z</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统计量，作为衡量股票动量</a:t>
            </a:r>
            <a:r>
              <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反转效应强弱的指标。设定阈值，挑选出</a:t>
            </a:r>
            <a:r>
              <a:rPr lang="en-US" altLang="zh-CN"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Z</a:t>
            </a:r>
            <a:r>
              <a:rPr lang="zh-CN" altLang="en-US"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统计量小于阈值</a:t>
            </a:r>
            <a:r>
              <a:rPr lang="en-US" altLang="zh-CN" sz="1600" b="1" kern="100" dirty="0">
                <a:solidFill>
                  <a:prstClr val="black">
                    <a:lumMod val="85000"/>
                    <a:lumOff val="15000"/>
                  </a:prstClr>
                </a:solidFill>
                <a:latin typeface="微软雅黑" panose="020B0503020204020204" pitchFamily="34" charset="-122"/>
                <a:ea typeface="微软雅黑" panose="020B0503020204020204" pitchFamily="34" charset="-122"/>
                <a:cs typeface="Arial"/>
              </a:rPr>
              <a:t>(</a:t>
            </a:r>
            <a:r>
              <a:rPr lang="zh-CN" altLang="en-US" sz="1600" b="1" kern="100" dirty="0">
                <a:solidFill>
                  <a:prstClr val="black">
                    <a:lumMod val="85000"/>
                    <a:lumOff val="15000"/>
                  </a:prstClr>
                </a:solidFill>
                <a:latin typeface="微软雅黑" panose="020B0503020204020204" pitchFamily="34" charset="-122"/>
                <a:ea typeface="微软雅黑" panose="020B0503020204020204" pitchFamily="34" charset="-122"/>
                <a:cs typeface="Arial"/>
              </a:rPr>
              <a:t>反转</a:t>
            </a:r>
            <a:r>
              <a:rPr lang="en-US" altLang="zh-CN" sz="1600" b="1" kern="100" dirty="0">
                <a:solidFill>
                  <a:prstClr val="black">
                    <a:lumMod val="85000"/>
                    <a:lumOff val="15000"/>
                  </a:prstClr>
                </a:solidFill>
                <a:latin typeface="微软雅黑" panose="020B0503020204020204" pitchFamily="34" charset="-122"/>
                <a:ea typeface="微软雅黑" panose="020B0503020204020204" pitchFamily="34" charset="-122"/>
                <a:cs typeface="Arial"/>
              </a:rPr>
              <a:t>)</a:t>
            </a:r>
            <a:r>
              <a:rPr lang="zh-CN" altLang="en-US"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的股票</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作为备选股票池，然后按照历史一个月的股票收益将备选股票池的收益从小到大排序，同样分成五档，分别考察每档收益。</a:t>
            </a:r>
            <a:endParaRPr lang="en-US" altLang="zh-CN" sz="1600" kern="100" dirty="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调仓频率</a:t>
            </a:r>
            <a:r>
              <a:rPr lang="zh-CN" altLang="en-US" sz="1600" kern="100" dirty="0">
                <a:solidFill>
                  <a:prstClr val="black">
                    <a:lumMod val="85000"/>
                    <a:lumOff val="15000"/>
                  </a:prstClr>
                </a:solidFill>
                <a:latin typeface="微软雅黑" panose="020B0503020204020204" pitchFamily="34" charset="-122"/>
                <a:ea typeface="微软雅黑" panose="020B0503020204020204" pitchFamily="34" charset="-122"/>
                <a:cs typeface="Arial"/>
              </a:rPr>
              <a:t>：每月月</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底</a:t>
            </a:r>
            <a:endParaRPr lang="en-US" altLang="zh-CN"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权重分配</a:t>
            </a:r>
            <a:r>
              <a:rPr lang="zh-CN" altLang="en-US" sz="1600"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rPr>
              <a:t>：等权重</a:t>
            </a:r>
            <a:endParaRPr lang="en-US" altLang="zh-CN" sz="1600" kern="100" dirty="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prstClr val="black">
                  <a:lumMod val="85000"/>
                  <a:lumOff val="15000"/>
                </a:prstClr>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p:txBody>
      </p:sp>
      <p:sp>
        <p:nvSpPr>
          <p:cNvPr id="5" name="文本框 6"/>
          <p:cNvSpPr txBox="1">
            <a:spLocks noChangeArrowheads="1"/>
          </p:cNvSpPr>
          <p:nvPr/>
        </p:nvSpPr>
        <p:spPr bwMode="auto">
          <a:xfrm>
            <a:off x="242888" y="257175"/>
            <a:ext cx="2866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引入</a:t>
            </a:r>
            <a:r>
              <a:rPr lang="en-US" altLang="zh-CN" dirty="0">
                <a:solidFill>
                  <a:srgbClr val="808080"/>
                </a:solidFill>
                <a:latin typeface="微软雅黑" panose="020B0503020204020204" pitchFamily="34" charset="-122"/>
                <a:ea typeface="微软雅黑" panose="020B0503020204020204" pitchFamily="34" charset="-122"/>
              </a:rPr>
              <a:t>Hurst</a:t>
            </a:r>
            <a:r>
              <a:rPr lang="zh-CN" altLang="en-US" dirty="0">
                <a:solidFill>
                  <a:srgbClr val="808080"/>
                </a:solidFill>
                <a:latin typeface="微软雅黑" panose="020B0503020204020204" pitchFamily="34" charset="-122"/>
                <a:ea typeface="微软雅黑" panose="020B0503020204020204" pitchFamily="34" charset="-122"/>
              </a:rPr>
              <a:t>指数的反转策略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5998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15</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560634" y="1571316"/>
            <a:ext cx="384155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设定</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Z</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统计量阈值为</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0</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，将统计量小于</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0</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的股票作为备选股票池</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历史大部分时间点，</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Z</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统计量小于</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0</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的股票数量超过</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300</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只，说明</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A</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股市场大部分股票呈现时序动量</a:t>
            </a:r>
          </a:p>
        </p:txBody>
      </p:sp>
      <p:graphicFrame>
        <p:nvGraphicFramePr>
          <p:cNvPr id="5" name="图表 4"/>
          <p:cNvGraphicFramePr>
            <a:graphicFrameLocks/>
          </p:cNvGraphicFramePr>
          <p:nvPr>
            <p:extLst>
              <p:ext uri="{D42A27DB-BD31-4B8C-83A1-F6EECF244321}">
                <p14:modId xmlns:p14="http://schemas.microsoft.com/office/powerpoint/2010/main" val="148572544"/>
              </p:ext>
            </p:extLst>
          </p:nvPr>
        </p:nvGraphicFramePr>
        <p:xfrm>
          <a:off x="379733" y="3772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a:graphicFrameLocks/>
          </p:cNvGraphicFramePr>
          <p:nvPr>
            <p:extLst/>
          </p:nvPr>
        </p:nvGraphicFramePr>
        <p:xfrm>
          <a:off x="4853212" y="95879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a:graphicFrameLocks/>
          </p:cNvGraphicFramePr>
          <p:nvPr>
            <p:extLst/>
          </p:nvPr>
        </p:nvGraphicFramePr>
        <p:xfrm>
          <a:off x="5105293" y="3834439"/>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3" name="文本框 6"/>
          <p:cNvSpPr txBox="1">
            <a:spLocks noChangeArrowheads="1"/>
          </p:cNvSpPr>
          <p:nvPr/>
        </p:nvSpPr>
        <p:spPr bwMode="auto">
          <a:xfrm>
            <a:off x="242888" y="257175"/>
            <a:ext cx="2866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引入</a:t>
            </a:r>
            <a:r>
              <a:rPr lang="en-US" altLang="zh-CN" dirty="0">
                <a:solidFill>
                  <a:srgbClr val="808080"/>
                </a:solidFill>
                <a:latin typeface="微软雅黑" panose="020B0503020204020204" pitchFamily="34" charset="-122"/>
                <a:ea typeface="微软雅黑" panose="020B0503020204020204" pitchFamily="34" charset="-122"/>
              </a:rPr>
              <a:t>Hurst</a:t>
            </a:r>
            <a:r>
              <a:rPr lang="zh-CN" altLang="en-US" dirty="0">
                <a:solidFill>
                  <a:srgbClr val="808080"/>
                </a:solidFill>
                <a:latin typeface="微软雅黑" panose="020B0503020204020204" pitchFamily="34" charset="-122"/>
                <a:ea typeface="微软雅黑" panose="020B0503020204020204" pitchFamily="34" charset="-122"/>
              </a:rPr>
              <a:t>指数的反转策略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7994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16</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461715" y="1241489"/>
            <a:ext cx="881164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   参数的敏感性分析：</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阈值越大，反转股票数量越小</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策略收益对参数的敏感性不大，</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Z</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统计量阈值选取</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-0.1, -0.3, -0.5</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下几乎无差</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阈值过小导致股票数量激减，从而影响策略稳定系。因此选取的阈值不宜过小</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p:txBody>
      </p:sp>
      <p:graphicFrame>
        <p:nvGraphicFramePr>
          <p:cNvPr id="10" name="图表 9"/>
          <p:cNvGraphicFramePr>
            <a:graphicFrameLocks/>
          </p:cNvGraphicFramePr>
          <p:nvPr>
            <p:extLst/>
          </p:nvPr>
        </p:nvGraphicFramePr>
        <p:xfrm>
          <a:off x="194626" y="2601844"/>
          <a:ext cx="43488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p:cNvGraphicFramePr>
            <a:graphicFrameLocks/>
          </p:cNvGraphicFramePr>
          <p:nvPr>
            <p:extLst/>
          </p:nvPr>
        </p:nvGraphicFramePr>
        <p:xfrm>
          <a:off x="4610048" y="2590572"/>
          <a:ext cx="4799515" cy="3600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文本框 6"/>
          <p:cNvSpPr txBox="1">
            <a:spLocks noChangeArrowheads="1"/>
          </p:cNvSpPr>
          <p:nvPr/>
        </p:nvSpPr>
        <p:spPr bwMode="auto">
          <a:xfrm>
            <a:off x="242888" y="257175"/>
            <a:ext cx="2866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引入</a:t>
            </a:r>
            <a:r>
              <a:rPr lang="en-US" altLang="zh-CN" dirty="0">
                <a:solidFill>
                  <a:srgbClr val="808080"/>
                </a:solidFill>
                <a:latin typeface="微软雅黑" panose="020B0503020204020204" pitchFamily="34" charset="-122"/>
                <a:ea typeface="微软雅黑" panose="020B0503020204020204" pitchFamily="34" charset="-122"/>
              </a:rPr>
              <a:t>Hurst</a:t>
            </a:r>
            <a:r>
              <a:rPr lang="zh-CN" altLang="en-US" dirty="0">
                <a:solidFill>
                  <a:srgbClr val="808080"/>
                </a:solidFill>
                <a:latin typeface="微软雅黑" panose="020B0503020204020204" pitchFamily="34" charset="-122"/>
                <a:ea typeface="微软雅黑" panose="020B0503020204020204" pitchFamily="34" charset="-122"/>
              </a:rPr>
              <a:t>指数的反转策略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499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17</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488628" y="1696724"/>
            <a:ext cx="86010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spcAft>
                <a:spcPts val="0"/>
              </a:spcAft>
              <a:buFont typeface="Arial" panose="020B0604020202020204" pitchFamily="34" charset="0"/>
              <a:buChar char="•"/>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回测表明</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引入</a:t>
            </a: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Hurst</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指数的反转策略的表现不如简单的传统反转因子</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  </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en-US" altLang="zh-CN" sz="1600" b="1" kern="100" dirty="0">
                <a:solidFill>
                  <a:srgbClr val="333333"/>
                </a:solidFill>
                <a:latin typeface="微软雅黑" panose="020B0503020204020204" pitchFamily="34" charset="-122"/>
                <a:ea typeface="微软雅黑" panose="020B0503020204020204" pitchFamily="34" charset="-122"/>
                <a:cs typeface="Arial"/>
              </a:rPr>
              <a:t> </a:t>
            </a: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 </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为什么？</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b="1"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Hurst</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指数衡量的是</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单个标的时间序列</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的</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长期记忆性</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，也即区分</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时序（纵向）</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的动量和时序的反转</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而因子组合中的动量效应和反转效应本质上是股票收益</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截面</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的对比，是股票与股票之间孰优孰劣的</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横向对比</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Hurst</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指数无法表征截面动量</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反转</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algn="ctr">
              <a:spcAft>
                <a:spcPts val="0"/>
              </a:spcAft>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algn="ctr">
              <a:spcAft>
                <a:spcPts val="0"/>
              </a:spcAft>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因此，需要直接从截面构造指标来衡量股票动量和反转的强弱</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Wingdings" panose="05000000000000000000" pitchFamily="2" charset="2"/>
              <a:buChar char="l"/>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Wingdings" panose="05000000000000000000" pitchFamily="2" charset="2"/>
              <a:buChar char="l"/>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p:txBody>
      </p:sp>
      <p:sp>
        <p:nvSpPr>
          <p:cNvPr id="5" name="文本框 1"/>
          <p:cNvSpPr txBox="1">
            <a:spLocks noChangeArrowheads="1"/>
          </p:cNvSpPr>
          <p:nvPr/>
        </p:nvSpPr>
        <p:spPr bwMode="auto">
          <a:xfrm>
            <a:off x="461715" y="1241489"/>
            <a:ext cx="88116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   结论：</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p:txBody>
      </p:sp>
      <p:sp>
        <p:nvSpPr>
          <p:cNvPr id="7" name="文本框 6"/>
          <p:cNvSpPr txBox="1">
            <a:spLocks noChangeArrowheads="1"/>
          </p:cNvSpPr>
          <p:nvPr/>
        </p:nvSpPr>
        <p:spPr bwMode="auto">
          <a:xfrm>
            <a:off x="242888" y="257175"/>
            <a:ext cx="2866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引入</a:t>
            </a:r>
            <a:r>
              <a:rPr lang="en-US" altLang="zh-CN" dirty="0">
                <a:solidFill>
                  <a:srgbClr val="808080"/>
                </a:solidFill>
                <a:latin typeface="微软雅黑" panose="020B0503020204020204" pitchFamily="34" charset="-122"/>
                <a:ea typeface="微软雅黑" panose="020B0503020204020204" pitchFamily="34" charset="-122"/>
              </a:rPr>
              <a:t>Hurst</a:t>
            </a:r>
            <a:r>
              <a:rPr lang="zh-CN" altLang="en-US" dirty="0">
                <a:solidFill>
                  <a:srgbClr val="808080"/>
                </a:solidFill>
                <a:latin typeface="微软雅黑" panose="020B0503020204020204" pitchFamily="34" charset="-122"/>
                <a:ea typeface="微软雅黑" panose="020B0503020204020204" pitchFamily="34" charset="-122"/>
              </a:rPr>
              <a:t>指数的反转策略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2200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18</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19460" name="文本框 5"/>
          <p:cNvSpPr txBox="1">
            <a:spLocks noChangeArrowheads="1"/>
          </p:cNvSpPr>
          <p:nvPr/>
        </p:nvSpPr>
        <p:spPr bwMode="auto">
          <a:xfrm>
            <a:off x="6607175" y="1627188"/>
            <a:ext cx="22907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0" dirty="0">
                <a:solidFill>
                  <a:srgbClr val="FFFFFF"/>
                </a:solidFill>
                <a:latin typeface="微软雅黑" panose="020B0503020204020204" pitchFamily="34" charset="-122"/>
                <a:ea typeface="微软雅黑" panose="020B0503020204020204" pitchFamily="34" charset="-122"/>
              </a:rPr>
              <a:t>03</a:t>
            </a:r>
            <a:endParaRPr lang="zh-CN" altLang="en-US" sz="14000" dirty="0">
              <a:solidFill>
                <a:srgbClr val="FFFFFF"/>
              </a:solidFill>
              <a:latin typeface="微软雅黑" panose="020B0503020204020204" pitchFamily="34" charset="-122"/>
              <a:ea typeface="微软雅黑" panose="020B0503020204020204" pitchFamily="34" charset="-122"/>
            </a:endParaRPr>
          </a:p>
        </p:txBody>
      </p:sp>
      <p:sp>
        <p:nvSpPr>
          <p:cNvPr id="19461" name="文本框 6"/>
          <p:cNvSpPr txBox="1">
            <a:spLocks noChangeArrowheads="1"/>
          </p:cNvSpPr>
          <p:nvPr/>
        </p:nvSpPr>
        <p:spPr bwMode="auto">
          <a:xfrm>
            <a:off x="4119563" y="1698625"/>
            <a:ext cx="45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01</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462" name="文本框 7"/>
          <p:cNvSpPr txBox="1">
            <a:spLocks noChangeArrowheads="1"/>
          </p:cNvSpPr>
          <p:nvPr/>
        </p:nvSpPr>
        <p:spPr bwMode="auto">
          <a:xfrm>
            <a:off x="4821238" y="2582863"/>
            <a:ext cx="45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02</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463" name="文本框 8"/>
          <p:cNvSpPr txBox="1">
            <a:spLocks noChangeArrowheads="1"/>
          </p:cNvSpPr>
          <p:nvPr/>
        </p:nvSpPr>
        <p:spPr bwMode="auto">
          <a:xfrm>
            <a:off x="5121275" y="3681413"/>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FFFFFF"/>
                </a:solidFill>
                <a:latin typeface="微软雅黑" panose="020B0503020204020204" pitchFamily="34" charset="-122"/>
                <a:ea typeface="微软雅黑" panose="020B0503020204020204" pitchFamily="34" charset="-122"/>
              </a:rPr>
              <a:t>03</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9464" name="文本框 9"/>
          <p:cNvSpPr txBox="1">
            <a:spLocks noChangeArrowheads="1"/>
          </p:cNvSpPr>
          <p:nvPr/>
        </p:nvSpPr>
        <p:spPr bwMode="auto">
          <a:xfrm>
            <a:off x="4981575" y="4837113"/>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FFFFFF"/>
                </a:solidFill>
                <a:latin typeface="微软雅黑" panose="020B0503020204020204" pitchFamily="34" charset="-122"/>
                <a:ea typeface="微软雅黑" panose="020B0503020204020204" pitchFamily="34" charset="-122"/>
              </a:rPr>
              <a:t>04</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9466" name="文本框 10"/>
          <p:cNvSpPr txBox="1">
            <a:spLocks noChangeArrowheads="1"/>
          </p:cNvSpPr>
          <p:nvPr/>
        </p:nvSpPr>
        <p:spPr bwMode="auto">
          <a:xfrm>
            <a:off x="5962848" y="4437003"/>
            <a:ext cx="37016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rgbClr val="FFFFFF"/>
                </a:solidFill>
                <a:latin typeface="微软雅黑" panose="020B0503020204020204" pitchFamily="34" charset="-122"/>
                <a:ea typeface="微软雅黑" panose="020B0503020204020204" pitchFamily="34" charset="-122"/>
              </a:rPr>
              <a:t>|  </a:t>
            </a:r>
            <a:r>
              <a:rPr lang="zh-CN" altLang="en-US" sz="2000" dirty="0" smtClean="0">
                <a:solidFill>
                  <a:srgbClr val="FFFFFF"/>
                </a:solidFill>
                <a:latin typeface="微软雅黑" panose="020B0503020204020204" pitchFamily="34" charset="-122"/>
                <a:ea typeface="微软雅黑" panose="020B0503020204020204" pitchFamily="34" charset="-122"/>
              </a:rPr>
              <a:t>敏感度系数优化的选股策略</a:t>
            </a:r>
            <a:r>
              <a:rPr lang="en-US" altLang="zh-CN" sz="2000" dirty="0" smtClean="0">
                <a:solidFill>
                  <a:srgbClr val="FFFFFF"/>
                </a:solidFill>
                <a:latin typeface="微软雅黑" panose="020B0503020204020204" pitchFamily="34" charset="-122"/>
                <a:ea typeface="微软雅黑" panose="020B0503020204020204" pitchFamily="34" charset="-122"/>
              </a:rPr>
              <a:t>  </a:t>
            </a:r>
            <a:r>
              <a:rPr lang="en-US" altLang="zh-CN" sz="2000" dirty="0">
                <a:solidFill>
                  <a:srgbClr val="FFFFFF"/>
                </a:solidFill>
                <a:latin typeface="微软雅黑" panose="020B0503020204020204" pitchFamily="34" charset="-122"/>
                <a:ea typeface="微软雅黑" panose="020B0503020204020204" pitchFamily="34" charset="-122"/>
              </a:rPr>
              <a:t>|</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9467" name="文本框 12"/>
          <p:cNvSpPr txBox="1">
            <a:spLocks noChangeArrowheads="1"/>
          </p:cNvSpPr>
          <p:nvPr/>
        </p:nvSpPr>
        <p:spPr bwMode="auto">
          <a:xfrm>
            <a:off x="7534275" y="4916488"/>
            <a:ext cx="5588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rgbClr val="FFFFFF"/>
                </a:solidFill>
                <a:latin typeface="微软雅黑" panose="020B0503020204020204" pitchFamily="34" charset="-122"/>
                <a:ea typeface="微软雅黑" panose="020B0503020204020204" pitchFamily="34" charset="-122"/>
              </a:rPr>
              <a:t>&gt;</a:t>
            </a:r>
            <a:endParaRPr lang="zh-CN" altLang="en-US" sz="4000">
              <a:solidFill>
                <a:srgbClr val="FFFFFF"/>
              </a:solidFill>
              <a:latin typeface="微软雅黑" panose="020B0503020204020204" pitchFamily="34" charset="-122"/>
              <a:ea typeface="微软雅黑" panose="020B0503020204020204" pitchFamily="34" charset="-122"/>
            </a:endParaRPr>
          </a:p>
        </p:txBody>
      </p:sp>
      <p:pic>
        <p:nvPicPr>
          <p:cNvPr id="1946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111375"/>
            <a:ext cx="32893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166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8"/>
          <p:cNvSpPr txBox="1">
            <a:spLocks noChangeArrowheads="1"/>
          </p:cNvSpPr>
          <p:nvPr/>
        </p:nvSpPr>
        <p:spPr bwMode="auto">
          <a:xfrm>
            <a:off x="242888" y="257175"/>
            <a:ext cx="1909497" cy="369332"/>
          </a:xfrm>
          <a:prstGeom prst="rect">
            <a:avLst/>
          </a:prstGeom>
          <a:noFill/>
          <a:ln w="9525">
            <a:noFill/>
            <a:miter lim="800000"/>
            <a:headEnd/>
            <a:tailEnd/>
          </a:ln>
        </p:spPr>
        <p:txBody>
          <a:bodyPr wrap="none">
            <a:spAutoFit/>
          </a:bodyPr>
          <a:lstStyle/>
          <a:p>
            <a:r>
              <a:rPr lang="en-US" altLang="zh-CN" dirty="0">
                <a:solidFill>
                  <a:srgbClr val="808080"/>
                </a:solidFill>
                <a:latin typeface="Times New Roman" pitchFamily="18" charset="0"/>
                <a:ea typeface="微软雅黑" pitchFamily="34" charset="-122"/>
              </a:rPr>
              <a:t> CONTENTS</a:t>
            </a:r>
            <a:r>
              <a:rPr lang="zh-CN" altLang="en-US" dirty="0">
                <a:solidFill>
                  <a:srgbClr val="808080"/>
                </a:solidFill>
                <a:latin typeface="Times New Roman" pitchFamily="18" charset="0"/>
                <a:ea typeface="微软雅黑" pitchFamily="34" charset="-122"/>
              </a:rPr>
              <a:t>目录</a:t>
            </a:r>
          </a:p>
        </p:txBody>
      </p:sp>
      <p:grpSp>
        <p:nvGrpSpPr>
          <p:cNvPr id="3" name="组合 2"/>
          <p:cNvGrpSpPr/>
          <p:nvPr/>
        </p:nvGrpSpPr>
        <p:grpSpPr>
          <a:xfrm>
            <a:off x="943510" y="1916832"/>
            <a:ext cx="7930550" cy="3292277"/>
            <a:chOff x="1039910" y="2060848"/>
            <a:chExt cx="7930550" cy="3292277"/>
          </a:xfrm>
        </p:grpSpPr>
        <p:sp>
          <p:nvSpPr>
            <p:cNvPr id="20" name="椭圆 35"/>
            <p:cNvSpPr>
              <a:spLocks noChangeArrowheads="1"/>
            </p:cNvSpPr>
            <p:nvPr/>
          </p:nvSpPr>
          <p:spPr bwMode="auto">
            <a:xfrm>
              <a:off x="7384106" y="2361781"/>
              <a:ext cx="1586354" cy="1663312"/>
            </a:xfrm>
            <a:prstGeom prst="ellipse">
              <a:avLst/>
            </a:prstGeom>
            <a:solidFill>
              <a:schemeClr val="bg1"/>
            </a:solidFill>
            <a:ln w="9525">
              <a:noFill/>
              <a:round/>
              <a:headEnd/>
              <a:tailEnd/>
            </a:ln>
          </p:spPr>
          <p:txBody>
            <a:bodyPr/>
            <a:lstStyle/>
            <a:p>
              <a:pPr>
                <a:buFont typeface="Arial" pitchFamily="34" charset="0"/>
                <a:buNone/>
              </a:pPr>
              <a:endParaRPr kumimoji="0" lang="zh-CN" altLang="en-US" sz="1800"/>
            </a:p>
          </p:txBody>
        </p:sp>
        <p:sp>
          <p:nvSpPr>
            <p:cNvPr id="19" name="椭圆 34"/>
            <p:cNvSpPr>
              <a:spLocks noChangeArrowheads="1"/>
            </p:cNvSpPr>
            <p:nvPr/>
          </p:nvSpPr>
          <p:spPr bwMode="auto">
            <a:xfrm>
              <a:off x="5286484" y="2361781"/>
              <a:ext cx="1587914" cy="1663312"/>
            </a:xfrm>
            <a:prstGeom prst="ellipse">
              <a:avLst/>
            </a:prstGeom>
            <a:solidFill>
              <a:schemeClr val="bg1"/>
            </a:solidFill>
            <a:ln w="9525">
              <a:noFill/>
              <a:round/>
              <a:headEnd/>
              <a:tailEnd/>
            </a:ln>
          </p:spPr>
          <p:txBody>
            <a:bodyPr/>
            <a:lstStyle/>
            <a:p>
              <a:pPr>
                <a:buFont typeface="Arial" pitchFamily="34" charset="0"/>
                <a:buNone/>
              </a:pPr>
              <a:endParaRPr kumimoji="0" lang="zh-CN" altLang="en-US" sz="1800"/>
            </a:p>
          </p:txBody>
        </p:sp>
        <p:sp>
          <p:nvSpPr>
            <p:cNvPr id="18" name="椭圆 33"/>
            <p:cNvSpPr>
              <a:spLocks noChangeArrowheads="1"/>
            </p:cNvSpPr>
            <p:nvPr/>
          </p:nvSpPr>
          <p:spPr bwMode="auto">
            <a:xfrm>
              <a:off x="3187722" y="2361781"/>
              <a:ext cx="1586354" cy="1663312"/>
            </a:xfrm>
            <a:prstGeom prst="ellipse">
              <a:avLst/>
            </a:prstGeom>
            <a:solidFill>
              <a:schemeClr val="bg1"/>
            </a:solidFill>
            <a:ln w="9525">
              <a:noFill/>
              <a:round/>
              <a:headEnd/>
              <a:tailEnd/>
            </a:ln>
          </p:spPr>
          <p:txBody>
            <a:bodyPr/>
            <a:lstStyle/>
            <a:p>
              <a:pPr>
                <a:buFont typeface="Arial" pitchFamily="34" charset="0"/>
                <a:buNone/>
              </a:pPr>
              <a:endParaRPr kumimoji="0" lang="zh-CN" altLang="en-US" sz="1800"/>
            </a:p>
          </p:txBody>
        </p:sp>
        <p:sp>
          <p:nvSpPr>
            <p:cNvPr id="17" name="椭圆 32"/>
            <p:cNvSpPr>
              <a:spLocks noChangeArrowheads="1"/>
            </p:cNvSpPr>
            <p:nvPr/>
          </p:nvSpPr>
          <p:spPr bwMode="auto">
            <a:xfrm>
              <a:off x="1088960" y="2361781"/>
              <a:ext cx="1586354" cy="1663312"/>
            </a:xfrm>
            <a:prstGeom prst="ellipse">
              <a:avLst/>
            </a:prstGeom>
            <a:solidFill>
              <a:schemeClr val="bg1"/>
            </a:solidFill>
            <a:ln w="9525">
              <a:noFill/>
              <a:round/>
              <a:headEnd/>
              <a:tailEnd/>
            </a:ln>
          </p:spPr>
          <p:txBody>
            <a:bodyPr/>
            <a:lstStyle/>
            <a:p>
              <a:pPr>
                <a:buFont typeface="Arial" pitchFamily="34" charset="0"/>
                <a:buNone/>
              </a:pPr>
              <a:endParaRPr kumimoji="0" lang="zh-CN" altLang="en-US" sz="1800"/>
            </a:p>
          </p:txBody>
        </p:sp>
        <p:sp>
          <p:nvSpPr>
            <p:cNvPr id="22" name="椭圆 37"/>
            <p:cNvSpPr>
              <a:spLocks noChangeArrowheads="1"/>
            </p:cNvSpPr>
            <p:nvPr/>
          </p:nvSpPr>
          <p:spPr bwMode="auto">
            <a:xfrm>
              <a:off x="1088960" y="3686542"/>
              <a:ext cx="1586354" cy="1664947"/>
            </a:xfrm>
            <a:prstGeom prst="ellipse">
              <a:avLst/>
            </a:prstGeom>
            <a:solidFill>
              <a:srgbClr val="1B7CDE">
                <a:alpha val="49019"/>
              </a:srgbClr>
            </a:solidFill>
            <a:ln w="9525">
              <a:noFill/>
              <a:round/>
              <a:headEnd/>
              <a:tailEnd/>
            </a:ln>
          </p:spPr>
          <p:txBody>
            <a:bodyPr/>
            <a:lstStyle/>
            <a:p>
              <a:pPr>
                <a:buFont typeface="Arial" pitchFamily="34" charset="0"/>
                <a:buNone/>
              </a:pPr>
              <a:endParaRPr kumimoji="0" lang="zh-CN" altLang="en-US" sz="1800"/>
            </a:p>
          </p:txBody>
        </p:sp>
        <p:sp>
          <p:nvSpPr>
            <p:cNvPr id="12" name="椭圆 1"/>
            <p:cNvSpPr>
              <a:spLocks noChangeArrowheads="1"/>
            </p:cNvSpPr>
            <p:nvPr/>
          </p:nvSpPr>
          <p:spPr bwMode="auto">
            <a:xfrm>
              <a:off x="1088960" y="3689813"/>
              <a:ext cx="1586354" cy="1663312"/>
            </a:xfrm>
            <a:prstGeom prst="ellipse">
              <a:avLst/>
            </a:prstGeom>
            <a:solidFill>
              <a:srgbClr val="1F8CDC"/>
            </a:solidFill>
            <a:ln w="9525">
              <a:noFill/>
              <a:round/>
              <a:headEnd/>
              <a:tailEnd/>
            </a:ln>
          </p:spPr>
          <p:txBody>
            <a:bodyPr/>
            <a:lstStyle/>
            <a:p>
              <a:pPr>
                <a:buFont typeface="Arial" pitchFamily="34" charset="0"/>
                <a:buNone/>
              </a:pPr>
              <a:endParaRPr kumimoji="0" lang="zh-CN" altLang="en-US" sz="1800"/>
            </a:p>
          </p:txBody>
        </p:sp>
        <p:sp>
          <p:nvSpPr>
            <p:cNvPr id="13" name="椭圆 28"/>
            <p:cNvSpPr>
              <a:spLocks noChangeArrowheads="1"/>
            </p:cNvSpPr>
            <p:nvPr/>
          </p:nvSpPr>
          <p:spPr bwMode="auto">
            <a:xfrm>
              <a:off x="3187722" y="3689813"/>
              <a:ext cx="1586354" cy="1663312"/>
            </a:xfrm>
            <a:prstGeom prst="ellipse">
              <a:avLst/>
            </a:prstGeom>
            <a:solidFill>
              <a:srgbClr val="1F8CDC"/>
            </a:solidFill>
            <a:ln w="9525">
              <a:noFill/>
              <a:round/>
              <a:headEnd/>
              <a:tailEnd/>
            </a:ln>
          </p:spPr>
          <p:txBody>
            <a:bodyPr/>
            <a:lstStyle/>
            <a:p>
              <a:pPr>
                <a:buFont typeface="Arial" pitchFamily="34" charset="0"/>
                <a:buNone/>
              </a:pPr>
              <a:endParaRPr kumimoji="0" lang="zh-CN" altLang="en-US" sz="1800"/>
            </a:p>
          </p:txBody>
        </p:sp>
        <p:sp>
          <p:nvSpPr>
            <p:cNvPr id="14" name="椭圆 29"/>
            <p:cNvSpPr>
              <a:spLocks noChangeArrowheads="1"/>
            </p:cNvSpPr>
            <p:nvPr/>
          </p:nvSpPr>
          <p:spPr bwMode="auto">
            <a:xfrm>
              <a:off x="5286484" y="3689813"/>
              <a:ext cx="1587914" cy="1663312"/>
            </a:xfrm>
            <a:prstGeom prst="ellipse">
              <a:avLst/>
            </a:prstGeom>
            <a:solidFill>
              <a:srgbClr val="1F8CDC"/>
            </a:solidFill>
            <a:ln w="9525">
              <a:noFill/>
              <a:round/>
              <a:headEnd/>
              <a:tailEnd/>
            </a:ln>
          </p:spPr>
          <p:txBody>
            <a:bodyPr/>
            <a:lstStyle/>
            <a:p>
              <a:pPr>
                <a:buFont typeface="Arial" pitchFamily="34" charset="0"/>
                <a:buNone/>
              </a:pPr>
              <a:endParaRPr kumimoji="0" lang="zh-CN" altLang="en-US" sz="1800"/>
            </a:p>
          </p:txBody>
        </p:sp>
        <p:sp>
          <p:nvSpPr>
            <p:cNvPr id="15" name="椭圆 30"/>
            <p:cNvSpPr>
              <a:spLocks noChangeArrowheads="1"/>
            </p:cNvSpPr>
            <p:nvPr/>
          </p:nvSpPr>
          <p:spPr bwMode="auto">
            <a:xfrm>
              <a:off x="7384106" y="3689813"/>
              <a:ext cx="1586354" cy="1663312"/>
            </a:xfrm>
            <a:prstGeom prst="ellipse">
              <a:avLst/>
            </a:prstGeom>
            <a:solidFill>
              <a:srgbClr val="1F8CDC"/>
            </a:solidFill>
            <a:ln w="9525">
              <a:noFill/>
              <a:round/>
              <a:headEnd/>
              <a:tailEnd/>
            </a:ln>
          </p:spPr>
          <p:txBody>
            <a:bodyPr/>
            <a:lstStyle/>
            <a:p>
              <a:pPr>
                <a:buFont typeface="Arial" pitchFamily="34" charset="0"/>
                <a:buNone/>
              </a:pPr>
              <a:endParaRPr kumimoji="0" lang="zh-CN" altLang="en-US" sz="1800"/>
            </a:p>
          </p:txBody>
        </p:sp>
        <p:sp>
          <p:nvSpPr>
            <p:cNvPr id="23" name="椭圆 38"/>
            <p:cNvSpPr>
              <a:spLocks noChangeArrowheads="1"/>
            </p:cNvSpPr>
            <p:nvPr/>
          </p:nvSpPr>
          <p:spPr bwMode="auto">
            <a:xfrm>
              <a:off x="3187722" y="3686542"/>
              <a:ext cx="1586354" cy="1664947"/>
            </a:xfrm>
            <a:prstGeom prst="ellipse">
              <a:avLst/>
            </a:prstGeom>
            <a:solidFill>
              <a:srgbClr val="1B7CDE">
                <a:alpha val="49019"/>
              </a:srgbClr>
            </a:solidFill>
            <a:ln w="9525">
              <a:noFill/>
              <a:round/>
              <a:headEnd/>
              <a:tailEnd/>
            </a:ln>
          </p:spPr>
          <p:txBody>
            <a:bodyPr/>
            <a:lstStyle/>
            <a:p>
              <a:pPr>
                <a:buFont typeface="Arial" pitchFamily="34" charset="0"/>
                <a:buNone/>
              </a:pPr>
              <a:endParaRPr kumimoji="0" lang="zh-CN" altLang="en-US" sz="1800"/>
            </a:p>
          </p:txBody>
        </p:sp>
        <p:sp>
          <p:nvSpPr>
            <p:cNvPr id="24" name="椭圆 39"/>
            <p:cNvSpPr>
              <a:spLocks noChangeArrowheads="1"/>
            </p:cNvSpPr>
            <p:nvPr/>
          </p:nvSpPr>
          <p:spPr bwMode="auto">
            <a:xfrm>
              <a:off x="5286484" y="3686542"/>
              <a:ext cx="1587914" cy="1664947"/>
            </a:xfrm>
            <a:prstGeom prst="ellipse">
              <a:avLst/>
            </a:prstGeom>
            <a:solidFill>
              <a:srgbClr val="1B7CDE">
                <a:alpha val="49019"/>
              </a:srgbClr>
            </a:solidFill>
            <a:ln w="9525">
              <a:noFill/>
              <a:round/>
              <a:headEnd/>
              <a:tailEnd/>
            </a:ln>
          </p:spPr>
          <p:txBody>
            <a:bodyPr/>
            <a:lstStyle/>
            <a:p>
              <a:pPr>
                <a:buFont typeface="Arial" pitchFamily="34" charset="0"/>
                <a:buNone/>
              </a:pPr>
              <a:endParaRPr kumimoji="0" lang="zh-CN" altLang="en-US" sz="1800"/>
            </a:p>
          </p:txBody>
        </p:sp>
        <p:sp>
          <p:nvSpPr>
            <p:cNvPr id="25" name="椭圆 40"/>
            <p:cNvSpPr>
              <a:spLocks noChangeArrowheads="1"/>
            </p:cNvSpPr>
            <p:nvPr/>
          </p:nvSpPr>
          <p:spPr bwMode="auto">
            <a:xfrm>
              <a:off x="7384106" y="3686542"/>
              <a:ext cx="1586354" cy="1664947"/>
            </a:xfrm>
            <a:prstGeom prst="ellipse">
              <a:avLst/>
            </a:prstGeom>
            <a:solidFill>
              <a:srgbClr val="1B7CDE">
                <a:alpha val="49019"/>
              </a:srgbClr>
            </a:solidFill>
            <a:ln w="9525">
              <a:noFill/>
              <a:round/>
              <a:headEnd/>
              <a:tailEnd/>
            </a:ln>
          </p:spPr>
          <p:txBody>
            <a:bodyPr/>
            <a:lstStyle/>
            <a:p>
              <a:pPr>
                <a:buFont typeface="Arial" pitchFamily="34" charset="0"/>
                <a:buNone/>
              </a:pPr>
              <a:endParaRPr kumimoji="0" lang="zh-CN" altLang="en-US" sz="1800"/>
            </a:p>
          </p:txBody>
        </p:sp>
        <p:sp>
          <p:nvSpPr>
            <p:cNvPr id="27" name="文本框 7"/>
            <p:cNvSpPr txBox="1">
              <a:spLocks noChangeArrowheads="1"/>
            </p:cNvSpPr>
            <p:nvPr/>
          </p:nvSpPr>
          <p:spPr bwMode="auto">
            <a:xfrm>
              <a:off x="1039910" y="4334349"/>
              <a:ext cx="1633292" cy="369332"/>
            </a:xfrm>
            <a:prstGeom prst="rect">
              <a:avLst/>
            </a:prstGeom>
            <a:noFill/>
            <a:ln w="9525">
              <a:noFill/>
              <a:miter lim="800000"/>
              <a:headEnd/>
              <a:tailEnd/>
            </a:ln>
          </p:spPr>
          <p:txBody>
            <a:bodyPr wrap="square">
              <a:spAutoFit/>
            </a:bodyPr>
            <a:lstStyle/>
            <a:p>
              <a:pPr algn="ctr"/>
              <a:r>
                <a:rPr lang="zh-CN" altLang="en-US" sz="1800" dirty="0" smtClean="0">
                  <a:solidFill>
                    <a:schemeClr val="bg1"/>
                  </a:solidFill>
                  <a:latin typeface="Times New Roman" pitchFamily="18" charset="0"/>
                  <a:ea typeface="微软雅黑" pitchFamily="34" charset="-122"/>
                </a:rPr>
                <a:t> </a:t>
              </a:r>
              <a:r>
                <a:rPr lang="zh-CN" altLang="en-US" dirty="0" smtClean="0">
                  <a:solidFill>
                    <a:schemeClr val="bg1"/>
                  </a:solidFill>
                  <a:latin typeface="Times New Roman" pitchFamily="18" charset="0"/>
                  <a:ea typeface="微软雅黑" pitchFamily="34" charset="-122"/>
                </a:rPr>
                <a:t>动量反转效应</a:t>
              </a:r>
              <a:endParaRPr lang="en-US" altLang="zh-CN" sz="1800" dirty="0" smtClean="0">
                <a:solidFill>
                  <a:schemeClr val="bg1"/>
                </a:solidFill>
                <a:latin typeface="微软雅黑" pitchFamily="34" charset="-122"/>
                <a:ea typeface="微软雅黑" pitchFamily="34" charset="-122"/>
              </a:endParaRPr>
            </a:p>
          </p:txBody>
        </p:sp>
        <p:sp>
          <p:nvSpPr>
            <p:cNvPr id="29" name="文本框 11"/>
            <p:cNvSpPr txBox="1">
              <a:spLocks noChangeArrowheads="1"/>
            </p:cNvSpPr>
            <p:nvPr/>
          </p:nvSpPr>
          <p:spPr bwMode="auto">
            <a:xfrm>
              <a:off x="3260817" y="4077072"/>
              <a:ext cx="1440160" cy="923330"/>
            </a:xfrm>
            <a:prstGeom prst="rect">
              <a:avLst/>
            </a:prstGeom>
            <a:noFill/>
            <a:ln w="9525">
              <a:noFill/>
              <a:miter lim="800000"/>
              <a:headEnd/>
              <a:tailEnd/>
            </a:ln>
          </p:spPr>
          <p:txBody>
            <a:bodyPr wrap="square" anchor="t">
              <a:spAutoFit/>
            </a:bodyPr>
            <a:lstStyle/>
            <a:p>
              <a:pPr algn="ctr"/>
              <a:r>
                <a:rPr lang="zh-CN" altLang="en-US" dirty="0">
                  <a:solidFill>
                    <a:schemeClr val="bg1"/>
                  </a:solidFill>
                  <a:latin typeface="微软雅黑" pitchFamily="34" charset="-122"/>
                  <a:ea typeface="微软雅黑" pitchFamily="34" charset="-122"/>
                </a:rPr>
                <a:t>引入</a:t>
              </a:r>
              <a:r>
                <a:rPr lang="en-US" altLang="zh-CN" dirty="0">
                  <a:solidFill>
                    <a:schemeClr val="bg1"/>
                  </a:solidFill>
                  <a:latin typeface="微软雅黑" pitchFamily="34" charset="-122"/>
                  <a:ea typeface="微软雅黑" pitchFamily="34" charset="-122"/>
                </a:rPr>
                <a:t>Hurst</a:t>
              </a:r>
              <a:r>
                <a:rPr lang="zh-CN" altLang="en-US" dirty="0">
                  <a:solidFill>
                    <a:schemeClr val="bg1"/>
                  </a:solidFill>
                  <a:latin typeface="微软雅黑" pitchFamily="34" charset="-122"/>
                  <a:ea typeface="微软雅黑" pitchFamily="34" charset="-122"/>
                </a:rPr>
                <a:t>指数的反转策略</a:t>
              </a:r>
              <a:endParaRPr lang="zh-CN" altLang="en-US" sz="1800" dirty="0">
                <a:solidFill>
                  <a:schemeClr val="bg1"/>
                </a:solidFill>
                <a:latin typeface="微软雅黑" pitchFamily="34" charset="-122"/>
                <a:ea typeface="微软雅黑" pitchFamily="34" charset="-122"/>
              </a:endParaRPr>
            </a:p>
          </p:txBody>
        </p:sp>
        <p:sp>
          <p:nvSpPr>
            <p:cNvPr id="31" name="文本框 14"/>
            <p:cNvSpPr txBox="1">
              <a:spLocks noChangeArrowheads="1"/>
            </p:cNvSpPr>
            <p:nvPr/>
          </p:nvSpPr>
          <p:spPr bwMode="auto">
            <a:xfrm>
              <a:off x="5354350" y="4054129"/>
              <a:ext cx="1452182" cy="923330"/>
            </a:xfrm>
            <a:prstGeom prst="rect">
              <a:avLst/>
            </a:prstGeom>
            <a:noFill/>
            <a:ln w="9525">
              <a:noFill/>
              <a:miter lim="800000"/>
              <a:headEnd/>
              <a:tailEnd/>
            </a:ln>
          </p:spPr>
          <p:txBody>
            <a:bodyPr wrap="square">
              <a:spAutoFit/>
            </a:bodyPr>
            <a:lstStyle/>
            <a:p>
              <a:pPr algn="ctr"/>
              <a:r>
                <a:rPr lang="zh-CN" altLang="en-US" dirty="0">
                  <a:solidFill>
                    <a:schemeClr val="bg1"/>
                  </a:solidFill>
                  <a:latin typeface="Times New Roman" pitchFamily="18" charset="0"/>
                  <a:ea typeface="微软雅黑" pitchFamily="34" charset="-122"/>
                </a:rPr>
                <a:t>敏感度系数优化的选股策略</a:t>
              </a:r>
              <a:endParaRPr lang="en-US" altLang="zh-CN" dirty="0">
                <a:solidFill>
                  <a:schemeClr val="bg1"/>
                </a:solidFill>
                <a:latin typeface="Times New Roman" pitchFamily="18" charset="0"/>
                <a:ea typeface="微软雅黑" pitchFamily="34" charset="-122"/>
              </a:endParaRPr>
            </a:p>
          </p:txBody>
        </p:sp>
        <p:sp>
          <p:nvSpPr>
            <p:cNvPr id="33" name="文本框 17"/>
            <p:cNvSpPr txBox="1">
              <a:spLocks noChangeArrowheads="1"/>
            </p:cNvSpPr>
            <p:nvPr/>
          </p:nvSpPr>
          <p:spPr bwMode="auto">
            <a:xfrm>
              <a:off x="7854117" y="4334349"/>
              <a:ext cx="646331" cy="369332"/>
            </a:xfrm>
            <a:prstGeom prst="rect">
              <a:avLst/>
            </a:prstGeom>
            <a:noFill/>
            <a:ln w="9525">
              <a:noFill/>
              <a:miter lim="800000"/>
              <a:headEnd/>
              <a:tailEnd/>
            </a:ln>
          </p:spPr>
          <p:txBody>
            <a:bodyPr wrap="none">
              <a:spAutoFit/>
            </a:bodyPr>
            <a:lstStyle/>
            <a:p>
              <a:pPr algn="ctr"/>
              <a:r>
                <a:rPr lang="zh-CN" altLang="en-US" sz="1800" dirty="0" smtClean="0">
                  <a:solidFill>
                    <a:schemeClr val="bg1"/>
                  </a:solidFill>
                  <a:latin typeface="微软雅黑" pitchFamily="34" charset="-122"/>
                  <a:ea typeface="微软雅黑" pitchFamily="34" charset="-122"/>
                </a:rPr>
                <a:t>总结</a:t>
              </a:r>
              <a:endParaRPr lang="zh-CN" altLang="en-US" sz="1800" dirty="0">
                <a:solidFill>
                  <a:schemeClr val="bg1"/>
                </a:solidFill>
                <a:latin typeface="微软雅黑" pitchFamily="34" charset="-122"/>
                <a:ea typeface="微软雅黑" pitchFamily="34" charset="-122"/>
              </a:endParaRPr>
            </a:p>
          </p:txBody>
        </p:sp>
        <p:sp>
          <p:nvSpPr>
            <p:cNvPr id="38" name="文本框 3"/>
            <p:cNvSpPr txBox="1">
              <a:spLocks noChangeArrowheads="1"/>
            </p:cNvSpPr>
            <p:nvPr/>
          </p:nvSpPr>
          <p:spPr bwMode="auto">
            <a:xfrm>
              <a:off x="3640075" y="2060848"/>
              <a:ext cx="655132" cy="603503"/>
            </a:xfrm>
            <a:prstGeom prst="rect">
              <a:avLst/>
            </a:prstGeom>
            <a:noFill/>
            <a:ln w="9525">
              <a:noFill/>
              <a:miter lim="800000"/>
              <a:headEnd/>
              <a:tailEnd/>
            </a:ln>
          </p:spPr>
          <p:txBody>
            <a:bodyPr wrap="none">
              <a:spAutoFit/>
            </a:bodyPr>
            <a:lstStyle/>
            <a:p>
              <a:r>
                <a:rPr lang="en-US" altLang="zh-CN" sz="3200" dirty="0">
                  <a:solidFill>
                    <a:srgbClr val="427FAF"/>
                  </a:solidFill>
                  <a:latin typeface="微软雅黑" pitchFamily="34" charset="-122"/>
                  <a:ea typeface="微软雅黑" pitchFamily="34" charset="-122"/>
                </a:rPr>
                <a:t>02</a:t>
              </a:r>
              <a:endParaRPr lang="zh-CN" altLang="en-US" sz="3200" dirty="0">
                <a:solidFill>
                  <a:srgbClr val="427FAF"/>
                </a:solidFill>
                <a:latin typeface="微软雅黑" pitchFamily="34" charset="-122"/>
                <a:ea typeface="微软雅黑" pitchFamily="34" charset="-122"/>
              </a:endParaRPr>
            </a:p>
          </p:txBody>
        </p:sp>
        <p:sp>
          <p:nvSpPr>
            <p:cNvPr id="39" name="文本框 4"/>
            <p:cNvSpPr txBox="1">
              <a:spLocks noChangeArrowheads="1"/>
            </p:cNvSpPr>
            <p:nvPr/>
          </p:nvSpPr>
          <p:spPr bwMode="auto">
            <a:xfrm>
              <a:off x="5671763" y="2060848"/>
              <a:ext cx="653572" cy="603503"/>
            </a:xfrm>
            <a:prstGeom prst="rect">
              <a:avLst/>
            </a:prstGeom>
            <a:noFill/>
            <a:ln w="9525">
              <a:noFill/>
              <a:miter lim="800000"/>
              <a:headEnd/>
              <a:tailEnd/>
            </a:ln>
          </p:spPr>
          <p:txBody>
            <a:bodyPr wrap="none">
              <a:spAutoFit/>
            </a:bodyPr>
            <a:lstStyle/>
            <a:p>
              <a:r>
                <a:rPr lang="en-US" altLang="zh-CN" sz="3200">
                  <a:solidFill>
                    <a:srgbClr val="427FAF"/>
                  </a:solidFill>
                  <a:latin typeface="微软雅黑" pitchFamily="34" charset="-122"/>
                  <a:ea typeface="微软雅黑" pitchFamily="34" charset="-122"/>
                </a:rPr>
                <a:t>03</a:t>
              </a:r>
              <a:endParaRPr lang="zh-CN" altLang="en-US" sz="3200">
                <a:solidFill>
                  <a:srgbClr val="427FAF"/>
                </a:solidFill>
                <a:latin typeface="微软雅黑" pitchFamily="34" charset="-122"/>
                <a:ea typeface="微软雅黑" pitchFamily="34" charset="-122"/>
              </a:endParaRPr>
            </a:p>
          </p:txBody>
        </p:sp>
        <p:sp>
          <p:nvSpPr>
            <p:cNvPr id="40" name="文本框 5"/>
            <p:cNvSpPr txBox="1">
              <a:spLocks noChangeArrowheads="1"/>
            </p:cNvSpPr>
            <p:nvPr/>
          </p:nvSpPr>
          <p:spPr bwMode="auto">
            <a:xfrm>
              <a:off x="7817741" y="2060848"/>
              <a:ext cx="655132" cy="603503"/>
            </a:xfrm>
            <a:prstGeom prst="rect">
              <a:avLst/>
            </a:prstGeom>
            <a:noFill/>
            <a:ln w="9525">
              <a:noFill/>
              <a:miter lim="800000"/>
              <a:headEnd/>
              <a:tailEnd/>
            </a:ln>
          </p:spPr>
          <p:txBody>
            <a:bodyPr wrap="none">
              <a:spAutoFit/>
            </a:bodyPr>
            <a:lstStyle/>
            <a:p>
              <a:r>
                <a:rPr lang="en-US" altLang="zh-CN" sz="3200">
                  <a:solidFill>
                    <a:srgbClr val="427FAF"/>
                  </a:solidFill>
                  <a:latin typeface="微软雅黑" pitchFamily="34" charset="-122"/>
                  <a:ea typeface="微软雅黑" pitchFamily="34" charset="-122"/>
                </a:rPr>
                <a:t>04</a:t>
              </a:r>
              <a:endParaRPr lang="zh-CN" altLang="en-US" sz="3200">
                <a:solidFill>
                  <a:srgbClr val="427FAF"/>
                </a:solidFill>
                <a:latin typeface="微软雅黑" pitchFamily="34" charset="-122"/>
                <a:ea typeface="微软雅黑" pitchFamily="34" charset="-122"/>
              </a:endParaRPr>
            </a:p>
          </p:txBody>
        </p:sp>
        <p:sp>
          <p:nvSpPr>
            <p:cNvPr id="42" name="文本框 42"/>
            <p:cNvSpPr txBox="1"/>
            <p:nvPr/>
          </p:nvSpPr>
          <p:spPr>
            <a:xfrm>
              <a:off x="1579941" y="2806783"/>
              <a:ext cx="647333" cy="729293"/>
            </a:xfrm>
            <a:prstGeom prst="rect">
              <a:avLst/>
            </a:prstGeom>
            <a:noFill/>
          </p:spPr>
          <p:txBody>
            <a:bodyPr>
              <a:spAutoFit/>
            </a:bodyPr>
            <a:lstStyle/>
            <a:p>
              <a:pPr algn="ctr"/>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latin typeface="Castellar" panose="020A0402060406010301" pitchFamily="18" charset="0"/>
                  <a:cs typeface="Times New Roman" panose="02020603050405020304" pitchFamily="18" charset="0"/>
                </a:rPr>
                <a:t>Ⅰ</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latin typeface="Castellar" panose="020A0402060406010301" pitchFamily="18" charset="0"/>
                <a:ea typeface="微软雅黑" pitchFamily="34" charset="-122"/>
                <a:cs typeface="Times New Roman" panose="02020603050405020304" pitchFamily="18" charset="0"/>
              </a:endParaRPr>
            </a:p>
          </p:txBody>
        </p:sp>
        <p:sp>
          <p:nvSpPr>
            <p:cNvPr id="43" name="文本框 43"/>
            <p:cNvSpPr txBox="1"/>
            <p:nvPr/>
          </p:nvSpPr>
          <p:spPr>
            <a:xfrm>
              <a:off x="3657231" y="2806783"/>
              <a:ext cx="647333" cy="729293"/>
            </a:xfrm>
            <a:prstGeom prst="rect">
              <a:avLst/>
            </a:prstGeom>
            <a:noFill/>
          </p:spPr>
          <p:txBody>
            <a:bodyPr>
              <a:spAutoFit/>
            </a:bodyPr>
            <a:lstStyle/>
            <a:p>
              <a:pPr algn="ctr"/>
              <a:r>
                <a:rPr lang="en-US" altLang="zh-CN" sz="40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latin typeface="Castellar" panose="020A0402060406010301" pitchFamily="18" charset="0"/>
                  <a:cs typeface="Times New Roman" panose="02020603050405020304" pitchFamily="18" charset="0"/>
                </a:rPr>
                <a:t>Ⅱ</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latin typeface="Castellar" panose="020A0402060406010301" pitchFamily="18" charset="0"/>
                <a:cs typeface="Times New Roman" panose="02020603050405020304" pitchFamily="18" charset="0"/>
              </a:endParaRPr>
            </a:p>
          </p:txBody>
        </p:sp>
        <p:sp>
          <p:nvSpPr>
            <p:cNvPr id="44" name="文本框 44"/>
            <p:cNvSpPr txBox="1"/>
            <p:nvPr/>
          </p:nvSpPr>
          <p:spPr>
            <a:xfrm>
              <a:off x="5606584" y="2806783"/>
              <a:ext cx="787718" cy="729293"/>
            </a:xfrm>
            <a:prstGeom prst="rect">
              <a:avLst/>
            </a:prstGeom>
            <a:noFill/>
          </p:spPr>
          <p:txBody>
            <a:bodyPr wrap="square">
              <a:spAutoFit/>
            </a:bodyPr>
            <a:lstStyle/>
            <a:p>
              <a:pPr algn="ctr"/>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latin typeface="Castellar" panose="020A0402060406010301" pitchFamily="18" charset="0"/>
                  <a:cs typeface="Times New Roman" panose="02020603050405020304" pitchFamily="18" charset="0"/>
                </a:rPr>
                <a:t>Ⅲ</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latin typeface="Castellar" panose="020A0402060406010301" pitchFamily="18" charset="0"/>
                <a:cs typeface="Times New Roman" panose="02020603050405020304" pitchFamily="18" charset="0"/>
              </a:endParaRPr>
            </a:p>
          </p:txBody>
        </p:sp>
        <p:sp>
          <p:nvSpPr>
            <p:cNvPr id="45" name="文本框 45"/>
            <p:cNvSpPr txBox="1"/>
            <p:nvPr/>
          </p:nvSpPr>
          <p:spPr>
            <a:xfrm>
              <a:off x="7779081" y="2806783"/>
              <a:ext cx="796404" cy="729293"/>
            </a:xfrm>
            <a:prstGeom prst="rect">
              <a:avLst/>
            </a:prstGeom>
            <a:noFill/>
          </p:spPr>
          <p:txBody>
            <a:bodyPr wrap="square">
              <a:spAutoFit/>
            </a:bodyPr>
            <a:lstStyle/>
            <a:p>
              <a:pPr algn="ctr"/>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latin typeface="Castellar" panose="020A0402060406010301" pitchFamily="18" charset="0"/>
                  <a:cs typeface="Times New Roman" panose="02020603050405020304" pitchFamily="18" charset="0"/>
                </a:rPr>
                <a:t>Ⅳ</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latin typeface="Castellar" panose="020A0402060406010301" pitchFamily="18" charset="0"/>
                <a:cs typeface="Times New Roman" panose="02020603050405020304" pitchFamily="18" charset="0"/>
              </a:endParaRPr>
            </a:p>
          </p:txBody>
        </p:sp>
        <p:sp>
          <p:nvSpPr>
            <p:cNvPr id="37" name="文本框 1"/>
            <p:cNvSpPr txBox="1">
              <a:spLocks noChangeArrowheads="1"/>
            </p:cNvSpPr>
            <p:nvPr/>
          </p:nvSpPr>
          <p:spPr bwMode="auto">
            <a:xfrm>
              <a:off x="1560031" y="2060848"/>
              <a:ext cx="655132" cy="603503"/>
            </a:xfrm>
            <a:prstGeom prst="rect">
              <a:avLst/>
            </a:prstGeom>
            <a:noFill/>
            <a:ln w="9525">
              <a:noFill/>
              <a:miter lim="800000"/>
              <a:headEnd/>
              <a:tailEnd/>
            </a:ln>
          </p:spPr>
          <p:txBody>
            <a:bodyPr wrap="none">
              <a:spAutoFit/>
            </a:bodyPr>
            <a:lstStyle/>
            <a:p>
              <a:r>
                <a:rPr lang="en-US" altLang="zh-CN" sz="3200" dirty="0">
                  <a:solidFill>
                    <a:srgbClr val="427FAF"/>
                  </a:solidFill>
                  <a:latin typeface="微软雅黑" pitchFamily="34" charset="-122"/>
                  <a:ea typeface="微软雅黑" pitchFamily="34" charset="-122"/>
                </a:rPr>
                <a:t>01</a:t>
              </a:r>
              <a:endParaRPr lang="zh-CN" altLang="en-US" sz="3200" dirty="0">
                <a:solidFill>
                  <a:srgbClr val="427FAF"/>
                </a:solidFill>
                <a:latin typeface="微软雅黑" pitchFamily="34" charset="-122"/>
                <a:ea typeface="微软雅黑" pitchFamily="34" charset="-122"/>
              </a:endParaRPr>
            </a:p>
          </p:txBody>
        </p:sp>
      </p:grpSp>
      <p:sp>
        <p:nvSpPr>
          <p:cNvPr id="34"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01</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4423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19</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9219"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220" name="文本框 1"/>
              <p:cNvSpPr txBox="1">
                <a:spLocks noChangeArrowheads="1"/>
              </p:cNvSpPr>
              <p:nvPr/>
            </p:nvSpPr>
            <p:spPr bwMode="auto">
              <a:xfrm>
                <a:off x="242888" y="1354723"/>
                <a:ext cx="8828087" cy="13542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prstClr val="black"/>
                    </a:solidFill>
                    <a:latin typeface="微软雅黑" panose="020B0503020204020204" pitchFamily="34" charset="-122"/>
                    <a:ea typeface="微软雅黑" panose="020B0503020204020204" pitchFamily="34" charset="-122"/>
                  </a:rPr>
                  <a:t>随机游走股票市场的特征</a:t>
                </a:r>
                <a:endParaRPr lang="en-US" altLang="zh-CN" b="1" dirty="0" smtClean="0">
                  <a:solidFill>
                    <a:prstClr val="black"/>
                  </a:solidFill>
                  <a:latin typeface="微软雅黑" panose="020B0503020204020204" pitchFamily="34" charset="-122"/>
                  <a:ea typeface="微软雅黑" panose="020B0503020204020204" pitchFamily="34" charset="-122"/>
                </a:endParaRPr>
              </a:p>
              <a:p>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smtClean="0">
                    <a:solidFill>
                      <a:prstClr val="black"/>
                    </a:solidFill>
                    <a:latin typeface="微软雅黑" panose="020B0503020204020204" pitchFamily="34" charset="-122"/>
                    <a:ea typeface="微软雅黑" panose="020B0503020204020204" pitchFamily="34" charset="-122"/>
                  </a:rPr>
                  <a:t>    假设：有</a:t>
                </a:r>
                <a14:m>
                  <m:oMath xmlns:m="http://schemas.openxmlformats.org/officeDocument/2006/math">
                    <m:r>
                      <a:rPr lang="en-US" altLang="zh-CN" sz="1600" i="1">
                        <a:solidFill>
                          <a:prstClr val="black"/>
                        </a:solidFill>
                        <a:latin typeface="Cambria Math"/>
                        <a:ea typeface="微软雅黑" panose="020B0503020204020204" pitchFamily="34" charset="-122"/>
                      </a:rPr>
                      <m:t>𝑛</m:t>
                    </m:r>
                  </m:oMath>
                </a14:m>
                <a:r>
                  <a:rPr lang="zh-CN" altLang="en-US" sz="1600" dirty="0">
                    <a:solidFill>
                      <a:prstClr val="black"/>
                    </a:solidFill>
                    <a:latin typeface="微软雅黑" panose="020B0503020204020204" pitchFamily="34" charset="-122"/>
                    <a:ea typeface="微软雅黑" panose="020B0503020204020204" pitchFamily="34" charset="-122"/>
                  </a:rPr>
                  <a:t>只</a:t>
                </a:r>
                <a:r>
                  <a:rPr lang="zh-CN" altLang="en-US" sz="1600" dirty="0" smtClean="0">
                    <a:solidFill>
                      <a:prstClr val="black"/>
                    </a:solidFill>
                    <a:latin typeface="微软雅黑" panose="020B0503020204020204" pitchFamily="34" charset="-122"/>
                    <a:ea typeface="微软雅黑" panose="020B0503020204020204" pitchFamily="34" charset="-122"/>
                  </a:rPr>
                  <a:t>股票，将前期和后期的股票收益按照从小到大</a:t>
                </a:r>
                <a:r>
                  <a:rPr lang="zh-CN" altLang="en-US" sz="1600" dirty="0">
                    <a:solidFill>
                      <a:prstClr val="black"/>
                    </a:solidFill>
                    <a:latin typeface="微软雅黑" panose="020B0503020204020204" pitchFamily="34" charset="-122"/>
                    <a:ea typeface="微软雅黑" panose="020B0503020204020204" pitchFamily="34" charset="-122"/>
                  </a:rPr>
                  <a:t>排序。当股票市场服从随机游走时</a:t>
                </a:r>
                <a:r>
                  <a:rPr lang="zh-CN" altLang="en-US" sz="1600" dirty="0" smtClean="0">
                    <a:solidFill>
                      <a:prstClr val="black"/>
                    </a:solidFill>
                    <a:latin typeface="微软雅黑" panose="020B0503020204020204" pitchFamily="34" charset="-122"/>
                    <a:ea typeface="微软雅黑" panose="020B0503020204020204" pitchFamily="34" charset="-122"/>
                  </a:rPr>
                  <a:t>，无论前期收益的序号是多少，</a:t>
                </a:r>
                <a:r>
                  <a:rPr lang="zh-CN" altLang="en-US" sz="1600" dirty="0">
                    <a:solidFill>
                      <a:prstClr val="black"/>
                    </a:solidFill>
                    <a:latin typeface="微软雅黑" panose="020B0503020204020204" pitchFamily="34" charset="-122"/>
                    <a:ea typeface="微软雅黑" panose="020B0503020204020204" pitchFamily="34" charset="-122"/>
                  </a:rPr>
                  <a:t>后期</a:t>
                </a:r>
                <a14:m>
                  <m:oMath xmlns:m="http://schemas.openxmlformats.org/officeDocument/2006/math">
                    <m:r>
                      <a:rPr lang="zh-CN" altLang="en-US" sz="1600" i="1" smtClean="0">
                        <a:solidFill>
                          <a:prstClr val="black"/>
                        </a:solidFill>
                        <a:latin typeface="Cambria Math"/>
                        <a:ea typeface="微软雅黑" panose="020B0503020204020204" pitchFamily="34" charset="-122"/>
                      </a:rPr>
                      <m:t>序号为</m:t>
                    </m:r>
                    <m:r>
                      <a:rPr lang="en-US" altLang="zh-CN" sz="1600" i="1">
                        <a:solidFill>
                          <a:prstClr val="black"/>
                        </a:solidFill>
                        <a:latin typeface="Cambria Math"/>
                        <a:ea typeface="微软雅黑" panose="020B0503020204020204" pitchFamily="34" charset="-122"/>
                      </a:rPr>
                      <m:t>1,2,…,</m:t>
                    </m:r>
                    <m:r>
                      <a:rPr lang="en-US" altLang="zh-CN" sz="1600" i="1">
                        <a:solidFill>
                          <a:prstClr val="black"/>
                        </a:solidFill>
                        <a:latin typeface="Cambria Math"/>
                        <a:ea typeface="微软雅黑" panose="020B0503020204020204" pitchFamily="34" charset="-122"/>
                      </a:rPr>
                      <m:t>𝑛</m:t>
                    </m:r>
                  </m:oMath>
                </a14:m>
                <a:r>
                  <a:rPr lang="zh-CN" altLang="en-US" sz="1600" dirty="0" smtClean="0">
                    <a:solidFill>
                      <a:prstClr val="black"/>
                    </a:solidFill>
                    <a:latin typeface="微软雅黑" panose="020B0503020204020204" pitchFamily="34" charset="-122"/>
                    <a:ea typeface="微软雅黑" panose="020B0503020204020204" pitchFamily="34" charset="-122"/>
                  </a:rPr>
                  <a:t>的概率相等。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endParaRPr lang="en-US" altLang="zh-CN" sz="1600" dirty="0">
                  <a:solidFill>
                    <a:prstClr val="black"/>
                  </a:solidFill>
                  <a:latin typeface="微软雅黑" panose="020B0503020204020204" pitchFamily="34" charset="-122"/>
                  <a:ea typeface="微软雅黑" panose="020B0503020204020204" pitchFamily="34" charset="-122"/>
                </a:endParaRPr>
              </a:p>
            </p:txBody>
          </p:sp>
        </mc:Choice>
        <mc:Fallback xmlns="">
          <p:sp>
            <p:nvSpPr>
              <p:cNvPr id="9220" name="文本框 1"/>
              <p:cNvSpPr txBox="1">
                <a:spLocks noRot="1" noChangeAspect="1" noMove="1" noResize="1" noEditPoints="1" noAdjustHandles="1" noChangeArrowheads="1" noChangeShapeType="1" noTextEdit="1"/>
              </p:cNvSpPr>
              <p:nvPr/>
            </p:nvSpPr>
            <p:spPr bwMode="auto">
              <a:xfrm>
                <a:off x="242888" y="1354723"/>
                <a:ext cx="8828087" cy="1354217"/>
              </a:xfrm>
              <a:prstGeom prst="rect">
                <a:avLst/>
              </a:prstGeom>
              <a:blipFill rotWithShape="0">
                <a:blip r:embed="rId2"/>
                <a:stretch>
                  <a:fillRect l="-622" t="-22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14" name="图示 13"/>
          <p:cNvGraphicFramePr/>
          <p:nvPr>
            <p:extLst>
              <p:ext uri="{D42A27DB-BD31-4B8C-83A1-F6EECF244321}">
                <p14:modId xmlns:p14="http://schemas.microsoft.com/office/powerpoint/2010/main" val="1980622045"/>
              </p:ext>
            </p:extLst>
          </p:nvPr>
        </p:nvGraphicFramePr>
        <p:xfrm>
          <a:off x="488628" y="2636934"/>
          <a:ext cx="7054357" cy="3793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右大括号 1"/>
          <p:cNvSpPr/>
          <p:nvPr/>
        </p:nvSpPr>
        <p:spPr>
          <a:xfrm>
            <a:off x="6863491" y="2852952"/>
            <a:ext cx="216018" cy="3240270"/>
          </a:xfrm>
          <a:prstGeom prst="rightBrace">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3" name="文本框 2"/>
          <p:cNvSpPr txBox="1"/>
          <p:nvPr/>
        </p:nvSpPr>
        <p:spPr bwMode="auto">
          <a:xfrm>
            <a:off x="7151515" y="4293072"/>
            <a:ext cx="12241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spcAft>
                <a:spcPts val="0"/>
              </a:spcAft>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等概率发生</a:t>
            </a:r>
          </a:p>
        </p:txBody>
      </p:sp>
    </p:spTree>
    <p:extLst>
      <p:ext uri="{BB962C8B-B14F-4D97-AF65-F5344CB8AC3E}">
        <p14:creationId xmlns:p14="http://schemas.microsoft.com/office/powerpoint/2010/main" val="230275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20</a:t>
            </a:r>
            <a:endParaRPr lang="zh-CN" altLang="en-US" sz="1400" dirty="0">
              <a:solidFill>
                <a:srgbClr val="80808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2" name="图示 1"/>
              <p:cNvGraphicFramePr/>
              <p:nvPr>
                <p:extLst>
                  <p:ext uri="{D42A27DB-BD31-4B8C-83A1-F6EECF244321}">
                    <p14:modId xmlns:p14="http://schemas.microsoft.com/office/powerpoint/2010/main" val="595513697"/>
                  </p:ext>
                </p:extLst>
              </p:nvPr>
            </p:nvGraphicFramePr>
            <p:xfrm>
              <a:off x="1531762" y="2010609"/>
              <a:ext cx="6445490" cy="3578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 name="图示 1"/>
              <p:cNvGraphicFramePr/>
              <p:nvPr>
                <p:extLst>
                  <p:ext uri="{D42A27DB-BD31-4B8C-83A1-F6EECF244321}">
                    <p14:modId xmlns:p14="http://schemas.microsoft.com/office/powerpoint/2010/main" val="595513697"/>
                  </p:ext>
                </p:extLst>
              </p:nvPr>
            </p:nvGraphicFramePr>
            <p:xfrm>
              <a:off x="1531762" y="2010609"/>
              <a:ext cx="6445490" cy="35785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sp>
            <p:nvSpPr>
              <p:cNvPr id="7" name="文本框 1"/>
              <p:cNvSpPr txBox="1">
                <a:spLocks noChangeArrowheads="1"/>
              </p:cNvSpPr>
              <p:nvPr/>
            </p:nvSpPr>
            <p:spPr bwMode="auto">
              <a:xfrm>
                <a:off x="397570" y="5730682"/>
                <a:ext cx="8828087" cy="7405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因此 ，随机游走股票市场的前期序号与后期序号差的均值为：</a:t>
                </a:r>
                <a:endParaRPr lang="en-US" altLang="zh-CN" sz="1600" dirty="0" smtClean="0">
                  <a:latin typeface="微软雅黑" panose="020B0503020204020204" pitchFamily="34" charset="-122"/>
                  <a:ea typeface="微软雅黑" panose="020B0503020204020204" pitchFamily="34" charset="-122"/>
                </a:endParaRPr>
              </a:p>
              <a:p>
                <a:pPr algn="ctr"/>
                <a14:m>
                  <m:oMath xmlns:m="http://schemas.openxmlformats.org/officeDocument/2006/math">
                    <m:acc>
                      <m:accPr>
                        <m:chr m:val="̅"/>
                        <m:ctrlPr>
                          <a:rPr lang="en-US" altLang="zh-CN" sz="1600" i="1" smtClean="0">
                            <a:solidFill>
                              <a:prstClr val="black"/>
                            </a:solidFill>
                            <a:latin typeface="Cambria Math" panose="02040503050406030204" pitchFamily="18" charset="0"/>
                            <a:ea typeface="微软雅黑" panose="020B0503020204020204" pitchFamily="34" charset="-122"/>
                          </a:rPr>
                        </m:ctrlPr>
                      </m:accPr>
                      <m:e>
                        <m:r>
                          <a:rPr lang="en-US" altLang="zh-CN" sz="1600" i="1" smtClean="0">
                            <a:solidFill>
                              <a:prstClr val="black"/>
                            </a:solidFill>
                            <a:latin typeface="Cambria Math"/>
                            <a:ea typeface="微软雅黑" panose="020B0503020204020204" pitchFamily="34" charset="-122"/>
                          </a:rPr>
                          <m:t>𝑚</m:t>
                        </m:r>
                      </m:e>
                    </m:acc>
                    <m:r>
                      <a:rPr lang="en-US" altLang="zh-CN" sz="1600" i="1" smtClean="0">
                        <a:solidFill>
                          <a:prstClr val="black"/>
                        </a:solidFill>
                        <a:latin typeface="Cambria Math"/>
                        <a:ea typeface="微软雅黑" panose="020B0503020204020204" pitchFamily="34" charset="-122"/>
                      </a:rPr>
                      <m:t>=</m:t>
                    </m:r>
                    <m:nary>
                      <m:naryPr>
                        <m:chr m:val="∑"/>
                        <m:ctrlPr>
                          <a:rPr lang="en-US" altLang="zh-CN" sz="1600" i="1" smtClean="0">
                            <a:solidFill>
                              <a:prstClr val="black"/>
                            </a:solidFill>
                            <a:latin typeface="Cambria Math" panose="02040503050406030204" pitchFamily="18" charset="0"/>
                            <a:ea typeface="微软雅黑" panose="020B0503020204020204" pitchFamily="34" charset="-122"/>
                          </a:rPr>
                        </m:ctrlPr>
                      </m:naryPr>
                      <m:sub>
                        <m:r>
                          <m:rPr>
                            <m:brk m:alnAt="23"/>
                          </m:rPr>
                          <a:rPr lang="en-US" altLang="zh-CN" sz="1600" i="1" smtClean="0">
                            <a:solidFill>
                              <a:prstClr val="black"/>
                            </a:solidFill>
                            <a:latin typeface="Cambria Math"/>
                            <a:ea typeface="微软雅黑" panose="020B0503020204020204" pitchFamily="34" charset="-122"/>
                          </a:rPr>
                          <m:t>𝑖</m:t>
                        </m:r>
                        <m:r>
                          <a:rPr lang="en-US" altLang="zh-CN" sz="1600" i="1" smtClean="0">
                            <a:solidFill>
                              <a:prstClr val="black"/>
                            </a:solidFill>
                            <a:latin typeface="Cambria Math"/>
                            <a:ea typeface="微软雅黑" panose="020B0503020204020204" pitchFamily="34" charset="-122"/>
                          </a:rPr>
                          <m:t>=1</m:t>
                        </m:r>
                      </m:sub>
                      <m:sup>
                        <m:r>
                          <a:rPr lang="en-US" altLang="zh-CN" sz="1600" i="1" smtClean="0">
                            <a:solidFill>
                              <a:prstClr val="black"/>
                            </a:solidFill>
                            <a:latin typeface="Cambria Math"/>
                            <a:ea typeface="微软雅黑" panose="020B0503020204020204" pitchFamily="34" charset="-122"/>
                          </a:rPr>
                          <m:t>𝑛</m:t>
                        </m:r>
                      </m:sup>
                      <m:e>
                        <m:f>
                          <m:fPr>
                            <m:ctrlPr>
                              <a:rPr lang="en-US" altLang="zh-CN" sz="1600" i="1" smtClean="0">
                                <a:solidFill>
                                  <a:prstClr val="black"/>
                                </a:solidFill>
                                <a:latin typeface="Cambria Math" panose="02040503050406030204" pitchFamily="18" charset="0"/>
                                <a:ea typeface="微软雅黑" panose="020B0503020204020204" pitchFamily="34" charset="-122"/>
                              </a:rPr>
                            </m:ctrlPr>
                          </m:fPr>
                          <m:num>
                            <m:r>
                              <a:rPr lang="en-US" altLang="zh-CN" sz="1600" i="1" smtClean="0">
                                <a:solidFill>
                                  <a:prstClr val="black"/>
                                </a:solidFill>
                                <a:latin typeface="Cambria Math"/>
                                <a:ea typeface="微软雅黑" panose="020B0503020204020204" pitchFamily="34" charset="-122"/>
                              </a:rPr>
                              <m:t>1</m:t>
                            </m:r>
                          </m:num>
                          <m:den>
                            <m:r>
                              <a:rPr lang="en-US" altLang="zh-CN" sz="1600" i="1" smtClean="0">
                                <a:solidFill>
                                  <a:prstClr val="black"/>
                                </a:solidFill>
                                <a:latin typeface="Cambria Math"/>
                                <a:ea typeface="微软雅黑" panose="020B0503020204020204" pitchFamily="34" charset="-122"/>
                              </a:rPr>
                              <m:t>𝑛</m:t>
                            </m:r>
                          </m:den>
                        </m:f>
                      </m:e>
                    </m:nary>
                    <m:nary>
                      <m:naryPr>
                        <m:chr m:val="∑"/>
                        <m:ctrlPr>
                          <a:rPr lang="en-US" altLang="zh-CN" sz="1600" i="1" smtClean="0">
                            <a:solidFill>
                              <a:prstClr val="black"/>
                            </a:solidFill>
                            <a:latin typeface="Cambria Math" panose="02040503050406030204" pitchFamily="18" charset="0"/>
                            <a:ea typeface="微软雅黑" panose="020B0503020204020204" pitchFamily="34" charset="-122"/>
                          </a:rPr>
                        </m:ctrlPr>
                      </m:naryPr>
                      <m:sub>
                        <m:r>
                          <m:rPr>
                            <m:brk m:alnAt="23"/>
                          </m:rPr>
                          <a:rPr lang="en-US" altLang="zh-CN" sz="1600" i="1" smtClean="0">
                            <a:solidFill>
                              <a:prstClr val="black"/>
                            </a:solidFill>
                            <a:latin typeface="Cambria Math"/>
                            <a:ea typeface="微软雅黑" panose="020B0503020204020204" pitchFamily="34" charset="-122"/>
                          </a:rPr>
                          <m:t>𝑗</m:t>
                        </m:r>
                        <m:r>
                          <a:rPr lang="en-US" altLang="zh-CN" sz="1600" i="1" smtClean="0">
                            <a:solidFill>
                              <a:prstClr val="black"/>
                            </a:solidFill>
                            <a:latin typeface="Cambria Math"/>
                            <a:ea typeface="微软雅黑" panose="020B0503020204020204" pitchFamily="34" charset="-122"/>
                          </a:rPr>
                          <m:t>=1</m:t>
                        </m:r>
                      </m:sub>
                      <m:sup>
                        <m:r>
                          <a:rPr lang="en-US" altLang="zh-CN" sz="1600" i="1" smtClean="0">
                            <a:solidFill>
                              <a:prstClr val="black"/>
                            </a:solidFill>
                            <a:latin typeface="Cambria Math"/>
                            <a:ea typeface="微软雅黑" panose="020B0503020204020204" pitchFamily="34" charset="-122"/>
                          </a:rPr>
                          <m:t>𝑛</m:t>
                        </m:r>
                      </m:sup>
                      <m:e>
                        <m:r>
                          <a:rPr lang="en-US" altLang="zh-CN" sz="1600" i="1" smtClean="0">
                            <a:solidFill>
                              <a:prstClr val="black"/>
                            </a:solidFill>
                            <a:latin typeface="Cambria Math"/>
                            <a:ea typeface="微软雅黑" panose="020B0503020204020204" pitchFamily="34" charset="-122"/>
                          </a:rPr>
                          <m:t>|</m:t>
                        </m:r>
                        <m:r>
                          <a:rPr lang="en-US" altLang="zh-CN" sz="1600" i="1" smtClean="0">
                            <a:solidFill>
                              <a:prstClr val="black"/>
                            </a:solidFill>
                            <a:latin typeface="Cambria Math"/>
                            <a:ea typeface="微软雅黑" panose="020B0503020204020204" pitchFamily="34" charset="-122"/>
                          </a:rPr>
                          <m:t>𝑖</m:t>
                        </m:r>
                        <m:r>
                          <a:rPr lang="en-US" altLang="zh-CN" sz="1600" i="1" smtClean="0">
                            <a:solidFill>
                              <a:prstClr val="black"/>
                            </a:solidFill>
                            <a:latin typeface="Cambria Math"/>
                            <a:ea typeface="微软雅黑" panose="020B0503020204020204" pitchFamily="34" charset="-122"/>
                          </a:rPr>
                          <m:t>−</m:t>
                        </m:r>
                        <m:r>
                          <a:rPr lang="en-US" altLang="zh-CN" sz="1600" i="1" smtClean="0">
                            <a:solidFill>
                              <a:prstClr val="black"/>
                            </a:solidFill>
                            <a:latin typeface="Cambria Math"/>
                            <a:ea typeface="微软雅黑" panose="020B0503020204020204" pitchFamily="34" charset="-122"/>
                          </a:rPr>
                          <m:t>𝑗</m:t>
                        </m:r>
                        <m:r>
                          <a:rPr lang="en-US" altLang="zh-CN" sz="1600" i="1" smtClean="0">
                            <a:solidFill>
                              <a:prstClr val="black"/>
                            </a:solidFill>
                            <a:latin typeface="Cambria Math"/>
                            <a:ea typeface="微软雅黑" panose="020B0503020204020204" pitchFamily="34" charset="-122"/>
                          </a:rPr>
                          <m:t>|</m:t>
                        </m:r>
                      </m:e>
                    </m:nary>
                  </m:oMath>
                </a14:m>
                <a:r>
                  <a:rPr lang="en-US" altLang="zh-CN" sz="1600" dirty="0">
                    <a:solidFill>
                      <a:prstClr val="black"/>
                    </a:solidFill>
                    <a:ea typeface="微软雅黑" panose="020B0503020204020204" pitchFamily="34" charset="-122"/>
                  </a:rPr>
                  <a:t> </a:t>
                </a:r>
                <a14:m>
                  <m:oMath xmlns:m="http://schemas.openxmlformats.org/officeDocument/2006/math">
                    <m:r>
                      <a:rPr lang="en-US" altLang="zh-CN" sz="1600" i="1">
                        <a:solidFill>
                          <a:prstClr val="black"/>
                        </a:solidFill>
                        <a:latin typeface="Cambria Math"/>
                        <a:ea typeface="微软雅黑" panose="020B0503020204020204" pitchFamily="34" charset="-122"/>
                      </a:rPr>
                      <m:t>=</m:t>
                    </m:r>
                    <m:sSup>
                      <m:sSupPr>
                        <m:ctrlPr>
                          <a:rPr lang="en-US" altLang="zh-CN" sz="1600" i="1">
                            <a:solidFill>
                              <a:prstClr val="black"/>
                            </a:solidFill>
                            <a:latin typeface="Cambria Math" panose="02040503050406030204" pitchFamily="18" charset="0"/>
                            <a:ea typeface="微软雅黑" panose="020B0503020204020204" pitchFamily="34" charset="-122"/>
                          </a:rPr>
                        </m:ctrlPr>
                      </m:sSupPr>
                      <m:e>
                        <m:f>
                          <m:fPr>
                            <m:ctrlPr>
                              <a:rPr lang="en-US" altLang="zh-CN" sz="1600" i="1">
                                <a:solidFill>
                                  <a:prstClr val="black"/>
                                </a:solidFill>
                                <a:latin typeface="Cambria Math" panose="02040503050406030204" pitchFamily="18" charset="0"/>
                                <a:ea typeface="微软雅黑" panose="020B0503020204020204" pitchFamily="34" charset="-122"/>
                              </a:rPr>
                            </m:ctrlPr>
                          </m:fPr>
                          <m:num>
                            <m:r>
                              <a:rPr lang="en-US" altLang="zh-CN" sz="1600" b="0" i="1" smtClean="0">
                                <a:solidFill>
                                  <a:prstClr val="black"/>
                                </a:solidFill>
                                <a:latin typeface="Cambria Math" panose="02040503050406030204" pitchFamily="18" charset="0"/>
                                <a:ea typeface="微软雅黑" panose="020B0503020204020204" pitchFamily="34" charset="-122"/>
                              </a:rPr>
                              <m:t>1</m:t>
                            </m:r>
                          </m:num>
                          <m:den>
                            <m:r>
                              <a:rPr lang="en-US" altLang="zh-CN" sz="1600" b="0" i="1" smtClean="0">
                                <a:solidFill>
                                  <a:prstClr val="black"/>
                                </a:solidFill>
                                <a:latin typeface="Cambria Math" panose="02040503050406030204" pitchFamily="18" charset="0"/>
                                <a:ea typeface="微软雅黑" panose="020B0503020204020204" pitchFamily="34" charset="-122"/>
                              </a:rPr>
                              <m:t>3</m:t>
                            </m:r>
                          </m:den>
                        </m:f>
                        <m:r>
                          <a:rPr lang="en-US" altLang="zh-CN" sz="1600" i="1">
                            <a:solidFill>
                              <a:prstClr val="black"/>
                            </a:solidFill>
                            <a:latin typeface="Cambria Math"/>
                            <a:ea typeface="微软雅黑" panose="020B0503020204020204" pitchFamily="34" charset="-122"/>
                          </a:rPr>
                          <m:t>𝑛</m:t>
                        </m:r>
                      </m:e>
                      <m:sup>
                        <m:r>
                          <a:rPr lang="en-US" altLang="zh-CN" sz="1600" i="1">
                            <a:solidFill>
                              <a:prstClr val="black"/>
                            </a:solidFill>
                            <a:latin typeface="Cambria Math"/>
                            <a:ea typeface="微软雅黑" panose="020B0503020204020204" pitchFamily="34" charset="-122"/>
                          </a:rPr>
                          <m:t>2</m:t>
                        </m:r>
                      </m:sup>
                    </m:sSup>
                    <m:r>
                      <a:rPr lang="en-US" altLang="zh-CN" sz="1600" i="1">
                        <a:solidFill>
                          <a:prstClr val="black"/>
                        </a:solidFill>
                        <a:latin typeface="Cambria Math"/>
                        <a:ea typeface="微软雅黑" panose="020B0503020204020204" pitchFamily="34" charset="-122"/>
                      </a:rPr>
                      <m:t>−</m:t>
                    </m:r>
                    <m:f>
                      <m:fPr>
                        <m:ctrlPr>
                          <a:rPr lang="en-US" altLang="zh-CN" sz="1600" i="1">
                            <a:solidFill>
                              <a:prstClr val="black"/>
                            </a:solidFill>
                            <a:latin typeface="Cambria Math" panose="02040503050406030204" pitchFamily="18" charset="0"/>
                            <a:ea typeface="微软雅黑" panose="020B0503020204020204" pitchFamily="34" charset="-122"/>
                          </a:rPr>
                        </m:ctrlPr>
                      </m:fPr>
                      <m:num>
                        <m:r>
                          <a:rPr lang="en-US" altLang="zh-CN" sz="1600" i="1">
                            <a:solidFill>
                              <a:prstClr val="black"/>
                            </a:solidFill>
                            <a:latin typeface="Cambria Math"/>
                            <a:ea typeface="微软雅黑" panose="020B0503020204020204" pitchFamily="34" charset="-122"/>
                          </a:rPr>
                          <m:t>1</m:t>
                        </m:r>
                      </m:num>
                      <m:den>
                        <m:r>
                          <a:rPr lang="en-US" altLang="zh-CN" sz="1600" i="1">
                            <a:solidFill>
                              <a:prstClr val="black"/>
                            </a:solidFill>
                            <a:latin typeface="Cambria Math"/>
                            <a:ea typeface="微软雅黑" panose="020B0503020204020204" pitchFamily="34" charset="-122"/>
                          </a:rPr>
                          <m:t>3</m:t>
                        </m:r>
                      </m:den>
                    </m:f>
                  </m:oMath>
                </a14:m>
                <a:endParaRPr lang="en-US" altLang="zh-CN" sz="1600" dirty="0">
                  <a:solidFill>
                    <a:prstClr val="black"/>
                  </a:solidFill>
                  <a:latin typeface="微软雅黑" panose="020B0503020204020204" pitchFamily="34" charset="-122"/>
                  <a:ea typeface="微软雅黑" panose="020B0503020204020204" pitchFamily="34" charset="-122"/>
                </a:endParaRPr>
              </a:p>
            </p:txBody>
          </p:sp>
        </mc:Choice>
        <mc:Fallback xmlns="">
          <p:sp>
            <p:nvSpPr>
              <p:cNvPr id="7" name="文本框 1"/>
              <p:cNvSpPr txBox="1">
                <a:spLocks noRot="1" noChangeAspect="1" noMove="1" noResize="1" noEditPoints="1" noAdjustHandles="1" noChangeArrowheads="1" noChangeShapeType="1" noTextEdit="1"/>
              </p:cNvSpPr>
              <p:nvPr/>
            </p:nvSpPr>
            <p:spPr bwMode="auto">
              <a:xfrm>
                <a:off x="397570" y="5730682"/>
                <a:ext cx="8828087" cy="740587"/>
              </a:xfrm>
              <a:prstGeom prst="rect">
                <a:avLst/>
              </a:prstGeom>
              <a:blipFill rotWithShape="0">
                <a:blip r:embed="rId11"/>
                <a:stretch>
                  <a:fillRect t="-5738" b="-672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文本框 1"/>
          <p:cNvSpPr txBox="1">
            <a:spLocks noChangeArrowheads="1"/>
          </p:cNvSpPr>
          <p:nvPr/>
        </p:nvSpPr>
        <p:spPr bwMode="auto">
          <a:xfrm>
            <a:off x="488628" y="1268820"/>
            <a:ext cx="8582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prstClr val="black"/>
                </a:solidFill>
                <a:latin typeface="微软雅黑" panose="020B0503020204020204" pitchFamily="34" charset="-122"/>
                <a:ea typeface="微软雅黑" panose="020B0503020204020204" pitchFamily="34" charset="-122"/>
              </a:rPr>
              <a:t>股票市场</a:t>
            </a:r>
            <a:r>
              <a:rPr lang="zh-CN" altLang="en-US" b="1" dirty="0">
                <a:solidFill>
                  <a:prstClr val="black"/>
                </a:solidFill>
                <a:latin typeface="微软雅黑" panose="020B0503020204020204" pitchFamily="34" charset="-122"/>
                <a:ea typeface="微软雅黑" panose="020B0503020204020204" pitchFamily="34" charset="-122"/>
              </a:rPr>
              <a:t>随机</a:t>
            </a:r>
            <a:r>
              <a:rPr lang="zh-CN" altLang="en-US" b="1" dirty="0" smtClean="0">
                <a:solidFill>
                  <a:prstClr val="black"/>
                </a:solidFill>
                <a:latin typeface="微软雅黑" panose="020B0503020204020204" pitchFamily="34" charset="-122"/>
                <a:ea typeface="微软雅黑" panose="020B0503020204020204" pitchFamily="34" charset="-122"/>
              </a:rPr>
              <a:t>游走性的度量</a:t>
            </a:r>
            <a:endParaRPr lang="en-US" altLang="zh-CN" b="1" dirty="0" smtClean="0">
              <a:solidFill>
                <a:prstClr val="black"/>
              </a:solidFill>
              <a:latin typeface="微软雅黑" panose="020B0503020204020204" pitchFamily="34" charset="-122"/>
              <a:ea typeface="微软雅黑" panose="020B0503020204020204" pitchFamily="34" charset="-122"/>
            </a:endParaRPr>
          </a:p>
        </p:txBody>
      </p:sp>
      <p:sp>
        <p:nvSpPr>
          <p:cNvPr id="3" name="文本框 2"/>
          <p:cNvSpPr txBox="1"/>
          <p:nvPr/>
        </p:nvSpPr>
        <p:spPr bwMode="auto">
          <a:xfrm>
            <a:off x="6105096" y="1404105"/>
            <a:ext cx="19441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spcAft>
                <a:spcPts val="0"/>
              </a:spcAft>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考虑前后期排序序号差值的绝对值</a:t>
            </a:r>
          </a:p>
        </p:txBody>
      </p:sp>
      <p:sp>
        <p:nvSpPr>
          <p:cNvPr id="9"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04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21</a:t>
            </a:r>
            <a:endParaRPr lang="zh-CN" altLang="en-US" sz="1400" dirty="0">
              <a:solidFill>
                <a:srgbClr val="80808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245" name="文本框 1"/>
              <p:cNvSpPr txBox="1">
                <a:spLocks noChangeArrowheads="1"/>
              </p:cNvSpPr>
              <p:nvPr/>
            </p:nvSpPr>
            <p:spPr bwMode="auto">
              <a:xfrm>
                <a:off x="517279" y="1340826"/>
                <a:ext cx="8828087" cy="18475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prstClr val="black"/>
                    </a:solidFill>
                    <a:latin typeface="微软雅黑" panose="020B0503020204020204" pitchFamily="34" charset="-122"/>
                    <a:ea typeface="微软雅黑" panose="020B0503020204020204" pitchFamily="34" charset="-122"/>
                  </a:rPr>
                  <a:t>   动量和反转效应的度量</a:t>
                </a:r>
                <a:endParaRPr lang="en-US" altLang="zh-CN" b="1" dirty="0" smtClean="0">
                  <a:solidFill>
                    <a:prstClr val="black"/>
                  </a:solidFill>
                  <a:latin typeface="微软雅黑" panose="020B0503020204020204" pitchFamily="34" charset="-122"/>
                  <a:ea typeface="微软雅黑" panose="020B0503020204020204" pitchFamily="34" charset="-122"/>
                </a:endParaRPr>
              </a:p>
              <a:p>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smtClean="0">
                    <a:solidFill>
                      <a:prstClr val="black"/>
                    </a:solidFill>
                    <a:latin typeface="微软雅黑" panose="020B0503020204020204" pitchFamily="34" charset="-122"/>
                    <a:ea typeface="微软雅黑" panose="020B0503020204020204" pitchFamily="34" charset="-122"/>
                  </a:rPr>
                  <a:t>    将前期和后期的股票</a:t>
                </a:r>
                <a:r>
                  <a:rPr lang="zh-CN" altLang="en-US" sz="1600" dirty="0">
                    <a:solidFill>
                      <a:prstClr val="black"/>
                    </a:solidFill>
                    <a:latin typeface="微软雅黑" panose="020B0503020204020204" pitchFamily="34" charset="-122"/>
                    <a:ea typeface="微软雅黑" panose="020B0503020204020204" pitchFamily="34" charset="-122"/>
                  </a:rPr>
                  <a:t>收益按照从小到大进行排序</a:t>
                </a:r>
                <a:r>
                  <a:rPr lang="zh-CN" altLang="en-US" sz="1600" dirty="0" smtClean="0">
                    <a:solidFill>
                      <a:prstClr val="black"/>
                    </a:solidFill>
                    <a:latin typeface="微软雅黑" panose="020B0503020204020204" pitchFamily="34" charset="-122"/>
                    <a:ea typeface="微软雅黑" panose="020B0503020204020204" pitchFamily="34" charset="-122"/>
                  </a:rPr>
                  <a:t>，前期的股票序号</a:t>
                </a:r>
                <a:r>
                  <a:rPr lang="zh-CN" altLang="en-US" sz="1600" dirty="0">
                    <a:solidFill>
                      <a:prstClr val="black"/>
                    </a:solidFill>
                    <a:latin typeface="微软雅黑" panose="020B0503020204020204" pitchFamily="34" charset="-122"/>
                    <a:ea typeface="微软雅黑" panose="020B0503020204020204" pitchFamily="34" charset="-122"/>
                  </a:rPr>
                  <a:t>是</a:t>
                </a:r>
                <a14:m>
                  <m:oMath xmlns:m="http://schemas.openxmlformats.org/officeDocument/2006/math">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𝑏</m:t>
                        </m:r>
                      </m:e>
                      <m:sub>
                        <m:r>
                          <a:rPr lang="en-US" altLang="zh-CN" sz="1600" i="1">
                            <a:solidFill>
                              <a:prstClr val="black"/>
                            </a:solidFill>
                            <a:latin typeface="Cambria Math"/>
                            <a:ea typeface="微软雅黑" panose="020B0503020204020204" pitchFamily="34" charset="-122"/>
                          </a:rPr>
                          <m:t>1</m:t>
                        </m:r>
                      </m:sub>
                    </m:sSub>
                    <m:r>
                      <a:rPr lang="en-US" altLang="zh-CN" sz="1600" i="1">
                        <a:solidFill>
                          <a:prstClr val="black"/>
                        </a:solidFill>
                        <a:latin typeface="Cambria Math"/>
                        <a:ea typeface="微软雅黑" panose="020B0503020204020204" pitchFamily="34" charset="-122"/>
                      </a:rPr>
                      <m:t>,</m:t>
                    </m:r>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𝑏</m:t>
                        </m:r>
                      </m:e>
                      <m:sub>
                        <m:r>
                          <a:rPr lang="en-US" altLang="zh-CN" sz="1600" i="1">
                            <a:solidFill>
                              <a:prstClr val="black"/>
                            </a:solidFill>
                            <a:latin typeface="Cambria Math"/>
                            <a:ea typeface="微软雅黑" panose="020B0503020204020204" pitchFamily="34" charset="-122"/>
                          </a:rPr>
                          <m:t>2</m:t>
                        </m:r>
                      </m:sub>
                    </m:sSub>
                    <m:r>
                      <a:rPr lang="en-US" altLang="zh-CN" sz="1600" i="1">
                        <a:solidFill>
                          <a:prstClr val="black"/>
                        </a:solidFill>
                        <a:latin typeface="Cambria Math"/>
                        <a:ea typeface="微软雅黑" panose="020B0503020204020204" pitchFamily="34" charset="-122"/>
                      </a:rPr>
                      <m:t>,…,</m:t>
                    </m:r>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𝑏</m:t>
                        </m:r>
                      </m:e>
                      <m:sub>
                        <m:r>
                          <a:rPr lang="en-US" altLang="zh-CN" sz="1600" i="1">
                            <a:solidFill>
                              <a:prstClr val="black"/>
                            </a:solidFill>
                            <a:latin typeface="Cambria Math"/>
                            <a:ea typeface="微软雅黑" panose="020B0503020204020204" pitchFamily="34" charset="-122"/>
                          </a:rPr>
                          <m:t>𝑛</m:t>
                        </m:r>
                      </m:sub>
                    </m:sSub>
                  </m:oMath>
                </a14:m>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后期的股票序号</a:t>
                </a:r>
                <a:r>
                  <a:rPr lang="zh-CN" altLang="en-US" sz="1600" dirty="0">
                    <a:solidFill>
                      <a:prstClr val="black"/>
                    </a:solidFill>
                    <a:latin typeface="微软雅黑" panose="020B0503020204020204" pitchFamily="34" charset="-122"/>
                    <a:ea typeface="微软雅黑" panose="020B0503020204020204" pitchFamily="34" charset="-122"/>
                  </a:rPr>
                  <a:t>是</a:t>
                </a:r>
                <a14:m>
                  <m:oMath xmlns:m="http://schemas.openxmlformats.org/officeDocument/2006/math">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𝑒</m:t>
                        </m:r>
                      </m:e>
                      <m:sub>
                        <m:r>
                          <a:rPr lang="en-US" altLang="zh-CN" sz="1600" i="1">
                            <a:solidFill>
                              <a:prstClr val="black"/>
                            </a:solidFill>
                            <a:latin typeface="Cambria Math"/>
                            <a:ea typeface="微软雅黑" panose="020B0503020204020204" pitchFamily="34" charset="-122"/>
                          </a:rPr>
                          <m:t>1</m:t>
                        </m:r>
                      </m:sub>
                    </m:sSub>
                    <m:r>
                      <a:rPr lang="en-US" altLang="zh-CN" sz="1600" i="1">
                        <a:solidFill>
                          <a:prstClr val="black"/>
                        </a:solidFill>
                        <a:latin typeface="Cambria Math"/>
                        <a:ea typeface="微软雅黑" panose="020B0503020204020204" pitchFamily="34" charset="-122"/>
                      </a:rPr>
                      <m:t>,</m:t>
                    </m:r>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𝑒</m:t>
                        </m:r>
                      </m:e>
                      <m:sub>
                        <m:r>
                          <a:rPr lang="en-US" altLang="zh-CN" sz="1600" i="1">
                            <a:solidFill>
                              <a:prstClr val="black"/>
                            </a:solidFill>
                            <a:latin typeface="Cambria Math"/>
                            <a:ea typeface="微软雅黑" panose="020B0503020204020204" pitchFamily="34" charset="-122"/>
                          </a:rPr>
                          <m:t>2</m:t>
                        </m:r>
                      </m:sub>
                    </m:sSub>
                    <m:r>
                      <a:rPr lang="en-US" altLang="zh-CN" sz="1600" i="1">
                        <a:solidFill>
                          <a:prstClr val="black"/>
                        </a:solidFill>
                        <a:latin typeface="Cambria Math"/>
                        <a:ea typeface="微软雅黑" panose="020B0503020204020204" pitchFamily="34" charset="-122"/>
                      </a:rPr>
                      <m:t>,…,</m:t>
                    </m:r>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𝑒</m:t>
                        </m:r>
                      </m:e>
                      <m:sub>
                        <m:r>
                          <a:rPr lang="en-US" altLang="zh-CN" sz="1600" i="1">
                            <a:solidFill>
                              <a:prstClr val="black"/>
                            </a:solidFill>
                            <a:latin typeface="Cambria Math"/>
                            <a:ea typeface="微软雅黑" panose="020B0503020204020204" pitchFamily="34" charset="-122"/>
                          </a:rPr>
                          <m:t>𝑛</m:t>
                        </m:r>
                      </m:sub>
                    </m:sSub>
                    <m:r>
                      <a:rPr lang="en-US" altLang="zh-CN" sz="1600" i="1">
                        <a:solidFill>
                          <a:prstClr val="black"/>
                        </a:solidFill>
                        <a:latin typeface="Cambria Math"/>
                        <a:ea typeface="微软雅黑" panose="020B0503020204020204" pitchFamily="34" charset="-122"/>
                      </a:rPr>
                      <m:t> </m:t>
                    </m:r>
                  </m:oMath>
                </a14:m>
                <a:r>
                  <a:rPr lang="zh-CN" altLang="en-US" sz="1600" dirty="0">
                    <a:solidFill>
                      <a:prstClr val="black"/>
                    </a:solidFill>
                    <a:latin typeface="微软雅黑" panose="020B0503020204020204" pitchFamily="34" charset="-122"/>
                    <a:ea typeface="微软雅黑" panose="020B0503020204020204" pitchFamily="34" charset="-122"/>
                  </a:rPr>
                  <a:t>。因此，前期与后期序号</a:t>
                </a:r>
                <a:r>
                  <a:rPr lang="zh-CN" altLang="en-US" sz="1600" dirty="0" smtClean="0">
                    <a:solidFill>
                      <a:prstClr val="black"/>
                    </a:solidFill>
                    <a:latin typeface="微软雅黑" panose="020B0503020204020204" pitchFamily="34" charset="-122"/>
                    <a:ea typeface="微软雅黑" panose="020B0503020204020204" pitchFamily="34" charset="-122"/>
                  </a:rPr>
                  <a:t>差为</a:t>
                </a:r>
                <a:r>
                  <a:rPr lang="en-US" altLang="zh-CN"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r>
                      <m:rPr>
                        <m:sty m:val="p"/>
                      </m:rPr>
                      <a:rPr lang="en-US" altLang="zh-CN" sz="1600">
                        <a:solidFill>
                          <a:prstClr val="black"/>
                        </a:solidFill>
                        <a:latin typeface="Cambria Math"/>
                        <a:ea typeface="微软雅黑" panose="020B0503020204020204" pitchFamily="34" charset="-122"/>
                      </a:rPr>
                      <m:t>m</m:t>
                    </m:r>
                    <m:r>
                      <a:rPr lang="en-US" altLang="zh-CN" sz="1600">
                        <a:solidFill>
                          <a:prstClr val="black"/>
                        </a:solidFill>
                        <a:latin typeface="Cambria Math"/>
                        <a:ea typeface="微软雅黑" panose="020B0503020204020204" pitchFamily="34" charset="-122"/>
                      </a:rPr>
                      <m:t>=</m:t>
                    </m:r>
                    <m:nary>
                      <m:naryPr>
                        <m:chr m:val="∑"/>
                        <m:ctrlPr>
                          <a:rPr lang="zh-CN" altLang="en-US" sz="1600" i="1">
                            <a:solidFill>
                              <a:prstClr val="black"/>
                            </a:solidFill>
                            <a:latin typeface="Cambria Math" panose="02040503050406030204" pitchFamily="18" charset="0"/>
                            <a:ea typeface="微软雅黑" panose="020B0503020204020204" pitchFamily="34" charset="-122"/>
                          </a:rPr>
                        </m:ctrlPr>
                      </m:naryPr>
                      <m:sub>
                        <m:r>
                          <m:rPr>
                            <m:brk m:alnAt="23"/>
                          </m:rPr>
                          <a:rPr lang="en-US" altLang="zh-CN" sz="1600" i="1">
                            <a:solidFill>
                              <a:prstClr val="black"/>
                            </a:solidFill>
                            <a:latin typeface="Cambria Math"/>
                            <a:ea typeface="微软雅黑" panose="020B0503020204020204" pitchFamily="34" charset="-122"/>
                          </a:rPr>
                          <m:t>𝑖</m:t>
                        </m:r>
                        <m:r>
                          <a:rPr lang="en-US" altLang="zh-CN" sz="1600" i="1">
                            <a:solidFill>
                              <a:prstClr val="black"/>
                            </a:solidFill>
                            <a:latin typeface="Cambria Math"/>
                            <a:ea typeface="微软雅黑" panose="020B0503020204020204" pitchFamily="34" charset="-122"/>
                          </a:rPr>
                          <m:t>=1</m:t>
                        </m:r>
                      </m:sub>
                      <m:sup>
                        <m:r>
                          <a:rPr lang="en-US" altLang="zh-CN" sz="1600" i="1">
                            <a:solidFill>
                              <a:prstClr val="black"/>
                            </a:solidFill>
                            <a:latin typeface="Cambria Math"/>
                            <a:ea typeface="微软雅黑" panose="020B0503020204020204" pitchFamily="34" charset="-122"/>
                          </a:rPr>
                          <m:t>𝑛</m:t>
                        </m:r>
                      </m:sup>
                      <m:e>
                        <m:r>
                          <a:rPr lang="en-US" altLang="zh-CN" sz="1600" i="1">
                            <a:solidFill>
                              <a:prstClr val="black"/>
                            </a:solidFill>
                            <a:latin typeface="Cambria Math"/>
                            <a:ea typeface="微软雅黑" panose="020B0503020204020204" pitchFamily="34" charset="-122"/>
                          </a:rPr>
                          <m:t>|</m:t>
                        </m:r>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𝑏</m:t>
                            </m:r>
                          </m:e>
                          <m:sub>
                            <m:r>
                              <a:rPr lang="en-US" altLang="zh-CN" sz="1600" i="1">
                                <a:solidFill>
                                  <a:prstClr val="black"/>
                                </a:solidFill>
                                <a:latin typeface="Cambria Math"/>
                                <a:ea typeface="微软雅黑" panose="020B0503020204020204" pitchFamily="34" charset="-122"/>
                              </a:rPr>
                              <m:t>𝑖</m:t>
                            </m:r>
                          </m:sub>
                        </m:sSub>
                        <m:r>
                          <a:rPr lang="en-US" altLang="zh-CN" sz="1600" i="1">
                            <a:solidFill>
                              <a:prstClr val="black"/>
                            </a:solidFill>
                            <a:latin typeface="Cambria Math"/>
                            <a:ea typeface="微软雅黑" panose="020B0503020204020204" pitchFamily="34" charset="-122"/>
                          </a:rPr>
                          <m:t>−</m:t>
                        </m:r>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𝑒</m:t>
                            </m:r>
                          </m:e>
                          <m:sub>
                            <m:r>
                              <a:rPr lang="en-US" altLang="zh-CN" sz="1600" i="1">
                                <a:solidFill>
                                  <a:prstClr val="black"/>
                                </a:solidFill>
                                <a:latin typeface="Cambria Math"/>
                                <a:ea typeface="微软雅黑" panose="020B0503020204020204" pitchFamily="34" charset="-122"/>
                              </a:rPr>
                              <m:t>𝑖</m:t>
                            </m:r>
                          </m:sub>
                        </m:sSub>
                        <m:r>
                          <a:rPr lang="en-US" altLang="zh-CN" sz="1600" i="1">
                            <a:solidFill>
                              <a:prstClr val="black"/>
                            </a:solidFill>
                            <a:latin typeface="Cambria Math"/>
                            <a:ea typeface="微软雅黑" panose="020B0503020204020204" pitchFamily="34" charset="-122"/>
                          </a:rPr>
                          <m:t>|</m:t>
                        </m:r>
                      </m:e>
                    </m:nary>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r>
                  <a:rPr lang="en-US" altLang="zh-CN" sz="1600" dirty="0" smtClean="0">
                    <a:solidFill>
                      <a:prstClr val="black"/>
                    </a:solidFill>
                    <a:latin typeface="微软雅黑" panose="020B0503020204020204" pitchFamily="34" charset="-122"/>
                    <a:ea typeface="微软雅黑" panose="020B0503020204020204" pitchFamily="34" charset="-122"/>
                  </a:rPr>
                  <a:t>    	</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smtClean="0">
                    <a:solidFill>
                      <a:prstClr val="black"/>
                    </a:solidFill>
                    <a:latin typeface="微软雅黑" panose="020B0503020204020204" pitchFamily="34" charset="-122"/>
                    <a:ea typeface="微软雅黑" panose="020B0503020204020204" pitchFamily="34" charset="-122"/>
                  </a:rPr>
                  <a:t>    计算随机游走股票市场的前期序号与后期序号差的</a:t>
                </a:r>
                <a14:m>
                  <m:oMath xmlns:m="http://schemas.openxmlformats.org/officeDocument/2006/math">
                    <m:r>
                      <a:rPr lang="zh-CN" altLang="en-US" sz="1600" i="1" smtClean="0">
                        <a:solidFill>
                          <a:prstClr val="black"/>
                        </a:solidFill>
                        <a:latin typeface="Cambria Math"/>
                        <a:ea typeface="微软雅黑" panose="020B0503020204020204" pitchFamily="34" charset="-122"/>
                      </a:rPr>
                      <m:t>均值</m:t>
                    </m:r>
                    <m:acc>
                      <m:accPr>
                        <m:chr m:val="̅"/>
                        <m:ctrlPr>
                          <a:rPr lang="en-US" altLang="zh-CN" sz="1600" i="1" smtClean="0">
                            <a:solidFill>
                              <a:prstClr val="black"/>
                            </a:solidFill>
                            <a:latin typeface="Cambria Math" panose="02040503050406030204" pitchFamily="18" charset="0"/>
                            <a:ea typeface="微软雅黑" panose="020B0503020204020204" pitchFamily="34" charset="-122"/>
                          </a:rPr>
                        </m:ctrlPr>
                      </m:accPr>
                      <m:e>
                        <m:r>
                          <a:rPr lang="en-US" altLang="zh-CN" sz="1600" i="1" smtClean="0">
                            <a:solidFill>
                              <a:prstClr val="black"/>
                            </a:solidFill>
                            <a:latin typeface="Cambria Math"/>
                            <a:ea typeface="微软雅黑" panose="020B0503020204020204" pitchFamily="34" charset="-122"/>
                          </a:rPr>
                          <m:t>𝑚</m:t>
                        </m:r>
                      </m:e>
                    </m:acc>
                    <m:r>
                      <a:rPr lang="zh-CN" altLang="en-US" sz="1600" i="1" smtClean="0">
                        <a:solidFill>
                          <a:prstClr val="black"/>
                        </a:solidFill>
                        <a:latin typeface="Cambria Math"/>
                        <a:ea typeface="微软雅黑" panose="020B0503020204020204" pitchFamily="34" charset="-122"/>
                      </a:rPr>
                      <m:t>，</m:t>
                    </m:r>
                  </m:oMath>
                </a14:m>
                <a:r>
                  <a:rPr lang="zh-CN" altLang="en-US" sz="1600" dirty="0" smtClean="0">
                    <a:solidFill>
                      <a:prstClr val="black"/>
                    </a:solidFill>
                    <a:latin typeface="Cambria Math"/>
                    <a:ea typeface="微软雅黑" panose="020B0503020204020204" pitchFamily="34" charset="-122"/>
                  </a:rPr>
                  <a:t>作为衡量动量效应和反转效应强弱的临界值。</a:t>
                </a:r>
                <a:endParaRPr lang="en-US" altLang="zh-CN" sz="1600" dirty="0" smtClean="0">
                  <a:solidFill>
                    <a:prstClr val="black"/>
                  </a:solidFill>
                  <a:latin typeface="Cambria Math"/>
                  <a:ea typeface="微软雅黑" panose="020B0503020204020204" pitchFamily="34" charset="-122"/>
                </a:endParaRPr>
              </a:p>
            </p:txBody>
          </p:sp>
        </mc:Choice>
        <mc:Fallback xmlns="">
          <p:sp>
            <p:nvSpPr>
              <p:cNvPr id="10245" name="文本框 1"/>
              <p:cNvSpPr txBox="1">
                <a:spLocks noRot="1" noChangeAspect="1" noMove="1" noResize="1" noEditPoints="1" noAdjustHandles="1" noChangeArrowheads="1" noChangeShapeType="1" noTextEdit="1"/>
              </p:cNvSpPr>
              <p:nvPr/>
            </p:nvSpPr>
            <p:spPr bwMode="auto">
              <a:xfrm>
                <a:off x="517279" y="1340826"/>
                <a:ext cx="8828087" cy="1847557"/>
              </a:xfrm>
              <a:prstGeom prst="rect">
                <a:avLst/>
              </a:prstGeom>
              <a:blipFill rotWithShape="0">
                <a:blip r:embed="rId2"/>
                <a:stretch>
                  <a:fillRect l="-414" t="-1980" b="-33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图示 2"/>
              <p:cNvGraphicFramePr/>
              <p:nvPr>
                <p:extLst/>
              </p:nvPr>
            </p:nvGraphicFramePr>
            <p:xfrm>
              <a:off x="1784736" y="3260368"/>
              <a:ext cx="6048504" cy="3046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 name="图示 2"/>
              <p:cNvGraphicFramePr/>
              <p:nvPr>
                <p:extLst>
                  <p:ext uri="{D42A27DB-BD31-4B8C-83A1-F6EECF244321}">
                    <p14:modId xmlns:p14="http://schemas.microsoft.com/office/powerpoint/2010/main" val="1670875609"/>
                  </p:ext>
                </p:extLst>
              </p:nvPr>
            </p:nvGraphicFramePr>
            <p:xfrm>
              <a:off x="1784736" y="3260368"/>
              <a:ext cx="6048504" cy="30469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6"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7670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22</a:t>
            </a:r>
            <a:endParaRPr lang="zh-CN" altLang="en-US" sz="1400" dirty="0">
              <a:solidFill>
                <a:srgbClr val="80808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1"/>
              <p:cNvSpPr txBox="1">
                <a:spLocks noChangeArrowheads="1"/>
              </p:cNvSpPr>
              <p:nvPr/>
            </p:nvSpPr>
            <p:spPr bwMode="auto">
              <a:xfrm>
                <a:off x="438150" y="1412832"/>
                <a:ext cx="8601075" cy="49044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267970" algn="just">
                  <a:spcAft>
                    <a:spcPts val="0"/>
                  </a:spcAft>
                </a:pPr>
                <a:r>
                  <a:rPr lang="zh-CN" altLang="en-US" b="1" dirty="0" smtClean="0">
                    <a:solidFill>
                      <a:prstClr val="black"/>
                    </a:solidFill>
                    <a:latin typeface="微软雅黑" panose="020B0503020204020204" pitchFamily="34" charset="-122"/>
                    <a:ea typeface="微软雅黑" panose="020B0503020204020204" pitchFamily="34" charset="-122"/>
                  </a:rPr>
                  <a:t>单期截面动量反转敏感系数指标构建</a:t>
                </a:r>
                <a:endParaRPr lang="en-US" altLang="zh-CN" b="1" dirty="0" smtClean="0">
                  <a:solidFill>
                    <a:prstClr val="black"/>
                  </a:solidFill>
                  <a:latin typeface="微软雅黑" panose="020B0503020204020204" pitchFamily="34" charset="-122"/>
                  <a:ea typeface="微软雅黑" panose="020B0503020204020204" pitchFamily="34" charset="-122"/>
                </a:endParaRPr>
              </a:p>
              <a:p>
                <a:pPr indent="267970" algn="just">
                  <a:spcAft>
                    <a:spcPts val="0"/>
                  </a:spcAft>
                </a:pPr>
                <a:endParaRPr lang="en-US" altLang="zh-CN" b="1" dirty="0">
                  <a:solidFill>
                    <a:prstClr val="black"/>
                  </a:solidFill>
                  <a:latin typeface="微软雅黑" panose="020B0503020204020204" pitchFamily="34" charset="-122"/>
                  <a:ea typeface="微软雅黑" panose="020B0503020204020204" pitchFamily="34" charset="-122"/>
                </a:endParaRPr>
              </a:p>
              <a:p>
                <a:pPr indent="267970" algn="just">
                  <a:spcAft>
                    <a:spcPts val="0"/>
                  </a:spcAft>
                </a:pPr>
                <a:r>
                  <a:rPr lang="zh-CN" altLang="en-US" sz="1600" dirty="0" smtClean="0">
                    <a:solidFill>
                      <a:prstClr val="black"/>
                    </a:solidFill>
                    <a:latin typeface="微软雅黑" panose="020B0503020204020204" pitchFamily="34" charset="-122"/>
                    <a:ea typeface="微软雅黑" panose="020B0503020204020204" pitchFamily="34" charset="-122"/>
                  </a:rPr>
                  <a:t>衡量市场具有动量效应或者反转效应后，还需衡量股票关于动量</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反转风格的敏感程度指标。当市场反转时，敏感度越高的股票获得的反转收益越高。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indent="267970" algn="just">
                  <a:spcAft>
                    <a:spcPts val="0"/>
                  </a:spcAft>
                </a:pPr>
                <a:endParaRPr lang="en-US" altLang="zh-CN" sz="1600" dirty="0">
                  <a:solidFill>
                    <a:prstClr val="black"/>
                  </a:solidFill>
                  <a:latin typeface="微软雅黑" panose="020B0503020204020204" pitchFamily="34" charset="-122"/>
                  <a:ea typeface="微软雅黑" panose="020B0503020204020204" pitchFamily="34" charset="-122"/>
                </a:endParaRPr>
              </a:p>
              <a:p>
                <a:pPr indent="267970" algn="just">
                  <a:spcAft>
                    <a:spcPts val="0"/>
                  </a:spcAft>
                </a:pPr>
                <a:r>
                  <a:rPr lang="zh-CN" altLang="en-US" sz="1600" b="1" dirty="0" smtClean="0">
                    <a:solidFill>
                      <a:prstClr val="black"/>
                    </a:solidFill>
                    <a:latin typeface="微软雅黑" panose="020B0503020204020204" pitchFamily="34" charset="-122"/>
                    <a:ea typeface="微软雅黑" panose="020B0503020204020204" pitchFamily="34" charset="-122"/>
                  </a:rPr>
                  <a:t>股票截面敏感指标：</a:t>
                </a:r>
                <a:endParaRPr lang="en-US" altLang="zh-CN" sz="1600" b="1" dirty="0">
                  <a:solidFill>
                    <a:prstClr val="black"/>
                  </a:solidFill>
                  <a:latin typeface="微软雅黑" panose="020B0503020204020204" pitchFamily="34" charset="-122"/>
                  <a:ea typeface="微软雅黑" panose="020B0503020204020204" pitchFamily="34" charset="-122"/>
                </a:endParaRPr>
              </a:p>
              <a:p>
                <a:pPr indent="267970" algn="just">
                  <a:spcAft>
                    <a:spcPts val="0"/>
                  </a:spcAft>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gn="just">
                  <a:spcAft>
                    <a:spcPts val="0"/>
                  </a:spcAft>
                  <a:buFont typeface="Arial" panose="020B0604020202020204" pitchFamily="34" charset="0"/>
                  <a:buChar char="•"/>
                </a:pPr>
                <a:r>
                  <a:rPr lang="zh-CN" altLang="en-US" sz="1600" dirty="0" smtClean="0">
                    <a:solidFill>
                      <a:prstClr val="black"/>
                    </a:solidFill>
                    <a:ea typeface="微软雅黑" panose="020B0503020204020204" pitchFamily="34" charset="-122"/>
                  </a:rPr>
                  <a:t>计算股票市场的</a:t>
                </a:r>
                <a14:m>
                  <m:oMath xmlns:m="http://schemas.openxmlformats.org/officeDocument/2006/math">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𝑚</m:t>
                        </m:r>
                      </m:e>
                      <m:sub>
                        <m:r>
                          <a:rPr lang="en-US" altLang="zh-CN" sz="1600" i="1">
                            <a:solidFill>
                              <a:prstClr val="black"/>
                            </a:solidFill>
                            <a:latin typeface="Cambria Math"/>
                            <a:ea typeface="微软雅黑" panose="020B0503020204020204" pitchFamily="34" charset="-122"/>
                          </a:rPr>
                          <m:t>𝑡</m:t>
                        </m:r>
                      </m:sub>
                    </m:sSub>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zh-CN" altLang="en-US" sz="1600" i="1" smtClean="0">
                            <a:solidFill>
                              <a:prstClr val="black"/>
                            </a:solidFill>
                            <a:latin typeface="Cambria Math"/>
                            <a:ea typeface="微软雅黑" panose="020B0503020204020204" pitchFamily="34" charset="-122"/>
                          </a:rPr>
                          <m:t>和</m:t>
                        </m:r>
                        <m:acc>
                          <m:accPr>
                            <m:chr m:val="̅"/>
                            <m:ctrlPr>
                              <a:rPr lang="en-US" altLang="zh-CN" sz="1600" i="1">
                                <a:solidFill>
                                  <a:prstClr val="black"/>
                                </a:solidFill>
                                <a:latin typeface="Cambria Math" panose="02040503050406030204" pitchFamily="18" charset="0"/>
                                <a:ea typeface="微软雅黑" panose="020B0503020204020204" pitchFamily="34" charset="-122"/>
                              </a:rPr>
                            </m:ctrlPr>
                          </m:accPr>
                          <m:e>
                            <m:r>
                              <a:rPr lang="en-US" altLang="zh-CN" sz="1600" i="1">
                                <a:solidFill>
                                  <a:prstClr val="black"/>
                                </a:solidFill>
                                <a:latin typeface="Cambria Math"/>
                                <a:ea typeface="微软雅黑" panose="020B0503020204020204" pitchFamily="34" charset="-122"/>
                              </a:rPr>
                              <m:t>𝑚</m:t>
                            </m:r>
                          </m:e>
                        </m:acc>
                      </m:e>
                      <m:sub>
                        <m:r>
                          <a:rPr lang="en-US" altLang="zh-CN" sz="1600" i="1">
                            <a:solidFill>
                              <a:prstClr val="black"/>
                            </a:solidFill>
                            <a:latin typeface="Cambria Math"/>
                            <a:ea typeface="微软雅黑" panose="020B0503020204020204" pitchFamily="34" charset="-122"/>
                          </a:rPr>
                          <m:t>𝑡</m:t>
                        </m:r>
                      </m:sub>
                    </m:sSub>
                  </m:oMath>
                </a14:m>
                <a:endParaRPr lang="en-US" altLang="zh-CN" sz="1600" dirty="0" smtClean="0">
                  <a:solidFill>
                    <a:prstClr val="black"/>
                  </a:solidFill>
                  <a:ea typeface="微软雅黑" panose="020B0503020204020204" pitchFamily="34" charset="-122"/>
                </a:endParaRPr>
              </a:p>
              <a:p>
                <a:pPr marL="285750" indent="-285750" algn="just">
                  <a:spcAft>
                    <a:spcPts val="0"/>
                  </a:spcAft>
                  <a:buFont typeface="Arial" panose="020B0604020202020204" pitchFamily="34" charset="0"/>
                  <a:buChar char="•"/>
                </a:pPr>
                <a:endParaRPr lang="en-US" altLang="zh-CN" sz="1600" dirty="0">
                  <a:solidFill>
                    <a:prstClr val="black"/>
                  </a:solidFill>
                  <a:ea typeface="微软雅黑" panose="020B0503020204020204" pitchFamily="34" charset="-122"/>
                </a:endParaRPr>
              </a:p>
              <a:p>
                <a:pPr marL="285750" indent="-285750" algn="just">
                  <a:spcAft>
                    <a:spcPts val="0"/>
                  </a:spcAft>
                  <a:buFont typeface="Arial" panose="020B0604020202020204" pitchFamily="34" charset="0"/>
                  <a:buChar char="•"/>
                </a:pPr>
                <a:r>
                  <a:rPr lang="zh-CN" altLang="en-US" sz="1600" dirty="0" smtClean="0">
                    <a:solidFill>
                      <a:prstClr val="black"/>
                    </a:solidFill>
                    <a:ea typeface="微软雅黑" panose="020B0503020204020204" pitchFamily="34" charset="-122"/>
                  </a:rPr>
                  <a:t>计算</a:t>
                </a:r>
                <a14:m>
                  <m:oMath xmlns:m="http://schemas.openxmlformats.org/officeDocument/2006/math">
                    <m:r>
                      <a:rPr lang="en-US" altLang="zh-CN" sz="1600" i="1" dirty="0">
                        <a:solidFill>
                          <a:prstClr val="black"/>
                        </a:solidFill>
                        <a:latin typeface="Cambria Math"/>
                        <a:ea typeface="微软雅黑" panose="020B0503020204020204" pitchFamily="34" charset="-122"/>
                      </a:rPr>
                      <m:t>𝑛</m:t>
                    </m:r>
                  </m:oMath>
                </a14:m>
                <a:r>
                  <a:rPr lang="zh-CN" altLang="en-US" sz="1600" dirty="0">
                    <a:solidFill>
                      <a:prstClr val="black"/>
                    </a:solidFill>
                    <a:latin typeface="微软雅黑" panose="020B0503020204020204" pitchFamily="34" charset="-122"/>
                    <a:ea typeface="微软雅黑" panose="020B0503020204020204" pitchFamily="34" charset="-122"/>
                  </a:rPr>
                  <a:t>只股票的</a:t>
                </a:r>
                <a:r>
                  <a:rPr lang="zh-CN" altLang="en-US" sz="1600" dirty="0" smtClean="0">
                    <a:solidFill>
                      <a:prstClr val="black"/>
                    </a:solidFill>
                    <a:latin typeface="微软雅黑" panose="020B0503020204020204" pitchFamily="34" charset="-122"/>
                    <a:ea typeface="微软雅黑" panose="020B0503020204020204" pitchFamily="34" charset="-122"/>
                  </a:rPr>
                  <a:t>前后期</a:t>
                </a:r>
                <a:r>
                  <a:rPr lang="zh-CN" altLang="en-US" sz="1600" dirty="0">
                    <a:solidFill>
                      <a:prstClr val="black"/>
                    </a:solidFill>
                    <a:latin typeface="微软雅黑" panose="020B0503020204020204" pitchFamily="34" charset="-122"/>
                    <a:ea typeface="微软雅黑" panose="020B0503020204020204" pitchFamily="34" charset="-122"/>
                  </a:rPr>
                  <a:t>序号</a:t>
                </a:r>
                <a:r>
                  <a:rPr lang="zh-CN" altLang="en-US" sz="1600" dirty="0" smtClean="0">
                    <a:solidFill>
                      <a:prstClr val="black"/>
                    </a:solidFill>
                    <a:latin typeface="微软雅黑" panose="020B0503020204020204" pitchFamily="34" charset="-122"/>
                    <a:ea typeface="微软雅黑" panose="020B0503020204020204" pitchFamily="34" charset="-122"/>
                  </a:rPr>
                  <a:t>差为</a:t>
                </a:r>
                <a14:m>
                  <m:oMath xmlns:m="http://schemas.openxmlformats.org/officeDocument/2006/math">
                    <m:sSub>
                      <m:sSubPr>
                        <m:ctrlPr>
                          <a:rPr lang="en-US" altLang="zh-CN" sz="1600" i="1">
                            <a:solidFill>
                              <a:prstClr val="black"/>
                            </a:solidFill>
                            <a:latin typeface="Cambria Math" panose="02040503050406030204" pitchFamily="18" charset="0"/>
                            <a:ea typeface="Cambria Math"/>
                          </a:rPr>
                        </m:ctrlPr>
                      </m:sSubPr>
                      <m:e>
                        <m:r>
                          <a:rPr lang="en-US" altLang="zh-CN" sz="1600" i="1">
                            <a:solidFill>
                              <a:prstClr val="black"/>
                            </a:solidFill>
                            <a:latin typeface="Cambria Math"/>
                            <a:ea typeface="Cambria Math"/>
                          </a:rPr>
                          <m:t>∆</m:t>
                        </m:r>
                      </m:e>
                      <m:sub>
                        <m:r>
                          <a:rPr lang="en-US" altLang="zh-CN" sz="1600" i="1">
                            <a:solidFill>
                              <a:prstClr val="black"/>
                            </a:solidFill>
                            <a:latin typeface="Cambria Math"/>
                            <a:ea typeface="Cambria Math"/>
                          </a:rPr>
                          <m:t>𝑡</m:t>
                        </m:r>
                        <m:r>
                          <a:rPr lang="en-US" altLang="zh-CN" sz="1600" i="1">
                            <a:solidFill>
                              <a:prstClr val="black"/>
                            </a:solidFill>
                            <a:latin typeface="Cambria Math"/>
                            <a:ea typeface="Cambria Math"/>
                          </a:rPr>
                          <m:t>,</m:t>
                        </m:r>
                        <m:r>
                          <a:rPr lang="en-US" altLang="zh-CN" sz="1600" i="1">
                            <a:solidFill>
                              <a:prstClr val="black"/>
                            </a:solidFill>
                            <a:latin typeface="Cambria Math"/>
                            <a:ea typeface="Cambria Math"/>
                          </a:rPr>
                          <m:t>𝑖</m:t>
                        </m:r>
                      </m:sub>
                    </m:sSub>
                    <m:r>
                      <a:rPr lang="en-US" altLang="zh-CN" sz="1600" i="1">
                        <a:solidFill>
                          <a:prstClr val="black"/>
                        </a:solidFill>
                        <a:latin typeface="Cambria Math"/>
                        <a:ea typeface="Cambria Math"/>
                      </a:rPr>
                      <m:t>,</m:t>
                    </m:r>
                    <m:r>
                      <a:rPr lang="en-US" altLang="zh-CN" sz="1600" i="1">
                        <a:solidFill>
                          <a:prstClr val="black"/>
                        </a:solidFill>
                        <a:latin typeface="Cambria Math"/>
                        <a:ea typeface="Cambria Math"/>
                      </a:rPr>
                      <m:t>𝑖</m:t>
                    </m:r>
                    <m:r>
                      <a:rPr lang="en-US" altLang="zh-CN" sz="1600" i="1">
                        <a:solidFill>
                          <a:prstClr val="black"/>
                        </a:solidFill>
                        <a:latin typeface="Cambria Math"/>
                        <a:ea typeface="Cambria Math"/>
                      </a:rPr>
                      <m:t>=1,2,…,</m:t>
                    </m:r>
                    <m:r>
                      <a:rPr lang="en-US" altLang="zh-CN" sz="1600" i="1">
                        <a:solidFill>
                          <a:prstClr val="black"/>
                        </a:solidFill>
                        <a:latin typeface="Cambria Math"/>
                        <a:ea typeface="Cambria Math"/>
                      </a:rPr>
                      <m:t>𝑛</m:t>
                    </m:r>
                  </m:oMath>
                </a14:m>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gn="just">
                  <a:spcAft>
                    <a:spcPts val="0"/>
                  </a:spcAft>
                  <a:buFont typeface="Arial" panose="020B0604020202020204" pitchFamily="34" charset="0"/>
                  <a:buChar char="•"/>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gn="just">
                  <a:spcAft>
                    <a:spcPts val="0"/>
                  </a:spcAft>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rPr>
                  <a:t>计算</a:t>
                </a:r>
                <a14:m>
                  <m:oMath xmlns:m="http://schemas.openxmlformats.org/officeDocument/2006/math">
                    <m:r>
                      <a:rPr lang="en-US" altLang="zh-CN" sz="1600" i="1" dirty="0">
                        <a:solidFill>
                          <a:prstClr val="black"/>
                        </a:solidFill>
                        <a:latin typeface="Cambria Math"/>
                        <a:ea typeface="微软雅黑" panose="020B0503020204020204" pitchFamily="34" charset="-122"/>
                      </a:rPr>
                      <m:t>𝑛</m:t>
                    </m:r>
                  </m:oMath>
                </a14:m>
                <a:r>
                  <a:rPr lang="zh-CN" altLang="en-US" sz="1600" dirty="0" smtClean="0">
                    <a:solidFill>
                      <a:prstClr val="black"/>
                    </a:solidFill>
                    <a:latin typeface="微软雅黑" panose="020B0503020204020204" pitchFamily="34" charset="-122"/>
                    <a:ea typeface="微软雅黑" panose="020B0503020204020204" pitchFamily="34" charset="-122"/>
                  </a:rPr>
                  <a:t>只股票对市场的动量反转不敏感时，即无论前期序号是多少，后期的</a:t>
                </a:r>
                <a:r>
                  <a:rPr lang="zh-CN" altLang="en-US" sz="1600" dirty="0">
                    <a:solidFill>
                      <a:prstClr val="black"/>
                    </a:solidFill>
                    <a:latin typeface="微软雅黑" panose="020B0503020204020204" pitchFamily="34" charset="-122"/>
                    <a:ea typeface="微软雅黑" panose="020B0503020204020204" pitchFamily="34" charset="-122"/>
                  </a:rPr>
                  <a:t>序号为</a:t>
                </a:r>
                <a14:m>
                  <m:oMath xmlns:m="http://schemas.openxmlformats.org/officeDocument/2006/math">
                    <m:r>
                      <a:rPr lang="en-US" altLang="zh-CN" sz="1600" i="1">
                        <a:solidFill>
                          <a:prstClr val="black"/>
                        </a:solidFill>
                        <a:latin typeface="Cambria Math"/>
                        <a:ea typeface="Cambria Math"/>
                      </a:rPr>
                      <m:t>1,2,…,</m:t>
                    </m:r>
                    <m:r>
                      <a:rPr lang="en-US" altLang="zh-CN" sz="1600" i="1">
                        <a:solidFill>
                          <a:prstClr val="black"/>
                        </a:solidFill>
                        <a:latin typeface="Cambria Math"/>
                        <a:ea typeface="Cambria Math"/>
                      </a:rPr>
                      <m:t>𝑛</m:t>
                    </m:r>
                  </m:oMath>
                </a14:m>
                <a:r>
                  <a:rPr lang="zh-CN" altLang="en-US" sz="1600" dirty="0" smtClean="0">
                    <a:solidFill>
                      <a:prstClr val="black"/>
                    </a:solidFill>
                    <a:latin typeface="微软雅黑" panose="020B0503020204020204" pitchFamily="34" charset="-122"/>
                    <a:ea typeface="微软雅黑" panose="020B0503020204020204" pitchFamily="34" charset="-122"/>
                  </a:rPr>
                  <a:t>的可能性是相等的，前期序号与后期序号差的均值</a:t>
                </a:r>
                <a14:m>
                  <m:oMath xmlns:m="http://schemas.openxmlformats.org/officeDocument/2006/math">
                    <m:sSub>
                      <m:sSubPr>
                        <m:ctrlPr>
                          <a:rPr lang="en-US" altLang="zh-CN" sz="1600" i="1">
                            <a:solidFill>
                              <a:prstClr val="black"/>
                            </a:solidFill>
                            <a:latin typeface="Cambria Math" panose="02040503050406030204" pitchFamily="18" charset="0"/>
                            <a:ea typeface="Cambria Math"/>
                          </a:rPr>
                        </m:ctrlPr>
                      </m:sSubPr>
                      <m:e>
                        <m:acc>
                          <m:accPr>
                            <m:chr m:val="̅"/>
                            <m:ctrlPr>
                              <a:rPr lang="en-US" altLang="zh-CN" sz="1600" i="1">
                                <a:solidFill>
                                  <a:prstClr val="black"/>
                                </a:solidFill>
                                <a:latin typeface="Cambria Math" panose="02040503050406030204" pitchFamily="18" charset="0"/>
                                <a:ea typeface="Cambria Math"/>
                              </a:rPr>
                            </m:ctrlPr>
                          </m:accPr>
                          <m:e>
                            <m:r>
                              <a:rPr lang="en-US" altLang="zh-CN" sz="1600" i="1">
                                <a:solidFill>
                                  <a:prstClr val="black"/>
                                </a:solidFill>
                                <a:latin typeface="Cambria Math"/>
                                <a:ea typeface="Cambria Math"/>
                              </a:rPr>
                              <m:t>∆</m:t>
                            </m:r>
                          </m:e>
                        </m:acc>
                      </m:e>
                      <m:sub>
                        <m:r>
                          <a:rPr lang="en-US" altLang="zh-CN" sz="1600" i="1">
                            <a:solidFill>
                              <a:prstClr val="black"/>
                            </a:solidFill>
                            <a:latin typeface="Cambria Math"/>
                            <a:ea typeface="Cambria Math"/>
                          </a:rPr>
                          <m:t>𝑡</m:t>
                        </m:r>
                        <m:r>
                          <a:rPr lang="en-US" altLang="zh-CN" sz="1600" i="1">
                            <a:solidFill>
                              <a:prstClr val="black"/>
                            </a:solidFill>
                            <a:latin typeface="Cambria Math"/>
                            <a:ea typeface="Cambria Math"/>
                          </a:rPr>
                          <m:t>,</m:t>
                        </m:r>
                        <m:r>
                          <a:rPr lang="en-US" altLang="zh-CN" sz="1600" i="1">
                            <a:solidFill>
                              <a:prstClr val="black"/>
                            </a:solidFill>
                            <a:latin typeface="Cambria Math"/>
                            <a:ea typeface="Cambria Math"/>
                          </a:rPr>
                          <m:t>𝑖</m:t>
                        </m:r>
                      </m:sub>
                    </m:sSub>
                    <m:r>
                      <a:rPr lang="en-US" altLang="zh-CN" sz="1600" i="1">
                        <a:solidFill>
                          <a:prstClr val="black"/>
                        </a:solidFill>
                        <a:latin typeface="Cambria Math"/>
                        <a:ea typeface="Cambria Math"/>
                      </a:rPr>
                      <m:t>,</m:t>
                    </m:r>
                    <m:r>
                      <a:rPr lang="en-US" altLang="zh-CN" sz="1600" i="1">
                        <a:solidFill>
                          <a:prstClr val="black"/>
                        </a:solidFill>
                        <a:latin typeface="Cambria Math"/>
                        <a:ea typeface="Cambria Math"/>
                      </a:rPr>
                      <m:t>𝑖</m:t>
                    </m:r>
                    <m:r>
                      <a:rPr lang="en-US" altLang="zh-CN" sz="1600" i="1">
                        <a:solidFill>
                          <a:prstClr val="black"/>
                        </a:solidFill>
                        <a:latin typeface="Cambria Math"/>
                        <a:ea typeface="Cambria Math"/>
                      </a:rPr>
                      <m:t>=1,2,…,</m:t>
                    </m:r>
                    <m:r>
                      <a:rPr lang="en-US" altLang="zh-CN" sz="1600" i="1">
                        <a:solidFill>
                          <a:prstClr val="black"/>
                        </a:solidFill>
                        <a:latin typeface="Cambria Math"/>
                        <a:ea typeface="Cambria Math"/>
                      </a:rPr>
                      <m:t>𝑛</m:t>
                    </m:r>
                  </m:oMath>
                </a14:m>
                <a:endParaRPr lang="en-US" altLang="zh-CN" sz="1600" dirty="0" smtClean="0">
                  <a:solidFill>
                    <a:prstClr val="black"/>
                  </a:solidFill>
                  <a:latin typeface="微软雅黑" panose="020B0503020204020204" pitchFamily="34" charset="-122"/>
                  <a:ea typeface="Cambria Math"/>
                </a:endParaRPr>
              </a:p>
              <a:p>
                <a:pPr marL="285750" indent="-285750" algn="just">
                  <a:spcAft>
                    <a:spcPts val="0"/>
                  </a:spcAft>
                  <a:buFont typeface="Arial" panose="020B0604020202020204" pitchFamily="34" charset="0"/>
                  <a:buChar char="•"/>
                </a:pP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gn="just">
                  <a:spcAft>
                    <a:spcPts val="0"/>
                  </a:spcAft>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rPr>
                  <a:t>定义股票</a:t>
                </a:r>
                <a:r>
                  <a:rPr lang="zh-CN" altLang="en-US" sz="1600" b="1" dirty="0" smtClean="0">
                    <a:solidFill>
                      <a:prstClr val="black"/>
                    </a:solidFill>
                    <a:latin typeface="微软雅黑" panose="020B0503020204020204" pitchFamily="34" charset="-122"/>
                    <a:ea typeface="微软雅黑" panose="020B0503020204020204" pitchFamily="34" charset="-122"/>
                  </a:rPr>
                  <a:t>关于动量反转风格的截面敏感系数</a:t>
                </a:r>
                <a:r>
                  <a:rPr lang="zh-CN" altLang="en-US" sz="1600" dirty="0" smtClean="0">
                    <a:solidFill>
                      <a:prstClr val="black"/>
                    </a:solidFill>
                    <a:latin typeface="微软雅黑" panose="020B0503020204020204" pitchFamily="34" charset="-122"/>
                    <a:ea typeface="微软雅黑" panose="020B0503020204020204" pitchFamily="34" charset="-122"/>
                  </a:rPr>
                  <a:t>为</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i="1" dirty="0">
                  <a:solidFill>
                    <a:prstClr val="black"/>
                  </a:solidFill>
                  <a:latin typeface="Cambria Math"/>
                  <a:ea typeface="微软雅黑" panose="020B0503020204020204" pitchFamily="34" charset="-122"/>
                </a:endParaRPr>
              </a:p>
              <a:p>
                <a:pPr indent="267970" algn="just">
                  <a:spcAft>
                    <a:spcPts val="0"/>
                  </a:spcAft>
                </a:pPr>
                <a:endParaRPr lang="en-US" altLang="zh-CN" sz="1600" i="1" dirty="0" smtClean="0">
                  <a:solidFill>
                    <a:prstClr val="black"/>
                  </a:solidFill>
                  <a:latin typeface="Cambria Math"/>
                  <a:ea typeface="微软雅黑" panose="020B0503020204020204" pitchFamily="34" charset="-122"/>
                </a:endParaRPr>
              </a:p>
              <a:p>
                <a:pPr indent="267970" algn="just">
                  <a:spcAft>
                    <a:spcPts val="0"/>
                  </a:spcAft>
                </a:pPr>
                <a14:m>
                  <m:oMathPara xmlns:m="http://schemas.openxmlformats.org/officeDocument/2006/math">
                    <m:oMathParaPr>
                      <m:jc m:val="centerGroup"/>
                    </m:oMathParaPr>
                    <m:oMath xmlns:m="http://schemas.openxmlformats.org/officeDocument/2006/math">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𝑓</m:t>
                          </m:r>
                        </m:e>
                        <m:sub>
                          <m:r>
                            <a:rPr lang="en-US" altLang="zh-CN" sz="1600" i="1">
                              <a:solidFill>
                                <a:prstClr val="black"/>
                              </a:solidFill>
                              <a:latin typeface="Cambria Math"/>
                              <a:ea typeface="微软雅黑" panose="020B0503020204020204" pitchFamily="34" charset="-122"/>
                            </a:rPr>
                            <m:t>𝑡</m:t>
                          </m:r>
                          <m:r>
                            <a:rPr lang="en-US" altLang="zh-CN" sz="1600" i="1">
                              <a:solidFill>
                                <a:prstClr val="black"/>
                              </a:solidFill>
                              <a:latin typeface="Cambria Math"/>
                              <a:ea typeface="微软雅黑" panose="020B0503020204020204" pitchFamily="34" charset="-122"/>
                            </a:rPr>
                            <m:t>,</m:t>
                          </m:r>
                          <m:r>
                            <a:rPr lang="en-US" altLang="zh-CN" sz="1600" i="1">
                              <a:solidFill>
                                <a:prstClr val="black"/>
                              </a:solidFill>
                              <a:latin typeface="Cambria Math"/>
                              <a:ea typeface="微软雅黑" panose="020B0503020204020204" pitchFamily="34" charset="-122"/>
                            </a:rPr>
                            <m:t>𝑖</m:t>
                          </m:r>
                        </m:sub>
                      </m:sSub>
                      <m:r>
                        <a:rPr lang="en-US" altLang="zh-CN" sz="1600" i="1">
                          <a:solidFill>
                            <a:prstClr val="black"/>
                          </a:solidFill>
                          <a:latin typeface="Cambria Math"/>
                          <a:ea typeface="微软雅黑" panose="020B0503020204020204" pitchFamily="34" charset="-122"/>
                        </a:rPr>
                        <m:t>=</m:t>
                      </m:r>
                      <m:f>
                        <m:fPr>
                          <m:ctrlPr>
                            <a:rPr lang="en-US" altLang="zh-CN" sz="1600" i="1">
                              <a:solidFill>
                                <a:prstClr val="black"/>
                              </a:solidFill>
                              <a:latin typeface="Cambria Math" panose="02040503050406030204" pitchFamily="18" charset="0"/>
                              <a:ea typeface="微软雅黑" panose="020B0503020204020204" pitchFamily="34" charset="-122"/>
                            </a:rPr>
                          </m:ctrlPr>
                        </m:fPr>
                        <m:num>
                          <m:sSub>
                            <m:sSubPr>
                              <m:ctrlPr>
                                <a:rPr lang="en-US" altLang="zh-CN" sz="1600" i="1">
                                  <a:solidFill>
                                    <a:prstClr val="black"/>
                                  </a:solidFill>
                                  <a:latin typeface="Cambria Math" panose="02040503050406030204" pitchFamily="18" charset="0"/>
                                  <a:ea typeface="Cambria Math"/>
                                </a:rPr>
                              </m:ctrlPr>
                            </m:sSubPr>
                            <m:e>
                              <m:r>
                                <a:rPr lang="en-US" altLang="zh-CN" sz="1600" i="1">
                                  <a:solidFill>
                                    <a:prstClr val="black"/>
                                  </a:solidFill>
                                  <a:latin typeface="Cambria Math"/>
                                  <a:ea typeface="Cambria Math"/>
                                </a:rPr>
                                <m:t>∆</m:t>
                              </m:r>
                            </m:e>
                            <m:sub>
                              <m:r>
                                <a:rPr lang="en-US" altLang="zh-CN" sz="1600" i="1">
                                  <a:solidFill>
                                    <a:prstClr val="black"/>
                                  </a:solidFill>
                                  <a:latin typeface="Cambria Math"/>
                                  <a:ea typeface="Cambria Math"/>
                                </a:rPr>
                                <m:t>𝑡</m:t>
                              </m:r>
                              <m:r>
                                <a:rPr lang="en-US" altLang="zh-CN" sz="1600" i="1">
                                  <a:solidFill>
                                    <a:prstClr val="black"/>
                                  </a:solidFill>
                                  <a:latin typeface="Cambria Math"/>
                                  <a:ea typeface="Cambria Math"/>
                                </a:rPr>
                                <m:t>,</m:t>
                              </m:r>
                              <m:r>
                                <a:rPr lang="en-US" altLang="zh-CN" sz="1600" i="1">
                                  <a:solidFill>
                                    <a:prstClr val="black"/>
                                  </a:solidFill>
                                  <a:latin typeface="Cambria Math"/>
                                  <a:ea typeface="Cambria Math"/>
                                </a:rPr>
                                <m:t>𝑖</m:t>
                              </m:r>
                            </m:sub>
                          </m:sSub>
                          <m:r>
                            <a:rPr lang="en-US" altLang="zh-CN" sz="1600" i="1">
                              <a:solidFill>
                                <a:prstClr val="black"/>
                              </a:solidFill>
                              <a:latin typeface="Cambria Math"/>
                              <a:ea typeface="Cambria Math"/>
                            </a:rPr>
                            <m:t>−</m:t>
                          </m:r>
                          <m:sSub>
                            <m:sSubPr>
                              <m:ctrlPr>
                                <a:rPr lang="en-US" altLang="zh-CN" sz="1600" i="1">
                                  <a:solidFill>
                                    <a:prstClr val="black"/>
                                  </a:solidFill>
                                  <a:latin typeface="Cambria Math" panose="02040503050406030204" pitchFamily="18" charset="0"/>
                                  <a:ea typeface="Cambria Math"/>
                                </a:rPr>
                              </m:ctrlPr>
                            </m:sSubPr>
                            <m:e>
                              <m:acc>
                                <m:accPr>
                                  <m:chr m:val="̅"/>
                                  <m:ctrlPr>
                                    <a:rPr lang="en-US" altLang="zh-CN" sz="1600" i="1">
                                      <a:solidFill>
                                        <a:prstClr val="black"/>
                                      </a:solidFill>
                                      <a:latin typeface="Cambria Math" panose="02040503050406030204" pitchFamily="18" charset="0"/>
                                      <a:ea typeface="Cambria Math"/>
                                    </a:rPr>
                                  </m:ctrlPr>
                                </m:accPr>
                                <m:e>
                                  <m:r>
                                    <a:rPr lang="en-US" altLang="zh-CN" sz="1600" i="1">
                                      <a:solidFill>
                                        <a:prstClr val="black"/>
                                      </a:solidFill>
                                      <a:latin typeface="Cambria Math"/>
                                      <a:ea typeface="Cambria Math"/>
                                    </a:rPr>
                                    <m:t>∆</m:t>
                                  </m:r>
                                </m:e>
                              </m:acc>
                            </m:e>
                            <m:sub>
                              <m:r>
                                <a:rPr lang="en-US" altLang="zh-CN" sz="1600" i="1">
                                  <a:solidFill>
                                    <a:prstClr val="black"/>
                                  </a:solidFill>
                                  <a:latin typeface="Cambria Math"/>
                                  <a:ea typeface="Cambria Math"/>
                                </a:rPr>
                                <m:t>𝑡</m:t>
                              </m:r>
                              <m:r>
                                <a:rPr lang="en-US" altLang="zh-CN" sz="1600" i="1">
                                  <a:solidFill>
                                    <a:prstClr val="black"/>
                                  </a:solidFill>
                                  <a:latin typeface="Cambria Math"/>
                                  <a:ea typeface="Cambria Math"/>
                                </a:rPr>
                                <m:t>,</m:t>
                              </m:r>
                              <m:r>
                                <a:rPr lang="en-US" altLang="zh-CN" sz="1600" i="1">
                                  <a:solidFill>
                                    <a:prstClr val="black"/>
                                  </a:solidFill>
                                  <a:latin typeface="Cambria Math"/>
                                  <a:ea typeface="Cambria Math"/>
                                </a:rPr>
                                <m:t>𝑖</m:t>
                              </m:r>
                            </m:sub>
                          </m:sSub>
                        </m:num>
                        <m:den>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𝑚</m:t>
                              </m:r>
                            </m:e>
                            <m:sub>
                              <m:r>
                                <a:rPr lang="en-US" altLang="zh-CN" sz="1600" i="1">
                                  <a:solidFill>
                                    <a:prstClr val="black"/>
                                  </a:solidFill>
                                  <a:latin typeface="Cambria Math"/>
                                  <a:ea typeface="微软雅黑" panose="020B0503020204020204" pitchFamily="34" charset="-122"/>
                                </a:rPr>
                                <m:t>𝑡</m:t>
                              </m:r>
                            </m:sub>
                          </m:sSub>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m:t>
                              </m:r>
                              <m:acc>
                                <m:accPr>
                                  <m:chr m:val="̅"/>
                                  <m:ctrlPr>
                                    <a:rPr lang="en-US" altLang="zh-CN" sz="1600" i="1">
                                      <a:solidFill>
                                        <a:prstClr val="black"/>
                                      </a:solidFill>
                                      <a:latin typeface="Cambria Math" panose="02040503050406030204" pitchFamily="18" charset="0"/>
                                      <a:ea typeface="微软雅黑" panose="020B0503020204020204" pitchFamily="34" charset="-122"/>
                                    </a:rPr>
                                  </m:ctrlPr>
                                </m:accPr>
                                <m:e>
                                  <m:r>
                                    <a:rPr lang="en-US" altLang="zh-CN" sz="1600" i="1">
                                      <a:solidFill>
                                        <a:prstClr val="black"/>
                                      </a:solidFill>
                                      <a:latin typeface="Cambria Math"/>
                                      <a:ea typeface="微软雅黑" panose="020B0503020204020204" pitchFamily="34" charset="-122"/>
                                    </a:rPr>
                                    <m:t>𝑚</m:t>
                                  </m:r>
                                </m:e>
                              </m:acc>
                            </m:e>
                            <m:sub>
                              <m:r>
                                <a:rPr lang="en-US" altLang="zh-CN" sz="1600" i="1">
                                  <a:solidFill>
                                    <a:prstClr val="black"/>
                                  </a:solidFill>
                                  <a:latin typeface="Cambria Math"/>
                                  <a:ea typeface="微软雅黑" panose="020B0503020204020204" pitchFamily="34" charset="-122"/>
                                </a:rPr>
                                <m:t>𝑡</m:t>
                              </m:r>
                            </m:sub>
                          </m:sSub>
                        </m:den>
                      </m:f>
                    </m:oMath>
                  </m:oMathPara>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indent="267970" algn="just">
                  <a:spcAft>
                    <a:spcPts val="0"/>
                  </a:spcAft>
                </a:pPr>
                <a:endParaRPr lang="en-US" altLang="zh-CN" sz="1600" dirty="0">
                  <a:solidFill>
                    <a:prstClr val="black"/>
                  </a:solidFill>
                  <a:latin typeface="微软雅黑" panose="020B0503020204020204" pitchFamily="34" charset="-122"/>
                  <a:ea typeface="微软雅黑" panose="020B0503020204020204" pitchFamily="34" charset="-122"/>
                </a:endParaRPr>
              </a:p>
            </p:txBody>
          </p:sp>
        </mc:Choice>
        <mc:Fallback xmlns="">
          <p:sp>
            <p:nvSpPr>
              <p:cNvPr id="6" name="文本框 1"/>
              <p:cNvSpPr txBox="1">
                <a:spLocks noRot="1" noChangeAspect="1" noMove="1" noResize="1" noEditPoints="1" noAdjustHandles="1" noChangeArrowheads="1" noChangeShapeType="1" noTextEdit="1"/>
              </p:cNvSpPr>
              <p:nvPr/>
            </p:nvSpPr>
            <p:spPr bwMode="auto">
              <a:xfrm>
                <a:off x="438150" y="1412832"/>
                <a:ext cx="8601075" cy="4904420"/>
              </a:xfrm>
              <a:prstGeom prst="rect">
                <a:avLst/>
              </a:prstGeom>
              <a:blipFill rotWithShape="0">
                <a:blip r:embed="rId2"/>
                <a:stretch>
                  <a:fillRect l="-425" t="-746" r="-3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306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23</a:t>
            </a:r>
            <a:endParaRPr lang="zh-CN" altLang="en-US" sz="1400" dirty="0">
              <a:solidFill>
                <a:srgbClr val="80808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1"/>
              <p:cNvSpPr txBox="1">
                <a:spLocks noChangeArrowheads="1"/>
              </p:cNvSpPr>
              <p:nvPr/>
            </p:nvSpPr>
            <p:spPr bwMode="auto">
              <a:xfrm>
                <a:off x="438150" y="1412832"/>
                <a:ext cx="8601075" cy="53483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267970" algn="just">
                  <a:spcAft>
                    <a:spcPts val="0"/>
                  </a:spcAft>
                </a:pPr>
                <a:r>
                  <a:rPr lang="zh-CN" altLang="en-US" b="1" dirty="0" smtClean="0">
                    <a:solidFill>
                      <a:prstClr val="black"/>
                    </a:solidFill>
                    <a:latin typeface="微软雅黑" panose="020B0503020204020204" pitchFamily="34" charset="-122"/>
                    <a:ea typeface="微软雅黑" panose="020B0503020204020204" pitchFamily="34" charset="-122"/>
                  </a:rPr>
                  <a:t>多期截面动量反转敏感系数分析</a:t>
                </a:r>
                <a:endParaRPr lang="en-US" altLang="zh-CN" b="1" dirty="0">
                  <a:solidFill>
                    <a:prstClr val="black"/>
                  </a:solidFill>
                  <a:latin typeface="微软雅黑" panose="020B0503020204020204" pitchFamily="34" charset="-122"/>
                  <a:ea typeface="微软雅黑" panose="020B0503020204020204" pitchFamily="34" charset="-122"/>
                </a:endParaRPr>
              </a:p>
              <a:p>
                <a:pPr indent="267970" algn="just">
                  <a:spcAft>
                    <a:spcPts val="0"/>
                  </a:spcAft>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gn="just">
                  <a:spcAft>
                    <a:spcPts val="0"/>
                  </a:spcAft>
                  <a:buFont typeface="Arial" panose="020B0604020202020204" pitchFamily="34" charset="0"/>
                  <a:buChar char="•"/>
                </a:pPr>
                <a:r>
                  <a:rPr lang="zh-CN" altLang="en-US" sz="1600" dirty="0" smtClean="0">
                    <a:solidFill>
                      <a:prstClr val="black"/>
                    </a:solidFill>
                    <a:ea typeface="微软雅黑" panose="020B0503020204020204" pitchFamily="34" charset="-122"/>
                  </a:rPr>
                  <a:t>假设历史期数为</a:t>
                </a:r>
                <a14:m>
                  <m:oMath xmlns:m="http://schemas.openxmlformats.org/officeDocument/2006/math">
                    <m:r>
                      <a:rPr lang="en-US" altLang="zh-CN" sz="1600" i="1">
                        <a:solidFill>
                          <a:prstClr val="black"/>
                        </a:solidFill>
                        <a:latin typeface="Cambria Math"/>
                        <a:ea typeface="Cambria Math"/>
                      </a:rPr>
                      <m:t>1,2,…,</m:t>
                    </m:r>
                    <m:r>
                      <m:rPr>
                        <m:sty m:val="p"/>
                      </m:rPr>
                      <a:rPr lang="en-US" altLang="zh-CN" sz="1600" i="1" dirty="0" smtClean="0">
                        <a:solidFill>
                          <a:prstClr val="black"/>
                        </a:solidFill>
                        <a:latin typeface="Cambria Math"/>
                        <a:ea typeface="Cambria Math"/>
                      </a:rPr>
                      <m:t>T</m:t>
                    </m:r>
                  </m:oMath>
                </a14:m>
                <a:endParaRPr lang="en-US" altLang="zh-CN" sz="1600" dirty="0" smtClean="0">
                  <a:solidFill>
                    <a:prstClr val="black"/>
                  </a:solidFill>
                  <a:ea typeface="Cambria Math"/>
                </a:endParaRPr>
              </a:p>
              <a:p>
                <a:pPr marL="285750" indent="-285750" algn="just">
                  <a:spcAft>
                    <a:spcPts val="0"/>
                  </a:spcAft>
                  <a:buFont typeface="Arial" panose="020B0604020202020204" pitchFamily="34" charset="0"/>
                  <a:buChar char="•"/>
                </a:pPr>
                <a:endParaRPr lang="en-US" altLang="zh-CN" sz="1600" dirty="0" smtClean="0">
                  <a:solidFill>
                    <a:prstClr val="black"/>
                  </a:solidFill>
                  <a:ea typeface="微软雅黑" panose="020B0503020204020204" pitchFamily="34" charset="-122"/>
                </a:endParaRPr>
              </a:p>
              <a:p>
                <a:pPr marL="285750" indent="-285750" algn="just">
                  <a:spcAft>
                    <a:spcPts val="0"/>
                  </a:spcAft>
                  <a:buFont typeface="Arial" panose="020B0604020202020204" pitchFamily="34" charset="0"/>
                  <a:buChar char="•"/>
                </a:pPr>
                <a:r>
                  <a:rPr lang="zh-CN" altLang="en-US" sz="1600" dirty="0" smtClean="0">
                    <a:solidFill>
                      <a:prstClr val="black"/>
                    </a:solidFill>
                    <a:ea typeface="微软雅黑" panose="020B0503020204020204" pitchFamily="34" charset="-122"/>
                  </a:rPr>
                  <a:t>采用</a:t>
                </a:r>
                <a:r>
                  <a:rPr lang="zh-CN" altLang="en-US" sz="1600" b="1" dirty="0" smtClean="0">
                    <a:solidFill>
                      <a:prstClr val="black"/>
                    </a:solidFill>
                    <a:ea typeface="微软雅黑" panose="020B0503020204020204" pitchFamily="34" charset="-122"/>
                  </a:rPr>
                  <a:t>指数衰减法</a:t>
                </a:r>
                <a:r>
                  <a:rPr lang="zh-CN" altLang="en-US" sz="1600" dirty="0" smtClean="0">
                    <a:solidFill>
                      <a:prstClr val="black"/>
                    </a:solidFill>
                    <a:ea typeface="微软雅黑" panose="020B0503020204020204" pitchFamily="34" charset="-122"/>
                  </a:rPr>
                  <a:t>计算出各期的权重：</a:t>
                </a:r>
                <a:endParaRPr lang="en-US" altLang="zh-CN" sz="1600" dirty="0" smtClean="0">
                  <a:solidFill>
                    <a:prstClr val="black"/>
                  </a:solidFill>
                  <a:ea typeface="微软雅黑" panose="020B0503020204020204" pitchFamily="34" charset="-122"/>
                </a:endParaRPr>
              </a:p>
              <a:p>
                <a:pPr algn="just">
                  <a:spcAft>
                    <a:spcPts val="0"/>
                  </a:spcAft>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gn="just">
                  <a:spcAft>
                    <a:spcPts val="0"/>
                  </a:spcAft>
                </a:pPr>
                <a14:m>
                  <m:oMathPara xmlns:m="http://schemas.openxmlformats.org/officeDocument/2006/math">
                    <m:oMathParaPr>
                      <m:jc m:val="center"/>
                    </m:oMathParaPr>
                    <m:oMath xmlns:m="http://schemas.openxmlformats.org/officeDocument/2006/math">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en-US" altLang="zh-CN" sz="1600" i="1" kern="100">
                              <a:solidFill>
                                <a:srgbClr val="333333"/>
                              </a:solidFill>
                              <a:latin typeface="Cambria Math"/>
                              <a:ea typeface="微软雅黑" panose="020B0503020204020204" pitchFamily="34" charset="-122"/>
                              <a:cs typeface="Arial"/>
                            </a:rPr>
                            <m:t> </m:t>
                          </m:r>
                          <m:r>
                            <a:rPr lang="en-US" altLang="zh-CN" sz="1600" i="1" kern="100">
                              <a:solidFill>
                                <a:srgbClr val="333333"/>
                              </a:solidFill>
                              <a:latin typeface="Cambria Math"/>
                              <a:ea typeface="微软雅黑" panose="020B0503020204020204" pitchFamily="34" charset="-122"/>
                              <a:cs typeface="Arial"/>
                            </a:rPr>
                            <m:t>𝑤</m:t>
                          </m:r>
                        </m:e>
                        <m:sub>
                          <m:r>
                            <a:rPr lang="en-US" altLang="zh-CN" sz="1600" i="1" kern="100">
                              <a:solidFill>
                                <a:srgbClr val="333333"/>
                              </a:solidFill>
                              <a:latin typeface="Cambria Math"/>
                              <a:ea typeface="微软雅黑" panose="020B0503020204020204" pitchFamily="34" charset="-122"/>
                              <a:cs typeface="Arial"/>
                            </a:rPr>
                            <m:t>𝑡</m:t>
                          </m:r>
                        </m:sub>
                      </m:sSub>
                      <m:r>
                        <a:rPr lang="en-US" altLang="zh-CN" sz="1600" i="1" kern="100">
                          <a:solidFill>
                            <a:srgbClr val="333333"/>
                          </a:solidFill>
                          <a:latin typeface="Cambria Math"/>
                          <a:ea typeface="微软雅黑" panose="020B0503020204020204" pitchFamily="34" charset="-122"/>
                          <a:cs typeface="Arial"/>
                        </a:rPr>
                        <m:t>=</m:t>
                      </m:r>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en-US" altLang="zh-CN" sz="1600" i="1" kern="100">
                              <a:solidFill>
                                <a:srgbClr val="333333"/>
                              </a:solidFill>
                              <a:latin typeface="Cambria Math"/>
                              <a:ea typeface="微软雅黑" panose="020B0503020204020204" pitchFamily="34" charset="-122"/>
                              <a:cs typeface="Arial"/>
                            </a:rPr>
                            <m:t>𝑤</m:t>
                          </m:r>
                        </m:e>
                        <m:sub>
                          <m:r>
                            <a:rPr lang="en-US" altLang="zh-CN" sz="1600" i="1" kern="100">
                              <a:solidFill>
                                <a:srgbClr val="333333"/>
                              </a:solidFill>
                              <a:latin typeface="Cambria Math"/>
                              <a:ea typeface="微软雅黑" panose="020B0503020204020204" pitchFamily="34" charset="-122"/>
                              <a:cs typeface="Arial"/>
                            </a:rPr>
                            <m:t>𝑇</m:t>
                          </m:r>
                        </m:sub>
                      </m:sSub>
                      <m:sSup>
                        <m:sSup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pPr>
                        <m:e>
                          <m:r>
                            <a:rPr lang="en-US" altLang="zh-CN" sz="1600" i="1" kern="100">
                              <a:solidFill>
                                <a:srgbClr val="333333"/>
                              </a:solidFill>
                              <a:latin typeface="Cambria Math"/>
                              <a:ea typeface="微软雅黑" panose="020B0503020204020204" pitchFamily="34" charset="-122"/>
                              <a:cs typeface="Arial"/>
                            </a:rPr>
                            <m:t>𝑒</m:t>
                          </m:r>
                        </m:e>
                        <m:sup>
                          <m:r>
                            <a:rPr lang="en-US" altLang="zh-CN" sz="1600" i="1" kern="100">
                              <a:solidFill>
                                <a:srgbClr val="333333"/>
                              </a:solidFill>
                              <a:latin typeface="Cambria Math"/>
                              <a:ea typeface="微软雅黑" panose="020B0503020204020204" pitchFamily="34" charset="-122"/>
                              <a:cs typeface="Arial"/>
                            </a:rPr>
                            <m:t>−</m:t>
                          </m:r>
                          <m:f>
                            <m:f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fPr>
                            <m:num>
                              <m:d>
                                <m:d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dPr>
                                <m:e>
                                  <m:r>
                                    <a:rPr lang="en-US" altLang="zh-CN" sz="1600" i="1" kern="100">
                                      <a:solidFill>
                                        <a:srgbClr val="333333"/>
                                      </a:solidFill>
                                      <a:latin typeface="Cambria Math"/>
                                      <a:ea typeface="微软雅黑" panose="020B0503020204020204" pitchFamily="34" charset="-122"/>
                                      <a:cs typeface="Arial"/>
                                    </a:rPr>
                                    <m:t>𝑇</m:t>
                                  </m:r>
                                  <m:r>
                                    <a:rPr lang="en-US" altLang="zh-CN" sz="1600" i="1" kern="100">
                                      <a:solidFill>
                                        <a:srgbClr val="333333"/>
                                      </a:solidFill>
                                      <a:latin typeface="Cambria Math"/>
                                      <a:ea typeface="微软雅黑" panose="020B0503020204020204" pitchFamily="34" charset="-122"/>
                                      <a:cs typeface="Arial"/>
                                    </a:rPr>
                                    <m:t>−</m:t>
                                  </m:r>
                                  <m:r>
                                    <a:rPr lang="en-US" altLang="zh-CN" sz="1600" i="1" kern="100">
                                      <a:solidFill>
                                        <a:srgbClr val="333333"/>
                                      </a:solidFill>
                                      <a:latin typeface="Cambria Math"/>
                                      <a:ea typeface="微软雅黑" panose="020B0503020204020204" pitchFamily="34" charset="-122"/>
                                      <a:cs typeface="Arial"/>
                                    </a:rPr>
                                    <m:t>𝑡</m:t>
                                  </m:r>
                                </m:e>
                              </m:d>
                            </m:num>
                            <m:den>
                              <m:r>
                                <a:rPr lang="en-US" altLang="zh-CN" sz="1600" i="1" kern="100">
                                  <a:solidFill>
                                    <a:srgbClr val="333333"/>
                                  </a:solidFill>
                                  <a:latin typeface="Cambria Math"/>
                                  <a:ea typeface="微软雅黑" panose="020B0503020204020204" pitchFamily="34" charset="-122"/>
                                  <a:cs typeface="Arial"/>
                                </a:rPr>
                                <m:t>𝐶</m:t>
                              </m:r>
                            </m:den>
                          </m:f>
                        </m:sup>
                      </m:sSup>
                      <m:r>
                        <a:rPr lang="en-US" altLang="zh-CN" sz="1600" i="1" kern="100">
                          <a:solidFill>
                            <a:srgbClr val="333333"/>
                          </a:solidFill>
                          <a:latin typeface="Cambria Math"/>
                          <a:ea typeface="微软雅黑" panose="020B0503020204020204" pitchFamily="34" charset="-122"/>
                          <a:cs typeface="Arial"/>
                        </a:rPr>
                        <m:t>,</m:t>
                      </m:r>
                      <m:r>
                        <a:rPr lang="en-US" altLang="zh-CN" sz="1600" i="1" kern="100">
                          <a:solidFill>
                            <a:srgbClr val="333333"/>
                          </a:solidFill>
                          <a:latin typeface="Cambria Math"/>
                          <a:ea typeface="微软雅黑" panose="020B0503020204020204" pitchFamily="34" charset="-122"/>
                          <a:cs typeface="Arial"/>
                        </a:rPr>
                        <m:t>𝑡</m:t>
                      </m:r>
                      <m:r>
                        <a:rPr lang="en-US" altLang="zh-CN" sz="1600" i="1" kern="100">
                          <a:solidFill>
                            <a:srgbClr val="333333"/>
                          </a:solidFill>
                          <a:latin typeface="Cambria Math"/>
                          <a:ea typeface="Cambria Math"/>
                          <a:cs typeface="Arial"/>
                        </a:rPr>
                        <m:t>≥</m:t>
                      </m:r>
                      <m:r>
                        <a:rPr lang="en-US" altLang="zh-CN" sz="1600" i="1" kern="100">
                          <a:solidFill>
                            <a:srgbClr val="333333"/>
                          </a:solidFill>
                          <a:latin typeface="Cambria Math"/>
                          <a:ea typeface="Cambria Math"/>
                          <a:cs typeface="Arial"/>
                        </a:rPr>
                        <m:t>𝑇</m:t>
                      </m:r>
                      <m:r>
                        <a:rPr lang="en-US" altLang="zh-CN" sz="1600" i="1" kern="100">
                          <a:solidFill>
                            <a:srgbClr val="333333"/>
                          </a:solidFill>
                          <a:latin typeface="Cambria Math"/>
                          <a:ea typeface="Cambria Math"/>
                          <a:cs typeface="Arial"/>
                        </a:rPr>
                        <m:t>−</m:t>
                      </m:r>
                      <m:r>
                        <a:rPr lang="en-US" altLang="zh-CN" sz="1600" i="1" kern="100">
                          <a:solidFill>
                            <a:srgbClr val="333333"/>
                          </a:solidFill>
                          <a:latin typeface="Cambria Math"/>
                          <a:ea typeface="Cambria Math"/>
                          <a:cs typeface="Arial"/>
                        </a:rPr>
                        <m:t>𝐶</m:t>
                      </m:r>
                      <m:r>
                        <a:rPr lang="en-US" altLang="zh-CN" sz="1600" i="1" kern="100">
                          <a:solidFill>
                            <a:srgbClr val="333333"/>
                          </a:solidFill>
                          <a:latin typeface="Cambria Math"/>
                          <a:ea typeface="Cambria Math"/>
                          <a:cs typeface="Arial"/>
                        </a:rPr>
                        <m:t>,</m:t>
                      </m:r>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en-US" altLang="zh-CN" sz="1600" i="1" kern="100">
                              <a:solidFill>
                                <a:srgbClr val="333333"/>
                              </a:solidFill>
                              <a:latin typeface="Cambria Math"/>
                              <a:ea typeface="微软雅黑" panose="020B0503020204020204" pitchFamily="34" charset="-122"/>
                              <a:cs typeface="Arial"/>
                            </a:rPr>
                            <m:t>𝑤</m:t>
                          </m:r>
                        </m:e>
                        <m:sub>
                          <m:r>
                            <a:rPr lang="en-US" altLang="zh-CN" sz="1600" i="1" kern="100">
                              <a:solidFill>
                                <a:srgbClr val="333333"/>
                              </a:solidFill>
                              <a:latin typeface="Cambria Math"/>
                              <a:ea typeface="微软雅黑" panose="020B0503020204020204" pitchFamily="34" charset="-122"/>
                              <a:cs typeface="Arial"/>
                            </a:rPr>
                            <m:t>𝑡</m:t>
                          </m:r>
                        </m:sub>
                      </m:sSub>
                      <m:r>
                        <a:rPr lang="en-US" altLang="zh-CN" sz="1600" i="1" kern="100">
                          <a:solidFill>
                            <a:srgbClr val="333333"/>
                          </a:solidFill>
                          <a:latin typeface="Cambria Math"/>
                          <a:ea typeface="微软雅黑" panose="020B0503020204020204" pitchFamily="34" charset="-122"/>
                          <a:cs typeface="Arial"/>
                        </a:rPr>
                        <m:t>=</m:t>
                      </m:r>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en-US" altLang="zh-CN" sz="1600" i="1" kern="100">
                              <a:solidFill>
                                <a:srgbClr val="333333"/>
                              </a:solidFill>
                              <a:latin typeface="Cambria Math"/>
                              <a:ea typeface="微软雅黑" panose="020B0503020204020204" pitchFamily="34" charset="-122"/>
                              <a:cs typeface="Arial"/>
                            </a:rPr>
                            <m:t>𝑤</m:t>
                          </m:r>
                        </m:e>
                        <m:sub>
                          <m:r>
                            <a:rPr lang="en-US" altLang="zh-CN" sz="1600" i="1" kern="100">
                              <a:solidFill>
                                <a:srgbClr val="333333"/>
                              </a:solidFill>
                              <a:latin typeface="Cambria Math"/>
                              <a:ea typeface="微软雅黑" panose="020B0503020204020204" pitchFamily="34" charset="-122"/>
                              <a:cs typeface="Arial"/>
                            </a:rPr>
                            <m:t>𝑇</m:t>
                          </m:r>
                          <m:r>
                            <a:rPr lang="en-US" altLang="zh-CN" sz="1600" i="1" kern="100">
                              <a:solidFill>
                                <a:srgbClr val="333333"/>
                              </a:solidFill>
                              <a:latin typeface="Cambria Math"/>
                              <a:ea typeface="微软雅黑" panose="020B0503020204020204" pitchFamily="34" charset="-122"/>
                              <a:cs typeface="Arial"/>
                            </a:rPr>
                            <m:t>−</m:t>
                          </m:r>
                          <m:r>
                            <a:rPr lang="en-US" altLang="zh-CN" sz="1600" i="1" kern="100">
                              <a:solidFill>
                                <a:srgbClr val="333333"/>
                              </a:solidFill>
                              <a:latin typeface="Cambria Math"/>
                              <a:ea typeface="微软雅黑" panose="020B0503020204020204" pitchFamily="34" charset="-122"/>
                              <a:cs typeface="Arial"/>
                            </a:rPr>
                            <m:t>𝐶</m:t>
                          </m:r>
                        </m:sub>
                      </m:sSub>
                      <m:r>
                        <a:rPr lang="en-US" altLang="zh-CN" sz="1600" i="1" kern="100">
                          <a:solidFill>
                            <a:srgbClr val="333333"/>
                          </a:solidFill>
                          <a:latin typeface="Cambria Math"/>
                          <a:ea typeface="微软雅黑" panose="020B0503020204020204" pitchFamily="34" charset="-122"/>
                          <a:cs typeface="Arial"/>
                        </a:rPr>
                        <m:t>,</m:t>
                      </m:r>
                      <m:r>
                        <a:rPr lang="en-US" altLang="zh-CN" sz="1600" i="1" kern="100">
                          <a:solidFill>
                            <a:srgbClr val="333333"/>
                          </a:solidFill>
                          <a:latin typeface="Cambria Math"/>
                          <a:ea typeface="微软雅黑" panose="020B0503020204020204" pitchFamily="34" charset="-122"/>
                          <a:cs typeface="Arial"/>
                        </a:rPr>
                        <m:t>𝑡</m:t>
                      </m:r>
                      <m:r>
                        <a:rPr lang="en-US" altLang="zh-CN" sz="1600" i="1" kern="100">
                          <a:solidFill>
                            <a:srgbClr val="333333"/>
                          </a:solidFill>
                          <a:latin typeface="Cambria Math"/>
                          <a:ea typeface="微软雅黑" panose="020B0503020204020204" pitchFamily="34" charset="-122"/>
                          <a:cs typeface="Arial"/>
                        </a:rPr>
                        <m:t>&lt;</m:t>
                      </m:r>
                      <m:r>
                        <a:rPr lang="en-US" altLang="zh-CN" sz="1600" i="1" kern="100">
                          <a:solidFill>
                            <a:srgbClr val="333333"/>
                          </a:solidFill>
                          <a:latin typeface="Cambria Math"/>
                          <a:ea typeface="微软雅黑" panose="020B0503020204020204" pitchFamily="34" charset="-122"/>
                          <a:cs typeface="Arial"/>
                        </a:rPr>
                        <m:t>𝑇</m:t>
                      </m:r>
                      <m:r>
                        <a:rPr lang="en-US" altLang="zh-CN" sz="1600" i="1" kern="100">
                          <a:solidFill>
                            <a:srgbClr val="333333"/>
                          </a:solidFill>
                          <a:latin typeface="Cambria Math"/>
                          <a:ea typeface="微软雅黑" panose="020B0503020204020204" pitchFamily="34" charset="-122"/>
                          <a:cs typeface="Arial"/>
                        </a:rPr>
                        <m:t>−</m:t>
                      </m:r>
                      <m:r>
                        <a:rPr lang="en-US" altLang="zh-CN" sz="1600" i="1" kern="100">
                          <a:solidFill>
                            <a:srgbClr val="333333"/>
                          </a:solidFill>
                          <a:latin typeface="Cambria Math"/>
                          <a:ea typeface="Cambria Math"/>
                          <a:cs typeface="Arial"/>
                        </a:rPr>
                        <m:t>𝐶</m:t>
                      </m:r>
                    </m:oMath>
                  </m:oMathPara>
                </a14:m>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gn="just">
                  <a:spcAft>
                    <a:spcPts val="0"/>
                  </a:spcAft>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rPr>
                  <a:t>计算</a:t>
                </a:r>
                <a14:m>
                  <m:oMath xmlns:m="http://schemas.openxmlformats.org/officeDocument/2006/math">
                    <m:r>
                      <a:rPr lang="en-US" altLang="zh-CN" sz="1600" i="1" dirty="0">
                        <a:solidFill>
                          <a:prstClr val="black"/>
                        </a:solidFill>
                        <a:latin typeface="Cambria Math"/>
                        <a:ea typeface="微软雅黑" panose="020B0503020204020204" pitchFamily="34" charset="-122"/>
                      </a:rPr>
                      <m:t>𝑛</m:t>
                    </m:r>
                  </m:oMath>
                </a14:m>
                <a:r>
                  <a:rPr lang="zh-CN" altLang="en-US" sz="1600" dirty="0" smtClean="0">
                    <a:solidFill>
                      <a:prstClr val="black"/>
                    </a:solidFill>
                    <a:latin typeface="微软雅黑" panose="020B0503020204020204" pitchFamily="34" charset="-122"/>
                    <a:ea typeface="微软雅黑" panose="020B0503020204020204" pitchFamily="34" charset="-122"/>
                  </a:rPr>
                  <a:t>只股票的每一期</a:t>
                </a:r>
                <a14:m>
                  <m:oMath xmlns:m="http://schemas.openxmlformats.org/officeDocument/2006/math">
                    <m:r>
                      <a:rPr lang="zh-CN" altLang="en-US" sz="1600" i="1" dirty="0">
                        <a:solidFill>
                          <a:prstClr val="black"/>
                        </a:solidFill>
                        <a:latin typeface="Cambria Math"/>
                        <a:ea typeface="微软雅黑" panose="020B0503020204020204" pitchFamily="34" charset="-122"/>
                      </a:rPr>
                      <m:t>敏感</m:t>
                    </m:r>
                    <m:r>
                      <a:rPr lang="zh-CN" altLang="en-US" sz="1600" i="1" dirty="0">
                        <a:solidFill>
                          <a:prstClr val="black"/>
                        </a:solidFill>
                        <a:latin typeface="Cambria Math" panose="02040503050406030204" pitchFamily="18" charset="0"/>
                        <a:ea typeface="微软雅黑" panose="020B0503020204020204" pitchFamily="34" charset="-122"/>
                      </a:rPr>
                      <m:t>系数</m:t>
                    </m:r>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𝑓</m:t>
                        </m:r>
                      </m:e>
                      <m:sub>
                        <m:r>
                          <a:rPr lang="en-US" altLang="zh-CN" sz="1600" i="1">
                            <a:solidFill>
                              <a:prstClr val="black"/>
                            </a:solidFill>
                            <a:latin typeface="Cambria Math"/>
                            <a:ea typeface="微软雅黑" panose="020B0503020204020204" pitchFamily="34" charset="-122"/>
                          </a:rPr>
                          <m:t>𝑡</m:t>
                        </m:r>
                        <m:r>
                          <a:rPr lang="en-US" altLang="zh-CN" sz="1600" i="1">
                            <a:solidFill>
                              <a:prstClr val="black"/>
                            </a:solidFill>
                            <a:latin typeface="Cambria Math"/>
                            <a:ea typeface="微软雅黑" panose="020B0503020204020204" pitchFamily="34" charset="-122"/>
                          </a:rPr>
                          <m:t>,</m:t>
                        </m:r>
                        <m:r>
                          <a:rPr lang="en-US" altLang="zh-CN" sz="1600" i="1">
                            <a:solidFill>
                              <a:prstClr val="black"/>
                            </a:solidFill>
                            <a:latin typeface="Cambria Math"/>
                            <a:ea typeface="微软雅黑" panose="020B0503020204020204" pitchFamily="34" charset="-122"/>
                          </a:rPr>
                          <m:t>𝑖</m:t>
                        </m:r>
                      </m:sub>
                    </m:sSub>
                    <m:r>
                      <a:rPr lang="zh-CN" altLang="en-US" sz="1600" i="1" smtClean="0">
                        <a:solidFill>
                          <a:prstClr val="black"/>
                        </a:solidFill>
                        <a:latin typeface="Cambria Math"/>
                        <a:ea typeface="微软雅黑" panose="020B0503020204020204" pitchFamily="34" charset="-122"/>
                      </a:rPr>
                      <m:t>，</m:t>
                    </m:r>
                    <m:r>
                      <a:rPr lang="en-US" altLang="zh-CN" sz="1600" i="1" smtClean="0">
                        <a:solidFill>
                          <a:prstClr val="black"/>
                        </a:solidFill>
                        <a:latin typeface="Cambria Math"/>
                        <a:ea typeface="微软雅黑" panose="020B0503020204020204" pitchFamily="34" charset="-122"/>
                      </a:rPr>
                      <m:t>𝑡</m:t>
                    </m:r>
                    <m:r>
                      <a:rPr lang="en-US" altLang="zh-CN" sz="1600" i="1" smtClean="0">
                        <a:solidFill>
                          <a:prstClr val="black"/>
                        </a:solidFill>
                        <a:latin typeface="Cambria Math"/>
                        <a:ea typeface="微软雅黑" panose="020B0503020204020204" pitchFamily="34" charset="-122"/>
                      </a:rPr>
                      <m:t>=1,2,…,</m:t>
                    </m:r>
                    <m:r>
                      <a:rPr lang="en-US" altLang="zh-CN" sz="1600" i="1" smtClean="0">
                        <a:solidFill>
                          <a:prstClr val="black"/>
                        </a:solidFill>
                        <a:latin typeface="Cambria Math"/>
                        <a:ea typeface="微软雅黑" panose="020B0503020204020204" pitchFamily="34" charset="-122"/>
                      </a:rPr>
                      <m:t>𝑇</m:t>
                    </m:r>
                    <m:r>
                      <a:rPr lang="en-US" altLang="zh-CN" sz="1600" i="1" smtClean="0">
                        <a:solidFill>
                          <a:prstClr val="black"/>
                        </a:solidFill>
                        <a:latin typeface="Cambria Math"/>
                        <a:ea typeface="微软雅黑" panose="020B0503020204020204" pitchFamily="34" charset="-122"/>
                      </a:rPr>
                      <m:t>,</m:t>
                    </m:r>
                    <m:r>
                      <a:rPr lang="en-US" altLang="zh-CN" sz="1600" i="1" smtClean="0">
                        <a:solidFill>
                          <a:prstClr val="black"/>
                        </a:solidFill>
                        <a:latin typeface="Cambria Math"/>
                        <a:ea typeface="微软雅黑" panose="020B0503020204020204" pitchFamily="34" charset="-122"/>
                      </a:rPr>
                      <m:t>𝑖</m:t>
                    </m:r>
                    <m:r>
                      <a:rPr lang="en-US" altLang="zh-CN" sz="1600" i="1" smtClean="0">
                        <a:solidFill>
                          <a:prstClr val="black"/>
                        </a:solidFill>
                        <a:latin typeface="Cambria Math"/>
                        <a:ea typeface="微软雅黑" panose="020B0503020204020204" pitchFamily="34" charset="-122"/>
                      </a:rPr>
                      <m:t>=1,2,…,</m:t>
                    </m:r>
                    <m:r>
                      <a:rPr lang="en-US" altLang="zh-CN" sz="1600" i="1" smtClean="0">
                        <a:solidFill>
                          <a:prstClr val="black"/>
                        </a:solidFill>
                        <a:latin typeface="Cambria Math"/>
                        <a:ea typeface="微软雅黑" panose="020B0503020204020204" pitchFamily="34" charset="-122"/>
                      </a:rPr>
                      <m:t>𝑛</m:t>
                    </m:r>
                  </m:oMath>
                </a14:m>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gn="just">
                  <a:spcAft>
                    <a:spcPts val="0"/>
                  </a:spcAft>
                </a:pP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gn="just">
                  <a:spcAft>
                    <a:spcPts val="0"/>
                  </a:spcAft>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rPr>
                  <a:t>计算股票对动量反转风格的</a:t>
                </a:r>
                <a:r>
                  <a:rPr lang="zh-CN" altLang="en-US" sz="1600" b="1" dirty="0" smtClean="0">
                    <a:solidFill>
                      <a:prstClr val="black"/>
                    </a:solidFill>
                    <a:latin typeface="微软雅黑" panose="020B0503020204020204" pitchFamily="34" charset="-122"/>
                    <a:ea typeface="微软雅黑" panose="020B0503020204020204" pitchFamily="34" charset="-122"/>
                  </a:rPr>
                  <a:t>多期（平滑化）截面敏感系数为</a:t>
                </a:r>
                <a:r>
                  <a:rPr lang="zh-CN" altLang="en-US" sz="1600" b="1" dirty="0">
                    <a:solidFill>
                      <a:prstClr val="black"/>
                    </a:solidFill>
                    <a:latin typeface="微软雅黑" panose="020B0503020204020204" pitchFamily="34" charset="-122"/>
                    <a:ea typeface="微软雅黑" panose="020B0503020204020204" pitchFamily="34" charset="-122"/>
                  </a:rPr>
                  <a:t>：</a:t>
                </a:r>
                <a:endParaRPr lang="en-US" altLang="zh-CN" sz="1600" b="1" i="1" dirty="0">
                  <a:solidFill>
                    <a:prstClr val="black"/>
                  </a:solidFill>
                  <a:latin typeface="Cambria Math"/>
                  <a:ea typeface="微软雅黑" panose="020B0503020204020204" pitchFamily="34" charset="-122"/>
                </a:endParaRPr>
              </a:p>
              <a:p>
                <a:pPr indent="267970" algn="just">
                  <a:spcAft>
                    <a:spcPts val="0"/>
                  </a:spcAft>
                </a:pPr>
                <a:endParaRPr lang="en-US" altLang="zh-CN" sz="1600" i="1" dirty="0" smtClean="0">
                  <a:solidFill>
                    <a:prstClr val="black"/>
                  </a:solidFill>
                  <a:latin typeface="Cambria Math"/>
                  <a:ea typeface="微软雅黑" panose="020B0503020204020204" pitchFamily="34" charset="-122"/>
                </a:endParaRPr>
              </a:p>
              <a:p>
                <a:pPr indent="267970" algn="just">
                  <a:spcAft>
                    <a:spcPts val="0"/>
                  </a:spcAft>
                </a:pPr>
                <a14:m>
                  <m:oMathPara xmlns:m="http://schemas.openxmlformats.org/officeDocument/2006/math">
                    <m:oMathParaPr>
                      <m:jc m:val="centerGroup"/>
                    </m:oMathParaPr>
                    <m:oMath xmlns:m="http://schemas.openxmlformats.org/officeDocument/2006/math">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en-US" altLang="zh-CN" sz="1600" i="1" kern="100">
                              <a:solidFill>
                                <a:srgbClr val="333333"/>
                              </a:solidFill>
                              <a:latin typeface="Cambria Math"/>
                              <a:ea typeface="微软雅黑" panose="020B0503020204020204" pitchFamily="34" charset="-122"/>
                              <a:cs typeface="Arial"/>
                            </a:rPr>
                            <m:t>𝑓</m:t>
                          </m:r>
                        </m:e>
                        <m:sub>
                          <m:r>
                            <a:rPr lang="en-US" altLang="zh-CN" sz="1600" i="1" kern="100">
                              <a:solidFill>
                                <a:srgbClr val="333333"/>
                              </a:solidFill>
                              <a:latin typeface="Cambria Math"/>
                              <a:ea typeface="微软雅黑" panose="020B0503020204020204" pitchFamily="34" charset="-122"/>
                              <a:cs typeface="Arial"/>
                            </a:rPr>
                            <m:t>𝑖</m:t>
                          </m:r>
                        </m:sub>
                      </m:sSub>
                      <m:r>
                        <a:rPr lang="en-US" altLang="zh-CN" sz="1600" i="1" kern="100">
                          <a:solidFill>
                            <a:srgbClr val="333333"/>
                          </a:solidFill>
                          <a:latin typeface="Cambria Math"/>
                          <a:ea typeface="微软雅黑" panose="020B0503020204020204" pitchFamily="34" charset="-122"/>
                          <a:cs typeface="Arial"/>
                        </a:rPr>
                        <m:t>=</m:t>
                      </m:r>
                      <m:nary>
                        <m:naryPr>
                          <m:chr m:val="∑"/>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naryPr>
                        <m:sub>
                          <m:r>
                            <m:rPr>
                              <m:brk m:alnAt="23"/>
                            </m:rPr>
                            <a:rPr lang="en-US" altLang="zh-CN" sz="1600" i="1" kern="100">
                              <a:solidFill>
                                <a:srgbClr val="333333"/>
                              </a:solidFill>
                              <a:latin typeface="Cambria Math"/>
                              <a:ea typeface="微软雅黑" panose="020B0503020204020204" pitchFamily="34" charset="-122"/>
                              <a:cs typeface="Arial"/>
                            </a:rPr>
                            <m:t>𝑡</m:t>
                          </m:r>
                          <m:r>
                            <a:rPr lang="en-US" altLang="zh-CN" sz="1600" i="1" kern="100">
                              <a:solidFill>
                                <a:srgbClr val="333333"/>
                              </a:solidFill>
                              <a:latin typeface="Cambria Math"/>
                              <a:ea typeface="微软雅黑" panose="020B0503020204020204" pitchFamily="34" charset="-122"/>
                              <a:cs typeface="Arial"/>
                            </a:rPr>
                            <m:t>=1</m:t>
                          </m:r>
                        </m:sub>
                        <m:sup>
                          <m:r>
                            <a:rPr lang="en-US" altLang="zh-CN" sz="1600" i="1" kern="100">
                              <a:solidFill>
                                <a:srgbClr val="333333"/>
                              </a:solidFill>
                              <a:latin typeface="Cambria Math"/>
                              <a:ea typeface="微软雅黑" panose="020B0503020204020204" pitchFamily="34" charset="-122"/>
                              <a:cs typeface="Arial"/>
                            </a:rPr>
                            <m:t>𝑇</m:t>
                          </m:r>
                        </m:sup>
                        <m:e>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en-US" altLang="zh-CN" sz="1600" i="1" kern="100">
                                  <a:solidFill>
                                    <a:srgbClr val="333333"/>
                                  </a:solidFill>
                                  <a:latin typeface="Cambria Math"/>
                                  <a:ea typeface="微软雅黑" panose="020B0503020204020204" pitchFamily="34" charset="-122"/>
                                  <a:cs typeface="Arial"/>
                                </a:rPr>
                                <m:t>𝑓</m:t>
                              </m:r>
                            </m:e>
                            <m:sub>
                              <m:r>
                                <a:rPr lang="en-US" altLang="zh-CN" sz="1600" i="1" kern="100">
                                  <a:solidFill>
                                    <a:srgbClr val="333333"/>
                                  </a:solidFill>
                                  <a:latin typeface="Cambria Math"/>
                                  <a:ea typeface="微软雅黑" panose="020B0503020204020204" pitchFamily="34" charset="-122"/>
                                  <a:cs typeface="Arial"/>
                                </a:rPr>
                                <m:t>𝑡</m:t>
                              </m:r>
                              <m:r>
                                <a:rPr lang="en-US" altLang="zh-CN" sz="1600" i="1" kern="100">
                                  <a:solidFill>
                                    <a:srgbClr val="333333"/>
                                  </a:solidFill>
                                  <a:latin typeface="Cambria Math"/>
                                  <a:ea typeface="微软雅黑" panose="020B0503020204020204" pitchFamily="34" charset="-122"/>
                                  <a:cs typeface="Arial"/>
                                </a:rPr>
                                <m:t>,</m:t>
                              </m:r>
                              <m:r>
                                <a:rPr lang="en-US" altLang="zh-CN" sz="1600" i="1" kern="100">
                                  <a:solidFill>
                                    <a:srgbClr val="333333"/>
                                  </a:solidFill>
                                  <a:latin typeface="Cambria Math"/>
                                  <a:ea typeface="微软雅黑" panose="020B0503020204020204" pitchFamily="34" charset="-122"/>
                                  <a:cs typeface="Arial"/>
                                </a:rPr>
                                <m:t>𝑖</m:t>
                              </m:r>
                            </m:sub>
                          </m:sSub>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en-US" altLang="zh-CN" sz="1600" i="1" kern="100">
                                  <a:solidFill>
                                    <a:srgbClr val="333333"/>
                                  </a:solidFill>
                                  <a:latin typeface="Cambria Math"/>
                                  <a:ea typeface="微软雅黑" panose="020B0503020204020204" pitchFamily="34" charset="-122"/>
                                  <a:cs typeface="Arial"/>
                                </a:rPr>
                                <m:t>𝑤</m:t>
                              </m:r>
                            </m:e>
                            <m:sub>
                              <m:r>
                                <a:rPr lang="en-US" altLang="zh-CN" sz="1600" i="1" kern="100">
                                  <a:solidFill>
                                    <a:srgbClr val="333333"/>
                                  </a:solidFill>
                                  <a:latin typeface="Cambria Math"/>
                                  <a:ea typeface="微软雅黑" panose="020B0503020204020204" pitchFamily="34" charset="-122"/>
                                  <a:cs typeface="Arial"/>
                                </a:rPr>
                                <m:t>𝑡</m:t>
                              </m:r>
                            </m:sub>
                          </m:sSub>
                        </m:e>
                      </m:nary>
                      <m:r>
                        <a:rPr lang="en-US" altLang="zh-CN" sz="1600" i="1" kern="100">
                          <a:solidFill>
                            <a:srgbClr val="333333"/>
                          </a:solidFill>
                          <a:latin typeface="Cambria Math"/>
                          <a:ea typeface="微软雅黑" panose="020B0503020204020204" pitchFamily="34" charset="-122"/>
                          <a:cs typeface="Arial"/>
                        </a:rPr>
                        <m:t>=</m:t>
                      </m:r>
                      <m:nary>
                        <m:naryPr>
                          <m:chr m:val="∑"/>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naryPr>
                        <m:sub>
                          <m:r>
                            <m:rPr>
                              <m:brk m:alnAt="23"/>
                            </m:rPr>
                            <a:rPr lang="en-US" altLang="zh-CN" sz="1600" i="1" kern="100">
                              <a:solidFill>
                                <a:srgbClr val="333333"/>
                              </a:solidFill>
                              <a:latin typeface="Cambria Math"/>
                              <a:ea typeface="微软雅黑" panose="020B0503020204020204" pitchFamily="34" charset="-122"/>
                              <a:cs typeface="Arial"/>
                            </a:rPr>
                            <m:t>𝑡</m:t>
                          </m:r>
                          <m:r>
                            <a:rPr lang="en-US" altLang="zh-CN" sz="1600" i="1" kern="100">
                              <a:solidFill>
                                <a:srgbClr val="333333"/>
                              </a:solidFill>
                              <a:latin typeface="Cambria Math"/>
                              <a:ea typeface="微软雅黑" panose="020B0503020204020204" pitchFamily="34" charset="-122"/>
                              <a:cs typeface="Arial"/>
                            </a:rPr>
                            <m:t>=1</m:t>
                          </m:r>
                        </m:sub>
                        <m:sup>
                          <m:r>
                            <a:rPr lang="en-US" altLang="zh-CN" sz="1600" i="1" kern="100">
                              <a:solidFill>
                                <a:srgbClr val="333333"/>
                              </a:solidFill>
                              <a:latin typeface="Cambria Math"/>
                              <a:ea typeface="微软雅黑" panose="020B0503020204020204" pitchFamily="34" charset="-122"/>
                              <a:cs typeface="Arial"/>
                            </a:rPr>
                            <m:t>𝑇</m:t>
                          </m:r>
                        </m:sup>
                        <m:e>
                          <m:f>
                            <m:fPr>
                              <m:ctrlPr>
                                <a:rPr lang="en-US" altLang="zh-CN" sz="1600" i="1">
                                  <a:solidFill>
                                    <a:prstClr val="black"/>
                                  </a:solidFill>
                                  <a:latin typeface="Cambria Math" panose="02040503050406030204" pitchFamily="18" charset="0"/>
                                  <a:ea typeface="微软雅黑" panose="020B0503020204020204" pitchFamily="34" charset="-122"/>
                                </a:rPr>
                              </m:ctrlPr>
                            </m:fPr>
                            <m:num>
                              <m:sSub>
                                <m:sSubPr>
                                  <m:ctrlPr>
                                    <a:rPr lang="en-US" altLang="zh-CN" sz="1600" i="1">
                                      <a:solidFill>
                                        <a:prstClr val="black"/>
                                      </a:solidFill>
                                      <a:latin typeface="Cambria Math" panose="02040503050406030204" pitchFamily="18" charset="0"/>
                                      <a:ea typeface="Cambria Math"/>
                                    </a:rPr>
                                  </m:ctrlPr>
                                </m:sSubPr>
                                <m:e>
                                  <m:r>
                                    <a:rPr lang="en-US" altLang="zh-CN" sz="1600" i="1">
                                      <a:solidFill>
                                        <a:prstClr val="black"/>
                                      </a:solidFill>
                                      <a:latin typeface="Cambria Math"/>
                                      <a:ea typeface="Cambria Math"/>
                                    </a:rPr>
                                    <m:t>∆</m:t>
                                  </m:r>
                                </m:e>
                                <m:sub>
                                  <m:r>
                                    <a:rPr lang="en-US" altLang="zh-CN" sz="1600" i="1">
                                      <a:solidFill>
                                        <a:prstClr val="black"/>
                                      </a:solidFill>
                                      <a:latin typeface="Cambria Math"/>
                                      <a:ea typeface="Cambria Math"/>
                                    </a:rPr>
                                    <m:t>𝑡</m:t>
                                  </m:r>
                                  <m:r>
                                    <a:rPr lang="en-US" altLang="zh-CN" sz="1600" i="1">
                                      <a:solidFill>
                                        <a:prstClr val="black"/>
                                      </a:solidFill>
                                      <a:latin typeface="Cambria Math"/>
                                      <a:ea typeface="Cambria Math"/>
                                    </a:rPr>
                                    <m:t>,</m:t>
                                  </m:r>
                                  <m:r>
                                    <a:rPr lang="en-US" altLang="zh-CN" sz="1600" i="1">
                                      <a:solidFill>
                                        <a:prstClr val="black"/>
                                      </a:solidFill>
                                      <a:latin typeface="Cambria Math"/>
                                      <a:ea typeface="Cambria Math"/>
                                    </a:rPr>
                                    <m:t>𝑖</m:t>
                                  </m:r>
                                </m:sub>
                              </m:sSub>
                              <m:r>
                                <a:rPr lang="en-US" altLang="zh-CN" sz="1600" i="1">
                                  <a:solidFill>
                                    <a:prstClr val="black"/>
                                  </a:solidFill>
                                  <a:latin typeface="Cambria Math"/>
                                  <a:ea typeface="Cambria Math"/>
                                </a:rPr>
                                <m:t>−</m:t>
                              </m:r>
                              <m:sSub>
                                <m:sSubPr>
                                  <m:ctrlPr>
                                    <a:rPr lang="en-US" altLang="zh-CN" sz="1600" i="1">
                                      <a:solidFill>
                                        <a:prstClr val="black"/>
                                      </a:solidFill>
                                      <a:latin typeface="Cambria Math" panose="02040503050406030204" pitchFamily="18" charset="0"/>
                                      <a:ea typeface="Cambria Math"/>
                                    </a:rPr>
                                  </m:ctrlPr>
                                </m:sSubPr>
                                <m:e>
                                  <m:acc>
                                    <m:accPr>
                                      <m:chr m:val="̅"/>
                                      <m:ctrlPr>
                                        <a:rPr lang="en-US" altLang="zh-CN" sz="1600" i="1">
                                          <a:solidFill>
                                            <a:prstClr val="black"/>
                                          </a:solidFill>
                                          <a:latin typeface="Cambria Math" panose="02040503050406030204" pitchFamily="18" charset="0"/>
                                          <a:ea typeface="Cambria Math"/>
                                        </a:rPr>
                                      </m:ctrlPr>
                                    </m:accPr>
                                    <m:e>
                                      <m:r>
                                        <a:rPr lang="en-US" altLang="zh-CN" sz="1600" i="1">
                                          <a:solidFill>
                                            <a:prstClr val="black"/>
                                          </a:solidFill>
                                          <a:latin typeface="Cambria Math"/>
                                          <a:ea typeface="Cambria Math"/>
                                        </a:rPr>
                                        <m:t>∆</m:t>
                                      </m:r>
                                    </m:e>
                                  </m:acc>
                                </m:e>
                                <m:sub>
                                  <m:r>
                                    <a:rPr lang="en-US" altLang="zh-CN" sz="1600" i="1">
                                      <a:solidFill>
                                        <a:prstClr val="black"/>
                                      </a:solidFill>
                                      <a:latin typeface="Cambria Math"/>
                                      <a:ea typeface="Cambria Math"/>
                                    </a:rPr>
                                    <m:t>𝑡</m:t>
                                  </m:r>
                                  <m:r>
                                    <a:rPr lang="en-US" altLang="zh-CN" sz="1600" i="1">
                                      <a:solidFill>
                                        <a:prstClr val="black"/>
                                      </a:solidFill>
                                      <a:latin typeface="Cambria Math"/>
                                      <a:ea typeface="Cambria Math"/>
                                    </a:rPr>
                                    <m:t>,</m:t>
                                  </m:r>
                                  <m:r>
                                    <a:rPr lang="en-US" altLang="zh-CN" sz="1600" i="1">
                                      <a:solidFill>
                                        <a:prstClr val="black"/>
                                      </a:solidFill>
                                      <a:latin typeface="Cambria Math"/>
                                      <a:ea typeface="Cambria Math"/>
                                    </a:rPr>
                                    <m:t>𝑖</m:t>
                                  </m:r>
                                </m:sub>
                              </m:sSub>
                            </m:num>
                            <m:den>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𝑚</m:t>
                                  </m:r>
                                </m:e>
                                <m:sub>
                                  <m:r>
                                    <a:rPr lang="en-US" altLang="zh-CN" sz="1600" i="1">
                                      <a:solidFill>
                                        <a:prstClr val="black"/>
                                      </a:solidFill>
                                      <a:latin typeface="Cambria Math"/>
                                      <a:ea typeface="微软雅黑" panose="020B0503020204020204" pitchFamily="34" charset="-122"/>
                                    </a:rPr>
                                    <m:t>𝑡</m:t>
                                  </m:r>
                                </m:sub>
                              </m:sSub>
                              <m:sSub>
                                <m:sSubPr>
                                  <m:ctrlPr>
                                    <a:rPr lang="en-US" altLang="zh-CN" sz="1600" i="1">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a:ea typeface="微软雅黑" panose="020B0503020204020204" pitchFamily="34" charset="-122"/>
                                    </a:rPr>
                                    <m:t>−</m:t>
                                  </m:r>
                                  <m:acc>
                                    <m:accPr>
                                      <m:chr m:val="̅"/>
                                      <m:ctrlPr>
                                        <a:rPr lang="en-US" altLang="zh-CN" sz="1600" i="1">
                                          <a:solidFill>
                                            <a:prstClr val="black"/>
                                          </a:solidFill>
                                          <a:latin typeface="Cambria Math" panose="02040503050406030204" pitchFamily="18" charset="0"/>
                                          <a:ea typeface="微软雅黑" panose="020B0503020204020204" pitchFamily="34" charset="-122"/>
                                        </a:rPr>
                                      </m:ctrlPr>
                                    </m:accPr>
                                    <m:e>
                                      <m:r>
                                        <a:rPr lang="en-US" altLang="zh-CN" sz="1600" i="1">
                                          <a:solidFill>
                                            <a:prstClr val="black"/>
                                          </a:solidFill>
                                          <a:latin typeface="Cambria Math"/>
                                          <a:ea typeface="微软雅黑" panose="020B0503020204020204" pitchFamily="34" charset="-122"/>
                                        </a:rPr>
                                        <m:t>𝑚</m:t>
                                      </m:r>
                                    </m:e>
                                  </m:acc>
                                </m:e>
                                <m:sub>
                                  <m:r>
                                    <a:rPr lang="en-US" altLang="zh-CN" sz="1600" i="1">
                                      <a:solidFill>
                                        <a:prstClr val="black"/>
                                      </a:solidFill>
                                      <a:latin typeface="Cambria Math"/>
                                      <a:ea typeface="微软雅黑" panose="020B0503020204020204" pitchFamily="34" charset="-122"/>
                                    </a:rPr>
                                    <m:t>𝑡</m:t>
                                  </m:r>
                                </m:sub>
                              </m:sSub>
                            </m:den>
                          </m:f>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en-US" altLang="zh-CN" sz="1600" i="1" kern="100">
                                  <a:solidFill>
                                    <a:srgbClr val="333333"/>
                                  </a:solidFill>
                                  <a:latin typeface="Cambria Math"/>
                                  <a:ea typeface="微软雅黑" panose="020B0503020204020204" pitchFamily="34" charset="-122"/>
                                  <a:cs typeface="Arial"/>
                                </a:rPr>
                                <m:t>𝑤</m:t>
                              </m:r>
                            </m:e>
                            <m:sub>
                              <m:r>
                                <a:rPr lang="en-US" altLang="zh-CN" sz="1600" i="1" kern="100">
                                  <a:solidFill>
                                    <a:srgbClr val="333333"/>
                                  </a:solidFill>
                                  <a:latin typeface="Cambria Math"/>
                                  <a:ea typeface="微软雅黑" panose="020B0503020204020204" pitchFamily="34" charset="-122"/>
                                  <a:cs typeface="Arial"/>
                                </a:rPr>
                                <m:t>𝑡</m:t>
                              </m:r>
                            </m:sub>
                          </m:sSub>
                        </m:e>
                      </m:nary>
                    </m:oMath>
                  </m:oMathPara>
                </a14:m>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计算市场的</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动量反转区分度指标为</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14:m>
                  <m:oMathPara xmlns:m="http://schemas.openxmlformats.org/officeDocument/2006/math">
                    <m:oMathParaPr>
                      <m:jc m:val="centerGroup"/>
                    </m:oMathParaPr>
                    <m:oMath xmlns:m="http://schemas.openxmlformats.org/officeDocument/2006/math">
                      <m:r>
                        <a:rPr lang="en-US" altLang="zh-CN" sz="1600" i="1" kern="100">
                          <a:solidFill>
                            <a:srgbClr val="333333"/>
                          </a:solidFill>
                          <a:latin typeface="Cambria Math"/>
                          <a:ea typeface="微软雅黑" panose="020B0503020204020204" pitchFamily="34" charset="-122"/>
                          <a:cs typeface="Arial"/>
                        </a:rPr>
                        <m:t>𝑚</m:t>
                      </m:r>
                      <m:r>
                        <a:rPr lang="en-US" altLang="zh-CN" sz="1600" i="1" kern="100">
                          <a:solidFill>
                            <a:srgbClr val="333333"/>
                          </a:solidFill>
                          <a:latin typeface="Cambria Math"/>
                          <a:ea typeface="微软雅黑" panose="020B0503020204020204" pitchFamily="34" charset="-122"/>
                          <a:cs typeface="Arial"/>
                        </a:rPr>
                        <m:t>=</m:t>
                      </m:r>
                      <m:nary>
                        <m:naryPr>
                          <m:chr m:val="∑"/>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naryPr>
                        <m:sub>
                          <m:r>
                            <m:rPr>
                              <m:brk m:alnAt="23"/>
                            </m:rPr>
                            <a:rPr lang="en-US" altLang="zh-CN" sz="1600" i="1" kern="100">
                              <a:solidFill>
                                <a:srgbClr val="333333"/>
                              </a:solidFill>
                              <a:latin typeface="Cambria Math"/>
                              <a:ea typeface="微软雅黑" panose="020B0503020204020204" pitchFamily="34" charset="-122"/>
                              <a:cs typeface="Arial"/>
                            </a:rPr>
                            <m:t>𝑡</m:t>
                          </m:r>
                          <m:r>
                            <a:rPr lang="en-US" altLang="zh-CN" sz="1600" i="1" kern="100">
                              <a:solidFill>
                                <a:srgbClr val="333333"/>
                              </a:solidFill>
                              <a:latin typeface="Cambria Math"/>
                              <a:ea typeface="微软雅黑" panose="020B0503020204020204" pitchFamily="34" charset="-122"/>
                              <a:cs typeface="Arial"/>
                            </a:rPr>
                            <m:t>=1</m:t>
                          </m:r>
                        </m:sub>
                        <m:sup>
                          <m:r>
                            <a:rPr lang="en-US" altLang="zh-CN" sz="1600" i="1" kern="100">
                              <a:solidFill>
                                <a:srgbClr val="333333"/>
                              </a:solidFill>
                              <a:latin typeface="Cambria Math"/>
                              <a:ea typeface="微软雅黑" panose="020B0503020204020204" pitchFamily="34" charset="-122"/>
                              <a:cs typeface="Arial"/>
                            </a:rPr>
                            <m:t>𝑇</m:t>
                          </m:r>
                        </m:sup>
                        <m:e>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en-US" altLang="zh-CN" sz="1600" i="1" kern="100">
                                  <a:solidFill>
                                    <a:srgbClr val="333333"/>
                                  </a:solidFill>
                                  <a:latin typeface="Cambria Math"/>
                                  <a:ea typeface="微软雅黑" panose="020B0503020204020204" pitchFamily="34" charset="-122"/>
                                  <a:cs typeface="Arial"/>
                                </a:rPr>
                                <m:t>(</m:t>
                              </m:r>
                              <m:r>
                                <a:rPr lang="en-US" altLang="zh-CN" sz="1600" i="1" kern="100">
                                  <a:solidFill>
                                    <a:srgbClr val="333333"/>
                                  </a:solidFill>
                                  <a:latin typeface="Cambria Math"/>
                                  <a:ea typeface="微软雅黑" panose="020B0503020204020204" pitchFamily="34" charset="-122"/>
                                  <a:cs typeface="Arial"/>
                                </a:rPr>
                                <m:t>𝑚</m:t>
                              </m:r>
                            </m:e>
                            <m:sub>
                              <m:r>
                                <a:rPr lang="en-US" altLang="zh-CN" sz="1600" i="1" kern="100">
                                  <a:solidFill>
                                    <a:srgbClr val="333333"/>
                                  </a:solidFill>
                                  <a:latin typeface="Cambria Math"/>
                                  <a:ea typeface="微软雅黑" panose="020B0503020204020204" pitchFamily="34" charset="-122"/>
                                  <a:cs typeface="Arial"/>
                                </a:rPr>
                                <m:t>𝑡</m:t>
                              </m:r>
                            </m:sub>
                          </m:sSub>
                          <m:r>
                            <a:rPr lang="en-US" altLang="zh-CN" sz="1600" i="1" kern="100">
                              <a:solidFill>
                                <a:srgbClr val="333333"/>
                              </a:solidFill>
                              <a:latin typeface="Cambria Math"/>
                              <a:ea typeface="微软雅黑" panose="020B0503020204020204" pitchFamily="34" charset="-122"/>
                              <a:cs typeface="Arial"/>
                            </a:rPr>
                            <m:t>−</m:t>
                          </m:r>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acc>
                                <m:accPr>
                                  <m:chr m:val="̅"/>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accPr>
                                <m:e>
                                  <m:r>
                                    <a:rPr lang="en-US" altLang="zh-CN" sz="1600" i="1" kern="100">
                                      <a:solidFill>
                                        <a:srgbClr val="333333"/>
                                      </a:solidFill>
                                      <a:latin typeface="Cambria Math"/>
                                      <a:ea typeface="微软雅黑" panose="020B0503020204020204" pitchFamily="34" charset="-122"/>
                                      <a:cs typeface="Arial"/>
                                    </a:rPr>
                                    <m:t>𝑚</m:t>
                                  </m:r>
                                </m:e>
                              </m:acc>
                            </m:e>
                            <m:sub>
                              <m:r>
                                <a:rPr lang="en-US" altLang="zh-CN" sz="1600" i="1" kern="100">
                                  <a:solidFill>
                                    <a:srgbClr val="333333"/>
                                  </a:solidFill>
                                  <a:latin typeface="Cambria Math"/>
                                  <a:ea typeface="微软雅黑" panose="020B0503020204020204" pitchFamily="34" charset="-122"/>
                                  <a:cs typeface="Arial"/>
                                </a:rPr>
                                <m:t>𝑡</m:t>
                              </m:r>
                            </m:sub>
                          </m:sSub>
                          <m:sSub>
                            <m:sSubPr>
                              <m:ctrlPr>
                                <a:rPr lang="en-US" altLang="zh-CN" sz="1600" i="1" kern="100">
                                  <a:solidFill>
                                    <a:srgbClr val="333333"/>
                                  </a:solidFill>
                                  <a:latin typeface="Cambria Math" panose="02040503050406030204" pitchFamily="18" charset="0"/>
                                  <a:ea typeface="微软雅黑" panose="020B0503020204020204" pitchFamily="34" charset="-122"/>
                                  <a:cs typeface="Arial"/>
                                </a:rPr>
                              </m:ctrlPr>
                            </m:sSubPr>
                            <m:e>
                              <m:r>
                                <a:rPr lang="zh-CN" altLang="en-US" sz="1600" i="1" kern="100">
                                  <a:solidFill>
                                    <a:srgbClr val="333333"/>
                                  </a:solidFill>
                                  <a:latin typeface="Cambria Math"/>
                                  <a:ea typeface="微软雅黑" panose="020B0503020204020204" pitchFamily="34" charset="-122"/>
                                  <a:cs typeface="Arial"/>
                                </a:rPr>
                                <m:t>）</m:t>
                              </m:r>
                              <m:r>
                                <a:rPr lang="en-US" altLang="zh-CN" sz="1600" i="1" kern="100">
                                  <a:solidFill>
                                    <a:srgbClr val="333333"/>
                                  </a:solidFill>
                                  <a:latin typeface="Cambria Math"/>
                                  <a:ea typeface="微软雅黑" panose="020B0503020204020204" pitchFamily="34" charset="-122"/>
                                  <a:cs typeface="Arial"/>
                                </a:rPr>
                                <m:t>𝑤</m:t>
                              </m:r>
                            </m:e>
                            <m:sub>
                              <m:r>
                                <a:rPr lang="en-US" altLang="zh-CN" sz="1600" i="1" kern="100">
                                  <a:solidFill>
                                    <a:srgbClr val="333333"/>
                                  </a:solidFill>
                                  <a:latin typeface="Cambria Math"/>
                                  <a:ea typeface="微软雅黑" panose="020B0503020204020204" pitchFamily="34" charset="-122"/>
                                  <a:cs typeface="Arial"/>
                                </a:rPr>
                                <m:t>𝑡</m:t>
                              </m:r>
                            </m:sub>
                          </m:sSub>
                        </m:e>
                      </m:nary>
                    </m:oMath>
                  </m:oMathPara>
                </a14:m>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p:txBody>
          </p:sp>
        </mc:Choice>
        <mc:Fallback xmlns="">
          <p:sp>
            <p:nvSpPr>
              <p:cNvPr id="6" name="文本框 1"/>
              <p:cNvSpPr txBox="1">
                <a:spLocks noRot="1" noChangeAspect="1" noMove="1" noResize="1" noEditPoints="1" noAdjustHandles="1" noChangeArrowheads="1" noChangeShapeType="1" noTextEdit="1"/>
              </p:cNvSpPr>
              <p:nvPr/>
            </p:nvSpPr>
            <p:spPr bwMode="auto">
              <a:xfrm>
                <a:off x="438150" y="1412832"/>
                <a:ext cx="8601075" cy="5348387"/>
              </a:xfrm>
              <a:prstGeom prst="rect">
                <a:avLst/>
              </a:prstGeom>
              <a:blipFill rotWithShape="0">
                <a:blip r:embed="rId2"/>
                <a:stretch>
                  <a:fillRect l="-283" t="-6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2039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24</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438150" y="1264688"/>
            <a:ext cx="86010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267970" algn="just">
              <a:spcAft>
                <a:spcPts val="0"/>
              </a:spcAft>
            </a:pPr>
            <a:r>
              <a:rPr lang="zh-CN" altLang="en-US" sz="1600" b="1" dirty="0" smtClean="0">
                <a:solidFill>
                  <a:prstClr val="black"/>
                </a:solidFill>
                <a:latin typeface="微软雅黑" panose="020B0503020204020204" pitchFamily="34" charset="-122"/>
                <a:ea typeface="微软雅黑" panose="020B0503020204020204" pitchFamily="34" charset="-122"/>
              </a:rPr>
              <a:t>风格敏感代表股示例：</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indent="267970" algn="just">
              <a:spcAft>
                <a:spcPts val="0"/>
              </a:spcAft>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indent="267970" algn="just">
              <a:spcAft>
                <a:spcPts val="0"/>
              </a:spcAft>
            </a:pPr>
            <a:r>
              <a:rPr lang="zh-CN" altLang="en-US" sz="1600" dirty="0" smtClean="0">
                <a:solidFill>
                  <a:prstClr val="black"/>
                </a:solidFill>
                <a:latin typeface="微软雅黑" panose="020B0503020204020204" pitchFamily="34" charset="-122"/>
                <a:ea typeface="微软雅黑" panose="020B0503020204020204" pitchFamily="34" charset="-122"/>
              </a:rPr>
              <a:t>采用历史</a:t>
            </a:r>
            <a:r>
              <a:rPr lang="en-US" altLang="zh-CN" sz="1600" dirty="0" smtClean="0">
                <a:solidFill>
                  <a:prstClr val="black"/>
                </a:solidFill>
                <a:latin typeface="微软雅黑" panose="020B0503020204020204" pitchFamily="34" charset="-122"/>
                <a:ea typeface="微软雅黑" panose="020B0503020204020204" pitchFamily="34" charset="-122"/>
              </a:rPr>
              <a:t>12</a:t>
            </a:r>
            <a:r>
              <a:rPr lang="zh-CN" altLang="en-US" sz="1600" dirty="0" smtClean="0">
                <a:solidFill>
                  <a:prstClr val="black"/>
                </a:solidFill>
                <a:latin typeface="微软雅黑" panose="020B0503020204020204" pitchFamily="34" charset="-122"/>
                <a:ea typeface="微软雅黑" panose="020B0503020204020204" pitchFamily="34" charset="-122"/>
              </a:rPr>
              <a:t>个月的月度数据计算计算出</a:t>
            </a:r>
            <a:r>
              <a:rPr lang="zh-CN" altLang="en-US" sz="1600" dirty="0">
                <a:solidFill>
                  <a:prstClr val="black"/>
                </a:solidFill>
                <a:latin typeface="微软雅黑" panose="020B0503020204020204" pitchFamily="34" charset="-122"/>
                <a:ea typeface="微软雅黑" panose="020B0503020204020204" pitchFamily="34" charset="-122"/>
              </a:rPr>
              <a:t>天</a:t>
            </a:r>
            <a:r>
              <a:rPr lang="zh-CN" altLang="en-US" sz="1600" dirty="0" smtClean="0">
                <a:solidFill>
                  <a:prstClr val="black"/>
                </a:solidFill>
                <a:latin typeface="微软雅黑" panose="020B0503020204020204" pitchFamily="34" charset="-122"/>
                <a:ea typeface="微软雅黑" panose="020B0503020204020204" pitchFamily="34" charset="-122"/>
              </a:rPr>
              <a:t>成控股（</a:t>
            </a:r>
            <a:r>
              <a:rPr lang="en-US" altLang="zh-CN" sz="1600" dirty="0" smtClean="0">
                <a:solidFill>
                  <a:prstClr val="black"/>
                </a:solidFill>
                <a:latin typeface="微软雅黑" panose="020B0503020204020204" pitchFamily="34" charset="-122"/>
                <a:ea typeface="微软雅黑" panose="020B0503020204020204" pitchFamily="34" charset="-122"/>
              </a:rPr>
              <a:t>600112</a:t>
            </a:r>
            <a:r>
              <a:rPr lang="zh-CN" altLang="en-US" sz="1600" dirty="0" smtClean="0">
                <a:solidFill>
                  <a:prstClr val="black"/>
                </a:solidFill>
                <a:latin typeface="微软雅黑" panose="020B0503020204020204" pitchFamily="34" charset="-122"/>
                <a:ea typeface="微软雅黑" panose="020B0503020204020204" pitchFamily="34" charset="-122"/>
              </a:rPr>
              <a:t>）在</a:t>
            </a:r>
            <a:r>
              <a:rPr lang="en-US" altLang="zh-CN" sz="1600" dirty="0" smtClean="0">
                <a:solidFill>
                  <a:prstClr val="black"/>
                </a:solidFill>
                <a:latin typeface="微软雅黑" panose="020B0503020204020204" pitchFamily="34" charset="-122"/>
                <a:ea typeface="微软雅黑" panose="020B0503020204020204" pitchFamily="34" charset="-122"/>
              </a:rPr>
              <a:t>2016</a:t>
            </a:r>
            <a:r>
              <a:rPr lang="zh-CN" altLang="en-US" sz="1600" dirty="0" smtClean="0">
                <a:solidFill>
                  <a:prstClr val="black"/>
                </a:solidFill>
                <a:latin typeface="微软雅黑" panose="020B0503020204020204" pitchFamily="34" charset="-122"/>
                <a:ea typeface="微软雅黑" panose="020B0503020204020204" pitchFamily="34" charset="-122"/>
              </a:rPr>
              <a:t>年</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月</a:t>
            </a:r>
            <a:r>
              <a:rPr lang="en-US" altLang="zh-CN" sz="1600" dirty="0" smtClean="0">
                <a:solidFill>
                  <a:prstClr val="black"/>
                </a:solidFill>
                <a:latin typeface="微软雅黑" panose="020B0503020204020204" pitchFamily="34" charset="-122"/>
                <a:ea typeface="微软雅黑" panose="020B0503020204020204" pitchFamily="34" charset="-122"/>
              </a:rPr>
              <a:t>31</a:t>
            </a:r>
            <a:r>
              <a:rPr lang="zh-CN" altLang="en-US" sz="1600" dirty="0" smtClean="0">
                <a:solidFill>
                  <a:prstClr val="black"/>
                </a:solidFill>
                <a:latin typeface="微软雅黑" panose="020B0503020204020204" pitchFamily="34" charset="-122"/>
                <a:ea typeface="微软雅黑" panose="020B0503020204020204" pitchFamily="34" charset="-122"/>
              </a:rPr>
              <a:t>日的多期截面敏感指标为</a:t>
            </a:r>
            <a:r>
              <a:rPr lang="en-US" altLang="zh-CN" sz="1600" dirty="0" smtClean="0">
                <a:solidFill>
                  <a:prstClr val="black"/>
                </a:solidFill>
                <a:latin typeface="微软雅黑" panose="020B0503020204020204" pitchFamily="34" charset="-122"/>
                <a:ea typeface="微软雅黑" panose="020B0503020204020204" pitchFamily="34" charset="-122"/>
              </a:rPr>
              <a:t>21.5104</a:t>
            </a:r>
            <a:r>
              <a:rPr lang="zh-CN" altLang="en-US" sz="1600" dirty="0" smtClean="0">
                <a:solidFill>
                  <a:prstClr val="black"/>
                </a:solidFill>
                <a:latin typeface="微软雅黑" panose="020B0503020204020204" pitchFamily="34" charset="-122"/>
                <a:ea typeface="微软雅黑" panose="020B0503020204020204" pitchFamily="34" charset="-122"/>
              </a:rPr>
              <a:t>，该股票对动量反转较为敏感。</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indent="267970" algn="just">
              <a:spcAft>
                <a:spcPts val="0"/>
              </a:spcAft>
            </a:pPr>
            <a:endParaRPr lang="en-US" altLang="zh-CN" sz="1600" dirty="0">
              <a:solidFill>
                <a:prstClr val="black"/>
              </a:solidFill>
              <a:latin typeface="微软雅黑" panose="020B0503020204020204" pitchFamily="34" charset="-122"/>
              <a:ea typeface="微软雅黑" panose="020B0503020204020204" pitchFamily="34" charset="-122"/>
            </a:endParaRPr>
          </a:p>
          <a:p>
            <a:pPr indent="267970" algn="just">
              <a:spcAft>
                <a:spcPts val="0"/>
              </a:spcAft>
            </a:pPr>
            <a:r>
              <a:rPr lang="zh-CN" altLang="en-US" sz="1600" dirty="0" smtClean="0">
                <a:solidFill>
                  <a:prstClr val="black"/>
                </a:solidFill>
                <a:latin typeface="微软雅黑" panose="020B0503020204020204" pitchFamily="34" charset="-122"/>
                <a:ea typeface="微软雅黑" panose="020B0503020204020204" pitchFamily="34" charset="-122"/>
              </a:rPr>
              <a:t>从图中可以看到，若中证</a:t>
            </a:r>
            <a:r>
              <a:rPr lang="en-US" altLang="zh-CN" sz="1600" dirty="0" smtClean="0">
                <a:solidFill>
                  <a:prstClr val="black"/>
                </a:solidFill>
                <a:latin typeface="微软雅黑" panose="020B0503020204020204" pitchFamily="34" charset="-122"/>
                <a:ea typeface="微软雅黑" panose="020B0503020204020204" pitchFamily="34" charset="-122"/>
              </a:rPr>
              <a:t>500</a:t>
            </a:r>
            <a:r>
              <a:rPr lang="zh-CN" altLang="en-US" sz="1600" dirty="0" smtClean="0">
                <a:solidFill>
                  <a:prstClr val="black"/>
                </a:solidFill>
                <a:latin typeface="微软雅黑" panose="020B0503020204020204" pitchFamily="34" charset="-122"/>
                <a:ea typeface="微软雅黑" panose="020B0503020204020204" pitchFamily="34" charset="-122"/>
              </a:rPr>
              <a:t>的成分股的收益从小到大排序进行分档，该股票的前期收益是最高档的，后期收益将很大可能地落在最低档。因此，可以认为该股票对中证</a:t>
            </a:r>
            <a:r>
              <a:rPr lang="en-US" altLang="zh-CN" sz="1600" dirty="0" smtClean="0">
                <a:solidFill>
                  <a:prstClr val="black"/>
                </a:solidFill>
                <a:latin typeface="微软雅黑" panose="020B0503020204020204" pitchFamily="34" charset="-122"/>
                <a:ea typeface="微软雅黑" panose="020B0503020204020204" pitchFamily="34" charset="-122"/>
              </a:rPr>
              <a:t>500</a:t>
            </a:r>
            <a:r>
              <a:rPr lang="zh-CN" altLang="en-US" sz="1600" dirty="0" smtClean="0">
                <a:solidFill>
                  <a:prstClr val="black"/>
                </a:solidFill>
                <a:latin typeface="微软雅黑" panose="020B0503020204020204" pitchFamily="34" charset="-122"/>
                <a:ea typeface="微软雅黑" panose="020B0503020204020204" pitchFamily="34" charset="-122"/>
              </a:rPr>
              <a:t>的反转效应较为敏感。</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indent="267970" algn="just">
              <a:spcAft>
                <a:spcPts val="0"/>
              </a:spcAft>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graphicFrame>
        <p:nvGraphicFramePr>
          <p:cNvPr id="8" name="图表 7"/>
          <p:cNvGraphicFramePr>
            <a:graphicFrameLocks/>
          </p:cNvGraphicFramePr>
          <p:nvPr>
            <p:extLst>
              <p:ext uri="{D42A27DB-BD31-4B8C-83A1-F6EECF244321}">
                <p14:modId xmlns:p14="http://schemas.microsoft.com/office/powerpoint/2010/main" val="3802040687"/>
              </p:ext>
            </p:extLst>
          </p:nvPr>
        </p:nvGraphicFramePr>
        <p:xfrm>
          <a:off x="2720814" y="3068970"/>
          <a:ext cx="4572000" cy="3543300"/>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777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25</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438150" y="2090978"/>
            <a:ext cx="8601075"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敏感系数反映的是</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股票相对于风格的敏感程度</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，反应的是：对该风格的配置是否能够在该股票上挣钱</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敏感系数的</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方向很重要</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，方向为正，越容易“博对”风格！方向为负的股票，越做越错！</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敏感系数的</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幅度也很重要</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，绝对值越大，说明该股票越容易受市场风格影响</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更直观的，敏感系数类似于股票的</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Beta</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系数，所不同的是，</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它是股票相对于动量</a:t>
            </a: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反转风格的“风格</a:t>
            </a:r>
            <a:r>
              <a:rPr lang="en-US" altLang="zh-CN" sz="1600" b="1" kern="100" dirty="0" smtClean="0">
                <a:solidFill>
                  <a:srgbClr val="333333"/>
                </a:solidFill>
                <a:latin typeface="微软雅黑" panose="020B0503020204020204" pitchFamily="34" charset="-122"/>
                <a:ea typeface="微软雅黑" panose="020B0503020204020204" pitchFamily="34" charset="-122"/>
                <a:cs typeface="Arial"/>
              </a:rPr>
              <a:t>Beta</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当股票对市场动量和反转越敏感时，当市场处于反转时，如果其前期收益较低时，后期获得较高的收益可能也就越大，因此，可以通过截面敏感系数精选股票池，挑选出对动量反转敏感的股票作为备选股票池。</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en-US" altLang="zh-CN" kern="100" dirty="0" smtClean="0">
                <a:solidFill>
                  <a:srgbClr val="333333"/>
                </a:solidFill>
                <a:latin typeface="微软雅黑" panose="020B0503020204020204" pitchFamily="34" charset="-122"/>
                <a:ea typeface="微软雅黑" panose="020B0503020204020204" pitchFamily="34" charset="-122"/>
                <a:cs typeface="Arial"/>
              </a:rPr>
              <a:t> </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p:txBody>
      </p:sp>
      <p:sp>
        <p:nvSpPr>
          <p:cNvPr id="5"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835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26</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438150" y="1412832"/>
            <a:ext cx="8601075"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endParaRPr lang="en-US" altLang="zh-CN" b="1"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en-US" altLang="zh-CN" b="1" kern="100" dirty="0" smtClean="0">
                <a:solidFill>
                  <a:srgbClr val="333333"/>
                </a:solidFill>
                <a:latin typeface="微软雅黑" panose="020B0503020204020204" pitchFamily="34" charset="-122"/>
                <a:ea typeface="微软雅黑" panose="020B0503020204020204" pitchFamily="34" charset="-122"/>
                <a:cs typeface="Arial"/>
              </a:rPr>
              <a:t>    </a:t>
            </a: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基于截面敏感系数筛选的反转因子选股策略：</a:t>
            </a:r>
            <a:endParaRPr lang="en-US" altLang="zh-CN"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股票池</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：中证</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500</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的成分股</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回测区间</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2007</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年</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1</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月</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31</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日至</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2016</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年</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4</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月</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30</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日</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选股规则</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：每月底采用历史</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12</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个月的股票数据计算股票的截面敏感系数，设定阈值进行筛选，挑选出指标大于阈值的股票作为备选股票池，然后按照</a:t>
            </a:r>
            <a:r>
              <a:rPr lang="zh-CN" altLang="en-US" sz="1600" kern="100" dirty="0">
                <a:solidFill>
                  <a:srgbClr val="333333"/>
                </a:solidFill>
                <a:latin typeface="微软雅黑" panose="020B0503020204020204" pitchFamily="34" charset="-122"/>
                <a:ea typeface="微软雅黑" panose="020B0503020204020204" pitchFamily="34" charset="-122"/>
                <a:cs typeface="Arial"/>
              </a:rPr>
              <a:t>上</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一个月的股票收益将备选股票池的收益从小到大排序，同样分成五档，分别考察每档的收益。</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调仓频率</a:t>
            </a:r>
            <a:r>
              <a:rPr lang="zh-CN" altLang="en-US" sz="1600" kern="100" dirty="0">
                <a:solidFill>
                  <a:srgbClr val="333333"/>
                </a:solidFill>
                <a:latin typeface="微软雅黑" panose="020B0503020204020204" pitchFamily="34" charset="-122"/>
                <a:ea typeface="微软雅黑" panose="020B0503020204020204" pitchFamily="34" charset="-122"/>
                <a:cs typeface="Arial"/>
              </a:rPr>
              <a:t>：每月月</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底</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权重分配</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：等权重</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p:txBody>
      </p:sp>
      <p:sp>
        <p:nvSpPr>
          <p:cNvPr id="5"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947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27</a:t>
            </a:r>
            <a:endParaRPr lang="zh-CN" altLang="en-US" sz="1400" dirty="0">
              <a:solidFill>
                <a:srgbClr val="808080"/>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extLst/>
          </p:nvPr>
        </p:nvGraphicFramePr>
        <p:xfrm>
          <a:off x="680259" y="2490050"/>
          <a:ext cx="8116856" cy="3819194"/>
        </p:xfrm>
        <a:graphic>
          <a:graphicData uri="http://schemas.openxmlformats.org/drawingml/2006/table">
            <a:tbl>
              <a:tblPr/>
              <a:tblGrid>
                <a:gridCol w="1146946"/>
                <a:gridCol w="1058720"/>
                <a:gridCol w="1058720"/>
                <a:gridCol w="1235174"/>
                <a:gridCol w="1146947"/>
                <a:gridCol w="1235174"/>
                <a:gridCol w="1235175"/>
              </a:tblGrid>
              <a:tr h="303318">
                <a:tc>
                  <a:txBody>
                    <a:bodyPr/>
                    <a:lstStyle/>
                    <a:p>
                      <a:pPr algn="ctr" rtl="0" fontAlgn="ctr"/>
                      <a:r>
                        <a:rPr lang="zh-CN" altLang="en-US" sz="1100" b="1" i="0" u="none" strike="noStrike" dirty="0">
                          <a:solidFill>
                            <a:srgbClr val="FFFFFF"/>
                          </a:solidFill>
                          <a:effectLst/>
                          <a:latin typeface="微软雅黑" panose="020B0503020204020204" pitchFamily="34" charset="-122"/>
                          <a:ea typeface="微软雅黑" panose="020B0503020204020204" pitchFamily="34" charset="-122"/>
                        </a:rPr>
                        <a:t>股票代码</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dirty="0">
                          <a:solidFill>
                            <a:srgbClr val="FFFFFF"/>
                          </a:solidFill>
                          <a:effectLst/>
                          <a:latin typeface="微软雅黑" panose="020B0503020204020204" pitchFamily="34" charset="-122"/>
                          <a:ea typeface="微软雅黑" panose="020B0503020204020204" pitchFamily="34" charset="-122"/>
                        </a:rPr>
                        <a:t>股票简称</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dirty="0">
                          <a:solidFill>
                            <a:srgbClr val="FFFFFF"/>
                          </a:solidFill>
                          <a:effectLst/>
                          <a:latin typeface="微软雅黑" panose="020B0503020204020204" pitchFamily="34" charset="-122"/>
                          <a:ea typeface="微软雅黑" panose="020B0503020204020204" pitchFamily="34" charset="-122"/>
                        </a:rPr>
                        <a:t>截面敏感系数</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dirty="0">
                          <a:solidFill>
                            <a:srgbClr val="FFFFFF"/>
                          </a:solidFill>
                          <a:effectLst/>
                          <a:latin typeface="微软雅黑" panose="020B0503020204020204" pitchFamily="34" charset="-122"/>
                          <a:ea typeface="微软雅黑" panose="020B0503020204020204" pitchFamily="34" charset="-122"/>
                        </a:rPr>
                        <a:t>上月</a:t>
                      </a:r>
                      <a:r>
                        <a:rPr lang="zh-CN" altLang="en-US" sz="1100" b="1" i="0" u="none" strike="noStrike" dirty="0" smtClean="0">
                          <a:solidFill>
                            <a:srgbClr val="FFFFFF"/>
                          </a:solidFill>
                          <a:effectLst/>
                          <a:latin typeface="微软雅黑" panose="020B0503020204020204" pitchFamily="34" charset="-122"/>
                          <a:ea typeface="微软雅黑" panose="020B0503020204020204" pitchFamily="34" charset="-122"/>
                        </a:rPr>
                        <a:t>收益</a:t>
                      </a:r>
                      <a:r>
                        <a:rPr lang="en-US" altLang="zh-CN" sz="1100" b="1" i="0" u="none" strike="noStrike" dirty="0" smtClean="0">
                          <a:solidFill>
                            <a:srgbClr val="FFFFFF"/>
                          </a:solidFill>
                          <a:effectLst/>
                          <a:latin typeface="微软雅黑" panose="020B0503020204020204" pitchFamily="34" charset="-122"/>
                          <a:ea typeface="微软雅黑" panose="020B0503020204020204" pitchFamily="34" charset="-122"/>
                        </a:rPr>
                        <a:t>(%)</a:t>
                      </a:r>
                      <a:endParaRPr lang="zh-CN" altLang="en-US" sz="11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a:solidFill>
                            <a:srgbClr val="FFFFFF"/>
                          </a:solidFill>
                          <a:effectLst/>
                          <a:latin typeface="微软雅黑" panose="020B0503020204020204" pitchFamily="34" charset="-122"/>
                          <a:ea typeface="微软雅黑" panose="020B0503020204020204" pitchFamily="34" charset="-122"/>
                        </a:rPr>
                        <a:t>上月序号</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dirty="0">
                          <a:solidFill>
                            <a:srgbClr val="FFFFFF"/>
                          </a:solidFill>
                          <a:effectLst/>
                          <a:latin typeface="微软雅黑" panose="020B0503020204020204" pitchFamily="34" charset="-122"/>
                          <a:ea typeface="微软雅黑" panose="020B0503020204020204" pitchFamily="34" charset="-122"/>
                        </a:rPr>
                        <a:t>本月</a:t>
                      </a:r>
                      <a:r>
                        <a:rPr lang="zh-CN" altLang="en-US" sz="1100" b="1" i="0" u="none" strike="noStrike" dirty="0" smtClean="0">
                          <a:solidFill>
                            <a:srgbClr val="FFFFFF"/>
                          </a:solidFill>
                          <a:effectLst/>
                          <a:latin typeface="微软雅黑" panose="020B0503020204020204" pitchFamily="34" charset="-122"/>
                          <a:ea typeface="微软雅黑" panose="020B0503020204020204" pitchFamily="34" charset="-122"/>
                        </a:rPr>
                        <a:t>收益</a:t>
                      </a:r>
                      <a:r>
                        <a:rPr lang="en-US" altLang="zh-CN" sz="1100" b="1" i="0" u="none" strike="noStrike" dirty="0" smtClean="0">
                          <a:solidFill>
                            <a:srgbClr val="FFFFFF"/>
                          </a:solidFill>
                          <a:effectLst/>
                          <a:latin typeface="微软雅黑" panose="020B0503020204020204" pitchFamily="34" charset="-122"/>
                          <a:ea typeface="微软雅黑" panose="020B0503020204020204" pitchFamily="34" charset="-122"/>
                        </a:rPr>
                        <a:t>(%)</a:t>
                      </a:r>
                      <a:endParaRPr lang="zh-CN" altLang="en-US" sz="11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dirty="0">
                          <a:solidFill>
                            <a:srgbClr val="FFFFFF"/>
                          </a:solidFill>
                          <a:effectLst/>
                          <a:latin typeface="微软雅黑" panose="020B0503020204020204" pitchFamily="34" charset="-122"/>
                          <a:ea typeface="微软雅黑" panose="020B0503020204020204" pitchFamily="34" charset="-122"/>
                        </a:rPr>
                        <a:t>本月序号</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r>
              <a:tr h="251134">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600699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均胜电子</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35.81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-1.58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470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41.92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64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51134">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000681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视觉中国</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34.44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1.48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427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41.7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66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251134">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002612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朗姿股份</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21.89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-8.42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497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120.22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600582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天地科技</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28.28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37.87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-1.79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447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600026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中海发展</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40.44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34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-10.5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493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002238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天威视讯</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18.32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-1.75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473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51.55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36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002273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水晶光电</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13.67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0.77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435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67.2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600112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天成控股</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13.6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2.81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408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37.86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82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002727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一心堂</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9.28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38.53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37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smtClean="0">
                          <a:solidFill>
                            <a:srgbClr val="000000"/>
                          </a:solidFill>
                          <a:effectLst/>
                          <a:latin typeface="Times New Roman" panose="02020603050405020304" pitchFamily="18" charset="0"/>
                          <a:cs typeface="Times New Roman" panose="02020603050405020304" pitchFamily="18" charset="0"/>
                        </a:rPr>
                        <a:t>0.00</a:t>
                      </a:r>
                      <a:endParaRPr lang="en-US" altLang="zh-C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431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000563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陕国投</a:t>
                      </a:r>
                      <a:r>
                        <a:rPr 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2.89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16.74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188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-4.67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469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600195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中牧股份</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0.01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18.61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162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30.16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116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600059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古越龙山</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-3.56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12.07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256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0.31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406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600970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中材国际</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-5.63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9.29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312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smtClean="0">
                          <a:solidFill>
                            <a:srgbClr val="000000"/>
                          </a:solidFill>
                          <a:effectLst/>
                          <a:latin typeface="Times New Roman" panose="02020603050405020304" pitchFamily="18" charset="0"/>
                          <a:cs typeface="Times New Roman" panose="02020603050405020304" pitchFamily="18" charset="0"/>
                        </a:rPr>
                        <a:t>0.00</a:t>
                      </a:r>
                      <a:endParaRPr lang="en-US" altLang="zh-C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427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51134">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600639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浦东金桥</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-11.38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2.21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418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a:solidFill>
                            <a:srgbClr val="000000"/>
                          </a:solidFill>
                          <a:effectLst/>
                          <a:latin typeface="Times New Roman" panose="02020603050405020304" pitchFamily="18" charset="0"/>
                          <a:cs typeface="Times New Roman" panose="02020603050405020304" pitchFamily="18" charset="0"/>
                        </a:rPr>
                        <a:t>2.79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386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
        <p:nvSpPr>
          <p:cNvPr id="19" name="椭圆 18"/>
          <p:cNvSpPr/>
          <p:nvPr/>
        </p:nvSpPr>
        <p:spPr>
          <a:xfrm>
            <a:off x="3152850" y="5526742"/>
            <a:ext cx="504042" cy="792066"/>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505457" y="2780946"/>
            <a:ext cx="526899" cy="1296108"/>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乘号 24"/>
          <p:cNvSpPr/>
          <p:nvPr/>
        </p:nvSpPr>
        <p:spPr>
          <a:xfrm>
            <a:off x="3678884" y="5550280"/>
            <a:ext cx="360030" cy="524461"/>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1"/>
          <p:cNvSpPr txBox="1">
            <a:spLocks noChangeArrowheads="1"/>
          </p:cNvSpPr>
          <p:nvPr/>
        </p:nvSpPr>
        <p:spPr bwMode="auto">
          <a:xfrm>
            <a:off x="416622" y="1268820"/>
            <a:ext cx="89973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spcAft>
                <a:spcPts val="0"/>
              </a:spcAft>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以</a:t>
            </a:r>
            <a:r>
              <a:rPr lang="en-US" altLang="zh-CN" sz="1600" dirty="0" smtClean="0">
                <a:latin typeface="微软雅黑" panose="020B0503020204020204" pitchFamily="34" charset="-122"/>
                <a:ea typeface="微软雅黑" panose="020B0503020204020204" pitchFamily="34" charset="-122"/>
              </a:rPr>
              <a:t>2015</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a:t>
            </a:r>
            <a:r>
              <a:rPr lang="en-US" altLang="zh-CN" sz="1600" dirty="0" smtClean="0">
                <a:latin typeface="微软雅黑" panose="020B0503020204020204" pitchFamily="34" charset="-122"/>
                <a:ea typeface="微软雅黑" panose="020B0503020204020204" pitchFamily="34" charset="-122"/>
              </a:rPr>
              <a:t>30</a:t>
            </a:r>
            <a:r>
              <a:rPr lang="zh-CN" altLang="en-US" sz="1600" dirty="0" smtClean="0">
                <a:latin typeface="微软雅黑" panose="020B0503020204020204" pitchFamily="34" charset="-122"/>
                <a:ea typeface="微软雅黑" panose="020B0503020204020204" pitchFamily="34" charset="-122"/>
              </a:rPr>
              <a:t>日为例，截面敏感系数越大，则股票对中证</a:t>
            </a:r>
            <a:r>
              <a:rPr lang="en-US" altLang="zh-CN" sz="1600" dirty="0" smtClean="0">
                <a:latin typeface="微软雅黑" panose="020B0503020204020204" pitchFamily="34" charset="-122"/>
                <a:ea typeface="微软雅黑" panose="020B0503020204020204" pitchFamily="34" charset="-122"/>
              </a:rPr>
              <a:t>500</a:t>
            </a:r>
            <a:r>
              <a:rPr lang="zh-CN" altLang="en-US" sz="1600" dirty="0" smtClean="0">
                <a:latin typeface="微软雅黑" panose="020B0503020204020204" pitchFamily="34" charset="-122"/>
                <a:ea typeface="微软雅黑" panose="020B0503020204020204" pitchFamily="34" charset="-122"/>
              </a:rPr>
              <a:t>的反转效应越敏感</a:t>
            </a:r>
            <a:endParaRPr lang="en-US" altLang="zh-CN" sz="1600" dirty="0" smtClean="0">
              <a:latin typeface="微软雅黑" panose="020B0503020204020204" pitchFamily="34" charset="-122"/>
              <a:ea typeface="微软雅黑" panose="020B0503020204020204" pitchFamily="34" charset="-122"/>
            </a:endParaRPr>
          </a:p>
          <a:p>
            <a:pPr marL="285750" indent="-285750" algn="just">
              <a:spcAft>
                <a:spcPts val="0"/>
              </a:spcAft>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lgn="just">
              <a:spcAft>
                <a:spcPts val="0"/>
              </a:spcAft>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因此，通过剔除敏感系数</a:t>
            </a:r>
            <a:r>
              <a:rPr lang="en-US" altLang="zh-CN" sz="1600" dirty="0" smtClean="0">
                <a:latin typeface="微软雅黑" panose="020B0503020204020204" pitchFamily="34" charset="-122"/>
                <a:ea typeface="微软雅黑" panose="020B0503020204020204" pitchFamily="34" charset="-122"/>
              </a:rPr>
              <a:t>&lt;0</a:t>
            </a:r>
            <a:r>
              <a:rPr lang="zh-CN" altLang="en-US" sz="1600" dirty="0" smtClean="0">
                <a:latin typeface="微软雅黑" panose="020B0503020204020204" pitchFamily="34" charset="-122"/>
                <a:ea typeface="微软雅黑" panose="020B0503020204020204" pitchFamily="34" charset="-122"/>
              </a:rPr>
              <a:t>的股票，分五档，买入收益最低档（收益</a:t>
            </a:r>
            <a:r>
              <a:rPr lang="en-US" altLang="zh-CN" sz="1600" dirty="0" smtClean="0">
                <a:latin typeface="微软雅黑" panose="020B0503020204020204" pitchFamily="34" charset="-122"/>
                <a:ea typeface="微软雅黑" panose="020B0503020204020204" pitchFamily="34" charset="-122"/>
              </a:rPr>
              <a:t>32.43%</a:t>
            </a:r>
            <a:r>
              <a:rPr lang="zh-CN" altLang="en-US" sz="1600" dirty="0" smtClean="0">
                <a:latin typeface="微软雅黑" panose="020B0503020204020204" pitchFamily="34" charset="-122"/>
                <a:ea typeface="微软雅黑" panose="020B0503020204020204" pitchFamily="34" charset="-122"/>
              </a:rPr>
              <a:t>），卖空收益最高档（</a:t>
            </a:r>
            <a:r>
              <a:rPr lang="en-US" altLang="zh-CN" sz="1600" dirty="0" smtClean="0">
                <a:latin typeface="微软雅黑" panose="020B0503020204020204" pitchFamily="34" charset="-122"/>
                <a:ea typeface="微软雅黑" panose="020B0503020204020204" pitchFamily="34" charset="-122"/>
              </a:rPr>
              <a:t>19.70%</a:t>
            </a:r>
            <a:r>
              <a:rPr lang="zh-CN" altLang="en-US" sz="1600" dirty="0" smtClean="0">
                <a:latin typeface="微软雅黑" panose="020B0503020204020204" pitchFamily="34" charset="-122"/>
                <a:ea typeface="微软雅黑" panose="020B0503020204020204" pitchFamily="34" charset="-122"/>
              </a:rPr>
              <a:t>），获取</a:t>
            </a:r>
            <a:r>
              <a:rPr lang="en-US" altLang="zh-CN" sz="1600" dirty="0" smtClean="0">
                <a:latin typeface="微软雅黑" panose="020B0503020204020204" pitchFamily="34" charset="-122"/>
                <a:ea typeface="微软雅黑" panose="020B0503020204020204" pitchFamily="34" charset="-122"/>
              </a:rPr>
              <a:t>12.73%</a:t>
            </a:r>
            <a:r>
              <a:rPr lang="zh-CN" altLang="en-US" sz="1600" dirty="0" smtClean="0">
                <a:latin typeface="微软雅黑" panose="020B0503020204020204" pitchFamily="34" charset="-122"/>
                <a:ea typeface="微软雅黑" panose="020B0503020204020204" pitchFamily="34" charset="-122"/>
              </a:rPr>
              <a:t>的多空收益，远远高于传统的反转因子</a:t>
            </a:r>
            <a:r>
              <a:rPr lang="en-US" altLang="zh-CN" sz="1600" dirty="0" smtClean="0">
                <a:latin typeface="微软雅黑" panose="020B0503020204020204" pitchFamily="34" charset="-122"/>
                <a:ea typeface="微软雅黑" panose="020B0503020204020204" pitchFamily="34" charset="-122"/>
              </a:rPr>
              <a:t>5.70%</a:t>
            </a:r>
            <a:r>
              <a:rPr lang="zh-CN" altLang="en-US" sz="1600" dirty="0" smtClean="0">
                <a:latin typeface="微软雅黑" panose="020B0503020204020204" pitchFamily="34" charset="-122"/>
                <a:ea typeface="微软雅黑" panose="020B0503020204020204" pitchFamily="34" charset="-122"/>
              </a:rPr>
              <a:t>的多空收益。</a:t>
            </a:r>
            <a:endParaRPr lang="en-US" altLang="zh-CN" sz="1600" dirty="0" smtClean="0">
              <a:latin typeface="微软雅黑" panose="020B0503020204020204" pitchFamily="34" charset="-122"/>
              <a:ea typeface="微软雅黑" panose="020B0503020204020204" pitchFamily="34" charset="-122"/>
            </a:endParaRPr>
          </a:p>
        </p:txBody>
      </p:sp>
      <p:sp>
        <p:nvSpPr>
          <p:cNvPr id="33" name="椭圆 32"/>
          <p:cNvSpPr/>
          <p:nvPr/>
        </p:nvSpPr>
        <p:spPr>
          <a:xfrm>
            <a:off x="7905246" y="2780946"/>
            <a:ext cx="526899" cy="1296108"/>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4814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28</a:t>
            </a:r>
            <a:endParaRPr lang="zh-CN" altLang="en-US" sz="1400" dirty="0">
              <a:solidFill>
                <a:srgbClr val="808080"/>
              </a:solidFill>
              <a:latin typeface="微软雅黑" panose="020B0503020204020204" pitchFamily="34" charset="-122"/>
              <a:ea typeface="微软雅黑" panose="020B0503020204020204" pitchFamily="34" charset="-122"/>
            </a:endParaRPr>
          </a:p>
        </p:txBody>
      </p:sp>
      <p:graphicFrame>
        <p:nvGraphicFramePr>
          <p:cNvPr id="9" name="图表 8"/>
          <p:cNvGraphicFramePr>
            <a:graphicFrameLocks/>
          </p:cNvGraphicFramePr>
          <p:nvPr>
            <p:extLst/>
          </p:nvPr>
        </p:nvGraphicFramePr>
        <p:xfrm>
          <a:off x="17510" y="1463298"/>
          <a:ext cx="4572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a:graphicFrameLocks/>
          </p:cNvGraphicFramePr>
          <p:nvPr>
            <p:extLst>
              <p:ext uri="{D42A27DB-BD31-4B8C-83A1-F6EECF244321}">
                <p14:modId xmlns:p14="http://schemas.microsoft.com/office/powerpoint/2010/main" val="1539070884"/>
              </p:ext>
            </p:extLst>
          </p:nvPr>
        </p:nvGraphicFramePr>
        <p:xfrm>
          <a:off x="4880992" y="1442930"/>
          <a:ext cx="4572000" cy="25200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
          <p:cNvSpPr txBox="1"/>
          <p:nvPr/>
        </p:nvSpPr>
        <p:spPr>
          <a:xfrm>
            <a:off x="632520" y="1124744"/>
            <a:ext cx="8496944" cy="338554"/>
          </a:xfrm>
          <a:prstGeom prst="rect">
            <a:avLst/>
          </a:prstGeom>
          <a:noFill/>
        </p:spPr>
        <p:txBody>
          <a:bodyPr wrap="square" rtlCol="0">
            <a:spAutoFit/>
          </a:bodyPr>
          <a:lstStyle/>
          <a:p>
            <a:pPr algn="ctr"/>
            <a:r>
              <a:rPr lang="zh-CN" altLang="en-US" sz="1600" b="1" dirty="0" smtClean="0">
                <a:solidFill>
                  <a:prstClr val="black"/>
                </a:solidFill>
                <a:latin typeface="Times New Roman" pitchFamily="18" charset="0"/>
                <a:ea typeface="微软雅黑" panose="020B0503020204020204" pitchFamily="34" charset="-122"/>
              </a:rPr>
              <a:t>截面敏感系数大于</a:t>
            </a:r>
            <a:r>
              <a:rPr lang="en-US" altLang="zh-CN" sz="1600" b="1" dirty="0" smtClean="0">
                <a:solidFill>
                  <a:prstClr val="black"/>
                </a:solidFill>
                <a:latin typeface="Times New Roman" pitchFamily="18" charset="0"/>
                <a:ea typeface="微软雅黑" panose="020B0503020204020204" pitchFamily="34" charset="-122"/>
              </a:rPr>
              <a:t>0</a:t>
            </a:r>
            <a:r>
              <a:rPr lang="zh-CN" altLang="en-US" sz="1600" b="1" dirty="0" smtClean="0">
                <a:solidFill>
                  <a:prstClr val="black"/>
                </a:solidFill>
                <a:latin typeface="Times New Roman" pitchFamily="18" charset="0"/>
                <a:ea typeface="微软雅黑" panose="020B0503020204020204" pitchFamily="34" charset="-122"/>
              </a:rPr>
              <a:t>的股票的分档回测</a:t>
            </a:r>
            <a:endParaRPr lang="en-US" altLang="zh-CN" sz="1600" b="1" dirty="0" smtClean="0">
              <a:solidFill>
                <a:prstClr val="black"/>
              </a:solidFill>
              <a:latin typeface="Times New Roman" pitchFamily="18" charset="0"/>
              <a:ea typeface="微软雅黑" panose="020B0503020204020204" pitchFamily="34" charset="-122"/>
            </a:endParaRPr>
          </a:p>
        </p:txBody>
      </p:sp>
      <p:graphicFrame>
        <p:nvGraphicFramePr>
          <p:cNvPr id="16" name="图表 15"/>
          <p:cNvGraphicFramePr>
            <a:graphicFrameLocks/>
          </p:cNvGraphicFramePr>
          <p:nvPr>
            <p:extLst/>
          </p:nvPr>
        </p:nvGraphicFramePr>
        <p:xfrm>
          <a:off x="123944" y="3999458"/>
          <a:ext cx="4572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276134273"/>
              </p:ext>
            </p:extLst>
          </p:nvPr>
        </p:nvGraphicFramePr>
        <p:xfrm>
          <a:off x="5169018" y="4173026"/>
          <a:ext cx="4253397" cy="2280224"/>
        </p:xfrm>
        <a:graphic>
          <a:graphicData uri="http://schemas.openxmlformats.org/drawingml/2006/table">
            <a:tbl>
              <a:tblPr/>
              <a:tblGrid>
                <a:gridCol w="1417799"/>
                <a:gridCol w="1417799"/>
                <a:gridCol w="1417799"/>
              </a:tblGrid>
              <a:tr h="380060">
                <a:tc>
                  <a:txBody>
                    <a:bodyPr/>
                    <a:lstStyle/>
                    <a:p>
                      <a:pPr algn="ctr" rtl="0" fontAlgn="ctr"/>
                      <a:r>
                        <a:rPr lang="zh-CN" altLang="en-US" sz="1100" b="1" i="0" u="none" strike="noStrike" dirty="0">
                          <a:solidFill>
                            <a:srgbClr val="FFFFFF"/>
                          </a:solidFill>
                          <a:effectLst/>
                          <a:latin typeface="Arial"/>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a:solidFill>
                            <a:srgbClr val="FFFFFF"/>
                          </a:solidFill>
                          <a:effectLst/>
                          <a:latin typeface="Arial"/>
                        </a:rPr>
                        <a:t>截面敏感多空组合</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dirty="0">
                          <a:solidFill>
                            <a:srgbClr val="FFFFFF"/>
                          </a:solidFill>
                          <a:effectLst/>
                          <a:latin typeface="Arial"/>
                        </a:rPr>
                        <a:t>传统反转因子多空组合</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r>
              <a:tr h="316694">
                <a:tc>
                  <a:txBody>
                    <a:bodyPr/>
                    <a:lstStyle/>
                    <a:p>
                      <a:pPr algn="ctr" rtl="0" fontAlgn="ctr"/>
                      <a:r>
                        <a:rPr lang="zh-CN" altLang="en-US" sz="1100" b="1" i="0" u="none" strike="noStrike">
                          <a:solidFill>
                            <a:srgbClr val="FFFFFF"/>
                          </a:solidFill>
                          <a:effectLst/>
                          <a:latin typeface="Arial"/>
                        </a:rPr>
                        <a:t>年化收益</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a:solidFill>
                            <a:srgbClr val="000000"/>
                          </a:solidFill>
                          <a:effectLst/>
                          <a:latin typeface="Times New Roman"/>
                        </a:rPr>
                        <a:t>29.15%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dirty="0">
                          <a:solidFill>
                            <a:srgbClr val="000000"/>
                          </a:solidFill>
                          <a:effectLst/>
                          <a:latin typeface="Times New Roman"/>
                        </a:rPr>
                        <a:t>24.69%</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16694">
                <a:tc>
                  <a:txBody>
                    <a:bodyPr/>
                    <a:lstStyle/>
                    <a:p>
                      <a:pPr algn="ctr" rtl="0" fontAlgn="ctr"/>
                      <a:r>
                        <a:rPr lang="zh-CN" altLang="en-US" sz="1100" b="1" i="0" u="none" strike="noStrike">
                          <a:solidFill>
                            <a:srgbClr val="FFFFFF"/>
                          </a:solidFill>
                          <a:effectLst/>
                          <a:latin typeface="Arial"/>
                        </a:rPr>
                        <a:t>年化波动率</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a:solidFill>
                            <a:srgbClr val="000000"/>
                          </a:solidFill>
                          <a:effectLst/>
                          <a:latin typeface="Times New Roman"/>
                        </a:rPr>
                        <a:t>18.53%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dirty="0">
                          <a:solidFill>
                            <a:srgbClr val="000000"/>
                          </a:solidFill>
                          <a:effectLst/>
                          <a:latin typeface="Times New Roman"/>
                        </a:rPr>
                        <a:t>16.92%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16694">
                <a:tc>
                  <a:txBody>
                    <a:bodyPr/>
                    <a:lstStyle/>
                    <a:p>
                      <a:pPr algn="ctr" rtl="0" fontAlgn="ctr"/>
                      <a:r>
                        <a:rPr lang="zh-CN" altLang="en-US" sz="1100" b="1" i="0" u="none" strike="noStrike">
                          <a:solidFill>
                            <a:srgbClr val="FFFFFF"/>
                          </a:solidFill>
                          <a:effectLst/>
                          <a:latin typeface="Arial"/>
                        </a:rPr>
                        <a:t>年化信息比率</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smtClean="0">
                          <a:solidFill>
                            <a:srgbClr val="000000"/>
                          </a:solidFill>
                          <a:effectLst/>
                          <a:latin typeface="Times New Roman"/>
                        </a:rPr>
                        <a:t>1.42</a:t>
                      </a:r>
                      <a:endParaRPr lang="en-US" altLang="zh-CN" sz="1100" b="0" i="0" u="none" strike="noStrike" dirty="0">
                        <a:solidFill>
                          <a:srgbClr val="000000"/>
                        </a:solidFill>
                        <a:effectLst/>
                        <a:latin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100" b="0" i="0" u="none" strike="noStrike" dirty="0" smtClean="0">
                          <a:solidFill>
                            <a:srgbClr val="000000"/>
                          </a:solidFill>
                          <a:effectLst/>
                          <a:latin typeface="Times New Roman"/>
                        </a:rPr>
                        <a:t>1.34</a:t>
                      </a:r>
                      <a:endParaRPr lang="en-US" altLang="zh-CN" sz="1100" b="0" i="0" u="none" strike="noStrike" dirty="0">
                        <a:solidFill>
                          <a:srgbClr val="000000"/>
                        </a:solidFill>
                        <a:effectLst/>
                        <a:latin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16694">
                <a:tc>
                  <a:txBody>
                    <a:bodyPr/>
                    <a:lstStyle/>
                    <a:p>
                      <a:pPr algn="ctr" rtl="0" fontAlgn="ctr"/>
                      <a:r>
                        <a:rPr lang="zh-CN" altLang="en-US" sz="1100" b="1" i="0" u="none" strike="noStrike">
                          <a:solidFill>
                            <a:srgbClr val="FFFFFF"/>
                          </a:solidFill>
                          <a:effectLst/>
                          <a:latin typeface="Arial"/>
                        </a:rPr>
                        <a:t>历史最大回撤</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a:solidFill>
                            <a:srgbClr val="000000"/>
                          </a:solidFill>
                          <a:effectLst/>
                          <a:latin typeface="Times New Roman"/>
                        </a:rPr>
                        <a:t>-16.91%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a:solidFill>
                            <a:srgbClr val="000000"/>
                          </a:solidFill>
                          <a:effectLst/>
                          <a:latin typeface="Times New Roman"/>
                        </a:rPr>
                        <a:t>-18.60%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16694">
                <a:tc>
                  <a:txBody>
                    <a:bodyPr/>
                    <a:lstStyle/>
                    <a:p>
                      <a:pPr algn="ctr" rtl="0" fontAlgn="ctr"/>
                      <a:r>
                        <a:rPr lang="zh-CN" altLang="en-US" sz="1100" b="1" i="0" u="none" strike="noStrike">
                          <a:solidFill>
                            <a:srgbClr val="FFFFFF"/>
                          </a:solidFill>
                          <a:effectLst/>
                          <a:latin typeface="Arial"/>
                        </a:rPr>
                        <a:t>最大回撤区间</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a:solidFill>
                            <a:srgbClr val="000000"/>
                          </a:solidFill>
                          <a:effectLst/>
                          <a:latin typeface="Times New Roman"/>
                        </a:rPr>
                        <a:t>2014.8.31 - 2015.1.31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100" b="0" i="0" u="none" strike="noStrike" dirty="0">
                          <a:solidFill>
                            <a:srgbClr val="000000"/>
                          </a:solidFill>
                          <a:effectLst/>
                          <a:latin typeface="Times New Roman"/>
                        </a:rPr>
                        <a:t>2014.8.31 - 2015.1.31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16694">
                <a:tc>
                  <a:txBody>
                    <a:bodyPr/>
                    <a:lstStyle/>
                    <a:p>
                      <a:pPr algn="ctr" rtl="0" fontAlgn="ctr"/>
                      <a:r>
                        <a:rPr lang="zh-CN" altLang="en-US" sz="1100" b="1" i="0" u="none" strike="noStrike">
                          <a:solidFill>
                            <a:srgbClr val="FFFFFF"/>
                          </a:solidFill>
                          <a:effectLst/>
                          <a:latin typeface="Arial"/>
                        </a:rPr>
                        <a:t>收益回撤比</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smtClean="0">
                          <a:solidFill>
                            <a:srgbClr val="000000"/>
                          </a:solidFill>
                          <a:effectLst/>
                          <a:latin typeface="Times New Roman"/>
                        </a:rPr>
                        <a:t>1.72</a:t>
                      </a:r>
                      <a:endParaRPr lang="en-US" altLang="zh-CN" sz="1100" b="0" i="0" u="none" strike="noStrike" dirty="0">
                        <a:solidFill>
                          <a:srgbClr val="000000"/>
                        </a:solidFill>
                        <a:effectLst/>
                        <a:latin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dirty="0" smtClean="0">
                          <a:solidFill>
                            <a:srgbClr val="000000"/>
                          </a:solidFill>
                          <a:effectLst/>
                          <a:latin typeface="Times New Roman"/>
                        </a:rPr>
                        <a:t>1.33</a:t>
                      </a:r>
                      <a:endParaRPr lang="en-US" altLang="zh-CN" sz="1100" b="0" i="0" u="none" strike="noStrike" dirty="0">
                        <a:solidFill>
                          <a:srgbClr val="000000"/>
                        </a:solidFill>
                        <a:effectLst/>
                        <a:latin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
        <p:nvSpPr>
          <p:cNvPr id="18"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1582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1" name="文本框 5"/>
          <p:cNvSpPr txBox="1">
            <a:spLocks noChangeArrowheads="1"/>
          </p:cNvSpPr>
          <p:nvPr/>
        </p:nvSpPr>
        <p:spPr bwMode="auto">
          <a:xfrm>
            <a:off x="6607175" y="1627188"/>
            <a:ext cx="2268538"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0">
                <a:solidFill>
                  <a:schemeClr val="bg1"/>
                </a:solidFill>
                <a:latin typeface="微软雅黑" panose="020B0503020204020204" pitchFamily="34" charset="-122"/>
                <a:ea typeface="微软雅黑" panose="020B0503020204020204" pitchFamily="34" charset="-122"/>
              </a:rPr>
              <a:t>01</a:t>
            </a:r>
            <a:endParaRPr lang="zh-CN" altLang="en-US" sz="14000">
              <a:solidFill>
                <a:schemeClr val="bg1"/>
              </a:solidFill>
              <a:latin typeface="微软雅黑" panose="020B0503020204020204" pitchFamily="34" charset="-122"/>
              <a:ea typeface="微软雅黑" panose="020B0503020204020204" pitchFamily="34" charset="-122"/>
            </a:endParaRPr>
          </a:p>
        </p:txBody>
      </p:sp>
      <p:sp>
        <p:nvSpPr>
          <p:cNvPr id="7172" name="文本框 6"/>
          <p:cNvSpPr txBox="1">
            <a:spLocks noChangeArrowheads="1"/>
          </p:cNvSpPr>
          <p:nvPr/>
        </p:nvSpPr>
        <p:spPr bwMode="auto">
          <a:xfrm>
            <a:off x="4119563" y="1698625"/>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173" name="文本框 7"/>
          <p:cNvSpPr txBox="1">
            <a:spLocks noChangeArrowheads="1"/>
          </p:cNvSpPr>
          <p:nvPr/>
        </p:nvSpPr>
        <p:spPr bwMode="auto">
          <a:xfrm>
            <a:off x="4821238" y="2582863"/>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174" name="文本框 8"/>
          <p:cNvSpPr txBox="1">
            <a:spLocks noChangeArrowheads="1"/>
          </p:cNvSpPr>
          <p:nvPr/>
        </p:nvSpPr>
        <p:spPr bwMode="auto">
          <a:xfrm>
            <a:off x="5121275" y="3681413"/>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175" name="文本框 9"/>
          <p:cNvSpPr txBox="1">
            <a:spLocks noChangeArrowheads="1"/>
          </p:cNvSpPr>
          <p:nvPr/>
        </p:nvSpPr>
        <p:spPr bwMode="auto">
          <a:xfrm>
            <a:off x="4981575" y="4837113"/>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177" name="文本框 10"/>
          <p:cNvSpPr txBox="1">
            <a:spLocks noChangeArrowheads="1"/>
          </p:cNvSpPr>
          <p:nvPr/>
        </p:nvSpPr>
        <p:spPr bwMode="auto">
          <a:xfrm>
            <a:off x="6834188" y="4294158"/>
            <a:ext cx="2162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rgbClr val="FFFFFF"/>
                </a:solidFill>
                <a:latin typeface="微软雅黑" panose="020B0503020204020204" pitchFamily="34" charset="-122"/>
                <a:ea typeface="微软雅黑" panose="020B0503020204020204" pitchFamily="34" charset="-122"/>
              </a:rPr>
              <a:t>|  </a:t>
            </a:r>
            <a:r>
              <a:rPr lang="zh-CN" altLang="en-US" sz="2000" dirty="0" smtClean="0">
                <a:solidFill>
                  <a:srgbClr val="FFFFFF"/>
                </a:solidFill>
                <a:latin typeface="微软雅黑" panose="020B0503020204020204" pitchFamily="34" charset="-122"/>
                <a:ea typeface="微软雅黑" panose="020B0503020204020204" pitchFamily="34" charset="-122"/>
              </a:rPr>
              <a:t>动量反转效应  </a:t>
            </a:r>
            <a:r>
              <a:rPr lang="en-US" altLang="zh-CN" sz="2000" dirty="0" smtClean="0">
                <a:solidFill>
                  <a:srgbClr val="FFFFFF"/>
                </a:solidFill>
                <a:latin typeface="微软雅黑" panose="020B0503020204020204" pitchFamily="34" charset="-122"/>
                <a:ea typeface="微软雅黑" panose="020B0503020204020204" pitchFamily="34" charset="-122"/>
              </a:rPr>
              <a:t>|</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7178" name="文本框 12"/>
          <p:cNvSpPr txBox="1">
            <a:spLocks noChangeArrowheads="1"/>
          </p:cNvSpPr>
          <p:nvPr/>
        </p:nvSpPr>
        <p:spPr bwMode="auto">
          <a:xfrm>
            <a:off x="7534275" y="4818530"/>
            <a:ext cx="5588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dirty="0">
                <a:solidFill>
                  <a:srgbClr val="FFFFFF"/>
                </a:solidFill>
                <a:latin typeface="微软雅黑" panose="020B0503020204020204" pitchFamily="34" charset="-122"/>
                <a:ea typeface="微软雅黑" panose="020B0503020204020204" pitchFamily="34" charset="-122"/>
              </a:rPr>
              <a:t>&gt;</a:t>
            </a:r>
            <a:endParaRPr lang="zh-CN" altLang="en-US" sz="4000" dirty="0">
              <a:solidFill>
                <a:srgbClr val="FFFFFF"/>
              </a:solidFill>
              <a:latin typeface="微软雅黑" panose="020B0503020204020204" pitchFamily="34" charset="-122"/>
              <a:ea typeface="微软雅黑" panose="020B0503020204020204" pitchFamily="34" charset="-122"/>
            </a:endParaRPr>
          </a:p>
        </p:txBody>
      </p:sp>
      <p:pic>
        <p:nvPicPr>
          <p:cNvPr id="717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111375"/>
            <a:ext cx="32893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02</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29</a:t>
            </a:r>
            <a:endParaRPr lang="zh-CN" altLang="en-US" sz="1400" dirty="0">
              <a:solidFill>
                <a:srgbClr val="80808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87" y="1542437"/>
            <a:ext cx="1152128" cy="1624796"/>
          </a:xfrm>
          <a:prstGeom prst="rect">
            <a:avLst/>
          </a:prstGeom>
        </p:spPr>
      </p:pic>
      <p:sp>
        <p:nvSpPr>
          <p:cNvPr id="8" name="文本框 20"/>
          <p:cNvSpPr txBox="1"/>
          <p:nvPr/>
        </p:nvSpPr>
        <p:spPr>
          <a:xfrm>
            <a:off x="776651" y="1218290"/>
            <a:ext cx="8658835" cy="338554"/>
          </a:xfrm>
          <a:prstGeom prst="rect">
            <a:avLst/>
          </a:prstGeom>
          <a:noFill/>
        </p:spPr>
        <p:txBody>
          <a:bodyPr wrap="square" rtlCol="0">
            <a:spAutoFit/>
          </a:bodyPr>
          <a:lstStyle/>
          <a:p>
            <a:pPr algn="ctr"/>
            <a:r>
              <a:rPr lang="zh-CN" altLang="en-US" sz="1600" b="1" dirty="0" smtClean="0">
                <a:solidFill>
                  <a:prstClr val="black"/>
                </a:solidFill>
                <a:latin typeface="Times New Roman" pitchFamily="18" charset="0"/>
                <a:ea typeface="微软雅黑" panose="020B0503020204020204" pitchFamily="34" charset="-122"/>
              </a:rPr>
              <a:t>截面敏感系数筛选的反转因子多空组合之年度回测</a:t>
            </a:r>
            <a:endParaRPr lang="zh-CN" altLang="en-US" sz="1600" b="1" dirty="0">
              <a:solidFill>
                <a:prstClr val="black"/>
              </a:solidFill>
              <a:latin typeface="Times New Roman" pitchFamily="18" charset="0"/>
              <a:ea typeface="微软雅黑" panose="020B0503020204020204" pitchFamily="34" charset="-122"/>
            </a:endParaRPr>
          </a:p>
        </p:txBody>
      </p:sp>
      <p:sp>
        <p:nvSpPr>
          <p:cNvPr id="7"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97854641"/>
              </p:ext>
            </p:extLst>
          </p:nvPr>
        </p:nvGraphicFramePr>
        <p:xfrm>
          <a:off x="1834614" y="1844868"/>
          <a:ext cx="6790690" cy="4104347"/>
        </p:xfrm>
        <a:graphic>
          <a:graphicData uri="http://schemas.openxmlformats.org/drawingml/2006/table">
            <a:tbl>
              <a:tblPr/>
              <a:tblGrid>
                <a:gridCol w="760894"/>
                <a:gridCol w="989378"/>
                <a:gridCol w="936078"/>
                <a:gridCol w="936078"/>
                <a:gridCol w="1080090"/>
                <a:gridCol w="1008084"/>
                <a:gridCol w="1080088"/>
              </a:tblGrid>
              <a:tr h="1004992">
                <a:tc>
                  <a:txBody>
                    <a:bodyPr/>
                    <a:lstStyle/>
                    <a:p>
                      <a:pPr algn="ctr" rtl="0" fontAlgn="ctr"/>
                      <a:r>
                        <a:rPr lang="zh-CN" altLang="en-US" sz="1400" b="1" i="0" u="none" strike="noStrike" dirty="0">
                          <a:solidFill>
                            <a:srgbClr val="FFFFFF"/>
                          </a:solidFill>
                          <a:effectLst/>
                          <a:latin typeface="微软雅黑"/>
                        </a:rPr>
                        <a:t>年度</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dirty="0">
                          <a:solidFill>
                            <a:srgbClr val="FFFFFF"/>
                          </a:solidFill>
                          <a:effectLst/>
                          <a:latin typeface="微软雅黑"/>
                        </a:rPr>
                        <a:t>截面敏感多空组合</a:t>
                      </a:r>
                      <a:r>
                        <a:rPr lang="en-US" altLang="zh-CN" sz="1400" b="1" i="0" u="none" strike="noStrike" dirty="0">
                          <a:solidFill>
                            <a:srgbClr val="FFFFFF"/>
                          </a:solidFill>
                          <a:effectLst/>
                          <a:latin typeface="微软雅黑"/>
                        </a:rPr>
                        <a:t>-</a:t>
                      </a:r>
                      <a:r>
                        <a:rPr lang="zh-CN" altLang="en-US" sz="1400" b="1" i="0" u="none" strike="noStrike" dirty="0">
                          <a:solidFill>
                            <a:srgbClr val="FFFFFF"/>
                          </a:solidFill>
                          <a:effectLst/>
                          <a:latin typeface="微软雅黑"/>
                        </a:rPr>
                        <a:t>收益率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a:solidFill>
                            <a:srgbClr val="FFFFFF"/>
                          </a:solidFill>
                          <a:effectLst/>
                          <a:latin typeface="微软雅黑"/>
                        </a:rPr>
                        <a:t>截面敏感多空组合</a:t>
                      </a:r>
                      <a:r>
                        <a:rPr lang="en-US" altLang="zh-CN" sz="1400" b="1" i="0" u="none" strike="noStrike">
                          <a:solidFill>
                            <a:srgbClr val="FFFFFF"/>
                          </a:solidFill>
                          <a:effectLst/>
                          <a:latin typeface="微软雅黑"/>
                        </a:rPr>
                        <a:t>-</a:t>
                      </a:r>
                      <a:r>
                        <a:rPr lang="zh-CN" altLang="en-US" sz="1400" b="1" i="0" u="none" strike="noStrike">
                          <a:solidFill>
                            <a:srgbClr val="FFFFFF"/>
                          </a:solidFill>
                          <a:effectLst/>
                          <a:latin typeface="微软雅黑"/>
                        </a:rPr>
                        <a:t>最大回撤</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a:solidFill>
                            <a:srgbClr val="FFFFFF"/>
                          </a:solidFill>
                          <a:effectLst/>
                          <a:latin typeface="微软雅黑"/>
                        </a:rPr>
                        <a:t>截面敏感多空组合</a:t>
                      </a:r>
                      <a:r>
                        <a:rPr lang="en-US" altLang="zh-CN" sz="1400" b="1" i="0" u="none" strike="noStrike">
                          <a:solidFill>
                            <a:srgbClr val="FFFFFF"/>
                          </a:solidFill>
                          <a:effectLst/>
                          <a:latin typeface="微软雅黑"/>
                        </a:rPr>
                        <a:t>-</a:t>
                      </a:r>
                      <a:r>
                        <a:rPr lang="zh-CN" altLang="en-US" sz="1400" b="1" i="0" u="none" strike="noStrike">
                          <a:solidFill>
                            <a:srgbClr val="FFFFFF"/>
                          </a:solidFill>
                          <a:effectLst/>
                          <a:latin typeface="微软雅黑"/>
                        </a:rPr>
                        <a:t>信息比率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dirty="0">
                          <a:solidFill>
                            <a:srgbClr val="FFFFFF"/>
                          </a:solidFill>
                          <a:effectLst/>
                          <a:latin typeface="微软雅黑"/>
                        </a:rPr>
                        <a:t>传统反转</a:t>
                      </a:r>
                      <a:r>
                        <a:rPr lang="zh-CN" altLang="en-US" sz="1400" b="1" i="0" u="none" strike="noStrike" dirty="0" smtClean="0">
                          <a:solidFill>
                            <a:srgbClr val="FFFFFF"/>
                          </a:solidFill>
                          <a:effectLst/>
                          <a:latin typeface="微软雅黑"/>
                        </a:rPr>
                        <a:t>因子多</a:t>
                      </a:r>
                      <a:r>
                        <a:rPr lang="zh-CN" altLang="en-US" sz="1400" b="1" i="0" u="none" strike="noStrike" dirty="0">
                          <a:solidFill>
                            <a:srgbClr val="FFFFFF"/>
                          </a:solidFill>
                          <a:effectLst/>
                          <a:latin typeface="微软雅黑"/>
                        </a:rPr>
                        <a:t>空组合</a:t>
                      </a:r>
                      <a:r>
                        <a:rPr lang="en-US" altLang="zh-CN" sz="1400" b="1" i="0" u="none" strike="noStrike" dirty="0">
                          <a:solidFill>
                            <a:srgbClr val="FFFFFF"/>
                          </a:solidFill>
                          <a:effectLst/>
                          <a:latin typeface="微软雅黑"/>
                        </a:rPr>
                        <a:t>-</a:t>
                      </a:r>
                      <a:r>
                        <a:rPr lang="zh-CN" altLang="en-US" sz="1400" b="1" i="0" u="none" strike="noStrike" dirty="0">
                          <a:solidFill>
                            <a:srgbClr val="FFFFFF"/>
                          </a:solidFill>
                          <a:effectLst/>
                          <a:latin typeface="微软雅黑"/>
                        </a:rPr>
                        <a:t>收益率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a:solidFill>
                            <a:srgbClr val="FFFFFF"/>
                          </a:solidFill>
                          <a:effectLst/>
                          <a:latin typeface="微软雅黑"/>
                        </a:rPr>
                        <a:t>传统反转因多空组合</a:t>
                      </a:r>
                      <a:r>
                        <a:rPr lang="en-US" altLang="zh-CN" sz="1400" b="1" i="0" u="none" strike="noStrike">
                          <a:solidFill>
                            <a:srgbClr val="FFFFFF"/>
                          </a:solidFill>
                          <a:effectLst/>
                          <a:latin typeface="微软雅黑"/>
                        </a:rPr>
                        <a:t>-</a:t>
                      </a:r>
                      <a:r>
                        <a:rPr lang="zh-CN" altLang="en-US" sz="1400" b="1" i="0" u="none" strike="noStrike">
                          <a:solidFill>
                            <a:srgbClr val="FFFFFF"/>
                          </a:solidFill>
                          <a:effectLst/>
                          <a:latin typeface="微软雅黑"/>
                        </a:rPr>
                        <a:t>最大回撤</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dirty="0">
                          <a:solidFill>
                            <a:srgbClr val="FFFFFF"/>
                          </a:solidFill>
                          <a:effectLst/>
                          <a:latin typeface="微软雅黑"/>
                        </a:rPr>
                        <a:t>传统反转因子多空组合</a:t>
                      </a:r>
                      <a:r>
                        <a:rPr lang="en-US" altLang="zh-CN" sz="1400" b="1" i="0" u="none" strike="noStrike" dirty="0">
                          <a:solidFill>
                            <a:srgbClr val="FFFFFF"/>
                          </a:solidFill>
                          <a:effectLst/>
                          <a:latin typeface="微软雅黑"/>
                        </a:rPr>
                        <a:t>-</a:t>
                      </a:r>
                      <a:r>
                        <a:rPr lang="zh-CN" altLang="en-US" sz="1400" b="1" i="0" u="none" strike="noStrike" dirty="0">
                          <a:solidFill>
                            <a:srgbClr val="FFFFFF"/>
                          </a:solidFill>
                          <a:effectLst/>
                          <a:latin typeface="微软雅黑"/>
                        </a:rPr>
                        <a:t>信息比率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r>
              <a:tr h="320623">
                <a:tc>
                  <a:txBody>
                    <a:bodyPr/>
                    <a:lstStyle/>
                    <a:p>
                      <a:pPr algn="ctr" rtl="0" fontAlgn="ctr"/>
                      <a:r>
                        <a:rPr lang="en-US" altLang="zh-CN" sz="1400" b="0" i="0" u="none" strike="noStrike">
                          <a:solidFill>
                            <a:srgbClr val="000000"/>
                          </a:solidFill>
                          <a:effectLst/>
                          <a:latin typeface="Times New Roman"/>
                        </a:rPr>
                        <a:t>2007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53.99%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9.77%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200.86%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37.58%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14.38%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172.57%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08748">
                <a:tc>
                  <a:txBody>
                    <a:bodyPr/>
                    <a:lstStyle/>
                    <a:p>
                      <a:pPr algn="ctr" rtl="0" fontAlgn="ctr"/>
                      <a:r>
                        <a:rPr lang="en-US" altLang="zh-CN" sz="1400" b="0" i="0" u="none" strike="noStrike">
                          <a:solidFill>
                            <a:srgbClr val="000000"/>
                          </a:solidFill>
                          <a:effectLst/>
                          <a:latin typeface="Times New Roman"/>
                        </a:rPr>
                        <a:t>2008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18.83%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8.06%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198.34%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26.44%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5.27%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331.13%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08748">
                <a:tc>
                  <a:txBody>
                    <a:bodyPr/>
                    <a:lstStyle/>
                    <a:p>
                      <a:pPr algn="ctr" rtl="0" fontAlgn="ctr"/>
                      <a:r>
                        <a:rPr lang="en-US" altLang="zh-CN" sz="1400" b="0" i="0" u="none" strike="noStrike">
                          <a:solidFill>
                            <a:srgbClr val="000000"/>
                          </a:solidFill>
                          <a:effectLst/>
                          <a:latin typeface="Times New Roman"/>
                        </a:rPr>
                        <a:t>2009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55.91%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1.01%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330.32%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42.05%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0.53%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374.03%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08748">
                <a:tc>
                  <a:txBody>
                    <a:bodyPr/>
                    <a:lstStyle/>
                    <a:p>
                      <a:pPr algn="ctr" rtl="0" fontAlgn="ctr"/>
                      <a:r>
                        <a:rPr lang="en-US" altLang="zh-CN" sz="1400" b="0" i="0" u="none" strike="noStrike">
                          <a:solidFill>
                            <a:srgbClr val="000000"/>
                          </a:solidFill>
                          <a:effectLst/>
                          <a:latin typeface="Times New Roman"/>
                        </a:rPr>
                        <a:t>2010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14.34%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7.48%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83.39%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9.80%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6.97%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dirty="0">
                          <a:solidFill>
                            <a:srgbClr val="000000"/>
                          </a:solidFill>
                          <a:effectLst/>
                          <a:latin typeface="Times New Roman"/>
                        </a:rPr>
                        <a:t>60.93%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08748">
                <a:tc>
                  <a:txBody>
                    <a:bodyPr/>
                    <a:lstStyle/>
                    <a:p>
                      <a:pPr algn="ctr" rtl="0" fontAlgn="ctr"/>
                      <a:r>
                        <a:rPr lang="en-US" altLang="zh-CN" sz="1400" b="0" i="0" u="none" strike="noStrike">
                          <a:solidFill>
                            <a:srgbClr val="000000"/>
                          </a:solidFill>
                          <a:effectLst/>
                          <a:latin typeface="Times New Roman"/>
                        </a:rPr>
                        <a:t>2011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7.81%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5.83%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57.95%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7.41%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3.17%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154.95%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08748">
                <a:tc>
                  <a:txBody>
                    <a:bodyPr/>
                    <a:lstStyle/>
                    <a:p>
                      <a:pPr algn="ctr" rtl="0" fontAlgn="ctr"/>
                      <a:r>
                        <a:rPr lang="en-US" altLang="zh-CN" sz="1400" b="0" i="0" u="none" strike="noStrike">
                          <a:solidFill>
                            <a:srgbClr val="000000"/>
                          </a:solidFill>
                          <a:effectLst/>
                          <a:latin typeface="Times New Roman"/>
                        </a:rPr>
                        <a:t>2012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27.94%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7.94%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222.76%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23.93%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6.64%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235.39%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08748">
                <a:tc>
                  <a:txBody>
                    <a:bodyPr/>
                    <a:lstStyle/>
                    <a:p>
                      <a:pPr algn="ctr" rtl="0" fontAlgn="ctr"/>
                      <a:r>
                        <a:rPr lang="en-US" altLang="zh-CN" sz="1400" b="0" i="0" u="none" strike="noStrike">
                          <a:solidFill>
                            <a:srgbClr val="000000"/>
                          </a:solidFill>
                          <a:effectLst/>
                          <a:latin typeface="Times New Roman"/>
                        </a:rPr>
                        <a:t>2013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25.81%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5.98%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172.15%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23.94%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5.94%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154.17%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08748">
                <a:tc>
                  <a:txBody>
                    <a:bodyPr/>
                    <a:lstStyle/>
                    <a:p>
                      <a:pPr algn="ctr" rtl="0" fontAlgn="ctr"/>
                      <a:r>
                        <a:rPr lang="en-US" altLang="zh-CN" sz="1400" b="0" i="0" u="none" strike="noStrike">
                          <a:solidFill>
                            <a:srgbClr val="000000"/>
                          </a:solidFill>
                          <a:effectLst/>
                          <a:latin typeface="Times New Roman"/>
                        </a:rPr>
                        <a:t>2014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-6.33%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14.70%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-60.52%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-9.07%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17.75%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-58.40%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08748">
                <a:tc>
                  <a:txBody>
                    <a:bodyPr/>
                    <a:lstStyle/>
                    <a:p>
                      <a:pPr algn="ctr" rtl="0" fontAlgn="ctr"/>
                      <a:r>
                        <a:rPr lang="en-US" altLang="zh-CN" sz="1400" b="0" i="0" u="none" strike="noStrike">
                          <a:solidFill>
                            <a:srgbClr val="000000"/>
                          </a:solidFill>
                          <a:effectLst/>
                          <a:latin typeface="Times New Roman"/>
                        </a:rPr>
                        <a:t>2015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81.47%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11.64%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251.67%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72.93%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11.46%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246.92%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08748">
                <a:tc>
                  <a:txBody>
                    <a:bodyPr/>
                    <a:lstStyle/>
                    <a:p>
                      <a:pPr algn="ctr" rtl="0" fontAlgn="ctr"/>
                      <a:r>
                        <a:rPr lang="en-US" altLang="zh-CN" sz="1400" b="0" i="0" u="none" strike="noStrike">
                          <a:solidFill>
                            <a:srgbClr val="000000"/>
                          </a:solidFill>
                          <a:effectLst/>
                          <a:latin typeface="Times New Roman"/>
                        </a:rPr>
                        <a:t>2016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13.14%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3.89%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295.94%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dirty="0">
                          <a:solidFill>
                            <a:srgbClr val="000000"/>
                          </a:solidFill>
                          <a:effectLst/>
                          <a:latin typeface="Times New Roman"/>
                        </a:rPr>
                        <a:t>11.45%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0.93%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dirty="0">
                          <a:solidFill>
                            <a:srgbClr val="000000"/>
                          </a:solidFill>
                          <a:effectLst/>
                          <a:latin typeface="Times New Roman"/>
                        </a:rPr>
                        <a:t>464.57%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1749989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30</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15" name="TextBox 1"/>
          <p:cNvSpPr txBox="1"/>
          <p:nvPr/>
        </p:nvSpPr>
        <p:spPr>
          <a:xfrm>
            <a:off x="632520" y="1229889"/>
            <a:ext cx="8496944" cy="830997"/>
          </a:xfrm>
          <a:prstGeom prst="rect">
            <a:avLst/>
          </a:prstGeom>
          <a:noFill/>
        </p:spPr>
        <p:txBody>
          <a:bodyPr wrap="square" rtlCol="0">
            <a:spAutoFit/>
          </a:bodyPr>
          <a:lstStyle/>
          <a:p>
            <a:r>
              <a:rPr lang="zh-CN" altLang="en-US" sz="1600" b="1" dirty="0" smtClean="0">
                <a:solidFill>
                  <a:prstClr val="black"/>
                </a:solidFill>
                <a:latin typeface="Times New Roman" pitchFamily="18" charset="0"/>
                <a:ea typeface="微软雅黑" panose="020B0503020204020204" pitchFamily="34" charset="-122"/>
              </a:rPr>
              <a:t>截面敏感对冲：</a:t>
            </a:r>
            <a:r>
              <a:rPr lang="zh-CN" altLang="en-US" sz="1600" dirty="0" smtClean="0">
                <a:solidFill>
                  <a:prstClr val="black"/>
                </a:solidFill>
                <a:latin typeface="Times New Roman" pitchFamily="18" charset="0"/>
                <a:ea typeface="微软雅黑" panose="020B0503020204020204" pitchFamily="34" charset="-122"/>
              </a:rPr>
              <a:t>截面敏感指标大于</a:t>
            </a:r>
            <a:r>
              <a:rPr lang="en-US" altLang="zh-CN" sz="1600" dirty="0" smtClean="0">
                <a:solidFill>
                  <a:prstClr val="black"/>
                </a:solidFill>
                <a:latin typeface="Times New Roman" pitchFamily="18" charset="0"/>
                <a:ea typeface="微软雅黑" panose="020B0503020204020204" pitchFamily="34" charset="-122"/>
              </a:rPr>
              <a:t>0</a:t>
            </a:r>
            <a:r>
              <a:rPr lang="zh-CN" altLang="en-US" sz="1600" dirty="0" smtClean="0">
                <a:solidFill>
                  <a:prstClr val="black"/>
                </a:solidFill>
                <a:latin typeface="Times New Roman" pitchFamily="18" charset="0"/>
                <a:ea typeface="微软雅黑" panose="020B0503020204020204" pitchFamily="34" charset="-122"/>
              </a:rPr>
              <a:t>的股票作为备选股票池，分五档，多前期收益最低档，空中证</a:t>
            </a:r>
            <a:r>
              <a:rPr lang="en-US" altLang="zh-CN" sz="1600" dirty="0" smtClean="0">
                <a:solidFill>
                  <a:prstClr val="black"/>
                </a:solidFill>
                <a:latin typeface="Times New Roman" pitchFamily="18" charset="0"/>
                <a:ea typeface="微软雅黑" panose="020B0503020204020204" pitchFamily="34" charset="-122"/>
              </a:rPr>
              <a:t>500</a:t>
            </a:r>
            <a:r>
              <a:rPr lang="zh-CN" altLang="en-US" sz="1600" dirty="0" smtClean="0">
                <a:solidFill>
                  <a:prstClr val="black"/>
                </a:solidFill>
                <a:latin typeface="Times New Roman" pitchFamily="18" charset="0"/>
                <a:ea typeface="微软雅黑" panose="020B0503020204020204" pitchFamily="34" charset="-122"/>
              </a:rPr>
              <a:t>指数</a:t>
            </a:r>
            <a:endParaRPr lang="en-US" altLang="zh-CN" sz="1600" dirty="0" smtClean="0">
              <a:solidFill>
                <a:prstClr val="black"/>
              </a:solidFill>
              <a:latin typeface="Times New Roman" pitchFamily="18" charset="0"/>
              <a:ea typeface="微软雅黑" panose="020B0503020204020204" pitchFamily="34" charset="-122"/>
            </a:endParaRPr>
          </a:p>
          <a:p>
            <a:r>
              <a:rPr lang="zh-CN" altLang="en-US" sz="1600" b="1" dirty="0" smtClean="0">
                <a:solidFill>
                  <a:prstClr val="black"/>
                </a:solidFill>
                <a:latin typeface="Times New Roman" pitchFamily="18" charset="0"/>
                <a:ea typeface="微软雅黑" panose="020B0503020204020204" pitchFamily="34" charset="-122"/>
              </a:rPr>
              <a:t>传统反转因子对冲：</a:t>
            </a:r>
            <a:r>
              <a:rPr lang="zh-CN" altLang="en-US" sz="1600" dirty="0" smtClean="0">
                <a:solidFill>
                  <a:prstClr val="black"/>
                </a:solidFill>
                <a:latin typeface="Times New Roman" pitchFamily="18" charset="0"/>
                <a:ea typeface="微软雅黑" panose="020B0503020204020204" pitchFamily="34" charset="-122"/>
              </a:rPr>
              <a:t>按照前期收益从小到大分五档，多收益最低档，空中证</a:t>
            </a:r>
            <a:r>
              <a:rPr lang="en-US" altLang="zh-CN" sz="1600" dirty="0" smtClean="0">
                <a:solidFill>
                  <a:prstClr val="black"/>
                </a:solidFill>
                <a:latin typeface="Times New Roman" pitchFamily="18" charset="0"/>
                <a:ea typeface="微软雅黑" panose="020B0503020204020204" pitchFamily="34" charset="-122"/>
              </a:rPr>
              <a:t>500</a:t>
            </a:r>
            <a:r>
              <a:rPr lang="zh-CN" altLang="en-US" sz="1600" dirty="0" smtClean="0">
                <a:solidFill>
                  <a:prstClr val="black"/>
                </a:solidFill>
                <a:latin typeface="Times New Roman" pitchFamily="18" charset="0"/>
                <a:ea typeface="微软雅黑" panose="020B0503020204020204" pitchFamily="34" charset="-122"/>
              </a:rPr>
              <a:t>指数</a:t>
            </a:r>
            <a:endParaRPr lang="en-US" altLang="zh-CN" sz="1600" dirty="0" smtClean="0">
              <a:solidFill>
                <a:prstClr val="black"/>
              </a:solidFill>
              <a:latin typeface="Times New Roman" pitchFamily="18" charset="0"/>
              <a:ea typeface="微软雅黑" panose="020B0503020204020204" pitchFamily="34" charset="-122"/>
            </a:endParaRPr>
          </a:p>
        </p:txBody>
      </p:sp>
      <p:graphicFrame>
        <p:nvGraphicFramePr>
          <p:cNvPr id="16" name="图表 15"/>
          <p:cNvGraphicFramePr>
            <a:graphicFrameLocks/>
          </p:cNvGraphicFramePr>
          <p:nvPr>
            <p:extLst/>
          </p:nvPr>
        </p:nvGraphicFramePr>
        <p:xfrm>
          <a:off x="123944" y="2348910"/>
          <a:ext cx="4572000" cy="3204865"/>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20"/>
          <p:cNvSpPr txBox="1"/>
          <p:nvPr/>
        </p:nvSpPr>
        <p:spPr>
          <a:xfrm>
            <a:off x="4877218" y="2348910"/>
            <a:ext cx="4691168" cy="461665"/>
          </a:xfrm>
          <a:prstGeom prst="rect">
            <a:avLst/>
          </a:prstGeom>
          <a:noFill/>
        </p:spPr>
        <p:txBody>
          <a:bodyPr wrap="square" rtlCol="0">
            <a:spAutoFit/>
          </a:bodyPr>
          <a:lstStyle/>
          <a:p>
            <a:r>
              <a:rPr lang="zh-CN" altLang="en-US" sz="1200" b="1" dirty="0" smtClean="0">
                <a:solidFill>
                  <a:prstClr val="black"/>
                </a:solidFill>
                <a:latin typeface="Times New Roman" pitchFamily="18" charset="0"/>
                <a:ea typeface="微软雅黑" panose="020B0503020204020204" pitchFamily="34" charset="-122"/>
              </a:rPr>
              <a:t>股票池为截面敏感指标大于</a:t>
            </a:r>
            <a:r>
              <a:rPr lang="en-US" altLang="zh-CN" sz="1200" b="1" dirty="0" smtClean="0">
                <a:solidFill>
                  <a:prstClr val="black"/>
                </a:solidFill>
                <a:latin typeface="Times New Roman" pitchFamily="18" charset="0"/>
                <a:ea typeface="微软雅黑" panose="020B0503020204020204" pitchFamily="34" charset="-122"/>
              </a:rPr>
              <a:t>0</a:t>
            </a:r>
            <a:r>
              <a:rPr lang="zh-CN" altLang="en-US" sz="1200" b="1" dirty="0" smtClean="0">
                <a:solidFill>
                  <a:prstClr val="black"/>
                </a:solidFill>
                <a:latin typeface="Times New Roman" pitchFamily="18" charset="0"/>
                <a:ea typeface="微软雅黑" panose="020B0503020204020204" pitchFamily="34" charset="-122"/>
              </a:rPr>
              <a:t>的股票，分五档，买入收益最低档股票，卖空中证</a:t>
            </a:r>
            <a:r>
              <a:rPr lang="en-US" altLang="zh-CN" sz="1200" b="1" dirty="0" smtClean="0">
                <a:solidFill>
                  <a:prstClr val="black"/>
                </a:solidFill>
                <a:latin typeface="Times New Roman" pitchFamily="18" charset="0"/>
                <a:ea typeface="微软雅黑" panose="020B0503020204020204" pitchFamily="34" charset="-122"/>
              </a:rPr>
              <a:t>500</a:t>
            </a:r>
            <a:endParaRPr lang="zh-CN" altLang="en-US" sz="1200" b="1" dirty="0">
              <a:solidFill>
                <a:prstClr val="black"/>
              </a:solidFill>
              <a:latin typeface="Times New Roman" pitchFamily="18" charset="0"/>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411894169"/>
              </p:ext>
            </p:extLst>
          </p:nvPr>
        </p:nvGraphicFramePr>
        <p:xfrm>
          <a:off x="4877218" y="2878410"/>
          <a:ext cx="4360138" cy="2422747"/>
        </p:xfrm>
        <a:graphic>
          <a:graphicData uri="http://schemas.openxmlformats.org/drawingml/2006/table">
            <a:tbl>
              <a:tblPr/>
              <a:tblGrid>
                <a:gridCol w="1092890"/>
                <a:gridCol w="1524716"/>
                <a:gridCol w="1742532"/>
              </a:tblGrid>
              <a:tr h="580214">
                <a:tc>
                  <a:txBody>
                    <a:bodyPr/>
                    <a:lstStyle/>
                    <a:p>
                      <a:pPr algn="ctr" rtl="0" fontAlgn="ctr"/>
                      <a:r>
                        <a:rPr lang="zh-CN" altLang="en-US" sz="1100" b="1" i="0" u="none" strike="noStrike" dirty="0">
                          <a:solidFill>
                            <a:srgbClr val="FFFFFF"/>
                          </a:solidFill>
                          <a:effectLst/>
                          <a:latin typeface="Arial"/>
                        </a:rPr>
                        <a:t>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dirty="0">
                          <a:solidFill>
                            <a:srgbClr val="FFFFFF"/>
                          </a:solidFill>
                          <a:effectLst/>
                          <a:latin typeface="Arial"/>
                        </a:rPr>
                        <a:t>截面敏感对冲</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a:solidFill>
                            <a:srgbClr val="FFFFFF"/>
                          </a:solidFill>
                          <a:effectLst/>
                          <a:latin typeface="Arial"/>
                        </a:rPr>
                        <a:t>传统反转因子对冲</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r>
              <a:tr h="263219">
                <a:tc>
                  <a:txBody>
                    <a:bodyPr/>
                    <a:lstStyle/>
                    <a:p>
                      <a:pPr algn="ctr" rtl="0" fontAlgn="ctr"/>
                      <a:r>
                        <a:rPr lang="zh-CN" altLang="en-US" sz="1100" b="1" i="0" u="none" strike="noStrike">
                          <a:solidFill>
                            <a:srgbClr val="FFFFFF"/>
                          </a:solidFill>
                          <a:effectLst/>
                          <a:latin typeface="Arial"/>
                        </a:rPr>
                        <a:t>年化收益</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a:solidFill>
                            <a:srgbClr val="000000"/>
                          </a:solidFill>
                          <a:effectLst/>
                          <a:latin typeface="Times New Roman"/>
                        </a:rPr>
                        <a:t>17.52%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a:solidFill>
                            <a:srgbClr val="000000"/>
                          </a:solidFill>
                          <a:effectLst/>
                          <a:latin typeface="Times New Roman"/>
                        </a:rPr>
                        <a:t>14.85%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263219">
                <a:tc>
                  <a:txBody>
                    <a:bodyPr/>
                    <a:lstStyle/>
                    <a:p>
                      <a:pPr algn="ctr" rtl="0" fontAlgn="ctr"/>
                      <a:r>
                        <a:rPr lang="zh-CN" altLang="en-US" sz="1100" b="1" i="0" u="none" strike="noStrike">
                          <a:solidFill>
                            <a:srgbClr val="FFFFFF"/>
                          </a:solidFill>
                          <a:effectLst/>
                          <a:latin typeface="Arial"/>
                        </a:rPr>
                        <a:t>年化波动率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a:solidFill>
                            <a:srgbClr val="000000"/>
                          </a:solidFill>
                          <a:effectLst/>
                          <a:latin typeface="Times New Roman"/>
                        </a:rPr>
                        <a:t>12.32%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100" b="0" i="0" u="none" strike="noStrike">
                          <a:solidFill>
                            <a:srgbClr val="000000"/>
                          </a:solidFill>
                          <a:effectLst/>
                          <a:latin typeface="Times New Roman"/>
                        </a:rPr>
                        <a:t>10.37%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63219">
                <a:tc>
                  <a:txBody>
                    <a:bodyPr/>
                    <a:lstStyle/>
                    <a:p>
                      <a:pPr algn="ctr" rtl="0" fontAlgn="ctr"/>
                      <a:r>
                        <a:rPr lang="zh-CN" altLang="en-US" sz="1100" b="1" i="0" u="none" strike="noStrike">
                          <a:solidFill>
                            <a:srgbClr val="FFFFFF"/>
                          </a:solidFill>
                          <a:effectLst/>
                          <a:latin typeface="Arial"/>
                        </a:rPr>
                        <a:t>年化信息比率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smtClean="0">
                          <a:solidFill>
                            <a:srgbClr val="000000"/>
                          </a:solidFill>
                          <a:effectLst/>
                          <a:latin typeface="Times New Roman"/>
                        </a:rPr>
                        <a:t>1.32</a:t>
                      </a:r>
                      <a:endParaRPr lang="en-US" altLang="zh-CN" sz="1100" b="0" i="0" u="none" strike="noStrike" dirty="0">
                        <a:solidFill>
                          <a:srgbClr val="000000"/>
                        </a:solidFill>
                        <a:effectLst/>
                        <a:latin typeface="Times New Roman"/>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dirty="0" smtClean="0">
                          <a:solidFill>
                            <a:srgbClr val="000000"/>
                          </a:solidFill>
                          <a:effectLst/>
                          <a:latin typeface="Times New Roman"/>
                        </a:rPr>
                        <a:t>1.33</a:t>
                      </a:r>
                      <a:endParaRPr lang="en-US" altLang="zh-CN" sz="1100" b="0" i="0" u="none" strike="noStrike" dirty="0">
                        <a:solidFill>
                          <a:srgbClr val="000000"/>
                        </a:solidFill>
                        <a:effectLst/>
                        <a:latin typeface="Times New Roman"/>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263219">
                <a:tc>
                  <a:txBody>
                    <a:bodyPr/>
                    <a:lstStyle/>
                    <a:p>
                      <a:pPr algn="ctr" rtl="0" fontAlgn="ctr"/>
                      <a:r>
                        <a:rPr lang="zh-CN" altLang="en-US" sz="1100" b="1" i="0" u="none" strike="noStrike">
                          <a:solidFill>
                            <a:srgbClr val="FFFFFF"/>
                          </a:solidFill>
                          <a:effectLst/>
                          <a:latin typeface="Arial"/>
                        </a:rPr>
                        <a:t>历史最大回撤</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a:solidFill>
                            <a:srgbClr val="000000"/>
                          </a:solidFill>
                          <a:effectLst/>
                          <a:latin typeface="Times New Roman"/>
                        </a:rPr>
                        <a:t>-11.22%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100" b="0" i="0" u="none" strike="noStrike" dirty="0">
                          <a:solidFill>
                            <a:srgbClr val="000000"/>
                          </a:solidFill>
                          <a:effectLst/>
                          <a:latin typeface="Times New Roman"/>
                        </a:rPr>
                        <a:t>-10.59%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63219">
                <a:tc>
                  <a:txBody>
                    <a:bodyPr/>
                    <a:lstStyle/>
                    <a:p>
                      <a:pPr algn="ctr" rtl="0" fontAlgn="ctr"/>
                      <a:r>
                        <a:rPr lang="zh-CN" altLang="en-US" sz="1100" b="1" i="0" u="none" strike="noStrike">
                          <a:solidFill>
                            <a:srgbClr val="FFFFFF"/>
                          </a:solidFill>
                          <a:effectLst/>
                          <a:latin typeface="Arial"/>
                        </a:rPr>
                        <a:t>最大回撤区间</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a:solidFill>
                            <a:srgbClr val="000000"/>
                          </a:solidFill>
                          <a:effectLst/>
                          <a:latin typeface="Times New Roman"/>
                        </a:rPr>
                        <a:t>2014.8.31 - 2015.1.31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dirty="0">
                          <a:solidFill>
                            <a:srgbClr val="000000"/>
                          </a:solidFill>
                          <a:effectLst/>
                          <a:latin typeface="Times New Roman"/>
                        </a:rPr>
                        <a:t>2014.8.31 - 2015.1.31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263219">
                <a:tc>
                  <a:txBody>
                    <a:bodyPr/>
                    <a:lstStyle/>
                    <a:p>
                      <a:pPr algn="ctr" rtl="0" fontAlgn="ctr"/>
                      <a:r>
                        <a:rPr lang="zh-CN" altLang="en-US" sz="1100" b="1" i="0" u="none" strike="noStrike">
                          <a:solidFill>
                            <a:srgbClr val="FFFFFF"/>
                          </a:solidFill>
                          <a:effectLst/>
                          <a:latin typeface="Arial"/>
                        </a:rPr>
                        <a:t>收益回撤比</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smtClean="0">
                          <a:solidFill>
                            <a:srgbClr val="000000"/>
                          </a:solidFill>
                          <a:effectLst/>
                          <a:latin typeface="Times New Roman"/>
                        </a:rPr>
                        <a:t>1.56</a:t>
                      </a:r>
                      <a:endParaRPr lang="en-US" altLang="zh-CN" sz="1100" b="0" i="0" u="none" strike="noStrike" dirty="0">
                        <a:solidFill>
                          <a:srgbClr val="000000"/>
                        </a:solidFill>
                        <a:effectLst/>
                        <a:latin typeface="Times New Roman"/>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100" b="0" i="0" u="none" strike="noStrike" dirty="0" smtClean="0">
                          <a:solidFill>
                            <a:srgbClr val="000000"/>
                          </a:solidFill>
                          <a:effectLst/>
                          <a:latin typeface="Times New Roman"/>
                        </a:rPr>
                        <a:t>1.40</a:t>
                      </a:r>
                      <a:endParaRPr lang="en-US" altLang="zh-CN" sz="1100" b="0" i="0" u="none" strike="noStrike" dirty="0">
                        <a:solidFill>
                          <a:srgbClr val="000000"/>
                        </a:solidFill>
                        <a:effectLst/>
                        <a:latin typeface="Times New Roman"/>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263219">
                <a:tc>
                  <a:txBody>
                    <a:bodyPr/>
                    <a:lstStyle/>
                    <a:p>
                      <a:pPr algn="ctr" rtl="0" fontAlgn="ctr"/>
                      <a:r>
                        <a:rPr lang="zh-CN" altLang="en-US" sz="1100" b="1" i="0" u="none" strike="noStrike">
                          <a:solidFill>
                            <a:srgbClr val="FFFFFF"/>
                          </a:solidFill>
                          <a:effectLst/>
                          <a:latin typeface="Arial"/>
                        </a:rPr>
                        <a:t>股票年化换手率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a:solidFill>
                            <a:srgbClr val="000000"/>
                          </a:solidFill>
                          <a:effectLst/>
                          <a:latin typeface="Times New Roman"/>
                        </a:rPr>
                        <a:t>10.56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dirty="0">
                          <a:solidFill>
                            <a:srgbClr val="000000"/>
                          </a:solidFill>
                          <a:effectLst/>
                          <a:latin typeface="Times New Roman"/>
                        </a:rPr>
                        <a:t>10.03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
        <p:nvSpPr>
          <p:cNvPr id="9"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038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31</a:t>
            </a:r>
            <a:endParaRPr lang="zh-CN" altLang="en-US" sz="1400" dirty="0">
              <a:solidFill>
                <a:srgbClr val="80808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28" y="1567276"/>
            <a:ext cx="1152128" cy="1624796"/>
          </a:xfrm>
          <a:prstGeom prst="rect">
            <a:avLst/>
          </a:prstGeom>
        </p:spPr>
      </p:pic>
      <p:sp>
        <p:nvSpPr>
          <p:cNvPr id="8" name="文本框 20"/>
          <p:cNvSpPr txBox="1"/>
          <p:nvPr/>
        </p:nvSpPr>
        <p:spPr>
          <a:xfrm>
            <a:off x="632640" y="1290296"/>
            <a:ext cx="8658835" cy="338554"/>
          </a:xfrm>
          <a:prstGeom prst="rect">
            <a:avLst/>
          </a:prstGeom>
          <a:noFill/>
        </p:spPr>
        <p:txBody>
          <a:bodyPr wrap="square" rtlCol="0">
            <a:spAutoFit/>
          </a:bodyPr>
          <a:lstStyle/>
          <a:p>
            <a:pPr algn="ctr"/>
            <a:r>
              <a:rPr lang="zh-CN" altLang="en-US" sz="1600" b="1" dirty="0">
                <a:solidFill>
                  <a:prstClr val="black"/>
                </a:solidFill>
                <a:latin typeface="Times New Roman" pitchFamily="18" charset="0"/>
                <a:ea typeface="微软雅黑" panose="020B0503020204020204" pitchFamily="34" charset="-122"/>
              </a:rPr>
              <a:t>截面敏感系数筛选的反转</a:t>
            </a:r>
            <a:r>
              <a:rPr lang="zh-CN" altLang="en-US" sz="1600" b="1" dirty="0" smtClean="0">
                <a:solidFill>
                  <a:prstClr val="black"/>
                </a:solidFill>
                <a:latin typeface="Times New Roman" pitchFamily="18" charset="0"/>
                <a:ea typeface="微软雅黑" panose="020B0503020204020204" pitchFamily="34" charset="-122"/>
              </a:rPr>
              <a:t>因子</a:t>
            </a:r>
            <a:r>
              <a:rPr lang="en-US" altLang="zh-CN" sz="1600" b="1" dirty="0" smtClean="0">
                <a:solidFill>
                  <a:prstClr val="black"/>
                </a:solidFill>
                <a:latin typeface="Times New Roman" pitchFamily="18" charset="0"/>
                <a:ea typeface="微软雅黑" panose="020B0503020204020204" pitchFamily="34" charset="-122"/>
              </a:rPr>
              <a:t>500</a:t>
            </a:r>
            <a:r>
              <a:rPr lang="zh-CN" altLang="en-US" sz="1600" b="1" dirty="0" smtClean="0">
                <a:solidFill>
                  <a:prstClr val="black"/>
                </a:solidFill>
                <a:latin typeface="Times New Roman" pitchFamily="18" charset="0"/>
                <a:ea typeface="微软雅黑" panose="020B0503020204020204" pitchFamily="34" charset="-122"/>
              </a:rPr>
              <a:t>对冲组合之</a:t>
            </a:r>
            <a:r>
              <a:rPr lang="zh-CN" altLang="en-US" sz="1600" b="1" dirty="0">
                <a:solidFill>
                  <a:prstClr val="black"/>
                </a:solidFill>
                <a:latin typeface="Times New Roman" pitchFamily="18" charset="0"/>
                <a:ea typeface="微软雅黑" panose="020B0503020204020204" pitchFamily="34" charset="-122"/>
              </a:rPr>
              <a:t>年度回测</a:t>
            </a:r>
          </a:p>
        </p:txBody>
      </p:sp>
      <p:sp>
        <p:nvSpPr>
          <p:cNvPr id="7"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684679740"/>
              </p:ext>
            </p:extLst>
          </p:nvPr>
        </p:nvGraphicFramePr>
        <p:xfrm>
          <a:off x="2072760" y="1916874"/>
          <a:ext cx="5904492" cy="4104345"/>
        </p:xfrm>
        <a:graphic>
          <a:graphicData uri="http://schemas.openxmlformats.org/drawingml/2006/table">
            <a:tbl>
              <a:tblPr/>
              <a:tblGrid>
                <a:gridCol w="808756"/>
                <a:gridCol w="808756"/>
                <a:gridCol w="808756"/>
                <a:gridCol w="898619"/>
                <a:gridCol w="808756"/>
                <a:gridCol w="834771"/>
                <a:gridCol w="936078"/>
              </a:tblGrid>
              <a:tr h="898615">
                <a:tc>
                  <a:txBody>
                    <a:bodyPr/>
                    <a:lstStyle/>
                    <a:p>
                      <a:pPr algn="ctr" rtl="0" fontAlgn="ctr"/>
                      <a:r>
                        <a:rPr lang="zh-CN" altLang="en-US" sz="1400" b="1" i="0" u="none" strike="noStrike" dirty="0">
                          <a:solidFill>
                            <a:srgbClr val="FFFFFF"/>
                          </a:solidFill>
                          <a:effectLst/>
                          <a:latin typeface="微软雅黑"/>
                        </a:rPr>
                        <a:t>年度</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a:solidFill>
                            <a:srgbClr val="FFFFFF"/>
                          </a:solidFill>
                          <a:effectLst/>
                          <a:latin typeface="微软雅黑"/>
                        </a:rPr>
                        <a:t>截面敏感对冲</a:t>
                      </a:r>
                      <a:r>
                        <a:rPr lang="en-US" altLang="zh-CN" sz="1400" b="1" i="0" u="none" strike="noStrike">
                          <a:solidFill>
                            <a:srgbClr val="FFFFFF"/>
                          </a:solidFill>
                          <a:effectLst/>
                          <a:latin typeface="微软雅黑"/>
                        </a:rPr>
                        <a:t>-</a:t>
                      </a:r>
                      <a:r>
                        <a:rPr lang="zh-CN" altLang="en-US" sz="1400" b="1" i="0" u="none" strike="noStrike">
                          <a:solidFill>
                            <a:srgbClr val="FFFFFF"/>
                          </a:solidFill>
                          <a:effectLst/>
                          <a:latin typeface="微软雅黑"/>
                        </a:rPr>
                        <a:t>收益率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a:solidFill>
                            <a:srgbClr val="FFFFFF"/>
                          </a:solidFill>
                          <a:effectLst/>
                          <a:latin typeface="微软雅黑"/>
                        </a:rPr>
                        <a:t>截面敏感对冲</a:t>
                      </a:r>
                      <a:r>
                        <a:rPr lang="en-US" altLang="zh-CN" sz="1400" b="1" i="0" u="none" strike="noStrike">
                          <a:solidFill>
                            <a:srgbClr val="FFFFFF"/>
                          </a:solidFill>
                          <a:effectLst/>
                          <a:latin typeface="微软雅黑"/>
                        </a:rPr>
                        <a:t>-</a:t>
                      </a:r>
                      <a:r>
                        <a:rPr lang="zh-CN" altLang="en-US" sz="1400" b="1" i="0" u="none" strike="noStrike">
                          <a:solidFill>
                            <a:srgbClr val="FFFFFF"/>
                          </a:solidFill>
                          <a:effectLst/>
                          <a:latin typeface="微软雅黑"/>
                        </a:rPr>
                        <a:t>最大回撤</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a:solidFill>
                            <a:srgbClr val="FFFFFF"/>
                          </a:solidFill>
                          <a:effectLst/>
                          <a:latin typeface="微软雅黑"/>
                        </a:rPr>
                        <a:t>截面敏感对冲</a:t>
                      </a:r>
                      <a:r>
                        <a:rPr lang="en-US" altLang="zh-CN" sz="1400" b="1" i="0" u="none" strike="noStrike">
                          <a:solidFill>
                            <a:srgbClr val="FFFFFF"/>
                          </a:solidFill>
                          <a:effectLst/>
                          <a:latin typeface="微软雅黑"/>
                        </a:rPr>
                        <a:t>-</a:t>
                      </a:r>
                      <a:r>
                        <a:rPr lang="zh-CN" altLang="en-US" sz="1400" b="1" i="0" u="none" strike="noStrike">
                          <a:solidFill>
                            <a:srgbClr val="FFFFFF"/>
                          </a:solidFill>
                          <a:effectLst/>
                          <a:latin typeface="微软雅黑"/>
                        </a:rPr>
                        <a:t>信息比率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a:solidFill>
                            <a:srgbClr val="FFFFFF"/>
                          </a:solidFill>
                          <a:effectLst/>
                          <a:latin typeface="微软雅黑"/>
                        </a:rPr>
                        <a:t>传统反转因子对冲</a:t>
                      </a:r>
                      <a:r>
                        <a:rPr lang="en-US" altLang="zh-CN" sz="1400" b="1" i="0" u="none" strike="noStrike">
                          <a:solidFill>
                            <a:srgbClr val="FFFFFF"/>
                          </a:solidFill>
                          <a:effectLst/>
                          <a:latin typeface="微软雅黑"/>
                        </a:rPr>
                        <a:t>-</a:t>
                      </a:r>
                      <a:r>
                        <a:rPr lang="zh-CN" altLang="en-US" sz="1400" b="1" i="0" u="none" strike="noStrike">
                          <a:solidFill>
                            <a:srgbClr val="FFFFFF"/>
                          </a:solidFill>
                          <a:effectLst/>
                          <a:latin typeface="微软雅黑"/>
                        </a:rPr>
                        <a:t>收益率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dirty="0">
                          <a:solidFill>
                            <a:srgbClr val="FFFFFF"/>
                          </a:solidFill>
                          <a:effectLst/>
                          <a:latin typeface="微软雅黑"/>
                        </a:rPr>
                        <a:t>传统反转因子对冲</a:t>
                      </a:r>
                      <a:r>
                        <a:rPr lang="en-US" altLang="zh-CN" sz="1400" b="1" i="0" u="none" strike="noStrike" dirty="0">
                          <a:solidFill>
                            <a:srgbClr val="FFFFFF"/>
                          </a:solidFill>
                          <a:effectLst/>
                          <a:latin typeface="微软雅黑"/>
                        </a:rPr>
                        <a:t>-</a:t>
                      </a:r>
                      <a:r>
                        <a:rPr lang="zh-CN" altLang="en-US" sz="1400" b="1" i="0" u="none" strike="noStrike" dirty="0">
                          <a:solidFill>
                            <a:srgbClr val="FFFFFF"/>
                          </a:solidFill>
                          <a:effectLst/>
                          <a:latin typeface="微软雅黑"/>
                        </a:rPr>
                        <a:t>最大回撤</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400" b="1" i="0" u="none" strike="noStrike">
                          <a:solidFill>
                            <a:srgbClr val="FFFFFF"/>
                          </a:solidFill>
                          <a:effectLst/>
                          <a:latin typeface="微软雅黑"/>
                        </a:rPr>
                        <a:t>传统反转因子对冲</a:t>
                      </a:r>
                      <a:r>
                        <a:rPr lang="en-US" altLang="zh-CN" sz="1400" b="1" i="0" u="none" strike="noStrike">
                          <a:solidFill>
                            <a:srgbClr val="FFFFFF"/>
                          </a:solidFill>
                          <a:effectLst/>
                          <a:latin typeface="微软雅黑"/>
                        </a:rPr>
                        <a:t>-</a:t>
                      </a:r>
                      <a:r>
                        <a:rPr lang="zh-CN" altLang="en-US" sz="1400" b="1" i="0" u="none" strike="noStrike">
                          <a:solidFill>
                            <a:srgbClr val="FFFFFF"/>
                          </a:solidFill>
                          <a:effectLst/>
                          <a:latin typeface="微软雅黑"/>
                        </a:rPr>
                        <a:t>信息比率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r>
              <a:tr h="320573">
                <a:tc>
                  <a:txBody>
                    <a:bodyPr/>
                    <a:lstStyle/>
                    <a:p>
                      <a:pPr algn="ctr" rtl="0" fontAlgn="ctr"/>
                      <a:r>
                        <a:rPr lang="en-US" altLang="zh-CN" sz="1400" b="0" i="0" u="none" strike="noStrike">
                          <a:solidFill>
                            <a:srgbClr val="000000"/>
                          </a:solidFill>
                          <a:effectLst/>
                          <a:latin typeface="Times New Roman"/>
                        </a:rPr>
                        <a:t>2007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35.49%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7.25%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178.59%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23.05%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9.71%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183.82%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20573">
                <a:tc>
                  <a:txBody>
                    <a:bodyPr/>
                    <a:lstStyle/>
                    <a:p>
                      <a:pPr algn="ctr" rtl="0" fontAlgn="ctr"/>
                      <a:r>
                        <a:rPr lang="en-US" altLang="zh-CN" sz="1400" b="0" i="0" u="none" strike="noStrike">
                          <a:solidFill>
                            <a:srgbClr val="000000"/>
                          </a:solidFill>
                          <a:effectLst/>
                          <a:latin typeface="Times New Roman"/>
                        </a:rPr>
                        <a:t>2008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13.94%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4.39%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235.72%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15.40%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3.25%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409.83%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20573">
                <a:tc>
                  <a:txBody>
                    <a:bodyPr/>
                    <a:lstStyle/>
                    <a:p>
                      <a:pPr algn="ctr" rtl="0" fontAlgn="ctr"/>
                      <a:r>
                        <a:rPr lang="en-US" altLang="zh-CN" sz="1400" b="0" i="0" u="none" strike="noStrike">
                          <a:solidFill>
                            <a:srgbClr val="000000"/>
                          </a:solidFill>
                          <a:effectLst/>
                          <a:latin typeface="Times New Roman"/>
                        </a:rPr>
                        <a:t>2009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25.39%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2.21%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206.87%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18.43%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0.90%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266.12%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20573">
                <a:tc>
                  <a:txBody>
                    <a:bodyPr/>
                    <a:lstStyle/>
                    <a:p>
                      <a:pPr algn="ctr" rtl="0" fontAlgn="ctr"/>
                      <a:r>
                        <a:rPr lang="en-US" altLang="zh-CN" sz="1400" b="0" i="0" u="none" strike="noStrike">
                          <a:solidFill>
                            <a:srgbClr val="000000"/>
                          </a:solidFill>
                          <a:effectLst/>
                          <a:latin typeface="Times New Roman"/>
                        </a:rPr>
                        <a:t>2010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7.37%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dirty="0">
                          <a:solidFill>
                            <a:srgbClr val="000000"/>
                          </a:solidFill>
                          <a:effectLst/>
                          <a:latin typeface="Times New Roman"/>
                        </a:rPr>
                        <a:t>2.67%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83.93%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7.06%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2.58%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82.56%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20573">
                <a:tc>
                  <a:txBody>
                    <a:bodyPr/>
                    <a:lstStyle/>
                    <a:p>
                      <a:pPr algn="ctr" rtl="0" fontAlgn="ctr"/>
                      <a:r>
                        <a:rPr lang="en-US" altLang="zh-CN" sz="1400" b="0" i="0" u="none" strike="noStrike">
                          <a:solidFill>
                            <a:srgbClr val="000000"/>
                          </a:solidFill>
                          <a:effectLst/>
                          <a:latin typeface="Times New Roman"/>
                        </a:rPr>
                        <a:t>2011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6.65%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1.59%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130.11%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3.03%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2.39%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158.85%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20573">
                <a:tc>
                  <a:txBody>
                    <a:bodyPr/>
                    <a:lstStyle/>
                    <a:p>
                      <a:pPr algn="ctr" rtl="0" fontAlgn="ctr"/>
                      <a:r>
                        <a:rPr lang="en-US" altLang="zh-CN" sz="1400" b="0" i="0" u="none" strike="noStrike">
                          <a:solidFill>
                            <a:srgbClr val="000000"/>
                          </a:solidFill>
                          <a:effectLst/>
                          <a:latin typeface="Times New Roman"/>
                        </a:rPr>
                        <a:t>2012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18.80%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4.63%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278.10%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15.04%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3.78%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304.31%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20573">
                <a:tc>
                  <a:txBody>
                    <a:bodyPr/>
                    <a:lstStyle/>
                    <a:p>
                      <a:pPr algn="ctr" rtl="0" fontAlgn="ctr"/>
                      <a:r>
                        <a:rPr lang="en-US" altLang="zh-CN" sz="1400" b="0" i="0" u="none" strike="noStrike" dirty="0">
                          <a:solidFill>
                            <a:srgbClr val="000000"/>
                          </a:solidFill>
                          <a:effectLst/>
                          <a:latin typeface="Times New Roman"/>
                        </a:rPr>
                        <a:t>2013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3.83%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3.35%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46.37%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10.61%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2.91%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129.28%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20573">
                <a:tc>
                  <a:txBody>
                    <a:bodyPr/>
                    <a:lstStyle/>
                    <a:p>
                      <a:pPr algn="ctr" rtl="0" fontAlgn="ctr"/>
                      <a:r>
                        <a:rPr lang="en-US" altLang="zh-CN" sz="1400" b="0" i="0" u="none" strike="noStrike">
                          <a:solidFill>
                            <a:srgbClr val="000000"/>
                          </a:solidFill>
                          <a:effectLst/>
                          <a:latin typeface="Times New Roman"/>
                        </a:rPr>
                        <a:t>2014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-3.88%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9.93%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-59.14%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-5.69%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10.40%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-66.67%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20573">
                <a:tc>
                  <a:txBody>
                    <a:bodyPr/>
                    <a:lstStyle/>
                    <a:p>
                      <a:pPr algn="ctr" rtl="0" fontAlgn="ctr"/>
                      <a:r>
                        <a:rPr lang="en-US" altLang="zh-CN" sz="1400" b="0" i="0" u="none" strike="noStrike">
                          <a:solidFill>
                            <a:srgbClr val="000000"/>
                          </a:solidFill>
                          <a:effectLst/>
                          <a:latin typeface="Times New Roman"/>
                        </a:rPr>
                        <a:t>2015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57.72%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5.19%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220.24%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53.88%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a:solidFill>
                            <a:srgbClr val="000000"/>
                          </a:solidFill>
                          <a:effectLst/>
                          <a:latin typeface="Times New Roman"/>
                        </a:rPr>
                        <a:t>5.11%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400" b="0" i="0" u="none" strike="noStrike" dirty="0">
                          <a:solidFill>
                            <a:srgbClr val="000000"/>
                          </a:solidFill>
                          <a:effectLst/>
                          <a:latin typeface="Times New Roman"/>
                        </a:rPr>
                        <a:t>266.39%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20573">
                <a:tc>
                  <a:txBody>
                    <a:bodyPr/>
                    <a:lstStyle/>
                    <a:p>
                      <a:pPr algn="ctr" rtl="0" fontAlgn="ctr"/>
                      <a:r>
                        <a:rPr lang="en-US" altLang="zh-CN" sz="1400" b="0" i="0" u="none" strike="noStrike">
                          <a:solidFill>
                            <a:srgbClr val="000000"/>
                          </a:solidFill>
                          <a:effectLst/>
                          <a:latin typeface="Times New Roman"/>
                        </a:rPr>
                        <a:t>2016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8.81%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0.00%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dirty="0">
                          <a:solidFill>
                            <a:srgbClr val="000000"/>
                          </a:solidFill>
                          <a:effectLst/>
                          <a:latin typeface="Times New Roman"/>
                        </a:rPr>
                        <a:t>685.91%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6.29%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a:solidFill>
                            <a:srgbClr val="000000"/>
                          </a:solidFill>
                          <a:effectLst/>
                          <a:latin typeface="Times New Roman"/>
                        </a:rPr>
                        <a:t>0.00%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400" b="0" i="0" u="none" strike="noStrike" dirty="0">
                          <a:solidFill>
                            <a:srgbClr val="000000"/>
                          </a:solidFill>
                          <a:effectLst/>
                          <a:latin typeface="Times New Roman"/>
                        </a:rPr>
                        <a:t>736.51%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3624539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32</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15" name="TextBox 1"/>
          <p:cNvSpPr txBox="1"/>
          <p:nvPr/>
        </p:nvSpPr>
        <p:spPr>
          <a:xfrm>
            <a:off x="632520" y="1124744"/>
            <a:ext cx="8496944" cy="338554"/>
          </a:xfrm>
          <a:prstGeom prst="rect">
            <a:avLst/>
          </a:prstGeom>
          <a:noFill/>
        </p:spPr>
        <p:txBody>
          <a:bodyPr wrap="square" rtlCol="0">
            <a:spAutoFit/>
          </a:bodyPr>
          <a:lstStyle/>
          <a:p>
            <a:pPr algn="ctr"/>
            <a:r>
              <a:rPr lang="zh-CN" altLang="en-US" sz="1600" b="1" dirty="0" smtClean="0">
                <a:solidFill>
                  <a:prstClr val="black"/>
                </a:solidFill>
                <a:latin typeface="Times New Roman" pitchFamily="18" charset="0"/>
                <a:ea typeface="微软雅黑" panose="020B0503020204020204" pitchFamily="34" charset="-122"/>
              </a:rPr>
              <a:t>截面敏感系数</a:t>
            </a:r>
            <a:r>
              <a:rPr lang="zh-CN" altLang="en-US" sz="1600" b="1" dirty="0">
                <a:solidFill>
                  <a:prstClr val="black"/>
                </a:solidFill>
                <a:latin typeface="Times New Roman" pitchFamily="18" charset="0"/>
                <a:ea typeface="微软雅黑" panose="020B0503020204020204" pitchFamily="34" charset="-122"/>
              </a:rPr>
              <a:t>小</a:t>
            </a:r>
            <a:r>
              <a:rPr lang="zh-CN" altLang="en-US" sz="1600" b="1" dirty="0" smtClean="0">
                <a:solidFill>
                  <a:prstClr val="black"/>
                </a:solidFill>
                <a:latin typeface="Times New Roman" pitchFamily="18" charset="0"/>
                <a:ea typeface="微软雅黑" panose="020B0503020204020204" pitchFamily="34" charset="-122"/>
              </a:rPr>
              <a:t>于</a:t>
            </a:r>
            <a:r>
              <a:rPr lang="en-US" altLang="zh-CN" sz="1600" b="1" dirty="0" smtClean="0">
                <a:solidFill>
                  <a:prstClr val="black"/>
                </a:solidFill>
                <a:latin typeface="Times New Roman" pitchFamily="18" charset="0"/>
                <a:ea typeface="微软雅黑" panose="020B0503020204020204" pitchFamily="34" charset="-122"/>
              </a:rPr>
              <a:t>0</a:t>
            </a:r>
            <a:r>
              <a:rPr lang="zh-CN" altLang="en-US" sz="1600" b="1" dirty="0" smtClean="0">
                <a:solidFill>
                  <a:prstClr val="black"/>
                </a:solidFill>
                <a:latin typeface="Times New Roman" pitchFamily="18" charset="0"/>
                <a:ea typeface="微软雅黑" panose="020B0503020204020204" pitchFamily="34" charset="-122"/>
              </a:rPr>
              <a:t>的股票的分档回测</a:t>
            </a:r>
            <a:endParaRPr lang="en-US" altLang="zh-CN" sz="1600" b="1" dirty="0" smtClean="0">
              <a:solidFill>
                <a:prstClr val="black"/>
              </a:solidFill>
              <a:latin typeface="Times New Roman" pitchFamily="18" charset="0"/>
              <a:ea typeface="微软雅黑" panose="020B0503020204020204" pitchFamily="34" charset="-122"/>
            </a:endParaRPr>
          </a:p>
        </p:txBody>
      </p:sp>
      <p:sp>
        <p:nvSpPr>
          <p:cNvPr id="18"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44488" y="6453336"/>
            <a:ext cx="3038011" cy="276999"/>
          </a:xfrm>
          <a:prstGeom prst="rect">
            <a:avLst/>
          </a:prstGeom>
          <a:noFill/>
        </p:spPr>
        <p:txBody>
          <a:bodyPr wrap="none" rtlCol="0">
            <a:spAutoFit/>
          </a:bodyPr>
          <a:lstStyle/>
          <a:p>
            <a:r>
              <a:rPr lang="zh-CN" altLang="en-US" sz="1200" dirty="0" smtClean="0">
                <a:solidFill>
                  <a:prstClr val="black"/>
                </a:solidFill>
                <a:latin typeface="微软雅黑" panose="020B0503020204020204" pitchFamily="34" charset="-122"/>
                <a:ea typeface="微软雅黑" panose="020B0503020204020204" pitchFamily="34" charset="-122"/>
              </a:rPr>
              <a:t>数据来源：</a:t>
            </a:r>
            <a:r>
              <a:rPr lang="en-US" altLang="zh-CN" sz="1200" dirty="0" smtClean="0">
                <a:solidFill>
                  <a:prstClr val="black"/>
                </a:solidFill>
                <a:latin typeface="微软雅黑" panose="020B0503020204020204" pitchFamily="34" charset="-122"/>
                <a:ea typeface="微软雅黑" panose="020B0503020204020204" pitchFamily="34" charset="-122"/>
              </a:rPr>
              <a:t>Wind</a:t>
            </a:r>
            <a:r>
              <a:rPr lang="zh-CN" altLang="en-US" sz="1200" dirty="0" smtClean="0">
                <a:solidFill>
                  <a:prstClr val="black"/>
                </a:solidFill>
                <a:latin typeface="微软雅黑" panose="020B0503020204020204" pitchFamily="34" charset="-122"/>
                <a:ea typeface="微软雅黑" panose="020B0503020204020204" pitchFamily="34" charset="-122"/>
              </a:rPr>
              <a:t>，广发证券发展研究中心</a:t>
            </a:r>
            <a:endParaRPr lang="zh-CN" altLang="en-US" sz="1200" dirty="0">
              <a:solidFill>
                <a:prstClr val="black"/>
              </a:solidFill>
              <a:latin typeface="微软雅黑" panose="020B0503020204020204" pitchFamily="34" charset="-122"/>
              <a:ea typeface="微软雅黑" panose="020B0503020204020204" pitchFamily="34" charset="-122"/>
            </a:endParaRPr>
          </a:p>
        </p:txBody>
      </p:sp>
      <p:graphicFrame>
        <p:nvGraphicFramePr>
          <p:cNvPr id="11" name="图表 10"/>
          <p:cNvGraphicFramePr>
            <a:graphicFrameLocks/>
          </p:cNvGraphicFramePr>
          <p:nvPr>
            <p:extLst/>
          </p:nvPr>
        </p:nvGraphicFramePr>
        <p:xfrm>
          <a:off x="4880992" y="1463298"/>
          <a:ext cx="4572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p:cNvGraphicFramePr>
            <a:graphicFrameLocks/>
          </p:cNvGraphicFramePr>
          <p:nvPr>
            <p:extLst/>
          </p:nvPr>
        </p:nvGraphicFramePr>
        <p:xfrm>
          <a:off x="239108" y="3905514"/>
          <a:ext cx="4572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a:graphicFrameLocks/>
          </p:cNvGraphicFramePr>
          <p:nvPr>
            <p:extLst/>
          </p:nvPr>
        </p:nvGraphicFramePr>
        <p:xfrm>
          <a:off x="239936" y="1509276"/>
          <a:ext cx="4572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表格 1"/>
          <p:cNvGraphicFramePr>
            <a:graphicFrameLocks noGrp="1"/>
          </p:cNvGraphicFramePr>
          <p:nvPr>
            <p:extLst/>
          </p:nvPr>
        </p:nvGraphicFramePr>
        <p:xfrm>
          <a:off x="5258307" y="4077054"/>
          <a:ext cx="4177180" cy="2232188"/>
        </p:xfrm>
        <a:graphic>
          <a:graphicData uri="http://schemas.openxmlformats.org/drawingml/2006/table">
            <a:tbl>
              <a:tblPr/>
              <a:tblGrid>
                <a:gridCol w="928262"/>
                <a:gridCol w="1624459"/>
                <a:gridCol w="1624459"/>
              </a:tblGrid>
              <a:tr h="345788">
                <a:tc>
                  <a:txBody>
                    <a:bodyPr/>
                    <a:lstStyle/>
                    <a:p>
                      <a:pPr algn="ctr" rtl="0" fontAlgn="ctr"/>
                      <a:r>
                        <a:rPr lang="zh-CN" altLang="en-US" sz="1100" b="1" i="0" u="none" strike="noStrike" dirty="0">
                          <a:solidFill>
                            <a:srgbClr val="FFFFFF"/>
                          </a:solidFill>
                          <a:effectLst/>
                          <a:latin typeface="Arial"/>
                        </a:rPr>
                        <a:t>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a:solidFill>
                            <a:srgbClr val="FFFFFF"/>
                          </a:solidFill>
                          <a:effectLst/>
                          <a:latin typeface="宋体"/>
                        </a:rPr>
                        <a:t>截面敏感小于</a:t>
                      </a:r>
                      <a:r>
                        <a:rPr lang="en-US" altLang="zh-CN" sz="1100" b="1" i="0" u="none" strike="noStrike">
                          <a:solidFill>
                            <a:srgbClr val="FFFFFF"/>
                          </a:solidFill>
                          <a:effectLst/>
                          <a:latin typeface="Arial"/>
                        </a:rPr>
                        <a:t>0</a:t>
                      </a:r>
                      <a:r>
                        <a:rPr lang="zh-CN" altLang="en-US" sz="1100" b="1" i="0" u="none" strike="noStrike">
                          <a:solidFill>
                            <a:srgbClr val="FFFFFF"/>
                          </a:solidFill>
                          <a:effectLst/>
                          <a:latin typeface="宋体"/>
                        </a:rPr>
                        <a:t>多空组合</a:t>
                      </a:r>
                      <a:endParaRPr lang="zh-CN" altLang="en-US" sz="1100" b="1" i="0" u="none" strike="noStrike">
                        <a:solidFill>
                          <a:srgbClr val="FFFFFF"/>
                        </a:solidFill>
                        <a:effectLst/>
                        <a:latin typeface="Arial"/>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100" b="1" i="0" u="none" strike="noStrike" dirty="0">
                          <a:solidFill>
                            <a:srgbClr val="FFFFFF"/>
                          </a:solidFill>
                          <a:effectLst/>
                          <a:latin typeface="Arial"/>
                        </a:rPr>
                        <a:t>传统反转因子多空组合</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r>
              <a:tr h="314400">
                <a:tc>
                  <a:txBody>
                    <a:bodyPr/>
                    <a:lstStyle/>
                    <a:p>
                      <a:pPr algn="ctr" rtl="0" fontAlgn="ctr"/>
                      <a:r>
                        <a:rPr lang="zh-CN" altLang="en-US" sz="1100" b="1" i="0" u="none" strike="noStrike">
                          <a:solidFill>
                            <a:srgbClr val="FFFFFF"/>
                          </a:solidFill>
                          <a:effectLst/>
                          <a:latin typeface="Arial"/>
                        </a:rPr>
                        <a:t>年化收益</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a:solidFill>
                            <a:srgbClr val="000000"/>
                          </a:solidFill>
                          <a:effectLst/>
                          <a:latin typeface="Times New Roman"/>
                        </a:rPr>
                        <a:t>20.46%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a:solidFill>
                            <a:srgbClr val="000000"/>
                          </a:solidFill>
                          <a:effectLst/>
                          <a:latin typeface="Times New Roman"/>
                        </a:rPr>
                        <a:t>24.69%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14400">
                <a:tc>
                  <a:txBody>
                    <a:bodyPr/>
                    <a:lstStyle/>
                    <a:p>
                      <a:pPr algn="ctr" rtl="0" fontAlgn="ctr"/>
                      <a:r>
                        <a:rPr lang="zh-CN" altLang="en-US" sz="1100" b="1" i="0" u="none" strike="noStrike">
                          <a:solidFill>
                            <a:srgbClr val="FFFFFF"/>
                          </a:solidFill>
                          <a:effectLst/>
                          <a:latin typeface="Arial"/>
                        </a:rPr>
                        <a:t>年化波动率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a:solidFill>
                            <a:srgbClr val="000000"/>
                          </a:solidFill>
                          <a:effectLst/>
                          <a:latin typeface="Times New Roman"/>
                        </a:rPr>
                        <a:t>18.25%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a:solidFill>
                            <a:srgbClr val="000000"/>
                          </a:solidFill>
                          <a:effectLst/>
                          <a:latin typeface="Times New Roman"/>
                        </a:rPr>
                        <a:t>16.92%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14400">
                <a:tc>
                  <a:txBody>
                    <a:bodyPr/>
                    <a:lstStyle/>
                    <a:p>
                      <a:pPr algn="ctr" rtl="0" fontAlgn="ctr"/>
                      <a:r>
                        <a:rPr lang="zh-CN" altLang="en-US" sz="1100" b="1" i="0" u="none" strike="noStrike">
                          <a:solidFill>
                            <a:srgbClr val="FFFFFF"/>
                          </a:solidFill>
                          <a:effectLst/>
                          <a:latin typeface="Arial"/>
                        </a:rPr>
                        <a:t>年化信息比率</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a:solidFill>
                            <a:srgbClr val="000000"/>
                          </a:solidFill>
                          <a:effectLst/>
                          <a:latin typeface="Times New Roman"/>
                        </a:rPr>
                        <a:t>1.08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100" b="0" i="0" u="none" strike="noStrike">
                          <a:solidFill>
                            <a:srgbClr val="000000"/>
                          </a:solidFill>
                          <a:effectLst/>
                          <a:latin typeface="Times New Roman"/>
                        </a:rPr>
                        <a:t>1.34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14400">
                <a:tc>
                  <a:txBody>
                    <a:bodyPr/>
                    <a:lstStyle/>
                    <a:p>
                      <a:pPr algn="ctr" rtl="0" fontAlgn="ctr"/>
                      <a:r>
                        <a:rPr lang="zh-CN" altLang="en-US" sz="1100" b="1" i="0" u="none" strike="noStrike">
                          <a:solidFill>
                            <a:srgbClr val="FFFFFF"/>
                          </a:solidFill>
                          <a:effectLst/>
                          <a:latin typeface="Arial"/>
                        </a:rPr>
                        <a:t>历史最大回撤</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a:solidFill>
                            <a:srgbClr val="000000"/>
                          </a:solidFill>
                          <a:effectLst/>
                          <a:latin typeface="Times New Roman"/>
                        </a:rPr>
                        <a:t>-19.78%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a:solidFill>
                            <a:srgbClr val="000000"/>
                          </a:solidFill>
                          <a:effectLst/>
                          <a:latin typeface="Times New Roman"/>
                        </a:rPr>
                        <a:t>-18.60%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14400">
                <a:tc>
                  <a:txBody>
                    <a:bodyPr/>
                    <a:lstStyle/>
                    <a:p>
                      <a:pPr algn="ctr" rtl="0" fontAlgn="ctr"/>
                      <a:r>
                        <a:rPr lang="zh-CN" altLang="en-US" sz="1100" b="1" i="0" u="none" strike="noStrike">
                          <a:solidFill>
                            <a:srgbClr val="FFFFFF"/>
                          </a:solidFill>
                          <a:effectLst/>
                          <a:latin typeface="Arial"/>
                        </a:rPr>
                        <a:t>最大回撤区间</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a:solidFill>
                            <a:srgbClr val="000000"/>
                          </a:solidFill>
                          <a:effectLst/>
                          <a:latin typeface="Times New Roman"/>
                        </a:rPr>
                        <a:t>2014.8.31 - 2015.1.31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100" b="0" i="0" u="none" strike="noStrike" dirty="0">
                          <a:solidFill>
                            <a:srgbClr val="000000"/>
                          </a:solidFill>
                          <a:effectLst/>
                          <a:latin typeface="Times New Roman"/>
                        </a:rPr>
                        <a:t>2014.8.31 - 2015.1.31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14400">
                <a:tc>
                  <a:txBody>
                    <a:bodyPr/>
                    <a:lstStyle/>
                    <a:p>
                      <a:pPr algn="ctr" rtl="0" fontAlgn="ctr"/>
                      <a:r>
                        <a:rPr lang="zh-CN" altLang="en-US" sz="1100" b="1" i="0" u="none" strike="noStrike" dirty="0">
                          <a:solidFill>
                            <a:srgbClr val="FFFFFF"/>
                          </a:solidFill>
                          <a:effectLst/>
                          <a:latin typeface="Arial"/>
                        </a:rPr>
                        <a:t>收益回撤比</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altLang="zh-CN" sz="1100" b="0" i="0" u="none" strike="noStrike" dirty="0">
                          <a:solidFill>
                            <a:srgbClr val="000000"/>
                          </a:solidFill>
                          <a:effectLst/>
                          <a:latin typeface="Times New Roman"/>
                        </a:rPr>
                        <a:t>1.03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100" b="0" i="0" u="none" strike="noStrike" dirty="0">
                          <a:solidFill>
                            <a:srgbClr val="000000"/>
                          </a:solidFill>
                          <a:effectLst/>
                          <a:latin typeface="Times New Roman"/>
                        </a:rPr>
                        <a:t>1.33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26376694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33</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461715" y="1343698"/>
            <a:ext cx="86676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筛选阈值的敏感性分析</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阈值越大时，股票池数量越少，但多空组合净值越高，说明该敏感系数指标在筛选股票时</a:t>
            </a: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的确能够精选出适用于反转策略的股票</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p:txBody>
      </p:sp>
      <p:graphicFrame>
        <p:nvGraphicFramePr>
          <p:cNvPr id="5" name="图表 4"/>
          <p:cNvGraphicFramePr>
            <a:graphicFrameLocks/>
          </p:cNvGraphicFramePr>
          <p:nvPr>
            <p:extLst>
              <p:ext uri="{D42A27DB-BD31-4B8C-83A1-F6EECF244321}">
                <p14:modId xmlns:p14="http://schemas.microsoft.com/office/powerpoint/2010/main" val="952321589"/>
              </p:ext>
            </p:extLst>
          </p:nvPr>
        </p:nvGraphicFramePr>
        <p:xfrm>
          <a:off x="484861" y="2638800"/>
          <a:ext cx="432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p:cNvGraphicFramePr>
            <a:graphicFrameLocks/>
          </p:cNvGraphicFramePr>
          <p:nvPr>
            <p:extLst/>
          </p:nvPr>
        </p:nvGraphicFramePr>
        <p:xfrm>
          <a:off x="4781860" y="2558965"/>
          <a:ext cx="4320000" cy="3600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6"/>
          <p:cNvSpPr txBox="1">
            <a:spLocks noChangeArrowheads="1"/>
          </p:cNvSpPr>
          <p:nvPr/>
        </p:nvSpPr>
        <p:spPr bwMode="auto">
          <a:xfrm>
            <a:off x="242888" y="257175"/>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808080"/>
                </a:solidFill>
                <a:latin typeface="微软雅黑" panose="020B0503020204020204" pitchFamily="34" charset="-122"/>
                <a:ea typeface="微软雅黑" panose="020B0503020204020204" pitchFamily="34" charset="-122"/>
              </a:rPr>
              <a:t>敏感度系数优化的选股策略</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44488" y="6453336"/>
            <a:ext cx="303801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a:t>
            </a:r>
            <a:r>
              <a:rPr lang="en-US" altLang="zh-CN" sz="1200" dirty="0" smtClean="0">
                <a:latin typeface="微软雅黑" panose="020B0503020204020204" pitchFamily="34" charset="-122"/>
                <a:ea typeface="微软雅黑" panose="020B0503020204020204" pitchFamily="34" charset="-122"/>
              </a:rPr>
              <a:t>Wind</a:t>
            </a:r>
            <a:r>
              <a:rPr lang="zh-CN" altLang="en-US" sz="1200" dirty="0" smtClean="0">
                <a:latin typeface="微软雅黑" panose="020B0503020204020204" pitchFamily="34" charset="-122"/>
                <a:ea typeface="微软雅黑" panose="020B0503020204020204" pitchFamily="34" charset="-122"/>
              </a:rPr>
              <a:t>，广发证券发展研究中心</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1018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674"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34</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28676" name="文本框 5"/>
          <p:cNvSpPr txBox="1">
            <a:spLocks noChangeArrowheads="1"/>
          </p:cNvSpPr>
          <p:nvPr/>
        </p:nvSpPr>
        <p:spPr bwMode="auto">
          <a:xfrm>
            <a:off x="6607175" y="1627188"/>
            <a:ext cx="22910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0" dirty="0" smtClean="0">
                <a:solidFill>
                  <a:srgbClr val="FFFFFF"/>
                </a:solidFill>
                <a:latin typeface="微软雅黑" panose="020B0503020204020204" pitchFamily="34" charset="-122"/>
                <a:ea typeface="微软雅黑" panose="020B0503020204020204" pitchFamily="34" charset="-122"/>
              </a:rPr>
              <a:t>04</a:t>
            </a:r>
            <a:endParaRPr lang="zh-CN" altLang="en-US" sz="14000" dirty="0">
              <a:solidFill>
                <a:srgbClr val="FFFFFF"/>
              </a:solidFill>
              <a:latin typeface="微软雅黑" panose="020B0503020204020204" pitchFamily="34" charset="-122"/>
              <a:ea typeface="微软雅黑" panose="020B0503020204020204" pitchFamily="34" charset="-122"/>
            </a:endParaRPr>
          </a:p>
        </p:txBody>
      </p:sp>
      <p:sp>
        <p:nvSpPr>
          <p:cNvPr id="28677" name="文本框 6"/>
          <p:cNvSpPr txBox="1">
            <a:spLocks noChangeArrowheads="1"/>
          </p:cNvSpPr>
          <p:nvPr/>
        </p:nvSpPr>
        <p:spPr bwMode="auto">
          <a:xfrm>
            <a:off x="4119563" y="1698625"/>
            <a:ext cx="45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01</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678" name="文本框 7"/>
          <p:cNvSpPr txBox="1">
            <a:spLocks noChangeArrowheads="1"/>
          </p:cNvSpPr>
          <p:nvPr/>
        </p:nvSpPr>
        <p:spPr bwMode="auto">
          <a:xfrm>
            <a:off x="4821238" y="2582863"/>
            <a:ext cx="45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02</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679" name="文本框 8"/>
          <p:cNvSpPr txBox="1">
            <a:spLocks noChangeArrowheads="1"/>
          </p:cNvSpPr>
          <p:nvPr/>
        </p:nvSpPr>
        <p:spPr bwMode="auto">
          <a:xfrm>
            <a:off x="5121275" y="3681413"/>
            <a:ext cx="45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03</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680" name="文本框 9"/>
          <p:cNvSpPr txBox="1">
            <a:spLocks noChangeArrowheads="1"/>
          </p:cNvSpPr>
          <p:nvPr/>
        </p:nvSpPr>
        <p:spPr bwMode="auto">
          <a:xfrm>
            <a:off x="4981575" y="4837113"/>
            <a:ext cx="45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04</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682" name="文本框 10"/>
          <p:cNvSpPr txBox="1">
            <a:spLocks noChangeArrowheads="1"/>
          </p:cNvSpPr>
          <p:nvPr/>
        </p:nvSpPr>
        <p:spPr bwMode="auto">
          <a:xfrm>
            <a:off x="7245350" y="4294188"/>
            <a:ext cx="1136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rgbClr val="FFFFFF"/>
                </a:solidFill>
                <a:latin typeface="微软雅黑" panose="020B0503020204020204" pitchFamily="34" charset="-122"/>
                <a:ea typeface="微软雅黑" panose="020B0503020204020204" pitchFamily="34" charset="-122"/>
              </a:rPr>
              <a:t>|  </a:t>
            </a:r>
            <a:r>
              <a:rPr lang="zh-CN" altLang="en-US" sz="2000" dirty="0">
                <a:solidFill>
                  <a:srgbClr val="FFFFFF"/>
                </a:solidFill>
                <a:latin typeface="微软雅黑" panose="020B0503020204020204" pitchFamily="34" charset="-122"/>
                <a:ea typeface="微软雅黑" panose="020B0503020204020204" pitchFamily="34" charset="-122"/>
              </a:rPr>
              <a:t>总结</a:t>
            </a:r>
            <a:r>
              <a:rPr lang="en-US" altLang="zh-CN" sz="2000" dirty="0">
                <a:solidFill>
                  <a:srgbClr val="FFFFFF"/>
                </a:solidFill>
                <a:latin typeface="微软雅黑" panose="020B0503020204020204" pitchFamily="34" charset="-122"/>
                <a:ea typeface="微软雅黑" panose="020B0503020204020204" pitchFamily="34" charset="-122"/>
              </a:rPr>
              <a:t>  |</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28683" name="文本框 12"/>
          <p:cNvSpPr txBox="1">
            <a:spLocks noChangeArrowheads="1"/>
          </p:cNvSpPr>
          <p:nvPr/>
        </p:nvSpPr>
        <p:spPr bwMode="auto">
          <a:xfrm>
            <a:off x="7534275" y="4805083"/>
            <a:ext cx="5588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dirty="0">
                <a:solidFill>
                  <a:srgbClr val="FFFFFF"/>
                </a:solidFill>
                <a:latin typeface="微软雅黑" panose="020B0503020204020204" pitchFamily="34" charset="-122"/>
                <a:ea typeface="微软雅黑" panose="020B0503020204020204" pitchFamily="34" charset="-122"/>
              </a:rPr>
              <a:t>&gt;</a:t>
            </a:r>
            <a:endParaRPr lang="zh-CN" altLang="en-US" sz="4000" dirty="0">
              <a:solidFill>
                <a:srgbClr val="FFFFFF"/>
              </a:solidFill>
              <a:latin typeface="微软雅黑" panose="020B0503020204020204" pitchFamily="34" charset="-122"/>
              <a:ea typeface="微软雅黑" panose="020B0503020204020204" pitchFamily="34" charset="-122"/>
            </a:endParaRPr>
          </a:p>
        </p:txBody>
      </p:sp>
      <p:pic>
        <p:nvPicPr>
          <p:cNvPr id="2868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111375"/>
            <a:ext cx="32893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2418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35</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29699" name="文本框 6"/>
          <p:cNvSpPr txBox="1">
            <a:spLocks noChangeArrowheads="1"/>
          </p:cNvSpPr>
          <p:nvPr/>
        </p:nvSpPr>
        <p:spPr bwMode="auto">
          <a:xfrm>
            <a:off x="242888" y="257175"/>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808080"/>
                </a:solidFill>
                <a:latin typeface="微软雅黑" panose="020B0503020204020204" pitchFamily="34" charset="-122"/>
                <a:ea typeface="微软雅黑" panose="020B0503020204020204" pitchFamily="34" charset="-122"/>
              </a:rPr>
              <a:t>总结</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29700" name="文本框 1"/>
          <p:cNvSpPr txBox="1">
            <a:spLocks noChangeArrowheads="1"/>
          </p:cNvSpPr>
          <p:nvPr/>
        </p:nvSpPr>
        <p:spPr bwMode="auto">
          <a:xfrm>
            <a:off x="920664" y="1984748"/>
            <a:ext cx="7734364"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rPr>
              <a:t>本文首先构造了时间序列动量反转指标（</a:t>
            </a:r>
            <a:r>
              <a:rPr lang="en-US" altLang="zh-CN" sz="1600" dirty="0" smtClean="0">
                <a:solidFill>
                  <a:prstClr val="black"/>
                </a:solidFill>
                <a:latin typeface="微软雅黑" panose="020B0503020204020204" pitchFamily="34" charset="-122"/>
                <a:ea typeface="微软雅黑" panose="020B0503020204020204" pitchFamily="34" charset="-122"/>
              </a:rPr>
              <a:t>Hurst</a:t>
            </a:r>
            <a:r>
              <a:rPr lang="zh-CN" altLang="en-US" sz="1600" dirty="0" smtClean="0">
                <a:solidFill>
                  <a:prstClr val="black"/>
                </a:solidFill>
                <a:latin typeface="微软雅黑" panose="020B0503020204020204" pitchFamily="34" charset="-122"/>
                <a:ea typeface="微软雅黑" panose="020B0503020204020204" pitchFamily="34" charset="-122"/>
              </a:rPr>
              <a:t>指数），测算表明，其对反转因子优化能力不加，是因为其无法表征股票关于截面动量反转效应的敏感程度。于是，进一步构造了</a:t>
            </a:r>
            <a:r>
              <a:rPr lang="zh-CN" altLang="en-US" sz="1600" b="1" dirty="0" smtClean="0">
                <a:solidFill>
                  <a:prstClr val="black"/>
                </a:solidFill>
                <a:latin typeface="微软雅黑" panose="020B0503020204020204" pitchFamily="34" charset="-122"/>
                <a:ea typeface="微软雅黑" panose="020B0503020204020204" pitchFamily="34" charset="-122"/>
              </a:rPr>
              <a:t>股票的动量反转敏感系数</a:t>
            </a:r>
            <a:r>
              <a:rPr lang="zh-CN" altLang="en-US" sz="1600" dirty="0" smtClean="0">
                <a:solidFill>
                  <a:prstClr val="black"/>
                </a:solidFill>
                <a:latin typeface="微软雅黑" panose="020B0503020204020204" pitchFamily="34" charset="-122"/>
                <a:ea typeface="微软雅黑" panose="020B0503020204020204" pitchFamily="34" charset="-122"/>
              </a:rPr>
              <a:t>，通过该指标对股票池进行优选，实现了增强反转策略收益的目的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rPr>
              <a:t>事实上，动量反转敏感系数可类比于股票关于市场动量反转风格的</a:t>
            </a:r>
            <a:r>
              <a:rPr lang="en-US" altLang="zh-CN" sz="1600" dirty="0" smtClean="0">
                <a:solidFill>
                  <a:prstClr val="black"/>
                </a:solidFill>
                <a:latin typeface="微软雅黑" panose="020B0503020204020204" pitchFamily="34" charset="-122"/>
                <a:ea typeface="微软雅黑" panose="020B0503020204020204" pitchFamily="34" charset="-122"/>
              </a:rPr>
              <a:t>Beta</a:t>
            </a:r>
            <a:r>
              <a:rPr lang="zh-CN" altLang="en-US" sz="1600" dirty="0" smtClean="0">
                <a:solidFill>
                  <a:prstClr val="black"/>
                </a:solidFill>
                <a:latin typeface="微软雅黑" panose="020B0503020204020204" pitchFamily="34" charset="-122"/>
                <a:ea typeface="微软雅黑" panose="020B0503020204020204" pitchFamily="34" charset="-122"/>
              </a:rPr>
              <a:t>系数。一方面，我们在时间序列维度选择胜率较高的风格（反转风格），另一方面，我们在横截面维度选取敏感系数正向，且取值较大的股票。通过这两个方面，构造了高收益率的策略</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rPr>
              <a:t>进一步的，进一步深入优化动量反转敏感系数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rPr>
              <a:t>对其他市场风格，也可以针对每个股票，构建类似的敏感系数</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01208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smtClean="0">
                <a:solidFill>
                  <a:srgbClr val="808080"/>
                </a:solidFill>
                <a:latin typeface="微软雅黑" panose="020B0503020204020204" pitchFamily="34" charset="-122"/>
                <a:ea typeface="微软雅黑" panose="020B0503020204020204" pitchFamily="34" charset="-122"/>
              </a:rPr>
              <a:t>36</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30723" name="文本框 5"/>
          <p:cNvSpPr txBox="1">
            <a:spLocks noChangeArrowheads="1"/>
          </p:cNvSpPr>
          <p:nvPr/>
        </p:nvSpPr>
        <p:spPr bwMode="auto">
          <a:xfrm>
            <a:off x="242888" y="257175"/>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808080"/>
                </a:solidFill>
                <a:latin typeface="微软雅黑" panose="020B0503020204020204" pitchFamily="34" charset="-122"/>
                <a:ea typeface="微软雅黑" panose="020B0503020204020204" pitchFamily="34" charset="-122"/>
              </a:rPr>
              <a:t> THANKS</a:t>
            </a:r>
            <a:r>
              <a:rPr lang="zh-CN" altLang="en-US" sz="2200">
                <a:solidFill>
                  <a:srgbClr val="808080"/>
                </a:solidFill>
                <a:latin typeface="微软雅黑" panose="020B0503020204020204" pitchFamily="34" charset="-122"/>
                <a:ea typeface="微软雅黑" panose="020B0503020204020204" pitchFamily="34" charset="-122"/>
              </a:rPr>
              <a:t>－谢谢</a:t>
            </a:r>
            <a:endParaRPr lang="zh-CN" altLang="zh-CN" sz="2200">
              <a:solidFill>
                <a:srgbClr val="808080"/>
              </a:solidFill>
              <a:latin typeface="微软雅黑" panose="020B0503020204020204" pitchFamily="34" charset="-122"/>
              <a:ea typeface="微软雅黑" panose="020B0503020204020204" pitchFamily="34" charset="-122"/>
            </a:endParaRPr>
          </a:p>
        </p:txBody>
      </p:sp>
      <p:sp>
        <p:nvSpPr>
          <p:cNvPr id="30724" name="文本框 2"/>
          <p:cNvSpPr txBox="1">
            <a:spLocks noChangeArrowheads="1"/>
          </p:cNvSpPr>
          <p:nvPr/>
        </p:nvSpPr>
        <p:spPr bwMode="auto">
          <a:xfrm>
            <a:off x="3721100" y="2911475"/>
            <a:ext cx="2871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fi-FI" altLang="zh-CN" sz="4800">
                <a:solidFill>
                  <a:prstClr val="white"/>
                </a:solidFill>
                <a:latin typeface="微软雅黑" panose="020B0503020204020204" pitchFamily="34" charset="-122"/>
                <a:ea typeface="微软雅黑" panose="020B0503020204020204" pitchFamily="34" charset="-122"/>
              </a:rPr>
              <a:t>Thanks</a:t>
            </a:r>
            <a:r>
              <a:rPr lang="zh-CN" altLang="fi-FI" sz="4800">
                <a:solidFill>
                  <a:prstClr val="white"/>
                </a:solidFill>
                <a:latin typeface="微软雅黑" panose="020B0503020204020204" pitchFamily="34" charset="-122"/>
                <a:ea typeface="微软雅黑" panose="020B0503020204020204" pitchFamily="34" charset="-122"/>
              </a:rPr>
              <a:t>！</a:t>
            </a:r>
            <a:endParaRPr lang="zh-CN" altLang="en-US" sz="4800">
              <a:solidFill>
                <a:prstClr val="white"/>
              </a:solidFill>
              <a:latin typeface="微软雅黑" panose="020B0503020204020204" pitchFamily="34" charset="-122"/>
              <a:ea typeface="微软雅黑" panose="020B0503020204020204" pitchFamily="34" charset="-122"/>
            </a:endParaRPr>
          </a:p>
        </p:txBody>
      </p:sp>
      <p:sp>
        <p:nvSpPr>
          <p:cNvPr id="30725" name="矩形 6"/>
          <p:cNvSpPr>
            <a:spLocks noChangeArrowheads="1"/>
          </p:cNvSpPr>
          <p:nvPr/>
        </p:nvSpPr>
        <p:spPr bwMode="auto">
          <a:xfrm>
            <a:off x="4483100" y="3692525"/>
            <a:ext cx="901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solidFill>
                  <a:srgbClr val="FFFFFF"/>
                </a:solidFill>
                <a:latin typeface="微软雅黑" panose="020B0503020204020204" pitchFamily="34" charset="-122"/>
                <a:ea typeface="微软雅黑" panose="020B0503020204020204" pitchFamily="34" charset="-122"/>
              </a:rPr>
              <a:t>谢谢</a:t>
            </a:r>
            <a:endParaRPr lang="zh-CN" altLang="zh-CN" sz="2800">
              <a:solidFill>
                <a:srgbClr val="FFFFFF"/>
              </a:solidFill>
              <a:latin typeface="微软雅黑" panose="020B0503020204020204" pitchFamily="34" charset="-122"/>
              <a:ea typeface="微软雅黑" panose="020B0503020204020204" pitchFamily="34" charset="-122"/>
            </a:endParaRPr>
          </a:p>
        </p:txBody>
      </p:sp>
      <p:sp>
        <p:nvSpPr>
          <p:cNvPr id="30726" name="矩形 8"/>
          <p:cNvSpPr>
            <a:spLocks noChangeArrowheads="1"/>
          </p:cNvSpPr>
          <p:nvPr/>
        </p:nvSpPr>
        <p:spPr bwMode="auto">
          <a:xfrm>
            <a:off x="1268413" y="5775325"/>
            <a:ext cx="7213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TW" altLang="en-US" sz="1000">
                <a:solidFill>
                  <a:srgbClr val="FFFFFF"/>
                </a:solidFill>
                <a:latin typeface="微软雅黑" panose="020B0503020204020204" pitchFamily="34" charset="-122"/>
                <a:ea typeface="微软雅黑" panose="020B0503020204020204" pitchFamily="34" charset="-122"/>
              </a:rPr>
              <a:t>地址</a:t>
            </a:r>
            <a:r>
              <a:rPr lang="en-US" altLang="zh-TW" sz="1000">
                <a:solidFill>
                  <a:srgbClr val="FFFFFF"/>
                </a:solidFill>
                <a:latin typeface="微软雅黑" panose="020B0503020204020204" pitchFamily="34" charset="-122"/>
                <a:ea typeface="微软雅黑" panose="020B0503020204020204" pitchFamily="34" charset="-122"/>
              </a:rPr>
              <a:t>: </a:t>
            </a:r>
            <a:r>
              <a:rPr lang="zh-TW" altLang="en-US" sz="1000">
                <a:solidFill>
                  <a:srgbClr val="FFFFFF"/>
                </a:solidFill>
                <a:latin typeface="微软雅黑" panose="020B0503020204020204" pitchFamily="34" charset="-122"/>
                <a:ea typeface="微软雅黑" panose="020B0503020204020204" pitchFamily="34" charset="-122"/>
              </a:rPr>
              <a:t>广州市天河北路</a:t>
            </a:r>
            <a:r>
              <a:rPr lang="en-US" altLang="zh-TW" sz="1000">
                <a:solidFill>
                  <a:srgbClr val="FFFFFF"/>
                </a:solidFill>
                <a:latin typeface="微软雅黑" panose="020B0503020204020204" pitchFamily="34" charset="-122"/>
                <a:ea typeface="微软雅黑" panose="020B0503020204020204" pitchFamily="34" charset="-122"/>
              </a:rPr>
              <a:t>183</a:t>
            </a:r>
            <a:r>
              <a:rPr lang="zh-TW" altLang="en-US" sz="1000">
                <a:solidFill>
                  <a:srgbClr val="FFFFFF"/>
                </a:solidFill>
                <a:latin typeface="微软雅黑" panose="020B0503020204020204" pitchFamily="34" charset="-122"/>
                <a:ea typeface="微软雅黑" panose="020B0503020204020204" pitchFamily="34" charset="-122"/>
              </a:rPr>
              <a:t>号大都会广场    </a:t>
            </a:r>
            <a:r>
              <a:rPr lang="en-US" altLang="zh-TW" sz="1000">
                <a:solidFill>
                  <a:srgbClr val="FFFFFF"/>
                </a:solidFill>
                <a:latin typeface="微软雅黑" panose="020B0503020204020204" pitchFamily="34" charset="-122"/>
                <a:ea typeface="微软雅黑" panose="020B0503020204020204" pitchFamily="34" charset="-122"/>
              </a:rPr>
              <a:t>P.C.510075    </a:t>
            </a:r>
            <a:r>
              <a:rPr lang="zh-TW" altLang="en-US" sz="1000">
                <a:solidFill>
                  <a:srgbClr val="FFFFFF"/>
                </a:solidFill>
                <a:latin typeface="微软雅黑" panose="020B0503020204020204" pitchFamily="34" charset="-122"/>
                <a:ea typeface="微软雅黑" panose="020B0503020204020204" pitchFamily="34" charset="-122"/>
              </a:rPr>
              <a:t>电话</a:t>
            </a:r>
            <a:r>
              <a:rPr lang="en-US" altLang="zh-TW" sz="1000">
                <a:solidFill>
                  <a:srgbClr val="FFFFFF"/>
                </a:solidFill>
                <a:latin typeface="微软雅黑" panose="020B0503020204020204" pitchFamily="34" charset="-122"/>
                <a:ea typeface="微软雅黑" panose="020B0503020204020204" pitchFamily="34" charset="-122"/>
              </a:rPr>
              <a:t>: 020-87555888    </a:t>
            </a:r>
            <a:r>
              <a:rPr lang="zh-TW" altLang="en-US" sz="1000">
                <a:solidFill>
                  <a:srgbClr val="FFFFFF"/>
                </a:solidFill>
                <a:latin typeface="微软雅黑" panose="020B0503020204020204" pitchFamily="34" charset="-122"/>
                <a:ea typeface="微软雅黑" panose="020B0503020204020204" pitchFamily="34" charset="-122"/>
              </a:rPr>
              <a:t>传真</a:t>
            </a:r>
            <a:r>
              <a:rPr lang="en-US" altLang="zh-TW" sz="1000">
                <a:solidFill>
                  <a:srgbClr val="FFFFFF"/>
                </a:solidFill>
                <a:latin typeface="微软雅黑" panose="020B0503020204020204" pitchFamily="34" charset="-122"/>
                <a:ea typeface="微软雅黑" panose="020B0503020204020204" pitchFamily="34" charset="-122"/>
              </a:rPr>
              <a:t>: 020-87553600    WWW.GF.COM.CN</a:t>
            </a:r>
            <a:endParaRPr lang="zh-CN" altLang="en-US" sz="100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826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6"/>
          <p:cNvSpPr txBox="1">
            <a:spLocks noChangeArrowheads="1"/>
          </p:cNvSpPr>
          <p:nvPr/>
        </p:nvSpPr>
        <p:spPr bwMode="auto">
          <a:xfrm>
            <a:off x="9039225" y="398463"/>
            <a:ext cx="3905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808080"/>
                </a:solidFill>
                <a:latin typeface="微软雅黑" panose="020B0503020204020204" pitchFamily="34" charset="-122"/>
                <a:ea typeface="微软雅黑" panose="020B0503020204020204" pitchFamily="34" charset="-122"/>
              </a:rPr>
              <a:t>03</a:t>
            </a:r>
            <a:endParaRPr lang="zh-CN" altLang="en-US" sz="1400">
              <a:solidFill>
                <a:srgbClr val="808080"/>
              </a:solidFill>
              <a:latin typeface="微软雅黑" panose="020B0503020204020204" pitchFamily="34" charset="-122"/>
              <a:ea typeface="微软雅黑" panose="020B0503020204020204" pitchFamily="34" charset="-122"/>
            </a:endParaRPr>
          </a:p>
        </p:txBody>
      </p:sp>
      <p:sp>
        <p:nvSpPr>
          <p:cNvPr id="8195" name="文本框 6"/>
          <p:cNvSpPr txBox="1">
            <a:spLocks noChangeArrowheads="1"/>
          </p:cNvSpPr>
          <p:nvPr/>
        </p:nvSpPr>
        <p:spPr bwMode="auto">
          <a:xfrm>
            <a:off x="242888" y="25717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808080"/>
                </a:solidFill>
                <a:latin typeface="微软雅黑" panose="020B0503020204020204" pitchFamily="34" charset="-122"/>
                <a:ea typeface="微软雅黑" panose="020B0503020204020204" pitchFamily="34" charset="-122"/>
              </a:rPr>
              <a:t>动量反转效应</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8196" name="文本框 1"/>
          <p:cNvSpPr txBox="1">
            <a:spLocks noChangeArrowheads="1"/>
          </p:cNvSpPr>
          <p:nvPr/>
        </p:nvSpPr>
        <p:spPr bwMode="auto">
          <a:xfrm>
            <a:off x="344616" y="1270543"/>
            <a:ext cx="8601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267970" algn="just">
              <a:spcAft>
                <a:spcPts val="0"/>
              </a:spcAft>
            </a:pPr>
            <a:r>
              <a:rPr lang="zh-CN" altLang="zh-CN" b="1" kern="100" dirty="0" smtClean="0">
                <a:latin typeface="微软雅黑" panose="020B0503020204020204" pitchFamily="34" charset="-122"/>
                <a:ea typeface="微软雅黑" panose="020B0503020204020204" pitchFamily="34" charset="-122"/>
                <a:cs typeface="Times New Roman"/>
              </a:rPr>
              <a:t>动量效应</a:t>
            </a:r>
            <a:r>
              <a:rPr lang="en-US" altLang="zh-CN" b="1" kern="100" dirty="0" smtClean="0">
                <a:latin typeface="微软雅黑" panose="020B0503020204020204" pitchFamily="34" charset="-122"/>
                <a:ea typeface="微软雅黑" panose="020B0503020204020204" pitchFamily="34" charset="-122"/>
                <a:cs typeface="Times New Roman"/>
              </a:rPr>
              <a:t> &amp; </a:t>
            </a:r>
            <a:r>
              <a:rPr lang="zh-CN" altLang="en-US" b="1" kern="100" dirty="0" smtClean="0">
                <a:latin typeface="微软雅黑" panose="020B0503020204020204" pitchFamily="34" charset="-122"/>
                <a:ea typeface="微软雅黑" panose="020B0503020204020204" pitchFamily="34" charset="-122"/>
                <a:cs typeface="Times New Roman"/>
              </a:rPr>
              <a:t>反转效应：简单的表象蕴含深刻的逻辑</a:t>
            </a:r>
            <a:endParaRPr lang="en-US" altLang="zh-CN" b="1" kern="100" dirty="0" smtClean="0">
              <a:latin typeface="微软雅黑" panose="020B0503020204020204" pitchFamily="34" charset="-122"/>
              <a:ea typeface="微软雅黑" panose="020B0503020204020204" pitchFamily="34" charset="-122"/>
              <a:cs typeface="Times New Roman"/>
            </a:endParaRPr>
          </a:p>
        </p:txBody>
      </p:sp>
      <p:graphicFrame>
        <p:nvGraphicFramePr>
          <p:cNvPr id="12" name="图示 11"/>
          <p:cNvGraphicFramePr/>
          <p:nvPr>
            <p:extLst>
              <p:ext uri="{D42A27DB-BD31-4B8C-83A1-F6EECF244321}">
                <p14:modId xmlns:p14="http://schemas.microsoft.com/office/powerpoint/2010/main" val="2518651023"/>
              </p:ext>
            </p:extLst>
          </p:nvPr>
        </p:nvGraphicFramePr>
        <p:xfrm>
          <a:off x="1496712" y="1988880"/>
          <a:ext cx="6604000" cy="4087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04</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8196" name="文本框 1"/>
          <p:cNvSpPr txBox="1">
            <a:spLocks noChangeArrowheads="1"/>
          </p:cNvSpPr>
          <p:nvPr/>
        </p:nvSpPr>
        <p:spPr bwMode="auto">
          <a:xfrm>
            <a:off x="344616" y="1270543"/>
            <a:ext cx="8601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267970" algn="just">
              <a:spcAft>
                <a:spcPts val="0"/>
              </a:spcAft>
            </a:pPr>
            <a:r>
              <a:rPr lang="zh-CN" altLang="zh-CN" b="1" kern="100" dirty="0" smtClean="0">
                <a:latin typeface="微软雅黑" panose="020B0503020204020204" pitchFamily="34" charset="-122"/>
                <a:ea typeface="微软雅黑" panose="020B0503020204020204" pitchFamily="34" charset="-122"/>
                <a:cs typeface="Times New Roman"/>
              </a:rPr>
              <a:t>动量效应</a:t>
            </a:r>
            <a:r>
              <a:rPr lang="en-US" altLang="zh-CN" b="1" kern="100" dirty="0" smtClean="0">
                <a:latin typeface="微软雅黑" panose="020B0503020204020204" pitchFamily="34" charset="-122"/>
                <a:ea typeface="微软雅黑" panose="020B0503020204020204" pitchFamily="34" charset="-122"/>
                <a:cs typeface="Times New Roman"/>
              </a:rPr>
              <a:t> &amp; </a:t>
            </a:r>
            <a:r>
              <a:rPr lang="zh-CN" altLang="en-US" b="1" kern="100" dirty="0" smtClean="0">
                <a:latin typeface="微软雅黑" panose="020B0503020204020204" pitchFamily="34" charset="-122"/>
                <a:ea typeface="微软雅黑" panose="020B0503020204020204" pitchFamily="34" charset="-122"/>
                <a:cs typeface="Times New Roman"/>
              </a:rPr>
              <a:t>反转效应：国内外实证</a:t>
            </a:r>
            <a:endParaRPr lang="en-US" altLang="zh-CN" b="1" kern="100" dirty="0" smtClean="0">
              <a:latin typeface="微软雅黑" panose="020B0503020204020204" pitchFamily="34" charset="-122"/>
              <a:ea typeface="微软雅黑" panose="020B0503020204020204" pitchFamily="34" charset="-122"/>
              <a:cs typeface="Times New Roman"/>
            </a:endParaRPr>
          </a:p>
        </p:txBody>
      </p:sp>
      <p:sp>
        <p:nvSpPr>
          <p:cNvPr id="6" name="文本框 1"/>
          <p:cNvSpPr txBox="1">
            <a:spLocks noChangeArrowheads="1"/>
          </p:cNvSpPr>
          <p:nvPr/>
        </p:nvSpPr>
        <p:spPr bwMode="auto">
          <a:xfrm>
            <a:off x="438150" y="1977744"/>
            <a:ext cx="86010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海外市场：</a:t>
            </a: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a:solidFill>
                <a:srgbClr val="333333"/>
              </a:solidFill>
              <a:latin typeface="微软雅黑" panose="020B0503020204020204" pitchFamily="34" charset="-122"/>
              <a:ea typeface="微软雅黑" panose="020B0503020204020204" pitchFamily="34" charset="-122"/>
              <a:cs typeface="Arial"/>
            </a:endParaRPr>
          </a:p>
          <a:p>
            <a:pPr marL="1028700" lvl="1" algn="just">
              <a:spcAft>
                <a:spcPts val="0"/>
              </a:spcAft>
              <a:buFont typeface="Arial" panose="020B0604020202020204" pitchFamily="34" charset="0"/>
              <a:buChar char="•"/>
            </a:pP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短期（</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1</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个月以下）反转效应明显，中期（</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3-12</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个月）存在动量效应，长期又以反转效应为主</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1028700" lvl="1" algn="just">
              <a:spcAft>
                <a:spcPts val="0"/>
              </a:spcAft>
              <a:buFont typeface="Arial" panose="020B0604020202020204" pitchFamily="34" charset="0"/>
              <a:buChar char="•"/>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a:solidFill>
                  <a:srgbClr val="333333"/>
                </a:solidFill>
                <a:latin typeface="微软雅黑" panose="020B0503020204020204" pitchFamily="34" charset="-122"/>
                <a:ea typeface="微软雅黑" panose="020B0503020204020204" pitchFamily="34" charset="-122"/>
                <a:cs typeface="Arial"/>
              </a:rPr>
              <a:t>国内市场</a:t>
            </a:r>
            <a:endParaRPr lang="en-US" altLang="zh-CN" sz="1600" b="1" kern="100" dirty="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1028700" lvl="1" algn="just">
              <a:spcAft>
                <a:spcPts val="0"/>
              </a:spcAft>
              <a:buFont typeface="Arial" panose="020B0604020202020204" pitchFamily="34" charset="0"/>
              <a:buChar char="•"/>
            </a:pPr>
            <a:r>
              <a:rPr lang="zh-CN" altLang="en-US" sz="1600" kern="100" dirty="0">
                <a:solidFill>
                  <a:srgbClr val="333333"/>
                </a:solidFill>
                <a:latin typeface="微软雅黑" panose="020B0503020204020204" pitchFamily="34" charset="-122"/>
                <a:ea typeface="微软雅黑" panose="020B0503020204020204" pitchFamily="34" charset="-122"/>
                <a:cs typeface="Arial"/>
              </a:rPr>
              <a:t>如果采用月度数据检验，中国大陆股市并不存在明显的动量效应，而中长期反转现象则比较</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突出</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1028700" lvl="1" algn="just">
              <a:spcAft>
                <a:spcPts val="0"/>
              </a:spcAft>
              <a:buFont typeface="Arial" panose="020B0604020202020204" pitchFamily="34" charset="0"/>
              <a:buChar char="•"/>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1028700" lvl="1" algn="just">
              <a:spcAft>
                <a:spcPts val="0"/>
              </a:spcAft>
              <a:buFont typeface="Arial" panose="020B0604020202020204" pitchFamily="34" charset="0"/>
              <a:buChar char="•"/>
            </a:pPr>
            <a:r>
              <a:rPr lang="zh-CN" altLang="en-US" sz="1600" kern="100" dirty="0">
                <a:solidFill>
                  <a:srgbClr val="333333"/>
                </a:solidFill>
                <a:latin typeface="微软雅黑" panose="020B0503020204020204" pitchFamily="34" charset="-122"/>
                <a:ea typeface="微软雅黑" panose="020B0503020204020204" pitchFamily="34" charset="-122"/>
                <a:cs typeface="Arial"/>
              </a:rPr>
              <a:t>中国大陆证券市场作为新兴市场，和西方证券市场的反向策略存在差异，主要表现在中国股市的反向周期短于西方发达国家</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Wingdings" panose="05000000000000000000" pitchFamily="2" charset="2"/>
              <a:buChar char="l"/>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Wingdings" panose="05000000000000000000" pitchFamily="2" charset="2"/>
              <a:buChar char="l"/>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p:txBody>
      </p:sp>
      <p:sp>
        <p:nvSpPr>
          <p:cNvPr id="7" name="文本框 6"/>
          <p:cNvSpPr txBox="1">
            <a:spLocks noChangeArrowheads="1"/>
          </p:cNvSpPr>
          <p:nvPr/>
        </p:nvSpPr>
        <p:spPr bwMode="auto">
          <a:xfrm>
            <a:off x="242888" y="25717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808080"/>
                </a:solidFill>
                <a:latin typeface="微软雅黑" panose="020B0503020204020204" pitchFamily="34" charset="-122"/>
                <a:ea typeface="微软雅黑" panose="020B0503020204020204" pitchFamily="34" charset="-122"/>
              </a:rPr>
              <a:t>动量反转效应</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746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A225A320-97A2-47BB-B2BB-98A2E85F89DB}" type="slidenum">
              <a:rPr lang="zh-CN" altLang="en-US" smtClean="0"/>
              <a:pPr/>
              <a:t>6</a:t>
            </a:fld>
            <a:r>
              <a:rPr lang="en-US" altLang="zh-CN" smtClean="0"/>
              <a:t>/27</a:t>
            </a:r>
            <a:endParaRPr lang="zh-CN" altLang="en-US" dirty="0"/>
          </a:p>
        </p:txBody>
      </p:sp>
      <p:sp>
        <p:nvSpPr>
          <p:cNvPr id="13" name="文本框 12"/>
          <p:cNvSpPr txBox="1"/>
          <p:nvPr/>
        </p:nvSpPr>
        <p:spPr>
          <a:xfrm>
            <a:off x="704528" y="1196752"/>
            <a:ext cx="8208912" cy="523220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利用</a:t>
            </a:r>
            <a:r>
              <a:rPr lang="en-US" altLang="zh-CN" b="1" dirty="0" smtClean="0">
                <a:latin typeface="微软雅黑" panose="020B0503020204020204" pitchFamily="34" charset="-122"/>
                <a:ea typeface="微软雅黑" panose="020B0503020204020204" pitchFamily="34" charset="-122"/>
              </a:rPr>
              <a:t>Rank IC</a:t>
            </a:r>
            <a:r>
              <a:rPr lang="zh-CN" altLang="en-US" b="1" dirty="0" smtClean="0">
                <a:latin typeface="微软雅黑" panose="020B0503020204020204" pitchFamily="34" charset="-122"/>
                <a:ea typeface="微软雅黑" panose="020B0503020204020204" pitchFamily="34" charset="-122"/>
              </a:rPr>
              <a:t>度量动量反转效应周期</a:t>
            </a:r>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参数</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600" b="1" dirty="0" smtClean="0">
                <a:latin typeface="微软雅黑" panose="020B0503020204020204" pitchFamily="34" charset="-122"/>
                <a:ea typeface="微软雅黑" panose="020B0503020204020204" pitchFamily="34" charset="-122"/>
              </a:rPr>
              <a:t>形成期时间长度</a:t>
            </a:r>
            <a:r>
              <a:rPr lang="zh-CN" altLang="en-US" sz="1600" dirty="0" smtClean="0">
                <a:latin typeface="微软雅黑" panose="020B0503020204020204" pitchFamily="34" charset="-122"/>
                <a:ea typeface="微软雅黑" panose="020B0503020204020204" pitchFamily="34" charset="-122"/>
              </a:rPr>
              <a:t>：动量</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反转的形成时间窗口长度，也即使用历史多久的收益率作为因子，传统通常使用</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个月、</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个月、</a:t>
            </a:r>
            <a:r>
              <a:rPr lang="en-US" altLang="zh-CN" sz="1600" dirty="0" smtClean="0">
                <a:latin typeface="微软雅黑" panose="020B0503020204020204" pitchFamily="34" charset="-122"/>
                <a:ea typeface="微软雅黑" panose="020B0503020204020204" pitchFamily="34" charset="-122"/>
              </a:rPr>
              <a:t>6</a:t>
            </a:r>
            <a:r>
              <a:rPr lang="zh-CN" altLang="en-US" sz="1600" dirty="0" smtClean="0">
                <a:latin typeface="微软雅黑" panose="020B0503020204020204" pitchFamily="34" charset="-122"/>
                <a:ea typeface="微软雅黑" panose="020B0503020204020204" pitchFamily="34" charset="-122"/>
              </a:rPr>
              <a:t>个月</a:t>
            </a:r>
            <a:endParaRPr lang="en-US" altLang="zh-CN" sz="1600" dirty="0" smtClean="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600" b="1" dirty="0" smtClean="0">
                <a:latin typeface="微软雅黑" panose="020B0503020204020204" pitchFamily="34" charset="-122"/>
                <a:ea typeface="微软雅黑" panose="020B0503020204020204" pitchFamily="34" charset="-122"/>
              </a:rPr>
              <a:t>持有期时间长度</a:t>
            </a:r>
            <a:r>
              <a:rPr lang="zh-CN" altLang="en-US" sz="1600" dirty="0" smtClean="0">
                <a:latin typeface="微软雅黑" panose="020B0503020204020204" pitchFamily="34" charset="-122"/>
                <a:ea typeface="微软雅黑" panose="020B0503020204020204" pitchFamily="34" charset="-122"/>
              </a:rPr>
              <a:t>：买入股票后，持有多久</a:t>
            </a:r>
            <a:endParaRPr lang="en-US" altLang="zh-CN" sz="1600"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寻优方法</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sz="1600" b="1" dirty="0">
                <a:latin typeface="微软雅黑" panose="020B0503020204020204" pitchFamily="34" charset="-122"/>
                <a:ea typeface="微软雅黑" panose="020B0503020204020204" pitchFamily="34" charset="-122"/>
              </a:rPr>
              <a:t>测算区间</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2007.7.1~2015.7.31 </a:t>
            </a:r>
            <a:r>
              <a:rPr lang="zh-CN" altLang="en-US" sz="1600" dirty="0">
                <a:latin typeface="微软雅黑" panose="020B0503020204020204" pitchFamily="34" charset="-122"/>
                <a:ea typeface="微软雅黑" panose="020B0503020204020204" pitchFamily="34" charset="-122"/>
              </a:rPr>
              <a:t>日</a:t>
            </a:r>
            <a:r>
              <a:rPr lang="zh-CN" altLang="en-US" sz="1600" dirty="0" smtClean="0">
                <a:latin typeface="微软雅黑" panose="020B0503020204020204" pitchFamily="34" charset="-122"/>
                <a:ea typeface="微软雅黑" panose="020B0503020204020204" pitchFamily="34" charset="-122"/>
              </a:rPr>
              <a:t>频率收益率，所有</a:t>
            </a:r>
            <a:r>
              <a:rPr lang="en-US" altLang="zh-CN" sz="1600" dirty="0" smtClean="0">
                <a:latin typeface="微软雅黑" panose="020B0503020204020204" pitchFamily="34" charset="-122"/>
                <a:ea typeface="微软雅黑" panose="020B0503020204020204" pitchFamily="34" charset="-122"/>
              </a:rPr>
              <a:t>A</a:t>
            </a:r>
            <a:r>
              <a:rPr lang="zh-CN" altLang="en-US" sz="1600" dirty="0" smtClean="0">
                <a:latin typeface="微软雅黑" panose="020B0503020204020204" pitchFamily="34" charset="-122"/>
                <a:ea typeface="微软雅黑" panose="020B0503020204020204" pitchFamily="34" charset="-122"/>
              </a:rPr>
              <a:t>股</a:t>
            </a:r>
            <a:endParaRPr lang="en-US" altLang="zh-CN" sz="1600" dirty="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假设形成期为</a:t>
            </a:r>
            <a:r>
              <a:rPr lang="en-US" altLang="zh-CN" sz="1600" dirty="0" smtClean="0">
                <a:latin typeface="微软雅黑" panose="020B0503020204020204" pitchFamily="34" charset="-122"/>
                <a:ea typeface="微软雅黑" panose="020B0503020204020204" pitchFamily="34" charset="-122"/>
              </a:rPr>
              <a:t>X</a:t>
            </a:r>
            <a:r>
              <a:rPr lang="zh-CN" altLang="en-US" sz="1600" dirty="0" smtClean="0">
                <a:latin typeface="微软雅黑" panose="020B0503020204020204" pitchFamily="34" charset="-122"/>
                <a:ea typeface="微软雅黑" panose="020B0503020204020204" pitchFamily="34" charset="-122"/>
              </a:rPr>
              <a:t>日（交易日），持有期为</a:t>
            </a:r>
            <a:r>
              <a:rPr lang="en-US" altLang="zh-CN" sz="1600" dirty="0" smtClean="0">
                <a:latin typeface="微软雅黑" panose="020B0503020204020204" pitchFamily="34" charset="-122"/>
                <a:ea typeface="微软雅黑" panose="020B0503020204020204" pitchFamily="34" charset="-122"/>
              </a:rPr>
              <a:t>Y</a:t>
            </a:r>
            <a:r>
              <a:rPr lang="zh-CN" altLang="en-US" sz="1600" dirty="0" smtClean="0">
                <a:latin typeface="微软雅黑" panose="020B0503020204020204" pitchFamily="34" charset="-122"/>
                <a:ea typeface="微软雅黑" panose="020B0503020204020204" pitchFamily="34" charset="-122"/>
              </a:rPr>
              <a:t>日，每天计算前</a:t>
            </a:r>
            <a:r>
              <a:rPr lang="en-US" altLang="zh-CN" sz="1600" dirty="0" smtClean="0">
                <a:latin typeface="微软雅黑" panose="020B0503020204020204" pitchFamily="34" charset="-122"/>
                <a:ea typeface="微软雅黑" panose="020B0503020204020204" pitchFamily="34" charset="-122"/>
              </a:rPr>
              <a:t>X</a:t>
            </a:r>
            <a:r>
              <a:rPr lang="zh-CN" altLang="en-US" sz="1600" dirty="0" smtClean="0">
                <a:latin typeface="微软雅黑" panose="020B0503020204020204" pitchFamily="34" charset="-122"/>
                <a:ea typeface="微软雅黑" panose="020B0503020204020204" pitchFamily="34" charset="-122"/>
              </a:rPr>
              <a:t>日股票累积收益率，以及买入持有</a:t>
            </a:r>
            <a:r>
              <a:rPr lang="en-US" altLang="zh-CN" sz="1600" dirty="0" smtClean="0">
                <a:latin typeface="微软雅黑" panose="020B0503020204020204" pitchFamily="34" charset="-122"/>
                <a:ea typeface="微软雅黑" panose="020B0503020204020204" pitchFamily="34" charset="-122"/>
              </a:rPr>
              <a:t>Y</a:t>
            </a:r>
            <a:r>
              <a:rPr lang="zh-CN" altLang="en-US" sz="1600" dirty="0" smtClean="0">
                <a:latin typeface="微软雅黑" panose="020B0503020204020204" pitchFamily="34" charset="-122"/>
                <a:ea typeface="微软雅黑" panose="020B0503020204020204" pitchFamily="34" charset="-122"/>
              </a:rPr>
              <a:t>日的收益率，从而计算当日两组序列（</a:t>
            </a:r>
            <a:r>
              <a:rPr lang="en-US" altLang="zh-CN" sz="1600" dirty="0" smtClean="0">
                <a:latin typeface="微软雅黑" panose="020B0503020204020204" pitchFamily="34" charset="-122"/>
                <a:ea typeface="微软雅黑" panose="020B0503020204020204" pitchFamily="34" charset="-122"/>
              </a:rPr>
              <a:t>X</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Y</a:t>
            </a:r>
            <a:r>
              <a:rPr lang="zh-CN" altLang="en-US" sz="1600" dirty="0" smtClean="0">
                <a:latin typeface="微软雅黑" panose="020B0503020204020204" pitchFamily="34" charset="-122"/>
                <a:ea typeface="微软雅黑" panose="020B0503020204020204" pitchFamily="34" charset="-122"/>
              </a:rPr>
              <a:t>）的</a:t>
            </a:r>
            <a:r>
              <a:rPr lang="en-US" altLang="zh-CN" sz="1600" dirty="0" smtClean="0">
                <a:latin typeface="微软雅黑" panose="020B0503020204020204" pitchFamily="34" charset="-122"/>
                <a:ea typeface="微软雅黑" panose="020B0503020204020204" pitchFamily="34" charset="-122"/>
              </a:rPr>
              <a:t>Rank IC</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Spearman</a:t>
            </a:r>
            <a:r>
              <a:rPr lang="zh-CN" altLang="en-US" sz="1600" dirty="0" smtClean="0">
                <a:latin typeface="微软雅黑" panose="020B0503020204020204" pitchFamily="34" charset="-122"/>
                <a:ea typeface="微软雅黑" panose="020B0503020204020204" pitchFamily="34" charset="-122"/>
              </a:rPr>
              <a:t>相关系数），最后计算每日平均</a:t>
            </a:r>
            <a:r>
              <a:rPr lang="en-US" altLang="zh-CN" sz="1600" dirty="0" smtClean="0">
                <a:latin typeface="微软雅黑" panose="020B0503020204020204" pitchFamily="34" charset="-122"/>
                <a:ea typeface="微软雅黑" panose="020B0503020204020204" pitchFamily="34" charset="-122"/>
              </a:rPr>
              <a:t>Rank IC</a:t>
            </a:r>
            <a:r>
              <a:rPr lang="zh-CN" altLang="en-US" sz="1600" dirty="0" smtClean="0">
                <a:latin typeface="微软雅黑" panose="020B0503020204020204" pitchFamily="34" charset="-122"/>
                <a:ea typeface="微软雅黑" panose="020B0503020204020204" pitchFamily="34" charset="-122"/>
              </a:rPr>
              <a:t>以及</a:t>
            </a:r>
            <a:r>
              <a:rPr lang="en-US" altLang="zh-CN" sz="1600" dirty="0" err="1" smtClean="0">
                <a:latin typeface="微软雅黑" panose="020B0503020204020204" pitchFamily="34" charset="-122"/>
                <a:ea typeface="微软雅黑" panose="020B0503020204020204" pitchFamily="34" charset="-122"/>
              </a:rPr>
              <a:t>avg</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RankIC</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std</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RankIC</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，选择绝对值最大的作为动量</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反转效应最为明显的一组周期参数</a:t>
            </a:r>
            <a:endParaRPr lang="en-US" altLang="zh-CN" sz="1600" dirty="0" smtClean="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交易层面细节：持有期收益率计算时，按次日开盘价买入，</a:t>
            </a:r>
            <a:r>
              <a:rPr lang="en-US" altLang="zh-CN" sz="1600" dirty="0" smtClean="0">
                <a:latin typeface="微软雅黑" panose="020B0503020204020204" pitchFamily="34" charset="-122"/>
                <a:ea typeface="微软雅黑" panose="020B0503020204020204" pitchFamily="34" charset="-122"/>
              </a:rPr>
              <a:t>Y</a:t>
            </a:r>
            <a:r>
              <a:rPr lang="zh-CN" altLang="en-US" sz="1600" dirty="0" smtClean="0">
                <a:latin typeface="微软雅黑" panose="020B0503020204020204" pitchFamily="34" charset="-122"/>
                <a:ea typeface="微软雅黑" panose="020B0503020204020204" pitchFamily="34" charset="-122"/>
              </a:rPr>
              <a:t>日后收盘价卖出计算；剔除次日停牌、次日一字涨停及开盘涨幅超过</a:t>
            </a:r>
            <a:r>
              <a:rPr lang="en-US" altLang="zh-CN" sz="1600" dirty="0" smtClean="0">
                <a:latin typeface="微软雅黑" panose="020B0503020204020204" pitchFamily="34" charset="-122"/>
                <a:ea typeface="微软雅黑" panose="020B0503020204020204" pitchFamily="34" charset="-122"/>
              </a:rPr>
              <a:t>9.5%</a:t>
            </a:r>
            <a:r>
              <a:rPr lang="zh-CN" altLang="en-US" sz="1600" dirty="0" smtClean="0">
                <a:latin typeface="微软雅黑" panose="020B0503020204020204" pitchFamily="34" charset="-122"/>
                <a:ea typeface="微软雅黑" panose="020B0503020204020204" pitchFamily="34" charset="-122"/>
              </a:rPr>
              <a:t>股票</a:t>
            </a:r>
            <a:endParaRPr lang="en-US" altLang="zh-CN" sz="1600" dirty="0" smtClean="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由于数据量巨大，仅测算</a:t>
            </a:r>
            <a:r>
              <a:rPr lang="en-US" altLang="zh-CN" sz="1600" dirty="0" smtClean="0">
                <a:latin typeface="微软雅黑" panose="020B0503020204020204" pitchFamily="34" charset="-122"/>
                <a:ea typeface="微软雅黑" panose="020B0503020204020204" pitchFamily="34" charset="-122"/>
              </a:rPr>
              <a:t>X = 1-5, 10, 15, 20, 30, 40, 50, 60</a:t>
            </a:r>
            <a:r>
              <a:rPr lang="zh-CN" altLang="en-US" sz="1600" dirty="0" smtClean="0">
                <a:latin typeface="微软雅黑" panose="020B0503020204020204" pitchFamily="34" charset="-122"/>
                <a:ea typeface="微软雅黑" panose="020B0503020204020204" pitchFamily="34" charset="-122"/>
              </a:rPr>
              <a:t>日，</a:t>
            </a:r>
            <a:r>
              <a:rPr lang="en-US" altLang="zh-CN" sz="1600" dirty="0" smtClean="0">
                <a:latin typeface="微软雅黑" panose="020B0503020204020204" pitchFamily="34" charset="-122"/>
                <a:ea typeface="微软雅黑" panose="020B0503020204020204" pitchFamily="34" charset="-122"/>
              </a:rPr>
              <a:t>Y = 1-5, 10, 15, 20</a:t>
            </a:r>
            <a:r>
              <a:rPr lang="zh-CN" altLang="en-US" sz="1600" dirty="0" smtClean="0">
                <a:latin typeface="微软雅黑" panose="020B0503020204020204" pitchFamily="34" charset="-122"/>
                <a:ea typeface="微软雅黑" panose="020B0503020204020204" pitchFamily="34" charset="-122"/>
              </a:rPr>
              <a:t>，两两配对共计</a:t>
            </a:r>
            <a:r>
              <a:rPr lang="en-US" altLang="zh-CN" sz="1600" dirty="0" smtClean="0">
                <a:latin typeface="微软雅黑" panose="020B0503020204020204" pitchFamily="34" charset="-122"/>
                <a:ea typeface="微软雅黑" panose="020B0503020204020204" pitchFamily="34" charset="-122"/>
              </a:rPr>
              <a:t>96</a:t>
            </a:r>
            <a:r>
              <a:rPr lang="zh-CN" altLang="en-US" sz="1600" dirty="0" smtClean="0">
                <a:latin typeface="微软雅黑" panose="020B0503020204020204" pitchFamily="34" charset="-122"/>
                <a:ea typeface="微软雅黑" panose="020B0503020204020204" pitchFamily="34" charset="-122"/>
              </a:rPr>
              <a:t>组参数下的平均</a:t>
            </a:r>
            <a:r>
              <a:rPr lang="en-US" altLang="zh-CN" sz="1600" dirty="0" smtClean="0">
                <a:latin typeface="微软雅黑" panose="020B0503020204020204" pitchFamily="34" charset="-122"/>
                <a:ea typeface="微软雅黑" panose="020B0503020204020204" pitchFamily="34" charset="-122"/>
              </a:rPr>
              <a:t>Rank IC</a:t>
            </a:r>
            <a:endParaRPr lang="zh-CN" altLang="en-US" sz="1600" dirty="0">
              <a:latin typeface="微软雅黑" panose="020B0503020204020204" pitchFamily="34" charset="-122"/>
              <a:ea typeface="微软雅黑" panose="020B0503020204020204" pitchFamily="34" charset="-122"/>
            </a:endParaRPr>
          </a:p>
        </p:txBody>
      </p:sp>
      <p:sp>
        <p:nvSpPr>
          <p:cNvPr id="6" name="文本框 6"/>
          <p:cNvSpPr txBox="1">
            <a:spLocks noChangeArrowheads="1"/>
          </p:cNvSpPr>
          <p:nvPr/>
        </p:nvSpPr>
        <p:spPr bwMode="auto">
          <a:xfrm>
            <a:off x="242888" y="25717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808080"/>
                </a:solidFill>
                <a:latin typeface="微软雅黑" panose="020B0503020204020204" pitchFamily="34" charset="-122"/>
                <a:ea typeface="微软雅黑" panose="020B0503020204020204" pitchFamily="34" charset="-122"/>
              </a:rPr>
              <a:t>动量反转效应</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7"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05</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9079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44488" y="6453336"/>
            <a:ext cx="2492990"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数据来源：广发证券发展研究中心</a:t>
            </a:r>
            <a:endParaRPr lang="zh-CN" altLang="en-US" sz="12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1628800"/>
            <a:ext cx="6229753" cy="232567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88" y="4005064"/>
            <a:ext cx="6229753" cy="2325672"/>
          </a:xfrm>
          <a:prstGeom prst="rect">
            <a:avLst/>
          </a:prstGeom>
        </p:spPr>
      </p:pic>
      <p:sp>
        <p:nvSpPr>
          <p:cNvPr id="13" name="文本框 12"/>
          <p:cNvSpPr txBox="1"/>
          <p:nvPr/>
        </p:nvSpPr>
        <p:spPr>
          <a:xfrm>
            <a:off x="344488" y="1115452"/>
            <a:ext cx="4104456"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利用</a:t>
            </a:r>
            <a:r>
              <a:rPr lang="en-US" altLang="zh-CN" b="1" dirty="0">
                <a:latin typeface="微软雅黑" panose="020B0503020204020204" pitchFamily="34" charset="-122"/>
                <a:ea typeface="微软雅黑" panose="020B0503020204020204" pitchFamily="34" charset="-122"/>
              </a:rPr>
              <a:t>Rank IC</a:t>
            </a:r>
            <a:r>
              <a:rPr lang="zh-CN" altLang="en-US" b="1" dirty="0">
                <a:latin typeface="微软雅黑" panose="020B0503020204020204" pitchFamily="34" charset="-122"/>
                <a:ea typeface="微软雅黑" panose="020B0503020204020204" pitchFamily="34" charset="-122"/>
              </a:rPr>
              <a:t>度量动量反转效应周期</a:t>
            </a:r>
            <a:endParaRPr lang="en-US" altLang="zh-CN" b="1" dirty="0">
              <a:latin typeface="微软雅黑" panose="020B0503020204020204" pitchFamily="34" charset="-122"/>
              <a:ea typeface="微软雅黑" panose="020B0503020204020204" pitchFamily="34" charset="-122"/>
            </a:endParaRPr>
          </a:p>
        </p:txBody>
      </p:sp>
      <p:sp>
        <p:nvSpPr>
          <p:cNvPr id="3" name="圆角矩形 2"/>
          <p:cNvSpPr/>
          <p:nvPr/>
        </p:nvSpPr>
        <p:spPr>
          <a:xfrm>
            <a:off x="4592960" y="3068960"/>
            <a:ext cx="2088232" cy="576064"/>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圆角矩形 9"/>
          <p:cNvSpPr/>
          <p:nvPr/>
        </p:nvSpPr>
        <p:spPr>
          <a:xfrm>
            <a:off x="2648744" y="2215572"/>
            <a:ext cx="2088232" cy="576064"/>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圆角矩形 13"/>
          <p:cNvSpPr/>
          <p:nvPr/>
        </p:nvSpPr>
        <p:spPr>
          <a:xfrm>
            <a:off x="2648744" y="4591836"/>
            <a:ext cx="2088232" cy="576064"/>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圆角矩形 14"/>
          <p:cNvSpPr/>
          <p:nvPr/>
        </p:nvSpPr>
        <p:spPr>
          <a:xfrm>
            <a:off x="4581525" y="5406067"/>
            <a:ext cx="2088232" cy="576064"/>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文本框 15"/>
          <p:cNvSpPr txBox="1"/>
          <p:nvPr/>
        </p:nvSpPr>
        <p:spPr>
          <a:xfrm>
            <a:off x="6825208" y="1976020"/>
            <a:ext cx="2893789" cy="289310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无论在哪组参数下，动量效应均不明显（均为负</a:t>
            </a:r>
            <a:r>
              <a:rPr lang="en-US" altLang="zh-CN" sz="1400" dirty="0" err="1" smtClean="0">
                <a:solidFill>
                  <a:srgbClr val="000000"/>
                </a:solidFill>
                <a:latin typeface="微软雅黑" panose="020B0503020204020204" pitchFamily="34" charset="-122"/>
                <a:ea typeface="微软雅黑" panose="020B0503020204020204" pitchFamily="34" charset="-122"/>
              </a:rPr>
              <a:t>RankIC</a:t>
            </a:r>
            <a:r>
              <a:rPr lang="zh-CN" altLang="en-US" sz="1400" dirty="0" smtClean="0">
                <a:solidFill>
                  <a:srgbClr val="000000"/>
                </a:solidFill>
                <a:latin typeface="微软雅黑" panose="020B0503020204020204" pitchFamily="34" charset="-122"/>
                <a:ea typeface="微软雅黑" panose="020B0503020204020204" pitchFamily="34" charset="-122"/>
              </a:rPr>
              <a:t>）</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smtClean="0">
                <a:solidFill>
                  <a:srgbClr val="000000"/>
                </a:solidFill>
                <a:latin typeface="微软雅黑" panose="020B0503020204020204" pitchFamily="34" charset="-122"/>
                <a:ea typeface="微软雅黑" panose="020B0503020204020204" pitchFamily="34" charset="-122"/>
              </a:rPr>
              <a:t>短期</a:t>
            </a:r>
            <a:r>
              <a:rPr lang="zh-CN" altLang="en-US" sz="1400" dirty="0" smtClean="0">
                <a:solidFill>
                  <a:srgbClr val="000000"/>
                </a:solidFill>
                <a:latin typeface="微软雅黑" panose="020B0503020204020204" pitchFamily="34" charset="-122"/>
                <a:ea typeface="微软雅黑" panose="020B0503020204020204" pitchFamily="34" charset="-122"/>
              </a:rPr>
              <a:t>：</a:t>
            </a:r>
            <a:r>
              <a:rPr lang="en-US" altLang="zh-CN" sz="1400" dirty="0" smtClean="0">
                <a:solidFill>
                  <a:srgbClr val="000000"/>
                </a:solidFill>
                <a:latin typeface="微软雅黑" panose="020B0503020204020204" pitchFamily="34" charset="-122"/>
                <a:ea typeface="微软雅黑" panose="020B0503020204020204" pitchFamily="34" charset="-122"/>
              </a:rPr>
              <a:t>20</a:t>
            </a:r>
            <a:r>
              <a:rPr lang="zh-CN" altLang="en-US" sz="1400" dirty="0" smtClean="0">
                <a:solidFill>
                  <a:srgbClr val="000000"/>
                </a:solidFill>
                <a:latin typeface="微软雅黑" panose="020B0503020204020204" pitchFamily="34" charset="-122"/>
                <a:ea typeface="微软雅黑" panose="020B0503020204020204" pitchFamily="34" charset="-122"/>
              </a:rPr>
              <a:t>个交易日左右的月度反转非常明显，</a:t>
            </a:r>
            <a:r>
              <a:rPr lang="en-US" altLang="zh-CN" sz="1400" dirty="0" smtClean="0">
                <a:solidFill>
                  <a:srgbClr val="000000"/>
                </a:solidFill>
                <a:latin typeface="微软雅黑" panose="020B0503020204020204" pitchFamily="34" charset="-122"/>
                <a:ea typeface="微软雅黑" panose="020B0503020204020204" pitchFamily="34" charset="-122"/>
              </a:rPr>
              <a:t>Rank IC</a:t>
            </a:r>
            <a:r>
              <a:rPr lang="zh-CN" altLang="en-US" sz="1400" dirty="0" smtClean="0">
                <a:solidFill>
                  <a:srgbClr val="000000"/>
                </a:solidFill>
                <a:latin typeface="微软雅黑" panose="020B0503020204020204" pitchFamily="34" charset="-122"/>
                <a:ea typeface="微软雅黑" panose="020B0503020204020204" pitchFamily="34" charset="-122"/>
              </a:rPr>
              <a:t>为</a:t>
            </a:r>
            <a:r>
              <a:rPr lang="en-US" altLang="zh-CN" sz="1400" dirty="0" smtClean="0">
                <a:solidFill>
                  <a:srgbClr val="000000"/>
                </a:solidFill>
                <a:latin typeface="微软雅黑" panose="020B0503020204020204" pitchFamily="34" charset="-122"/>
                <a:ea typeface="微软雅黑" panose="020B0503020204020204" pitchFamily="34" charset="-122"/>
              </a:rPr>
              <a:t>-0.07</a:t>
            </a:r>
            <a:r>
              <a:rPr lang="zh-CN" altLang="en-US" sz="1400" dirty="0" smtClean="0">
                <a:solidFill>
                  <a:srgbClr val="000000"/>
                </a:solidFill>
                <a:latin typeface="微软雅黑" panose="020B0503020204020204" pitchFamily="34" charset="-122"/>
                <a:ea typeface="微软雅黑" panose="020B0503020204020204" pitchFamily="34" charset="-122"/>
              </a:rPr>
              <a:t>，持有期以</a:t>
            </a:r>
            <a:r>
              <a:rPr lang="en-US" altLang="zh-CN" sz="1400" dirty="0" smtClean="0">
                <a:solidFill>
                  <a:srgbClr val="000000"/>
                </a:solidFill>
                <a:latin typeface="微软雅黑" panose="020B0503020204020204" pitchFamily="34" charset="-122"/>
                <a:ea typeface="微软雅黑" panose="020B0503020204020204" pitchFamily="34" charset="-122"/>
              </a:rPr>
              <a:t>20~30</a:t>
            </a:r>
            <a:r>
              <a:rPr lang="zh-CN" altLang="en-US" sz="1400" dirty="0" smtClean="0">
                <a:solidFill>
                  <a:srgbClr val="000000"/>
                </a:solidFill>
                <a:latin typeface="微软雅黑" panose="020B0503020204020204" pitchFamily="34" charset="-122"/>
                <a:ea typeface="微软雅黑" panose="020B0503020204020204" pitchFamily="34" charset="-122"/>
              </a:rPr>
              <a:t>个交易日为佳</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smtClean="0">
                <a:solidFill>
                  <a:srgbClr val="000000"/>
                </a:solidFill>
                <a:latin typeface="微软雅黑" panose="020B0503020204020204" pitchFamily="34" charset="-122"/>
                <a:ea typeface="微软雅黑" panose="020B0503020204020204" pitchFamily="34" charset="-122"/>
              </a:rPr>
              <a:t>超短期</a:t>
            </a:r>
            <a:r>
              <a:rPr lang="zh-CN" altLang="en-US" sz="1400" dirty="0" smtClean="0">
                <a:solidFill>
                  <a:srgbClr val="000000"/>
                </a:solidFill>
                <a:latin typeface="微软雅黑" panose="020B0503020204020204" pitchFamily="34" charset="-122"/>
                <a:ea typeface="微软雅黑" panose="020B0503020204020204" pitchFamily="34" charset="-122"/>
              </a:rPr>
              <a:t>：</a:t>
            </a:r>
            <a:r>
              <a:rPr lang="en-US" altLang="zh-CN" sz="1400" dirty="0" smtClean="0">
                <a:solidFill>
                  <a:srgbClr val="000000"/>
                </a:solidFill>
                <a:latin typeface="微软雅黑" panose="020B0503020204020204" pitchFamily="34" charset="-122"/>
                <a:ea typeface="微软雅黑" panose="020B0503020204020204" pitchFamily="34" charset="-122"/>
              </a:rPr>
              <a:t>5</a:t>
            </a:r>
            <a:r>
              <a:rPr lang="zh-CN" altLang="en-US" sz="1400" dirty="0" smtClean="0">
                <a:solidFill>
                  <a:srgbClr val="000000"/>
                </a:solidFill>
                <a:latin typeface="微软雅黑" panose="020B0503020204020204" pitchFamily="34" charset="-122"/>
                <a:ea typeface="微软雅黑" panose="020B0503020204020204" pitchFamily="34" charset="-122"/>
              </a:rPr>
              <a:t>个交易日左右的周度反转亦较佳，</a:t>
            </a:r>
            <a:r>
              <a:rPr lang="en-US" altLang="zh-CN" sz="1400" dirty="0" smtClean="0">
                <a:solidFill>
                  <a:srgbClr val="000000"/>
                </a:solidFill>
                <a:latin typeface="微软雅黑" panose="020B0503020204020204" pitchFamily="34" charset="-122"/>
                <a:ea typeface="微软雅黑" panose="020B0503020204020204" pitchFamily="34" charset="-122"/>
              </a:rPr>
              <a:t>Rank IC -0.07 </a:t>
            </a:r>
            <a:r>
              <a:rPr lang="zh-CN" altLang="en-US" sz="1400" dirty="0" smtClean="0">
                <a:solidFill>
                  <a:srgbClr val="000000"/>
                </a:solidFill>
                <a:latin typeface="微软雅黑" panose="020B0503020204020204" pitchFamily="34" charset="-122"/>
                <a:ea typeface="微软雅黑" panose="020B0503020204020204" pitchFamily="34" charset="-122"/>
              </a:rPr>
              <a:t>， 持有期以</a:t>
            </a:r>
            <a:r>
              <a:rPr lang="en-US" altLang="zh-CN" sz="1400" dirty="0" smtClean="0">
                <a:solidFill>
                  <a:srgbClr val="000000"/>
                </a:solidFill>
                <a:latin typeface="微软雅黑" panose="020B0503020204020204" pitchFamily="34" charset="-122"/>
                <a:ea typeface="微软雅黑" panose="020B0503020204020204" pitchFamily="34" charset="-122"/>
              </a:rPr>
              <a:t>4-5</a:t>
            </a:r>
            <a:r>
              <a:rPr lang="zh-CN" altLang="en-US" sz="1400" dirty="0" smtClean="0">
                <a:solidFill>
                  <a:srgbClr val="000000"/>
                </a:solidFill>
                <a:latin typeface="微软雅黑" panose="020B0503020204020204" pitchFamily="34" charset="-122"/>
                <a:ea typeface="微软雅黑" panose="020B0503020204020204" pitchFamily="34" charset="-122"/>
              </a:rPr>
              <a:t>个交易日为佳</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7" name="文本框 6"/>
          <p:cNvSpPr txBox="1">
            <a:spLocks noChangeArrowheads="1"/>
          </p:cNvSpPr>
          <p:nvPr/>
        </p:nvSpPr>
        <p:spPr bwMode="auto">
          <a:xfrm>
            <a:off x="242888" y="25717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808080"/>
                </a:solidFill>
                <a:latin typeface="微软雅黑" panose="020B0503020204020204" pitchFamily="34" charset="-122"/>
                <a:ea typeface="微软雅黑" panose="020B0503020204020204" pitchFamily="34" charset="-122"/>
              </a:rPr>
              <a:t>动量反转效应</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18"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06</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778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44488" y="6453336"/>
            <a:ext cx="2492990"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数据来源：广发证券发展研究中心</a:t>
            </a:r>
            <a:endParaRPr lang="zh-CN" altLang="en-US" sz="12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44488" y="1115452"/>
            <a:ext cx="4104456"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利用</a:t>
            </a:r>
            <a:r>
              <a:rPr lang="en-US" altLang="zh-CN" b="1" dirty="0">
                <a:latin typeface="微软雅黑" panose="020B0503020204020204" pitchFamily="34" charset="-122"/>
                <a:ea typeface="微软雅黑" panose="020B0503020204020204" pitchFamily="34" charset="-122"/>
              </a:rPr>
              <a:t>Rank IC</a:t>
            </a:r>
            <a:r>
              <a:rPr lang="zh-CN" altLang="en-US" b="1" dirty="0">
                <a:latin typeface="微软雅黑" panose="020B0503020204020204" pitchFamily="34" charset="-122"/>
                <a:ea typeface="微软雅黑" panose="020B0503020204020204" pitchFamily="34" charset="-122"/>
              </a:rPr>
              <a:t>度量动量反转效应周期</a:t>
            </a:r>
            <a:endParaRPr lang="en-US" altLang="zh-CN"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537132" y="1970851"/>
            <a:ext cx="2893789" cy="95410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err="1" smtClean="0">
                <a:solidFill>
                  <a:srgbClr val="000000"/>
                </a:solidFill>
                <a:latin typeface="微软雅黑" panose="020B0503020204020204" pitchFamily="34" charset="-122"/>
                <a:ea typeface="微软雅黑" panose="020B0503020204020204" pitchFamily="34" charset="-122"/>
              </a:rPr>
              <a:t>Avg</a:t>
            </a:r>
            <a:r>
              <a:rPr lang="en-US" altLang="zh-CN" sz="1400" dirty="0" smtClean="0">
                <a:solidFill>
                  <a:srgbClr val="000000"/>
                </a:solidFill>
                <a:latin typeface="微软雅黑" panose="020B0503020204020204" pitchFamily="34" charset="-122"/>
                <a:ea typeface="微软雅黑" panose="020B0503020204020204" pitchFamily="34" charset="-122"/>
              </a:rPr>
              <a:t> </a:t>
            </a:r>
            <a:r>
              <a:rPr lang="en-US" altLang="zh-CN" sz="1400" dirty="0" err="1" smtClean="0">
                <a:solidFill>
                  <a:srgbClr val="000000"/>
                </a:solidFill>
                <a:latin typeface="微软雅黑" panose="020B0503020204020204" pitchFamily="34" charset="-122"/>
                <a:ea typeface="微软雅黑" panose="020B0503020204020204" pitchFamily="34" charset="-122"/>
              </a:rPr>
              <a:t>RankIC</a:t>
            </a:r>
            <a:r>
              <a:rPr lang="en-US" altLang="zh-CN" sz="1400" dirty="0" smtClean="0">
                <a:solidFill>
                  <a:srgbClr val="000000"/>
                </a:solidFill>
                <a:latin typeface="微软雅黑" panose="020B0503020204020204" pitchFamily="34" charset="-122"/>
                <a:ea typeface="微软雅黑" panose="020B0503020204020204" pitchFamily="34" charset="-122"/>
              </a:rPr>
              <a:t> = -7.99%</a:t>
            </a:r>
          </a:p>
          <a:p>
            <a:pPr marL="285750" indent="-285750">
              <a:buFont typeface="Arial" panose="020B0604020202020204" pitchFamily="34" charset="0"/>
              <a:buChar char="•"/>
            </a:pP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月度反转效应明显，</a:t>
            </a:r>
            <a:r>
              <a:rPr lang="en-US" altLang="zh-CN" sz="1400" dirty="0" smtClean="0">
                <a:solidFill>
                  <a:srgbClr val="000000"/>
                </a:solidFill>
                <a:latin typeface="微软雅黑" panose="020B0503020204020204" pitchFamily="34" charset="-122"/>
                <a:ea typeface="微软雅黑" panose="020B0503020204020204" pitchFamily="34" charset="-122"/>
              </a:rPr>
              <a:t>Rank IC</a:t>
            </a:r>
            <a:r>
              <a:rPr lang="zh-CN" altLang="en-US" sz="1400" dirty="0" smtClean="0">
                <a:solidFill>
                  <a:srgbClr val="000000"/>
                </a:solidFill>
                <a:latin typeface="微软雅黑" panose="020B0503020204020204" pitchFamily="34" charset="-122"/>
                <a:ea typeface="微软雅黑" panose="020B0503020204020204" pitchFamily="34" charset="-122"/>
              </a:rPr>
              <a:t>为负的天数占比为</a:t>
            </a:r>
            <a:r>
              <a:rPr lang="en-US" altLang="zh-CN" sz="1400" dirty="0" smtClean="0">
                <a:solidFill>
                  <a:srgbClr val="000000"/>
                </a:solidFill>
                <a:latin typeface="微软雅黑" panose="020B0503020204020204" pitchFamily="34" charset="-122"/>
                <a:ea typeface="微软雅黑" panose="020B0503020204020204" pitchFamily="34" charset="-122"/>
              </a:rPr>
              <a:t>68.45%</a:t>
            </a:r>
            <a:endParaRPr lang="zh-CN" altLang="en-US" sz="140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01" y="1621513"/>
            <a:ext cx="5066201" cy="4653102"/>
          </a:xfrm>
          <a:prstGeom prst="rect">
            <a:avLst/>
          </a:prstGeom>
        </p:spPr>
      </p:pic>
      <p:sp>
        <p:nvSpPr>
          <p:cNvPr id="8" name="文本框 6"/>
          <p:cNvSpPr txBox="1">
            <a:spLocks noChangeArrowheads="1"/>
          </p:cNvSpPr>
          <p:nvPr/>
        </p:nvSpPr>
        <p:spPr bwMode="auto">
          <a:xfrm>
            <a:off x="242888" y="25717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808080"/>
                </a:solidFill>
                <a:latin typeface="微软雅黑" panose="020B0503020204020204" pitchFamily="34" charset="-122"/>
                <a:ea typeface="微软雅黑" panose="020B0503020204020204" pitchFamily="34" charset="-122"/>
              </a:rPr>
              <a:t>动量反转效应</a:t>
            </a:r>
            <a:endParaRPr lang="zh-CN" altLang="zh-CN" dirty="0">
              <a:solidFill>
                <a:srgbClr val="808080"/>
              </a:solidFill>
              <a:latin typeface="微软雅黑" panose="020B0503020204020204" pitchFamily="34" charset="-122"/>
              <a:ea typeface="微软雅黑" panose="020B0503020204020204" pitchFamily="34" charset="-122"/>
            </a:endParaRPr>
          </a:p>
        </p:txBody>
      </p:sp>
      <p:sp>
        <p:nvSpPr>
          <p:cNvPr id="9"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07</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288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6"/>
          <p:cNvSpPr txBox="1">
            <a:spLocks noChangeArrowheads="1"/>
          </p:cNvSpPr>
          <p:nvPr/>
        </p:nvSpPr>
        <p:spPr bwMode="auto">
          <a:xfrm>
            <a:off x="9039225" y="398463"/>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smtClean="0">
                <a:solidFill>
                  <a:srgbClr val="808080"/>
                </a:solidFill>
                <a:latin typeface="微软雅黑" panose="020B0503020204020204" pitchFamily="34" charset="-122"/>
                <a:ea typeface="微软雅黑" panose="020B0503020204020204" pitchFamily="34" charset="-122"/>
              </a:rPr>
              <a:t>08</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 name="文本框 1"/>
          <p:cNvSpPr txBox="1">
            <a:spLocks noChangeArrowheads="1"/>
          </p:cNvSpPr>
          <p:nvPr/>
        </p:nvSpPr>
        <p:spPr bwMode="auto">
          <a:xfrm>
            <a:off x="438150" y="1412832"/>
            <a:ext cx="8601075"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Aft>
                <a:spcPts val="0"/>
              </a:spcAft>
            </a:pP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    传统</a:t>
            </a:r>
            <a:r>
              <a:rPr lang="en-US" altLang="zh-CN" b="1" kern="100" dirty="0" smtClean="0">
                <a:solidFill>
                  <a:srgbClr val="333333"/>
                </a:solidFill>
                <a:latin typeface="微软雅黑" panose="020B0503020204020204" pitchFamily="34" charset="-122"/>
                <a:ea typeface="微软雅黑" panose="020B0503020204020204" pitchFamily="34" charset="-122"/>
                <a:cs typeface="Arial"/>
              </a:rPr>
              <a:t>1</a:t>
            </a:r>
            <a:r>
              <a:rPr lang="zh-CN" altLang="en-US" b="1" kern="100" dirty="0" smtClean="0">
                <a:solidFill>
                  <a:srgbClr val="333333"/>
                </a:solidFill>
                <a:latin typeface="微软雅黑" panose="020B0503020204020204" pitchFamily="34" charset="-122"/>
                <a:ea typeface="微软雅黑" panose="020B0503020204020204" pitchFamily="34" charset="-122"/>
                <a:cs typeface="Arial"/>
              </a:rPr>
              <a:t>月反转因子选股策略：</a:t>
            </a:r>
            <a:endParaRPr lang="en-US" altLang="zh-CN"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Wingdings" panose="05000000000000000000" pitchFamily="2" charset="2"/>
              <a:buChar char="l"/>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股票池</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：中证</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500</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的成分股</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回测区间</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2007</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年</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1</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月</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31</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日至</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2016</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年</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4</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月</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30</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日</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选股规则</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：每月月底根据本月的涨跌幅由小到大的排序，然后分成五档（</a:t>
            </a:r>
            <a:r>
              <a:rPr lang="en-US" altLang="zh-CN" sz="1600" kern="100" dirty="0" smtClean="0">
                <a:solidFill>
                  <a:srgbClr val="333333"/>
                </a:solidFill>
                <a:latin typeface="微软雅黑" panose="020B0503020204020204" pitchFamily="34" charset="-122"/>
                <a:ea typeface="微软雅黑" panose="020B0503020204020204" pitchFamily="34" charset="-122"/>
                <a:cs typeface="Arial"/>
              </a:rPr>
              <a:t>Q1-Q5</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），分别考察每档的收益。</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调仓频率</a:t>
            </a:r>
            <a:r>
              <a:rPr lang="zh-CN" altLang="en-US" sz="1600" kern="100" dirty="0">
                <a:solidFill>
                  <a:srgbClr val="333333"/>
                </a:solidFill>
                <a:latin typeface="微软雅黑" panose="020B0503020204020204" pitchFamily="34" charset="-122"/>
                <a:ea typeface="微软雅黑" panose="020B0503020204020204" pitchFamily="34" charset="-122"/>
                <a:cs typeface="Arial"/>
              </a:rPr>
              <a:t>：每月月</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底</a:t>
            </a: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r>
              <a:rPr lang="zh-CN" altLang="en-US" sz="1600" b="1" kern="100" dirty="0" smtClean="0">
                <a:solidFill>
                  <a:srgbClr val="333333"/>
                </a:solidFill>
                <a:latin typeface="微软雅黑" panose="020B0503020204020204" pitchFamily="34" charset="-122"/>
                <a:ea typeface="微软雅黑" panose="020B0503020204020204" pitchFamily="34" charset="-122"/>
                <a:cs typeface="Arial"/>
              </a:rPr>
              <a:t>股票权重分配</a:t>
            </a:r>
            <a:r>
              <a:rPr lang="zh-CN" altLang="en-US" sz="1600" kern="100" dirty="0" smtClean="0">
                <a:solidFill>
                  <a:srgbClr val="333333"/>
                </a:solidFill>
                <a:latin typeface="微软雅黑" panose="020B0503020204020204" pitchFamily="34" charset="-122"/>
                <a:ea typeface="微软雅黑" panose="020B0503020204020204" pitchFamily="34" charset="-122"/>
                <a:cs typeface="Arial"/>
              </a:rPr>
              <a:t>：等权重</a:t>
            </a: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Arial" panose="020B0604020202020204" pitchFamily="34" charset="0"/>
              <a:buChar char="•"/>
            </a:pPr>
            <a:endParaRPr lang="en-US" altLang="zh-CN" sz="1600" b="1" kern="100" dirty="0" smtClean="0">
              <a:solidFill>
                <a:srgbClr val="333333"/>
              </a:solidFill>
              <a:latin typeface="微软雅黑" panose="020B0503020204020204" pitchFamily="34" charset="-122"/>
              <a:ea typeface="微软雅黑" panose="020B0503020204020204" pitchFamily="34" charset="-122"/>
              <a:cs typeface="Arial"/>
            </a:endParaRPr>
          </a:p>
          <a:p>
            <a:pPr algn="just">
              <a:spcAft>
                <a:spcPts val="0"/>
              </a:spcAft>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Wingdings" panose="05000000000000000000" pitchFamily="2" charset="2"/>
              <a:buChar char="l"/>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Wingdings" panose="05000000000000000000" pitchFamily="2" charset="2"/>
              <a:buChar char="l"/>
            </a:pPr>
            <a:endParaRPr lang="en-US" altLang="zh-CN" sz="1600" kern="100" dirty="0">
              <a:solidFill>
                <a:srgbClr val="333333"/>
              </a:solidFill>
              <a:latin typeface="微软雅黑" panose="020B0503020204020204" pitchFamily="34" charset="-122"/>
              <a:ea typeface="微软雅黑" panose="020B0503020204020204" pitchFamily="34" charset="-122"/>
              <a:cs typeface="Arial"/>
            </a:endParaRPr>
          </a:p>
          <a:p>
            <a:pPr marL="285750" indent="-285750" algn="just">
              <a:spcAft>
                <a:spcPts val="0"/>
              </a:spcAft>
              <a:buFont typeface="Wingdings" panose="05000000000000000000" pitchFamily="2" charset="2"/>
              <a:buChar char="l"/>
            </a:pPr>
            <a:endParaRPr lang="en-US" altLang="zh-CN" sz="1600" kern="100" dirty="0" smtClean="0">
              <a:solidFill>
                <a:srgbClr val="333333"/>
              </a:solidFill>
              <a:latin typeface="微软雅黑" panose="020B0503020204020204" pitchFamily="34" charset="-122"/>
              <a:ea typeface="微软雅黑" panose="020B0503020204020204" pitchFamily="34" charset="-122"/>
              <a:cs typeface="Arial"/>
            </a:endParaRPr>
          </a:p>
        </p:txBody>
      </p:sp>
      <p:sp>
        <p:nvSpPr>
          <p:cNvPr id="5" name="文本框 6"/>
          <p:cNvSpPr txBox="1">
            <a:spLocks noChangeArrowheads="1"/>
          </p:cNvSpPr>
          <p:nvPr/>
        </p:nvSpPr>
        <p:spPr bwMode="auto">
          <a:xfrm>
            <a:off x="242888" y="25717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808080"/>
                </a:solidFill>
                <a:latin typeface="微软雅黑" panose="020B0503020204020204" pitchFamily="34" charset="-122"/>
                <a:ea typeface="微软雅黑" panose="020B0503020204020204" pitchFamily="34" charset="-122"/>
              </a:rPr>
              <a:t>动量反转效应</a:t>
            </a:r>
            <a:endParaRPr lang="zh-CN" altLang="zh-CN" dirty="0">
              <a:solidFill>
                <a:srgbClr val="80808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633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a:spAutoFit/>
      </a:bodyPr>
      <a:lstStyle>
        <a:defPPr algn="just">
          <a:spcAft>
            <a:spcPts val="0"/>
          </a:spcAft>
          <a:defRPr sz="1600" kern="100" dirty="0" smtClean="0">
            <a:solidFill>
              <a:srgbClr val="333333"/>
            </a:solidFill>
            <a:latin typeface="微软雅黑" panose="020B0503020204020204" pitchFamily="34" charset="-122"/>
            <a:ea typeface="微软雅黑" panose="020B0503020204020204" pitchFamily="34" charset="-122"/>
            <a:cs typeface="Aria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3318</TotalTime>
  <Pages>0</Pages>
  <Words>3675</Words>
  <Characters>0</Characters>
  <Application>Microsoft Office PowerPoint</Application>
  <DocSecurity>0</DocSecurity>
  <PresentationFormat>A4 纸张(210x297 毫米)</PresentationFormat>
  <Lines>0</Lines>
  <Paragraphs>709</Paragraphs>
  <Slides>37</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Gulim</vt:lpstr>
      <vt:lpstr>宋体</vt:lpstr>
      <vt:lpstr>微软雅黑</vt:lpstr>
      <vt:lpstr>Arial</vt:lpstr>
      <vt:lpstr>Calibri</vt:lpstr>
      <vt:lpstr>Cambria Math</vt:lpstr>
      <vt:lpstr>Castellar</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李谕</dc:creator>
  <cp:lastModifiedBy>Jiawei Yan</cp:lastModifiedBy>
  <cp:revision>445</cp:revision>
  <dcterms:created xsi:type="dcterms:W3CDTF">2014-09-10T08:19:00Z</dcterms:created>
  <dcterms:modified xsi:type="dcterms:W3CDTF">2016-06-06T02:09:47Z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