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8"/>
  </p:notesMasterIdLst>
  <p:sldIdLst>
    <p:sldId id="262" r:id="rId2"/>
    <p:sldId id="256" r:id="rId3"/>
    <p:sldId id="259" r:id="rId4"/>
    <p:sldId id="263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9"/>
    <p:restoredTop sz="96208"/>
  </p:normalViewPr>
  <p:slideViewPr>
    <p:cSldViewPr snapToGrid="0" snapToObjects="1">
      <p:cViewPr varScale="1">
        <p:scale>
          <a:sx n="104" d="100"/>
          <a:sy n="1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670" y="2394049"/>
            <a:ext cx="57176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Variable: 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string, integer, </a:t>
            </a: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booleen</a:t>
            </a:r>
            <a:endParaRPr lang="en-US" sz="2800" dirty="0" smtClean="0">
              <a:solidFill>
                <a:srgbClr val="FF0000"/>
              </a:solidFill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3200" dirty="0" err="1"/>
              <a:t>str</a:t>
            </a:r>
            <a:r>
              <a:rPr lang="en-US" sz="3200" dirty="0"/>
              <a:t>():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convert to string.</a:t>
            </a:r>
          </a:p>
          <a:p>
            <a:pPr marL="285750" indent="-285750">
              <a:buFontTx/>
              <a:buChar char="-"/>
            </a:pPr>
            <a:r>
              <a:rPr lang="en-US" sz="3200" dirty="0" err="1"/>
              <a:t>int</a:t>
            </a:r>
            <a:r>
              <a:rPr lang="en-US" sz="3200" dirty="0"/>
              <a:t>(): 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convert to integer.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0571" y="2394050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one is wrong?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70091" y="4333499"/>
            <a:ext cx="5392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Cannot add a string to an integer 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number! </a:t>
            </a:r>
            <a:endParaRPr 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71796" y="3439197"/>
            <a:ext cx="19069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4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5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x+y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71795" y="4629233"/>
            <a:ext cx="19069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“</a:t>
            </a:r>
            <a:r>
              <a:rPr lang="mr-IN" dirty="0" smtClean="0">
                <a:solidFill>
                  <a:srgbClr val="1C00CF"/>
                </a:solidFill>
                <a:latin typeface="Menlo-Regular" charset="0"/>
              </a:rPr>
              <a:t>4</a:t>
            </a:r>
            <a:r>
              <a:rPr lang="en-US" dirty="0" smtClean="0">
                <a:solidFill>
                  <a:srgbClr val="1C00CF"/>
                </a:solidFill>
                <a:latin typeface="Menlo-Regular" charset="0"/>
              </a:rPr>
              <a:t>”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5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x+y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71795" y="5739576"/>
            <a:ext cx="26672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“</a:t>
            </a:r>
            <a:r>
              <a:rPr lang="mr-IN" dirty="0" smtClean="0">
                <a:solidFill>
                  <a:srgbClr val="1C00CF"/>
                </a:solidFill>
                <a:latin typeface="Menlo-Regular" charset="0"/>
              </a:rPr>
              <a:t>4</a:t>
            </a:r>
            <a:r>
              <a:rPr lang="en-US" dirty="0" smtClean="0">
                <a:solidFill>
                  <a:srgbClr val="1C00CF"/>
                </a:solidFill>
                <a:latin typeface="Menlo-Regular" charset="0"/>
              </a:rPr>
              <a:t>”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5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print(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(x)+y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9864" y="3720987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9864" y="4883809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89864" y="5970408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660686"/>
            <a:ext cx="10261602" cy="194721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6700" dirty="0" smtClean="0">
                <a:solidFill>
                  <a:schemeClr val="tx1"/>
                </a:solidFill>
              </a:rPr>
              <a:t>Lecture04:</a:t>
            </a:r>
            <a:r>
              <a:rPr lang="zh-CN" altLang="en-US" sz="6700" dirty="0" smtClean="0">
                <a:solidFill>
                  <a:schemeClr val="tx1"/>
                </a:solidFill>
              </a:rPr>
              <a:t> </a:t>
            </a:r>
            <a:r>
              <a:rPr lang="en-US" altLang="zh-CN" sz="6700" dirty="0" smtClean="0">
                <a:solidFill>
                  <a:schemeClr val="tx1"/>
                </a:solidFill>
              </a:rPr>
              <a:t/>
            </a:r>
            <a:br>
              <a:rPr lang="en-US" altLang="zh-CN" sz="6700" dirty="0" smtClean="0">
                <a:solidFill>
                  <a:schemeClr val="tx1"/>
                </a:solidFill>
              </a:rPr>
            </a:br>
            <a:r>
              <a:rPr lang="en-US" altLang="zh-CN" sz="6700" dirty="0" smtClean="0">
                <a:solidFill>
                  <a:schemeClr val="tx1"/>
                </a:solidFill>
              </a:rPr>
              <a:t>Using </a:t>
            </a:r>
            <a:r>
              <a:rPr lang="en-US" sz="6700" dirty="0" smtClean="0">
                <a:solidFill>
                  <a:schemeClr val="tx1"/>
                </a:solidFill>
              </a:rPr>
              <a:t>loops in turtle</a:t>
            </a:r>
            <a:endParaRPr lang="en-US" sz="67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6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3" y="74369"/>
            <a:ext cx="5359293" cy="970450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333" y="1321937"/>
            <a:ext cx="570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A </a:t>
            </a:r>
            <a:r>
              <a:rPr lang="en-US">
                <a:solidFill>
                  <a:srgbClr val="DC143C"/>
                </a:solidFill>
                <a:latin typeface="Consolas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Verdana" charset="0"/>
              </a:rPr>
              <a:t> loop is used for iterating over a sequence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549082" y="2234775"/>
            <a:ext cx="5313405" cy="1185400"/>
            <a:chOff x="5152768" y="2024710"/>
            <a:chExt cx="5313405" cy="1185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7840" t="2672" r="4464" b="63359"/>
            <a:stretch/>
          </p:blipFill>
          <p:spPr>
            <a:xfrm>
              <a:off x="7061886" y="2024710"/>
              <a:ext cx="1594021" cy="109975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362" t="2926" r="71660" b="61960"/>
            <a:stretch/>
          </p:blipFill>
          <p:spPr>
            <a:xfrm>
              <a:off x="5152768" y="2073288"/>
              <a:ext cx="1495167" cy="113682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69990" t="33916" r="5749" b="35116"/>
            <a:stretch/>
          </p:blipFill>
          <p:spPr>
            <a:xfrm>
              <a:off x="9069859" y="2073288"/>
              <a:ext cx="1396314" cy="1002596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46106" y="23194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fruit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orange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pear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apple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(fruit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49082" y="2234775"/>
            <a:ext cx="5226907" cy="1185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176" y="3074000"/>
            <a:ext cx="10727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orange </a:t>
            </a:r>
          </a:p>
          <a:p>
            <a:r>
              <a:rPr lang="en-US" dirty="0" smtClean="0"/>
              <a:t>pear </a:t>
            </a:r>
          </a:p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6106" y="4611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FF69B4"/>
                </a:solidFill>
                <a:latin typeface="Menlo" charset="0"/>
              </a:rPr>
              <a:t>0,1,2,3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]: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176" y="5434302"/>
            <a:ext cx="10454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4434969"/>
            <a:ext cx="1210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284310" y="4611470"/>
            <a:ext cx="3305432" cy="1017554"/>
            <a:chOff x="7284310" y="4611470"/>
            <a:chExt cx="3305432" cy="1017554"/>
          </a:xfrm>
        </p:grpSpPr>
        <p:sp>
          <p:nvSpPr>
            <p:cNvPr id="24" name="Rectangle 23"/>
            <p:cNvSpPr/>
            <p:nvPr/>
          </p:nvSpPr>
          <p:spPr>
            <a:xfrm>
              <a:off x="7284310" y="4611470"/>
              <a:ext cx="3305432" cy="101755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3546" y="4893004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93327" y="4908466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25465" y="4893003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17326" y="4908466"/>
              <a:ext cx="391297" cy="454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3" y="74369"/>
            <a:ext cx="5359293" cy="970450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333" y="1321937"/>
            <a:ext cx="570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A </a:t>
            </a:r>
            <a:r>
              <a:rPr lang="en-US">
                <a:solidFill>
                  <a:srgbClr val="DC143C"/>
                </a:solidFill>
                <a:latin typeface="Consolas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Verdana" charset="0"/>
              </a:rPr>
              <a:t> loop is used for iterating over a sequence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549082" y="2234775"/>
            <a:ext cx="5313405" cy="1185400"/>
            <a:chOff x="5152768" y="2024710"/>
            <a:chExt cx="5313405" cy="1185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7840" t="2672" r="4464" b="63359"/>
            <a:stretch/>
          </p:blipFill>
          <p:spPr>
            <a:xfrm>
              <a:off x="7061886" y="2024710"/>
              <a:ext cx="1594021" cy="109975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362" t="2926" r="71660" b="61960"/>
            <a:stretch/>
          </p:blipFill>
          <p:spPr>
            <a:xfrm>
              <a:off x="5152768" y="2073288"/>
              <a:ext cx="1495167" cy="113682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69990" t="33916" r="5749" b="35116"/>
            <a:stretch/>
          </p:blipFill>
          <p:spPr>
            <a:xfrm>
              <a:off x="9069859" y="2073288"/>
              <a:ext cx="1396314" cy="1002596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46106" y="23194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fruit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orange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pear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apple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(fruit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49082" y="2234775"/>
            <a:ext cx="5226907" cy="1185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176" y="3074000"/>
            <a:ext cx="10727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orange </a:t>
            </a:r>
          </a:p>
          <a:p>
            <a:r>
              <a:rPr lang="en-US" dirty="0" smtClean="0"/>
              <a:t>pear </a:t>
            </a:r>
          </a:p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6106" y="4611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range(</a:t>
            </a:r>
            <a:r>
              <a:rPr lang="en-US" dirty="0" smtClean="0">
                <a:solidFill>
                  <a:srgbClr val="FF69B4"/>
                </a:solidFill>
                <a:latin typeface="Menlo" charset="0"/>
              </a:rPr>
              <a:t>0,4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176" y="5434302"/>
            <a:ext cx="10454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4434969"/>
            <a:ext cx="1210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284310" y="4611470"/>
            <a:ext cx="3305432" cy="1017554"/>
            <a:chOff x="7284310" y="4611470"/>
            <a:chExt cx="3305432" cy="1017554"/>
          </a:xfrm>
        </p:grpSpPr>
        <p:sp>
          <p:nvSpPr>
            <p:cNvPr id="24" name="Rectangle 23"/>
            <p:cNvSpPr/>
            <p:nvPr/>
          </p:nvSpPr>
          <p:spPr>
            <a:xfrm>
              <a:off x="7284310" y="4611470"/>
              <a:ext cx="3305432" cy="101755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3546" y="4893004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93327" y="4908466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25465" y="4893003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17326" y="4908466"/>
              <a:ext cx="391297" cy="454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22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0" y="177435"/>
            <a:ext cx="5359293" cy="970450"/>
          </a:xfrm>
        </p:spPr>
        <p:txBody>
          <a:bodyPr/>
          <a:lstStyle/>
          <a:p>
            <a:r>
              <a:rPr lang="en-US" dirty="0" smtClean="0"/>
              <a:t>double </a:t>
            </a:r>
            <a:r>
              <a:rPr lang="en-US" dirty="0"/>
              <a:t>loops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549082" y="4993238"/>
            <a:ext cx="5313405" cy="1185400"/>
            <a:chOff x="5152768" y="2024710"/>
            <a:chExt cx="5313405" cy="1185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7840" t="2672" r="4464" b="63359"/>
            <a:stretch/>
          </p:blipFill>
          <p:spPr>
            <a:xfrm>
              <a:off x="7061886" y="2024710"/>
              <a:ext cx="1594021" cy="109975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362" t="2926" r="71660" b="61960"/>
            <a:stretch/>
          </p:blipFill>
          <p:spPr>
            <a:xfrm>
              <a:off x="5152768" y="2073288"/>
              <a:ext cx="1495167" cy="113682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69990" t="33916" r="5749" b="35116"/>
            <a:stretch/>
          </p:blipFill>
          <p:spPr>
            <a:xfrm>
              <a:off x="9069859" y="2073288"/>
              <a:ext cx="1396314" cy="1002596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6549082" y="4993238"/>
            <a:ext cx="5226907" cy="1185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6968" y="4074268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4434969"/>
            <a:ext cx="1915297" cy="8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549082" y="3056714"/>
            <a:ext cx="3305432" cy="1017554"/>
            <a:chOff x="7284310" y="4611470"/>
            <a:chExt cx="3305432" cy="1017554"/>
          </a:xfrm>
        </p:grpSpPr>
        <p:sp>
          <p:nvSpPr>
            <p:cNvPr id="24" name="Rectangle 23"/>
            <p:cNvSpPr/>
            <p:nvPr/>
          </p:nvSpPr>
          <p:spPr>
            <a:xfrm>
              <a:off x="7284310" y="4611470"/>
              <a:ext cx="3305432" cy="101755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3546" y="4893004"/>
              <a:ext cx="926757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38966" y="4914529"/>
              <a:ext cx="997808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Jack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54080" y="2113567"/>
            <a:ext cx="64950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name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Tom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Jack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fruit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orange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pear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apple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name,fruit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968" y="461536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/>
              <a:t>('</a:t>
            </a:r>
            <a:r>
              <a:rPr lang="mr-IN" dirty="0" err="1"/>
              <a:t>Tom</a:t>
            </a:r>
            <a:r>
              <a:rPr lang="mr-IN" dirty="0"/>
              <a:t>', '</a:t>
            </a:r>
            <a:r>
              <a:rPr lang="mr-IN" dirty="0" err="1"/>
              <a:t>orange</a:t>
            </a:r>
            <a:r>
              <a:rPr lang="mr-IN" dirty="0" smtClean="0"/>
              <a:t>')</a:t>
            </a:r>
            <a:endParaRPr lang="en-US" dirty="0" smtClean="0"/>
          </a:p>
          <a:p>
            <a:r>
              <a:rPr lang="mr-IN" dirty="0" smtClean="0"/>
              <a:t> </a:t>
            </a:r>
            <a:r>
              <a:rPr lang="mr-IN" dirty="0"/>
              <a:t>('</a:t>
            </a:r>
            <a:r>
              <a:rPr lang="mr-IN" dirty="0" err="1"/>
              <a:t>Tom</a:t>
            </a:r>
            <a:r>
              <a:rPr lang="mr-IN" dirty="0"/>
              <a:t>', '</a:t>
            </a:r>
            <a:r>
              <a:rPr lang="mr-IN" dirty="0" err="1"/>
              <a:t>pear</a:t>
            </a:r>
            <a:r>
              <a:rPr lang="mr-IN" dirty="0" smtClean="0"/>
              <a:t>')</a:t>
            </a:r>
            <a:endParaRPr lang="en-US" dirty="0" smtClean="0"/>
          </a:p>
          <a:p>
            <a:r>
              <a:rPr lang="mr-IN" dirty="0" smtClean="0"/>
              <a:t> </a:t>
            </a:r>
            <a:r>
              <a:rPr lang="mr-IN" dirty="0"/>
              <a:t>('</a:t>
            </a:r>
            <a:r>
              <a:rPr lang="mr-IN" dirty="0" err="1"/>
              <a:t>Tom</a:t>
            </a:r>
            <a:r>
              <a:rPr lang="mr-IN" dirty="0"/>
              <a:t>', '</a:t>
            </a:r>
            <a:r>
              <a:rPr lang="mr-IN" dirty="0" err="1"/>
              <a:t>apple</a:t>
            </a:r>
            <a:r>
              <a:rPr lang="mr-IN" dirty="0"/>
              <a:t>') </a:t>
            </a:r>
            <a:endParaRPr lang="en-US" dirty="0" smtClean="0"/>
          </a:p>
          <a:p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Jack</a:t>
            </a:r>
            <a:r>
              <a:rPr lang="mr-IN" dirty="0"/>
              <a:t>', '</a:t>
            </a:r>
            <a:r>
              <a:rPr lang="mr-IN" dirty="0" err="1"/>
              <a:t>orange</a:t>
            </a:r>
            <a:r>
              <a:rPr lang="mr-IN" dirty="0"/>
              <a:t>') </a:t>
            </a:r>
            <a:endParaRPr lang="en-US" dirty="0" smtClean="0"/>
          </a:p>
          <a:p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Jack</a:t>
            </a:r>
            <a:r>
              <a:rPr lang="mr-IN" dirty="0"/>
              <a:t>', '</a:t>
            </a:r>
            <a:r>
              <a:rPr lang="mr-IN" dirty="0" err="1"/>
              <a:t>pear</a:t>
            </a:r>
            <a:r>
              <a:rPr lang="mr-IN" dirty="0"/>
              <a:t>') </a:t>
            </a:r>
            <a:endParaRPr lang="en-US" dirty="0" smtClean="0"/>
          </a:p>
          <a:p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Jack</a:t>
            </a:r>
            <a:r>
              <a:rPr lang="mr-IN" dirty="0"/>
              <a:t>', '</a:t>
            </a:r>
            <a:r>
              <a:rPr lang="mr-IN" dirty="0" err="1"/>
              <a:t>apple</a:t>
            </a:r>
            <a:r>
              <a:rPr lang="mr-IN" dirty="0"/>
              <a:t>')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5" idx="2"/>
          </p:cNvCxnSpPr>
          <p:nvPr/>
        </p:nvCxnSpPr>
        <p:spPr>
          <a:xfrm flipH="1">
            <a:off x="7393204" y="3808079"/>
            <a:ext cx="8493" cy="123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8" idx="0"/>
          </p:cNvCxnSpPr>
          <p:nvPr/>
        </p:nvCxnSpPr>
        <p:spPr>
          <a:xfrm>
            <a:off x="7483428" y="3852572"/>
            <a:ext cx="1679108" cy="114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477386" y="3819768"/>
            <a:ext cx="3397846" cy="119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802642" y="3856079"/>
            <a:ext cx="2072590" cy="1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0"/>
          </p:cNvCxnSpPr>
          <p:nvPr/>
        </p:nvCxnSpPr>
        <p:spPr>
          <a:xfrm>
            <a:off x="8678238" y="3865800"/>
            <a:ext cx="484298" cy="11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423714" y="3865800"/>
            <a:ext cx="1086479" cy="11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42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3" y="74369"/>
            <a:ext cx="5359293" cy="970450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333" y="1321937"/>
            <a:ext cx="570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A </a:t>
            </a:r>
            <a:r>
              <a:rPr lang="en-US">
                <a:solidFill>
                  <a:srgbClr val="DC143C"/>
                </a:solidFill>
                <a:latin typeface="Consolas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Verdana" charset="0"/>
              </a:rPr>
              <a:t> loop is used for iterating over a sequence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549082" y="2234775"/>
            <a:ext cx="5313405" cy="1185400"/>
            <a:chOff x="5152768" y="2024710"/>
            <a:chExt cx="5313405" cy="1185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7840" t="2672" r="4464" b="63359"/>
            <a:stretch/>
          </p:blipFill>
          <p:spPr>
            <a:xfrm>
              <a:off x="7061886" y="2024710"/>
              <a:ext cx="1594021" cy="109975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362" t="2926" r="71660" b="61960"/>
            <a:stretch/>
          </p:blipFill>
          <p:spPr>
            <a:xfrm>
              <a:off x="5152768" y="2073288"/>
              <a:ext cx="1495167" cy="113682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69990" t="33916" r="5749" b="35116"/>
            <a:stretch/>
          </p:blipFill>
          <p:spPr>
            <a:xfrm>
              <a:off x="9069859" y="2073288"/>
              <a:ext cx="1396314" cy="1002596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46106" y="23194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fruit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orange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pear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apple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(fruit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49082" y="2234775"/>
            <a:ext cx="5226907" cy="1185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176" y="3074000"/>
            <a:ext cx="10727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orange </a:t>
            </a:r>
          </a:p>
          <a:p>
            <a:r>
              <a:rPr lang="en-US" dirty="0" smtClean="0"/>
              <a:t>pear </a:t>
            </a:r>
          </a:p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6106" y="4611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FF69B4"/>
                </a:solidFill>
                <a:latin typeface="Menlo" charset="0"/>
              </a:rPr>
              <a:t>0,1,2,3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]: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176" y="5434302"/>
            <a:ext cx="10454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4434969"/>
            <a:ext cx="1210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284310" y="4611470"/>
            <a:ext cx="3305432" cy="1017554"/>
            <a:chOff x="7284310" y="4611470"/>
            <a:chExt cx="3305432" cy="1017554"/>
          </a:xfrm>
        </p:grpSpPr>
        <p:sp>
          <p:nvSpPr>
            <p:cNvPr id="24" name="Rectangle 23"/>
            <p:cNvSpPr/>
            <p:nvPr/>
          </p:nvSpPr>
          <p:spPr>
            <a:xfrm>
              <a:off x="7284310" y="4611470"/>
              <a:ext cx="3305432" cy="101755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3546" y="4893004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93327" y="4908466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25465" y="4893003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17326" y="4908466"/>
              <a:ext cx="391297" cy="454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82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233</Words>
  <Application>Microsoft Macintosh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Ä&gt;r„˛</vt:lpstr>
      <vt:lpstr>Calibri</vt:lpstr>
      <vt:lpstr>Century Gothic</vt:lpstr>
      <vt:lpstr>Consolas</vt:lpstr>
      <vt:lpstr>Mangal</vt:lpstr>
      <vt:lpstr>Menlo</vt:lpstr>
      <vt:lpstr>Menlo-Regular</vt:lpstr>
      <vt:lpstr>Times New Roman</vt:lpstr>
      <vt:lpstr>Verdana</vt:lpstr>
      <vt:lpstr>Wingdings 2</vt:lpstr>
      <vt:lpstr>宋体</vt:lpstr>
      <vt:lpstr>Quotable</vt:lpstr>
      <vt:lpstr>Review</vt:lpstr>
      <vt:lpstr>Lecture04:  Using loops in turtle</vt:lpstr>
      <vt:lpstr>For loops</vt:lpstr>
      <vt:lpstr>For loops</vt:lpstr>
      <vt:lpstr>double loops</vt:lpstr>
      <vt:lpstr>For loops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50</cp:revision>
  <dcterms:created xsi:type="dcterms:W3CDTF">2020-05-15T20:12:13Z</dcterms:created>
  <dcterms:modified xsi:type="dcterms:W3CDTF">2020-07-02T16:59:06Z</dcterms:modified>
</cp:coreProperties>
</file>