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8"/>
  </p:notesMasterIdLst>
  <p:sldIdLst>
    <p:sldId id="261" r:id="rId2"/>
    <p:sldId id="256" r:id="rId3"/>
    <p:sldId id="259" r:id="rId4"/>
    <p:sldId id="262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87"/>
    <p:restoredTop sz="96208"/>
  </p:normalViewPr>
  <p:slideViewPr>
    <p:cSldViewPr snapToGrid="0" snapToObjects="1">
      <p:cViewPr>
        <p:scale>
          <a:sx n="81" d="100"/>
          <a:sy n="81" d="100"/>
        </p:scale>
        <p:origin x="2032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FE712-A26B-0143-8ED7-35E624D38358}" type="datetimeFigureOut">
              <a:rPr lang="en-US" smtClean="0"/>
              <a:t>7/3/20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AD57D-B97D-4E4A-9504-254FF908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2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5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0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5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86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4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0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3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5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0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3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CCC848F-6185-D24C-8AC6-1AEBBA8AB9E9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1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CCC848F-6185-D24C-8AC6-1AEBBA8AB9E9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8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43" y="310715"/>
            <a:ext cx="10571998" cy="970450"/>
          </a:xfrm>
        </p:spPr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" y="5908041"/>
            <a:ext cx="1906955" cy="9499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5443" y="2417358"/>
            <a:ext cx="4232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1+2+3+4+</a:t>
            </a:r>
            <a:r>
              <a:rPr lang="mr-IN" sz="3200" dirty="0" smtClean="0"/>
              <a:t>…</a:t>
            </a:r>
            <a:r>
              <a:rPr lang="en-US" sz="3200" dirty="0" smtClean="0"/>
              <a:t>+10=?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163740" y="2389989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(a)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163740" y="3914312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(b)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186358" y="5601076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(c)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65443" y="3824183"/>
            <a:ext cx="42011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Menlo" charset="0"/>
              </a:rPr>
              <a:t>Which code will print out the above summation?</a:t>
            </a:r>
            <a:endParaRPr lang="en-US" sz="3200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23526" y="2263873"/>
            <a:ext cx="351045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0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sum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num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23525" y="3914312"/>
            <a:ext cx="351045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0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range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smtClean="0">
                <a:solidFill>
                  <a:srgbClr val="09885A"/>
                </a:solidFill>
                <a:latin typeface="Menlo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en-US" dirty="0" smtClean="0">
                <a:solidFill>
                  <a:srgbClr val="09885A"/>
                </a:solidFill>
                <a:latin typeface="Menlo" charset="0"/>
              </a:rPr>
              <a:t>1</a:t>
            </a:r>
            <a:r>
              <a:rPr lang="en-US" altLang="zh-CN" dirty="0" smtClean="0">
                <a:solidFill>
                  <a:srgbClr val="09885A"/>
                </a:solidFill>
                <a:latin typeface="Menlo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):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sum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num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23525" y="5307876"/>
            <a:ext cx="351045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0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range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smtClean="0">
                <a:solidFill>
                  <a:srgbClr val="09885A"/>
                </a:solidFill>
                <a:latin typeface="Menlo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en-US" dirty="0" smtClean="0">
                <a:solidFill>
                  <a:srgbClr val="09885A"/>
                </a:solidFill>
                <a:latin typeface="Menlo" charset="0"/>
              </a:rPr>
              <a:t>1</a:t>
            </a:r>
            <a:r>
              <a:rPr lang="en-US" altLang="zh-CN" dirty="0" smtClean="0">
                <a:solidFill>
                  <a:srgbClr val="09885A"/>
                </a:solidFill>
                <a:latin typeface="Menlo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):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sum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num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00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597EA66B-2AAB-42B0-9F9D-38920D8D82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7674F6-73A9-0648-A682-1E6E87D11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885433"/>
            <a:ext cx="10261602" cy="3022257"/>
          </a:xfrm>
          <a:effectLst/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6700" dirty="0" smtClean="0">
                <a:solidFill>
                  <a:schemeClr val="tx1"/>
                </a:solidFill>
              </a:rPr>
              <a:t>Lecture05</a:t>
            </a:r>
            <a:r>
              <a:rPr lang="en-US" altLang="zh-CN" sz="6700" smtClean="0">
                <a:solidFill>
                  <a:schemeClr val="tx1"/>
                </a:solidFill>
              </a:rPr>
              <a:t>: </a:t>
            </a:r>
            <a:br>
              <a:rPr lang="en-US" altLang="zh-CN" sz="6700" smtClean="0">
                <a:solidFill>
                  <a:schemeClr val="tx1"/>
                </a:solidFill>
              </a:rPr>
            </a:br>
            <a:r>
              <a:rPr lang="en-US" sz="6700" smtClean="0">
                <a:solidFill>
                  <a:schemeClr val="tx1"/>
                </a:solidFill>
              </a:rPr>
              <a:t>Conditional </a:t>
            </a:r>
            <a:r>
              <a:rPr lang="en-US" sz="6700" dirty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D360EBE3-31BB-422F-AA87-FA3873DAE4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06955" cy="9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6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8C7E791-01DA-AD4C-A2B9-6F2CD6B60FCA}"/>
              </a:ext>
            </a:extLst>
          </p:cNvPr>
          <p:cNvSpPr/>
          <p:nvPr/>
        </p:nvSpPr>
        <p:spPr>
          <a:xfrm>
            <a:off x="6644058" y="2062785"/>
            <a:ext cx="28953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Try this out!</a:t>
            </a:r>
          </a:p>
        </p:txBody>
      </p:sp>
      <p:sp>
        <p:nvSpPr>
          <p:cNvPr id="5" name="Rectangle 4"/>
          <p:cNvSpPr/>
          <p:nvPr/>
        </p:nvSpPr>
        <p:spPr>
          <a:xfrm>
            <a:off x="6376041" y="326063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age =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Menlo" charset="0"/>
              </a:rPr>
              <a:t>please 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enter your age? \n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Menlo" charset="0"/>
              </a:rPr>
            </a:br>
            <a:r>
              <a:rPr lang="en-US" dirty="0">
                <a:solidFill>
                  <a:srgbClr val="0000FF"/>
                </a:solidFill>
                <a:latin typeface="Menlo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(age)&lt;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	print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You are still a child!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 err="1">
                <a:solidFill>
                  <a:srgbClr val="0000FF"/>
                </a:solidFill>
                <a:latin typeface="Menlo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(age)&gt;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18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	print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You are adult!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	print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You are teenage!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565" y="241672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charset="0"/>
              </a:rPr>
              <a:t>Python supports the usual logical conditions from mathematics</a:t>
            </a:r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:</a:t>
            </a:r>
          </a:p>
          <a:p>
            <a:endParaRPr lang="en-US" dirty="0">
              <a:solidFill>
                <a:srgbClr val="000000"/>
              </a:solidFill>
              <a:latin typeface="Verdana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Equals: </a:t>
            </a:r>
            <a:r>
              <a:rPr lang="en-US" dirty="0">
                <a:solidFill>
                  <a:srgbClr val="DC143C"/>
                </a:solidFill>
                <a:latin typeface="Consolas" charset="0"/>
              </a:rPr>
              <a:t>a == b</a:t>
            </a:r>
            <a:endParaRPr lang="en-US" dirty="0">
              <a:solidFill>
                <a:srgbClr val="000000"/>
              </a:solidFill>
              <a:latin typeface="Verdana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Not Equals: </a:t>
            </a:r>
            <a:r>
              <a:rPr lang="en-US" dirty="0">
                <a:solidFill>
                  <a:srgbClr val="DC143C"/>
                </a:solidFill>
                <a:latin typeface="Consolas" charset="0"/>
              </a:rPr>
              <a:t>a != b</a:t>
            </a:r>
            <a:endParaRPr lang="en-US" dirty="0">
              <a:solidFill>
                <a:srgbClr val="000000"/>
              </a:solidFill>
              <a:latin typeface="Verdana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Less than: </a:t>
            </a:r>
            <a:r>
              <a:rPr lang="en-US" dirty="0">
                <a:solidFill>
                  <a:srgbClr val="DC143C"/>
                </a:solidFill>
                <a:latin typeface="Consolas" charset="0"/>
              </a:rPr>
              <a:t>a &lt; b</a:t>
            </a:r>
            <a:endParaRPr lang="en-US" dirty="0">
              <a:solidFill>
                <a:srgbClr val="000000"/>
              </a:solidFill>
              <a:latin typeface="Verdana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Less than or equal to: </a:t>
            </a:r>
            <a:r>
              <a:rPr lang="en-US" dirty="0">
                <a:solidFill>
                  <a:srgbClr val="DC143C"/>
                </a:solidFill>
                <a:latin typeface="Consolas" charset="0"/>
              </a:rPr>
              <a:t>a &lt;= b</a:t>
            </a:r>
            <a:endParaRPr lang="en-US" dirty="0">
              <a:solidFill>
                <a:srgbClr val="000000"/>
              </a:solidFill>
              <a:latin typeface="Verdana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Greater than: </a:t>
            </a:r>
            <a:r>
              <a:rPr lang="en-US" dirty="0">
                <a:solidFill>
                  <a:srgbClr val="DC143C"/>
                </a:solidFill>
                <a:latin typeface="Consolas" charset="0"/>
              </a:rPr>
              <a:t>a &gt; b</a:t>
            </a:r>
            <a:endParaRPr lang="en-US" dirty="0">
              <a:solidFill>
                <a:srgbClr val="000000"/>
              </a:solidFill>
              <a:latin typeface="Verdana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Greater than or equal to: </a:t>
            </a:r>
            <a:r>
              <a:rPr lang="en-US" dirty="0">
                <a:solidFill>
                  <a:srgbClr val="DC143C"/>
                </a:solidFill>
                <a:latin typeface="Consolas" charset="0"/>
              </a:rPr>
              <a:t>a &gt;= b</a:t>
            </a:r>
            <a:endParaRPr lang="en-US" b="0" i="0" u="none" strike="noStrike" dirty="0">
              <a:solidFill>
                <a:srgbClr val="000000"/>
              </a:solidFill>
              <a:effectLst/>
              <a:latin typeface="Verdana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041" y="55972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charset="0"/>
              </a:rPr>
              <a:t>The </a:t>
            </a:r>
            <a:r>
              <a:rPr lang="en-US" dirty="0" err="1">
                <a:solidFill>
                  <a:srgbClr val="DC143C"/>
                </a:solidFill>
                <a:latin typeface="Consolas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 keyword is pythons way of saying "if the previous conditions were not true, then try this condition".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0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8C7E791-01DA-AD4C-A2B9-6F2CD6B60FCA}"/>
              </a:ext>
            </a:extLst>
          </p:cNvPr>
          <p:cNvSpPr/>
          <p:nvPr/>
        </p:nvSpPr>
        <p:spPr>
          <a:xfrm>
            <a:off x="6644058" y="2062785"/>
            <a:ext cx="28953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Try this out!</a:t>
            </a:r>
          </a:p>
        </p:txBody>
      </p:sp>
      <p:sp>
        <p:nvSpPr>
          <p:cNvPr id="5" name="Rectangle 4"/>
          <p:cNvSpPr/>
          <p:nvPr/>
        </p:nvSpPr>
        <p:spPr>
          <a:xfrm>
            <a:off x="6376041" y="326063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age =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Menlo" charset="0"/>
              </a:rPr>
              <a:t>please 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enter your age? \n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Menlo" charset="0"/>
              </a:rPr>
            </a:br>
            <a:r>
              <a:rPr lang="en-US" dirty="0">
                <a:solidFill>
                  <a:srgbClr val="0000FF"/>
                </a:solidFill>
                <a:latin typeface="Menlo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(age)&lt;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	print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You are still a child!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 err="1">
                <a:solidFill>
                  <a:srgbClr val="0000FF"/>
                </a:solidFill>
                <a:latin typeface="Menlo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(age)&gt;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18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	print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You are adult!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Menlo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	print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You are teenage!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041" y="2416728"/>
            <a:ext cx="49856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charset="0"/>
              </a:rPr>
              <a:t>The </a:t>
            </a:r>
            <a:r>
              <a:rPr lang="en-US" dirty="0" err="1">
                <a:solidFill>
                  <a:srgbClr val="DC143C"/>
                </a:solidFill>
                <a:latin typeface="Consolas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 keyword is pythons way of saying "if the previous conditions were not true, then try this condition".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0041" y="4414798"/>
            <a:ext cx="5143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Verdana" charset="0"/>
              </a:rPr>
              <a:t>The </a:t>
            </a:r>
            <a:r>
              <a:rPr lang="en-US">
                <a:solidFill>
                  <a:srgbClr val="DC143C"/>
                </a:solidFill>
                <a:latin typeface="Consolas" charset="0"/>
              </a:rPr>
              <a:t>else</a:t>
            </a:r>
            <a:r>
              <a:rPr lang="en-US">
                <a:solidFill>
                  <a:srgbClr val="000000"/>
                </a:solidFill>
                <a:latin typeface="Verdana" charset="0"/>
              </a:rPr>
              <a:t> keyword catches anything which isn't caught by the preceding conditions.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8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C43A36-3820-8644-A359-5868F70E4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83" y="914517"/>
            <a:ext cx="10554574" cy="3636511"/>
          </a:xfrm>
        </p:spPr>
        <p:txBody>
          <a:bodyPr>
            <a:normAutofit/>
          </a:bodyPr>
          <a:lstStyle/>
          <a:p>
            <a:r>
              <a:rPr lang="en-US" dirty="0"/>
              <a:t>while loops keep looping while a condition is true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while condition: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	</a:t>
            </a:r>
            <a:r>
              <a:rPr lang="en-US" sz="1800" dirty="0" err="1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code_to_excecute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  <a:cs typeface="Calibri" panose="020F0502020204030204" pitchFamily="34" charset="0"/>
              </a:rPr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A2B081C-08A3-3A4E-A963-9E16DEA7F114}"/>
              </a:ext>
            </a:extLst>
          </p:cNvPr>
          <p:cNvSpPr/>
          <p:nvPr/>
        </p:nvSpPr>
        <p:spPr>
          <a:xfrm>
            <a:off x="551083" y="3904838"/>
            <a:ext cx="9250839" cy="2804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9ECD33"/>
              </a:buClr>
            </a:pPr>
            <a:r>
              <a:rPr lang="en-US" dirty="0">
                <a:solidFill>
                  <a:prstClr val="black"/>
                </a:solidFill>
                <a:latin typeface="Courier" pitchFamily="2" charset="0"/>
                <a:cs typeface="Calibri" panose="020F0502020204030204" pitchFamily="34" charset="0"/>
              </a:rPr>
              <a:t>while True: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9ECD33"/>
              </a:buClr>
            </a:pPr>
            <a:r>
              <a:rPr lang="en-US" dirty="0">
                <a:solidFill>
                  <a:prstClr val="black"/>
                </a:solidFill>
                <a:latin typeface="Courier" pitchFamily="2" charset="0"/>
                <a:cs typeface="Calibri" panose="020F0502020204030204" pitchFamily="34" charset="0"/>
              </a:rPr>
              <a:t>	name = input(“Who are you?”)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9ECD33"/>
              </a:buClr>
            </a:pPr>
            <a:r>
              <a:rPr lang="en-US" dirty="0">
                <a:solidFill>
                  <a:prstClr val="black"/>
                </a:solidFill>
                <a:latin typeface="Courier" pitchFamily="2" charset="0"/>
                <a:cs typeface="Calibri" panose="020F0502020204030204" pitchFamily="34" charset="0"/>
              </a:rPr>
              <a:t>	if name != “Jim”: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9ECD33"/>
              </a:buClr>
            </a:pPr>
            <a:r>
              <a:rPr lang="en-US" dirty="0">
                <a:solidFill>
                  <a:prstClr val="black"/>
                </a:solidFill>
                <a:latin typeface="Courier" pitchFamily="2" charset="0"/>
                <a:cs typeface="Calibri" panose="020F0502020204030204" pitchFamily="34" charset="0"/>
              </a:rPr>
              <a:t>		continue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9ECD33"/>
              </a:buClr>
            </a:pPr>
            <a:r>
              <a:rPr lang="en-US" dirty="0">
                <a:solidFill>
                  <a:prstClr val="black"/>
                </a:solidFill>
                <a:latin typeface="Courier" pitchFamily="2" charset="0"/>
                <a:cs typeface="Calibri" panose="020F0502020204030204" pitchFamily="34" charset="0"/>
              </a:rPr>
              <a:t>	password = input(“Hello, Jim. What is the password?”)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9ECD33"/>
              </a:buClr>
            </a:pPr>
            <a:r>
              <a:rPr lang="en-US" dirty="0">
                <a:solidFill>
                  <a:prstClr val="black"/>
                </a:solidFill>
                <a:latin typeface="Courier" pitchFamily="2" charset="0"/>
                <a:cs typeface="Calibri" panose="020F0502020204030204" pitchFamily="34" charset="0"/>
              </a:rPr>
              <a:t>	if password == “123456”: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9ECD33"/>
              </a:buClr>
            </a:pPr>
            <a:r>
              <a:rPr lang="en-US" dirty="0">
                <a:solidFill>
                  <a:prstClr val="black"/>
                </a:solidFill>
                <a:latin typeface="Courier" pitchFamily="2" charset="0"/>
                <a:cs typeface="Calibri" panose="020F0502020204030204" pitchFamily="34" charset="0"/>
              </a:rPr>
              <a:t>		break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9ECD33"/>
              </a:buClr>
            </a:pPr>
            <a:r>
              <a:rPr lang="en-US" dirty="0">
                <a:solidFill>
                  <a:prstClr val="black"/>
                </a:solidFill>
                <a:latin typeface="Courier" pitchFamily="2" charset="0"/>
                <a:cs typeface="Calibri" panose="020F0502020204030204" pitchFamily="34" charset="0"/>
              </a:rPr>
              <a:t>	print(“Access granted”)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8D9B0AA-77A7-8847-BBE1-6F5BFC374CBD}"/>
              </a:ext>
            </a:extLst>
          </p:cNvPr>
          <p:cNvSpPr/>
          <p:nvPr/>
        </p:nvSpPr>
        <p:spPr>
          <a:xfrm>
            <a:off x="4313518" y="3177777"/>
            <a:ext cx="28953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Try this out!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E42235D7-4BA9-8244-AC04-EC16462F539D}"/>
              </a:ext>
            </a:extLst>
          </p:cNvPr>
          <p:cNvCxnSpPr/>
          <p:nvPr/>
        </p:nvCxnSpPr>
        <p:spPr>
          <a:xfrm>
            <a:off x="3278459" y="5115282"/>
            <a:ext cx="5798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FC2AA12E-5430-9547-8664-0EB5EBA736FF}"/>
              </a:ext>
            </a:extLst>
          </p:cNvPr>
          <p:cNvCxnSpPr>
            <a:cxnSpLocks/>
          </p:cNvCxnSpPr>
          <p:nvPr/>
        </p:nvCxnSpPr>
        <p:spPr>
          <a:xfrm flipV="1">
            <a:off x="3858322" y="4570203"/>
            <a:ext cx="301083" cy="545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71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325" y="163033"/>
            <a:ext cx="10571998" cy="970450"/>
          </a:xfrm>
        </p:spPr>
        <p:txBody>
          <a:bodyPr/>
          <a:lstStyle/>
          <a:p>
            <a:r>
              <a:rPr lang="en-US" dirty="0" smtClean="0"/>
              <a:t>What we will learn in the coming week?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51" y="4461642"/>
            <a:ext cx="3750750" cy="2109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1016"/>
            <a:ext cx="8087711" cy="24284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02" y="4319461"/>
            <a:ext cx="1706043" cy="22519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082" y="4380720"/>
            <a:ext cx="1659635" cy="21907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280" y="4319460"/>
            <a:ext cx="1706043" cy="22519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3835" y="1846782"/>
            <a:ext cx="3626068" cy="2472678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="" xmlns:a16="http://schemas.microsoft.com/office/drawing/2014/main" id="{253967F2-5A0B-C248-8CB9-CD7AEEE78A10}"/>
              </a:ext>
            </a:extLst>
          </p:cNvPr>
          <p:cNvSpPr txBox="1">
            <a:spLocks/>
          </p:cNvSpPr>
          <p:nvPr/>
        </p:nvSpPr>
        <p:spPr>
          <a:xfrm>
            <a:off x="580900" y="858404"/>
            <a:ext cx="9367141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Don</a:t>
            </a:r>
            <a:r>
              <a:rPr lang="mr-IN" dirty="0" smtClean="0">
                <a:solidFill>
                  <a:srgbClr val="FF0000"/>
                </a:solidFill>
              </a:rPr>
              <a:t>’</a:t>
            </a:r>
            <a:r>
              <a:rPr lang="en-US" dirty="0" smtClean="0">
                <a:solidFill>
                  <a:srgbClr val="FF0000"/>
                </a:solidFill>
              </a:rPr>
              <a:t>t forget to register the course!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066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141</Words>
  <Application>Microsoft Macintosh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Calibri</vt:lpstr>
      <vt:lpstr>Century Gothic</vt:lpstr>
      <vt:lpstr>Consolas</vt:lpstr>
      <vt:lpstr>Courier</vt:lpstr>
      <vt:lpstr>Mangal</vt:lpstr>
      <vt:lpstr>Menlo</vt:lpstr>
      <vt:lpstr>Verdana</vt:lpstr>
      <vt:lpstr>Wingdings 2</vt:lpstr>
      <vt:lpstr>宋体</vt:lpstr>
      <vt:lpstr>Arial</vt:lpstr>
      <vt:lpstr>Quotable</vt:lpstr>
      <vt:lpstr>Review</vt:lpstr>
      <vt:lpstr>Lecture05:  Conditional Statements</vt:lpstr>
      <vt:lpstr>if statements</vt:lpstr>
      <vt:lpstr>if statements</vt:lpstr>
      <vt:lpstr>While loops</vt:lpstr>
      <vt:lpstr>What we will learn in the coming week?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with python.turtle and pygame</dc:title>
  <dc:creator>Microsoft Office User</dc:creator>
  <cp:lastModifiedBy>Office</cp:lastModifiedBy>
  <cp:revision>58</cp:revision>
  <dcterms:created xsi:type="dcterms:W3CDTF">2020-05-15T20:12:13Z</dcterms:created>
  <dcterms:modified xsi:type="dcterms:W3CDTF">2020-07-03T16:17:38Z</dcterms:modified>
</cp:coreProperties>
</file>