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10"/>
  </p:notesMasterIdLst>
  <p:sldIdLst>
    <p:sldId id="256" r:id="rId2"/>
    <p:sldId id="262" r:id="rId3"/>
    <p:sldId id="263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7"/>
    <p:restoredTop sz="96208"/>
  </p:normalViewPr>
  <p:slideViewPr>
    <p:cSldViewPr snapToGrid="0" snapToObjects="1">
      <p:cViewPr>
        <p:scale>
          <a:sx n="84" d="100"/>
          <a:sy n="84" d="100"/>
        </p:scale>
        <p:origin x="192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FE712-A26B-0143-8ED7-35E624D38358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D57D-B97D-4E4A-9504-254FF908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5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3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0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CCC848F-6185-D24C-8AC6-1AEBBA8AB9E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BD093CB-5C1B-3340-B118-ABEA74D24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97EA66B-2AAB-42B0-9F9D-38920D8D8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674F6-73A9-0648-A682-1E6E87D1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627376"/>
            <a:ext cx="10261602" cy="1728370"/>
          </a:xfrm>
          <a:effectLst/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Advanced Python </a:t>
            </a:r>
            <a:r>
              <a:rPr lang="en-US" smtClean="0">
                <a:solidFill>
                  <a:schemeClr val="tx1"/>
                </a:solidFill>
              </a:rPr>
              <a:t>course: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Functions </a:t>
            </a:r>
            <a:r>
              <a:rPr lang="en-US" dirty="0" smtClean="0">
                <a:solidFill>
                  <a:schemeClr val="tx1"/>
                </a:solidFill>
              </a:rPr>
              <a:t>and objects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360EBE3-31BB-422F-AA87-FA3873DAE4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/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3101" y="4033163"/>
            <a:ext cx="5870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bigbrainacademy</a:t>
            </a:r>
            <a:r>
              <a:rPr lang="en-US" dirty="0"/>
              <a:t>/python4kids</a:t>
            </a:r>
          </a:p>
        </p:txBody>
      </p:sp>
    </p:spTree>
    <p:extLst>
      <p:ext uri="{BB962C8B-B14F-4D97-AF65-F5344CB8AC3E}">
        <p14:creationId xmlns:p14="http://schemas.microsoft.com/office/powerpoint/2010/main" val="3341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Python </a:t>
            </a:r>
            <a:r>
              <a:rPr lang="en-US" b="0" dirty="0" smtClean="0"/>
              <a:t>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49331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A function is a block of code which only runs when it is called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You can pass data, known as parameters, into a function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000000"/>
              </a:solidFill>
              <a:latin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charset="0"/>
              </a:rPr>
              <a:t>A function can return data as a result.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65" y="4904817"/>
            <a:ext cx="4028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In Python a function is defined using the </a:t>
            </a:r>
            <a:r>
              <a:rPr lang="en-US" dirty="0" err="1">
                <a:solidFill>
                  <a:srgbClr val="DC143C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charset="0"/>
              </a:rPr>
              <a:t>keyword: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66720" y="2382222"/>
            <a:ext cx="4492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"Hello from a function"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8351" y="347293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()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78" y="447188"/>
            <a:ext cx="8163339" cy="970450"/>
          </a:xfrm>
        </p:spPr>
        <p:txBody>
          <a:bodyPr/>
          <a:lstStyle/>
          <a:p>
            <a:r>
              <a:rPr lang="en-US" b="0" dirty="0" smtClean="0"/>
              <a:t>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543" y="235756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Information can be passed into functions as </a:t>
            </a:r>
            <a:r>
              <a:rPr lang="en-US" sz="2400" dirty="0">
                <a:solidFill>
                  <a:srgbClr val="FF0000"/>
                </a:solidFill>
                <a:latin typeface="Verdana" charset="0"/>
              </a:rPr>
              <a:t>arguments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2360" y="2357561"/>
            <a:ext cx="377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nsolas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 smtClean="0">
                <a:solidFill>
                  <a:srgbClr val="A52A2A"/>
                </a:solidFill>
                <a:latin typeface="Consolas" charset="0"/>
              </a:rPr>
              <a:t>”</a:t>
            </a:r>
            <a:r>
              <a:rPr lang="en-US" dirty="0" err="1" smtClean="0">
                <a:solidFill>
                  <a:srgbClr val="A52A2A"/>
                </a:solidFill>
                <a:latin typeface="Consolas" charset="0"/>
              </a:rPr>
              <a:t>Hi,"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+name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784080" y="2072640"/>
            <a:ext cx="228600" cy="28492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012680" y="1845768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509" y="3586814"/>
            <a:ext cx="3733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Segoe UI" charset="0"/>
              </a:rPr>
              <a:t>Number of Arguments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Segoe UI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278" y="41851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>By default, a function must be called with the correct number of arguments. 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6703" y="5309713"/>
            <a:ext cx="7923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apples(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color,number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I want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+</a:t>
            </a:r>
            <a:r>
              <a:rPr lang="en-US" dirty="0" err="1">
                <a:solidFill>
                  <a:srgbClr val="0000FF"/>
                </a:solidFill>
                <a:latin typeface="Menlo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(number)+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+color+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 apples</a:t>
            </a:r>
            <a:r>
              <a:rPr lang="en-US" dirty="0" smtClean="0">
                <a:solidFill>
                  <a:srgbClr val="A31515"/>
                </a:solidFill>
                <a:latin typeface="Menlo" charset="0"/>
              </a:rPr>
              <a:t>.</a:t>
            </a:r>
            <a:r>
              <a:rPr lang="en-US" dirty="0" smtClean="0">
                <a:solidFill>
                  <a:srgbClr val="FF69B4"/>
                </a:solidFill>
                <a:latin typeface="Menlo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apples(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A31515"/>
                </a:solidFill>
                <a:latin typeface="Menlo" charset="0"/>
              </a:rPr>
              <a:t>red</a:t>
            </a:r>
            <a:r>
              <a:rPr lang="en-US" dirty="0">
                <a:solidFill>
                  <a:srgbClr val="FF69B4"/>
                </a:solidFill>
                <a:latin typeface="Menlo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52360" y="3538793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charset="0"/>
              </a:rPr>
              <a:t>my_function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(“Alice”)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3967F2-5A0B-C248-8CB9-CD7AEEE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3" y="533400"/>
            <a:ext cx="10571998" cy="792480"/>
          </a:xfrm>
        </p:spPr>
        <p:txBody>
          <a:bodyPr/>
          <a:lstStyle/>
          <a:p>
            <a:r>
              <a:rPr lang="en-US" dirty="0" smtClean="0"/>
              <a:t>More examples</a:t>
            </a:r>
            <a:endParaRPr lang="en-US" sz="3200" dirty="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10B8844-AC57-4C4B-BBBA-383430EEFAF9}"/>
              </a:ext>
            </a:extLst>
          </p:cNvPr>
          <p:cNvSpPr txBox="1"/>
          <p:nvPr/>
        </p:nvSpPr>
        <p:spPr>
          <a:xfrm>
            <a:off x="241609" y="2073954"/>
            <a:ext cx="5241073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import turtle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 smtClean="0">
                <a:latin typeface="Courier" pitchFamily="2" charset="0"/>
              </a:rPr>
              <a:t>turtle.</a:t>
            </a:r>
            <a:r>
              <a:rPr lang="en-US" altLang="zh-CN" dirty="0" err="1" smtClean="0">
                <a:latin typeface="Courier" pitchFamily="2" charset="0"/>
              </a:rPr>
              <a:t>Turtle</a:t>
            </a:r>
            <a:r>
              <a:rPr lang="en-US" dirty="0" smtClean="0">
                <a:latin typeface="Courier" pitchFamily="2" charset="0"/>
              </a:rPr>
              <a:t>()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fred.shape</a:t>
            </a:r>
            <a:r>
              <a:rPr lang="en-US" dirty="0">
                <a:latin typeface="Courier" pitchFamily="2" charset="0"/>
              </a:rPr>
              <a:t>(“turtle”)</a:t>
            </a:r>
          </a:p>
          <a:p>
            <a:r>
              <a:rPr lang="en-US" dirty="0" err="1">
                <a:latin typeface="Courier" pitchFamily="2" charset="0"/>
              </a:rPr>
              <a:t>fred.width</a:t>
            </a:r>
            <a:r>
              <a:rPr lang="en-US" dirty="0">
                <a:latin typeface="Courier" pitchFamily="2" charset="0"/>
              </a:rPr>
              <a:t>(3)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for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in range(4):  # Draw </a:t>
            </a:r>
            <a:r>
              <a:rPr lang="en-US" dirty="0" smtClean="0">
                <a:solidFill>
                  <a:srgbClr val="FF0000"/>
                </a:solidFill>
                <a:latin typeface="Courier" pitchFamily="2" charset="0"/>
              </a:rPr>
              <a:t>a square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fred.forward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(100)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fred.left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(90)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(200)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for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range(4):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(100)</a:t>
            </a:r>
          </a:p>
          <a:p>
            <a:r>
              <a:rPr lang="en-US" dirty="0">
                <a:latin typeface="Courier" pitchFamily="2" charset="0"/>
              </a:rPr>
              <a:t>	</a:t>
            </a:r>
            <a:r>
              <a:rPr lang="en-US" dirty="0" err="1">
                <a:latin typeface="Courier" pitchFamily="2" charset="0"/>
              </a:rPr>
              <a:t>fred.left</a:t>
            </a:r>
            <a:r>
              <a:rPr lang="en-US" dirty="0">
                <a:latin typeface="Courier" pitchFamily="2" charset="0"/>
              </a:rPr>
              <a:t>(90)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CB9EE0-96D6-EF40-ABC6-D3289A3E1AD8}"/>
              </a:ext>
            </a:extLst>
          </p:cNvPr>
          <p:cNvSpPr txBox="1"/>
          <p:nvPr/>
        </p:nvSpPr>
        <p:spPr>
          <a:xfrm>
            <a:off x="6709318" y="1974075"/>
            <a:ext cx="5241073" cy="48013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import turtle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 smtClean="0">
                <a:latin typeface="Courier" pitchFamily="2" charset="0"/>
              </a:rPr>
              <a:t>turtle.Turtle</a:t>
            </a:r>
            <a:r>
              <a:rPr lang="en-US" dirty="0" smtClean="0">
                <a:latin typeface="Courier" pitchFamily="2" charset="0"/>
              </a:rPr>
              <a:t>()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fred.shape</a:t>
            </a:r>
            <a:r>
              <a:rPr lang="en-US" dirty="0">
                <a:latin typeface="Courier" pitchFamily="2" charset="0"/>
              </a:rPr>
              <a:t>(“turtle”)</a:t>
            </a:r>
          </a:p>
          <a:p>
            <a:r>
              <a:rPr lang="en-US" dirty="0" err="1">
                <a:latin typeface="Courier" pitchFamily="2" charset="0"/>
              </a:rPr>
              <a:t>fred.width</a:t>
            </a:r>
            <a:r>
              <a:rPr lang="en-US" dirty="0">
                <a:latin typeface="Courier" pitchFamily="2" charset="0"/>
              </a:rPr>
              <a:t>(3)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def</a:t>
            </a:r>
            <a:r>
              <a:rPr lang="en-US" dirty="0">
                <a:latin typeface="Courier" pitchFamily="2" charset="0"/>
              </a:rPr>
              <a:t> square(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size</a:t>
            </a:r>
            <a:r>
              <a:rPr lang="en-US" dirty="0">
                <a:latin typeface="Courier" pitchFamily="2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: </a:t>
            </a:r>
            <a:r>
              <a:rPr lang="en-US" dirty="0">
                <a:latin typeface="Courier" pitchFamily="2" charset="0"/>
              </a:rPr>
              <a:t># Draw </a:t>
            </a:r>
            <a:r>
              <a:rPr lang="en-US" dirty="0" smtClean="0">
                <a:latin typeface="Courier" pitchFamily="2" charset="0"/>
              </a:rPr>
              <a:t>a square</a:t>
            </a:r>
            <a:endParaRPr lang="en-US" b="1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	for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range(4):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size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fred.left</a:t>
            </a:r>
            <a:r>
              <a:rPr lang="en-US" dirty="0">
                <a:latin typeface="Courier" pitchFamily="2" charset="0"/>
              </a:rPr>
              <a:t>(90)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square(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100</a:t>
            </a:r>
            <a:r>
              <a:rPr lang="en-US" dirty="0" smtClean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fred.forward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200</a:t>
            </a:r>
            <a:r>
              <a:rPr lang="en-US" dirty="0" smtClean="0">
                <a:latin typeface="Courier" pitchFamily="2" charset="0"/>
              </a:rPr>
              <a:t>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square(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150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="" xmlns:a16="http://schemas.microsoft.com/office/drawing/2014/main" id="{95F46E81-E9EA-3048-843C-9A9AC5F10F44}"/>
              </a:ext>
            </a:extLst>
          </p:cNvPr>
          <p:cNvSpPr/>
          <p:nvPr/>
        </p:nvSpPr>
        <p:spPr>
          <a:xfrm>
            <a:off x="5791200" y="3824867"/>
            <a:ext cx="609599" cy="511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Python </a:t>
            </a:r>
            <a:r>
              <a:rPr lang="en-US" b="0" dirty="0" smtClean="0"/>
              <a:t>Classes/Objects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49331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Python is an object oriented programming language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Almost everything in Python is an object, with its properties and methods.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654" y="4996238"/>
            <a:ext cx="5018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Verdana" charset="0"/>
              </a:rPr>
              <a:t>To create a class, use the keyword </a:t>
            </a:r>
            <a:r>
              <a:rPr lang="en-US" sz="2400"/>
              <a:t>class</a:t>
            </a:r>
            <a:r>
              <a:rPr lang="en-US" sz="2400">
                <a:solidFill>
                  <a:srgbClr val="000000"/>
                </a:solidFill>
                <a:latin typeface="Verdana" charset="0"/>
              </a:rPr>
              <a:t>: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8549640" y="2382222"/>
            <a:ext cx="269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CD"/>
                </a:solidFill>
                <a:latin typeface="Consolas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  x = </a:t>
            </a:r>
            <a:r>
              <a:rPr lang="en-US" sz="2400" dirty="0">
                <a:solidFill>
                  <a:srgbClr val="FF0000"/>
                </a:solidFill>
                <a:latin typeface="Consolas" charset="0"/>
              </a:rPr>
              <a:t>5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45165" y="6072671"/>
            <a:ext cx="7850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use the class named </a:t>
            </a:r>
            <a:r>
              <a:rPr lang="en-US" sz="2400" dirty="0" err="1">
                <a:solidFill>
                  <a:srgbClr val="000000"/>
                </a:solidFill>
                <a:latin typeface="Verdana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 to create objects: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566870" y="3785581"/>
            <a:ext cx="2665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p1 = </a:t>
            </a:r>
            <a:r>
              <a:rPr lang="en-US" sz="2400" dirty="0" err="1">
                <a:solidFill>
                  <a:srgbClr val="000000"/>
                </a:solidFill>
                <a:latin typeface="Consolas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charset="0"/>
              </a:rPr>
              <a:t>(p1.x)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63964" y="280712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attributes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8095391" y="2991792"/>
            <a:ext cx="77428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72410" y="3831747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880000"/>
                </a:solidFill>
              </a:rPr>
              <a:t>instantiate the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__</a:t>
            </a:r>
            <a:r>
              <a:rPr lang="en-US" b="0" dirty="0" err="1"/>
              <a:t>init</a:t>
            </a:r>
            <a:r>
              <a:rPr lang="en-US" b="0" dirty="0"/>
              <a:t>__()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63537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All classes have a function called </a:t>
            </a:r>
            <a:r>
              <a:rPr lang="en-US" sz="2400" dirty="0">
                <a:solidFill>
                  <a:srgbClr val="FF0000"/>
                </a:solidFill>
              </a:rPr>
              <a:t>__</a:t>
            </a:r>
            <a:r>
              <a:rPr lang="en-US" sz="2400" dirty="0" err="1">
                <a:solidFill>
                  <a:srgbClr val="FF0000"/>
                </a:solidFill>
              </a:rPr>
              <a:t>init</a:t>
            </a:r>
            <a:r>
              <a:rPr lang="en-US" sz="2400" dirty="0">
                <a:solidFill>
                  <a:srgbClr val="FF0000"/>
                </a:solidFill>
              </a:rPr>
              <a:t>__()</a:t>
            </a:r>
            <a:r>
              <a:rPr lang="en-US" sz="2400" dirty="0"/>
              <a:t>, which is always executed when the class is being initiated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Use the __</a:t>
            </a:r>
            <a:r>
              <a:rPr lang="en-US" sz="2400" dirty="0" err="1"/>
              <a:t>init</a:t>
            </a:r>
            <a:r>
              <a:rPr lang="en-US" sz="2400" dirty="0"/>
              <a:t>__() function to assign values to object properties, or other operations that are necessary to do when the object is being created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8520" y="2243019"/>
            <a:ext cx="448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Person: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__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__(self, name, age):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 = Person(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36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(p1.name)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(p1.age)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165" y="2382222"/>
            <a:ext cx="6353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Objects can also contain methods. Methods in objects are functions that belong to the object.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90322" y="2151390"/>
            <a:ext cx="5547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Person: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__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__(self, name, age):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self.age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age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</a:t>
            </a:r>
            <a:r>
              <a:rPr lang="en-US" dirty="0" err="1">
                <a:solidFill>
                  <a:srgbClr val="0000CD"/>
                </a:solidFill>
                <a:latin typeface="Consolas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myfunc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(self):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"Hello my name is 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 +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self.name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 = Person(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p1.myfunc()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165" y="4090382"/>
            <a:ext cx="56527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The </a:t>
            </a:r>
            <a:r>
              <a:rPr lang="en-US" sz="2400" dirty="0">
                <a:solidFill>
                  <a:srgbClr val="FF0000"/>
                </a:solidFill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 parameter is a reference to the current instance of the class, and is used to access variables that belong to the class.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65204" y="6157737"/>
            <a:ext cx="8258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Verdana" charset="0"/>
              </a:rPr>
              <a:t>It does not have to be named </a:t>
            </a:r>
            <a:r>
              <a:rPr lang="en-US"/>
              <a:t>self</a:t>
            </a:r>
            <a:r>
              <a:rPr lang="en-US">
                <a:solidFill>
                  <a:srgbClr val="000000"/>
                </a:solidFill>
                <a:latin typeface="Verdana" charset="0"/>
              </a:rPr>
              <a:t> , you can call it whatever you like, but it has to be the first parameter of any function in the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Object Methods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402" y="51740"/>
            <a:ext cx="1906955" cy="94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866" y="2544633"/>
            <a:ext cx="5138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You can modify properties on objects like this: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134556" y="2175301"/>
            <a:ext cx="30973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p1 = Person(</a:t>
            </a:r>
            <a:r>
              <a:rPr lang="en-US" dirty="0">
                <a:solidFill>
                  <a:srgbClr val="A52A2A"/>
                </a:solidFill>
                <a:latin typeface="Consolas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,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charset="0"/>
              </a:rPr>
              <a:t>p1.myfunc()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nsolas" charset="0"/>
              </a:rPr>
              <a:t>p1.age </a:t>
            </a:r>
            <a:r>
              <a:rPr lang="mr-IN" dirty="0">
                <a:solidFill>
                  <a:srgbClr val="000000"/>
                </a:solidFill>
                <a:latin typeface="Consolas" charset="0"/>
              </a:rPr>
              <a:t>= 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1866" y="410944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You can delete properties on objects by using the </a:t>
            </a:r>
            <a:r>
              <a:rPr lang="en-US" sz="2400" dirty="0"/>
              <a:t>del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 keyword: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134556" y="434027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charset="0"/>
              </a:rPr>
              <a:t>del</a:t>
            </a:r>
            <a:r>
              <a:rPr lang="en-US">
                <a:solidFill>
                  <a:srgbClr val="000000"/>
                </a:solidFill>
                <a:latin typeface="Consolas" charset="0"/>
              </a:rPr>
              <a:t> p1.age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866" y="5395466"/>
            <a:ext cx="62665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You can delete objects by using the </a:t>
            </a:r>
            <a:r>
              <a:rPr lang="en-US" sz="2400" dirty="0"/>
              <a:t>del</a:t>
            </a:r>
            <a:r>
              <a:rPr lang="en-US" sz="2400" dirty="0">
                <a:solidFill>
                  <a:srgbClr val="000000"/>
                </a:solidFill>
                <a:latin typeface="Verdana" charset="0"/>
              </a:rPr>
              <a:t> keyword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8134556" y="5849927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charset="0"/>
              </a:rPr>
              <a:t>del</a:t>
            </a:r>
            <a:r>
              <a:rPr lang="en-US">
                <a:solidFill>
                  <a:srgbClr val="000000"/>
                </a:solidFill>
                <a:latin typeface="Consolas" charset="0"/>
              </a:rPr>
              <a:t> p1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299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Calibri</vt:lpstr>
      <vt:lpstr>Century Gothic</vt:lpstr>
      <vt:lpstr>Consolas</vt:lpstr>
      <vt:lpstr>Courier</vt:lpstr>
      <vt:lpstr>Mangal</vt:lpstr>
      <vt:lpstr>Menlo</vt:lpstr>
      <vt:lpstr>Segoe UI</vt:lpstr>
      <vt:lpstr>Verdana</vt:lpstr>
      <vt:lpstr>Wingdings 2</vt:lpstr>
      <vt:lpstr>宋体</vt:lpstr>
      <vt:lpstr>Arial</vt:lpstr>
      <vt:lpstr>Quotable</vt:lpstr>
      <vt:lpstr>Advanced Python course: Functions and objects</vt:lpstr>
      <vt:lpstr>Python Functions</vt:lpstr>
      <vt:lpstr>Arguments</vt:lpstr>
      <vt:lpstr>More examples</vt:lpstr>
      <vt:lpstr>Python Classes/Objects</vt:lpstr>
      <vt:lpstr>The __init__() Function</vt:lpstr>
      <vt:lpstr>Object Methods</vt:lpstr>
      <vt:lpstr>Object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Design with python.turtle and pygame</dc:title>
  <dc:creator>Microsoft Office User</dc:creator>
  <cp:lastModifiedBy>Office</cp:lastModifiedBy>
  <cp:revision>97</cp:revision>
  <dcterms:created xsi:type="dcterms:W3CDTF">2020-05-15T20:12:13Z</dcterms:created>
  <dcterms:modified xsi:type="dcterms:W3CDTF">2020-07-13T19:31:15Z</dcterms:modified>
</cp:coreProperties>
</file>