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4"/>
  </p:notesMasterIdLst>
  <p:sldIdLst>
    <p:sldId id="261" r:id="rId2"/>
    <p:sldId id="270" r:id="rId3"/>
    <p:sldId id="268" r:id="rId4"/>
    <p:sldId id="269" r:id="rId5"/>
    <p:sldId id="262" r:id="rId6"/>
    <p:sldId id="264" r:id="rId7"/>
    <p:sldId id="265" r:id="rId8"/>
    <p:sldId id="266" r:id="rId9"/>
    <p:sldId id="267" r:id="rId10"/>
    <p:sldId id="257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/>
    <p:restoredTop sz="96208"/>
  </p:normalViewPr>
  <p:slideViewPr>
    <p:cSldViewPr snapToGrid="0" snapToObjects="1">
      <p:cViewPr>
        <p:scale>
          <a:sx n="98" d="100"/>
          <a:sy n="98" d="100"/>
        </p:scale>
        <p:origin x="4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97087" y="2770094"/>
            <a:ext cx="3692434" cy="2405509"/>
            <a:chOff x="7058298" y="2090825"/>
            <a:chExt cx="3692434" cy="2405509"/>
          </a:xfrm>
        </p:grpSpPr>
        <p:sp>
          <p:nvSpPr>
            <p:cNvPr id="7" name="Rectangle 6"/>
            <p:cNvSpPr/>
            <p:nvPr/>
          </p:nvSpPr>
          <p:spPr>
            <a:xfrm>
              <a:off x="7058298" y="3060281"/>
              <a:ext cx="36924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Menlo" charset="0"/>
                </a:rPr>
                <a:t>def</a:t>
              </a:r>
              <a:r>
                <a:rPr lang="en-US" dirty="0">
                  <a:solidFill>
                    <a:srgbClr val="000000"/>
                  </a:solidFill>
                  <a:latin typeface="Menlo" charset="0"/>
                </a:rPr>
                <a:t> add(number1,number2</a:t>
              </a:r>
              <a:r>
                <a:rPr lang="en-US" dirty="0" smtClean="0">
                  <a:solidFill>
                    <a:srgbClr val="000000"/>
                  </a:solidFill>
                  <a:latin typeface="Menlo" charset="0"/>
                </a:rPr>
                <a:t>):</a:t>
              </a:r>
              <a:endParaRPr lang="en-US" dirty="0">
                <a:solidFill>
                  <a:srgbClr val="000000"/>
                </a:solidFill>
                <a:latin typeface="Menlo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8298" y="2115027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</a:t>
              </a:r>
              <a:r>
                <a:rPr lang="en-US" dirty="0" err="1" smtClean="0"/>
                <a:t>ef</a:t>
              </a:r>
              <a:r>
                <a:rPr lang="en-US" dirty="0" smtClean="0"/>
                <a:t> keyword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A68FF25F-92EB-AE4D-B49A-9D535DFDCC05}"/>
                </a:ext>
              </a:extLst>
            </p:cNvPr>
            <p:cNvCxnSpPr/>
            <p:nvPr/>
          </p:nvCxnSpPr>
          <p:spPr>
            <a:xfrm flipH="1">
              <a:off x="7367452" y="2604112"/>
              <a:ext cx="13198" cy="45438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421025" y="4127002"/>
              <a:ext cx="1834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unction name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A68FF25F-92EB-AE4D-B49A-9D535DFDCC05}"/>
                </a:ext>
              </a:extLst>
            </p:cNvPr>
            <p:cNvCxnSpPr/>
            <p:nvPr/>
          </p:nvCxnSpPr>
          <p:spPr>
            <a:xfrm flipV="1">
              <a:off x="7885747" y="3429613"/>
              <a:ext cx="108722" cy="69738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55181" y="209082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arguments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A68FF25F-92EB-AE4D-B49A-9D535DFDCC05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8904515" y="2517206"/>
              <a:ext cx="670695" cy="543075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A68FF25F-92EB-AE4D-B49A-9D535DFDCC05}"/>
                </a:ext>
              </a:extLst>
            </p:cNvPr>
            <p:cNvCxnSpPr/>
            <p:nvPr/>
          </p:nvCxnSpPr>
          <p:spPr>
            <a:xfrm flipH="1">
              <a:off x="9897292" y="2604111"/>
              <a:ext cx="13198" cy="45438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79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4" descr="A screenshot of a cell phone screen with text&#10;&#10;Description automatically generated">
            <a:extLst>
              <a:ext uri="{FF2B5EF4-FFF2-40B4-BE49-F238E27FC236}">
                <a16:creationId xmlns="" xmlns:a16="http://schemas.microsoft.com/office/drawing/2014/main" id="{84B4EEE6-6018-CD43-8802-133A2DC0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88"/>
          <a:stretch/>
        </p:blipFill>
        <p:spPr>
          <a:xfrm>
            <a:off x="4999523" y="1047952"/>
            <a:ext cx="7192477" cy="25175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2306726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 err="1">
                <a:solidFill>
                  <a:srgbClr val="FF0000"/>
                </a:solidFill>
              </a:rPr>
              <a:t>Tkinter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 flipV="1">
            <a:off x="10973497" y="1589856"/>
            <a:ext cx="385763" cy="5715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ame 26">
            <a:extLst>
              <a:ext uri="{FF2B5EF4-FFF2-40B4-BE49-F238E27FC236}">
                <a16:creationId xmlns="" xmlns:a16="http://schemas.microsoft.com/office/drawing/2014/main" id="{3DD01559-3DB0-CB4B-A2F0-6B74C049CAB4}"/>
              </a:ext>
            </a:extLst>
          </p:cNvPr>
          <p:cNvSpPr/>
          <p:nvPr/>
        </p:nvSpPr>
        <p:spPr>
          <a:xfrm>
            <a:off x="7442686" y="1047952"/>
            <a:ext cx="1000125" cy="254000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EB7B19-7B95-FE4C-AADF-BBF7E26E6825}"/>
              </a:ext>
            </a:extLst>
          </p:cNvPr>
          <p:cNvSpPr/>
          <p:nvPr/>
        </p:nvSpPr>
        <p:spPr>
          <a:xfrm>
            <a:off x="1920295" y="4870526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B0EC432-D8A0-374C-BE0B-9BA36F58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863" y="3904574"/>
            <a:ext cx="6604000" cy="227330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="" xmlns:a16="http://schemas.microsoft.com/office/drawing/2014/main" id="{BA92A65C-F9EC-5F4D-A272-C35E55E3FBC5}"/>
              </a:ext>
            </a:extLst>
          </p:cNvPr>
          <p:cNvSpPr/>
          <p:nvPr/>
        </p:nvSpPr>
        <p:spPr>
          <a:xfrm>
            <a:off x="5487506" y="4941716"/>
            <a:ext cx="2742094" cy="852140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900" y="42168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852536"/>
          </a:xfrm>
        </p:spPr>
        <p:txBody>
          <a:bodyPr/>
          <a:lstStyle/>
          <a:p>
            <a:r>
              <a:rPr lang="en-US" dirty="0"/>
              <a:t>Create Game window</a:t>
            </a:r>
            <a:br>
              <a:rPr lang="en-US" dirty="0"/>
            </a:br>
            <a:endParaRPr lang="en-US" sz="3200" dirty="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10B8844-AC57-4C4B-BBBA-383430EEFAF9}"/>
              </a:ext>
            </a:extLst>
          </p:cNvPr>
          <p:cNvSpPr txBox="1"/>
          <p:nvPr/>
        </p:nvSpPr>
        <p:spPr>
          <a:xfrm>
            <a:off x="810000" y="2330432"/>
            <a:ext cx="10002643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from </a:t>
            </a:r>
            <a:r>
              <a:rPr lang="en-US" sz="1600" dirty="0" err="1">
                <a:latin typeface="Courier" pitchFamily="2" charset="0"/>
              </a:rPr>
              <a:t>tkinter</a:t>
            </a:r>
            <a:r>
              <a:rPr lang="en-US" sz="1600" dirty="0">
                <a:latin typeface="Courier" pitchFamily="2" charset="0"/>
              </a:rPr>
              <a:t> import *</a:t>
            </a:r>
          </a:p>
          <a:p>
            <a:r>
              <a:rPr lang="en-US" sz="1600" dirty="0">
                <a:latin typeface="Courier" pitchFamily="2" charset="0"/>
              </a:rPr>
              <a:t>import random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tk</a:t>
            </a:r>
            <a:r>
              <a:rPr lang="en-US" sz="1600" dirty="0">
                <a:latin typeface="Courier" pitchFamily="2" charset="0"/>
              </a:rPr>
              <a:t> = Tk()</a:t>
            </a:r>
          </a:p>
          <a:p>
            <a:r>
              <a:rPr lang="en-US" sz="1600" dirty="0">
                <a:latin typeface="Courier" pitchFamily="2" charset="0"/>
              </a:rPr>
              <a:t>canvas = Canvas(</a:t>
            </a:r>
            <a:r>
              <a:rPr lang="en-US" sz="1600" dirty="0" err="1">
                <a:latin typeface="Courier" pitchFamily="2" charset="0"/>
              </a:rPr>
              <a:t>tk</a:t>
            </a:r>
            <a:r>
              <a:rPr lang="en-US" sz="1600" dirty="0">
                <a:latin typeface="Courier" pitchFamily="2" charset="0"/>
              </a:rPr>
              <a:t>, width=500, height=400)</a:t>
            </a:r>
          </a:p>
          <a:p>
            <a:r>
              <a:rPr lang="en-US" sz="1600" dirty="0" err="1">
                <a:latin typeface="Courier" pitchFamily="2" charset="0"/>
              </a:rPr>
              <a:t>tk.title</a:t>
            </a:r>
            <a:r>
              <a:rPr lang="en-US" sz="1600" dirty="0">
                <a:latin typeface="Courier" pitchFamily="2" charset="0"/>
              </a:rPr>
              <a:t>(“Drawing”)</a:t>
            </a:r>
          </a:p>
          <a:p>
            <a:r>
              <a:rPr lang="en-US" sz="1600" dirty="0" err="1">
                <a:latin typeface="Courier" pitchFamily="2" charset="0"/>
              </a:rPr>
              <a:t>canvas.pack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canvas.create_line</a:t>
            </a:r>
            <a:r>
              <a:rPr lang="en-US" sz="1600" dirty="0">
                <a:latin typeface="Courier" pitchFamily="2" charset="0"/>
              </a:rPr>
              <a:t>(0,0,500,400)</a:t>
            </a:r>
          </a:p>
          <a:p>
            <a:r>
              <a:rPr lang="en-US" sz="1600" dirty="0" err="1">
                <a:latin typeface="Courier" pitchFamily="2" charset="0"/>
              </a:rPr>
              <a:t>canvas.create_rectangle</a:t>
            </a:r>
            <a:r>
              <a:rPr lang="en-US" sz="1600" dirty="0">
                <a:latin typeface="Courier" pitchFamily="2" charset="0"/>
              </a:rPr>
              <a:t>(100,100,250,250,fill=“blue”)</a:t>
            </a:r>
          </a:p>
          <a:p>
            <a:r>
              <a:rPr lang="en-US" sz="1600" dirty="0" err="1">
                <a:latin typeface="Courier" pitchFamily="2" charset="0"/>
              </a:rPr>
              <a:t>canvas.create_oval</a:t>
            </a:r>
            <a:r>
              <a:rPr lang="en-US" sz="1600" dirty="0">
                <a:latin typeface="Courier" pitchFamily="2" charset="0"/>
              </a:rPr>
              <a:t>(10,10,50,50,fill=“green”)</a:t>
            </a:r>
          </a:p>
          <a:p>
            <a:r>
              <a:rPr lang="en-US" sz="1600" dirty="0" err="1">
                <a:latin typeface="Courier" pitchFamily="2" charset="0"/>
              </a:rPr>
              <a:t>canvas.create_polygon</a:t>
            </a:r>
            <a:r>
              <a:rPr lang="en-US" sz="1600" dirty="0">
                <a:latin typeface="Courier" pitchFamily="2" charset="0"/>
              </a:rPr>
              <a:t>(400,10,300,300,500,300,fill=“purple”)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tk.mainloop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endParaRPr lang="en-US" sz="1600" dirty="0">
              <a:latin typeface="Courier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900" y="42168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852536"/>
          </a:xfrm>
        </p:spPr>
        <p:txBody>
          <a:bodyPr/>
          <a:lstStyle/>
          <a:p>
            <a:r>
              <a:rPr lang="en-US" dirty="0"/>
              <a:t>Shape Animation</a:t>
            </a:r>
            <a:br>
              <a:rPr lang="en-US" dirty="0"/>
            </a:br>
            <a:endParaRPr lang="en-US" sz="3200" dirty="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10B8844-AC57-4C4B-BBBA-383430EEFAF9}"/>
              </a:ext>
            </a:extLst>
          </p:cNvPr>
          <p:cNvSpPr txBox="1"/>
          <p:nvPr/>
        </p:nvSpPr>
        <p:spPr>
          <a:xfrm>
            <a:off x="0" y="2185466"/>
            <a:ext cx="6679581" cy="40318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from </a:t>
            </a:r>
            <a:r>
              <a:rPr lang="en-US" sz="1600" dirty="0" err="1">
                <a:latin typeface="Courier" pitchFamily="2" charset="0"/>
              </a:rPr>
              <a:t>tkinter</a:t>
            </a:r>
            <a:r>
              <a:rPr lang="en-US" sz="1600" dirty="0">
                <a:latin typeface="Courier" pitchFamily="2" charset="0"/>
              </a:rPr>
              <a:t> import *</a:t>
            </a:r>
          </a:p>
          <a:p>
            <a:r>
              <a:rPr lang="en-US" sz="1600" dirty="0">
                <a:latin typeface="Courier" pitchFamily="2" charset="0"/>
              </a:rPr>
              <a:t>import random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tk</a:t>
            </a:r>
            <a:r>
              <a:rPr lang="en-US" sz="1600" dirty="0">
                <a:latin typeface="Courier" pitchFamily="2" charset="0"/>
              </a:rPr>
              <a:t> = Tk()</a:t>
            </a:r>
          </a:p>
          <a:p>
            <a:r>
              <a:rPr lang="en-US" sz="1600" dirty="0">
                <a:latin typeface="Courier" pitchFamily="2" charset="0"/>
              </a:rPr>
              <a:t>Height = 400</a:t>
            </a:r>
          </a:p>
          <a:p>
            <a:r>
              <a:rPr lang="en-US" sz="1600" dirty="0">
                <a:latin typeface="Courier" pitchFamily="2" charset="0"/>
              </a:rPr>
              <a:t>Width = 500</a:t>
            </a:r>
          </a:p>
          <a:p>
            <a:r>
              <a:rPr lang="en-US" sz="1600" dirty="0">
                <a:latin typeface="Courier" pitchFamily="2" charset="0"/>
              </a:rPr>
              <a:t>canvas = Canvas(</a:t>
            </a:r>
            <a:r>
              <a:rPr lang="en-US" sz="1600" dirty="0" err="1">
                <a:latin typeface="Courier" pitchFamily="2" charset="0"/>
              </a:rPr>
              <a:t>tk</a:t>
            </a:r>
            <a:r>
              <a:rPr lang="en-US" sz="1600" dirty="0">
                <a:latin typeface="Courier" pitchFamily="2" charset="0"/>
              </a:rPr>
              <a:t>, width=Width, height=Height)</a:t>
            </a:r>
          </a:p>
          <a:p>
            <a:r>
              <a:rPr lang="en-US" sz="1600" dirty="0" err="1">
                <a:latin typeface="Courier" pitchFamily="2" charset="0"/>
              </a:rPr>
              <a:t>tk.title</a:t>
            </a:r>
            <a:r>
              <a:rPr lang="en-US" sz="1600" dirty="0">
                <a:latin typeface="Courier" pitchFamily="2" charset="0"/>
              </a:rPr>
              <a:t>(“Drawing”)</a:t>
            </a:r>
          </a:p>
          <a:p>
            <a:r>
              <a:rPr lang="en-US" sz="1600" dirty="0" err="1">
                <a:latin typeface="Courier" pitchFamily="2" charset="0"/>
              </a:rPr>
              <a:t>canvas.pack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ball = </a:t>
            </a:r>
            <a:r>
              <a:rPr lang="en-US" sz="1600" dirty="0" err="1">
                <a:latin typeface="Courier" pitchFamily="2" charset="0"/>
              </a:rPr>
              <a:t>canvas.create_oval</a:t>
            </a:r>
            <a:r>
              <a:rPr lang="en-US" sz="1600" dirty="0">
                <a:latin typeface="Courier" pitchFamily="2" charset="0"/>
              </a:rPr>
              <a:t>(10,10,60,60,fill=“orange”)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tk.mainloop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B01AE20-0F1A-1C4E-859A-7AE2BA232AE0}"/>
              </a:ext>
            </a:extLst>
          </p:cNvPr>
          <p:cNvSpPr txBox="1"/>
          <p:nvPr/>
        </p:nvSpPr>
        <p:spPr>
          <a:xfrm>
            <a:off x="6813394" y="3308023"/>
            <a:ext cx="5300547" cy="30469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pitchFamily="2" charset="0"/>
              </a:rPr>
              <a:t>xspeed</a:t>
            </a:r>
            <a:r>
              <a:rPr lang="en-US" sz="1600" dirty="0">
                <a:latin typeface="Courier" pitchFamily="2" charset="0"/>
              </a:rPr>
              <a:t> = 4</a:t>
            </a:r>
          </a:p>
          <a:p>
            <a:r>
              <a:rPr lang="en-US" sz="1600" dirty="0" err="1">
                <a:latin typeface="Courier" pitchFamily="2" charset="0"/>
              </a:rPr>
              <a:t>yspeed</a:t>
            </a:r>
            <a:r>
              <a:rPr lang="en-US" sz="1600" dirty="0">
                <a:latin typeface="Courier" pitchFamily="2" charset="0"/>
              </a:rPr>
              <a:t> = 5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While True: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canvas.move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ball,xspeed,yspeed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	pos = </a:t>
            </a:r>
            <a:r>
              <a:rPr lang="en-US" sz="1600" dirty="0" err="1">
                <a:latin typeface="Courier" pitchFamily="2" charset="0"/>
              </a:rPr>
              <a:t>canvas.cords</a:t>
            </a:r>
            <a:r>
              <a:rPr lang="en-US" sz="1600" dirty="0">
                <a:latin typeface="Courier" pitchFamily="2" charset="0"/>
              </a:rPr>
              <a:t>(ball)</a:t>
            </a:r>
          </a:p>
          <a:p>
            <a:r>
              <a:rPr lang="en-US" sz="1600" dirty="0">
                <a:latin typeface="Courier" pitchFamily="2" charset="0"/>
              </a:rPr>
              <a:t>	if pos[3] &gt;= Height or pos[1] &lt;= 0: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  <a:r>
              <a:rPr lang="en-US" sz="1600" dirty="0" err="1">
                <a:latin typeface="Courier" pitchFamily="2" charset="0"/>
              </a:rPr>
              <a:t>yspeed</a:t>
            </a:r>
            <a:r>
              <a:rPr lang="en-US" sz="1600" dirty="0">
                <a:latin typeface="Courier" pitchFamily="2" charset="0"/>
              </a:rPr>
              <a:t> = -</a:t>
            </a:r>
            <a:r>
              <a:rPr lang="en-US" sz="1600" dirty="0" err="1">
                <a:latin typeface="Courier" pitchFamily="2" charset="0"/>
              </a:rPr>
              <a:t>yspeed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	if pos[2] &gt;= Width or pos[0] &lt;= 0: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  <a:r>
              <a:rPr lang="en-US" sz="1600" dirty="0" err="1">
                <a:latin typeface="Courier" pitchFamily="2" charset="0"/>
              </a:rPr>
              <a:t>xspeed</a:t>
            </a:r>
            <a:r>
              <a:rPr lang="en-US" sz="1600" dirty="0">
                <a:latin typeface="Courier" pitchFamily="2" charset="0"/>
              </a:rPr>
              <a:t> = -</a:t>
            </a:r>
            <a:r>
              <a:rPr lang="en-US" sz="1600" dirty="0" err="1">
                <a:latin typeface="Courier" pitchFamily="2" charset="0"/>
              </a:rPr>
              <a:t>xspeed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tk.update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time.sleep</a:t>
            </a:r>
            <a:r>
              <a:rPr lang="en-US" sz="1600" dirty="0">
                <a:latin typeface="Courier" pitchFamily="2" charset="0"/>
              </a:rPr>
              <a:t>(0.01)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2753438F-DEB6-EE47-BB0E-45BAB996C51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05814" y="4831517"/>
            <a:ext cx="2107580" cy="5210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900" y="42168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4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477" y="2351314"/>
            <a:ext cx="10804435" cy="1620902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Animation and game design </a:t>
            </a:r>
            <a:r>
              <a:rPr lang="en-US" sz="4400" dirty="0">
                <a:solidFill>
                  <a:schemeClr val="tx1"/>
                </a:solidFill>
              </a:rPr>
              <a:t>with functions and </a:t>
            </a:r>
            <a:r>
              <a:rPr lang="en-US" sz="4400" dirty="0" smtClean="0">
                <a:solidFill>
                  <a:schemeClr val="tx1"/>
                </a:solidFill>
              </a:rPr>
              <a:t>objects: </a:t>
            </a:r>
            <a:r>
              <a:rPr lang="en-US" sz="4400" dirty="0" err="1" smtClean="0">
                <a:solidFill>
                  <a:schemeClr val="tx1"/>
                </a:solidFill>
              </a:rPr>
              <a:t>tkinter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80038" y="4278705"/>
            <a:ext cx="5870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3192" y="6457247"/>
            <a:ext cx="635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Ref: https</a:t>
            </a:r>
            <a:r>
              <a:rPr lang="en-US" dirty="0"/>
              <a:t>://</a:t>
            </a:r>
            <a:r>
              <a:rPr lang="en-US" dirty="0" err="1"/>
              <a:t>www.geeksforgeeks.org</a:t>
            </a:r>
            <a:r>
              <a:rPr lang="en-US" dirty="0"/>
              <a:t>/python-</a:t>
            </a:r>
            <a:r>
              <a:rPr lang="en-US" dirty="0" err="1"/>
              <a:t>gui</a:t>
            </a:r>
            <a:r>
              <a:rPr lang="en-US" dirty="0"/>
              <a:t>-</a:t>
            </a:r>
            <a:r>
              <a:rPr lang="en-US" dirty="0" err="1"/>
              <a:t>tkinter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1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68" y="2116182"/>
            <a:ext cx="6400075" cy="42466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smtClean="0"/>
              <a:t>Project: bouncing ball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>
            <a:off x="7424848" y="5258704"/>
            <a:ext cx="478181" cy="24075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 flipH="1">
            <a:off x="7424848" y="3164293"/>
            <a:ext cx="239090" cy="43325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9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22616" y="3439721"/>
            <a:ext cx="5146766" cy="3017520"/>
            <a:chOff x="1254034" y="2978331"/>
            <a:chExt cx="5146766" cy="3017520"/>
          </a:xfrm>
        </p:grpSpPr>
        <p:sp>
          <p:nvSpPr>
            <p:cNvPr id="5" name="Rectangle 4"/>
            <p:cNvSpPr/>
            <p:nvPr/>
          </p:nvSpPr>
          <p:spPr>
            <a:xfrm>
              <a:off x="1254034" y="2978331"/>
              <a:ext cx="5146766" cy="3017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2412" y="3095897"/>
              <a:ext cx="57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dirty="0" err="1" smtClean="0"/>
                <a:t>k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37361" y="3239588"/>
              <a:ext cx="4406432" cy="2521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09652" y="3412365"/>
              <a:ext cx="115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Canvas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61109" y="2477762"/>
            <a:ext cx="8576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tk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canvas = Canvas(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width=800, height=500,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bg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”green"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109" y="3176064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canvas.pack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72146" y="354539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enlo" charset="0"/>
              </a:rPr>
              <a:t>width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77982" y="462129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enlo" charset="0"/>
              </a:rPr>
              <a:t>height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109" y="2021877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Menlo" charset="0"/>
              </a:rPr>
              <a:t>from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tkinter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*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17785" y="2443180"/>
            <a:ext cx="272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Roboto" charset="0"/>
              </a:rPr>
              <a:t># To </a:t>
            </a:r>
            <a:r>
              <a:rPr lang="en-US" dirty="0">
                <a:latin typeface="Roboto" charset="0"/>
              </a:rPr>
              <a:t>create a main window,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ball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01025" y="3090443"/>
            <a:ext cx="8331200" cy="3605232"/>
            <a:chOff x="3107311" y="3821963"/>
            <a:chExt cx="8331200" cy="36052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7311" y="3896595"/>
              <a:ext cx="8331200" cy="35306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5133433" y="3821963"/>
              <a:ext cx="1375710" cy="1783889"/>
              <a:chOff x="5629822" y="3038192"/>
              <a:chExt cx="1375710" cy="178388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638800" y="3830782"/>
                <a:ext cx="332508" cy="33250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38800" y="3830782"/>
                <a:ext cx="332508" cy="332509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629822" y="3038192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(X0,y0)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065851" y="4452749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(X1,y1)</a:t>
                </a:r>
                <a:endParaRPr lang="en-US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 flipH="1">
                <a:off x="5629822" y="3482156"/>
                <a:ext cx="175232" cy="348626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 flipH="1" flipV="1">
                <a:off x="5971308" y="4167848"/>
                <a:ext cx="189086" cy="353829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0" y="2281876"/>
            <a:ext cx="950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self.shape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canvas.create_oval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SIZE, SIZE, fill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=“orange”)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0723" y="4105781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os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=(x0,y0,x1,y1)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 flipV="1">
            <a:off x="1086939" y="4496545"/>
            <a:ext cx="0" cy="3777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7824" y="4872496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pos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[0]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45783" y="4872496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pos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[3]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 flipV="1">
            <a:off x="2375807" y="4475113"/>
            <a:ext cx="0" cy="3777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ball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01917" y="3102023"/>
            <a:ext cx="8331200" cy="3530600"/>
            <a:chOff x="3107311" y="3896595"/>
            <a:chExt cx="8331200" cy="3530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7311" y="3896595"/>
              <a:ext cx="8331200" cy="35306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8093696" y="5647210"/>
              <a:ext cx="1089492" cy="483402"/>
              <a:chOff x="8590085" y="4863439"/>
              <a:chExt cx="1089492" cy="48340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8991537" y="5014332"/>
                <a:ext cx="332508" cy="33250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91537" y="5014332"/>
                <a:ext cx="332508" cy="332509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>
                <a:off x="9153302" y="5180586"/>
                <a:ext cx="5262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>
                <a:off x="8590085" y="4863439"/>
                <a:ext cx="567706" cy="321279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0" y="2281876"/>
            <a:ext cx="950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self.shape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canvas.create_oval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SIZE, SIZE, fill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=“orange”)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6605" y="4525068"/>
            <a:ext cx="332508" cy="332509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6605" y="4534814"/>
            <a:ext cx="332508" cy="332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>
            <a:off x="7951519" y="5188450"/>
            <a:ext cx="0" cy="46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23129" y="480045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speedx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43149" y="5423917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speedy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966261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 &gt;=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width: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0128" y="4424443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.speedx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.speedx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2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ball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01917" y="3102023"/>
            <a:ext cx="8331200" cy="3530600"/>
            <a:chOff x="3107311" y="3896595"/>
            <a:chExt cx="8331200" cy="3530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7311" y="3896595"/>
              <a:ext cx="8331200" cy="35306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885508" y="5595025"/>
              <a:ext cx="1179230" cy="483193"/>
              <a:chOff x="5381897" y="4811254"/>
              <a:chExt cx="1179230" cy="48319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671986" y="4961938"/>
                <a:ext cx="332508" cy="33250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62684" y="4958173"/>
                <a:ext cx="332508" cy="332509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 flipH="1">
                <a:off x="5381897" y="5172599"/>
                <a:ext cx="456343" cy="3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 flipH="1">
                <a:off x="5956663" y="4811254"/>
                <a:ext cx="604464" cy="20307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0" y="2281876"/>
            <a:ext cx="950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self.shape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canvas.create_oval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SIZE, SIZE, fill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=“orange”)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05953" y="4552705"/>
            <a:ext cx="332508" cy="332509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05953" y="4552706"/>
            <a:ext cx="332508" cy="332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>
            <a:off x="4620490" y="5164904"/>
            <a:ext cx="0" cy="46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93219" y="481886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speedx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95236" y="5345012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speedy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96626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pos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] &lt;= 0: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0128" y="4424443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.speedx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.speedx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0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ball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01917" y="3102023"/>
            <a:ext cx="8331200" cy="3530600"/>
            <a:chOff x="3107311" y="3896595"/>
            <a:chExt cx="8331200" cy="3530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7311" y="3896595"/>
              <a:ext cx="8331200" cy="35306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6862531" y="6195939"/>
              <a:ext cx="1130996" cy="456374"/>
              <a:chOff x="7358920" y="5412168"/>
              <a:chExt cx="1130996" cy="45637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841544" y="5536033"/>
                <a:ext cx="332508" cy="33250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31736" y="5527985"/>
                <a:ext cx="332508" cy="332509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 flipV="1">
                <a:off x="8007292" y="5725145"/>
                <a:ext cx="482624" cy="1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>
                <a:off x="7358920" y="5412168"/>
                <a:ext cx="492431" cy="27650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0" y="2281876"/>
            <a:ext cx="950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self.shape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canvas.create_oval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SIZE, SIZE, fill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=“orange”)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0443" y="5145507"/>
            <a:ext cx="332508" cy="332509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29745" y="5161798"/>
            <a:ext cx="332508" cy="332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>
            <a:off x="6815316" y="5691486"/>
            <a:ext cx="0" cy="46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38016" y="5401367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speedx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01198" y="6182111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speedy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99945" y="5345012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mtClean="0">
                <a:solidFill>
                  <a:srgbClr val="000000"/>
                </a:solidFill>
                <a:latin typeface="Menlo" charset="0"/>
              </a:rPr>
              <a:t>f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pos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 &gt;=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height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396626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pos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] &gt;= height: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0128" y="4424443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.speedy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.speedy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ball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01917" y="3102023"/>
            <a:ext cx="8331200" cy="3530600"/>
            <a:chOff x="3107311" y="3896595"/>
            <a:chExt cx="8331200" cy="3530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7311" y="3896595"/>
              <a:ext cx="8331200" cy="35306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6625837" y="4614866"/>
              <a:ext cx="1129633" cy="594165"/>
              <a:chOff x="7122226" y="3831095"/>
              <a:chExt cx="1129633" cy="59416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602981" y="3853953"/>
                <a:ext cx="332508" cy="33250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02981" y="3831095"/>
                <a:ext cx="332508" cy="332509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 flipV="1">
                <a:off x="7769235" y="4015933"/>
                <a:ext cx="482624" cy="1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="" xmlns:a16="http://schemas.microsoft.com/office/drawing/2014/main" id="{A68FF25F-92EB-AE4D-B49A-9D535DFDCC05}"/>
                  </a:ext>
                </a:extLst>
              </p:cNvPr>
              <p:cNvCxnSpPr/>
              <p:nvPr/>
            </p:nvCxnSpPr>
            <p:spPr>
              <a:xfrm flipV="1">
                <a:off x="7122226" y="4002438"/>
                <a:ext cx="480755" cy="42282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0" y="2281876"/>
            <a:ext cx="950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self.shape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canvas.create_oval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SIZE, SIZE, fill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=“orange”)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87935" y="4335593"/>
            <a:ext cx="332508" cy="332509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87935" y="4335593"/>
            <a:ext cx="332508" cy="332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 flipV="1">
            <a:off x="6550894" y="3540034"/>
            <a:ext cx="16558" cy="46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50264" y="399099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speedx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11103" y="3190821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speedy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96626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pos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= 0: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0128" y="4424443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.speedy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smtClean="0">
                <a:solidFill>
                  <a:srgbClr val="000000"/>
                </a:solidFill>
                <a:latin typeface="Menlo" charset="0"/>
              </a:rPr>
              <a:t>.speedy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323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Century Gothic</vt:lpstr>
      <vt:lpstr>Courier</vt:lpstr>
      <vt:lpstr>Menlo</vt:lpstr>
      <vt:lpstr>Menlo-Regular</vt:lpstr>
      <vt:lpstr>Roboto</vt:lpstr>
      <vt:lpstr>Wingdings 2</vt:lpstr>
      <vt:lpstr>Quotable</vt:lpstr>
      <vt:lpstr>Review: function</vt:lpstr>
      <vt:lpstr>Animation and game design with functions and objects: tkinter</vt:lpstr>
      <vt:lpstr>Project: bouncing ball</vt:lpstr>
      <vt:lpstr>tkinter</vt:lpstr>
      <vt:lpstr>bouncing ball</vt:lpstr>
      <vt:lpstr>bouncing ball</vt:lpstr>
      <vt:lpstr>bouncing ball</vt:lpstr>
      <vt:lpstr>bouncing ball</vt:lpstr>
      <vt:lpstr>bouncing ball</vt:lpstr>
      <vt:lpstr>Run our code on repl.it</vt:lpstr>
      <vt:lpstr>Create Game window </vt:lpstr>
      <vt:lpstr>Shape Animation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106</cp:revision>
  <dcterms:created xsi:type="dcterms:W3CDTF">2020-05-15T20:12:13Z</dcterms:created>
  <dcterms:modified xsi:type="dcterms:W3CDTF">2020-07-14T02:05:27Z</dcterms:modified>
</cp:coreProperties>
</file>