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4"/>
  </p:notesMasterIdLst>
  <p:sldIdLst>
    <p:sldId id="272" r:id="rId2"/>
    <p:sldId id="271" r:id="rId3"/>
    <p:sldId id="270" r:id="rId4"/>
    <p:sldId id="261" r:id="rId5"/>
    <p:sldId id="262" r:id="rId6"/>
    <p:sldId id="267" r:id="rId7"/>
    <p:sldId id="263" r:id="rId8"/>
    <p:sldId id="265" r:id="rId9"/>
    <p:sldId id="269" r:id="rId10"/>
    <p:sldId id="273" r:id="rId11"/>
    <p:sldId id="25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1"/>
    <p:restoredTop sz="96208"/>
  </p:normalViewPr>
  <p:slideViewPr>
    <p:cSldViewPr snapToGrid="0" snapToObjects="1">
      <p:cViewPr>
        <p:scale>
          <a:sx n="102" d="100"/>
          <a:sy n="102" d="100"/>
        </p:scale>
        <p:origin x="145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hyperlink" Target="https://www.mathsisfun.com/data/cartesian-coordinate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559" y="2371077"/>
            <a:ext cx="5979559" cy="29170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1:00 </a:t>
            </a:r>
            <a:r>
              <a:rPr lang="mr-IN" sz="2400" dirty="0" smtClean="0"/>
              <a:t>–</a:t>
            </a:r>
            <a:r>
              <a:rPr lang="en-US" sz="2400" dirty="0" smtClean="0"/>
              <a:t> 1:40 class time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10 minutes break</a:t>
            </a:r>
          </a:p>
          <a:p>
            <a:r>
              <a:rPr lang="en-US" sz="2400" dirty="0" smtClean="0"/>
              <a:t>1:50 </a:t>
            </a:r>
            <a:r>
              <a:rPr lang="mr-IN" sz="2400" dirty="0" smtClean="0"/>
              <a:t>–</a:t>
            </a:r>
            <a:r>
              <a:rPr lang="en-US" sz="2400" dirty="0" smtClean="0"/>
              <a:t> 3:00 </a:t>
            </a:r>
            <a:r>
              <a:rPr lang="en-US" sz="2400" dirty="0"/>
              <a:t>class time</a:t>
            </a:r>
          </a:p>
        </p:txBody>
      </p:sp>
    </p:spTree>
    <p:extLst>
      <p:ext uri="{BB962C8B-B14F-4D97-AF65-F5344CB8AC3E}">
        <p14:creationId xmlns:p14="http://schemas.microsoft.com/office/powerpoint/2010/main" val="14055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679" y="2609056"/>
            <a:ext cx="3498735" cy="3498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Project: Draw snow flakes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36335" y="260405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4139" y="223471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(-200,200)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2398" y="223471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(200,200)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3790" y="610262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(-200,-200)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80353" y="610262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(200,-200)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287709" y="3423770"/>
            <a:ext cx="1209674" cy="11223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4652" y="4210871"/>
            <a:ext cx="414989" cy="16146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414297" y="4125559"/>
            <a:ext cx="1401650" cy="10366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926299" y="3423770"/>
            <a:ext cx="348537" cy="11118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9845956" flipH="1" flipV="1">
            <a:off x="4722644" y="4090077"/>
            <a:ext cx="282832" cy="489951"/>
          </a:xfrm>
          <a:prstGeom prst="arc">
            <a:avLst>
              <a:gd name="adj1" fmla="val 1021746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617298" y="351052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01769" y="3841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76186" y="34862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39129" y="461172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7037" y="4666025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60(</a:t>
            </a:r>
            <a:r>
              <a:rPr lang="en-US" sz="1200" dirty="0" err="1" smtClean="0"/>
              <a:t>deg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53" name="Arc 52"/>
          <p:cNvSpPr/>
          <p:nvPr/>
        </p:nvSpPr>
        <p:spPr>
          <a:xfrm rot="11322709" flipH="1" flipV="1">
            <a:off x="5354286" y="5021051"/>
            <a:ext cx="489731" cy="489951"/>
          </a:xfrm>
          <a:prstGeom prst="arc">
            <a:avLst>
              <a:gd name="adj1" fmla="val 2640316"/>
              <a:gd name="adj2" fmla="val 163317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flipH="1" flipV="1">
            <a:off x="6029708" y="4153945"/>
            <a:ext cx="282832" cy="489951"/>
          </a:xfrm>
          <a:prstGeom prst="arc">
            <a:avLst>
              <a:gd name="adj1" fmla="val 1021746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6200000" flipH="1" flipV="1">
            <a:off x="5249142" y="3098136"/>
            <a:ext cx="282832" cy="489951"/>
          </a:xfrm>
          <a:prstGeom prst="arc">
            <a:avLst>
              <a:gd name="adj1" fmla="val 1021746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734425" y="5225802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120(</a:t>
            </a:r>
            <a:r>
              <a:rPr lang="en-US" sz="1200" dirty="0" err="1" smtClean="0"/>
              <a:t>deg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284807" y="3423770"/>
            <a:ext cx="1238920" cy="1153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652793" y="4153945"/>
            <a:ext cx="454495" cy="1770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931233" y="2643187"/>
            <a:ext cx="592446" cy="1889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4281436" y="4039067"/>
            <a:ext cx="1563284" cy="11572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 flipH="1" flipV="1">
            <a:off x="5239877" y="3381672"/>
            <a:ext cx="95058" cy="1118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8149" y="2527280"/>
            <a:ext cx="29842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D6C79"/>
                </a:solidFill>
                <a:latin typeface="Menlo-Regular" charset="0"/>
              </a:rPr>
              <a:t># </a:t>
            </a:r>
            <a:r>
              <a:rPr lang="en-US" dirty="0" smtClean="0">
                <a:solidFill>
                  <a:srgbClr val="5D6C79"/>
                </a:solidFill>
                <a:latin typeface="Menlo-Regular" charset="0"/>
              </a:rPr>
              <a:t>diamond</a:t>
            </a:r>
            <a:endParaRPr lang="en-US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elsa.forward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elsa.right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elsa.forward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elsa.right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120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elsa.forward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elsa.right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60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elsa.forward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xmlns="" id="{84B4EEE6-6018-CD43-8802-133A2DC05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688"/>
          <a:stretch/>
        </p:blipFill>
        <p:spPr>
          <a:xfrm>
            <a:off x="4999523" y="1047952"/>
            <a:ext cx="7192477" cy="25175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F15604A-9FC5-5B4D-9780-A0ECBD348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27"/>
          <a:stretch/>
        </p:blipFill>
        <p:spPr>
          <a:xfrm>
            <a:off x="6996741" y="3429000"/>
            <a:ext cx="3976756" cy="3387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868B3-A663-1844-AFE8-A6FDAE3B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4" y="1852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Run our code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47EEC4B3-E683-4E4C-BAC2-A66AD7C0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4" y="2306726"/>
            <a:ext cx="4999523" cy="15978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Click   </a:t>
            </a:r>
            <a:r>
              <a:rPr lang="en-US" b="1" dirty="0">
                <a:solidFill>
                  <a:srgbClr val="FF0000"/>
                </a:solidFill>
              </a:rPr>
              <a:t>start coding</a:t>
            </a:r>
          </a:p>
          <a:p>
            <a:r>
              <a:rPr lang="en-US" dirty="0"/>
              <a:t>Choose </a:t>
            </a:r>
            <a:r>
              <a:rPr lang="en-US" b="1" dirty="0">
                <a:solidFill>
                  <a:srgbClr val="FF0000"/>
                </a:solidFill>
              </a:rPr>
              <a:t>Python (with Turtle)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A68FF25F-92EB-AE4D-B49A-9D535DFDCC05}"/>
              </a:ext>
            </a:extLst>
          </p:cNvPr>
          <p:cNvCxnSpPr/>
          <p:nvPr/>
        </p:nvCxnSpPr>
        <p:spPr>
          <a:xfrm flipV="1">
            <a:off x="10973497" y="1589856"/>
            <a:ext cx="385763" cy="5715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ame 26">
            <a:extLst>
              <a:ext uri="{FF2B5EF4-FFF2-40B4-BE49-F238E27FC236}">
                <a16:creationId xmlns:a16="http://schemas.microsoft.com/office/drawing/2014/main" xmlns="" id="{3DD01559-3DB0-CB4B-A2F0-6B74C049CAB4}"/>
              </a:ext>
            </a:extLst>
          </p:cNvPr>
          <p:cNvSpPr/>
          <p:nvPr/>
        </p:nvSpPr>
        <p:spPr>
          <a:xfrm>
            <a:off x="7442686" y="1047952"/>
            <a:ext cx="1000125" cy="254000"/>
          </a:xfrm>
          <a:prstGeom prst="fram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xmlns="" id="{3B16BB6E-A2C4-1740-94D2-9BE2DBECE1BD}"/>
              </a:ext>
            </a:extLst>
          </p:cNvPr>
          <p:cNvSpPr/>
          <p:nvPr/>
        </p:nvSpPr>
        <p:spPr>
          <a:xfrm>
            <a:off x="7304205" y="4746754"/>
            <a:ext cx="3315380" cy="442878"/>
          </a:xfrm>
          <a:prstGeom prst="fram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EB7B19-7B95-FE4C-AADF-BBF7E26E6825}"/>
              </a:ext>
            </a:extLst>
          </p:cNvPr>
          <p:cNvSpPr/>
          <p:nvPr/>
        </p:nvSpPr>
        <p:spPr>
          <a:xfrm>
            <a:off x="1920295" y="4870526"/>
            <a:ext cx="2860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try!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Shapes and angles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835" r="1569"/>
          <a:stretch/>
        </p:blipFill>
        <p:spPr>
          <a:xfrm>
            <a:off x="68717" y="2310027"/>
            <a:ext cx="6165827" cy="3292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09" y="2347911"/>
            <a:ext cx="5616914" cy="3189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338" y="6027313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shapes</a:t>
            </a:r>
            <a:r>
              <a:rPr lang="en-US" smtClean="0"/>
              <a:t>: angle </a:t>
            </a:r>
            <a:r>
              <a:rPr lang="en-US" dirty="0" smtClean="0"/>
              <a:t>(degree) = (n-2)*180/n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9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7808" y="2355629"/>
            <a:ext cx="17499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String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print()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nput()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“\n”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819973" y="3600696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(a)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1485" y="2678795"/>
            <a:ext cx="4490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one is correct?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819973" y="4387112"/>
            <a:ext cx="6217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(b)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?”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19973" y="5105283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(c)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?” \n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50970" y="5823454"/>
            <a:ext cx="661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(d)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name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input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”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R2D2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: What's your name</a:t>
            </a:r>
            <a:r>
              <a:rPr lang="en-US" dirty="0" smtClean="0">
                <a:solidFill>
                  <a:srgbClr val="C41A16"/>
                </a:solidFill>
                <a:latin typeface="Menlo-Regular" charset="0"/>
              </a:rPr>
              <a:t>?\n”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D7674F6-73A9-0648-A682-1E6E87D11949}"/>
              </a:ext>
            </a:extLst>
          </p:cNvPr>
          <p:cNvSpPr txBox="1">
            <a:spLocks/>
          </p:cNvSpPr>
          <p:nvPr/>
        </p:nvSpPr>
        <p:spPr>
          <a:xfrm>
            <a:off x="1060174" y="1596302"/>
            <a:ext cx="10535478" cy="157286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Lecture 2 </a:t>
            </a:r>
          </a:p>
          <a:p>
            <a:pPr algn="ctr">
              <a:lnSpc>
                <a:spcPct val="90000"/>
              </a:lnSpc>
            </a:pPr>
            <a:r>
              <a:rPr lang="en-US" sz="4400" dirty="0" smtClean="0">
                <a:solidFill>
                  <a:schemeClr val="tx1"/>
                </a:solidFill>
              </a:rPr>
              <a:t>Turtle </a:t>
            </a:r>
            <a:r>
              <a:rPr lang="en-US" sz="4400" dirty="0">
                <a:solidFill>
                  <a:schemeClr val="tx1"/>
                </a:solidFill>
              </a:rPr>
              <a:t>Graphics: Drawing </a:t>
            </a:r>
            <a:r>
              <a:rPr lang="en-US" sz="4400" dirty="0" smtClean="0">
                <a:solidFill>
                  <a:schemeClr val="tx1"/>
                </a:solidFill>
              </a:rPr>
              <a:t>with Python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6132" y="3909445"/>
            <a:ext cx="814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/python4kids/tree/master/lec01</a:t>
            </a:r>
          </a:p>
        </p:txBody>
      </p:sp>
    </p:spTree>
    <p:extLst>
      <p:ext uri="{BB962C8B-B14F-4D97-AF65-F5344CB8AC3E}">
        <p14:creationId xmlns:p14="http://schemas.microsoft.com/office/powerpoint/2010/main" val="5438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Turtle package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808" y="2355629"/>
            <a:ext cx="10363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Write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instructions </a:t>
            </a:r>
            <a:r>
              <a:rPr lang="en-US" sz="2800" dirty="0">
                <a:latin typeface="Ä&gt;r„˛" charset="0"/>
              </a:rPr>
              <a:t>that tell </a:t>
            </a:r>
            <a:r>
              <a:rPr lang="en-US" sz="2800" dirty="0" smtClean="0">
                <a:latin typeface="Ä&gt;r„˛" charset="0"/>
              </a:rPr>
              <a:t>a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virtual turtle</a:t>
            </a:r>
            <a:r>
              <a:rPr lang="en-US" sz="2800" dirty="0" smtClean="0">
                <a:latin typeface="Ä&gt;r„˛" charset="0"/>
              </a:rPr>
              <a:t> </a:t>
            </a:r>
            <a:r>
              <a:rPr lang="en-US" sz="2800" dirty="0">
                <a:latin typeface="Ä&gt;r„˛" charset="0"/>
              </a:rPr>
              <a:t>to move around the screen. </a:t>
            </a:r>
            <a:endParaRPr lang="en-US" sz="2800" dirty="0" smtClean="0"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Ä&gt;r„˛" charset="0"/>
              </a:rPr>
              <a:t>The </a:t>
            </a:r>
            <a:r>
              <a:rPr lang="en-US" sz="2800" dirty="0">
                <a:latin typeface="Ä&gt;r„˛" charset="0"/>
              </a:rPr>
              <a:t>turtle carries a pen, and </a:t>
            </a:r>
            <a:r>
              <a:rPr lang="en-US" sz="2800" dirty="0" smtClean="0">
                <a:latin typeface="Ä&gt;r„˛" charset="0"/>
              </a:rPr>
              <a:t>you can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instruct the turtle to use its pen to draw lines</a:t>
            </a:r>
            <a:r>
              <a:rPr lang="en-US" sz="2800" dirty="0">
                <a:latin typeface="Ä&gt;r„˛" charset="0"/>
              </a:rPr>
              <a:t> wherever it goes. </a:t>
            </a:r>
            <a:endParaRPr lang="en-US" sz="2800" dirty="0" smtClean="0"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Ä&gt;r„˛" charset="0"/>
              </a:rPr>
              <a:t>By </a:t>
            </a:r>
            <a:r>
              <a:rPr lang="en-US" sz="2800" dirty="0">
                <a:latin typeface="Ä&gt;r„˛" charset="0"/>
              </a:rPr>
              <a:t>writing code </a:t>
            </a:r>
            <a:r>
              <a:rPr lang="en-US" sz="2800" dirty="0" smtClean="0">
                <a:latin typeface="Ä&gt;r„˛" charset="0"/>
              </a:rPr>
              <a:t>to 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move </a:t>
            </a:r>
            <a:r>
              <a:rPr lang="en-US" sz="2800" dirty="0">
                <a:solidFill>
                  <a:srgbClr val="FF0000"/>
                </a:solidFill>
                <a:latin typeface="Ä&gt;r„˛" charset="0"/>
              </a:rPr>
              <a:t>the turtle around</a:t>
            </a:r>
            <a:r>
              <a:rPr lang="en-US" sz="2800" dirty="0">
                <a:latin typeface="Ä&gt;r„˛" charset="0"/>
              </a:rPr>
              <a:t> in cool patterns, you can make it draw amazing pictures.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1635" t="19936" r="26081" b="11057"/>
          <a:stretch/>
        </p:blipFill>
        <p:spPr>
          <a:xfrm>
            <a:off x="6095999" y="4541886"/>
            <a:ext cx="1921566" cy="19309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129" y="4602398"/>
            <a:ext cx="1590889" cy="16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 smtClean="0"/>
              <a:t>) coordinates on the screen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9280" y="241852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43" y="3615634"/>
            <a:ext cx="920139" cy="8525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92223" y="2487641"/>
            <a:ext cx="66282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The screen is divided into four </a:t>
            </a:r>
            <a:r>
              <a:rPr lang="en-US" sz="2800" dirty="0">
                <a:solidFill>
                  <a:srgbClr val="3676AB"/>
                </a:solidFill>
                <a:latin typeface="source sans pro" charset="0"/>
                <a:hlinkClick r:id="rId3"/>
              </a:rPr>
              <a:t>quadrants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. </a:t>
            </a:r>
            <a:endParaRPr lang="en-US" sz="2800" dirty="0" smtClean="0">
              <a:solidFill>
                <a:srgbClr val="222222"/>
              </a:solidFill>
              <a:latin typeface="source sans pr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222222"/>
                </a:solidFill>
                <a:latin typeface="source sans pro" charset="0"/>
              </a:rPr>
              <a:t>The 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point where the turtle is initially positioned at the beginning of your program is </a:t>
            </a:r>
            <a:r>
              <a:rPr lang="en-US" sz="2800" dirty="0"/>
              <a:t>(0,0)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. This is called </a:t>
            </a:r>
            <a:r>
              <a:rPr lang="en-US" sz="2800" b="1" dirty="0">
                <a:solidFill>
                  <a:srgbClr val="222222"/>
                </a:solidFill>
                <a:latin typeface="source sans pro" charset="0"/>
              </a:rPr>
              <a:t>Home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. </a:t>
            </a:r>
            <a:endParaRPr lang="en-US" sz="2800" dirty="0" smtClean="0">
              <a:solidFill>
                <a:srgbClr val="222222"/>
              </a:solidFill>
              <a:latin typeface="source sans pr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222222"/>
                </a:solidFill>
                <a:latin typeface="source sans pro" charset="0"/>
              </a:rPr>
              <a:t>To 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move the turtle to any other area on the screen, you use </a:t>
            </a:r>
            <a:r>
              <a:rPr lang="en-US" sz="2800" dirty="0" err="1" smtClean="0"/>
              <a:t>goto</a:t>
            </a:r>
            <a:r>
              <a:rPr lang="en-US" sz="2800" dirty="0"/>
              <a:t>()</a:t>
            </a:r>
            <a:r>
              <a:rPr lang="en-US" sz="2800" dirty="0">
                <a:solidFill>
                  <a:srgbClr val="222222"/>
                </a:solidFill>
                <a:latin typeface="source sans pro" charset="0"/>
              </a:rPr>
              <a:t> and enter the coordinates like this: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82898" y="5750559"/>
            <a:ext cx="28696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 =</a:t>
            </a:r>
            <a:r>
              <a:rPr lang="en-US" sz="2800" dirty="0" err="1" smtClean="0">
                <a:solidFill>
                  <a:srgbClr val="000000"/>
                </a:solidFill>
              </a:rPr>
              <a:t>turtle.Turtle</a:t>
            </a:r>
            <a:r>
              <a:rPr lang="en-US" sz="2800" dirty="0" smtClean="0">
                <a:solidFill>
                  <a:srgbClr val="000000"/>
                </a:solidFill>
              </a:rPr>
              <a:t>() </a:t>
            </a:r>
          </a:p>
          <a:p>
            <a:r>
              <a:rPr lang="mr-IN" sz="2800" dirty="0" err="1" smtClean="0">
                <a:solidFill>
                  <a:srgbClr val="000000"/>
                </a:solidFill>
              </a:rPr>
              <a:t>t</a:t>
            </a:r>
            <a:r>
              <a:rPr lang="mr-IN" sz="2800" dirty="0" err="1" smtClean="0">
                <a:solidFill>
                  <a:srgbClr val="CE5C00"/>
                </a:solidFill>
              </a:rPr>
              <a:t>.</a:t>
            </a:r>
            <a:r>
              <a:rPr lang="mr-IN" sz="2800" dirty="0" err="1" smtClean="0">
                <a:solidFill>
                  <a:srgbClr val="000000"/>
                </a:solidFill>
              </a:rPr>
              <a:t>goto</a:t>
            </a:r>
            <a:r>
              <a:rPr lang="mr-IN" sz="2800" dirty="0" smtClean="0">
                <a:solidFill>
                  <a:srgbClr val="000000"/>
                </a:solidFill>
              </a:rPr>
              <a:t>(</a:t>
            </a:r>
            <a:r>
              <a:rPr lang="mr-IN" sz="2800" dirty="0" smtClean="0">
                <a:solidFill>
                  <a:srgbClr val="0000CF"/>
                </a:solidFill>
              </a:rPr>
              <a:t>100</a:t>
            </a:r>
            <a:r>
              <a:rPr lang="mr-IN" sz="2800" dirty="0" smtClean="0">
                <a:solidFill>
                  <a:srgbClr val="000000"/>
                </a:solidFill>
              </a:rPr>
              <a:t>,</a:t>
            </a:r>
            <a:r>
              <a:rPr lang="mr-IN" sz="2800" dirty="0" smtClean="0">
                <a:solidFill>
                  <a:srgbClr val="0000CF"/>
                </a:solidFill>
              </a:rPr>
              <a:t>100</a:t>
            </a:r>
            <a:r>
              <a:rPr lang="mr-IN" sz="2800" dirty="0">
                <a:solidFill>
                  <a:srgbClr val="000000"/>
                </a:solidFill>
              </a:rPr>
              <a:t>)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82" y="2669674"/>
            <a:ext cx="920139" cy="852558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309699" y="3207895"/>
            <a:ext cx="1037452" cy="10138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75866" y="439066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22222"/>
                </a:solidFill>
                <a:latin typeface="source sans pro" charset="0"/>
              </a:rPr>
              <a:t>Home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 smtClean="0"/>
              <a:t>) coordinates on the screen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898" y="1977715"/>
            <a:ext cx="5783733" cy="41479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71860" y="2292626"/>
            <a:ext cx="3525079" cy="3498574"/>
          </a:xfrm>
          <a:prstGeom prst="rect">
            <a:avLst/>
          </a:prstGeom>
          <a:noFill/>
          <a:ln w="50800">
            <a:gradFill>
              <a:gsLst>
                <a:gs pos="7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761" y="241852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43" y="3615634"/>
            <a:ext cx="920139" cy="8525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49491" y="357406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90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34401" y="356021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49491" y="4283465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90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46056" y="427376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Basic methods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3790" y="2234719"/>
            <a:ext cx="4741653" cy="4237238"/>
            <a:chOff x="257216" y="2049189"/>
            <a:chExt cx="4741653" cy="4237238"/>
          </a:xfrm>
        </p:grpSpPr>
        <p:sp>
          <p:nvSpPr>
            <p:cNvPr id="11" name="Rectangle 10"/>
            <p:cNvSpPr/>
            <p:nvPr/>
          </p:nvSpPr>
          <p:spPr>
            <a:xfrm>
              <a:off x="889761" y="2418521"/>
              <a:ext cx="3525079" cy="3498574"/>
            </a:xfrm>
            <a:prstGeom prst="rect">
              <a:avLst/>
            </a:prstGeom>
            <a:noFill/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7565" y="204918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(-200,200)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5824" y="2049189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(200,200)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216" y="5917095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(-200,-200)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779" y="5917095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(200,-200)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132" y="2465354"/>
            <a:ext cx="41763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 smtClean="0">
                <a:solidFill>
                  <a:srgbClr val="FF0000"/>
                </a:solidFill>
              </a:rPr>
              <a:t>mport </a:t>
            </a:r>
            <a:r>
              <a:rPr lang="en-US" sz="2800" dirty="0">
                <a:solidFill>
                  <a:srgbClr val="FF0000"/>
                </a:solidFill>
              </a:rPr>
              <a:t>turtle  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t = </a:t>
            </a:r>
            <a:r>
              <a:rPr lang="en-US" sz="2800" dirty="0" err="1">
                <a:solidFill>
                  <a:srgbClr val="FF0000"/>
                </a:solidFill>
              </a:rPr>
              <a:t>turtle.Turtle</a:t>
            </a:r>
            <a:r>
              <a:rPr lang="en-US" sz="28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824" y="4052544"/>
            <a:ext cx="5507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Import </a:t>
            </a:r>
            <a:r>
              <a:rPr lang="en-US" sz="2400" dirty="0" smtClean="0">
                <a:solidFill>
                  <a:srgbClr val="FF0000"/>
                </a:solidFill>
              </a:rPr>
              <a:t>turtle </a:t>
            </a:r>
            <a:r>
              <a:rPr lang="en-US" sz="2400" dirty="0"/>
              <a:t>graphics </a:t>
            </a:r>
            <a:r>
              <a:rPr lang="en-US" sz="2400" dirty="0" smtClean="0"/>
              <a:t>(package)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rename the method </a:t>
            </a:r>
            <a:r>
              <a:rPr lang="en-US" sz="2400" dirty="0" err="1" smtClean="0">
                <a:solidFill>
                  <a:srgbClr val="FF0000"/>
                </a:solidFill>
              </a:rPr>
              <a:t>turtle.Turtle</a:t>
            </a:r>
            <a:r>
              <a:rPr lang="en-US" sz="2400" dirty="0" smtClean="0">
                <a:solidFill>
                  <a:srgbClr val="FF0000"/>
                </a:solidFill>
              </a:rPr>
              <a:t>()</a:t>
            </a:r>
            <a:r>
              <a:rPr lang="en-US" sz="2400" dirty="0" smtClean="0"/>
              <a:t> simply as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26" y="3927059"/>
            <a:ext cx="920139" cy="852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85707" y="441028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(0, 0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00519" y="4252937"/>
            <a:ext cx="211739" cy="200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7436335" y="2604051"/>
            <a:ext cx="3525079" cy="349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36335" y="2604051"/>
            <a:ext cx="3525079" cy="349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Draw a square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3790" y="2234719"/>
            <a:ext cx="4741653" cy="4237238"/>
            <a:chOff x="257216" y="2049189"/>
            <a:chExt cx="4741653" cy="4237238"/>
          </a:xfrm>
        </p:grpSpPr>
        <p:sp>
          <p:nvSpPr>
            <p:cNvPr id="11" name="Rectangle 10"/>
            <p:cNvSpPr/>
            <p:nvPr/>
          </p:nvSpPr>
          <p:spPr>
            <a:xfrm>
              <a:off x="889761" y="2418521"/>
              <a:ext cx="3525079" cy="3498574"/>
            </a:xfrm>
            <a:prstGeom prst="rect">
              <a:avLst/>
            </a:prstGeom>
            <a:noFill/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7565" y="204918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(-200,200)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5824" y="2049189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(200,200)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216" y="5917095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(-200,-200)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779" y="5917095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(200,-200)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132" y="2465354"/>
            <a:ext cx="4176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i</a:t>
            </a:r>
            <a:r>
              <a:rPr lang="en-US" sz="2800" dirty="0" smtClean="0"/>
              <a:t>mport </a:t>
            </a:r>
            <a:r>
              <a:rPr lang="en-US" sz="2800" dirty="0"/>
              <a:t>turtle   </a:t>
            </a:r>
          </a:p>
          <a:p>
            <a:pPr lvl="1"/>
            <a:r>
              <a:rPr lang="en-US" sz="2800" dirty="0"/>
              <a:t>t = </a:t>
            </a:r>
            <a:r>
              <a:rPr lang="en-US" sz="2800" dirty="0" err="1"/>
              <a:t>turtle.Turtle</a:t>
            </a:r>
            <a:r>
              <a:rPr lang="en-US" sz="2800" dirty="0" smtClean="0"/>
              <a:t>()</a:t>
            </a:r>
          </a:p>
          <a:p>
            <a:pPr lvl="1"/>
            <a:r>
              <a:rPr lang="en-US" sz="2800" dirty="0" err="1" smtClean="0">
                <a:solidFill>
                  <a:srgbClr val="FF0000"/>
                </a:solidFill>
              </a:rPr>
              <a:t>t.forward</a:t>
            </a:r>
            <a:r>
              <a:rPr lang="en-US" sz="2800" dirty="0" smtClean="0">
                <a:solidFill>
                  <a:srgbClr val="FF0000"/>
                </a:solidFill>
              </a:rPr>
              <a:t>(100) </a:t>
            </a:r>
            <a:r>
              <a:rPr lang="en-US" sz="2800" dirty="0" err="1" smtClean="0">
                <a:solidFill>
                  <a:srgbClr val="FF0000"/>
                </a:solidFill>
              </a:rPr>
              <a:t>t.left</a:t>
            </a:r>
            <a:r>
              <a:rPr lang="en-US" sz="2800" dirty="0" smtClean="0">
                <a:solidFill>
                  <a:srgbClr val="FF0000"/>
                </a:solidFill>
              </a:rPr>
              <a:t>(90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t.forward</a:t>
            </a:r>
            <a:r>
              <a:rPr lang="en-US" sz="2800" dirty="0">
                <a:solidFill>
                  <a:srgbClr val="FF0000"/>
                </a:solidFill>
              </a:rPr>
              <a:t>(100)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t.left</a:t>
            </a:r>
            <a:r>
              <a:rPr lang="en-US" sz="2800" dirty="0">
                <a:solidFill>
                  <a:srgbClr val="FF0000"/>
                </a:solidFill>
              </a:rPr>
              <a:t>(90)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t.forward</a:t>
            </a:r>
            <a:r>
              <a:rPr lang="en-US" sz="2800" dirty="0">
                <a:solidFill>
                  <a:srgbClr val="FF0000"/>
                </a:solidFill>
              </a:rPr>
              <a:t>(100)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t.left</a:t>
            </a:r>
            <a:r>
              <a:rPr lang="en-US" sz="2800" dirty="0">
                <a:solidFill>
                  <a:srgbClr val="FF0000"/>
                </a:solidFill>
              </a:rPr>
              <a:t>(90) 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t.forward</a:t>
            </a:r>
            <a:r>
              <a:rPr lang="en-US" sz="2800" dirty="0">
                <a:solidFill>
                  <a:srgbClr val="FF0000"/>
                </a:solidFill>
              </a:rPr>
              <a:t>(100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33222" y="3266659"/>
            <a:ext cx="1064935" cy="1086679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033222" y="3836503"/>
            <a:ext cx="0" cy="5433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740348" y="4353338"/>
            <a:ext cx="39184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033222" y="3266659"/>
            <a:ext cx="27972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098157" y="3266659"/>
            <a:ext cx="0" cy="3682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26" y="3927059"/>
            <a:ext cx="920139" cy="8525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685707" y="441028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(0, 0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73440" y="441028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</a:t>
            </a:r>
            <a:r>
              <a:rPr lang="en-US" dirty="0" smtClean="0"/>
              <a:t>, </a:t>
            </a:r>
            <a:r>
              <a:rPr lang="en-US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591081" y="2816061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(100, 100)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297251" y="2816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762397" y="4992623"/>
            <a:ext cx="491397" cy="493037"/>
          </a:xfrm>
          <a:prstGeom prst="rect">
            <a:avLst/>
          </a:prstGeom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9" y="408709"/>
            <a:ext cx="10571998" cy="970450"/>
          </a:xfrm>
        </p:spPr>
        <p:txBody>
          <a:bodyPr/>
          <a:lstStyle/>
          <a:p>
            <a:r>
              <a:rPr lang="en-US" dirty="0" smtClean="0"/>
              <a:t>Project: Draw a house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36335" y="2604051"/>
            <a:ext cx="3525079" cy="3498574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4139" y="223471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(-200,200)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2398" y="223471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(200,200)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3790" y="610262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(-200,-200)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80353" y="610262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(200,-200)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09323" y="1404223"/>
            <a:ext cx="72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/turtle-programming-in-python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00754" y="4406345"/>
            <a:ext cx="1064935" cy="1086679"/>
          </a:xfrm>
          <a:prstGeom prst="rect">
            <a:avLst/>
          </a:prstGeom>
          <a:noFill/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12648" y="54376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33222" y="3719428"/>
            <a:ext cx="532467" cy="66041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500754" y="3692926"/>
            <a:ext cx="532468" cy="6869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52786" y="54414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346377" y="54561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64681" y="47259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46912" y="476869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723401" y="40456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37" name="Arc 36"/>
          <p:cNvSpPr/>
          <p:nvPr/>
        </p:nvSpPr>
        <p:spPr>
          <a:xfrm>
            <a:off x="9497141" y="4116395"/>
            <a:ext cx="401916" cy="437317"/>
          </a:xfrm>
          <a:prstGeom prst="arc">
            <a:avLst>
              <a:gd name="adj1" fmla="val 12459857"/>
              <a:gd name="adj2" fmla="val 813170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825256" y="39534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9" name="Arc 38"/>
          <p:cNvSpPr/>
          <p:nvPr/>
        </p:nvSpPr>
        <p:spPr>
          <a:xfrm>
            <a:off x="8723401" y="3423770"/>
            <a:ext cx="569387" cy="556843"/>
          </a:xfrm>
          <a:prstGeom prst="arc">
            <a:avLst>
              <a:gd name="adj1" fmla="val 8876124"/>
              <a:gd name="adj2" fmla="val 163640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692061" y="30057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66988" y="39170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 flipH="1">
            <a:off x="8056052" y="4125559"/>
            <a:ext cx="514685" cy="443249"/>
          </a:xfrm>
          <a:prstGeom prst="arc">
            <a:avLst>
              <a:gd name="adj1" fmla="val 12459857"/>
              <a:gd name="adj2" fmla="val 813170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68149" y="4992623"/>
            <a:ext cx="36008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D6C79"/>
                </a:solidFill>
                <a:latin typeface="Menlo-Regular" charset="0"/>
              </a:rPr>
              <a:t># </a:t>
            </a:r>
            <a:r>
              <a:rPr lang="en-US" dirty="0" smtClean="0">
                <a:solidFill>
                  <a:srgbClr val="5D6C79"/>
                </a:solidFill>
                <a:latin typeface="Menlo-Regular" charset="0"/>
              </a:rPr>
              <a:t>triangle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t.pencolor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is-IS" dirty="0">
                <a:solidFill>
                  <a:srgbClr val="000000"/>
                </a:solidFill>
                <a:latin typeface="Menlo-Regular" charset="0"/>
              </a:rPr>
              <a:t>t.left(</a:t>
            </a:r>
            <a:r>
              <a:rPr lang="is-IS" dirty="0">
                <a:solidFill>
                  <a:srgbClr val="1C00CF"/>
                </a:solidFill>
                <a:latin typeface="Menlo-Regular" charset="0"/>
              </a:rPr>
              <a:t>120</a:t>
            </a:r>
            <a:r>
              <a:rPr lang="is-I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is-IS" dirty="0">
                <a:solidFill>
                  <a:srgbClr val="000000"/>
                </a:solidFill>
                <a:latin typeface="Menlo-Regular" charset="0"/>
              </a:rPr>
              <a:t>t.left(</a:t>
            </a:r>
            <a:r>
              <a:rPr lang="is-IS" dirty="0">
                <a:solidFill>
                  <a:srgbClr val="1C00CF"/>
                </a:solidFill>
                <a:latin typeface="Menlo-Regular" charset="0"/>
              </a:rPr>
              <a:t>120</a:t>
            </a:r>
            <a:r>
              <a:rPr lang="is-I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68149" y="2063525"/>
            <a:ext cx="3461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D6C79"/>
                </a:solidFill>
                <a:latin typeface="Menlo-Regular" charset="0"/>
              </a:rPr>
              <a:t># plot a small square</a:t>
            </a:r>
            <a:endParaRPr lang="en-US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t.pencolor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90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457</Words>
  <Application>Microsoft Macintosh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Ä&gt;r„˛</vt:lpstr>
      <vt:lpstr>Calibri</vt:lpstr>
      <vt:lpstr>Century Gothic</vt:lpstr>
      <vt:lpstr>Mangal</vt:lpstr>
      <vt:lpstr>Menlo</vt:lpstr>
      <vt:lpstr>Menlo-Regular</vt:lpstr>
      <vt:lpstr>source sans pro</vt:lpstr>
      <vt:lpstr>Wingdings 2</vt:lpstr>
      <vt:lpstr>Arial</vt:lpstr>
      <vt:lpstr>Quotable</vt:lpstr>
      <vt:lpstr>Schedule</vt:lpstr>
      <vt:lpstr>Review</vt:lpstr>
      <vt:lpstr>PowerPoint Presentation</vt:lpstr>
      <vt:lpstr>Turtle package</vt:lpstr>
      <vt:lpstr> (x,y) coordinates on the screen</vt:lpstr>
      <vt:lpstr> (x,y) coordinates on the screen</vt:lpstr>
      <vt:lpstr>Basic methods</vt:lpstr>
      <vt:lpstr>Draw a square</vt:lpstr>
      <vt:lpstr>Project: Draw a house</vt:lpstr>
      <vt:lpstr>Project: Draw snow flakes</vt:lpstr>
      <vt:lpstr>Run our code on repl.it</vt:lpstr>
      <vt:lpstr>Shapes and angles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52</cp:revision>
  <dcterms:created xsi:type="dcterms:W3CDTF">2020-05-15T20:12:13Z</dcterms:created>
  <dcterms:modified xsi:type="dcterms:W3CDTF">2020-06-30T20:20:34Z</dcterms:modified>
</cp:coreProperties>
</file>