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72" r:id="rId2"/>
    <p:sldId id="271" r:id="rId3"/>
    <p:sldId id="270" r:id="rId4"/>
    <p:sldId id="261" r:id="rId5"/>
    <p:sldId id="262" r:id="rId6"/>
    <p:sldId id="267" r:id="rId7"/>
    <p:sldId id="263" r:id="rId8"/>
    <p:sldId id="265" r:id="rId9"/>
    <p:sldId id="269" r:id="rId10"/>
    <p:sldId id="273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6208"/>
  </p:normalViewPr>
  <p:slideViewPr>
    <p:cSldViewPr snapToGrid="0" snapToObjects="1">
      <p:cViewPr>
        <p:scale>
          <a:sx n="102" d="100"/>
          <a:sy n="102" d="100"/>
        </p:scale>
        <p:origin x="145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hyperlink" Target="https://www.mathsisfun.com/data/cartesian-coordinat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559" y="2371077"/>
            <a:ext cx="5979559" cy="29170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1:00 </a:t>
            </a:r>
            <a:r>
              <a:rPr lang="mr-IN" sz="2400" dirty="0" smtClean="0"/>
              <a:t>–</a:t>
            </a:r>
            <a:r>
              <a:rPr lang="en-US" sz="2400" dirty="0" smtClean="0"/>
              <a:t> 1:40 class time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1:50 </a:t>
            </a:r>
            <a:r>
              <a:rPr lang="mr-IN" sz="2400" dirty="0" smtClean="0"/>
              <a:t>–</a:t>
            </a:r>
            <a:r>
              <a:rPr lang="en-US" sz="2400" dirty="0" smtClean="0"/>
              <a:t> 3:00 </a:t>
            </a:r>
            <a:r>
              <a:rPr lang="en-US" sz="2400" dirty="0"/>
              <a:t>class time</a:t>
            </a:r>
          </a:p>
        </p:txBody>
      </p:sp>
    </p:spTree>
    <p:extLst>
      <p:ext uri="{BB962C8B-B14F-4D97-AF65-F5344CB8AC3E}">
        <p14:creationId xmlns:p14="http://schemas.microsoft.com/office/powerpoint/2010/main" val="1405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79" y="2609056"/>
            <a:ext cx="3498735" cy="349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snow flakes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7709" y="3423770"/>
            <a:ext cx="1209674" cy="11223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4652" y="4210871"/>
            <a:ext cx="414989" cy="16146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414297" y="4125559"/>
            <a:ext cx="1401650" cy="10366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26299" y="3423770"/>
            <a:ext cx="348537" cy="1111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9845956" flipH="1" flipV="1">
            <a:off x="4722644" y="4090077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17298" y="35105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1769" y="3841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76186" y="34862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9129" y="46117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7037" y="4666025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3" name="Arc 52"/>
          <p:cNvSpPr/>
          <p:nvPr/>
        </p:nvSpPr>
        <p:spPr>
          <a:xfrm rot="11322709" flipH="1" flipV="1">
            <a:off x="5354286" y="5021051"/>
            <a:ext cx="489731" cy="489951"/>
          </a:xfrm>
          <a:prstGeom prst="arc">
            <a:avLst>
              <a:gd name="adj1" fmla="val 2640316"/>
              <a:gd name="adj2" fmla="val 16331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flipH="1" flipV="1">
            <a:off x="6029708" y="4153945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6200000" flipH="1" flipV="1">
            <a:off x="5249142" y="3098136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34425" y="522580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84807" y="3423770"/>
            <a:ext cx="1238920" cy="115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652793" y="4153945"/>
            <a:ext cx="454495" cy="1770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931233" y="2643187"/>
            <a:ext cx="592446" cy="188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281436" y="4039067"/>
            <a:ext cx="1563284" cy="1157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flipH="1" flipV="1">
            <a:off x="5239877" y="3381672"/>
            <a:ext cx="95058" cy="1118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8149" y="2527280"/>
            <a:ext cx="2984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diamond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120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screenshot of a cell phone screen with text&#10;&#10;Description automatically generated">
            <a:extLst>
              <a:ext uri="{FF2B5EF4-FFF2-40B4-BE49-F238E27FC236}">
                <a16:creationId xmlns="" xmlns:a16="http://schemas.microsoft.com/office/drawing/2014/main" id="{84B4EEE6-6018-CD43-8802-133A2DC0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88"/>
          <a:stretch/>
        </p:blipFill>
        <p:spPr>
          <a:xfrm>
            <a:off x="4999523" y="1047952"/>
            <a:ext cx="7192477" cy="2517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F15604A-9FC5-5B4D-9780-A0ECBD34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7"/>
          <a:stretch/>
        </p:blipFill>
        <p:spPr>
          <a:xfrm>
            <a:off x="6996741" y="3429000"/>
            <a:ext cx="3976756" cy="33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2306726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 (with Turtle)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10973497" y="1589856"/>
            <a:ext cx="385763" cy="5715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="" xmlns:a16="http://schemas.microsoft.com/office/drawing/2014/main" id="{3DD01559-3DB0-CB4B-A2F0-6B74C049CAB4}"/>
              </a:ext>
            </a:extLst>
          </p:cNvPr>
          <p:cNvSpPr/>
          <p:nvPr/>
        </p:nvSpPr>
        <p:spPr>
          <a:xfrm>
            <a:off x="7442686" y="1047952"/>
            <a:ext cx="1000125" cy="25400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="" xmlns:a16="http://schemas.microsoft.com/office/drawing/2014/main" id="{3B16BB6E-A2C4-1740-94D2-9BE2DBECE1BD}"/>
              </a:ext>
            </a:extLst>
          </p:cNvPr>
          <p:cNvSpPr/>
          <p:nvPr/>
        </p:nvSpPr>
        <p:spPr>
          <a:xfrm>
            <a:off x="7304205" y="4746754"/>
            <a:ext cx="3315380" cy="442878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EB7B19-7B95-FE4C-AADF-BBF7E26E6825}"/>
              </a:ext>
            </a:extLst>
          </p:cNvPr>
          <p:cNvSpPr/>
          <p:nvPr/>
        </p:nvSpPr>
        <p:spPr>
          <a:xfrm>
            <a:off x="1920295" y="4870526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Shapes and angles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5" r="1569"/>
          <a:stretch/>
        </p:blipFill>
        <p:spPr>
          <a:xfrm>
            <a:off x="68717" y="2310027"/>
            <a:ext cx="6165827" cy="3292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347911"/>
            <a:ext cx="5616914" cy="3189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338" y="6027313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shapes</a:t>
            </a:r>
            <a:r>
              <a:rPr lang="en-US" smtClean="0"/>
              <a:t>: angle </a:t>
            </a:r>
            <a:r>
              <a:rPr lang="en-US" dirty="0" smtClean="0"/>
              <a:t>(degree) = (n-2)*180/n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808" y="2355629"/>
            <a:ext cx="1749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print()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nput()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“\n”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correct?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 \n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?\n”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 txBox="1">
            <a:spLocks/>
          </p:cNvSpPr>
          <p:nvPr/>
        </p:nvSpPr>
        <p:spPr>
          <a:xfrm>
            <a:off x="1060174" y="1596302"/>
            <a:ext cx="10535478" cy="1572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Lecture 2 </a:t>
            </a: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Turtle </a:t>
            </a:r>
            <a:r>
              <a:rPr lang="en-US" sz="4400" dirty="0">
                <a:solidFill>
                  <a:schemeClr val="tx1"/>
                </a:solidFill>
              </a:rPr>
              <a:t>Graphics: Drawing </a:t>
            </a:r>
            <a:r>
              <a:rPr lang="en-US" sz="4400" dirty="0" smtClean="0">
                <a:solidFill>
                  <a:schemeClr val="tx1"/>
                </a:solidFill>
              </a:rPr>
              <a:t>with Python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5438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Turtle 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08" y="2355629"/>
            <a:ext cx="10363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Write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instructions </a:t>
            </a:r>
            <a:r>
              <a:rPr lang="en-US" sz="2800" dirty="0">
                <a:latin typeface="Ä&gt;r„˛" charset="0"/>
              </a:rPr>
              <a:t>that tell </a:t>
            </a:r>
            <a:r>
              <a:rPr lang="en-US" sz="2800" dirty="0" smtClean="0">
                <a:latin typeface="Ä&gt;r„˛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virtual turtle</a:t>
            </a:r>
            <a:r>
              <a:rPr lang="en-US" sz="2800" dirty="0" smtClean="0">
                <a:latin typeface="Ä&gt;r„˛" charset="0"/>
              </a:rPr>
              <a:t> </a:t>
            </a:r>
            <a:r>
              <a:rPr lang="en-US" sz="2800" dirty="0">
                <a:latin typeface="Ä&gt;r„˛" charset="0"/>
              </a:rPr>
              <a:t>to move around the screen.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The </a:t>
            </a:r>
            <a:r>
              <a:rPr lang="en-US" sz="2800" dirty="0">
                <a:latin typeface="Ä&gt;r„˛" charset="0"/>
              </a:rPr>
              <a:t>turtle carries a pen, and </a:t>
            </a:r>
            <a:r>
              <a:rPr lang="en-US" sz="2800" dirty="0" smtClean="0">
                <a:latin typeface="Ä&gt;r„˛" charset="0"/>
              </a:rPr>
              <a:t>you can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 the turtle to use its pen to draw lines</a:t>
            </a:r>
            <a:r>
              <a:rPr lang="en-US" sz="2800" dirty="0">
                <a:latin typeface="Ä&gt;r„˛" charset="0"/>
              </a:rPr>
              <a:t> wherever it goes.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By </a:t>
            </a:r>
            <a:r>
              <a:rPr lang="en-US" sz="2800" dirty="0">
                <a:latin typeface="Ä&gt;r„˛" charset="0"/>
              </a:rPr>
              <a:t>writing code </a:t>
            </a:r>
            <a:r>
              <a:rPr lang="en-US" sz="2800" dirty="0" smtClean="0">
                <a:latin typeface="Ä&gt;r„˛" charset="0"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move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the turtle around</a:t>
            </a:r>
            <a:r>
              <a:rPr lang="en-US" sz="2800" dirty="0">
                <a:latin typeface="Ä&gt;r„˛" charset="0"/>
              </a:rPr>
              <a:t> in cool patterns, you can make it draw amazing pictures.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1635" t="19936" r="26081" b="11057"/>
          <a:stretch/>
        </p:blipFill>
        <p:spPr>
          <a:xfrm>
            <a:off x="6095999" y="4541886"/>
            <a:ext cx="1921566" cy="19309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29" y="4602398"/>
            <a:ext cx="1590889" cy="1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9280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2223" y="2487641"/>
            <a:ext cx="66282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The screen is divided into four </a:t>
            </a:r>
            <a:r>
              <a:rPr lang="en-US" sz="2800" dirty="0">
                <a:solidFill>
                  <a:srgbClr val="3676AB"/>
                </a:solidFill>
                <a:latin typeface="source sans pro" charset="0"/>
                <a:hlinkClick r:id="rId3"/>
              </a:rPr>
              <a:t>quadrants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The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point where the turtle is initially positioned at the beginning of your program is </a:t>
            </a:r>
            <a:r>
              <a:rPr lang="en-US" sz="2800" dirty="0"/>
              <a:t>(0,0)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This is called </a:t>
            </a:r>
            <a:r>
              <a:rPr lang="en-US" sz="2800" b="1" dirty="0">
                <a:solidFill>
                  <a:srgbClr val="222222"/>
                </a:solidFill>
                <a:latin typeface="source sans pro" charset="0"/>
              </a:rPr>
              <a:t>Home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To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move the turtle to any other area on the screen, you use </a:t>
            </a:r>
            <a:r>
              <a:rPr lang="en-US" sz="2800" dirty="0" err="1" smtClean="0"/>
              <a:t>goto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 and enter the coordinates like this: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82898" y="5750559"/>
            <a:ext cx="2869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=</a:t>
            </a:r>
            <a:r>
              <a:rPr lang="en-US" sz="2800" dirty="0" err="1" smtClean="0">
                <a:solidFill>
                  <a:srgbClr val="000000"/>
                </a:solidFill>
              </a:rPr>
              <a:t>turtle.Turtle</a:t>
            </a:r>
            <a:r>
              <a:rPr lang="en-US" sz="2800" dirty="0" smtClean="0">
                <a:solidFill>
                  <a:srgbClr val="000000"/>
                </a:solidFill>
              </a:rPr>
              <a:t>() </a:t>
            </a:r>
          </a:p>
          <a:p>
            <a:r>
              <a:rPr lang="mr-IN" sz="2800" dirty="0" err="1" smtClean="0">
                <a:solidFill>
                  <a:srgbClr val="000000"/>
                </a:solidFill>
              </a:rPr>
              <a:t>t</a:t>
            </a:r>
            <a:r>
              <a:rPr lang="mr-IN" sz="2800" dirty="0" err="1" smtClean="0">
                <a:solidFill>
                  <a:srgbClr val="CE5C00"/>
                </a:solidFill>
              </a:rPr>
              <a:t>.</a:t>
            </a:r>
            <a:r>
              <a:rPr lang="mr-IN" sz="2800" dirty="0" err="1" smtClean="0">
                <a:solidFill>
                  <a:srgbClr val="000000"/>
                </a:solidFill>
              </a:rPr>
              <a:t>goto</a:t>
            </a:r>
            <a:r>
              <a:rPr lang="mr-IN" sz="2800" dirty="0" smtClean="0">
                <a:solidFill>
                  <a:srgbClr val="000000"/>
                </a:solidFill>
              </a:rPr>
              <a:t>(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 smtClean="0">
                <a:solidFill>
                  <a:srgbClr val="000000"/>
                </a:solidFill>
              </a:rPr>
              <a:t>,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>
                <a:solidFill>
                  <a:srgbClr val="000000"/>
                </a:solidFill>
              </a:rPr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2" y="2669674"/>
            <a:ext cx="920139" cy="85255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309699" y="3207895"/>
            <a:ext cx="1037452" cy="1013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75866" y="43906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source sans pro" charset="0"/>
              </a:rPr>
              <a:t>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98" y="1977715"/>
            <a:ext cx="5783733" cy="4147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1860" y="2292626"/>
            <a:ext cx="3525079" cy="3498574"/>
          </a:xfrm>
          <a:prstGeom prst="rect">
            <a:avLst/>
          </a:prstGeom>
          <a:noFill/>
          <a:ln w="50800">
            <a:gradFill>
              <a:gsLst>
                <a:gs pos="7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761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49491" y="357406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1" y="356021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49491" y="42834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46056" y="427376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Basic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mport </a:t>
            </a:r>
            <a:r>
              <a:rPr lang="en-US" sz="2800" dirty="0">
                <a:solidFill>
                  <a:srgbClr val="FF0000"/>
                </a:solidFill>
              </a:rPr>
              <a:t>turtle 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 = </a:t>
            </a:r>
            <a:r>
              <a:rPr lang="en-US" sz="2800" dirty="0" err="1">
                <a:solidFill>
                  <a:srgbClr val="FF0000"/>
                </a:solidFill>
              </a:rPr>
              <a:t>turtle.Turtle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824" y="4052544"/>
            <a:ext cx="550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Import </a:t>
            </a:r>
            <a:r>
              <a:rPr lang="en-US" sz="2400" dirty="0" smtClean="0">
                <a:solidFill>
                  <a:srgbClr val="FF0000"/>
                </a:solidFill>
              </a:rPr>
              <a:t>turtle </a:t>
            </a:r>
            <a:r>
              <a:rPr lang="en-US" sz="2400" dirty="0"/>
              <a:t>graphics </a:t>
            </a:r>
            <a:r>
              <a:rPr lang="en-US" sz="2400" dirty="0" smtClean="0"/>
              <a:t>(package)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rename the method </a:t>
            </a:r>
            <a:r>
              <a:rPr lang="en-US" sz="2400" dirty="0" err="1" smtClean="0">
                <a:solidFill>
                  <a:srgbClr val="FF0000"/>
                </a:solidFill>
              </a:rPr>
              <a:t>turtle.Turtle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simply as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00519" y="4252937"/>
            <a:ext cx="211739" cy="20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Draw a square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/>
              <a:t>turtle   </a:t>
            </a:r>
          </a:p>
          <a:p>
            <a:pPr lvl="1"/>
            <a:r>
              <a:rPr lang="en-US" sz="2800" dirty="0"/>
              <a:t>t = </a:t>
            </a:r>
            <a:r>
              <a:rPr lang="en-US" sz="2800" dirty="0" err="1"/>
              <a:t>turtle.Turtle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</a:rPr>
              <a:t>(100) </a:t>
            </a:r>
            <a:r>
              <a:rPr lang="en-US" sz="2800" dirty="0" err="1" smtClean="0">
                <a:solidFill>
                  <a:srgbClr val="FF0000"/>
                </a:solidFill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</a:rPr>
              <a:t>(90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33222" y="3266659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33222" y="3836503"/>
            <a:ext cx="0" cy="543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740348" y="4353338"/>
            <a:ext cx="3918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33222" y="3266659"/>
            <a:ext cx="2797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098157" y="3266659"/>
            <a:ext cx="0" cy="3682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73440" y="44102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(100, 0)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91081" y="281606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(100, 100)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7251" y="2816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762397" y="4992623"/>
            <a:ext cx="491397" cy="493037"/>
          </a:xfrm>
          <a:prstGeom prst="rect">
            <a:avLst/>
          </a:prstGeom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a house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00754" y="4406345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2648" y="5437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33222" y="3719428"/>
            <a:ext cx="532467" cy="6604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00754" y="3692926"/>
            <a:ext cx="532468" cy="686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52786" y="5441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46377" y="54561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64681" y="47259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46912" y="47686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23401" y="4045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9497141" y="4116395"/>
            <a:ext cx="401916" cy="437317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25256" y="39534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723401" y="3423770"/>
            <a:ext cx="569387" cy="556843"/>
          </a:xfrm>
          <a:prstGeom prst="arc">
            <a:avLst>
              <a:gd name="adj1" fmla="val 8876124"/>
              <a:gd name="adj2" fmla="val 16364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692061" y="3005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6988" y="39170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flipH="1">
            <a:off x="8056052" y="4125559"/>
            <a:ext cx="514685" cy="443249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8149" y="4992623"/>
            <a:ext cx="360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triangle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8149" y="2063525"/>
            <a:ext cx="3461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D6C79"/>
                </a:solidFill>
                <a:latin typeface="Menlo-Regular" charset="0"/>
              </a:rPr>
              <a:t># plot a small square</a:t>
            </a:r>
            <a:endParaRPr lang="en-US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457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Ä&gt;r„˛</vt:lpstr>
      <vt:lpstr>Calibri</vt:lpstr>
      <vt:lpstr>Century Gothic</vt:lpstr>
      <vt:lpstr>Mangal</vt:lpstr>
      <vt:lpstr>Menlo</vt:lpstr>
      <vt:lpstr>Menlo-Regular</vt:lpstr>
      <vt:lpstr>source sans pro</vt:lpstr>
      <vt:lpstr>Wingdings 2</vt:lpstr>
      <vt:lpstr>Arial</vt:lpstr>
      <vt:lpstr>Quotable</vt:lpstr>
      <vt:lpstr>Schedule</vt:lpstr>
      <vt:lpstr>Review</vt:lpstr>
      <vt:lpstr>PowerPoint Presentation</vt:lpstr>
      <vt:lpstr>Turtle package</vt:lpstr>
      <vt:lpstr> (x,y) coordinates on the screen</vt:lpstr>
      <vt:lpstr> (x,y) coordinates on the screen</vt:lpstr>
      <vt:lpstr>Basic methods</vt:lpstr>
      <vt:lpstr>Draw a square</vt:lpstr>
      <vt:lpstr>Project: Draw a house</vt:lpstr>
      <vt:lpstr>Project: Draw snow flakes</vt:lpstr>
      <vt:lpstr>Run our code on repl.it</vt:lpstr>
      <vt:lpstr>Shapes and angles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52</cp:revision>
  <dcterms:created xsi:type="dcterms:W3CDTF">2020-05-15T20:12:13Z</dcterms:created>
  <dcterms:modified xsi:type="dcterms:W3CDTF">2020-07-01T16:41:28Z</dcterms:modified>
</cp:coreProperties>
</file>