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67" r:id="rId2"/>
    <p:sldId id="256" r:id="rId3"/>
    <p:sldId id="261" r:id="rId4"/>
    <p:sldId id="264" r:id="rId5"/>
    <p:sldId id="265" r:id="rId6"/>
    <p:sldId id="268" r:id="rId7"/>
    <p:sldId id="257" r:id="rId8"/>
    <p:sldId id="263" r:id="rId9"/>
    <p:sldId id="260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208"/>
  </p:normalViewPr>
  <p:slideViewPr>
    <p:cSldViewPr snapToGrid="0" snapToObjects="1">
      <p:cViewPr>
        <p:scale>
          <a:sx n="88" d="100"/>
          <a:sy n="88" d="100"/>
        </p:scale>
        <p:origin x="7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443" y="2571230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t =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turtle.Turtle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(distance)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(angle)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t.circle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(radius)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(“100”)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(90)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Challenge: dictionary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894" y="2241817"/>
            <a:ext cx="535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collection which is unordered, changeable and indexed. In Python dictionaries are written with curly brackets, and they have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438" y="4121095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Create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and print a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438" y="4706416"/>
            <a:ext cx="17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charset="0"/>
              </a:rPr>
              <a:t>- Accessing 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Items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792" y="50856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access the items of a dictionary by referring to its key name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337310" y="535404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student[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1093" y="3121324"/>
            <a:ext cx="3139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grade"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3,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student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2" y="466238"/>
            <a:ext cx="10571998" cy="970450"/>
          </a:xfrm>
        </p:spPr>
        <p:txBody>
          <a:bodyPr/>
          <a:lstStyle/>
          <a:p>
            <a:r>
              <a:rPr lang="en-US" dirty="0" smtClean="0"/>
              <a:t>Challenge: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243393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A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list is a collection which is ordered and changeable.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written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with square </a:t>
            </a:r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brackets [].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678545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You access the list items by referring to the index number: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81050" y="4371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352" y="5182691"/>
            <a:ext cx="1095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You can specify a range of indexes by specifying where to start and where to end the range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0" y="5860484"/>
            <a:ext cx="8619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524062"/>
            <a:ext cx="11772900" cy="206096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Lecture 3: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Variables and </a:t>
            </a:r>
            <a:r>
              <a:rPr lang="en-US" sz="4800" dirty="0" err="1" smtClean="0">
                <a:solidFill>
                  <a:schemeClr val="tx1"/>
                </a:solidFill>
              </a:rPr>
              <a:t>NumberGame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27439" y="1891504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60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Variables</a:t>
            </a:r>
            <a:r>
              <a:rPr lang="en-US" dirty="0"/>
              <a:t> are containers for storing data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826" y="3010610"/>
            <a:ext cx="56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A variable is created the moment you first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assign a value to it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9878" y="6083321"/>
            <a:ext cx="41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get the data type of any object by using the 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() 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650" y="3958697"/>
            <a:ext cx="443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type: string, integer, 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4032"/>
              </p:ext>
            </p:extLst>
          </p:nvPr>
        </p:nvGraphicFramePr>
        <p:xfrm>
          <a:off x="604457" y="4421769"/>
          <a:ext cx="5161494" cy="859212"/>
        </p:xfrm>
        <a:graphic>
          <a:graphicData uri="http://schemas.openxmlformats.org/drawingml/2006/table">
            <a:tbl>
              <a:tblPr/>
              <a:tblGrid>
                <a:gridCol w="2220586"/>
                <a:gridCol w="2940908"/>
              </a:tblGrid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6850743" y="2865218"/>
            <a:ext cx="5152571" cy="3181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 = input("What’s your name? \n")</a:t>
            </a:r>
          </a:p>
          <a:p>
            <a:r>
              <a:rPr lang="en-US" sz="1600" dirty="0" smtClean="0"/>
              <a:t>print("Hello, ", name)</a:t>
            </a:r>
          </a:p>
          <a:p>
            <a:endParaRPr lang="en-US" sz="1600" dirty="0" smtClean="0"/>
          </a:p>
          <a:p>
            <a:r>
              <a:rPr lang="en-US" sz="1600" dirty="0" smtClean="0"/>
              <a:t>string4age = input("How old are you? \n")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age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sz="1600" dirty="0" smtClean="0"/>
              <a:t>print("Next year you will be", age + 1)</a:t>
            </a:r>
          </a:p>
          <a:p>
            <a:endParaRPr lang="en-US" sz="1600" dirty="0"/>
          </a:p>
          <a:p>
            <a:r>
              <a:rPr lang="en-US" sz="1600" dirty="0"/>
              <a:t>print(type(name))</a:t>
            </a:r>
          </a:p>
          <a:p>
            <a:r>
              <a:rPr lang="en-US" sz="1600" dirty="0"/>
              <a:t>print(type(string4age))</a:t>
            </a:r>
          </a:p>
          <a:p>
            <a:r>
              <a:rPr lang="en-US" sz="1600" dirty="0"/>
              <a:t>print(type(age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413" y="5528294"/>
            <a:ext cx="5452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What’s the difference between “10” and 10 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4488" y="1426500"/>
            <a:ext cx="998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)r„˛" charset="0"/>
              </a:rPr>
              <a:t>A variable is something you want the computer to remember while your program </a:t>
            </a:r>
            <a:r>
              <a:rPr lang="en-US" dirty="0" smtClean="0">
                <a:latin typeface="p)r„˛" charset="0"/>
              </a:rPr>
              <a:t>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Change data type of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6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using constructor </a:t>
            </a:r>
            <a:r>
              <a:rPr lang="en-US" sz="2400" dirty="0" smtClean="0"/>
              <a:t>functions: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226255" y="2729385"/>
            <a:ext cx="4514231" cy="35552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num4age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dirty="0" smtClean="0"/>
              <a:t>print(type(string4age</a:t>
            </a:r>
            <a:r>
              <a:rPr lang="en-US" dirty="0"/>
              <a:t>))</a:t>
            </a:r>
          </a:p>
          <a:p>
            <a:r>
              <a:rPr lang="en-US" dirty="0" smtClean="0"/>
              <a:t>print(type(num4age))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x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"s1"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x will be 's1’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y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y will be '2’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z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3.0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z will be '3.0'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63" y="3281680"/>
            <a:ext cx="552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int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: constructs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an integer number from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other data type.</a:t>
            </a:r>
          </a:p>
          <a:p>
            <a:pPr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str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(): </a:t>
            </a:r>
            <a:r>
              <a:rPr lang="en-US" sz="2000" dirty="0"/>
              <a:t>constructs a string from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from other data type.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Operators</a:t>
            </a:r>
            <a:r>
              <a:rPr lang="en-US" dirty="0"/>
              <a:t> are used to perform operations on variables and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337310" y="2824578"/>
            <a:ext cx="3341021" cy="19945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err="1"/>
              <a:t>x</a:t>
            </a:r>
            <a:r>
              <a:rPr lang="mr-IN" dirty="0"/>
              <a:t> = </a:t>
            </a:r>
            <a:r>
              <a:rPr lang="en-US" dirty="0" smtClean="0"/>
              <a:t>5</a:t>
            </a:r>
            <a:endParaRPr lang="mr-IN" dirty="0"/>
          </a:p>
          <a:p>
            <a:r>
              <a:rPr lang="mr-IN" dirty="0" err="1"/>
              <a:t>y</a:t>
            </a:r>
            <a:r>
              <a:rPr lang="mr-IN" dirty="0"/>
              <a:t> = </a:t>
            </a:r>
            <a:r>
              <a:rPr lang="en-US" dirty="0" smtClean="0"/>
              <a:t>3</a:t>
            </a:r>
            <a:endParaRPr lang="mr-IN" dirty="0"/>
          </a:p>
          <a:p>
            <a:r>
              <a:rPr lang="mr-IN" dirty="0" err="1"/>
              <a:t>z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en-US" dirty="0" smtClean="0"/>
              <a:t>+ y</a:t>
            </a:r>
            <a:endParaRPr lang="mr-IN" dirty="0"/>
          </a:p>
          <a:p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z</a:t>
            </a:r>
            <a:r>
              <a:rPr lang="mr-IN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779" y="4107194"/>
            <a:ext cx="4319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common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mathematical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155" y="4717692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Addition (+)</a:t>
            </a:r>
          </a:p>
          <a:p>
            <a:r>
              <a:rPr lang="en-US" dirty="0" smtClean="0"/>
              <a:t>Subtraction (-)</a:t>
            </a:r>
          </a:p>
          <a:p>
            <a:r>
              <a:rPr lang="en-US" dirty="0" smtClean="0"/>
              <a:t>Multiplication (*)</a:t>
            </a:r>
          </a:p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689" y="3080326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en-US"/>
              <a:t>Assignment </a:t>
            </a:r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256" y="322740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5" y="3449658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 assign values to variables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74028" y="49676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x +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Booleans</a:t>
            </a:r>
            <a:r>
              <a:rPr lang="en-US" dirty="0"/>
              <a:t> represent one of two values: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370" y="4476711"/>
            <a:ext cx="1398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print(x&gt;y)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1140" y="2879570"/>
            <a:ext cx="3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&gt;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# True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==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# False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&lt;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#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828" y="3983078"/>
            <a:ext cx="605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Question: what will be printed out? True or False?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How to choose a name for your variable?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438" y="2423636"/>
            <a:ext cx="1111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lways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begin variable names with a letter. </a:t>
            </a:r>
            <a:endParaRPr lang="en-US" sz="24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Ä&gt;r„˛" charset="0"/>
              </a:rPr>
              <a:t>The rest </a:t>
            </a:r>
            <a:r>
              <a:rPr lang="en-US" sz="2400" dirty="0">
                <a:latin typeface="Ä&gt;r„˛" charset="0"/>
              </a:rPr>
              <a:t>of the characters </a:t>
            </a:r>
            <a:r>
              <a:rPr lang="en-US" sz="2400" dirty="0" smtClean="0">
                <a:latin typeface="Ä&gt;r„˛" charset="0"/>
              </a:rPr>
              <a:t> </a:t>
            </a:r>
            <a:r>
              <a:rPr lang="en-US" sz="2400" dirty="0">
                <a:latin typeface="Ä&gt;r„˛" charset="0"/>
              </a:rPr>
              <a:t>must be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letters, numbers</a:t>
            </a:r>
            <a:r>
              <a:rPr lang="en-US" sz="2400" dirty="0">
                <a:latin typeface="Ä&gt;r„˛" charset="0"/>
              </a:rPr>
              <a:t>, or the underscore symbol </a:t>
            </a:r>
            <a:r>
              <a:rPr lang="en-US" sz="2400" dirty="0" smtClean="0">
                <a:latin typeface="Ä&gt;r„˛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_</a:t>
            </a:r>
            <a:r>
              <a:rPr lang="en-US" sz="2400" dirty="0" smtClean="0">
                <a:latin typeface="Ä&gt;r„˛" charset="0"/>
              </a:rPr>
              <a:t>”</a:t>
            </a:r>
            <a:r>
              <a:rPr lang="en-US" dirty="0" smtClean="0">
                <a:latin typeface="Ä&gt;r„˛" charset="0"/>
              </a:rPr>
              <a:t>. </a:t>
            </a:r>
            <a:endParaRPr lang="en-US" dirty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Don’t use space or “-” in a variable name</a:t>
            </a:r>
            <a:r>
              <a:rPr lang="en-US" sz="2400" dirty="0" smtClean="0">
                <a:latin typeface="Ä&gt;r„˛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Ä&gt;r„˛" charset="0"/>
              </a:rPr>
              <a:t>Python are case </a:t>
            </a:r>
            <a:r>
              <a:rPr lang="en-US" sz="2400" dirty="0" smtClean="0">
                <a:latin typeface="Ä&gt;r„˛" charset="0"/>
              </a:rPr>
              <a:t>sensitive! 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Pay attention to the use of </a:t>
            </a:r>
            <a:r>
              <a:rPr lang="en-US" sz="2400" dirty="0" smtClean="0">
                <a:solidFill>
                  <a:srgbClr val="FF0000"/>
                </a:solidFill>
              </a:rPr>
              <a:t>uppercase and lowercase</a:t>
            </a:r>
            <a:r>
              <a:rPr lang="en-US" sz="2400" dirty="0" smtClean="0"/>
              <a:t>. 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 is different from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. </a:t>
            </a:r>
            <a:endParaRPr lang="en-US" dirty="0" smtClean="0">
              <a:latin typeface="Ä&gt;r„˛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4766002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ones are invalid for a variable name?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0" y="5375797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My_Students</a:t>
            </a:r>
            <a:r>
              <a:rPr lang="en-US" dirty="0" smtClean="0">
                <a:solidFill>
                  <a:srgbClr val="FF0000"/>
                </a:solidFill>
              </a:rPr>
              <a:t>,   </a:t>
            </a:r>
            <a:r>
              <a:rPr lang="en-US" dirty="0" err="1" smtClean="0">
                <a:solidFill>
                  <a:srgbClr val="FF0000"/>
                </a:solidFill>
              </a:rPr>
              <a:t>MyStudents</a:t>
            </a:r>
            <a:r>
              <a:rPr lang="en-US" dirty="0" smtClean="0">
                <a:solidFill>
                  <a:srgbClr val="FF0000"/>
                </a:solidFill>
              </a:rPr>
              <a:t>,  My-students,  My Students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err="1" smtClean="0"/>
              <a:t>random.randint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77100" y="2192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random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print(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random.randint</a:t>
            </a: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(3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, 9))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50" y="2260936"/>
            <a:ext cx="633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The </a:t>
            </a:r>
            <a:r>
              <a:rPr lang="en-US" sz="2400" dirty="0" err="1" smtClean="0">
                <a:solidFill>
                  <a:srgbClr val="222222"/>
                </a:solidFill>
                <a:latin typeface="arial" charset="0"/>
              </a:rPr>
              <a:t>random.</a:t>
            </a:r>
            <a:r>
              <a:rPr lang="en-US" sz="2400" b="1" dirty="0" err="1" smtClean="0">
                <a:solidFill>
                  <a:srgbClr val="222222"/>
                </a:solidFill>
                <a:latin typeface="arial" charset="0"/>
              </a:rPr>
              <a:t>randint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(</a:t>
            </a:r>
            <a:r>
              <a:rPr lang="en-US" sz="2400" i="1" dirty="0" smtClean="0"/>
              <a:t>start</a:t>
            </a:r>
            <a:r>
              <a:rPr lang="en-US" sz="2400" dirty="0"/>
              <a:t>, </a:t>
            </a:r>
            <a:r>
              <a:rPr lang="en-US" sz="2400" i="1" dirty="0"/>
              <a:t>stop</a:t>
            </a:r>
            <a:r>
              <a:rPr lang="en-US" sz="2400" dirty="0"/>
              <a:t>)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method returns an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integer number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selected element from the specified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range.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77100" y="3401123"/>
            <a:ext cx="478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# Return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 number between 3 and 9 (both included)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5600" y="4978400"/>
            <a:ext cx="4572000" cy="14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6591" y="5190365"/>
            <a:ext cx="105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Start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593" y="5190365"/>
            <a:ext cx="1090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Stop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5367" y="478971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45196" y="476794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879" y="4183467"/>
            <a:ext cx="1757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mtClean="0">
                <a:solidFill>
                  <a:srgbClr val="222222"/>
                </a:solidFill>
                <a:latin typeface="arial" charset="0"/>
              </a:rPr>
              <a:t>4,5,6,7,8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269715" y="419354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0000CD"/>
                </a:solidFill>
                <a:latin typeface="Consolas" charset="0"/>
              </a:rPr>
              <a:t>3</a:t>
            </a:r>
            <a:endParaRPr lang="en-US" sz="3000"/>
          </a:p>
        </p:txBody>
      </p:sp>
      <p:sp>
        <p:nvSpPr>
          <p:cNvPr id="16" name="Rectangle 15"/>
          <p:cNvSpPr/>
          <p:nvPr/>
        </p:nvSpPr>
        <p:spPr>
          <a:xfrm>
            <a:off x="4889543" y="420212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CD"/>
                </a:solidFill>
                <a:latin typeface="Consolas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3353839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76BA90-E75A-334F-844D-33D8B53D9F36}"/>
              </a:ext>
            </a:extLst>
          </p:cNvPr>
          <p:cNvGrpSpPr/>
          <p:nvPr/>
        </p:nvGrpSpPr>
        <p:grpSpPr>
          <a:xfrm>
            <a:off x="4956659" y="988972"/>
            <a:ext cx="7192477" cy="2517548"/>
            <a:chOff x="4956659" y="988972"/>
            <a:chExt cx="7192477" cy="2517548"/>
          </a:xfrm>
        </p:grpSpPr>
        <p:pic>
          <p:nvPicPr>
            <p:cNvPr id="25" name="Content Placeholder 4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xmlns="" id="{84B4EEE6-6018-CD43-8802-133A2DC0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688"/>
            <a:stretch/>
          </p:blipFill>
          <p:spPr>
            <a:xfrm>
              <a:off x="4956659" y="988972"/>
              <a:ext cx="7192477" cy="2517548"/>
            </a:xfrm>
            <a:prstGeom prst="roundRect">
              <a:avLst>
                <a:gd name="adj" fmla="val 3876"/>
              </a:avLst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68FF25F-92EB-AE4D-B49A-9D535DFDCC05}"/>
                </a:ext>
              </a:extLst>
            </p:cNvPr>
            <p:cNvCxnSpPr/>
            <p:nvPr/>
          </p:nvCxnSpPr>
          <p:spPr>
            <a:xfrm flipV="1">
              <a:off x="11157434" y="1557297"/>
              <a:ext cx="385763" cy="5715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xmlns="" id="{3DD01559-3DB0-CB4B-A2F0-6B74C049CAB4}"/>
                </a:ext>
              </a:extLst>
            </p:cNvPr>
            <p:cNvSpPr/>
            <p:nvPr/>
          </p:nvSpPr>
          <p:spPr>
            <a:xfrm>
              <a:off x="7399822" y="988972"/>
              <a:ext cx="1000125" cy="254000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3B0F7E5-1D46-6143-999F-650EB0A3F4AC}"/>
              </a:ext>
            </a:extLst>
          </p:cNvPr>
          <p:cNvGrpSpPr/>
          <p:nvPr/>
        </p:nvGrpSpPr>
        <p:grpSpPr>
          <a:xfrm>
            <a:off x="7192479" y="3506520"/>
            <a:ext cx="3735324" cy="3358896"/>
            <a:chOff x="7392969" y="3527927"/>
            <a:chExt cx="3735324" cy="3358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5C66460C-043A-494C-A2A5-93611CFD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969" y="3527927"/>
              <a:ext cx="3735324" cy="33588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xmlns="" id="{552E47DA-4447-E249-AAF0-75A21746BCDA}"/>
                </a:ext>
              </a:extLst>
            </p:cNvPr>
            <p:cNvSpPr/>
            <p:nvPr/>
          </p:nvSpPr>
          <p:spPr>
            <a:xfrm>
              <a:off x="7510094" y="4507095"/>
              <a:ext cx="3315380" cy="442878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602F78-0152-F449-A476-CB75C2431FAD}"/>
              </a:ext>
            </a:extLst>
          </p:cNvPr>
          <p:cNvSpPr/>
          <p:nvPr/>
        </p:nvSpPr>
        <p:spPr>
          <a:xfrm>
            <a:off x="2009505" y="5185968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561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Ä&gt;r„˛</vt:lpstr>
      <vt:lpstr>Calibri</vt:lpstr>
      <vt:lpstr>Century Gothic</vt:lpstr>
      <vt:lpstr>Consolas</vt:lpstr>
      <vt:lpstr>Mangal</vt:lpstr>
      <vt:lpstr>Menlo-Regular</vt:lpstr>
      <vt:lpstr>p)r„˛</vt:lpstr>
      <vt:lpstr>Segoe UI</vt:lpstr>
      <vt:lpstr>Verdana</vt:lpstr>
      <vt:lpstr>Wingdings 2</vt:lpstr>
      <vt:lpstr>Arial</vt:lpstr>
      <vt:lpstr>Arial</vt:lpstr>
      <vt:lpstr>Quotable</vt:lpstr>
      <vt:lpstr>Review</vt:lpstr>
      <vt:lpstr>Lecture 3: Variables and NumberGame</vt:lpstr>
      <vt:lpstr>Variables and Data type</vt:lpstr>
      <vt:lpstr>Change data type of variables</vt:lpstr>
      <vt:lpstr>Operators</vt:lpstr>
      <vt:lpstr>Operators</vt:lpstr>
      <vt:lpstr>How to choose a name for your variable?</vt:lpstr>
      <vt:lpstr>random.randint() </vt:lpstr>
      <vt:lpstr>Run our code on repl.it</vt:lpstr>
      <vt:lpstr>Challenge: dictionary</vt:lpstr>
      <vt:lpstr>Challenge: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41</cp:revision>
  <dcterms:created xsi:type="dcterms:W3CDTF">2020-05-15T20:12:13Z</dcterms:created>
  <dcterms:modified xsi:type="dcterms:W3CDTF">2020-07-01T16:41:23Z</dcterms:modified>
</cp:coreProperties>
</file>