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5" r:id="rId1"/>
  </p:sldMasterIdLst>
  <p:notesMasterIdLst>
    <p:notesMasterId r:id="rId11"/>
  </p:notesMasterIdLst>
  <p:sldIdLst>
    <p:sldId id="270" r:id="rId2"/>
    <p:sldId id="272" r:id="rId3"/>
    <p:sldId id="273" r:id="rId4"/>
    <p:sldId id="274" r:id="rId5"/>
    <p:sldId id="271" r:id="rId6"/>
    <p:sldId id="275" r:id="rId7"/>
    <p:sldId id="276" r:id="rId8"/>
    <p:sldId id="277" r:id="rId9"/>
    <p:sldId id="27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99"/>
    <p:restoredTop sz="96208"/>
  </p:normalViewPr>
  <p:slideViewPr>
    <p:cSldViewPr snapToGrid="0" snapToObjects="1">
      <p:cViewPr>
        <p:scale>
          <a:sx n="98" d="100"/>
          <a:sy n="98" d="100"/>
        </p:scale>
        <p:origin x="424" y="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commentAuthors" Target="commentAuthor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FE712-A26B-0143-8ED7-35E624D38358}" type="datetimeFigureOut">
              <a:rPr lang="en-US" smtClean="0"/>
              <a:t>7/14/20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AD57D-B97D-4E4A-9504-254FF9083D81}" type="slidenum">
              <a:rPr lang="en-US" smtClean="0"/>
              <a:t>‹#›</a:t>
            </a:fld>
            <a:endParaRPr lang="en-US"/>
          </a:p>
        </p:txBody>
      </p:sp>
    </p:spTree>
    <p:extLst>
      <p:ext uri="{BB962C8B-B14F-4D97-AF65-F5344CB8AC3E}">
        <p14:creationId xmlns:p14="http://schemas.microsoft.com/office/powerpoint/2010/main" val="2168182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CC848F-6185-D24C-8AC6-1AEBBA8AB9E9}"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1067659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CC848F-6185-D24C-8AC6-1AEBBA8AB9E9}"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322127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CCC848F-6185-D24C-8AC6-1AEBBA8AB9E9}"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131220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CCC848F-6185-D24C-8AC6-1AEBBA8AB9E9}" type="datetimeFigureOut">
              <a:rPr lang="en-US" smtClean="0"/>
              <a:t>7/14/20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741595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C848F-6185-D24C-8AC6-1AEBBA8AB9E9}"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3609186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C848F-6185-D24C-8AC6-1AEBBA8AB9E9}"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101224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C848F-6185-D24C-8AC6-1AEBBA8AB9E9}"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369795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C848F-6185-D24C-8AC6-1AEBBA8AB9E9}" type="datetimeFigureOut">
              <a:rPr lang="en-US" smtClean="0"/>
              <a:t>7/14/20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345820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CC848F-6185-D24C-8AC6-1AEBBA8AB9E9}"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12438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CC848F-6185-D24C-8AC6-1AEBBA8AB9E9}" type="datetimeFigureOut">
              <a:rPr lang="en-US" smtClean="0"/>
              <a:t>7/14/20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3927036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CC848F-6185-D24C-8AC6-1AEBBA8AB9E9}" type="datetimeFigureOut">
              <a:rPr lang="en-US" smtClean="0"/>
              <a:t>7/14/20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15971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C848F-6185-D24C-8AC6-1AEBBA8AB9E9}" type="datetimeFigureOut">
              <a:rPr lang="en-US" smtClean="0"/>
              <a:t>7/14/20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146300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CC848F-6185-D24C-8AC6-1AEBBA8AB9E9}" type="datetimeFigureOut">
              <a:rPr lang="en-US" smtClean="0"/>
              <a:t>7/14/20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310473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CCC848F-6185-D24C-8AC6-1AEBBA8AB9E9}" type="datetimeFigureOut">
              <a:rPr lang="en-US" smtClean="0"/>
              <a:t>7/14/20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BD093CB-5C1B-3340-B118-ABEA74D24EB1}" type="slidenum">
              <a:rPr lang="en-US" smtClean="0"/>
              <a:t>‹#›</a:t>
            </a:fld>
            <a:endParaRPr lang="en-US"/>
          </a:p>
        </p:txBody>
      </p:sp>
    </p:spTree>
    <p:extLst>
      <p:ext uri="{BB962C8B-B14F-4D97-AF65-F5344CB8AC3E}">
        <p14:creationId xmlns:p14="http://schemas.microsoft.com/office/powerpoint/2010/main" val="2396118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CCC848F-6185-D24C-8AC6-1AEBBA8AB9E9}" type="datetimeFigureOut">
              <a:rPr lang="en-US" smtClean="0"/>
              <a:t>7/14/20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BD093CB-5C1B-3340-B118-ABEA74D24EB1}" type="slidenum">
              <a:rPr lang="en-US" smtClean="0"/>
              <a:t>‹#›</a:t>
            </a:fld>
            <a:endParaRPr lang="en-US"/>
          </a:p>
        </p:txBody>
      </p:sp>
    </p:spTree>
    <p:extLst>
      <p:ext uri="{BB962C8B-B14F-4D97-AF65-F5344CB8AC3E}">
        <p14:creationId xmlns:p14="http://schemas.microsoft.com/office/powerpoint/2010/main" val="2468086126"/>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597EA66B-2AAB-42B0-9F9D-38920D8D82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D7674F6-73A9-0648-A682-1E6E87D11949}"/>
              </a:ext>
            </a:extLst>
          </p:cNvPr>
          <p:cNvSpPr>
            <a:spLocks noGrp="1"/>
          </p:cNvSpPr>
          <p:nvPr>
            <p:ph type="ctrTitle"/>
          </p:nvPr>
        </p:nvSpPr>
        <p:spPr>
          <a:xfrm>
            <a:off x="835911" y="2240601"/>
            <a:ext cx="10804435" cy="928570"/>
          </a:xfrm>
          <a:effectLst/>
        </p:spPr>
        <p:txBody>
          <a:bodyPr anchor="b">
            <a:normAutofit/>
          </a:bodyPr>
          <a:lstStyle/>
          <a:p>
            <a:pPr algn="ctr">
              <a:lnSpc>
                <a:spcPct val="90000"/>
              </a:lnSpc>
            </a:pPr>
            <a:r>
              <a:rPr lang="en-US" sz="4400" dirty="0" smtClean="0">
                <a:solidFill>
                  <a:schemeClr val="tx1"/>
                </a:solidFill>
              </a:rPr>
              <a:t>Introduction to </a:t>
            </a:r>
            <a:r>
              <a:rPr lang="en-US" sz="4400" dirty="0" err="1" smtClean="0">
                <a:solidFill>
                  <a:schemeClr val="tx1"/>
                </a:solidFill>
              </a:rPr>
              <a:t>Pygame</a:t>
            </a:r>
            <a:endParaRPr lang="en-US" sz="4400" dirty="0">
              <a:solidFill>
                <a:schemeClr val="tx1"/>
              </a:solidFill>
            </a:endParaRPr>
          </a:p>
        </p:txBody>
      </p:sp>
      <p:sp>
        <p:nvSpPr>
          <p:cNvPr id="10" name="Freeform: Shape 9">
            <a:extLst>
              <a:ext uri="{FF2B5EF4-FFF2-40B4-BE49-F238E27FC236}">
                <a16:creationId xmlns="" xmlns:a16="http://schemas.microsoft.com/office/drawing/2014/main" id="{D360EBE3-31BB-422F-AA87-FA3873DAE4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7" name="Picture 6"/>
          <p:cNvPicPr>
            <a:picLocks noChangeAspect="1"/>
          </p:cNvPicPr>
          <p:nvPr/>
        </p:nvPicPr>
        <p:blipFill>
          <a:blip r:embed="rId2"/>
          <a:stretch>
            <a:fillRect/>
          </a:stretch>
        </p:blipFill>
        <p:spPr>
          <a:xfrm>
            <a:off x="0" y="0"/>
            <a:ext cx="1906955" cy="949959"/>
          </a:xfrm>
          <a:prstGeom prst="rect">
            <a:avLst/>
          </a:prstGeom>
        </p:spPr>
      </p:pic>
      <p:sp>
        <p:nvSpPr>
          <p:cNvPr id="9" name="Rectangle 8"/>
          <p:cNvSpPr/>
          <p:nvPr/>
        </p:nvSpPr>
        <p:spPr>
          <a:xfrm>
            <a:off x="2980038" y="4278705"/>
            <a:ext cx="5870518" cy="369332"/>
          </a:xfrm>
          <a:prstGeom prst="rect">
            <a:avLst/>
          </a:prstGeom>
        </p:spPr>
        <p:txBody>
          <a:bodyPr wrap="none">
            <a:spAutoFit/>
          </a:bodyPr>
          <a:lstStyle/>
          <a:p>
            <a:r>
              <a:rPr lang="en-US"/>
              <a:t>https://</a:t>
            </a:r>
            <a:r>
              <a:rPr lang="en-US" dirty="0" err="1"/>
              <a:t>github.com</a:t>
            </a:r>
            <a:r>
              <a:rPr lang="en-US" dirty="0"/>
              <a:t>/</a:t>
            </a:r>
            <a:r>
              <a:rPr lang="en-US" dirty="0" err="1"/>
              <a:t>bigbrainacademy</a:t>
            </a:r>
            <a:r>
              <a:rPr lang="en-US" dirty="0"/>
              <a:t>/python4kids</a:t>
            </a:r>
          </a:p>
        </p:txBody>
      </p:sp>
    </p:spTree>
    <p:extLst>
      <p:ext uri="{BB962C8B-B14F-4D97-AF65-F5344CB8AC3E}">
        <p14:creationId xmlns:p14="http://schemas.microsoft.com/office/powerpoint/2010/main" val="35189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515151"/>
                </a:solidFill>
                <a:latin typeface="Droid Sans" charset="0"/>
              </a:rPr>
              <a:t>Pygame</a:t>
            </a:r>
            <a:endParaRPr lang="en-US" dirty="0"/>
          </a:p>
        </p:txBody>
      </p:sp>
      <p:sp>
        <p:nvSpPr>
          <p:cNvPr id="4" name="Rectangle 3"/>
          <p:cNvSpPr/>
          <p:nvPr/>
        </p:nvSpPr>
        <p:spPr>
          <a:xfrm>
            <a:off x="487680" y="2572770"/>
            <a:ext cx="8277497" cy="2246769"/>
          </a:xfrm>
          <a:prstGeom prst="rect">
            <a:avLst/>
          </a:prstGeom>
        </p:spPr>
        <p:txBody>
          <a:bodyPr wrap="square">
            <a:spAutoFit/>
          </a:bodyPr>
          <a:lstStyle/>
          <a:p>
            <a:r>
              <a:rPr lang="en-US" sz="2800" dirty="0" err="1">
                <a:solidFill>
                  <a:srgbClr val="515151"/>
                </a:solidFill>
                <a:latin typeface="Droid Sans" charset="0"/>
              </a:rPr>
              <a:t>Pygame</a:t>
            </a:r>
            <a:r>
              <a:rPr lang="en-US" sz="2800" dirty="0">
                <a:solidFill>
                  <a:srgbClr val="515151"/>
                </a:solidFill>
                <a:latin typeface="Droid Sans" charset="0"/>
              </a:rPr>
              <a:t> is a “game library” - a set of tools to help programmers making games. Some of these things are:</a:t>
            </a:r>
          </a:p>
          <a:p>
            <a:pPr>
              <a:buFont typeface="Arial" charset="0"/>
              <a:buChar char="•"/>
            </a:pPr>
            <a:r>
              <a:rPr lang="en-US" sz="2800" dirty="0">
                <a:solidFill>
                  <a:srgbClr val="515151"/>
                </a:solidFill>
                <a:latin typeface="Droid Sans" charset="0"/>
              </a:rPr>
              <a:t>Graphics and animation</a:t>
            </a:r>
          </a:p>
          <a:p>
            <a:pPr>
              <a:buFont typeface="Arial" charset="0"/>
              <a:buChar char="•"/>
            </a:pPr>
            <a:r>
              <a:rPr lang="en-US" sz="2800" dirty="0">
                <a:solidFill>
                  <a:srgbClr val="515151"/>
                </a:solidFill>
                <a:latin typeface="Droid Sans" charset="0"/>
              </a:rPr>
              <a:t>Sound (including music)</a:t>
            </a:r>
          </a:p>
          <a:p>
            <a:pPr>
              <a:buFont typeface="Arial" charset="0"/>
              <a:buChar char="•"/>
            </a:pPr>
            <a:r>
              <a:rPr lang="en-US" sz="2800" dirty="0">
                <a:solidFill>
                  <a:srgbClr val="515151"/>
                </a:solidFill>
                <a:latin typeface="Droid Sans" charset="0"/>
              </a:rPr>
              <a:t>Control (keyboard, mouse, gamepad, etc.)</a:t>
            </a:r>
            <a:endParaRPr lang="en-US" sz="2800" b="0" i="0" u="none" strike="noStrike" dirty="0">
              <a:solidFill>
                <a:srgbClr val="515151"/>
              </a:solidFill>
              <a:effectLst/>
              <a:latin typeface="Droid Sans" charset="0"/>
            </a:endParaRPr>
          </a:p>
        </p:txBody>
      </p:sp>
    </p:spTree>
    <p:extLst>
      <p:ext uri="{BB962C8B-B14F-4D97-AF65-F5344CB8AC3E}">
        <p14:creationId xmlns:p14="http://schemas.microsoft.com/office/powerpoint/2010/main" val="1192358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7689" y="2199306"/>
            <a:ext cx="1345240" cy="369332"/>
          </a:xfrm>
          <a:prstGeom prst="rect">
            <a:avLst/>
          </a:prstGeom>
        </p:spPr>
        <p:txBody>
          <a:bodyPr wrap="none">
            <a:spAutoFit/>
          </a:bodyPr>
          <a:lstStyle/>
          <a:p>
            <a:r>
              <a:rPr lang="en-US" b="1">
                <a:solidFill>
                  <a:srgbClr val="313131"/>
                </a:solidFill>
                <a:latin typeface="Droid Sans" charset="0"/>
              </a:rPr>
              <a:t>Game Loop</a:t>
            </a:r>
            <a:endParaRPr lang="en-US" b="1" i="0" u="none" strike="noStrike">
              <a:solidFill>
                <a:srgbClr val="313131"/>
              </a:solidFill>
              <a:effectLst/>
              <a:latin typeface="Droid Sans" charset="0"/>
            </a:endParaRPr>
          </a:p>
        </p:txBody>
      </p:sp>
      <p:sp>
        <p:nvSpPr>
          <p:cNvPr id="8" name="Rectangle 7"/>
          <p:cNvSpPr/>
          <p:nvPr/>
        </p:nvSpPr>
        <p:spPr>
          <a:xfrm>
            <a:off x="940215" y="2660472"/>
            <a:ext cx="9980334" cy="923330"/>
          </a:xfrm>
          <a:prstGeom prst="rect">
            <a:avLst/>
          </a:prstGeom>
        </p:spPr>
        <p:txBody>
          <a:bodyPr wrap="square">
            <a:spAutoFit/>
          </a:bodyPr>
          <a:lstStyle/>
          <a:p>
            <a:r>
              <a:rPr lang="en-US" dirty="0">
                <a:solidFill>
                  <a:srgbClr val="515151"/>
                </a:solidFill>
                <a:latin typeface="Droid Sans" charset="0"/>
              </a:rPr>
              <a:t>At the heart of every game is a loop, which we call the “Game Loop”. This loop is constantly running, over and over again, doing all the things that are needed to make the game work. Each time the game goes through this loop is called a </a:t>
            </a:r>
            <a:r>
              <a:rPr lang="en-US" i="1" dirty="0">
                <a:solidFill>
                  <a:srgbClr val="515151"/>
                </a:solidFill>
                <a:latin typeface="Droid Sans" charset="0"/>
              </a:rPr>
              <a:t>frame</a:t>
            </a:r>
            <a:r>
              <a:rPr lang="en-US" dirty="0">
                <a:solidFill>
                  <a:srgbClr val="515151"/>
                </a:solidFill>
                <a:latin typeface="Droid Sans" charset="0"/>
              </a:rPr>
              <a:t>.</a:t>
            </a:r>
            <a:endParaRPr lang="en-US" dirty="0"/>
          </a:p>
        </p:txBody>
      </p:sp>
      <p:pic>
        <p:nvPicPr>
          <p:cNvPr id="9" name="Picture 8"/>
          <p:cNvPicPr>
            <a:picLocks noChangeAspect="1"/>
          </p:cNvPicPr>
          <p:nvPr/>
        </p:nvPicPr>
        <p:blipFill>
          <a:blip r:embed="rId2"/>
          <a:stretch>
            <a:fillRect/>
          </a:stretch>
        </p:blipFill>
        <p:spPr>
          <a:xfrm>
            <a:off x="940215" y="3652753"/>
            <a:ext cx="7378220" cy="3152995"/>
          </a:xfrm>
          <a:prstGeom prst="rect">
            <a:avLst/>
          </a:prstGeom>
        </p:spPr>
      </p:pic>
      <p:sp>
        <p:nvSpPr>
          <p:cNvPr id="11" name="Title 1"/>
          <p:cNvSpPr>
            <a:spLocks noGrp="1"/>
          </p:cNvSpPr>
          <p:nvPr>
            <p:ph type="title"/>
          </p:nvPr>
        </p:nvSpPr>
        <p:spPr>
          <a:xfrm>
            <a:off x="810000" y="447188"/>
            <a:ext cx="10571998" cy="970450"/>
          </a:xfrm>
        </p:spPr>
        <p:txBody>
          <a:bodyPr/>
          <a:lstStyle/>
          <a:p>
            <a:r>
              <a:rPr lang="en-US" dirty="0" err="1">
                <a:solidFill>
                  <a:srgbClr val="515151"/>
                </a:solidFill>
                <a:latin typeface="Droid Sans" charset="0"/>
              </a:rPr>
              <a:t>Pygame</a:t>
            </a:r>
            <a:endParaRPr lang="en-US" dirty="0"/>
          </a:p>
        </p:txBody>
      </p:sp>
    </p:spTree>
    <p:extLst>
      <p:ext uri="{BB962C8B-B14F-4D97-AF65-F5344CB8AC3E}">
        <p14:creationId xmlns:p14="http://schemas.microsoft.com/office/powerpoint/2010/main" val="1636787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4869" y="2227945"/>
            <a:ext cx="6178628" cy="2246769"/>
          </a:xfrm>
          <a:prstGeom prst="rect">
            <a:avLst/>
          </a:prstGeom>
        </p:spPr>
        <p:txBody>
          <a:bodyPr wrap="square">
            <a:spAutoFit/>
          </a:bodyPr>
          <a:lstStyle/>
          <a:p>
            <a:r>
              <a:rPr lang="en-US" sz="2800" b="1" dirty="0">
                <a:solidFill>
                  <a:srgbClr val="313131"/>
                </a:solidFill>
                <a:latin typeface="Droid Sans" charset="0"/>
              </a:rPr>
              <a:t>Clock</a:t>
            </a:r>
          </a:p>
          <a:p>
            <a:r>
              <a:rPr lang="en-US" sz="2800" dirty="0">
                <a:solidFill>
                  <a:srgbClr val="515151"/>
                </a:solidFill>
                <a:latin typeface="Droid Sans" charset="0"/>
              </a:rPr>
              <a:t>One other important aspect of the loop is controlling how fast the whole loop runs. You may have heard the term </a:t>
            </a:r>
            <a:r>
              <a:rPr lang="en-US" sz="2800" i="1" dirty="0">
                <a:solidFill>
                  <a:srgbClr val="515151"/>
                </a:solidFill>
                <a:latin typeface="Droid Sans" charset="0"/>
              </a:rPr>
              <a:t>FPS</a:t>
            </a:r>
            <a:r>
              <a:rPr lang="en-US" sz="2800" dirty="0">
                <a:solidFill>
                  <a:srgbClr val="515151"/>
                </a:solidFill>
                <a:latin typeface="Droid Sans" charset="0"/>
              </a:rPr>
              <a:t>, which stands for Frames Per Second.</a:t>
            </a:r>
            <a:endParaRPr lang="en-US" sz="2800" b="0" i="0" u="none" strike="noStrike" dirty="0">
              <a:solidFill>
                <a:srgbClr val="515151"/>
              </a:solidFill>
              <a:effectLst/>
              <a:latin typeface="Droid Sans" charset="0"/>
            </a:endParaRPr>
          </a:p>
        </p:txBody>
      </p:sp>
      <p:sp>
        <p:nvSpPr>
          <p:cNvPr id="5" name="Title 1"/>
          <p:cNvSpPr>
            <a:spLocks noGrp="1"/>
          </p:cNvSpPr>
          <p:nvPr>
            <p:ph type="title"/>
          </p:nvPr>
        </p:nvSpPr>
        <p:spPr>
          <a:xfrm>
            <a:off x="810000" y="447188"/>
            <a:ext cx="10571998" cy="970450"/>
          </a:xfrm>
        </p:spPr>
        <p:txBody>
          <a:bodyPr/>
          <a:lstStyle/>
          <a:p>
            <a:r>
              <a:rPr lang="en-US" dirty="0" err="1">
                <a:solidFill>
                  <a:srgbClr val="515151"/>
                </a:solidFill>
                <a:latin typeface="Droid Sans" charset="0"/>
              </a:rPr>
              <a:t>Pygame</a:t>
            </a:r>
            <a:endParaRPr lang="en-US" dirty="0"/>
          </a:p>
        </p:txBody>
      </p:sp>
    </p:spTree>
    <p:extLst>
      <p:ext uri="{BB962C8B-B14F-4D97-AF65-F5344CB8AC3E}">
        <p14:creationId xmlns:p14="http://schemas.microsoft.com/office/powerpoint/2010/main" val="2015672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738" y="460251"/>
            <a:ext cx="10571998" cy="970450"/>
          </a:xfrm>
        </p:spPr>
        <p:txBody>
          <a:bodyPr/>
          <a:lstStyle/>
          <a:p>
            <a:r>
              <a:rPr lang="en-US" b="0" dirty="0"/>
              <a:t>Getting started with </a:t>
            </a:r>
            <a:r>
              <a:rPr lang="en-US" b="0" dirty="0" err="1"/>
              <a:t>pygame</a:t>
            </a:r>
            <a:endParaRPr lang="en-US" dirty="0"/>
          </a:p>
        </p:txBody>
      </p:sp>
      <p:sp>
        <p:nvSpPr>
          <p:cNvPr id="7" name="Rectangle 6"/>
          <p:cNvSpPr/>
          <p:nvPr/>
        </p:nvSpPr>
        <p:spPr>
          <a:xfrm>
            <a:off x="339738" y="2199508"/>
            <a:ext cx="2699657" cy="369332"/>
          </a:xfrm>
          <a:prstGeom prst="rect">
            <a:avLst/>
          </a:prstGeom>
        </p:spPr>
        <p:txBody>
          <a:bodyPr wrap="square">
            <a:spAutoFit/>
          </a:bodyPr>
          <a:lstStyle/>
          <a:p>
            <a:r>
              <a:rPr lang="en-US" b="1" dirty="0">
                <a:solidFill>
                  <a:srgbClr val="9B2393"/>
                </a:solidFill>
                <a:latin typeface="Menlo-Bold" charset="0"/>
              </a:rPr>
              <a:t>import</a:t>
            </a:r>
            <a:r>
              <a:rPr lang="en-US" dirty="0">
                <a:solidFill>
                  <a:srgbClr val="000000"/>
                </a:solidFill>
                <a:latin typeface="Menlo-Regular" charset="0"/>
              </a:rPr>
              <a:t> </a:t>
            </a:r>
            <a:r>
              <a:rPr lang="en-US" dirty="0" err="1" smtClean="0">
                <a:solidFill>
                  <a:srgbClr val="000000"/>
                </a:solidFill>
                <a:latin typeface="Menlo-Regular" charset="0"/>
              </a:rPr>
              <a:t>pygame</a:t>
            </a:r>
            <a:endParaRPr lang="en-US" dirty="0"/>
          </a:p>
        </p:txBody>
      </p:sp>
      <p:pic>
        <p:nvPicPr>
          <p:cNvPr id="8" name="Picture 7"/>
          <p:cNvPicPr>
            <a:picLocks noChangeAspect="1"/>
          </p:cNvPicPr>
          <p:nvPr/>
        </p:nvPicPr>
        <p:blipFill>
          <a:blip r:embed="rId2"/>
          <a:stretch>
            <a:fillRect/>
          </a:stretch>
        </p:blipFill>
        <p:spPr>
          <a:xfrm>
            <a:off x="7321744" y="2138373"/>
            <a:ext cx="4724096" cy="3628814"/>
          </a:xfrm>
          <a:prstGeom prst="rect">
            <a:avLst/>
          </a:prstGeom>
        </p:spPr>
      </p:pic>
      <p:sp>
        <p:nvSpPr>
          <p:cNvPr id="5" name="Rectangle 4"/>
          <p:cNvSpPr/>
          <p:nvPr/>
        </p:nvSpPr>
        <p:spPr>
          <a:xfrm>
            <a:off x="339737" y="2904865"/>
            <a:ext cx="7328159" cy="2862322"/>
          </a:xfrm>
          <a:prstGeom prst="rect">
            <a:avLst/>
          </a:prstGeom>
        </p:spPr>
        <p:txBody>
          <a:bodyPr wrap="square">
            <a:spAutoFit/>
          </a:bodyPr>
          <a:lstStyle/>
          <a:p>
            <a:r>
              <a:rPr lang="en-US" dirty="0">
                <a:solidFill>
                  <a:srgbClr val="000000"/>
                </a:solidFill>
                <a:latin typeface="Menlo-Regular" charset="0"/>
              </a:rPr>
              <a:t>WIDTH = </a:t>
            </a:r>
            <a:r>
              <a:rPr lang="en-US" dirty="0">
                <a:solidFill>
                  <a:srgbClr val="1C00CF"/>
                </a:solidFill>
                <a:latin typeface="Menlo-Regular" charset="0"/>
              </a:rPr>
              <a:t>360</a:t>
            </a:r>
            <a:r>
              <a:rPr lang="en-US" dirty="0">
                <a:solidFill>
                  <a:srgbClr val="000000"/>
                </a:solidFill>
                <a:latin typeface="Menlo-Regular" charset="0"/>
              </a:rPr>
              <a:t>  </a:t>
            </a:r>
            <a:r>
              <a:rPr lang="en-US" dirty="0">
                <a:solidFill>
                  <a:srgbClr val="5D6C79"/>
                </a:solidFill>
                <a:latin typeface="Menlo-Regular" charset="0"/>
              </a:rPr>
              <a:t># width of our game window</a:t>
            </a:r>
            <a:endParaRPr lang="en-US" dirty="0">
              <a:solidFill>
                <a:srgbClr val="000000"/>
              </a:solidFill>
              <a:latin typeface="Menlo-Regular" charset="0"/>
            </a:endParaRPr>
          </a:p>
          <a:p>
            <a:r>
              <a:rPr lang="en-US" dirty="0">
                <a:solidFill>
                  <a:srgbClr val="000000"/>
                </a:solidFill>
                <a:latin typeface="Menlo-Regular" charset="0"/>
              </a:rPr>
              <a:t>HEIGHT = </a:t>
            </a:r>
            <a:r>
              <a:rPr lang="en-US" dirty="0">
                <a:solidFill>
                  <a:srgbClr val="1C00CF"/>
                </a:solidFill>
                <a:latin typeface="Menlo-Regular" charset="0"/>
              </a:rPr>
              <a:t>480</a:t>
            </a:r>
            <a:r>
              <a:rPr lang="en-US" dirty="0">
                <a:solidFill>
                  <a:srgbClr val="000000"/>
                </a:solidFill>
                <a:latin typeface="Menlo-Regular" charset="0"/>
              </a:rPr>
              <a:t> </a:t>
            </a:r>
            <a:r>
              <a:rPr lang="en-US" dirty="0">
                <a:solidFill>
                  <a:srgbClr val="5D6C79"/>
                </a:solidFill>
                <a:latin typeface="Menlo-Regular" charset="0"/>
              </a:rPr>
              <a:t># height of our game window</a:t>
            </a:r>
            <a:endParaRPr lang="en-US" dirty="0">
              <a:solidFill>
                <a:srgbClr val="000000"/>
              </a:solidFill>
              <a:latin typeface="Menlo-Regular" charset="0"/>
            </a:endParaRPr>
          </a:p>
          <a:p>
            <a:r>
              <a:rPr lang="en-US" dirty="0">
                <a:solidFill>
                  <a:srgbClr val="000000"/>
                </a:solidFill>
                <a:latin typeface="Menlo-Regular" charset="0"/>
              </a:rPr>
              <a:t>FPS = </a:t>
            </a:r>
            <a:r>
              <a:rPr lang="en-US" dirty="0">
                <a:solidFill>
                  <a:srgbClr val="1C00CF"/>
                </a:solidFill>
                <a:latin typeface="Menlo-Regular" charset="0"/>
              </a:rPr>
              <a:t>30</a:t>
            </a:r>
            <a:r>
              <a:rPr lang="en-US" dirty="0">
                <a:solidFill>
                  <a:srgbClr val="000000"/>
                </a:solidFill>
                <a:latin typeface="Menlo-Regular" charset="0"/>
              </a:rPr>
              <a:t> </a:t>
            </a:r>
            <a:r>
              <a:rPr lang="en-US" dirty="0">
                <a:solidFill>
                  <a:srgbClr val="5D6C79"/>
                </a:solidFill>
                <a:latin typeface="Menlo-Regular" charset="0"/>
              </a:rPr>
              <a:t># frames per second</a:t>
            </a:r>
            <a:endParaRPr lang="en-US" dirty="0">
              <a:solidFill>
                <a:srgbClr val="000000"/>
              </a:solidFill>
              <a:latin typeface="Menlo-Regular" charset="0"/>
            </a:endParaRPr>
          </a:p>
          <a:p>
            <a:endParaRPr lang="en-US" dirty="0">
              <a:solidFill>
                <a:srgbClr val="000000"/>
              </a:solidFill>
              <a:latin typeface="Menlo-Regular" charset="0"/>
            </a:endParaRPr>
          </a:p>
          <a:p>
            <a:r>
              <a:rPr lang="en-US" dirty="0">
                <a:solidFill>
                  <a:srgbClr val="5D6C79"/>
                </a:solidFill>
                <a:latin typeface="Menlo-Regular" charset="0"/>
              </a:rPr>
              <a:t># initialize </a:t>
            </a:r>
            <a:r>
              <a:rPr lang="en-US" dirty="0" err="1">
                <a:solidFill>
                  <a:srgbClr val="5D6C79"/>
                </a:solidFill>
                <a:latin typeface="Menlo-Regular" charset="0"/>
              </a:rPr>
              <a:t>pygame</a:t>
            </a:r>
            <a:r>
              <a:rPr lang="en-US" dirty="0">
                <a:solidFill>
                  <a:srgbClr val="5D6C79"/>
                </a:solidFill>
                <a:latin typeface="Menlo-Regular" charset="0"/>
              </a:rPr>
              <a:t> and create window</a:t>
            </a:r>
            <a:endParaRPr lang="en-US" dirty="0">
              <a:solidFill>
                <a:srgbClr val="000000"/>
              </a:solidFill>
              <a:latin typeface="Menlo-Regular" charset="0"/>
            </a:endParaRPr>
          </a:p>
          <a:p>
            <a:r>
              <a:rPr lang="en-US" dirty="0" err="1">
                <a:solidFill>
                  <a:srgbClr val="000000"/>
                </a:solidFill>
                <a:latin typeface="Menlo-Regular" charset="0"/>
              </a:rPr>
              <a:t>pygame.init</a:t>
            </a:r>
            <a:r>
              <a:rPr lang="en-US" dirty="0">
                <a:solidFill>
                  <a:srgbClr val="000000"/>
                </a:solidFill>
                <a:latin typeface="Menlo-Regular" charset="0"/>
              </a:rPr>
              <a:t>()</a:t>
            </a:r>
          </a:p>
          <a:p>
            <a:r>
              <a:rPr lang="en-US" dirty="0" err="1">
                <a:solidFill>
                  <a:srgbClr val="000000"/>
                </a:solidFill>
                <a:latin typeface="Menlo-Regular" charset="0"/>
              </a:rPr>
              <a:t>pygame.mixer.init</a:t>
            </a:r>
            <a:r>
              <a:rPr lang="en-US" dirty="0">
                <a:solidFill>
                  <a:srgbClr val="000000"/>
                </a:solidFill>
                <a:latin typeface="Menlo-Regular" charset="0"/>
              </a:rPr>
              <a:t>()  </a:t>
            </a:r>
            <a:r>
              <a:rPr lang="en-US" dirty="0">
                <a:solidFill>
                  <a:srgbClr val="5D6C79"/>
                </a:solidFill>
                <a:latin typeface="Menlo-Regular" charset="0"/>
              </a:rPr>
              <a:t># for sound</a:t>
            </a:r>
            <a:endParaRPr lang="en-US" dirty="0">
              <a:solidFill>
                <a:srgbClr val="000000"/>
              </a:solidFill>
              <a:latin typeface="Menlo-Regular" charset="0"/>
            </a:endParaRPr>
          </a:p>
          <a:p>
            <a:r>
              <a:rPr lang="en-US" dirty="0">
                <a:solidFill>
                  <a:srgbClr val="000000"/>
                </a:solidFill>
                <a:latin typeface="Menlo-Regular" charset="0"/>
              </a:rPr>
              <a:t>screen = </a:t>
            </a:r>
            <a:r>
              <a:rPr lang="en-US" dirty="0" err="1">
                <a:solidFill>
                  <a:srgbClr val="000000"/>
                </a:solidFill>
                <a:latin typeface="Menlo-Regular" charset="0"/>
              </a:rPr>
              <a:t>pygame.display.set_mode</a:t>
            </a:r>
            <a:r>
              <a:rPr lang="en-US" dirty="0">
                <a:solidFill>
                  <a:srgbClr val="000000"/>
                </a:solidFill>
                <a:latin typeface="Menlo-Regular" charset="0"/>
              </a:rPr>
              <a:t>((WIDTH, HEIGHT))</a:t>
            </a:r>
          </a:p>
          <a:p>
            <a:r>
              <a:rPr lang="en-US" dirty="0" err="1">
                <a:solidFill>
                  <a:srgbClr val="000000"/>
                </a:solidFill>
                <a:latin typeface="Menlo-Regular" charset="0"/>
              </a:rPr>
              <a:t>pygame.display.set_caption</a:t>
            </a:r>
            <a:r>
              <a:rPr lang="en-US" dirty="0">
                <a:solidFill>
                  <a:srgbClr val="000000"/>
                </a:solidFill>
                <a:latin typeface="Menlo-Regular" charset="0"/>
              </a:rPr>
              <a:t>(</a:t>
            </a:r>
            <a:r>
              <a:rPr lang="en-US" dirty="0">
                <a:solidFill>
                  <a:srgbClr val="C41A16"/>
                </a:solidFill>
                <a:latin typeface="Menlo-Regular" charset="0"/>
              </a:rPr>
              <a:t>"My Game"</a:t>
            </a:r>
            <a:r>
              <a:rPr lang="en-US" dirty="0">
                <a:solidFill>
                  <a:srgbClr val="000000"/>
                </a:solidFill>
                <a:latin typeface="Menlo-Regular" charset="0"/>
              </a:rPr>
              <a:t>)</a:t>
            </a:r>
          </a:p>
          <a:p>
            <a:r>
              <a:rPr lang="en-US" dirty="0">
                <a:solidFill>
                  <a:srgbClr val="000000"/>
                </a:solidFill>
                <a:latin typeface="Menlo-Regular" charset="0"/>
              </a:rPr>
              <a:t>clock = </a:t>
            </a:r>
            <a:r>
              <a:rPr lang="en-US" dirty="0" err="1">
                <a:solidFill>
                  <a:srgbClr val="000000"/>
                </a:solidFill>
                <a:latin typeface="Menlo-Regular" charset="0"/>
              </a:rPr>
              <a:t>pygame.time.Clock</a:t>
            </a:r>
            <a:r>
              <a:rPr lang="en-US" dirty="0">
                <a:solidFill>
                  <a:srgbClr val="000000"/>
                </a:solidFill>
                <a:latin typeface="Menlo-Regular" charset="0"/>
              </a:rPr>
              <a:t>()</a:t>
            </a:r>
            <a:endParaRPr lang="en-US" dirty="0"/>
          </a:p>
        </p:txBody>
      </p:sp>
      <p:sp>
        <p:nvSpPr>
          <p:cNvPr id="6" name="Rectangle 5"/>
          <p:cNvSpPr/>
          <p:nvPr/>
        </p:nvSpPr>
        <p:spPr>
          <a:xfrm>
            <a:off x="339737" y="5918546"/>
            <a:ext cx="6026009" cy="369332"/>
          </a:xfrm>
          <a:prstGeom prst="rect">
            <a:avLst/>
          </a:prstGeom>
        </p:spPr>
        <p:txBody>
          <a:bodyPr wrap="none">
            <a:spAutoFit/>
          </a:bodyPr>
          <a:lstStyle/>
          <a:p>
            <a:r>
              <a:rPr lang="en-US" dirty="0">
                <a:solidFill>
                  <a:srgbClr val="515151"/>
                </a:solidFill>
                <a:latin typeface="Droid Sans" charset="0"/>
              </a:rPr>
              <a:t> </a:t>
            </a:r>
            <a:r>
              <a:rPr lang="en-US" dirty="0" smtClean="0">
                <a:solidFill>
                  <a:srgbClr val="515151"/>
                </a:solidFill>
                <a:latin typeface="Droid Sans" charset="0"/>
              </a:rPr>
              <a:t># using clock() to </a:t>
            </a:r>
            <a:r>
              <a:rPr lang="en-US" dirty="0">
                <a:solidFill>
                  <a:srgbClr val="515151"/>
                </a:solidFill>
                <a:latin typeface="Droid Sans" charset="0"/>
              </a:rPr>
              <a:t>make sure our game runs at the FPS we want</a:t>
            </a:r>
            <a:endParaRPr lang="en-US" dirty="0"/>
          </a:p>
        </p:txBody>
      </p:sp>
    </p:spTree>
    <p:extLst>
      <p:ext uri="{BB962C8B-B14F-4D97-AF65-F5344CB8AC3E}">
        <p14:creationId xmlns:p14="http://schemas.microsoft.com/office/powerpoint/2010/main" val="939713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738" y="460251"/>
            <a:ext cx="10571998" cy="970450"/>
          </a:xfrm>
        </p:spPr>
        <p:txBody>
          <a:bodyPr/>
          <a:lstStyle/>
          <a:p>
            <a:r>
              <a:rPr lang="en-US" b="0" dirty="0"/>
              <a:t>Getting started with </a:t>
            </a:r>
            <a:r>
              <a:rPr lang="en-US" b="0" dirty="0" err="1"/>
              <a:t>pygame</a:t>
            </a:r>
            <a:endParaRPr lang="en-US" dirty="0"/>
          </a:p>
        </p:txBody>
      </p:sp>
      <p:sp>
        <p:nvSpPr>
          <p:cNvPr id="4" name="Rectangle 3"/>
          <p:cNvSpPr/>
          <p:nvPr/>
        </p:nvSpPr>
        <p:spPr>
          <a:xfrm>
            <a:off x="339738" y="2056060"/>
            <a:ext cx="7432662" cy="4524315"/>
          </a:xfrm>
          <a:prstGeom prst="rect">
            <a:avLst/>
          </a:prstGeom>
        </p:spPr>
        <p:txBody>
          <a:bodyPr wrap="square">
            <a:spAutoFit/>
          </a:bodyPr>
          <a:lstStyle/>
          <a:p>
            <a:r>
              <a:rPr lang="en-US" dirty="0">
                <a:solidFill>
                  <a:srgbClr val="5D6C79"/>
                </a:solidFill>
                <a:latin typeface="Menlo-Regular" charset="0"/>
              </a:rPr>
              <a:t># Game loop</a:t>
            </a:r>
            <a:endParaRPr lang="en-US" dirty="0">
              <a:solidFill>
                <a:srgbClr val="000000"/>
              </a:solidFill>
              <a:latin typeface="Menlo-Regular" charset="0"/>
            </a:endParaRPr>
          </a:p>
          <a:p>
            <a:r>
              <a:rPr lang="en-US" dirty="0">
                <a:solidFill>
                  <a:srgbClr val="000000"/>
                </a:solidFill>
                <a:latin typeface="Menlo-Regular" charset="0"/>
              </a:rPr>
              <a:t>running = </a:t>
            </a:r>
            <a:r>
              <a:rPr lang="en-US" b="1" dirty="0">
                <a:solidFill>
                  <a:srgbClr val="9B2393"/>
                </a:solidFill>
                <a:latin typeface="Menlo-Bold" charset="0"/>
              </a:rPr>
              <a:t>True</a:t>
            </a:r>
            <a:endParaRPr lang="en-US" dirty="0">
              <a:solidFill>
                <a:srgbClr val="000000"/>
              </a:solidFill>
              <a:latin typeface="Menlo-Regular" charset="0"/>
            </a:endParaRPr>
          </a:p>
          <a:p>
            <a:r>
              <a:rPr lang="en-US" b="1" dirty="0">
                <a:solidFill>
                  <a:srgbClr val="9B2393"/>
                </a:solidFill>
                <a:latin typeface="Menlo-Bold" charset="0"/>
              </a:rPr>
              <a:t>while</a:t>
            </a:r>
            <a:r>
              <a:rPr lang="en-US" dirty="0">
                <a:solidFill>
                  <a:srgbClr val="000000"/>
                </a:solidFill>
                <a:latin typeface="Menlo-Regular" charset="0"/>
              </a:rPr>
              <a:t> running:</a:t>
            </a:r>
          </a:p>
          <a:p>
            <a:r>
              <a:rPr lang="en-US" dirty="0">
                <a:solidFill>
                  <a:srgbClr val="000000"/>
                </a:solidFill>
                <a:latin typeface="Menlo-Regular" charset="0"/>
              </a:rPr>
              <a:t>    </a:t>
            </a:r>
            <a:r>
              <a:rPr lang="en-US" dirty="0">
                <a:solidFill>
                  <a:srgbClr val="5D6C79"/>
                </a:solidFill>
                <a:latin typeface="Menlo-Regular" charset="0"/>
              </a:rPr>
              <a:t># keep loop running at the right speed</a:t>
            </a:r>
            <a:endParaRPr lang="en-US" dirty="0">
              <a:solidFill>
                <a:srgbClr val="000000"/>
              </a:solidFill>
              <a:latin typeface="Menlo-Regular" charset="0"/>
            </a:endParaRPr>
          </a:p>
          <a:p>
            <a:r>
              <a:rPr lang="en-US" dirty="0">
                <a:solidFill>
                  <a:srgbClr val="000000"/>
                </a:solidFill>
                <a:latin typeface="Menlo-Regular" charset="0"/>
              </a:rPr>
              <a:t>    </a:t>
            </a:r>
            <a:r>
              <a:rPr lang="en-US" dirty="0" err="1">
                <a:solidFill>
                  <a:srgbClr val="000000"/>
                </a:solidFill>
                <a:latin typeface="Menlo-Regular" charset="0"/>
              </a:rPr>
              <a:t>clock.tick</a:t>
            </a:r>
            <a:r>
              <a:rPr lang="en-US" dirty="0">
                <a:solidFill>
                  <a:srgbClr val="000000"/>
                </a:solidFill>
                <a:latin typeface="Menlo-Regular" charset="0"/>
              </a:rPr>
              <a:t>(FPS)</a:t>
            </a:r>
          </a:p>
          <a:p>
            <a:r>
              <a:rPr lang="en-US" dirty="0">
                <a:solidFill>
                  <a:srgbClr val="000000"/>
                </a:solidFill>
                <a:latin typeface="Menlo-Regular" charset="0"/>
              </a:rPr>
              <a:t>    </a:t>
            </a:r>
            <a:r>
              <a:rPr lang="en-US" dirty="0">
                <a:solidFill>
                  <a:srgbClr val="5D6C79"/>
                </a:solidFill>
                <a:latin typeface="Menlo-Regular" charset="0"/>
              </a:rPr>
              <a:t># Process input (events)</a:t>
            </a:r>
            <a:endParaRPr lang="en-US" dirty="0">
              <a:solidFill>
                <a:srgbClr val="000000"/>
              </a:solidFill>
              <a:latin typeface="Menlo-Regular" charset="0"/>
            </a:endParaRPr>
          </a:p>
          <a:p>
            <a:r>
              <a:rPr lang="en-US" dirty="0">
                <a:solidFill>
                  <a:srgbClr val="000000"/>
                </a:solidFill>
                <a:latin typeface="Menlo-Regular" charset="0"/>
              </a:rPr>
              <a:t>    </a:t>
            </a:r>
            <a:r>
              <a:rPr lang="en-US" b="1" dirty="0">
                <a:solidFill>
                  <a:srgbClr val="9B2393"/>
                </a:solidFill>
                <a:latin typeface="Menlo-Bold" charset="0"/>
              </a:rPr>
              <a:t>for</a:t>
            </a:r>
            <a:r>
              <a:rPr lang="en-US" dirty="0">
                <a:solidFill>
                  <a:srgbClr val="000000"/>
                </a:solidFill>
                <a:latin typeface="Menlo-Regular" charset="0"/>
              </a:rPr>
              <a:t> event </a:t>
            </a:r>
            <a:r>
              <a:rPr lang="en-US" b="1" dirty="0">
                <a:solidFill>
                  <a:srgbClr val="9B2393"/>
                </a:solidFill>
                <a:latin typeface="Menlo-Bold" charset="0"/>
              </a:rPr>
              <a:t>in</a:t>
            </a:r>
            <a:r>
              <a:rPr lang="en-US" dirty="0">
                <a:solidFill>
                  <a:srgbClr val="000000"/>
                </a:solidFill>
                <a:latin typeface="Menlo-Regular" charset="0"/>
              </a:rPr>
              <a:t> </a:t>
            </a:r>
            <a:r>
              <a:rPr lang="en-US" dirty="0" err="1">
                <a:solidFill>
                  <a:srgbClr val="000000"/>
                </a:solidFill>
                <a:latin typeface="Menlo-Regular" charset="0"/>
              </a:rPr>
              <a:t>pygame.event.get</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5D6C79"/>
                </a:solidFill>
                <a:latin typeface="Menlo-Regular" charset="0"/>
              </a:rPr>
              <a:t># check for closing window</a:t>
            </a:r>
            <a:endParaRPr lang="en-US" dirty="0">
              <a:solidFill>
                <a:srgbClr val="000000"/>
              </a:solidFill>
              <a:latin typeface="Menlo-Regular" charset="0"/>
            </a:endParaRPr>
          </a:p>
          <a:p>
            <a:r>
              <a:rPr lang="en-US" dirty="0">
                <a:solidFill>
                  <a:srgbClr val="000000"/>
                </a:solidFill>
                <a:latin typeface="Menlo-Regular" charset="0"/>
              </a:rPr>
              <a:t>        </a:t>
            </a:r>
            <a:r>
              <a:rPr lang="en-US" b="1" dirty="0">
                <a:solidFill>
                  <a:srgbClr val="9B2393"/>
                </a:solidFill>
                <a:latin typeface="Menlo-Bold" charset="0"/>
              </a:rPr>
              <a:t>if</a:t>
            </a:r>
            <a:r>
              <a:rPr lang="en-US" dirty="0">
                <a:solidFill>
                  <a:srgbClr val="000000"/>
                </a:solidFill>
                <a:latin typeface="Menlo-Regular" charset="0"/>
              </a:rPr>
              <a:t> </a:t>
            </a:r>
            <a:r>
              <a:rPr lang="en-US" dirty="0" err="1">
                <a:solidFill>
                  <a:srgbClr val="000000"/>
                </a:solidFill>
                <a:latin typeface="Menlo-Regular" charset="0"/>
              </a:rPr>
              <a:t>event.type</a:t>
            </a:r>
            <a:r>
              <a:rPr lang="en-US" dirty="0">
                <a:solidFill>
                  <a:srgbClr val="000000"/>
                </a:solidFill>
                <a:latin typeface="Menlo-Regular" charset="0"/>
              </a:rPr>
              <a:t> == </a:t>
            </a:r>
            <a:r>
              <a:rPr lang="en-US" dirty="0" err="1">
                <a:solidFill>
                  <a:srgbClr val="000000"/>
                </a:solidFill>
                <a:latin typeface="Menlo-Regular" charset="0"/>
              </a:rPr>
              <a:t>pygame.QUIT</a:t>
            </a:r>
            <a:r>
              <a:rPr lang="en-US" dirty="0">
                <a:solidFill>
                  <a:srgbClr val="000000"/>
                </a:solidFill>
                <a:latin typeface="Menlo-Regular" charset="0"/>
              </a:rPr>
              <a:t>:</a:t>
            </a:r>
          </a:p>
          <a:p>
            <a:r>
              <a:rPr lang="mr-IN" dirty="0">
                <a:solidFill>
                  <a:srgbClr val="000000"/>
                </a:solidFill>
                <a:latin typeface="Menlo-Regular" charset="0"/>
              </a:rPr>
              <a:t>            </a:t>
            </a:r>
            <a:r>
              <a:rPr lang="en-US" dirty="0" smtClean="0">
                <a:solidFill>
                  <a:srgbClr val="000000"/>
                </a:solidFill>
                <a:latin typeface="Menlo-Regular" charset="0"/>
              </a:rPr>
              <a:t>     </a:t>
            </a:r>
            <a:r>
              <a:rPr lang="mr-IN" dirty="0" err="1" smtClean="0">
                <a:solidFill>
                  <a:srgbClr val="000000"/>
                </a:solidFill>
                <a:latin typeface="Menlo-Regular" charset="0"/>
              </a:rPr>
              <a:t>running</a:t>
            </a:r>
            <a:r>
              <a:rPr lang="mr-IN" dirty="0" smtClean="0">
                <a:solidFill>
                  <a:srgbClr val="000000"/>
                </a:solidFill>
                <a:latin typeface="Menlo-Regular" charset="0"/>
              </a:rPr>
              <a:t> </a:t>
            </a:r>
            <a:r>
              <a:rPr lang="mr-IN" dirty="0">
                <a:solidFill>
                  <a:srgbClr val="000000"/>
                </a:solidFill>
                <a:latin typeface="Menlo-Regular" charset="0"/>
              </a:rPr>
              <a:t>= </a:t>
            </a:r>
            <a:r>
              <a:rPr lang="mr-IN" b="1" dirty="0" err="1" smtClean="0">
                <a:solidFill>
                  <a:srgbClr val="9B2393"/>
                </a:solidFill>
                <a:latin typeface="Menlo-Bold" charset="0"/>
              </a:rPr>
              <a:t>False</a:t>
            </a:r>
            <a:endParaRPr lang="en-US" b="1" dirty="0">
              <a:solidFill>
                <a:srgbClr val="9B2393"/>
              </a:solidFill>
              <a:latin typeface="Menlo-Bold" charset="0"/>
            </a:endParaRPr>
          </a:p>
          <a:p>
            <a:r>
              <a:rPr lang="mr-IN" dirty="0">
                <a:solidFill>
                  <a:srgbClr val="000000"/>
                </a:solidFill>
                <a:latin typeface="Menlo-Regular" charset="0"/>
              </a:rPr>
              <a:t> </a:t>
            </a:r>
            <a:r>
              <a:rPr lang="mr-IN" dirty="0">
                <a:solidFill>
                  <a:srgbClr val="5D6C79"/>
                </a:solidFill>
                <a:latin typeface="Menlo-Regular" charset="0"/>
              </a:rPr>
              <a:t># </a:t>
            </a:r>
            <a:r>
              <a:rPr lang="mr-IN" dirty="0" err="1" smtClean="0">
                <a:solidFill>
                  <a:srgbClr val="5D6C79"/>
                </a:solidFill>
                <a:latin typeface="Menlo-Regular" charset="0"/>
              </a:rPr>
              <a:t>Update</a:t>
            </a:r>
            <a:endParaRPr lang="mr-IN" dirty="0">
              <a:solidFill>
                <a:srgbClr val="000000"/>
              </a:solidFill>
              <a:latin typeface="Menlo-Regular" charset="0"/>
            </a:endParaRPr>
          </a:p>
          <a:p>
            <a:r>
              <a:rPr lang="mr-IN" dirty="0">
                <a:solidFill>
                  <a:srgbClr val="000000"/>
                </a:solidFill>
                <a:latin typeface="Menlo-Regular" charset="0"/>
              </a:rPr>
              <a:t>    </a:t>
            </a:r>
            <a:r>
              <a:rPr lang="mr-IN" dirty="0">
                <a:solidFill>
                  <a:srgbClr val="5D6C79"/>
                </a:solidFill>
                <a:latin typeface="Menlo-Regular" charset="0"/>
              </a:rPr>
              <a:t># </a:t>
            </a:r>
            <a:r>
              <a:rPr lang="mr-IN" dirty="0" err="1">
                <a:solidFill>
                  <a:srgbClr val="5D6C79"/>
                </a:solidFill>
                <a:latin typeface="Menlo-Regular" charset="0"/>
              </a:rPr>
              <a:t>Draw</a:t>
            </a:r>
            <a:r>
              <a:rPr lang="mr-IN" dirty="0">
                <a:solidFill>
                  <a:srgbClr val="5D6C79"/>
                </a:solidFill>
                <a:latin typeface="Menlo-Regular" charset="0"/>
              </a:rPr>
              <a:t> / </a:t>
            </a:r>
            <a:r>
              <a:rPr lang="mr-IN" dirty="0" err="1">
                <a:solidFill>
                  <a:srgbClr val="5D6C79"/>
                </a:solidFill>
                <a:latin typeface="Menlo-Regular" charset="0"/>
              </a:rPr>
              <a:t>render</a:t>
            </a:r>
            <a:endParaRPr lang="mr-IN" dirty="0">
              <a:solidFill>
                <a:srgbClr val="000000"/>
              </a:solidFill>
              <a:latin typeface="Menlo-Regular" charset="0"/>
            </a:endParaRPr>
          </a:p>
          <a:p>
            <a:r>
              <a:rPr lang="en-US" dirty="0">
                <a:solidFill>
                  <a:srgbClr val="000000"/>
                </a:solidFill>
                <a:latin typeface="Menlo-Regular" charset="0"/>
              </a:rPr>
              <a:t>    </a:t>
            </a:r>
            <a:r>
              <a:rPr lang="en-US" dirty="0" err="1">
                <a:solidFill>
                  <a:srgbClr val="000000"/>
                </a:solidFill>
                <a:latin typeface="Menlo-Regular" charset="0"/>
              </a:rPr>
              <a:t>screen.fill</a:t>
            </a:r>
            <a:r>
              <a:rPr lang="en-US" dirty="0">
                <a:solidFill>
                  <a:srgbClr val="000000"/>
                </a:solidFill>
                <a:latin typeface="Menlo-Regular" charset="0"/>
              </a:rPr>
              <a:t>(BLACK)</a:t>
            </a:r>
          </a:p>
          <a:p>
            <a:r>
              <a:rPr lang="en-US" dirty="0">
                <a:solidFill>
                  <a:srgbClr val="000000"/>
                </a:solidFill>
                <a:latin typeface="Menlo-Regular" charset="0"/>
              </a:rPr>
              <a:t>    </a:t>
            </a:r>
            <a:r>
              <a:rPr lang="en-US" dirty="0">
                <a:solidFill>
                  <a:srgbClr val="5D6C79"/>
                </a:solidFill>
                <a:latin typeface="Menlo-Regular" charset="0"/>
              </a:rPr>
              <a:t># *after* drawing everything, flip the display</a:t>
            </a:r>
            <a:endParaRPr lang="en-US" dirty="0">
              <a:solidFill>
                <a:srgbClr val="000000"/>
              </a:solidFill>
              <a:latin typeface="Menlo-Regular" charset="0"/>
            </a:endParaRPr>
          </a:p>
          <a:p>
            <a:r>
              <a:rPr lang="en-US" dirty="0">
                <a:solidFill>
                  <a:srgbClr val="000000"/>
                </a:solidFill>
                <a:latin typeface="Menlo-Regular" charset="0"/>
              </a:rPr>
              <a:t>    </a:t>
            </a:r>
            <a:r>
              <a:rPr lang="en-US" dirty="0" err="1">
                <a:solidFill>
                  <a:srgbClr val="000000"/>
                </a:solidFill>
                <a:latin typeface="Menlo-Regular" charset="0"/>
              </a:rPr>
              <a:t>pygame.display.flip</a:t>
            </a:r>
            <a:r>
              <a:rPr lang="en-US" dirty="0" smtClean="0">
                <a:solidFill>
                  <a:srgbClr val="000000"/>
                </a:solidFill>
                <a:latin typeface="Menlo-Regular" charset="0"/>
              </a:rPr>
              <a:t>()</a:t>
            </a:r>
            <a:endParaRPr lang="en-US" dirty="0">
              <a:solidFill>
                <a:srgbClr val="000000"/>
              </a:solidFill>
              <a:latin typeface="Menlo-Regular" charset="0"/>
            </a:endParaRPr>
          </a:p>
          <a:p>
            <a:r>
              <a:rPr lang="en-US" dirty="0" err="1">
                <a:solidFill>
                  <a:srgbClr val="000000"/>
                </a:solidFill>
                <a:latin typeface="Menlo-Regular" charset="0"/>
              </a:rPr>
              <a:t>pygame.quit</a:t>
            </a:r>
            <a:r>
              <a:rPr lang="en-US" dirty="0" smtClean="0">
                <a:solidFill>
                  <a:srgbClr val="000000"/>
                </a:solidFill>
                <a:latin typeface="Menlo-Regular" charset="0"/>
              </a:rPr>
              <a:t>()</a:t>
            </a:r>
            <a:endParaRPr lang="en-US" dirty="0"/>
          </a:p>
        </p:txBody>
      </p:sp>
      <p:pic>
        <p:nvPicPr>
          <p:cNvPr id="10" name="Picture 9"/>
          <p:cNvPicPr>
            <a:picLocks noChangeAspect="1"/>
          </p:cNvPicPr>
          <p:nvPr/>
        </p:nvPicPr>
        <p:blipFill>
          <a:blip r:embed="rId2"/>
          <a:stretch>
            <a:fillRect/>
          </a:stretch>
        </p:blipFill>
        <p:spPr>
          <a:xfrm>
            <a:off x="7772400" y="2216875"/>
            <a:ext cx="4002133" cy="3053760"/>
          </a:xfrm>
          <a:prstGeom prst="rect">
            <a:avLst/>
          </a:prstGeom>
        </p:spPr>
      </p:pic>
    </p:spTree>
    <p:extLst>
      <p:ext uri="{BB962C8B-B14F-4D97-AF65-F5344CB8AC3E}">
        <p14:creationId xmlns:p14="http://schemas.microsoft.com/office/powerpoint/2010/main" val="2117145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smtClean="0"/>
              <a:t>Sprites</a:t>
            </a:r>
            <a:endParaRPr lang="en-US" dirty="0"/>
          </a:p>
        </p:txBody>
      </p:sp>
      <p:sp>
        <p:nvSpPr>
          <p:cNvPr id="3" name="Content Placeholder 2"/>
          <p:cNvSpPr>
            <a:spLocks noGrp="1"/>
          </p:cNvSpPr>
          <p:nvPr>
            <p:ph idx="1"/>
          </p:nvPr>
        </p:nvSpPr>
        <p:spPr>
          <a:xfrm>
            <a:off x="178632" y="2235350"/>
            <a:ext cx="6143791" cy="1552879"/>
          </a:xfrm>
        </p:spPr>
        <p:txBody>
          <a:bodyPr/>
          <a:lstStyle/>
          <a:p>
            <a:r>
              <a:rPr lang="en-US" dirty="0"/>
              <a:t>A </a:t>
            </a:r>
            <a:r>
              <a:rPr lang="en-US" i="1" dirty="0"/>
              <a:t>sprite</a:t>
            </a:r>
            <a:r>
              <a:rPr lang="en-US" dirty="0"/>
              <a:t> is a computer graphics term for any object on the screen that can move around. When you play any 2D game, all the objects you see on the screen are sprites.</a:t>
            </a:r>
            <a:endParaRPr lang="en-US" dirty="0"/>
          </a:p>
        </p:txBody>
      </p:sp>
      <p:sp>
        <p:nvSpPr>
          <p:cNvPr id="4" name="Rectangle 3"/>
          <p:cNvSpPr/>
          <p:nvPr/>
        </p:nvSpPr>
        <p:spPr>
          <a:xfrm>
            <a:off x="539932" y="4137801"/>
            <a:ext cx="6096000" cy="646331"/>
          </a:xfrm>
          <a:prstGeom prst="rect">
            <a:avLst/>
          </a:prstGeom>
        </p:spPr>
        <p:txBody>
          <a:bodyPr>
            <a:spAutoFit/>
          </a:bodyPr>
          <a:lstStyle/>
          <a:p>
            <a:r>
              <a:rPr lang="en-US">
                <a:solidFill>
                  <a:srgbClr val="515151"/>
                </a:solidFill>
                <a:latin typeface="Droid Sans" charset="0"/>
              </a:rPr>
              <a:t>A sprite group is just a collection of sprites that you can act on all at the same time.</a:t>
            </a:r>
            <a:endParaRPr lang="en-US"/>
          </a:p>
        </p:txBody>
      </p:sp>
      <p:sp>
        <p:nvSpPr>
          <p:cNvPr id="5" name="Rectangle 4"/>
          <p:cNvSpPr/>
          <p:nvPr/>
        </p:nvSpPr>
        <p:spPr>
          <a:xfrm>
            <a:off x="6322423" y="2367675"/>
            <a:ext cx="5508171" cy="646331"/>
          </a:xfrm>
          <a:prstGeom prst="rect">
            <a:avLst/>
          </a:prstGeom>
        </p:spPr>
        <p:txBody>
          <a:bodyPr wrap="square">
            <a:spAutoFit/>
          </a:bodyPr>
          <a:lstStyle/>
          <a:p>
            <a:r>
              <a:rPr lang="en-US" dirty="0">
                <a:solidFill>
                  <a:srgbClr val="000000"/>
                </a:solidFill>
                <a:latin typeface="Menlo-Regular" charset="0"/>
              </a:rPr>
              <a:t> clock = </a:t>
            </a:r>
            <a:r>
              <a:rPr lang="en-US" dirty="0" err="1">
                <a:solidFill>
                  <a:srgbClr val="000000"/>
                </a:solidFill>
                <a:latin typeface="Menlo-Regular" charset="0"/>
              </a:rPr>
              <a:t>pygame.time.Clock</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all_sprites</a:t>
            </a:r>
            <a:r>
              <a:rPr lang="en-US" dirty="0">
                <a:solidFill>
                  <a:srgbClr val="000000"/>
                </a:solidFill>
                <a:latin typeface="Menlo-Regular" charset="0"/>
              </a:rPr>
              <a:t> = </a:t>
            </a:r>
            <a:r>
              <a:rPr lang="en-US" dirty="0" err="1">
                <a:solidFill>
                  <a:srgbClr val="000000"/>
                </a:solidFill>
                <a:latin typeface="Menlo-Regular" charset="0"/>
              </a:rPr>
              <a:t>pygame.sprite.Group</a:t>
            </a:r>
            <a:r>
              <a:rPr lang="en-US" dirty="0">
                <a:solidFill>
                  <a:srgbClr val="000000"/>
                </a:solidFill>
                <a:latin typeface="Menlo-Regular" charset="0"/>
              </a:rPr>
              <a:t>()</a:t>
            </a:r>
            <a:endParaRPr lang="en-US" dirty="0"/>
          </a:p>
        </p:txBody>
      </p:sp>
      <p:sp>
        <p:nvSpPr>
          <p:cNvPr id="6" name="Rectangle 5"/>
          <p:cNvSpPr/>
          <p:nvPr/>
        </p:nvSpPr>
        <p:spPr>
          <a:xfrm>
            <a:off x="6322423" y="3157698"/>
            <a:ext cx="5403669" cy="1754326"/>
          </a:xfrm>
          <a:prstGeom prst="rect">
            <a:avLst/>
          </a:prstGeom>
        </p:spPr>
        <p:txBody>
          <a:bodyPr wrap="square">
            <a:spAutoFit/>
          </a:bodyPr>
          <a:lstStyle/>
          <a:p>
            <a:r>
              <a:rPr lang="mr-IN" dirty="0">
                <a:solidFill>
                  <a:srgbClr val="000000"/>
                </a:solidFill>
                <a:latin typeface="Menlo-Regular" charset="0"/>
              </a:rPr>
              <a:t> </a:t>
            </a:r>
            <a:r>
              <a:rPr lang="mr-IN" dirty="0">
                <a:solidFill>
                  <a:srgbClr val="5D6C79"/>
                </a:solidFill>
                <a:latin typeface="Menlo-Regular" charset="0"/>
              </a:rPr>
              <a:t># </a:t>
            </a:r>
            <a:r>
              <a:rPr lang="mr-IN" dirty="0" err="1">
                <a:solidFill>
                  <a:srgbClr val="5D6C79"/>
                </a:solidFill>
                <a:latin typeface="Menlo-Regular" charset="0"/>
              </a:rPr>
              <a:t>Update</a:t>
            </a:r>
            <a:endParaRPr lang="mr-IN" dirty="0">
              <a:solidFill>
                <a:srgbClr val="000000"/>
              </a:solidFill>
              <a:latin typeface="Menlo-Regular" charset="0"/>
            </a:endParaRPr>
          </a:p>
          <a:p>
            <a:r>
              <a:rPr lang="en-US" dirty="0">
                <a:solidFill>
                  <a:srgbClr val="000000"/>
                </a:solidFill>
                <a:latin typeface="Menlo-Regular" charset="0"/>
              </a:rPr>
              <a:t>    </a:t>
            </a:r>
            <a:r>
              <a:rPr lang="en-US" dirty="0" err="1">
                <a:solidFill>
                  <a:srgbClr val="000000"/>
                </a:solidFill>
                <a:latin typeface="Menlo-Regular" charset="0"/>
              </a:rPr>
              <a:t>all_sprites.update</a:t>
            </a:r>
            <a:r>
              <a:rPr lang="en-US" dirty="0">
                <a:solidFill>
                  <a:srgbClr val="000000"/>
                </a:solidFill>
                <a:latin typeface="Menlo-Regular" charset="0"/>
              </a:rPr>
              <a:t>()</a:t>
            </a:r>
          </a:p>
          <a:p>
            <a:endParaRPr lang="en-US" dirty="0">
              <a:solidFill>
                <a:srgbClr val="000000"/>
              </a:solidFill>
              <a:latin typeface="Menlo-Regular" charset="0"/>
            </a:endParaRPr>
          </a:p>
          <a:p>
            <a:r>
              <a:rPr lang="mr-IN" dirty="0">
                <a:solidFill>
                  <a:srgbClr val="000000"/>
                </a:solidFill>
                <a:latin typeface="Menlo-Regular" charset="0"/>
              </a:rPr>
              <a:t>    </a:t>
            </a:r>
            <a:r>
              <a:rPr lang="mr-IN" dirty="0">
                <a:solidFill>
                  <a:srgbClr val="5D6C79"/>
                </a:solidFill>
                <a:latin typeface="Menlo-Regular" charset="0"/>
              </a:rPr>
              <a:t># </a:t>
            </a:r>
            <a:r>
              <a:rPr lang="mr-IN" dirty="0" err="1">
                <a:solidFill>
                  <a:srgbClr val="5D6C79"/>
                </a:solidFill>
                <a:latin typeface="Menlo-Regular" charset="0"/>
              </a:rPr>
              <a:t>Draw</a:t>
            </a:r>
            <a:r>
              <a:rPr lang="mr-IN" dirty="0">
                <a:solidFill>
                  <a:srgbClr val="5D6C79"/>
                </a:solidFill>
                <a:latin typeface="Menlo-Regular" charset="0"/>
              </a:rPr>
              <a:t> / </a:t>
            </a:r>
            <a:r>
              <a:rPr lang="mr-IN" dirty="0" err="1">
                <a:solidFill>
                  <a:srgbClr val="5D6C79"/>
                </a:solidFill>
                <a:latin typeface="Menlo-Regular" charset="0"/>
              </a:rPr>
              <a:t>render</a:t>
            </a:r>
            <a:endParaRPr lang="mr-IN" dirty="0">
              <a:solidFill>
                <a:srgbClr val="000000"/>
              </a:solidFill>
              <a:latin typeface="Menlo-Regular" charset="0"/>
            </a:endParaRPr>
          </a:p>
          <a:p>
            <a:r>
              <a:rPr lang="en-US" dirty="0">
                <a:solidFill>
                  <a:srgbClr val="000000"/>
                </a:solidFill>
                <a:latin typeface="Menlo-Regular" charset="0"/>
              </a:rPr>
              <a:t>    </a:t>
            </a:r>
            <a:r>
              <a:rPr lang="en-US" dirty="0" err="1">
                <a:solidFill>
                  <a:srgbClr val="000000"/>
                </a:solidFill>
                <a:latin typeface="Menlo-Regular" charset="0"/>
              </a:rPr>
              <a:t>screen.fill</a:t>
            </a:r>
            <a:r>
              <a:rPr lang="en-US" dirty="0">
                <a:solidFill>
                  <a:srgbClr val="000000"/>
                </a:solidFill>
                <a:latin typeface="Menlo-Regular" charset="0"/>
              </a:rPr>
              <a:t>(BLACK)</a:t>
            </a:r>
          </a:p>
          <a:p>
            <a:r>
              <a:rPr lang="en-US" dirty="0">
                <a:solidFill>
                  <a:srgbClr val="000000"/>
                </a:solidFill>
                <a:latin typeface="Menlo-Regular" charset="0"/>
              </a:rPr>
              <a:t>    </a:t>
            </a:r>
            <a:r>
              <a:rPr lang="en-US" dirty="0" err="1">
                <a:solidFill>
                  <a:srgbClr val="000000"/>
                </a:solidFill>
                <a:latin typeface="Menlo-Regular" charset="0"/>
              </a:rPr>
              <a:t>all_sprites.draw</a:t>
            </a:r>
            <a:r>
              <a:rPr lang="en-US" dirty="0">
                <a:solidFill>
                  <a:srgbClr val="000000"/>
                </a:solidFill>
                <a:latin typeface="Menlo-Regular" charset="0"/>
              </a:rPr>
              <a:t>(screen)</a:t>
            </a:r>
            <a:endParaRPr lang="en-US" dirty="0"/>
          </a:p>
        </p:txBody>
      </p:sp>
      <p:sp>
        <p:nvSpPr>
          <p:cNvPr id="7" name="Rectangle 6"/>
          <p:cNvSpPr/>
          <p:nvPr/>
        </p:nvSpPr>
        <p:spPr>
          <a:xfrm>
            <a:off x="448492" y="5133704"/>
            <a:ext cx="6096000" cy="923330"/>
          </a:xfrm>
          <a:prstGeom prst="rect">
            <a:avLst/>
          </a:prstGeom>
        </p:spPr>
        <p:txBody>
          <a:bodyPr>
            <a:spAutoFit/>
          </a:bodyPr>
          <a:lstStyle/>
          <a:p>
            <a:r>
              <a:rPr lang="en-US" dirty="0" smtClean="0">
                <a:solidFill>
                  <a:srgbClr val="515151"/>
                </a:solidFill>
                <a:latin typeface="Droid Sans" charset="0"/>
              </a:rPr>
              <a:t>For </a:t>
            </a:r>
            <a:r>
              <a:rPr lang="en-US" dirty="0">
                <a:solidFill>
                  <a:srgbClr val="515151"/>
                </a:solidFill>
                <a:latin typeface="Droid Sans" charset="0"/>
              </a:rPr>
              <a:t>every sprite that we create we just make sure we add it to the </a:t>
            </a:r>
            <a:r>
              <a:rPr lang="en-US" dirty="0" err="1"/>
              <a:t>all_sprites</a:t>
            </a:r>
            <a:r>
              <a:rPr lang="en-US" dirty="0">
                <a:solidFill>
                  <a:srgbClr val="515151"/>
                </a:solidFill>
                <a:latin typeface="Droid Sans" charset="0"/>
              </a:rPr>
              <a:t> group, and it will automatically be drawn on the screen and updated each time through the loop.</a:t>
            </a:r>
            <a:endParaRPr lang="en-US" dirty="0"/>
          </a:p>
        </p:txBody>
      </p:sp>
    </p:spTree>
    <p:extLst>
      <p:ext uri="{BB962C8B-B14F-4D97-AF65-F5344CB8AC3E}">
        <p14:creationId xmlns:p14="http://schemas.microsoft.com/office/powerpoint/2010/main" val="1165858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a:t>
            </a:r>
            <a:r>
              <a:rPr lang="en-US" dirty="0" smtClean="0"/>
              <a:t> Sprites</a:t>
            </a:r>
            <a:endParaRPr lang="en-US" dirty="0"/>
          </a:p>
        </p:txBody>
      </p:sp>
      <p:sp>
        <p:nvSpPr>
          <p:cNvPr id="3" name="Content Placeholder 2"/>
          <p:cNvSpPr>
            <a:spLocks noGrp="1"/>
          </p:cNvSpPr>
          <p:nvPr>
            <p:ph idx="1"/>
          </p:nvPr>
        </p:nvSpPr>
        <p:spPr>
          <a:xfrm>
            <a:off x="178632" y="2235351"/>
            <a:ext cx="4471745" cy="572776"/>
          </a:xfrm>
        </p:spPr>
        <p:txBody>
          <a:bodyPr/>
          <a:lstStyle/>
          <a:p>
            <a:r>
              <a:rPr lang="en-US" dirty="0"/>
              <a:t>In </a:t>
            </a:r>
            <a:r>
              <a:rPr lang="en-US" dirty="0" err="1"/>
              <a:t>Pygame</a:t>
            </a:r>
            <a:r>
              <a:rPr lang="en-US" dirty="0"/>
              <a:t>, sprites are </a:t>
            </a:r>
            <a:r>
              <a:rPr lang="en-US" i="1" dirty="0"/>
              <a:t>objects</a:t>
            </a:r>
            <a:r>
              <a:rPr lang="en-US" dirty="0"/>
              <a:t>.</a:t>
            </a:r>
            <a:endParaRPr lang="en-US" dirty="0"/>
          </a:p>
        </p:txBody>
      </p:sp>
      <p:sp>
        <p:nvSpPr>
          <p:cNvPr id="8" name="Rectangle 7"/>
          <p:cNvSpPr/>
          <p:nvPr/>
        </p:nvSpPr>
        <p:spPr>
          <a:xfrm>
            <a:off x="5133703" y="2139018"/>
            <a:ext cx="7328263" cy="2308324"/>
          </a:xfrm>
          <a:prstGeom prst="rect">
            <a:avLst/>
          </a:prstGeom>
        </p:spPr>
        <p:txBody>
          <a:bodyPr wrap="square">
            <a:spAutoFit/>
          </a:bodyPr>
          <a:lstStyle/>
          <a:p>
            <a:r>
              <a:rPr lang="en-US" b="1" dirty="0">
                <a:solidFill>
                  <a:srgbClr val="9B2393"/>
                </a:solidFill>
                <a:latin typeface="Menlo-Bold" charset="0"/>
              </a:rPr>
              <a:t>class</a:t>
            </a:r>
            <a:r>
              <a:rPr lang="en-US" dirty="0">
                <a:solidFill>
                  <a:srgbClr val="000000"/>
                </a:solidFill>
                <a:latin typeface="Menlo-Regular" charset="0"/>
              </a:rPr>
              <a:t> Player(</a:t>
            </a:r>
            <a:r>
              <a:rPr lang="en-US" dirty="0" err="1">
                <a:solidFill>
                  <a:srgbClr val="000000"/>
                </a:solidFill>
                <a:latin typeface="Menlo-Regular" charset="0"/>
              </a:rPr>
              <a:t>pygame.sprite.Sprite</a:t>
            </a:r>
            <a:r>
              <a:rPr lang="en-US" dirty="0">
                <a:solidFill>
                  <a:srgbClr val="000000"/>
                </a:solidFill>
                <a:latin typeface="Menlo-Regular" charset="0"/>
              </a:rPr>
              <a:t>):</a:t>
            </a:r>
          </a:p>
          <a:p>
            <a:r>
              <a:rPr lang="en-US" dirty="0">
                <a:solidFill>
                  <a:srgbClr val="000000"/>
                </a:solidFill>
                <a:latin typeface="Menlo-Regular" charset="0"/>
              </a:rPr>
              <a:t>    </a:t>
            </a:r>
            <a:r>
              <a:rPr lang="en-US" b="1" dirty="0" err="1">
                <a:solidFill>
                  <a:srgbClr val="9B2393"/>
                </a:solidFill>
                <a:latin typeface="Menlo-Bold" charset="0"/>
              </a:rPr>
              <a:t>def</a:t>
            </a:r>
            <a:r>
              <a:rPr lang="en-US" dirty="0">
                <a:solidFill>
                  <a:srgbClr val="000000"/>
                </a:solidFill>
                <a:latin typeface="Menlo-Regular" charset="0"/>
              </a:rPr>
              <a:t> __</a:t>
            </a:r>
            <a:r>
              <a:rPr lang="en-US" dirty="0" err="1">
                <a:solidFill>
                  <a:srgbClr val="000000"/>
                </a:solidFill>
                <a:latin typeface="Menlo-Regular" charset="0"/>
              </a:rPr>
              <a:t>init</a:t>
            </a:r>
            <a:r>
              <a:rPr lang="en-US" dirty="0">
                <a:solidFill>
                  <a:srgbClr val="000000"/>
                </a:solidFill>
                <a:latin typeface="Menlo-Regular" charset="0"/>
              </a:rPr>
              <a:t>__(self):</a:t>
            </a:r>
          </a:p>
          <a:p>
            <a:r>
              <a:rPr lang="en-US" dirty="0">
                <a:solidFill>
                  <a:srgbClr val="000000"/>
                </a:solidFill>
                <a:latin typeface="Menlo-Regular" charset="0"/>
              </a:rPr>
              <a:t>        </a:t>
            </a:r>
            <a:r>
              <a:rPr lang="en-US" dirty="0" smtClean="0">
                <a:solidFill>
                  <a:srgbClr val="000000"/>
                </a:solidFill>
                <a:latin typeface="Menlo-Regular" charset="0"/>
              </a:rPr>
              <a:t>pygame.sprite.Sprite</a:t>
            </a:r>
            <a:r>
              <a:rPr lang="en-US" dirty="0">
                <a:solidFill>
                  <a:srgbClr val="000000"/>
                </a:solidFill>
                <a:latin typeface="Menlo-Regular" charset="0"/>
              </a:rPr>
              <a:t>.__</a:t>
            </a:r>
            <a:r>
              <a:rPr lang="en-US" dirty="0" err="1">
                <a:solidFill>
                  <a:srgbClr val="000000"/>
                </a:solidFill>
                <a:latin typeface="Menlo-Regular" charset="0"/>
              </a:rPr>
              <a:t>init</a:t>
            </a:r>
            <a:r>
              <a:rPr lang="en-US" dirty="0">
                <a:solidFill>
                  <a:srgbClr val="000000"/>
                </a:solidFill>
                <a:latin typeface="Menlo-Regular" charset="0"/>
              </a:rPr>
              <a:t>__(self)</a:t>
            </a:r>
          </a:p>
          <a:p>
            <a:r>
              <a:rPr lang="mr-IN" dirty="0">
                <a:solidFill>
                  <a:srgbClr val="000000"/>
                </a:solidFill>
                <a:latin typeface="Menlo-Regular" charset="0"/>
              </a:rPr>
              <a:t>        </a:t>
            </a:r>
            <a:r>
              <a:rPr lang="en-US" dirty="0" smtClean="0">
                <a:solidFill>
                  <a:srgbClr val="000000"/>
                </a:solidFill>
                <a:latin typeface="Menlo-Regular" charset="0"/>
              </a:rPr>
              <a:t>	 </a:t>
            </a:r>
            <a:r>
              <a:rPr lang="mr-IN" dirty="0" err="1" smtClean="0">
                <a:solidFill>
                  <a:srgbClr val="000000"/>
                </a:solidFill>
                <a:latin typeface="Menlo-Regular" charset="0"/>
              </a:rPr>
              <a:t>self.image</a:t>
            </a:r>
            <a:r>
              <a:rPr lang="mr-IN" dirty="0" smtClean="0">
                <a:solidFill>
                  <a:srgbClr val="000000"/>
                </a:solidFill>
                <a:latin typeface="Menlo-Regular" charset="0"/>
              </a:rPr>
              <a:t> </a:t>
            </a:r>
            <a:r>
              <a:rPr lang="mr-IN" dirty="0">
                <a:solidFill>
                  <a:srgbClr val="000000"/>
                </a:solidFill>
                <a:latin typeface="Menlo-Regular" charset="0"/>
              </a:rPr>
              <a:t>= </a:t>
            </a:r>
            <a:r>
              <a:rPr lang="mr-IN" dirty="0" err="1">
                <a:solidFill>
                  <a:srgbClr val="000000"/>
                </a:solidFill>
                <a:latin typeface="Menlo-Regular" charset="0"/>
              </a:rPr>
              <a:t>pygame.Surface</a:t>
            </a:r>
            <a:r>
              <a:rPr lang="mr-IN" dirty="0">
                <a:solidFill>
                  <a:srgbClr val="000000"/>
                </a:solidFill>
                <a:latin typeface="Menlo-Regular" charset="0"/>
              </a:rPr>
              <a:t>((</a:t>
            </a:r>
            <a:r>
              <a:rPr lang="mr-IN" dirty="0">
                <a:solidFill>
                  <a:srgbClr val="1C00CF"/>
                </a:solidFill>
                <a:latin typeface="Menlo-Regular" charset="0"/>
              </a:rPr>
              <a:t>50</a:t>
            </a:r>
            <a:r>
              <a:rPr lang="mr-IN" dirty="0">
                <a:solidFill>
                  <a:srgbClr val="000000"/>
                </a:solidFill>
                <a:latin typeface="Menlo-Regular" charset="0"/>
              </a:rPr>
              <a:t>, </a:t>
            </a:r>
            <a:r>
              <a:rPr lang="mr-IN" dirty="0">
                <a:solidFill>
                  <a:srgbClr val="1C00CF"/>
                </a:solidFill>
                <a:latin typeface="Menlo-Regular" charset="0"/>
              </a:rPr>
              <a:t>50</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self.image.fill</a:t>
            </a:r>
            <a:r>
              <a:rPr lang="en-US" dirty="0">
                <a:solidFill>
                  <a:srgbClr val="000000"/>
                </a:solidFill>
                <a:latin typeface="Menlo-Regular" charset="0"/>
              </a:rPr>
              <a:t>(GREEN)</a:t>
            </a:r>
          </a:p>
          <a:p>
            <a:r>
              <a:rPr lang="en-US" dirty="0">
                <a:solidFill>
                  <a:srgbClr val="000000"/>
                </a:solidFill>
                <a:latin typeface="Menlo-Regular" charset="0"/>
              </a:rPr>
              <a:t>        </a:t>
            </a:r>
            <a:r>
              <a:rPr lang="en-US" dirty="0" err="1">
                <a:solidFill>
                  <a:srgbClr val="000000"/>
                </a:solidFill>
                <a:latin typeface="Menlo-Regular" charset="0"/>
              </a:rPr>
              <a:t>self.rect</a:t>
            </a:r>
            <a:r>
              <a:rPr lang="en-US" dirty="0">
                <a:solidFill>
                  <a:srgbClr val="000000"/>
                </a:solidFill>
                <a:latin typeface="Menlo-Regular" charset="0"/>
              </a:rPr>
              <a:t> = </a:t>
            </a:r>
            <a:r>
              <a:rPr lang="en-US" dirty="0" err="1">
                <a:solidFill>
                  <a:srgbClr val="000000"/>
                </a:solidFill>
                <a:latin typeface="Menlo-Regular" charset="0"/>
              </a:rPr>
              <a:t>self.image.get_rect</a:t>
            </a:r>
            <a:r>
              <a:rPr lang="en-US" dirty="0" smtClean="0">
                <a:solidFill>
                  <a:srgbClr val="000000"/>
                </a:solidFill>
                <a:latin typeface="Menlo-Regular" charset="0"/>
              </a:rPr>
              <a:t>()</a:t>
            </a:r>
          </a:p>
          <a:p>
            <a:r>
              <a:rPr lang="en-US" dirty="0">
                <a:solidFill>
                  <a:srgbClr val="000000"/>
                </a:solidFill>
                <a:latin typeface="Menlo-Regular" charset="0"/>
              </a:rPr>
              <a:t>	</a:t>
            </a:r>
            <a:r>
              <a:rPr lang="en-US" dirty="0" smtClean="0">
                <a:solidFill>
                  <a:srgbClr val="000000"/>
                </a:solidFill>
                <a:latin typeface="Menlo-Regular" charset="0"/>
              </a:rPr>
              <a:t>	  </a:t>
            </a:r>
            <a:r>
              <a:rPr lang="en-US" dirty="0" err="1" smtClean="0"/>
              <a:t>self.rect</a:t>
            </a:r>
            <a:r>
              <a:rPr lang="en-US" dirty="0" smtClean="0"/>
              <a:t> </a:t>
            </a:r>
            <a:r>
              <a:rPr lang="en-US" dirty="0"/>
              <a:t>= </a:t>
            </a:r>
            <a:r>
              <a:rPr lang="en-US" dirty="0" err="1"/>
              <a:t>self.image.get_rect</a:t>
            </a:r>
            <a:r>
              <a:rPr lang="en-US" dirty="0" smtClean="0"/>
              <a:t>()</a:t>
            </a:r>
          </a:p>
          <a:p>
            <a:r>
              <a:rPr lang="en-US" dirty="0"/>
              <a:t>	</a:t>
            </a:r>
            <a:r>
              <a:rPr lang="en-US" dirty="0" smtClean="0"/>
              <a:t>	    </a:t>
            </a:r>
            <a:r>
              <a:rPr lang="mr-IN" dirty="0" err="1" smtClean="0"/>
              <a:t>self.rect.center</a:t>
            </a:r>
            <a:r>
              <a:rPr lang="mr-IN" dirty="0" smtClean="0"/>
              <a:t> </a:t>
            </a:r>
            <a:r>
              <a:rPr lang="mr-IN" dirty="0"/>
              <a:t>= (WIDTH / 2, HEIGHT / 2)</a:t>
            </a:r>
            <a:endParaRPr lang="en-US" dirty="0"/>
          </a:p>
        </p:txBody>
      </p:sp>
      <p:sp>
        <p:nvSpPr>
          <p:cNvPr id="9" name="Rectangle 8"/>
          <p:cNvSpPr/>
          <p:nvPr/>
        </p:nvSpPr>
        <p:spPr>
          <a:xfrm>
            <a:off x="178632" y="3016181"/>
            <a:ext cx="4275802"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solidFill>
                  <a:srgbClr val="515151"/>
                </a:solidFill>
                <a:latin typeface="Droid Sans" charset="0"/>
              </a:rPr>
              <a:t>define the </a:t>
            </a:r>
            <a:r>
              <a:rPr lang="en-US"/>
              <a:t>image</a:t>
            </a:r>
            <a:r>
              <a:rPr lang="en-US">
                <a:solidFill>
                  <a:srgbClr val="515151"/>
                </a:solidFill>
                <a:latin typeface="Droid Sans" charset="0"/>
              </a:rPr>
              <a:t> property - in this case, we’re just creating a simple 50 x 50 square and filling it with the color </a:t>
            </a:r>
            <a:r>
              <a:rPr lang="en-US"/>
              <a:t>GREEN</a:t>
            </a:r>
          </a:p>
        </p:txBody>
      </p:sp>
      <p:cxnSp>
        <p:nvCxnSpPr>
          <p:cNvPr id="10" name="Straight Arrow Connector 9">
            <a:extLst>
              <a:ext uri="{FF2B5EF4-FFF2-40B4-BE49-F238E27FC236}">
                <a16:creationId xmlns="" xmlns:a16="http://schemas.microsoft.com/office/drawing/2014/main" id="{A68FF25F-92EB-AE4D-B49A-9D535DFDCC05}"/>
              </a:ext>
            </a:extLst>
          </p:cNvPr>
          <p:cNvCxnSpPr/>
          <p:nvPr/>
        </p:nvCxnSpPr>
        <p:spPr>
          <a:xfrm flipV="1">
            <a:off x="4454434" y="3239589"/>
            <a:ext cx="1641565" cy="1306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8633" y="4467606"/>
            <a:ext cx="4367242"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515151"/>
                </a:solidFill>
                <a:latin typeface="Droid Sans" charset="0"/>
              </a:rPr>
              <a:t>Rectangles are used all over the place in </a:t>
            </a:r>
            <a:r>
              <a:rPr lang="en-US" dirty="0" err="1">
                <a:solidFill>
                  <a:srgbClr val="515151"/>
                </a:solidFill>
                <a:latin typeface="Droid Sans" charset="0"/>
              </a:rPr>
              <a:t>Pygame</a:t>
            </a:r>
            <a:r>
              <a:rPr lang="en-US" dirty="0">
                <a:solidFill>
                  <a:srgbClr val="515151"/>
                </a:solidFill>
                <a:latin typeface="Droid Sans" charset="0"/>
              </a:rPr>
              <a:t> to keep track of an object’s coordinates.</a:t>
            </a:r>
            <a:endParaRPr lang="en-US" dirty="0"/>
          </a:p>
        </p:txBody>
      </p:sp>
      <p:cxnSp>
        <p:nvCxnSpPr>
          <p:cNvPr id="14" name="Straight Arrow Connector 13">
            <a:extLst>
              <a:ext uri="{FF2B5EF4-FFF2-40B4-BE49-F238E27FC236}">
                <a16:creationId xmlns="" xmlns:a16="http://schemas.microsoft.com/office/drawing/2014/main" id="{A68FF25F-92EB-AE4D-B49A-9D535DFDCC05}"/>
              </a:ext>
            </a:extLst>
          </p:cNvPr>
          <p:cNvCxnSpPr/>
          <p:nvPr/>
        </p:nvCxnSpPr>
        <p:spPr>
          <a:xfrm flipV="1">
            <a:off x="4650377" y="3853597"/>
            <a:ext cx="1580606" cy="93717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298474" y="4777763"/>
            <a:ext cx="5366657" cy="923330"/>
          </a:xfrm>
          <a:prstGeom prst="rect">
            <a:avLst/>
          </a:prstGeom>
        </p:spPr>
        <p:txBody>
          <a:bodyPr wrap="square">
            <a:spAutoFit/>
          </a:bodyPr>
          <a:lstStyle/>
          <a:p>
            <a:r>
              <a:rPr lang="en-US" dirty="0" err="1">
                <a:solidFill>
                  <a:srgbClr val="000000"/>
                </a:solidFill>
                <a:latin typeface="Menlo-Regular" charset="0"/>
              </a:rPr>
              <a:t>all_sprites</a:t>
            </a:r>
            <a:r>
              <a:rPr lang="en-US" dirty="0">
                <a:solidFill>
                  <a:srgbClr val="000000"/>
                </a:solidFill>
                <a:latin typeface="Menlo-Regular" charset="0"/>
              </a:rPr>
              <a:t> = </a:t>
            </a:r>
            <a:r>
              <a:rPr lang="en-US" dirty="0" err="1">
                <a:solidFill>
                  <a:srgbClr val="000000"/>
                </a:solidFill>
                <a:latin typeface="Menlo-Regular" charset="0"/>
              </a:rPr>
              <a:t>pygame.sprite.Group</a:t>
            </a:r>
            <a:r>
              <a:rPr lang="en-US" dirty="0">
                <a:solidFill>
                  <a:srgbClr val="000000"/>
                </a:solidFill>
                <a:latin typeface="Menlo-Regular" charset="0"/>
              </a:rPr>
              <a:t>()</a:t>
            </a:r>
          </a:p>
          <a:p>
            <a:r>
              <a:rPr lang="en-US" dirty="0">
                <a:solidFill>
                  <a:srgbClr val="000000"/>
                </a:solidFill>
                <a:latin typeface="Menlo-Regular" charset="0"/>
              </a:rPr>
              <a:t>player = Player()</a:t>
            </a:r>
          </a:p>
          <a:p>
            <a:r>
              <a:rPr lang="en-US" dirty="0" err="1">
                <a:solidFill>
                  <a:srgbClr val="000000"/>
                </a:solidFill>
                <a:latin typeface="Menlo-Regular" charset="0"/>
              </a:rPr>
              <a:t>all_sprites.add</a:t>
            </a:r>
            <a:r>
              <a:rPr lang="en-US" dirty="0">
                <a:solidFill>
                  <a:srgbClr val="000000"/>
                </a:solidFill>
                <a:latin typeface="Menlo-Regular" charset="0"/>
              </a:rPr>
              <a:t>(player)</a:t>
            </a:r>
            <a:endParaRPr lang="en-US" dirty="0"/>
          </a:p>
        </p:txBody>
      </p:sp>
      <p:sp>
        <p:nvSpPr>
          <p:cNvPr id="18" name="Rectangle 17"/>
          <p:cNvSpPr/>
          <p:nvPr/>
        </p:nvSpPr>
        <p:spPr>
          <a:xfrm>
            <a:off x="241662" y="5615738"/>
            <a:ext cx="5140235"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mtClean="0">
                <a:solidFill>
                  <a:srgbClr val="515151"/>
                </a:solidFill>
                <a:latin typeface="Droid Sans" charset="0"/>
              </a:rPr>
              <a:t>create </a:t>
            </a:r>
            <a:r>
              <a:rPr lang="en-US">
                <a:solidFill>
                  <a:srgbClr val="515151"/>
                </a:solidFill>
                <a:latin typeface="Droid Sans" charset="0"/>
              </a:rPr>
              <a:t>it by making an </a:t>
            </a:r>
            <a:r>
              <a:rPr lang="en-US" i="1">
                <a:solidFill>
                  <a:srgbClr val="515151"/>
                </a:solidFill>
                <a:latin typeface="Droid Sans" charset="0"/>
              </a:rPr>
              <a:t>instance</a:t>
            </a:r>
            <a:r>
              <a:rPr lang="en-US">
                <a:solidFill>
                  <a:srgbClr val="515151"/>
                </a:solidFill>
                <a:latin typeface="Droid Sans" charset="0"/>
              </a:rPr>
              <a:t> of the Player class. </a:t>
            </a:r>
            <a:r>
              <a:rPr lang="en-US" dirty="0">
                <a:solidFill>
                  <a:srgbClr val="515151"/>
                </a:solidFill>
                <a:latin typeface="Droid Sans" charset="0"/>
              </a:rPr>
              <a:t>We also need to make sure we add the sprite to the </a:t>
            </a:r>
            <a:r>
              <a:rPr lang="en-US" dirty="0" err="1"/>
              <a:t>all_sprites</a:t>
            </a:r>
            <a:r>
              <a:rPr lang="en-US" dirty="0">
                <a:solidFill>
                  <a:srgbClr val="515151"/>
                </a:solidFill>
                <a:latin typeface="Droid Sans" charset="0"/>
              </a:rPr>
              <a:t> group:</a:t>
            </a:r>
            <a:endParaRPr lang="en-US" dirty="0"/>
          </a:p>
        </p:txBody>
      </p:sp>
      <p:cxnSp>
        <p:nvCxnSpPr>
          <p:cNvPr id="19" name="Straight Arrow Connector 18">
            <a:extLst>
              <a:ext uri="{FF2B5EF4-FFF2-40B4-BE49-F238E27FC236}">
                <a16:creationId xmlns="" xmlns:a16="http://schemas.microsoft.com/office/drawing/2014/main" id="{A68FF25F-92EB-AE4D-B49A-9D535DFDCC05}"/>
              </a:ext>
            </a:extLst>
          </p:cNvPr>
          <p:cNvCxnSpPr/>
          <p:nvPr/>
        </p:nvCxnSpPr>
        <p:spPr>
          <a:xfrm flipV="1">
            <a:off x="5377543" y="5390936"/>
            <a:ext cx="853440" cy="70578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192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Sprite </a:t>
            </a:r>
            <a:r>
              <a:rPr lang="en-US" dirty="0" smtClean="0"/>
              <a:t>movement</a:t>
            </a:r>
            <a:endParaRPr lang="en-US" dirty="0"/>
          </a:p>
        </p:txBody>
      </p:sp>
      <p:sp>
        <p:nvSpPr>
          <p:cNvPr id="4" name="Rectangle 3"/>
          <p:cNvSpPr/>
          <p:nvPr/>
        </p:nvSpPr>
        <p:spPr>
          <a:xfrm>
            <a:off x="631370" y="2698187"/>
            <a:ext cx="7023463" cy="1200329"/>
          </a:xfrm>
          <a:prstGeom prst="rect">
            <a:avLst/>
          </a:prstGeom>
        </p:spPr>
        <p:txBody>
          <a:bodyPr wrap="square">
            <a:spAutoFit/>
          </a:bodyPr>
          <a:lstStyle/>
          <a:p>
            <a:r>
              <a:rPr lang="en-US" dirty="0">
                <a:solidFill>
                  <a:srgbClr val="000000"/>
                </a:solidFill>
                <a:latin typeface="Menlo-Regular" charset="0"/>
              </a:rPr>
              <a:t> </a:t>
            </a:r>
            <a:r>
              <a:rPr lang="en-US" b="1" dirty="0" err="1">
                <a:solidFill>
                  <a:srgbClr val="9B2393"/>
                </a:solidFill>
                <a:latin typeface="Menlo-Bold" charset="0"/>
              </a:rPr>
              <a:t>def</a:t>
            </a:r>
            <a:r>
              <a:rPr lang="en-US" dirty="0">
                <a:solidFill>
                  <a:srgbClr val="000000"/>
                </a:solidFill>
                <a:latin typeface="Menlo-Regular" charset="0"/>
              </a:rPr>
              <a:t> update(self):</a:t>
            </a:r>
          </a:p>
          <a:p>
            <a:r>
              <a:rPr lang="mr-IN" dirty="0">
                <a:solidFill>
                  <a:srgbClr val="000000"/>
                </a:solidFill>
                <a:latin typeface="Menlo-Regular" charset="0"/>
              </a:rPr>
              <a:t>        </a:t>
            </a:r>
            <a:r>
              <a:rPr lang="mr-IN" dirty="0" err="1">
                <a:solidFill>
                  <a:srgbClr val="000000"/>
                </a:solidFill>
                <a:latin typeface="Menlo-Regular" charset="0"/>
              </a:rPr>
              <a:t>self.rect.x</a:t>
            </a:r>
            <a:r>
              <a:rPr lang="mr-IN" dirty="0">
                <a:solidFill>
                  <a:srgbClr val="000000"/>
                </a:solidFill>
                <a:latin typeface="Menlo-Regular" charset="0"/>
              </a:rPr>
              <a:t> += </a:t>
            </a:r>
            <a:r>
              <a:rPr lang="mr-IN" dirty="0" smtClean="0">
                <a:solidFill>
                  <a:srgbClr val="1C00CF"/>
                </a:solidFill>
                <a:latin typeface="Menlo-Regular" charset="0"/>
              </a:rPr>
              <a:t>5</a:t>
            </a:r>
            <a:r>
              <a:rPr lang="en-US" dirty="0" smtClean="0">
                <a:solidFill>
                  <a:srgbClr val="1C00CF"/>
                </a:solidFill>
                <a:latin typeface="Menlo-Regular" charset="0"/>
              </a:rPr>
              <a:t> # </a:t>
            </a:r>
            <a:r>
              <a:rPr lang="mr-IN" dirty="0" err="1">
                <a:solidFill>
                  <a:srgbClr val="000000"/>
                </a:solidFill>
                <a:latin typeface="Menlo-Regular" charset="0"/>
              </a:rPr>
              <a:t>self.rect.x</a:t>
            </a:r>
            <a:r>
              <a:rPr lang="mr-IN" dirty="0">
                <a:solidFill>
                  <a:srgbClr val="000000"/>
                </a:solidFill>
                <a:latin typeface="Menlo-Regular" charset="0"/>
              </a:rPr>
              <a:t> </a:t>
            </a:r>
            <a:r>
              <a:rPr lang="mr-IN" dirty="0" smtClean="0">
                <a:solidFill>
                  <a:srgbClr val="000000"/>
                </a:solidFill>
                <a:latin typeface="Menlo-Regular" charset="0"/>
              </a:rPr>
              <a:t>=</a:t>
            </a:r>
            <a:r>
              <a:rPr lang="en-US" dirty="0" smtClean="0">
                <a:solidFill>
                  <a:srgbClr val="000000"/>
                </a:solidFill>
                <a:latin typeface="Menlo-Regular" charset="0"/>
              </a:rPr>
              <a:t> </a:t>
            </a:r>
            <a:r>
              <a:rPr lang="mr-IN" dirty="0" err="1" smtClean="0">
                <a:solidFill>
                  <a:srgbClr val="000000"/>
                </a:solidFill>
                <a:latin typeface="Menlo-Regular" charset="0"/>
              </a:rPr>
              <a:t>self.rect.x</a:t>
            </a:r>
            <a:r>
              <a:rPr lang="en-US" dirty="0" smtClean="0">
                <a:solidFill>
                  <a:srgbClr val="000000"/>
                </a:solidFill>
                <a:latin typeface="Menlo-Regular" charset="0"/>
              </a:rPr>
              <a:t> +</a:t>
            </a:r>
            <a:r>
              <a:rPr lang="mr-IN" dirty="0" smtClean="0">
                <a:solidFill>
                  <a:srgbClr val="000000"/>
                </a:solidFill>
                <a:latin typeface="Menlo-Regular" charset="0"/>
              </a:rPr>
              <a:t> </a:t>
            </a:r>
            <a:r>
              <a:rPr lang="mr-IN" dirty="0" smtClean="0">
                <a:solidFill>
                  <a:srgbClr val="1C00CF"/>
                </a:solidFill>
                <a:latin typeface="Menlo-Regular" charset="0"/>
              </a:rPr>
              <a:t>5</a:t>
            </a:r>
            <a:endParaRPr lang="mr-IN" dirty="0">
              <a:solidFill>
                <a:srgbClr val="000000"/>
              </a:solidFill>
              <a:latin typeface="Menlo-Regular" charset="0"/>
            </a:endParaRPr>
          </a:p>
          <a:p>
            <a:r>
              <a:rPr lang="en-US" dirty="0">
                <a:solidFill>
                  <a:srgbClr val="000000"/>
                </a:solidFill>
                <a:latin typeface="Menlo-Regular" charset="0"/>
              </a:rPr>
              <a:t>   </a:t>
            </a:r>
            <a:r>
              <a:rPr lang="en-US" b="1" dirty="0" smtClean="0">
                <a:solidFill>
                  <a:srgbClr val="9B2393"/>
                </a:solidFill>
                <a:latin typeface="Menlo-Bold" charset="0"/>
              </a:rPr>
              <a:t>if</a:t>
            </a:r>
            <a:r>
              <a:rPr lang="en-US" dirty="0" smtClean="0">
                <a:solidFill>
                  <a:srgbClr val="000000"/>
                </a:solidFill>
                <a:latin typeface="Menlo-Regular" charset="0"/>
              </a:rPr>
              <a:t> </a:t>
            </a:r>
            <a:r>
              <a:rPr lang="en-US" dirty="0" err="1">
                <a:solidFill>
                  <a:srgbClr val="000000"/>
                </a:solidFill>
                <a:latin typeface="Menlo-Regular" charset="0"/>
              </a:rPr>
              <a:t>self.rect.left</a:t>
            </a:r>
            <a:r>
              <a:rPr lang="en-US" dirty="0">
                <a:solidFill>
                  <a:srgbClr val="000000"/>
                </a:solidFill>
                <a:latin typeface="Menlo-Regular" charset="0"/>
              </a:rPr>
              <a:t> &gt; WIDTH:</a:t>
            </a:r>
          </a:p>
          <a:p>
            <a:r>
              <a:rPr lang="mr-IN" dirty="0">
                <a:solidFill>
                  <a:srgbClr val="000000"/>
                </a:solidFill>
                <a:latin typeface="Menlo-Regular" charset="0"/>
              </a:rPr>
              <a:t>            </a:t>
            </a:r>
            <a:r>
              <a:rPr lang="en-US" dirty="0" smtClean="0">
                <a:solidFill>
                  <a:srgbClr val="000000"/>
                </a:solidFill>
                <a:latin typeface="Menlo-Regular" charset="0"/>
              </a:rPr>
              <a:t>	</a:t>
            </a:r>
            <a:r>
              <a:rPr lang="mr-IN" dirty="0" err="1" smtClean="0">
                <a:solidFill>
                  <a:srgbClr val="000000"/>
                </a:solidFill>
                <a:latin typeface="Menlo-Regular" charset="0"/>
              </a:rPr>
              <a:t>self.rect.right</a:t>
            </a:r>
            <a:r>
              <a:rPr lang="mr-IN" dirty="0" smtClean="0">
                <a:solidFill>
                  <a:srgbClr val="000000"/>
                </a:solidFill>
                <a:latin typeface="Menlo-Regular" charset="0"/>
              </a:rPr>
              <a:t> </a:t>
            </a:r>
            <a:r>
              <a:rPr lang="mr-IN" dirty="0">
                <a:solidFill>
                  <a:srgbClr val="000000"/>
                </a:solidFill>
                <a:latin typeface="Menlo-Regular" charset="0"/>
              </a:rPr>
              <a:t>= </a:t>
            </a:r>
            <a:r>
              <a:rPr lang="mr-IN" dirty="0">
                <a:solidFill>
                  <a:srgbClr val="1C00CF"/>
                </a:solidFill>
                <a:latin typeface="Menlo-Regular" charset="0"/>
              </a:rPr>
              <a:t>0</a:t>
            </a:r>
            <a:endParaRPr lang="en-US" dirty="0"/>
          </a:p>
        </p:txBody>
      </p:sp>
      <p:pic>
        <p:nvPicPr>
          <p:cNvPr id="5" name="Picture 4"/>
          <p:cNvPicPr>
            <a:picLocks noChangeAspect="1"/>
          </p:cNvPicPr>
          <p:nvPr/>
        </p:nvPicPr>
        <p:blipFill>
          <a:blip r:embed="rId2"/>
          <a:stretch>
            <a:fillRect/>
          </a:stretch>
        </p:blipFill>
        <p:spPr>
          <a:xfrm>
            <a:off x="7654834" y="2371636"/>
            <a:ext cx="4002133" cy="3053760"/>
          </a:xfrm>
          <a:prstGeom prst="rect">
            <a:avLst/>
          </a:prstGeom>
        </p:spPr>
      </p:pic>
      <p:cxnSp>
        <p:nvCxnSpPr>
          <p:cNvPr id="6" name="Straight Arrow Connector 5">
            <a:extLst>
              <a:ext uri="{FF2B5EF4-FFF2-40B4-BE49-F238E27FC236}">
                <a16:creationId xmlns="" xmlns:a16="http://schemas.microsoft.com/office/drawing/2014/main" id="{A68FF25F-92EB-AE4D-B49A-9D535DFDCC05}"/>
              </a:ext>
            </a:extLst>
          </p:cNvPr>
          <p:cNvCxnSpPr/>
          <p:nvPr/>
        </p:nvCxnSpPr>
        <p:spPr>
          <a:xfrm flipV="1">
            <a:off x="9655900" y="3937705"/>
            <a:ext cx="1029517" cy="976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7898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4002</TotalTime>
  <Words>419</Words>
  <Application>Microsoft Macintosh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Calibri</vt:lpstr>
      <vt:lpstr>Century Gothic</vt:lpstr>
      <vt:lpstr>Droid Sans</vt:lpstr>
      <vt:lpstr>Mangal</vt:lpstr>
      <vt:lpstr>Menlo-Bold</vt:lpstr>
      <vt:lpstr>Menlo-Regular</vt:lpstr>
      <vt:lpstr>Wingdings 2</vt:lpstr>
      <vt:lpstr>Arial</vt:lpstr>
      <vt:lpstr>Quotable</vt:lpstr>
      <vt:lpstr>Introduction to Pygame</vt:lpstr>
      <vt:lpstr>Pygame</vt:lpstr>
      <vt:lpstr>Pygame</vt:lpstr>
      <vt:lpstr>Pygame</vt:lpstr>
      <vt:lpstr>Getting started with pygame</vt:lpstr>
      <vt:lpstr>Getting started with pygame</vt:lpstr>
      <vt:lpstr>Working with Sprites</vt:lpstr>
      <vt:lpstr>Creat Sprites</vt:lpstr>
      <vt:lpstr>Sprite movement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 with python.turtle and pygame</dc:title>
  <dc:creator>Microsoft Office User</dc:creator>
  <cp:lastModifiedBy>Office</cp:lastModifiedBy>
  <cp:revision>118</cp:revision>
  <dcterms:created xsi:type="dcterms:W3CDTF">2020-05-15T20:12:13Z</dcterms:created>
  <dcterms:modified xsi:type="dcterms:W3CDTF">2020-07-16T03:05:58Z</dcterms:modified>
</cp:coreProperties>
</file>