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3"/>
  </p:notesMasterIdLst>
  <p:sldIdLst>
    <p:sldId id="272" r:id="rId2"/>
    <p:sldId id="271" r:id="rId3"/>
    <p:sldId id="270" r:id="rId4"/>
    <p:sldId id="261" r:id="rId5"/>
    <p:sldId id="262" r:id="rId6"/>
    <p:sldId id="267" r:id="rId7"/>
    <p:sldId id="263" r:id="rId8"/>
    <p:sldId id="265" r:id="rId9"/>
    <p:sldId id="269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9"/>
    <p:restoredTop sz="96208"/>
  </p:normalViewPr>
  <p:slideViewPr>
    <p:cSldViewPr snapToGrid="0" snapToObjects="1">
      <p:cViewPr>
        <p:scale>
          <a:sx n="82" d="100"/>
          <a:sy n="82" d="100"/>
        </p:scale>
        <p:origin x="100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hyperlink" Target="https://www.mathsisfun.com/data/cartesian-coordinate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559" y="2370569"/>
            <a:ext cx="10554574" cy="29170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1:00 </a:t>
            </a:r>
            <a:r>
              <a:rPr lang="mr-IN" sz="2400" dirty="0" smtClean="0"/>
              <a:t>–</a:t>
            </a:r>
            <a:r>
              <a:rPr lang="en-US" sz="2400" dirty="0" smtClean="0"/>
              <a:t> 1:40 class time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10 minutes break</a:t>
            </a:r>
          </a:p>
          <a:p>
            <a:r>
              <a:rPr lang="en-US" sz="2400" dirty="0" smtClean="0"/>
              <a:t>1:50 </a:t>
            </a:r>
            <a:r>
              <a:rPr lang="mr-IN" sz="2400" dirty="0" smtClean="0"/>
              <a:t>–</a:t>
            </a:r>
            <a:r>
              <a:rPr lang="en-US" sz="2400" dirty="0" smtClean="0"/>
              <a:t> 2:30 </a:t>
            </a:r>
            <a:r>
              <a:rPr lang="en-US" sz="2400" dirty="0"/>
              <a:t>class time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10 minutes break</a:t>
            </a:r>
          </a:p>
          <a:p>
            <a:r>
              <a:rPr lang="en-US" sz="2400" dirty="0" smtClean="0"/>
              <a:t>2:40 </a:t>
            </a:r>
            <a:r>
              <a:rPr lang="mr-IN" sz="2400" dirty="0" smtClean="0"/>
              <a:t>–</a:t>
            </a:r>
            <a:r>
              <a:rPr lang="en-US" sz="2400" dirty="0" smtClean="0"/>
              <a:t> 3:00 </a:t>
            </a:r>
            <a:r>
              <a:rPr lang="en-US" sz="2400" dirty="0"/>
              <a:t>class time</a:t>
            </a:r>
          </a:p>
        </p:txBody>
      </p:sp>
    </p:spTree>
    <p:extLst>
      <p:ext uri="{BB962C8B-B14F-4D97-AF65-F5344CB8AC3E}">
        <p14:creationId xmlns:p14="http://schemas.microsoft.com/office/powerpoint/2010/main" val="14055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xmlns="" id="{84B4EEE6-6018-CD43-8802-133A2DC0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88"/>
          <a:stretch/>
        </p:blipFill>
        <p:spPr>
          <a:xfrm>
            <a:off x="4999523" y="1047952"/>
            <a:ext cx="7192477" cy="25175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F15604A-9FC5-5B4D-9780-A0ECBD34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7"/>
          <a:stretch/>
        </p:blipFill>
        <p:spPr>
          <a:xfrm>
            <a:off x="6996741" y="3429000"/>
            <a:ext cx="3976756" cy="338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2306726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Python (with Turtle)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68FF25F-92EB-AE4D-B49A-9D535DFDCC05}"/>
              </a:ext>
            </a:extLst>
          </p:cNvPr>
          <p:cNvCxnSpPr/>
          <p:nvPr/>
        </p:nvCxnSpPr>
        <p:spPr>
          <a:xfrm flipV="1">
            <a:off x="10973497" y="1589856"/>
            <a:ext cx="385763" cy="5715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ame 26">
            <a:extLst>
              <a:ext uri="{FF2B5EF4-FFF2-40B4-BE49-F238E27FC236}">
                <a16:creationId xmlns:a16="http://schemas.microsoft.com/office/drawing/2014/main" xmlns="" id="{3DD01559-3DB0-CB4B-A2F0-6B74C049CAB4}"/>
              </a:ext>
            </a:extLst>
          </p:cNvPr>
          <p:cNvSpPr/>
          <p:nvPr/>
        </p:nvSpPr>
        <p:spPr>
          <a:xfrm>
            <a:off x="7442686" y="1047952"/>
            <a:ext cx="1000125" cy="254000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xmlns="" id="{3B16BB6E-A2C4-1740-94D2-9BE2DBECE1BD}"/>
              </a:ext>
            </a:extLst>
          </p:cNvPr>
          <p:cNvSpPr/>
          <p:nvPr/>
        </p:nvSpPr>
        <p:spPr>
          <a:xfrm>
            <a:off x="7304205" y="4746754"/>
            <a:ext cx="3315380" cy="442878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EB7B19-7B95-FE4C-AADF-BBF7E26E6825}"/>
              </a:ext>
            </a:extLst>
          </p:cNvPr>
          <p:cNvSpPr/>
          <p:nvPr/>
        </p:nvSpPr>
        <p:spPr>
          <a:xfrm>
            <a:off x="1920295" y="4870526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Shapes and angles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35" r="1569"/>
          <a:stretch/>
        </p:blipFill>
        <p:spPr>
          <a:xfrm>
            <a:off x="68717" y="2310027"/>
            <a:ext cx="6165827" cy="3292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9" y="2347911"/>
            <a:ext cx="5616914" cy="3189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338" y="6027313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shapes</a:t>
            </a:r>
            <a:r>
              <a:rPr lang="en-US" smtClean="0"/>
              <a:t>: angle </a:t>
            </a:r>
            <a:r>
              <a:rPr lang="en-US" dirty="0" smtClean="0"/>
              <a:t>(degree) = (n-2)*180/n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7808" y="2355629"/>
            <a:ext cx="17499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String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print()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nput()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“\n”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19973" y="3600696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(a)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485" y="2678795"/>
            <a:ext cx="449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correct?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19973" y="4387112"/>
            <a:ext cx="621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(b)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?”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9973" y="5105283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?” \n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970" y="5823454"/>
            <a:ext cx="66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(d)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?\n”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 txBox="1">
            <a:spLocks/>
          </p:cNvSpPr>
          <p:nvPr/>
        </p:nvSpPr>
        <p:spPr>
          <a:xfrm>
            <a:off x="1060174" y="1596302"/>
            <a:ext cx="10535478" cy="1572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Lecture 2 </a:t>
            </a:r>
          </a:p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Turtle </a:t>
            </a:r>
            <a:r>
              <a:rPr lang="en-US" sz="4400" dirty="0">
                <a:solidFill>
                  <a:schemeClr val="tx1"/>
                </a:solidFill>
              </a:rPr>
              <a:t>Graphics: Drawing </a:t>
            </a:r>
            <a:r>
              <a:rPr lang="en-US" sz="4400" dirty="0" smtClean="0">
                <a:solidFill>
                  <a:schemeClr val="tx1"/>
                </a:solidFill>
              </a:rPr>
              <a:t>with Python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6132" y="3909445"/>
            <a:ext cx="814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/python4kids/tree/master/lec01</a:t>
            </a:r>
          </a:p>
        </p:txBody>
      </p:sp>
    </p:spTree>
    <p:extLst>
      <p:ext uri="{BB962C8B-B14F-4D97-AF65-F5344CB8AC3E}">
        <p14:creationId xmlns:p14="http://schemas.microsoft.com/office/powerpoint/2010/main" val="5438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Turtle package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808" y="2355629"/>
            <a:ext cx="10363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Write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instructions </a:t>
            </a:r>
            <a:r>
              <a:rPr lang="en-US" sz="2800" dirty="0">
                <a:latin typeface="Ä&gt;r„˛" charset="0"/>
              </a:rPr>
              <a:t>that tell </a:t>
            </a:r>
            <a:r>
              <a:rPr lang="en-US" sz="2800" dirty="0" smtClean="0">
                <a:latin typeface="Ä&gt;r„˛" charset="0"/>
              </a:rPr>
              <a:t>a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virtual turtle</a:t>
            </a:r>
            <a:r>
              <a:rPr lang="en-US" sz="2800" dirty="0" smtClean="0">
                <a:latin typeface="Ä&gt;r„˛" charset="0"/>
              </a:rPr>
              <a:t> </a:t>
            </a:r>
            <a:r>
              <a:rPr lang="en-US" sz="2800" dirty="0">
                <a:latin typeface="Ä&gt;r„˛" charset="0"/>
              </a:rPr>
              <a:t>to move around the screen. </a:t>
            </a:r>
            <a:endParaRPr lang="en-US" sz="2800" dirty="0" smtClean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Ä&gt;r„˛" charset="0"/>
              </a:rPr>
              <a:t>The </a:t>
            </a:r>
            <a:r>
              <a:rPr lang="en-US" sz="2800" dirty="0">
                <a:latin typeface="Ä&gt;r„˛" charset="0"/>
              </a:rPr>
              <a:t>turtle carries a pen, and </a:t>
            </a:r>
            <a:r>
              <a:rPr lang="en-US" sz="2800" dirty="0" smtClean="0">
                <a:latin typeface="Ä&gt;r„˛" charset="0"/>
              </a:rPr>
              <a:t>you can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instruct the turtle to use its pen to draw lines</a:t>
            </a:r>
            <a:r>
              <a:rPr lang="en-US" sz="2800" dirty="0">
                <a:latin typeface="Ä&gt;r„˛" charset="0"/>
              </a:rPr>
              <a:t> wherever it goes. </a:t>
            </a:r>
            <a:endParaRPr lang="en-US" sz="2800" dirty="0" smtClean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Ä&gt;r„˛" charset="0"/>
              </a:rPr>
              <a:t>By </a:t>
            </a:r>
            <a:r>
              <a:rPr lang="en-US" sz="2800" dirty="0">
                <a:latin typeface="Ä&gt;r„˛" charset="0"/>
              </a:rPr>
              <a:t>writing code </a:t>
            </a:r>
            <a:r>
              <a:rPr lang="en-US" sz="2800" dirty="0" smtClean="0">
                <a:latin typeface="Ä&gt;r„˛" charset="0"/>
              </a:rPr>
              <a:t>to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move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the turtle around</a:t>
            </a:r>
            <a:r>
              <a:rPr lang="en-US" sz="2800" dirty="0">
                <a:latin typeface="Ä&gt;r„˛" charset="0"/>
              </a:rPr>
              <a:t> in cool patterns, you can make it draw amazing pictures.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1635" t="19936" r="26081" b="11057"/>
          <a:stretch/>
        </p:blipFill>
        <p:spPr>
          <a:xfrm>
            <a:off x="6095999" y="4541886"/>
            <a:ext cx="1921566" cy="19309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129" y="4602398"/>
            <a:ext cx="1590889" cy="16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 smtClean="0"/>
              <a:t>) coordinates on the screen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9280" y="241852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43" y="3615634"/>
            <a:ext cx="920139" cy="8525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2223" y="2487641"/>
            <a:ext cx="66282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The screen is divided into four </a:t>
            </a:r>
            <a:r>
              <a:rPr lang="en-US" sz="2800" dirty="0">
                <a:solidFill>
                  <a:srgbClr val="3676AB"/>
                </a:solidFill>
                <a:latin typeface="source sans pro" charset="0"/>
                <a:hlinkClick r:id="rId3"/>
              </a:rPr>
              <a:t>quadrants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</a:t>
            </a:r>
            <a:endParaRPr lang="en-US" sz="2800" dirty="0" smtClean="0">
              <a:solidFill>
                <a:srgbClr val="222222"/>
              </a:solidFill>
              <a:latin typeface="source sans pr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source sans pro" charset="0"/>
              </a:rPr>
              <a:t>The 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point where the turtle is initially positioned at the beginning of your program is </a:t>
            </a:r>
            <a:r>
              <a:rPr lang="en-US" sz="2800" dirty="0"/>
              <a:t>(0,0)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This is called </a:t>
            </a:r>
            <a:r>
              <a:rPr lang="en-US" sz="2800" b="1" dirty="0">
                <a:solidFill>
                  <a:srgbClr val="222222"/>
                </a:solidFill>
                <a:latin typeface="source sans pro" charset="0"/>
              </a:rPr>
              <a:t>Home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</a:t>
            </a:r>
            <a:endParaRPr lang="en-US" sz="2800" dirty="0" smtClean="0">
              <a:solidFill>
                <a:srgbClr val="222222"/>
              </a:solidFill>
              <a:latin typeface="source sans pr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source sans pro" charset="0"/>
              </a:rPr>
              <a:t>To 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move the turtle to any other area on the screen, you use </a:t>
            </a:r>
            <a:r>
              <a:rPr lang="en-US" sz="2800" dirty="0" err="1" smtClean="0"/>
              <a:t>goto</a:t>
            </a:r>
            <a:r>
              <a:rPr lang="en-US" sz="2800" dirty="0"/>
              <a:t>()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 and enter the coordinates like this: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82898" y="5750559"/>
            <a:ext cx="28696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 =</a:t>
            </a:r>
            <a:r>
              <a:rPr lang="en-US" sz="2800" dirty="0" err="1" smtClean="0">
                <a:solidFill>
                  <a:srgbClr val="000000"/>
                </a:solidFill>
              </a:rPr>
              <a:t>turtle.Turtle</a:t>
            </a:r>
            <a:r>
              <a:rPr lang="en-US" sz="2800" dirty="0" smtClean="0">
                <a:solidFill>
                  <a:srgbClr val="000000"/>
                </a:solidFill>
              </a:rPr>
              <a:t>() </a:t>
            </a:r>
          </a:p>
          <a:p>
            <a:r>
              <a:rPr lang="mr-IN" sz="2800" dirty="0" err="1" smtClean="0">
                <a:solidFill>
                  <a:srgbClr val="000000"/>
                </a:solidFill>
              </a:rPr>
              <a:t>t</a:t>
            </a:r>
            <a:r>
              <a:rPr lang="mr-IN" sz="2800" dirty="0" err="1" smtClean="0">
                <a:solidFill>
                  <a:srgbClr val="CE5C00"/>
                </a:solidFill>
              </a:rPr>
              <a:t>.</a:t>
            </a:r>
            <a:r>
              <a:rPr lang="mr-IN" sz="2800" dirty="0" err="1" smtClean="0">
                <a:solidFill>
                  <a:srgbClr val="000000"/>
                </a:solidFill>
              </a:rPr>
              <a:t>goto</a:t>
            </a:r>
            <a:r>
              <a:rPr lang="mr-IN" sz="2800" dirty="0" smtClean="0">
                <a:solidFill>
                  <a:srgbClr val="000000"/>
                </a:solidFill>
              </a:rPr>
              <a:t>(</a:t>
            </a:r>
            <a:r>
              <a:rPr lang="mr-IN" sz="2800" dirty="0" smtClean="0">
                <a:solidFill>
                  <a:srgbClr val="0000CF"/>
                </a:solidFill>
              </a:rPr>
              <a:t>100</a:t>
            </a:r>
            <a:r>
              <a:rPr lang="mr-IN" sz="2800" dirty="0" smtClean="0">
                <a:solidFill>
                  <a:srgbClr val="000000"/>
                </a:solidFill>
              </a:rPr>
              <a:t>,</a:t>
            </a:r>
            <a:r>
              <a:rPr lang="mr-IN" sz="2800" dirty="0" smtClean="0">
                <a:solidFill>
                  <a:srgbClr val="0000CF"/>
                </a:solidFill>
              </a:rPr>
              <a:t>100</a:t>
            </a:r>
            <a:r>
              <a:rPr lang="mr-IN" sz="2800" dirty="0">
                <a:solidFill>
                  <a:srgbClr val="000000"/>
                </a:solidFill>
              </a:rPr>
              <a:t>)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2" y="2669674"/>
            <a:ext cx="920139" cy="852558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309699" y="3207895"/>
            <a:ext cx="1037452" cy="10138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75866" y="439066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source sans pro" charset="0"/>
              </a:rPr>
              <a:t>Home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 smtClean="0"/>
              <a:t>) coordinates on the screen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98" y="1977715"/>
            <a:ext cx="5783733" cy="41479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71860" y="2292626"/>
            <a:ext cx="3525079" cy="3498574"/>
          </a:xfrm>
          <a:prstGeom prst="rect">
            <a:avLst/>
          </a:prstGeom>
          <a:noFill/>
          <a:ln w="50800">
            <a:gradFill>
              <a:gsLst>
                <a:gs pos="7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761" y="241852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43" y="3615634"/>
            <a:ext cx="920139" cy="8525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49491" y="357406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34401" y="356021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49491" y="428346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90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46056" y="427376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Basic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3790" y="2234719"/>
            <a:ext cx="4741653" cy="4237238"/>
            <a:chOff x="257216" y="2049189"/>
            <a:chExt cx="4741653" cy="4237238"/>
          </a:xfrm>
        </p:grpSpPr>
        <p:sp>
          <p:nvSpPr>
            <p:cNvPr id="11" name="Rectangle 10"/>
            <p:cNvSpPr/>
            <p:nvPr/>
          </p:nvSpPr>
          <p:spPr>
            <a:xfrm>
              <a:off x="889761" y="2418521"/>
              <a:ext cx="3525079" cy="3498574"/>
            </a:xfrm>
            <a:prstGeom prst="rect">
              <a:avLst/>
            </a:prstGeom>
            <a:no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7565" y="204918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(-200,200)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5824" y="2049189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(200,200)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216" y="5917095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(-200,-200)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779" y="591709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(200,-200)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32" y="2465354"/>
            <a:ext cx="4176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mport </a:t>
            </a:r>
            <a:r>
              <a:rPr lang="en-US" sz="2800" dirty="0">
                <a:solidFill>
                  <a:srgbClr val="FF0000"/>
                </a:solidFill>
              </a:rPr>
              <a:t>turtle  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t = </a:t>
            </a:r>
            <a:r>
              <a:rPr lang="en-US" sz="2800" dirty="0" err="1">
                <a:solidFill>
                  <a:srgbClr val="FF0000"/>
                </a:solidFill>
              </a:rPr>
              <a:t>turtle.Turtle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824" y="4052544"/>
            <a:ext cx="550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Import </a:t>
            </a:r>
            <a:r>
              <a:rPr lang="en-US" sz="2400" dirty="0" smtClean="0">
                <a:solidFill>
                  <a:srgbClr val="FF0000"/>
                </a:solidFill>
              </a:rPr>
              <a:t>turtle </a:t>
            </a:r>
            <a:r>
              <a:rPr lang="en-US" sz="2400" dirty="0"/>
              <a:t>graphics </a:t>
            </a:r>
            <a:r>
              <a:rPr lang="en-US" sz="2400" dirty="0" smtClean="0"/>
              <a:t>(package)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rename the method </a:t>
            </a:r>
            <a:r>
              <a:rPr lang="en-US" sz="2400" dirty="0" err="1" smtClean="0">
                <a:solidFill>
                  <a:srgbClr val="FF0000"/>
                </a:solidFill>
              </a:rPr>
              <a:t>turtle.Turtle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 simply as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26" y="3927059"/>
            <a:ext cx="920139" cy="852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85707" y="441028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00519" y="4252937"/>
            <a:ext cx="211739" cy="200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36335" y="2604051"/>
            <a:ext cx="3525079" cy="349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36335" y="2604051"/>
            <a:ext cx="3525079" cy="349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9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Draw a square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3790" y="2234719"/>
            <a:ext cx="4741653" cy="4237238"/>
            <a:chOff x="257216" y="2049189"/>
            <a:chExt cx="4741653" cy="4237238"/>
          </a:xfrm>
        </p:grpSpPr>
        <p:sp>
          <p:nvSpPr>
            <p:cNvPr id="11" name="Rectangle 10"/>
            <p:cNvSpPr/>
            <p:nvPr/>
          </p:nvSpPr>
          <p:spPr>
            <a:xfrm>
              <a:off x="889761" y="2418521"/>
              <a:ext cx="3525079" cy="3498574"/>
            </a:xfrm>
            <a:prstGeom prst="rect">
              <a:avLst/>
            </a:prstGeom>
            <a:no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7565" y="204918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(-200,200)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5824" y="2049189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(200,200)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216" y="5917095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(-200,-200)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779" y="591709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(200,-200)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32" y="2465354"/>
            <a:ext cx="4176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i</a:t>
            </a:r>
            <a:r>
              <a:rPr lang="en-US" sz="2800" dirty="0" smtClean="0"/>
              <a:t>mport </a:t>
            </a:r>
            <a:r>
              <a:rPr lang="en-US" sz="2800" dirty="0"/>
              <a:t>turtle   </a:t>
            </a:r>
          </a:p>
          <a:p>
            <a:pPr lvl="1"/>
            <a:r>
              <a:rPr lang="en-US" sz="2800" dirty="0"/>
              <a:t>t = </a:t>
            </a:r>
            <a:r>
              <a:rPr lang="en-US" sz="2800" dirty="0" err="1"/>
              <a:t>turtle.Turtle</a:t>
            </a:r>
            <a:r>
              <a:rPr lang="en-US" sz="2800" dirty="0" smtClean="0"/>
              <a:t>()</a:t>
            </a:r>
          </a:p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t.forward</a:t>
            </a:r>
            <a:r>
              <a:rPr lang="en-US" sz="2800" dirty="0" smtClean="0">
                <a:solidFill>
                  <a:srgbClr val="FF0000"/>
                </a:solidFill>
              </a:rPr>
              <a:t>(100) </a:t>
            </a:r>
            <a:r>
              <a:rPr lang="en-US" sz="2800" dirty="0" err="1" smtClean="0">
                <a:solidFill>
                  <a:srgbClr val="FF0000"/>
                </a:solidFill>
              </a:rPr>
              <a:t>t.left</a:t>
            </a:r>
            <a:r>
              <a:rPr lang="en-US" sz="2800" dirty="0" smtClean="0">
                <a:solidFill>
                  <a:srgbClr val="FF0000"/>
                </a:solidFill>
              </a:rPr>
              <a:t>(90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t.left</a:t>
            </a:r>
            <a:r>
              <a:rPr lang="en-US" sz="2800" dirty="0">
                <a:solidFill>
                  <a:srgbClr val="FF0000"/>
                </a:solidFill>
              </a:rPr>
              <a:t>(90)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t.left</a:t>
            </a:r>
            <a:r>
              <a:rPr lang="en-US" sz="2800" dirty="0">
                <a:solidFill>
                  <a:srgbClr val="FF0000"/>
                </a:solidFill>
              </a:rPr>
              <a:t>(90)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33222" y="3266659"/>
            <a:ext cx="1064935" cy="1086679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33222" y="3836503"/>
            <a:ext cx="0" cy="5433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740348" y="4353338"/>
            <a:ext cx="3918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033222" y="3266659"/>
            <a:ext cx="27972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098157" y="3266659"/>
            <a:ext cx="0" cy="3682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26" y="3927059"/>
            <a:ext cx="920139" cy="8525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685707" y="441028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73440" y="441028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(0, 100)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591081" y="281606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(100, 100)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7251" y="2816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762397" y="4992623"/>
            <a:ext cx="491397" cy="493037"/>
          </a:xfrm>
          <a:prstGeom prst="rect">
            <a:avLst/>
          </a:prstGeom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Draw a house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6335" y="260405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4139" y="22347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(-200,200)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2398" y="223471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(200,200)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3790" y="61026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(-200,-200)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80353" y="610262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(200,-200)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00754" y="4406345"/>
            <a:ext cx="1064935" cy="1086679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12648" y="54376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33222" y="3719428"/>
            <a:ext cx="532467" cy="66041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500754" y="3692926"/>
            <a:ext cx="532468" cy="6869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52786" y="54414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46377" y="54561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64681" y="47259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46912" y="47686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</a:t>
            </a:r>
            <a:r>
              <a:rPr lang="en-US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723401" y="40456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9497141" y="4116395"/>
            <a:ext cx="401916" cy="437317"/>
          </a:xfrm>
          <a:prstGeom prst="arc">
            <a:avLst>
              <a:gd name="adj1" fmla="val 12459857"/>
              <a:gd name="adj2" fmla="val 813170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825256" y="39534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8723401" y="3423770"/>
            <a:ext cx="569387" cy="556843"/>
          </a:xfrm>
          <a:prstGeom prst="arc">
            <a:avLst>
              <a:gd name="adj1" fmla="val 8876124"/>
              <a:gd name="adj2" fmla="val 163640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692061" y="30057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6988" y="39170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flipH="1">
            <a:off x="8056052" y="4125559"/>
            <a:ext cx="514685" cy="443249"/>
          </a:xfrm>
          <a:prstGeom prst="arc">
            <a:avLst>
              <a:gd name="adj1" fmla="val 12459857"/>
              <a:gd name="adj2" fmla="val 813170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8149" y="4992623"/>
            <a:ext cx="3600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D6C79"/>
                </a:solidFill>
                <a:latin typeface="Menlo-Regular" charset="0"/>
              </a:rPr>
              <a:t># </a:t>
            </a:r>
            <a:r>
              <a:rPr lang="en-US" dirty="0" smtClean="0">
                <a:solidFill>
                  <a:srgbClr val="5D6C79"/>
                </a:solidFill>
                <a:latin typeface="Menlo-Regular" charset="0"/>
              </a:rPr>
              <a:t>triangle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t.pencolor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Menlo-Regular" charset="0"/>
              </a:rPr>
              <a:t>t.left(</a:t>
            </a:r>
            <a:r>
              <a:rPr lang="is-IS" dirty="0">
                <a:solidFill>
                  <a:srgbClr val="1C00CF"/>
                </a:solidFill>
                <a:latin typeface="Menlo-Regular" charset="0"/>
              </a:rPr>
              <a:t>120</a:t>
            </a:r>
            <a:r>
              <a:rPr lang="is-I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Menlo-Regular" charset="0"/>
              </a:rPr>
              <a:t>t.left(</a:t>
            </a:r>
            <a:r>
              <a:rPr lang="is-IS" dirty="0">
                <a:solidFill>
                  <a:srgbClr val="1C00CF"/>
                </a:solidFill>
                <a:latin typeface="Menlo-Regular" charset="0"/>
              </a:rPr>
              <a:t>120</a:t>
            </a:r>
            <a:r>
              <a:rPr lang="is-I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8149" y="2063525"/>
            <a:ext cx="3461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D6C79"/>
                </a:solidFill>
                <a:latin typeface="Menlo-Regular" charset="0"/>
              </a:rPr>
              <a:t># plot a small square</a:t>
            </a:r>
            <a:endParaRPr lang="en-US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t.pencolor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0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415</Words>
  <Application>Microsoft Macintosh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Ä&gt;r„˛</vt:lpstr>
      <vt:lpstr>Calibri</vt:lpstr>
      <vt:lpstr>Century Gothic</vt:lpstr>
      <vt:lpstr>Mangal</vt:lpstr>
      <vt:lpstr>Menlo-Regular</vt:lpstr>
      <vt:lpstr>source sans pro</vt:lpstr>
      <vt:lpstr>Wingdings 2</vt:lpstr>
      <vt:lpstr>Arial</vt:lpstr>
      <vt:lpstr>Quotable</vt:lpstr>
      <vt:lpstr>Schedule</vt:lpstr>
      <vt:lpstr>Review</vt:lpstr>
      <vt:lpstr>PowerPoint Presentation</vt:lpstr>
      <vt:lpstr>Turtle package</vt:lpstr>
      <vt:lpstr> (x,y) coordinates on the screen</vt:lpstr>
      <vt:lpstr> (x,y) coordinates on the screen</vt:lpstr>
      <vt:lpstr>Basic methods</vt:lpstr>
      <vt:lpstr>Draw a square</vt:lpstr>
      <vt:lpstr>Draw a house</vt:lpstr>
      <vt:lpstr>Run our code on repl.it</vt:lpstr>
      <vt:lpstr>Shapes and angles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46</cp:revision>
  <dcterms:created xsi:type="dcterms:W3CDTF">2020-05-15T20:12:13Z</dcterms:created>
  <dcterms:modified xsi:type="dcterms:W3CDTF">2020-06-30T14:46:36Z</dcterms:modified>
</cp:coreProperties>
</file>