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13"/>
  </p:notesMasterIdLst>
  <p:sldIdLst>
    <p:sldId id="269" r:id="rId2"/>
    <p:sldId id="256" r:id="rId3"/>
    <p:sldId id="261" r:id="rId4"/>
    <p:sldId id="268" r:id="rId5"/>
    <p:sldId id="264" r:id="rId6"/>
    <p:sldId id="265" r:id="rId7"/>
    <p:sldId id="257" r:id="rId8"/>
    <p:sldId id="263" r:id="rId9"/>
    <p:sldId id="260" r:id="rId10"/>
    <p:sldId id="26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99"/>
    <p:restoredTop sz="96208"/>
  </p:normalViewPr>
  <p:slideViewPr>
    <p:cSldViewPr snapToGrid="0" snapToObjects="1">
      <p:cViewPr>
        <p:scale>
          <a:sx n="88" d="100"/>
          <a:sy n="88" d="100"/>
        </p:scale>
        <p:origin x="792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FE712-A26B-0143-8ED7-35E624D38358}" type="datetimeFigureOut">
              <a:rPr lang="en-US" smtClean="0"/>
              <a:t>7/1/20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AD57D-B97D-4E4A-9504-254FF908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2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5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7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0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5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86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4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5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0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3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5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0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3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1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8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43" y="310715"/>
            <a:ext cx="10571998" cy="970450"/>
          </a:xfrm>
        </p:spPr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" y="5908041"/>
            <a:ext cx="1906955" cy="9499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5443" y="2571230"/>
            <a:ext cx="35283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t = </a:t>
            </a:r>
            <a:r>
              <a:rPr lang="en-US" sz="2800" dirty="0" err="1" smtClean="0">
                <a:solidFill>
                  <a:srgbClr val="FF0000"/>
                </a:solidFill>
                <a:latin typeface="Ä&gt;r„˛" charset="0"/>
              </a:rPr>
              <a:t>turtle.Turtle</a:t>
            </a: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sz="2800" dirty="0" err="1" smtClean="0">
                <a:solidFill>
                  <a:srgbClr val="FF0000"/>
                </a:solidFill>
                <a:latin typeface="Ä&gt;r„˛" charset="0"/>
              </a:rPr>
              <a:t>t.forward</a:t>
            </a: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(distance)</a:t>
            </a:r>
          </a:p>
          <a:p>
            <a:pPr marL="285750" indent="-285750">
              <a:buFontTx/>
              <a:buChar char="-"/>
            </a:pPr>
            <a:r>
              <a:rPr lang="en-US" sz="2800" dirty="0" err="1" smtClean="0">
                <a:solidFill>
                  <a:srgbClr val="FF0000"/>
                </a:solidFill>
                <a:latin typeface="Ä&gt;r„˛" charset="0"/>
              </a:rPr>
              <a:t>t.left</a:t>
            </a: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(angle)</a:t>
            </a:r>
          </a:p>
          <a:p>
            <a:pPr marL="285750" indent="-285750">
              <a:buFontTx/>
              <a:buChar char="-"/>
            </a:pPr>
            <a:r>
              <a:rPr lang="en-US" sz="2800" dirty="0" err="1" smtClean="0">
                <a:solidFill>
                  <a:srgbClr val="FF0000"/>
                </a:solidFill>
                <a:latin typeface="Ä&gt;r„˛" charset="0"/>
              </a:rPr>
              <a:t>t.circle</a:t>
            </a: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(radius)</a:t>
            </a:r>
          </a:p>
        </p:txBody>
      </p:sp>
      <p:sp>
        <p:nvSpPr>
          <p:cNvPr id="5" name="Rectangle 4"/>
          <p:cNvSpPr/>
          <p:nvPr/>
        </p:nvSpPr>
        <p:spPr>
          <a:xfrm>
            <a:off x="4819973" y="3600696"/>
            <a:ext cx="6509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(a)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t.forward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(100)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11485" y="2678795"/>
            <a:ext cx="4296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Which one is wrong?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4819973" y="4387112"/>
            <a:ext cx="6217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(b)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t.forward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(“100”)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19973" y="5105283"/>
            <a:ext cx="6509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(c)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t.left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(90)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850970" y="5823454"/>
            <a:ext cx="6617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(d)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t.left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(-90)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97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" y="440017"/>
            <a:ext cx="10571998" cy="970450"/>
          </a:xfrm>
        </p:spPr>
        <p:txBody>
          <a:bodyPr/>
          <a:lstStyle/>
          <a:p>
            <a:r>
              <a:rPr lang="en-US" dirty="0" smtClean="0"/>
              <a:t>Challenge: dictionary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32DC10E-7EF7-3944-8AD4-4E6E707794C4}"/>
              </a:ext>
            </a:extLst>
          </p:cNvPr>
          <p:cNvSpPr/>
          <p:nvPr/>
        </p:nvSpPr>
        <p:spPr>
          <a:xfrm>
            <a:off x="7412925" y="1935046"/>
            <a:ext cx="28953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Try this out!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3894" y="2241817"/>
            <a:ext cx="53545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A </a:t>
            </a:r>
            <a:r>
              <a:rPr lang="en-US" b="1" dirty="0"/>
              <a:t>dictionary</a:t>
            </a:r>
            <a:r>
              <a:rPr lang="en-US" dirty="0"/>
              <a:t> is a collection which is unordered, changeable and indexed. In Python dictionaries are written with curly brackets, and they have </a:t>
            </a:r>
            <a:r>
              <a:rPr lang="en-US" b="1" dirty="0">
                <a:solidFill>
                  <a:srgbClr val="FF0000"/>
                </a:solidFill>
              </a:rPr>
              <a:t>keys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values</a:t>
            </a:r>
            <a:r>
              <a:rPr lang="en-US" dirty="0"/>
              <a:t>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8041"/>
            <a:ext cx="1906955" cy="9499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5438" y="4121095"/>
            <a:ext cx="3817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- Create </a:t>
            </a:r>
            <a:r>
              <a:rPr lang="en-US" dirty="0">
                <a:solidFill>
                  <a:srgbClr val="000000"/>
                </a:solidFill>
                <a:latin typeface="Verdana" charset="0"/>
              </a:rPr>
              <a:t>and print a </a:t>
            </a:r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dictionary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5438" y="4706416"/>
            <a:ext cx="1790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Segoe UI" charset="0"/>
              </a:rPr>
              <a:t>- Accessing </a:t>
            </a:r>
            <a:r>
              <a:rPr lang="en-US" dirty="0">
                <a:solidFill>
                  <a:srgbClr val="000000"/>
                </a:solidFill>
                <a:latin typeface="Segoe UI" charset="0"/>
              </a:rPr>
              <a:t>Items</a:t>
            </a:r>
            <a:endParaRPr lang="en-US" b="0" i="0" u="none" strike="noStrike" dirty="0">
              <a:solidFill>
                <a:srgbClr val="000000"/>
              </a:solidFill>
              <a:effectLst/>
              <a:latin typeface="Segoe UI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2792" y="508568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Verdana" charset="0"/>
              </a:rPr>
              <a:t>access the items of a dictionary by referring to its key name</a:t>
            </a:r>
            <a:endParaRPr lang="en-US" sz="1200"/>
          </a:p>
        </p:txBody>
      </p:sp>
      <p:sp>
        <p:nvSpPr>
          <p:cNvPr id="15" name="Rectangle 14"/>
          <p:cNvSpPr/>
          <p:nvPr/>
        </p:nvSpPr>
        <p:spPr>
          <a:xfrm>
            <a:off x="7337310" y="5354042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x = 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student[</a:t>
            </a:r>
            <a:r>
              <a:rPr lang="en-US" dirty="0" smtClean="0">
                <a:solidFill>
                  <a:srgbClr val="A52A2A"/>
                </a:solidFill>
                <a:latin typeface="Consolas" charset="0"/>
              </a:rPr>
              <a:t>"name"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]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291093" y="3121324"/>
            <a:ext cx="31390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student 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nsolas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: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"Alice"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</a:t>
            </a:r>
            <a:r>
              <a:rPr lang="en-US" dirty="0" smtClean="0">
                <a:solidFill>
                  <a:srgbClr val="A52A2A"/>
                </a:solidFill>
                <a:latin typeface="Consolas" charset="0"/>
              </a:rPr>
              <a:t>grade"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dirty="0" smtClean="0">
                <a:solidFill>
                  <a:srgbClr val="A52A2A"/>
                </a:solidFill>
                <a:latin typeface="Consolas" charset="0"/>
              </a:rPr>
              <a:t>3,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"year"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: 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</a:rPr>
              <a:t>2020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00CD"/>
                </a:solidFill>
                <a:latin typeface="Consolas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student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47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152" y="466238"/>
            <a:ext cx="10571998" cy="970450"/>
          </a:xfrm>
        </p:spPr>
        <p:txBody>
          <a:bodyPr/>
          <a:lstStyle/>
          <a:p>
            <a:r>
              <a:rPr lang="en-US" dirty="0" smtClean="0"/>
              <a:t>Challenge: List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0" y="5908041"/>
            <a:ext cx="1906955" cy="9499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8150" y="2433935"/>
            <a:ext cx="10668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Verdana" charset="0"/>
              </a:rPr>
              <a:t>- A </a:t>
            </a:r>
            <a:r>
              <a:rPr lang="en-US" sz="2800" dirty="0">
                <a:solidFill>
                  <a:srgbClr val="000000"/>
                </a:solidFill>
                <a:latin typeface="Verdana" charset="0"/>
              </a:rPr>
              <a:t>list is a collection which is ordered and changeable.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Verdana" charset="0"/>
              </a:rPr>
              <a:t>- written </a:t>
            </a:r>
            <a:r>
              <a:rPr lang="en-US" sz="2800" dirty="0">
                <a:solidFill>
                  <a:srgbClr val="000000"/>
                </a:solidFill>
                <a:latin typeface="Verdana" charset="0"/>
              </a:rPr>
              <a:t>with square </a:t>
            </a:r>
            <a:r>
              <a:rPr lang="en-US" sz="2800" dirty="0" smtClean="0">
                <a:solidFill>
                  <a:srgbClr val="000000"/>
                </a:solidFill>
                <a:latin typeface="Verdana" charset="0"/>
              </a:rPr>
              <a:t>brackets [].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Verdana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0550" y="3678545"/>
            <a:ext cx="11049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Verdana" charset="0"/>
              </a:rPr>
              <a:t>You access the list items by referring to the index number:</a:t>
            </a:r>
            <a:endParaRPr lang="en-US" sz="2000"/>
          </a:p>
        </p:txBody>
      </p:sp>
      <p:sp>
        <p:nvSpPr>
          <p:cNvPr id="8" name="Rectangle 7"/>
          <p:cNvSpPr/>
          <p:nvPr/>
        </p:nvSpPr>
        <p:spPr>
          <a:xfrm>
            <a:off x="781050" y="43717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= [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nsolas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])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0352" y="5182691"/>
            <a:ext cx="109529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Verdana" charset="0"/>
              </a:rPr>
              <a:t>You can specify a range of indexes by specifying where to start and where to end the range</a:t>
            </a: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.</a:t>
            </a:r>
            <a:endParaRPr lang="en-US" sz="2000" dirty="0">
              <a:solidFill>
                <a:srgbClr val="000000"/>
              </a:solidFill>
              <a:latin typeface="Verdana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4050" y="5860484"/>
            <a:ext cx="86197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= [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"orange"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"kiwi"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"melon"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"mango"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nsolas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0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97EA66B-2AAB-42B0-9F9D-38920D8D82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7674F6-73A9-0648-A682-1E6E87D11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" y="1524062"/>
            <a:ext cx="11772900" cy="2060967"/>
          </a:xfrm>
          <a:effectLst/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 smtClean="0">
                <a:solidFill>
                  <a:schemeClr val="tx1"/>
                </a:solidFill>
              </a:rPr>
              <a:t>Lecture 3:</a:t>
            </a:r>
            <a:br>
              <a:rPr lang="en-US" sz="4800" dirty="0" smtClean="0">
                <a:solidFill>
                  <a:schemeClr val="tx1"/>
                </a:solidFill>
              </a:rPr>
            </a:br>
            <a:r>
              <a:rPr lang="en-US" sz="4800" dirty="0" smtClean="0">
                <a:solidFill>
                  <a:schemeClr val="tx1"/>
                </a:solidFill>
              </a:rPr>
              <a:t>Variables and </a:t>
            </a:r>
            <a:r>
              <a:rPr lang="en-US" sz="4800" dirty="0" err="1" smtClean="0">
                <a:solidFill>
                  <a:schemeClr val="tx1"/>
                </a:solidFill>
              </a:rPr>
              <a:t>NumberGame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360EBE3-31BB-422F-AA87-FA3873DAE4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06955" cy="9499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06132" y="3909445"/>
            <a:ext cx="8144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bigbrainacademy</a:t>
            </a:r>
            <a:r>
              <a:rPr lang="en-US" dirty="0"/>
              <a:t>/python4kids/tree/master/lec01</a:t>
            </a:r>
          </a:p>
        </p:txBody>
      </p:sp>
    </p:spTree>
    <p:extLst>
      <p:ext uri="{BB962C8B-B14F-4D97-AF65-F5344CB8AC3E}">
        <p14:creationId xmlns:p14="http://schemas.microsoft.com/office/powerpoint/2010/main" val="334106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" y="440017"/>
            <a:ext cx="10571998" cy="970450"/>
          </a:xfrm>
        </p:spPr>
        <p:txBody>
          <a:bodyPr/>
          <a:lstStyle/>
          <a:p>
            <a:r>
              <a:rPr lang="en-US" dirty="0" smtClean="0"/>
              <a:t>Variables and Data type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32DC10E-7EF7-3944-8AD4-4E6E707794C4}"/>
              </a:ext>
            </a:extLst>
          </p:cNvPr>
          <p:cNvSpPr/>
          <p:nvPr/>
        </p:nvSpPr>
        <p:spPr>
          <a:xfrm>
            <a:off x="7427439" y="1891504"/>
            <a:ext cx="28953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Try this out!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3650" y="2319767"/>
            <a:ext cx="607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/>
              <a:t>Variables</a:t>
            </a:r>
            <a:r>
              <a:rPr lang="en-US" dirty="0"/>
              <a:t> are containers for storing data values.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8041"/>
            <a:ext cx="1906955" cy="9499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1826" y="3010610"/>
            <a:ext cx="5607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charset="0"/>
              </a:rPr>
              <a:t>A variable is created the moment you first </a:t>
            </a:r>
            <a:r>
              <a:rPr lang="en-US" dirty="0">
                <a:solidFill>
                  <a:srgbClr val="FF0000"/>
                </a:solidFill>
                <a:latin typeface="Verdana" charset="0"/>
              </a:rPr>
              <a:t>assign a value to it</a:t>
            </a:r>
            <a:r>
              <a:rPr lang="en-US" dirty="0">
                <a:solidFill>
                  <a:srgbClr val="000000"/>
                </a:solidFill>
                <a:latin typeface="Verdana" charset="0"/>
              </a:rPr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09878" y="6083321"/>
            <a:ext cx="41543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charset="0"/>
              </a:rPr>
              <a:t>get the data type of any object by using the </a:t>
            </a:r>
            <a:r>
              <a:rPr lang="en-US" b="1" dirty="0">
                <a:solidFill>
                  <a:srgbClr val="FF0000"/>
                </a:solidFill>
                <a:latin typeface="Verdana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Verdana" charset="0"/>
              </a:rPr>
              <a:t>() function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3650" y="3958697"/>
            <a:ext cx="4432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Data type: string, integer, </a:t>
            </a:r>
            <a:r>
              <a:rPr lang="mr-IN" b="1" dirty="0" smtClean="0"/>
              <a:t>…</a:t>
            </a:r>
            <a:r>
              <a:rPr lang="en-US" b="1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704032"/>
              </p:ext>
            </p:extLst>
          </p:nvPr>
        </p:nvGraphicFramePr>
        <p:xfrm>
          <a:off x="604457" y="4421769"/>
          <a:ext cx="5161494" cy="859212"/>
        </p:xfrm>
        <a:graphic>
          <a:graphicData uri="http://schemas.openxmlformats.org/drawingml/2006/table">
            <a:tbl>
              <a:tblPr/>
              <a:tblGrid>
                <a:gridCol w="2220586"/>
                <a:gridCol w="2940908"/>
              </a:tblGrid>
              <a:tr h="36492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Text Type:</a:t>
                      </a:r>
                    </a:p>
                  </a:txBody>
                  <a:tcPr marL="155286" marR="77643" marT="77643" marB="77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str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7643" marR="77643" marT="77643" marB="77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492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Numeric Types:</a:t>
                      </a:r>
                    </a:p>
                  </a:txBody>
                  <a:tcPr marL="155286" marR="77643" marT="77643" marB="77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int</a:t>
                      </a:r>
                      <a:r>
                        <a:rPr lang="en-US" sz="1800" dirty="0">
                          <a:effectLst/>
                        </a:rPr>
                        <a:t>, float, complex</a:t>
                      </a:r>
                    </a:p>
                  </a:txBody>
                  <a:tcPr marL="77643" marR="77643" marT="77643" marB="77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AAC43A36-3820-8644-A359-5868F70E4EB9}"/>
              </a:ext>
            </a:extLst>
          </p:cNvPr>
          <p:cNvSpPr txBox="1">
            <a:spLocks/>
          </p:cNvSpPr>
          <p:nvPr/>
        </p:nvSpPr>
        <p:spPr>
          <a:xfrm>
            <a:off x="6850743" y="2865218"/>
            <a:ext cx="5152571" cy="31812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name = input("What’s your name? \n")</a:t>
            </a:r>
          </a:p>
          <a:p>
            <a:r>
              <a:rPr lang="en-US" sz="1600" dirty="0" smtClean="0"/>
              <a:t>print("Hello, ", name)</a:t>
            </a:r>
          </a:p>
          <a:p>
            <a:endParaRPr lang="en-US" sz="1600" dirty="0" smtClean="0"/>
          </a:p>
          <a:p>
            <a:r>
              <a:rPr lang="en-US" sz="1600" dirty="0" smtClean="0"/>
              <a:t>string4age = input("How old are you? \n")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age = 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>
                <a:solidFill>
                  <a:srgbClr val="FF0000"/>
                </a:solidFill>
              </a:rPr>
              <a:t>(string4age)</a:t>
            </a:r>
          </a:p>
          <a:p>
            <a:r>
              <a:rPr lang="en-US" sz="1600" dirty="0" smtClean="0"/>
              <a:t>print("Next year you will be", age + 1)</a:t>
            </a:r>
          </a:p>
          <a:p>
            <a:endParaRPr lang="en-US" sz="1600" dirty="0"/>
          </a:p>
          <a:p>
            <a:r>
              <a:rPr lang="en-US" sz="1600" dirty="0"/>
              <a:t>print(type(name))</a:t>
            </a:r>
          </a:p>
          <a:p>
            <a:r>
              <a:rPr lang="en-US" sz="1600" dirty="0"/>
              <a:t>print(type(string4age))</a:t>
            </a:r>
          </a:p>
          <a:p>
            <a:r>
              <a:rPr lang="en-US" sz="1600" dirty="0"/>
              <a:t>print(type(age</a:t>
            </a:r>
            <a:r>
              <a:rPr lang="en-US" sz="1600" dirty="0" smtClean="0"/>
              <a:t>))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47413" y="5528294"/>
            <a:ext cx="545250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What’s the difference between “10” and 10 ?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4488" y="1426500"/>
            <a:ext cx="9981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p)r„˛" charset="0"/>
              </a:rPr>
              <a:t>A variable is something you want the computer to remember while your program </a:t>
            </a:r>
            <a:r>
              <a:rPr lang="en-US" dirty="0" smtClean="0">
                <a:latin typeface="p)r„˛" charset="0"/>
              </a:rPr>
              <a:t>is running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0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" y="440017"/>
            <a:ext cx="10571998" cy="970450"/>
          </a:xfrm>
        </p:spPr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32DC10E-7EF7-3944-8AD4-4E6E707794C4}"/>
              </a:ext>
            </a:extLst>
          </p:cNvPr>
          <p:cNvSpPr/>
          <p:nvPr/>
        </p:nvSpPr>
        <p:spPr>
          <a:xfrm>
            <a:off x="7412925" y="1935046"/>
            <a:ext cx="28953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Try this out!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50" y="2319767"/>
            <a:ext cx="53545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/>
              <a:t>Booleans</a:t>
            </a:r>
            <a:r>
              <a:rPr lang="en-US" dirty="0"/>
              <a:t> represent one of two values: </a:t>
            </a:r>
            <a:r>
              <a:rPr lang="en-US" dirty="0">
                <a:solidFill>
                  <a:srgbClr val="FF0000"/>
                </a:solidFill>
              </a:rPr>
              <a:t>True</a:t>
            </a:r>
            <a:r>
              <a:rPr lang="en-US" dirty="0"/>
              <a:t> or 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r>
              <a:rPr lang="en-US" dirty="0"/>
              <a:t>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8041"/>
            <a:ext cx="1906955" cy="94995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4370" y="4476711"/>
            <a:ext cx="13981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dirty="0" err="1">
                <a:solidFill>
                  <a:srgbClr val="000000"/>
                </a:solidFill>
                <a:latin typeface="Verdana" charset="0"/>
              </a:rPr>
              <a:t>x</a:t>
            </a:r>
            <a:r>
              <a:rPr lang="mr-IN" dirty="0">
                <a:solidFill>
                  <a:srgbClr val="000000"/>
                </a:solidFill>
                <a:latin typeface="Verdana" charset="0"/>
              </a:rPr>
              <a:t> = </a:t>
            </a:r>
            <a:r>
              <a:rPr lang="mr-IN" dirty="0" smtClean="0">
                <a:solidFill>
                  <a:srgbClr val="000000"/>
                </a:solidFill>
                <a:latin typeface="Verdana" charset="0"/>
              </a:rPr>
              <a:t>5</a:t>
            </a:r>
            <a:endParaRPr lang="en-US" dirty="0" smtClean="0">
              <a:solidFill>
                <a:srgbClr val="000000"/>
              </a:solidFill>
              <a:latin typeface="Verdana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y=3</a:t>
            </a:r>
          </a:p>
          <a:p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print(x&gt;y)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41140" y="2879570"/>
            <a:ext cx="34962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dirty="0" err="1">
                <a:solidFill>
                  <a:srgbClr val="0000CD"/>
                </a:solidFill>
                <a:latin typeface="Consolas" charset="0"/>
              </a:rPr>
              <a:t>print</a:t>
            </a:r>
            <a:r>
              <a:rPr lang="mr-IN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dirty="0">
                <a:solidFill>
                  <a:srgbClr val="FF0000"/>
                </a:solidFill>
                <a:latin typeface="Consolas" charset="0"/>
              </a:rPr>
              <a:t>10</a:t>
            </a:r>
            <a:r>
              <a:rPr lang="mr-IN" dirty="0">
                <a:solidFill>
                  <a:srgbClr val="000000"/>
                </a:solidFill>
                <a:latin typeface="Consolas" charset="0"/>
              </a:rPr>
              <a:t> &gt; </a:t>
            </a:r>
            <a:r>
              <a:rPr lang="mr-IN" dirty="0">
                <a:solidFill>
                  <a:srgbClr val="FF0000"/>
                </a:solidFill>
                <a:latin typeface="Consolas" charset="0"/>
              </a:rPr>
              <a:t>9</a:t>
            </a:r>
            <a:r>
              <a:rPr lang="mr-IN" dirty="0" smtClean="0">
                <a:solidFill>
                  <a:srgbClr val="000000"/>
                </a:solidFill>
                <a:latin typeface="Consolas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  # True</a:t>
            </a:r>
            <a:r>
              <a:rPr lang="mr-IN" dirty="0"/>
              <a:t/>
            </a:r>
            <a:br>
              <a:rPr lang="mr-IN" dirty="0"/>
            </a:br>
            <a:r>
              <a:rPr lang="mr-IN" dirty="0" err="1">
                <a:solidFill>
                  <a:srgbClr val="0000CD"/>
                </a:solidFill>
                <a:latin typeface="Consolas" charset="0"/>
              </a:rPr>
              <a:t>print</a:t>
            </a:r>
            <a:r>
              <a:rPr lang="mr-IN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dirty="0">
                <a:solidFill>
                  <a:srgbClr val="FF0000"/>
                </a:solidFill>
                <a:latin typeface="Consolas" charset="0"/>
              </a:rPr>
              <a:t>10</a:t>
            </a:r>
            <a:r>
              <a:rPr lang="mr-IN" dirty="0">
                <a:solidFill>
                  <a:srgbClr val="000000"/>
                </a:solidFill>
                <a:latin typeface="Consolas" charset="0"/>
              </a:rPr>
              <a:t> == </a:t>
            </a:r>
            <a:r>
              <a:rPr lang="mr-IN" dirty="0">
                <a:solidFill>
                  <a:srgbClr val="FF0000"/>
                </a:solidFill>
                <a:latin typeface="Consolas" charset="0"/>
              </a:rPr>
              <a:t>9</a:t>
            </a:r>
            <a:r>
              <a:rPr lang="mr-IN" dirty="0" smtClean="0">
                <a:solidFill>
                  <a:srgbClr val="000000"/>
                </a:solidFill>
                <a:latin typeface="Consolas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 # False</a:t>
            </a:r>
            <a:r>
              <a:rPr lang="mr-IN" dirty="0"/>
              <a:t/>
            </a:r>
            <a:br>
              <a:rPr lang="mr-IN" dirty="0"/>
            </a:br>
            <a:r>
              <a:rPr lang="mr-IN" dirty="0" err="1">
                <a:solidFill>
                  <a:srgbClr val="0000CD"/>
                </a:solidFill>
                <a:latin typeface="Consolas" charset="0"/>
              </a:rPr>
              <a:t>print</a:t>
            </a:r>
            <a:r>
              <a:rPr lang="mr-IN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dirty="0">
                <a:solidFill>
                  <a:srgbClr val="FF0000"/>
                </a:solidFill>
                <a:latin typeface="Consolas" charset="0"/>
              </a:rPr>
              <a:t>10</a:t>
            </a:r>
            <a:r>
              <a:rPr lang="mr-IN" dirty="0">
                <a:solidFill>
                  <a:srgbClr val="000000"/>
                </a:solidFill>
                <a:latin typeface="Consolas" charset="0"/>
              </a:rPr>
              <a:t> &lt; </a:t>
            </a:r>
            <a:r>
              <a:rPr lang="mr-IN" dirty="0">
                <a:solidFill>
                  <a:srgbClr val="FF0000"/>
                </a:solidFill>
                <a:latin typeface="Consolas" charset="0"/>
              </a:rPr>
              <a:t>9</a:t>
            </a:r>
            <a:r>
              <a:rPr lang="mr-IN" dirty="0" smtClean="0">
                <a:solidFill>
                  <a:srgbClr val="000000"/>
                </a:solidFill>
                <a:latin typeface="Consolas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   # 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False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30828" y="3983078"/>
            <a:ext cx="6055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Question: what will be printed out? True or False?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57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" y="440017"/>
            <a:ext cx="10571998" cy="970450"/>
          </a:xfrm>
        </p:spPr>
        <p:txBody>
          <a:bodyPr/>
          <a:lstStyle/>
          <a:p>
            <a:r>
              <a:rPr lang="en-US" dirty="0" smtClean="0"/>
              <a:t>Change data type of variables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32DC10E-7EF7-3944-8AD4-4E6E707794C4}"/>
              </a:ext>
            </a:extLst>
          </p:cNvPr>
          <p:cNvSpPr/>
          <p:nvPr/>
        </p:nvSpPr>
        <p:spPr>
          <a:xfrm>
            <a:off x="7412925" y="1935046"/>
            <a:ext cx="28953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Try this out!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50" y="2319767"/>
            <a:ext cx="56918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using constructor </a:t>
            </a:r>
            <a:r>
              <a:rPr lang="en-US" sz="2400" dirty="0" smtClean="0"/>
              <a:t>functions:</a:t>
            </a:r>
            <a:endParaRPr lang="en-US" sz="2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8041"/>
            <a:ext cx="1906955" cy="94995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AAC43A36-3820-8644-A359-5868F70E4EB9}"/>
              </a:ext>
            </a:extLst>
          </p:cNvPr>
          <p:cNvSpPr txBox="1">
            <a:spLocks/>
          </p:cNvSpPr>
          <p:nvPr/>
        </p:nvSpPr>
        <p:spPr>
          <a:xfrm>
            <a:off x="7226255" y="2729385"/>
            <a:ext cx="4514231" cy="355523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num4age =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(string4age)</a:t>
            </a:r>
          </a:p>
          <a:p>
            <a:r>
              <a:rPr lang="en-US" dirty="0" smtClean="0"/>
              <a:t>print(type(string4age</a:t>
            </a:r>
            <a:r>
              <a:rPr lang="en-US" dirty="0"/>
              <a:t>))</a:t>
            </a:r>
          </a:p>
          <a:p>
            <a:r>
              <a:rPr lang="en-US" dirty="0" smtClean="0"/>
              <a:t>print(type(num4age))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x = </a:t>
            </a:r>
            <a:r>
              <a:rPr lang="en-US" dirty="0" err="1" smtClean="0">
                <a:solidFill>
                  <a:srgbClr val="0000CD"/>
                </a:solidFill>
                <a:latin typeface="Consolas" charset="0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dirty="0" smtClean="0">
                <a:solidFill>
                  <a:srgbClr val="A52A2A"/>
                </a:solidFill>
                <a:latin typeface="Consolas" charset="0"/>
              </a:rPr>
              <a:t>"s1"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) </a:t>
            </a:r>
            <a:r>
              <a:rPr lang="en-US" dirty="0" smtClean="0">
                <a:solidFill>
                  <a:srgbClr val="008000"/>
                </a:solidFill>
                <a:latin typeface="Consolas" charset="0"/>
              </a:rPr>
              <a:t># x will be 's1’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y = </a:t>
            </a:r>
            <a:r>
              <a:rPr lang="en-US" dirty="0" err="1" smtClean="0">
                <a:solidFill>
                  <a:srgbClr val="0000CD"/>
                </a:solidFill>
                <a:latin typeface="Consolas" charset="0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)    </a:t>
            </a:r>
            <a:r>
              <a:rPr lang="en-US" dirty="0" smtClean="0">
                <a:solidFill>
                  <a:srgbClr val="008000"/>
                </a:solidFill>
                <a:latin typeface="Consolas" charset="0"/>
              </a:rPr>
              <a:t># y will be '2’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z = </a:t>
            </a:r>
            <a:r>
              <a:rPr lang="en-US" dirty="0" err="1" smtClean="0">
                <a:solidFill>
                  <a:srgbClr val="0000CD"/>
                </a:solidFill>
                <a:latin typeface="Consolas" charset="0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</a:rPr>
              <a:t>3.0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)  </a:t>
            </a:r>
            <a:r>
              <a:rPr lang="en-US" dirty="0" smtClean="0">
                <a:solidFill>
                  <a:srgbClr val="008000"/>
                </a:solidFill>
                <a:latin typeface="Consolas" charset="0"/>
              </a:rPr>
              <a:t># z will be '3.0'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5163" y="3281680"/>
            <a:ext cx="55279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 dirty="0" smtClean="0">
                <a:solidFill>
                  <a:srgbClr val="DC143C"/>
                </a:solidFill>
                <a:latin typeface="Consolas" charset="0"/>
              </a:rPr>
              <a:t> </a:t>
            </a:r>
            <a:r>
              <a:rPr lang="en-US" sz="2000" dirty="0" err="1" smtClean="0">
                <a:solidFill>
                  <a:srgbClr val="DC143C"/>
                </a:solidFill>
                <a:latin typeface="Consolas" charset="0"/>
              </a:rPr>
              <a:t>int</a:t>
            </a:r>
            <a:r>
              <a:rPr lang="en-US" sz="2000" dirty="0" smtClean="0">
                <a:solidFill>
                  <a:srgbClr val="DC143C"/>
                </a:solidFill>
                <a:latin typeface="Consolas" charset="0"/>
              </a:rPr>
              <a:t>()</a:t>
            </a: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: constructs </a:t>
            </a:r>
            <a:r>
              <a:rPr lang="en-US" sz="2000" dirty="0">
                <a:solidFill>
                  <a:srgbClr val="000000"/>
                </a:solidFill>
                <a:latin typeface="Verdana" charset="0"/>
              </a:rPr>
              <a:t>an integer number from </a:t>
            </a: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other data type.</a:t>
            </a:r>
          </a:p>
          <a:p>
            <a:pPr>
              <a:buFont typeface="Arial" charset="0"/>
              <a:buChar char="•"/>
            </a:pPr>
            <a:endParaRPr lang="en-US" sz="2000" dirty="0">
              <a:solidFill>
                <a:srgbClr val="000000"/>
              </a:solidFill>
              <a:latin typeface="Verdana" charset="0"/>
            </a:endParaRPr>
          </a:p>
          <a:p>
            <a:pPr>
              <a:buFont typeface="Arial" charset="0"/>
              <a:buChar char="•"/>
            </a:pPr>
            <a:endParaRPr lang="en-US" sz="2000" dirty="0" smtClean="0">
              <a:solidFill>
                <a:srgbClr val="000000"/>
              </a:solidFill>
              <a:latin typeface="Verdana" charset="0"/>
            </a:endParaRPr>
          </a:p>
          <a:p>
            <a:pPr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charset="0"/>
              </a:rPr>
              <a:t> </a:t>
            </a:r>
            <a:r>
              <a:rPr lang="en-US" sz="2000" dirty="0" err="1" smtClean="0">
                <a:solidFill>
                  <a:srgbClr val="DC143C"/>
                </a:solidFill>
                <a:latin typeface="Consolas" charset="0"/>
              </a:rPr>
              <a:t>str</a:t>
            </a:r>
            <a:r>
              <a:rPr lang="en-US" sz="2000" dirty="0" smtClean="0">
                <a:solidFill>
                  <a:srgbClr val="DC143C"/>
                </a:solidFill>
                <a:latin typeface="Consolas" charset="0"/>
              </a:rPr>
              <a:t>(): </a:t>
            </a:r>
            <a:r>
              <a:rPr lang="en-US" sz="2000" dirty="0"/>
              <a:t>constructs a string from </a:t>
            </a:r>
            <a:r>
              <a:rPr lang="en-US" sz="2000" dirty="0">
                <a:solidFill>
                  <a:srgbClr val="000000"/>
                </a:solidFill>
                <a:latin typeface="Verdana" charset="0"/>
              </a:rPr>
              <a:t>from other data type.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22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" y="440017"/>
            <a:ext cx="10571998" cy="970450"/>
          </a:xfrm>
        </p:spPr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32DC10E-7EF7-3944-8AD4-4E6E707794C4}"/>
              </a:ext>
            </a:extLst>
          </p:cNvPr>
          <p:cNvSpPr/>
          <p:nvPr/>
        </p:nvSpPr>
        <p:spPr>
          <a:xfrm>
            <a:off x="7412925" y="1935046"/>
            <a:ext cx="28953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Try this out!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50" y="2319767"/>
            <a:ext cx="53545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/>
              <a:t>Operators</a:t>
            </a:r>
            <a:r>
              <a:rPr lang="en-US" dirty="0"/>
              <a:t> are used to perform operations on variables and values.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8041"/>
            <a:ext cx="1906955" cy="94995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AAC43A36-3820-8644-A359-5868F70E4EB9}"/>
              </a:ext>
            </a:extLst>
          </p:cNvPr>
          <p:cNvSpPr txBox="1">
            <a:spLocks/>
          </p:cNvSpPr>
          <p:nvPr/>
        </p:nvSpPr>
        <p:spPr>
          <a:xfrm>
            <a:off x="7337310" y="2824578"/>
            <a:ext cx="3341021" cy="199455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r-IN" dirty="0" err="1"/>
              <a:t>x</a:t>
            </a:r>
            <a:r>
              <a:rPr lang="mr-IN" dirty="0"/>
              <a:t> = </a:t>
            </a:r>
            <a:r>
              <a:rPr lang="en-US" dirty="0" smtClean="0"/>
              <a:t>5</a:t>
            </a:r>
            <a:endParaRPr lang="mr-IN" dirty="0"/>
          </a:p>
          <a:p>
            <a:r>
              <a:rPr lang="mr-IN" dirty="0" err="1"/>
              <a:t>y</a:t>
            </a:r>
            <a:r>
              <a:rPr lang="mr-IN" dirty="0"/>
              <a:t> = </a:t>
            </a:r>
            <a:r>
              <a:rPr lang="en-US" dirty="0" smtClean="0"/>
              <a:t>3</a:t>
            </a:r>
            <a:endParaRPr lang="mr-IN" dirty="0"/>
          </a:p>
          <a:p>
            <a:r>
              <a:rPr lang="mr-IN" dirty="0" err="1"/>
              <a:t>z</a:t>
            </a:r>
            <a:r>
              <a:rPr lang="mr-IN" dirty="0"/>
              <a:t> = </a:t>
            </a:r>
            <a:r>
              <a:rPr lang="mr-IN" dirty="0" err="1"/>
              <a:t>x</a:t>
            </a:r>
            <a:r>
              <a:rPr lang="mr-IN" dirty="0"/>
              <a:t> </a:t>
            </a:r>
            <a:r>
              <a:rPr lang="en-US" dirty="0" smtClean="0"/>
              <a:t>+ y</a:t>
            </a:r>
            <a:endParaRPr lang="mr-IN" dirty="0"/>
          </a:p>
          <a:p>
            <a:r>
              <a:rPr lang="mr-IN" dirty="0" err="1"/>
              <a:t>print</a:t>
            </a:r>
            <a:r>
              <a:rPr lang="mr-IN" dirty="0"/>
              <a:t>(</a:t>
            </a:r>
            <a:r>
              <a:rPr lang="mr-IN" dirty="0" err="1"/>
              <a:t>z</a:t>
            </a:r>
            <a:r>
              <a:rPr lang="mr-IN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377779" y="4107194"/>
            <a:ext cx="4319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- common </a:t>
            </a:r>
            <a:r>
              <a:rPr lang="en-US" dirty="0">
                <a:solidFill>
                  <a:srgbClr val="000000"/>
                </a:solidFill>
                <a:latin typeface="Verdana" charset="0"/>
              </a:rPr>
              <a:t>mathematical operations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2155" y="4717692"/>
            <a:ext cx="201369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Addition (+)</a:t>
            </a:r>
          </a:p>
          <a:p>
            <a:r>
              <a:rPr lang="en-US" dirty="0" smtClean="0"/>
              <a:t>Subtraction (-)</a:t>
            </a:r>
          </a:p>
          <a:p>
            <a:r>
              <a:rPr lang="en-US" dirty="0" smtClean="0"/>
              <a:t>Multiplication (*)</a:t>
            </a:r>
          </a:p>
          <a:p>
            <a:r>
              <a:rPr lang="en-US" dirty="0" smtClean="0"/>
              <a:t>Division (/)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1689" y="3080326"/>
            <a:ext cx="2837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- </a:t>
            </a:r>
            <a:r>
              <a:rPr lang="en-US"/>
              <a:t>Assignment </a:t>
            </a:r>
            <a:r>
              <a:rPr lang="en-US" smtClean="0"/>
              <a:t>Operators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14256" y="3227408"/>
            <a:ext cx="6815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dirty="0" err="1">
                <a:solidFill>
                  <a:srgbClr val="000000"/>
                </a:solidFill>
                <a:latin typeface="Verdana" charset="0"/>
              </a:rPr>
              <a:t>x</a:t>
            </a:r>
            <a:r>
              <a:rPr lang="mr-IN" dirty="0">
                <a:solidFill>
                  <a:srgbClr val="000000"/>
                </a:solidFill>
                <a:latin typeface="Verdana" charset="0"/>
              </a:rPr>
              <a:t> = </a:t>
            </a:r>
            <a:r>
              <a:rPr lang="mr-IN" dirty="0" smtClean="0">
                <a:solidFill>
                  <a:srgbClr val="000000"/>
                </a:solidFill>
                <a:latin typeface="Verdana" charset="0"/>
              </a:rPr>
              <a:t>5</a:t>
            </a:r>
            <a:endParaRPr lang="en-US" dirty="0" smtClean="0">
              <a:solidFill>
                <a:srgbClr val="000000"/>
              </a:solidFill>
              <a:latin typeface="Verdana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y=3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0415" y="3449658"/>
            <a:ext cx="3248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charset="0"/>
              </a:rPr>
              <a:t> assign values to variables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074028" y="4967667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Verdana" charset="0"/>
              </a:rPr>
              <a:t>x + 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0" y="5908041"/>
            <a:ext cx="1906955" cy="949959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xmlns="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" y="440017"/>
            <a:ext cx="10571998" cy="970450"/>
          </a:xfrm>
        </p:spPr>
        <p:txBody>
          <a:bodyPr/>
          <a:lstStyle/>
          <a:p>
            <a:r>
              <a:rPr lang="en-US" dirty="0" smtClean="0"/>
              <a:t>How to choose a name for your variable?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5438" y="2423636"/>
            <a:ext cx="111169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  <a:latin typeface="Ä&gt;r„˛" charset="0"/>
              </a:rPr>
              <a:t>A</a:t>
            </a:r>
            <a:r>
              <a:rPr lang="en-US" sz="2400" dirty="0" smtClean="0">
                <a:solidFill>
                  <a:srgbClr val="FF0000"/>
                </a:solidFill>
                <a:latin typeface="Ä&gt;r„˛" charset="0"/>
              </a:rPr>
              <a:t>lways </a:t>
            </a:r>
            <a:r>
              <a:rPr lang="en-US" sz="2400" dirty="0">
                <a:solidFill>
                  <a:srgbClr val="FF0000"/>
                </a:solidFill>
                <a:latin typeface="Ä&gt;r„˛" charset="0"/>
              </a:rPr>
              <a:t>begin variable names with a letter. </a:t>
            </a:r>
            <a:endParaRPr lang="en-US" sz="2400" dirty="0" smtClean="0">
              <a:solidFill>
                <a:srgbClr val="FF0000"/>
              </a:solidFill>
              <a:latin typeface="Ä&gt;r„˛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Ä&gt;r„˛" charset="0"/>
              </a:rPr>
              <a:t>The rest </a:t>
            </a:r>
            <a:r>
              <a:rPr lang="en-US" sz="2400" dirty="0">
                <a:latin typeface="Ä&gt;r„˛" charset="0"/>
              </a:rPr>
              <a:t>of the characters </a:t>
            </a:r>
            <a:r>
              <a:rPr lang="en-US" sz="2400" dirty="0" smtClean="0">
                <a:latin typeface="Ä&gt;r„˛" charset="0"/>
              </a:rPr>
              <a:t> </a:t>
            </a:r>
            <a:r>
              <a:rPr lang="en-US" sz="2400" dirty="0">
                <a:latin typeface="Ä&gt;r„˛" charset="0"/>
              </a:rPr>
              <a:t>must be </a:t>
            </a:r>
            <a:r>
              <a:rPr lang="en-US" sz="2400" dirty="0">
                <a:solidFill>
                  <a:srgbClr val="FF0000"/>
                </a:solidFill>
                <a:latin typeface="Ä&gt;r„˛" charset="0"/>
              </a:rPr>
              <a:t>letters, numbers</a:t>
            </a:r>
            <a:r>
              <a:rPr lang="en-US" sz="2400" dirty="0">
                <a:latin typeface="Ä&gt;r„˛" charset="0"/>
              </a:rPr>
              <a:t>, or the underscore symbol </a:t>
            </a:r>
            <a:r>
              <a:rPr lang="en-US" sz="2400" dirty="0" smtClean="0">
                <a:latin typeface="Ä&gt;r„˛" charset="0"/>
              </a:rPr>
              <a:t>“</a:t>
            </a:r>
            <a:r>
              <a:rPr lang="en-US" sz="2400" dirty="0" smtClean="0">
                <a:solidFill>
                  <a:srgbClr val="FF0000"/>
                </a:solidFill>
                <a:latin typeface="Ä&gt;r„˛" charset="0"/>
              </a:rPr>
              <a:t>_</a:t>
            </a:r>
            <a:r>
              <a:rPr lang="en-US" sz="2400" dirty="0" smtClean="0">
                <a:latin typeface="Ä&gt;r„˛" charset="0"/>
              </a:rPr>
              <a:t>”</a:t>
            </a:r>
            <a:r>
              <a:rPr lang="en-US" dirty="0" smtClean="0">
                <a:latin typeface="Ä&gt;r„˛" charset="0"/>
              </a:rPr>
              <a:t>. </a:t>
            </a:r>
            <a:endParaRPr lang="en-US" dirty="0">
              <a:latin typeface="Ä&gt;r„˛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FF0000"/>
                </a:solidFill>
                <a:latin typeface="Ä&gt;r„˛" charset="0"/>
              </a:rPr>
              <a:t>Don’t use space or “-” in a variable name</a:t>
            </a:r>
            <a:r>
              <a:rPr lang="en-US" sz="2400" dirty="0" smtClean="0">
                <a:latin typeface="Ä&gt;r„˛" charset="0"/>
              </a:rPr>
              <a:t>!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Ä&gt;r„˛" charset="0"/>
              </a:rPr>
              <a:t>Python are case </a:t>
            </a:r>
            <a:r>
              <a:rPr lang="en-US" sz="2400" dirty="0" smtClean="0">
                <a:latin typeface="Ä&gt;r„˛" charset="0"/>
              </a:rPr>
              <a:t>sensitive! </a:t>
            </a:r>
            <a:r>
              <a:rPr lang="en-US" sz="2400" dirty="0" smtClean="0">
                <a:solidFill>
                  <a:srgbClr val="FF0000"/>
                </a:solidFill>
                <a:latin typeface="Ä&gt;r„˛" charset="0"/>
              </a:rPr>
              <a:t>Pay attention to the use of </a:t>
            </a:r>
            <a:r>
              <a:rPr lang="en-US" sz="2400" dirty="0" smtClean="0">
                <a:solidFill>
                  <a:srgbClr val="FF0000"/>
                </a:solidFill>
              </a:rPr>
              <a:t>uppercase and lowercase</a:t>
            </a:r>
            <a:r>
              <a:rPr lang="en-US" sz="2400" dirty="0" smtClean="0"/>
              <a:t>.  </a:t>
            </a:r>
            <a:r>
              <a:rPr lang="en-US" sz="2400" i="1" dirty="0" err="1" smtClean="0">
                <a:latin typeface="Ä&gt;r„˛" charset="0"/>
              </a:rPr>
              <a:t>My_Name</a:t>
            </a:r>
            <a:r>
              <a:rPr lang="en-US" sz="2400" dirty="0" smtClean="0">
                <a:latin typeface="Ä&gt;r„˛" charset="0"/>
              </a:rPr>
              <a:t> is different from </a:t>
            </a:r>
            <a:r>
              <a:rPr lang="en-US" sz="2400" i="1" dirty="0" err="1" smtClean="0">
                <a:latin typeface="Ä&gt;r„˛" charset="0"/>
              </a:rPr>
              <a:t>my_name</a:t>
            </a:r>
            <a:r>
              <a:rPr lang="en-US" sz="2400" dirty="0" smtClean="0">
                <a:latin typeface="Ä&gt;r„˛" charset="0"/>
              </a:rPr>
              <a:t>. </a:t>
            </a:r>
            <a:endParaRPr lang="en-US" dirty="0" smtClean="0">
              <a:latin typeface="Ä&gt;r„˛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1050" y="4766002"/>
            <a:ext cx="7877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Which ones are invalid for a variable name?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781050" y="537579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My_Students</a:t>
            </a:r>
            <a:r>
              <a:rPr lang="en-US" dirty="0" smtClean="0">
                <a:solidFill>
                  <a:srgbClr val="FF0000"/>
                </a:solidFill>
              </a:rPr>
              <a:t>,   </a:t>
            </a:r>
            <a:r>
              <a:rPr lang="en-US" dirty="0" err="1" smtClean="0">
                <a:solidFill>
                  <a:srgbClr val="FF0000"/>
                </a:solidFill>
              </a:rPr>
              <a:t>MyStudents</a:t>
            </a:r>
            <a:r>
              <a:rPr lang="en-US" dirty="0" smtClean="0">
                <a:solidFill>
                  <a:srgbClr val="FF0000"/>
                </a:solidFill>
              </a:rPr>
              <a:t>,  My-students,  My Students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74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0" y="5908041"/>
            <a:ext cx="1906955" cy="949959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xmlns="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" y="440017"/>
            <a:ext cx="10571998" cy="970450"/>
          </a:xfrm>
        </p:spPr>
        <p:txBody>
          <a:bodyPr/>
          <a:lstStyle/>
          <a:p>
            <a:r>
              <a:rPr lang="en-US" dirty="0" err="1" smtClean="0"/>
              <a:t>random.randint</a:t>
            </a:r>
            <a:r>
              <a:rPr lang="en-US" dirty="0" smtClean="0"/>
              <a:t>()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277100" y="2192803"/>
            <a:ext cx="43343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random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00CD"/>
                </a:solidFill>
                <a:latin typeface="Consolas" charset="0"/>
              </a:rPr>
              <a:t>print(</a:t>
            </a:r>
            <a:r>
              <a:rPr lang="en-US" dirty="0" err="1" smtClean="0">
                <a:solidFill>
                  <a:srgbClr val="0000CD"/>
                </a:solidFill>
                <a:latin typeface="Consolas" charset="0"/>
              </a:rPr>
              <a:t>random.randint</a:t>
            </a:r>
            <a:r>
              <a:rPr lang="en-US" dirty="0" smtClean="0">
                <a:solidFill>
                  <a:srgbClr val="0000CD"/>
                </a:solidFill>
                <a:latin typeface="Consolas" charset="0"/>
              </a:rPr>
              <a:t>(3</a:t>
            </a:r>
            <a:r>
              <a:rPr lang="en-US" dirty="0">
                <a:solidFill>
                  <a:srgbClr val="0000CD"/>
                </a:solidFill>
                <a:latin typeface="Consolas" charset="0"/>
              </a:rPr>
              <a:t>, </a:t>
            </a:r>
            <a:r>
              <a:rPr lang="en-US">
                <a:solidFill>
                  <a:srgbClr val="0000CD"/>
                </a:solidFill>
                <a:latin typeface="Consolas" charset="0"/>
              </a:rPr>
              <a:t>9</a:t>
            </a:r>
            <a:r>
              <a:rPr lang="en-US" smtClean="0">
                <a:solidFill>
                  <a:srgbClr val="0000CD"/>
                </a:solidFill>
                <a:latin typeface="Consolas" charset="0"/>
              </a:rPr>
              <a:t>))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2550" y="2260936"/>
            <a:ext cx="63363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charset="0"/>
              </a:rPr>
              <a:t>The </a:t>
            </a:r>
            <a:r>
              <a:rPr lang="en-US" sz="2400" dirty="0" err="1" smtClean="0">
                <a:solidFill>
                  <a:srgbClr val="222222"/>
                </a:solidFill>
                <a:latin typeface="arial" charset="0"/>
              </a:rPr>
              <a:t>random.</a:t>
            </a:r>
            <a:r>
              <a:rPr lang="en-US" sz="2400" b="1" dirty="0" err="1" smtClean="0">
                <a:solidFill>
                  <a:srgbClr val="222222"/>
                </a:solidFill>
                <a:latin typeface="arial" charset="0"/>
              </a:rPr>
              <a:t>randint</a:t>
            </a:r>
            <a:r>
              <a:rPr lang="en-US" sz="2400" dirty="0" smtClean="0">
                <a:solidFill>
                  <a:srgbClr val="222222"/>
                </a:solidFill>
                <a:latin typeface="arial" charset="0"/>
              </a:rPr>
              <a:t>(</a:t>
            </a:r>
            <a:r>
              <a:rPr lang="en-US" sz="2400" i="1" dirty="0" smtClean="0"/>
              <a:t>start</a:t>
            </a:r>
            <a:r>
              <a:rPr lang="en-US" sz="2400" dirty="0"/>
              <a:t>, </a:t>
            </a:r>
            <a:r>
              <a:rPr lang="en-US" sz="2400" i="1" dirty="0"/>
              <a:t>stop</a:t>
            </a:r>
            <a:r>
              <a:rPr lang="en-US" sz="2400" dirty="0"/>
              <a:t>)</a:t>
            </a:r>
            <a:r>
              <a:rPr lang="en-US" sz="2400" dirty="0" smtClean="0">
                <a:solidFill>
                  <a:srgbClr val="222222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arial" charset="0"/>
              </a:rPr>
              <a:t>method returns an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integer number</a:t>
            </a:r>
            <a:r>
              <a:rPr lang="en-US" sz="2400" dirty="0">
                <a:solidFill>
                  <a:srgbClr val="222222"/>
                </a:solidFill>
                <a:latin typeface="arial" charset="0"/>
              </a:rPr>
              <a:t> selected element from the specified </a:t>
            </a:r>
            <a:r>
              <a:rPr lang="en-US" sz="2400" dirty="0" smtClean="0">
                <a:solidFill>
                  <a:srgbClr val="222222"/>
                </a:solidFill>
                <a:latin typeface="arial" charset="0"/>
              </a:rPr>
              <a:t>range.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277100" y="3401123"/>
            <a:ext cx="4781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# Return </a:t>
            </a:r>
            <a:r>
              <a:rPr lang="en-US" dirty="0">
                <a:solidFill>
                  <a:srgbClr val="000000"/>
                </a:solidFill>
                <a:latin typeface="Verdana" charset="0"/>
              </a:rPr>
              <a:t>a number between 3 and 9 (both included)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625600" y="4978400"/>
            <a:ext cx="4572000" cy="14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096591" y="5190365"/>
            <a:ext cx="10599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Start</a:t>
            </a:r>
          </a:p>
          <a:p>
            <a:r>
              <a:rPr lang="en-US" i="1" dirty="0" smtClean="0"/>
              <a:t>number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20593" y="5190365"/>
            <a:ext cx="10903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Stop</a:t>
            </a:r>
          </a:p>
          <a:p>
            <a:r>
              <a:rPr lang="en-US" i="1" dirty="0" smtClean="0"/>
              <a:t>Number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425367" y="4789714"/>
            <a:ext cx="0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045196" y="4767942"/>
            <a:ext cx="0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857879" y="4183467"/>
            <a:ext cx="17576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smtClean="0">
                <a:solidFill>
                  <a:srgbClr val="222222"/>
                </a:solidFill>
                <a:latin typeface="arial" charset="0"/>
              </a:rPr>
              <a:t>4,5,6,7,8</a:t>
            </a:r>
            <a:endParaRPr lang="en-US" sz="3000" dirty="0"/>
          </a:p>
        </p:txBody>
      </p:sp>
      <p:sp>
        <p:nvSpPr>
          <p:cNvPr id="12" name="Rectangle 11"/>
          <p:cNvSpPr/>
          <p:nvPr/>
        </p:nvSpPr>
        <p:spPr>
          <a:xfrm>
            <a:off x="2269715" y="4193540"/>
            <a:ext cx="39626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>
                <a:solidFill>
                  <a:srgbClr val="0000CD"/>
                </a:solidFill>
                <a:latin typeface="Consolas" charset="0"/>
              </a:rPr>
              <a:t>3</a:t>
            </a:r>
            <a:endParaRPr lang="en-US" sz="3000"/>
          </a:p>
        </p:txBody>
      </p:sp>
      <p:sp>
        <p:nvSpPr>
          <p:cNvPr id="16" name="Rectangle 15"/>
          <p:cNvSpPr/>
          <p:nvPr/>
        </p:nvSpPr>
        <p:spPr>
          <a:xfrm>
            <a:off x="4889543" y="4202124"/>
            <a:ext cx="39626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smtClean="0">
                <a:solidFill>
                  <a:srgbClr val="0000CD"/>
                </a:solidFill>
                <a:latin typeface="Consolas" charset="0"/>
              </a:rPr>
              <a:t>9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984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8868B3-A663-1844-AFE8-A6FDAE3B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4" y="18522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Run our code on </a:t>
            </a:r>
            <a:r>
              <a:rPr lang="en-US" dirty="0" err="1"/>
              <a:t>repl.it</a:t>
            </a:r>
            <a:endParaRPr lang="en-US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xmlns="" id="{47EEC4B3-E683-4E4C-BAC2-A66AD7C05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4" y="3353839"/>
            <a:ext cx="4999523" cy="1597848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Go to </a:t>
            </a:r>
            <a:r>
              <a:rPr lang="en-US" dirty="0" err="1"/>
              <a:t>repl.it</a:t>
            </a:r>
            <a:endParaRPr lang="en-US" dirty="0"/>
          </a:p>
          <a:p>
            <a:r>
              <a:rPr lang="en-US" dirty="0"/>
              <a:t>Click   </a:t>
            </a:r>
            <a:r>
              <a:rPr lang="en-US" b="1" dirty="0">
                <a:solidFill>
                  <a:srgbClr val="FF0000"/>
                </a:solidFill>
              </a:rPr>
              <a:t>start coding</a:t>
            </a:r>
          </a:p>
          <a:p>
            <a:r>
              <a:rPr lang="en-US" dirty="0"/>
              <a:t>Choose </a:t>
            </a:r>
            <a:r>
              <a:rPr lang="en-US" b="1" dirty="0">
                <a:solidFill>
                  <a:srgbClr val="FF0000"/>
                </a:solidFill>
              </a:rPr>
              <a:t>Python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776BA90-E75A-334F-844D-33D8B53D9F36}"/>
              </a:ext>
            </a:extLst>
          </p:cNvPr>
          <p:cNvGrpSpPr/>
          <p:nvPr/>
        </p:nvGrpSpPr>
        <p:grpSpPr>
          <a:xfrm>
            <a:off x="4956659" y="988972"/>
            <a:ext cx="7192477" cy="2517548"/>
            <a:chOff x="4956659" y="988972"/>
            <a:chExt cx="7192477" cy="2517548"/>
          </a:xfrm>
        </p:grpSpPr>
        <p:pic>
          <p:nvPicPr>
            <p:cNvPr id="25" name="Content Placeholder 4" descr="A screenshot of a cell phone screen with text&#10;&#10;Description automatically generated">
              <a:extLst>
                <a:ext uri="{FF2B5EF4-FFF2-40B4-BE49-F238E27FC236}">
                  <a16:creationId xmlns:a16="http://schemas.microsoft.com/office/drawing/2014/main" xmlns="" id="{84B4EEE6-6018-CD43-8802-133A2DC05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0688"/>
            <a:stretch/>
          </p:blipFill>
          <p:spPr>
            <a:xfrm>
              <a:off x="4956659" y="988972"/>
              <a:ext cx="7192477" cy="2517548"/>
            </a:xfrm>
            <a:prstGeom prst="roundRect">
              <a:avLst>
                <a:gd name="adj" fmla="val 3876"/>
              </a:avLst>
            </a:prstGeom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xmlns="" id="{A68FF25F-92EB-AE4D-B49A-9D535DFDCC05}"/>
                </a:ext>
              </a:extLst>
            </p:cNvPr>
            <p:cNvCxnSpPr/>
            <p:nvPr/>
          </p:nvCxnSpPr>
          <p:spPr>
            <a:xfrm flipV="1">
              <a:off x="11157434" y="1557297"/>
              <a:ext cx="385763" cy="5715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ame 26">
              <a:extLst>
                <a:ext uri="{FF2B5EF4-FFF2-40B4-BE49-F238E27FC236}">
                  <a16:creationId xmlns:a16="http://schemas.microsoft.com/office/drawing/2014/main" xmlns="" id="{3DD01559-3DB0-CB4B-A2F0-6B74C049CAB4}"/>
                </a:ext>
              </a:extLst>
            </p:cNvPr>
            <p:cNvSpPr/>
            <p:nvPr/>
          </p:nvSpPr>
          <p:spPr>
            <a:xfrm>
              <a:off x="7399822" y="988972"/>
              <a:ext cx="1000125" cy="254000"/>
            </a:xfrm>
            <a:prstGeom prst="fram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93B0F7E5-1D46-6143-999F-650EB0A3F4AC}"/>
              </a:ext>
            </a:extLst>
          </p:cNvPr>
          <p:cNvGrpSpPr/>
          <p:nvPr/>
        </p:nvGrpSpPr>
        <p:grpSpPr>
          <a:xfrm>
            <a:off x="7192479" y="3506520"/>
            <a:ext cx="3735324" cy="3358896"/>
            <a:chOff x="7392969" y="3527927"/>
            <a:chExt cx="3735324" cy="335889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5C66460C-043A-494C-A2A5-93611CFD4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2969" y="3527927"/>
              <a:ext cx="3735324" cy="335889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" name="Frame 11">
              <a:extLst>
                <a:ext uri="{FF2B5EF4-FFF2-40B4-BE49-F238E27FC236}">
                  <a16:creationId xmlns:a16="http://schemas.microsoft.com/office/drawing/2014/main" xmlns="" id="{552E47DA-4447-E249-AAF0-75A21746BCDA}"/>
                </a:ext>
              </a:extLst>
            </p:cNvPr>
            <p:cNvSpPr/>
            <p:nvPr/>
          </p:nvSpPr>
          <p:spPr>
            <a:xfrm>
              <a:off x="7510094" y="4507095"/>
              <a:ext cx="3315380" cy="442878"/>
            </a:xfrm>
            <a:prstGeom prst="fram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3602F78-0152-F449-A476-CB75C2431FAD}"/>
              </a:ext>
            </a:extLst>
          </p:cNvPr>
          <p:cNvSpPr/>
          <p:nvPr/>
        </p:nvSpPr>
        <p:spPr>
          <a:xfrm>
            <a:off x="2009505" y="5185968"/>
            <a:ext cx="2860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Let’s try!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50" y="5908041"/>
            <a:ext cx="1906955" cy="94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7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</TotalTime>
  <Words>561</Words>
  <Application>Microsoft Macintosh PowerPoint</Application>
  <PresentationFormat>Widescreen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Ä&gt;r„˛</vt:lpstr>
      <vt:lpstr>Calibri</vt:lpstr>
      <vt:lpstr>Century Gothic</vt:lpstr>
      <vt:lpstr>Consolas</vt:lpstr>
      <vt:lpstr>Mangal</vt:lpstr>
      <vt:lpstr>Menlo-Regular</vt:lpstr>
      <vt:lpstr>p)r„˛</vt:lpstr>
      <vt:lpstr>Segoe UI</vt:lpstr>
      <vt:lpstr>Verdana</vt:lpstr>
      <vt:lpstr>Wingdings 2</vt:lpstr>
      <vt:lpstr>Arial</vt:lpstr>
      <vt:lpstr>Arial</vt:lpstr>
      <vt:lpstr>Quotable</vt:lpstr>
      <vt:lpstr>Review</vt:lpstr>
      <vt:lpstr>Lecture 3: Variables and NumberGame</vt:lpstr>
      <vt:lpstr>Variables and Data type</vt:lpstr>
      <vt:lpstr>Booleans</vt:lpstr>
      <vt:lpstr>Change data type of variables</vt:lpstr>
      <vt:lpstr>Operators</vt:lpstr>
      <vt:lpstr>How to choose a name for your variable?</vt:lpstr>
      <vt:lpstr>random.randint() </vt:lpstr>
      <vt:lpstr>Run our code on repl.it</vt:lpstr>
      <vt:lpstr>Challenge: dictionary</vt:lpstr>
      <vt:lpstr>Challenge: List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Design with python.turtle and pygame</dc:title>
  <dc:creator>Microsoft Office User</dc:creator>
  <cp:lastModifiedBy>Office</cp:lastModifiedBy>
  <cp:revision>48</cp:revision>
  <dcterms:created xsi:type="dcterms:W3CDTF">2020-05-15T20:12:13Z</dcterms:created>
  <dcterms:modified xsi:type="dcterms:W3CDTF">2020-07-01T19:45:35Z</dcterms:modified>
</cp:coreProperties>
</file>