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7"/>
  </p:notesMasterIdLst>
  <p:sldIdLst>
    <p:sldId id="262" r:id="rId2"/>
    <p:sldId id="256" r:id="rId3"/>
    <p:sldId id="259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9"/>
    <p:restoredTop sz="96208"/>
  </p:normalViewPr>
  <p:slideViewPr>
    <p:cSldViewPr snapToGrid="0" snapToObjects="1">
      <p:cViewPr varScale="1">
        <p:scale>
          <a:sx n="104" d="100"/>
          <a:sy n="104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FE712-A26B-0143-8ED7-35E624D38358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AD57D-B97D-4E4A-9504-254FF90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5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6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0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3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3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1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3" y="310715"/>
            <a:ext cx="10571998" cy="970450"/>
          </a:xfr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" y="5908041"/>
            <a:ext cx="1906955" cy="9499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9670" y="2394049"/>
            <a:ext cx="57176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/>
              <a:t>Variable: 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string, integer, </a:t>
            </a:r>
            <a:r>
              <a:rPr lang="en-US" sz="2800" dirty="0" err="1" smtClean="0">
                <a:solidFill>
                  <a:srgbClr val="FF0000"/>
                </a:solidFill>
                <a:latin typeface="Ä&gt;r„˛" charset="0"/>
              </a:rPr>
              <a:t>booleen</a:t>
            </a:r>
            <a:endParaRPr lang="en-US" sz="2800" dirty="0" smtClean="0">
              <a:solidFill>
                <a:srgbClr val="FF0000"/>
              </a:solidFill>
              <a:latin typeface="Ä&gt;r„˛" charset="0"/>
            </a:endParaRPr>
          </a:p>
          <a:p>
            <a:pPr marL="285750" indent="-285750">
              <a:buFontTx/>
              <a:buChar char="-"/>
            </a:pPr>
            <a:r>
              <a:rPr lang="en-US" sz="3200" dirty="0" err="1"/>
              <a:t>str</a:t>
            </a:r>
            <a:r>
              <a:rPr lang="en-US" sz="3200" dirty="0"/>
              <a:t>(): </a:t>
            </a:r>
            <a:r>
              <a:rPr lang="en-US" sz="2800" dirty="0">
                <a:solidFill>
                  <a:srgbClr val="FF0000"/>
                </a:solidFill>
                <a:latin typeface="Ä&gt;r„˛" charset="0"/>
              </a:rPr>
              <a:t>convert to string.</a:t>
            </a:r>
          </a:p>
          <a:p>
            <a:pPr marL="285750" indent="-285750">
              <a:buFontTx/>
              <a:buChar char="-"/>
            </a:pPr>
            <a:r>
              <a:rPr lang="en-US" sz="3200" dirty="0" err="1"/>
              <a:t>i</a:t>
            </a:r>
            <a:r>
              <a:rPr lang="en-US" sz="3200" dirty="0" err="1"/>
              <a:t>nt</a:t>
            </a:r>
            <a:r>
              <a:rPr lang="en-US" sz="3200" dirty="0"/>
              <a:t>(): 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convert to integer.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0571" y="2394050"/>
            <a:ext cx="4296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Which one is wrong?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270091" y="4333499"/>
            <a:ext cx="5290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Cannot add a string to an integer number </a:t>
            </a:r>
          </a:p>
        </p:txBody>
      </p:sp>
      <p:sp>
        <p:nvSpPr>
          <p:cNvPr id="4" name="Rectangle 3"/>
          <p:cNvSpPr/>
          <p:nvPr/>
        </p:nvSpPr>
        <p:spPr>
          <a:xfrm>
            <a:off x="7071796" y="3439197"/>
            <a:ext cx="190695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>
                <a:solidFill>
                  <a:srgbClr val="000000"/>
                </a:solidFill>
                <a:latin typeface="Menlo-Regular" charset="0"/>
              </a:rPr>
              <a:t>x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4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y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5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x+y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71795" y="4629233"/>
            <a:ext cx="190695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x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“</a:t>
            </a:r>
            <a:r>
              <a:rPr lang="mr-IN" dirty="0" smtClean="0">
                <a:solidFill>
                  <a:srgbClr val="1C00CF"/>
                </a:solidFill>
                <a:latin typeface="Menlo-Regular" charset="0"/>
              </a:rPr>
              <a:t>4</a:t>
            </a:r>
            <a:r>
              <a:rPr lang="en-US" dirty="0" smtClean="0">
                <a:solidFill>
                  <a:srgbClr val="1C00CF"/>
                </a:solidFill>
                <a:latin typeface="Menlo-Regular" charset="0"/>
              </a:rPr>
              <a:t>”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y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5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x+y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071795" y="5739576"/>
            <a:ext cx="266729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x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“</a:t>
            </a:r>
            <a:r>
              <a:rPr lang="mr-IN" dirty="0" smtClean="0">
                <a:solidFill>
                  <a:srgbClr val="1C00CF"/>
                </a:solidFill>
                <a:latin typeface="Menlo-Regular" charset="0"/>
              </a:rPr>
              <a:t>4</a:t>
            </a:r>
            <a:r>
              <a:rPr lang="en-US" dirty="0" smtClean="0">
                <a:solidFill>
                  <a:srgbClr val="1C00CF"/>
                </a:solidFill>
                <a:latin typeface="Menlo-Regular" charset="0"/>
              </a:rPr>
              <a:t>”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y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5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print(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(x)+y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9864" y="3720987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(a)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289864" y="4883809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(b)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289864" y="5970408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9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97EA66B-2AAB-42B0-9F9D-38920D8D82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7674F6-73A9-0648-A682-1E6E87D11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1660686"/>
            <a:ext cx="10261602" cy="1947217"/>
          </a:xfrm>
          <a:effectLst/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6700" dirty="0" smtClean="0">
                <a:solidFill>
                  <a:schemeClr val="tx1"/>
                </a:solidFill>
              </a:rPr>
              <a:t>Lecture04:</a:t>
            </a:r>
            <a:r>
              <a:rPr lang="zh-CN" altLang="en-US" sz="6700" dirty="0" smtClean="0">
                <a:solidFill>
                  <a:schemeClr val="tx1"/>
                </a:solidFill>
              </a:rPr>
              <a:t> </a:t>
            </a:r>
            <a:r>
              <a:rPr lang="en-US" altLang="zh-CN" sz="6700" dirty="0" smtClean="0">
                <a:solidFill>
                  <a:schemeClr val="tx1"/>
                </a:solidFill>
              </a:rPr>
              <a:t/>
            </a:r>
            <a:br>
              <a:rPr lang="en-US" altLang="zh-CN" sz="6700" dirty="0" smtClean="0">
                <a:solidFill>
                  <a:schemeClr val="tx1"/>
                </a:solidFill>
              </a:rPr>
            </a:br>
            <a:r>
              <a:rPr lang="en-US" altLang="zh-CN" sz="6700" dirty="0" smtClean="0">
                <a:solidFill>
                  <a:schemeClr val="tx1"/>
                </a:solidFill>
              </a:rPr>
              <a:t>Using </a:t>
            </a:r>
            <a:r>
              <a:rPr lang="en-US" sz="6700" dirty="0" smtClean="0">
                <a:solidFill>
                  <a:schemeClr val="tx1"/>
                </a:solidFill>
              </a:rPr>
              <a:t>loops in turtle</a:t>
            </a:r>
            <a:endParaRPr lang="en-US" sz="6700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360EBE3-31BB-422F-AA87-FA3873DAE4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06955" cy="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6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33" y="74369"/>
            <a:ext cx="5359293" cy="970450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3333" y="1321937"/>
            <a:ext cx="5702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Verdana" charset="0"/>
              </a:rPr>
              <a:t>A </a:t>
            </a:r>
            <a:r>
              <a:rPr lang="en-US">
                <a:solidFill>
                  <a:srgbClr val="DC143C"/>
                </a:solidFill>
                <a:latin typeface="Consolas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Verdana" charset="0"/>
              </a:rPr>
              <a:t> loop is used for iterating over a sequence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549082" y="2234775"/>
            <a:ext cx="5313405" cy="1185400"/>
            <a:chOff x="5152768" y="2024710"/>
            <a:chExt cx="5313405" cy="11854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67840" t="2672" r="4464" b="63359"/>
            <a:stretch/>
          </p:blipFill>
          <p:spPr>
            <a:xfrm>
              <a:off x="7061886" y="2024710"/>
              <a:ext cx="1594021" cy="109975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2362" t="2926" r="71660" b="61960"/>
            <a:stretch/>
          </p:blipFill>
          <p:spPr>
            <a:xfrm>
              <a:off x="5152768" y="2073288"/>
              <a:ext cx="1495167" cy="113682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l="69990" t="33916" r="5749" b="35116"/>
            <a:stretch/>
          </p:blipFill>
          <p:spPr>
            <a:xfrm>
              <a:off x="9069859" y="2073288"/>
              <a:ext cx="1396314" cy="1002596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246106" y="23194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fruit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orange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pear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apple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]:</a:t>
            </a: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(fruit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49082" y="2234775"/>
            <a:ext cx="5226907" cy="1185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0176" y="3074000"/>
            <a:ext cx="10727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orange </a:t>
            </a:r>
          </a:p>
          <a:p>
            <a:r>
              <a:rPr lang="en-US" dirty="0" smtClean="0"/>
              <a:t>pear </a:t>
            </a:r>
          </a:p>
          <a:p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46106" y="46114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en-US" dirty="0" smtClean="0">
                <a:solidFill>
                  <a:srgbClr val="FF69B4"/>
                </a:solidFill>
                <a:latin typeface="Menlo" charset="0"/>
              </a:rPr>
              <a:t>0,1,2,3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]: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0176" y="5434302"/>
            <a:ext cx="104547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/>
              <a:t>3</a:t>
            </a:r>
            <a:endParaRPr lang="en-US" dirty="0" smtClean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4434969"/>
            <a:ext cx="1210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7284310" y="4611470"/>
            <a:ext cx="3305432" cy="1017554"/>
            <a:chOff x="7284310" y="4611470"/>
            <a:chExt cx="3305432" cy="1017554"/>
          </a:xfrm>
        </p:grpSpPr>
        <p:sp>
          <p:nvSpPr>
            <p:cNvPr id="24" name="Rectangle 23"/>
            <p:cNvSpPr/>
            <p:nvPr/>
          </p:nvSpPr>
          <p:spPr>
            <a:xfrm>
              <a:off x="7284310" y="4611470"/>
              <a:ext cx="3305432" cy="101755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73546" y="4893004"/>
              <a:ext cx="444843" cy="46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93327" y="4908466"/>
              <a:ext cx="444843" cy="46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25465" y="4893003"/>
              <a:ext cx="444843" cy="46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917326" y="4908466"/>
              <a:ext cx="391297" cy="4543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310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33" y="74369"/>
            <a:ext cx="5359293" cy="970450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3333" y="1321937"/>
            <a:ext cx="5702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Verdana" charset="0"/>
              </a:rPr>
              <a:t>A </a:t>
            </a:r>
            <a:r>
              <a:rPr lang="en-US">
                <a:solidFill>
                  <a:srgbClr val="DC143C"/>
                </a:solidFill>
                <a:latin typeface="Consolas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Verdana" charset="0"/>
              </a:rPr>
              <a:t> loop is used for iterating over a sequence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549082" y="2234775"/>
            <a:ext cx="5313405" cy="1185400"/>
            <a:chOff x="5152768" y="2024710"/>
            <a:chExt cx="5313405" cy="11854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67840" t="2672" r="4464" b="63359"/>
            <a:stretch/>
          </p:blipFill>
          <p:spPr>
            <a:xfrm>
              <a:off x="7061886" y="2024710"/>
              <a:ext cx="1594021" cy="109975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2362" t="2926" r="71660" b="61960"/>
            <a:stretch/>
          </p:blipFill>
          <p:spPr>
            <a:xfrm>
              <a:off x="5152768" y="2073288"/>
              <a:ext cx="1495167" cy="113682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l="69990" t="33916" r="5749" b="35116"/>
            <a:stretch/>
          </p:blipFill>
          <p:spPr>
            <a:xfrm>
              <a:off x="9069859" y="2073288"/>
              <a:ext cx="1396314" cy="1002596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246106" y="23194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fruit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orange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pear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apple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]:</a:t>
            </a: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(fruit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49082" y="2234775"/>
            <a:ext cx="5226907" cy="1185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0176" y="3074000"/>
            <a:ext cx="10727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orange </a:t>
            </a:r>
          </a:p>
          <a:p>
            <a:r>
              <a:rPr lang="en-US" dirty="0" smtClean="0"/>
              <a:t>pear </a:t>
            </a:r>
          </a:p>
          <a:p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46106" y="46114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range(</a:t>
            </a:r>
            <a:r>
              <a:rPr lang="en-US" dirty="0" smtClean="0">
                <a:solidFill>
                  <a:srgbClr val="FF69B4"/>
                </a:solidFill>
                <a:latin typeface="Menlo" charset="0"/>
              </a:rPr>
              <a:t>0,4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):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0176" y="5434302"/>
            <a:ext cx="104547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/>
              <a:t>3</a:t>
            </a:r>
            <a:endParaRPr lang="en-US" dirty="0" smtClean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4434969"/>
            <a:ext cx="1210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7284310" y="4611470"/>
            <a:ext cx="3305432" cy="1017554"/>
            <a:chOff x="7284310" y="4611470"/>
            <a:chExt cx="3305432" cy="1017554"/>
          </a:xfrm>
        </p:grpSpPr>
        <p:sp>
          <p:nvSpPr>
            <p:cNvPr id="24" name="Rectangle 23"/>
            <p:cNvSpPr/>
            <p:nvPr/>
          </p:nvSpPr>
          <p:spPr>
            <a:xfrm>
              <a:off x="7284310" y="4611470"/>
              <a:ext cx="3305432" cy="101755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73546" y="4893004"/>
              <a:ext cx="444843" cy="46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93327" y="4908466"/>
              <a:ext cx="444843" cy="46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25465" y="4893003"/>
              <a:ext cx="444843" cy="46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917326" y="4908466"/>
              <a:ext cx="391297" cy="4543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22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33" y="74369"/>
            <a:ext cx="5359293" cy="970450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3333" y="1321937"/>
            <a:ext cx="5702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Verdana" charset="0"/>
              </a:rPr>
              <a:t>A </a:t>
            </a:r>
            <a:r>
              <a:rPr lang="en-US">
                <a:solidFill>
                  <a:srgbClr val="DC143C"/>
                </a:solidFill>
                <a:latin typeface="Consolas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Verdana" charset="0"/>
              </a:rPr>
              <a:t> loop is used for iterating over a sequence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549082" y="2234775"/>
            <a:ext cx="5313405" cy="1185400"/>
            <a:chOff x="5152768" y="2024710"/>
            <a:chExt cx="5313405" cy="11854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67840" t="2672" r="4464" b="63359"/>
            <a:stretch/>
          </p:blipFill>
          <p:spPr>
            <a:xfrm>
              <a:off x="7061886" y="2024710"/>
              <a:ext cx="1594021" cy="109975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2362" t="2926" r="71660" b="61960"/>
            <a:stretch/>
          </p:blipFill>
          <p:spPr>
            <a:xfrm>
              <a:off x="5152768" y="2073288"/>
              <a:ext cx="1495167" cy="113682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l="69990" t="33916" r="5749" b="35116"/>
            <a:stretch/>
          </p:blipFill>
          <p:spPr>
            <a:xfrm>
              <a:off x="9069859" y="2073288"/>
              <a:ext cx="1396314" cy="1002596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246106" y="23194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fruit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orange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pear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apple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]:</a:t>
            </a: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(fruit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49082" y="2234775"/>
            <a:ext cx="5226907" cy="1185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0176" y="3074000"/>
            <a:ext cx="10727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orange </a:t>
            </a:r>
          </a:p>
          <a:p>
            <a:r>
              <a:rPr lang="en-US" dirty="0" smtClean="0"/>
              <a:t>pear </a:t>
            </a:r>
          </a:p>
          <a:p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46106" y="4611470"/>
            <a:ext cx="3396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range(</a:t>
            </a:r>
            <a:r>
              <a:rPr lang="en-US" dirty="0" smtClean="0">
                <a:solidFill>
                  <a:srgbClr val="FF69B4"/>
                </a:solidFill>
                <a:latin typeface="Menlo" charset="0"/>
              </a:rPr>
              <a:t>0,4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):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0176" y="5434302"/>
            <a:ext cx="104547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/>
              <a:t>3</a:t>
            </a:r>
            <a:endParaRPr lang="en-US" dirty="0" smtClean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4434969"/>
            <a:ext cx="1210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7284310" y="4611470"/>
            <a:ext cx="3305432" cy="1017554"/>
            <a:chOff x="7284310" y="4611470"/>
            <a:chExt cx="3305432" cy="1017554"/>
          </a:xfrm>
        </p:grpSpPr>
        <p:sp>
          <p:nvSpPr>
            <p:cNvPr id="24" name="Rectangle 23"/>
            <p:cNvSpPr/>
            <p:nvPr/>
          </p:nvSpPr>
          <p:spPr>
            <a:xfrm>
              <a:off x="7284310" y="4611470"/>
              <a:ext cx="3305432" cy="101755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73546" y="4893004"/>
              <a:ext cx="444843" cy="46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93327" y="4908466"/>
              <a:ext cx="444843" cy="46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25465" y="4893003"/>
              <a:ext cx="444843" cy="46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917326" y="4908466"/>
              <a:ext cx="391297" cy="4543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3989751" y="4509177"/>
            <a:ext cx="227512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Menlo" charset="0"/>
              </a:rPr>
              <a:t>i</a:t>
            </a:r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=0</a:t>
            </a: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&lt;4: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+1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425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176</Words>
  <Application>Microsoft Macintosh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Ä&gt;r„˛</vt:lpstr>
      <vt:lpstr>Calibri</vt:lpstr>
      <vt:lpstr>Century Gothic</vt:lpstr>
      <vt:lpstr>Consolas</vt:lpstr>
      <vt:lpstr>Mangal</vt:lpstr>
      <vt:lpstr>Menlo</vt:lpstr>
      <vt:lpstr>Menlo-Regular</vt:lpstr>
      <vt:lpstr>Times New Roman</vt:lpstr>
      <vt:lpstr>Verdana</vt:lpstr>
      <vt:lpstr>Wingdings 2</vt:lpstr>
      <vt:lpstr>宋体</vt:lpstr>
      <vt:lpstr>Quotable</vt:lpstr>
      <vt:lpstr>Review</vt:lpstr>
      <vt:lpstr>Lecture04:  Using loops in turtle</vt:lpstr>
      <vt:lpstr>For loops</vt:lpstr>
      <vt:lpstr>For loops</vt:lpstr>
      <vt:lpstr>For loops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with python.turtle and pygame</dc:title>
  <dc:creator>Microsoft Office User</dc:creator>
  <cp:lastModifiedBy>Office</cp:lastModifiedBy>
  <cp:revision>48</cp:revision>
  <dcterms:created xsi:type="dcterms:W3CDTF">2020-05-15T20:12:13Z</dcterms:created>
  <dcterms:modified xsi:type="dcterms:W3CDTF">2020-07-01T20:47:07Z</dcterms:modified>
</cp:coreProperties>
</file>