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  <p:sldMasterId id="2147483721" r:id="rId2"/>
  </p:sldMasterIdLst>
  <p:notesMasterIdLst>
    <p:notesMasterId r:id="rId40"/>
  </p:notesMasterIdLst>
  <p:sldIdLst>
    <p:sldId id="797" r:id="rId3"/>
    <p:sldId id="262" r:id="rId4"/>
    <p:sldId id="750" r:id="rId5"/>
    <p:sldId id="753" r:id="rId6"/>
    <p:sldId id="752" r:id="rId7"/>
    <p:sldId id="755" r:id="rId8"/>
    <p:sldId id="756" r:id="rId9"/>
    <p:sldId id="757" r:id="rId10"/>
    <p:sldId id="789" r:id="rId11"/>
    <p:sldId id="758" r:id="rId12"/>
    <p:sldId id="414" r:id="rId13"/>
    <p:sldId id="619" r:id="rId14"/>
    <p:sldId id="791" r:id="rId15"/>
    <p:sldId id="759" r:id="rId16"/>
    <p:sldId id="760" r:id="rId17"/>
    <p:sldId id="761" r:id="rId18"/>
    <p:sldId id="793" r:id="rId19"/>
    <p:sldId id="794" r:id="rId20"/>
    <p:sldId id="763" r:id="rId21"/>
    <p:sldId id="764" r:id="rId22"/>
    <p:sldId id="765" r:id="rId23"/>
    <p:sldId id="766" r:id="rId24"/>
    <p:sldId id="769" r:id="rId25"/>
    <p:sldId id="771" r:id="rId26"/>
    <p:sldId id="792" r:id="rId27"/>
    <p:sldId id="783" r:id="rId28"/>
    <p:sldId id="775" r:id="rId29"/>
    <p:sldId id="798" r:id="rId30"/>
    <p:sldId id="776" r:id="rId31"/>
    <p:sldId id="785" r:id="rId32"/>
    <p:sldId id="417" r:id="rId33"/>
    <p:sldId id="419" r:id="rId34"/>
    <p:sldId id="786" r:id="rId35"/>
    <p:sldId id="420" r:id="rId36"/>
    <p:sldId id="435" r:id="rId37"/>
    <p:sldId id="438" r:id="rId38"/>
    <p:sldId id="788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rgbClr val="660033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rgbClr val="660033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rgbClr val="660033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rgbClr val="660033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rgbClr val="660033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660033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660033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660033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660033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00FFFF"/>
    <a:srgbClr val="800000"/>
    <a:srgbClr val="009EA2"/>
    <a:srgbClr val="FFFF99"/>
    <a:srgbClr val="FFFFCC"/>
    <a:srgbClr val="FF00FF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899" autoAdjust="0"/>
    <p:restoredTop sz="84332" autoAdjust="0"/>
  </p:normalViewPr>
  <p:slideViewPr>
    <p:cSldViewPr snapToGrid="0">
      <p:cViewPr varScale="1">
        <p:scale>
          <a:sx n="72" d="100"/>
          <a:sy n="72" d="100"/>
        </p:scale>
        <p:origin x="-13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062"/>
    </p:cViewPr>
  </p:sorterViewPr>
  <p:notesViewPr>
    <p:cSldViewPr snapToGrid="0">
      <p:cViewPr varScale="1">
        <p:scale>
          <a:sx n="43" d="100"/>
          <a:sy n="43" d="100"/>
        </p:scale>
        <p:origin x="-1476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915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91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91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fld id="{016C2FF9-3A5C-4265-9C37-2B2A0BB9B9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7533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C2FF9-3A5C-4265-9C37-2B2A0BB9B9C9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8075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36E88B-06A0-4F67-8EBA-F461FACF5E30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 </a:t>
            </a:r>
            <a:r>
              <a:rPr lang="en-US" altLang="zh-CN" b="1">
                <a:solidFill>
                  <a:srgbClr val="800000"/>
                </a:solidFill>
              </a:rPr>
              <a:t>throws</a:t>
            </a:r>
            <a:r>
              <a:rPr lang="zh-CN" altLang="en-US" b="1">
                <a:solidFill>
                  <a:srgbClr val="800000"/>
                </a:solidFill>
              </a:rPr>
              <a:t>异常说明总是和方法说明出现在一起</a:t>
            </a:r>
            <a:r>
              <a:rPr lang="zh-CN" altLang="en-US" b="1">
                <a:solidFill>
                  <a:srgbClr val="324960"/>
                </a:solidFill>
              </a:rPr>
              <a:t>。这样，方法说明告诉编译器该方法可能会产生哪些异常，从而要求它的调用者必须考虑处理这些异常。</a:t>
            </a:r>
          </a:p>
        </p:txBody>
      </p:sp>
    </p:spTree>
    <p:extLst>
      <p:ext uri="{BB962C8B-B14F-4D97-AF65-F5344CB8AC3E}">
        <p14:creationId xmlns:p14="http://schemas.microsoft.com/office/powerpoint/2010/main" val="3489324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bcdn</a:t>
            </a:r>
            <a:endParaRPr lang="en-US" altLang="zh-CN" dirty="0" smtClean="0"/>
          </a:p>
          <a:p>
            <a:r>
              <a:rPr lang="en-US" altLang="zh-CN" dirty="0" err="1" smtClean="0"/>
              <a:t>cmn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C2FF9-3A5C-4265-9C37-2B2A0BB9B9C9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859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F36B15-02CB-44F1-89CC-A65BAD182857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>
              <a:solidFill>
                <a:srgbClr val="3249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9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46FC26-377B-498E-8621-ED6207485C6C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>
              <a:solidFill>
                <a:srgbClr val="3249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626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B04C4E-A9DD-4183-96C1-3C6D7B1C5284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>
              <a:solidFill>
                <a:srgbClr val="3249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243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C2FF9-3A5C-4265-9C37-2B2A0BB9B9C9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0039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638A19-36EA-4EEF-8B81-1449FD35BD4F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254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FD00DF-E277-4886-842F-72A4FF8B83AC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/>
              <a:t>因为当发生异常时，程序控制由</a:t>
            </a:r>
            <a:r>
              <a:rPr lang="en-US" altLang="zh-CN" b="1"/>
              <a:t>try</a:t>
            </a:r>
            <a:r>
              <a:rPr lang="zh-CN" altLang="en-US" b="1"/>
              <a:t>块转到</a:t>
            </a:r>
            <a:r>
              <a:rPr lang="en-US" altLang="zh-CN" b="1"/>
              <a:t>catch</a:t>
            </a:r>
            <a:r>
              <a:rPr lang="zh-CN" altLang="en-US" b="1"/>
              <a:t>块，</a:t>
            </a:r>
            <a:r>
              <a:rPr lang="en-US" altLang="zh-CN" b="1"/>
              <a:t>Java</a:t>
            </a:r>
            <a:r>
              <a:rPr lang="zh-CN" altLang="en-US" b="1"/>
              <a:t>将跳过</a:t>
            </a:r>
            <a:r>
              <a:rPr lang="en-US" altLang="zh-CN" b="1"/>
              <a:t>try</a:t>
            </a:r>
            <a:r>
              <a:rPr lang="zh-CN" altLang="en-US" b="1"/>
              <a:t>中后面的语句，且永远不会从</a:t>
            </a:r>
            <a:r>
              <a:rPr lang="en-US" altLang="zh-CN" b="1"/>
              <a:t>catch</a:t>
            </a:r>
            <a:r>
              <a:rPr lang="zh-CN" altLang="en-US" b="1"/>
              <a:t>块返回到</a:t>
            </a:r>
            <a:r>
              <a:rPr lang="en-US" altLang="zh-CN" b="1"/>
              <a:t>try</a:t>
            </a:r>
            <a:r>
              <a:rPr lang="zh-CN" altLang="en-US" b="1"/>
              <a:t>块。因此若将整个程序代码都放在</a:t>
            </a:r>
            <a:r>
              <a:rPr lang="en-US" altLang="zh-CN" b="1"/>
              <a:t>try</a:t>
            </a:r>
            <a:r>
              <a:rPr lang="zh-CN" altLang="en-US" b="1"/>
              <a:t>中，若一开始发生异常，则后面的语句将永远不会被执行，从而影响了程序的实现。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3328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BC8A32-002D-48A6-8DA4-4DAD8A483F0D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660033"/>
                </a:solidFill>
              </a:rPr>
              <a:t>如果程序用到了文件、</a:t>
            </a:r>
            <a:r>
              <a:rPr lang="en-US" altLang="zh-CN" b="1">
                <a:solidFill>
                  <a:srgbClr val="660033"/>
                </a:solidFill>
              </a:rPr>
              <a:t>Socket</a:t>
            </a:r>
            <a:r>
              <a:rPr lang="zh-CN" altLang="en-US" b="1">
                <a:solidFill>
                  <a:srgbClr val="660033"/>
                </a:solidFill>
              </a:rPr>
              <a:t>、</a:t>
            </a:r>
            <a:r>
              <a:rPr lang="en-US" altLang="zh-CN" b="1">
                <a:solidFill>
                  <a:srgbClr val="660033"/>
                </a:solidFill>
              </a:rPr>
              <a:t>JDBC</a:t>
            </a:r>
            <a:r>
              <a:rPr lang="zh-CN" altLang="en-US" b="1">
                <a:solidFill>
                  <a:srgbClr val="660033"/>
                </a:solidFill>
              </a:rPr>
              <a:t>连接之类的资源，即使遇到了异常，也要正确释放占用的资源。</a:t>
            </a:r>
            <a:r>
              <a:rPr lang="zh-CN" altLang="en-GB">
                <a:solidFill>
                  <a:srgbClr val="660033"/>
                </a:solidFill>
              </a:rPr>
              <a:t> </a:t>
            </a:r>
          </a:p>
          <a:p>
            <a:endParaRPr lang="zh-CN" altLang="en-GB">
              <a:solidFill>
                <a:srgbClr val="660033"/>
              </a:solidFill>
            </a:endParaRPr>
          </a:p>
          <a:p>
            <a:r>
              <a:rPr lang="zh-CN" altLang="en-US" b="1">
                <a:solidFill>
                  <a:srgbClr val="800000"/>
                </a:solidFill>
              </a:rPr>
              <a:t>    </a:t>
            </a:r>
            <a:r>
              <a:rPr lang="en-US" altLang="zh-CN" b="1">
                <a:solidFill>
                  <a:srgbClr val="800000"/>
                </a:solidFill>
              </a:rPr>
              <a:t>finally</a:t>
            </a:r>
            <a:r>
              <a:rPr lang="zh-CN" altLang="en-US" b="1">
                <a:solidFill>
                  <a:srgbClr val="324960"/>
                </a:solidFill>
              </a:rPr>
              <a:t>语句可以说是为异常处理事件提供的一个清理机制</a:t>
            </a:r>
            <a:r>
              <a:rPr lang="en-US" altLang="zh-CN" b="1">
                <a:solidFill>
                  <a:srgbClr val="324960"/>
                </a:solidFill>
              </a:rPr>
              <a:t>.</a:t>
            </a:r>
            <a:r>
              <a:rPr lang="en-US" altLang="zh-CN" b="1">
                <a:solidFill>
                  <a:srgbClr val="660033"/>
                </a:solidFill>
              </a:rPr>
              <a:t> </a:t>
            </a:r>
            <a:r>
              <a:rPr lang="zh-CN" altLang="en-US" b="1">
                <a:solidFill>
                  <a:srgbClr val="324960"/>
                </a:solidFill>
              </a:rPr>
              <a:t>一般是用来关闭文件或释放其他的系统资源，作为</a:t>
            </a:r>
            <a:r>
              <a:rPr lang="en-US" altLang="zh-CN" b="1">
                <a:solidFill>
                  <a:srgbClr val="324960"/>
                </a:solidFill>
              </a:rPr>
              <a:t>try-catch-finally</a:t>
            </a:r>
            <a:r>
              <a:rPr lang="zh-CN" altLang="en-US" b="1">
                <a:solidFill>
                  <a:srgbClr val="324960"/>
                </a:solidFill>
              </a:rPr>
              <a:t>结构的一部分，可以没有</a:t>
            </a:r>
            <a:r>
              <a:rPr lang="en-US" altLang="zh-CN" b="1">
                <a:solidFill>
                  <a:srgbClr val="324960"/>
                </a:solidFill>
              </a:rPr>
              <a:t>finally</a:t>
            </a:r>
            <a:r>
              <a:rPr lang="zh-CN" altLang="en-US" b="1">
                <a:solidFill>
                  <a:srgbClr val="324960"/>
                </a:solidFill>
              </a:rPr>
              <a:t>语句，如果存在</a:t>
            </a:r>
            <a:r>
              <a:rPr lang="en-US" altLang="zh-CN" b="1">
                <a:solidFill>
                  <a:srgbClr val="324960"/>
                </a:solidFill>
              </a:rPr>
              <a:t>finally</a:t>
            </a:r>
            <a:r>
              <a:rPr lang="zh-CN" altLang="en-US" b="1">
                <a:solidFill>
                  <a:srgbClr val="324960"/>
                </a:solidFill>
              </a:rPr>
              <a:t>语句，不论</a:t>
            </a:r>
            <a:r>
              <a:rPr lang="en-US" altLang="zh-CN" b="1">
                <a:solidFill>
                  <a:srgbClr val="324960"/>
                </a:solidFill>
              </a:rPr>
              <a:t>try</a:t>
            </a:r>
            <a:r>
              <a:rPr lang="zh-CN" altLang="en-US" b="1">
                <a:solidFill>
                  <a:srgbClr val="324960"/>
                </a:solidFill>
              </a:rPr>
              <a:t>块中是否发生了异常，是否执行过</a:t>
            </a:r>
            <a:r>
              <a:rPr lang="en-US" altLang="zh-CN" b="1">
                <a:solidFill>
                  <a:srgbClr val="324960"/>
                </a:solidFill>
              </a:rPr>
              <a:t>catch</a:t>
            </a:r>
            <a:r>
              <a:rPr lang="zh-CN" altLang="en-US" b="1">
                <a:solidFill>
                  <a:srgbClr val="324960"/>
                </a:solidFill>
              </a:rPr>
              <a:t>语句，都要执行</a:t>
            </a:r>
            <a:r>
              <a:rPr lang="en-US" altLang="zh-CN" b="1">
                <a:solidFill>
                  <a:srgbClr val="324960"/>
                </a:solidFill>
              </a:rPr>
              <a:t>finally</a:t>
            </a:r>
            <a:r>
              <a:rPr lang="zh-CN" altLang="en-US" b="1">
                <a:solidFill>
                  <a:srgbClr val="324960"/>
                </a:solidFill>
              </a:rPr>
              <a:t>语句。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242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C2FF9-3A5C-4265-9C37-2B2A0BB9B9C9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432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629227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774008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47577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861976"/>
      </p:ext>
    </p:extLst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kumimoji="1" lang="en-US" altLang="zh-CN" sz="1400" b="0" kern="120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defRPr>
            </a:lvl1pPr>
          </a:lstStyle>
          <a:p>
            <a:fld id="{DEA93CE4-CB87-447E-960D-22FF90B220AC}" type="datetime1">
              <a:rPr lang="zh-CN" altLang="en-US" smtClean="0"/>
              <a:t>2017/9/10</a:t>
            </a:fld>
            <a:endParaRPr lang="en-US" altLang="zh-CN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372806C4-B531-491E-8907-BE311870506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995197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F20EF381-7F4D-4DB7-B53C-843D6BFEE1F9}" type="datetime1">
              <a:rPr lang="zh-CN" altLang="en-US" smtClean="0"/>
              <a:t>2017/9/10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6A7C4A98-972E-4420-97E0-10C2E1B32C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516070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139774"/>
            <a:ext cx="3810000" cy="49562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9774"/>
            <a:ext cx="3810000" cy="49562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A7776B-709A-4262-98F3-D69A6611EF39}" type="datetime1">
              <a:rPr lang="zh-CN" altLang="en-US" smtClean="0"/>
              <a:t>2017/9/10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47BA3D-A430-4370-BD8E-D1C75B9B79A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95097"/>
      </p:ext>
    </p:extLst>
  </p:cSld>
  <p:clrMapOvr>
    <a:masterClrMapping/>
  </p:clrMapOvr>
  <p:transition>
    <p:pull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846" y="-106627"/>
            <a:ext cx="7886700" cy="92598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008732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32644"/>
            <a:ext cx="3868737" cy="41886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008732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32644"/>
            <a:ext cx="3887788" cy="41886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64DDE7-2AB1-48A4-A964-0DA9DA4CB7F5}" type="datetime1">
              <a:rPr lang="zh-CN" altLang="en-US" smtClean="0"/>
              <a:t>2017/9/10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BB543B-B155-4FA4-9116-5A2330CA84B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6813315"/>
      </p:ext>
    </p:extLst>
  </p:cSld>
  <p:clrMapOvr>
    <a:masterClrMapping/>
  </p:clrMapOvr>
  <p:transition>
    <p:pull dir="r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E3AE5A-6253-4C90-8131-69F412419D6B}" type="datetime1">
              <a:rPr lang="zh-CN" altLang="en-US" smtClean="0"/>
              <a:t>2017/9/10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2BF302-C4A0-44F9-B522-F9238A34D8A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045934"/>
      </p:ext>
    </p:extLst>
  </p:cSld>
  <p:clrMapOvr>
    <a:masterClrMapping/>
  </p:clrMapOvr>
  <p:transition>
    <p:pull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1C8E4E-94B0-4936-A6A1-2B5CD4D94E9D}" type="datetime1">
              <a:rPr lang="zh-CN" altLang="en-US" smtClean="0"/>
              <a:t>2017/9/10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A8C01-1749-43C5-9AA4-E57F00C7C1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727457"/>
      </p:ext>
    </p:extLst>
  </p:cSld>
  <p:clrMapOvr>
    <a:masterClrMapping/>
  </p:clrMapOvr>
  <p:transition>
    <p:pull dir="r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4041"/>
            <a:ext cx="8134672" cy="7206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987425"/>
            <a:ext cx="2949575" cy="48815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2DEA0D-0C42-408F-B738-E10F2AAE63CC}" type="datetime1">
              <a:rPr lang="zh-CN" altLang="en-US" smtClean="0"/>
              <a:t>2017/9/10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A4833A-ACFD-4CD1-82F7-12B95CEC7A5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103959"/>
      </p:ext>
    </p:extLst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65682"/>
      </p:ext>
    </p:extLst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473F9C-50AA-4B3A-B887-E7D9167594DB}" type="datetime1">
              <a:rPr lang="zh-CN" altLang="en-US" smtClean="0"/>
              <a:t>2017/9/10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157760-DC9F-44FA-A9F8-8812FE67BE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8570347"/>
      </p:ext>
    </p:extLst>
  </p:cSld>
  <p:clrMapOvr>
    <a:masterClrMapping/>
  </p:clrMapOvr>
  <p:transition>
    <p:pull dir="r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062038" y="1766888"/>
            <a:ext cx="7769225" cy="4113212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CD2FC83-156E-48B9-93FC-FFC95B9805F3}" type="datetime1">
              <a:rPr lang="zh-CN" altLang="en-US" smtClean="0"/>
              <a:t>2017/9/10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FB471C8-96D7-47D7-B25F-31A0A5DA99B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84656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66470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1170805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408378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112716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305305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789249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91825729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3325183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AutoShape 2"/>
          <p:cNvSpPr>
            <a:spLocks noChangeArrowheads="1"/>
          </p:cNvSpPr>
          <p:nvPr userDrawn="1"/>
        </p:nvSpPr>
        <p:spPr bwMode="auto">
          <a:xfrm>
            <a:off x="8440738" y="6096000"/>
            <a:ext cx="655637" cy="7493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0099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2339" name="Rectangle 3"/>
          <p:cNvSpPr>
            <a:spLocks noChangeArrowheads="1"/>
          </p:cNvSpPr>
          <p:nvPr userDrawn="1"/>
        </p:nvSpPr>
        <p:spPr bwMode="auto">
          <a:xfrm>
            <a:off x="68263" y="63500"/>
            <a:ext cx="2565400" cy="485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00009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kumimoji="0" lang="it-IT">
              <a:solidFill>
                <a:schemeClr val="tx1"/>
              </a:solidFill>
            </a:endParaRPr>
          </a:p>
        </p:txBody>
      </p:sp>
      <p:sp>
        <p:nvSpPr>
          <p:cNvPr id="782340" name="Text Box 4"/>
          <p:cNvSpPr txBox="1">
            <a:spLocks noChangeArrowheads="1"/>
          </p:cNvSpPr>
          <p:nvPr userDrawn="1"/>
        </p:nvSpPr>
        <p:spPr bwMode="auto">
          <a:xfrm>
            <a:off x="158750" y="100013"/>
            <a:ext cx="1687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46800">
            <a:spAutoFit/>
          </a:bodyPr>
          <a:lstStyle/>
          <a:p>
            <a:pPr eaLnBrk="0" hangingPunct="0">
              <a:buFont typeface="Monotype Sorts" pitchFamily="2" charset="2"/>
              <a:buNone/>
            </a:pPr>
            <a:r>
              <a:rPr kumimoji="0" lang="en-GB" altLang="zh-CN" sz="1400" b="1">
                <a:solidFill>
                  <a:srgbClr val="000099"/>
                </a:solidFill>
              </a:rPr>
              <a:t>Java</a:t>
            </a:r>
            <a:r>
              <a:rPr kumimoji="0" lang="zh-CN" altLang="en-GB" sz="1400" b="1">
                <a:solidFill>
                  <a:srgbClr val="000099"/>
                </a:solidFill>
              </a:rPr>
              <a:t>语言程序设计</a:t>
            </a:r>
          </a:p>
        </p:txBody>
      </p:sp>
      <p:pic>
        <p:nvPicPr>
          <p:cNvPr id="782341" name="Picture 5"/>
          <p:cNvPicPr>
            <a:picLocks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412750"/>
            <a:ext cx="1555750" cy="7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2342" name="Rectangle 6"/>
          <p:cNvSpPr>
            <a:spLocks noChangeArrowheads="1"/>
          </p:cNvSpPr>
          <p:nvPr userDrawn="1"/>
        </p:nvSpPr>
        <p:spPr bwMode="auto">
          <a:xfrm rot="5400000" flipH="1" flipV="1">
            <a:off x="4533900" y="-4000500"/>
            <a:ext cx="76200" cy="9144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2343" name="Rectangle 7"/>
          <p:cNvSpPr>
            <a:spLocks noChangeArrowheads="1"/>
          </p:cNvSpPr>
          <p:nvPr userDrawn="1"/>
        </p:nvSpPr>
        <p:spPr bwMode="auto">
          <a:xfrm rot="5400000" flipH="1" flipV="1">
            <a:off x="4533900" y="1943100"/>
            <a:ext cx="76200" cy="91440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234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8234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ransition>
    <p:dissolve/>
  </p:transition>
  <p:hf hdr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0000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0000FF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0000FF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0000FF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0000FF"/>
          </a:solidFill>
          <a:latin typeface="宋体" panose="02010600030101010101" pitchFamily="2" charset="-122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FF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FF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FF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FF"/>
          </a:solidFill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 kern="1200">
          <a:solidFill>
            <a:srgbClr val="3333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b="1" kern="1200">
          <a:solidFill>
            <a:srgbClr val="333300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b="1" kern="1200">
          <a:solidFill>
            <a:srgbClr val="333300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b="1" kern="1200">
          <a:solidFill>
            <a:srgbClr val="333300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b="1" kern="1200">
          <a:solidFill>
            <a:srgbClr val="3333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8815" y="-15562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68760"/>
            <a:ext cx="7772400" cy="478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lnSpc>
                <a:spcPct val="100000"/>
              </a:lnSpc>
              <a:spcBef>
                <a:spcPct val="5000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fld id="{2FAC0C59-6C66-47D0-8A7E-E8FAD45E3987}" type="datetime1">
              <a:rPr lang="zh-CN" altLang="en-US" smtClean="0"/>
              <a:t>2017/9/10</a:t>
            </a:fld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199" y="6248400"/>
            <a:ext cx="310726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base" hangingPunct="1">
              <a:lnSpc>
                <a:spcPct val="100000"/>
              </a:lnSpc>
              <a:spcBef>
                <a:spcPct val="50000"/>
              </a:spcBef>
              <a:defRPr sz="1400" b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lnSpc>
                <a:spcPct val="100000"/>
              </a:lnSpc>
              <a:spcBef>
                <a:spcPct val="5000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fld id="{B318CF2A-E6AB-447E-9F97-1E16AF26AF2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0" y="864841"/>
            <a:ext cx="9144000" cy="1158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0" y="6092825"/>
            <a:ext cx="9144000" cy="115888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pic>
        <p:nvPicPr>
          <p:cNvPr id="9" name="Picture 9" descr="anabnr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73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nabnr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73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anabnr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73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58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ransition>
    <p:pull dir="rd"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b="1" kern="1200">
          <a:solidFill>
            <a:srgbClr val="FF0000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41226" y="2394259"/>
            <a:ext cx="7772400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dirty="0" smtClean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第</a:t>
            </a:r>
            <a:r>
              <a:rPr lang="en-US" altLang="zh-CN" dirty="0" smtClean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0</a:t>
            </a:r>
            <a:r>
              <a:rPr lang="en-US" altLang="zh-CN" dirty="0" smtClean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x05</a:t>
            </a:r>
            <a:r>
              <a:rPr lang="zh-CN" altLang="en-US" dirty="0" smtClean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讲  </a:t>
            </a:r>
            <a:r>
              <a:rPr lang="zh-CN" altLang="en-US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华文中宋" panose="02010600040101010101" pitchFamily="2" charset="-122"/>
              </a:rPr>
              <a:t>异常处理</a:t>
            </a:r>
            <a:endParaRPr lang="en-US" altLang="zh-CN" b="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dirty="0" smtClean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/>
            </a:r>
            <a:br>
              <a:rPr lang="en-US" altLang="zh-CN" dirty="0" smtClean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</a:br>
            <a:r>
              <a:rPr lang="en-US" altLang="zh-CN" sz="4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CN" sz="4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zh-CN" altLang="en-US" sz="2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7859" y="4438662"/>
            <a:ext cx="6285181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endParaRPr lang="en-US" altLang="zh-CN" sz="2400" dirty="0" smtClean="0">
              <a:solidFill>
                <a:schemeClr val="bg2">
                  <a:lumMod val="25000"/>
                </a:schemeClr>
              </a:solidFill>
              <a:latin typeface="隶书" pitchFamily="49" charset="-122"/>
              <a:ea typeface="隶书" pitchFamily="49" charset="-122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sz="2400" dirty="0" smtClean="0">
                <a:latin typeface="隶书" pitchFamily="49" charset="-122"/>
                <a:ea typeface="隶书" pitchFamily="49" charset="-122"/>
              </a:rPr>
            </a:br>
            <a:endParaRPr lang="en-US" altLang="zh-CN" sz="2400" dirty="0">
              <a:solidFill>
                <a:srgbClr val="692AA2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386110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5.1  Java</a:t>
            </a:r>
            <a:r>
              <a:rPr lang="zh-CN" altLang="en-US" b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异常基础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idx="1"/>
          </p:nvPr>
        </p:nvSpPr>
        <p:spPr>
          <a:xfrm>
            <a:off x="460215" y="1117839"/>
            <a:ext cx="8229600" cy="452596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总结：</a:t>
            </a:r>
          </a:p>
          <a:p>
            <a:pPr>
              <a:buClr>
                <a:srgbClr val="CC0066"/>
              </a:buClr>
              <a:buFont typeface="Wingdings" panose="05000000000000000000" pitchFamily="2" charset="2"/>
              <a:buChar char="Ø"/>
            </a:pPr>
            <a:r>
              <a:rPr kumimoji="1" lang="en-US" altLang="zh-CN" sz="2400" dirty="0" smtClean="0">
                <a:solidFill>
                  <a:schemeClr val="tx1"/>
                </a:solidFill>
              </a:rPr>
              <a:t>Java</a:t>
            </a:r>
            <a:r>
              <a:rPr kumimoji="1" lang="zh-CN" altLang="en-US" sz="2400" dirty="0">
                <a:solidFill>
                  <a:schemeClr val="tx1"/>
                </a:solidFill>
              </a:rPr>
              <a:t>的异常处理把</a:t>
            </a:r>
            <a:r>
              <a:rPr kumimoji="1" lang="zh-CN" altLang="en-US" sz="2400" dirty="0">
                <a:solidFill>
                  <a:srgbClr val="CC0066"/>
                </a:solidFill>
              </a:rPr>
              <a:t>错误集中起来统一处理</a:t>
            </a:r>
            <a:r>
              <a:rPr kumimoji="1" lang="zh-CN" altLang="en-US" sz="2400" dirty="0">
                <a:solidFill>
                  <a:schemeClr val="tx1"/>
                </a:solidFill>
              </a:rPr>
              <a:t>。程序员只需要说明何处可能出现异常，如何处理即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可</a:t>
            </a:r>
            <a:endParaRPr kumimoji="1" lang="zh-CN" altLang="en-US" sz="2400" dirty="0">
              <a:solidFill>
                <a:schemeClr val="tx1"/>
              </a:solidFill>
            </a:endParaRPr>
          </a:p>
          <a:p>
            <a:pPr>
              <a:buClr>
                <a:srgbClr val="CC0066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dirty="0" smtClean="0">
                <a:solidFill>
                  <a:schemeClr val="tx1"/>
                </a:solidFill>
              </a:rPr>
              <a:t>采用</a:t>
            </a:r>
            <a:r>
              <a:rPr kumimoji="1" lang="zh-CN" altLang="en-US" sz="2400" dirty="0">
                <a:solidFill>
                  <a:schemeClr val="tx1"/>
                </a:solidFill>
              </a:rPr>
              <a:t>面向对象的思想标准化了各种错误的类型</a:t>
            </a:r>
          </a:p>
          <a:p>
            <a:pPr>
              <a:buClr>
                <a:srgbClr val="CC0066"/>
              </a:buClr>
              <a:buFont typeface="Wingdings" panose="05000000000000000000" pitchFamily="2" charset="2"/>
              <a:buChar char="Ø"/>
            </a:pPr>
            <a:r>
              <a:rPr kumimoji="1" lang="en-US" altLang="zh-CN" sz="2400" dirty="0" smtClean="0">
                <a:solidFill>
                  <a:schemeClr val="tx1"/>
                </a:solidFill>
              </a:rPr>
              <a:t>Java</a:t>
            </a:r>
            <a:r>
              <a:rPr kumimoji="1" lang="zh-CN" altLang="en-US" sz="2400" dirty="0">
                <a:solidFill>
                  <a:schemeClr val="tx1"/>
                </a:solidFill>
              </a:rPr>
              <a:t>把程序运行过程中可能遇到的问题分为两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类：</a:t>
            </a:r>
            <a:endParaRPr kumimoji="1" lang="en-US" altLang="zh-CN" sz="2400" dirty="0" smtClean="0">
              <a:solidFill>
                <a:schemeClr val="tx1"/>
              </a:solidFill>
            </a:endParaRPr>
          </a:p>
          <a:p>
            <a:pPr lvl="1">
              <a:buClr>
                <a:srgbClr val="CC0066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dirty="0" smtClean="0">
                <a:solidFill>
                  <a:schemeClr val="tx1"/>
                </a:solidFill>
              </a:rPr>
              <a:t>致命</a:t>
            </a:r>
            <a:r>
              <a:rPr kumimoji="1" lang="zh-CN" altLang="en-US" sz="2400" dirty="0">
                <a:solidFill>
                  <a:schemeClr val="tx1"/>
                </a:solidFill>
              </a:rPr>
              <a:t>性的，即程序遇到了非常严重的不正常状态，不能简单地恢复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执行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——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错误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(Error</a:t>
            </a:r>
            <a:r>
              <a:rPr kumimoji="1" lang="zh-CN" altLang="en-US" sz="2400" dirty="0">
                <a:solidFill>
                  <a:srgbClr val="FF0000"/>
                </a:solidFill>
              </a:rPr>
              <a:t>类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)</a:t>
            </a:r>
          </a:p>
          <a:p>
            <a:pPr lvl="2">
              <a:buClr>
                <a:srgbClr val="CC0066"/>
              </a:buClr>
              <a:buFont typeface="Wingdings" panose="05000000000000000000" pitchFamily="2" charset="2"/>
              <a:buChar char="Ø"/>
            </a:pPr>
            <a:r>
              <a:rPr kumimoji="1" lang="zh-CN" altLang="en-US" sz="2000" dirty="0" smtClean="0">
                <a:solidFill>
                  <a:schemeClr val="tx1"/>
                </a:solidFill>
              </a:rPr>
              <a:t>如</a:t>
            </a:r>
            <a:r>
              <a:rPr kumimoji="1" lang="zh-CN" altLang="en-US" sz="2000" dirty="0">
                <a:solidFill>
                  <a:schemeClr val="tx1"/>
                </a:solidFill>
              </a:rPr>
              <a:t>程序运行过程中内存</a:t>
            </a:r>
            <a:r>
              <a:rPr kumimoji="1" lang="zh-CN" altLang="en-US" sz="2000" dirty="0" smtClean="0">
                <a:solidFill>
                  <a:schemeClr val="tx1"/>
                </a:solidFill>
              </a:rPr>
              <a:t>耗尽</a:t>
            </a:r>
            <a:endParaRPr kumimoji="1" lang="en-US" altLang="zh-CN" sz="2000" dirty="0" smtClean="0">
              <a:solidFill>
                <a:schemeClr val="tx1"/>
              </a:solidFill>
            </a:endParaRPr>
          </a:p>
          <a:p>
            <a:pPr lvl="1">
              <a:buClr>
                <a:srgbClr val="CC0066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dirty="0" smtClean="0">
                <a:solidFill>
                  <a:schemeClr val="tx1"/>
                </a:solidFill>
              </a:rPr>
              <a:t>非</a:t>
            </a:r>
            <a:r>
              <a:rPr kumimoji="1" lang="zh-CN" altLang="en-US" sz="2400" dirty="0">
                <a:solidFill>
                  <a:schemeClr val="tx1"/>
                </a:solidFill>
              </a:rPr>
              <a:t>致命性的，通过某种处理后程序还能继续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运行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——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异常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(Exception</a:t>
            </a:r>
            <a:r>
              <a:rPr kumimoji="1" lang="zh-CN" altLang="en-US" sz="2400" dirty="0">
                <a:solidFill>
                  <a:srgbClr val="FF0000"/>
                </a:solidFill>
              </a:rPr>
              <a:t>类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)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92B1-897D-49CB-8A48-DC1108FDCF3F}" type="datetime1">
              <a:rPr lang="zh-CN" altLang="en-US" smtClean="0"/>
              <a:t>2017/9/10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异常类的层次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BB3E-F347-4A1D-807D-0ACE684197AB}" type="datetime1">
              <a:rPr lang="zh-CN" altLang="en-US" smtClean="0"/>
              <a:t>2017/9/10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8C01-1749-43C5-9AA4-E57F00C7C193}" type="slidenum">
              <a:rPr lang="en-US" altLang="zh-CN" smtClean="0"/>
              <a:pPr/>
              <a:t>11</a:t>
            </a:fld>
            <a:endParaRPr lang="en-US" altLang="zh-CN"/>
          </a:p>
        </p:txBody>
      </p:sp>
      <p:grpSp>
        <p:nvGrpSpPr>
          <p:cNvPr id="6" name="组合 5"/>
          <p:cNvGrpSpPr/>
          <p:nvPr/>
        </p:nvGrpSpPr>
        <p:grpSpPr>
          <a:xfrm>
            <a:off x="1178455" y="1144764"/>
            <a:ext cx="6224587" cy="4284663"/>
            <a:chOff x="1042988" y="1539875"/>
            <a:chExt cx="6224587" cy="4284663"/>
          </a:xfrm>
        </p:grpSpPr>
        <p:sp>
          <p:nvSpPr>
            <p:cNvPr id="221197" name="Rectangle 1037"/>
            <p:cNvSpPr>
              <a:spLocks noChangeArrowheads="1"/>
            </p:cNvSpPr>
            <p:nvPr/>
          </p:nvSpPr>
          <p:spPr bwMode="auto">
            <a:xfrm>
              <a:off x="3922713" y="1539875"/>
              <a:ext cx="1671637" cy="371475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Object</a:t>
              </a:r>
            </a:p>
          </p:txBody>
        </p:sp>
        <p:sp>
          <p:nvSpPr>
            <p:cNvPr id="221198" name="Rectangle 1038"/>
            <p:cNvSpPr>
              <a:spLocks noChangeArrowheads="1"/>
            </p:cNvSpPr>
            <p:nvPr/>
          </p:nvSpPr>
          <p:spPr bwMode="auto">
            <a:xfrm>
              <a:off x="3911600" y="2408238"/>
              <a:ext cx="1682750" cy="371475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Throwable</a:t>
              </a:r>
            </a:p>
          </p:txBody>
        </p:sp>
        <p:sp>
          <p:nvSpPr>
            <p:cNvPr id="221199" name="Rectangle 1039"/>
            <p:cNvSpPr>
              <a:spLocks noChangeArrowheads="1"/>
            </p:cNvSpPr>
            <p:nvPr/>
          </p:nvSpPr>
          <p:spPr bwMode="auto">
            <a:xfrm>
              <a:off x="5391150" y="3482975"/>
              <a:ext cx="1671638" cy="371475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Error</a:t>
              </a:r>
            </a:p>
          </p:txBody>
        </p:sp>
        <p:sp>
          <p:nvSpPr>
            <p:cNvPr id="221200" name="Rectangle 1040"/>
            <p:cNvSpPr>
              <a:spLocks noChangeArrowheads="1"/>
            </p:cNvSpPr>
            <p:nvPr/>
          </p:nvSpPr>
          <p:spPr bwMode="auto">
            <a:xfrm>
              <a:off x="2560638" y="3495675"/>
              <a:ext cx="1671637" cy="371475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Exception</a:t>
              </a:r>
            </a:p>
          </p:txBody>
        </p:sp>
        <p:sp>
          <p:nvSpPr>
            <p:cNvPr id="221201" name="Rectangle 1041"/>
            <p:cNvSpPr>
              <a:spLocks noChangeArrowheads="1"/>
            </p:cNvSpPr>
            <p:nvPr/>
          </p:nvSpPr>
          <p:spPr bwMode="auto">
            <a:xfrm>
              <a:off x="3292475" y="4697413"/>
              <a:ext cx="1414463" cy="371475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olidFill>
                    <a:schemeClr val="tx1"/>
                  </a:solidFill>
                </a:rPr>
                <a:t>IOException</a:t>
              </a:r>
            </a:p>
          </p:txBody>
        </p:sp>
        <p:sp>
          <p:nvSpPr>
            <p:cNvPr id="221202" name="Rectangle 1042"/>
            <p:cNvSpPr>
              <a:spLocks noChangeArrowheads="1"/>
            </p:cNvSpPr>
            <p:nvPr/>
          </p:nvSpPr>
          <p:spPr bwMode="auto">
            <a:xfrm>
              <a:off x="1042988" y="4721225"/>
              <a:ext cx="1909762" cy="371475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olidFill>
                    <a:schemeClr val="tx1"/>
                  </a:solidFill>
                </a:rPr>
                <a:t>RuntimeException</a:t>
              </a:r>
            </a:p>
          </p:txBody>
        </p:sp>
        <p:sp>
          <p:nvSpPr>
            <p:cNvPr id="221203" name="Line 1043"/>
            <p:cNvSpPr>
              <a:spLocks noChangeShapeType="1"/>
            </p:cNvSpPr>
            <p:nvPr/>
          </p:nvSpPr>
          <p:spPr bwMode="auto">
            <a:xfrm>
              <a:off x="4662488" y="1925638"/>
              <a:ext cx="0" cy="4953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04" name="Line 1044"/>
            <p:cNvSpPr>
              <a:spLocks noChangeShapeType="1"/>
            </p:cNvSpPr>
            <p:nvPr/>
          </p:nvSpPr>
          <p:spPr bwMode="auto">
            <a:xfrm flipH="1">
              <a:off x="4662488" y="2768600"/>
              <a:ext cx="12700" cy="406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05" name="Line 1045"/>
            <p:cNvSpPr>
              <a:spLocks noChangeShapeType="1"/>
            </p:cNvSpPr>
            <p:nvPr/>
          </p:nvSpPr>
          <p:spPr bwMode="auto">
            <a:xfrm>
              <a:off x="3336925" y="3175000"/>
              <a:ext cx="292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06" name="Line 1046"/>
            <p:cNvSpPr>
              <a:spLocks noChangeShapeType="1"/>
            </p:cNvSpPr>
            <p:nvPr/>
          </p:nvSpPr>
          <p:spPr bwMode="auto">
            <a:xfrm>
              <a:off x="3336925" y="3175000"/>
              <a:ext cx="0" cy="3079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07" name="Line 1047"/>
            <p:cNvSpPr>
              <a:spLocks noChangeShapeType="1"/>
            </p:cNvSpPr>
            <p:nvPr/>
          </p:nvSpPr>
          <p:spPr bwMode="auto">
            <a:xfrm>
              <a:off x="6262688" y="3175000"/>
              <a:ext cx="0" cy="3079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08" name="Line 1048"/>
            <p:cNvSpPr>
              <a:spLocks noChangeShapeType="1"/>
            </p:cNvSpPr>
            <p:nvPr/>
          </p:nvSpPr>
          <p:spPr bwMode="auto">
            <a:xfrm>
              <a:off x="3336925" y="3854450"/>
              <a:ext cx="0" cy="4095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09" name="Line 1049"/>
            <p:cNvSpPr>
              <a:spLocks noChangeShapeType="1"/>
            </p:cNvSpPr>
            <p:nvPr/>
          </p:nvSpPr>
          <p:spPr bwMode="auto">
            <a:xfrm>
              <a:off x="1809750" y="4264025"/>
              <a:ext cx="512762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10" name="Line 1050"/>
            <p:cNvSpPr>
              <a:spLocks noChangeShapeType="1"/>
            </p:cNvSpPr>
            <p:nvPr/>
          </p:nvSpPr>
          <p:spPr bwMode="auto">
            <a:xfrm>
              <a:off x="3889375" y="4276725"/>
              <a:ext cx="1588" cy="4445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11" name="Line 1051"/>
            <p:cNvSpPr>
              <a:spLocks noChangeShapeType="1"/>
            </p:cNvSpPr>
            <p:nvPr/>
          </p:nvSpPr>
          <p:spPr bwMode="auto">
            <a:xfrm>
              <a:off x="1825625" y="4276725"/>
              <a:ext cx="0" cy="4333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12" name="Line 1052"/>
            <p:cNvSpPr>
              <a:spLocks noChangeShapeType="1"/>
            </p:cNvSpPr>
            <p:nvPr/>
          </p:nvSpPr>
          <p:spPr bwMode="auto">
            <a:xfrm>
              <a:off x="3875088" y="5075238"/>
              <a:ext cx="0" cy="4333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13" name="Text Box 1053"/>
            <p:cNvSpPr txBox="1">
              <a:spLocks noChangeArrowheads="1"/>
            </p:cNvSpPr>
            <p:nvPr/>
          </p:nvSpPr>
          <p:spPr bwMode="auto">
            <a:xfrm>
              <a:off x="3600450" y="5367338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…</a:t>
              </a:r>
            </a:p>
          </p:txBody>
        </p:sp>
        <p:sp>
          <p:nvSpPr>
            <p:cNvPr id="221214" name="Line 1054"/>
            <p:cNvSpPr>
              <a:spLocks noChangeShapeType="1"/>
            </p:cNvSpPr>
            <p:nvPr/>
          </p:nvSpPr>
          <p:spPr bwMode="auto">
            <a:xfrm>
              <a:off x="5081588" y="4284663"/>
              <a:ext cx="0" cy="4333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15" name="Rectangle 1055"/>
            <p:cNvSpPr>
              <a:spLocks noChangeArrowheads="1"/>
            </p:cNvSpPr>
            <p:nvPr/>
          </p:nvSpPr>
          <p:spPr bwMode="auto">
            <a:xfrm>
              <a:off x="4848225" y="4694238"/>
              <a:ext cx="1708150" cy="371475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olidFill>
                    <a:schemeClr val="tx1"/>
                  </a:solidFill>
                </a:rPr>
                <a:t>AWTException</a:t>
              </a:r>
            </a:p>
          </p:txBody>
        </p:sp>
        <p:sp>
          <p:nvSpPr>
            <p:cNvPr id="221216" name="Line 1056"/>
            <p:cNvSpPr>
              <a:spLocks noChangeShapeType="1"/>
            </p:cNvSpPr>
            <p:nvPr/>
          </p:nvSpPr>
          <p:spPr bwMode="auto">
            <a:xfrm>
              <a:off x="6932613" y="4268788"/>
              <a:ext cx="0" cy="4333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17" name="Text Box 1057"/>
            <p:cNvSpPr txBox="1">
              <a:spLocks noChangeArrowheads="1"/>
            </p:cNvSpPr>
            <p:nvPr/>
          </p:nvSpPr>
          <p:spPr bwMode="auto">
            <a:xfrm>
              <a:off x="6778625" y="4643438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…</a:t>
              </a:r>
            </a:p>
          </p:txBody>
        </p:sp>
      </p:grpSp>
      <p:sp>
        <p:nvSpPr>
          <p:cNvPr id="221218" name="Rectangle 1058"/>
          <p:cNvSpPr>
            <a:spLocks noChangeArrowheads="1"/>
          </p:cNvSpPr>
          <p:nvPr/>
        </p:nvSpPr>
        <p:spPr bwMode="auto">
          <a:xfrm>
            <a:off x="2937933" y="5461706"/>
            <a:ext cx="3142192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zh-CN" altLang="en-US" b="1" dirty="0">
                <a:solidFill>
                  <a:schemeClr val="tx1"/>
                </a:solidFill>
              </a:rPr>
              <a:t>异常类的层次结构图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61623" y="1099427"/>
            <a:ext cx="7772400" cy="4784378"/>
          </a:xfrm>
        </p:spPr>
        <p:txBody>
          <a:bodyPr/>
          <a:lstStyle/>
          <a:p>
            <a:pPr>
              <a:buClr>
                <a:srgbClr val="CC0066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Exception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类子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类：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buClr>
                <a:srgbClr val="CC0066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运行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时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异常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</a:p>
          <a:p>
            <a:pPr lvl="2">
              <a:buClr>
                <a:srgbClr val="CC0066"/>
              </a:buClr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RuntimeException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类及其所有子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类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是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程序员编写程序不正确所导致的异常，</a:t>
            </a:r>
            <a:r>
              <a:rPr lang="zh-CN" altLang="en-US" sz="2000" dirty="0"/>
              <a:t>理论上，程序员经过检查和测试可以查出这类错误。</a:t>
            </a:r>
            <a:r>
              <a:rPr lang="zh-CN" altLang="en-US" sz="2000" dirty="0">
                <a:solidFill>
                  <a:schemeClr val="accent2"/>
                </a:solidFill>
              </a:rPr>
              <a:t>如除数为零等，错误的强制类型转换、数组越界访问、空</a:t>
            </a:r>
            <a:r>
              <a:rPr lang="zh-CN" altLang="en-US" sz="2000" dirty="0" smtClean="0">
                <a:solidFill>
                  <a:schemeClr val="accent2"/>
                </a:solidFill>
              </a:rPr>
              <a:t>引用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buClr>
                <a:srgbClr val="CC0066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非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运行时异常（一般异常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buClr>
                <a:srgbClr val="CC0066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可以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由编译器</a:t>
            </a:r>
            <a:r>
              <a:rPr lang="zh-CN" altLang="en-US" sz="20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在编译时检测到的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、可能会发生在方法执行过程中的异常，如</a:t>
            </a:r>
            <a:r>
              <a:rPr lang="zh-CN" altLang="en-US" sz="2000" dirty="0">
                <a:solidFill>
                  <a:schemeClr val="accent2"/>
                </a:solidFill>
              </a:rPr>
              <a:t>找不到指定的文件等</a:t>
            </a:r>
            <a:r>
              <a:rPr lang="zh-CN" altLang="en-US" sz="2000" dirty="0" smtClean="0">
                <a:solidFill>
                  <a:schemeClr val="accent2"/>
                </a:solidFill>
              </a:rPr>
              <a:t>，不是</a:t>
            </a:r>
            <a:r>
              <a:rPr lang="zh-CN" altLang="en-US" sz="2000" dirty="0">
                <a:solidFill>
                  <a:schemeClr val="accent2"/>
                </a:solidFill>
              </a:rPr>
              <a:t>程序本身的错误</a:t>
            </a:r>
            <a:r>
              <a:rPr lang="zh-CN" altLang="en-US" sz="2000" dirty="0"/>
              <a:t>，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如果这些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异常没有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发生，程序本身仍然是完好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　</a:t>
            </a:r>
            <a:r>
              <a:rPr lang="zh-CN" altLang="en-US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　</a:t>
            </a:r>
          </a:p>
          <a:p>
            <a:endParaRPr lang="en-GB" altLang="zh-CN" dirty="0">
              <a:solidFill>
                <a:srgbClr val="FF33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solidFill>
                <a:srgbClr val="3249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259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5.2 </a:t>
            </a:r>
            <a:r>
              <a:rPr lang="zh-CN" altLang="en-US"/>
              <a:t>异常类的层次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8C01-1749-43C5-9AA4-E57F00C7C193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5.2 </a:t>
            </a:r>
            <a:r>
              <a:rPr lang="zh-CN" altLang="en-US"/>
              <a:t>异常类的层次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64637" y="1225698"/>
            <a:ext cx="7772400" cy="4784378"/>
          </a:xfrm>
        </p:spPr>
        <p:txBody>
          <a:bodyPr/>
          <a:lstStyle/>
          <a:p>
            <a:r>
              <a:rPr lang="zh-CN" altLang="en-US" b="0" dirty="0"/>
              <a:t>编译器</a:t>
            </a:r>
            <a:r>
              <a:rPr lang="zh-CN" altLang="en-US" b="0" dirty="0">
                <a:solidFill>
                  <a:srgbClr val="CC0066"/>
                </a:solidFill>
              </a:rPr>
              <a:t>并不强制</a:t>
            </a:r>
            <a:r>
              <a:rPr lang="zh-CN" altLang="en-US" b="0" dirty="0"/>
              <a:t>要求程序捕获处理运行时异常，如果程序没有捕获处理，</a:t>
            </a:r>
            <a:r>
              <a:rPr lang="en-US" altLang="zh-CN" b="0" dirty="0">
                <a:solidFill>
                  <a:srgbClr val="CC0066"/>
                </a:solidFill>
              </a:rPr>
              <a:t>java</a:t>
            </a:r>
            <a:r>
              <a:rPr lang="zh-CN" altLang="en-US" b="0" dirty="0">
                <a:solidFill>
                  <a:srgbClr val="CC0066"/>
                </a:solidFill>
              </a:rPr>
              <a:t>运行时系统</a:t>
            </a:r>
            <a:r>
              <a:rPr lang="zh-CN" altLang="en-US" b="0" dirty="0"/>
              <a:t>会做，即把生成的运行时异常对象交给默认的异常处理，</a:t>
            </a:r>
            <a:r>
              <a:rPr lang="zh-CN" altLang="en-US" b="0" dirty="0" smtClean="0"/>
              <a:t>也即</a:t>
            </a:r>
            <a:r>
              <a:rPr lang="zh-CN" altLang="en-US" b="0" dirty="0" smtClean="0">
                <a:solidFill>
                  <a:srgbClr val="FF0000"/>
                </a:solidFill>
              </a:rPr>
              <a:t>在标准输出设备上</a:t>
            </a:r>
            <a:r>
              <a:rPr lang="zh-CN" altLang="en-US" b="0" dirty="0">
                <a:solidFill>
                  <a:srgbClr val="FF0000"/>
                </a:solidFill>
              </a:rPr>
              <a:t>显示异常的内容以及发生异常的</a:t>
            </a:r>
            <a:r>
              <a:rPr lang="zh-CN" altLang="en-US" b="0" dirty="0" smtClean="0">
                <a:solidFill>
                  <a:srgbClr val="FF0000"/>
                </a:solidFill>
              </a:rPr>
              <a:t>位置</a:t>
            </a:r>
            <a:endParaRPr lang="en-US" altLang="zh-CN" b="0" dirty="0" smtClean="0">
              <a:solidFill>
                <a:srgbClr val="FF0000"/>
              </a:solidFill>
            </a:endParaRPr>
          </a:p>
          <a:p>
            <a:endParaRPr lang="en-US" altLang="zh-CN" b="0" dirty="0" smtClean="0"/>
          </a:p>
          <a:p>
            <a:r>
              <a:rPr lang="zh-CN" altLang="en-US" b="0" dirty="0" smtClean="0"/>
              <a:t>编译器</a:t>
            </a:r>
            <a:r>
              <a:rPr lang="zh-CN" altLang="en-US" b="0" dirty="0"/>
              <a:t>强制要求</a:t>
            </a:r>
            <a:r>
              <a:rPr lang="en-US" altLang="zh-CN" b="0" dirty="0"/>
              <a:t>Java</a:t>
            </a:r>
            <a:r>
              <a:rPr lang="zh-CN" altLang="en-US" b="0" dirty="0"/>
              <a:t>程序必须</a:t>
            </a:r>
            <a:r>
              <a:rPr lang="zh-CN" altLang="en-US" b="0" dirty="0">
                <a:solidFill>
                  <a:srgbClr val="CC0066"/>
                </a:solidFill>
              </a:rPr>
              <a:t>捕获</a:t>
            </a:r>
            <a:r>
              <a:rPr lang="zh-CN" altLang="en-US" b="0" dirty="0"/>
              <a:t>或</a:t>
            </a:r>
            <a:r>
              <a:rPr lang="zh-CN" altLang="en-US" b="0" dirty="0">
                <a:solidFill>
                  <a:srgbClr val="CC0066"/>
                </a:solidFill>
              </a:rPr>
              <a:t>声明抛出</a:t>
            </a:r>
            <a:r>
              <a:rPr lang="zh-CN" altLang="en-US" b="0" dirty="0"/>
              <a:t>所有非运行时</a:t>
            </a:r>
            <a:r>
              <a:rPr lang="zh-CN" altLang="en-US" b="0" dirty="0" smtClean="0"/>
              <a:t>异常</a:t>
            </a:r>
            <a:endParaRPr lang="zh-CN" altLang="en-US" b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8C01-1749-43C5-9AA4-E57F00C7C193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5.2 </a:t>
            </a:r>
            <a:r>
              <a:rPr lang="zh-CN" altLang="en-US"/>
              <a:t>异常类的层次</a:t>
            </a:r>
          </a:p>
        </p:txBody>
      </p:sp>
      <p:sp>
        <p:nvSpPr>
          <p:cNvPr id="7475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68400"/>
            <a:ext cx="8016875" cy="511492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dirty="0">
                <a:solidFill>
                  <a:srgbClr val="CC0066"/>
                </a:solidFill>
              </a:rPr>
              <a:t>运行时异常和非运行时异常区别举例</a:t>
            </a:r>
          </a:p>
        </p:txBody>
      </p:sp>
      <p:sp>
        <p:nvSpPr>
          <p:cNvPr id="747524" name="Rectangle 4"/>
          <p:cNvSpPr>
            <a:spLocks noChangeArrowheads="1"/>
          </p:cNvSpPr>
          <p:nvPr/>
        </p:nvSpPr>
        <p:spPr bwMode="auto">
          <a:xfrm>
            <a:off x="236537" y="1778843"/>
            <a:ext cx="891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33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latin typeface="宋体" panose="02010600030101010101" pitchFamily="2" charset="-122"/>
              </a:rPr>
              <a:t>[</a:t>
            </a:r>
            <a:r>
              <a:rPr lang="zh-CN" altLang="en-US" b="1" dirty="0" smtClean="0">
                <a:latin typeface="宋体" panose="02010600030101010101" pitchFamily="2" charset="-122"/>
              </a:rPr>
              <a:t>例</a:t>
            </a:r>
            <a:r>
              <a:rPr lang="en-US" altLang="zh-CN" b="1" dirty="0" smtClean="0"/>
              <a:t>] RuntimeExceptionDemo1.java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85800" y="2240508"/>
            <a:ext cx="79135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RuntimeExceptionDemo1 {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lvl="2"/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(2 / 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1" y="4915133"/>
            <a:ext cx="8816622" cy="76666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5.2 </a:t>
            </a:r>
            <a:r>
              <a:rPr lang="zh-CN" altLang="en-US"/>
              <a:t>异常类的层次</a:t>
            </a:r>
          </a:p>
        </p:txBody>
      </p:sp>
      <p:sp>
        <p:nvSpPr>
          <p:cNvPr id="749571" name="Rectangle 3"/>
          <p:cNvSpPr>
            <a:spLocks noGrp="1" noChangeArrowheads="1"/>
          </p:cNvSpPr>
          <p:nvPr>
            <p:ph idx="1"/>
          </p:nvPr>
        </p:nvSpPr>
        <p:spPr>
          <a:xfrm>
            <a:off x="369888" y="1296988"/>
            <a:ext cx="7772400" cy="116392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dirty="0">
                <a:solidFill>
                  <a:srgbClr val="CC0066"/>
                </a:solidFill>
              </a:rPr>
              <a:t>运行时异常和非运行时异常区别举例</a:t>
            </a:r>
            <a:r>
              <a:rPr lang="en-US" altLang="zh-CN" sz="2800" dirty="0">
                <a:solidFill>
                  <a:srgbClr val="CC0066"/>
                </a:solidFill>
              </a:rPr>
              <a:t>(</a:t>
            </a:r>
            <a:r>
              <a:rPr lang="zh-CN" altLang="en-US" sz="2800" dirty="0">
                <a:solidFill>
                  <a:srgbClr val="CC0066"/>
                </a:solidFill>
              </a:rPr>
              <a:t>续</a:t>
            </a:r>
            <a:r>
              <a:rPr lang="en-US" altLang="zh-CN" sz="2800" dirty="0">
                <a:solidFill>
                  <a:srgbClr val="CC0066"/>
                </a:solidFill>
              </a:rPr>
              <a:t>)</a:t>
            </a:r>
          </a:p>
        </p:txBody>
      </p:sp>
      <p:sp>
        <p:nvSpPr>
          <p:cNvPr id="749573" name="Rectangle 5"/>
          <p:cNvSpPr>
            <a:spLocks noChangeArrowheads="1"/>
          </p:cNvSpPr>
          <p:nvPr/>
        </p:nvSpPr>
        <p:spPr bwMode="auto">
          <a:xfrm>
            <a:off x="265995" y="1823986"/>
            <a:ext cx="54857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1333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/>
              <a:t>[</a:t>
            </a:r>
            <a:r>
              <a:rPr lang="zh-CN" altLang="en-US" b="1" dirty="0" smtClean="0"/>
              <a:t>例</a:t>
            </a:r>
            <a:r>
              <a:rPr lang="en-US" altLang="zh-CN" b="1" dirty="0" smtClean="0"/>
              <a:t>]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NonRuntimeExceptionDemo1.java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39056" y="2460911"/>
            <a:ext cx="847755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NonRuntimeExceptionDemo1 throws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in =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"text.txt"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pPr lvl="2"/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((s =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in.read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()) != -1)</a:t>
            </a:r>
          </a:p>
          <a:p>
            <a:pPr lvl="2"/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in.close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5.2 </a:t>
            </a:r>
            <a:r>
              <a:rPr lang="zh-CN" altLang="en-US"/>
              <a:t>异常类的层次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59995" y="3108726"/>
            <a:ext cx="8430039" cy="330888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dirty="0">
                <a:solidFill>
                  <a:srgbClr val="FF0000"/>
                </a:solidFill>
              </a:rPr>
              <a:t>总结：</a:t>
            </a:r>
          </a:p>
          <a:p>
            <a:r>
              <a:rPr lang="zh-CN" altLang="en-US" sz="2400" b="0" dirty="0" smtClean="0"/>
              <a:t>出现</a:t>
            </a:r>
            <a:r>
              <a:rPr lang="en-US" altLang="zh-CN" sz="2400" b="0" dirty="0" err="1" smtClean="0"/>
              <a:t>ArithmeticException</a:t>
            </a:r>
            <a:r>
              <a:rPr lang="zh-CN" altLang="en-US" sz="2400" b="0" dirty="0" smtClean="0"/>
              <a:t>等运行</a:t>
            </a:r>
            <a:r>
              <a:rPr lang="zh-CN" altLang="en-US" sz="2400" b="0" dirty="0"/>
              <a:t>时异常时，不需要用户在程序中对其进行处理，而直接由</a:t>
            </a:r>
            <a:r>
              <a:rPr lang="en-US" altLang="zh-CN" sz="2400" b="0" dirty="0"/>
              <a:t>Java</a:t>
            </a:r>
            <a:r>
              <a:rPr lang="zh-CN" altLang="en-US" sz="2400" b="0" dirty="0"/>
              <a:t>运行时系统进行</a:t>
            </a:r>
            <a:r>
              <a:rPr lang="zh-CN" altLang="en-US" sz="2400" b="0" dirty="0" smtClean="0"/>
              <a:t>处理</a:t>
            </a:r>
            <a:endParaRPr lang="zh-CN" altLang="en-US" sz="2400" b="0" dirty="0"/>
          </a:p>
          <a:p>
            <a:r>
              <a:rPr lang="zh-CN" altLang="en-US" sz="2400" b="0" dirty="0" smtClean="0"/>
              <a:t>对于</a:t>
            </a:r>
            <a:r>
              <a:rPr lang="zh-CN" altLang="en-US" sz="2400" b="0" dirty="0">
                <a:solidFill>
                  <a:srgbClr val="CC0066"/>
                </a:solidFill>
              </a:rPr>
              <a:t>非运行时异常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Java</a:t>
            </a:r>
            <a:r>
              <a:rPr lang="zh-CN" altLang="en-US" sz="2400" b="0" dirty="0"/>
              <a:t>编译器对程序进行编译的时候，便指出用户需要①</a:t>
            </a:r>
            <a:r>
              <a:rPr lang="zh-CN" altLang="en-US" sz="2400" b="0" dirty="0">
                <a:solidFill>
                  <a:srgbClr val="CC0066"/>
                </a:solidFill>
              </a:rPr>
              <a:t>捕获该类异常</a:t>
            </a:r>
            <a:r>
              <a:rPr lang="zh-CN" altLang="en-US" sz="2400" b="0" dirty="0"/>
              <a:t>或者②</a:t>
            </a:r>
            <a:r>
              <a:rPr lang="zh-CN" altLang="en-US" sz="2400" b="0" dirty="0">
                <a:solidFill>
                  <a:srgbClr val="CC0066"/>
                </a:solidFill>
              </a:rPr>
              <a:t>声明抛出</a:t>
            </a:r>
            <a:r>
              <a:rPr lang="zh-CN" altLang="en-US" sz="2400" b="0" dirty="0"/>
              <a:t>。即对于非运行时异常，用户需要在程序中进行处理，否则编译时无法</a:t>
            </a:r>
            <a:r>
              <a:rPr lang="zh-CN" altLang="en-US" sz="2400" b="0" dirty="0" smtClean="0"/>
              <a:t>通过</a:t>
            </a:r>
            <a:endParaRPr lang="zh-CN" altLang="en-US" sz="24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56" y="1319035"/>
            <a:ext cx="8327205" cy="1458031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2" name="Rectangle 4"/>
          <p:cNvSpPr>
            <a:spLocks noChangeArrowheads="1"/>
          </p:cNvSpPr>
          <p:nvPr/>
        </p:nvSpPr>
        <p:spPr bwMode="auto">
          <a:xfrm>
            <a:off x="544513" y="895998"/>
            <a:ext cx="54857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1333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/>
              <a:t>[</a:t>
            </a:r>
            <a:r>
              <a:rPr lang="zh-CN" altLang="en-US" b="1" dirty="0" smtClean="0"/>
              <a:t>例</a:t>
            </a:r>
            <a:r>
              <a:rPr lang="en-US" altLang="zh-CN" b="1" dirty="0" smtClean="0"/>
              <a:t>]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NonRuntimeExceptionDemo1.java</a:t>
            </a:r>
            <a:endParaRPr lang="en-US" altLang="zh-CN" dirty="0"/>
          </a:p>
        </p:txBody>
      </p:sp>
      <p:sp>
        <p:nvSpPr>
          <p:cNvPr id="800773" name="Rectangle 5"/>
          <p:cNvSpPr>
            <a:spLocks noChangeArrowheads="1"/>
          </p:cNvSpPr>
          <p:nvPr/>
        </p:nvSpPr>
        <p:spPr bwMode="auto">
          <a:xfrm>
            <a:off x="544513" y="221016"/>
            <a:ext cx="7913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2800" b="1" dirty="0"/>
              <a:t>① </a:t>
            </a:r>
            <a:r>
              <a:rPr kumimoji="0" lang="zh-CN" altLang="en-US" sz="2800" b="1" dirty="0">
                <a:solidFill>
                  <a:srgbClr val="CC0066"/>
                </a:solidFill>
              </a:rPr>
              <a:t>捕获该类异常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9129-E769-4268-B8B9-796F2705AA8B}" type="datetime1">
              <a:rPr lang="zh-CN" altLang="en-US" smtClean="0"/>
              <a:t>2017/9/10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85800" y="1329342"/>
            <a:ext cx="823242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NonRuntimeExceptionDemo1 {</a:t>
            </a:r>
          </a:p>
          <a:p>
            <a:pPr lvl="1"/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in;</a:t>
            </a:r>
          </a:p>
          <a:p>
            <a:pPr lvl="2"/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in =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"text.txt"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zh-CN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pPr lvl="3"/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((s =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in.read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()) != -1)</a:t>
            </a:r>
          </a:p>
          <a:p>
            <a:pPr lvl="3"/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in.close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e.printStackTrace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ChangeArrowheads="1"/>
          </p:cNvSpPr>
          <p:nvPr/>
        </p:nvSpPr>
        <p:spPr bwMode="auto">
          <a:xfrm>
            <a:off x="541601" y="1052044"/>
            <a:ext cx="82724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1333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/>
              <a:t>[</a:t>
            </a:r>
            <a:r>
              <a:rPr lang="zh-CN" altLang="en-US" b="1" dirty="0" smtClean="0"/>
              <a:t>例</a:t>
            </a:r>
            <a:r>
              <a:rPr lang="en-US" altLang="zh-CN" b="1" dirty="0" smtClean="0"/>
              <a:t>]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NonRuntimeExceptionDemo1.java</a:t>
            </a:r>
            <a:endParaRPr lang="en-US" altLang="zh-CN" dirty="0"/>
          </a:p>
        </p:txBody>
      </p:sp>
      <p:sp>
        <p:nvSpPr>
          <p:cNvPr id="801795" name="Rectangle 3"/>
          <p:cNvSpPr>
            <a:spLocks noChangeArrowheads="1"/>
          </p:cNvSpPr>
          <p:nvPr/>
        </p:nvSpPr>
        <p:spPr bwMode="auto">
          <a:xfrm>
            <a:off x="544513" y="209727"/>
            <a:ext cx="7913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2800" b="1" dirty="0"/>
              <a:t>② </a:t>
            </a:r>
            <a:r>
              <a:rPr kumimoji="0" lang="zh-CN" altLang="en-US" sz="2800" b="1" dirty="0">
                <a:solidFill>
                  <a:srgbClr val="CC0066"/>
                </a:solidFill>
              </a:rPr>
              <a:t>声明抛出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FFE1-462A-49DB-A10D-B7B73F53C092}" type="datetime1">
              <a:rPr lang="zh-CN" altLang="en-US" smtClean="0"/>
              <a:t>2017/9/10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37067" y="1513709"/>
            <a:ext cx="89520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NonRuntimeExceptionDemo1 {</a:t>
            </a:r>
          </a:p>
          <a:p>
            <a:pPr lvl="1"/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[])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in =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"text.txt"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pPr lvl="2"/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((s =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in.read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()) != -1)</a:t>
            </a:r>
          </a:p>
          <a:p>
            <a:pPr lvl="2"/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in.close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5.2 </a:t>
            </a:r>
            <a:r>
              <a:rPr lang="zh-CN" altLang="en-US"/>
              <a:t>异常类的层次</a:t>
            </a:r>
          </a:p>
        </p:txBody>
      </p:sp>
      <p:graphicFrame>
        <p:nvGraphicFramePr>
          <p:cNvPr id="752881" name="Group 24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97426"/>
              </p:ext>
            </p:extLst>
          </p:nvPr>
        </p:nvGraphicFramePr>
        <p:xfrm>
          <a:off x="688814" y="1597570"/>
          <a:ext cx="7772401" cy="4297680"/>
        </p:xfrm>
        <a:graphic>
          <a:graphicData uri="http://schemas.openxmlformats.org/drawingml/2006/table">
            <a:tbl>
              <a:tblPr/>
              <a:tblGrid>
                <a:gridCol w="29461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99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863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41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异常名称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类型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引起的原因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41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ArithmeticException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RuntimeException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数学错误，如被零除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35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ArrayIndexOutOfBounds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RuntimeException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错误的数组索引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03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ArrayStoreException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RuntimeException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程序试图在数组中存储错误类型的数据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41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NullPointerException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RuntimeException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一个空对象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41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NumberFormatException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RuntimeException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字符串和数字间转换的故障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03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SecurityException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RuntimeException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Applet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试图执行浏览器的安全设置不允许的动作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03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StringIndexOutOfBoundsException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RuntimeException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程序试图访问字符串中不存在的字符位置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6360" marR="863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75264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6599" y="987374"/>
            <a:ext cx="5248275" cy="647523"/>
          </a:xfrm>
        </p:spPr>
        <p:txBody>
          <a:bodyPr/>
          <a:lstStyle/>
          <a:p>
            <a:pPr>
              <a:buClr>
                <a:srgbClr val="CC0066"/>
              </a:buCl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Java</a:t>
            </a:r>
            <a:r>
              <a:rPr lang="zh-CN" altLang="en-US" sz="2800" dirty="0">
                <a:solidFill>
                  <a:schemeClr val="tx1"/>
                </a:solidFill>
              </a:rPr>
              <a:t>常见的异常举例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noFill/>
          <a:ln w="31750">
            <a:pattFill prst="sphere">
              <a:fgClr>
                <a:srgbClr val="FF6699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5.1  Java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异常基础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5.2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异常类的层次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5.3  try-catch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异常处理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5.4  </a:t>
            </a:r>
            <a:r>
              <a:rPr lang="en-GB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finally</a:t>
            </a:r>
            <a:r>
              <a:rPr lang="zh-CN" altLang="en-GB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子句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5.5 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throws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抛出异常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5.6  throw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抛出异常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5.7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正确地使用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异常</a:t>
            </a:r>
            <a:endParaRPr lang="en-US" altLang="zh-CN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584575" y="4606925"/>
            <a:ext cx="412750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endParaRPr lang="en-US" altLang="zh-CN" b="1">
              <a:solidFill>
                <a:schemeClr val="tx1"/>
              </a:solidFill>
              <a:latin typeface="Tahoma" panose="020B0604030504040204" pitchFamily="34" charset="0"/>
            </a:endParaRPr>
          </a:p>
          <a:p>
            <a:endParaRPr lang="en-US" altLang="zh-CN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5.2 </a:t>
            </a:r>
            <a:r>
              <a:rPr lang="zh-CN" altLang="en-US"/>
              <a:t>异常类的层次</a:t>
            </a:r>
          </a:p>
        </p:txBody>
      </p:sp>
      <p:graphicFrame>
        <p:nvGraphicFramePr>
          <p:cNvPr id="754740" name="Group 5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856590"/>
              </p:ext>
            </p:extLst>
          </p:nvPr>
        </p:nvGraphicFramePr>
        <p:xfrm>
          <a:off x="688815" y="2168410"/>
          <a:ext cx="7940178" cy="2366645"/>
        </p:xfrm>
        <a:graphic>
          <a:graphicData uri="http://schemas.openxmlformats.org/drawingml/2006/table">
            <a:tbl>
              <a:tblPr/>
              <a:tblGrid>
                <a:gridCol w="27690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90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804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indent="-11430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indent="-227013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indent="-112713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FileNotFoundException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875" marR="828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indent="-11430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indent="-227013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indent="-112713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Non_ RuntimeException</a:t>
                      </a:r>
                    </a:p>
                  </a:txBody>
                  <a:tcPr marL="82875" marR="828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indent="-11430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indent="-227013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indent="-112713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企图访问一个不存在的文件 </a:t>
                      </a:r>
                    </a:p>
                  </a:txBody>
                  <a:tcPr marL="82875" marR="828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indent="-11430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indent="-227013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indent="-112713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IOException </a:t>
                      </a:r>
                    </a:p>
                  </a:txBody>
                  <a:tcPr marL="82875" marR="828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indent="-11430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indent="-227013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indent="-112713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Non_ RuntimeException</a:t>
                      </a:r>
                    </a:p>
                  </a:txBody>
                  <a:tcPr marL="82875" marR="828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indent="-11430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indent="-227013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indent="-112713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普通的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I/O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故障，例如不能从文件中读 </a:t>
                      </a:r>
                    </a:p>
                  </a:txBody>
                  <a:tcPr marL="82875" marR="828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5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indent="-11430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indent="-227013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indent="-112713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OutOfMemoryError </a:t>
                      </a:r>
                    </a:p>
                  </a:txBody>
                  <a:tcPr marL="82875" marR="828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indent="-11430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indent="-227013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indent="-112713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Error </a:t>
                      </a:r>
                    </a:p>
                  </a:txBody>
                  <a:tcPr marL="82875" marR="828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indent="-11430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indent="-227013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indent="-112713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分配给新对象的内存太少 </a:t>
                      </a:r>
                    </a:p>
                  </a:txBody>
                  <a:tcPr marL="82875" marR="828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indent="-11430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indent="-227013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indent="-112713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StackOverflowException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875" marR="828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indent="-11430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indent="-227013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indent="-112713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Error </a:t>
                      </a:r>
                    </a:p>
                  </a:txBody>
                  <a:tcPr marL="82875" marR="828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indent="-114300">
                        <a:spcBef>
                          <a:spcPct val="20000"/>
                        </a:spcBef>
                        <a:defRPr sz="24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indent="-227013">
                        <a:spcBef>
                          <a:spcPct val="20000"/>
                        </a:spcBef>
                        <a:defRPr sz="2000"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indent="-112713"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系统运行超出堆栈范围 </a:t>
                      </a:r>
                    </a:p>
                  </a:txBody>
                  <a:tcPr marL="82875" marR="828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546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309688"/>
            <a:ext cx="5286375" cy="4114800"/>
          </a:xfrm>
        </p:spPr>
        <p:txBody>
          <a:bodyPr/>
          <a:lstStyle/>
          <a:p>
            <a:pPr>
              <a:buClr>
                <a:srgbClr val="CC0066"/>
              </a:buClr>
              <a:buFont typeface="Wingdings" panose="05000000000000000000" pitchFamily="2" charset="2"/>
              <a:buChar char="l"/>
            </a:pPr>
            <a:r>
              <a:rPr lang="en-US" altLang="zh-CN" sz="2800">
                <a:solidFill>
                  <a:schemeClr val="tx1"/>
                </a:solidFill>
              </a:rPr>
              <a:t>Java</a:t>
            </a:r>
            <a:r>
              <a:rPr lang="zh-CN" altLang="en-US" sz="2800">
                <a:solidFill>
                  <a:schemeClr val="tx1"/>
                </a:solidFill>
              </a:rPr>
              <a:t>常见的异常举例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5.2 </a:t>
            </a:r>
            <a:r>
              <a:rPr lang="zh-CN" altLang="en-US"/>
              <a:t>异常类的层次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idx="1"/>
          </p:nvPr>
        </p:nvSpPr>
        <p:spPr>
          <a:xfrm>
            <a:off x="605896" y="1135239"/>
            <a:ext cx="8109125" cy="4443413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CC0066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异常类常用的</a:t>
            </a:r>
            <a:r>
              <a:rPr lang="zh-CN" altLang="en-US" dirty="0" smtClean="0">
                <a:solidFill>
                  <a:schemeClr val="tx1"/>
                </a:solidFill>
              </a:rPr>
              <a:t>方法：</a:t>
            </a:r>
            <a:endParaRPr lang="zh-CN" altLang="en-US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chemeClr val="tx1"/>
                </a:solidFill>
              </a:rPr>
              <a:t>public Exception()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chemeClr val="tx1"/>
                </a:solidFill>
              </a:rPr>
              <a:t>public Exception(String s</a:t>
            </a:r>
            <a:r>
              <a:rPr lang="en-US" altLang="zh-CN" dirty="0" smtClean="0">
                <a:solidFill>
                  <a:schemeClr val="tx1"/>
                </a:solidFill>
              </a:rPr>
              <a:t>): </a:t>
            </a:r>
            <a:r>
              <a:rPr lang="zh-CN" altLang="en-US" dirty="0" smtClean="0">
                <a:solidFill>
                  <a:schemeClr val="tx1"/>
                </a:solidFill>
              </a:rPr>
              <a:t>该</a:t>
            </a:r>
            <a:r>
              <a:rPr lang="zh-CN" altLang="en-US" dirty="0">
                <a:solidFill>
                  <a:schemeClr val="tx1"/>
                </a:solidFill>
              </a:rPr>
              <a:t>参数一般表示该异常对应的错误的描述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008000"/>
                </a:solidFill>
              </a:rPr>
              <a:t>public String </a:t>
            </a:r>
            <a:r>
              <a:rPr lang="en-US" altLang="zh-CN" dirty="0" err="1">
                <a:solidFill>
                  <a:srgbClr val="008000"/>
                </a:solidFill>
              </a:rPr>
              <a:t>toString</a:t>
            </a:r>
            <a:r>
              <a:rPr lang="en-US" altLang="zh-CN" dirty="0" smtClean="0">
                <a:solidFill>
                  <a:srgbClr val="008000"/>
                </a:solidFill>
              </a:rPr>
              <a:t>()</a:t>
            </a:r>
            <a:r>
              <a:rPr lang="en-US" altLang="zh-CN" dirty="0" smtClean="0">
                <a:solidFill>
                  <a:srgbClr val="660033"/>
                </a:solidFill>
              </a:rPr>
              <a:t>: </a:t>
            </a:r>
            <a:r>
              <a:rPr lang="zh-CN" altLang="en-US" dirty="0" smtClean="0">
                <a:solidFill>
                  <a:srgbClr val="660033"/>
                </a:solidFill>
              </a:rPr>
              <a:t>返回</a:t>
            </a:r>
            <a:r>
              <a:rPr lang="zh-CN" altLang="en-US" dirty="0">
                <a:solidFill>
                  <a:srgbClr val="660033"/>
                </a:solidFill>
              </a:rPr>
              <a:t>描述当前异常对象信息的字符串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008000"/>
                </a:solidFill>
              </a:rPr>
              <a:t>public String </a:t>
            </a:r>
            <a:r>
              <a:rPr lang="en-US" altLang="zh-CN" dirty="0" err="1">
                <a:solidFill>
                  <a:srgbClr val="008000"/>
                </a:solidFill>
              </a:rPr>
              <a:t>getMessage</a:t>
            </a:r>
            <a:r>
              <a:rPr lang="en-US" altLang="zh-CN" dirty="0" smtClean="0">
                <a:solidFill>
                  <a:srgbClr val="008000"/>
                </a:solidFill>
              </a:rPr>
              <a:t>()</a:t>
            </a:r>
            <a:r>
              <a:rPr lang="en-US" altLang="zh-CN" dirty="0" smtClean="0">
                <a:solidFill>
                  <a:srgbClr val="660033"/>
                </a:solidFill>
              </a:rPr>
              <a:t>: </a:t>
            </a:r>
            <a:r>
              <a:rPr lang="zh-CN" altLang="en-US" dirty="0" smtClean="0">
                <a:solidFill>
                  <a:srgbClr val="660033"/>
                </a:solidFill>
              </a:rPr>
              <a:t>返回</a:t>
            </a:r>
            <a:r>
              <a:rPr lang="zh-CN" altLang="en-US" dirty="0">
                <a:solidFill>
                  <a:srgbClr val="660033"/>
                </a:solidFill>
              </a:rPr>
              <a:t>描述当前异常对象信息的详细</a:t>
            </a:r>
            <a:r>
              <a:rPr lang="zh-CN" altLang="en-US" dirty="0" smtClean="0">
                <a:solidFill>
                  <a:srgbClr val="660033"/>
                </a:solidFill>
              </a:rPr>
              <a:t>信息</a:t>
            </a:r>
            <a:endParaRPr lang="zh-CN" altLang="en-US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008000"/>
                </a:solidFill>
              </a:rPr>
              <a:t>public void </a:t>
            </a:r>
            <a:r>
              <a:rPr lang="en-US" altLang="zh-CN" dirty="0" err="1">
                <a:solidFill>
                  <a:srgbClr val="008000"/>
                </a:solidFill>
              </a:rPr>
              <a:t>printStackTrace</a:t>
            </a:r>
            <a:r>
              <a:rPr lang="en-US" altLang="zh-CN" dirty="0" smtClean="0">
                <a:solidFill>
                  <a:srgbClr val="008000"/>
                </a:solidFill>
              </a:rPr>
              <a:t>()</a:t>
            </a:r>
            <a:r>
              <a:rPr lang="en-US" altLang="zh-CN" dirty="0" smtClean="0">
                <a:solidFill>
                  <a:srgbClr val="660033"/>
                </a:solidFill>
              </a:rPr>
              <a:t>: </a:t>
            </a:r>
            <a:r>
              <a:rPr lang="zh-CN" altLang="en-US" dirty="0" smtClean="0">
                <a:solidFill>
                  <a:srgbClr val="660033"/>
                </a:solidFill>
              </a:rPr>
              <a:t>打印</a:t>
            </a:r>
            <a:r>
              <a:rPr lang="zh-CN" altLang="en-US" dirty="0">
                <a:solidFill>
                  <a:srgbClr val="660033"/>
                </a:solidFill>
              </a:rPr>
              <a:t>当前异常对象使用堆栈的</a:t>
            </a:r>
            <a:r>
              <a:rPr lang="zh-CN" altLang="en-US" dirty="0" smtClean="0">
                <a:solidFill>
                  <a:srgbClr val="660033"/>
                </a:solidFill>
              </a:rPr>
              <a:t>轨迹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40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12FC-33CA-4486-8B50-23B80AA2FB1F}" type="datetime1">
              <a:rPr lang="zh-CN" altLang="en-US" smtClean="0"/>
              <a:t>2017/9/10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5.3 </a:t>
            </a:r>
            <a:r>
              <a:rPr lang="en-US" altLang="zh-CN" sz="4000"/>
              <a:t>try-catch-finally</a:t>
            </a:r>
            <a:r>
              <a:rPr lang="zh-CN" altLang="en-US" sz="4000"/>
              <a:t>异常处理</a:t>
            </a:r>
            <a:endParaRPr lang="zh-CN" altLang="en-US"/>
          </a:p>
        </p:txBody>
      </p:sp>
      <p:sp>
        <p:nvSpPr>
          <p:cNvPr id="757763" name="Rectangle 3"/>
          <p:cNvSpPr>
            <a:spLocks noGrp="1" noChangeArrowheads="1"/>
          </p:cNvSpPr>
          <p:nvPr>
            <p:ph idx="1"/>
          </p:nvPr>
        </p:nvSpPr>
        <p:spPr>
          <a:xfrm>
            <a:off x="658939" y="1111105"/>
            <a:ext cx="8037786" cy="4784378"/>
          </a:xfrm>
        </p:spPr>
        <p:txBody>
          <a:bodyPr/>
          <a:lstStyle/>
          <a:p>
            <a:pPr>
              <a:buClr>
                <a:srgbClr val="CC006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用户</a:t>
            </a:r>
            <a:r>
              <a:rPr lang="zh-CN" altLang="en-US" dirty="0"/>
              <a:t>处理异常的三种方法</a:t>
            </a:r>
            <a:r>
              <a:rPr lang="en-US" altLang="zh-CN" dirty="0" smtClean="0"/>
              <a:t>:</a:t>
            </a:r>
          </a:p>
          <a:p>
            <a:pPr>
              <a:buClr>
                <a:srgbClr val="CC0066"/>
              </a:buCl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CN" dirty="0"/>
              <a:t>try-catch-finally</a:t>
            </a:r>
            <a:r>
              <a:rPr lang="zh-CN" altLang="en-US" dirty="0">
                <a:solidFill>
                  <a:schemeClr val="tx1"/>
                </a:solidFill>
              </a:rPr>
              <a:t>语句进行</a:t>
            </a:r>
            <a:r>
              <a:rPr lang="zh-CN" altLang="en-US" dirty="0">
                <a:solidFill>
                  <a:srgbClr val="CC0066"/>
                </a:solidFill>
              </a:rPr>
              <a:t>捕获和</a:t>
            </a:r>
            <a:r>
              <a:rPr lang="zh-CN" altLang="en-US" dirty="0" smtClean="0">
                <a:solidFill>
                  <a:srgbClr val="CC0066"/>
                </a:solidFill>
              </a:rPr>
              <a:t>处理</a:t>
            </a:r>
            <a:endParaRPr lang="en-US" altLang="zh-CN" dirty="0" smtClean="0">
              <a:solidFill>
                <a:srgbClr val="CC0066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endParaRPr lang="zh-CN" altLang="en-US" dirty="0">
              <a:solidFill>
                <a:srgbClr val="CC0066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如果</a:t>
            </a:r>
            <a:r>
              <a:rPr lang="zh-CN" altLang="en-US" dirty="0">
                <a:solidFill>
                  <a:schemeClr val="tx1"/>
                </a:solidFill>
              </a:rPr>
              <a:t>不想捕获和处理异常，可以通过</a:t>
            </a:r>
            <a:r>
              <a:rPr lang="en-US" altLang="zh-CN" dirty="0"/>
              <a:t>throws</a:t>
            </a:r>
            <a:r>
              <a:rPr lang="zh-CN" altLang="en-US" dirty="0">
                <a:solidFill>
                  <a:schemeClr val="tx1"/>
                </a:solidFill>
              </a:rPr>
              <a:t>语句</a:t>
            </a:r>
            <a:r>
              <a:rPr lang="zh-CN" altLang="en-US" dirty="0">
                <a:solidFill>
                  <a:srgbClr val="CC0066"/>
                </a:solidFill>
              </a:rPr>
              <a:t>声明要抛出的</a:t>
            </a:r>
            <a:r>
              <a:rPr lang="zh-CN" altLang="en-US" dirty="0" smtClean="0">
                <a:solidFill>
                  <a:srgbClr val="CC0066"/>
                </a:solidFill>
              </a:rPr>
              <a:t>异常</a:t>
            </a:r>
            <a:endParaRPr lang="en-US" altLang="zh-CN" dirty="0" smtClean="0">
              <a:solidFill>
                <a:srgbClr val="CC0066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endParaRPr lang="zh-CN" altLang="en-US" dirty="0">
              <a:solidFill>
                <a:srgbClr val="CC0066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定义</a:t>
            </a:r>
            <a:r>
              <a:rPr lang="zh-CN" altLang="en-US" dirty="0">
                <a:solidFill>
                  <a:schemeClr val="tx1"/>
                </a:solidFill>
              </a:rPr>
              <a:t>自己的异常类</a:t>
            </a:r>
            <a:r>
              <a:rPr lang="en-US" altLang="zh-CN" dirty="0" smtClean="0">
                <a:solidFill>
                  <a:schemeClr val="tx1"/>
                </a:solidFill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</a:rPr>
              <a:t>并用</a:t>
            </a:r>
            <a:r>
              <a:rPr lang="en-US" altLang="zh-CN" dirty="0"/>
              <a:t>throw</a:t>
            </a:r>
            <a:r>
              <a:rPr lang="zh-CN" altLang="en-US" dirty="0">
                <a:solidFill>
                  <a:schemeClr val="tx1"/>
                </a:solidFill>
              </a:rPr>
              <a:t>语句来抛</a:t>
            </a:r>
            <a:r>
              <a:rPr lang="zh-CN" altLang="en-US" dirty="0" smtClean="0">
                <a:solidFill>
                  <a:schemeClr val="tx1"/>
                </a:solidFill>
              </a:rPr>
              <a:t>出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zh-CN" altLang="en-US" sz="3600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en-US" altLang="zh-CN" sz="36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6E16-9C3B-409C-B667-7BBDBF345404}" type="datetime1">
              <a:rPr lang="zh-CN" altLang="en-US" smtClean="0"/>
              <a:t>2017/9/10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5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try-catch-finally</a:t>
            </a:r>
            <a:r>
              <a:rPr lang="zh-CN" altLang="en-US" sz="3600"/>
              <a:t>举例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FF57-9CE8-40B4-83A7-CF2CC90A26D4}" type="datetime1">
              <a:rPr lang="zh-CN" altLang="en-US" smtClean="0"/>
              <a:t>2017/9/10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31798" y="987374"/>
            <a:ext cx="849206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</a:t>
            </a:r>
            <a:r>
              <a:rPr lang="en-US" altLang="zh-CN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TryCatchFinally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lvl="2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in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"text.txt"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pPr lvl="3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((s =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in.read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 != -1)</a:t>
            </a:r>
          </a:p>
          <a:p>
            <a:pPr lvl="3"/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8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in.close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FileNotFoundException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</a:p>
          <a:p>
            <a:pPr lvl="2"/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8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捕获异常：</a:t>
            </a:r>
            <a:r>
              <a:rPr lang="en-US" altLang="zh-C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+ e);</a:t>
            </a:r>
          </a:p>
          <a:p>
            <a:pPr lvl="2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</a:p>
          <a:p>
            <a:pPr lvl="2"/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8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捕获异常：</a:t>
            </a:r>
            <a:r>
              <a:rPr lang="en-US" altLang="zh-C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+ e);</a:t>
            </a:r>
          </a:p>
          <a:p>
            <a:pPr lvl="2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8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"finally </a:t>
            </a:r>
            <a:r>
              <a:rPr lang="zh-CN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块总是执行！</a:t>
            </a:r>
            <a:r>
              <a:rPr lang="en-US" altLang="zh-C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949" y="5319963"/>
            <a:ext cx="6722989" cy="74572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5.3 </a:t>
            </a:r>
            <a:r>
              <a:rPr lang="en-US" altLang="zh-CN" sz="4000"/>
              <a:t>try-catch-finally</a:t>
            </a:r>
            <a:r>
              <a:rPr lang="zh-CN" altLang="en-US" sz="4000"/>
              <a:t>异常处理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idx="1"/>
          </p:nvPr>
        </p:nvSpPr>
        <p:spPr>
          <a:xfrm>
            <a:off x="791632" y="1091883"/>
            <a:ext cx="8067888" cy="41148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try</a:t>
            </a:r>
            <a:r>
              <a:rPr lang="zh-CN" altLang="en-US" dirty="0" smtClean="0">
                <a:solidFill>
                  <a:srgbClr val="FF0000"/>
                </a:solidFill>
              </a:rPr>
              <a:t>语句：</a:t>
            </a:r>
            <a:endParaRPr lang="zh-CN" altLang="en-US" dirty="0">
              <a:solidFill>
                <a:srgbClr val="FF0000"/>
              </a:solidFill>
            </a:endParaRPr>
          </a:p>
          <a:p>
            <a:pPr marL="609600" indent="-609600"/>
            <a:r>
              <a:rPr lang="zh-CN" altLang="en-US" sz="2400" b="0" dirty="0"/>
              <a:t>将可能抛出一个</a:t>
            </a:r>
            <a:r>
              <a:rPr lang="zh-CN" altLang="en-US" sz="2400" b="0" dirty="0" smtClean="0"/>
              <a:t>或若干</a:t>
            </a:r>
            <a:r>
              <a:rPr lang="zh-CN" altLang="en-US" sz="2400" b="0" dirty="0"/>
              <a:t>个异常的代码放入</a:t>
            </a:r>
            <a:r>
              <a:rPr lang="en-US" altLang="zh-CN" sz="2400" b="0" dirty="0"/>
              <a:t>try</a:t>
            </a:r>
            <a:r>
              <a:rPr lang="zh-CN" altLang="en-US" sz="2400" b="0" dirty="0" smtClean="0"/>
              <a:t>语句块中</a:t>
            </a:r>
            <a:endParaRPr lang="zh-CN" altLang="en-US" sz="2400" b="0" dirty="0"/>
          </a:p>
          <a:p>
            <a:pPr marL="609600" indent="-609600"/>
            <a:r>
              <a:rPr lang="zh-CN" altLang="en-US" sz="2400" b="0" dirty="0" smtClean="0"/>
              <a:t>应当</a:t>
            </a:r>
            <a:r>
              <a:rPr lang="zh-CN" altLang="en-US" sz="2400" b="0" dirty="0">
                <a:solidFill>
                  <a:srgbClr val="C00000"/>
                </a:solidFill>
              </a:rPr>
              <a:t>尽量减小</a:t>
            </a:r>
            <a:r>
              <a:rPr lang="en-US" altLang="zh-CN" sz="2400" b="0" dirty="0">
                <a:solidFill>
                  <a:srgbClr val="C00000"/>
                </a:solidFill>
              </a:rPr>
              <a:t>try</a:t>
            </a:r>
            <a:r>
              <a:rPr lang="zh-CN" altLang="en-US" sz="2400" b="0" dirty="0">
                <a:solidFill>
                  <a:srgbClr val="C00000"/>
                </a:solidFill>
              </a:rPr>
              <a:t>代码块的大小</a:t>
            </a:r>
            <a:r>
              <a:rPr lang="zh-CN" altLang="en-US" sz="2400" b="0" dirty="0"/>
              <a:t>，不要将整个程序代码全部放入</a:t>
            </a:r>
            <a:r>
              <a:rPr lang="en-US" altLang="zh-CN" sz="2400" b="0" dirty="0"/>
              <a:t>try</a:t>
            </a:r>
            <a:r>
              <a:rPr lang="zh-CN" altLang="en-US" sz="2400" b="0" dirty="0"/>
              <a:t>语句块中，而是应当仔细分析代码，在可能出现异常情况的地方用</a:t>
            </a:r>
            <a:r>
              <a:rPr lang="en-US" altLang="zh-CN" sz="2400" b="0" dirty="0"/>
              <a:t>try</a:t>
            </a:r>
            <a:r>
              <a:rPr lang="zh-CN" altLang="en-US" sz="2400" b="0" dirty="0"/>
              <a:t>进行</a:t>
            </a:r>
            <a:r>
              <a:rPr lang="zh-CN" altLang="en-US" sz="2400" b="0" dirty="0" smtClean="0"/>
              <a:t>监控</a:t>
            </a:r>
            <a:endParaRPr lang="en-US" altLang="zh-CN" sz="2400" b="0" dirty="0" smtClean="0"/>
          </a:p>
          <a:p>
            <a:pPr marL="609600" indent="-609600">
              <a:buFontTx/>
              <a:buNone/>
            </a:pPr>
            <a:r>
              <a:rPr lang="en-US" altLang="zh-CN" dirty="0">
                <a:solidFill>
                  <a:srgbClr val="FF0000"/>
                </a:solidFill>
              </a:rPr>
              <a:t>catch</a:t>
            </a:r>
            <a:r>
              <a:rPr lang="zh-CN" altLang="en-US" dirty="0">
                <a:solidFill>
                  <a:srgbClr val="FF0000"/>
                </a:solidFill>
              </a:rPr>
              <a:t>语句</a:t>
            </a:r>
          </a:p>
          <a:p>
            <a:pPr marL="609600" indent="-609600"/>
            <a:r>
              <a:rPr lang="en-US" altLang="zh-CN" sz="2400" b="0" dirty="0"/>
              <a:t>try</a:t>
            </a:r>
            <a:r>
              <a:rPr lang="zh-CN" altLang="en-US" sz="2400" b="0" dirty="0"/>
              <a:t>语句后面必须跟有一个或多个</a:t>
            </a:r>
            <a:r>
              <a:rPr lang="en-US" altLang="zh-CN" sz="2400" b="0" dirty="0"/>
              <a:t>catch</a:t>
            </a:r>
            <a:r>
              <a:rPr lang="zh-CN" altLang="en-US" sz="2400" b="0" dirty="0"/>
              <a:t>语句来处理</a:t>
            </a:r>
            <a:r>
              <a:rPr lang="en-US" altLang="zh-CN" sz="2400" b="0" dirty="0"/>
              <a:t>try</a:t>
            </a:r>
            <a:r>
              <a:rPr lang="zh-CN" altLang="en-US" sz="2400" b="0" dirty="0"/>
              <a:t>中产生的异常事件。如果</a:t>
            </a:r>
            <a:r>
              <a:rPr lang="en-US" altLang="zh-CN" sz="2400" b="0" dirty="0"/>
              <a:t>try</a:t>
            </a:r>
            <a:r>
              <a:rPr lang="zh-CN" altLang="en-US" sz="2400" b="0" dirty="0"/>
              <a:t>语句中未产生异常，那么</a:t>
            </a:r>
            <a:r>
              <a:rPr lang="en-US" altLang="zh-CN" sz="2400" b="0" dirty="0"/>
              <a:t>catch</a:t>
            </a:r>
            <a:r>
              <a:rPr lang="zh-CN" altLang="en-US" sz="2400" b="0" dirty="0"/>
              <a:t>语句将不</a:t>
            </a:r>
            <a:r>
              <a:rPr lang="zh-CN" altLang="en-US" sz="2400" b="0" dirty="0" smtClean="0"/>
              <a:t>执行 </a:t>
            </a:r>
            <a:endParaRPr lang="zh-CN" altLang="en-US" sz="2400" b="0" dirty="0"/>
          </a:p>
          <a:p>
            <a:pPr marL="609600" indent="-609600"/>
            <a:r>
              <a:rPr lang="en-US" altLang="zh-CN" sz="2400" b="0" dirty="0"/>
              <a:t>catch</a:t>
            </a:r>
            <a:r>
              <a:rPr lang="zh-CN" altLang="en-US" sz="2400" b="0" dirty="0"/>
              <a:t>语句需要一个参数：一个异常类名和该异常类的对象。注意该异常类必须是</a:t>
            </a:r>
            <a:r>
              <a:rPr lang="en-US" altLang="zh-CN" sz="2400" b="0" dirty="0" err="1">
                <a:solidFill>
                  <a:srgbClr val="FF0000"/>
                </a:solidFill>
              </a:rPr>
              <a:t>Throwable</a:t>
            </a:r>
            <a:r>
              <a:rPr lang="zh-CN" altLang="en-US" sz="2400" b="0" dirty="0"/>
              <a:t>类的子类</a:t>
            </a:r>
          </a:p>
          <a:p>
            <a:pPr marL="609600" indent="-609600"/>
            <a:endParaRPr lang="en-US" altLang="zh-CN" sz="2400" dirty="0"/>
          </a:p>
          <a:p>
            <a:pPr marL="609600" indent="-609600"/>
            <a:endParaRPr lang="zh-CN" altLang="en-US" sz="2400" b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81C7-5242-4A39-B6FD-1C4F68C27A70}" type="datetime1">
              <a:rPr lang="zh-CN" altLang="en-US" smtClean="0"/>
              <a:t>2017/9/10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5.3 </a:t>
            </a:r>
            <a:r>
              <a:rPr lang="en-US" altLang="zh-CN" sz="4000"/>
              <a:t>try-catch-finally</a:t>
            </a:r>
            <a:r>
              <a:rPr lang="zh-CN" altLang="en-US" sz="4000"/>
              <a:t>异常处理</a:t>
            </a:r>
          </a:p>
        </p:txBody>
      </p:sp>
      <p:sp>
        <p:nvSpPr>
          <p:cNvPr id="794627" name="Rectangle 3"/>
          <p:cNvSpPr>
            <a:spLocks noGrp="1" noChangeArrowheads="1"/>
          </p:cNvSpPr>
          <p:nvPr>
            <p:ph idx="1"/>
          </p:nvPr>
        </p:nvSpPr>
        <p:spPr>
          <a:xfrm>
            <a:off x="688815" y="1213803"/>
            <a:ext cx="7772400" cy="3871912"/>
          </a:xfrm>
        </p:spPr>
        <p:txBody>
          <a:bodyPr/>
          <a:lstStyle/>
          <a:p>
            <a:pPr marL="609600" indent="-609600">
              <a:buNone/>
            </a:pPr>
            <a:r>
              <a:rPr lang="en-US" altLang="zh-CN" dirty="0">
                <a:solidFill>
                  <a:srgbClr val="FF0000"/>
                </a:solidFill>
              </a:rPr>
              <a:t>catch</a:t>
            </a:r>
            <a:r>
              <a:rPr lang="zh-CN" altLang="en-US" dirty="0">
                <a:solidFill>
                  <a:srgbClr val="FF0000"/>
                </a:solidFill>
              </a:rPr>
              <a:t>语句</a:t>
            </a:r>
          </a:p>
          <a:p>
            <a:pPr marL="609600" indent="-609600"/>
            <a:r>
              <a:rPr lang="en-US" altLang="zh-CN" sz="2400" dirty="0"/>
              <a:t>try</a:t>
            </a:r>
            <a:r>
              <a:rPr lang="zh-CN" altLang="en-US" sz="2400" dirty="0"/>
              <a:t>块中</a:t>
            </a:r>
            <a:r>
              <a:rPr lang="zh-CN" altLang="en-US" sz="2400" dirty="0" smtClean="0"/>
              <a:t>发生异常，</a:t>
            </a:r>
            <a:r>
              <a:rPr lang="en-US" altLang="zh-CN" sz="2400" dirty="0" smtClean="0"/>
              <a:t>catch</a:t>
            </a:r>
            <a:r>
              <a:rPr lang="zh-CN" altLang="en-US" sz="2400" dirty="0"/>
              <a:t>语句就会</a:t>
            </a:r>
            <a:r>
              <a:rPr lang="zh-CN" altLang="en-US" sz="2400" dirty="0" smtClean="0"/>
              <a:t>自动找出与该异常</a:t>
            </a:r>
            <a:r>
              <a:rPr lang="zh-CN" altLang="en-US" sz="2400" dirty="0"/>
              <a:t>类</a:t>
            </a:r>
            <a:r>
              <a:rPr lang="zh-CN" altLang="en-US" sz="2400" dirty="0">
                <a:solidFill>
                  <a:srgbClr val="FF0000"/>
                </a:solidFill>
              </a:rPr>
              <a:t>相匹配</a:t>
            </a:r>
            <a:r>
              <a:rPr lang="zh-CN" altLang="en-US" sz="2400" dirty="0"/>
              <a:t>的参数</a:t>
            </a:r>
            <a:r>
              <a:rPr lang="zh-CN" altLang="en-US" sz="2400" dirty="0" smtClean="0"/>
              <a:t>。参数</a:t>
            </a:r>
            <a:r>
              <a:rPr lang="zh-CN" altLang="en-US" sz="2400" dirty="0"/>
              <a:t>符合以下</a:t>
            </a:r>
            <a:r>
              <a:rPr lang="en-US" altLang="zh-CN" sz="2400" dirty="0"/>
              <a:t>3</a:t>
            </a:r>
            <a:r>
              <a:rPr lang="zh-CN" altLang="en-US" sz="2400" dirty="0"/>
              <a:t>个条件之一时，</a:t>
            </a:r>
            <a:r>
              <a:rPr lang="zh-CN" altLang="en-US" sz="2400" dirty="0" smtClean="0"/>
              <a:t>就认为相</a:t>
            </a:r>
            <a:r>
              <a:rPr lang="zh-CN" altLang="en-US" sz="2400" dirty="0"/>
              <a:t>匹配：</a:t>
            </a:r>
          </a:p>
          <a:p>
            <a:pPr marL="1409700" lvl="2" indent="-609600">
              <a:buFont typeface="+mj-lt"/>
              <a:buAutoNum type="arabicPeriod"/>
            </a:pPr>
            <a:r>
              <a:rPr lang="zh-CN" altLang="en-US" sz="2000" dirty="0" smtClean="0"/>
              <a:t>参数</a:t>
            </a:r>
            <a:r>
              <a:rPr lang="zh-CN" altLang="en-US" sz="2000" dirty="0"/>
              <a:t>与产生的异常属于一个</a:t>
            </a:r>
            <a:r>
              <a:rPr lang="zh-CN" altLang="en-US" sz="2000" dirty="0" smtClean="0"/>
              <a:t>类</a:t>
            </a:r>
            <a:endParaRPr lang="zh-CN" altLang="en-US" sz="2000" dirty="0"/>
          </a:p>
          <a:p>
            <a:pPr marL="1409700" lvl="2" indent="-609600">
              <a:buFont typeface="+mj-lt"/>
              <a:buAutoNum type="arabicPeriod"/>
            </a:pPr>
            <a:r>
              <a:rPr lang="zh-CN" altLang="en-US" sz="2000" dirty="0" smtClean="0"/>
              <a:t>参数</a:t>
            </a:r>
            <a:r>
              <a:rPr lang="zh-CN" altLang="en-US" sz="2000" dirty="0"/>
              <a:t>是产生的异常的父</a:t>
            </a:r>
            <a:r>
              <a:rPr lang="zh-CN" altLang="en-US" sz="2000" dirty="0" smtClean="0"/>
              <a:t>类</a:t>
            </a:r>
            <a:endParaRPr lang="zh-CN" altLang="en-US" sz="2000" dirty="0"/>
          </a:p>
          <a:p>
            <a:pPr marL="1409700" lvl="2" indent="-609600">
              <a:buFont typeface="+mj-lt"/>
              <a:buAutoNum type="arabicPeriod"/>
            </a:pPr>
            <a:r>
              <a:rPr lang="zh-CN" altLang="en-US" sz="2000" dirty="0" smtClean="0"/>
              <a:t>参数</a:t>
            </a:r>
            <a:r>
              <a:rPr lang="zh-CN" altLang="en-US" sz="2000" dirty="0"/>
              <a:t>是一个接口时，产生的异常实现了这一</a:t>
            </a:r>
            <a:r>
              <a:rPr lang="zh-CN" altLang="en-US" sz="2000" dirty="0" smtClean="0"/>
              <a:t>接口 </a:t>
            </a:r>
            <a:endParaRPr lang="zh-CN" altLang="en-US" sz="20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8BDC-8B69-4CA1-A7F1-995F814DE071}" type="datetime1">
              <a:rPr lang="zh-CN" altLang="en-US" smtClean="0"/>
              <a:t>2017/9/10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5.3 </a:t>
            </a:r>
            <a:r>
              <a:rPr lang="en-US" altLang="zh-CN" sz="4000"/>
              <a:t>try-catch-finally</a:t>
            </a:r>
            <a:r>
              <a:rPr lang="zh-CN" altLang="en-US" sz="4000"/>
              <a:t>异常处理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idx="1"/>
          </p:nvPr>
        </p:nvSpPr>
        <p:spPr>
          <a:xfrm>
            <a:off x="688815" y="1285558"/>
            <a:ext cx="7772400" cy="4114800"/>
          </a:xfrm>
        </p:spPr>
        <p:txBody>
          <a:bodyPr/>
          <a:lstStyle/>
          <a:p>
            <a:pPr marL="609600" indent="-609600">
              <a:buNone/>
            </a:pPr>
            <a:r>
              <a:rPr lang="en-US" altLang="zh-CN" dirty="0">
                <a:solidFill>
                  <a:srgbClr val="FF0000"/>
                </a:solidFill>
              </a:rPr>
              <a:t>catch</a:t>
            </a:r>
            <a:r>
              <a:rPr lang="zh-CN" altLang="en-US" dirty="0">
                <a:solidFill>
                  <a:srgbClr val="FF0000"/>
                </a:solidFill>
              </a:rPr>
              <a:t>语句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当异常找到第一个与之相匹配的参数时，就执行包含这一参数的</a:t>
            </a:r>
            <a:r>
              <a:rPr lang="en-US" altLang="zh-CN" sz="2400" dirty="0" smtClean="0"/>
              <a:t>catch</a:t>
            </a:r>
            <a:r>
              <a:rPr lang="zh-CN" altLang="en-US" sz="2400" dirty="0" smtClean="0"/>
              <a:t>语句中的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代码，执行完</a:t>
            </a:r>
            <a:r>
              <a:rPr lang="en-US" altLang="zh-CN" sz="2400" dirty="0" smtClean="0"/>
              <a:t>catch</a:t>
            </a:r>
            <a:r>
              <a:rPr lang="zh-CN" altLang="en-US" sz="2400" dirty="0" smtClean="0"/>
              <a:t>语句后，程序恢复执行，但</a:t>
            </a:r>
            <a:r>
              <a:rPr lang="zh-CN" altLang="en-US" sz="2400" dirty="0" smtClean="0">
                <a:solidFill>
                  <a:srgbClr val="FF0000"/>
                </a:solidFill>
              </a:rPr>
              <a:t>不会回到异常发生处继续执行，而是执行</a:t>
            </a:r>
            <a:r>
              <a:rPr lang="en-US" altLang="zh-CN" sz="2400" dirty="0" smtClean="0">
                <a:solidFill>
                  <a:srgbClr val="FF0000"/>
                </a:solidFill>
              </a:rPr>
              <a:t>try-catch</a:t>
            </a:r>
            <a:r>
              <a:rPr lang="zh-CN" altLang="en-US" sz="2400" dirty="0" smtClean="0">
                <a:solidFill>
                  <a:srgbClr val="FF0000"/>
                </a:solidFill>
              </a:rPr>
              <a:t>结构后面的代码</a:t>
            </a:r>
            <a:endParaRPr lang="zh-CN" altLang="en-US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可以</a:t>
            </a:r>
            <a:r>
              <a:rPr lang="zh-CN" altLang="en-US" sz="2400" dirty="0"/>
              <a:t>用一个</a:t>
            </a:r>
            <a:r>
              <a:rPr lang="en-US" altLang="zh-CN" sz="2400" dirty="0"/>
              <a:t>catch</a:t>
            </a:r>
            <a:r>
              <a:rPr lang="zh-CN" altLang="en-US" sz="2400" dirty="0"/>
              <a:t>块来处理多个异常类型，此时</a:t>
            </a:r>
            <a:r>
              <a:rPr lang="en-US" altLang="zh-CN" sz="2400" dirty="0"/>
              <a:t>catch</a:t>
            </a:r>
            <a:r>
              <a:rPr lang="zh-CN" altLang="en-US" sz="2400" dirty="0"/>
              <a:t>的参数应该是这多个异常的父</a:t>
            </a:r>
            <a:r>
              <a:rPr lang="zh-CN" altLang="en-US" sz="2400" dirty="0" smtClean="0"/>
              <a:t>类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有多个</a:t>
            </a:r>
            <a:r>
              <a:rPr lang="en-US" altLang="zh-CN" sz="2400" dirty="0"/>
              <a:t>catch</a:t>
            </a:r>
            <a:r>
              <a:rPr lang="zh-CN" altLang="en-US" sz="2400" dirty="0"/>
              <a:t>块时，要细心安排</a:t>
            </a:r>
            <a:r>
              <a:rPr lang="en-US" altLang="zh-CN" sz="2400" dirty="0"/>
              <a:t>catch</a:t>
            </a:r>
            <a:r>
              <a:rPr lang="zh-CN" altLang="en-US" sz="2400" dirty="0"/>
              <a:t>块的</a:t>
            </a:r>
            <a:r>
              <a:rPr lang="zh-CN" altLang="en-US" sz="2400" dirty="0" smtClean="0"/>
              <a:t>顺序：</a:t>
            </a:r>
            <a:r>
              <a:rPr lang="zh-CN" altLang="en-US" sz="2400" dirty="0" smtClean="0">
                <a:solidFill>
                  <a:srgbClr val="CC0066"/>
                </a:solidFill>
              </a:rPr>
              <a:t>子</a:t>
            </a:r>
            <a:r>
              <a:rPr lang="zh-CN" altLang="en-US" sz="2400" dirty="0">
                <a:solidFill>
                  <a:srgbClr val="CC0066"/>
                </a:solidFill>
              </a:rPr>
              <a:t>类的</a:t>
            </a:r>
            <a:r>
              <a:rPr lang="en-US" altLang="zh-CN" sz="2400" dirty="0">
                <a:solidFill>
                  <a:srgbClr val="CC0066"/>
                </a:solidFill>
              </a:rPr>
              <a:t>catch</a:t>
            </a:r>
            <a:r>
              <a:rPr lang="zh-CN" altLang="en-US" sz="2400" dirty="0">
                <a:solidFill>
                  <a:srgbClr val="CC0066"/>
                </a:solidFill>
              </a:rPr>
              <a:t>块放在前面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CC0066"/>
                </a:solidFill>
              </a:rPr>
              <a:t>父类的</a:t>
            </a:r>
            <a:r>
              <a:rPr lang="en-US" altLang="zh-CN" sz="2400" dirty="0">
                <a:solidFill>
                  <a:srgbClr val="CC0066"/>
                </a:solidFill>
              </a:rPr>
              <a:t>catch</a:t>
            </a:r>
            <a:r>
              <a:rPr lang="zh-CN" altLang="en-US" sz="2400" dirty="0">
                <a:solidFill>
                  <a:srgbClr val="CC0066"/>
                </a:solidFill>
              </a:rPr>
              <a:t>块放在</a:t>
            </a:r>
            <a:r>
              <a:rPr lang="zh-CN" altLang="en-US" sz="2400" dirty="0" smtClean="0">
                <a:solidFill>
                  <a:srgbClr val="CC0066"/>
                </a:solidFill>
              </a:rPr>
              <a:t>后面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endParaRPr lang="en-US" altLang="zh-CN" sz="2400" b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7DC1-27CB-46BA-BFBA-33A2F72317DC}" type="datetime1">
              <a:rPr lang="zh-CN" altLang="en-US" smtClean="0"/>
              <a:t>2017/9/10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Text Box 2"/>
          <p:cNvSpPr txBox="1">
            <a:spLocks noChangeArrowheads="1"/>
          </p:cNvSpPr>
          <p:nvPr/>
        </p:nvSpPr>
        <p:spPr bwMode="auto">
          <a:xfrm>
            <a:off x="639232" y="1270953"/>
            <a:ext cx="8077200" cy="341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CC0066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rgbClr val="CC0066"/>
                </a:solidFill>
              </a:rPr>
              <a:t>finally</a:t>
            </a:r>
            <a:r>
              <a:rPr lang="zh-CN" altLang="en-US" sz="2800" b="1" dirty="0">
                <a:solidFill>
                  <a:srgbClr val="CC0066"/>
                </a:solidFill>
              </a:rPr>
              <a:t>语句</a:t>
            </a:r>
            <a:r>
              <a:rPr lang="en-US" altLang="zh-CN" sz="2800" b="1" dirty="0" smtClean="0">
                <a:solidFill>
                  <a:srgbClr val="CC0066"/>
                </a:solidFill>
              </a:rPr>
              <a:t>:</a:t>
            </a:r>
          </a:p>
          <a:p>
            <a:pPr marL="914400" lvl="1" indent="-457200">
              <a:lnSpc>
                <a:spcPct val="110000"/>
              </a:lnSpc>
              <a:buClr>
                <a:srgbClr val="CC0066"/>
              </a:buClr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solidFill>
                  <a:schemeClr val="tx1"/>
                </a:solidFill>
              </a:rPr>
              <a:t>无论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try</a:t>
            </a:r>
            <a:r>
              <a:rPr lang="zh-CN" altLang="en-US" sz="2800" b="1" dirty="0">
                <a:solidFill>
                  <a:schemeClr val="tx1"/>
                </a:solidFill>
              </a:rPr>
              <a:t>块中是否产生异常，也不管产生的异常是否会被捕获，</a:t>
            </a:r>
            <a:r>
              <a:rPr lang="en-US" altLang="zh-CN" sz="2800" b="1" dirty="0">
                <a:solidFill>
                  <a:schemeClr val="tx1"/>
                </a:solidFill>
              </a:rPr>
              <a:t>finally</a:t>
            </a:r>
            <a:r>
              <a:rPr lang="zh-CN" altLang="en-US" sz="2800" b="1" dirty="0">
                <a:solidFill>
                  <a:schemeClr val="tx1"/>
                </a:solidFill>
              </a:rPr>
              <a:t>中的语句最终都会被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执行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CC0066"/>
                </a:solidFill>
              </a:rPr>
              <a:t>作用</a:t>
            </a:r>
            <a:r>
              <a:rPr lang="en-US" altLang="zh-CN" sz="2800" b="1" dirty="0" smtClean="0">
                <a:solidFill>
                  <a:srgbClr val="CC0066"/>
                </a:solidFill>
              </a:rPr>
              <a:t>: 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为</a:t>
            </a:r>
            <a:r>
              <a:rPr lang="zh-CN" altLang="en-US" sz="2800" b="1" dirty="0">
                <a:solidFill>
                  <a:schemeClr val="tx1"/>
                </a:solidFill>
              </a:rPr>
              <a:t>异常处理事件提供一个清理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机制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1371600" lvl="2" indent="-4572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solidFill>
                  <a:schemeClr val="tx1"/>
                </a:solidFill>
              </a:rPr>
              <a:t>清理</a:t>
            </a:r>
            <a:r>
              <a:rPr lang="zh-CN" altLang="en-US" sz="2800" b="1" dirty="0">
                <a:solidFill>
                  <a:schemeClr val="tx1"/>
                </a:solidFill>
              </a:rPr>
              <a:t>打开文件、</a:t>
            </a:r>
            <a:r>
              <a:rPr lang="en-US" altLang="zh-CN" sz="2800" b="1" dirty="0">
                <a:solidFill>
                  <a:schemeClr val="tx1"/>
                </a:solidFill>
              </a:rPr>
              <a:t>Socket</a:t>
            </a:r>
            <a:r>
              <a:rPr lang="zh-CN" altLang="en-US" sz="2800" b="1" dirty="0">
                <a:solidFill>
                  <a:schemeClr val="tx1"/>
                </a:solidFill>
              </a:rPr>
              <a:t>、</a:t>
            </a:r>
            <a:r>
              <a:rPr lang="en-US" altLang="zh-CN" sz="2800" b="1" dirty="0">
                <a:solidFill>
                  <a:schemeClr val="tx1"/>
                </a:solidFill>
              </a:rPr>
              <a:t>JDBC</a:t>
            </a:r>
            <a:r>
              <a:rPr lang="zh-CN" altLang="en-US" sz="2800" b="1" dirty="0">
                <a:solidFill>
                  <a:schemeClr val="tx1"/>
                </a:solidFill>
              </a:rPr>
              <a:t>连接之类的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资源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endParaRPr lang="zh-CN" altLang="en-US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669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0">
                <a:latin typeface="Tahoma" panose="020B0604030504040204" pitchFamily="34" charset="0"/>
              </a:rPr>
              <a:t>5.4  finally</a:t>
            </a:r>
            <a:r>
              <a:rPr lang="zh-CN" altLang="en-US" sz="4000" b="0">
                <a:latin typeface="Tahoma" panose="020B0604030504040204" pitchFamily="34" charset="0"/>
              </a:rPr>
              <a:t>子句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0422-960E-4702-8AD2-039F0D52B0E9}" type="datetime1">
              <a:rPr lang="zh-CN" altLang="en-US" smtClean="0"/>
              <a:t>2017/9/10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8C01-1749-43C5-9AA4-E57F00C7C193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F381-7F4D-4DB7-B53C-843D6BFEE1F9}" type="datetime1">
              <a:rPr lang="zh-CN" altLang="en-US" smtClean="0"/>
              <a:t>2017/9/10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28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78" y="1305737"/>
            <a:ext cx="7852508" cy="424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0484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0">
                <a:latin typeface="Tahoma" panose="020B0604030504040204" pitchFamily="34" charset="0"/>
              </a:rPr>
              <a:t>5.4  finally</a:t>
            </a:r>
            <a:r>
              <a:rPr lang="zh-CN" altLang="en-US" sz="4000" b="0">
                <a:latin typeface="Tahoma" panose="020B0604030504040204" pitchFamily="34" charset="0"/>
              </a:rPr>
              <a:t>子句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8A4F-4D6A-470A-8A1A-BD238E2F038E}" type="datetime1">
              <a:rPr lang="zh-CN" altLang="en-US" smtClean="0"/>
              <a:t>2017/9/10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8C01-1749-43C5-9AA4-E57F00C7C193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768005" name="Text Box 5"/>
          <p:cNvSpPr txBox="1">
            <a:spLocks noChangeArrowheads="1"/>
          </p:cNvSpPr>
          <p:nvPr/>
        </p:nvSpPr>
        <p:spPr bwMode="auto">
          <a:xfrm>
            <a:off x="685800" y="1097915"/>
            <a:ext cx="8458200" cy="503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CC0066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C0066"/>
                </a:solidFill>
                <a:latin typeface="宋体" panose="02010600030101010101" pitchFamily="2" charset="-122"/>
              </a:rPr>
              <a:t>执行过程：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try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块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中没有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产生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异常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: </a:t>
            </a:r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首先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执行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try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块中的所有的语句，然后执行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finally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子句中的</a:t>
            </a:r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代码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try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块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中产生异常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而且异常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在方法内被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捕获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:</a:t>
            </a:r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首先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执行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try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块中的语句，直到产生异常处，</a:t>
            </a:r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然后执行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捕获此异常的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catch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子句的处理代码</a:t>
            </a:r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；最后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执行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finally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子句中的</a:t>
            </a:r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代码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try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块中产生异常，而异常在方法内没有被捕获：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执行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try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块中的代码直到产生异常，</a:t>
            </a:r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然后转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去执行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finally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子句中的代码，最后将异常抛出给方法的调用者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如果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catch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子句又重新抛出了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异常：</a:t>
            </a:r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也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会执行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finally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，然后将这个异常抛出给方法的调用</a:t>
            </a:r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者</a:t>
            </a:r>
            <a:endParaRPr lang="en-US" altLang="zh-CN" b="1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5.1  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华文中宋" panose="02010600040101010101" pitchFamily="2" charset="-122"/>
              </a:rPr>
              <a:t>Java</a:t>
            </a:r>
            <a:r>
              <a:rPr lang="zh-CN" altLang="en-US" b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华文中宋" panose="02010600040101010101" pitchFamily="2" charset="-122"/>
              </a:rPr>
              <a:t>异常基础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</a:rPr>
              <a:t>１、为什么要引入异常处理机制？</a:t>
            </a:r>
          </a:p>
          <a:p>
            <a:pPr>
              <a:buFontTx/>
              <a:buNone/>
            </a:pPr>
            <a:r>
              <a:rPr lang="zh-CN" altLang="en-US" b="0" dirty="0"/>
              <a:t> </a:t>
            </a:r>
            <a:r>
              <a:rPr lang="zh-CN" altLang="en-US" b="0" dirty="0" smtClean="0"/>
              <a:t>   </a:t>
            </a:r>
            <a:r>
              <a:rPr lang="zh-CN" altLang="en-US" sz="2400" dirty="0" smtClean="0">
                <a:solidFill>
                  <a:schemeClr val="tx1"/>
                </a:solidFill>
              </a:rPr>
              <a:t>在程序</a:t>
            </a:r>
            <a:r>
              <a:rPr lang="zh-CN" altLang="en-US" sz="2400" dirty="0">
                <a:solidFill>
                  <a:schemeClr val="tx1"/>
                </a:solidFill>
              </a:rPr>
              <a:t>中，错误是不可避免</a:t>
            </a:r>
            <a:r>
              <a:rPr lang="zh-CN" altLang="en-US" sz="2400" dirty="0" smtClean="0">
                <a:solidFill>
                  <a:schemeClr val="tx1"/>
                </a:solidFill>
              </a:rPr>
              <a:t>的</a:t>
            </a:r>
            <a:r>
              <a:rPr lang="en-US" altLang="zh-CN" sz="2400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程序员</a:t>
            </a:r>
            <a:r>
              <a:rPr lang="zh-CN" altLang="en-US" sz="2400" dirty="0">
                <a:solidFill>
                  <a:schemeClr val="tx1"/>
                </a:solidFill>
              </a:rPr>
              <a:t>没有预料到或没有足够的时间测试</a:t>
            </a:r>
            <a:r>
              <a:rPr lang="zh-CN" altLang="en-US" sz="2400" dirty="0" smtClean="0">
                <a:solidFill>
                  <a:schemeClr val="tx1"/>
                </a:solidFill>
              </a:rPr>
              <a:t>到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超出</a:t>
            </a:r>
            <a:r>
              <a:rPr lang="zh-CN" altLang="en-US" sz="2400" dirty="0">
                <a:solidFill>
                  <a:schemeClr val="tx1"/>
                </a:solidFill>
              </a:rPr>
              <a:t>程序员控制之外的环境因素（如无法</a:t>
            </a:r>
            <a:r>
              <a:rPr lang="zh-CN" altLang="en-US" sz="2400" dirty="0" smtClean="0">
                <a:solidFill>
                  <a:schemeClr val="tx1"/>
                </a:solidFill>
              </a:rPr>
              <a:t>连网，已</a:t>
            </a:r>
            <a:r>
              <a:rPr lang="zh-CN" altLang="en-US" sz="2400" dirty="0">
                <a:solidFill>
                  <a:schemeClr val="tx1"/>
                </a:solidFill>
              </a:rPr>
              <a:t>损坏</a:t>
            </a:r>
            <a:r>
              <a:rPr lang="zh-CN" altLang="en-US" sz="2400" dirty="0" smtClean="0">
                <a:solidFill>
                  <a:schemeClr val="tx1"/>
                </a:solidFill>
              </a:rPr>
              <a:t>文件，文件不存在等）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/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endParaRPr lang="en-US" altLang="zh-CN" sz="24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>
                <a:solidFill>
                  <a:srgbClr val="800000"/>
                </a:solidFill>
              </a:rPr>
              <a:t>错误</a:t>
            </a:r>
            <a:r>
              <a:rPr lang="zh-CN" altLang="en-US" sz="2400" dirty="0">
                <a:solidFill>
                  <a:srgbClr val="800000"/>
                </a:solidFill>
              </a:rPr>
              <a:t>处理方法</a:t>
            </a:r>
            <a:r>
              <a:rPr lang="en-US" altLang="zh-CN" sz="2400" dirty="0">
                <a:solidFill>
                  <a:srgbClr val="800000"/>
                </a:solidFill>
              </a:rPr>
              <a:t>: </a:t>
            </a:r>
            <a:r>
              <a:rPr lang="zh-CN" altLang="en-US" sz="2400" dirty="0"/>
              <a:t>常常采用返回值进行</a:t>
            </a:r>
            <a:r>
              <a:rPr lang="zh-CN" altLang="en-US" sz="2400" dirty="0" smtClean="0"/>
              <a:t>处理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编写</a:t>
            </a:r>
            <a:r>
              <a:rPr lang="zh-CN" altLang="en-US" sz="2000" dirty="0"/>
              <a:t>一个方法</a:t>
            </a:r>
            <a:r>
              <a:rPr lang="zh-CN" altLang="en-US" sz="2000" dirty="0" smtClean="0"/>
              <a:t>，返回</a:t>
            </a:r>
            <a:r>
              <a:rPr lang="zh-CN" altLang="en-US" sz="2000" dirty="0"/>
              <a:t>一个状态代码，调用者根据状态代码判断出错与否。若状态代码表示一个错误，则</a:t>
            </a:r>
            <a:r>
              <a:rPr lang="zh-CN" altLang="en-US" sz="2000" dirty="0" smtClean="0"/>
              <a:t>调用错误处理程序进行处理（显示</a:t>
            </a:r>
            <a:r>
              <a:rPr lang="zh-CN" altLang="en-US" sz="2000" dirty="0"/>
              <a:t>一个错误页面或</a:t>
            </a:r>
            <a:r>
              <a:rPr lang="zh-CN" altLang="en-US" sz="2000" dirty="0" smtClean="0"/>
              <a:t>错误信息等）</a:t>
            </a:r>
            <a:endParaRPr lang="zh-CN" altLang="en-US" sz="2000" dirty="0"/>
          </a:p>
          <a:p>
            <a:pPr lvl="1"/>
            <a:endParaRPr lang="zh-CN" altLang="en-US" sz="2400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zh-CN" altLang="en-US" sz="2400" b="0" dirty="0"/>
              <a:t>　　　　</a:t>
            </a:r>
          </a:p>
          <a:p>
            <a:pPr>
              <a:buFontTx/>
              <a:buNone/>
            </a:pPr>
            <a:r>
              <a:rPr lang="zh-CN" altLang="en-US" sz="2400" b="0" dirty="0"/>
              <a:t>　　　　　　　　　　　　　　</a:t>
            </a:r>
            <a:endParaRPr lang="zh-CN" altLang="en-US" sz="24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2B3D-E472-428D-9AF6-432D005655C7}" type="datetime1">
              <a:rPr lang="zh-CN" altLang="en-US" smtClean="0"/>
              <a:t>2017/9/10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3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2271103" y="3485103"/>
            <a:ext cx="3579812" cy="895350"/>
            <a:chOff x="1655763" y="4589463"/>
            <a:chExt cx="3579812" cy="895350"/>
          </a:xfrm>
        </p:grpSpPr>
        <p:sp>
          <p:nvSpPr>
            <p:cNvPr id="734212" name="AutoShape 4"/>
            <p:cNvSpPr>
              <a:spLocks/>
            </p:cNvSpPr>
            <p:nvPr/>
          </p:nvSpPr>
          <p:spPr bwMode="auto">
            <a:xfrm>
              <a:off x="3635375" y="4778375"/>
              <a:ext cx="133350" cy="547688"/>
            </a:xfrm>
            <a:prstGeom prst="leftBrace">
              <a:avLst>
                <a:gd name="adj1" fmla="val 3422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4213" name="Rectangle 5"/>
            <p:cNvSpPr>
              <a:spLocks noChangeArrowheads="1"/>
            </p:cNvSpPr>
            <p:nvPr/>
          </p:nvSpPr>
          <p:spPr bwMode="auto">
            <a:xfrm>
              <a:off x="1655763" y="4823619"/>
              <a:ext cx="20462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rgbClr val="FF00FF"/>
                  </a:solidFill>
                </a:rPr>
                <a:t>程序的错误：</a:t>
              </a:r>
            </a:p>
          </p:txBody>
        </p:sp>
        <p:sp>
          <p:nvSpPr>
            <p:cNvPr id="734214" name="Rectangle 6"/>
            <p:cNvSpPr>
              <a:spLocks noChangeArrowheads="1"/>
            </p:cNvSpPr>
            <p:nvPr/>
          </p:nvSpPr>
          <p:spPr bwMode="auto">
            <a:xfrm>
              <a:off x="3832225" y="4589463"/>
              <a:ext cx="1403350" cy="895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F00FF"/>
                  </a:solidFill>
                </a:rPr>
                <a:t>编译错误</a:t>
              </a:r>
            </a:p>
            <a:p>
              <a: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b="1" dirty="0">
                  <a:solidFill>
                    <a:srgbClr val="FF00FF"/>
                  </a:solidFill>
                </a:rPr>
                <a:t>运行错误</a:t>
              </a:r>
            </a:p>
          </p:txBody>
        </p:sp>
      </p:grp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latin typeface="Tahoma" panose="020B0604030504040204" pitchFamily="34" charset="0"/>
              </a:rPr>
              <a:t>5.5  throws</a:t>
            </a:r>
            <a:r>
              <a:rPr lang="zh-CN" altLang="en-US" b="0">
                <a:latin typeface="Tahoma" panose="020B0604030504040204" pitchFamily="34" charset="0"/>
              </a:rPr>
              <a:t>抛出异常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idx="1"/>
          </p:nvPr>
        </p:nvSpPr>
        <p:spPr>
          <a:xfrm>
            <a:off x="651138" y="1181735"/>
            <a:ext cx="8053388" cy="4114800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CC0066"/>
                </a:solidFill>
              </a:rPr>
              <a:t>声明</a:t>
            </a:r>
            <a:r>
              <a:rPr lang="zh-CN" altLang="en-US" sz="2800" dirty="0">
                <a:solidFill>
                  <a:srgbClr val="CC0066"/>
                </a:solidFill>
              </a:rPr>
              <a:t>抛出异常：</a:t>
            </a:r>
            <a:r>
              <a:rPr lang="zh-CN" altLang="en-US" sz="2800" dirty="0"/>
              <a:t>不捕获异常，而是将异常交由上一层处理，在其他地方捕获</a:t>
            </a:r>
            <a:r>
              <a:rPr lang="zh-CN" altLang="en-US" sz="2800" dirty="0" smtClean="0"/>
              <a:t>异常</a:t>
            </a:r>
            <a:endParaRPr lang="en-US" altLang="zh-CN" sz="2800" dirty="0" smtClean="0"/>
          </a:p>
          <a:p>
            <a:pPr lvl="1"/>
            <a:r>
              <a:rPr lang="zh-CN" altLang="en-US" b="0" dirty="0" smtClean="0">
                <a:solidFill>
                  <a:schemeClr val="tx1"/>
                </a:solidFill>
              </a:rPr>
              <a:t>应该向</a:t>
            </a:r>
            <a:r>
              <a:rPr lang="zh-CN" altLang="en-US" b="0" dirty="0">
                <a:solidFill>
                  <a:schemeClr val="tx1"/>
                </a:solidFill>
              </a:rPr>
              <a:t>编译器表明：此方法可能会抛出异常，但方法本身不会捕获</a:t>
            </a:r>
            <a:r>
              <a:rPr lang="zh-CN" altLang="en-US" b="0" dirty="0" smtClean="0">
                <a:solidFill>
                  <a:schemeClr val="tx1"/>
                </a:solidFill>
              </a:rPr>
              <a:t>它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b="0" dirty="0" smtClean="0">
                <a:solidFill>
                  <a:schemeClr val="tx1"/>
                </a:solidFill>
              </a:rPr>
              <a:t>可以</a:t>
            </a:r>
            <a:r>
              <a:rPr lang="zh-CN" altLang="en-US" b="0" dirty="0">
                <a:solidFill>
                  <a:schemeClr val="tx1"/>
                </a:solidFill>
              </a:rPr>
              <a:t>在方法头中用</a:t>
            </a:r>
            <a:r>
              <a:rPr lang="en-US" altLang="zh-CN" b="0" dirty="0"/>
              <a:t>throws</a:t>
            </a:r>
            <a:r>
              <a:rPr lang="zh-CN" altLang="en-US" b="0" dirty="0">
                <a:solidFill>
                  <a:schemeClr val="tx1"/>
                </a:solidFill>
              </a:rPr>
              <a:t>子句来实现此</a:t>
            </a:r>
            <a:r>
              <a:rPr lang="zh-CN" altLang="en-US" b="0" dirty="0" smtClean="0">
                <a:solidFill>
                  <a:schemeClr val="tx1"/>
                </a:solidFill>
              </a:rPr>
              <a:t>功能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pPr lvl="1"/>
            <a:endParaRPr lang="en-US" altLang="zh-CN" b="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C0066"/>
                </a:solidFill>
                <a:latin typeface="宋体" panose="02010600030101010101" pitchFamily="2" charset="-122"/>
              </a:rPr>
              <a:t>带</a:t>
            </a:r>
            <a:r>
              <a:rPr lang="en-US" altLang="zh-CN" dirty="0">
                <a:solidFill>
                  <a:srgbClr val="CC0066"/>
                </a:solidFill>
                <a:latin typeface="宋体" panose="02010600030101010101" pitchFamily="2" charset="-122"/>
              </a:rPr>
              <a:t>throws</a:t>
            </a:r>
            <a:r>
              <a:rPr lang="zh-CN" altLang="en-US" dirty="0">
                <a:solidFill>
                  <a:srgbClr val="CC0066"/>
                </a:solidFill>
                <a:latin typeface="宋体" panose="02010600030101010101" pitchFamily="2" charset="-122"/>
              </a:rPr>
              <a:t>异常说明的方法说明形式如下：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</a:t>
            </a:r>
            <a:r>
              <a:rPr lang="en-US" altLang="zh-CN" dirty="0">
                <a:solidFill>
                  <a:schemeClr val="accent2"/>
                </a:solidFill>
                <a:ea typeface="华文中宋" panose="02010600040101010101" pitchFamily="2" charset="-122"/>
              </a:rPr>
              <a:t>…</a:t>
            </a:r>
            <a:r>
              <a:rPr lang="en-US" altLang="zh-CN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方法名</a:t>
            </a:r>
            <a:r>
              <a:rPr lang="en-US" altLang="zh-CN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en-US" altLang="zh-CN" dirty="0">
                <a:solidFill>
                  <a:schemeClr val="accent2"/>
                </a:solidFill>
                <a:ea typeface="华文中宋" panose="02010600040101010101" pitchFamily="2" charset="-122"/>
              </a:rPr>
              <a:t>…</a:t>
            </a:r>
            <a:r>
              <a:rPr lang="en-US" altLang="zh-CN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 [</a:t>
            </a:r>
            <a:r>
              <a:rPr lang="en-US" altLang="zh-CN" dirty="0">
                <a:solidFill>
                  <a:srgbClr val="CC0066"/>
                </a:solidFill>
                <a:latin typeface="宋体" panose="02010600030101010101" pitchFamily="2" charset="-122"/>
              </a:rPr>
              <a:t>throws</a:t>
            </a:r>
            <a:r>
              <a:rPr lang="en-US" altLang="zh-CN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异常类列表</a:t>
            </a:r>
            <a:r>
              <a:rPr lang="en-US" altLang="zh-CN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]  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{ </a:t>
            </a:r>
            <a:r>
              <a:rPr lang="zh-CN" altLang="en-US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方法体 </a:t>
            </a:r>
            <a:r>
              <a:rPr lang="en-US" altLang="zh-CN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}</a:t>
            </a:r>
          </a:p>
          <a:p>
            <a:pPr lvl="1"/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5641-7875-4215-9B1C-F5117EEB7787}" type="datetime1">
              <a:rPr lang="zh-CN" altLang="en-US" smtClean="0"/>
              <a:t>2017/9/10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7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77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77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45252" y="3489614"/>
            <a:ext cx="8265160" cy="2544098"/>
          </a:xfrm>
        </p:spPr>
        <p:txBody>
          <a:bodyPr/>
          <a:lstStyle/>
          <a:p>
            <a:r>
              <a:rPr lang="zh-CN" altLang="en-GB" dirty="0">
                <a:solidFill>
                  <a:srgbClr val="CC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注意：</a:t>
            </a: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方法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抛出的异常类是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throws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子句中指定的异常类或其子</a:t>
            </a:r>
            <a:r>
              <a:rPr lang="zh-CN" alt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类</a:t>
            </a:r>
            <a:endParaRPr lang="zh-CN" altLang="en-US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不是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所有可能发生的异常都要在方法的说明中指定，从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Error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类中派生出的异常和从</a:t>
            </a:r>
            <a:r>
              <a:rPr lang="en-US" altLang="zh-CN" sz="240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RuntimeException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类中派生的异常就不用在方法声明中</a:t>
            </a:r>
            <a:r>
              <a:rPr lang="zh-CN" alt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指定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0">
                <a:latin typeface="Tahoma" panose="020B0604030504040204" pitchFamily="34" charset="0"/>
              </a:rPr>
              <a:t>5.5  throws</a:t>
            </a:r>
            <a:r>
              <a:rPr lang="zh-CN" altLang="en-US" sz="4000" b="0">
                <a:latin typeface="Tahoma" panose="020B0604030504040204" pitchFamily="34" charset="0"/>
              </a:rPr>
              <a:t>抛出异常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5416-EB86-4490-A60C-3FC0379BCC09}" type="datetime1">
              <a:rPr lang="zh-CN" altLang="en-US" smtClean="0"/>
              <a:t>2017/9/10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8C01-1749-43C5-9AA4-E57F00C7C193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45252" y="1084332"/>
            <a:ext cx="84158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Test {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getInput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760413" y="1179830"/>
            <a:ext cx="80772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 smtClean="0"/>
              <a:t>在</a:t>
            </a:r>
            <a:r>
              <a:rPr lang="zh-CN" altLang="en-US" b="1" dirty="0"/>
              <a:t>捕获一个异常前，必须有一段</a:t>
            </a:r>
            <a:r>
              <a:rPr lang="en-US" altLang="zh-CN" b="1" dirty="0"/>
              <a:t>Java</a:t>
            </a:r>
            <a:r>
              <a:rPr lang="zh-CN" altLang="en-US" b="1" dirty="0"/>
              <a:t>代码来生成和抛出一个异常对象。</a:t>
            </a:r>
            <a:r>
              <a:rPr lang="en-US" altLang="zh-CN" b="1" dirty="0"/>
              <a:t>Java</a:t>
            </a:r>
            <a:r>
              <a:rPr lang="zh-CN" altLang="en-US" b="1" dirty="0"/>
              <a:t>用</a:t>
            </a:r>
            <a:r>
              <a:rPr lang="en-US" altLang="zh-CN" b="1" dirty="0"/>
              <a:t>throw</a:t>
            </a:r>
            <a:r>
              <a:rPr lang="zh-CN" altLang="en-US" b="1" dirty="0"/>
              <a:t>语句抛出异常。</a:t>
            </a:r>
            <a:r>
              <a:rPr lang="en-US" altLang="zh-CN" b="1" dirty="0"/>
              <a:t>throw</a:t>
            </a:r>
            <a:r>
              <a:rPr lang="zh-CN" altLang="en-US" b="1" dirty="0"/>
              <a:t>语句的格式如下：</a:t>
            </a:r>
          </a:p>
          <a:p>
            <a:r>
              <a:rPr lang="zh-CN" altLang="en-US" b="1" dirty="0">
                <a:solidFill>
                  <a:srgbClr val="FF3300"/>
                </a:solidFill>
              </a:rPr>
              <a:t>                </a:t>
            </a:r>
            <a:r>
              <a:rPr lang="en-US" altLang="zh-CN" b="1" dirty="0">
                <a:solidFill>
                  <a:srgbClr val="FF3300"/>
                </a:solidFill>
              </a:rPr>
              <a:t>throw </a:t>
            </a:r>
            <a:r>
              <a:rPr lang="en-US" altLang="zh-CN" b="1" dirty="0" err="1">
                <a:solidFill>
                  <a:srgbClr val="FF3300"/>
                </a:solidFill>
              </a:rPr>
              <a:t>ThrowableObject</a:t>
            </a:r>
            <a:r>
              <a:rPr lang="zh-CN" altLang="en-US" b="1" dirty="0">
                <a:solidFill>
                  <a:srgbClr val="FF3300"/>
                </a:solidFill>
              </a:rPr>
              <a:t>；</a:t>
            </a:r>
          </a:p>
          <a:p>
            <a:endParaRPr lang="en-US" altLang="zh-CN" b="1" dirty="0" smtClean="0">
              <a:solidFill>
                <a:srgbClr val="FF3300"/>
              </a:solidFill>
            </a:endParaRPr>
          </a:p>
          <a:p>
            <a:endParaRPr lang="zh-CN" altLang="en-US" b="1" dirty="0">
              <a:solidFill>
                <a:srgbClr val="FF3300"/>
              </a:solidFill>
            </a:endParaRPr>
          </a:p>
          <a:p>
            <a:r>
              <a:rPr lang="zh-CN" altLang="en-US" b="1" dirty="0" smtClean="0">
                <a:solidFill>
                  <a:srgbClr val="0000CC"/>
                </a:solidFill>
              </a:rPr>
              <a:t>异常</a:t>
            </a:r>
            <a:r>
              <a:rPr lang="zh-CN" altLang="en-US" b="1" dirty="0">
                <a:solidFill>
                  <a:srgbClr val="0000CC"/>
                </a:solidFill>
              </a:rPr>
              <a:t>对象的生成和抛出可以有以下三种情况：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 smtClean="0">
                <a:solidFill>
                  <a:schemeClr val="tx1"/>
                </a:solidFill>
              </a:rPr>
              <a:t>Java</a:t>
            </a:r>
            <a:r>
              <a:rPr lang="zh-CN" altLang="en-US" b="1" dirty="0">
                <a:solidFill>
                  <a:schemeClr val="tx1"/>
                </a:solidFill>
              </a:rPr>
              <a:t>运行时系统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 smtClean="0">
                <a:solidFill>
                  <a:schemeClr val="tx1"/>
                </a:solidFill>
              </a:rPr>
              <a:t>JDK</a:t>
            </a:r>
            <a:r>
              <a:rPr lang="zh-CN" altLang="en-US" b="1" dirty="0">
                <a:solidFill>
                  <a:schemeClr val="tx1"/>
                </a:solidFill>
              </a:rPr>
              <a:t>中某个类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b="1" dirty="0" smtClean="0">
                <a:solidFill>
                  <a:schemeClr val="tx1"/>
                </a:solidFill>
              </a:rPr>
              <a:t>在</a:t>
            </a:r>
            <a:r>
              <a:rPr lang="zh-CN" altLang="en-US" b="1" dirty="0">
                <a:solidFill>
                  <a:schemeClr val="tx1"/>
                </a:solidFill>
              </a:rPr>
              <a:t>程序中创建异常对象抛出</a:t>
            </a:r>
          </a:p>
        </p:txBody>
      </p:sp>
      <p:sp>
        <p:nvSpPr>
          <p:cNvPr id="1935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0">
                <a:latin typeface="Tahoma" panose="020B0604030504040204" pitchFamily="34" charset="0"/>
              </a:rPr>
              <a:t>5.6 throw</a:t>
            </a:r>
            <a:r>
              <a:rPr lang="zh-CN" altLang="en-US" sz="4000" b="0">
                <a:latin typeface="Tahoma" panose="020B0604030504040204" pitchFamily="34" charset="0"/>
              </a:rPr>
              <a:t>抛出异常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9270-476F-4850-9A63-BB2C6DF9CEE5}" type="datetime1">
              <a:rPr lang="zh-CN" altLang="en-US" smtClean="0"/>
              <a:t>2017/9/10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8C01-1749-43C5-9AA4-E57F00C7C193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latin typeface="Tahoma" panose="020B0604030504040204" pitchFamily="34" charset="0"/>
              </a:rPr>
              <a:t>5.6 throw</a:t>
            </a:r>
            <a:r>
              <a:rPr lang="zh-CN" altLang="en-US" b="0">
                <a:latin typeface="Tahoma" panose="020B0604030504040204" pitchFamily="34" charset="0"/>
              </a:rPr>
              <a:t>抛出异常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2"/>
                </a:solidFill>
              </a:rPr>
              <a:t>使用</a:t>
            </a:r>
            <a:r>
              <a:rPr lang="en-US" altLang="zh-CN" dirty="0">
                <a:solidFill>
                  <a:schemeClr val="accent2"/>
                </a:solidFill>
              </a:rPr>
              <a:t>throw</a:t>
            </a:r>
            <a:r>
              <a:rPr lang="zh-CN" altLang="en-US" dirty="0">
                <a:solidFill>
                  <a:schemeClr val="accent2"/>
                </a:solidFill>
              </a:rPr>
              <a:t>语句应注意：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b="0" dirty="0" smtClean="0"/>
              <a:t>一般</a:t>
            </a:r>
            <a:r>
              <a:rPr lang="zh-CN" altLang="en-US" b="0" dirty="0"/>
              <a:t>这种抛出异常的语句应该在满足一定条件执行，例如把</a:t>
            </a:r>
            <a:r>
              <a:rPr lang="en-US" altLang="zh-CN" b="0" dirty="0"/>
              <a:t>throw</a:t>
            </a:r>
            <a:r>
              <a:rPr lang="zh-CN" altLang="en-US" b="0" dirty="0" smtClean="0"/>
              <a:t>语句</a:t>
            </a:r>
            <a:r>
              <a:rPr lang="zh-CN" altLang="en-US" b="0" dirty="0"/>
              <a:t>放到</a:t>
            </a:r>
            <a:r>
              <a:rPr lang="en-US" altLang="zh-CN" b="0" dirty="0" smtClean="0"/>
              <a:t>if</a:t>
            </a:r>
            <a:r>
              <a:rPr lang="zh-CN" altLang="en-US" b="0" dirty="0"/>
              <a:t>分支中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b="0" dirty="0" smtClean="0"/>
              <a:t>含有</a:t>
            </a:r>
            <a:r>
              <a:rPr lang="en-US" altLang="zh-CN" b="0" dirty="0"/>
              <a:t>throw</a:t>
            </a:r>
            <a:r>
              <a:rPr lang="zh-CN" altLang="en-US" b="0" dirty="0"/>
              <a:t>语句的方法，应该在方法头定义中用</a:t>
            </a:r>
            <a:r>
              <a:rPr lang="en-US" altLang="zh-CN" b="0" dirty="0"/>
              <a:t>throws</a:t>
            </a:r>
            <a:r>
              <a:rPr lang="zh-CN" altLang="en-US" b="0" dirty="0"/>
              <a:t>语句声明所有可能抛出的</a:t>
            </a:r>
            <a:r>
              <a:rPr lang="zh-CN" altLang="en-US" b="0" dirty="0" smtClean="0"/>
              <a:t>异常</a:t>
            </a:r>
            <a:endParaRPr lang="en-US" altLang="zh-CN" b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2"/>
                </a:solidFill>
              </a:rPr>
              <a:t>抛</a:t>
            </a:r>
            <a:r>
              <a:rPr lang="zh-CN" altLang="en-US" dirty="0">
                <a:solidFill>
                  <a:schemeClr val="accent2"/>
                </a:solidFill>
              </a:rPr>
              <a:t>出异常</a:t>
            </a:r>
            <a:r>
              <a:rPr lang="zh-CN" altLang="en-US" dirty="0" smtClean="0">
                <a:solidFill>
                  <a:schemeClr val="accent2"/>
                </a:solidFill>
              </a:rPr>
              <a:t>有三</a:t>
            </a:r>
            <a:r>
              <a:rPr lang="zh-CN" altLang="en-US" dirty="0">
                <a:solidFill>
                  <a:schemeClr val="accent2"/>
                </a:solidFill>
              </a:rPr>
              <a:t>步：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b="0" dirty="0" smtClean="0">
                <a:solidFill>
                  <a:schemeClr val="tx1"/>
                </a:solidFill>
              </a:rPr>
              <a:t>确定</a:t>
            </a:r>
            <a:r>
              <a:rPr lang="zh-CN" altLang="en-US" b="0" dirty="0">
                <a:solidFill>
                  <a:schemeClr val="tx1"/>
                </a:solidFill>
              </a:rPr>
              <a:t>异常</a:t>
            </a:r>
            <a:r>
              <a:rPr lang="zh-CN" altLang="en-US" b="0" dirty="0" smtClean="0">
                <a:solidFill>
                  <a:schemeClr val="tx1"/>
                </a:solidFill>
              </a:rPr>
              <a:t>类</a:t>
            </a:r>
            <a:endParaRPr lang="zh-CN" altLang="en-US" b="0" dirty="0">
              <a:solidFill>
                <a:schemeClr val="tx1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b="0" dirty="0" smtClean="0">
                <a:solidFill>
                  <a:schemeClr val="tx1"/>
                </a:solidFill>
              </a:rPr>
              <a:t>创建</a:t>
            </a:r>
            <a:r>
              <a:rPr lang="zh-CN" altLang="en-US" b="0" dirty="0">
                <a:solidFill>
                  <a:schemeClr val="tx1"/>
                </a:solidFill>
              </a:rPr>
              <a:t>异常类的</a:t>
            </a:r>
            <a:r>
              <a:rPr lang="zh-CN" altLang="en-US" b="0" dirty="0" smtClean="0">
                <a:solidFill>
                  <a:schemeClr val="tx1"/>
                </a:solidFill>
              </a:rPr>
              <a:t>实例</a:t>
            </a:r>
            <a:endParaRPr lang="zh-CN" altLang="en-US" b="0" dirty="0">
              <a:solidFill>
                <a:schemeClr val="tx1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b="0" dirty="0" smtClean="0">
                <a:solidFill>
                  <a:schemeClr val="tx1"/>
                </a:solidFill>
              </a:rPr>
              <a:t>抛</a:t>
            </a:r>
            <a:r>
              <a:rPr lang="zh-CN" altLang="en-US" b="0" dirty="0">
                <a:solidFill>
                  <a:schemeClr val="tx1"/>
                </a:solidFill>
              </a:rPr>
              <a:t>出</a:t>
            </a:r>
            <a:r>
              <a:rPr lang="zh-CN" altLang="en-US" b="0" dirty="0" smtClean="0">
                <a:solidFill>
                  <a:schemeClr val="tx1"/>
                </a:solidFill>
              </a:rPr>
              <a:t>异常</a:t>
            </a:r>
            <a:endParaRPr lang="zh-CN" altLang="en-US" b="0" dirty="0">
              <a:solidFill>
                <a:schemeClr val="tx1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endParaRPr lang="zh-CN" altLang="en-US" b="0" dirty="0"/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C987-15EF-48EE-8E3C-125633B7D574}" type="datetime1">
              <a:rPr lang="zh-CN" altLang="en-US" smtClean="0"/>
              <a:t>2017/9/10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4E9F-6612-41D3-840B-B0C4194F728C}" type="datetime1">
              <a:rPr lang="zh-CN" altLang="en-US" smtClean="0"/>
              <a:t>2017/9/10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8C01-1749-43C5-9AA4-E57F00C7C193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05552" y="132080"/>
            <a:ext cx="854456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java.io.IOException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ThrowTest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getInput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buffer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[20];</a:t>
            </a:r>
          </a:p>
          <a:p>
            <a:pPr lvl="3"/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counter = 0;</a:t>
            </a:r>
          </a:p>
          <a:p>
            <a:pPr lvl="3"/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flag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(flag) {</a:t>
            </a:r>
          </a:p>
          <a:p>
            <a:pPr lvl="4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buffer[counter] = 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4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(buffer[counter] == 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5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flag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counter++;</a:t>
            </a:r>
          </a:p>
          <a:p>
            <a:pPr lvl="4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(counter &gt;= 20) 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throw new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"buffer is full"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3"/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String(buffer);</a:t>
            </a:r>
          </a:p>
          <a:p>
            <a:pPr lvl="1"/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getInput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e.printStackTrace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ext Box 2"/>
          <p:cNvSpPr txBox="1">
            <a:spLocks noChangeArrowheads="1"/>
          </p:cNvSpPr>
          <p:nvPr/>
        </p:nvSpPr>
        <p:spPr bwMode="auto">
          <a:xfrm>
            <a:off x="685800" y="1199198"/>
            <a:ext cx="8064500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使用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异常处理会降低程序运行的速度，几点建议</a:t>
            </a:r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：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b="1" dirty="0" smtClean="0">
                <a:solidFill>
                  <a:srgbClr val="CC0066"/>
                </a:solidFill>
                <a:latin typeface="宋体" panose="02010600030101010101" pitchFamily="2" charset="-122"/>
              </a:rPr>
              <a:t>在</a:t>
            </a:r>
            <a:r>
              <a:rPr lang="zh-CN" altLang="en-US" b="1" dirty="0">
                <a:solidFill>
                  <a:srgbClr val="CC0066"/>
                </a:solidFill>
                <a:latin typeface="宋体" panose="02010600030101010101" pitchFamily="2" charset="-122"/>
              </a:rPr>
              <a:t>可以使用简单的测试就能完成的检查中，不要使用异常来代替</a:t>
            </a:r>
            <a:r>
              <a:rPr lang="zh-CN" altLang="en-US" b="1" dirty="0" smtClean="0">
                <a:solidFill>
                  <a:srgbClr val="CC0066"/>
                </a:solidFill>
                <a:latin typeface="宋体" panose="02010600030101010101" pitchFamily="2" charset="-122"/>
              </a:rPr>
              <a:t>它：</a:t>
            </a:r>
            <a:endParaRPr lang="en-US" altLang="zh-CN" b="1" dirty="0" smtClean="0">
              <a:solidFill>
                <a:srgbClr val="CC0066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GB" altLang="zh-CN" b="1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if (ins!=null) {  …</a:t>
            </a:r>
            <a:r>
              <a:rPr lang="zh-CN" alt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  <a:r>
              <a:rPr lang="en-GB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//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使用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ins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引用对象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b="1" dirty="0" smtClean="0">
                <a:solidFill>
                  <a:srgbClr val="CC0066"/>
                </a:solidFill>
                <a:latin typeface="宋体" panose="02010600030101010101" pitchFamily="2" charset="-122"/>
              </a:rPr>
              <a:t>2. </a:t>
            </a:r>
            <a:r>
              <a:rPr lang="zh-CN" altLang="en-US" b="1" dirty="0" smtClean="0">
                <a:solidFill>
                  <a:srgbClr val="CC0066"/>
                </a:solidFill>
                <a:latin typeface="宋体" panose="02010600030101010101" pitchFamily="2" charset="-122"/>
              </a:rPr>
              <a:t>不要</a:t>
            </a:r>
            <a:r>
              <a:rPr lang="zh-CN" altLang="en-US" b="1" dirty="0">
                <a:solidFill>
                  <a:srgbClr val="CC0066"/>
                </a:solidFill>
                <a:latin typeface="宋体" panose="02010600030101010101" pitchFamily="2" charset="-122"/>
              </a:rPr>
              <a:t>过细地使用异常</a:t>
            </a:r>
            <a:r>
              <a:rPr lang="zh-CN" altLang="en-US" b="1" dirty="0" smtClean="0">
                <a:solidFill>
                  <a:srgbClr val="CC0066"/>
                </a:solidFill>
                <a:latin typeface="宋体" panose="02010600030101010101" pitchFamily="2" charset="-122"/>
              </a:rPr>
              <a:t>。</a:t>
            </a:r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不要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到处使用异常，更不要在循环体内使用异常处理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可以将它包裹在循环体外</a:t>
            </a:r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面</a:t>
            </a:r>
            <a:endParaRPr lang="en-US" altLang="zh-CN" b="1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914400" lvl="1" indent="-457200">
              <a:lnSpc>
                <a:spcPct val="110000"/>
              </a:lnSpc>
              <a:buAutoNum type="arabicPeriod" startAt="3"/>
            </a:pPr>
            <a:r>
              <a:rPr lang="zh-CN" altLang="en-US" b="1" dirty="0" smtClean="0">
                <a:solidFill>
                  <a:srgbClr val="CC0066"/>
                </a:solidFill>
              </a:rPr>
              <a:t>不要</a:t>
            </a:r>
            <a:r>
              <a:rPr lang="zh-CN" altLang="en-US" b="1" dirty="0">
                <a:solidFill>
                  <a:srgbClr val="CC0066"/>
                </a:solidFill>
              </a:rPr>
              <a:t>捕获</a:t>
            </a:r>
            <a:r>
              <a:rPr lang="zh-CN" altLang="en-US" b="1" dirty="0" smtClean="0">
                <a:solidFill>
                  <a:srgbClr val="CC0066"/>
                </a:solidFill>
              </a:rPr>
              <a:t>了异常</a:t>
            </a:r>
            <a:r>
              <a:rPr lang="zh-CN" altLang="en-US" b="1" dirty="0">
                <a:solidFill>
                  <a:srgbClr val="CC0066"/>
                </a:solidFill>
              </a:rPr>
              <a:t>而又不对它做</a:t>
            </a:r>
            <a:r>
              <a:rPr lang="zh-CN" altLang="en-US" b="1" dirty="0" smtClean="0">
                <a:solidFill>
                  <a:srgbClr val="CC0066"/>
                </a:solidFill>
              </a:rPr>
              <a:t>任何处理</a:t>
            </a:r>
            <a:endParaRPr lang="en-US" altLang="zh-CN" b="1" dirty="0" smtClean="0">
              <a:solidFill>
                <a:srgbClr val="CC0066"/>
              </a:solidFill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try{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…… //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正常执行的代码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zh-CN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}catch(Exception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e)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000" b="1" dirty="0">
                <a:solidFill>
                  <a:srgbClr val="CC0066"/>
                </a:solidFill>
                <a:latin typeface="宋体" panose="02010600030101010101" pitchFamily="2" charset="-122"/>
              </a:rPr>
              <a:t>4. </a:t>
            </a:r>
            <a:r>
              <a:rPr lang="zh-CN" altLang="en-US" sz="2000" b="1" dirty="0" smtClean="0">
                <a:solidFill>
                  <a:srgbClr val="CC0066"/>
                </a:solidFill>
                <a:latin typeface="宋体" panose="02010600030101010101" pitchFamily="2" charset="-122"/>
              </a:rPr>
              <a:t>将</a:t>
            </a:r>
            <a:r>
              <a:rPr lang="zh-CN" altLang="en-US" sz="2000" b="1" dirty="0">
                <a:solidFill>
                  <a:srgbClr val="CC0066"/>
                </a:solidFill>
                <a:latin typeface="宋体" panose="02010600030101010101" pitchFamily="2" charset="-122"/>
              </a:rPr>
              <a:t>异常保留给方法的调用者</a:t>
            </a:r>
            <a:r>
              <a:rPr lang="zh-CN" altLang="en-US" sz="2000" b="1" dirty="0" smtClean="0">
                <a:solidFill>
                  <a:srgbClr val="CC0066"/>
                </a:solidFill>
                <a:latin typeface="宋体" panose="02010600030101010101" pitchFamily="2" charset="-122"/>
              </a:rPr>
              <a:t>并非是不好</a:t>
            </a:r>
            <a:r>
              <a:rPr lang="zh-CN" altLang="en-US" sz="2000" b="1" dirty="0">
                <a:solidFill>
                  <a:srgbClr val="CC0066"/>
                </a:solidFill>
                <a:latin typeface="宋体" panose="02010600030101010101" pitchFamily="2" charset="-122"/>
              </a:rPr>
              <a:t>的</a:t>
            </a:r>
            <a:r>
              <a:rPr lang="zh-CN" altLang="en-US" sz="2000" b="1" dirty="0" smtClean="0">
                <a:solidFill>
                  <a:srgbClr val="CC0066"/>
                </a:solidFill>
                <a:latin typeface="宋体" panose="02010600030101010101" pitchFamily="2" charset="-122"/>
              </a:rPr>
              <a:t>做法 </a:t>
            </a:r>
            <a:r>
              <a:rPr lang="en-US" altLang="zh-CN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2119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latin typeface="Tahoma" panose="020B0604030504040204" pitchFamily="34" charset="0"/>
              </a:rPr>
              <a:t>5.7</a:t>
            </a:r>
            <a:r>
              <a:rPr lang="zh-CN" altLang="en-US" b="0">
                <a:latin typeface="Tahoma" panose="020B0604030504040204" pitchFamily="34" charset="0"/>
              </a:rPr>
              <a:t>正确地使用异常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72EC-D82C-4F78-A3C4-A2DCDA4CDC65}" type="datetime1">
              <a:rPr lang="zh-CN" altLang="en-US" smtClean="0"/>
              <a:t>2017/9/10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8C01-1749-43C5-9AA4-E57F00C7C193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习题：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5800" y="987374"/>
            <a:ext cx="8204200" cy="136458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b="0" dirty="0" smtClean="0">
                <a:solidFill>
                  <a:srgbClr val="0000CC"/>
                </a:solidFill>
              </a:rPr>
              <a:t>按</a:t>
            </a:r>
            <a:r>
              <a:rPr lang="zh-CN" altLang="en-US" sz="2400" b="0" dirty="0">
                <a:solidFill>
                  <a:srgbClr val="0000CC"/>
                </a:solidFill>
              </a:rPr>
              <a:t>异常在编译时是否被检测来分，异常可以分成哪两种</a:t>
            </a:r>
            <a:r>
              <a:rPr lang="zh-CN" altLang="en-US" sz="2400" b="0" dirty="0" smtClean="0">
                <a:solidFill>
                  <a:srgbClr val="0000CC"/>
                </a:solidFill>
              </a:rPr>
              <a:t>？</a:t>
            </a:r>
            <a:endParaRPr lang="en-US" altLang="zh-CN" sz="2400" b="0" dirty="0" smtClean="0">
              <a:solidFill>
                <a:srgbClr val="0000CC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b="0" dirty="0" smtClean="0">
                <a:solidFill>
                  <a:srgbClr val="0000CC"/>
                </a:solidFill>
              </a:rPr>
              <a:t>当下</a:t>
            </a:r>
            <a:r>
              <a:rPr lang="zh-CN" altLang="en-US" sz="2400" b="0" dirty="0">
                <a:solidFill>
                  <a:srgbClr val="0000CC"/>
                </a:solidFill>
              </a:rPr>
              <a:t>面的程序的输入是</a:t>
            </a:r>
            <a:r>
              <a:rPr lang="zh-CN" altLang="en-US" sz="2400" b="0" dirty="0">
                <a:solidFill>
                  <a:srgbClr val="0000CC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2400" b="0" dirty="0">
                <a:solidFill>
                  <a:srgbClr val="0000CC"/>
                </a:solidFill>
              </a:rPr>
              <a:t>1 2 3 4</a:t>
            </a:r>
            <a:r>
              <a:rPr lang="en-US" altLang="zh-CN" sz="2400" b="0" dirty="0">
                <a:solidFill>
                  <a:srgbClr val="0000CC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2400" b="0" dirty="0">
                <a:solidFill>
                  <a:srgbClr val="0000CC"/>
                </a:solidFill>
              </a:rPr>
              <a:t>时，程序的输出是什么，如果</a:t>
            </a:r>
            <a:r>
              <a:rPr lang="zh-CN" altLang="en-US" sz="2400" b="0" dirty="0" smtClean="0">
                <a:solidFill>
                  <a:srgbClr val="0000CC"/>
                </a:solidFill>
              </a:rPr>
              <a:t>把</a:t>
            </a:r>
            <a:r>
              <a:rPr lang="zh-CN" altLang="en-US" sz="2400" b="0" dirty="0">
                <a:solidFill>
                  <a:srgbClr val="0000CC"/>
                </a:solidFill>
              </a:rPr>
              <a:t>红</a:t>
            </a:r>
            <a:r>
              <a:rPr lang="zh-CN" altLang="en-US" sz="2400" b="0" dirty="0" smtClean="0">
                <a:solidFill>
                  <a:srgbClr val="0000CC"/>
                </a:solidFill>
              </a:rPr>
              <a:t>色</a:t>
            </a:r>
            <a:r>
              <a:rPr lang="zh-CN" altLang="en-US" sz="2400" b="0" dirty="0">
                <a:solidFill>
                  <a:srgbClr val="0000CC"/>
                </a:solidFill>
              </a:rPr>
              <a:t>的语句去掉，输出是什么</a:t>
            </a:r>
            <a:r>
              <a:rPr lang="zh-CN" altLang="en-US" sz="2400" b="0" dirty="0" smtClean="0">
                <a:solidFill>
                  <a:srgbClr val="0000CC"/>
                </a:solidFill>
              </a:rPr>
              <a:t>？</a:t>
            </a:r>
            <a:endParaRPr lang="zh-CN" altLang="en-US" sz="2400" b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6FDA-11A9-495C-9BE8-F04B05868012}" type="datetime1">
              <a:rPr lang="zh-CN" altLang="en-US" smtClean="0"/>
              <a:t>2017/9/10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8C01-1749-43C5-9AA4-E57F00C7C193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215047" name="Text Box 7"/>
          <p:cNvSpPr txBox="1">
            <a:spLocks noChangeArrowheads="1"/>
          </p:cNvSpPr>
          <p:nvPr/>
        </p:nvSpPr>
        <p:spPr bwMode="auto">
          <a:xfrm>
            <a:off x="5284788" y="22971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6" name="矩形 5"/>
          <p:cNvSpPr/>
          <p:nvPr/>
        </p:nvSpPr>
        <p:spPr>
          <a:xfrm>
            <a:off x="1198244" y="2509780"/>
            <a:ext cx="675354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J_Test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lvl="2"/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zh-CN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mb_method1(</a:t>
            </a:r>
            <a:r>
              <a:rPr lang="en-US" altLang="zh-CN" sz="2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e) {</a:t>
            </a:r>
          </a:p>
          <a:p>
            <a:pPr lvl="2"/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'm'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'n'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>
    <p:split orient="vert" dir="in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6" name="Text Box 4"/>
          <p:cNvSpPr txBox="1">
            <a:spLocks noChangeArrowheads="1"/>
          </p:cNvSpPr>
          <p:nvPr/>
        </p:nvSpPr>
        <p:spPr bwMode="auto">
          <a:xfrm>
            <a:off x="1371600" y="17367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781317" name="Rectangle 5"/>
          <p:cNvSpPr>
            <a:spLocks noChangeArrowheads="1"/>
          </p:cNvSpPr>
          <p:nvPr/>
        </p:nvSpPr>
        <p:spPr bwMode="auto">
          <a:xfrm>
            <a:off x="871538" y="433388"/>
            <a:ext cx="61690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/>
              <a:t> </a:t>
            </a:r>
            <a:endParaRPr lang="zh-CN" altLang="en-US" sz="2000" b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9481-CA63-4FAC-82A2-886E820D30D7}" type="datetime1">
              <a:rPr lang="zh-CN" altLang="en-US" smtClean="0"/>
              <a:t>2017/9/10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85800" y="941130"/>
            <a:ext cx="829056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mb_method1(String a[]) {</a:t>
            </a:r>
          </a:p>
          <a:p>
            <a:pPr lvl="1"/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mb_method2(a);</a:t>
            </a: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catch (Exception e) {</a:t>
            </a:r>
          </a:p>
          <a:p>
            <a:pPr lvl="1"/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System.out.print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('b');</a:t>
            </a:r>
          </a:p>
          <a:p>
            <a:pPr lvl="1"/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} </a:t>
            </a:r>
          </a:p>
          <a:p>
            <a:pPr lvl="1"/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"d"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mb_method2(String a[]) {</a:t>
            </a:r>
          </a:p>
          <a:p>
            <a:pPr lvl="1"/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(a[</a:t>
            </a:r>
            <a:r>
              <a:rPr lang="en-US" altLang="zh-CN" sz="2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20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5.1  Java</a:t>
            </a:r>
            <a:r>
              <a:rPr lang="zh-CN" altLang="en-US" b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异常基础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87374"/>
            <a:ext cx="8227646" cy="967031"/>
          </a:xfrm>
        </p:spPr>
        <p:txBody>
          <a:bodyPr/>
          <a:lstStyle/>
          <a:p>
            <a:pPr>
              <a:buClr>
                <a:srgbClr val="A50021"/>
              </a:buClr>
              <a:buSzPct val="75000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例：</a:t>
            </a:r>
            <a:r>
              <a:rPr lang="zh-CN" altLang="en-US" dirty="0" smtClean="0"/>
              <a:t>实现</a:t>
            </a:r>
            <a:r>
              <a:rPr lang="zh-CN" altLang="en-US" dirty="0"/>
              <a:t>将一个文件从硬盘</a:t>
            </a:r>
            <a:r>
              <a:rPr lang="zh-CN" altLang="en-US" dirty="0" smtClean="0"/>
              <a:t>加载进来，</a:t>
            </a:r>
            <a:r>
              <a:rPr lang="zh-CN" altLang="en-US" dirty="0"/>
              <a:t>导致加载可能失败的运行错误有硬盘错误、文件无法找到等</a:t>
            </a:r>
          </a:p>
          <a:p>
            <a:pPr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</a:rPr>
              <a:t>　　</a:t>
            </a:r>
          </a:p>
        </p:txBody>
      </p:sp>
      <p:sp>
        <p:nvSpPr>
          <p:cNvPr id="737285" name="Text Box 5"/>
          <p:cNvSpPr txBox="1">
            <a:spLocks noChangeArrowheads="1"/>
          </p:cNvSpPr>
          <p:nvPr/>
        </p:nvSpPr>
        <p:spPr bwMode="auto">
          <a:xfrm>
            <a:off x="1073187" y="1954405"/>
            <a:ext cx="6642411" cy="424731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status=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loadTextfile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();</a:t>
            </a:r>
          </a:p>
          <a:p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If (status!=1){</a:t>
            </a:r>
          </a:p>
          <a:p>
            <a:pPr lvl="1"/>
            <a:r>
              <a:rPr lang="en-US" altLang="zh-CN" sz="18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  <a:r>
              <a:rPr lang="en-US" altLang="zh-CN" sz="1800" b="1" dirty="0" smtClean="0">
                <a:solidFill>
                  <a:srgbClr val="00B05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en-US" altLang="zh-CN" sz="1800" b="1" dirty="0">
                <a:solidFill>
                  <a:srgbClr val="00B05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something unusual happened, describe it</a:t>
            </a:r>
          </a:p>
          <a:p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switch(status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) {</a:t>
            </a:r>
          </a:p>
          <a:p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case 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2: </a:t>
            </a:r>
          </a:p>
          <a:p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    </a:t>
            </a:r>
            <a:r>
              <a:rPr lang="en-US" altLang="zh-CN" sz="1800" b="1" dirty="0">
                <a:solidFill>
                  <a:srgbClr val="00B05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//file not found</a:t>
            </a:r>
          </a:p>
          <a:p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break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;</a:t>
            </a:r>
          </a:p>
          <a:p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 case 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3:</a:t>
            </a:r>
          </a:p>
          <a:p>
            <a:r>
              <a:rPr lang="en-US" altLang="zh-CN" sz="1800" b="1" dirty="0">
                <a:solidFill>
                  <a:srgbClr val="00B05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    //disk error</a:t>
            </a:r>
          </a:p>
          <a:p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 default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:</a:t>
            </a:r>
          </a:p>
          <a:p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</a:t>
            </a:r>
            <a:r>
              <a:rPr lang="en-US" altLang="zh-CN" sz="1800" b="1" dirty="0" smtClean="0">
                <a:solidFill>
                  <a:srgbClr val="00B05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en-US" altLang="zh-CN" sz="1800" b="1" dirty="0">
                <a:solidFill>
                  <a:srgbClr val="00B05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other </a:t>
            </a:r>
            <a:r>
              <a:rPr lang="en-US" altLang="zh-CN" sz="1800" b="1" dirty="0" smtClean="0">
                <a:solidFill>
                  <a:srgbClr val="00B05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error</a:t>
            </a:r>
          </a:p>
          <a:p>
            <a:r>
              <a:rPr lang="en-US" altLang="zh-CN" sz="18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 }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}</a:t>
            </a:r>
            <a:r>
              <a:rPr lang="en-US" altLang="zh-CN" sz="18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else{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//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file loaded OK, continue with </a:t>
            </a:r>
            <a:r>
              <a:rPr lang="en-US" altLang="zh-CN" sz="18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program</a:t>
            </a:r>
          </a:p>
          <a:p>
            <a:r>
              <a:rPr lang="en-US" altLang="zh-CN" sz="1800" b="1" dirty="0" smtClean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} 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6B13-B054-4697-8693-5180493040AE}" type="datetime1">
              <a:rPr lang="zh-CN" altLang="en-US" smtClean="0"/>
              <a:t>2017/9/10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181905" y="3146811"/>
            <a:ext cx="3276295" cy="1955768"/>
          </a:xfrm>
          <a:prstGeom prst="rect">
            <a:avLst/>
          </a:prstGeom>
          <a:ln/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sz="2400" b="0" dirty="0" smtClean="0">
                <a:solidFill>
                  <a:srgbClr val="FF0000"/>
                </a:solidFill>
              </a:rPr>
              <a:t>主要缺陷：</a:t>
            </a:r>
            <a:endParaRPr lang="en-US" altLang="zh-CN" sz="2400" b="0" dirty="0" smtClean="0">
              <a:solidFill>
                <a:srgbClr val="FF0000"/>
              </a:solidFill>
            </a:endParaRPr>
          </a:p>
          <a:p>
            <a:pPr marL="457200" lvl="4" indent="269875">
              <a:buFont typeface="Wingdings" panose="05000000000000000000" pitchFamily="2" charset="2"/>
              <a:buChar char="l"/>
            </a:pPr>
            <a:r>
              <a:rPr lang="zh-CN" altLang="en-US" b="0" dirty="0" smtClean="0">
                <a:solidFill>
                  <a:srgbClr val="000000"/>
                </a:solidFill>
              </a:rPr>
              <a:t>程序复杂</a:t>
            </a:r>
          </a:p>
          <a:p>
            <a:pPr marL="457200" lvl="4" indent="269875">
              <a:buFont typeface="Wingdings" panose="05000000000000000000" pitchFamily="2" charset="2"/>
              <a:buChar char="l"/>
            </a:pPr>
            <a:r>
              <a:rPr lang="zh-CN" altLang="en-US" b="0" dirty="0" smtClean="0">
                <a:solidFill>
                  <a:srgbClr val="000000"/>
                </a:solidFill>
              </a:rPr>
              <a:t>可靠性差</a:t>
            </a:r>
          </a:p>
          <a:p>
            <a:pPr marL="457200" lvl="4" indent="269875">
              <a:buFont typeface="Wingdings" panose="05000000000000000000" pitchFamily="2" charset="2"/>
              <a:buChar char="l"/>
            </a:pPr>
            <a:r>
              <a:rPr lang="zh-CN" altLang="en-US" b="0" dirty="0" smtClean="0">
                <a:solidFill>
                  <a:srgbClr val="000000"/>
                </a:solidFill>
              </a:rPr>
              <a:t>返回信息有限</a:t>
            </a:r>
          </a:p>
          <a:p>
            <a:pPr marL="457200" lvl="4" indent="269875">
              <a:buFont typeface="Wingdings" panose="05000000000000000000" pitchFamily="2" charset="2"/>
              <a:buChar char="l"/>
            </a:pPr>
            <a:r>
              <a:rPr lang="zh-CN" altLang="en-US" b="0" dirty="0" smtClean="0">
                <a:solidFill>
                  <a:srgbClr val="000000"/>
                </a:solidFill>
              </a:rPr>
              <a:t>返回代码标准化困难</a:t>
            </a:r>
            <a:r>
              <a:rPr lang="zh-CN" altLang="en-US" sz="1600" b="0" dirty="0" smtClean="0"/>
              <a:t>　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5.1  Java</a:t>
            </a:r>
            <a:r>
              <a:rPr lang="zh-CN" altLang="en-US" b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异常基础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idx="1"/>
          </p:nvPr>
        </p:nvSpPr>
        <p:spPr>
          <a:xfrm>
            <a:off x="791632" y="1240692"/>
            <a:ext cx="7772400" cy="4114800"/>
          </a:xfrm>
        </p:spPr>
        <p:txBody>
          <a:bodyPr/>
          <a:lstStyle/>
          <a:p>
            <a:pPr>
              <a:spcBef>
                <a:spcPts val="120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</a:rPr>
              <a:t>２、</a:t>
            </a:r>
            <a:r>
              <a:rPr lang="en-US" altLang="zh-CN" sz="2800" dirty="0">
                <a:solidFill>
                  <a:srgbClr val="0000CC"/>
                </a:solidFill>
              </a:rPr>
              <a:t>Java</a:t>
            </a:r>
            <a:r>
              <a:rPr lang="zh-CN" altLang="en-US" sz="2800" dirty="0">
                <a:solidFill>
                  <a:srgbClr val="0000CC"/>
                </a:solidFill>
              </a:rPr>
              <a:t>异常处理方法</a:t>
            </a:r>
            <a:r>
              <a:rPr lang="zh-CN" altLang="en-US" sz="2800" dirty="0" smtClean="0">
                <a:solidFill>
                  <a:srgbClr val="0000CC"/>
                </a:solidFill>
              </a:rPr>
              <a:t>：为</a:t>
            </a:r>
            <a:r>
              <a:rPr lang="zh-CN" altLang="en-US" sz="2800" dirty="0">
                <a:solidFill>
                  <a:srgbClr val="C00000"/>
                </a:solidFill>
              </a:rPr>
              <a:t>运行错误</a:t>
            </a:r>
            <a:r>
              <a:rPr lang="zh-CN" altLang="en-US" sz="2800" dirty="0">
                <a:solidFill>
                  <a:srgbClr val="0000CC"/>
                </a:solidFill>
              </a:rPr>
              <a:t>引入了</a:t>
            </a:r>
            <a:r>
              <a:rPr lang="zh-CN" altLang="en-US" sz="2800" dirty="0">
                <a:solidFill>
                  <a:srgbClr val="FF0000"/>
                </a:solidFill>
              </a:rPr>
              <a:t>异常</a:t>
            </a:r>
            <a:r>
              <a:rPr lang="zh-CN" altLang="en-US" sz="2800" dirty="0">
                <a:solidFill>
                  <a:srgbClr val="0000CC"/>
                </a:solidFill>
              </a:rPr>
              <a:t>、</a:t>
            </a:r>
            <a:r>
              <a:rPr lang="zh-CN" altLang="en-US" sz="2800" dirty="0">
                <a:solidFill>
                  <a:srgbClr val="FF0000"/>
                </a:solidFill>
              </a:rPr>
              <a:t>异常类</a:t>
            </a:r>
            <a:r>
              <a:rPr lang="zh-CN" altLang="en-US" sz="2800" dirty="0">
                <a:solidFill>
                  <a:srgbClr val="0000CC"/>
                </a:solidFill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</a:rPr>
              <a:t>异常处理</a:t>
            </a:r>
            <a:r>
              <a:rPr lang="zh-CN" altLang="en-US" sz="2800" dirty="0">
                <a:solidFill>
                  <a:srgbClr val="0000CC"/>
                </a:solidFill>
              </a:rPr>
              <a:t>机制</a:t>
            </a:r>
          </a:p>
          <a:p>
            <a:pPr lvl="1">
              <a:spcBef>
                <a:spcPts val="1200"/>
              </a:spcBef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rgbClr val="800000"/>
                </a:solidFill>
              </a:rPr>
              <a:t>异常：</a:t>
            </a:r>
            <a:r>
              <a:rPr lang="zh-CN" altLang="en-US" sz="2400" dirty="0">
                <a:solidFill>
                  <a:srgbClr val="000000"/>
                </a:solidFill>
              </a:rPr>
              <a:t>特殊的运行错误，是在程序运行过程中发生的、会打断程序正常执行的错误</a:t>
            </a:r>
          </a:p>
          <a:p>
            <a:pPr lvl="1">
              <a:spcBef>
                <a:spcPts val="1200"/>
              </a:spcBef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　例如：</a:t>
            </a:r>
          </a:p>
          <a:p>
            <a:pPr lvl="2">
              <a:spcBef>
                <a:spcPts val="1200"/>
              </a:spcBef>
              <a:buFontTx/>
              <a:buNone/>
            </a:pPr>
            <a:r>
              <a:rPr lang="zh-CN" altLang="en-US" dirty="0"/>
              <a:t>　除</a:t>
            </a:r>
            <a:r>
              <a:rPr lang="en-US" altLang="zh-CN" dirty="0"/>
              <a:t>0</a:t>
            </a:r>
            <a:r>
              <a:rPr lang="zh-CN" altLang="en-US" dirty="0"/>
              <a:t>溢出</a:t>
            </a:r>
          </a:p>
          <a:p>
            <a:pPr lvl="2">
              <a:spcBef>
                <a:spcPts val="1200"/>
              </a:spcBef>
              <a:buFontTx/>
              <a:buNone/>
            </a:pPr>
            <a:r>
              <a:rPr lang="zh-CN" altLang="en-US" dirty="0"/>
              <a:t>　文件找不到</a:t>
            </a:r>
          </a:p>
          <a:p>
            <a:pPr lvl="2">
              <a:spcBef>
                <a:spcPts val="1200"/>
              </a:spcBef>
              <a:buFontTx/>
              <a:buNone/>
            </a:pPr>
            <a:r>
              <a:rPr lang="zh-CN" altLang="en-US" dirty="0"/>
              <a:t>    数组元素下标越界　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>
              <a:buFontTx/>
              <a:buBlip>
                <a:blip r:embed="rId3"/>
              </a:buBlip>
            </a:pPr>
            <a:endParaRPr lang="zh-CN" altLang="en-US" sz="2400" b="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zh-CN" altLang="en-US" sz="2400" b="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8023-ECAF-433B-A8F0-BB9629171133}" type="datetime1">
              <a:rPr lang="zh-CN" altLang="en-US" smtClean="0"/>
              <a:t>2017/9/10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5.1  Java</a:t>
            </a:r>
            <a:r>
              <a:rPr lang="zh-CN" altLang="en-US" b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异常基础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71588"/>
            <a:ext cx="8235462" cy="41148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</a:rPr>
              <a:t>２</a:t>
            </a:r>
            <a:r>
              <a:rPr lang="zh-CN" altLang="en-US" sz="2800" dirty="0" smtClean="0">
                <a:solidFill>
                  <a:srgbClr val="0000CC"/>
                </a:solidFill>
              </a:rPr>
              <a:t>、</a:t>
            </a:r>
            <a:r>
              <a:rPr lang="en-US" altLang="zh-CN" dirty="0">
                <a:solidFill>
                  <a:srgbClr val="0000CC"/>
                </a:solidFill>
              </a:rPr>
              <a:t>Java</a:t>
            </a:r>
            <a:r>
              <a:rPr lang="zh-CN" altLang="en-US" dirty="0">
                <a:solidFill>
                  <a:srgbClr val="0000CC"/>
                </a:solidFill>
              </a:rPr>
              <a:t>异常处理方法：为运行错误引入了</a:t>
            </a:r>
            <a:r>
              <a:rPr lang="zh-CN" altLang="en-US" dirty="0">
                <a:solidFill>
                  <a:srgbClr val="FF0000"/>
                </a:solidFill>
              </a:rPr>
              <a:t>异常</a:t>
            </a:r>
            <a:r>
              <a:rPr lang="zh-CN" altLang="en-US" dirty="0">
                <a:solidFill>
                  <a:srgbClr val="0000CC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异常类</a:t>
            </a:r>
            <a:r>
              <a:rPr lang="zh-CN" altLang="en-US" dirty="0">
                <a:solidFill>
                  <a:srgbClr val="0000CC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异常处理</a:t>
            </a:r>
            <a:r>
              <a:rPr lang="zh-CN" altLang="en-US" dirty="0">
                <a:solidFill>
                  <a:srgbClr val="0000CC"/>
                </a:solidFill>
              </a:rPr>
              <a:t>机制</a:t>
            </a:r>
          </a:p>
          <a:p>
            <a:pPr lvl="1">
              <a:buFontTx/>
              <a:buBlip>
                <a:blip r:embed="rId2"/>
              </a:buBlip>
            </a:pPr>
            <a:r>
              <a:rPr lang="zh-CN" altLang="en-US" sz="2400" dirty="0" smtClean="0">
                <a:solidFill>
                  <a:srgbClr val="800000"/>
                </a:solidFill>
              </a:rPr>
              <a:t>异常</a:t>
            </a:r>
            <a:r>
              <a:rPr lang="zh-CN" altLang="en-US" sz="2400" dirty="0">
                <a:solidFill>
                  <a:srgbClr val="800000"/>
                </a:solidFill>
              </a:rPr>
              <a:t>类：</a:t>
            </a:r>
            <a:r>
              <a:rPr lang="en-US" altLang="zh-CN" sz="2400" dirty="0">
                <a:solidFill>
                  <a:srgbClr val="000000"/>
                </a:solidFill>
              </a:rPr>
              <a:t>Java</a:t>
            </a:r>
            <a:r>
              <a:rPr lang="zh-CN" altLang="en-US" sz="2400" dirty="0">
                <a:solidFill>
                  <a:srgbClr val="000000"/>
                </a:solidFill>
              </a:rPr>
              <a:t>用面向对象的方法处理异常</a:t>
            </a:r>
            <a:r>
              <a:rPr lang="zh-CN" altLang="en-US" sz="2400" dirty="0" smtClean="0">
                <a:solidFill>
                  <a:srgbClr val="000000"/>
                </a:solidFill>
              </a:rPr>
              <a:t>，异常</a:t>
            </a:r>
            <a:r>
              <a:rPr lang="zh-CN" altLang="en-US" sz="2400" dirty="0">
                <a:solidFill>
                  <a:srgbClr val="000000"/>
                </a:solidFill>
              </a:rPr>
              <a:t>类是处理运行时错误的特殊类，每一种异常类对应一种特定的运行错误，每一个异常事件由一个异常类的对象来</a:t>
            </a:r>
            <a:r>
              <a:rPr lang="zh-CN" altLang="en-US" sz="2400" dirty="0" smtClean="0">
                <a:solidFill>
                  <a:srgbClr val="000000"/>
                </a:solidFill>
              </a:rPr>
              <a:t>代表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r>
              <a:rPr lang="zh-CN" altLang="en-US" sz="2000" dirty="0">
                <a:solidFill>
                  <a:srgbClr val="324960"/>
                </a:solidFill>
              </a:rPr>
              <a:t>例如：除</a:t>
            </a:r>
            <a:r>
              <a:rPr lang="en-US" altLang="zh-CN" sz="2000" dirty="0">
                <a:solidFill>
                  <a:srgbClr val="324960"/>
                </a:solidFill>
              </a:rPr>
              <a:t>0</a:t>
            </a:r>
            <a:r>
              <a:rPr lang="zh-CN" altLang="en-US" sz="2000" dirty="0" smtClean="0">
                <a:solidFill>
                  <a:srgbClr val="324960"/>
                </a:solidFill>
              </a:rPr>
              <a:t>溢出                 （</a:t>
            </a:r>
            <a:r>
              <a:rPr lang="en-US" altLang="zh-CN" sz="2000" dirty="0" err="1">
                <a:solidFill>
                  <a:srgbClr val="324960"/>
                </a:solidFill>
              </a:rPr>
              <a:t>ArithmeticException</a:t>
            </a:r>
            <a:r>
              <a:rPr lang="zh-CN" altLang="en-US" sz="2000" dirty="0">
                <a:solidFill>
                  <a:srgbClr val="324960"/>
                </a:solidFill>
              </a:rPr>
              <a:t>）</a:t>
            </a:r>
          </a:p>
          <a:p>
            <a:pPr marL="914400" lvl="2" indent="0">
              <a:buNone/>
            </a:pPr>
            <a:r>
              <a:rPr lang="zh-CN" altLang="en-US" sz="2000" dirty="0">
                <a:solidFill>
                  <a:srgbClr val="324960"/>
                </a:solidFill>
              </a:rPr>
              <a:t>　　　文件</a:t>
            </a:r>
            <a:r>
              <a:rPr lang="zh-CN" altLang="en-US" sz="2000" dirty="0" smtClean="0">
                <a:solidFill>
                  <a:srgbClr val="324960"/>
                </a:solidFill>
              </a:rPr>
              <a:t>找不到           （</a:t>
            </a:r>
            <a:r>
              <a:rPr lang="en-US" altLang="zh-CN" sz="2000" dirty="0" err="1">
                <a:solidFill>
                  <a:srgbClr val="324960"/>
                </a:solidFill>
              </a:rPr>
              <a:t>FileNotFoundException</a:t>
            </a:r>
            <a:r>
              <a:rPr lang="zh-CN" altLang="en-US" sz="2000" dirty="0">
                <a:solidFill>
                  <a:srgbClr val="324960"/>
                </a:solidFill>
              </a:rPr>
              <a:t>）</a:t>
            </a:r>
          </a:p>
          <a:p>
            <a:pPr marL="914400" lvl="2" indent="0">
              <a:buNone/>
            </a:pPr>
            <a:r>
              <a:rPr lang="zh-CN" altLang="en-US" sz="2000" dirty="0">
                <a:solidFill>
                  <a:srgbClr val="324960"/>
                </a:solidFill>
              </a:rPr>
              <a:t>　　　数组元素下标越界（</a:t>
            </a:r>
            <a:r>
              <a:rPr lang="en-US" altLang="zh-CN" sz="2000" dirty="0" err="1">
                <a:solidFill>
                  <a:srgbClr val="324960"/>
                </a:solidFill>
              </a:rPr>
              <a:t>ArrayIndexOutofBoundsException</a:t>
            </a:r>
            <a:r>
              <a:rPr lang="zh-CN" altLang="en-US" sz="2000" dirty="0">
                <a:solidFill>
                  <a:srgbClr val="324960"/>
                </a:solidFill>
              </a:rPr>
              <a:t>）</a:t>
            </a:r>
          </a:p>
          <a:p>
            <a:pPr marL="457200" lvl="1" indent="0">
              <a:buNone/>
            </a:pP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F052-86AD-43D3-A883-A8D58104AC62}" type="datetime1">
              <a:rPr lang="zh-CN" altLang="en-US" smtClean="0"/>
              <a:t>2017/9/10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5.1  Java</a:t>
            </a:r>
            <a:r>
              <a:rPr lang="zh-CN" altLang="en-US" b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异常基础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90573"/>
            <a:ext cx="7772400" cy="461191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dirty="0">
                <a:solidFill>
                  <a:srgbClr val="0000CC"/>
                </a:solidFill>
              </a:rPr>
              <a:t>２、</a:t>
            </a:r>
            <a:r>
              <a:rPr lang="en-US" altLang="zh-CN" dirty="0">
                <a:solidFill>
                  <a:srgbClr val="0000CC"/>
                </a:solidFill>
              </a:rPr>
              <a:t>Java</a:t>
            </a:r>
            <a:r>
              <a:rPr lang="zh-CN" altLang="en-US" dirty="0">
                <a:solidFill>
                  <a:srgbClr val="0000CC"/>
                </a:solidFill>
              </a:rPr>
              <a:t>异常处理方法：为运行错误引入了</a:t>
            </a:r>
            <a:r>
              <a:rPr lang="zh-CN" altLang="en-US" dirty="0">
                <a:solidFill>
                  <a:srgbClr val="FF0000"/>
                </a:solidFill>
              </a:rPr>
              <a:t>异常</a:t>
            </a:r>
            <a:r>
              <a:rPr lang="zh-CN" altLang="en-US" dirty="0">
                <a:solidFill>
                  <a:srgbClr val="0000CC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异常类</a:t>
            </a:r>
            <a:r>
              <a:rPr lang="zh-CN" altLang="en-US" dirty="0">
                <a:solidFill>
                  <a:srgbClr val="0000CC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异常处理</a:t>
            </a:r>
            <a:r>
              <a:rPr lang="zh-CN" altLang="en-US" dirty="0">
                <a:solidFill>
                  <a:srgbClr val="0000CC"/>
                </a:solidFill>
              </a:rPr>
              <a:t>机制</a:t>
            </a:r>
          </a:p>
          <a:p>
            <a:pPr lvl="1">
              <a:buFontTx/>
              <a:buBlip>
                <a:blip r:embed="rId2"/>
              </a:buBlip>
            </a:pPr>
            <a:r>
              <a:rPr lang="zh-CN" altLang="en-US" dirty="0" smtClean="0"/>
              <a:t>异常处理</a:t>
            </a:r>
            <a:r>
              <a:rPr lang="zh-CN" altLang="en-US" dirty="0"/>
              <a:t>机制：抛出异常</a:t>
            </a:r>
            <a:r>
              <a:rPr lang="en-US" altLang="zh-CN" dirty="0">
                <a:latin typeface="Arial" panose="020B0604020202020204" pitchFamily="34" charset="0"/>
              </a:rPr>
              <a:t>——</a:t>
            </a:r>
            <a:r>
              <a:rPr lang="zh-CN" altLang="en-US" dirty="0"/>
              <a:t>捕捉异常</a:t>
            </a: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 smtClean="0">
                <a:solidFill>
                  <a:srgbClr val="324960"/>
                </a:solidFill>
              </a:rPr>
              <a:t>出现错误</a:t>
            </a:r>
            <a:r>
              <a:rPr lang="zh-CN" altLang="en-US" dirty="0">
                <a:solidFill>
                  <a:srgbClr val="324960"/>
                </a:solidFill>
              </a:rPr>
              <a:t>，方法都会产生一个</a:t>
            </a:r>
            <a:r>
              <a:rPr lang="zh-CN" altLang="en-US" i="1" dirty="0">
                <a:solidFill>
                  <a:srgbClr val="FF3300"/>
                </a:solidFill>
              </a:rPr>
              <a:t>异常对象</a:t>
            </a:r>
            <a:r>
              <a:rPr lang="zh-CN" altLang="en-US" dirty="0" smtClean="0">
                <a:solidFill>
                  <a:srgbClr val="324960"/>
                </a:solidFill>
              </a:rPr>
              <a:t>，异常</a:t>
            </a:r>
            <a:r>
              <a:rPr lang="zh-CN" altLang="en-US" dirty="0">
                <a:solidFill>
                  <a:srgbClr val="324960"/>
                </a:solidFill>
              </a:rPr>
              <a:t>对象将交由运行系统来处理。此</a:t>
            </a:r>
            <a:r>
              <a:rPr lang="zh-CN" altLang="en-US" dirty="0" smtClean="0">
                <a:solidFill>
                  <a:srgbClr val="324960"/>
                </a:solidFill>
              </a:rPr>
              <a:t>过程称为</a:t>
            </a:r>
            <a:r>
              <a:rPr lang="zh-CN" altLang="en-US" dirty="0">
                <a:solidFill>
                  <a:srgbClr val="FF0000"/>
                </a:solidFill>
              </a:rPr>
              <a:t>抛出</a:t>
            </a:r>
            <a:r>
              <a:rPr lang="en-US" altLang="zh-CN" dirty="0">
                <a:solidFill>
                  <a:srgbClr val="FF0000"/>
                </a:solidFill>
              </a:rPr>
              <a:t>(throwing)</a:t>
            </a:r>
            <a:r>
              <a:rPr lang="zh-CN" altLang="en-US" dirty="0" smtClean="0">
                <a:solidFill>
                  <a:srgbClr val="FF0000"/>
                </a:solidFill>
              </a:rPr>
              <a:t>异常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430338" lvl="1" indent="-82550" algn="just" eaLnBrk="0" hangingPunct="0"/>
            <a:r>
              <a:rPr kumimoji="0" lang="zh-CN" altLang="en-US" sz="2400" dirty="0">
                <a:solidFill>
                  <a:srgbClr val="CC0066"/>
                </a:solidFill>
              </a:rPr>
              <a:t>系统抛出</a:t>
            </a:r>
          </a:p>
          <a:p>
            <a:pPr marL="1347788" lvl="1" indent="0" algn="just" eaLnBrk="0" hangingPunct="0"/>
            <a:r>
              <a:rPr kumimoji="0" lang="zh-CN" altLang="en-US" sz="2400" dirty="0" smtClean="0">
                <a:solidFill>
                  <a:srgbClr val="CC0066"/>
                </a:solidFill>
              </a:rPr>
              <a:t>用户</a:t>
            </a:r>
            <a:r>
              <a:rPr kumimoji="0" lang="zh-CN" altLang="en-US" sz="2400" dirty="0">
                <a:solidFill>
                  <a:srgbClr val="CC0066"/>
                </a:solidFill>
              </a:rPr>
              <a:t>自定义抛</a:t>
            </a:r>
            <a:r>
              <a:rPr kumimoji="0" lang="zh-CN" altLang="en-US" sz="2400" dirty="0" smtClean="0">
                <a:solidFill>
                  <a:srgbClr val="CC0066"/>
                </a:solidFill>
              </a:rPr>
              <a:t>出</a:t>
            </a:r>
            <a:endParaRPr kumimoji="0" lang="en-US" altLang="zh-CN" sz="2400" dirty="0" smtClean="0">
              <a:solidFill>
                <a:srgbClr val="CC0066"/>
              </a:solidFill>
            </a:endParaRPr>
          </a:p>
          <a:p>
            <a:pPr marL="1371600" lvl="2" indent="-457200">
              <a:buFont typeface="+mj-lt"/>
              <a:buAutoNum type="arabicPeriod" startAt="2"/>
            </a:pPr>
            <a:r>
              <a:rPr lang="zh-CN" altLang="en-US" dirty="0" smtClean="0">
                <a:solidFill>
                  <a:srgbClr val="324960"/>
                </a:solidFill>
              </a:rPr>
              <a:t>运行系统</a:t>
            </a:r>
            <a:r>
              <a:rPr lang="zh-CN" altLang="en-US" dirty="0">
                <a:solidFill>
                  <a:srgbClr val="324960"/>
                </a:solidFill>
              </a:rPr>
              <a:t>开始寻找合适的处理</a:t>
            </a:r>
            <a:r>
              <a:rPr lang="zh-CN" altLang="en-US" dirty="0" smtClean="0">
                <a:solidFill>
                  <a:srgbClr val="324960"/>
                </a:solidFill>
              </a:rPr>
              <a:t>方法来</a:t>
            </a:r>
            <a:r>
              <a:rPr lang="zh-CN" altLang="en-US" dirty="0">
                <a:solidFill>
                  <a:srgbClr val="324960"/>
                </a:solidFill>
              </a:rPr>
              <a:t>处理这个异常。如果系统找到</a:t>
            </a:r>
            <a:r>
              <a:rPr lang="zh-CN" altLang="en-US" dirty="0" smtClean="0">
                <a:solidFill>
                  <a:srgbClr val="324960"/>
                </a:solidFill>
              </a:rPr>
              <a:t>了适合</a:t>
            </a:r>
            <a:r>
              <a:rPr lang="zh-CN" altLang="en-US" dirty="0">
                <a:solidFill>
                  <a:srgbClr val="324960"/>
                </a:solidFill>
              </a:rPr>
              <a:t>的处理该</a:t>
            </a:r>
            <a:r>
              <a:rPr lang="zh-CN" altLang="en-US" dirty="0" smtClean="0">
                <a:solidFill>
                  <a:srgbClr val="324960"/>
                </a:solidFill>
              </a:rPr>
              <a:t>异常的方法</a:t>
            </a:r>
            <a:r>
              <a:rPr lang="zh-CN" altLang="en-US" dirty="0">
                <a:solidFill>
                  <a:srgbClr val="324960"/>
                </a:solidFill>
              </a:rPr>
              <a:t>，这一</a:t>
            </a:r>
            <a:r>
              <a:rPr lang="zh-CN" altLang="en-US" dirty="0" smtClean="0">
                <a:solidFill>
                  <a:srgbClr val="324960"/>
                </a:solidFill>
              </a:rPr>
              <a:t>过程叫</a:t>
            </a:r>
            <a:r>
              <a:rPr lang="zh-CN" altLang="en-US" dirty="0">
                <a:solidFill>
                  <a:srgbClr val="FF0000"/>
                </a:solidFill>
              </a:rPr>
              <a:t>捕获</a:t>
            </a:r>
            <a:r>
              <a:rPr lang="zh-CN" altLang="en-US" dirty="0" smtClean="0">
                <a:solidFill>
                  <a:srgbClr val="FF0000"/>
                </a:solidFill>
              </a:rPr>
              <a:t>异常</a:t>
            </a:r>
            <a:endParaRPr lang="zh-CN" altLang="en-US" dirty="0">
              <a:solidFill>
                <a:srgbClr val="324960"/>
              </a:solidFill>
            </a:endParaRPr>
          </a:p>
          <a:p>
            <a:pPr lvl="1">
              <a:buFontTx/>
              <a:buBlip>
                <a:blip r:embed="rId2"/>
              </a:buBlip>
            </a:pPr>
            <a:endParaRPr lang="zh-CN" altLang="en-US" b="0" dirty="0"/>
          </a:p>
          <a:p>
            <a:pPr>
              <a:buFontTx/>
              <a:buNone/>
            </a:pP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502-AD93-41F7-8DF7-B88331A9A814}" type="datetime1">
              <a:rPr lang="zh-CN" altLang="en-US" smtClean="0"/>
              <a:t>2017/9/10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5.1  Java</a:t>
            </a:r>
            <a:r>
              <a:rPr lang="zh-CN" altLang="en-US" b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异常基础</a:t>
            </a:r>
          </a:p>
        </p:txBody>
      </p:sp>
      <p:sp>
        <p:nvSpPr>
          <p:cNvPr id="7413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8985"/>
            <a:ext cx="8272462" cy="41148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</a:rPr>
              <a:t>３、异常处理的语法支持</a:t>
            </a:r>
          </a:p>
          <a:p>
            <a:pPr>
              <a:buFontTx/>
              <a:buNone/>
            </a:pPr>
            <a:r>
              <a:rPr lang="zh-CN" altLang="en-US" sz="2800" b="0" dirty="0">
                <a:solidFill>
                  <a:srgbClr val="0000CC"/>
                </a:solidFill>
              </a:rPr>
              <a:t>     －</a:t>
            </a:r>
            <a:r>
              <a:rPr lang="en-US" altLang="zh-CN" sz="2800" b="0" dirty="0">
                <a:solidFill>
                  <a:srgbClr val="CC0066"/>
                </a:solidFill>
              </a:rPr>
              <a:t>try</a:t>
            </a:r>
            <a:r>
              <a:rPr lang="en-US" altLang="zh-CN" sz="2800" b="0" dirty="0" smtClean="0">
                <a:solidFill>
                  <a:srgbClr val="CC0066"/>
                </a:solidFill>
              </a:rPr>
              <a:t>, catch, throws, throw, finally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2800" b="0" dirty="0" smtClean="0">
              <a:solidFill>
                <a:srgbClr val="CC0066"/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altLang="zh-CN" dirty="0" smtClean="0"/>
              <a:t>try</a:t>
            </a:r>
            <a:r>
              <a:rPr lang="zh-CN" altLang="en-US" dirty="0"/>
              <a:t>包含可能出现异常的语句块</a:t>
            </a:r>
          </a:p>
          <a:p>
            <a:pPr marL="1028700" lvl="1" indent="-571500">
              <a:buFont typeface="+mj-lt"/>
              <a:buAutoNum type="romanUcPeriod"/>
            </a:pPr>
            <a:r>
              <a:rPr lang="zh-CN" altLang="en-US" dirty="0" smtClean="0"/>
              <a:t>一</a:t>
            </a:r>
            <a:r>
              <a:rPr lang="zh-CN" altLang="en-US" dirty="0"/>
              <a:t>个或多个</a:t>
            </a:r>
            <a:r>
              <a:rPr lang="en-US" altLang="zh-CN" dirty="0"/>
              <a:t>catch</a:t>
            </a:r>
            <a:r>
              <a:rPr lang="zh-CN" altLang="en-US" dirty="0"/>
              <a:t>块紧随</a:t>
            </a:r>
            <a:r>
              <a:rPr lang="en-US" altLang="zh-CN" dirty="0"/>
              <a:t>try{}</a:t>
            </a:r>
            <a:r>
              <a:rPr lang="zh-CN" altLang="en-US" dirty="0"/>
              <a:t>块，每个</a:t>
            </a:r>
            <a:r>
              <a:rPr lang="en-US" altLang="zh-CN" dirty="0"/>
              <a:t>catch</a:t>
            </a:r>
            <a:r>
              <a:rPr lang="zh-CN" altLang="en-US" dirty="0"/>
              <a:t>块通常处理指定类型的异常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altLang="zh-CN" dirty="0" smtClean="0"/>
              <a:t>finally</a:t>
            </a:r>
            <a:r>
              <a:rPr lang="zh-CN" altLang="en-US" dirty="0"/>
              <a:t>引导块紧随</a:t>
            </a:r>
            <a:r>
              <a:rPr lang="en-US" altLang="zh-CN" dirty="0"/>
              <a:t>catch</a:t>
            </a:r>
            <a:r>
              <a:rPr lang="zh-CN" altLang="en-US" dirty="0"/>
              <a:t>块后，主要用于清理现场（可有可无）</a:t>
            </a:r>
          </a:p>
          <a:p>
            <a:pPr>
              <a:buFontTx/>
              <a:buNone/>
            </a:pPr>
            <a:endParaRPr lang="en-US" altLang="zh-CN" sz="2800" b="0" dirty="0">
              <a:solidFill>
                <a:srgbClr val="CC0066"/>
              </a:solidFill>
            </a:endParaRPr>
          </a:p>
          <a:p>
            <a:pPr>
              <a:buFontTx/>
              <a:buNone/>
            </a:pPr>
            <a:endParaRPr lang="en-US" altLang="zh-CN" sz="2800" b="0" dirty="0">
              <a:solidFill>
                <a:srgbClr val="0000CC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9493-B6AA-4391-851D-F3F1AA27A146}" type="datetime1">
              <a:rPr lang="zh-CN" altLang="en-US" smtClean="0"/>
              <a:t>2017/9/10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5.1  Java</a:t>
            </a:r>
            <a:r>
              <a:rPr lang="zh-CN" altLang="en-US" b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异常基础</a:t>
            </a:r>
          </a:p>
        </p:txBody>
      </p:sp>
      <p:sp>
        <p:nvSpPr>
          <p:cNvPr id="783365" name="Text Box 5"/>
          <p:cNvSpPr txBox="1">
            <a:spLocks noChangeArrowheads="1"/>
          </p:cNvSpPr>
          <p:nvPr/>
        </p:nvSpPr>
        <p:spPr bwMode="auto">
          <a:xfrm>
            <a:off x="2135130" y="1131104"/>
            <a:ext cx="4248737" cy="404747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try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{ ......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}</a:t>
            </a: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catch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 ExceptionName1 e ){ 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......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}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catch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 ExceptionName2 e ){ 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......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}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finally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{ 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......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}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E807-6F9C-4C99-A641-789A0E63644D}" type="datetime1">
              <a:rPr lang="zh-CN" altLang="en-US" smtClean="0"/>
              <a:t>2017/9/10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4A98-972E-4420-97E0-10C2E1B32C32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360311" y="5461589"/>
            <a:ext cx="7267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注意：</a:t>
            </a:r>
            <a:r>
              <a:rPr lang="en-US" altLang="zh-CN" b="1" dirty="0"/>
              <a:t>finally</a:t>
            </a:r>
            <a:r>
              <a:rPr lang="zh-CN" altLang="en-US" b="1" dirty="0"/>
              <a:t>总是执行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catch</a:t>
            </a:r>
            <a:r>
              <a:rPr lang="zh-CN" altLang="en-US" b="1" dirty="0"/>
              <a:t>块不一定执行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宋体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660033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660033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java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华文中宋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0000" tIns="46800" rIns="90000" bIns="46800" numCol="1" rtlCol="0" anchor="ctr" anchorCtr="1" compatLnSpc="1">
        <a:prstTxWarp prst="textNoShape">
          <a:avLst/>
        </a:prstTxWarp>
        <a:spAutoFit/>
      </a:bodyPr>
      <a:lstStyle>
        <a:defPPr marL="0" marR="0" indent="0" algn="l" defTabSz="914400" rtl="0" eaLnBrk="0" fontAlgn="b" latinLnBrk="0" hangingPunct="0">
          <a:lnSpc>
            <a:spcPct val="14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40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1" compatLnSpc="1">
        <a:prstTxWarp prst="textNoShape">
          <a:avLst/>
        </a:prstTxWarp>
        <a:spAutoFit/>
      </a:bodyPr>
      <a:lstStyle>
        <a:defPPr marL="0" marR="0" indent="0" algn="l" defTabSz="914400" rtl="0" eaLnBrk="0" fontAlgn="b" latinLnBrk="0" hangingPunct="0">
          <a:lnSpc>
            <a:spcPct val="14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java" id="{BB320E02-CAE3-4A6D-8C0C-56C1A1DA7D00}" vid="{81286AA0-8CA4-40B9-856D-581B612E5766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12401</TotalTime>
  <Words>2945</Words>
  <Application>Microsoft Office PowerPoint</Application>
  <PresentationFormat>全屏显示(4:3)</PresentationFormat>
  <Paragraphs>479</Paragraphs>
  <Slides>37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39" baseType="lpstr">
      <vt:lpstr>Default Design</vt:lpstr>
      <vt:lpstr>java</vt:lpstr>
      <vt:lpstr>PowerPoint 演示文稿</vt:lpstr>
      <vt:lpstr>主要内容</vt:lpstr>
      <vt:lpstr>5.1  Java异常基础</vt:lpstr>
      <vt:lpstr>5.1  Java异常基础</vt:lpstr>
      <vt:lpstr>5.1  Java异常基础</vt:lpstr>
      <vt:lpstr>5.1  Java异常基础</vt:lpstr>
      <vt:lpstr>5.1  Java异常基础</vt:lpstr>
      <vt:lpstr>5.1  Java异常基础</vt:lpstr>
      <vt:lpstr>5.1  Java异常基础</vt:lpstr>
      <vt:lpstr>5.1  Java异常基础</vt:lpstr>
      <vt:lpstr>5.2 异常类的层次</vt:lpstr>
      <vt:lpstr>5.2 异常类的层次</vt:lpstr>
      <vt:lpstr>5.2 异常类的层次</vt:lpstr>
      <vt:lpstr>5.2 异常类的层次</vt:lpstr>
      <vt:lpstr>5.2 异常类的层次</vt:lpstr>
      <vt:lpstr>5.2 异常类的层次</vt:lpstr>
      <vt:lpstr>PowerPoint 演示文稿</vt:lpstr>
      <vt:lpstr>PowerPoint 演示文稿</vt:lpstr>
      <vt:lpstr>5.2 异常类的层次</vt:lpstr>
      <vt:lpstr>5.2 异常类的层次</vt:lpstr>
      <vt:lpstr>5.2 异常类的层次</vt:lpstr>
      <vt:lpstr>5.3 try-catch-finally异常处理</vt:lpstr>
      <vt:lpstr>try-catch-finally举例</vt:lpstr>
      <vt:lpstr>5.3 try-catch-finally异常处理</vt:lpstr>
      <vt:lpstr>5.3 try-catch-finally异常处理</vt:lpstr>
      <vt:lpstr>5.3 try-catch-finally异常处理</vt:lpstr>
      <vt:lpstr>5.4  finally子句</vt:lpstr>
      <vt:lpstr>PowerPoint 演示文稿</vt:lpstr>
      <vt:lpstr>5.4  finally子句</vt:lpstr>
      <vt:lpstr>5.5  throws抛出异常</vt:lpstr>
      <vt:lpstr>5.5  throws抛出异常</vt:lpstr>
      <vt:lpstr>5.6 throw抛出异常</vt:lpstr>
      <vt:lpstr>5.6 throw抛出异常</vt:lpstr>
      <vt:lpstr>PowerPoint 演示文稿</vt:lpstr>
      <vt:lpstr>5.7正确地使用异常</vt:lpstr>
      <vt:lpstr>习题：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耿玉良</dc:creator>
  <cp:lastModifiedBy>Administrator</cp:lastModifiedBy>
  <cp:revision>789</cp:revision>
  <dcterms:created xsi:type="dcterms:W3CDTF">2003-03-07T03:38:15Z</dcterms:created>
  <dcterms:modified xsi:type="dcterms:W3CDTF">2017-09-10T12:30:39Z</dcterms:modified>
</cp:coreProperties>
</file>