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6"/>
  </p:notesMasterIdLst>
  <p:sldIdLst>
    <p:sldId id="260" r:id="rId3"/>
    <p:sldId id="266" r:id="rId4"/>
    <p:sldId id="270" r:id="rId5"/>
    <p:sldId id="297" r:id="rId6"/>
    <p:sldId id="299" r:id="rId7"/>
    <p:sldId id="280" r:id="rId8"/>
    <p:sldId id="300" r:id="rId9"/>
    <p:sldId id="301" r:id="rId10"/>
    <p:sldId id="302" r:id="rId11"/>
    <p:sldId id="271" r:id="rId12"/>
    <p:sldId id="281" r:id="rId13"/>
    <p:sldId id="277" r:id="rId14"/>
    <p:sldId id="288" r:id="rId15"/>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55" userDrawn="1">
          <p15:clr>
            <a:srgbClr val="A4A3A4"/>
          </p15:clr>
        </p15:guide>
        <p15:guide id="2" pos="5125" userDrawn="1">
          <p15:clr>
            <a:srgbClr val="A4A3A4"/>
          </p15:clr>
        </p15:guide>
        <p15:guide id="3" pos="1519" userDrawn="1">
          <p15:clr>
            <a:srgbClr val="A4A3A4"/>
          </p15:clr>
        </p15:guide>
        <p15:guide id="5" orient="horz" pos="1139"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35" autoAdjust="0"/>
    <p:restoredTop sz="94660"/>
  </p:normalViewPr>
  <p:slideViewPr>
    <p:cSldViewPr snapToGrid="0" showGuides="1">
      <p:cViewPr varScale="1">
        <p:scale>
          <a:sx n="71" d="100"/>
          <a:sy n="71" d="100"/>
        </p:scale>
        <p:origin x="-1554" y="-96"/>
      </p:cViewPr>
      <p:guideLst>
        <p:guide orient="horz" pos="255"/>
        <p:guide orient="horz" pos="1139"/>
        <p:guide orient="horz" pos="2319"/>
        <p:guide orient="horz" pos="3226"/>
        <p:guide pos="5125"/>
        <p:guide pos="1519"/>
      </p:guideLst>
    </p:cSldViewPr>
  </p:slideViewPr>
  <p:notesTextViewPr>
    <p:cViewPr>
      <p:scale>
        <a:sx n="1" d="1"/>
        <a:sy n="1" d="1"/>
      </p:scale>
      <p:origin x="0" y="0"/>
    </p:cViewPr>
  </p:notesTextViewPr>
  <p:sorterViewPr>
    <p:cViewPr>
      <p:scale>
        <a:sx n="110" d="100"/>
        <a:sy n="110" d="100"/>
      </p:scale>
      <p:origin x="0" y="13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A7A06-B06E-4BA1-8343-1CCBE8492F9B}" type="datetimeFigureOut">
              <a:rPr lang="zh-CN" altLang="en-US" smtClean="0"/>
              <a:t>2017/1/12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A2CBA-E486-4DC8-8696-C7854B0A28FD}" type="slidenum">
              <a:rPr lang="zh-CN" altLang="en-US" smtClean="0"/>
              <a:t>‹#›</a:t>
            </a:fld>
            <a:endParaRPr lang="zh-CN" altLang="en-US"/>
          </a:p>
        </p:txBody>
      </p:sp>
    </p:spTree>
    <p:extLst>
      <p:ext uri="{BB962C8B-B14F-4D97-AF65-F5344CB8AC3E}">
        <p14:creationId xmlns:p14="http://schemas.microsoft.com/office/powerpoint/2010/main" val="1864017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12/1/2017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12/1/2017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12/1/2017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12/1/2017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12/1/2017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12/1/2017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12/1/2017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12/1/2017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12/1/2017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12/1/2017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12/1/2017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12/1/2017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12/1/2017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12/1/2017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12/1/2017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12/1/2017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12/1/2017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5501" y="2907061"/>
            <a:ext cx="8992998" cy="830997"/>
          </a:xfrm>
          <a:prstGeom prst="rect">
            <a:avLst/>
          </a:prstGeom>
          <a:noFill/>
        </p:spPr>
        <p:txBody>
          <a:bodyPr wrap="square" rtlCol="0">
            <a:spAutoFit/>
          </a:bodyPr>
          <a:lstStyle/>
          <a:p>
            <a:pPr algn="ctr"/>
            <a:r>
              <a:rPr lang="zh-CN" altLang="en-US" sz="4800" b="1" spc="300" dirty="0" smtClean="0">
                <a:solidFill>
                  <a:schemeClr val="bg1"/>
                </a:solidFill>
                <a:latin typeface="微软雅黑" panose="020B0503020204020204" pitchFamily="34" charset="-122"/>
                <a:ea typeface="微软雅黑" panose="020B0503020204020204" pitchFamily="34" charset="-122"/>
              </a:rPr>
              <a:t>智能</a:t>
            </a:r>
            <a:r>
              <a:rPr lang="zh-CN" altLang="en-US" sz="4800" b="1" spc="300" dirty="0">
                <a:solidFill>
                  <a:schemeClr val="bg1"/>
                </a:solidFill>
                <a:latin typeface="微软雅黑" panose="020B0503020204020204" pitchFamily="34" charset="-122"/>
                <a:ea typeface="微软雅黑" panose="020B0503020204020204" pitchFamily="34" charset="-122"/>
              </a:rPr>
              <a:t>迷宫游戏系统设计与</a:t>
            </a:r>
            <a:r>
              <a:rPr lang="zh-CN" altLang="en-US" sz="4800" b="1" spc="300" dirty="0" smtClean="0">
                <a:solidFill>
                  <a:schemeClr val="bg1"/>
                </a:solidFill>
                <a:latin typeface="微软雅黑" panose="020B0503020204020204" pitchFamily="34" charset="-122"/>
                <a:ea typeface="微软雅黑" panose="020B0503020204020204" pitchFamily="34" charset="-122"/>
              </a:rPr>
              <a:t>实现</a:t>
            </a:r>
            <a:endParaRPr lang="en-US" altLang="zh-CN" sz="2000" kern="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栗全权</a:t>
            </a:r>
            <a:r>
              <a:rPr lang="en-US" altLang="zh-CN" sz="2000" b="1" spc="300" dirty="0" smtClean="0">
                <a:solidFill>
                  <a:schemeClr val="bg2">
                    <a:lumMod val="50000"/>
                  </a:schemeClr>
                </a:solidFill>
                <a:latin typeface="微软雅黑" panose="020B0503020204020204" pitchFamily="34" charset="-122"/>
                <a:ea typeface="微软雅黑" panose="020B0503020204020204" pitchFamily="34" charset="-122"/>
              </a:rPr>
              <a:t>	</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614489"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胡晶晶</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11223" t="3463" r="16494" b="4824"/>
          <a:stretch/>
        </p:blipFill>
        <p:spPr>
          <a:xfrm>
            <a:off x="7886205" y="133558"/>
            <a:ext cx="1110925" cy="1127648"/>
          </a:xfrm>
          <a:prstGeom prst="rect">
            <a:avLst/>
          </a:prstGeom>
        </p:spPr>
      </p:pic>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课题任务</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技术方案</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关键问题</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预期目标</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主要内容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时间安排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766483" y="960986"/>
            <a:ext cx="7651376" cy="4401205"/>
          </a:xfrm>
          <a:prstGeom prst="rect">
            <a:avLst/>
          </a:prstGeom>
        </p:spPr>
        <p:txBody>
          <a:bodyPr wrap="square">
            <a:spAutoFit/>
          </a:bodyPr>
          <a:lstStyle/>
          <a:p>
            <a:pPr lvl="0" algn="just"/>
            <a:endParaRPr lang="en-US" altLang="zh-CN" sz="2000" b="1" dirty="0" smtClean="0">
              <a:solidFill>
                <a:srgbClr val="666666"/>
              </a:solidFill>
              <a:latin typeface="微软雅黑" panose="020B0503020204020204" pitchFamily="34" charset="-122"/>
              <a:ea typeface="微软雅黑" panose="020B0503020204020204" pitchFamily="34" charset="-122"/>
            </a:endParaRPr>
          </a:p>
          <a:p>
            <a:pPr lvl="0" algn="just"/>
            <a:r>
              <a:rPr lang="en-US" altLang="zh-CN" sz="2000" b="1" dirty="0">
                <a:solidFill>
                  <a:srgbClr val="666666"/>
                </a:solidFill>
                <a:latin typeface="微软雅黑" panose="020B0503020204020204" pitchFamily="34" charset="-122"/>
                <a:ea typeface="微软雅黑" panose="020B0503020204020204" pitchFamily="34" charset="-122"/>
              </a:rPr>
              <a:t> </a:t>
            </a:r>
            <a:r>
              <a:rPr lang="en-US" altLang="zh-CN" sz="2000" b="1" dirty="0" smtClean="0">
                <a:solidFill>
                  <a:srgbClr val="666666"/>
                </a:solidFill>
                <a:latin typeface="微软雅黑" panose="020B0503020204020204" pitchFamily="34" charset="-122"/>
                <a:ea typeface="微软雅黑" panose="020B0503020204020204" pitchFamily="34" charset="-122"/>
              </a:rPr>
              <a:t>    </a:t>
            </a:r>
            <a:r>
              <a:rPr lang="zh-CN" altLang="en-US" sz="2000" dirty="0" smtClean="0">
                <a:solidFill>
                  <a:srgbClr val="666666"/>
                </a:solidFill>
                <a:latin typeface="微软雅黑" panose="020B0503020204020204" pitchFamily="34" charset="-122"/>
                <a:ea typeface="微软雅黑" panose="020B0503020204020204" pitchFamily="34" charset="-122"/>
              </a:rPr>
              <a:t> </a:t>
            </a:r>
            <a:r>
              <a:rPr lang="zh-CN" altLang="en-US" sz="2400" b="1" dirty="0" smtClean="0">
                <a:solidFill>
                  <a:srgbClr val="666666"/>
                </a:solidFill>
                <a:latin typeface="微软雅黑" panose="020B0503020204020204" pitchFamily="34" charset="-122"/>
                <a:ea typeface="微软雅黑" panose="020B0503020204020204" pitchFamily="34" charset="-122"/>
              </a:rPr>
              <a:t>随机</a:t>
            </a:r>
            <a:r>
              <a:rPr lang="zh-CN" altLang="en-US" sz="2400" b="1" dirty="0">
                <a:solidFill>
                  <a:srgbClr val="666666"/>
                </a:solidFill>
                <a:latin typeface="微软雅黑" panose="020B0503020204020204" pitchFamily="34" charset="-122"/>
                <a:ea typeface="微软雅黑" panose="020B0503020204020204" pitchFamily="34" charset="-122"/>
              </a:rPr>
              <a:t>复杂完美迷宫自动生成</a:t>
            </a:r>
            <a:r>
              <a:rPr lang="zh-CN" altLang="en-US" sz="2400" dirty="0">
                <a:solidFill>
                  <a:srgbClr val="666666"/>
                </a:solidFill>
                <a:latin typeface="微软雅黑" panose="020B0503020204020204" pitchFamily="34" charset="-122"/>
                <a:ea typeface="微软雅黑" panose="020B0503020204020204" pitchFamily="34" charset="-122"/>
              </a:rPr>
              <a:t>过程的可视化，</a:t>
            </a:r>
            <a:r>
              <a:rPr lang="zh-CN" altLang="en-US" sz="2400" b="1" dirty="0">
                <a:solidFill>
                  <a:srgbClr val="666666"/>
                </a:solidFill>
                <a:latin typeface="微软雅黑" panose="020B0503020204020204" pitchFamily="34" charset="-122"/>
                <a:ea typeface="微软雅黑" panose="020B0503020204020204" pitchFamily="34" charset="-122"/>
              </a:rPr>
              <a:t>复杂的</a:t>
            </a:r>
            <a:r>
              <a:rPr lang="en-US" altLang="zh-CN" sz="2400" b="1" dirty="0">
                <a:solidFill>
                  <a:srgbClr val="666666"/>
                </a:solidFill>
                <a:latin typeface="微软雅黑" panose="020B0503020204020204" pitchFamily="34" charset="-122"/>
                <a:ea typeface="微软雅黑" panose="020B0503020204020204" pitchFamily="34" charset="-122"/>
              </a:rPr>
              <a:t>A*</a:t>
            </a:r>
            <a:r>
              <a:rPr lang="zh-CN" altLang="en-US" sz="2400" b="1" dirty="0">
                <a:solidFill>
                  <a:srgbClr val="666666"/>
                </a:solidFill>
                <a:latin typeface="微软雅黑" panose="020B0503020204020204" pitchFamily="34" charset="-122"/>
                <a:ea typeface="微软雅黑" panose="020B0503020204020204" pitchFamily="34" charset="-122"/>
              </a:rPr>
              <a:t>寻路算法</a:t>
            </a:r>
            <a:r>
              <a:rPr lang="zh-CN" altLang="en-US" sz="2400" dirty="0">
                <a:solidFill>
                  <a:srgbClr val="666666"/>
                </a:solidFill>
                <a:latin typeface="微软雅黑" panose="020B0503020204020204" pitchFamily="34" charset="-122"/>
                <a:ea typeface="微软雅黑" panose="020B0503020204020204" pitchFamily="34" charset="-122"/>
              </a:rPr>
              <a:t>和</a:t>
            </a:r>
            <a:r>
              <a:rPr lang="zh-CN" altLang="en-US" sz="2400" b="1" dirty="0">
                <a:solidFill>
                  <a:srgbClr val="666666"/>
                </a:solidFill>
                <a:latin typeface="微软雅黑" panose="020B0503020204020204" pitchFamily="34" charset="-122"/>
                <a:ea typeface="微软雅黑" panose="020B0503020204020204" pitchFamily="34" charset="-122"/>
              </a:rPr>
              <a:t>遗传算法</a:t>
            </a:r>
            <a:r>
              <a:rPr lang="zh-CN" altLang="en-US" sz="2400" dirty="0">
                <a:solidFill>
                  <a:srgbClr val="666666"/>
                </a:solidFill>
                <a:latin typeface="微软雅黑" panose="020B0503020204020204" pitchFamily="34" charset="-122"/>
                <a:ea typeface="微软雅黑" panose="020B0503020204020204" pitchFamily="34" charset="-122"/>
              </a:rPr>
              <a:t>是程序实现的技术关键</a:t>
            </a:r>
            <a:r>
              <a:rPr lang="zh-CN" altLang="en-US" sz="2400" dirty="0" smtClean="0">
                <a:solidFill>
                  <a:srgbClr val="666666"/>
                </a:solidFill>
                <a:latin typeface="微软雅黑" panose="020B0503020204020204" pitchFamily="34" charset="-122"/>
                <a:ea typeface="微软雅黑" panose="020B0503020204020204" pitchFamily="34" charset="-122"/>
              </a:rPr>
              <a:t>。</a:t>
            </a:r>
            <a:endParaRPr lang="en-US" altLang="zh-CN" sz="2400" dirty="0" smtClean="0">
              <a:solidFill>
                <a:srgbClr val="666666"/>
              </a:solidFill>
              <a:latin typeface="微软雅黑" panose="020B0503020204020204" pitchFamily="34" charset="-122"/>
              <a:ea typeface="微软雅黑" panose="020B0503020204020204" pitchFamily="34" charset="-122"/>
            </a:endParaRPr>
          </a:p>
          <a:p>
            <a:pPr lvl="0" algn="just"/>
            <a:endParaRPr lang="zh-CN" altLang="en-US" sz="2400" dirty="0">
              <a:solidFill>
                <a:srgbClr val="666666"/>
              </a:solidFill>
              <a:latin typeface="微软雅黑" panose="020B0503020204020204" pitchFamily="34" charset="-122"/>
              <a:ea typeface="微软雅黑" panose="020B0503020204020204" pitchFamily="34" charset="-122"/>
            </a:endParaRPr>
          </a:p>
          <a:p>
            <a:pPr lvl="0" algn="just"/>
            <a:r>
              <a:rPr lang="zh-CN" altLang="en-US" sz="2400" dirty="0" smtClean="0">
                <a:solidFill>
                  <a:srgbClr val="666666"/>
                </a:solidFill>
                <a:latin typeface="微软雅黑" panose="020B0503020204020204" pitchFamily="34" charset="-122"/>
                <a:ea typeface="微软雅黑" panose="020B0503020204020204" pitchFamily="34" charset="-122"/>
              </a:rPr>
              <a:t>       如何</a:t>
            </a:r>
            <a:r>
              <a:rPr lang="zh-CN" altLang="en-US" sz="2400" dirty="0">
                <a:solidFill>
                  <a:srgbClr val="666666"/>
                </a:solidFill>
                <a:latin typeface="微软雅黑" panose="020B0503020204020204" pitchFamily="34" charset="-122"/>
                <a:ea typeface="微软雅黑" panose="020B0503020204020204" pitchFamily="34" charset="-122"/>
              </a:rPr>
              <a:t>将</a:t>
            </a:r>
            <a:r>
              <a:rPr lang="zh-CN" altLang="en-US" sz="2400" b="1" dirty="0">
                <a:solidFill>
                  <a:srgbClr val="666666"/>
                </a:solidFill>
                <a:latin typeface="微软雅黑" panose="020B0503020204020204" pitchFamily="34" charset="-122"/>
                <a:ea typeface="微软雅黑" panose="020B0503020204020204" pitchFamily="34" charset="-122"/>
              </a:rPr>
              <a:t>抽象的算法执行过程通过可视化的逐步分解，让用户更容易地理解和体会算法的逻辑</a:t>
            </a:r>
            <a:r>
              <a:rPr lang="zh-CN" altLang="en-US" sz="2400" dirty="0">
                <a:solidFill>
                  <a:srgbClr val="666666"/>
                </a:solidFill>
                <a:latin typeface="微软雅黑" panose="020B0503020204020204" pitchFamily="34" charset="-122"/>
                <a:ea typeface="微软雅黑" panose="020B0503020204020204" pitchFamily="34" charset="-122"/>
              </a:rPr>
              <a:t>是非常不容易的。这要求程序设计者不仅自身要对算法理解得足够透彻，还要有良好的表达、具象能力，用通俗易懂的图像变化来体现抽象的算法的逐步执行过程。所以必须要花费时间对算法进行深入、透彻的研究，对界面，交互进行反复的设计和体验。</a:t>
            </a:r>
          </a:p>
          <a:p>
            <a:pPr lvl="0" algn="just"/>
            <a:r>
              <a:rPr lang="zh-CN" altLang="en-US" sz="2000" dirty="0" smtClean="0">
                <a:solidFill>
                  <a:srgbClr val="666666"/>
                </a:solidFill>
                <a:latin typeface="微软雅黑" panose="020B0503020204020204" pitchFamily="34" charset="-122"/>
                <a:ea typeface="微软雅黑" panose="020B0503020204020204" pitchFamily="34" charset="-122"/>
              </a:rPr>
              <a:t>。</a:t>
            </a:r>
            <a:endParaRPr lang="zh-HK" altLang="zh-HK" sz="20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5479672"/>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预期目标</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关键问题</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课题任务</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技术方案</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0" y="93911"/>
            <a:ext cx="1282527" cy="646331"/>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主要内容</a:t>
            </a:r>
            <a:r>
              <a:rPr lang="en-US" altLang="zh-CN" spc="300" dirty="0" smtClean="0">
                <a:solidFill>
                  <a:schemeClr val="bg1"/>
                </a:solidFill>
                <a:latin typeface="微软雅黑" panose="020B0503020204020204" pitchFamily="34" charset="-122"/>
                <a:ea typeface="微软雅黑" panose="020B0503020204020204" pitchFamily="34" charset="-122"/>
              </a:rPr>
              <a:t>	</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时间安排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rot="2700000">
            <a:off x="3661698" y="3054804"/>
            <a:ext cx="1347046" cy="1347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44" name="Group 30"/>
          <p:cNvGrpSpPr>
            <a:grpSpLocks noChangeAspect="1"/>
          </p:cNvGrpSpPr>
          <p:nvPr/>
        </p:nvGrpSpPr>
        <p:grpSpPr bwMode="auto">
          <a:xfrm>
            <a:off x="3834281" y="3230971"/>
            <a:ext cx="1001875" cy="994719"/>
            <a:chOff x="907" y="586"/>
            <a:chExt cx="3357" cy="3333"/>
          </a:xfrm>
          <a:solidFill>
            <a:schemeClr val="bg1"/>
          </a:solidFill>
        </p:grpSpPr>
        <p:sp>
          <p:nvSpPr>
            <p:cNvPr id="45" name="Freeform 32"/>
            <p:cNvSpPr>
              <a:spLocks/>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33"/>
            <p:cNvSpPr>
              <a:spLocks/>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34"/>
            <p:cNvSpPr>
              <a:spLocks/>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Freeform 35"/>
            <p:cNvSpPr>
              <a:spLocks/>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2" name="Freeform 36"/>
            <p:cNvSpPr>
              <a:spLocks/>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3" name="Freeform 37"/>
            <p:cNvSpPr>
              <a:spLocks/>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4" name="Freeform 38"/>
            <p:cNvSpPr>
              <a:spLocks/>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5" name="Freeform 39"/>
            <p:cNvSpPr>
              <a:spLocks/>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6" name="Freeform 40"/>
            <p:cNvSpPr>
              <a:spLocks/>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7" name="Freeform 41"/>
            <p:cNvSpPr>
              <a:spLocks/>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58" name="组合 57"/>
          <p:cNvGrpSpPr/>
          <p:nvPr/>
        </p:nvGrpSpPr>
        <p:grpSpPr>
          <a:xfrm>
            <a:off x="479236" y="1486827"/>
            <a:ext cx="3355045" cy="1866458"/>
            <a:chOff x="435495" y="1542118"/>
            <a:chExt cx="3355045" cy="1866458"/>
          </a:xfrm>
        </p:grpSpPr>
        <p:sp>
          <p:nvSpPr>
            <p:cNvPr id="59" name="矩形 58"/>
            <p:cNvSpPr/>
            <p:nvPr/>
          </p:nvSpPr>
          <p:spPr>
            <a:xfrm>
              <a:off x="435495" y="1931248"/>
              <a:ext cx="3355045" cy="1477328"/>
            </a:xfrm>
            <a:prstGeom prst="rect">
              <a:avLst/>
            </a:prstGeom>
          </p:spPr>
          <p:txBody>
            <a:bodyPr wrap="square">
              <a:spAutoFit/>
            </a:bodyPr>
            <a:lstStyle/>
            <a:p>
              <a:pPr lvl="0" algn="just"/>
              <a:r>
                <a:rPr lang="zh-CN" altLang="en-US" dirty="0" smtClean="0">
                  <a:solidFill>
                    <a:srgbClr val="666666"/>
                  </a:solidFill>
                  <a:latin typeface="微软雅黑" panose="020B0503020204020204" pitchFamily="34" charset="-122"/>
                  <a:ea typeface="微软雅黑" panose="020B0503020204020204" pitchFamily="34" charset="-122"/>
                </a:rPr>
                <a:t>      用户</a:t>
              </a:r>
              <a:r>
                <a:rPr lang="zh-CN" altLang="en-US" dirty="0">
                  <a:solidFill>
                    <a:srgbClr val="666666"/>
                  </a:solidFill>
                  <a:latin typeface="微软雅黑" panose="020B0503020204020204" pitchFamily="34" charset="-122"/>
                  <a:ea typeface="微软雅黑" panose="020B0503020204020204" pitchFamily="34" charset="-122"/>
                </a:rPr>
                <a:t>可以自定义迷宫的大小，可以直观地看到由最初的矩阵状态一步一步生成复杂迷宫的动态过程，理解迷宫生成算法的执行过程</a:t>
              </a:r>
              <a:endParaRPr lang="zh-HK" altLang="zh-HK" dirty="0">
                <a:solidFill>
                  <a:srgbClr val="666666"/>
                </a:solidFill>
                <a:latin typeface="微软雅黑" panose="020B0503020204020204" pitchFamily="34" charset="-122"/>
                <a:ea typeface="微软雅黑" panose="020B0503020204020204" pitchFamily="34" charset="-122"/>
              </a:endParaRPr>
            </a:p>
          </p:txBody>
        </p:sp>
        <p:sp>
          <p:nvSpPr>
            <p:cNvPr id="60" name="文本框 48"/>
            <p:cNvSpPr txBox="1"/>
            <p:nvPr/>
          </p:nvSpPr>
          <p:spPr>
            <a:xfrm>
              <a:off x="435496" y="1542118"/>
              <a:ext cx="2171700" cy="369332"/>
            </a:xfrm>
            <a:prstGeom prst="rect">
              <a:avLst/>
            </a:prstGeom>
            <a:noFill/>
          </p:spPr>
          <p:txBody>
            <a:bodyPr wrap="square" rtlCol="0">
              <a:spAutoFit/>
            </a:bodyPr>
            <a:lstStyle/>
            <a:p>
              <a:r>
                <a:rPr lang="zh-CN" altLang="en-US" b="1" dirty="0">
                  <a:solidFill>
                    <a:srgbClr val="0174AB"/>
                  </a:solidFill>
                  <a:latin typeface="微软雅黑" panose="020B0503020204020204" pitchFamily="34" charset="-122"/>
                  <a:ea typeface="微软雅黑" panose="020B0503020204020204" pitchFamily="34" charset="-122"/>
                </a:rPr>
                <a:t>迷宫自动生成</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1" name="矩形 60"/>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2" name="组合 61"/>
          <p:cNvGrpSpPr/>
          <p:nvPr/>
        </p:nvGrpSpPr>
        <p:grpSpPr>
          <a:xfrm>
            <a:off x="374461" y="3937358"/>
            <a:ext cx="3459820" cy="2143456"/>
            <a:chOff x="435496" y="4513918"/>
            <a:chExt cx="2246643" cy="2143456"/>
          </a:xfrm>
        </p:grpSpPr>
        <p:sp>
          <p:nvSpPr>
            <p:cNvPr id="63" name="矩形 62"/>
            <p:cNvSpPr/>
            <p:nvPr/>
          </p:nvSpPr>
          <p:spPr>
            <a:xfrm>
              <a:off x="435496" y="4903048"/>
              <a:ext cx="2246643" cy="1754326"/>
            </a:xfrm>
            <a:prstGeom prst="rect">
              <a:avLst/>
            </a:prstGeom>
          </p:spPr>
          <p:txBody>
            <a:bodyPr wrap="square">
              <a:spAutoFit/>
            </a:bodyPr>
            <a:lstStyle/>
            <a:p>
              <a:pPr lvl="0" algn="just"/>
              <a:r>
                <a:rPr lang="zh-CN" altLang="en-US" dirty="0" smtClean="0">
                  <a:solidFill>
                    <a:srgbClr val="666666"/>
                  </a:solidFill>
                  <a:latin typeface="微软雅黑" panose="020B0503020204020204" pitchFamily="34" charset="-122"/>
                  <a:ea typeface="微软雅黑" panose="020B0503020204020204" pitchFamily="34" charset="-122"/>
                </a:rPr>
                <a:t>      用户</a:t>
              </a:r>
              <a:r>
                <a:rPr lang="zh-CN" altLang="en-US" dirty="0">
                  <a:solidFill>
                    <a:srgbClr val="666666"/>
                  </a:solidFill>
                  <a:latin typeface="微软雅黑" panose="020B0503020204020204" pitchFamily="34" charset="-122"/>
                  <a:ea typeface="微软雅黑" panose="020B0503020204020204" pitchFamily="34" charset="-122"/>
                </a:rPr>
                <a:t>可以自定义进行比较的算法，可以直观地看到每种算法角色从起点到终点的快速过程，感受不同路径规划算法的差别，并且可以以图表的方式在不同维度对算法进行更加数据化的比较。</a:t>
              </a:r>
              <a:endParaRPr lang="zh-HK" altLang="zh-HK" dirty="0">
                <a:solidFill>
                  <a:srgbClr val="666666"/>
                </a:solidFill>
                <a:latin typeface="微软雅黑" panose="020B0503020204020204" pitchFamily="34" charset="-122"/>
                <a:ea typeface="微软雅黑" panose="020B0503020204020204" pitchFamily="34" charset="-122"/>
              </a:endParaRPr>
            </a:p>
          </p:txBody>
        </p:sp>
        <p:sp>
          <p:nvSpPr>
            <p:cNvPr id="64" name="文本框 50"/>
            <p:cNvSpPr txBox="1"/>
            <p:nvPr/>
          </p:nvSpPr>
          <p:spPr>
            <a:xfrm>
              <a:off x="435496" y="4513918"/>
              <a:ext cx="2171700" cy="369332"/>
            </a:xfrm>
            <a:prstGeom prst="rect">
              <a:avLst/>
            </a:prstGeom>
            <a:noFill/>
          </p:spPr>
          <p:txBody>
            <a:bodyPr wrap="square" rtlCol="0">
              <a:spAutoFit/>
            </a:bodyPr>
            <a:lstStyle/>
            <a:p>
              <a:r>
                <a:rPr lang="zh-CN" altLang="en-US" b="1" dirty="0" smtClean="0">
                  <a:solidFill>
                    <a:srgbClr val="0174AB"/>
                  </a:solidFill>
                  <a:latin typeface="微软雅黑" panose="020B0503020204020204" pitchFamily="34" charset="-122"/>
                  <a:ea typeface="微软雅黑" panose="020B0503020204020204" pitchFamily="34" charset="-122"/>
                </a:rPr>
                <a:t>算法比较</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5" name="矩形 64"/>
            <p:cNvSpPr/>
            <p:nvPr/>
          </p:nvSpPr>
          <p:spPr>
            <a:xfrm>
              <a:off x="540271" y="48702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6" name="组合 65"/>
          <p:cNvGrpSpPr/>
          <p:nvPr/>
        </p:nvGrpSpPr>
        <p:grpSpPr>
          <a:xfrm>
            <a:off x="5339110" y="1500713"/>
            <a:ext cx="3549396" cy="1866458"/>
            <a:chOff x="435496" y="1542118"/>
            <a:chExt cx="2246643" cy="1866458"/>
          </a:xfrm>
        </p:grpSpPr>
        <p:sp>
          <p:nvSpPr>
            <p:cNvPr id="67" name="矩形 66"/>
            <p:cNvSpPr/>
            <p:nvPr/>
          </p:nvSpPr>
          <p:spPr>
            <a:xfrm>
              <a:off x="435496" y="1931248"/>
              <a:ext cx="2246643" cy="1477328"/>
            </a:xfrm>
            <a:prstGeom prst="rect">
              <a:avLst/>
            </a:prstGeom>
          </p:spPr>
          <p:txBody>
            <a:bodyPr wrap="square">
              <a:spAutoFit/>
            </a:bodyPr>
            <a:lstStyle/>
            <a:p>
              <a:pPr lvl="0" algn="just"/>
              <a:r>
                <a:rPr lang="zh-CN" altLang="en-US" dirty="0" smtClean="0">
                  <a:solidFill>
                    <a:srgbClr val="666666"/>
                  </a:solidFill>
                  <a:latin typeface="微软雅黑" panose="020B0503020204020204" pitchFamily="34" charset="-122"/>
                  <a:ea typeface="微软雅黑" panose="020B0503020204020204" pitchFamily="34" charset="-122"/>
                </a:rPr>
                <a:t>      用户</a:t>
              </a:r>
              <a:r>
                <a:rPr lang="zh-CN" altLang="en-US" dirty="0">
                  <a:solidFill>
                    <a:srgbClr val="666666"/>
                  </a:solidFill>
                  <a:latin typeface="微软雅黑" panose="020B0503020204020204" pitchFamily="34" charset="-122"/>
                  <a:ea typeface="微软雅黑" panose="020B0503020204020204" pitchFamily="34" charset="-122"/>
                </a:rPr>
                <a:t>可以自定义寻路的起点和终点，可以直观地看到角色从起点一步一步走到终点的全过程，理解不同路径规划算法的执行过程</a:t>
              </a:r>
              <a:r>
                <a:rPr lang="en-US" altLang="zh-HK" sz="1100" dirty="0" smtClean="0">
                  <a:solidFill>
                    <a:srgbClr val="666666"/>
                  </a:solidFill>
                  <a:latin typeface="微软雅黑" panose="020B0503020204020204" pitchFamily="34" charset="-122"/>
                  <a:ea typeface="微软雅黑" panose="020B0503020204020204" pitchFamily="34" charset="-122"/>
                </a:rPr>
                <a:t>.</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8" name="文本框 60"/>
            <p:cNvSpPr txBox="1"/>
            <p:nvPr/>
          </p:nvSpPr>
          <p:spPr>
            <a:xfrm>
              <a:off x="435496" y="1542118"/>
              <a:ext cx="2171700" cy="369332"/>
            </a:xfrm>
            <a:prstGeom prst="rect">
              <a:avLst/>
            </a:prstGeom>
            <a:noFill/>
          </p:spPr>
          <p:txBody>
            <a:bodyPr wrap="square" rtlCol="0">
              <a:spAutoFit/>
            </a:bodyPr>
            <a:lstStyle/>
            <a:p>
              <a:r>
                <a:rPr lang="zh-CN" altLang="en-US" b="1" dirty="0">
                  <a:solidFill>
                    <a:srgbClr val="0174AB"/>
                  </a:solidFill>
                  <a:latin typeface="微软雅黑" panose="020B0503020204020204" pitchFamily="34" charset="-122"/>
                  <a:ea typeface="微软雅黑" panose="020B0503020204020204" pitchFamily="34" charset="-122"/>
                </a:rPr>
                <a:t>路径规划算法</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9" name="矩形 68"/>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70" name="组合 69"/>
          <p:cNvGrpSpPr/>
          <p:nvPr/>
        </p:nvGrpSpPr>
        <p:grpSpPr>
          <a:xfrm>
            <a:off x="5424945" y="3975736"/>
            <a:ext cx="3318267" cy="1866458"/>
            <a:chOff x="435496" y="4513918"/>
            <a:chExt cx="2246643" cy="1866458"/>
          </a:xfrm>
        </p:grpSpPr>
        <p:sp>
          <p:nvSpPr>
            <p:cNvPr id="71" name="矩形 70"/>
            <p:cNvSpPr/>
            <p:nvPr/>
          </p:nvSpPr>
          <p:spPr>
            <a:xfrm>
              <a:off x="435496" y="4903048"/>
              <a:ext cx="2246643" cy="1477328"/>
            </a:xfrm>
            <a:prstGeom prst="rect">
              <a:avLst/>
            </a:prstGeom>
          </p:spPr>
          <p:txBody>
            <a:bodyPr wrap="square">
              <a:spAutoFit/>
            </a:bodyPr>
            <a:lstStyle/>
            <a:p>
              <a:pPr lvl="0" algn="just"/>
              <a:r>
                <a:rPr lang="zh-CN" altLang="en-US" dirty="0" smtClean="0">
                  <a:solidFill>
                    <a:srgbClr val="666666"/>
                  </a:solidFill>
                  <a:latin typeface="微软雅黑" panose="020B0503020204020204" pitchFamily="34" charset="-122"/>
                  <a:ea typeface="微软雅黑" panose="020B0503020204020204" pitchFamily="34" charset="-122"/>
                </a:rPr>
                <a:t>      毕业论文</a:t>
              </a:r>
              <a:r>
                <a:rPr lang="zh-CN" altLang="en-US" dirty="0">
                  <a:solidFill>
                    <a:srgbClr val="666666"/>
                  </a:solidFill>
                  <a:latin typeface="微软雅黑" panose="020B0503020204020204" pitchFamily="34" charset="-122"/>
                  <a:ea typeface="微软雅黑" panose="020B0503020204020204" pitchFamily="34" charset="-122"/>
                </a:rPr>
                <a:t>中要对不同路径规划算法的区别，各自的优缺点、试用场景等方面进行深入的分析和阐述，并提出可能的改进策略</a:t>
              </a:r>
              <a:r>
                <a:rPr lang="zh-CN" altLang="en-US" sz="1100" dirty="0">
                  <a:solidFill>
                    <a:srgbClr val="666666"/>
                  </a:solidFill>
                  <a:latin typeface="微软雅黑" panose="020B0503020204020204" pitchFamily="34" charset="-122"/>
                  <a:ea typeface="微软雅黑" panose="020B0503020204020204" pitchFamily="34" charset="-122"/>
                </a:rPr>
                <a:t>。</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2" name="文本框 64"/>
            <p:cNvSpPr txBox="1"/>
            <p:nvPr/>
          </p:nvSpPr>
          <p:spPr>
            <a:xfrm>
              <a:off x="435496" y="4513918"/>
              <a:ext cx="2171700" cy="369332"/>
            </a:xfrm>
            <a:prstGeom prst="rect">
              <a:avLst/>
            </a:prstGeom>
            <a:noFill/>
          </p:spPr>
          <p:txBody>
            <a:bodyPr wrap="square" rtlCol="0">
              <a:spAutoFit/>
            </a:bodyPr>
            <a:lstStyle/>
            <a:p>
              <a:r>
                <a:rPr lang="zh-CN" altLang="en-US" b="1" dirty="0" smtClean="0">
                  <a:solidFill>
                    <a:srgbClr val="0174AB"/>
                  </a:solidFill>
                  <a:latin typeface="微软雅黑" panose="020B0503020204020204" pitchFamily="34" charset="-122"/>
                  <a:ea typeface="微软雅黑" panose="020B0503020204020204" pitchFamily="34" charset="-122"/>
                </a:rPr>
                <a:t>总结</a:t>
              </a:r>
              <a:r>
                <a:rPr lang="zh-CN" altLang="en-US" b="1" dirty="0">
                  <a:solidFill>
                    <a:srgbClr val="0174AB"/>
                  </a:solidFill>
                  <a:latin typeface="微软雅黑" panose="020B0503020204020204" pitchFamily="34" charset="-122"/>
                  <a:ea typeface="微软雅黑" panose="020B0503020204020204" pitchFamily="34" charset="-122"/>
                </a:rPr>
                <a:t>归纳</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3" name="矩形 72"/>
            <p:cNvSpPr/>
            <p:nvPr/>
          </p:nvSpPr>
          <p:spPr>
            <a:xfrm>
              <a:off x="540271" y="48702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Tree>
    <p:extLst>
      <p:ext uri="{BB962C8B-B14F-4D97-AF65-F5344CB8AC3E}">
        <p14:creationId xmlns:p14="http://schemas.microsoft.com/office/powerpoint/2010/main" val="4288744538"/>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预期目标</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679893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关键问题</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课题任务</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技术方案</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770574" y="93911"/>
            <a:ext cx="1344726"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时间安排</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主要内容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906373015"/>
              </p:ext>
            </p:extLst>
          </p:nvPr>
        </p:nvGraphicFramePr>
        <p:xfrm>
          <a:off x="641262" y="764291"/>
          <a:ext cx="3796267" cy="5730638"/>
        </p:xfrm>
        <a:graphic>
          <a:graphicData uri="http://schemas.openxmlformats.org/drawingml/2006/table">
            <a:tbl>
              <a:tblPr firstRow="1" firstCol="1" bandRow="1">
                <a:tableStyleId>{5C22544A-7EE6-4342-B048-85BDC9FD1C3A}</a:tableStyleId>
              </a:tblPr>
              <a:tblGrid>
                <a:gridCol w="1781755"/>
                <a:gridCol w="2014512"/>
              </a:tblGrid>
              <a:tr h="492046">
                <a:tc>
                  <a:txBody>
                    <a:bodyPr/>
                    <a:lstStyle/>
                    <a:p>
                      <a:pPr algn="ctr">
                        <a:lnSpc>
                          <a:spcPts val="2200"/>
                        </a:lnSpc>
                        <a:spcAft>
                          <a:spcPts val="0"/>
                        </a:spcAft>
                      </a:pPr>
                      <a:r>
                        <a:rPr lang="zh-CN" sz="1800" kern="100" dirty="0">
                          <a:effectLst/>
                        </a:rPr>
                        <a:t>时间</a:t>
                      </a:r>
                      <a:endParaRPr lang="zh-CN" sz="1800" kern="100" dirty="0">
                        <a:effectLst/>
                        <a:latin typeface="Times New Roman"/>
                        <a:ea typeface="宋体"/>
                      </a:endParaRPr>
                    </a:p>
                  </a:txBody>
                  <a:tcPr marL="26701" marR="26701" marT="0" marB="0"/>
                </a:tc>
                <a:tc>
                  <a:txBody>
                    <a:bodyPr/>
                    <a:lstStyle/>
                    <a:p>
                      <a:pPr algn="ctr">
                        <a:lnSpc>
                          <a:spcPts val="2200"/>
                        </a:lnSpc>
                        <a:spcAft>
                          <a:spcPts val="0"/>
                        </a:spcAft>
                      </a:pPr>
                      <a:r>
                        <a:rPr lang="zh-CN" sz="1800" kern="100" dirty="0">
                          <a:effectLst/>
                        </a:rPr>
                        <a:t>内容</a:t>
                      </a:r>
                      <a:endParaRPr lang="zh-CN" sz="1800" kern="100" dirty="0">
                        <a:effectLst/>
                        <a:latin typeface="Times New Roman"/>
                        <a:ea typeface="宋体"/>
                      </a:endParaRPr>
                    </a:p>
                  </a:txBody>
                  <a:tcPr marL="26701" marR="26701" marT="0" marB="0"/>
                </a:tc>
              </a:tr>
              <a:tr h="874472">
                <a:tc>
                  <a:txBody>
                    <a:bodyPr/>
                    <a:lstStyle/>
                    <a:p>
                      <a:pPr algn="ctr">
                        <a:lnSpc>
                          <a:spcPts val="2200"/>
                        </a:lnSpc>
                        <a:spcAft>
                          <a:spcPts val="0"/>
                        </a:spcAft>
                      </a:pPr>
                      <a:r>
                        <a:rPr lang="x-none" sz="2000" kern="100" dirty="0">
                          <a:effectLst/>
                        </a:rPr>
                        <a:t>2017.01.01-01.13</a:t>
                      </a:r>
                      <a:endParaRPr lang="zh-CN" sz="2000" kern="100" dirty="0">
                        <a:effectLst/>
                        <a:latin typeface="Times New Roman"/>
                        <a:ea typeface="宋体"/>
                      </a:endParaRPr>
                    </a:p>
                  </a:txBody>
                  <a:tcPr marL="26701" marR="26701" marT="0" marB="0" anchor="ctr"/>
                </a:tc>
                <a:tc>
                  <a:txBody>
                    <a:bodyPr/>
                    <a:lstStyle/>
                    <a:p>
                      <a:pPr algn="ctr">
                        <a:lnSpc>
                          <a:spcPts val="2200"/>
                        </a:lnSpc>
                        <a:spcAft>
                          <a:spcPts val="0"/>
                        </a:spcAft>
                      </a:pPr>
                      <a:r>
                        <a:rPr lang="zh-CN" sz="2000" kern="100" dirty="0" smtClean="0">
                          <a:effectLst/>
                        </a:rPr>
                        <a:t>毕</a:t>
                      </a:r>
                      <a:r>
                        <a:rPr lang="zh-CN" sz="2000" kern="100" dirty="0">
                          <a:effectLst/>
                        </a:rPr>
                        <a:t>设选题</a:t>
                      </a:r>
                    </a:p>
                    <a:p>
                      <a:pPr algn="ctr">
                        <a:lnSpc>
                          <a:spcPts val="2200"/>
                        </a:lnSpc>
                        <a:spcAft>
                          <a:spcPts val="0"/>
                        </a:spcAft>
                      </a:pPr>
                      <a:r>
                        <a:rPr lang="zh-CN" sz="2000" kern="100" dirty="0" smtClean="0">
                          <a:effectLst/>
                        </a:rPr>
                        <a:t>准备</a:t>
                      </a:r>
                      <a:r>
                        <a:rPr lang="zh-CN" sz="2000" kern="100" dirty="0">
                          <a:effectLst/>
                        </a:rPr>
                        <a:t>开题报告</a:t>
                      </a:r>
                      <a:endParaRPr lang="zh-CN" sz="2000" kern="100" dirty="0">
                        <a:effectLst/>
                        <a:latin typeface="Times New Roman"/>
                        <a:ea typeface="宋体"/>
                      </a:endParaRPr>
                    </a:p>
                  </a:txBody>
                  <a:tcPr marL="26701" marR="26701" marT="0" marB="0" anchor="ctr"/>
                </a:tc>
              </a:tr>
              <a:tr h="1197951">
                <a:tc>
                  <a:txBody>
                    <a:bodyPr/>
                    <a:lstStyle/>
                    <a:p>
                      <a:pPr algn="ctr">
                        <a:lnSpc>
                          <a:spcPts val="2200"/>
                        </a:lnSpc>
                        <a:spcAft>
                          <a:spcPts val="0"/>
                        </a:spcAft>
                      </a:pPr>
                      <a:r>
                        <a:rPr lang="en-US" sz="2000" kern="100">
                          <a:effectLst/>
                        </a:rPr>
                        <a:t>2017.02.27-03.05</a:t>
                      </a:r>
                      <a:endParaRPr lang="zh-CN" sz="2000" kern="100">
                        <a:effectLst/>
                        <a:latin typeface="Times New Roman"/>
                        <a:ea typeface="宋体"/>
                      </a:endParaRPr>
                    </a:p>
                  </a:txBody>
                  <a:tcPr marL="26701" marR="26701" marT="0" marB="0" anchor="ctr"/>
                </a:tc>
                <a:tc>
                  <a:txBody>
                    <a:bodyPr/>
                    <a:lstStyle/>
                    <a:p>
                      <a:pPr algn="ctr">
                        <a:lnSpc>
                          <a:spcPts val="2200"/>
                        </a:lnSpc>
                        <a:spcAft>
                          <a:spcPts val="0"/>
                        </a:spcAft>
                      </a:pPr>
                      <a:r>
                        <a:rPr lang="zh-CN" sz="2000" kern="100" dirty="0" smtClean="0">
                          <a:effectLst/>
                        </a:rPr>
                        <a:t>项目</a:t>
                      </a:r>
                      <a:r>
                        <a:rPr lang="zh-CN" sz="2000" kern="100" dirty="0">
                          <a:effectLst/>
                        </a:rPr>
                        <a:t>立项</a:t>
                      </a:r>
                      <a:r>
                        <a:rPr lang="x-none" sz="2000" kern="100" dirty="0">
                          <a:effectLst/>
                        </a:rPr>
                        <a:t>.</a:t>
                      </a:r>
                      <a:endParaRPr lang="zh-CN" sz="2000" kern="100" dirty="0">
                        <a:effectLst/>
                      </a:endParaRPr>
                    </a:p>
                    <a:p>
                      <a:pPr algn="ctr">
                        <a:lnSpc>
                          <a:spcPts val="2200"/>
                        </a:lnSpc>
                        <a:spcAft>
                          <a:spcPts val="0"/>
                        </a:spcAft>
                      </a:pPr>
                      <a:r>
                        <a:rPr lang="zh-CN" sz="2000" kern="100" dirty="0" smtClean="0">
                          <a:effectLst/>
                        </a:rPr>
                        <a:t>界面</a:t>
                      </a:r>
                      <a:r>
                        <a:rPr lang="zh-CN" sz="2000" kern="100" dirty="0">
                          <a:effectLst/>
                        </a:rPr>
                        <a:t>设计及实现</a:t>
                      </a:r>
                      <a:endParaRPr lang="zh-CN" sz="2000" kern="100" dirty="0">
                        <a:effectLst/>
                        <a:latin typeface="Times New Roman"/>
                        <a:ea typeface="宋体"/>
                      </a:endParaRPr>
                    </a:p>
                  </a:txBody>
                  <a:tcPr marL="26701" marR="26701" marT="0" marB="0" anchor="ctr"/>
                </a:tc>
              </a:tr>
              <a:tr h="1819222">
                <a:tc>
                  <a:txBody>
                    <a:bodyPr/>
                    <a:lstStyle/>
                    <a:p>
                      <a:pPr algn="ctr">
                        <a:lnSpc>
                          <a:spcPts val="2200"/>
                        </a:lnSpc>
                        <a:spcAft>
                          <a:spcPts val="0"/>
                        </a:spcAft>
                      </a:pPr>
                      <a:r>
                        <a:rPr lang="x-none" sz="2000" kern="100" dirty="0">
                          <a:effectLst/>
                        </a:rPr>
                        <a:t>2017.03.06-03.19</a:t>
                      </a:r>
                      <a:endParaRPr lang="zh-CN" sz="2000" kern="100" dirty="0">
                        <a:effectLst/>
                        <a:latin typeface="Times New Roman"/>
                        <a:ea typeface="宋体"/>
                      </a:endParaRPr>
                    </a:p>
                  </a:txBody>
                  <a:tcPr marL="26701" marR="26701" marT="0" marB="0" anchor="ctr"/>
                </a:tc>
                <a:tc>
                  <a:txBody>
                    <a:bodyPr/>
                    <a:lstStyle/>
                    <a:p>
                      <a:pPr algn="ctr">
                        <a:lnSpc>
                          <a:spcPts val="2200"/>
                        </a:lnSpc>
                        <a:spcAft>
                          <a:spcPts val="0"/>
                        </a:spcAft>
                      </a:pPr>
                      <a:r>
                        <a:rPr lang="zh-CN" sz="2000" kern="100" dirty="0" smtClean="0">
                          <a:effectLst/>
                        </a:rPr>
                        <a:t>迷宫</a:t>
                      </a:r>
                      <a:r>
                        <a:rPr lang="zh-CN" sz="2000" kern="100" dirty="0">
                          <a:effectLst/>
                        </a:rPr>
                        <a:t>自动生成的设计和实现</a:t>
                      </a:r>
                    </a:p>
                    <a:p>
                      <a:pPr algn="ctr">
                        <a:lnSpc>
                          <a:spcPts val="2200"/>
                        </a:lnSpc>
                        <a:spcAft>
                          <a:spcPts val="0"/>
                        </a:spcAft>
                      </a:pPr>
                      <a:r>
                        <a:rPr lang="zh-CN" sz="2000" kern="100" dirty="0" smtClean="0">
                          <a:effectLst/>
                        </a:rPr>
                        <a:t>游戏</a:t>
                      </a:r>
                      <a:r>
                        <a:rPr lang="zh-CN" sz="2000" kern="100" dirty="0">
                          <a:effectLst/>
                        </a:rPr>
                        <a:t>角色的设计和实现</a:t>
                      </a:r>
                      <a:endParaRPr lang="zh-CN" sz="2000" kern="100" dirty="0">
                        <a:effectLst/>
                        <a:latin typeface="Times New Roman"/>
                        <a:ea typeface="宋体"/>
                      </a:endParaRPr>
                    </a:p>
                  </a:txBody>
                  <a:tcPr marL="26701" marR="26701" marT="0" marB="0" anchor="ctr"/>
                </a:tc>
              </a:tr>
              <a:tr h="1346947">
                <a:tc>
                  <a:txBody>
                    <a:bodyPr/>
                    <a:lstStyle/>
                    <a:p>
                      <a:pPr algn="ctr">
                        <a:lnSpc>
                          <a:spcPts val="2200"/>
                        </a:lnSpc>
                        <a:spcAft>
                          <a:spcPts val="0"/>
                        </a:spcAft>
                      </a:pPr>
                      <a:r>
                        <a:rPr lang="x-none" sz="2000" kern="100" dirty="0">
                          <a:effectLst/>
                        </a:rPr>
                        <a:t>2017.03.20-04.10</a:t>
                      </a:r>
                      <a:endParaRPr lang="zh-CN" sz="2000" kern="100" dirty="0">
                        <a:effectLst/>
                        <a:latin typeface="Times New Roman"/>
                        <a:ea typeface="宋体"/>
                      </a:endParaRPr>
                    </a:p>
                  </a:txBody>
                  <a:tcPr marL="26701" marR="26701" marT="0" marB="0" anchor="ctr"/>
                </a:tc>
                <a:tc>
                  <a:txBody>
                    <a:bodyPr/>
                    <a:lstStyle/>
                    <a:p>
                      <a:pPr algn="ctr">
                        <a:lnSpc>
                          <a:spcPts val="2200"/>
                        </a:lnSpc>
                        <a:spcAft>
                          <a:spcPts val="0"/>
                        </a:spcAft>
                      </a:pPr>
                      <a:r>
                        <a:rPr lang="zh-CN" sz="2000" kern="100" dirty="0" smtClean="0">
                          <a:effectLst/>
                        </a:rPr>
                        <a:t>论文</a:t>
                      </a:r>
                      <a:r>
                        <a:rPr lang="zh-CN" sz="2000" kern="100" dirty="0">
                          <a:effectLst/>
                        </a:rPr>
                        <a:t>翻译</a:t>
                      </a:r>
                    </a:p>
                    <a:p>
                      <a:pPr algn="ctr">
                        <a:lnSpc>
                          <a:spcPts val="2200"/>
                        </a:lnSpc>
                        <a:spcAft>
                          <a:spcPts val="0"/>
                        </a:spcAft>
                      </a:pPr>
                      <a:r>
                        <a:rPr lang="zh-CN" sz="2000" kern="100" dirty="0" smtClean="0">
                          <a:effectLst/>
                        </a:rPr>
                        <a:t>实现</a:t>
                      </a:r>
                      <a:r>
                        <a:rPr lang="zh-CN" sz="2000" kern="100" dirty="0">
                          <a:effectLst/>
                        </a:rPr>
                        <a:t>一种寻路算法</a:t>
                      </a:r>
                      <a:endParaRPr lang="zh-CN" sz="2000" kern="100" dirty="0">
                        <a:effectLst/>
                        <a:latin typeface="Times New Roman"/>
                        <a:ea typeface="宋体"/>
                      </a:endParaRPr>
                    </a:p>
                  </a:txBody>
                  <a:tcPr marL="26701" marR="26701" marT="0" marB="0" anchor="ctr"/>
                </a:tc>
              </a:tr>
            </a:tbl>
          </a:graphicData>
        </a:graphic>
      </p:graphicFrame>
      <p:graphicFrame>
        <p:nvGraphicFramePr>
          <p:cNvPr id="34" name="表格 33"/>
          <p:cNvGraphicFramePr>
            <a:graphicFrameLocks noGrp="1"/>
          </p:cNvGraphicFramePr>
          <p:nvPr>
            <p:extLst>
              <p:ext uri="{D42A27DB-BD31-4B8C-83A1-F6EECF244321}">
                <p14:modId xmlns:p14="http://schemas.microsoft.com/office/powerpoint/2010/main" val="559236597"/>
              </p:ext>
            </p:extLst>
          </p:nvPr>
        </p:nvGraphicFramePr>
        <p:xfrm>
          <a:off x="4572000" y="766482"/>
          <a:ext cx="3877957" cy="5701553"/>
        </p:xfrm>
        <a:graphic>
          <a:graphicData uri="http://schemas.openxmlformats.org/drawingml/2006/table">
            <a:tbl>
              <a:tblPr firstRow="1" firstCol="1" bandRow="1">
                <a:tableStyleId>{5C22544A-7EE6-4342-B048-85BDC9FD1C3A}</a:tableStyleId>
              </a:tblPr>
              <a:tblGrid>
                <a:gridCol w="1633245"/>
                <a:gridCol w="2244712"/>
              </a:tblGrid>
              <a:tr h="484094">
                <a:tc>
                  <a:txBody>
                    <a:bodyPr/>
                    <a:lstStyle/>
                    <a:p>
                      <a:pPr algn="ctr">
                        <a:lnSpc>
                          <a:spcPts val="2200"/>
                        </a:lnSpc>
                        <a:spcAft>
                          <a:spcPts val="0"/>
                        </a:spcAft>
                      </a:pPr>
                      <a:r>
                        <a:rPr lang="zh-CN" sz="1800" kern="100" dirty="0">
                          <a:effectLst/>
                        </a:rPr>
                        <a:t>时间</a:t>
                      </a:r>
                      <a:endParaRPr lang="zh-CN" sz="1800" kern="100" dirty="0">
                        <a:effectLst/>
                        <a:latin typeface="Times New Roman"/>
                        <a:ea typeface="宋体"/>
                      </a:endParaRPr>
                    </a:p>
                  </a:txBody>
                  <a:tcPr marL="26701" marR="26701" marT="0" marB="0"/>
                </a:tc>
                <a:tc>
                  <a:txBody>
                    <a:bodyPr/>
                    <a:lstStyle/>
                    <a:p>
                      <a:pPr algn="ctr">
                        <a:lnSpc>
                          <a:spcPts val="2200"/>
                        </a:lnSpc>
                        <a:spcAft>
                          <a:spcPts val="0"/>
                        </a:spcAft>
                      </a:pPr>
                      <a:r>
                        <a:rPr lang="zh-CN" sz="1800" kern="100">
                          <a:effectLst/>
                        </a:rPr>
                        <a:t>内容</a:t>
                      </a:r>
                      <a:endParaRPr lang="zh-CN" sz="1800" kern="100">
                        <a:effectLst/>
                        <a:latin typeface="Times New Roman"/>
                        <a:ea typeface="宋体"/>
                      </a:endParaRPr>
                    </a:p>
                  </a:txBody>
                  <a:tcPr marL="26701" marR="26701" marT="0" marB="0"/>
                </a:tc>
              </a:tr>
              <a:tr h="860612">
                <a:tc>
                  <a:txBody>
                    <a:bodyPr/>
                    <a:lstStyle/>
                    <a:p>
                      <a:pPr algn="ctr">
                        <a:lnSpc>
                          <a:spcPts val="2200"/>
                        </a:lnSpc>
                        <a:spcAft>
                          <a:spcPts val="0"/>
                        </a:spcAft>
                      </a:pPr>
                      <a:r>
                        <a:rPr lang="x-none" sz="2000" kern="100" dirty="0">
                          <a:effectLst/>
                        </a:rPr>
                        <a:t>2017.04.11-04.17</a:t>
                      </a:r>
                      <a:endParaRPr lang="zh-CN" sz="2000" kern="100" dirty="0">
                        <a:effectLst/>
                        <a:latin typeface="Times New Roman"/>
                        <a:ea typeface="宋体"/>
                      </a:endParaRPr>
                    </a:p>
                  </a:txBody>
                  <a:tcPr marL="26701" marR="26701" marT="0" marB="0" anchor="ctr"/>
                </a:tc>
                <a:tc>
                  <a:txBody>
                    <a:bodyPr/>
                    <a:lstStyle/>
                    <a:p>
                      <a:pPr algn="ctr">
                        <a:lnSpc>
                          <a:spcPts val="2200"/>
                        </a:lnSpc>
                        <a:spcAft>
                          <a:spcPts val="0"/>
                        </a:spcAft>
                      </a:pPr>
                      <a:r>
                        <a:rPr lang="zh-CN" sz="2000" kern="100" dirty="0" smtClean="0">
                          <a:effectLst/>
                        </a:rPr>
                        <a:t>中期</a:t>
                      </a:r>
                      <a:r>
                        <a:rPr lang="zh-CN" sz="2000" kern="100" dirty="0">
                          <a:effectLst/>
                        </a:rPr>
                        <a:t>检查</a:t>
                      </a:r>
                      <a:endParaRPr lang="zh-CN" sz="2000" kern="100" dirty="0">
                        <a:effectLst/>
                        <a:latin typeface="Times New Roman"/>
                        <a:ea typeface="宋体"/>
                      </a:endParaRPr>
                    </a:p>
                  </a:txBody>
                  <a:tcPr marL="26701" marR="26701" marT="0" marB="0" anchor="ctr"/>
                </a:tc>
              </a:tr>
              <a:tr h="1210236">
                <a:tc>
                  <a:txBody>
                    <a:bodyPr/>
                    <a:lstStyle/>
                    <a:p>
                      <a:pPr algn="ctr">
                        <a:lnSpc>
                          <a:spcPts val="2200"/>
                        </a:lnSpc>
                        <a:spcAft>
                          <a:spcPts val="0"/>
                        </a:spcAft>
                      </a:pPr>
                      <a:r>
                        <a:rPr lang="x-none" sz="2000" kern="100" dirty="0">
                          <a:effectLst/>
                        </a:rPr>
                        <a:t>2017.04.18-05.01</a:t>
                      </a:r>
                      <a:endParaRPr lang="zh-CN" sz="2000" kern="100" dirty="0">
                        <a:effectLst/>
                        <a:latin typeface="Times New Roman"/>
                        <a:ea typeface="宋体"/>
                      </a:endParaRPr>
                    </a:p>
                  </a:txBody>
                  <a:tcPr marL="26701" marR="26701" marT="0" marB="0" anchor="ctr"/>
                </a:tc>
                <a:tc>
                  <a:txBody>
                    <a:bodyPr/>
                    <a:lstStyle/>
                    <a:p>
                      <a:pPr algn="ctr">
                        <a:lnSpc>
                          <a:spcPts val="2200"/>
                        </a:lnSpc>
                        <a:spcAft>
                          <a:spcPts val="0"/>
                        </a:spcAft>
                      </a:pPr>
                      <a:r>
                        <a:rPr lang="zh-CN" sz="2000" kern="100" dirty="0" smtClean="0">
                          <a:effectLst/>
                        </a:rPr>
                        <a:t>实现</a:t>
                      </a:r>
                      <a:r>
                        <a:rPr lang="zh-CN" sz="2000" kern="100" dirty="0">
                          <a:effectLst/>
                        </a:rPr>
                        <a:t>剩余寻路</a:t>
                      </a:r>
                    </a:p>
                    <a:p>
                      <a:pPr algn="ctr">
                        <a:lnSpc>
                          <a:spcPts val="2200"/>
                        </a:lnSpc>
                        <a:spcAft>
                          <a:spcPts val="0"/>
                        </a:spcAft>
                      </a:pPr>
                      <a:r>
                        <a:rPr lang="zh-CN" sz="2000" kern="100" dirty="0" smtClean="0">
                          <a:effectLst/>
                        </a:rPr>
                        <a:t>优化</a:t>
                      </a:r>
                      <a:r>
                        <a:rPr lang="zh-CN" sz="2000" kern="100" dirty="0">
                          <a:effectLst/>
                        </a:rPr>
                        <a:t>界面</a:t>
                      </a:r>
                      <a:endParaRPr lang="zh-CN" sz="2000" kern="100" dirty="0">
                        <a:effectLst/>
                        <a:latin typeface="Times New Roman"/>
                        <a:ea typeface="宋体"/>
                      </a:endParaRPr>
                    </a:p>
                  </a:txBody>
                  <a:tcPr marL="26701" marR="26701" marT="0" marB="0" anchor="ctr"/>
                </a:tc>
              </a:tr>
              <a:tr h="1317811">
                <a:tc>
                  <a:txBody>
                    <a:bodyPr/>
                    <a:lstStyle/>
                    <a:p>
                      <a:pPr algn="ctr">
                        <a:lnSpc>
                          <a:spcPts val="2200"/>
                        </a:lnSpc>
                        <a:spcAft>
                          <a:spcPts val="0"/>
                        </a:spcAft>
                      </a:pPr>
                      <a:r>
                        <a:rPr lang="x-none" sz="2000" kern="100" dirty="0">
                          <a:effectLst/>
                        </a:rPr>
                        <a:t>2017.05.02-05.20</a:t>
                      </a:r>
                      <a:endParaRPr lang="zh-CN" sz="2000" kern="100" dirty="0">
                        <a:effectLst/>
                        <a:latin typeface="Times New Roman"/>
                        <a:ea typeface="宋体"/>
                      </a:endParaRPr>
                    </a:p>
                  </a:txBody>
                  <a:tcPr marL="26701" marR="26701" marT="0" marB="0" anchor="ctr"/>
                </a:tc>
                <a:tc>
                  <a:txBody>
                    <a:bodyPr/>
                    <a:lstStyle/>
                    <a:p>
                      <a:pPr algn="ctr">
                        <a:lnSpc>
                          <a:spcPts val="2200"/>
                        </a:lnSpc>
                        <a:spcAft>
                          <a:spcPts val="0"/>
                        </a:spcAft>
                      </a:pPr>
                      <a:r>
                        <a:rPr lang="zh-CN" sz="2000" kern="100" dirty="0" smtClean="0">
                          <a:effectLst/>
                        </a:rPr>
                        <a:t>实现</a:t>
                      </a:r>
                      <a:r>
                        <a:rPr lang="zh-CN" sz="2000" kern="100" dirty="0">
                          <a:effectLst/>
                        </a:rPr>
                        <a:t>算法比较功能</a:t>
                      </a:r>
                    </a:p>
                    <a:p>
                      <a:pPr algn="ctr">
                        <a:lnSpc>
                          <a:spcPts val="2200"/>
                        </a:lnSpc>
                        <a:spcAft>
                          <a:spcPts val="0"/>
                        </a:spcAft>
                      </a:pPr>
                      <a:r>
                        <a:rPr lang="zh-CN" sz="2000" kern="100" dirty="0" smtClean="0">
                          <a:effectLst/>
                        </a:rPr>
                        <a:t>优化</a:t>
                      </a:r>
                      <a:r>
                        <a:rPr lang="zh-CN" sz="2000" kern="100" dirty="0">
                          <a:effectLst/>
                        </a:rPr>
                        <a:t>界面</a:t>
                      </a:r>
                      <a:endParaRPr lang="zh-CN" sz="2000" kern="100" dirty="0">
                        <a:effectLst/>
                        <a:latin typeface="Times New Roman"/>
                        <a:ea typeface="宋体"/>
                      </a:endParaRPr>
                    </a:p>
                  </a:txBody>
                  <a:tcPr marL="26701" marR="26701" marT="0" marB="0" anchor="ctr"/>
                </a:tc>
              </a:tr>
              <a:tr h="1129553">
                <a:tc>
                  <a:txBody>
                    <a:bodyPr/>
                    <a:lstStyle/>
                    <a:p>
                      <a:pPr algn="ctr">
                        <a:lnSpc>
                          <a:spcPts val="2200"/>
                        </a:lnSpc>
                        <a:spcAft>
                          <a:spcPts val="0"/>
                        </a:spcAft>
                      </a:pPr>
                      <a:r>
                        <a:rPr lang="x-none" sz="2000" kern="100">
                          <a:effectLst/>
                        </a:rPr>
                        <a:t>2017.05.21-05.29</a:t>
                      </a:r>
                      <a:endParaRPr lang="zh-CN" sz="2000" kern="100">
                        <a:effectLst/>
                        <a:latin typeface="Times New Roman"/>
                        <a:ea typeface="宋体"/>
                      </a:endParaRPr>
                    </a:p>
                  </a:txBody>
                  <a:tcPr marL="26701" marR="26701" marT="0" marB="0" anchor="ctr"/>
                </a:tc>
                <a:tc>
                  <a:txBody>
                    <a:bodyPr/>
                    <a:lstStyle/>
                    <a:p>
                      <a:pPr algn="ctr">
                        <a:lnSpc>
                          <a:spcPts val="2200"/>
                        </a:lnSpc>
                        <a:spcAft>
                          <a:spcPts val="0"/>
                        </a:spcAft>
                      </a:pPr>
                      <a:r>
                        <a:rPr lang="zh-CN" sz="2000" kern="100" dirty="0" smtClean="0">
                          <a:effectLst/>
                        </a:rPr>
                        <a:t>测试</a:t>
                      </a:r>
                      <a:endParaRPr lang="zh-CN" sz="2000" kern="100" dirty="0">
                        <a:effectLst/>
                      </a:endParaRPr>
                    </a:p>
                    <a:p>
                      <a:pPr algn="ctr">
                        <a:lnSpc>
                          <a:spcPts val="2200"/>
                        </a:lnSpc>
                        <a:spcAft>
                          <a:spcPts val="0"/>
                        </a:spcAft>
                      </a:pPr>
                      <a:r>
                        <a:rPr lang="zh-CN" sz="2000" kern="100" dirty="0" smtClean="0">
                          <a:effectLst/>
                        </a:rPr>
                        <a:t>优化</a:t>
                      </a:r>
                      <a:r>
                        <a:rPr lang="zh-CN" sz="2000" kern="100" dirty="0">
                          <a:effectLst/>
                        </a:rPr>
                        <a:t>程序</a:t>
                      </a:r>
                    </a:p>
                    <a:p>
                      <a:pPr algn="ctr">
                        <a:lnSpc>
                          <a:spcPts val="2200"/>
                        </a:lnSpc>
                        <a:spcAft>
                          <a:spcPts val="0"/>
                        </a:spcAft>
                      </a:pPr>
                      <a:r>
                        <a:rPr lang="zh-CN" sz="2000" kern="100" dirty="0" smtClean="0">
                          <a:effectLst/>
                        </a:rPr>
                        <a:t>准备</a:t>
                      </a:r>
                      <a:r>
                        <a:rPr lang="zh-CN" sz="2000" kern="100" dirty="0">
                          <a:effectLst/>
                        </a:rPr>
                        <a:t>答辩</a:t>
                      </a:r>
                      <a:endParaRPr lang="zh-CN" sz="2000" kern="100" dirty="0">
                        <a:effectLst/>
                        <a:latin typeface="Times New Roman"/>
                        <a:ea typeface="宋体"/>
                      </a:endParaRPr>
                    </a:p>
                  </a:txBody>
                  <a:tcPr marL="26701" marR="26701" marT="0" marB="0" anchor="ctr"/>
                </a:tc>
              </a:tr>
              <a:tr h="699247">
                <a:tc>
                  <a:txBody>
                    <a:bodyPr/>
                    <a:lstStyle/>
                    <a:p>
                      <a:pPr algn="ctr">
                        <a:lnSpc>
                          <a:spcPts val="2200"/>
                        </a:lnSpc>
                        <a:spcAft>
                          <a:spcPts val="0"/>
                        </a:spcAft>
                      </a:pPr>
                      <a:r>
                        <a:rPr lang="x-none" sz="2000" kern="100">
                          <a:effectLst/>
                        </a:rPr>
                        <a:t>2017.05.30-06.08</a:t>
                      </a:r>
                      <a:endParaRPr lang="zh-CN" sz="2000" kern="100">
                        <a:effectLst/>
                        <a:latin typeface="Times New Roman"/>
                        <a:ea typeface="宋体"/>
                      </a:endParaRPr>
                    </a:p>
                  </a:txBody>
                  <a:tcPr marL="26701" marR="26701" marT="0" marB="0" anchor="ctr"/>
                </a:tc>
                <a:tc>
                  <a:txBody>
                    <a:bodyPr/>
                    <a:lstStyle/>
                    <a:p>
                      <a:pPr algn="ctr">
                        <a:lnSpc>
                          <a:spcPts val="2200"/>
                        </a:lnSpc>
                        <a:spcAft>
                          <a:spcPts val="0"/>
                        </a:spcAft>
                      </a:pPr>
                      <a:r>
                        <a:rPr lang="zh-CN" sz="2000" kern="100" dirty="0" smtClean="0">
                          <a:effectLst/>
                        </a:rPr>
                        <a:t>论文</a:t>
                      </a:r>
                      <a:r>
                        <a:rPr lang="zh-CN" sz="2000" kern="100" dirty="0">
                          <a:effectLst/>
                        </a:rPr>
                        <a:t>答辩</a:t>
                      </a:r>
                      <a:endParaRPr lang="zh-CN" sz="2000" kern="100" dirty="0">
                        <a:effectLst/>
                        <a:latin typeface="Times New Roman"/>
                        <a:ea typeface="宋体"/>
                      </a:endParaRPr>
                    </a:p>
                  </a:txBody>
                  <a:tcPr marL="26701" marR="26701" marT="0" marB="0" anchor="ctr"/>
                </a:tc>
              </a:tr>
            </a:tbl>
          </a:graphicData>
        </a:graphic>
      </p:graphicFrame>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3648075" y="1637910"/>
            <a:ext cx="1847850" cy="1720986"/>
            <a:chOff x="1164" y="687"/>
            <a:chExt cx="3219" cy="2998"/>
          </a:xfrm>
          <a:solidFill>
            <a:srgbClr val="0174AB"/>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8" y="1576269"/>
            <a:ext cx="1795460"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主要内容</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067428" y="218191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课题任务</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8" y="4626743"/>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时间安排</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7" y="4022841"/>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预期目标</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smtClean="0">
                <a:solidFill>
                  <a:srgbClr val="0174AB"/>
                </a:solidFill>
                <a:latin typeface="微软雅黑" panose="020B0503020204020204" pitchFamily="34" charset="-122"/>
                <a:ea typeface="微软雅黑" panose="020B0503020204020204" pitchFamily="34" charset="-122"/>
              </a:rPr>
              <a:t>CONTANTS</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
        <p:nvSpPr>
          <p:cNvPr id="22" name="文本框 25"/>
          <p:cNvSpPr txBox="1"/>
          <p:nvPr/>
        </p:nvSpPr>
        <p:spPr>
          <a:xfrm>
            <a:off x="6067422" y="2792578"/>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技术方案</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0" name="文本框 25"/>
          <p:cNvSpPr txBox="1"/>
          <p:nvPr/>
        </p:nvSpPr>
        <p:spPr>
          <a:xfrm>
            <a:off x="6067421" y="3439716"/>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关键问题</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主要内容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课题任务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技术方案</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关键问题</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预期</a:t>
            </a:r>
            <a:r>
              <a:rPr lang="zh-CN" altLang="en-US" spc="300" dirty="0">
                <a:solidFill>
                  <a:schemeClr val="bg1"/>
                </a:solidFill>
                <a:latin typeface="微软雅黑" panose="020B0503020204020204" pitchFamily="34" charset="-122"/>
                <a:ea typeface="微软雅黑" panose="020B0503020204020204" pitchFamily="34" charset="-122"/>
              </a:rPr>
              <a:t>目标</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时间安排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08637" y="1000981"/>
            <a:ext cx="9059122" cy="6600116"/>
            <a:chOff x="-208637" y="1000981"/>
            <a:chExt cx="9059122" cy="6600116"/>
          </a:xfrm>
        </p:grpSpPr>
        <p:sp>
          <p:nvSpPr>
            <p:cNvPr id="18" name="矩形 17"/>
            <p:cNvSpPr/>
            <p:nvPr/>
          </p:nvSpPr>
          <p:spPr>
            <a:xfrm>
              <a:off x="1559762" y="1293659"/>
              <a:ext cx="6024475" cy="4524315"/>
            </a:xfrm>
            <a:prstGeom prst="rect">
              <a:avLst/>
            </a:prstGeom>
          </p:spPr>
          <p:txBody>
            <a:bodyPr wrap="square">
              <a:spAutoFit/>
            </a:bodyPr>
            <a:lstStyle/>
            <a:p>
              <a:pPr lvl="0" algn="just"/>
              <a:r>
                <a:rPr lang="en-US" altLang="zh-CN" sz="2400" dirty="0" smtClean="0">
                  <a:solidFill>
                    <a:srgbClr val="666666"/>
                  </a:solidFill>
                  <a:latin typeface="微软雅黑" panose="020B0503020204020204" pitchFamily="34" charset="-122"/>
                  <a:ea typeface="微软雅黑" panose="020B0503020204020204" pitchFamily="34" charset="-122"/>
                </a:rPr>
                <a:t>       </a:t>
              </a:r>
              <a:r>
                <a:rPr lang="zh-CN" altLang="en-US" sz="2400" dirty="0" smtClean="0">
                  <a:solidFill>
                    <a:srgbClr val="666666"/>
                  </a:solidFill>
                  <a:latin typeface="微软雅黑" panose="020B0503020204020204" pitchFamily="34" charset="-122"/>
                  <a:ea typeface="微软雅黑" panose="020B0503020204020204" pitchFamily="34" charset="-122"/>
                </a:rPr>
                <a:t>迷宫</a:t>
              </a:r>
              <a:r>
                <a:rPr lang="zh-CN" altLang="en-US" sz="2400" dirty="0">
                  <a:solidFill>
                    <a:srgbClr val="666666"/>
                  </a:solidFill>
                  <a:latin typeface="微软雅黑" panose="020B0503020204020204" pitchFamily="34" charset="-122"/>
                  <a:ea typeface="微软雅黑" panose="020B0503020204020204" pitchFamily="34" charset="-122"/>
                </a:rPr>
                <a:t>游戏是一款经典的益智类游戏，玩法非常简单，但游戏内容多变。复杂迷宫游戏的设计则对地图和路径规划均提出了较高的要求</a:t>
              </a:r>
              <a:r>
                <a:rPr lang="zh-CN" altLang="en-US" sz="2400" dirty="0" smtClean="0">
                  <a:solidFill>
                    <a:srgbClr val="666666"/>
                  </a:solidFill>
                  <a:latin typeface="微软雅黑" panose="020B0503020204020204" pitchFamily="34" charset="-122"/>
                  <a:ea typeface="微软雅黑" panose="020B0503020204020204" pitchFamily="34" charset="-122"/>
                </a:rPr>
                <a:t>。</a:t>
              </a:r>
              <a:endParaRPr lang="en-US" altLang="zh-CN" sz="2400" dirty="0">
                <a:solidFill>
                  <a:srgbClr val="666666"/>
                </a:solidFill>
                <a:latin typeface="微软雅黑" panose="020B0503020204020204" pitchFamily="34" charset="-122"/>
                <a:ea typeface="微软雅黑" panose="020B0503020204020204" pitchFamily="34" charset="-122"/>
              </a:endParaRPr>
            </a:p>
            <a:p>
              <a:pPr lvl="0" algn="just"/>
              <a:r>
                <a:rPr lang="en-US" altLang="zh-CN" sz="2400" dirty="0" smtClean="0">
                  <a:solidFill>
                    <a:srgbClr val="666666"/>
                  </a:solidFill>
                  <a:latin typeface="微软雅黑" panose="020B0503020204020204" pitchFamily="34" charset="-122"/>
                  <a:ea typeface="微软雅黑" panose="020B0503020204020204" pitchFamily="34" charset="-122"/>
                </a:rPr>
                <a:t>       </a:t>
              </a:r>
              <a:r>
                <a:rPr lang="zh-CN" altLang="en-US" sz="2400" dirty="0" smtClean="0">
                  <a:solidFill>
                    <a:srgbClr val="666666"/>
                  </a:solidFill>
                  <a:latin typeface="微软雅黑" panose="020B0503020204020204" pitchFamily="34" charset="-122"/>
                  <a:ea typeface="微软雅黑" panose="020B0503020204020204" pitchFamily="34" charset="-122"/>
                </a:rPr>
                <a:t>本</a:t>
              </a:r>
              <a:r>
                <a:rPr lang="zh-CN" altLang="en-US" sz="2400" dirty="0">
                  <a:solidFill>
                    <a:srgbClr val="666666"/>
                  </a:solidFill>
                  <a:latin typeface="微软雅黑" panose="020B0503020204020204" pitchFamily="34" charset="-122"/>
                  <a:ea typeface="微软雅黑" panose="020B0503020204020204" pitchFamily="34" charset="-122"/>
                </a:rPr>
                <a:t>课题旨在设计实现复杂迷宫环境下地图生成的游戏路径规划问题。系统的主要功能包含：游戏角色管理、地图绘制和生成，路径规划算法实现，其中路径规划算法是重点。逻辑推理、启发式搜索、遗传算法</a:t>
              </a:r>
              <a:r>
                <a:rPr lang="zh-CN" altLang="en-US" sz="2400" dirty="0" smtClean="0">
                  <a:solidFill>
                    <a:srgbClr val="666666"/>
                  </a:solidFill>
                  <a:latin typeface="微软雅黑" panose="020B0503020204020204" pitchFamily="34" charset="-122"/>
                  <a:ea typeface="微软雅黑" panose="020B0503020204020204" pitchFamily="34" charset="-122"/>
                </a:rPr>
                <a:t>均讲作为</a:t>
              </a:r>
              <a:r>
                <a:rPr lang="zh-CN" altLang="en-US" sz="2400" dirty="0">
                  <a:solidFill>
                    <a:srgbClr val="666666"/>
                  </a:solidFill>
                  <a:latin typeface="微软雅黑" panose="020B0503020204020204" pitchFamily="34" charset="-122"/>
                  <a:ea typeface="微软雅黑" panose="020B0503020204020204" pitchFamily="34" charset="-122"/>
                </a:rPr>
                <a:t>候选解决</a:t>
              </a:r>
              <a:r>
                <a:rPr lang="zh-CN" altLang="en-US" sz="2400" dirty="0" smtClean="0">
                  <a:solidFill>
                    <a:srgbClr val="666666"/>
                  </a:solidFill>
                  <a:latin typeface="微软雅黑" panose="020B0503020204020204" pitchFamily="34" charset="-122"/>
                  <a:ea typeface="微软雅黑" panose="020B0503020204020204" pitchFamily="34" charset="-122"/>
                </a:rPr>
                <a:t>方案。</a:t>
              </a:r>
              <a:endParaRPr lang="en-US" altLang="zh-CN" sz="2400" dirty="0" smtClean="0">
                <a:solidFill>
                  <a:srgbClr val="666666"/>
                </a:solidFill>
                <a:latin typeface="微软雅黑" panose="020B0503020204020204" pitchFamily="34" charset="-122"/>
                <a:ea typeface="微软雅黑" panose="020B0503020204020204" pitchFamily="34" charset="-122"/>
              </a:endParaRPr>
            </a:p>
            <a:p>
              <a:pPr lvl="0" algn="just"/>
              <a:r>
                <a:rPr lang="zh-CN" altLang="en-US" sz="2400" dirty="0" smtClean="0">
                  <a:solidFill>
                    <a:srgbClr val="666666"/>
                  </a:solidFill>
                  <a:latin typeface="微软雅黑" panose="020B0503020204020204" pitchFamily="34" charset="-122"/>
                  <a:ea typeface="微软雅黑" panose="020B0503020204020204" pitchFamily="34" charset="-122"/>
                </a:rPr>
                <a:t>       通过</a:t>
              </a:r>
              <a:r>
                <a:rPr lang="zh-CN" altLang="en-US" sz="2400" dirty="0">
                  <a:solidFill>
                    <a:srgbClr val="666666"/>
                  </a:solidFill>
                  <a:latin typeface="微软雅黑" panose="020B0503020204020204" pitchFamily="34" charset="-122"/>
                  <a:ea typeface="微软雅黑" panose="020B0503020204020204" pitchFamily="34" charset="-122"/>
                </a:rPr>
                <a:t>多种路径规划算法的实施，比较各种方法的优势和应用</a:t>
              </a:r>
              <a:r>
                <a:rPr lang="zh-CN" altLang="en-US" sz="2400" dirty="0" smtClean="0">
                  <a:solidFill>
                    <a:srgbClr val="666666"/>
                  </a:solidFill>
                  <a:latin typeface="微软雅黑" panose="020B0503020204020204" pitchFamily="34" charset="-122"/>
                  <a:ea typeface="微软雅黑" panose="020B0503020204020204" pitchFamily="34" charset="-122"/>
                </a:rPr>
                <a:t>范围。</a:t>
              </a:r>
              <a:endParaRPr lang="zh-HK" altLang="zh-HK" sz="2400" dirty="0">
                <a:solidFill>
                  <a:srgbClr val="666666"/>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08637" y="1000981"/>
              <a:ext cx="1311101"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7410623" y="5385106"/>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gr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主要内容</a:t>
            </a: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微软雅黑" panose="020B0503020204020204" pitchFamily="34" charset="-122"/>
                <a:ea typeface="微软雅黑" panose="020B0503020204020204" pitchFamily="34" charset="-122"/>
              </a:rPr>
              <a:t>课题任务</a:t>
            </a: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技术方案</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关键问题</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预期目标</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时间安排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92460" y="97061"/>
            <a:ext cx="8298502" cy="6265191"/>
            <a:chOff x="25227" y="93911"/>
            <a:chExt cx="8298502" cy="6265191"/>
          </a:xfrm>
        </p:grpSpPr>
        <p:sp>
          <p:nvSpPr>
            <p:cNvPr id="60" name="文本框 35"/>
            <p:cNvSpPr txBox="1"/>
            <p:nvPr/>
          </p:nvSpPr>
          <p:spPr>
            <a:xfrm>
              <a:off x="765099" y="1170545"/>
              <a:ext cx="727526"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0174AB"/>
                  </a:solidFill>
                  <a:latin typeface="微软雅黑" panose="020B0503020204020204" pitchFamily="34" charset="-122"/>
                  <a:ea typeface="微软雅黑" panose="020B0503020204020204" pitchFamily="34" charset="-122"/>
                </a:rPr>
                <a:t>1</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61" name="矩形 60"/>
            <p:cNvSpPr/>
            <p:nvPr/>
          </p:nvSpPr>
          <p:spPr>
            <a:xfrm>
              <a:off x="1748118" y="1290171"/>
              <a:ext cx="6575611" cy="1200329"/>
            </a:xfrm>
            <a:prstGeom prst="rect">
              <a:avLst/>
            </a:prstGeom>
          </p:spPr>
          <p:txBody>
            <a:bodyPr wrap="square">
              <a:spAutoFit/>
            </a:bodyPr>
            <a:lstStyle/>
            <a:p>
              <a:pPr lvl="0" algn="just"/>
              <a:r>
                <a:rPr lang="zh-CN" altLang="en-US" sz="2400" dirty="0" smtClean="0">
                  <a:solidFill>
                    <a:srgbClr val="666666"/>
                  </a:solidFill>
                  <a:latin typeface="微软雅黑" panose="020B0503020204020204" pitchFamily="34" charset="-122"/>
                  <a:ea typeface="微软雅黑" panose="020B0503020204020204" pitchFamily="34" charset="-122"/>
                </a:rPr>
                <a:t>       了解</a:t>
              </a:r>
              <a:r>
                <a:rPr lang="zh-CN" altLang="en-US" sz="2400" dirty="0">
                  <a:solidFill>
                    <a:srgbClr val="666666"/>
                  </a:solidFill>
                  <a:latin typeface="微软雅黑" panose="020B0503020204020204" pitchFamily="34" charset="-122"/>
                  <a:ea typeface="微软雅黑" panose="020B0503020204020204" pitchFamily="34" charset="-122"/>
                </a:rPr>
                <a:t>计算机游戏体系架构</a:t>
              </a:r>
              <a:r>
                <a:rPr lang="zh-CN" altLang="en-US" sz="2400" dirty="0" smtClean="0">
                  <a:solidFill>
                    <a:srgbClr val="666666"/>
                  </a:solidFill>
                  <a:latin typeface="微软雅黑" panose="020B0503020204020204" pitchFamily="34" charset="-122"/>
                  <a:ea typeface="微软雅黑" panose="020B0503020204020204" pitchFamily="34" charset="-122"/>
                </a:rPr>
                <a:t>；国内外</a:t>
              </a:r>
              <a:r>
                <a:rPr lang="zh-CN" altLang="en-US" sz="2400" dirty="0">
                  <a:solidFill>
                    <a:srgbClr val="666666"/>
                  </a:solidFill>
                  <a:latin typeface="微软雅黑" panose="020B0503020204020204" pitchFamily="34" charset="-122"/>
                  <a:ea typeface="微软雅黑" panose="020B0503020204020204" pitchFamily="34" charset="-122"/>
                </a:rPr>
                <a:t>行业标准、规范和技术发展趋势</a:t>
              </a:r>
              <a:r>
                <a:rPr lang="zh-CN" altLang="en-US" sz="2400" dirty="0" smtClean="0">
                  <a:solidFill>
                    <a:srgbClr val="666666"/>
                  </a:solidFill>
                  <a:latin typeface="微软雅黑" panose="020B0503020204020204" pitchFamily="34" charset="-122"/>
                  <a:ea typeface="微软雅黑" panose="020B0503020204020204" pitchFamily="34" charset="-122"/>
                </a:rPr>
                <a:t>，理解</a:t>
              </a:r>
              <a:r>
                <a:rPr lang="zh-CN" altLang="en-US" sz="2400" dirty="0">
                  <a:solidFill>
                    <a:srgbClr val="666666"/>
                  </a:solidFill>
                  <a:latin typeface="微软雅黑" panose="020B0503020204020204" pitchFamily="34" charset="-122"/>
                  <a:ea typeface="微软雅黑" panose="020B0503020204020204" pitchFamily="34" charset="-122"/>
                </a:rPr>
                <a:t>相关行业的政策和法律</a:t>
              </a:r>
              <a:r>
                <a:rPr lang="zh-CN" altLang="en-US" sz="2400" dirty="0" smtClean="0">
                  <a:solidFill>
                    <a:srgbClr val="666666"/>
                  </a:solidFill>
                  <a:latin typeface="微软雅黑" panose="020B0503020204020204" pitchFamily="34" charset="-122"/>
                  <a:ea typeface="微软雅黑" panose="020B0503020204020204" pitchFamily="34" charset="-122"/>
                </a:rPr>
                <a:t>法规</a:t>
              </a:r>
              <a:endParaRPr lang="zh-HK" altLang="zh-HK" sz="2400" dirty="0">
                <a:solidFill>
                  <a:srgbClr val="666666"/>
                </a:solidFill>
                <a:latin typeface="微软雅黑" panose="020B0503020204020204" pitchFamily="34" charset="-122"/>
                <a:ea typeface="微软雅黑" panose="020B0503020204020204" pitchFamily="34" charset="-122"/>
              </a:endParaRPr>
            </a:p>
          </p:txBody>
        </p:sp>
        <p:sp>
          <p:nvSpPr>
            <p:cNvPr id="62" name="矩形 61"/>
            <p:cNvSpPr/>
            <p:nvPr/>
          </p:nvSpPr>
          <p:spPr>
            <a:xfrm>
              <a:off x="1827812" y="2682787"/>
              <a:ext cx="6495915" cy="830997"/>
            </a:xfrm>
            <a:prstGeom prst="rect">
              <a:avLst/>
            </a:prstGeom>
          </p:spPr>
          <p:txBody>
            <a:bodyPr wrap="square">
              <a:spAutoFit/>
            </a:bodyPr>
            <a:lstStyle/>
            <a:p>
              <a:pPr lvl="0" algn="just"/>
              <a:r>
                <a:rPr lang="zh-CN" altLang="en-US" sz="2400" dirty="0" smtClean="0">
                  <a:solidFill>
                    <a:srgbClr val="92D14F"/>
                  </a:solidFill>
                  <a:latin typeface="微软雅黑" panose="020B0503020204020204" pitchFamily="34" charset="-122"/>
                  <a:ea typeface="微软雅黑" panose="020B0503020204020204" pitchFamily="34" charset="-122"/>
                </a:rPr>
                <a:t>       在</a:t>
              </a:r>
              <a:r>
                <a:rPr lang="zh-CN" altLang="en-US" sz="2400" dirty="0">
                  <a:solidFill>
                    <a:srgbClr val="92D14F"/>
                  </a:solidFill>
                  <a:latin typeface="微软雅黑" panose="020B0503020204020204" pitchFamily="34" charset="-122"/>
                  <a:ea typeface="微软雅黑" panose="020B0503020204020204" pitchFamily="34" charset="-122"/>
                </a:rPr>
                <a:t>指导教师指导下阅读国内外文献和自学相关</a:t>
              </a:r>
              <a:r>
                <a:rPr lang="zh-CN" altLang="en-US" sz="2400" dirty="0" smtClean="0">
                  <a:solidFill>
                    <a:srgbClr val="92D14F"/>
                  </a:solidFill>
                  <a:latin typeface="微软雅黑" panose="020B0503020204020204" pitchFamily="34" charset="-122"/>
                  <a:ea typeface="微软雅黑" panose="020B0503020204020204" pitchFamily="34" charset="-122"/>
                </a:rPr>
                <a:t>知识，完成游戏的设计与实现</a:t>
              </a:r>
              <a:endParaRPr lang="zh-HK" altLang="zh-HK" sz="2400" dirty="0">
                <a:solidFill>
                  <a:srgbClr val="92D14F"/>
                </a:solidFill>
                <a:latin typeface="微软雅黑" panose="020B0503020204020204" pitchFamily="34" charset="-122"/>
                <a:ea typeface="微软雅黑" panose="020B0503020204020204" pitchFamily="34" charset="-122"/>
              </a:endParaRPr>
            </a:p>
          </p:txBody>
        </p:sp>
        <p:sp>
          <p:nvSpPr>
            <p:cNvPr id="63" name="文本框 36"/>
            <p:cNvSpPr txBox="1"/>
            <p:nvPr/>
          </p:nvSpPr>
          <p:spPr>
            <a:xfrm>
              <a:off x="782954" y="2493984"/>
              <a:ext cx="691816"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92D14F"/>
                  </a:solidFill>
                  <a:latin typeface="微软雅黑" panose="020B0503020204020204" pitchFamily="34" charset="-122"/>
                  <a:ea typeface="微软雅黑" panose="020B0503020204020204" pitchFamily="34" charset="-122"/>
                </a:rPr>
                <a:t>2</a:t>
              </a:r>
              <a:endParaRPr lang="zh-HK" altLang="en-US" sz="8000" b="1" dirty="0">
                <a:solidFill>
                  <a:srgbClr val="92D14F"/>
                </a:solidFill>
                <a:latin typeface="微软雅黑" panose="020B0503020204020204" pitchFamily="34" charset="-122"/>
                <a:ea typeface="微软雅黑" panose="020B0503020204020204" pitchFamily="34" charset="-122"/>
              </a:endParaRPr>
            </a:p>
          </p:txBody>
        </p:sp>
        <p:sp>
          <p:nvSpPr>
            <p:cNvPr id="64" name="矩形 63"/>
            <p:cNvSpPr/>
            <p:nvPr/>
          </p:nvSpPr>
          <p:spPr>
            <a:xfrm>
              <a:off x="1968499" y="4284602"/>
              <a:ext cx="6220760" cy="461665"/>
            </a:xfrm>
            <a:prstGeom prst="rect">
              <a:avLst/>
            </a:prstGeom>
          </p:spPr>
          <p:txBody>
            <a:bodyPr wrap="square">
              <a:spAutoFit/>
            </a:bodyPr>
            <a:lstStyle/>
            <a:p>
              <a:pPr lvl="0" algn="just"/>
              <a:r>
                <a:rPr lang="zh-CN" altLang="en-US" sz="2400" dirty="0" smtClean="0">
                  <a:solidFill>
                    <a:srgbClr val="666666"/>
                  </a:solidFill>
                  <a:latin typeface="微软雅黑" panose="020B0503020204020204" pitchFamily="34" charset="-122"/>
                  <a:ea typeface="微软雅黑" panose="020B0503020204020204" pitchFamily="34" charset="-122"/>
                </a:rPr>
                <a:t>      完成</a:t>
              </a:r>
              <a:r>
                <a:rPr lang="zh-CN" altLang="en-US" sz="2400" dirty="0">
                  <a:solidFill>
                    <a:srgbClr val="666666"/>
                  </a:solidFill>
                  <a:latin typeface="微软雅黑" panose="020B0503020204020204" pitchFamily="34" charset="-122"/>
                  <a:ea typeface="微软雅黑" panose="020B0503020204020204" pitchFamily="34" charset="-122"/>
                </a:rPr>
                <a:t>毕业设计（论文）外文</a:t>
              </a:r>
              <a:r>
                <a:rPr lang="zh-CN" altLang="en-US" sz="2400" dirty="0" smtClean="0">
                  <a:solidFill>
                    <a:srgbClr val="666666"/>
                  </a:solidFill>
                  <a:latin typeface="微软雅黑" panose="020B0503020204020204" pitchFamily="34" charset="-122"/>
                  <a:ea typeface="微软雅黑" panose="020B0503020204020204" pitchFamily="34" charset="-122"/>
                </a:rPr>
                <a:t>翻译</a:t>
              </a:r>
              <a:endParaRPr lang="zh-HK" altLang="zh-HK" sz="2400" dirty="0">
                <a:solidFill>
                  <a:srgbClr val="666666"/>
                </a:solidFill>
                <a:latin typeface="微软雅黑" panose="020B0503020204020204" pitchFamily="34" charset="-122"/>
                <a:ea typeface="微软雅黑" panose="020B0503020204020204" pitchFamily="34" charset="-122"/>
              </a:endParaRPr>
            </a:p>
          </p:txBody>
        </p:sp>
        <p:sp>
          <p:nvSpPr>
            <p:cNvPr id="65" name="文本框 37"/>
            <p:cNvSpPr txBox="1"/>
            <p:nvPr/>
          </p:nvSpPr>
          <p:spPr>
            <a:xfrm>
              <a:off x="751764" y="3829328"/>
              <a:ext cx="723006"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0174AB"/>
                  </a:solidFill>
                  <a:latin typeface="微软雅黑" panose="020B0503020204020204" pitchFamily="34" charset="-122"/>
                  <a:ea typeface="微软雅黑" panose="020B0503020204020204" pitchFamily="34" charset="-122"/>
                </a:rPr>
                <a:t>3</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67" name="文本框 34"/>
            <p:cNvSpPr txBox="1"/>
            <p:nvPr/>
          </p:nvSpPr>
          <p:spPr>
            <a:xfrm>
              <a:off x="25227" y="93911"/>
              <a:ext cx="1280392" cy="369332"/>
            </a:xfrm>
            <a:prstGeom prst="rect">
              <a:avLst/>
            </a:prstGeom>
            <a:noFill/>
          </p:spPr>
          <p:txBody>
            <a:bodyPr wrap="square" rtlCol="0">
              <a:spAutoFit/>
            </a:bodyPr>
            <a:lstStyle/>
            <a:p>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36"/>
            <p:cNvSpPr txBox="1"/>
            <p:nvPr/>
          </p:nvSpPr>
          <p:spPr>
            <a:xfrm>
              <a:off x="782954" y="5035663"/>
              <a:ext cx="736492"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92D14F"/>
                  </a:solidFill>
                  <a:latin typeface="微软雅黑" panose="020B0503020204020204" pitchFamily="34" charset="-122"/>
                  <a:ea typeface="微软雅黑" panose="020B0503020204020204" pitchFamily="34" charset="-122"/>
                </a:rPr>
                <a:t>4</a:t>
              </a:r>
              <a:endParaRPr lang="zh-HK" altLang="en-US" sz="8000" b="1" dirty="0">
                <a:solidFill>
                  <a:srgbClr val="92D14F"/>
                </a:solidFill>
                <a:latin typeface="微软雅黑" panose="020B0503020204020204" pitchFamily="34" charset="-122"/>
                <a:ea typeface="微软雅黑" panose="020B0503020204020204" pitchFamily="34" charset="-122"/>
              </a:endParaRPr>
            </a:p>
          </p:txBody>
        </p:sp>
        <p:sp>
          <p:nvSpPr>
            <p:cNvPr id="69" name="矩形 68"/>
            <p:cNvSpPr/>
            <p:nvPr/>
          </p:nvSpPr>
          <p:spPr>
            <a:xfrm>
              <a:off x="1968499" y="5334506"/>
              <a:ext cx="6355229" cy="461665"/>
            </a:xfrm>
            <a:prstGeom prst="rect">
              <a:avLst/>
            </a:prstGeom>
          </p:spPr>
          <p:txBody>
            <a:bodyPr wrap="square">
              <a:spAutoFit/>
            </a:bodyPr>
            <a:lstStyle/>
            <a:p>
              <a:pPr lvl="0" algn="just"/>
              <a:r>
                <a:rPr lang="zh-CN" altLang="en-US" sz="2400" dirty="0" smtClean="0">
                  <a:solidFill>
                    <a:srgbClr val="92D14F"/>
                  </a:solidFill>
                  <a:latin typeface="微软雅黑" panose="020B0503020204020204" pitchFamily="34" charset="-122"/>
                  <a:ea typeface="微软雅黑" panose="020B0503020204020204" pitchFamily="34" charset="-122"/>
                </a:rPr>
                <a:t>      完成</a:t>
              </a:r>
              <a:r>
                <a:rPr lang="zh-CN" altLang="en-US" sz="2400" dirty="0">
                  <a:solidFill>
                    <a:srgbClr val="92D14F"/>
                  </a:solidFill>
                  <a:latin typeface="微软雅黑" panose="020B0503020204020204" pitchFamily="34" charset="-122"/>
                  <a:ea typeface="微软雅黑" panose="020B0503020204020204" pitchFamily="34" charset="-122"/>
                </a:rPr>
                <a:t>毕业设计论文并提交软件及相关文档</a:t>
              </a:r>
              <a:endParaRPr lang="zh-HK" altLang="zh-HK" sz="2400" dirty="0">
                <a:solidFill>
                  <a:srgbClr val="92D14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27415094"/>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课题任务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技术方案</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关键问题</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预期目标</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主要内容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时间安排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a:off x="746312" y="1082009"/>
            <a:ext cx="7651376" cy="5386090"/>
          </a:xfrm>
          <a:prstGeom prst="rect">
            <a:avLst/>
          </a:prstGeom>
        </p:spPr>
        <p:txBody>
          <a:bodyPr wrap="square">
            <a:spAutoFit/>
          </a:bodyPr>
          <a:lstStyle/>
          <a:p>
            <a:pPr lvl="0" algn="just"/>
            <a:r>
              <a:rPr lang="zh-CN" altLang="en-US" sz="2000" b="1" dirty="0" smtClean="0">
                <a:solidFill>
                  <a:srgbClr val="666666"/>
                </a:solidFill>
                <a:latin typeface="微软雅黑" panose="020B0503020204020204" pitchFamily="34" charset="-122"/>
                <a:ea typeface="微软雅黑" panose="020B0503020204020204" pitchFamily="34" charset="-122"/>
              </a:rPr>
              <a:t>迷宫的自动生成</a:t>
            </a:r>
            <a:endParaRPr lang="en-US" altLang="zh-CN" sz="2000" b="1"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CN" sz="2000" b="1" dirty="0" smtClean="0">
              <a:solidFill>
                <a:srgbClr val="666666"/>
              </a:solidFill>
              <a:latin typeface="微软雅黑" panose="020B0503020204020204" pitchFamily="34" charset="-122"/>
              <a:ea typeface="微软雅黑" panose="020B0503020204020204" pitchFamily="34" charset="-122"/>
            </a:endParaRPr>
          </a:p>
          <a:p>
            <a:pPr lvl="0" algn="just"/>
            <a:r>
              <a:rPr lang="zh-CN" altLang="en-US" sz="2000" dirty="0" smtClean="0">
                <a:solidFill>
                  <a:srgbClr val="666666"/>
                </a:solidFill>
                <a:latin typeface="微软雅黑" panose="020B0503020204020204" pitchFamily="34" charset="-122"/>
                <a:ea typeface="微软雅黑" panose="020B0503020204020204" pitchFamily="34" charset="-122"/>
              </a:rPr>
              <a:t>       在</a:t>
            </a:r>
            <a:r>
              <a:rPr lang="zh-CN" altLang="en-US" sz="2000" dirty="0">
                <a:solidFill>
                  <a:srgbClr val="666666"/>
                </a:solidFill>
                <a:latin typeface="微软雅黑" panose="020B0503020204020204" pitchFamily="34" charset="-122"/>
                <a:ea typeface="微软雅黑" panose="020B0503020204020204" pitchFamily="34" charset="-122"/>
              </a:rPr>
              <a:t>程序中我们通常把迷宫看成一个</a:t>
            </a:r>
            <a:r>
              <a:rPr lang="en-US" altLang="zh-CN" sz="2000" dirty="0">
                <a:solidFill>
                  <a:srgbClr val="666666"/>
                </a:solidFill>
                <a:latin typeface="微软雅黑" panose="020B0503020204020204" pitchFamily="34" charset="-122"/>
                <a:ea typeface="微软雅黑" panose="020B0503020204020204" pitchFamily="34" charset="-122"/>
              </a:rPr>
              <a:t>M*N</a:t>
            </a:r>
            <a:r>
              <a:rPr lang="zh-CN" altLang="en-US" sz="2000" dirty="0">
                <a:solidFill>
                  <a:srgbClr val="666666"/>
                </a:solidFill>
                <a:latin typeface="微软雅黑" panose="020B0503020204020204" pitchFamily="34" charset="-122"/>
                <a:ea typeface="微软雅黑" panose="020B0503020204020204" pitchFamily="34" charset="-122"/>
              </a:rPr>
              <a:t>的矩阵，矩阵的每个单元之间通过墙壁分隔开来，打通某些墙壁就可以实现单元之间的</a:t>
            </a:r>
            <a:r>
              <a:rPr lang="zh-CN" altLang="en-US" sz="2000" dirty="0" smtClean="0">
                <a:solidFill>
                  <a:srgbClr val="666666"/>
                </a:solidFill>
                <a:latin typeface="微软雅黑" panose="020B0503020204020204" pitchFamily="34" charset="-122"/>
                <a:ea typeface="微软雅黑" panose="020B0503020204020204" pitchFamily="34" charset="-122"/>
              </a:rPr>
              <a:t>联通。</a:t>
            </a:r>
            <a:endParaRPr lang="en-US" altLang="zh-CN" sz="2000" dirty="0" smtClean="0">
              <a:solidFill>
                <a:srgbClr val="666666"/>
              </a:solidFill>
              <a:latin typeface="微软雅黑" panose="020B0503020204020204" pitchFamily="34" charset="-122"/>
              <a:ea typeface="微软雅黑" panose="020B0503020204020204" pitchFamily="34" charset="-122"/>
            </a:endParaRPr>
          </a:p>
          <a:p>
            <a:pPr lvl="0" algn="just"/>
            <a:r>
              <a:rPr lang="zh-CN" altLang="en-US" sz="2000" dirty="0" smtClean="0">
                <a:solidFill>
                  <a:srgbClr val="666666"/>
                </a:solidFill>
                <a:latin typeface="微软雅黑" panose="020B0503020204020204" pitchFamily="34" charset="-122"/>
                <a:ea typeface="微软雅黑" panose="020B0503020204020204" pitchFamily="34" charset="-122"/>
              </a:rPr>
              <a:t>       程序</a:t>
            </a:r>
            <a:r>
              <a:rPr lang="zh-CN" altLang="en-US" sz="2000" dirty="0">
                <a:solidFill>
                  <a:srgbClr val="666666"/>
                </a:solidFill>
                <a:latin typeface="微软雅黑" panose="020B0503020204020204" pitchFamily="34" charset="-122"/>
                <a:ea typeface="微软雅黑" panose="020B0503020204020204" pitchFamily="34" charset="-122"/>
              </a:rPr>
              <a:t>拟</a:t>
            </a:r>
            <a:r>
              <a:rPr lang="zh-CN" altLang="en-US" sz="2000" dirty="0" smtClean="0">
                <a:solidFill>
                  <a:srgbClr val="666666"/>
                </a:solidFill>
                <a:latin typeface="微软雅黑" panose="020B0503020204020204" pitchFamily="34" charset="-122"/>
                <a:ea typeface="微软雅黑" panose="020B0503020204020204" pitchFamily="34" charset="-122"/>
              </a:rPr>
              <a:t>采用</a:t>
            </a:r>
            <a:r>
              <a:rPr lang="zh-CN" altLang="en-US" sz="2000" b="1" dirty="0" smtClean="0">
                <a:solidFill>
                  <a:srgbClr val="666666"/>
                </a:solidFill>
                <a:latin typeface="微软雅黑" panose="020B0503020204020204" pitchFamily="34" charset="-122"/>
                <a:ea typeface="微软雅黑" panose="020B0503020204020204" pitchFamily="34" charset="-122"/>
              </a:rPr>
              <a:t>递归回溯</a:t>
            </a:r>
            <a:r>
              <a:rPr lang="zh-CN" altLang="en-US" sz="2000" dirty="0" smtClean="0">
                <a:solidFill>
                  <a:srgbClr val="666666"/>
                </a:solidFill>
                <a:latin typeface="微软雅黑" panose="020B0503020204020204" pitchFamily="34" charset="-122"/>
                <a:ea typeface="微软雅黑" panose="020B0503020204020204" pitchFamily="34" charset="-122"/>
              </a:rPr>
              <a:t>（</a:t>
            </a:r>
            <a:r>
              <a:rPr lang="en-US" altLang="zh-CN" sz="2000" dirty="0">
                <a:solidFill>
                  <a:srgbClr val="666666"/>
                </a:solidFill>
                <a:latin typeface="微软雅黑" panose="020B0503020204020204" pitchFamily="34" charset="-122"/>
                <a:ea typeface="微软雅黑" panose="020B0503020204020204" pitchFamily="34" charset="-122"/>
              </a:rPr>
              <a:t>Recursive Backtracking</a:t>
            </a:r>
            <a:r>
              <a:rPr lang="zh-CN" altLang="en-US" sz="2000" dirty="0">
                <a:solidFill>
                  <a:srgbClr val="666666"/>
                </a:solidFill>
                <a:latin typeface="微软雅黑" panose="020B0503020204020204" pitchFamily="34" charset="-122"/>
                <a:ea typeface="微软雅黑" panose="020B0503020204020204" pitchFamily="34" charset="-122"/>
              </a:rPr>
              <a:t>）来实现随机复杂完美迷宫的自动生成功能。递归回溯算法的大致思路是：</a:t>
            </a:r>
          </a:p>
          <a:p>
            <a:pPr lvl="0" algn="just"/>
            <a:r>
              <a:rPr lang="en-US" altLang="zh-CN" sz="2000" dirty="0">
                <a:solidFill>
                  <a:srgbClr val="666666"/>
                </a:solidFill>
                <a:latin typeface="微软雅黑" panose="020B0503020204020204" pitchFamily="34" charset="-122"/>
                <a:ea typeface="微软雅黑" panose="020B0503020204020204" pitchFamily="34" charset="-122"/>
              </a:rPr>
              <a:t> </a:t>
            </a:r>
            <a:r>
              <a:rPr lang="en-US" altLang="zh-CN" sz="2000" dirty="0" smtClean="0">
                <a:solidFill>
                  <a:srgbClr val="666666"/>
                </a:solidFill>
                <a:latin typeface="微软雅黑" panose="020B0503020204020204" pitchFamily="34" charset="-122"/>
                <a:ea typeface="微软雅黑" panose="020B0503020204020204" pitchFamily="34" charset="-122"/>
              </a:rPr>
              <a:t>     1.</a:t>
            </a:r>
            <a:r>
              <a:rPr lang="zh-CN" altLang="en-US" sz="2000" dirty="0" smtClean="0">
                <a:solidFill>
                  <a:srgbClr val="666666"/>
                </a:solidFill>
                <a:latin typeface="微软雅黑" panose="020B0503020204020204" pitchFamily="34" charset="-122"/>
                <a:ea typeface="微软雅黑" panose="020B0503020204020204" pitchFamily="34" charset="-122"/>
              </a:rPr>
              <a:t>一</a:t>
            </a:r>
            <a:r>
              <a:rPr lang="zh-CN" altLang="en-US" sz="2000" dirty="0">
                <a:solidFill>
                  <a:srgbClr val="666666"/>
                </a:solidFill>
                <a:latin typeface="微软雅黑" panose="020B0503020204020204" pitchFamily="34" charset="-122"/>
                <a:ea typeface="微软雅黑" panose="020B0503020204020204" pitchFamily="34" charset="-122"/>
              </a:rPr>
              <a:t>个</a:t>
            </a:r>
            <a:r>
              <a:rPr lang="en-US" altLang="zh-CN" sz="2000" dirty="0">
                <a:solidFill>
                  <a:srgbClr val="666666"/>
                </a:solidFill>
                <a:latin typeface="微软雅黑" panose="020B0503020204020204" pitchFamily="34" charset="-122"/>
                <a:ea typeface="微软雅黑" panose="020B0503020204020204" pitchFamily="34" charset="-122"/>
              </a:rPr>
              <a:t>M*N</a:t>
            </a:r>
            <a:r>
              <a:rPr lang="zh-CN" altLang="en-US" sz="2000" dirty="0">
                <a:solidFill>
                  <a:srgbClr val="666666"/>
                </a:solidFill>
                <a:latin typeface="微软雅黑" panose="020B0503020204020204" pitchFamily="34" charset="-122"/>
                <a:ea typeface="微软雅黑" panose="020B0503020204020204" pitchFamily="34" charset="-122"/>
              </a:rPr>
              <a:t>的迷宫矩阵，初始墙壁都存在</a:t>
            </a:r>
          </a:p>
          <a:p>
            <a:pPr lvl="0" algn="just"/>
            <a:r>
              <a:rPr lang="en-US" altLang="zh-CN" sz="2000" dirty="0">
                <a:solidFill>
                  <a:srgbClr val="666666"/>
                </a:solidFill>
                <a:latin typeface="微软雅黑" panose="020B0503020204020204" pitchFamily="34" charset="-122"/>
                <a:ea typeface="微软雅黑" panose="020B0503020204020204" pitchFamily="34" charset="-122"/>
              </a:rPr>
              <a:t> </a:t>
            </a:r>
            <a:r>
              <a:rPr lang="en-US" altLang="zh-CN" sz="2000" dirty="0" smtClean="0">
                <a:solidFill>
                  <a:srgbClr val="666666"/>
                </a:solidFill>
                <a:latin typeface="微软雅黑" panose="020B0503020204020204" pitchFamily="34" charset="-122"/>
                <a:ea typeface="微软雅黑" panose="020B0503020204020204" pitchFamily="34" charset="-122"/>
              </a:rPr>
              <a:t>     2.</a:t>
            </a:r>
            <a:r>
              <a:rPr lang="zh-CN" altLang="en-US" sz="2000" dirty="0" smtClean="0">
                <a:solidFill>
                  <a:srgbClr val="666666"/>
                </a:solidFill>
                <a:latin typeface="微软雅黑" panose="020B0503020204020204" pitchFamily="34" charset="-122"/>
                <a:ea typeface="微软雅黑" panose="020B0503020204020204" pitchFamily="34" charset="-122"/>
              </a:rPr>
              <a:t>随机</a:t>
            </a:r>
            <a:r>
              <a:rPr lang="zh-CN" altLang="en-US" sz="2000" dirty="0">
                <a:solidFill>
                  <a:srgbClr val="666666"/>
                </a:solidFill>
                <a:latin typeface="微软雅黑" panose="020B0503020204020204" pitchFamily="34" charset="-122"/>
                <a:ea typeface="微软雅黑" panose="020B0503020204020204" pitchFamily="34" charset="-122"/>
              </a:rPr>
              <a:t>选择一个单元作为当前单元，作为打通墙壁的</a:t>
            </a:r>
            <a:r>
              <a:rPr lang="zh-CN" altLang="en-US" sz="2000" dirty="0" smtClean="0">
                <a:solidFill>
                  <a:srgbClr val="666666"/>
                </a:solidFill>
                <a:latin typeface="微软雅黑" panose="020B0503020204020204" pitchFamily="34" charset="-122"/>
                <a:ea typeface="微软雅黑" panose="020B0503020204020204" pitchFamily="34" charset="-122"/>
              </a:rPr>
              <a:t>起点</a:t>
            </a:r>
            <a:endParaRPr lang="en-US" altLang="zh-CN" sz="2000" dirty="0" smtClean="0">
              <a:solidFill>
                <a:srgbClr val="666666"/>
              </a:solidFill>
              <a:latin typeface="微软雅黑" panose="020B0503020204020204" pitchFamily="34" charset="-122"/>
              <a:ea typeface="微软雅黑" panose="020B0503020204020204" pitchFamily="34" charset="-122"/>
            </a:endParaRPr>
          </a:p>
          <a:p>
            <a:pPr lvl="0" algn="just"/>
            <a:r>
              <a:rPr lang="en-US" altLang="zh-CN" sz="2000" dirty="0">
                <a:solidFill>
                  <a:srgbClr val="666666"/>
                </a:solidFill>
                <a:latin typeface="微软雅黑" panose="020B0503020204020204" pitchFamily="34" charset="-122"/>
                <a:ea typeface="微软雅黑" panose="020B0503020204020204" pitchFamily="34" charset="-122"/>
              </a:rPr>
              <a:t> </a:t>
            </a:r>
            <a:r>
              <a:rPr lang="en-US" altLang="zh-CN" sz="2000" dirty="0" smtClean="0">
                <a:solidFill>
                  <a:srgbClr val="666666"/>
                </a:solidFill>
                <a:latin typeface="微软雅黑" panose="020B0503020204020204" pitchFamily="34" charset="-122"/>
                <a:ea typeface="微软雅黑" panose="020B0503020204020204" pitchFamily="34" charset="-122"/>
              </a:rPr>
              <a:t>     3.</a:t>
            </a:r>
            <a:r>
              <a:rPr lang="zh-CN" altLang="en-US" sz="2000" dirty="0" smtClean="0">
                <a:solidFill>
                  <a:srgbClr val="666666"/>
                </a:solidFill>
                <a:latin typeface="微软雅黑" panose="020B0503020204020204" pitchFamily="34" charset="-122"/>
                <a:ea typeface="微软雅黑" panose="020B0503020204020204" pitchFamily="34" charset="-122"/>
              </a:rPr>
              <a:t>随机</a:t>
            </a:r>
            <a:r>
              <a:rPr lang="zh-CN" altLang="en-US" sz="2000" dirty="0">
                <a:solidFill>
                  <a:srgbClr val="666666"/>
                </a:solidFill>
                <a:latin typeface="微软雅黑" panose="020B0503020204020204" pitchFamily="34" charset="-122"/>
                <a:ea typeface="微软雅黑" panose="020B0503020204020204" pitchFamily="34" charset="-122"/>
              </a:rPr>
              <a:t>选择当前单元的一个没有联通的邻接单元，并打通两个单元之间的墙壁，使之联通，然后将邻接单元作为新的当前单元（递归过程</a:t>
            </a:r>
            <a:r>
              <a:rPr lang="zh-CN" altLang="en-US" sz="2000" dirty="0" smtClean="0">
                <a:solidFill>
                  <a:srgbClr val="666666"/>
                </a:solidFill>
                <a:latin typeface="微软雅黑" panose="020B0503020204020204" pitchFamily="34" charset="-122"/>
                <a:ea typeface="微软雅黑" panose="020B0503020204020204" pitchFamily="34" charset="-122"/>
              </a:rPr>
              <a:t>）</a:t>
            </a:r>
            <a:endParaRPr lang="en-US" altLang="zh-CN" sz="2000" dirty="0" smtClean="0">
              <a:solidFill>
                <a:srgbClr val="666666"/>
              </a:solidFill>
              <a:latin typeface="微软雅黑" panose="020B0503020204020204" pitchFamily="34" charset="-122"/>
              <a:ea typeface="微软雅黑" panose="020B0503020204020204" pitchFamily="34" charset="-122"/>
            </a:endParaRPr>
          </a:p>
          <a:p>
            <a:pPr lvl="0" algn="just"/>
            <a:r>
              <a:rPr lang="en-US" altLang="zh-CN" sz="2000" dirty="0">
                <a:solidFill>
                  <a:srgbClr val="666666"/>
                </a:solidFill>
                <a:latin typeface="微软雅黑" panose="020B0503020204020204" pitchFamily="34" charset="-122"/>
                <a:ea typeface="微软雅黑" panose="020B0503020204020204" pitchFamily="34" charset="-122"/>
              </a:rPr>
              <a:t> </a:t>
            </a:r>
            <a:r>
              <a:rPr lang="en-US" altLang="zh-CN" sz="2000" dirty="0" smtClean="0">
                <a:solidFill>
                  <a:srgbClr val="666666"/>
                </a:solidFill>
                <a:latin typeface="微软雅黑" panose="020B0503020204020204" pitchFamily="34" charset="-122"/>
                <a:ea typeface="微软雅黑" panose="020B0503020204020204" pitchFamily="34" charset="-122"/>
              </a:rPr>
              <a:t>     4.</a:t>
            </a:r>
            <a:r>
              <a:rPr lang="zh-CN" altLang="en-US" sz="2000" dirty="0" smtClean="0">
                <a:solidFill>
                  <a:srgbClr val="666666"/>
                </a:solidFill>
                <a:latin typeface="微软雅黑" panose="020B0503020204020204" pitchFamily="34" charset="-122"/>
                <a:ea typeface="微软雅黑" panose="020B0503020204020204" pitchFamily="34" charset="-122"/>
              </a:rPr>
              <a:t>重复</a:t>
            </a:r>
            <a:r>
              <a:rPr lang="zh-CN" altLang="en-US" sz="2000" dirty="0">
                <a:solidFill>
                  <a:srgbClr val="666666"/>
                </a:solidFill>
                <a:latin typeface="微软雅黑" panose="020B0503020204020204" pitchFamily="34" charset="-122"/>
                <a:ea typeface="微软雅黑" panose="020B0503020204020204" pitchFamily="34" charset="-122"/>
              </a:rPr>
              <a:t>第</a:t>
            </a:r>
            <a:r>
              <a:rPr lang="en-US" altLang="zh-CN" sz="2000" dirty="0">
                <a:solidFill>
                  <a:srgbClr val="666666"/>
                </a:solidFill>
                <a:latin typeface="微软雅黑" panose="020B0503020204020204" pitchFamily="34" charset="-122"/>
                <a:ea typeface="微软雅黑" panose="020B0503020204020204" pitchFamily="34" charset="-122"/>
              </a:rPr>
              <a:t>3</a:t>
            </a:r>
            <a:r>
              <a:rPr lang="zh-CN" altLang="en-US" sz="2000" dirty="0">
                <a:solidFill>
                  <a:srgbClr val="666666"/>
                </a:solidFill>
                <a:latin typeface="微软雅黑" panose="020B0503020204020204" pitchFamily="34" charset="-122"/>
                <a:ea typeface="微软雅黑" panose="020B0503020204020204" pitchFamily="34" charset="-122"/>
              </a:rPr>
              <a:t>步，直到当前单元与其所有邻接单元都是联通的，则退回上一单元，即将跳入当前单元的上一单元再次作为新的当前单元，继续重复第三步。（回溯过程）</a:t>
            </a:r>
          </a:p>
          <a:p>
            <a:pPr lvl="0" algn="just"/>
            <a:r>
              <a:rPr lang="en-US" altLang="zh-CN" sz="2000" dirty="0">
                <a:solidFill>
                  <a:srgbClr val="666666"/>
                </a:solidFill>
                <a:latin typeface="微软雅黑" panose="020B0503020204020204" pitchFamily="34" charset="-122"/>
                <a:ea typeface="微软雅黑" panose="020B0503020204020204" pitchFamily="34" charset="-122"/>
              </a:rPr>
              <a:t> </a:t>
            </a:r>
            <a:r>
              <a:rPr lang="en-US" altLang="zh-CN" sz="2000" dirty="0" smtClean="0">
                <a:solidFill>
                  <a:srgbClr val="666666"/>
                </a:solidFill>
                <a:latin typeface="微软雅黑" panose="020B0503020204020204" pitchFamily="34" charset="-122"/>
                <a:ea typeface="微软雅黑" panose="020B0503020204020204" pitchFamily="34" charset="-122"/>
              </a:rPr>
              <a:t>     5.</a:t>
            </a:r>
            <a:r>
              <a:rPr lang="zh-CN" altLang="en-US" sz="2000" dirty="0" smtClean="0">
                <a:solidFill>
                  <a:srgbClr val="666666"/>
                </a:solidFill>
                <a:latin typeface="微软雅黑" panose="020B0503020204020204" pitchFamily="34" charset="-122"/>
                <a:ea typeface="微软雅黑" panose="020B0503020204020204" pitchFamily="34" charset="-122"/>
              </a:rPr>
              <a:t>当</a:t>
            </a:r>
            <a:r>
              <a:rPr lang="zh-CN" altLang="en-US" sz="2000" dirty="0">
                <a:solidFill>
                  <a:srgbClr val="666666"/>
                </a:solidFill>
                <a:latin typeface="微软雅黑" panose="020B0503020204020204" pitchFamily="34" charset="-122"/>
                <a:ea typeface="微软雅黑" panose="020B0503020204020204" pitchFamily="34" charset="-122"/>
              </a:rPr>
              <a:t>最开始选择的单元被回退时，算法结束，生成完美迷宫</a:t>
            </a:r>
          </a:p>
          <a:p>
            <a:pPr lvl="0" algn="just"/>
            <a:endParaRPr lang="zh-HK" altLang="zh-HK" sz="24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7974654"/>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课题任务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技术方案</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关键问题</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预期目标</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主要内容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时间安排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a:off x="766483" y="960986"/>
            <a:ext cx="7651376" cy="5262979"/>
          </a:xfrm>
          <a:prstGeom prst="rect">
            <a:avLst/>
          </a:prstGeom>
        </p:spPr>
        <p:txBody>
          <a:bodyPr wrap="square">
            <a:spAutoFit/>
          </a:bodyPr>
          <a:lstStyle/>
          <a:p>
            <a:pPr lvl="0" algn="just"/>
            <a:r>
              <a:rPr lang="zh-CN" altLang="en-US" sz="2000" b="1" dirty="0" smtClean="0">
                <a:solidFill>
                  <a:srgbClr val="666666"/>
                </a:solidFill>
                <a:latin typeface="微软雅黑" panose="020B0503020204020204" pitchFamily="34" charset="-122"/>
                <a:ea typeface="微软雅黑" panose="020B0503020204020204" pitchFamily="34" charset="-122"/>
              </a:rPr>
              <a:t>路径规划算法分析</a:t>
            </a:r>
            <a:r>
              <a:rPr lang="en-US" altLang="zh-CN" sz="2000" b="1" dirty="0" smtClean="0">
                <a:solidFill>
                  <a:srgbClr val="666666"/>
                </a:solidFill>
                <a:latin typeface="微软雅黑" panose="020B0503020204020204" pitchFamily="34" charset="-122"/>
                <a:ea typeface="微软雅黑" panose="020B0503020204020204" pitchFamily="34" charset="-122"/>
              </a:rPr>
              <a:t>-</a:t>
            </a:r>
            <a:r>
              <a:rPr lang="zh-CN" altLang="en-US" sz="2000" b="1" dirty="0" smtClean="0">
                <a:solidFill>
                  <a:srgbClr val="666666"/>
                </a:solidFill>
                <a:latin typeface="微软雅黑" panose="020B0503020204020204" pitchFamily="34" charset="-122"/>
                <a:ea typeface="微软雅黑" panose="020B0503020204020204" pitchFamily="34" charset="-122"/>
              </a:rPr>
              <a:t>逻辑推理</a:t>
            </a:r>
            <a:endParaRPr lang="en-US" altLang="zh-CN" sz="2000" b="1"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CN" sz="2000" b="1" dirty="0" smtClean="0">
              <a:solidFill>
                <a:srgbClr val="666666"/>
              </a:solidFill>
              <a:latin typeface="微软雅黑" panose="020B0503020204020204" pitchFamily="34" charset="-122"/>
              <a:ea typeface="微软雅黑" panose="020B0503020204020204" pitchFamily="34" charset="-122"/>
            </a:endParaRPr>
          </a:p>
          <a:p>
            <a:pPr lvl="0" algn="just"/>
            <a:r>
              <a:rPr lang="zh-CN" altLang="en-US" sz="2000" dirty="0" smtClean="0">
                <a:solidFill>
                  <a:srgbClr val="666666"/>
                </a:solidFill>
                <a:latin typeface="微软雅黑" panose="020B0503020204020204" pitchFamily="34" charset="-122"/>
                <a:ea typeface="微软雅黑" panose="020B0503020204020204" pitchFamily="34" charset="-122"/>
              </a:rPr>
              <a:t>       </a:t>
            </a:r>
            <a:r>
              <a:rPr lang="zh-CN" altLang="en-US" dirty="0" smtClean="0">
                <a:solidFill>
                  <a:srgbClr val="666666"/>
                </a:solidFill>
                <a:latin typeface="微软雅黑" panose="020B0503020204020204" pitchFamily="34" charset="-122"/>
                <a:ea typeface="微软雅黑" panose="020B0503020204020204" pitchFamily="34" charset="-122"/>
              </a:rPr>
              <a:t>逻辑推理</a:t>
            </a:r>
            <a:r>
              <a:rPr lang="zh-CN" altLang="en-US" dirty="0">
                <a:solidFill>
                  <a:srgbClr val="666666"/>
                </a:solidFill>
                <a:latin typeface="微软雅黑" panose="020B0503020204020204" pitchFamily="34" charset="-122"/>
                <a:ea typeface="微软雅黑" panose="020B0503020204020204" pitchFamily="34" charset="-122"/>
              </a:rPr>
              <a:t>算法是指通过对知识库的构建和访问，按照某种策略从已知事实出发推出结论。常见的策略有</a:t>
            </a:r>
            <a:r>
              <a:rPr lang="zh-CN" altLang="en-US" b="1" dirty="0">
                <a:solidFill>
                  <a:srgbClr val="666666"/>
                </a:solidFill>
                <a:latin typeface="微软雅黑" panose="020B0503020204020204" pitchFamily="34" charset="-122"/>
                <a:ea typeface="微软雅黑" panose="020B0503020204020204" pitchFamily="34" charset="-122"/>
              </a:rPr>
              <a:t>深度优先遍历</a:t>
            </a:r>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DFS</a:t>
            </a:r>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Depth-First-Search</a:t>
            </a:r>
            <a:r>
              <a:rPr lang="zh-CN" altLang="en-US" dirty="0">
                <a:solidFill>
                  <a:srgbClr val="666666"/>
                </a:solidFill>
                <a:latin typeface="微软雅黑" panose="020B0503020204020204" pitchFamily="34" charset="-122"/>
                <a:ea typeface="微软雅黑" panose="020B0503020204020204" pitchFamily="34" charset="-122"/>
              </a:rPr>
              <a:t>）和</a:t>
            </a:r>
            <a:r>
              <a:rPr lang="zh-CN" altLang="en-US" b="1" dirty="0">
                <a:solidFill>
                  <a:srgbClr val="666666"/>
                </a:solidFill>
                <a:latin typeface="微软雅黑" panose="020B0503020204020204" pitchFamily="34" charset="-122"/>
                <a:ea typeface="微软雅黑" panose="020B0503020204020204" pitchFamily="34" charset="-122"/>
              </a:rPr>
              <a:t>宽度优先遍历</a:t>
            </a:r>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BFS</a:t>
            </a:r>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Breadth-First-Search</a:t>
            </a:r>
            <a:r>
              <a:rPr lang="zh-CN" altLang="en-US" dirty="0">
                <a:solidFill>
                  <a:srgbClr val="666666"/>
                </a:solidFill>
                <a:latin typeface="微软雅黑" panose="020B0503020204020204" pitchFamily="34" charset="-122"/>
                <a:ea typeface="微软雅黑" panose="020B0503020204020204" pitchFamily="34" charset="-122"/>
              </a:rPr>
              <a:t>）</a:t>
            </a:r>
            <a:r>
              <a:rPr lang="zh-CN" altLang="en-US" dirty="0" smtClean="0">
                <a:solidFill>
                  <a:srgbClr val="666666"/>
                </a:solidFill>
                <a:latin typeface="微软雅黑" panose="020B0503020204020204" pitchFamily="34" charset="-122"/>
                <a:ea typeface="微软雅黑" panose="020B0503020204020204" pitchFamily="34" charset="-122"/>
              </a:rPr>
              <a:t>。</a:t>
            </a:r>
            <a:endParaRPr lang="en-US" altLang="zh-CN" dirty="0" smtClean="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深度优先遍历</a:t>
            </a:r>
            <a:r>
              <a:rPr lang="zh-CN" altLang="en-US" dirty="0">
                <a:solidFill>
                  <a:srgbClr val="666666"/>
                </a:solidFill>
                <a:latin typeface="微软雅黑" panose="020B0503020204020204" pitchFamily="34" charset="-122"/>
                <a:ea typeface="微软雅黑" panose="020B0503020204020204" pitchFamily="34" charset="-122"/>
              </a:rPr>
              <a:t>算法的一般思路是：</a:t>
            </a:r>
          </a:p>
          <a:p>
            <a:pPr lvl="0" algn="just"/>
            <a:r>
              <a:rPr lang="en-US" altLang="zh-CN" dirty="0" smtClean="0">
                <a:solidFill>
                  <a:srgbClr val="666666"/>
                </a:solidFill>
                <a:latin typeface="微软雅黑" panose="020B0503020204020204" pitchFamily="34" charset="-122"/>
                <a:ea typeface="微软雅黑" panose="020B0503020204020204" pitchFamily="34" charset="-122"/>
              </a:rPr>
              <a:t>	(</a:t>
            </a:r>
            <a:r>
              <a:rPr lang="en-US" altLang="zh-CN" dirty="0">
                <a:solidFill>
                  <a:srgbClr val="666666"/>
                </a:solidFill>
                <a:latin typeface="微软雅黑" panose="020B0503020204020204" pitchFamily="34" charset="-122"/>
                <a:ea typeface="微软雅黑" panose="020B0503020204020204" pitchFamily="34" charset="-122"/>
              </a:rPr>
              <a:t>1</a:t>
            </a:r>
            <a:r>
              <a:rPr lang="en-US" altLang="zh-CN" dirty="0" smtClean="0">
                <a:solidFill>
                  <a:srgbClr val="666666"/>
                </a:solidFill>
                <a:latin typeface="微软雅黑" panose="020B0503020204020204" pitchFamily="34" charset="-122"/>
                <a:ea typeface="微软雅黑" panose="020B0503020204020204" pitchFamily="34" charset="-122"/>
              </a:rPr>
              <a:t>)</a:t>
            </a:r>
            <a:r>
              <a:rPr lang="zh-CN" altLang="en-US" dirty="0" smtClean="0">
                <a:solidFill>
                  <a:srgbClr val="666666"/>
                </a:solidFill>
                <a:latin typeface="微软雅黑" panose="020B0503020204020204" pitchFamily="34" charset="-122"/>
                <a:ea typeface="微软雅黑" panose="020B0503020204020204" pitchFamily="34" charset="-122"/>
              </a:rPr>
              <a:t>初始状态</a:t>
            </a:r>
            <a:r>
              <a:rPr lang="zh-CN" altLang="en-US" dirty="0">
                <a:solidFill>
                  <a:srgbClr val="666666"/>
                </a:solidFill>
                <a:latin typeface="微软雅黑" panose="020B0503020204020204" pitchFamily="34" charset="-122"/>
                <a:ea typeface="微软雅黑" panose="020B0503020204020204" pitchFamily="34" charset="-122"/>
              </a:rPr>
              <a:t>迷宫中所有单元都没有被访问过，以迷宫起点为顶点</a:t>
            </a:r>
          </a:p>
          <a:p>
            <a:pPr lvl="0" algn="just"/>
            <a:r>
              <a:rPr lang="en-US" altLang="zh-CN" dirty="0" smtClean="0">
                <a:solidFill>
                  <a:srgbClr val="666666"/>
                </a:solidFill>
                <a:latin typeface="微软雅黑" panose="020B0503020204020204" pitchFamily="34" charset="-122"/>
                <a:ea typeface="微软雅黑" panose="020B0503020204020204" pitchFamily="34" charset="-122"/>
              </a:rPr>
              <a:t>	(</a:t>
            </a:r>
            <a:r>
              <a:rPr lang="en-US" altLang="zh-CN" dirty="0">
                <a:solidFill>
                  <a:srgbClr val="666666"/>
                </a:solidFill>
                <a:latin typeface="微软雅黑" panose="020B0503020204020204" pitchFamily="34" charset="-122"/>
                <a:ea typeface="微软雅黑" panose="020B0503020204020204" pitchFamily="34" charset="-122"/>
              </a:rPr>
              <a:t>2</a:t>
            </a:r>
            <a:r>
              <a:rPr lang="en-US" altLang="zh-CN" dirty="0" smtClean="0">
                <a:solidFill>
                  <a:srgbClr val="666666"/>
                </a:solidFill>
                <a:latin typeface="微软雅黑" panose="020B0503020204020204" pitchFamily="34" charset="-122"/>
                <a:ea typeface="微软雅黑" panose="020B0503020204020204" pitchFamily="34" charset="-122"/>
              </a:rPr>
              <a:t>)</a:t>
            </a:r>
            <a:r>
              <a:rPr lang="zh-CN" altLang="en-US" dirty="0" smtClean="0">
                <a:solidFill>
                  <a:srgbClr val="666666"/>
                </a:solidFill>
                <a:latin typeface="微软雅黑" panose="020B0503020204020204" pitchFamily="34" charset="-122"/>
                <a:ea typeface="微软雅黑" panose="020B0503020204020204" pitchFamily="34" charset="-122"/>
              </a:rPr>
              <a:t>按照</a:t>
            </a:r>
            <a:r>
              <a:rPr lang="zh-CN" altLang="en-US" dirty="0">
                <a:solidFill>
                  <a:srgbClr val="666666"/>
                </a:solidFill>
                <a:latin typeface="微软雅黑" panose="020B0503020204020204" pitchFamily="34" charset="-122"/>
                <a:ea typeface="微软雅黑" panose="020B0503020204020204" pitchFamily="34" charset="-122"/>
              </a:rPr>
              <a:t>一定的顺序访问当前单元的没有访问过的且可到达的领接单元，并将其设为当前单元</a:t>
            </a:r>
          </a:p>
          <a:p>
            <a:pPr lvl="0" algn="just"/>
            <a:r>
              <a:rPr lang="en-US" altLang="zh-CN" dirty="0" smtClean="0">
                <a:solidFill>
                  <a:srgbClr val="666666"/>
                </a:solidFill>
                <a:latin typeface="微软雅黑" panose="020B0503020204020204" pitchFamily="34" charset="-122"/>
                <a:ea typeface="微软雅黑" panose="020B0503020204020204" pitchFamily="34" charset="-122"/>
              </a:rPr>
              <a:t>	(</a:t>
            </a:r>
            <a:r>
              <a:rPr lang="en-US" altLang="zh-CN" dirty="0">
                <a:solidFill>
                  <a:srgbClr val="666666"/>
                </a:solidFill>
                <a:latin typeface="微软雅黑" panose="020B0503020204020204" pitchFamily="34" charset="-122"/>
                <a:ea typeface="微软雅黑" panose="020B0503020204020204" pitchFamily="34" charset="-122"/>
              </a:rPr>
              <a:t>3</a:t>
            </a:r>
            <a:r>
              <a:rPr lang="en-US" altLang="zh-CN" dirty="0" smtClean="0">
                <a:solidFill>
                  <a:srgbClr val="666666"/>
                </a:solidFill>
                <a:latin typeface="微软雅黑" panose="020B0503020204020204" pitchFamily="34" charset="-122"/>
                <a:ea typeface="微软雅黑" panose="020B0503020204020204" pitchFamily="34" charset="-122"/>
              </a:rPr>
              <a:t>)</a:t>
            </a:r>
            <a:r>
              <a:rPr lang="zh-CN" altLang="en-US" dirty="0" smtClean="0">
                <a:solidFill>
                  <a:srgbClr val="666666"/>
                </a:solidFill>
                <a:latin typeface="微软雅黑" panose="020B0503020204020204" pitchFamily="34" charset="-122"/>
                <a:ea typeface="微软雅黑" panose="020B0503020204020204" pitchFamily="34" charset="-122"/>
              </a:rPr>
              <a:t>重复</a:t>
            </a:r>
            <a:r>
              <a:rPr lang="zh-CN" altLang="en-US" dirty="0">
                <a:solidFill>
                  <a:srgbClr val="666666"/>
                </a:solidFill>
                <a:latin typeface="微软雅黑" panose="020B0503020204020204" pitchFamily="34" charset="-122"/>
                <a:ea typeface="微软雅黑" panose="020B0503020204020204" pitchFamily="34" charset="-122"/>
              </a:rPr>
              <a:t>第</a:t>
            </a:r>
            <a:r>
              <a:rPr lang="en-US" altLang="zh-CN" dirty="0">
                <a:solidFill>
                  <a:srgbClr val="666666"/>
                </a:solidFill>
                <a:latin typeface="微软雅黑" panose="020B0503020204020204" pitchFamily="34" charset="-122"/>
                <a:ea typeface="微软雅黑" panose="020B0503020204020204" pitchFamily="34" charset="-122"/>
              </a:rPr>
              <a:t>(2</a:t>
            </a:r>
            <a:r>
              <a:rPr lang="zh-CN" altLang="en-US" dirty="0">
                <a:solidFill>
                  <a:srgbClr val="666666"/>
                </a:solidFill>
                <a:latin typeface="微软雅黑" panose="020B0503020204020204" pitchFamily="34" charset="-122"/>
                <a:ea typeface="微软雅黑" panose="020B0503020204020204" pitchFamily="34" charset="-122"/>
              </a:rPr>
              <a:t>）步，直到当前单元的所有可达领接单元都被访问过，当前单元回退为其上一单元，继续重复第</a:t>
            </a:r>
            <a:r>
              <a:rPr lang="en-US" altLang="zh-CN" dirty="0">
                <a:solidFill>
                  <a:srgbClr val="666666"/>
                </a:solidFill>
                <a:latin typeface="微软雅黑" panose="020B0503020204020204" pitchFamily="34" charset="-122"/>
                <a:ea typeface="微软雅黑" panose="020B0503020204020204" pitchFamily="34" charset="-122"/>
              </a:rPr>
              <a:t>(2)</a:t>
            </a:r>
            <a:r>
              <a:rPr lang="zh-CN" altLang="en-US" dirty="0">
                <a:solidFill>
                  <a:srgbClr val="666666"/>
                </a:solidFill>
                <a:latin typeface="微软雅黑" panose="020B0503020204020204" pitchFamily="34" charset="-122"/>
                <a:ea typeface="微软雅黑" panose="020B0503020204020204" pitchFamily="34" charset="-122"/>
              </a:rPr>
              <a:t>步，直至到达迷宫重点或者迷宫起点被回退</a:t>
            </a:r>
          </a:p>
          <a:p>
            <a:pPr lvl="0" algn="just"/>
            <a:r>
              <a:rPr lang="zh-CN" altLang="en-US" b="1" dirty="0">
                <a:solidFill>
                  <a:srgbClr val="666666"/>
                </a:solidFill>
                <a:latin typeface="微软雅黑" panose="020B0503020204020204" pitchFamily="34" charset="-122"/>
                <a:ea typeface="微软雅黑" panose="020B0503020204020204" pitchFamily="34" charset="-122"/>
              </a:rPr>
              <a:t>广度优先遍历</a:t>
            </a:r>
            <a:r>
              <a:rPr lang="zh-CN" altLang="en-US" dirty="0">
                <a:solidFill>
                  <a:srgbClr val="666666"/>
                </a:solidFill>
                <a:latin typeface="微软雅黑" panose="020B0503020204020204" pitchFamily="34" charset="-122"/>
                <a:ea typeface="微软雅黑" panose="020B0503020204020204" pitchFamily="34" charset="-122"/>
              </a:rPr>
              <a:t>的一般思路是：</a:t>
            </a:r>
          </a:p>
          <a:p>
            <a:pPr lvl="0" algn="just"/>
            <a:r>
              <a:rPr lang="en-US" altLang="zh-CN" dirty="0" smtClean="0">
                <a:solidFill>
                  <a:srgbClr val="666666"/>
                </a:solidFill>
                <a:latin typeface="微软雅黑" panose="020B0503020204020204" pitchFamily="34" charset="-122"/>
                <a:ea typeface="微软雅黑" panose="020B0503020204020204" pitchFamily="34" charset="-122"/>
              </a:rPr>
              <a:t>	(</a:t>
            </a:r>
            <a:r>
              <a:rPr lang="en-US" altLang="zh-CN" dirty="0">
                <a:solidFill>
                  <a:srgbClr val="666666"/>
                </a:solidFill>
                <a:latin typeface="微软雅黑" panose="020B0503020204020204" pitchFamily="34" charset="-122"/>
                <a:ea typeface="微软雅黑" panose="020B0503020204020204" pitchFamily="34" charset="-122"/>
              </a:rPr>
              <a:t>1</a:t>
            </a:r>
            <a:r>
              <a:rPr lang="en-US" altLang="zh-CN" dirty="0" smtClean="0">
                <a:solidFill>
                  <a:srgbClr val="666666"/>
                </a:solidFill>
                <a:latin typeface="微软雅黑" panose="020B0503020204020204" pitchFamily="34" charset="-122"/>
                <a:ea typeface="微软雅黑" panose="020B0503020204020204" pitchFamily="34" charset="-122"/>
              </a:rPr>
              <a:t>)</a:t>
            </a:r>
            <a:r>
              <a:rPr lang="zh-CN" altLang="en-US" dirty="0" smtClean="0">
                <a:solidFill>
                  <a:srgbClr val="666666"/>
                </a:solidFill>
                <a:latin typeface="微软雅黑" panose="020B0503020204020204" pitchFamily="34" charset="-122"/>
                <a:ea typeface="微软雅黑" panose="020B0503020204020204" pitchFamily="34" charset="-122"/>
              </a:rPr>
              <a:t>初始状态</a:t>
            </a:r>
            <a:r>
              <a:rPr lang="zh-CN" altLang="en-US" dirty="0">
                <a:solidFill>
                  <a:srgbClr val="666666"/>
                </a:solidFill>
                <a:latin typeface="微软雅黑" panose="020B0503020204020204" pitchFamily="34" charset="-122"/>
                <a:ea typeface="微软雅黑" panose="020B0503020204020204" pitchFamily="34" charset="-122"/>
              </a:rPr>
              <a:t>迷宫中所有单元都没有被访问过，以迷宫起点为顶点</a:t>
            </a:r>
          </a:p>
          <a:p>
            <a:pPr lvl="0" algn="just"/>
            <a:r>
              <a:rPr lang="en-US" altLang="zh-CN" dirty="0" smtClean="0">
                <a:solidFill>
                  <a:srgbClr val="666666"/>
                </a:solidFill>
                <a:latin typeface="微软雅黑" panose="020B0503020204020204" pitchFamily="34" charset="-122"/>
                <a:ea typeface="微软雅黑" panose="020B0503020204020204" pitchFamily="34" charset="-122"/>
              </a:rPr>
              <a:t>	(2)</a:t>
            </a:r>
            <a:r>
              <a:rPr lang="zh-CN" altLang="en-US" dirty="0" smtClean="0">
                <a:solidFill>
                  <a:srgbClr val="666666"/>
                </a:solidFill>
                <a:latin typeface="微软雅黑" panose="020B0503020204020204" pitchFamily="34" charset="-122"/>
                <a:ea typeface="微软雅黑" panose="020B0503020204020204" pitchFamily="34" charset="-122"/>
              </a:rPr>
              <a:t>访问</a:t>
            </a:r>
            <a:r>
              <a:rPr lang="zh-CN" altLang="en-US" dirty="0">
                <a:solidFill>
                  <a:srgbClr val="666666"/>
                </a:solidFill>
                <a:latin typeface="微软雅黑" panose="020B0503020204020204" pitchFamily="34" charset="-122"/>
                <a:ea typeface="微软雅黑" panose="020B0503020204020204" pitchFamily="34" charset="-122"/>
              </a:rPr>
              <a:t>当前单元的所有可到达的领接单元，然后访问所有领接单元的可达领接单元，一直重复此过程</a:t>
            </a:r>
          </a:p>
          <a:p>
            <a:pPr lvl="0" algn="just"/>
            <a:r>
              <a:rPr lang="en-US" altLang="zh-CN" dirty="0" smtClean="0">
                <a:solidFill>
                  <a:srgbClr val="666666"/>
                </a:solidFill>
                <a:latin typeface="微软雅黑" panose="020B0503020204020204" pitchFamily="34" charset="-122"/>
                <a:ea typeface="微软雅黑" panose="020B0503020204020204" pitchFamily="34" charset="-122"/>
              </a:rPr>
              <a:t>	(</a:t>
            </a:r>
            <a:r>
              <a:rPr lang="en-US" altLang="zh-CN" dirty="0">
                <a:solidFill>
                  <a:srgbClr val="666666"/>
                </a:solidFill>
                <a:latin typeface="微软雅黑" panose="020B0503020204020204" pitchFamily="34" charset="-122"/>
                <a:ea typeface="微软雅黑" panose="020B0503020204020204" pitchFamily="34" charset="-122"/>
              </a:rPr>
              <a:t>3</a:t>
            </a:r>
            <a:r>
              <a:rPr lang="en-US" altLang="zh-CN" dirty="0" smtClean="0">
                <a:solidFill>
                  <a:srgbClr val="666666"/>
                </a:solidFill>
                <a:latin typeface="微软雅黑" panose="020B0503020204020204" pitchFamily="34" charset="-122"/>
                <a:ea typeface="微软雅黑" panose="020B0503020204020204" pitchFamily="34" charset="-122"/>
              </a:rPr>
              <a:t>)</a:t>
            </a:r>
            <a:r>
              <a:rPr lang="zh-CN" altLang="en-US" dirty="0" smtClean="0">
                <a:solidFill>
                  <a:srgbClr val="666666"/>
                </a:solidFill>
                <a:latin typeface="微软雅黑" panose="020B0503020204020204" pitchFamily="34" charset="-122"/>
                <a:ea typeface="微软雅黑" panose="020B0503020204020204" pitchFamily="34" charset="-122"/>
              </a:rPr>
              <a:t>直至</a:t>
            </a:r>
            <a:r>
              <a:rPr lang="zh-CN" altLang="en-US" dirty="0">
                <a:solidFill>
                  <a:srgbClr val="666666"/>
                </a:solidFill>
                <a:latin typeface="微软雅黑" panose="020B0503020204020204" pitchFamily="34" charset="-122"/>
                <a:ea typeface="微软雅黑" panose="020B0503020204020204" pitchFamily="34" charset="-122"/>
              </a:rPr>
              <a:t>访问到迷宫终点或者所有单元都被访问</a:t>
            </a:r>
          </a:p>
          <a:p>
            <a:pPr lvl="0" algn="just"/>
            <a:endParaRPr lang="zh-HK" altLang="zh-HK" sz="24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5536224"/>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课题任务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技术方案</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关键问题</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预期目标</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主要内容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时间安排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a:off x="766483" y="960986"/>
            <a:ext cx="7651376" cy="5078313"/>
          </a:xfrm>
          <a:prstGeom prst="rect">
            <a:avLst/>
          </a:prstGeom>
        </p:spPr>
        <p:txBody>
          <a:bodyPr wrap="square">
            <a:spAutoFit/>
          </a:bodyPr>
          <a:lstStyle/>
          <a:p>
            <a:pPr lvl="0" algn="just"/>
            <a:r>
              <a:rPr lang="zh-CN" altLang="en-US" sz="2000" b="1" dirty="0" smtClean="0">
                <a:solidFill>
                  <a:srgbClr val="666666"/>
                </a:solidFill>
                <a:latin typeface="微软雅黑" panose="020B0503020204020204" pitchFamily="34" charset="-122"/>
                <a:ea typeface="微软雅黑" panose="020B0503020204020204" pitchFamily="34" charset="-122"/>
              </a:rPr>
              <a:t>路径规划算法分析</a:t>
            </a:r>
            <a:r>
              <a:rPr lang="en-US" altLang="zh-CN" sz="2000" b="1" dirty="0" smtClean="0">
                <a:solidFill>
                  <a:srgbClr val="666666"/>
                </a:solidFill>
                <a:latin typeface="微软雅黑" panose="020B0503020204020204" pitchFamily="34" charset="-122"/>
                <a:ea typeface="微软雅黑" panose="020B0503020204020204" pitchFamily="34" charset="-122"/>
              </a:rPr>
              <a:t>-</a:t>
            </a:r>
            <a:r>
              <a:rPr lang="zh-CN" altLang="en-US" sz="2000" b="1" dirty="0" smtClean="0">
                <a:solidFill>
                  <a:srgbClr val="666666"/>
                </a:solidFill>
                <a:latin typeface="微软雅黑" panose="020B0503020204020204" pitchFamily="34" charset="-122"/>
                <a:ea typeface="微软雅黑" panose="020B0503020204020204" pitchFamily="34" charset="-122"/>
              </a:rPr>
              <a:t>启发式搜索</a:t>
            </a:r>
            <a:endParaRPr lang="en-US" altLang="zh-CN" sz="2000" b="1"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CN" sz="2000" b="1" dirty="0" smtClean="0">
              <a:solidFill>
                <a:srgbClr val="666666"/>
              </a:solidFill>
              <a:latin typeface="微软雅黑" panose="020B0503020204020204" pitchFamily="34" charset="-122"/>
              <a:ea typeface="微软雅黑" panose="020B0503020204020204" pitchFamily="34" charset="-122"/>
            </a:endParaRPr>
          </a:p>
          <a:p>
            <a:pPr lvl="0" algn="just"/>
            <a:r>
              <a:rPr lang="en-US" altLang="zh-CN" sz="2000" dirty="0" smtClean="0">
                <a:solidFill>
                  <a:srgbClr val="666666"/>
                </a:solidFill>
                <a:latin typeface="微软雅黑" panose="020B0503020204020204" pitchFamily="34" charset="-122"/>
                <a:ea typeface="微软雅黑" panose="020B0503020204020204" pitchFamily="34" charset="-122"/>
              </a:rPr>
              <a:t>	</a:t>
            </a:r>
            <a:r>
              <a:rPr lang="zh-CN" altLang="en-US" sz="2000" dirty="0" smtClean="0">
                <a:solidFill>
                  <a:srgbClr val="666666"/>
                </a:solidFill>
                <a:latin typeface="微软雅黑" panose="020B0503020204020204" pitchFamily="34" charset="-122"/>
                <a:ea typeface="微软雅黑" panose="020B0503020204020204" pitchFamily="34" charset="-122"/>
              </a:rPr>
              <a:t>启发式搜索</a:t>
            </a:r>
            <a:r>
              <a:rPr lang="en-US" altLang="zh-CN" sz="2000" dirty="0">
                <a:solidFill>
                  <a:srgbClr val="666666"/>
                </a:solidFill>
                <a:latin typeface="微软雅黑" panose="020B0503020204020204" pitchFamily="34" charset="-122"/>
                <a:ea typeface="微软雅黑" panose="020B0503020204020204" pitchFamily="34" charset="-122"/>
              </a:rPr>
              <a:t>(Heuristically Search)</a:t>
            </a:r>
            <a:r>
              <a:rPr lang="zh-CN" altLang="en-US" sz="2000" dirty="0">
                <a:solidFill>
                  <a:srgbClr val="666666"/>
                </a:solidFill>
                <a:latin typeface="微软雅黑" panose="020B0503020204020204" pitchFamily="34" charset="-122"/>
                <a:ea typeface="微软雅黑" panose="020B0503020204020204" pitchFamily="34" charset="-122"/>
              </a:rPr>
              <a:t>又称为有信息搜索</a:t>
            </a:r>
            <a:r>
              <a:rPr lang="en-US" altLang="zh-CN" sz="2000" dirty="0">
                <a:solidFill>
                  <a:srgbClr val="666666"/>
                </a:solidFill>
                <a:latin typeface="微软雅黑" panose="020B0503020204020204" pitchFamily="34" charset="-122"/>
                <a:ea typeface="微软雅黑" panose="020B0503020204020204" pitchFamily="34" charset="-122"/>
              </a:rPr>
              <a:t>(Informed Search)</a:t>
            </a:r>
            <a:r>
              <a:rPr lang="zh-CN" altLang="en-US" sz="2000" dirty="0">
                <a:solidFill>
                  <a:srgbClr val="666666"/>
                </a:solidFill>
                <a:latin typeface="微软雅黑" panose="020B0503020204020204" pitchFamily="34" charset="-122"/>
                <a:ea typeface="微软雅黑" panose="020B0503020204020204" pitchFamily="34" charset="-122"/>
              </a:rPr>
              <a:t>，它是利用问题拥有的启发信息来引导搜索，达到减少搜索范围、降低问题复杂度的目的，这种利用启发信息的搜索过程称为启发式搜索。但一般得到的解是令人能接受的解，通常并不一定是最佳解。</a:t>
            </a:r>
          </a:p>
          <a:p>
            <a:pPr lvl="0" algn="just"/>
            <a:r>
              <a:rPr lang="en-US" altLang="zh-CN" sz="2000" dirty="0" smtClean="0">
                <a:solidFill>
                  <a:srgbClr val="666666"/>
                </a:solidFill>
                <a:latin typeface="微软雅黑" panose="020B0503020204020204" pitchFamily="34" charset="-122"/>
                <a:ea typeface="微软雅黑" panose="020B0503020204020204" pitchFamily="34" charset="-122"/>
              </a:rPr>
              <a:t>	</a:t>
            </a:r>
            <a:r>
              <a:rPr lang="en-US" altLang="zh-CN" sz="2000" b="1" dirty="0" smtClean="0">
                <a:solidFill>
                  <a:srgbClr val="666666"/>
                </a:solidFill>
                <a:latin typeface="微软雅黑" panose="020B0503020204020204" pitchFamily="34" charset="-122"/>
                <a:ea typeface="微软雅黑" panose="020B0503020204020204" pitchFamily="34" charset="-122"/>
              </a:rPr>
              <a:t>A</a:t>
            </a:r>
            <a:r>
              <a:rPr lang="en-US" altLang="zh-CN" sz="2000" b="1" dirty="0">
                <a:solidFill>
                  <a:srgbClr val="666666"/>
                </a:solidFill>
                <a:latin typeface="微软雅黑" panose="020B0503020204020204" pitchFamily="34" charset="-122"/>
                <a:ea typeface="微软雅黑" panose="020B0503020204020204" pitchFamily="34" charset="-122"/>
              </a:rPr>
              <a:t>*</a:t>
            </a:r>
            <a:r>
              <a:rPr lang="zh-CN" altLang="en-US" sz="2000" b="1" dirty="0">
                <a:solidFill>
                  <a:srgbClr val="666666"/>
                </a:solidFill>
                <a:latin typeface="微软雅黑" panose="020B0503020204020204" pitchFamily="34" charset="-122"/>
                <a:ea typeface="微软雅黑" panose="020B0503020204020204" pitchFamily="34" charset="-122"/>
              </a:rPr>
              <a:t>寻路算法</a:t>
            </a:r>
            <a:r>
              <a:rPr lang="zh-CN" altLang="en-US" sz="2000" dirty="0">
                <a:solidFill>
                  <a:srgbClr val="666666"/>
                </a:solidFill>
                <a:latin typeface="微软雅黑" panose="020B0503020204020204" pitchFamily="34" charset="-122"/>
                <a:ea typeface="微软雅黑" panose="020B0503020204020204" pitchFamily="34" charset="-122"/>
              </a:rPr>
              <a:t>是一种常见的启发式搜索算法，一般是通过估值函数对每个搜索位置进行评估，找到最好的位置，继续从这个位置如此循环进行搜索直到目标。估值函数的表示一般为</a:t>
            </a:r>
            <a:r>
              <a:rPr lang="zh-CN" altLang="en-US" sz="2000" dirty="0" smtClean="0">
                <a:solidFill>
                  <a:srgbClr val="666666"/>
                </a:solidFill>
                <a:latin typeface="微软雅黑" panose="020B0503020204020204" pitchFamily="34" charset="-122"/>
                <a:ea typeface="微软雅黑" panose="020B0503020204020204" pitchFamily="34" charset="-122"/>
              </a:rPr>
              <a:t>：</a:t>
            </a:r>
            <a:endParaRPr lang="en-US" altLang="zh-CN" sz="2000" dirty="0" smtClean="0">
              <a:solidFill>
                <a:srgbClr val="666666"/>
              </a:solidFill>
              <a:latin typeface="微软雅黑" panose="020B0503020204020204" pitchFamily="34" charset="-122"/>
              <a:ea typeface="微软雅黑" panose="020B0503020204020204" pitchFamily="34" charset="-122"/>
            </a:endParaRPr>
          </a:p>
          <a:p>
            <a:pPr lvl="0" algn="just"/>
            <a:r>
              <a:rPr lang="en-US" altLang="zh-CN" sz="2000" dirty="0">
                <a:solidFill>
                  <a:srgbClr val="666666"/>
                </a:solidFill>
                <a:latin typeface="微软雅黑" panose="020B0503020204020204" pitchFamily="34" charset="-122"/>
                <a:ea typeface="微软雅黑" panose="020B0503020204020204" pitchFamily="34" charset="-122"/>
              </a:rPr>
              <a:t>	</a:t>
            </a:r>
            <a:r>
              <a:rPr lang="en-US" altLang="zh-CN" sz="2000" dirty="0" smtClean="0">
                <a:solidFill>
                  <a:srgbClr val="666666"/>
                </a:solidFill>
                <a:latin typeface="微软雅黑" panose="020B0503020204020204" pitchFamily="34" charset="-122"/>
                <a:ea typeface="微软雅黑" panose="020B0503020204020204" pitchFamily="34" charset="-122"/>
              </a:rPr>
              <a:t>	</a:t>
            </a:r>
            <a:r>
              <a:rPr lang="en-US" altLang="zh-CN" sz="2000" b="1" dirty="0" smtClean="0">
                <a:solidFill>
                  <a:srgbClr val="666666"/>
                </a:solidFill>
                <a:latin typeface="微软雅黑" panose="020B0503020204020204" pitchFamily="34" charset="-122"/>
                <a:ea typeface="微软雅黑" panose="020B0503020204020204" pitchFamily="34" charset="-122"/>
              </a:rPr>
              <a:t>f(n</a:t>
            </a:r>
            <a:r>
              <a:rPr lang="en-US" altLang="zh-CN" sz="2000" b="1" dirty="0">
                <a:solidFill>
                  <a:srgbClr val="666666"/>
                </a:solidFill>
                <a:latin typeface="微软雅黑" panose="020B0503020204020204" pitchFamily="34" charset="-122"/>
                <a:ea typeface="微软雅黑" panose="020B0503020204020204" pitchFamily="34" charset="-122"/>
              </a:rPr>
              <a:t>) = g(n) + h(n) </a:t>
            </a:r>
          </a:p>
          <a:p>
            <a:pPr lvl="0" algn="just"/>
            <a:r>
              <a:rPr lang="en-US" altLang="zh-CN" sz="2000" dirty="0" smtClean="0">
                <a:solidFill>
                  <a:srgbClr val="666666"/>
                </a:solidFill>
                <a:latin typeface="微软雅黑" panose="020B0503020204020204" pitchFamily="34" charset="-122"/>
                <a:ea typeface="微软雅黑" panose="020B0503020204020204" pitchFamily="34" charset="-122"/>
              </a:rPr>
              <a:t>	</a:t>
            </a:r>
            <a:r>
              <a:rPr lang="zh-CN" altLang="en-US" sz="2000" dirty="0" smtClean="0">
                <a:solidFill>
                  <a:srgbClr val="666666"/>
                </a:solidFill>
                <a:latin typeface="微软雅黑" panose="020B0503020204020204" pitchFamily="34" charset="-122"/>
                <a:ea typeface="微软雅黑" panose="020B0503020204020204" pitchFamily="34" charset="-122"/>
              </a:rPr>
              <a:t>其中</a:t>
            </a:r>
            <a:r>
              <a:rPr lang="en-US" altLang="zh-CN" sz="2000" dirty="0">
                <a:solidFill>
                  <a:srgbClr val="666666"/>
                </a:solidFill>
                <a:latin typeface="微软雅黑" panose="020B0503020204020204" pitchFamily="34" charset="-122"/>
                <a:ea typeface="微软雅黑" panose="020B0503020204020204" pitchFamily="34" charset="-122"/>
              </a:rPr>
              <a:t>f(n) </a:t>
            </a:r>
            <a:r>
              <a:rPr lang="zh-CN" altLang="en-US" sz="2000" dirty="0">
                <a:solidFill>
                  <a:srgbClr val="666666"/>
                </a:solidFill>
                <a:latin typeface="微软雅黑" panose="020B0503020204020204" pitchFamily="34" charset="-122"/>
                <a:ea typeface="微软雅黑" panose="020B0503020204020204" pitchFamily="34" charset="-122"/>
              </a:rPr>
              <a:t>是节点</a:t>
            </a:r>
            <a:r>
              <a:rPr lang="en-US" altLang="zh-CN" sz="2000" dirty="0">
                <a:solidFill>
                  <a:srgbClr val="666666"/>
                </a:solidFill>
                <a:latin typeface="微软雅黑" panose="020B0503020204020204" pitchFamily="34" charset="-122"/>
                <a:ea typeface="微软雅黑" panose="020B0503020204020204" pitchFamily="34" charset="-122"/>
              </a:rPr>
              <a:t>n</a:t>
            </a:r>
            <a:r>
              <a:rPr lang="zh-CN" altLang="en-US" sz="2000" dirty="0">
                <a:solidFill>
                  <a:srgbClr val="666666"/>
                </a:solidFill>
                <a:latin typeface="微软雅黑" panose="020B0503020204020204" pitchFamily="34" charset="-122"/>
                <a:ea typeface="微软雅黑" panose="020B0503020204020204" pitchFamily="34" charset="-122"/>
              </a:rPr>
              <a:t>的估价函数，</a:t>
            </a:r>
            <a:r>
              <a:rPr lang="en-US" altLang="zh-CN" sz="2000" dirty="0">
                <a:solidFill>
                  <a:srgbClr val="666666"/>
                </a:solidFill>
                <a:latin typeface="微软雅黑" panose="020B0503020204020204" pitchFamily="34" charset="-122"/>
                <a:ea typeface="微软雅黑" panose="020B0503020204020204" pitchFamily="34" charset="-122"/>
              </a:rPr>
              <a:t>g(n)</a:t>
            </a:r>
            <a:r>
              <a:rPr lang="zh-CN" altLang="en-US" sz="2000" dirty="0">
                <a:solidFill>
                  <a:srgbClr val="666666"/>
                </a:solidFill>
                <a:latin typeface="微软雅黑" panose="020B0503020204020204" pitchFamily="34" charset="-122"/>
                <a:ea typeface="微软雅黑" panose="020B0503020204020204" pitchFamily="34" charset="-122"/>
              </a:rPr>
              <a:t>是从初始点到</a:t>
            </a:r>
            <a:r>
              <a:rPr lang="en-US" altLang="zh-CN" sz="2000" dirty="0">
                <a:solidFill>
                  <a:srgbClr val="666666"/>
                </a:solidFill>
                <a:latin typeface="微软雅黑" panose="020B0503020204020204" pitchFamily="34" charset="-122"/>
                <a:ea typeface="微软雅黑" panose="020B0503020204020204" pitchFamily="34" charset="-122"/>
              </a:rPr>
              <a:t>n</a:t>
            </a:r>
            <a:r>
              <a:rPr lang="zh-CN" altLang="en-US" sz="2000" dirty="0">
                <a:solidFill>
                  <a:srgbClr val="666666"/>
                </a:solidFill>
                <a:latin typeface="微软雅黑" panose="020B0503020204020204" pitchFamily="34" charset="-122"/>
                <a:ea typeface="微软雅黑" panose="020B0503020204020204" pitchFamily="34" charset="-122"/>
              </a:rPr>
              <a:t>结点的实际代价， </a:t>
            </a:r>
            <a:r>
              <a:rPr lang="en-US" altLang="zh-CN" sz="2000" dirty="0">
                <a:solidFill>
                  <a:srgbClr val="666666"/>
                </a:solidFill>
                <a:latin typeface="微软雅黑" panose="020B0503020204020204" pitchFamily="34" charset="-122"/>
                <a:ea typeface="微软雅黑" panose="020B0503020204020204" pitchFamily="34" charset="-122"/>
              </a:rPr>
              <a:t>h(n)</a:t>
            </a:r>
            <a:r>
              <a:rPr lang="zh-CN" altLang="en-US" sz="2000" dirty="0">
                <a:solidFill>
                  <a:srgbClr val="666666"/>
                </a:solidFill>
                <a:latin typeface="微软雅黑" panose="020B0503020204020204" pitchFamily="34" charset="-122"/>
                <a:ea typeface="微软雅黑" panose="020B0503020204020204" pitchFamily="34" charset="-122"/>
              </a:rPr>
              <a:t>是从</a:t>
            </a:r>
            <a:r>
              <a:rPr lang="en-US" altLang="zh-CN" sz="2000" dirty="0">
                <a:solidFill>
                  <a:srgbClr val="666666"/>
                </a:solidFill>
                <a:latin typeface="微软雅黑" panose="020B0503020204020204" pitchFamily="34" charset="-122"/>
                <a:ea typeface="微软雅黑" panose="020B0503020204020204" pitchFamily="34" charset="-122"/>
              </a:rPr>
              <a:t>n</a:t>
            </a:r>
            <a:r>
              <a:rPr lang="zh-CN" altLang="en-US" sz="2000" dirty="0">
                <a:solidFill>
                  <a:srgbClr val="666666"/>
                </a:solidFill>
                <a:latin typeface="微软雅黑" panose="020B0503020204020204" pitchFamily="34" charset="-122"/>
                <a:ea typeface="微软雅黑" panose="020B0503020204020204" pitchFamily="34" charset="-122"/>
              </a:rPr>
              <a:t>结点到目标点最佳路径的估价。不同的</a:t>
            </a:r>
            <a:r>
              <a:rPr lang="en-US" altLang="zh-CN" sz="2000" dirty="0">
                <a:solidFill>
                  <a:srgbClr val="666666"/>
                </a:solidFill>
                <a:latin typeface="微软雅黑" panose="020B0503020204020204" pitchFamily="34" charset="-122"/>
                <a:ea typeface="微软雅黑" panose="020B0503020204020204" pitchFamily="34" charset="-122"/>
              </a:rPr>
              <a:t>A*</a:t>
            </a:r>
            <a:r>
              <a:rPr lang="zh-CN" altLang="en-US" sz="2000" dirty="0">
                <a:solidFill>
                  <a:srgbClr val="666666"/>
                </a:solidFill>
                <a:latin typeface="微软雅黑" panose="020B0503020204020204" pitchFamily="34" charset="-122"/>
                <a:ea typeface="微软雅黑" panose="020B0503020204020204" pitchFamily="34" charset="-122"/>
              </a:rPr>
              <a:t>寻路算法有很多种估价函数，对于普通的</a:t>
            </a:r>
            <a:r>
              <a:rPr lang="en-US" altLang="zh-CN" sz="2000" dirty="0">
                <a:solidFill>
                  <a:srgbClr val="666666"/>
                </a:solidFill>
                <a:latin typeface="微软雅黑" panose="020B0503020204020204" pitchFamily="34" charset="-122"/>
                <a:ea typeface="微软雅黑" panose="020B0503020204020204" pitchFamily="34" charset="-122"/>
              </a:rPr>
              <a:t>A*</a:t>
            </a:r>
            <a:r>
              <a:rPr lang="zh-CN" altLang="en-US" sz="2000" dirty="0">
                <a:solidFill>
                  <a:srgbClr val="666666"/>
                </a:solidFill>
                <a:latin typeface="微软雅黑" panose="020B0503020204020204" pitchFamily="34" charset="-122"/>
                <a:ea typeface="微软雅黑" panose="020B0503020204020204" pitchFamily="34" charset="-122"/>
              </a:rPr>
              <a:t>算法通常使用当前结点到目标结点的距离来计算</a:t>
            </a:r>
            <a:r>
              <a:rPr lang="en-US" altLang="zh-CN" sz="2000" dirty="0">
                <a:solidFill>
                  <a:srgbClr val="666666"/>
                </a:solidFill>
                <a:latin typeface="微软雅黑" panose="020B0503020204020204" pitchFamily="34" charset="-122"/>
                <a:ea typeface="微软雅黑" panose="020B0503020204020204" pitchFamily="34" charset="-122"/>
              </a:rPr>
              <a:t>h(n)</a:t>
            </a:r>
            <a:r>
              <a:rPr lang="zh-CN" altLang="en-US" sz="2000" dirty="0">
                <a:solidFill>
                  <a:srgbClr val="666666"/>
                </a:solidFill>
                <a:latin typeface="微软雅黑" panose="020B0503020204020204" pitchFamily="34" charset="-122"/>
                <a:ea typeface="微软雅黑" panose="020B0503020204020204" pitchFamily="34" charset="-122"/>
              </a:rPr>
              <a:t>。</a:t>
            </a:r>
          </a:p>
          <a:p>
            <a:pPr lvl="0" algn="just"/>
            <a:endParaRPr lang="zh-HK" altLang="zh-HK" sz="24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6276107"/>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课题任务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技术方案</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关键问题</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预期目标</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主要内容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时间安排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a:off x="766483" y="960986"/>
            <a:ext cx="7651376" cy="5539978"/>
          </a:xfrm>
          <a:prstGeom prst="rect">
            <a:avLst/>
          </a:prstGeom>
        </p:spPr>
        <p:txBody>
          <a:bodyPr wrap="square">
            <a:spAutoFit/>
          </a:bodyPr>
          <a:lstStyle/>
          <a:p>
            <a:pPr lvl="0" algn="just"/>
            <a:r>
              <a:rPr lang="zh-CN" altLang="en-US" sz="2000" b="1" dirty="0" smtClean="0">
                <a:solidFill>
                  <a:srgbClr val="666666"/>
                </a:solidFill>
                <a:latin typeface="微软雅黑" panose="020B0503020204020204" pitchFamily="34" charset="-122"/>
                <a:ea typeface="微软雅黑" panose="020B0503020204020204" pitchFamily="34" charset="-122"/>
              </a:rPr>
              <a:t>路径规划算法分析</a:t>
            </a:r>
            <a:r>
              <a:rPr lang="en-US" altLang="zh-CN" sz="2000" b="1" dirty="0" smtClean="0">
                <a:solidFill>
                  <a:srgbClr val="666666"/>
                </a:solidFill>
                <a:latin typeface="微软雅黑" panose="020B0503020204020204" pitchFamily="34" charset="-122"/>
                <a:ea typeface="微软雅黑" panose="020B0503020204020204" pitchFamily="34" charset="-122"/>
              </a:rPr>
              <a:t>-</a:t>
            </a:r>
            <a:r>
              <a:rPr lang="zh-CN" altLang="en-US" sz="2000" b="1" dirty="0" smtClean="0">
                <a:solidFill>
                  <a:srgbClr val="666666"/>
                </a:solidFill>
                <a:latin typeface="微软雅黑" panose="020B0503020204020204" pitchFamily="34" charset="-122"/>
                <a:ea typeface="微软雅黑" panose="020B0503020204020204" pitchFamily="34" charset="-122"/>
              </a:rPr>
              <a:t>遗传算法</a:t>
            </a:r>
            <a:endParaRPr lang="en-US" altLang="zh-CN" sz="2000" b="1"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CN" sz="2000" b="1" dirty="0" smtClean="0">
              <a:solidFill>
                <a:srgbClr val="666666"/>
              </a:solidFill>
              <a:latin typeface="微软雅黑" panose="020B0503020204020204" pitchFamily="34" charset="-122"/>
              <a:ea typeface="微软雅黑" panose="020B0503020204020204" pitchFamily="34" charset="-122"/>
            </a:endParaRPr>
          </a:p>
          <a:p>
            <a:pPr lvl="0" algn="just"/>
            <a:r>
              <a:rPr lang="en-US" altLang="zh-CN" sz="2000" dirty="0" smtClean="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遗传算法（</a:t>
            </a:r>
            <a:r>
              <a:rPr lang="en-US" altLang="zh-CN" dirty="0">
                <a:solidFill>
                  <a:srgbClr val="666666"/>
                </a:solidFill>
                <a:latin typeface="微软雅黑" panose="020B0503020204020204" pitchFamily="34" charset="-122"/>
                <a:ea typeface="微软雅黑" panose="020B0503020204020204" pitchFamily="34" charset="-122"/>
              </a:rPr>
              <a:t>Genetic Algorithm</a:t>
            </a:r>
            <a:r>
              <a:rPr lang="zh-CN" altLang="en-US" dirty="0">
                <a:solidFill>
                  <a:srgbClr val="666666"/>
                </a:solidFill>
                <a:latin typeface="微软雅黑" panose="020B0503020204020204" pitchFamily="34" charset="-122"/>
                <a:ea typeface="微软雅黑" panose="020B0503020204020204" pitchFamily="34" charset="-122"/>
              </a:rPr>
              <a:t>）是模拟达尔文生物进化论的自然选择和遗传学机理的生物进化过程的计算模型，是一种通过模拟自然进化过程搜索最优解的方法。遗传算法的基本运算过程如下：</a:t>
            </a:r>
          </a:p>
          <a:p>
            <a:pPr lvl="0" algn="just"/>
            <a:r>
              <a:rPr lang="en-US" altLang="zh-CN" dirty="0" smtClean="0">
                <a:solidFill>
                  <a:srgbClr val="666666"/>
                </a:solidFill>
                <a:latin typeface="微软雅黑" panose="020B0503020204020204" pitchFamily="34" charset="-122"/>
                <a:ea typeface="微软雅黑" panose="020B0503020204020204" pitchFamily="34" charset="-122"/>
              </a:rPr>
              <a:t>	(</a:t>
            </a:r>
            <a:r>
              <a:rPr lang="en-US" altLang="zh-CN" dirty="0">
                <a:solidFill>
                  <a:srgbClr val="666666"/>
                </a:solidFill>
                <a:latin typeface="微软雅黑" panose="020B0503020204020204" pitchFamily="34" charset="-122"/>
                <a:ea typeface="微软雅黑" panose="020B0503020204020204" pitchFamily="34" charset="-122"/>
              </a:rPr>
              <a:t>1)</a:t>
            </a:r>
            <a:r>
              <a:rPr lang="zh-CN" altLang="en-US" dirty="0">
                <a:solidFill>
                  <a:srgbClr val="666666"/>
                </a:solidFill>
                <a:latin typeface="微软雅黑" panose="020B0503020204020204" pitchFamily="34" charset="-122"/>
                <a:ea typeface="微软雅黑" panose="020B0503020204020204" pitchFamily="34" charset="-122"/>
              </a:rPr>
              <a:t>初始化：设置进化代数计数器</a:t>
            </a:r>
            <a:r>
              <a:rPr lang="en-US" altLang="zh-CN" dirty="0">
                <a:solidFill>
                  <a:srgbClr val="666666"/>
                </a:solidFill>
                <a:latin typeface="微软雅黑" panose="020B0503020204020204" pitchFamily="34" charset="-122"/>
                <a:ea typeface="微软雅黑" panose="020B0503020204020204" pitchFamily="34" charset="-122"/>
              </a:rPr>
              <a:t>t=0</a:t>
            </a:r>
            <a:r>
              <a:rPr lang="zh-CN" altLang="en-US" dirty="0">
                <a:solidFill>
                  <a:srgbClr val="666666"/>
                </a:solidFill>
                <a:latin typeface="微软雅黑" panose="020B0503020204020204" pitchFamily="34" charset="-122"/>
                <a:ea typeface="微软雅黑" panose="020B0503020204020204" pitchFamily="34" charset="-122"/>
              </a:rPr>
              <a:t>，设置最大进化代数</a:t>
            </a:r>
            <a:r>
              <a:rPr lang="en-US" altLang="zh-CN" dirty="0">
                <a:solidFill>
                  <a:srgbClr val="666666"/>
                </a:solidFill>
                <a:latin typeface="微软雅黑" panose="020B0503020204020204" pitchFamily="34" charset="-122"/>
                <a:ea typeface="微软雅黑" panose="020B0503020204020204" pitchFamily="34" charset="-122"/>
              </a:rPr>
              <a:t>T</a:t>
            </a:r>
            <a:r>
              <a:rPr lang="zh-CN" altLang="en-US" dirty="0">
                <a:solidFill>
                  <a:srgbClr val="666666"/>
                </a:solidFill>
                <a:latin typeface="微软雅黑" panose="020B0503020204020204" pitchFamily="34" charset="-122"/>
                <a:ea typeface="微软雅黑" panose="020B0503020204020204" pitchFamily="34" charset="-122"/>
              </a:rPr>
              <a:t>，随机生成</a:t>
            </a:r>
            <a:r>
              <a:rPr lang="en-US" altLang="zh-CN" dirty="0">
                <a:solidFill>
                  <a:srgbClr val="666666"/>
                </a:solidFill>
                <a:latin typeface="微软雅黑" panose="020B0503020204020204" pitchFamily="34" charset="-122"/>
                <a:ea typeface="微软雅黑" panose="020B0503020204020204" pitchFamily="34" charset="-122"/>
              </a:rPr>
              <a:t>M</a:t>
            </a:r>
            <a:r>
              <a:rPr lang="zh-CN" altLang="en-US" dirty="0">
                <a:solidFill>
                  <a:srgbClr val="666666"/>
                </a:solidFill>
                <a:latin typeface="微软雅黑" panose="020B0503020204020204" pitchFamily="34" charset="-122"/>
                <a:ea typeface="微软雅黑" panose="020B0503020204020204" pitchFamily="34" charset="-122"/>
              </a:rPr>
              <a:t>个个体作为初始群体</a:t>
            </a:r>
            <a:r>
              <a:rPr lang="en-US" altLang="zh-CN" dirty="0">
                <a:solidFill>
                  <a:srgbClr val="666666"/>
                </a:solidFill>
                <a:latin typeface="微软雅黑" panose="020B0503020204020204" pitchFamily="34" charset="-122"/>
                <a:ea typeface="微软雅黑" panose="020B0503020204020204" pitchFamily="34" charset="-122"/>
              </a:rPr>
              <a:t>P(0)</a:t>
            </a:r>
            <a:r>
              <a:rPr lang="zh-CN" altLang="en-US" dirty="0">
                <a:solidFill>
                  <a:srgbClr val="666666"/>
                </a:solidFill>
                <a:latin typeface="微软雅黑" panose="020B0503020204020204" pitchFamily="34" charset="-122"/>
                <a:ea typeface="微软雅黑" panose="020B0503020204020204" pitchFamily="34" charset="-122"/>
              </a:rPr>
              <a:t>。</a:t>
            </a:r>
          </a:p>
          <a:p>
            <a:pPr lvl="0" algn="just"/>
            <a:r>
              <a:rPr lang="en-US" altLang="zh-CN" dirty="0" smtClean="0">
                <a:solidFill>
                  <a:srgbClr val="666666"/>
                </a:solidFill>
                <a:latin typeface="微软雅黑" panose="020B0503020204020204" pitchFamily="34" charset="-122"/>
                <a:ea typeface="微软雅黑" panose="020B0503020204020204" pitchFamily="34" charset="-122"/>
              </a:rPr>
              <a:t>	(2</a:t>
            </a:r>
            <a:r>
              <a:rPr lang="en-US" altLang="zh-CN" dirty="0">
                <a:solidFill>
                  <a:srgbClr val="666666"/>
                </a:solidFill>
                <a:latin typeface="微软雅黑" panose="020B0503020204020204" pitchFamily="34" charset="-122"/>
                <a:ea typeface="微软雅黑" panose="020B0503020204020204" pitchFamily="34" charset="-122"/>
              </a:rPr>
              <a:t>)</a:t>
            </a:r>
            <a:r>
              <a:rPr lang="zh-CN" altLang="en-US" dirty="0">
                <a:solidFill>
                  <a:srgbClr val="666666"/>
                </a:solidFill>
                <a:latin typeface="微软雅黑" panose="020B0503020204020204" pitchFamily="34" charset="-122"/>
                <a:ea typeface="微软雅黑" panose="020B0503020204020204" pitchFamily="34" charset="-122"/>
              </a:rPr>
              <a:t>个体评价：计算群体</a:t>
            </a:r>
            <a:r>
              <a:rPr lang="en-US" altLang="zh-CN" dirty="0">
                <a:solidFill>
                  <a:srgbClr val="666666"/>
                </a:solidFill>
                <a:latin typeface="微软雅黑" panose="020B0503020204020204" pitchFamily="34" charset="-122"/>
                <a:ea typeface="微软雅黑" panose="020B0503020204020204" pitchFamily="34" charset="-122"/>
              </a:rPr>
              <a:t>P(t)</a:t>
            </a:r>
            <a:r>
              <a:rPr lang="zh-CN" altLang="en-US" dirty="0">
                <a:solidFill>
                  <a:srgbClr val="666666"/>
                </a:solidFill>
                <a:latin typeface="微软雅黑" panose="020B0503020204020204" pitchFamily="34" charset="-122"/>
                <a:ea typeface="微软雅黑" panose="020B0503020204020204" pitchFamily="34" charset="-122"/>
              </a:rPr>
              <a:t>中各个个体的适应度。</a:t>
            </a:r>
          </a:p>
          <a:p>
            <a:pPr lvl="0" algn="just"/>
            <a:r>
              <a:rPr lang="en-US" altLang="zh-CN" dirty="0" smtClean="0">
                <a:solidFill>
                  <a:srgbClr val="666666"/>
                </a:solidFill>
                <a:latin typeface="微软雅黑" panose="020B0503020204020204" pitchFamily="34" charset="-122"/>
                <a:ea typeface="微软雅黑" panose="020B0503020204020204" pitchFamily="34" charset="-122"/>
              </a:rPr>
              <a:t>	(</a:t>
            </a:r>
            <a:r>
              <a:rPr lang="en-US" altLang="zh-CN" dirty="0">
                <a:solidFill>
                  <a:srgbClr val="666666"/>
                </a:solidFill>
                <a:latin typeface="微软雅黑" panose="020B0503020204020204" pitchFamily="34" charset="-122"/>
                <a:ea typeface="微软雅黑" panose="020B0503020204020204" pitchFamily="34" charset="-122"/>
              </a:rPr>
              <a:t>3)</a:t>
            </a:r>
            <a:r>
              <a:rPr lang="zh-CN" altLang="en-US" dirty="0">
                <a:solidFill>
                  <a:srgbClr val="666666"/>
                </a:solidFill>
                <a:latin typeface="微软雅黑" panose="020B0503020204020204" pitchFamily="34" charset="-122"/>
                <a:ea typeface="微软雅黑" panose="020B0503020204020204" pitchFamily="34" charset="-122"/>
              </a:rPr>
              <a:t>选择运算</a:t>
            </a:r>
            <a:r>
              <a:rPr lang="en-US" altLang="zh-CN" dirty="0">
                <a:solidFill>
                  <a:srgbClr val="666666"/>
                </a:solidFill>
                <a:latin typeface="微软雅黑" panose="020B0503020204020204" pitchFamily="34" charset="-122"/>
                <a:ea typeface="微软雅黑" panose="020B0503020204020204" pitchFamily="34" charset="-122"/>
              </a:rPr>
              <a:t>:</a:t>
            </a:r>
            <a:r>
              <a:rPr lang="zh-CN" altLang="en-US" dirty="0">
                <a:solidFill>
                  <a:srgbClr val="666666"/>
                </a:solidFill>
                <a:latin typeface="微软雅黑" panose="020B0503020204020204" pitchFamily="34" charset="-122"/>
                <a:ea typeface="微软雅黑" panose="020B0503020204020204" pitchFamily="34" charset="-122"/>
              </a:rPr>
              <a:t>将选择算子作用于群体。选择的目的是把优化的个体直接遗传到下一代或通过配对交叉产生新的个体再遗传到下一代。选择操作是建立在群体中个体的适应度评估基础上的。</a:t>
            </a:r>
          </a:p>
          <a:p>
            <a:pPr lvl="0" algn="just"/>
            <a:r>
              <a:rPr lang="en-US" altLang="zh-CN" dirty="0" smtClean="0">
                <a:solidFill>
                  <a:srgbClr val="666666"/>
                </a:solidFill>
                <a:latin typeface="微软雅黑" panose="020B0503020204020204" pitchFamily="34" charset="-122"/>
                <a:ea typeface="微软雅黑" panose="020B0503020204020204" pitchFamily="34" charset="-122"/>
              </a:rPr>
              <a:t>	(</a:t>
            </a:r>
            <a:r>
              <a:rPr lang="en-US" altLang="zh-CN" dirty="0">
                <a:solidFill>
                  <a:srgbClr val="666666"/>
                </a:solidFill>
                <a:latin typeface="微软雅黑" panose="020B0503020204020204" pitchFamily="34" charset="-122"/>
                <a:ea typeface="微软雅黑" panose="020B0503020204020204" pitchFamily="34" charset="-122"/>
              </a:rPr>
              <a:t>4)</a:t>
            </a:r>
            <a:r>
              <a:rPr lang="zh-CN" altLang="en-US" dirty="0">
                <a:solidFill>
                  <a:srgbClr val="666666"/>
                </a:solidFill>
                <a:latin typeface="微软雅黑" panose="020B0503020204020204" pitchFamily="34" charset="-122"/>
                <a:ea typeface="微软雅黑" panose="020B0503020204020204" pitchFamily="34" charset="-122"/>
              </a:rPr>
              <a:t>交叉运算：将交叉算子作用于群体。遗传算法中起核心作用的就是交叉算子。</a:t>
            </a:r>
          </a:p>
          <a:p>
            <a:pPr lvl="0" algn="just"/>
            <a:r>
              <a:rPr lang="en-US" altLang="zh-CN" dirty="0" smtClean="0">
                <a:solidFill>
                  <a:srgbClr val="666666"/>
                </a:solidFill>
                <a:latin typeface="微软雅黑" panose="020B0503020204020204" pitchFamily="34" charset="-122"/>
                <a:ea typeface="微软雅黑" panose="020B0503020204020204" pitchFamily="34" charset="-122"/>
              </a:rPr>
              <a:t>	(</a:t>
            </a:r>
            <a:r>
              <a:rPr lang="en-US" altLang="zh-CN" dirty="0">
                <a:solidFill>
                  <a:srgbClr val="666666"/>
                </a:solidFill>
                <a:latin typeface="微软雅黑" panose="020B0503020204020204" pitchFamily="34" charset="-122"/>
                <a:ea typeface="微软雅黑" panose="020B0503020204020204" pitchFamily="34" charset="-122"/>
              </a:rPr>
              <a:t>5)</a:t>
            </a:r>
            <a:r>
              <a:rPr lang="zh-CN" altLang="en-US" dirty="0">
                <a:solidFill>
                  <a:srgbClr val="666666"/>
                </a:solidFill>
                <a:latin typeface="微软雅黑" panose="020B0503020204020204" pitchFamily="34" charset="-122"/>
                <a:ea typeface="微软雅黑" panose="020B0503020204020204" pitchFamily="34" charset="-122"/>
              </a:rPr>
              <a:t>变异运算：将变异算子作用于群体。即是对群体中的个体串的某些基因座上的基因值作变动。群体</a:t>
            </a:r>
            <a:r>
              <a:rPr lang="en-US" altLang="zh-CN" dirty="0">
                <a:solidFill>
                  <a:srgbClr val="666666"/>
                </a:solidFill>
                <a:latin typeface="微软雅黑" panose="020B0503020204020204" pitchFamily="34" charset="-122"/>
                <a:ea typeface="微软雅黑" panose="020B0503020204020204" pitchFamily="34" charset="-122"/>
              </a:rPr>
              <a:t>P(t)</a:t>
            </a:r>
            <a:r>
              <a:rPr lang="zh-CN" altLang="en-US" dirty="0">
                <a:solidFill>
                  <a:srgbClr val="666666"/>
                </a:solidFill>
                <a:latin typeface="微软雅黑" panose="020B0503020204020204" pitchFamily="34" charset="-122"/>
                <a:ea typeface="微软雅黑" panose="020B0503020204020204" pitchFamily="34" charset="-122"/>
              </a:rPr>
              <a:t>经过选择、交叉、变异运算之后得到下一代群体</a:t>
            </a:r>
            <a:r>
              <a:rPr lang="en-US" altLang="zh-CN" dirty="0">
                <a:solidFill>
                  <a:srgbClr val="666666"/>
                </a:solidFill>
                <a:latin typeface="微软雅黑" panose="020B0503020204020204" pitchFamily="34" charset="-122"/>
                <a:ea typeface="微软雅黑" panose="020B0503020204020204" pitchFamily="34" charset="-122"/>
              </a:rPr>
              <a:t>P(t+1)</a:t>
            </a:r>
            <a:r>
              <a:rPr lang="zh-CN" altLang="en-US" dirty="0">
                <a:solidFill>
                  <a:srgbClr val="666666"/>
                </a:solidFill>
                <a:latin typeface="微软雅黑" panose="020B0503020204020204" pitchFamily="34" charset="-122"/>
                <a:ea typeface="微软雅黑" panose="020B0503020204020204" pitchFamily="34" charset="-122"/>
              </a:rPr>
              <a:t>。</a:t>
            </a:r>
          </a:p>
          <a:p>
            <a:pPr lvl="0" algn="just"/>
            <a:r>
              <a:rPr lang="en-US" altLang="zh-CN" dirty="0" smtClean="0">
                <a:solidFill>
                  <a:srgbClr val="666666"/>
                </a:solidFill>
                <a:latin typeface="微软雅黑" panose="020B0503020204020204" pitchFamily="34" charset="-122"/>
                <a:ea typeface="微软雅黑" panose="020B0503020204020204" pitchFamily="34" charset="-122"/>
              </a:rPr>
              <a:t>	(</a:t>
            </a:r>
            <a:r>
              <a:rPr lang="en-US" altLang="zh-CN" dirty="0">
                <a:solidFill>
                  <a:srgbClr val="666666"/>
                </a:solidFill>
                <a:latin typeface="微软雅黑" panose="020B0503020204020204" pitchFamily="34" charset="-122"/>
                <a:ea typeface="微软雅黑" panose="020B0503020204020204" pitchFamily="34" charset="-122"/>
              </a:rPr>
              <a:t>6)</a:t>
            </a:r>
            <a:r>
              <a:rPr lang="zh-CN" altLang="en-US" dirty="0">
                <a:solidFill>
                  <a:srgbClr val="666666"/>
                </a:solidFill>
                <a:latin typeface="微软雅黑" panose="020B0503020204020204" pitchFamily="34" charset="-122"/>
                <a:ea typeface="微软雅黑" panose="020B0503020204020204" pitchFamily="34" charset="-122"/>
              </a:rPr>
              <a:t>终止条件判断</a:t>
            </a:r>
            <a:r>
              <a:rPr lang="en-US" altLang="zh-CN" dirty="0">
                <a:solidFill>
                  <a:srgbClr val="666666"/>
                </a:solidFill>
                <a:latin typeface="微软雅黑" panose="020B0503020204020204" pitchFamily="34" charset="-122"/>
                <a:ea typeface="微软雅黑" panose="020B0503020204020204" pitchFamily="34" charset="-122"/>
              </a:rPr>
              <a:t>:</a:t>
            </a:r>
            <a:r>
              <a:rPr lang="zh-CN" altLang="en-US" dirty="0">
                <a:solidFill>
                  <a:srgbClr val="666666"/>
                </a:solidFill>
                <a:latin typeface="微软雅黑" panose="020B0503020204020204" pitchFamily="34" charset="-122"/>
                <a:ea typeface="微软雅黑" panose="020B0503020204020204" pitchFamily="34" charset="-122"/>
              </a:rPr>
              <a:t>若</a:t>
            </a:r>
            <a:r>
              <a:rPr lang="en-US" altLang="zh-CN" dirty="0">
                <a:solidFill>
                  <a:srgbClr val="666666"/>
                </a:solidFill>
                <a:latin typeface="微软雅黑" panose="020B0503020204020204" pitchFamily="34" charset="-122"/>
                <a:ea typeface="微软雅黑" panose="020B0503020204020204" pitchFamily="34" charset="-122"/>
              </a:rPr>
              <a:t>t=T,</a:t>
            </a:r>
            <a:r>
              <a:rPr lang="zh-CN" altLang="en-US" dirty="0">
                <a:solidFill>
                  <a:srgbClr val="666666"/>
                </a:solidFill>
                <a:latin typeface="微软雅黑" panose="020B0503020204020204" pitchFamily="34" charset="-122"/>
                <a:ea typeface="微软雅黑" panose="020B0503020204020204" pitchFamily="34" charset="-122"/>
              </a:rPr>
              <a:t>则以进化过程中所得到的具有最大适应度个体作为最优解输出，终止计算。</a:t>
            </a:r>
          </a:p>
          <a:p>
            <a:pPr lvl="0" algn="just"/>
            <a:endParaRPr lang="zh-HK" altLang="zh-HK" sz="24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38437"/>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课题任务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技术方案</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关键问题</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预期目标</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主要内容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时间安排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a:off x="766483" y="960986"/>
            <a:ext cx="7651376" cy="5324535"/>
          </a:xfrm>
          <a:prstGeom prst="rect">
            <a:avLst/>
          </a:prstGeom>
        </p:spPr>
        <p:txBody>
          <a:bodyPr wrap="square">
            <a:spAutoFit/>
          </a:bodyPr>
          <a:lstStyle/>
          <a:p>
            <a:pPr lvl="0" algn="just"/>
            <a:r>
              <a:rPr lang="zh-CN" altLang="en-US" sz="2000" b="1" dirty="0" smtClean="0">
                <a:solidFill>
                  <a:srgbClr val="666666"/>
                </a:solidFill>
                <a:latin typeface="微软雅黑" panose="020B0503020204020204" pitchFamily="34" charset="-122"/>
                <a:ea typeface="微软雅黑" panose="020B0503020204020204" pitchFamily="34" charset="-122"/>
              </a:rPr>
              <a:t>界面</a:t>
            </a:r>
            <a:r>
              <a:rPr lang="zh-CN" altLang="en-US" sz="2000" b="1" dirty="0">
                <a:solidFill>
                  <a:srgbClr val="666666"/>
                </a:solidFill>
                <a:latin typeface="微软雅黑" panose="020B0503020204020204" pitchFamily="34" charset="-122"/>
                <a:ea typeface="微软雅黑" panose="020B0503020204020204" pitchFamily="34" charset="-122"/>
              </a:rPr>
              <a:t>与</a:t>
            </a:r>
            <a:r>
              <a:rPr lang="zh-CN" altLang="en-US" sz="2000" b="1" dirty="0" smtClean="0">
                <a:solidFill>
                  <a:srgbClr val="666666"/>
                </a:solidFill>
                <a:latin typeface="微软雅黑" panose="020B0503020204020204" pitchFamily="34" charset="-122"/>
                <a:ea typeface="微软雅黑" panose="020B0503020204020204" pitchFamily="34" charset="-122"/>
              </a:rPr>
              <a:t>交互</a:t>
            </a:r>
            <a:endParaRPr lang="en-US" altLang="zh-CN" sz="2000" b="1"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CN" sz="2000" b="1" dirty="0" smtClean="0">
              <a:solidFill>
                <a:srgbClr val="666666"/>
              </a:solidFill>
              <a:latin typeface="微软雅黑" panose="020B0503020204020204" pitchFamily="34" charset="-122"/>
              <a:ea typeface="微软雅黑" panose="020B0503020204020204" pitchFamily="34" charset="-122"/>
            </a:endParaRPr>
          </a:p>
          <a:p>
            <a:pPr lvl="0" algn="just"/>
            <a:r>
              <a:rPr lang="en-US" altLang="zh-CN" sz="2000" dirty="0">
                <a:solidFill>
                  <a:srgbClr val="666666"/>
                </a:solidFill>
                <a:latin typeface="微软雅黑" panose="020B0503020204020204" pitchFamily="34" charset="-122"/>
                <a:ea typeface="微软雅黑" panose="020B0503020204020204" pitchFamily="34" charset="-122"/>
              </a:rPr>
              <a:t> </a:t>
            </a:r>
            <a:r>
              <a:rPr lang="en-US" altLang="zh-CN" sz="2000" dirty="0" smtClean="0">
                <a:solidFill>
                  <a:srgbClr val="666666"/>
                </a:solidFill>
                <a:latin typeface="微软雅黑" panose="020B0503020204020204" pitchFamily="34" charset="-122"/>
                <a:ea typeface="微软雅黑" panose="020B0503020204020204" pitchFamily="34" charset="-122"/>
              </a:rPr>
              <a:t>      </a:t>
            </a:r>
            <a:r>
              <a:rPr lang="zh-CN" altLang="en-US" sz="2000" dirty="0" smtClean="0">
                <a:solidFill>
                  <a:srgbClr val="666666"/>
                </a:solidFill>
                <a:latin typeface="微软雅黑" panose="020B0503020204020204" pitchFamily="34" charset="-122"/>
                <a:ea typeface="微软雅黑" panose="020B0503020204020204" pitchFamily="34" charset="-122"/>
              </a:rPr>
              <a:t>作为</a:t>
            </a:r>
            <a:r>
              <a:rPr lang="zh-CN" altLang="en-US" sz="2000" dirty="0">
                <a:solidFill>
                  <a:srgbClr val="666666"/>
                </a:solidFill>
                <a:latin typeface="微软雅黑" panose="020B0503020204020204" pitchFamily="34" charset="-122"/>
                <a:ea typeface="微软雅黑" panose="020B0503020204020204" pitchFamily="34" charset="-122"/>
              </a:rPr>
              <a:t>一个游戏程序，美观、简洁的界面，便捷、良好的交互是非常必要的。而本程序不仅是一个迷宫游戏，更是一个学习理解随机复杂完美迷宫自动生成算法和路径规划算法的学习工具，所以界面和交互显得尤为重要</a:t>
            </a:r>
            <a:r>
              <a:rPr lang="zh-CN" altLang="en-US" sz="2000" dirty="0" smtClean="0">
                <a:solidFill>
                  <a:srgbClr val="666666"/>
                </a:solidFill>
                <a:latin typeface="微软雅黑" panose="020B0503020204020204" pitchFamily="34" charset="-122"/>
                <a:ea typeface="微软雅黑" panose="020B0503020204020204" pitchFamily="34" charset="-122"/>
              </a:rPr>
              <a:t>。</a:t>
            </a:r>
            <a:endParaRPr lang="en-US" altLang="zh-CN" sz="20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CN" sz="2000" dirty="0" smtClean="0">
              <a:solidFill>
                <a:srgbClr val="666666"/>
              </a:solidFill>
              <a:latin typeface="微软雅黑" panose="020B0503020204020204" pitchFamily="34" charset="-122"/>
              <a:ea typeface="微软雅黑" panose="020B0503020204020204" pitchFamily="34" charset="-122"/>
            </a:endParaRPr>
          </a:p>
          <a:p>
            <a:pPr lvl="0" algn="just"/>
            <a:r>
              <a:rPr lang="en-US" altLang="zh-CN" sz="2000" dirty="0">
                <a:solidFill>
                  <a:srgbClr val="666666"/>
                </a:solidFill>
                <a:latin typeface="微软雅黑" panose="020B0503020204020204" pitchFamily="34" charset="-122"/>
                <a:ea typeface="微软雅黑" panose="020B0503020204020204" pitchFamily="34" charset="-122"/>
              </a:rPr>
              <a:t> </a:t>
            </a:r>
            <a:r>
              <a:rPr lang="en-US" altLang="zh-CN" sz="2000" dirty="0" smtClean="0">
                <a:solidFill>
                  <a:srgbClr val="666666"/>
                </a:solidFill>
                <a:latin typeface="微软雅黑" panose="020B0503020204020204" pitchFamily="34" charset="-122"/>
                <a:ea typeface="微软雅黑" panose="020B0503020204020204" pitchFamily="34" charset="-122"/>
              </a:rPr>
              <a:t>      </a:t>
            </a:r>
            <a:r>
              <a:rPr lang="zh-CN" altLang="en-US" sz="2000" dirty="0" smtClean="0">
                <a:solidFill>
                  <a:srgbClr val="666666"/>
                </a:solidFill>
                <a:latin typeface="微软雅黑" panose="020B0503020204020204" pitchFamily="34" charset="-122"/>
                <a:ea typeface="微软雅黑" panose="020B0503020204020204" pitchFamily="34" charset="-122"/>
              </a:rPr>
              <a:t>对于</a:t>
            </a:r>
            <a:r>
              <a:rPr lang="zh-CN" altLang="en-US" sz="2000" b="1" dirty="0">
                <a:solidFill>
                  <a:srgbClr val="666666"/>
                </a:solidFill>
                <a:latin typeface="微软雅黑" panose="020B0503020204020204" pitchFamily="34" charset="-122"/>
                <a:ea typeface="微软雅黑" panose="020B0503020204020204" pitchFamily="34" charset="-122"/>
              </a:rPr>
              <a:t>复杂迷宫的绘制和自动生成</a:t>
            </a:r>
            <a:r>
              <a:rPr lang="zh-CN" altLang="en-US" sz="2000" dirty="0">
                <a:solidFill>
                  <a:srgbClr val="666666"/>
                </a:solidFill>
                <a:latin typeface="微软雅黑" panose="020B0503020204020204" pitchFamily="34" charset="-122"/>
                <a:ea typeface="微软雅黑" panose="020B0503020204020204" pitchFamily="34" charset="-122"/>
              </a:rPr>
              <a:t>，拟采用动态、过程可视化的方式来实现迷宫由最初的矩阵一步一步绘制成迷宫的效果</a:t>
            </a:r>
            <a:r>
              <a:rPr lang="zh-CN" altLang="en-US" sz="2000" dirty="0" smtClean="0">
                <a:solidFill>
                  <a:srgbClr val="666666"/>
                </a:solidFill>
                <a:latin typeface="微软雅黑" panose="020B0503020204020204" pitchFamily="34" charset="-122"/>
                <a:ea typeface="微软雅黑" panose="020B0503020204020204" pitchFamily="34" charset="-122"/>
              </a:rPr>
              <a:t>。</a:t>
            </a:r>
            <a:endParaRPr lang="en-US" altLang="zh-CN" sz="20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CN" sz="2000" dirty="0" smtClean="0">
              <a:solidFill>
                <a:srgbClr val="666666"/>
              </a:solidFill>
              <a:latin typeface="微软雅黑" panose="020B0503020204020204" pitchFamily="34" charset="-122"/>
              <a:ea typeface="微软雅黑" panose="020B0503020204020204" pitchFamily="34" charset="-122"/>
            </a:endParaRPr>
          </a:p>
          <a:p>
            <a:pPr lvl="0" algn="just"/>
            <a:r>
              <a:rPr lang="en-US" altLang="zh-CN" sz="2000" dirty="0">
                <a:solidFill>
                  <a:srgbClr val="666666"/>
                </a:solidFill>
                <a:latin typeface="微软雅黑" panose="020B0503020204020204" pitchFamily="34" charset="-122"/>
                <a:ea typeface="微软雅黑" panose="020B0503020204020204" pitchFamily="34" charset="-122"/>
              </a:rPr>
              <a:t> </a:t>
            </a:r>
            <a:r>
              <a:rPr lang="en-US" altLang="zh-CN" sz="2000" dirty="0" smtClean="0">
                <a:solidFill>
                  <a:srgbClr val="666666"/>
                </a:solidFill>
                <a:latin typeface="微软雅黑" panose="020B0503020204020204" pitchFamily="34" charset="-122"/>
                <a:ea typeface="微软雅黑" panose="020B0503020204020204" pitchFamily="34" charset="-122"/>
              </a:rPr>
              <a:t>      </a:t>
            </a:r>
            <a:r>
              <a:rPr lang="zh-CN" altLang="en-US" sz="2000" dirty="0" smtClean="0">
                <a:solidFill>
                  <a:srgbClr val="666666"/>
                </a:solidFill>
                <a:latin typeface="微软雅黑" panose="020B0503020204020204" pitchFamily="34" charset="-122"/>
                <a:ea typeface="微软雅黑" panose="020B0503020204020204" pitchFamily="34" charset="-122"/>
              </a:rPr>
              <a:t>对于</a:t>
            </a:r>
            <a:r>
              <a:rPr lang="zh-CN" altLang="en-US" sz="2000" b="1" dirty="0">
                <a:solidFill>
                  <a:srgbClr val="666666"/>
                </a:solidFill>
                <a:latin typeface="微软雅黑" panose="020B0503020204020204" pitchFamily="34" charset="-122"/>
                <a:ea typeface="微软雅黑" panose="020B0503020204020204" pitchFamily="34" charset="-122"/>
              </a:rPr>
              <a:t>路径规划算法的选择和寻路过程</a:t>
            </a:r>
            <a:r>
              <a:rPr lang="zh-CN" altLang="en-US" sz="2000" dirty="0">
                <a:solidFill>
                  <a:srgbClr val="666666"/>
                </a:solidFill>
                <a:latin typeface="微软雅黑" panose="020B0503020204020204" pitchFamily="34" charset="-122"/>
                <a:ea typeface="微软雅黑" panose="020B0503020204020204" pitchFamily="34" charset="-122"/>
              </a:rPr>
              <a:t>，本程序应该实现用户可以很便捷地切换不同路径规划算法，可以自定义设置寻路的起点和终点。并且当用户开始寻路后，游戏角色从起到走到终点的动态寻路过程也应该是可视的、逐步进行</a:t>
            </a:r>
            <a:r>
              <a:rPr lang="zh-CN" altLang="en-US" sz="2000" dirty="0" smtClean="0">
                <a:solidFill>
                  <a:srgbClr val="666666"/>
                </a:solidFill>
                <a:latin typeface="微软雅黑" panose="020B0503020204020204" pitchFamily="34" charset="-122"/>
                <a:ea typeface="微软雅黑" panose="020B0503020204020204" pitchFamily="34" charset="-122"/>
              </a:rPr>
              <a:t>的。</a:t>
            </a:r>
            <a:endParaRPr lang="en-US" altLang="zh-CN" sz="20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CN" sz="2000" dirty="0" smtClean="0">
              <a:solidFill>
                <a:srgbClr val="666666"/>
              </a:solidFill>
              <a:latin typeface="微软雅黑" panose="020B0503020204020204" pitchFamily="34" charset="-122"/>
              <a:ea typeface="微软雅黑" panose="020B0503020204020204" pitchFamily="34" charset="-122"/>
            </a:endParaRPr>
          </a:p>
          <a:p>
            <a:pPr lvl="0" algn="just"/>
            <a:r>
              <a:rPr lang="en-US" altLang="zh-CN" sz="2000" dirty="0" smtClean="0">
                <a:solidFill>
                  <a:srgbClr val="666666"/>
                </a:solidFill>
                <a:latin typeface="微软雅黑" panose="020B0503020204020204" pitchFamily="34" charset="-122"/>
                <a:ea typeface="微软雅黑" panose="020B0503020204020204" pitchFamily="34" charset="-122"/>
              </a:rPr>
              <a:t>       </a:t>
            </a:r>
            <a:r>
              <a:rPr lang="zh-CN" altLang="en-US" sz="2000" dirty="0" smtClean="0">
                <a:solidFill>
                  <a:srgbClr val="666666"/>
                </a:solidFill>
                <a:latin typeface="微软雅黑" panose="020B0503020204020204" pitchFamily="34" charset="-122"/>
                <a:ea typeface="微软雅黑" panose="020B0503020204020204" pitchFamily="34" charset="-122"/>
              </a:rPr>
              <a:t>对于</a:t>
            </a:r>
            <a:r>
              <a:rPr lang="zh-CN" altLang="en-US" sz="2000" b="1" dirty="0">
                <a:solidFill>
                  <a:srgbClr val="666666"/>
                </a:solidFill>
                <a:latin typeface="微软雅黑" panose="020B0503020204020204" pitchFamily="34" charset="-122"/>
                <a:ea typeface="微软雅黑" panose="020B0503020204020204" pitchFamily="34" charset="-122"/>
              </a:rPr>
              <a:t>不同路径规划算法之间的比较</a:t>
            </a:r>
            <a:r>
              <a:rPr lang="zh-CN" altLang="en-US" sz="2000" dirty="0">
                <a:solidFill>
                  <a:srgbClr val="666666"/>
                </a:solidFill>
                <a:latin typeface="微软雅黑" panose="020B0503020204020204" pitchFamily="34" charset="-122"/>
                <a:ea typeface="微软雅黑" panose="020B0503020204020204" pitchFamily="34" charset="-122"/>
              </a:rPr>
              <a:t>，程序应该实现用户可以在所有路径算法中任意选择两种以上的算法来进行比较。</a:t>
            </a:r>
            <a:endParaRPr lang="zh-HK" altLang="zh-HK" sz="20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150066"/>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TotalTime>
  <Words>1177</Words>
  <Application>Microsoft Office PowerPoint</Application>
  <PresentationFormat>全屏显示(4:3)</PresentationFormat>
  <Paragraphs>175</Paragraphs>
  <Slides>13</Slides>
  <Notes>0</Notes>
  <HiddenSlides>0</HiddenSlides>
  <MMClips>0</MMClips>
  <ScaleCrop>false</ScaleCrop>
  <HeadingPairs>
    <vt:vector size="4" baseType="variant">
      <vt:variant>
        <vt:lpstr>主题</vt:lpstr>
      </vt:variant>
      <vt:variant>
        <vt:i4>2</vt:i4>
      </vt:variant>
      <vt:variant>
        <vt:lpstr>幻灯片标题</vt:lpstr>
      </vt:variant>
      <vt:variant>
        <vt:i4>13</vt:i4>
      </vt:variant>
    </vt:vector>
  </HeadingPairs>
  <TitlesOfParts>
    <vt:vector size="15" baseType="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栗全权</dc:creator>
  <dc:description>第一PPT模板网-WWW.1PPT.COM</dc:description>
  <cp:lastModifiedBy>dz</cp:lastModifiedBy>
  <cp:revision>196</cp:revision>
  <dcterms:created xsi:type="dcterms:W3CDTF">2015-02-19T23:46:49Z</dcterms:created>
  <dcterms:modified xsi:type="dcterms:W3CDTF">2017-01-12T10:58:19Z</dcterms:modified>
</cp:coreProperties>
</file>