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7"/>
  </p:notesMasterIdLst>
  <p:sldIdLst>
    <p:sldId id="257" r:id="rId3"/>
    <p:sldId id="258" r:id="rId4"/>
    <p:sldId id="299" r:id="rId5"/>
    <p:sldId id="259" r:id="rId6"/>
    <p:sldId id="260" r:id="rId7"/>
    <p:sldId id="261" r:id="rId8"/>
    <p:sldId id="262" r:id="rId9"/>
    <p:sldId id="263" r:id="rId10"/>
    <p:sldId id="264" r:id="rId11"/>
    <p:sldId id="265" r:id="rId12"/>
    <p:sldId id="266" r:id="rId13"/>
    <p:sldId id="267" r:id="rId14"/>
    <p:sldId id="286" r:id="rId15"/>
    <p:sldId id="288" r:id="rId16"/>
    <p:sldId id="289" r:id="rId17"/>
    <p:sldId id="290" r:id="rId18"/>
    <p:sldId id="291" r:id="rId19"/>
    <p:sldId id="294" r:id="rId20"/>
    <p:sldId id="292" r:id="rId21"/>
    <p:sldId id="295" r:id="rId22"/>
    <p:sldId id="296" r:id="rId23"/>
    <p:sldId id="297" r:id="rId24"/>
    <p:sldId id="298" r:id="rId25"/>
    <p:sldId id="300" r:id="rId26"/>
    <p:sldId id="301" r:id="rId27"/>
    <p:sldId id="302" r:id="rId28"/>
    <p:sldId id="304" r:id="rId29"/>
    <p:sldId id="305" r:id="rId30"/>
    <p:sldId id="306" r:id="rId31"/>
    <p:sldId id="309" r:id="rId32"/>
    <p:sldId id="307" r:id="rId33"/>
    <p:sldId id="308" r:id="rId34"/>
    <p:sldId id="310" r:id="rId35"/>
    <p:sldId id="311" r:id="rId36"/>
    <p:sldId id="324" r:id="rId37"/>
    <p:sldId id="268" r:id="rId38"/>
    <p:sldId id="269" r:id="rId39"/>
    <p:sldId id="493" r:id="rId40"/>
    <p:sldId id="494" r:id="rId41"/>
    <p:sldId id="495" r:id="rId42"/>
    <p:sldId id="496" r:id="rId43"/>
    <p:sldId id="281" r:id="rId44"/>
    <p:sldId id="271" r:id="rId45"/>
    <p:sldId id="273" r:id="rId46"/>
    <p:sldId id="274" r:id="rId47"/>
    <p:sldId id="275" r:id="rId48"/>
    <p:sldId id="276" r:id="rId49"/>
    <p:sldId id="277" r:id="rId50"/>
    <p:sldId id="278" r:id="rId51"/>
    <p:sldId id="279" r:id="rId52"/>
    <p:sldId id="280" r:id="rId53"/>
    <p:sldId id="312"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497" r:id="rId77"/>
    <p:sldId id="498" r:id="rId78"/>
    <p:sldId id="499" r:id="rId79"/>
    <p:sldId id="500" r:id="rId80"/>
    <p:sldId id="501" r:id="rId81"/>
    <p:sldId id="502" r:id="rId82"/>
    <p:sldId id="325" r:id="rId83"/>
    <p:sldId id="315" r:id="rId84"/>
    <p:sldId id="316" r:id="rId85"/>
    <p:sldId id="317" r:id="rId86"/>
    <p:sldId id="318" r:id="rId87"/>
    <p:sldId id="319" r:id="rId88"/>
    <p:sldId id="320" r:id="rId89"/>
    <p:sldId id="321" r:id="rId90"/>
    <p:sldId id="322" r:id="rId91"/>
    <p:sldId id="323"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503" r:id="rId125"/>
    <p:sldId id="504" r:id="rId126"/>
    <p:sldId id="505" r:id="rId127"/>
    <p:sldId id="506" r:id="rId128"/>
    <p:sldId id="507" r:id="rId129"/>
    <p:sldId id="382" r:id="rId130"/>
    <p:sldId id="383" r:id="rId131"/>
    <p:sldId id="384" r:id="rId132"/>
    <p:sldId id="385" r:id="rId133"/>
    <p:sldId id="386" r:id="rId134"/>
    <p:sldId id="387" r:id="rId135"/>
    <p:sldId id="388" r:id="rId136"/>
    <p:sldId id="389" r:id="rId137"/>
    <p:sldId id="390" r:id="rId138"/>
    <p:sldId id="391"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508" r:id="rId163"/>
    <p:sldId id="509" r:id="rId164"/>
    <p:sldId id="510" r:id="rId165"/>
    <p:sldId id="511" r:id="rId166"/>
    <p:sldId id="512" r:id="rId167"/>
    <p:sldId id="513" r:id="rId168"/>
    <p:sldId id="514"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5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slide" Target="slides/slide157.xml"/><Relationship Id="rId175" Type="http://schemas.openxmlformats.org/officeDocument/2006/relationships/slide" Target="slides/slide173.xml"/><Relationship Id="rId170" Type="http://schemas.openxmlformats.org/officeDocument/2006/relationships/slide" Target="slides/slide168.xml"/><Relationship Id="rId191"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theme" Target="theme/theme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E657B2-0F48-400D-9AA9-0C8101DB3B42}" type="datetimeFigureOut">
              <a:rPr lang="en-US" smtClean="0"/>
              <a:pPr/>
              <a:t>5/6/2016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231362-9B44-46E3-BAA1-81D8F38D0658}" type="slidenum">
              <a:rPr lang="en-US" smtClean="0"/>
              <a:pPr/>
              <a:t>‹#›</a:t>
            </a:fld>
            <a:endParaRPr lang="en-US"/>
          </a:p>
        </p:txBody>
      </p:sp>
    </p:spTree>
    <p:extLst>
      <p:ext uri="{BB962C8B-B14F-4D97-AF65-F5344CB8AC3E}">
        <p14:creationId xmlns:p14="http://schemas.microsoft.com/office/powerpoint/2010/main" val="106824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body" idx="1"/>
          </p:nvPr>
        </p:nvSpPr>
        <p:spPr>
          <a:noFill/>
          <a:ln/>
        </p:spPr>
        <p:txBody>
          <a:bodyPr/>
          <a:lstStyle/>
          <a:p>
            <a:r>
              <a:rPr lang="en-US" b="1" smtClean="0">
                <a:latin typeface="Arial" pitchFamily="34" charset="0"/>
              </a:rPr>
              <a:t>Shape</a:t>
            </a:r>
            <a:endParaRPr lang="en-US" smtClean="0">
              <a:latin typeface="Arial" pitchFamily="34" charset="0"/>
            </a:endParaRPr>
          </a:p>
          <a:p>
            <a:pPr lvl="1"/>
            <a:r>
              <a:rPr lang="en-US" smtClean="0">
                <a:latin typeface="Arial" pitchFamily="34" charset="0"/>
              </a:rPr>
              <a:t>Concerned with extent to which values are </a:t>
            </a:r>
            <a:r>
              <a:rPr lang="en-US" b="1" smtClean="0">
                <a:latin typeface="Arial" pitchFamily="34" charset="0"/>
              </a:rPr>
              <a:t>symmetrically distributed</a:t>
            </a:r>
            <a:r>
              <a:rPr lang="en-US" smtClean="0">
                <a:latin typeface="Arial" pitchFamily="34" charset="0"/>
              </a:rPr>
              <a:t>.</a:t>
            </a:r>
          </a:p>
          <a:p>
            <a:r>
              <a:rPr lang="en-US" b="1" smtClean="0">
                <a:latin typeface="Arial" pitchFamily="34" charset="0"/>
              </a:rPr>
              <a:t>Kurtosis</a:t>
            </a:r>
            <a:endParaRPr lang="en-US" smtClean="0">
              <a:latin typeface="Arial" pitchFamily="34" charset="0"/>
            </a:endParaRPr>
          </a:p>
          <a:p>
            <a:pPr lvl="1"/>
            <a:r>
              <a:rPr lang="en-US" smtClean="0">
                <a:latin typeface="Arial" pitchFamily="34" charset="0"/>
              </a:rPr>
              <a:t>The extent to which a distribution is </a:t>
            </a:r>
            <a:r>
              <a:rPr lang="en-US" b="1" smtClean="0">
                <a:latin typeface="Arial" pitchFamily="34" charset="0"/>
              </a:rPr>
              <a:t>peaked (flatter or taller)</a:t>
            </a:r>
            <a:r>
              <a:rPr lang="en-US" smtClean="0">
                <a:latin typeface="Arial" pitchFamily="34" charset="0"/>
              </a:rPr>
              <a:t>.</a:t>
            </a:r>
          </a:p>
          <a:p>
            <a:pPr lvl="1"/>
            <a:r>
              <a:rPr lang="en-US" smtClean="0">
                <a:latin typeface="Arial" pitchFamily="34" charset="0"/>
              </a:rPr>
              <a:t>For example, a distribution could be more peaked than a normal distribution (still may be ‘bell-shaped). If values are </a:t>
            </a:r>
            <a:r>
              <a:rPr lang="en-US" b="1" smtClean="0">
                <a:latin typeface="Arial" pitchFamily="34" charset="0"/>
              </a:rPr>
              <a:t>negative</a:t>
            </a:r>
            <a:r>
              <a:rPr lang="en-US" smtClean="0">
                <a:latin typeface="Arial" pitchFamily="34" charset="0"/>
              </a:rPr>
              <a:t>, then distribution is </a:t>
            </a:r>
            <a:r>
              <a:rPr lang="en-US" b="1" smtClean="0">
                <a:latin typeface="Arial" pitchFamily="34" charset="0"/>
              </a:rPr>
              <a:t>less peaked</a:t>
            </a:r>
            <a:r>
              <a:rPr lang="en-US" smtClean="0">
                <a:latin typeface="Arial" pitchFamily="34" charset="0"/>
              </a:rPr>
              <a:t> than a normal distribution.</a:t>
            </a:r>
          </a:p>
          <a:p>
            <a:r>
              <a:rPr lang="en-US" b="1" smtClean="0">
                <a:latin typeface="Arial" pitchFamily="34" charset="0"/>
              </a:rPr>
              <a:t>Skew</a:t>
            </a:r>
            <a:endParaRPr lang="en-US" smtClean="0">
              <a:latin typeface="Arial" pitchFamily="34" charset="0"/>
            </a:endParaRPr>
          </a:p>
          <a:p>
            <a:pPr lvl="1"/>
            <a:r>
              <a:rPr lang="en-US" smtClean="0">
                <a:latin typeface="Arial" pitchFamily="34" charset="0"/>
              </a:rPr>
              <a:t>The extent to which a distribution is </a:t>
            </a:r>
            <a:r>
              <a:rPr lang="en-US" b="1" smtClean="0">
                <a:latin typeface="Arial" pitchFamily="34" charset="0"/>
              </a:rPr>
              <a:t>symmetric</a:t>
            </a:r>
            <a:r>
              <a:rPr lang="en-US" smtClean="0">
                <a:latin typeface="Arial" pitchFamily="34" charset="0"/>
              </a:rPr>
              <a:t> or has a </a:t>
            </a:r>
            <a:r>
              <a:rPr lang="en-US" b="1" smtClean="0">
                <a:latin typeface="Arial" pitchFamily="34" charset="0"/>
              </a:rPr>
              <a:t>tail</a:t>
            </a:r>
            <a:r>
              <a:rPr lang="en-US" smtClean="0">
                <a:latin typeface="Arial" pitchFamily="34" charset="0"/>
              </a:rPr>
              <a:t>. Values are 0 if normal distribution. If the values are </a:t>
            </a:r>
            <a:r>
              <a:rPr lang="en-US" b="1" smtClean="0">
                <a:latin typeface="Arial" pitchFamily="34" charset="0"/>
              </a:rPr>
              <a:t>negative</a:t>
            </a:r>
            <a:r>
              <a:rPr lang="en-US" smtClean="0">
                <a:latin typeface="Arial" pitchFamily="34" charset="0"/>
              </a:rPr>
              <a:t>, then negative or </a:t>
            </a:r>
            <a:r>
              <a:rPr lang="en-US" b="1" smtClean="0">
                <a:latin typeface="Arial" pitchFamily="34" charset="0"/>
              </a:rPr>
              <a:t>left-skewed</a:t>
            </a:r>
            <a:r>
              <a:rPr lang="en-US" smtClean="0">
                <a:latin typeface="Arial" pitchFamily="34" charset="0"/>
              </a:rPr>
              <a:t>.</a:t>
            </a:r>
          </a:p>
          <a:p>
            <a:endParaRPr lang="en-US" smtClean="0">
              <a:latin typeface="Arial" pitchFamily="34" charset="0"/>
            </a:endParaRPr>
          </a:p>
        </p:txBody>
      </p:sp>
      <p:sp>
        <p:nvSpPr>
          <p:cNvPr id="4833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72153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ctrTitle"/>
            <p:custDataLst>
              <p:tags r:id="rId1"/>
            </p:custDataLst>
          </p:nvPr>
        </p:nvSpPr>
        <p:spPr>
          <a:xfrm>
            <a:off x="2701925" y="2130425"/>
            <a:ext cx="4800600" cy="1470025"/>
          </a:xfrm>
        </p:spPr>
        <p:txBody>
          <a:bodyPr/>
          <a:lstStyle>
            <a:lvl1pPr>
              <a:buClr>
                <a:srgbClr val="FFFFFF"/>
              </a:buClr>
              <a:defRPr/>
            </a:lvl1pPr>
          </a:lstStyle>
          <a:p>
            <a:r>
              <a:rPr lang="en-US" smtClean="0"/>
              <a:t>Click to edit Master title style</a:t>
            </a:r>
            <a:endParaRPr lang="en-US"/>
          </a:p>
        </p:txBody>
      </p:sp>
      <p:sp>
        <p:nvSpPr>
          <p:cNvPr id="23555" name="Rectangle 3"/>
          <p:cNvSpPr>
            <a:spLocks noGrp="1" noChangeArrowheads="1"/>
          </p:cNvSpPr>
          <p:nvPr>
            <p:ph type="subTitle" idx="1"/>
            <p:custDataLst>
              <p:tags r:id="rId2"/>
            </p:custDataLst>
          </p:nvPr>
        </p:nvSpPr>
        <p:spPr>
          <a:xfrm>
            <a:off x="2701925" y="3886200"/>
            <a:ext cx="4114800"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23556" name="Rectangle 4"/>
          <p:cNvSpPr>
            <a:spLocks noGrp="1" noChangeArrowheads="1"/>
          </p:cNvSpPr>
          <p:nvPr>
            <p:ph type="dt" sz="half" idx="2"/>
          </p:nvPr>
        </p:nvSpPr>
        <p:spPr/>
        <p:txBody>
          <a:bodyPr/>
          <a:lstStyle>
            <a:lvl1pPr>
              <a:defRPr/>
            </a:lvl1pPr>
          </a:lstStyle>
          <a:p>
            <a:fld id="{902F2D3F-7643-4C69-AC66-BD8A9972EAB0}" type="datetimeFigureOut">
              <a:rPr lang="en-US" smtClean="0"/>
              <a:pPr/>
              <a:t>5/6/2016</a:t>
            </a:fld>
            <a:endParaRPr lang="en-US" dirty="0"/>
          </a:p>
        </p:txBody>
      </p:sp>
      <p:sp>
        <p:nvSpPr>
          <p:cNvPr id="23557" name="Rectangle 5"/>
          <p:cNvSpPr>
            <a:spLocks noGrp="1" noChangeArrowheads="1"/>
          </p:cNvSpPr>
          <p:nvPr>
            <p:ph type="ftr" sz="quarter" idx="3"/>
          </p:nvPr>
        </p:nvSpPr>
        <p:spPr/>
        <p:txBody>
          <a:bodyPr/>
          <a:lstStyle>
            <a:lvl1pPr>
              <a:defRPr/>
            </a:lvl1pPr>
          </a:lstStyle>
          <a:p>
            <a:endParaRPr lang="en-US" dirty="0"/>
          </a:p>
        </p:txBody>
      </p:sp>
      <p:sp>
        <p:nvSpPr>
          <p:cNvPr id="23558" name="Rectangle 6"/>
          <p:cNvSpPr>
            <a:spLocks noGrp="1" noChangeArrowheads="1"/>
          </p:cNvSpPr>
          <p:nvPr>
            <p:ph type="sldNum" sz="quarter" idx="4"/>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39025" y="274638"/>
            <a:ext cx="15811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93988" y="274638"/>
            <a:ext cx="459263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152400"/>
            <a:ext cx="6781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981200"/>
            <a:ext cx="784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 y="4114800"/>
            <a:ext cx="784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30723" name="Rectangle 3"/>
          <p:cNvSpPr>
            <a:spLocks noGrp="1" noChangeArrowheads="1"/>
          </p:cNvSpPr>
          <p:nvPr>
            <p:ph type="ctrTitle"/>
            <p:custDataLst>
              <p:tags r:id="rId1"/>
            </p:custDataLst>
          </p:nvPr>
        </p:nvSpPr>
        <p:spPr>
          <a:xfrm>
            <a:off x="455613" y="2130425"/>
            <a:ext cx="7313612" cy="1470025"/>
          </a:xfrm>
        </p:spPr>
        <p:txBody>
          <a:bodyPr/>
          <a:lstStyle>
            <a:lvl1pPr>
              <a:defRPr/>
            </a:lvl1pPr>
          </a:lstStyle>
          <a:p>
            <a:r>
              <a:rPr lang="en-US" smtClean="0"/>
              <a:t>Click to edit Master title style</a:t>
            </a:r>
            <a:endParaRPr lang="en-US"/>
          </a:p>
        </p:txBody>
      </p:sp>
      <p:sp>
        <p:nvSpPr>
          <p:cNvPr id="30724" name="Rectangle 4"/>
          <p:cNvSpPr>
            <a:spLocks noGrp="1" noChangeArrowheads="1"/>
          </p:cNvSpPr>
          <p:nvPr>
            <p:ph type="subTitle" idx="1"/>
            <p:custDataLst>
              <p:tags r:id="rId2"/>
            </p:custDataLst>
          </p:nvPr>
        </p:nvSpPr>
        <p:spPr>
          <a:xfrm>
            <a:off x="455613" y="3886200"/>
            <a:ext cx="7313612" cy="1752600"/>
          </a:xfrm>
        </p:spPr>
        <p:txBody>
          <a:bodyPr/>
          <a:lstStyle>
            <a:lvl1pPr marL="0" indent="0">
              <a:buClr>
                <a:srgbClr val="FFFFFF"/>
              </a:buClr>
              <a:buFontTx/>
              <a:buNone/>
              <a:defRPr/>
            </a:lvl1pPr>
          </a:lstStyle>
          <a:p>
            <a:r>
              <a:rPr lang="en-US" smtClean="0"/>
              <a:t>Click to edit Master subtitle style</a:t>
            </a:r>
            <a:endParaRPr lang="en-US"/>
          </a:p>
        </p:txBody>
      </p:sp>
      <p:sp>
        <p:nvSpPr>
          <p:cNvPr id="30725" name="Rectangle 5"/>
          <p:cNvSpPr>
            <a:spLocks noGrp="1" noChangeArrowheads="1"/>
          </p:cNvSpPr>
          <p:nvPr>
            <p:ph type="dt" sz="half" idx="2"/>
          </p:nvPr>
        </p:nvSpPr>
        <p:spPr/>
        <p:txBody>
          <a:bodyPr/>
          <a:lstStyle>
            <a:lvl1pPr>
              <a:defRPr/>
            </a:lvl1pPr>
          </a:lstStyle>
          <a:p>
            <a:endParaRPr lang="en-US" dirty="0"/>
          </a:p>
        </p:txBody>
      </p:sp>
      <p:sp>
        <p:nvSpPr>
          <p:cNvPr id="30726" name="Rectangle 6"/>
          <p:cNvSpPr>
            <a:spLocks noGrp="1" noChangeArrowheads="1"/>
          </p:cNvSpPr>
          <p:nvPr>
            <p:ph type="ftr" sz="quarter" idx="3"/>
          </p:nvPr>
        </p:nvSpPr>
        <p:spPr/>
        <p:txBody>
          <a:bodyPr/>
          <a:lstStyle>
            <a:lvl1pPr>
              <a:defRPr/>
            </a:lvl1pPr>
          </a:lstStyle>
          <a:p>
            <a:endParaRPr lang="en-US" dirty="0"/>
          </a:p>
        </p:txBody>
      </p:sp>
      <p:sp>
        <p:nvSpPr>
          <p:cNvPr id="30727" name="Rectangle 7"/>
          <p:cNvSpPr>
            <a:spLocks noGrp="1" noChangeArrowheads="1"/>
          </p:cNvSpPr>
          <p:nvPr>
            <p:ph type="sldNum" sz="quarter" idx="4"/>
          </p:nvPr>
        </p:nvSpPr>
        <p:spPr/>
        <p:txBody>
          <a:bodyPr/>
          <a:lstStyle>
            <a:lvl1pPr>
              <a:defRPr/>
            </a:lvl1pPr>
          </a:lstStyle>
          <a:p>
            <a:fld id="{3F230E4B-6252-4DEC-BF39-FD8167F494C8}"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86AEAC94-43FC-4DE4-952D-B7D5503ECA9B}"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C0F988BE-BDE7-4DEF-8ACE-EBE27A1C8388}"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00200"/>
            <a:ext cx="40370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600200"/>
            <a:ext cx="40370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D020359-8FE0-4374-AA63-2251C95D7F64}"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0DAD88B3-24BF-4D0B-9749-C1E4BC7747D4}"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FDE2B3B4-8859-485F-9B88-7239A7B648CB}"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B91B13C-4814-4DFF-8A2F-902D43B966F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1C881C5D-E5EA-41AB-8D8E-40A76F3BA51A}"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C72A941D-66C6-4DEC-9A30-CB277BC232DF}"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4E1A9AC-27C3-4167-82E9-8004EECB3098}"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4638"/>
            <a:ext cx="205581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4638"/>
            <a:ext cx="6018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C7D3E5B-4CC6-41A3-A5DE-12164303C0EC}"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93988" y="1600200"/>
            <a:ext cx="3086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32488" y="1600200"/>
            <a:ext cx="30876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02F2D3F-7643-4C69-AC66-BD8A9972EAB0}" type="datetimeFigureOut">
              <a:rPr lang="en-US" smtClean="0"/>
              <a:pPr/>
              <a:t>5/6/2016</a:t>
            </a:fld>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0958DEB-6357-4848-BC52-42E601709C2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2703513" y="274638"/>
            <a:ext cx="631666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custDataLst>
              <p:tags r:id="rId15"/>
            </p:custDataLst>
          </p:nvPr>
        </p:nvSpPr>
        <p:spPr bwMode="auto">
          <a:xfrm>
            <a:off x="2693988" y="1600200"/>
            <a:ext cx="632618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902F2D3F-7643-4C69-AC66-BD8A9972EAB0}" type="datetimeFigureOut">
              <a:rPr lang="en-US" smtClean="0"/>
              <a:pPr/>
              <a:t>5/6/2016</a:t>
            </a:fld>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0958DEB-6357-4848-BC52-42E601709C26}" type="slidenum">
              <a:rPr lang="en-US" smtClean="0"/>
              <a:pPr/>
              <a:t>‹#›</a:t>
            </a:fld>
            <a:endParaRPr lang="en-US"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36525" y="136525"/>
            <a:ext cx="8866188" cy="6581775"/>
          </a:xfrm>
          <a:prstGeom prst="rect">
            <a:avLst/>
          </a:prstGeom>
          <a:solidFill>
            <a:schemeClr val="bg1">
              <a:alpha val="50000"/>
            </a:schemeClr>
          </a:solidFill>
          <a:ln w="9525">
            <a:noFill/>
            <a:miter lim="800000"/>
            <a:headEnd/>
            <a:tailEnd/>
          </a:ln>
          <a:effectLst/>
        </p:spPr>
        <p:txBody>
          <a:bodyPr wrap="none" anchor="ctr"/>
          <a:lstStyle/>
          <a:p>
            <a:endParaRPr lang="en-US" dirty="0"/>
          </a:p>
        </p:txBody>
      </p:sp>
      <p:sp>
        <p:nvSpPr>
          <p:cNvPr id="29699" name="Rectangle 3"/>
          <p:cNvSpPr>
            <a:spLocks noGrp="1" noChangeArrowheads="1"/>
          </p:cNvSpPr>
          <p:nvPr>
            <p:ph type="title"/>
            <p:custDataLst>
              <p:tags r:id="rId13"/>
            </p:custDataLst>
          </p:nvPr>
        </p:nvSpPr>
        <p:spPr bwMode="auto">
          <a:xfrm>
            <a:off x="455613" y="274638"/>
            <a:ext cx="8226425"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9700" name="Rectangle 4"/>
          <p:cNvSpPr>
            <a:spLocks noGrp="1" noChangeArrowheads="1"/>
          </p:cNvSpPr>
          <p:nvPr>
            <p:ph type="body" idx="1"/>
            <p:custDataLst>
              <p:tags r:id="rId14"/>
            </p:custDataLst>
          </p:nvPr>
        </p:nvSpPr>
        <p:spPr bwMode="auto">
          <a:xfrm>
            <a:off x="455613" y="1600200"/>
            <a:ext cx="82264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1" name="Rectangle 5"/>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297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dirty="0"/>
          </a:p>
        </p:txBody>
      </p:sp>
      <p:sp>
        <p:nvSpPr>
          <p:cNvPr id="297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6911CE9-45D8-417B-9D62-826FA47532D2}" type="slidenum">
              <a:rPr lang="en-US"/>
              <a:pPr/>
              <a:t>‹#›</a:t>
            </a:fld>
            <a:endParaRPr lang="en-US" dirty="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defRPr>
      </a:lvl2pPr>
      <a:lvl3pPr algn="l" rtl="0" eaLnBrk="1" fontAlgn="base" hangingPunct="1">
        <a:spcBef>
          <a:spcPct val="0"/>
        </a:spcBef>
        <a:spcAft>
          <a:spcPct val="0"/>
        </a:spcAft>
        <a:buClr>
          <a:schemeClr val="tx1"/>
        </a:buClr>
        <a:defRPr sz="3200">
          <a:solidFill>
            <a:schemeClr val="tx1"/>
          </a:solidFill>
          <a:latin typeface="Arial" charset="0"/>
        </a:defRPr>
      </a:lvl3pPr>
      <a:lvl4pPr algn="l" rtl="0" eaLnBrk="1" fontAlgn="base" hangingPunct="1">
        <a:spcBef>
          <a:spcPct val="0"/>
        </a:spcBef>
        <a:spcAft>
          <a:spcPct val="0"/>
        </a:spcAft>
        <a:buClr>
          <a:schemeClr val="tx1"/>
        </a:buClr>
        <a:defRPr sz="3200">
          <a:solidFill>
            <a:schemeClr val="tx1"/>
          </a:solidFill>
          <a:latin typeface="Arial" charset="0"/>
        </a:defRPr>
      </a:lvl4pPr>
      <a:lvl5pPr algn="l" rtl="0" eaLnBrk="1" fontAlgn="base" hangingPunct="1">
        <a:spcBef>
          <a:spcPct val="0"/>
        </a:spcBef>
        <a:spcAft>
          <a:spcPct val="0"/>
        </a:spcAft>
        <a:buClr>
          <a:schemeClr val="tx1"/>
        </a:buClr>
        <a:defRPr sz="3200">
          <a:solidFill>
            <a:schemeClr val="tx1"/>
          </a:solidFill>
          <a:latin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10.bin"/><Relationship Id="rId4" Type="http://schemas.openxmlformats.org/officeDocument/2006/relationships/image" Target="../media/image42.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4.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5.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6.wmf"/></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wmf"/></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6.jpeg"/><Relationship Id="rId4" Type="http://schemas.openxmlformats.org/officeDocument/2006/relationships/image" Target="../media/image25.wmf"/></Relationships>
</file>

<file path=ppt/slides/_rels/slide6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s>
</file>

<file path=ppt/slides/_rels/slide6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5.xml"/><Relationship Id="rId4" Type="http://schemas.openxmlformats.org/officeDocument/2006/relationships/image" Target="../media/image37.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AP Statistics Review</a:t>
            </a:r>
            <a:br>
              <a:rPr lang="en-US" dirty="0" smtClean="0"/>
            </a:br>
            <a:r>
              <a:rPr lang="en-US" dirty="0" smtClean="0"/>
              <a:t>Chapters 2 - 17</a:t>
            </a:r>
            <a:endParaRPr lang="en-US" dirty="0"/>
          </a:p>
        </p:txBody>
      </p:sp>
      <p:sp>
        <p:nvSpPr>
          <p:cNvPr id="5" name="Subtitle 4"/>
          <p:cNvSpPr>
            <a:spLocks noGrp="1"/>
          </p:cNvSpPr>
          <p:nvPr>
            <p:ph type="subTitle" idx="1"/>
          </p:nvPr>
        </p:nvSpPr>
        <p:spPr>
          <a:xfrm>
            <a:off x="2362200" y="3886200"/>
            <a:ext cx="6477000" cy="1752600"/>
          </a:xfrm>
        </p:spPr>
        <p:txBody>
          <a:bodyPr/>
          <a:lstStyle/>
          <a:p>
            <a:r>
              <a:rPr lang="en-US" dirty="0" smtClean="0"/>
              <a:t>Part I &amp; Part II &amp; Part </a:t>
            </a:r>
            <a:r>
              <a:rPr lang="en-US" dirty="0"/>
              <a:t>III &amp; Part </a:t>
            </a:r>
            <a:r>
              <a:rPr lang="en-US" dirty="0" smtClean="0"/>
              <a:t>IV:</a:t>
            </a:r>
          </a:p>
          <a:p>
            <a:r>
              <a:rPr lang="en-US" dirty="0" smtClean="0"/>
              <a:t>Exploring and Understanding Data</a:t>
            </a:r>
          </a:p>
          <a:p>
            <a:r>
              <a:rPr lang="en-US" dirty="0" smtClean="0"/>
              <a:t>Exploring Relationships Between Variables</a:t>
            </a:r>
          </a:p>
          <a:p>
            <a:r>
              <a:rPr lang="en-US" dirty="0" smtClean="0"/>
              <a:t>Gathering Data</a:t>
            </a:r>
          </a:p>
          <a:p>
            <a:r>
              <a:rPr lang="en-US" dirty="0"/>
              <a:t>Randomness and </a:t>
            </a:r>
            <a:r>
              <a:rPr lang="en-US" dirty="0" smtClean="0"/>
              <a:t>Probability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of Categorical Data</a:t>
            </a:r>
            <a:endParaRPr lang="en-US" dirty="0"/>
          </a:p>
        </p:txBody>
      </p:sp>
      <p:sp>
        <p:nvSpPr>
          <p:cNvPr id="3" name="Content Placeholder 2"/>
          <p:cNvSpPr>
            <a:spLocks noGrp="1"/>
          </p:cNvSpPr>
          <p:nvPr>
            <p:ph idx="1"/>
          </p:nvPr>
        </p:nvSpPr>
        <p:spPr/>
        <p:txBody>
          <a:bodyPr/>
          <a:lstStyle/>
          <a:p>
            <a:r>
              <a:rPr lang="en-US" dirty="0" smtClean="0"/>
              <a:t>Bar Chart/Graph</a:t>
            </a:r>
          </a:p>
          <a:p>
            <a:r>
              <a:rPr lang="en-US" dirty="0" smtClean="0"/>
              <a:t>Pie Chart/Graph</a:t>
            </a:r>
          </a:p>
          <a:p>
            <a:r>
              <a:rPr lang="en-US" dirty="0" smtClean="0"/>
              <a:t>Describe the distribution in the </a:t>
            </a:r>
            <a:r>
              <a:rPr lang="en-US" b="1" dirty="0" smtClean="0"/>
              <a:t>CONTEXT </a:t>
            </a:r>
            <a:r>
              <a:rPr lang="en-US" dirty="0" smtClean="0"/>
              <a:t>of the data.</a:t>
            </a:r>
          </a:p>
          <a:p>
            <a:r>
              <a:rPr lang="en-US" dirty="0" smtClean="0"/>
              <a:t>Not appropriate to describe the shape of the distribution. Descriptions such as “symmetric” or “skewed” would </a:t>
            </a:r>
            <a:r>
              <a:rPr lang="en-US" b="1" i="1" dirty="0" smtClean="0"/>
              <a:t>not </a:t>
            </a:r>
            <a:r>
              <a:rPr lang="en-US" dirty="0" smtClean="0"/>
              <a:t>make sense, since the ordering of the categories is arbitrary.</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Sampling</a:t>
            </a:r>
            <a:endParaRPr lang="en-US" dirty="0"/>
          </a:p>
        </p:txBody>
      </p:sp>
      <p:sp>
        <p:nvSpPr>
          <p:cNvPr id="3" name="Content Placeholder 2"/>
          <p:cNvSpPr>
            <a:spLocks noGrp="1"/>
          </p:cNvSpPr>
          <p:nvPr>
            <p:ph idx="1"/>
          </p:nvPr>
        </p:nvSpPr>
        <p:spPr/>
        <p:txBody>
          <a:bodyPr/>
          <a:lstStyle/>
          <a:p>
            <a:r>
              <a:rPr lang="en-US" b="1" dirty="0" smtClean="0"/>
              <a:t>Population</a:t>
            </a:r>
            <a:r>
              <a:rPr lang="en-US" dirty="0" smtClean="0"/>
              <a:t> – the entire group of individuals whom we hope to learn about. The population is determined by what we want to know.</a:t>
            </a:r>
          </a:p>
          <a:p>
            <a:r>
              <a:rPr lang="en-US" b="1" dirty="0" smtClean="0"/>
              <a:t>Sample</a:t>
            </a:r>
            <a:r>
              <a:rPr lang="en-US" dirty="0" smtClean="0"/>
              <a:t> – a smaller group of individuals selected from the population. The sample size is determined by what is practical and representative of the population we are interested in learning about.</a:t>
            </a:r>
            <a:endParaRPr lang="en-US" dirty="0"/>
          </a:p>
        </p:txBody>
      </p:sp>
    </p:spTree>
    <p:extLst>
      <p:ext uri="{BB962C8B-B14F-4D97-AF65-F5344CB8AC3E}">
        <p14:creationId xmlns:p14="http://schemas.microsoft.com/office/powerpoint/2010/main" val="1943031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of Sampling</a:t>
            </a:r>
            <a:endParaRPr lang="en-US" dirty="0"/>
          </a:p>
        </p:txBody>
      </p:sp>
      <p:sp>
        <p:nvSpPr>
          <p:cNvPr id="3" name="Content Placeholder 2"/>
          <p:cNvSpPr>
            <a:spLocks noGrp="1"/>
          </p:cNvSpPr>
          <p:nvPr>
            <p:ph idx="1"/>
          </p:nvPr>
        </p:nvSpPr>
        <p:spPr/>
        <p:txBody>
          <a:bodyPr/>
          <a:lstStyle/>
          <a:p>
            <a:r>
              <a:rPr lang="en-US" b="1" dirty="0" smtClean="0"/>
              <a:t>Sampling Frame </a:t>
            </a:r>
            <a:r>
              <a:rPr lang="en-US" dirty="0" smtClean="0"/>
              <a:t>– a list of individuals from the population of interest from which the sample is drawn.</a:t>
            </a:r>
          </a:p>
          <a:p>
            <a:r>
              <a:rPr lang="en-US" b="1" dirty="0" smtClean="0"/>
              <a:t>Census</a:t>
            </a:r>
            <a:r>
              <a:rPr lang="en-US" dirty="0" smtClean="0"/>
              <a:t> – a sample that consists of the entire population.</a:t>
            </a:r>
          </a:p>
          <a:p>
            <a:r>
              <a:rPr lang="en-US" b="1" dirty="0" smtClean="0"/>
              <a:t>Sampling Variability </a:t>
            </a:r>
            <a:r>
              <a:rPr lang="en-US" dirty="0" smtClean="0"/>
              <a:t>– the natural tendency of randomly drawn samples to differ, one from the another. Sampling variability is not an error, just the natural result of random sampling. Although samples vary, they do not vary haphazardly but rather according to the laws of probability. </a:t>
            </a:r>
            <a:endParaRPr lang="en-US" dirty="0"/>
          </a:p>
        </p:txBody>
      </p:sp>
    </p:spTree>
    <p:extLst>
      <p:ext uri="{BB962C8B-B14F-4D97-AF65-F5344CB8AC3E}">
        <p14:creationId xmlns:p14="http://schemas.microsoft.com/office/powerpoint/2010/main" val="42194739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and Statistics</a:t>
            </a:r>
            <a:endParaRPr lang="en-US" dirty="0"/>
          </a:p>
        </p:txBody>
      </p:sp>
      <p:sp>
        <p:nvSpPr>
          <p:cNvPr id="3" name="Content Placeholder 2"/>
          <p:cNvSpPr>
            <a:spLocks noGrp="1"/>
          </p:cNvSpPr>
          <p:nvPr>
            <p:ph idx="1"/>
          </p:nvPr>
        </p:nvSpPr>
        <p:spPr/>
        <p:txBody>
          <a:bodyPr/>
          <a:lstStyle/>
          <a:p>
            <a:r>
              <a:rPr lang="en-US" sz="2200" b="1" dirty="0" smtClean="0"/>
              <a:t>Parameter</a:t>
            </a:r>
            <a:r>
              <a:rPr lang="en-US" sz="2200" dirty="0" smtClean="0"/>
              <a:t>:</a:t>
            </a:r>
          </a:p>
          <a:p>
            <a:pPr lvl="1"/>
            <a:r>
              <a:rPr lang="en-US" sz="2200" dirty="0"/>
              <a:t>A</a:t>
            </a:r>
            <a:r>
              <a:rPr lang="en-US" sz="2200" dirty="0" smtClean="0"/>
              <a:t> number that characterizes some aspect of the population such as the mean or standard deviation of some variable of the population.</a:t>
            </a:r>
          </a:p>
          <a:p>
            <a:pPr lvl="1"/>
            <a:r>
              <a:rPr lang="en-US" sz="2200" dirty="0" smtClean="0"/>
              <a:t>We rarely know the true value of a population parameter.</a:t>
            </a:r>
          </a:p>
          <a:p>
            <a:pPr lvl="1"/>
            <a:r>
              <a:rPr lang="en-US" sz="2200" dirty="0" smtClean="0"/>
              <a:t>Denote with Greek letters.</a:t>
            </a:r>
          </a:p>
          <a:p>
            <a:r>
              <a:rPr lang="en-US" sz="2200" b="1" dirty="0" smtClean="0"/>
              <a:t>Statistic</a:t>
            </a:r>
            <a:r>
              <a:rPr lang="en-US" sz="2200" dirty="0" smtClean="0"/>
              <a:t>:</a:t>
            </a:r>
          </a:p>
          <a:p>
            <a:pPr lvl="1"/>
            <a:r>
              <a:rPr lang="en-US" sz="2200" dirty="0" smtClean="0"/>
              <a:t>Values calculated from sample data.</a:t>
            </a:r>
          </a:p>
          <a:p>
            <a:pPr lvl="1"/>
            <a:r>
              <a:rPr lang="en-US" sz="2200" dirty="0" smtClean="0"/>
              <a:t>Use statistics to estimate values in the population (parameters).</a:t>
            </a:r>
          </a:p>
          <a:p>
            <a:pPr lvl="1"/>
            <a:r>
              <a:rPr lang="en-US" sz="2200" dirty="0" smtClean="0"/>
              <a:t>Denote statistics with standard letters.</a:t>
            </a:r>
            <a:endParaRPr lang="en-US" sz="2200" dirty="0"/>
          </a:p>
        </p:txBody>
      </p:sp>
    </p:spTree>
    <p:extLst>
      <p:ext uri="{BB962C8B-B14F-4D97-AF65-F5344CB8AC3E}">
        <p14:creationId xmlns:p14="http://schemas.microsoft.com/office/powerpoint/2010/main" val="36254685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and Statistics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38200" y="1676400"/>
            <a:ext cx="7462098" cy="3352800"/>
          </a:xfrm>
          <a:prstGeom prst="rect">
            <a:avLst/>
          </a:prstGeom>
        </p:spPr>
      </p:pic>
    </p:spTree>
    <p:extLst>
      <p:ext uri="{BB962C8B-B14F-4D97-AF65-F5344CB8AC3E}">
        <p14:creationId xmlns:p14="http://schemas.microsoft.com/office/powerpoint/2010/main" val="182836796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p:txBody>
          <a:bodyPr/>
          <a:lstStyle/>
          <a:p>
            <a:r>
              <a:rPr lang="en-US" dirty="0" smtClean="0"/>
              <a:t>The number of individuals selected from our sampling frame.</a:t>
            </a:r>
          </a:p>
          <a:p>
            <a:r>
              <a:rPr lang="en-US" dirty="0" smtClean="0"/>
              <a:t>The size of the population does not dictate the size of a sample.</a:t>
            </a:r>
          </a:p>
          <a:p>
            <a:r>
              <a:rPr lang="en-US" dirty="0" smtClean="0"/>
              <a:t>The general rule is that the sample size should be no more than 10% of the population size (10n&lt;N).</a:t>
            </a:r>
            <a:endParaRPr lang="en-US" dirty="0"/>
          </a:p>
        </p:txBody>
      </p:sp>
    </p:spTree>
    <p:extLst>
      <p:ext uri="{BB962C8B-B14F-4D97-AF65-F5344CB8AC3E}">
        <p14:creationId xmlns:p14="http://schemas.microsoft.com/office/powerpoint/2010/main" val="290767922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Designs</a:t>
            </a:r>
            <a:endParaRPr lang="en-US" dirty="0"/>
          </a:p>
        </p:txBody>
      </p:sp>
      <p:sp>
        <p:nvSpPr>
          <p:cNvPr id="3" name="Content Placeholder 2"/>
          <p:cNvSpPr>
            <a:spLocks noGrp="1"/>
          </p:cNvSpPr>
          <p:nvPr>
            <p:ph idx="1"/>
          </p:nvPr>
        </p:nvSpPr>
        <p:spPr/>
        <p:txBody>
          <a:bodyPr/>
          <a:lstStyle/>
          <a:p>
            <a:r>
              <a:rPr lang="en-US" sz="2200" dirty="0" smtClean="0"/>
              <a:t>The method used to choose the sample.</a:t>
            </a:r>
          </a:p>
          <a:p>
            <a:r>
              <a:rPr lang="en-US" sz="2200" dirty="0" smtClean="0"/>
              <a:t>Incorporate the idea that chance, rather choice, is used to select the sample.</a:t>
            </a:r>
          </a:p>
          <a:p>
            <a:pPr lvl="1"/>
            <a:r>
              <a:rPr lang="en-US" sz="2200" b="1" dirty="0" smtClean="0"/>
              <a:t>Probability Sample </a:t>
            </a:r>
            <a:r>
              <a:rPr lang="en-US" sz="2200" dirty="0" smtClean="0"/>
              <a:t>– chosen using a random mechanism in such a way that each individual or group of individuals has the same chance of being selected.</a:t>
            </a:r>
          </a:p>
          <a:p>
            <a:pPr lvl="1"/>
            <a:r>
              <a:rPr lang="en-US" sz="2200" b="1" dirty="0" smtClean="0"/>
              <a:t>Random Sample </a:t>
            </a:r>
            <a:r>
              <a:rPr lang="en-US" sz="2200" dirty="0" smtClean="0"/>
              <a:t>– chosen using a random mechanism in such a way that the probability of each sample being selected can be computed.</a:t>
            </a:r>
          </a:p>
          <a:p>
            <a:pPr lvl="2"/>
            <a:r>
              <a:rPr lang="en-US" sz="2200" dirty="0"/>
              <a:t>M</a:t>
            </a:r>
            <a:r>
              <a:rPr lang="en-US" sz="2200" dirty="0" smtClean="0"/>
              <a:t>ay be drawn with or without replacements.</a:t>
            </a:r>
            <a:endParaRPr lang="en-US" sz="2200" dirty="0"/>
          </a:p>
        </p:txBody>
      </p:sp>
    </p:spTree>
    <p:extLst>
      <p:ext uri="{BB962C8B-B14F-4D97-AF65-F5344CB8AC3E}">
        <p14:creationId xmlns:p14="http://schemas.microsoft.com/office/powerpoint/2010/main" val="36997617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Designs (cont.)</a:t>
            </a:r>
            <a:endParaRPr lang="en-US" dirty="0"/>
          </a:p>
        </p:txBody>
      </p:sp>
      <p:sp>
        <p:nvSpPr>
          <p:cNvPr id="3" name="Content Placeholder 2"/>
          <p:cNvSpPr>
            <a:spLocks noGrp="1"/>
          </p:cNvSpPr>
          <p:nvPr>
            <p:ph idx="1"/>
          </p:nvPr>
        </p:nvSpPr>
        <p:spPr/>
        <p:txBody>
          <a:bodyPr/>
          <a:lstStyle/>
          <a:p>
            <a:r>
              <a:rPr lang="en-US" sz="2000" b="1" dirty="0" smtClean="0"/>
              <a:t>Simple Random Sample (SRS)</a:t>
            </a:r>
            <a:r>
              <a:rPr lang="en-US" sz="2000" dirty="0" smtClean="0"/>
              <a:t> – a random sample chosen without replacement and meets the following rules for a </a:t>
            </a:r>
            <a:r>
              <a:rPr lang="en-US" sz="2000" dirty="0"/>
              <a:t>SRS of size </a:t>
            </a:r>
            <a:r>
              <a:rPr lang="en-US" sz="2000" i="1" dirty="0"/>
              <a:t>n</a:t>
            </a:r>
            <a:r>
              <a:rPr lang="en-US" sz="2000" dirty="0" smtClean="0"/>
              <a:t>;</a:t>
            </a:r>
          </a:p>
          <a:p>
            <a:pPr lvl="1"/>
            <a:r>
              <a:rPr lang="en-US" sz="2000" dirty="0" smtClean="0"/>
              <a:t>Each individual has an equal chance of selection. </a:t>
            </a:r>
          </a:p>
          <a:p>
            <a:pPr lvl="1"/>
            <a:r>
              <a:rPr lang="en-US" sz="2000" dirty="0"/>
              <a:t>E</a:t>
            </a:r>
            <a:r>
              <a:rPr lang="en-US" sz="2000" dirty="0" smtClean="0"/>
              <a:t>ach possible </a:t>
            </a:r>
            <a:r>
              <a:rPr lang="en-US" sz="2000" i="1" dirty="0" smtClean="0"/>
              <a:t>set of n </a:t>
            </a:r>
            <a:r>
              <a:rPr lang="en-US" sz="2000" dirty="0" smtClean="0"/>
              <a:t>individuals has an equal chance of selection.</a:t>
            </a:r>
          </a:p>
          <a:p>
            <a:r>
              <a:rPr lang="en-US" sz="2000" b="1" dirty="0" smtClean="0"/>
              <a:t>Stratified Random Sampling </a:t>
            </a:r>
            <a:r>
              <a:rPr lang="en-US" sz="2000" dirty="0" smtClean="0"/>
              <a:t>– divides the population into </a:t>
            </a:r>
            <a:r>
              <a:rPr lang="en-US" sz="2000" i="1" dirty="0" smtClean="0"/>
              <a:t>homogeneous</a:t>
            </a:r>
            <a:r>
              <a:rPr lang="en-US" sz="2000" dirty="0" smtClean="0"/>
              <a:t> groups called </a:t>
            </a:r>
            <a:r>
              <a:rPr lang="en-US" sz="2000" b="1" dirty="0" smtClean="0"/>
              <a:t>strata</a:t>
            </a:r>
            <a:r>
              <a:rPr lang="en-US" sz="2000" dirty="0" smtClean="0"/>
              <a:t>.</a:t>
            </a:r>
          </a:p>
          <a:p>
            <a:pPr lvl="1"/>
            <a:r>
              <a:rPr lang="en-US" sz="2000" dirty="0" smtClean="0"/>
              <a:t>Strata are made up of individuals similar in a way that may effect the response variable.</a:t>
            </a:r>
          </a:p>
          <a:p>
            <a:pPr lvl="1"/>
            <a:r>
              <a:rPr lang="en-US" sz="2000" dirty="0" smtClean="0"/>
              <a:t>SRS is applied within each stratum before the results are combined.</a:t>
            </a:r>
            <a:endParaRPr lang="en-US" sz="2000" dirty="0"/>
          </a:p>
        </p:txBody>
      </p:sp>
    </p:spTree>
    <p:extLst>
      <p:ext uri="{BB962C8B-B14F-4D97-AF65-F5344CB8AC3E}">
        <p14:creationId xmlns:p14="http://schemas.microsoft.com/office/powerpoint/2010/main" val="360011743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Designs (cont.)</a:t>
            </a:r>
          </a:p>
        </p:txBody>
      </p:sp>
      <p:sp>
        <p:nvSpPr>
          <p:cNvPr id="3" name="Content Placeholder 2"/>
          <p:cNvSpPr>
            <a:spLocks noGrp="1"/>
          </p:cNvSpPr>
          <p:nvPr>
            <p:ph idx="1"/>
          </p:nvPr>
        </p:nvSpPr>
        <p:spPr/>
        <p:txBody>
          <a:bodyPr/>
          <a:lstStyle/>
          <a:p>
            <a:r>
              <a:rPr lang="en-US" b="1" dirty="0" smtClean="0"/>
              <a:t>Cluster Sample </a:t>
            </a:r>
            <a:r>
              <a:rPr lang="en-US" dirty="0" smtClean="0"/>
              <a:t>– when the population exists in readily defined heterogeneous groups or clusters, a cluster sample is an SRS of the clusters.</a:t>
            </a:r>
          </a:p>
          <a:p>
            <a:pPr lvl="1"/>
            <a:r>
              <a:rPr lang="en-US" dirty="0" smtClean="0"/>
              <a:t>This method of sampling uses the data from all of the individuals from the selected clusters.</a:t>
            </a:r>
          </a:p>
          <a:p>
            <a:pPr lvl="1"/>
            <a:r>
              <a:rPr lang="en-US" dirty="0" smtClean="0"/>
              <a:t>Often used to reduce the cost of obtaining a sample.</a:t>
            </a:r>
          </a:p>
        </p:txBody>
      </p:sp>
    </p:spTree>
    <p:extLst>
      <p:ext uri="{BB962C8B-B14F-4D97-AF65-F5344CB8AC3E}">
        <p14:creationId xmlns:p14="http://schemas.microsoft.com/office/powerpoint/2010/main" val="10407507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Designs (cont.)</a:t>
            </a:r>
          </a:p>
        </p:txBody>
      </p:sp>
      <p:sp>
        <p:nvSpPr>
          <p:cNvPr id="3" name="Content Placeholder 2"/>
          <p:cNvSpPr>
            <a:spLocks noGrp="1"/>
          </p:cNvSpPr>
          <p:nvPr>
            <p:ph idx="1"/>
          </p:nvPr>
        </p:nvSpPr>
        <p:spPr/>
        <p:txBody>
          <a:bodyPr/>
          <a:lstStyle/>
          <a:p>
            <a:r>
              <a:rPr lang="en-US" b="1" dirty="0"/>
              <a:t>Systematic Sample </a:t>
            </a:r>
            <a:r>
              <a:rPr lang="en-US" dirty="0"/>
              <a:t>– selected according to a predetermined scheme.</a:t>
            </a:r>
          </a:p>
          <a:p>
            <a:pPr lvl="1"/>
            <a:r>
              <a:rPr lang="en-US" dirty="0"/>
              <a:t>Can be random if the starting point of the scheme is randomly selected.</a:t>
            </a:r>
          </a:p>
          <a:p>
            <a:pPr lvl="1"/>
            <a:r>
              <a:rPr lang="en-US" dirty="0"/>
              <a:t>Can never produce a SRS because each sample of size n does not have an equal chance of being chosen.</a:t>
            </a:r>
          </a:p>
          <a:p>
            <a:pPr lvl="1"/>
            <a:r>
              <a:rPr lang="en-US" dirty="0"/>
              <a:t>Often used to simplify the sampling process.</a:t>
            </a:r>
          </a:p>
          <a:p>
            <a:pPr lvl="1"/>
            <a:r>
              <a:rPr lang="en-US" dirty="0"/>
              <a:t>When the order of the list is not associated with the responses sought, this method gives a representative sample</a:t>
            </a:r>
            <a:r>
              <a:rPr lang="en-US" dirty="0" smtClean="0"/>
              <a:t>.</a:t>
            </a:r>
            <a:endParaRPr lang="en-US" dirty="0"/>
          </a:p>
        </p:txBody>
      </p:sp>
    </p:spTree>
    <p:extLst>
      <p:ext uri="{BB962C8B-B14F-4D97-AF65-F5344CB8AC3E}">
        <p14:creationId xmlns:p14="http://schemas.microsoft.com/office/powerpoint/2010/main" val="1798536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Designs (cont.)</a:t>
            </a:r>
          </a:p>
        </p:txBody>
      </p:sp>
      <p:sp>
        <p:nvSpPr>
          <p:cNvPr id="3" name="Content Placeholder 2"/>
          <p:cNvSpPr>
            <a:spLocks noGrp="1"/>
          </p:cNvSpPr>
          <p:nvPr>
            <p:ph idx="1"/>
          </p:nvPr>
        </p:nvSpPr>
        <p:spPr/>
        <p:txBody>
          <a:bodyPr/>
          <a:lstStyle/>
          <a:p>
            <a:r>
              <a:rPr lang="en-US" sz="2000" b="1" dirty="0" smtClean="0"/>
              <a:t>Multistage Sampling </a:t>
            </a:r>
            <a:r>
              <a:rPr lang="en-US" sz="2000" dirty="0" smtClean="0"/>
              <a:t>– produces a final sample in stages, taking each sample from the one before it.</a:t>
            </a:r>
          </a:p>
          <a:p>
            <a:pPr lvl="1"/>
            <a:r>
              <a:rPr lang="en-US" sz="2000" dirty="0" smtClean="0"/>
              <a:t>May combine several methods of sampling.</a:t>
            </a:r>
          </a:p>
          <a:p>
            <a:pPr lvl="1"/>
            <a:r>
              <a:rPr lang="en-US" sz="2000" dirty="0" smtClean="0"/>
              <a:t>Can be random but will not produce a SRS.</a:t>
            </a:r>
          </a:p>
          <a:p>
            <a:r>
              <a:rPr lang="en-US" sz="2000" b="1" dirty="0" smtClean="0"/>
              <a:t>Convenience Sample </a:t>
            </a:r>
            <a:r>
              <a:rPr lang="en-US" sz="2000" dirty="0" smtClean="0"/>
              <a:t>– obtained exactly as its name suggests, by sampling individuals who are conveniently available.</a:t>
            </a:r>
          </a:p>
          <a:p>
            <a:pPr lvl="1"/>
            <a:r>
              <a:rPr lang="en-US" sz="2000" dirty="0" smtClean="0"/>
              <a:t>Unlikely to represent the population of interest because it is unlikely that every member of this population is conveniently available.</a:t>
            </a:r>
          </a:p>
          <a:p>
            <a:pPr lvl="1"/>
            <a:r>
              <a:rPr lang="en-US" sz="2000" dirty="0" smtClean="0"/>
              <a:t>Are not probability samples nor are they random.</a:t>
            </a:r>
          </a:p>
          <a:p>
            <a:pPr lvl="1"/>
            <a:r>
              <a:rPr lang="en-US" sz="2000" dirty="0" smtClean="0"/>
              <a:t>May lead to bias.</a:t>
            </a:r>
            <a:endParaRPr lang="en-US" sz="2000" dirty="0"/>
          </a:p>
        </p:txBody>
      </p:sp>
    </p:spTree>
    <p:extLst>
      <p:ext uri="{BB962C8B-B14F-4D97-AF65-F5344CB8AC3E}">
        <p14:creationId xmlns:p14="http://schemas.microsoft.com/office/powerpoint/2010/main" val="2231457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 Graph</a:t>
            </a:r>
            <a:endParaRPr lang="en-US" dirty="0"/>
          </a:p>
        </p:txBody>
      </p:sp>
      <p:sp>
        <p:nvSpPr>
          <p:cNvPr id="3" name="Content Placeholder 2"/>
          <p:cNvSpPr>
            <a:spLocks noGrp="1"/>
          </p:cNvSpPr>
          <p:nvPr>
            <p:ph idx="1"/>
          </p:nvPr>
        </p:nvSpPr>
        <p:spPr>
          <a:xfrm>
            <a:off x="4114800" y="1600200"/>
            <a:ext cx="4905375" cy="4525963"/>
          </a:xfrm>
        </p:spPr>
        <p:txBody>
          <a:bodyPr/>
          <a:lstStyle/>
          <a:p>
            <a:r>
              <a:rPr lang="en-US" dirty="0" smtClean="0"/>
              <a:t>Have spaces between each category.</a:t>
            </a:r>
          </a:p>
          <a:p>
            <a:r>
              <a:rPr lang="en-US" dirty="0" smtClean="0"/>
              <a:t>Order of the categories not important.</a:t>
            </a:r>
          </a:p>
          <a:p>
            <a:r>
              <a:rPr lang="en-US" dirty="0" smtClean="0"/>
              <a:t>Either frequency (counts) or relative frequency (proportions) can be shown on the y-axis.</a:t>
            </a:r>
          </a:p>
          <a:p>
            <a:r>
              <a:rPr lang="en-US" dirty="0" smtClean="0"/>
              <a:t>Title, both axes labeled and have appropriate scales.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1676400"/>
            <a:ext cx="3638550" cy="466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idx="1"/>
          </p:nvPr>
        </p:nvSpPr>
        <p:spPr/>
        <p:txBody>
          <a:bodyPr/>
          <a:lstStyle/>
          <a:p>
            <a:r>
              <a:rPr lang="en-US" b="1" dirty="0" smtClean="0"/>
              <a:t>Bias</a:t>
            </a:r>
            <a:r>
              <a:rPr lang="en-US" dirty="0" smtClean="0"/>
              <a:t> is any systematic failure of a sample to represent its population of interest. </a:t>
            </a:r>
          </a:p>
          <a:p>
            <a:pPr lvl="1"/>
            <a:r>
              <a:rPr lang="en-US" dirty="0" smtClean="0"/>
              <a:t>Very important to reduce bias.</a:t>
            </a:r>
          </a:p>
          <a:p>
            <a:pPr lvl="1"/>
            <a:r>
              <a:rPr lang="en-US" dirty="0" smtClean="0"/>
              <a:t>Best defense against bias is randomization.</a:t>
            </a:r>
          </a:p>
          <a:p>
            <a:pPr lvl="1"/>
            <a:r>
              <a:rPr lang="en-US" dirty="0" smtClean="0"/>
              <a:t>There is no way to recover from a biased sample.</a:t>
            </a:r>
          </a:p>
          <a:p>
            <a:pPr lvl="1"/>
            <a:r>
              <a:rPr lang="en-US" dirty="0" smtClean="0"/>
              <a:t>Remember, you can reduce bias, but you can never completely eliminate it</a:t>
            </a:r>
            <a:endParaRPr lang="en-US" dirty="0"/>
          </a:p>
        </p:txBody>
      </p:sp>
    </p:spTree>
    <p:extLst>
      <p:ext uri="{BB962C8B-B14F-4D97-AF65-F5344CB8AC3E}">
        <p14:creationId xmlns:p14="http://schemas.microsoft.com/office/powerpoint/2010/main" val="261814895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Bias</a:t>
            </a:r>
            <a:endParaRPr lang="en-US" dirty="0"/>
          </a:p>
        </p:txBody>
      </p:sp>
      <p:sp>
        <p:nvSpPr>
          <p:cNvPr id="3" name="Content Placeholder 2"/>
          <p:cNvSpPr>
            <a:spLocks noGrp="1"/>
          </p:cNvSpPr>
          <p:nvPr>
            <p:ph idx="1"/>
          </p:nvPr>
        </p:nvSpPr>
        <p:spPr/>
        <p:txBody>
          <a:bodyPr/>
          <a:lstStyle/>
          <a:p>
            <a:r>
              <a:rPr lang="en-US" sz="2000" b="1" dirty="0" err="1" smtClean="0"/>
              <a:t>Undercoverage</a:t>
            </a:r>
            <a:r>
              <a:rPr lang="en-US" sz="2000" b="1" dirty="0" smtClean="0"/>
              <a:t> Bias </a:t>
            </a:r>
            <a:r>
              <a:rPr lang="en-US" sz="2000" dirty="0" smtClean="0"/>
              <a:t>– excluding or underrepresenting some part of the population.</a:t>
            </a:r>
          </a:p>
          <a:p>
            <a:r>
              <a:rPr lang="en-US" sz="2000" b="1" dirty="0" smtClean="0"/>
              <a:t>Response Bias </a:t>
            </a:r>
            <a:r>
              <a:rPr lang="en-US" sz="2000" dirty="0" smtClean="0"/>
              <a:t>– anything that influences responses.</a:t>
            </a:r>
          </a:p>
          <a:p>
            <a:pPr lvl="1"/>
            <a:r>
              <a:rPr lang="en-US" sz="2000" dirty="0" smtClean="0"/>
              <a:t>Examples; question bias and interviewer bias.</a:t>
            </a:r>
          </a:p>
          <a:p>
            <a:r>
              <a:rPr lang="en-US" sz="2000" b="1" dirty="0" smtClean="0"/>
              <a:t>Nonresponse Bias </a:t>
            </a:r>
            <a:r>
              <a:rPr lang="en-US" sz="2000" dirty="0" smtClean="0"/>
              <a:t>– occurs when individuals selected for the sample fail to respond, cannot be contacted, or decline to participate.</a:t>
            </a:r>
          </a:p>
          <a:p>
            <a:r>
              <a:rPr lang="en-US" sz="2000" b="1" dirty="0" smtClean="0"/>
              <a:t>Voluntary </a:t>
            </a:r>
            <a:r>
              <a:rPr lang="en-US" sz="2000" b="1" dirty="0"/>
              <a:t>R</a:t>
            </a:r>
            <a:r>
              <a:rPr lang="en-US" sz="2000" b="1" dirty="0" smtClean="0"/>
              <a:t>esponse Bias</a:t>
            </a:r>
            <a:r>
              <a:rPr lang="en-US" sz="2000" dirty="0" smtClean="0"/>
              <a:t> – when choice rather than randomization is used to obtain a sample.</a:t>
            </a:r>
          </a:p>
          <a:p>
            <a:pPr lvl="1"/>
            <a:r>
              <a:rPr lang="en-US" sz="2000" dirty="0" smtClean="0"/>
              <a:t>People with strong opinions tend to be overrepresented</a:t>
            </a:r>
            <a:r>
              <a:rPr lang="en-US" dirty="0" smtClean="0"/>
              <a:t>.</a:t>
            </a:r>
            <a:endParaRPr lang="en-US" dirty="0"/>
          </a:p>
        </p:txBody>
      </p:sp>
    </p:spTree>
    <p:extLst>
      <p:ext uri="{BB962C8B-B14F-4D97-AF65-F5344CB8AC3E}">
        <p14:creationId xmlns:p14="http://schemas.microsoft.com/office/powerpoint/2010/main" val="259959346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Design of Experiments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890136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Observational Study</a:t>
            </a:r>
            <a:endParaRPr lang="en-US" dirty="0"/>
          </a:p>
        </p:txBody>
      </p:sp>
      <p:sp>
        <p:nvSpPr>
          <p:cNvPr id="5" name="Content Placeholder 4"/>
          <p:cNvSpPr>
            <a:spLocks noGrp="1"/>
          </p:cNvSpPr>
          <p:nvPr>
            <p:ph idx="1"/>
          </p:nvPr>
        </p:nvSpPr>
        <p:spPr/>
        <p:txBody>
          <a:bodyPr/>
          <a:lstStyle/>
          <a:p>
            <a:r>
              <a:rPr lang="en-US" dirty="0" smtClean="0"/>
              <a:t>Researchers observe individuals and record variables of interest but do not impose a treatment.</a:t>
            </a:r>
          </a:p>
          <a:p>
            <a:r>
              <a:rPr lang="en-US" dirty="0" smtClean="0"/>
              <a:t>It is not possible to prove a cause-and-effect relationship with an observational study.</a:t>
            </a:r>
            <a:endParaRPr lang="en-US" dirty="0"/>
          </a:p>
        </p:txBody>
      </p:sp>
    </p:spTree>
    <p:extLst>
      <p:ext uri="{BB962C8B-B14F-4D97-AF65-F5344CB8AC3E}">
        <p14:creationId xmlns:p14="http://schemas.microsoft.com/office/powerpoint/2010/main" val="29275249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sp>
        <p:nvSpPr>
          <p:cNvPr id="3" name="Content Placeholder 2"/>
          <p:cNvSpPr>
            <a:spLocks noGrp="1"/>
          </p:cNvSpPr>
          <p:nvPr>
            <p:ph idx="1"/>
          </p:nvPr>
        </p:nvSpPr>
        <p:spPr/>
        <p:txBody>
          <a:bodyPr/>
          <a:lstStyle/>
          <a:p>
            <a:r>
              <a:rPr lang="en-US" dirty="0" smtClean="0"/>
              <a:t>An experiment differs from an observational study in that the researcher deliberately </a:t>
            </a:r>
            <a:r>
              <a:rPr lang="en-US" b="1" i="1" dirty="0" smtClean="0"/>
              <a:t>imposes a treatment</a:t>
            </a:r>
            <a:r>
              <a:rPr lang="en-US" dirty="0" smtClean="0"/>
              <a:t>.</a:t>
            </a:r>
          </a:p>
          <a:p>
            <a:r>
              <a:rPr lang="en-US" dirty="0" smtClean="0"/>
              <a:t>An experiment must have at least one </a:t>
            </a:r>
            <a:r>
              <a:rPr lang="en-US" i="1" dirty="0" smtClean="0"/>
              <a:t>explanatory variable </a:t>
            </a:r>
            <a:r>
              <a:rPr lang="en-US" dirty="0" smtClean="0"/>
              <a:t>to manipulate and at least one </a:t>
            </a:r>
            <a:r>
              <a:rPr lang="en-US" i="1" dirty="0" smtClean="0"/>
              <a:t>response variable </a:t>
            </a:r>
            <a:r>
              <a:rPr lang="en-US" dirty="0" smtClean="0"/>
              <a:t>to measure.</a:t>
            </a:r>
          </a:p>
          <a:p>
            <a:r>
              <a:rPr lang="en-US" dirty="0" smtClean="0"/>
              <a:t>In an experiment, it is possible to determine a cause-and-effect relationship between the explanatory and </a:t>
            </a:r>
            <a:r>
              <a:rPr lang="en-US" dirty="0" err="1" smtClean="0"/>
              <a:t>respons</a:t>
            </a:r>
            <a:r>
              <a:rPr lang="en-US" dirty="0" smtClean="0"/>
              <a:t> variables.</a:t>
            </a:r>
            <a:endParaRPr lang="en-US" dirty="0"/>
          </a:p>
        </p:txBody>
      </p:sp>
    </p:spTree>
    <p:extLst>
      <p:ext uri="{BB962C8B-B14F-4D97-AF65-F5344CB8AC3E}">
        <p14:creationId xmlns:p14="http://schemas.microsoft.com/office/powerpoint/2010/main" val="179865983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62975" cy="1143000"/>
          </a:xfrm>
        </p:spPr>
        <p:txBody>
          <a:bodyPr/>
          <a:lstStyle/>
          <a:p>
            <a:r>
              <a:rPr lang="en-US" dirty="0" smtClean="0"/>
              <a:t>Completely Randomized Experiment</a:t>
            </a:r>
            <a:endParaRPr lang="en-US" dirty="0"/>
          </a:p>
        </p:txBody>
      </p:sp>
      <p:sp>
        <p:nvSpPr>
          <p:cNvPr id="3" name="Content Placeholder 2"/>
          <p:cNvSpPr>
            <a:spLocks noGrp="1"/>
          </p:cNvSpPr>
          <p:nvPr>
            <p:ph sz="half" idx="1"/>
          </p:nvPr>
        </p:nvSpPr>
        <p:spPr>
          <a:xfrm>
            <a:off x="609599" y="1600200"/>
            <a:ext cx="7876977" cy="4525963"/>
          </a:xfrm>
        </p:spPr>
        <p:txBody>
          <a:bodyPr/>
          <a:lstStyle/>
          <a:p>
            <a:r>
              <a:rPr lang="en-US" sz="2000" dirty="0" smtClean="0"/>
              <a:t>Subjects are randomly assigned to a treatment group.</a:t>
            </a:r>
          </a:p>
          <a:p>
            <a:r>
              <a:rPr lang="en-US" sz="2000" dirty="0" smtClean="0"/>
              <a:t>The researcher then compares the subject groups’ responses to each treatment.</a:t>
            </a:r>
            <a:endParaRPr lang="en-US" sz="2000" dirty="0"/>
          </a:p>
        </p:txBody>
      </p:sp>
      <p:sp>
        <p:nvSpPr>
          <p:cNvPr id="5" name="Content Placeholder 4"/>
          <p:cNvSpPr>
            <a:spLocks noGrp="1"/>
          </p:cNvSpPr>
          <p:nvPr>
            <p:ph sz="half" idx="2"/>
          </p:nvPr>
        </p:nvSpPr>
        <p:spPr>
          <a:xfrm>
            <a:off x="2667000" y="5029200"/>
            <a:ext cx="6353175" cy="1096963"/>
          </a:xfrm>
        </p:spPr>
        <p:txBody>
          <a:bodyPr/>
          <a:lstStyle/>
          <a:p>
            <a:r>
              <a:rPr lang="en-US" sz="2000" dirty="0" smtClean="0"/>
              <a:t>It is not necessary to start with a random selection of subjects.</a:t>
            </a:r>
          </a:p>
          <a:p>
            <a:r>
              <a:rPr lang="en-US" sz="2000" dirty="0" smtClean="0"/>
              <a:t>The randomization occurs in the random assignment to treatment groups.</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599" y="2743200"/>
            <a:ext cx="7876977" cy="2133600"/>
          </a:xfrm>
          <a:prstGeom prst="rect">
            <a:avLst/>
          </a:prstGeom>
        </p:spPr>
      </p:pic>
    </p:spTree>
    <p:extLst>
      <p:ext uri="{BB962C8B-B14F-4D97-AF65-F5344CB8AC3E}">
        <p14:creationId xmlns:p14="http://schemas.microsoft.com/office/powerpoint/2010/main" val="34000322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74638"/>
            <a:ext cx="8791575" cy="1143000"/>
          </a:xfrm>
        </p:spPr>
        <p:txBody>
          <a:bodyPr/>
          <a:lstStyle/>
          <a:p>
            <a:r>
              <a:rPr lang="en-US" dirty="0" smtClean="0"/>
              <a:t>Block Design</a:t>
            </a:r>
            <a:endParaRPr lang="en-US" dirty="0"/>
          </a:p>
        </p:txBody>
      </p:sp>
      <p:sp>
        <p:nvSpPr>
          <p:cNvPr id="6" name="Content Placeholder 5"/>
          <p:cNvSpPr>
            <a:spLocks noGrp="1"/>
          </p:cNvSpPr>
          <p:nvPr>
            <p:ph sz="half" idx="1"/>
          </p:nvPr>
        </p:nvSpPr>
        <p:spPr>
          <a:xfrm>
            <a:off x="228600" y="1524001"/>
            <a:ext cx="8610600" cy="1447800"/>
          </a:xfrm>
        </p:spPr>
        <p:txBody>
          <a:bodyPr/>
          <a:lstStyle/>
          <a:p>
            <a:r>
              <a:rPr lang="en-US" sz="1800" dirty="0" smtClean="0"/>
              <a:t>If our experimental units differ in some characteristic that may affect the results of our experiment, we should separate the groups into blocks based on that characteristic and then randomly assign the subjects within each block.</a:t>
            </a:r>
          </a:p>
          <a:p>
            <a:r>
              <a:rPr lang="en-US" sz="1800" dirty="0" smtClean="0"/>
              <a:t>In effect, we are conducting parallel experiments.</a:t>
            </a:r>
          </a:p>
        </p:txBody>
      </p:sp>
      <p:sp>
        <p:nvSpPr>
          <p:cNvPr id="7" name="Content Placeholder 6"/>
          <p:cNvSpPr>
            <a:spLocks noGrp="1"/>
          </p:cNvSpPr>
          <p:nvPr>
            <p:ph sz="half" idx="2"/>
          </p:nvPr>
        </p:nvSpPr>
        <p:spPr>
          <a:xfrm>
            <a:off x="2590800" y="5105400"/>
            <a:ext cx="6429375" cy="1219200"/>
          </a:xfrm>
        </p:spPr>
        <p:txBody>
          <a:bodyPr/>
          <a:lstStyle/>
          <a:p>
            <a:r>
              <a:rPr lang="en-US" sz="1800" dirty="0"/>
              <a:t>Blocks reduce variability so that the effects of the treatments can be seen.</a:t>
            </a:r>
          </a:p>
          <a:p>
            <a:r>
              <a:rPr lang="en-US" sz="1800" dirty="0"/>
              <a:t>Blocks themselves are not treatments</a:t>
            </a:r>
            <a:r>
              <a:rPr lang="en-US" sz="1800" dirty="0" smtClean="0"/>
              <a:t>.</a:t>
            </a:r>
          </a:p>
          <a:p>
            <a:r>
              <a:rPr lang="en-US" sz="1800" i="1" dirty="0" smtClean="0"/>
              <a:t>Blocking is to experimental design as stratifying is to sampling design.</a:t>
            </a:r>
            <a:endParaRPr lang="en-US" sz="1800" i="1"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819400"/>
            <a:ext cx="6510528" cy="2191512"/>
          </a:xfrm>
          <a:prstGeom prst="rect">
            <a:avLst/>
          </a:prstGeom>
        </p:spPr>
      </p:pic>
    </p:spTree>
    <p:extLst>
      <p:ext uri="{BB962C8B-B14F-4D97-AF65-F5344CB8AC3E}">
        <p14:creationId xmlns:p14="http://schemas.microsoft.com/office/powerpoint/2010/main" val="7367774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Matched-Pairs Design</a:t>
            </a:r>
            <a:endParaRPr lang="en-US" dirty="0"/>
          </a:p>
        </p:txBody>
      </p:sp>
      <p:sp>
        <p:nvSpPr>
          <p:cNvPr id="6" name="Content Placeholder 5"/>
          <p:cNvSpPr>
            <a:spLocks noGrp="1"/>
          </p:cNvSpPr>
          <p:nvPr>
            <p:ph idx="1"/>
          </p:nvPr>
        </p:nvSpPr>
        <p:spPr/>
        <p:txBody>
          <a:bodyPr/>
          <a:lstStyle/>
          <a:p>
            <a:r>
              <a:rPr lang="en-US" sz="2200" dirty="0" smtClean="0"/>
              <a:t>Is a form of block design.</a:t>
            </a:r>
          </a:p>
          <a:p>
            <a:r>
              <a:rPr lang="en-US" sz="2200" dirty="0" smtClean="0"/>
              <a:t>Two types:</a:t>
            </a:r>
          </a:p>
          <a:p>
            <a:pPr lvl="1"/>
            <a:r>
              <a:rPr lang="en-US" sz="2200" b="1" dirty="0" smtClean="0"/>
              <a:t>One Subject</a:t>
            </a:r>
            <a:r>
              <a:rPr lang="en-US" sz="2200" dirty="0" smtClean="0"/>
              <a:t>: Uses just one subject, who receives both treatments. The order in which the subject receives the treatments is randomized.</a:t>
            </a:r>
          </a:p>
          <a:p>
            <a:pPr lvl="1"/>
            <a:r>
              <a:rPr lang="en-US" sz="2200" b="1" dirty="0" smtClean="0"/>
              <a:t>Two Subjects</a:t>
            </a:r>
            <a:r>
              <a:rPr lang="en-US" sz="2200" dirty="0" smtClean="0"/>
              <a:t>: Two subjects are paired based on common characteristics that might affect the response variable. One subject from each pair is randomly assigned to each of the treatments. The response variable is then the difference in the response to the two treatments for each pair.</a:t>
            </a:r>
            <a:endParaRPr lang="en-US" sz="2200" b="1" dirty="0"/>
          </a:p>
        </p:txBody>
      </p:sp>
    </p:spTree>
    <p:extLst>
      <p:ext uri="{BB962C8B-B14F-4D97-AF65-F5344CB8AC3E}">
        <p14:creationId xmlns:p14="http://schemas.microsoft.com/office/powerpoint/2010/main" val="14547729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Principles of Experimental Design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Control</a:t>
            </a:r>
            <a:r>
              <a:rPr lang="en-US" dirty="0" smtClean="0"/>
              <a:t> – Reduces variability by controlling the sources of variation.</a:t>
            </a:r>
          </a:p>
          <a:p>
            <a:pPr marL="857250" lvl="1" indent="-457200">
              <a:buFont typeface="Arial" pitchFamily="34" charset="0"/>
              <a:buChar char="•"/>
            </a:pPr>
            <a:r>
              <a:rPr lang="en-US" dirty="0" smtClean="0"/>
              <a:t> </a:t>
            </a:r>
            <a:r>
              <a:rPr lang="en-US" b="1" dirty="0" smtClean="0"/>
              <a:t>Comparison</a:t>
            </a:r>
            <a:r>
              <a:rPr lang="en-US" dirty="0" smtClean="0"/>
              <a:t> is an important form of control.</a:t>
            </a:r>
          </a:p>
          <a:p>
            <a:pPr marL="857250" lvl="1" indent="-457200">
              <a:buFont typeface="Arial" pitchFamily="34" charset="0"/>
              <a:buChar char="•"/>
            </a:pPr>
            <a:r>
              <a:rPr lang="en-US" dirty="0" smtClean="0"/>
              <a:t>Every experiment must have </a:t>
            </a:r>
            <a:r>
              <a:rPr lang="en-US" i="1" dirty="0" smtClean="0"/>
              <a:t>at least two</a:t>
            </a:r>
            <a:r>
              <a:rPr lang="en-US" dirty="0" smtClean="0"/>
              <a:t> groups so that the effect of a new treatment can be compared with either the effect of a traditional treatment or the effect of no treatment at all.</a:t>
            </a:r>
          </a:p>
          <a:p>
            <a:pPr marL="857250" lvl="1" indent="-457200">
              <a:buFont typeface="Arial" pitchFamily="34" charset="0"/>
              <a:buChar char="•"/>
            </a:pPr>
            <a:r>
              <a:rPr lang="en-US" dirty="0" smtClean="0"/>
              <a:t>The control group is the group given the traditional treatment, no treatment, or a </a:t>
            </a:r>
            <a:r>
              <a:rPr lang="en-US" b="1" dirty="0" smtClean="0"/>
              <a:t>placebo</a:t>
            </a:r>
            <a:r>
              <a:rPr lang="en-US" dirty="0" smtClean="0"/>
              <a:t> (a treatment known to have no effect).</a:t>
            </a:r>
            <a:endParaRPr lang="en-US" dirty="0"/>
          </a:p>
        </p:txBody>
      </p:sp>
    </p:spTree>
    <p:extLst>
      <p:ext uri="{BB962C8B-B14F-4D97-AF65-F5344CB8AC3E}">
        <p14:creationId xmlns:p14="http://schemas.microsoft.com/office/powerpoint/2010/main" val="244976968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Principles of Experimental </a:t>
            </a:r>
            <a:r>
              <a:rPr lang="en-US" dirty="0" smtClean="0"/>
              <a:t>Design (cont.)</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2"/>
            </a:pPr>
            <a:r>
              <a:rPr lang="en-US" b="1" dirty="0" smtClean="0"/>
              <a:t>Randomize</a:t>
            </a:r>
            <a:r>
              <a:rPr lang="en-US" dirty="0" smtClean="0"/>
              <a:t> – randomization to treatment groups reduces bias by equalizing the effects of </a:t>
            </a:r>
            <a:r>
              <a:rPr lang="en-US" b="1" dirty="0" smtClean="0"/>
              <a:t>lurking variables</a:t>
            </a:r>
            <a:r>
              <a:rPr lang="en-US" dirty="0" smtClean="0"/>
              <a:t>.</a:t>
            </a:r>
          </a:p>
          <a:p>
            <a:pPr marL="857250" lvl="1" indent="-457200">
              <a:buFont typeface="Arial" pitchFamily="34" charset="0"/>
              <a:buChar char="•"/>
            </a:pPr>
            <a:r>
              <a:rPr lang="en-US" dirty="0" smtClean="0"/>
              <a:t>Lurking Variables are variables that we did not think to measure but can affect the response variable.</a:t>
            </a:r>
          </a:p>
          <a:p>
            <a:pPr marL="857250" lvl="1" indent="-457200">
              <a:buFont typeface="Arial" pitchFamily="34" charset="0"/>
              <a:buChar char="•"/>
            </a:pPr>
            <a:r>
              <a:rPr lang="en-US" dirty="0" smtClean="0"/>
              <a:t>Does not eliminate unknown or uncontrollable sources of variation but spreads them out across the treatment levels and makes it easier to detect differences caused by the treatments.</a:t>
            </a:r>
            <a:endParaRPr lang="en-US" dirty="0"/>
          </a:p>
        </p:txBody>
      </p:sp>
    </p:spTree>
    <p:extLst>
      <p:ext uri="{BB962C8B-B14F-4D97-AF65-F5344CB8AC3E}">
        <p14:creationId xmlns:p14="http://schemas.microsoft.com/office/powerpoint/2010/main" val="4192853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Pie Chart</a:t>
            </a:r>
            <a:endParaRPr lang="en-US" dirty="0"/>
          </a:p>
        </p:txBody>
      </p:sp>
      <p:sp>
        <p:nvSpPr>
          <p:cNvPr id="3" name="Content Placeholder 2"/>
          <p:cNvSpPr>
            <a:spLocks noGrp="1"/>
          </p:cNvSpPr>
          <p:nvPr>
            <p:ph idx="1"/>
          </p:nvPr>
        </p:nvSpPr>
        <p:spPr>
          <a:xfrm>
            <a:off x="4343400" y="1600200"/>
            <a:ext cx="4676775" cy="4525963"/>
          </a:xfrm>
        </p:spPr>
        <p:txBody>
          <a:bodyPr/>
          <a:lstStyle/>
          <a:p>
            <a:pPr>
              <a:buFont typeface="Arial" pitchFamily="34" charset="0"/>
              <a:buChar char="•"/>
            </a:pPr>
            <a:r>
              <a:rPr lang="en-US" dirty="0" smtClean="0"/>
              <a:t>Commonly used for presenting relative frequency distributions for qualitative data.</a:t>
            </a:r>
          </a:p>
          <a:p>
            <a:r>
              <a:rPr lang="en-US" dirty="0" smtClean="0"/>
              <a:t>Slice the circle into pieces whose size is proportional to the fraction of the whole in each category.</a:t>
            </a:r>
          </a:p>
          <a:p>
            <a:r>
              <a:rPr lang="en-US" dirty="0" smtClean="0"/>
              <a:t>Title, label sectors (included proportion).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 y="1676400"/>
            <a:ext cx="3981450" cy="395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Principles of Experimental Design (cont.)</a:t>
            </a:r>
          </a:p>
        </p:txBody>
      </p:sp>
      <p:sp>
        <p:nvSpPr>
          <p:cNvPr id="3" name="Content Placeholder 2"/>
          <p:cNvSpPr>
            <a:spLocks noGrp="1"/>
          </p:cNvSpPr>
          <p:nvPr>
            <p:ph idx="1"/>
          </p:nvPr>
        </p:nvSpPr>
        <p:spPr/>
        <p:txBody>
          <a:bodyPr/>
          <a:lstStyle/>
          <a:p>
            <a:pPr marL="457200" indent="-457200">
              <a:buFont typeface="+mj-lt"/>
              <a:buAutoNum type="arabicPeriod" startAt="3"/>
            </a:pPr>
            <a:r>
              <a:rPr lang="en-US" b="1" dirty="0" smtClean="0"/>
              <a:t>Replicate</a:t>
            </a:r>
            <a:r>
              <a:rPr lang="en-US" dirty="0" smtClean="0"/>
              <a:t> – One or two subjects do not constitute an experiment. We should include many subjects in a comparative experiment. Experiments should be design in such a way that other researchers can replicate our results.</a:t>
            </a:r>
          </a:p>
          <a:p>
            <a:pPr marL="457200" indent="-457200">
              <a:buFont typeface="+mj-lt"/>
              <a:buAutoNum type="arabicPeriod" startAt="3"/>
            </a:pPr>
            <a:r>
              <a:rPr lang="en-US" b="1" dirty="0" smtClean="0"/>
              <a:t>Block</a:t>
            </a:r>
            <a:r>
              <a:rPr lang="en-US" dirty="0" smtClean="0"/>
              <a:t> – Although blocking is not required in an experimental design, it may improve the design. If the experimental units are different in some way that may affect the results of the experiment, the groups should be separated into blocks based on that characteristic.</a:t>
            </a:r>
            <a:endParaRPr lang="en-US" b="1" dirty="0"/>
          </a:p>
        </p:txBody>
      </p:sp>
    </p:spTree>
    <p:extLst>
      <p:ext uri="{BB962C8B-B14F-4D97-AF65-F5344CB8AC3E}">
        <p14:creationId xmlns:p14="http://schemas.microsoft.com/office/powerpoint/2010/main" val="28368143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 in the Design of Experiments</a:t>
            </a:r>
            <a:endParaRPr lang="en-US" dirty="0"/>
          </a:p>
        </p:txBody>
      </p:sp>
      <p:sp>
        <p:nvSpPr>
          <p:cNvPr id="3" name="Content Placeholder 2"/>
          <p:cNvSpPr>
            <a:spLocks noGrp="1"/>
          </p:cNvSpPr>
          <p:nvPr>
            <p:ph idx="1"/>
          </p:nvPr>
        </p:nvSpPr>
        <p:spPr/>
        <p:txBody>
          <a:bodyPr/>
          <a:lstStyle/>
          <a:p>
            <a:r>
              <a:rPr lang="en-US" sz="2000" b="1" dirty="0" smtClean="0"/>
              <a:t>Blinding</a:t>
            </a:r>
            <a:endParaRPr lang="en-US" sz="2000" dirty="0" smtClean="0"/>
          </a:p>
          <a:p>
            <a:pPr lvl="1"/>
            <a:r>
              <a:rPr lang="en-US" sz="2000" b="1" dirty="0" smtClean="0"/>
              <a:t>Single-Blind</a:t>
            </a:r>
            <a:r>
              <a:rPr lang="en-US" sz="2000" dirty="0" smtClean="0"/>
              <a:t>: The subjects of the experiment do not know which treatment group they have been assigned </a:t>
            </a:r>
            <a:r>
              <a:rPr lang="en-US" sz="2000" b="1" i="1" dirty="0" smtClean="0"/>
              <a:t>or</a:t>
            </a:r>
            <a:r>
              <a:rPr lang="en-US" sz="2000" dirty="0" smtClean="0"/>
              <a:t> those who evaluate the results of the experiment do not know how the subjects have been assigned to the groups.</a:t>
            </a:r>
          </a:p>
          <a:p>
            <a:pPr lvl="1"/>
            <a:r>
              <a:rPr lang="en-US" sz="2000" b="1" dirty="0" smtClean="0"/>
              <a:t>Double-Blind</a:t>
            </a:r>
            <a:r>
              <a:rPr lang="en-US" sz="2000" dirty="0" smtClean="0"/>
              <a:t>: Neither the subjects nor the evaluators know how the subjects have been allocated to treatment groups. </a:t>
            </a:r>
          </a:p>
          <a:p>
            <a:r>
              <a:rPr lang="en-US" sz="2000" b="1" dirty="0" smtClean="0"/>
              <a:t>Confounding</a:t>
            </a:r>
            <a:r>
              <a:rPr lang="en-US" sz="2000" dirty="0" smtClean="0"/>
              <a:t> – An experiment is said to be confounded if we cannot separate the effect of a treatment (explanatory variable) from the effects of other influences (</a:t>
            </a:r>
            <a:r>
              <a:rPr lang="en-US" sz="2000" b="1" dirty="0" smtClean="0"/>
              <a:t>confounding variables</a:t>
            </a:r>
            <a:r>
              <a:rPr lang="en-US" sz="2000" dirty="0" smtClean="0"/>
              <a:t>) on the response variable.</a:t>
            </a:r>
            <a:endParaRPr lang="en-US" sz="2000" b="1" dirty="0"/>
          </a:p>
        </p:txBody>
      </p:sp>
    </p:spTree>
    <p:extLst>
      <p:ext uri="{BB962C8B-B14F-4D97-AF65-F5344CB8AC3E}">
        <p14:creationId xmlns:p14="http://schemas.microsoft.com/office/powerpoint/2010/main" val="32208924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Considerations in the Design of </a:t>
            </a:r>
            <a:r>
              <a:rPr lang="en-US" dirty="0" smtClean="0"/>
              <a:t>Experiments (cont.)</a:t>
            </a:r>
            <a:endParaRPr lang="en-US" dirty="0"/>
          </a:p>
        </p:txBody>
      </p:sp>
      <p:sp>
        <p:nvSpPr>
          <p:cNvPr id="3" name="Content Placeholder 2"/>
          <p:cNvSpPr>
            <a:spLocks noGrp="1"/>
          </p:cNvSpPr>
          <p:nvPr>
            <p:ph idx="1"/>
          </p:nvPr>
        </p:nvSpPr>
        <p:spPr/>
        <p:txBody>
          <a:bodyPr/>
          <a:lstStyle/>
          <a:p>
            <a:r>
              <a:rPr lang="en-US" sz="2200" b="1" dirty="0" smtClean="0"/>
              <a:t>Statistical Significance</a:t>
            </a:r>
            <a:r>
              <a:rPr lang="en-US" sz="2200" dirty="0" smtClean="0"/>
              <a:t> – When an observed difference is too large for us to believe that it is likely to have occurred by chance alone, we consider the difference to be statistically significant.</a:t>
            </a:r>
          </a:p>
          <a:p>
            <a:r>
              <a:rPr lang="en-US" sz="2200" b="1" dirty="0" smtClean="0"/>
              <a:t>Placebo Effect</a:t>
            </a:r>
            <a:r>
              <a:rPr lang="en-US" sz="2200" dirty="0" smtClean="0"/>
              <a:t> – The tendency in humans to show a response whenever they think a treatment is in effect.</a:t>
            </a:r>
          </a:p>
          <a:p>
            <a:pPr lvl="1"/>
            <a:r>
              <a:rPr lang="en-US" sz="2200" dirty="0" smtClean="0"/>
              <a:t>Well designed experiments use a control group so that the placebo effect operates equally on both the treatment group and the control group, thus allowing us to attribute changes in the response variable to the explanatory variable.</a:t>
            </a:r>
            <a:endParaRPr lang="en-US" sz="2200" dirty="0"/>
          </a:p>
        </p:txBody>
      </p:sp>
    </p:spTree>
    <p:extLst>
      <p:ext uri="{BB962C8B-B14F-4D97-AF65-F5344CB8AC3E}">
        <p14:creationId xmlns:p14="http://schemas.microsoft.com/office/powerpoint/2010/main" val="384671995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You need to Know</a:t>
            </a:r>
          </a:p>
        </p:txBody>
      </p:sp>
      <p:sp>
        <p:nvSpPr>
          <p:cNvPr id="5" name="Content Placeholder 4"/>
          <p:cNvSpPr>
            <a:spLocks noGrp="1"/>
          </p:cNvSpPr>
          <p:nvPr>
            <p:ph idx="1"/>
          </p:nvPr>
        </p:nvSpPr>
        <p:spPr/>
        <p:txBody>
          <a:bodyPr/>
          <a:lstStyle/>
          <a:p>
            <a:r>
              <a:rPr lang="en-US" dirty="0"/>
              <a:t>Identify the population in a sampling situation.</a:t>
            </a:r>
            <a:endParaRPr lang="en-US" sz="2800" dirty="0"/>
          </a:p>
          <a:p>
            <a:r>
              <a:rPr lang="en-US" dirty="0"/>
              <a:t>Recognize bias due to voluntary response sampling and other inferior sampling methods.</a:t>
            </a:r>
            <a:endParaRPr lang="en-US" sz="2800" dirty="0"/>
          </a:p>
          <a:p>
            <a:r>
              <a:rPr lang="en-US" dirty="0"/>
              <a:t>Select a simple random sample (SRS) from a population.</a:t>
            </a:r>
            <a:endParaRPr lang="en-US" sz="2800" dirty="0"/>
          </a:p>
          <a:p>
            <a:r>
              <a:rPr lang="en-US" dirty="0"/>
              <a:t>Recognize cluster sampling and how it differs from other sampling methods.</a:t>
            </a:r>
            <a:endParaRPr lang="en-US" sz="2800" dirty="0"/>
          </a:p>
          <a:p>
            <a:r>
              <a:rPr lang="en-US" dirty="0"/>
              <a:t>Recognize the presence of </a:t>
            </a:r>
            <a:r>
              <a:rPr lang="en-US" dirty="0" err="1"/>
              <a:t>undercoverage</a:t>
            </a:r>
            <a:r>
              <a:rPr lang="en-US" dirty="0"/>
              <a:t> and nonresponse as sources of error in a sample survey. Recognize the effect of the wording of questions on the response</a:t>
            </a:r>
            <a:r>
              <a:rPr lang="en-US" dirty="0" smtClean="0"/>
              <a:t>.</a:t>
            </a:r>
          </a:p>
          <a:p>
            <a:r>
              <a:rPr lang="en-US" dirty="0"/>
              <a:t>Use random digits to select a stratified random sample from a population when the strata are identified.</a:t>
            </a:r>
            <a:endParaRPr lang="en-US" sz="2800" dirty="0"/>
          </a:p>
          <a:p>
            <a:endParaRPr lang="en-US" dirty="0"/>
          </a:p>
          <a:p>
            <a:endParaRPr lang="en-US" sz="2800" dirty="0"/>
          </a:p>
        </p:txBody>
      </p:sp>
    </p:spTree>
    <p:extLst>
      <p:ext uri="{BB962C8B-B14F-4D97-AF65-F5344CB8AC3E}">
        <p14:creationId xmlns:p14="http://schemas.microsoft.com/office/powerpoint/2010/main" val="1481243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Recognize whether a study is an observational study or an experiment.</a:t>
            </a:r>
            <a:endParaRPr lang="en-US" sz="2800" dirty="0"/>
          </a:p>
          <a:p>
            <a:r>
              <a:rPr lang="en-US" dirty="0"/>
              <a:t>Recognize bias clue to confounding of explanatory variables with lurking variables in either an observational study or an experiment.</a:t>
            </a:r>
            <a:endParaRPr lang="en-US" sz="2800" dirty="0"/>
          </a:p>
          <a:p>
            <a:r>
              <a:rPr lang="en-US" dirty="0"/>
              <a:t>Identify the factors (explanatory variables), treatments, response variables, and experimental units or subjects in an experiment.</a:t>
            </a:r>
            <a:endParaRPr lang="en-US" sz="2800" dirty="0"/>
          </a:p>
          <a:p>
            <a:r>
              <a:rPr lang="en-US" dirty="0"/>
              <a:t>Outline the design of a completely randomized experiment using a diagram. The diagram in a specific case should show the sizes of the groups, the specific treatments, and the response variable(s</a:t>
            </a:r>
            <a:r>
              <a:rPr lang="en-US" dirty="0" smtClean="0"/>
              <a:t>).</a:t>
            </a:r>
            <a:endParaRPr lang="en-US" sz="2800" dirty="0"/>
          </a:p>
        </p:txBody>
      </p:sp>
    </p:spTree>
    <p:extLst>
      <p:ext uri="{BB962C8B-B14F-4D97-AF65-F5344CB8AC3E}">
        <p14:creationId xmlns:p14="http://schemas.microsoft.com/office/powerpoint/2010/main" val="3696936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Carry out the random assignment of subjects to groups in a completely randomized experiment.</a:t>
            </a:r>
            <a:endParaRPr lang="en-US" sz="2800" dirty="0"/>
          </a:p>
          <a:p>
            <a:r>
              <a:rPr lang="en-US" dirty="0"/>
              <a:t>Recognize the placebo effect. Recognize when the double-blind technique should be used.</a:t>
            </a:r>
            <a:endParaRPr lang="en-US" sz="2800" dirty="0"/>
          </a:p>
          <a:p>
            <a:r>
              <a:rPr lang="en-US" dirty="0"/>
              <a:t>Recognize a block design and when it would be appropriate. Know when a matched pairs design would be appropriate and how to design a matched pairs experiment.</a:t>
            </a:r>
            <a:endParaRPr lang="en-US" sz="2800" dirty="0"/>
          </a:p>
          <a:p>
            <a:r>
              <a:rPr lang="en-US" dirty="0"/>
              <a:t>Explain why a randomized comparative experiment can give good evidence for cause-and-effect relationships.</a:t>
            </a:r>
          </a:p>
          <a:p>
            <a:pPr marL="0" indent="0">
              <a:buNone/>
            </a:pPr>
            <a:endParaRPr lang="en-US" dirty="0"/>
          </a:p>
        </p:txBody>
      </p:sp>
    </p:spTree>
    <p:extLst>
      <p:ext uri="{BB962C8B-B14F-4D97-AF65-F5344CB8AC3E}">
        <p14:creationId xmlns:p14="http://schemas.microsoft.com/office/powerpoint/2010/main" val="37915528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Recognize that many random phenomena can be investigated by means of a carefully designed simulation.</a:t>
            </a:r>
            <a:endParaRPr lang="en-US" sz="2800" dirty="0"/>
          </a:p>
          <a:p>
            <a:r>
              <a:rPr lang="en-US" dirty="0"/>
              <a:t>Use the following steps to construct and run a simulation:</a:t>
            </a:r>
            <a:endParaRPr lang="en-US" sz="2800" dirty="0"/>
          </a:p>
          <a:p>
            <a:pPr lvl="1"/>
            <a:r>
              <a:rPr lang="en-US" dirty="0"/>
              <a:t>State the problem or describe the random phenomenon.</a:t>
            </a:r>
            <a:endParaRPr lang="en-US" sz="2800" dirty="0"/>
          </a:p>
          <a:p>
            <a:pPr lvl="1"/>
            <a:r>
              <a:rPr lang="en-US" dirty="0"/>
              <a:t>State the assumptions.</a:t>
            </a:r>
            <a:endParaRPr lang="en-US" sz="2800" dirty="0"/>
          </a:p>
          <a:p>
            <a:pPr lvl="1"/>
            <a:r>
              <a:rPr lang="en-US" dirty="0"/>
              <a:t>Assign digits to represent outcomes.</a:t>
            </a:r>
            <a:endParaRPr lang="en-US" sz="2800" dirty="0"/>
          </a:p>
          <a:p>
            <a:pPr lvl="1"/>
            <a:r>
              <a:rPr lang="en-US" dirty="0"/>
              <a:t>Simulate many repetitions.</a:t>
            </a:r>
            <a:endParaRPr lang="en-US" sz="2800" dirty="0"/>
          </a:p>
          <a:p>
            <a:pPr lvl="1"/>
            <a:r>
              <a:rPr lang="en-US" dirty="0"/>
              <a:t>Calculate relative frequencies and state your conclusions</a:t>
            </a:r>
            <a:r>
              <a:rPr lang="en-US" dirty="0" smtClean="0"/>
              <a:t>.</a:t>
            </a:r>
            <a:endParaRPr lang="en-US" sz="2800" dirty="0"/>
          </a:p>
        </p:txBody>
      </p:sp>
    </p:spTree>
    <p:extLst>
      <p:ext uri="{BB962C8B-B14F-4D97-AF65-F5344CB8AC3E}">
        <p14:creationId xmlns:p14="http://schemas.microsoft.com/office/powerpoint/2010/main" val="13483718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Use a random number table, the TI-84, or a </a:t>
            </a:r>
            <a:r>
              <a:rPr lang="en-US" dirty="0" smtClean="0"/>
              <a:t>computer, </a:t>
            </a:r>
            <a:r>
              <a:rPr lang="en-US" dirty="0"/>
              <a:t>or a spreadsheet to conduct simulations.</a:t>
            </a:r>
            <a:endParaRPr lang="en-US" sz="2800" dirty="0"/>
          </a:p>
          <a:p>
            <a:pPr lvl="0"/>
            <a:r>
              <a:rPr lang="en-US" dirty="0"/>
              <a:t> Use simulation methods and the law of large numbers to approximate the mean of a distribution</a:t>
            </a:r>
            <a:r>
              <a:rPr lang="en-US" dirty="0" smtClean="0"/>
              <a:t>.</a:t>
            </a:r>
            <a:endParaRPr lang="en-US" dirty="0"/>
          </a:p>
        </p:txBody>
      </p:sp>
    </p:spTree>
    <p:extLst>
      <p:ext uri="{BB962C8B-B14F-4D97-AF65-F5344CB8AC3E}">
        <p14:creationId xmlns:p14="http://schemas.microsoft.com/office/powerpoint/2010/main" val="404566644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Practice Problems</a:t>
            </a:r>
          </a:p>
        </p:txBody>
      </p:sp>
    </p:spTree>
    <p:extLst>
      <p:ext uri="{BB962C8B-B14F-4D97-AF65-F5344CB8AC3E}">
        <p14:creationId xmlns:p14="http://schemas.microsoft.com/office/powerpoint/2010/main" val="326554183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#1</a:t>
            </a:r>
          </a:p>
        </p:txBody>
      </p:sp>
      <p:sp>
        <p:nvSpPr>
          <p:cNvPr id="614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dirty="0" smtClean="0"/>
              <a:t>	</a:t>
            </a:r>
            <a:r>
              <a:rPr lang="en-US" sz="2000" dirty="0" smtClean="0"/>
              <a:t>In one study on the effect of niacin on cholesterol level, 100 subjects who acknowledged being long-time niacin takers had their cholesterol levels compared with those of 100 people who had never taken niacin.  In a second study, 50 subjects were randomly chosen to receive niacin and 50 were chosen to receive a placebo.</a:t>
            </a:r>
          </a:p>
          <a:p>
            <a:pPr eaLnBrk="1" hangingPunct="1">
              <a:lnSpc>
                <a:spcPct val="90000"/>
              </a:lnSpc>
              <a:buFont typeface="Wingdings" pitchFamily="2" charset="2"/>
              <a:buNone/>
            </a:pPr>
            <a:endParaRPr lang="en-US" sz="2000" dirty="0" smtClean="0"/>
          </a:p>
          <a:p>
            <a:pPr eaLnBrk="1" hangingPunct="1">
              <a:lnSpc>
                <a:spcPct val="90000"/>
              </a:lnSpc>
              <a:buFont typeface="Wingdings" pitchFamily="2" charset="2"/>
              <a:buNone/>
            </a:pPr>
            <a:r>
              <a:rPr lang="en-US" sz="2000" dirty="0" smtClean="0"/>
              <a:t>	a)  The first study was a controlled experiment, 	while the second was an observational study.</a:t>
            </a:r>
          </a:p>
          <a:p>
            <a:pPr eaLnBrk="1" hangingPunct="1">
              <a:lnSpc>
                <a:spcPct val="90000"/>
              </a:lnSpc>
              <a:buFont typeface="Wingdings" pitchFamily="2" charset="2"/>
              <a:buNone/>
            </a:pPr>
            <a:r>
              <a:rPr lang="en-US" sz="2000" dirty="0" smtClean="0"/>
              <a:t>	b)  The first study was an observational study, 	while the second was a controlled experiment.</a:t>
            </a:r>
          </a:p>
          <a:p>
            <a:pPr eaLnBrk="1" hangingPunct="1">
              <a:lnSpc>
                <a:spcPct val="90000"/>
              </a:lnSpc>
              <a:buFont typeface="Wingdings" pitchFamily="2" charset="2"/>
              <a:buNone/>
            </a:pPr>
            <a:r>
              <a:rPr lang="en-US" sz="2000" dirty="0" smtClean="0"/>
              <a:t>	c)  Both studies were controlled experiments</a:t>
            </a:r>
          </a:p>
          <a:p>
            <a:pPr eaLnBrk="1" hangingPunct="1">
              <a:lnSpc>
                <a:spcPct val="90000"/>
              </a:lnSpc>
              <a:buFont typeface="Wingdings" pitchFamily="2" charset="2"/>
              <a:buNone/>
            </a:pPr>
            <a:r>
              <a:rPr lang="en-US" sz="2000" dirty="0" smtClean="0"/>
              <a:t>	d)  Both studies were observational studies.</a:t>
            </a:r>
          </a:p>
          <a:p>
            <a:pPr eaLnBrk="1" hangingPunct="1">
              <a:lnSpc>
                <a:spcPct val="90000"/>
              </a:lnSpc>
              <a:buFont typeface="Wingdings" pitchFamily="2" charset="2"/>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147">
                                            <p:txEl>
                                              <p:pRg st="3" end="3"/>
                                            </p:txEl>
                                          </p:spTgt>
                                        </p:tgtEl>
                                        <p:attrNameLst>
                                          <p:attrName>style.color</p:attrName>
                                        </p:attrNameLst>
                                      </p:cBhvr>
                                      <p:to>
                                        <a:srgbClr val="FFFF00"/>
                                      </p:to>
                                    </p:animClr>
                                    <p:animClr clrSpc="rgb" dir="cw">
                                      <p:cBhvr>
                                        <p:cTn id="7" dur="500" fill="hold"/>
                                        <p:tgtEl>
                                          <p:spTgt spid="6147">
                                            <p:txEl>
                                              <p:pRg st="3" end="3"/>
                                            </p:txEl>
                                          </p:spTgt>
                                        </p:tgtEl>
                                        <p:attrNameLst>
                                          <p:attrName>fillcolor</p:attrName>
                                        </p:attrNameLst>
                                      </p:cBhvr>
                                      <p:to>
                                        <a:srgbClr val="FFFF00"/>
                                      </p:to>
                                    </p:animClr>
                                    <p:set>
                                      <p:cBhvr>
                                        <p:cTn id="8" dur="500" fill="hold"/>
                                        <p:tgtEl>
                                          <p:spTgt spid="6147">
                                            <p:txEl>
                                              <p:pRg st="3" end="3"/>
                                            </p:txEl>
                                          </p:spTgt>
                                        </p:tgtEl>
                                        <p:attrNameLst>
                                          <p:attrName>fill.type</p:attrName>
                                        </p:attrNameLst>
                                      </p:cBhvr>
                                      <p:to>
                                        <p:strVal val="solid"/>
                                      </p:to>
                                    </p:set>
                                    <p:set>
                                      <p:cBhvr>
                                        <p:cTn id="9" dur="500" fill="hold"/>
                                        <p:tgtEl>
                                          <p:spTgt spid="614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Two-Variable Categorical Data</a:t>
            </a:r>
            <a:endParaRPr lang="en-US" dirty="0"/>
          </a:p>
        </p:txBody>
      </p:sp>
      <p:sp>
        <p:nvSpPr>
          <p:cNvPr id="3" name="Content Placeholder 2"/>
          <p:cNvSpPr>
            <a:spLocks noGrp="1"/>
          </p:cNvSpPr>
          <p:nvPr>
            <p:ph idx="1"/>
          </p:nvPr>
        </p:nvSpPr>
        <p:spPr/>
        <p:txBody>
          <a:bodyPr/>
          <a:lstStyle/>
          <a:p>
            <a:r>
              <a:rPr lang="en-US" dirty="0" smtClean="0"/>
              <a:t>Contingency Table (2-way table)</a:t>
            </a:r>
          </a:p>
          <a:p>
            <a:pPr lvl="1"/>
            <a:r>
              <a:rPr lang="en-US" dirty="0" smtClean="0"/>
              <a:t>Conditional Distributions</a:t>
            </a:r>
          </a:p>
          <a:p>
            <a:pPr lvl="1"/>
            <a:r>
              <a:rPr lang="en-US" dirty="0" smtClean="0"/>
              <a:t>Marginal Distributions</a:t>
            </a:r>
          </a:p>
          <a:p>
            <a:r>
              <a:rPr lang="en-US" dirty="0" smtClean="0"/>
              <a:t>Segmented Bar Graphs</a:t>
            </a:r>
          </a:p>
          <a:p>
            <a:pPr lvl="1"/>
            <a:r>
              <a:rPr lang="en-US" dirty="0" smtClean="0"/>
              <a:t>Display association between variables</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#2</a:t>
            </a:r>
          </a:p>
        </p:txBody>
      </p:sp>
      <p:sp>
        <p:nvSpPr>
          <p:cNvPr id="717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300" dirty="0" smtClean="0"/>
              <a:t>	</a:t>
            </a:r>
            <a:r>
              <a:rPr lang="en-US" sz="2000" dirty="0" smtClean="0"/>
              <a:t>Each of the 29 NBA teams has 12 players.  A sample of 58 players is to be chosen as follows.  Each team will be asked to place 12 cards with their players names into a hat and randomly draw out two names.  The two names from each team will be combined to make up the sample.  Will this method result in a SRS of the players?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dirty="0" smtClean="0"/>
              <a:t>	a)  Yes, because each player has the same chance 	of being selected.</a:t>
            </a:r>
          </a:p>
          <a:p>
            <a:pPr eaLnBrk="1" hangingPunct="1">
              <a:lnSpc>
                <a:spcPct val="80000"/>
              </a:lnSpc>
              <a:buFont typeface="Wingdings" pitchFamily="2" charset="2"/>
              <a:buNone/>
            </a:pPr>
            <a:r>
              <a:rPr lang="en-US" sz="2000" dirty="0" smtClean="0"/>
              <a:t>	b)  Yes, because each team is equally represented.</a:t>
            </a:r>
          </a:p>
          <a:p>
            <a:pPr eaLnBrk="1" hangingPunct="1">
              <a:lnSpc>
                <a:spcPct val="80000"/>
              </a:lnSpc>
              <a:buFont typeface="Wingdings" pitchFamily="2" charset="2"/>
              <a:buNone/>
            </a:pPr>
            <a:r>
              <a:rPr lang="en-US" sz="2000" dirty="0" smtClean="0"/>
              <a:t>	c)  Yes, because this is an example of stratified 	sampling, which is a special case of SRS.</a:t>
            </a:r>
          </a:p>
          <a:p>
            <a:pPr eaLnBrk="1" hangingPunct="1">
              <a:lnSpc>
                <a:spcPct val="80000"/>
              </a:lnSpc>
              <a:buFont typeface="Wingdings" pitchFamily="2" charset="2"/>
              <a:buNone/>
            </a:pPr>
            <a:r>
              <a:rPr lang="en-US" sz="2000" dirty="0" smtClean="0"/>
              <a:t>	d)  No, because the teams are not chosen 	randomly.</a:t>
            </a:r>
          </a:p>
          <a:p>
            <a:pPr eaLnBrk="1" hangingPunct="1">
              <a:lnSpc>
                <a:spcPct val="80000"/>
              </a:lnSpc>
              <a:buFont typeface="Wingdings" pitchFamily="2" charset="2"/>
              <a:buNone/>
            </a:pPr>
            <a:r>
              <a:rPr lang="en-US" sz="2000" dirty="0" smtClean="0"/>
              <a:t>	e)  No, because not each group of players has the 	same chance of being selected.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171">
                                            <p:txEl>
                                              <p:pRg st="6" end="6"/>
                                            </p:txEl>
                                          </p:spTgt>
                                        </p:tgtEl>
                                        <p:attrNameLst>
                                          <p:attrName>style.color</p:attrName>
                                        </p:attrNameLst>
                                      </p:cBhvr>
                                      <p:to>
                                        <a:srgbClr val="FFFF00"/>
                                      </p:to>
                                    </p:animClr>
                                    <p:animClr clrSpc="rgb" dir="cw">
                                      <p:cBhvr>
                                        <p:cTn id="7" dur="500" fill="hold"/>
                                        <p:tgtEl>
                                          <p:spTgt spid="7171">
                                            <p:txEl>
                                              <p:pRg st="6" end="6"/>
                                            </p:txEl>
                                          </p:spTgt>
                                        </p:tgtEl>
                                        <p:attrNameLst>
                                          <p:attrName>fillcolor</p:attrName>
                                        </p:attrNameLst>
                                      </p:cBhvr>
                                      <p:to>
                                        <a:srgbClr val="FFFF00"/>
                                      </p:to>
                                    </p:animClr>
                                    <p:set>
                                      <p:cBhvr>
                                        <p:cTn id="8" dur="500" fill="hold"/>
                                        <p:tgtEl>
                                          <p:spTgt spid="7171">
                                            <p:txEl>
                                              <p:pRg st="6" end="6"/>
                                            </p:txEl>
                                          </p:spTgt>
                                        </p:tgtEl>
                                        <p:attrNameLst>
                                          <p:attrName>fill.type</p:attrName>
                                        </p:attrNameLst>
                                      </p:cBhvr>
                                      <p:to>
                                        <p:strVal val="solid"/>
                                      </p:to>
                                    </p:set>
                                    <p:set>
                                      <p:cBhvr>
                                        <p:cTn id="9" dur="500" fill="hold"/>
                                        <p:tgtEl>
                                          <p:spTgt spid="7171">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#3</a:t>
            </a:r>
          </a:p>
        </p:txBody>
      </p:sp>
      <p:sp>
        <p:nvSpPr>
          <p:cNvPr id="819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dirty="0" smtClean="0"/>
              <a:t>	</a:t>
            </a:r>
            <a:r>
              <a:rPr lang="en-US" sz="2000" dirty="0" smtClean="0"/>
              <a:t>A consumer product agency tests miles per gallon for a sample of automobiles using each of four different octane of gasoline.  Which of the following is true?</a:t>
            </a:r>
          </a:p>
          <a:p>
            <a:pPr eaLnBrk="1" hangingPunct="1">
              <a:lnSpc>
                <a:spcPct val="90000"/>
              </a:lnSpc>
              <a:buFont typeface="Wingdings" pitchFamily="2" charset="2"/>
              <a:buNone/>
            </a:pPr>
            <a:endParaRPr lang="en-US" sz="2000" dirty="0" smtClean="0"/>
          </a:p>
          <a:p>
            <a:pPr eaLnBrk="1" hangingPunct="1">
              <a:lnSpc>
                <a:spcPct val="90000"/>
              </a:lnSpc>
              <a:buFont typeface="Wingdings" pitchFamily="2" charset="2"/>
              <a:buNone/>
            </a:pPr>
            <a:r>
              <a:rPr lang="en-US" sz="2000" dirty="0" smtClean="0"/>
              <a:t>	a)  There are four explanatory variables and one 	response variable.</a:t>
            </a:r>
          </a:p>
          <a:p>
            <a:pPr eaLnBrk="1" hangingPunct="1">
              <a:lnSpc>
                <a:spcPct val="90000"/>
              </a:lnSpc>
              <a:buFont typeface="Wingdings" pitchFamily="2" charset="2"/>
              <a:buNone/>
            </a:pPr>
            <a:r>
              <a:rPr lang="en-US" sz="2000" dirty="0" smtClean="0"/>
              <a:t>	b)  There is one explanatory variable with four 	levels of response.</a:t>
            </a:r>
          </a:p>
          <a:p>
            <a:pPr eaLnBrk="1" hangingPunct="1">
              <a:lnSpc>
                <a:spcPct val="90000"/>
              </a:lnSpc>
              <a:buFont typeface="Wingdings" pitchFamily="2" charset="2"/>
              <a:buNone/>
            </a:pPr>
            <a:r>
              <a:rPr lang="en-US" sz="2000" dirty="0" smtClean="0"/>
              <a:t>	c)  Miles per gallon is the only explanatory variable, 	but there are four response variables</a:t>
            </a:r>
          </a:p>
          <a:p>
            <a:pPr eaLnBrk="1" hangingPunct="1">
              <a:lnSpc>
                <a:spcPct val="90000"/>
              </a:lnSpc>
              <a:buFont typeface="Wingdings" pitchFamily="2" charset="2"/>
              <a:buNone/>
            </a:pPr>
            <a:r>
              <a:rPr lang="en-US" sz="2000" dirty="0" smtClean="0"/>
              <a:t>	d)  There are four levels of a single explanatory 	variable.</a:t>
            </a:r>
          </a:p>
          <a:p>
            <a:pPr eaLnBrk="1" hangingPunct="1">
              <a:lnSpc>
                <a:spcPct val="90000"/>
              </a:lnSpc>
              <a:buFont typeface="Wingdings" pitchFamily="2" charset="2"/>
              <a:buNone/>
            </a:pPr>
            <a:r>
              <a:rPr lang="en-US" sz="2000" dirty="0" smtClean="0"/>
              <a:t>	e)  Each explanatory level has an associated level 	of 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8195">
                                            <p:txEl>
                                              <p:pRg st="5" end="5"/>
                                            </p:txEl>
                                          </p:spTgt>
                                        </p:tgtEl>
                                        <p:attrNameLst>
                                          <p:attrName>style.color</p:attrName>
                                        </p:attrNameLst>
                                      </p:cBhvr>
                                      <p:to>
                                        <a:srgbClr val="FFFF00"/>
                                      </p:to>
                                    </p:animClr>
                                    <p:animClr clrSpc="rgb" dir="cw">
                                      <p:cBhvr>
                                        <p:cTn id="7" dur="500" fill="hold"/>
                                        <p:tgtEl>
                                          <p:spTgt spid="8195">
                                            <p:txEl>
                                              <p:pRg st="5" end="5"/>
                                            </p:txEl>
                                          </p:spTgt>
                                        </p:tgtEl>
                                        <p:attrNameLst>
                                          <p:attrName>fillcolor</p:attrName>
                                        </p:attrNameLst>
                                      </p:cBhvr>
                                      <p:to>
                                        <a:srgbClr val="FFFF00"/>
                                      </p:to>
                                    </p:animClr>
                                    <p:set>
                                      <p:cBhvr>
                                        <p:cTn id="8" dur="500" fill="hold"/>
                                        <p:tgtEl>
                                          <p:spTgt spid="8195">
                                            <p:txEl>
                                              <p:pRg st="5" end="5"/>
                                            </p:txEl>
                                          </p:spTgt>
                                        </p:tgtEl>
                                        <p:attrNameLst>
                                          <p:attrName>fill.type</p:attrName>
                                        </p:attrNameLst>
                                      </p:cBhvr>
                                      <p:to>
                                        <p:strVal val="solid"/>
                                      </p:to>
                                    </p:set>
                                    <p:set>
                                      <p:cBhvr>
                                        <p:cTn id="9" dur="500" fill="hold"/>
                                        <p:tgtEl>
                                          <p:spTgt spid="8195">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#4</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400" dirty="0" smtClean="0"/>
              <a:t>	</a:t>
            </a:r>
            <a:r>
              <a:rPr lang="en-US" sz="2000" dirty="0" smtClean="0"/>
              <a:t>Your company has developed a new treatment for acne.  You think men and women might react differently to the medication, so you separate them into two groups.  Then the men are randomly assigned into two groups and the women are randomly assigned into two groups.  One of the two groups is given the medicine, the other is given a placebo.  The basic design of this study is: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dirty="0" smtClean="0"/>
              <a:t>	a)  completely randomized</a:t>
            </a:r>
          </a:p>
          <a:p>
            <a:pPr eaLnBrk="1" hangingPunct="1">
              <a:lnSpc>
                <a:spcPct val="80000"/>
              </a:lnSpc>
              <a:buFont typeface="Wingdings" pitchFamily="2" charset="2"/>
              <a:buNone/>
            </a:pPr>
            <a:r>
              <a:rPr lang="en-US" sz="2000" dirty="0" smtClean="0"/>
              <a:t>	b)  randomized block, blocked by gender</a:t>
            </a:r>
          </a:p>
          <a:p>
            <a:pPr eaLnBrk="1" hangingPunct="1">
              <a:lnSpc>
                <a:spcPct val="80000"/>
              </a:lnSpc>
              <a:buFont typeface="Wingdings" pitchFamily="2" charset="2"/>
              <a:buNone/>
            </a:pPr>
            <a:r>
              <a:rPr lang="en-US" sz="2000" dirty="0" smtClean="0"/>
              <a:t>	c)  completely randomized, stratified by gender</a:t>
            </a:r>
          </a:p>
          <a:p>
            <a:pPr eaLnBrk="1" hangingPunct="1">
              <a:lnSpc>
                <a:spcPct val="80000"/>
              </a:lnSpc>
              <a:buFont typeface="Wingdings" pitchFamily="2" charset="2"/>
              <a:buNone/>
            </a:pPr>
            <a:r>
              <a:rPr lang="en-US" sz="2000" dirty="0" smtClean="0"/>
              <a:t>	d)  randomized block, blocked by gender and type 	of medication.</a:t>
            </a:r>
          </a:p>
          <a:p>
            <a:pPr eaLnBrk="1" hangingPunct="1">
              <a:lnSpc>
                <a:spcPct val="80000"/>
              </a:lnSpc>
              <a:buFont typeface="Wingdings" pitchFamily="2" charset="2"/>
              <a:buNone/>
            </a:pPr>
            <a:r>
              <a:rPr lang="en-US" sz="2000" dirty="0" smtClean="0"/>
              <a:t>	e)  a matched pairs design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219">
                                            <p:txEl>
                                              <p:pRg st="3" end="3"/>
                                            </p:txEl>
                                          </p:spTgt>
                                        </p:tgtEl>
                                        <p:attrNameLst>
                                          <p:attrName>style.color</p:attrName>
                                        </p:attrNameLst>
                                      </p:cBhvr>
                                      <p:to>
                                        <a:srgbClr val="FFFF00"/>
                                      </p:to>
                                    </p:animClr>
                                    <p:animClr clrSpc="rgb" dir="cw">
                                      <p:cBhvr>
                                        <p:cTn id="7" dur="500" fill="hold"/>
                                        <p:tgtEl>
                                          <p:spTgt spid="9219">
                                            <p:txEl>
                                              <p:pRg st="3" end="3"/>
                                            </p:txEl>
                                          </p:spTgt>
                                        </p:tgtEl>
                                        <p:attrNameLst>
                                          <p:attrName>fillcolor</p:attrName>
                                        </p:attrNameLst>
                                      </p:cBhvr>
                                      <p:to>
                                        <a:srgbClr val="FFFF00"/>
                                      </p:to>
                                    </p:animClr>
                                    <p:set>
                                      <p:cBhvr>
                                        <p:cTn id="8" dur="500" fill="hold"/>
                                        <p:tgtEl>
                                          <p:spTgt spid="9219">
                                            <p:txEl>
                                              <p:pRg st="3" end="3"/>
                                            </p:txEl>
                                          </p:spTgt>
                                        </p:tgtEl>
                                        <p:attrNameLst>
                                          <p:attrName>fill.type</p:attrName>
                                        </p:attrNameLst>
                                      </p:cBhvr>
                                      <p:to>
                                        <p:strVal val="solid"/>
                                      </p:to>
                                    </p:set>
                                    <p:set>
                                      <p:cBhvr>
                                        <p:cTn id="9" dur="500" fill="hold"/>
                                        <p:tgtEl>
                                          <p:spTgt spid="9219">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#5</a:t>
            </a:r>
          </a:p>
        </p:txBody>
      </p:sp>
      <p:sp>
        <p:nvSpPr>
          <p:cNvPr id="1024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dirty="0" smtClean="0"/>
              <a:t>	</a:t>
            </a:r>
            <a:r>
              <a:rPr lang="en-US" dirty="0" smtClean="0"/>
              <a:t>A double-blind design is important in an experiment because:</a:t>
            </a:r>
          </a:p>
          <a:p>
            <a:pPr eaLnBrk="1" hangingPunct="1">
              <a:lnSpc>
                <a:spcPct val="80000"/>
              </a:lnSpc>
              <a:buFont typeface="Wingdings" pitchFamily="2" charset="2"/>
              <a:buNone/>
            </a:pPr>
            <a:endParaRPr lang="en-US" dirty="0" smtClean="0"/>
          </a:p>
          <a:p>
            <a:pPr eaLnBrk="1" hangingPunct="1">
              <a:lnSpc>
                <a:spcPct val="80000"/>
              </a:lnSpc>
              <a:buFont typeface="Wingdings" pitchFamily="2" charset="2"/>
              <a:buNone/>
            </a:pPr>
            <a:r>
              <a:rPr lang="en-US" dirty="0" smtClean="0"/>
              <a:t>	a)  There is a natural tendency for subjects 	in an experiment to want to please the 	researcher.</a:t>
            </a:r>
          </a:p>
          <a:p>
            <a:pPr eaLnBrk="1" hangingPunct="1">
              <a:lnSpc>
                <a:spcPct val="80000"/>
              </a:lnSpc>
              <a:buFont typeface="Wingdings" pitchFamily="2" charset="2"/>
              <a:buNone/>
            </a:pPr>
            <a:r>
              <a:rPr lang="en-US" dirty="0" smtClean="0"/>
              <a:t>	b)  It helps control for the placebo effect.</a:t>
            </a:r>
          </a:p>
          <a:p>
            <a:pPr eaLnBrk="1" hangingPunct="1">
              <a:lnSpc>
                <a:spcPct val="80000"/>
              </a:lnSpc>
              <a:buFont typeface="Wingdings" pitchFamily="2" charset="2"/>
              <a:buNone/>
            </a:pPr>
            <a:r>
              <a:rPr lang="en-US" dirty="0" smtClean="0"/>
              <a:t>	c)  Evaluators of the responses in a study 	can influence the outcomes if they 	know which treatment the subject 	received.</a:t>
            </a:r>
          </a:p>
          <a:p>
            <a:pPr eaLnBrk="1" hangingPunct="1">
              <a:lnSpc>
                <a:spcPct val="80000"/>
              </a:lnSpc>
              <a:buFont typeface="Wingdings" pitchFamily="2" charset="2"/>
              <a:buNone/>
            </a:pPr>
            <a:r>
              <a:rPr lang="en-US" dirty="0" smtClean="0"/>
              <a:t>	d)  Subjects in a study might react different 	if they knew which treatment they 	were receiving.</a:t>
            </a:r>
          </a:p>
          <a:p>
            <a:pPr eaLnBrk="1" hangingPunct="1">
              <a:lnSpc>
                <a:spcPct val="80000"/>
              </a:lnSpc>
              <a:buFont typeface="Wingdings" pitchFamily="2" charset="2"/>
              <a:buNone/>
            </a:pPr>
            <a:r>
              <a:rPr lang="en-US" dirty="0" smtClean="0"/>
              <a:t>	e)  All of the above reasons are valid.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243">
                                            <p:txEl>
                                              <p:pRg st="6" end="6"/>
                                            </p:txEl>
                                          </p:spTgt>
                                        </p:tgtEl>
                                        <p:attrNameLst>
                                          <p:attrName>style.color</p:attrName>
                                        </p:attrNameLst>
                                      </p:cBhvr>
                                      <p:to>
                                        <a:srgbClr val="FFFF00"/>
                                      </p:to>
                                    </p:animClr>
                                    <p:animClr clrSpc="rgb" dir="cw">
                                      <p:cBhvr>
                                        <p:cTn id="7" dur="500" fill="hold"/>
                                        <p:tgtEl>
                                          <p:spTgt spid="10243">
                                            <p:txEl>
                                              <p:pRg st="6" end="6"/>
                                            </p:txEl>
                                          </p:spTgt>
                                        </p:tgtEl>
                                        <p:attrNameLst>
                                          <p:attrName>fillcolor</p:attrName>
                                        </p:attrNameLst>
                                      </p:cBhvr>
                                      <p:to>
                                        <a:srgbClr val="FFFF00"/>
                                      </p:to>
                                    </p:animClr>
                                    <p:set>
                                      <p:cBhvr>
                                        <p:cTn id="8" dur="500" fill="hold"/>
                                        <p:tgtEl>
                                          <p:spTgt spid="10243">
                                            <p:txEl>
                                              <p:pRg st="6" end="6"/>
                                            </p:txEl>
                                          </p:spTgt>
                                        </p:tgtEl>
                                        <p:attrNameLst>
                                          <p:attrName>fill.type</p:attrName>
                                        </p:attrNameLst>
                                      </p:cBhvr>
                                      <p:to>
                                        <p:strVal val="solid"/>
                                      </p:to>
                                    </p:set>
                                    <p:set>
                                      <p:cBhvr>
                                        <p:cTn id="9" dur="500" fill="hold"/>
                                        <p:tgtEl>
                                          <p:spTgt spid="10243">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#6</a:t>
            </a:r>
          </a:p>
        </p:txBody>
      </p:sp>
      <p:sp>
        <p:nvSpPr>
          <p:cNvPr id="11267"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dirty="0" smtClean="0"/>
              <a:t>	</a:t>
            </a:r>
            <a:r>
              <a:rPr lang="en-US" sz="2200" dirty="0" smtClean="0"/>
              <a:t>A school committee member is lobbying for an increase in the gasoline tax to support the county school system.  The local newspaper conducted a survey of country residents to assess their support for such an increase.  What is the population of interest here?</a:t>
            </a:r>
          </a:p>
          <a:p>
            <a:pPr eaLnBrk="1" hangingPunct="1">
              <a:lnSpc>
                <a:spcPct val="90000"/>
              </a:lnSpc>
              <a:buFont typeface="Wingdings" pitchFamily="2" charset="2"/>
              <a:buNone/>
            </a:pPr>
            <a:endParaRPr lang="en-US" sz="2200" dirty="0" smtClean="0"/>
          </a:p>
          <a:p>
            <a:pPr eaLnBrk="1" hangingPunct="1">
              <a:lnSpc>
                <a:spcPct val="90000"/>
              </a:lnSpc>
              <a:buFont typeface="Wingdings" pitchFamily="2" charset="2"/>
              <a:buNone/>
            </a:pPr>
            <a:r>
              <a:rPr lang="en-US" sz="2200" dirty="0" smtClean="0"/>
              <a:t>	a)  All school-aged children.</a:t>
            </a:r>
          </a:p>
          <a:p>
            <a:pPr eaLnBrk="1" hangingPunct="1">
              <a:lnSpc>
                <a:spcPct val="90000"/>
              </a:lnSpc>
              <a:buFont typeface="Wingdings" pitchFamily="2" charset="2"/>
              <a:buNone/>
            </a:pPr>
            <a:r>
              <a:rPr lang="en-US" sz="2200" dirty="0" smtClean="0"/>
              <a:t>	b)  All county residents</a:t>
            </a:r>
          </a:p>
          <a:p>
            <a:pPr eaLnBrk="1" hangingPunct="1">
              <a:lnSpc>
                <a:spcPct val="90000"/>
              </a:lnSpc>
              <a:buFont typeface="Wingdings" pitchFamily="2" charset="2"/>
              <a:buNone/>
            </a:pPr>
            <a:r>
              <a:rPr lang="en-US" sz="2200" dirty="0" smtClean="0"/>
              <a:t>	c)  All county residents with school-aged 	children</a:t>
            </a:r>
          </a:p>
          <a:p>
            <a:pPr eaLnBrk="1" hangingPunct="1">
              <a:lnSpc>
                <a:spcPct val="90000"/>
              </a:lnSpc>
              <a:buFont typeface="Wingdings" pitchFamily="2" charset="2"/>
              <a:buNone/>
            </a:pPr>
            <a:r>
              <a:rPr lang="en-US" sz="2200" dirty="0" smtClean="0"/>
              <a:t>	d)  All county residents with children in the 	school system.</a:t>
            </a:r>
          </a:p>
          <a:p>
            <a:pPr eaLnBrk="1" hangingPunct="1">
              <a:lnSpc>
                <a:spcPct val="90000"/>
              </a:lnSpc>
              <a:buFont typeface="Wingdings" pitchFamily="2" charset="2"/>
              <a:buNone/>
            </a:pPr>
            <a:r>
              <a:rPr lang="en-US" sz="2200" dirty="0" smtClean="0"/>
              <a:t>	e)  All county school system teachers</a:t>
            </a:r>
            <a:r>
              <a:rPr lang="en-US" sz="24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67">
                                            <p:txEl>
                                              <p:pRg st="3" end="3"/>
                                            </p:txEl>
                                          </p:spTgt>
                                        </p:tgtEl>
                                        <p:attrNameLst>
                                          <p:attrName>style.color</p:attrName>
                                        </p:attrNameLst>
                                      </p:cBhvr>
                                      <p:to>
                                        <a:srgbClr val="FFFF00"/>
                                      </p:to>
                                    </p:animClr>
                                    <p:animClr clrSpc="rgb" dir="cw">
                                      <p:cBhvr>
                                        <p:cTn id="7" dur="500" fill="hold"/>
                                        <p:tgtEl>
                                          <p:spTgt spid="11267">
                                            <p:txEl>
                                              <p:pRg st="3" end="3"/>
                                            </p:txEl>
                                          </p:spTgt>
                                        </p:tgtEl>
                                        <p:attrNameLst>
                                          <p:attrName>fillcolor</p:attrName>
                                        </p:attrNameLst>
                                      </p:cBhvr>
                                      <p:to>
                                        <a:srgbClr val="FFFF00"/>
                                      </p:to>
                                    </p:animClr>
                                    <p:set>
                                      <p:cBhvr>
                                        <p:cTn id="8" dur="500" fill="hold"/>
                                        <p:tgtEl>
                                          <p:spTgt spid="11267">
                                            <p:txEl>
                                              <p:pRg st="3" end="3"/>
                                            </p:txEl>
                                          </p:spTgt>
                                        </p:tgtEl>
                                        <p:attrNameLst>
                                          <p:attrName>fill.type</p:attrName>
                                        </p:attrNameLst>
                                      </p:cBhvr>
                                      <p:to>
                                        <p:strVal val="solid"/>
                                      </p:to>
                                    </p:set>
                                    <p:set>
                                      <p:cBhvr>
                                        <p:cTn id="9" dur="500" fill="hold"/>
                                        <p:tgtEl>
                                          <p:spTgt spid="1126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#7</a:t>
            </a:r>
          </a:p>
        </p:txBody>
      </p:sp>
      <p:sp>
        <p:nvSpPr>
          <p:cNvPr id="1229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dirty="0" smtClean="0"/>
              <a:t>	</a:t>
            </a:r>
            <a:r>
              <a:rPr lang="en-US" dirty="0" smtClean="0"/>
              <a:t>An experiment was designed to test the effect of 3 different types of paints on the durability of wooden toys.  Since boys and girls tend to play differently with toys, a randomly selected group of children was divided into 2 groups by gender.  Which of the following statements about this experiment is true.</a:t>
            </a:r>
          </a:p>
          <a:p>
            <a:pPr eaLnBrk="1" hangingPunct="1">
              <a:lnSpc>
                <a:spcPct val="80000"/>
              </a:lnSpc>
              <a:buFont typeface="Wingdings" pitchFamily="2" charset="2"/>
              <a:buNone/>
            </a:pPr>
            <a:endParaRPr lang="en-US" dirty="0" smtClean="0"/>
          </a:p>
          <a:p>
            <a:pPr eaLnBrk="1" hangingPunct="1">
              <a:lnSpc>
                <a:spcPct val="80000"/>
              </a:lnSpc>
              <a:buFont typeface="Wingdings" pitchFamily="2" charset="2"/>
              <a:buNone/>
            </a:pPr>
            <a:r>
              <a:rPr lang="en-US" dirty="0" smtClean="0"/>
              <a:t>	a)  Type of paint is a blocking factor</a:t>
            </a:r>
          </a:p>
          <a:p>
            <a:pPr eaLnBrk="1" hangingPunct="1">
              <a:lnSpc>
                <a:spcPct val="80000"/>
              </a:lnSpc>
              <a:buFont typeface="Wingdings" pitchFamily="2" charset="2"/>
              <a:buNone/>
            </a:pPr>
            <a:r>
              <a:rPr lang="en-US" dirty="0" smtClean="0"/>
              <a:t>	b)  Gender is a blocking factor</a:t>
            </a:r>
          </a:p>
          <a:p>
            <a:pPr eaLnBrk="1" hangingPunct="1">
              <a:lnSpc>
                <a:spcPct val="80000"/>
              </a:lnSpc>
              <a:buFont typeface="Wingdings" pitchFamily="2" charset="2"/>
              <a:buNone/>
            </a:pPr>
            <a:r>
              <a:rPr lang="en-US" dirty="0" smtClean="0"/>
              <a:t>	c)  This is a completely randomized design</a:t>
            </a:r>
          </a:p>
          <a:p>
            <a:pPr eaLnBrk="1" hangingPunct="1">
              <a:lnSpc>
                <a:spcPct val="80000"/>
              </a:lnSpc>
              <a:buFont typeface="Wingdings" pitchFamily="2" charset="2"/>
              <a:buNone/>
            </a:pPr>
            <a:r>
              <a:rPr lang="en-US" dirty="0" smtClean="0"/>
              <a:t>	d)  This is a matched-pairs design in which 	one boy and one girl are matched to 	form a pair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2291">
                                            <p:txEl>
                                              <p:pRg st="3" end="3"/>
                                            </p:txEl>
                                          </p:spTgt>
                                        </p:tgtEl>
                                        <p:attrNameLst>
                                          <p:attrName>style.color</p:attrName>
                                        </p:attrNameLst>
                                      </p:cBhvr>
                                      <p:to>
                                        <a:srgbClr val="FFFF00"/>
                                      </p:to>
                                    </p:animClr>
                                    <p:animClr clrSpc="rgb" dir="cw">
                                      <p:cBhvr>
                                        <p:cTn id="7" dur="500" fill="hold"/>
                                        <p:tgtEl>
                                          <p:spTgt spid="12291">
                                            <p:txEl>
                                              <p:pRg st="3" end="3"/>
                                            </p:txEl>
                                          </p:spTgt>
                                        </p:tgtEl>
                                        <p:attrNameLst>
                                          <p:attrName>fillcolor</p:attrName>
                                        </p:attrNameLst>
                                      </p:cBhvr>
                                      <p:to>
                                        <a:srgbClr val="FFFF00"/>
                                      </p:to>
                                    </p:animClr>
                                    <p:set>
                                      <p:cBhvr>
                                        <p:cTn id="8" dur="500" fill="hold"/>
                                        <p:tgtEl>
                                          <p:spTgt spid="12291">
                                            <p:txEl>
                                              <p:pRg st="3" end="3"/>
                                            </p:txEl>
                                          </p:spTgt>
                                        </p:tgtEl>
                                        <p:attrNameLst>
                                          <p:attrName>fill.type</p:attrName>
                                        </p:attrNameLst>
                                      </p:cBhvr>
                                      <p:to>
                                        <p:strVal val="solid"/>
                                      </p:to>
                                    </p:set>
                                    <p:set>
                                      <p:cBhvr>
                                        <p:cTn id="9" dur="500" fill="hold"/>
                                        <p:tgtEl>
                                          <p:spTgt spid="12291">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#8</a:t>
            </a:r>
          </a:p>
        </p:txBody>
      </p:sp>
      <p:sp>
        <p:nvSpPr>
          <p:cNvPr id="13315" name="Rectangle 3"/>
          <p:cNvSpPr>
            <a:spLocks noGrp="1" noChangeArrowheads="1"/>
          </p:cNvSpPr>
          <p:nvPr>
            <p:ph type="body" idx="1"/>
          </p:nvPr>
        </p:nvSpPr>
        <p:spPr/>
        <p:txBody>
          <a:bodyPr/>
          <a:lstStyle/>
          <a:p>
            <a:pPr eaLnBrk="1" hangingPunct="1">
              <a:buFont typeface="Wingdings" pitchFamily="2" charset="2"/>
              <a:buNone/>
            </a:pPr>
            <a:r>
              <a:rPr lang="en-US" dirty="0" smtClean="0"/>
              <a:t>	Which of the following is not a source of bias in a survey?</a:t>
            </a:r>
          </a:p>
          <a:p>
            <a:pPr eaLnBrk="1" hangingPunct="1">
              <a:buFont typeface="Wingdings" pitchFamily="2" charset="2"/>
              <a:buNone/>
            </a:pPr>
            <a:endParaRPr lang="en-US" dirty="0" smtClean="0"/>
          </a:p>
          <a:p>
            <a:pPr eaLnBrk="1" hangingPunct="1">
              <a:buFont typeface="Wingdings" pitchFamily="2" charset="2"/>
              <a:buNone/>
            </a:pPr>
            <a:r>
              <a:rPr lang="en-US" dirty="0" smtClean="0"/>
              <a:t>	a)  non-response</a:t>
            </a:r>
          </a:p>
          <a:p>
            <a:pPr eaLnBrk="1" hangingPunct="1">
              <a:buFont typeface="Wingdings" pitchFamily="2" charset="2"/>
              <a:buNone/>
            </a:pPr>
            <a:r>
              <a:rPr lang="en-US" dirty="0" smtClean="0"/>
              <a:t>	b)  wording of the question</a:t>
            </a:r>
          </a:p>
          <a:p>
            <a:pPr eaLnBrk="1" hangingPunct="1">
              <a:buFont typeface="Wingdings" pitchFamily="2" charset="2"/>
              <a:buNone/>
            </a:pPr>
            <a:r>
              <a:rPr lang="en-US" dirty="0" smtClean="0"/>
              <a:t>	c)  voluntary response</a:t>
            </a:r>
          </a:p>
          <a:p>
            <a:pPr eaLnBrk="1" hangingPunct="1">
              <a:buFont typeface="Wingdings" pitchFamily="2" charset="2"/>
              <a:buNone/>
            </a:pPr>
            <a:r>
              <a:rPr lang="en-US" dirty="0" smtClean="0"/>
              <a:t>	d)  use of a telephone survey</a:t>
            </a:r>
          </a:p>
          <a:p>
            <a:pPr eaLnBrk="1" hangingPunct="1">
              <a:buFont typeface="Wingdings" pitchFamily="2" charset="2"/>
              <a:buNone/>
            </a:pPr>
            <a:r>
              <a:rPr lang="en-US" dirty="0" smtClean="0"/>
              <a:t>	e)  all are sources of bias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3315">
                                            <p:txEl>
                                              <p:pRg st="6" end="6"/>
                                            </p:txEl>
                                          </p:spTgt>
                                        </p:tgtEl>
                                        <p:attrNameLst>
                                          <p:attrName>style.color</p:attrName>
                                        </p:attrNameLst>
                                      </p:cBhvr>
                                      <p:to>
                                        <a:srgbClr val="FFFF00"/>
                                      </p:to>
                                    </p:animClr>
                                    <p:animClr clrSpc="rgb" dir="cw">
                                      <p:cBhvr>
                                        <p:cTn id="7" dur="500" fill="hold"/>
                                        <p:tgtEl>
                                          <p:spTgt spid="13315">
                                            <p:txEl>
                                              <p:pRg st="6" end="6"/>
                                            </p:txEl>
                                          </p:spTgt>
                                        </p:tgtEl>
                                        <p:attrNameLst>
                                          <p:attrName>fillcolor</p:attrName>
                                        </p:attrNameLst>
                                      </p:cBhvr>
                                      <p:to>
                                        <a:srgbClr val="FFFF00"/>
                                      </p:to>
                                    </p:animClr>
                                    <p:set>
                                      <p:cBhvr>
                                        <p:cTn id="8" dur="500" fill="hold"/>
                                        <p:tgtEl>
                                          <p:spTgt spid="13315">
                                            <p:txEl>
                                              <p:pRg st="6" end="6"/>
                                            </p:txEl>
                                          </p:spTgt>
                                        </p:tgtEl>
                                        <p:attrNameLst>
                                          <p:attrName>fill.type</p:attrName>
                                        </p:attrNameLst>
                                      </p:cBhvr>
                                      <p:to>
                                        <p:strVal val="solid"/>
                                      </p:to>
                                    </p:set>
                                    <p:set>
                                      <p:cBhvr>
                                        <p:cTn id="9" dur="500" fill="hold"/>
                                        <p:tgtEl>
                                          <p:spTgt spid="13315">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#9</a:t>
            </a:r>
          </a:p>
        </p:txBody>
      </p:sp>
      <p:sp>
        <p:nvSpPr>
          <p:cNvPr id="14339" name="Rectangle 3"/>
          <p:cNvSpPr>
            <a:spLocks noGrp="1" noChangeArrowheads="1"/>
          </p:cNvSpPr>
          <p:nvPr>
            <p:ph type="body" idx="1"/>
          </p:nvPr>
        </p:nvSpPr>
        <p:spPr>
          <a:xfrm>
            <a:off x="2693988" y="1447800"/>
            <a:ext cx="6326187" cy="4678363"/>
          </a:xfrm>
        </p:spPr>
        <p:txBody>
          <a:bodyPr/>
          <a:lstStyle/>
          <a:p>
            <a:pPr lvl="1" eaLnBrk="1" hangingPunct="1">
              <a:lnSpc>
                <a:spcPct val="80000"/>
              </a:lnSpc>
              <a:buFont typeface="Wingdings" pitchFamily="2" charset="2"/>
              <a:buNone/>
            </a:pPr>
            <a:r>
              <a:rPr lang="en-US" sz="2300" dirty="0" smtClean="0"/>
              <a:t>	</a:t>
            </a:r>
            <a:r>
              <a:rPr lang="en-US" sz="2500" dirty="0" smtClean="0"/>
              <a:t>Which of the following is not a valid sampling design</a:t>
            </a:r>
          </a:p>
          <a:p>
            <a:pPr lvl="1" eaLnBrk="1" hangingPunct="1">
              <a:lnSpc>
                <a:spcPct val="80000"/>
              </a:lnSpc>
              <a:buFont typeface="Wingdings" pitchFamily="2" charset="2"/>
              <a:buNone/>
            </a:pPr>
            <a:r>
              <a:rPr lang="en-US" sz="2500" dirty="0" smtClean="0"/>
              <a:t>	</a:t>
            </a:r>
          </a:p>
          <a:p>
            <a:pPr lvl="1" eaLnBrk="1" hangingPunct="1">
              <a:lnSpc>
                <a:spcPct val="80000"/>
              </a:lnSpc>
              <a:buFont typeface="Wingdings" pitchFamily="2" charset="2"/>
              <a:buNone/>
            </a:pPr>
            <a:r>
              <a:rPr lang="en-US" sz="2500" dirty="0" smtClean="0"/>
              <a:t>	a)  Number every member of the 			population and select 100 		randomly chosen members</a:t>
            </a:r>
          </a:p>
          <a:p>
            <a:pPr lvl="1" eaLnBrk="1" hangingPunct="1">
              <a:lnSpc>
                <a:spcPct val="80000"/>
              </a:lnSpc>
              <a:buFont typeface="Wingdings" pitchFamily="2" charset="2"/>
              <a:buNone/>
            </a:pPr>
            <a:r>
              <a:rPr lang="en-US" sz="2500" dirty="0" smtClean="0"/>
              <a:t>	b)  Divide a population by gender and 		select 50 individuals randomly 		from each group</a:t>
            </a:r>
          </a:p>
          <a:p>
            <a:pPr lvl="1" eaLnBrk="1" hangingPunct="1">
              <a:lnSpc>
                <a:spcPct val="80000"/>
              </a:lnSpc>
              <a:buFont typeface="Wingdings" pitchFamily="2" charset="2"/>
              <a:buNone/>
            </a:pPr>
            <a:r>
              <a:rPr lang="en-US" sz="2500" dirty="0" smtClean="0"/>
              <a:t>	c)  Select every 20</a:t>
            </a:r>
            <a:r>
              <a:rPr lang="en-US" sz="2500" baseline="30000" dirty="0" smtClean="0"/>
              <a:t>th</a:t>
            </a:r>
            <a:r>
              <a:rPr lang="en-US" sz="2500" dirty="0" smtClean="0"/>
              <a:t> person, starting 		at a random point.</a:t>
            </a:r>
          </a:p>
          <a:p>
            <a:pPr lvl="1" eaLnBrk="1" hangingPunct="1">
              <a:lnSpc>
                <a:spcPct val="80000"/>
              </a:lnSpc>
              <a:buFont typeface="Wingdings" pitchFamily="2" charset="2"/>
              <a:buNone/>
            </a:pPr>
            <a:r>
              <a:rPr lang="en-US" sz="2500" dirty="0" smtClean="0"/>
              <a:t>	d)  Select five homerooms at random 		from all the homerooms in a 		large high school</a:t>
            </a:r>
          </a:p>
          <a:p>
            <a:pPr lvl="1" eaLnBrk="1" hangingPunct="1">
              <a:lnSpc>
                <a:spcPct val="80000"/>
              </a:lnSpc>
              <a:buFont typeface="Wingdings" pitchFamily="2" charset="2"/>
              <a:buNone/>
            </a:pPr>
            <a:r>
              <a:rPr lang="en-US" sz="2500" dirty="0" smtClean="0"/>
              <a:t>	e)  All of these are valid.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4339">
                                            <p:txEl>
                                              <p:pRg st="6" end="6"/>
                                            </p:txEl>
                                          </p:spTgt>
                                        </p:tgtEl>
                                        <p:attrNameLst>
                                          <p:attrName>style.color</p:attrName>
                                        </p:attrNameLst>
                                      </p:cBhvr>
                                      <p:to>
                                        <a:srgbClr val="FFFF00"/>
                                      </p:to>
                                    </p:animClr>
                                    <p:animClr clrSpc="rgb" dir="cw">
                                      <p:cBhvr>
                                        <p:cTn id="7" dur="500" fill="hold"/>
                                        <p:tgtEl>
                                          <p:spTgt spid="14339">
                                            <p:txEl>
                                              <p:pRg st="6" end="6"/>
                                            </p:txEl>
                                          </p:spTgt>
                                        </p:tgtEl>
                                        <p:attrNameLst>
                                          <p:attrName>fillcolor</p:attrName>
                                        </p:attrNameLst>
                                      </p:cBhvr>
                                      <p:to>
                                        <a:srgbClr val="FFFF00"/>
                                      </p:to>
                                    </p:animClr>
                                    <p:set>
                                      <p:cBhvr>
                                        <p:cTn id="8" dur="500" fill="hold"/>
                                        <p:tgtEl>
                                          <p:spTgt spid="14339">
                                            <p:txEl>
                                              <p:pRg st="6" end="6"/>
                                            </p:txEl>
                                          </p:spTgt>
                                        </p:tgtEl>
                                        <p:attrNameLst>
                                          <p:attrName>fill.type</p:attrName>
                                        </p:attrNameLst>
                                      </p:cBhvr>
                                      <p:to>
                                        <p:strVal val="solid"/>
                                      </p:to>
                                    </p:set>
                                    <p:set>
                                      <p:cBhvr>
                                        <p:cTn id="9" dur="500" fill="hold"/>
                                        <p:tgtEl>
                                          <p:spTgt spid="14339">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Randomness and Probability</a:t>
            </a:r>
          </a:p>
        </p:txBody>
      </p:sp>
      <p:sp>
        <p:nvSpPr>
          <p:cNvPr id="5" name="Text Placeholder 4"/>
          <p:cNvSpPr>
            <a:spLocks noGrp="1"/>
          </p:cNvSpPr>
          <p:nvPr>
            <p:ph type="body" idx="1"/>
          </p:nvPr>
        </p:nvSpPr>
        <p:spPr/>
        <p:txBody>
          <a:bodyPr/>
          <a:lstStyle/>
          <a:p>
            <a:r>
              <a:rPr lang="en-US" dirty="0" smtClean="0"/>
              <a:t>Part IV:</a:t>
            </a:r>
          </a:p>
          <a:p>
            <a:r>
              <a:rPr lang="en-US" dirty="0" smtClean="0"/>
              <a:t>Chapters 14 - 17</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probability</a:t>
            </a:r>
            <a:endParaRPr lang="en-US" dirty="0"/>
          </a:p>
        </p:txBody>
      </p:sp>
    </p:spTree>
    <p:extLst>
      <p:ext uri="{BB962C8B-B14F-4D97-AF65-F5344CB8AC3E}">
        <p14:creationId xmlns:p14="http://schemas.microsoft.com/office/powerpoint/2010/main" val="2373759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639762"/>
          </a:xfrm>
        </p:spPr>
        <p:txBody>
          <a:bodyPr/>
          <a:lstStyle/>
          <a:p>
            <a:r>
              <a:rPr lang="en-US" dirty="0" smtClean="0"/>
              <a:t>Contingency Table</a:t>
            </a:r>
            <a:endParaRPr lang="en-US" dirty="0"/>
          </a:p>
        </p:txBody>
      </p:sp>
      <p:sp>
        <p:nvSpPr>
          <p:cNvPr id="3" name="Content Placeholder 2"/>
          <p:cNvSpPr>
            <a:spLocks noGrp="1"/>
          </p:cNvSpPr>
          <p:nvPr>
            <p:ph idx="1"/>
          </p:nvPr>
        </p:nvSpPr>
        <p:spPr>
          <a:xfrm>
            <a:off x="228600" y="3429000"/>
            <a:ext cx="8791575" cy="2697163"/>
          </a:xfrm>
        </p:spPr>
        <p:txBody>
          <a:bodyPr/>
          <a:lstStyle/>
          <a:p>
            <a:pPr marL="457200" indent="-457200"/>
            <a:r>
              <a:rPr lang="en-US" sz="1800" dirty="0" smtClean="0">
                <a:latin typeface="Arial" charset="0"/>
              </a:rPr>
              <a:t>Association</a:t>
            </a:r>
          </a:p>
          <a:p>
            <a:pPr marL="857250" lvl="1" indent="-457200"/>
            <a:r>
              <a:rPr lang="en-US" sz="1800" dirty="0" smtClean="0">
                <a:latin typeface="Arial" charset="0"/>
              </a:rPr>
              <a:t>the variables </a:t>
            </a:r>
            <a:r>
              <a:rPr lang="en-US" altLang="en-US" sz="1800" dirty="0" smtClean="0">
                <a:latin typeface="Arial" charset="0"/>
                <a:ea typeface="ヒラギノ角ゴ Pro W3" pitchFamily="1" charset="-128"/>
              </a:rPr>
              <a:t>“</a:t>
            </a:r>
            <a:r>
              <a:rPr lang="en-US" sz="1800" dirty="0" smtClean="0">
                <a:latin typeface="Arial" charset="0"/>
              </a:rPr>
              <a:t>political party affiliation</a:t>
            </a:r>
            <a:r>
              <a:rPr lang="en-US" altLang="en-US" sz="1800" dirty="0" smtClean="0">
                <a:latin typeface="Arial" charset="0"/>
                <a:ea typeface="ヒラギノ角ゴ Pro W3" pitchFamily="1" charset="-128"/>
              </a:rPr>
              <a:t>”</a:t>
            </a:r>
            <a:r>
              <a:rPr lang="en-US" sz="1800" dirty="0" smtClean="0">
                <a:latin typeface="Arial" charset="0"/>
              </a:rPr>
              <a:t> and </a:t>
            </a:r>
            <a:r>
              <a:rPr lang="en-US" altLang="en-US" sz="1800" dirty="0" smtClean="0">
                <a:latin typeface="Arial" charset="0"/>
                <a:ea typeface="ヒラギノ角ゴ Pro W3" pitchFamily="1" charset="-128"/>
              </a:rPr>
              <a:t>“</a:t>
            </a:r>
            <a:r>
              <a:rPr lang="en-US" sz="1800" dirty="0" smtClean="0">
                <a:latin typeface="Arial" charset="0"/>
              </a:rPr>
              <a:t>class level</a:t>
            </a:r>
            <a:r>
              <a:rPr lang="en-US" altLang="en-US" sz="1800" dirty="0" smtClean="0">
                <a:latin typeface="Arial" charset="0"/>
                <a:ea typeface="ヒラギノ角ゴ Pro W3" pitchFamily="1" charset="-128"/>
              </a:rPr>
              <a:t>”</a:t>
            </a:r>
            <a:r>
              <a:rPr lang="en-US" sz="1800" dirty="0" smtClean="0">
                <a:latin typeface="Arial" charset="0"/>
              </a:rPr>
              <a:t> are associated because knowing the value of the variable </a:t>
            </a:r>
            <a:r>
              <a:rPr lang="en-US" altLang="en-US" sz="1800" dirty="0" smtClean="0">
                <a:latin typeface="Arial" charset="0"/>
                <a:ea typeface="ヒラギノ角ゴ Pro W3" pitchFamily="1" charset="-128"/>
              </a:rPr>
              <a:t>“</a:t>
            </a:r>
            <a:r>
              <a:rPr lang="en-US" sz="1800" dirty="0" smtClean="0">
                <a:latin typeface="Arial" charset="0"/>
              </a:rPr>
              <a:t>class level</a:t>
            </a:r>
            <a:r>
              <a:rPr lang="en-US" altLang="en-US" sz="1800" dirty="0" smtClean="0">
                <a:latin typeface="Arial" charset="0"/>
                <a:ea typeface="ヒラギノ角ゴ Pro W3" pitchFamily="1" charset="-128"/>
              </a:rPr>
              <a:t>”</a:t>
            </a:r>
            <a:r>
              <a:rPr lang="en-US" sz="1800" dirty="0" smtClean="0">
                <a:latin typeface="Arial" charset="0"/>
              </a:rPr>
              <a:t> imparts information about the value of the variable </a:t>
            </a:r>
            <a:r>
              <a:rPr lang="en-US" altLang="en-US" sz="1800" dirty="0" smtClean="0">
                <a:latin typeface="Arial" charset="0"/>
                <a:ea typeface="ヒラギノ角ゴ Pro W3" pitchFamily="1" charset="-128"/>
              </a:rPr>
              <a:t>“</a:t>
            </a:r>
            <a:r>
              <a:rPr lang="en-US" sz="1800" dirty="0" smtClean="0">
                <a:latin typeface="Arial" charset="0"/>
              </a:rPr>
              <a:t>political party affiliation.</a:t>
            </a:r>
            <a:r>
              <a:rPr lang="en-US" sz="1800" dirty="0" smtClean="0">
                <a:latin typeface="Arial" charset="0"/>
                <a:ea typeface="ヒラギノ角ゴ Pro W3" pitchFamily="1" charset="-128"/>
              </a:rPr>
              <a:t> I</a:t>
            </a:r>
            <a:r>
              <a:rPr lang="en-US" sz="1800" dirty="0" smtClean="0">
                <a:latin typeface="Arial" charset="0"/>
              </a:rPr>
              <a:t>f we do not know the class level of a student in the course, there is a 32.5% chance that the student is a Democrat. But, if we know that the student is a junior, there is a 41.7% chance that the student is a Democrat.</a:t>
            </a:r>
          </a:p>
          <a:p>
            <a:pPr marL="857250" lvl="1" indent="-457200"/>
            <a:r>
              <a:rPr lang="en-US" sz="1800" dirty="0" smtClean="0">
                <a:latin typeface="Arial" charset="0"/>
              </a:rPr>
              <a:t>If the variables </a:t>
            </a:r>
            <a:r>
              <a:rPr lang="en-US" altLang="en-US" sz="1800" dirty="0" smtClean="0">
                <a:latin typeface="Arial" charset="0"/>
                <a:ea typeface="ヒラギノ角ゴ Pro W3" pitchFamily="1" charset="-128"/>
              </a:rPr>
              <a:t>“</a:t>
            </a:r>
            <a:r>
              <a:rPr lang="en-US" sz="1800" dirty="0" smtClean="0">
                <a:latin typeface="Arial" charset="0"/>
              </a:rPr>
              <a:t>political party affiliation</a:t>
            </a:r>
            <a:r>
              <a:rPr lang="en-US" altLang="en-US" sz="1800" dirty="0" smtClean="0">
                <a:latin typeface="Arial" charset="0"/>
                <a:ea typeface="ヒラギノ角ゴ Pro W3" pitchFamily="1" charset="-128"/>
              </a:rPr>
              <a:t>”</a:t>
            </a:r>
            <a:r>
              <a:rPr lang="en-US" sz="1800" dirty="0" smtClean="0">
                <a:latin typeface="Arial" charset="0"/>
              </a:rPr>
              <a:t> and </a:t>
            </a:r>
            <a:r>
              <a:rPr lang="en-US" altLang="en-US" sz="1800" dirty="0" smtClean="0">
                <a:latin typeface="Arial" charset="0"/>
                <a:ea typeface="ヒラギノ角ゴ Pro W3" pitchFamily="1" charset="-128"/>
              </a:rPr>
              <a:t>“</a:t>
            </a:r>
            <a:r>
              <a:rPr lang="en-US" sz="1800" dirty="0" smtClean="0">
                <a:latin typeface="Arial" charset="0"/>
              </a:rPr>
              <a:t>class level</a:t>
            </a:r>
            <a:r>
              <a:rPr lang="en-US" altLang="en-US" sz="1800" dirty="0" smtClean="0">
                <a:latin typeface="Arial" charset="0"/>
                <a:ea typeface="ヒラギノ角ゴ Pro W3" pitchFamily="1" charset="-128"/>
              </a:rPr>
              <a:t>”</a:t>
            </a:r>
            <a:r>
              <a:rPr lang="en-US" sz="1800" dirty="0" smtClean="0">
                <a:latin typeface="Arial" charset="0"/>
              </a:rPr>
              <a:t> were not associated, the four conditional distributions of political party affiliation would be the same as each other and as the marginal distribution of political party affiliation; in other words, all five columns would be identical.</a:t>
            </a:r>
          </a:p>
        </p:txBody>
      </p:sp>
      <p:pic>
        <p:nvPicPr>
          <p:cNvPr id="4" name="Picture 5" descr="Ta13_10"/>
          <p:cNvPicPr>
            <a:picLocks noChangeAspect="1" noChangeArrowheads="1"/>
          </p:cNvPicPr>
          <p:nvPr/>
        </p:nvPicPr>
        <p:blipFill>
          <a:blip r:embed="rId2" cstate="print"/>
          <a:srcRect/>
          <a:stretch>
            <a:fillRect/>
          </a:stretch>
        </p:blipFill>
        <p:spPr bwMode="auto">
          <a:xfrm>
            <a:off x="1219200" y="990600"/>
            <a:ext cx="6705600" cy="2378817"/>
          </a:xfrm>
          <a:prstGeom prst="rect">
            <a:avLst/>
          </a:prstGeom>
          <a:noFill/>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Probability</a:t>
            </a:r>
            <a:endParaRPr lang="en-US" dirty="0"/>
          </a:p>
        </p:txBody>
      </p:sp>
      <p:sp>
        <p:nvSpPr>
          <p:cNvPr id="5" name="Content Placeholder 4"/>
          <p:cNvSpPr>
            <a:spLocks noGrp="1"/>
          </p:cNvSpPr>
          <p:nvPr>
            <p:ph idx="1"/>
          </p:nvPr>
        </p:nvSpPr>
        <p:spPr/>
        <p:txBody>
          <a:bodyPr/>
          <a:lstStyle/>
          <a:p>
            <a:pPr marL="0" indent="0">
              <a:buNone/>
            </a:pPr>
            <a:r>
              <a:rPr lang="en-US" dirty="0" smtClean="0"/>
              <a:t>The probability of an event is its </a:t>
            </a:r>
            <a:r>
              <a:rPr lang="en-US" b="1" dirty="0" smtClean="0"/>
              <a:t>long-run</a:t>
            </a:r>
            <a:r>
              <a:rPr lang="en-US" dirty="0" smtClean="0"/>
              <a:t> relative frequency.</a:t>
            </a:r>
            <a:endParaRPr lang="en-US" dirty="0"/>
          </a:p>
        </p:txBody>
      </p:sp>
    </p:spTree>
    <p:extLst>
      <p:ext uri="{BB962C8B-B14F-4D97-AF65-F5344CB8AC3E}">
        <p14:creationId xmlns:p14="http://schemas.microsoft.com/office/powerpoint/2010/main" val="19957592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a:t>
            </a:r>
            <a:endParaRPr lang="en-US" dirty="0"/>
          </a:p>
        </p:txBody>
      </p:sp>
      <p:sp>
        <p:nvSpPr>
          <p:cNvPr id="3" name="Content Placeholder 2"/>
          <p:cNvSpPr>
            <a:spLocks noGrp="1"/>
          </p:cNvSpPr>
          <p:nvPr>
            <p:ph idx="1"/>
          </p:nvPr>
        </p:nvSpPr>
        <p:spPr/>
        <p:txBody>
          <a:bodyPr/>
          <a:lstStyle/>
          <a:p>
            <a:r>
              <a:rPr lang="en-US" b="1" dirty="0" smtClean="0"/>
              <a:t>Trial</a:t>
            </a:r>
            <a:r>
              <a:rPr lang="en-US" dirty="0" smtClean="0"/>
              <a:t> – a single attempt or realization of a random phenomenon.</a:t>
            </a:r>
          </a:p>
          <a:p>
            <a:r>
              <a:rPr lang="en-US" b="1" dirty="0" smtClean="0"/>
              <a:t>Outcome</a:t>
            </a:r>
            <a:r>
              <a:rPr lang="en-US" dirty="0" smtClean="0"/>
              <a:t> – is the value measured, observed, or reported for each trial.</a:t>
            </a:r>
          </a:p>
          <a:p>
            <a:r>
              <a:rPr lang="en-US" b="1" dirty="0" smtClean="0"/>
              <a:t>Sample Space </a:t>
            </a:r>
            <a:r>
              <a:rPr lang="en-US" dirty="0" smtClean="0"/>
              <a:t>– the set of all possible outcomes.</a:t>
            </a:r>
          </a:p>
          <a:p>
            <a:r>
              <a:rPr lang="en-US" b="1" dirty="0" smtClean="0"/>
              <a:t>Event</a:t>
            </a:r>
            <a:r>
              <a:rPr lang="en-US" dirty="0" smtClean="0"/>
              <a:t> – a collection of outcomes. Usually designated by capital letters.</a:t>
            </a:r>
          </a:p>
          <a:p>
            <a:r>
              <a:rPr lang="en-US" b="1" dirty="0" smtClean="0"/>
              <a:t>Independence</a:t>
            </a:r>
            <a:r>
              <a:rPr lang="en-US" dirty="0" smtClean="0"/>
              <a:t> – Two events are independent if the occurrence of one event does not alter the probability that the other event occurs.</a:t>
            </a:r>
          </a:p>
          <a:p>
            <a:endParaRPr lang="en-US" dirty="0"/>
          </a:p>
        </p:txBody>
      </p:sp>
    </p:spTree>
    <p:extLst>
      <p:ext uri="{BB962C8B-B14F-4D97-AF65-F5344CB8AC3E}">
        <p14:creationId xmlns:p14="http://schemas.microsoft.com/office/powerpoint/2010/main" val="230983989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Vocabulary</a:t>
            </a:r>
          </a:p>
        </p:txBody>
      </p:sp>
      <p:sp>
        <p:nvSpPr>
          <p:cNvPr id="3" name="Content Placeholder 2"/>
          <p:cNvSpPr>
            <a:spLocks noGrp="1"/>
          </p:cNvSpPr>
          <p:nvPr>
            <p:ph idx="1"/>
          </p:nvPr>
        </p:nvSpPr>
        <p:spPr/>
        <p:txBody>
          <a:bodyPr/>
          <a:lstStyle/>
          <a:p>
            <a:r>
              <a:rPr lang="en-US" dirty="0" smtClean="0"/>
              <a:t>Law of Large Numbers – The long-run relative frequency of repeated independent events gets closer and closer to the true relative frequency as the number of trials increases.</a:t>
            </a:r>
            <a:endParaRPr lang="en-US" dirty="0"/>
          </a:p>
        </p:txBody>
      </p:sp>
      <p:pic>
        <p:nvPicPr>
          <p:cNvPr id="4" name="Picture 2" descr="figure-06-01.jpg                                               00017BFA&#10;production                     B8414D3D:"/>
          <p:cNvPicPr>
            <a:picLocks noChangeAspect="1" noChangeArrowheads="1"/>
          </p:cNvPicPr>
          <p:nvPr/>
        </p:nvPicPr>
        <p:blipFill>
          <a:blip r:embed="rId2" cstate="print"/>
          <a:srcRect/>
          <a:stretch>
            <a:fillRect/>
          </a:stretch>
        </p:blipFill>
        <p:spPr bwMode="auto">
          <a:xfrm>
            <a:off x="4191000" y="3657600"/>
            <a:ext cx="3519624" cy="2535898"/>
          </a:xfrm>
          <a:prstGeom prst="rect">
            <a:avLst/>
          </a:prstGeom>
          <a:noFill/>
        </p:spPr>
      </p:pic>
    </p:spTree>
    <p:extLst>
      <p:ext uri="{BB962C8B-B14F-4D97-AF65-F5344CB8AC3E}">
        <p14:creationId xmlns:p14="http://schemas.microsoft.com/office/powerpoint/2010/main" val="20065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2.5"/>
                                          </p:val>
                                        </p:tav>
                                        <p:tav tm="100000">
                                          <p:val>
                                            <p:strVal val="#ppt_w"/>
                                          </p:val>
                                        </p:tav>
                                      </p:tavLst>
                                    </p:anim>
                                    <p:anim calcmode="lin" valueType="num">
                                      <p:cBhvr>
                                        <p:cTn id="8" dur="500" fill="hold"/>
                                        <p:tgtEl>
                                          <p:spTgt spid="4"/>
                                        </p:tgtEl>
                                        <p:attrNameLst>
                                          <p:attrName>ppt_h</p:attrName>
                                        </p:attrNameLst>
                                      </p:cBhvr>
                                      <p:tavLst>
                                        <p:tav tm="0">
                                          <p:val>
                                            <p:strVal val="#ppt_h*0.01"/>
                                          </p:val>
                                        </p:tav>
                                        <p:tav tm="100000">
                                          <p:val>
                                            <p:strVal val="#ppt_h"/>
                                          </p:val>
                                        </p:tav>
                                      </p:tavLst>
                                    </p:anim>
                                    <p:anim calcmode="lin" valueType="num">
                                      <p:cBhvr>
                                        <p:cTn id="9" dur="500" fill="hold"/>
                                        <p:tgtEl>
                                          <p:spTgt spid="4"/>
                                        </p:tgtEl>
                                        <p:attrNameLst>
                                          <p:attrName>ppt_x</p:attrName>
                                        </p:attrNameLst>
                                      </p:cBhvr>
                                      <p:tavLst>
                                        <p:tav tm="0">
                                          <p:val>
                                            <p:strVal val="#ppt_x"/>
                                          </p:val>
                                        </p:tav>
                                        <p:tav tm="100000">
                                          <p:val>
                                            <p:strVal val="#ppt_x"/>
                                          </p:val>
                                        </p:tav>
                                      </p:tavLst>
                                    </p:anim>
                                    <p:anim calcmode="lin" valueType="num">
                                      <p:cBhvr>
                                        <p:cTn id="10" dur="500" fill="hold"/>
                                        <p:tgtEl>
                                          <p:spTgt spid="4"/>
                                        </p:tgtEl>
                                        <p:attrNameLst>
                                          <p:attrName>ppt_y</p:attrName>
                                        </p:attrNameLst>
                                      </p:cBhvr>
                                      <p:tavLst>
                                        <p:tav tm="0">
                                          <p:val>
                                            <p:strVal val="#ppt_h+1"/>
                                          </p:val>
                                        </p:tav>
                                        <p:tav tm="100000">
                                          <p:val>
                                            <p:strVal val="#ppt_y"/>
                                          </p:val>
                                        </p:tav>
                                      </p:tavLst>
                                    </p:anim>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657975" cy="1143000"/>
          </a:xfrm>
        </p:spPr>
        <p:txBody>
          <a:bodyPr/>
          <a:lstStyle/>
          <a:p>
            <a:r>
              <a:rPr lang="en-US" dirty="0" smtClean="0"/>
              <a:t>Probability Rules</a:t>
            </a:r>
            <a:endParaRPr lang="en-US" dirty="0"/>
          </a:p>
        </p:txBody>
      </p:sp>
      <p:sp>
        <p:nvSpPr>
          <p:cNvPr id="3" name="Content Placeholder 2"/>
          <p:cNvSpPr>
            <a:spLocks noGrp="1"/>
          </p:cNvSpPr>
          <p:nvPr>
            <p:ph idx="1"/>
          </p:nvPr>
        </p:nvSpPr>
        <p:spPr>
          <a:xfrm>
            <a:off x="2362200" y="1600200"/>
            <a:ext cx="6657975" cy="4525963"/>
          </a:xfrm>
        </p:spPr>
        <p:txBody>
          <a:bodyPr/>
          <a:lstStyle/>
          <a:p>
            <a:r>
              <a:rPr lang="en-US" sz="2000" dirty="0" smtClean="0"/>
              <a:t>The probability of an event is a number from 0 to 1 that reports the likelihood of the event’s occurrence.  0</a:t>
            </a:r>
            <a:r>
              <a:rPr lang="en-US" sz="2000" dirty="0" smtClean="0">
                <a:latin typeface="Cambria Math"/>
                <a:ea typeface="Cambria Math"/>
              </a:rPr>
              <a:t>≤</a:t>
            </a:r>
            <a:r>
              <a:rPr lang="en-US" sz="2000" dirty="0" smtClean="0"/>
              <a:t>P(A)</a:t>
            </a:r>
            <a:r>
              <a:rPr lang="en-US" sz="2000" dirty="0" smtClean="0">
                <a:latin typeface="Cambria Math"/>
                <a:ea typeface="Cambria Math"/>
              </a:rPr>
              <a:t>≤</a:t>
            </a:r>
            <a:r>
              <a:rPr lang="en-US" sz="2000" dirty="0" smtClean="0"/>
              <a:t>1</a:t>
            </a:r>
          </a:p>
          <a:p>
            <a:r>
              <a:rPr lang="en-US" sz="2000" b="1" dirty="0" smtClean="0"/>
              <a:t>Theoretical Probability of an Event A </a:t>
            </a:r>
            <a:r>
              <a:rPr lang="en-US" sz="2000" dirty="0" smtClean="0"/>
              <a:t>(when all possible outcomes are equally likely):</a:t>
            </a:r>
          </a:p>
          <a:p>
            <a:endParaRPr lang="en-US" sz="2000" dirty="0"/>
          </a:p>
          <a:p>
            <a:endParaRPr lang="en-US" sz="2000" dirty="0" smtClean="0"/>
          </a:p>
          <a:p>
            <a:r>
              <a:rPr lang="en-US" sz="2000" b="1" dirty="0" smtClean="0"/>
              <a:t>Empirical (Experimental) Probability of an Event A</a:t>
            </a:r>
            <a:r>
              <a:rPr lang="en-US" sz="2000" dirty="0" smtClean="0"/>
              <a:t>:</a:t>
            </a:r>
          </a:p>
          <a:p>
            <a:endParaRPr lang="en-US" sz="2000" b="1" dirty="0"/>
          </a:p>
          <a:p>
            <a:endParaRPr lang="en-US" sz="2000" b="1" dirty="0" smtClean="0"/>
          </a:p>
          <a:p>
            <a:pPr marL="0" indent="0">
              <a:buNone/>
            </a:pPr>
            <a:r>
              <a:rPr lang="en-US" sz="2000" i="1" dirty="0" smtClean="0"/>
              <a:t>An experimental probability arrived at by simulation will probably not be exactly equal to the corresponding theoretical value, but it should approach this value in the long run.</a:t>
            </a:r>
            <a:endParaRPr lang="en-US" sz="2000" i="1" dirty="0"/>
          </a:p>
        </p:txBody>
      </p:sp>
      <p:graphicFrame>
        <p:nvGraphicFramePr>
          <p:cNvPr id="4" name="Object 3"/>
          <p:cNvGraphicFramePr>
            <a:graphicFrameLocks noChangeAspect="1"/>
          </p:cNvGraphicFramePr>
          <p:nvPr>
            <p:extLst>
              <p:ext uri="{D42A27DB-BD31-4B8C-83A1-F6EECF244321}">
                <p14:modId xmlns:p14="http://schemas.microsoft.com/office/powerpoint/2010/main" val="1688396948"/>
              </p:ext>
            </p:extLst>
          </p:nvPr>
        </p:nvGraphicFramePr>
        <p:xfrm>
          <a:off x="3581400" y="3276600"/>
          <a:ext cx="4737100" cy="596900"/>
        </p:xfrm>
        <a:graphic>
          <a:graphicData uri="http://schemas.openxmlformats.org/presentationml/2006/ole">
            <mc:AlternateContent xmlns:mc="http://schemas.openxmlformats.org/markup-compatibility/2006">
              <mc:Choice xmlns:v="urn:schemas-microsoft-com:vml" Requires="v">
                <p:oleObj spid="_x0000_s9230" name="Equation" r:id="rId3" imgW="4736880" imgH="596880" progId="Equation.DSMT4">
                  <p:embed/>
                </p:oleObj>
              </mc:Choice>
              <mc:Fallback>
                <p:oleObj name="Equation" r:id="rId3" imgW="4736880" imgH="596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3276600"/>
                        <a:ext cx="47371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06791892"/>
              </p:ext>
            </p:extLst>
          </p:nvPr>
        </p:nvGraphicFramePr>
        <p:xfrm>
          <a:off x="4038600" y="4419600"/>
          <a:ext cx="3390900" cy="558800"/>
        </p:xfrm>
        <a:graphic>
          <a:graphicData uri="http://schemas.openxmlformats.org/presentationml/2006/ole">
            <mc:AlternateContent xmlns:mc="http://schemas.openxmlformats.org/markup-compatibility/2006">
              <mc:Choice xmlns:v="urn:schemas-microsoft-com:vml" Requires="v">
                <p:oleObj spid="_x0000_s9231" name="Equation" r:id="rId5" imgW="3390840" imgH="558720" progId="Equation.DSMT4">
                  <p:embed/>
                </p:oleObj>
              </mc:Choice>
              <mc:Fallback>
                <p:oleObj name="Equation" r:id="rId5" imgW="3390840" imgH="558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419600"/>
                        <a:ext cx="33909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965475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a:t>
            </a:r>
            <a:r>
              <a:rPr lang="en-US" dirty="0" smtClean="0"/>
              <a:t>Rules (cont.)</a:t>
            </a:r>
            <a:endParaRPr lang="en-US" dirty="0"/>
          </a:p>
        </p:txBody>
      </p:sp>
      <p:sp>
        <p:nvSpPr>
          <p:cNvPr id="3" name="Content Placeholder 2"/>
          <p:cNvSpPr>
            <a:spLocks noGrp="1"/>
          </p:cNvSpPr>
          <p:nvPr>
            <p:ph idx="1"/>
          </p:nvPr>
        </p:nvSpPr>
        <p:spPr/>
        <p:txBody>
          <a:bodyPr/>
          <a:lstStyle/>
          <a:p>
            <a:r>
              <a:rPr lang="en-US" dirty="0" smtClean="0"/>
              <a:t>The probability of the set of all possible outcomes of a trial (sample space) must equal 1.   P(S)=1</a:t>
            </a:r>
          </a:p>
          <a:p>
            <a:r>
              <a:rPr lang="en-US" b="1" dirty="0" smtClean="0"/>
              <a:t>The Complement of an Event A</a:t>
            </a:r>
            <a:r>
              <a:rPr lang="en-US" dirty="0" smtClean="0"/>
              <a:t>: (A</a:t>
            </a:r>
            <a:r>
              <a:rPr lang="en-US" baseline="30000" dirty="0" smtClean="0"/>
              <a:t>c</a:t>
            </a:r>
            <a:r>
              <a:rPr lang="en-US" dirty="0" smtClean="0"/>
              <a:t>, A’) is the set of all possible outcomes that are not in event A.</a:t>
            </a:r>
          </a:p>
          <a:p>
            <a:pPr lvl="1"/>
            <a:r>
              <a:rPr lang="en-US" dirty="0" smtClean="0"/>
              <a:t>The probability of the complement of an event is 1 minus the probability that the event occurs.   P(A</a:t>
            </a:r>
            <a:r>
              <a:rPr lang="en-US" baseline="30000" dirty="0" smtClean="0"/>
              <a:t>c</a:t>
            </a:r>
            <a:r>
              <a:rPr lang="en-US" dirty="0" smtClean="0"/>
              <a:t>)=1-P(A)</a:t>
            </a:r>
          </a:p>
        </p:txBody>
      </p:sp>
    </p:spTree>
    <p:extLst>
      <p:ext uri="{BB962C8B-B14F-4D97-AF65-F5344CB8AC3E}">
        <p14:creationId xmlns:p14="http://schemas.microsoft.com/office/powerpoint/2010/main" val="264267155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Rules (cont.)</a:t>
            </a:r>
          </a:p>
        </p:txBody>
      </p:sp>
      <p:sp>
        <p:nvSpPr>
          <p:cNvPr id="3" name="Content Placeholder 2"/>
          <p:cNvSpPr>
            <a:spLocks noGrp="1"/>
          </p:cNvSpPr>
          <p:nvPr>
            <p:ph idx="1"/>
          </p:nvPr>
        </p:nvSpPr>
        <p:spPr/>
        <p:txBody>
          <a:bodyPr/>
          <a:lstStyle/>
          <a:p>
            <a:r>
              <a:rPr lang="en-US" b="1" dirty="0" smtClean="0"/>
              <a:t>Addition Rule for Disjoint (Mutually Exclusive) Events</a:t>
            </a:r>
            <a:r>
              <a:rPr lang="en-US" dirty="0" smtClean="0"/>
              <a:t>: Two events, A and B, are disjoint if they cannot occur together. The probability that one or the other or both occur is the sum of the probabilities of the two events.                                       P(A or B)=P(A</a:t>
            </a:r>
            <a:r>
              <a:rPr lang="en-US" dirty="0" smtClean="0">
                <a:latin typeface="Cambria Math"/>
                <a:ea typeface="Cambria Math"/>
              </a:rPr>
              <a:t>⋃</a:t>
            </a:r>
            <a:r>
              <a:rPr lang="en-US" dirty="0" smtClean="0"/>
              <a:t>B)=P(A)+P(B)</a:t>
            </a:r>
          </a:p>
          <a:p>
            <a:r>
              <a:rPr lang="en-US" b="1" dirty="0" smtClean="0"/>
              <a:t>General Addition Rule</a:t>
            </a:r>
            <a:r>
              <a:rPr lang="en-US" dirty="0" smtClean="0"/>
              <a:t>:                            P(A </a:t>
            </a:r>
            <a:r>
              <a:rPr lang="en-US" dirty="0"/>
              <a:t>or B)=P(A</a:t>
            </a:r>
            <a:r>
              <a:rPr lang="en-US" dirty="0">
                <a:latin typeface="Cambria Math"/>
                <a:ea typeface="Cambria Math"/>
              </a:rPr>
              <a:t>⋃</a:t>
            </a:r>
            <a:r>
              <a:rPr lang="en-US" dirty="0"/>
              <a:t>B</a:t>
            </a:r>
            <a:r>
              <a:rPr lang="en-US" dirty="0" smtClean="0"/>
              <a:t>)=P(A)+P(B)-P(A</a:t>
            </a:r>
            <a:r>
              <a:rPr lang="en-US" dirty="0" smtClean="0">
                <a:latin typeface="Cambria Math"/>
                <a:ea typeface="Cambria Math"/>
              </a:rPr>
              <a:t>⋂</a:t>
            </a:r>
            <a:r>
              <a:rPr lang="en-US" dirty="0" smtClean="0"/>
              <a:t>B)</a:t>
            </a:r>
          </a:p>
        </p:txBody>
      </p:sp>
    </p:spTree>
    <p:extLst>
      <p:ext uri="{BB962C8B-B14F-4D97-AF65-F5344CB8AC3E}">
        <p14:creationId xmlns:p14="http://schemas.microsoft.com/office/powerpoint/2010/main" val="185961822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Rules (cont.)</a:t>
            </a:r>
          </a:p>
        </p:txBody>
      </p:sp>
      <p:sp>
        <p:nvSpPr>
          <p:cNvPr id="3" name="Content Placeholder 2"/>
          <p:cNvSpPr>
            <a:spLocks noGrp="1"/>
          </p:cNvSpPr>
          <p:nvPr>
            <p:ph idx="1"/>
          </p:nvPr>
        </p:nvSpPr>
        <p:spPr>
          <a:xfrm>
            <a:off x="2667000" y="1600200"/>
            <a:ext cx="6353175" cy="4525963"/>
          </a:xfrm>
        </p:spPr>
        <p:txBody>
          <a:bodyPr/>
          <a:lstStyle/>
          <a:p>
            <a:r>
              <a:rPr lang="en-US" b="1" dirty="0" smtClean="0"/>
              <a:t>Multiplication Rule for Independent Events</a:t>
            </a:r>
            <a:r>
              <a:rPr lang="en-US" dirty="0" smtClean="0"/>
              <a:t>: For two independent events A and B, the probability that both A and B occur is the product of the two probabilities.                                           P(A and B)=P(A</a:t>
            </a:r>
            <a:r>
              <a:rPr lang="en-US" dirty="0" smtClean="0">
                <a:latin typeface="Cambria Math"/>
                <a:ea typeface="Cambria Math"/>
              </a:rPr>
              <a:t>⋂</a:t>
            </a:r>
            <a:r>
              <a:rPr lang="en-US" dirty="0" smtClean="0"/>
              <a:t>B)=P(A)</a:t>
            </a:r>
            <a:r>
              <a:rPr lang="en-US" dirty="0" smtClean="0">
                <a:latin typeface="Cambria Math"/>
                <a:ea typeface="Cambria Math"/>
              </a:rPr>
              <a:t>⤫</a:t>
            </a:r>
            <a:r>
              <a:rPr lang="en-US" dirty="0" smtClean="0"/>
              <a:t>P(B)</a:t>
            </a:r>
          </a:p>
          <a:p>
            <a:r>
              <a:rPr lang="en-US" b="1" dirty="0" smtClean="0"/>
              <a:t>Conditional Probability and the General Multiplication Rule</a:t>
            </a:r>
            <a:r>
              <a:rPr lang="en-US" dirty="0" smtClean="0"/>
              <a:t>: When the events are not independent.</a:t>
            </a:r>
          </a:p>
          <a:p>
            <a:r>
              <a:rPr lang="en-US" b="1" dirty="0" smtClean="0"/>
              <a:t>Conditional Probability</a:t>
            </a:r>
            <a:r>
              <a:rPr lang="en-US" dirty="0" smtClean="0"/>
              <a:t>: When the probability of the second event is conditioned upon the first event having occurred. Notation P(B|A)</a:t>
            </a:r>
          </a:p>
        </p:txBody>
      </p:sp>
      <p:graphicFrame>
        <p:nvGraphicFramePr>
          <p:cNvPr id="4" name="Object 3"/>
          <p:cNvGraphicFramePr>
            <a:graphicFrameLocks noChangeAspect="1"/>
          </p:cNvGraphicFramePr>
          <p:nvPr>
            <p:extLst>
              <p:ext uri="{D42A27DB-BD31-4B8C-83A1-F6EECF244321}">
                <p14:modId xmlns:p14="http://schemas.microsoft.com/office/powerpoint/2010/main" val="1440174329"/>
              </p:ext>
            </p:extLst>
          </p:nvPr>
        </p:nvGraphicFramePr>
        <p:xfrm>
          <a:off x="6705600" y="5943600"/>
          <a:ext cx="1930400" cy="596900"/>
        </p:xfrm>
        <a:graphic>
          <a:graphicData uri="http://schemas.openxmlformats.org/presentationml/2006/ole">
            <mc:AlternateContent xmlns:mc="http://schemas.openxmlformats.org/markup-compatibility/2006">
              <mc:Choice xmlns:v="urn:schemas-microsoft-com:vml" Requires="v">
                <p:oleObj spid="_x0000_s10248" name="Equation" r:id="rId3" imgW="1930320" imgH="596880" progId="Equation.DSMT4">
                  <p:embed/>
                </p:oleObj>
              </mc:Choice>
              <mc:Fallback>
                <p:oleObj name="Equation" r:id="rId3" imgW="1930320" imgH="5968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5943600"/>
                        <a:ext cx="19304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932377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Rules (cont.)</a:t>
            </a:r>
          </a:p>
        </p:txBody>
      </p:sp>
      <p:sp>
        <p:nvSpPr>
          <p:cNvPr id="3" name="Content Placeholder 2"/>
          <p:cNvSpPr>
            <a:spLocks noGrp="1"/>
          </p:cNvSpPr>
          <p:nvPr>
            <p:ph idx="1"/>
          </p:nvPr>
        </p:nvSpPr>
        <p:spPr/>
        <p:txBody>
          <a:bodyPr/>
          <a:lstStyle/>
          <a:p>
            <a:r>
              <a:rPr lang="en-US" b="1" dirty="0" smtClean="0"/>
              <a:t>General Multiplication Rule</a:t>
            </a:r>
            <a:r>
              <a:rPr lang="en-US" dirty="0" smtClean="0"/>
              <a:t>: The probability that events A and B both occur is the probability that A occurs times the probability that B occurs </a:t>
            </a:r>
            <a:r>
              <a:rPr lang="en-US" i="1" dirty="0" smtClean="0"/>
              <a:t>given that A has already occurred</a:t>
            </a:r>
            <a:r>
              <a:rPr lang="en-US" dirty="0" smtClean="0"/>
              <a:t>.                                   P(A and B)=P(AB)=P(A)</a:t>
            </a:r>
            <a:r>
              <a:rPr lang="en-US" dirty="0" smtClean="0">
                <a:latin typeface="Cambria Math"/>
                <a:ea typeface="Cambria Math"/>
              </a:rPr>
              <a:t>⤫</a:t>
            </a:r>
            <a:r>
              <a:rPr lang="en-US" dirty="0" smtClean="0"/>
              <a:t>P(B|A)</a:t>
            </a:r>
          </a:p>
          <a:p>
            <a:r>
              <a:rPr lang="en-US" b="1" dirty="0" smtClean="0"/>
              <a:t>Formal Definition of Independence</a:t>
            </a:r>
            <a:r>
              <a:rPr lang="en-US" dirty="0" smtClean="0"/>
              <a:t>: Two events are independent if the outcome of one event does not influence the probability of the other. P(B|A)=P(B)</a:t>
            </a:r>
          </a:p>
          <a:p>
            <a:r>
              <a:rPr lang="en-US" dirty="0" smtClean="0"/>
              <a:t>Disjoint events cannot be independent.</a:t>
            </a:r>
            <a:endParaRPr lang="en-US" dirty="0"/>
          </a:p>
        </p:txBody>
      </p:sp>
    </p:spTree>
    <p:extLst>
      <p:ext uri="{BB962C8B-B14F-4D97-AF65-F5344CB8AC3E}">
        <p14:creationId xmlns:p14="http://schemas.microsoft.com/office/powerpoint/2010/main" val="313411211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variables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7067120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Variables</a:t>
            </a:r>
            <a:endParaRPr lang="en-US" dirty="0"/>
          </a:p>
        </p:txBody>
      </p:sp>
      <p:sp>
        <p:nvSpPr>
          <p:cNvPr id="5" name="Content Placeholder 4"/>
          <p:cNvSpPr>
            <a:spLocks noGrp="1"/>
          </p:cNvSpPr>
          <p:nvPr>
            <p:ph idx="1"/>
          </p:nvPr>
        </p:nvSpPr>
        <p:spPr/>
        <p:txBody>
          <a:bodyPr/>
          <a:lstStyle/>
          <a:p>
            <a:r>
              <a:rPr lang="en-US" dirty="0" smtClean="0"/>
              <a:t>A random variable assumes any of several different values as a result of some random event.</a:t>
            </a:r>
          </a:p>
          <a:p>
            <a:r>
              <a:rPr lang="en-US" dirty="0" smtClean="0"/>
              <a:t>Random variables are denoted by capital letters such as X, and the values that the random variable can take on are denoted by the same lowercase variable (x</a:t>
            </a:r>
            <a:r>
              <a:rPr lang="en-US" baseline="-25000" dirty="0" smtClean="0"/>
              <a:t>1</a:t>
            </a:r>
            <a:r>
              <a:rPr lang="en-US" dirty="0" smtClean="0"/>
              <a:t>, x</a:t>
            </a:r>
            <a:r>
              <a:rPr lang="en-US" baseline="-25000" dirty="0" smtClean="0"/>
              <a:t>2</a:t>
            </a:r>
            <a:r>
              <a:rPr lang="en-US" dirty="0" smtClean="0"/>
              <a:t>,…).</a:t>
            </a:r>
          </a:p>
          <a:p>
            <a:r>
              <a:rPr lang="en-US" dirty="0" smtClean="0"/>
              <a:t>All possible values that the random variable can assume, with their associated probabilities, form the probability distribution for the random variable.</a:t>
            </a:r>
            <a:endParaRPr lang="en-US" dirty="0"/>
          </a:p>
        </p:txBody>
      </p:sp>
    </p:spTree>
    <p:extLst>
      <p:ext uri="{BB962C8B-B14F-4D97-AF65-F5344CB8AC3E}">
        <p14:creationId xmlns:p14="http://schemas.microsoft.com/office/powerpoint/2010/main" val="2384757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639762"/>
          </a:xfrm>
        </p:spPr>
        <p:txBody>
          <a:bodyPr/>
          <a:lstStyle/>
          <a:p>
            <a:r>
              <a:rPr lang="en-US" dirty="0" smtClean="0"/>
              <a:t>Segmented Bar Graphs</a:t>
            </a:r>
            <a:endParaRPr lang="en-US" dirty="0"/>
          </a:p>
        </p:txBody>
      </p:sp>
      <p:sp>
        <p:nvSpPr>
          <p:cNvPr id="3" name="Content Placeholder 2"/>
          <p:cNvSpPr>
            <a:spLocks noGrp="1"/>
          </p:cNvSpPr>
          <p:nvPr>
            <p:ph idx="1"/>
          </p:nvPr>
        </p:nvSpPr>
        <p:spPr>
          <a:xfrm>
            <a:off x="228600" y="3810000"/>
            <a:ext cx="8791575" cy="2316163"/>
          </a:xfrm>
        </p:spPr>
        <p:txBody>
          <a:bodyPr/>
          <a:lstStyle/>
          <a:p>
            <a:r>
              <a:rPr lang="en-US" sz="1800" dirty="0" smtClean="0">
                <a:latin typeface="Arial" charset="0"/>
              </a:rPr>
              <a:t>Association</a:t>
            </a:r>
          </a:p>
          <a:p>
            <a:pPr lvl="1"/>
            <a:r>
              <a:rPr lang="en-US" sz="1800" dirty="0" smtClean="0">
                <a:latin typeface="Arial" charset="0"/>
              </a:rPr>
              <a:t>A</a:t>
            </a:r>
            <a:r>
              <a:rPr lang="en-US" sz="1800" dirty="0" smtClean="0">
                <a:latin typeface="Helvetica" pitchFamily="1" charset="0"/>
              </a:rPr>
              <a:t> </a:t>
            </a:r>
            <a:r>
              <a:rPr lang="en-US" sz="1800" dirty="0" smtClean="0">
                <a:latin typeface="Arial" charset="0"/>
              </a:rPr>
              <a:t>segmented bar graph</a:t>
            </a:r>
            <a:r>
              <a:rPr lang="en-US" sz="1800" dirty="0" smtClean="0">
                <a:latin typeface="Helvetica" pitchFamily="1" charset="0"/>
              </a:rPr>
              <a:t> </a:t>
            </a:r>
            <a:r>
              <a:rPr lang="en-US" sz="1800" dirty="0" smtClean="0">
                <a:latin typeface="Arial" charset="0"/>
              </a:rPr>
              <a:t>lets us visualize the concept of association. The first four bars of the segmented bar graph show the conditional distributions and the fifth bar gives the marginal distribution of political party affiliation. </a:t>
            </a:r>
          </a:p>
          <a:p>
            <a:pPr lvl="1"/>
            <a:r>
              <a:rPr lang="en-US" sz="1800" dirty="0" smtClean="0">
                <a:latin typeface="Arial" charset="0"/>
              </a:rPr>
              <a:t>If political party affiliation and class level were not associated, the four bars displaying the conditional distributions of political party affiliation would be the same as each other and as the bar displaying the marginal distribution of political party affiliation; in other words, all five bars would be identical. That political party affiliation and class level are in fact associated is illustrated by the nonidentical bars.</a:t>
            </a:r>
            <a:endParaRPr lang="en-US" sz="1800" dirty="0"/>
          </a:p>
        </p:txBody>
      </p:sp>
      <p:pic>
        <p:nvPicPr>
          <p:cNvPr id="4" name="Picture 3" descr="13_04"/>
          <p:cNvPicPr>
            <a:picLocks noChangeAspect="1" noChangeArrowheads="1"/>
          </p:cNvPicPr>
          <p:nvPr/>
        </p:nvPicPr>
        <p:blipFill>
          <a:blip r:embed="rId2" cstate="print"/>
          <a:srcRect/>
          <a:stretch>
            <a:fillRect/>
          </a:stretch>
        </p:blipFill>
        <p:spPr bwMode="auto">
          <a:xfrm>
            <a:off x="2057399" y="990602"/>
            <a:ext cx="5181601" cy="2721987"/>
          </a:xfrm>
          <a:prstGeom prst="rect">
            <a:avLst/>
          </a:prstGeom>
          <a:noFill/>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Random Variables</a:t>
            </a:r>
            <a:endParaRPr lang="en-US" dirty="0"/>
          </a:p>
        </p:txBody>
      </p:sp>
      <p:sp>
        <p:nvSpPr>
          <p:cNvPr id="3" name="Content Placeholder 2"/>
          <p:cNvSpPr>
            <a:spLocks noGrp="1"/>
          </p:cNvSpPr>
          <p:nvPr>
            <p:ph idx="1"/>
          </p:nvPr>
        </p:nvSpPr>
        <p:spPr/>
        <p:txBody>
          <a:bodyPr/>
          <a:lstStyle/>
          <a:p>
            <a:r>
              <a:rPr lang="en-US" sz="2200" b="1" dirty="0" smtClean="0"/>
              <a:t>Continuous Random Variable </a:t>
            </a:r>
            <a:r>
              <a:rPr lang="en-US" sz="2200" dirty="0" smtClean="0"/>
              <a:t>– Is a random variable that can take on any numeric value within a range of values.</a:t>
            </a:r>
          </a:p>
          <a:p>
            <a:r>
              <a:rPr lang="en-US" sz="2200" dirty="0" smtClean="0"/>
              <a:t>The probability distribution of a continuous random variable is described by a density curve (mathematical model).</a:t>
            </a:r>
          </a:p>
          <a:p>
            <a:r>
              <a:rPr lang="en-US" sz="2200" dirty="0" smtClean="0"/>
              <a:t>The probability of any given event is the area under the curve over the values of x that make up the event.</a:t>
            </a:r>
          </a:p>
          <a:p>
            <a:r>
              <a:rPr lang="en-US" sz="2200" dirty="0" smtClean="0"/>
              <a:t>A density curve lies above the x-axis and has an area beneath it of 1.</a:t>
            </a:r>
          </a:p>
          <a:p>
            <a:r>
              <a:rPr lang="en-US" sz="2200" b="1" dirty="0" smtClean="0"/>
              <a:t>Discrete Random Variable </a:t>
            </a:r>
            <a:r>
              <a:rPr lang="en-US" sz="2200" dirty="0" smtClean="0"/>
              <a:t>– is a random variable that can take on a finite number of distinct outcomes.</a:t>
            </a:r>
            <a:endParaRPr lang="en-US" sz="2200" dirty="0"/>
          </a:p>
        </p:txBody>
      </p:sp>
    </p:spTree>
    <p:extLst>
      <p:ext uri="{BB962C8B-B14F-4D97-AF65-F5344CB8AC3E}">
        <p14:creationId xmlns:p14="http://schemas.microsoft.com/office/powerpoint/2010/main" val="330535265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Random Variable</a:t>
            </a:r>
            <a:endParaRPr lang="en-US" dirty="0"/>
          </a:p>
        </p:txBody>
      </p:sp>
      <p:sp>
        <p:nvSpPr>
          <p:cNvPr id="3" name="Content Placeholder 2"/>
          <p:cNvSpPr>
            <a:spLocks noGrp="1"/>
          </p:cNvSpPr>
          <p:nvPr>
            <p:ph idx="1"/>
          </p:nvPr>
        </p:nvSpPr>
        <p:spPr>
          <a:xfrm>
            <a:off x="2590800" y="1600200"/>
            <a:ext cx="6429375" cy="4525963"/>
          </a:xfrm>
        </p:spPr>
        <p:txBody>
          <a:bodyPr/>
          <a:lstStyle/>
          <a:p>
            <a:r>
              <a:rPr lang="en-US" b="1" dirty="0" smtClean="0"/>
              <a:t>Expected Value </a:t>
            </a:r>
            <a:r>
              <a:rPr lang="en-US" dirty="0" smtClean="0"/>
              <a:t>– The theoretical long-run average of a random value, a weighted average.  </a:t>
            </a:r>
            <a:r>
              <a:rPr lang="el-GR" dirty="0" smtClean="0">
                <a:latin typeface="Cambria Math"/>
                <a:ea typeface="Cambria Math"/>
              </a:rPr>
              <a:t>μ</a:t>
            </a:r>
            <a:r>
              <a:rPr lang="en-US" dirty="0" smtClean="0"/>
              <a:t>=E(X)=</a:t>
            </a:r>
            <a:r>
              <a:rPr lang="el-GR" dirty="0" smtClean="0">
                <a:latin typeface="Cambria Math"/>
                <a:ea typeface="Cambria Math"/>
              </a:rPr>
              <a:t>Σ</a:t>
            </a:r>
            <a:r>
              <a:rPr lang="en-US" dirty="0" err="1" smtClean="0">
                <a:latin typeface="Cambria Math"/>
                <a:ea typeface="Cambria Math"/>
              </a:rPr>
              <a:t>x</a:t>
            </a:r>
            <a:r>
              <a:rPr lang="en-US" dirty="0" err="1" smtClean="0"/>
              <a:t>P</a:t>
            </a:r>
            <a:r>
              <a:rPr lang="en-US" dirty="0" smtClean="0"/>
              <a:t>(X)</a:t>
            </a:r>
          </a:p>
          <a:p>
            <a:r>
              <a:rPr lang="en-US" b="1" dirty="0" smtClean="0"/>
              <a:t>Standard Deviation </a:t>
            </a:r>
            <a:r>
              <a:rPr lang="en-US" dirty="0" smtClean="0"/>
              <a:t>– </a:t>
            </a:r>
          </a:p>
          <a:p>
            <a:endParaRPr lang="en-US" dirty="0"/>
          </a:p>
          <a:p>
            <a:endParaRPr lang="en-US" dirty="0" smtClean="0"/>
          </a:p>
          <a:p>
            <a:endParaRPr lang="en-US" dirty="0"/>
          </a:p>
          <a:p>
            <a:pPr marL="0" indent="0">
              <a:buNone/>
            </a:pPr>
            <a:r>
              <a:rPr lang="en-US" i="1" dirty="0" smtClean="0"/>
              <a:t>When calculating the expected winnings for a game of chance, don’t forget to take into account the cost to play the game.</a:t>
            </a:r>
            <a:endParaRPr lang="en-US" i="1" dirty="0"/>
          </a:p>
        </p:txBody>
      </p:sp>
      <p:graphicFrame>
        <p:nvGraphicFramePr>
          <p:cNvPr id="4" name="Object 3"/>
          <p:cNvGraphicFramePr>
            <a:graphicFrameLocks noChangeAspect="1"/>
          </p:cNvGraphicFramePr>
          <p:nvPr>
            <p:extLst>
              <p:ext uri="{D42A27DB-BD31-4B8C-83A1-F6EECF244321}">
                <p14:modId xmlns:p14="http://schemas.microsoft.com/office/powerpoint/2010/main" val="412491203"/>
              </p:ext>
            </p:extLst>
          </p:nvPr>
        </p:nvGraphicFramePr>
        <p:xfrm>
          <a:off x="3809999" y="3276600"/>
          <a:ext cx="4039849" cy="1066800"/>
        </p:xfrm>
        <a:graphic>
          <a:graphicData uri="http://schemas.openxmlformats.org/presentationml/2006/ole">
            <mc:AlternateContent xmlns:mc="http://schemas.openxmlformats.org/markup-compatibility/2006">
              <mc:Choice xmlns:v="urn:schemas-microsoft-com:vml" Requires="v">
                <p:oleObj spid="_x0000_s11272" name="Equation" r:id="rId3" imgW="2933640" imgH="774360" progId="Equation.DSMT4">
                  <p:embed/>
                </p:oleObj>
              </mc:Choice>
              <mc:Fallback>
                <p:oleObj name="Equation" r:id="rId3" imgW="2933640" imgH="774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9" y="3276600"/>
                        <a:ext cx="4039849"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09102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Random Variables</a:t>
            </a:r>
            <a:endParaRPr lang="en-US" dirty="0"/>
          </a:p>
        </p:txBody>
      </p:sp>
      <p:sp>
        <p:nvSpPr>
          <p:cNvPr id="3" name="Content Placeholder 2"/>
          <p:cNvSpPr>
            <a:spLocks noGrp="1"/>
          </p:cNvSpPr>
          <p:nvPr>
            <p:ph idx="1"/>
          </p:nvPr>
        </p:nvSpPr>
        <p:spPr/>
        <p:txBody>
          <a:bodyPr/>
          <a:lstStyle/>
          <a:p>
            <a:pPr marL="0" indent="0">
              <a:buNone/>
            </a:pPr>
            <a:r>
              <a:rPr lang="en-US" dirty="0" smtClean="0"/>
              <a:t>Let X be a random variable with mean </a:t>
            </a:r>
            <a:r>
              <a:rPr lang="el-GR" dirty="0" smtClean="0">
                <a:latin typeface="Cambria Math"/>
                <a:ea typeface="Cambria Math"/>
              </a:rPr>
              <a:t>μ</a:t>
            </a:r>
            <a:r>
              <a:rPr lang="en-US" baseline="-25000" dirty="0" smtClean="0"/>
              <a:t>x</a:t>
            </a:r>
            <a:r>
              <a:rPr lang="en-US" dirty="0" smtClean="0"/>
              <a:t> and variance </a:t>
            </a:r>
            <a:r>
              <a:rPr lang="el-GR" dirty="0" smtClean="0">
                <a:latin typeface="Cambria Math"/>
                <a:ea typeface="Cambria Math"/>
              </a:rPr>
              <a:t>σ</a:t>
            </a:r>
            <a:r>
              <a:rPr lang="en-US" baseline="30000" dirty="0" smtClean="0"/>
              <a:t>2</a:t>
            </a:r>
            <a:r>
              <a:rPr lang="en-US" baseline="-25000" dirty="0" smtClean="0"/>
              <a:t>x</a:t>
            </a:r>
            <a:r>
              <a:rPr lang="en-US" dirty="0" smtClean="0"/>
              <a:t> and let Y be a new random variable such that Y=</a:t>
            </a:r>
            <a:r>
              <a:rPr lang="en-US" dirty="0" err="1" smtClean="0"/>
              <a:t>a</a:t>
            </a:r>
            <a:r>
              <a:rPr lang="en-US" dirty="0" err="1" smtClean="0">
                <a:latin typeface="Cambria Math"/>
                <a:ea typeface="Cambria Math"/>
              </a:rPr>
              <a:t>±</a:t>
            </a:r>
            <a:r>
              <a:rPr lang="en-US" dirty="0" err="1" smtClean="0"/>
              <a:t>bx</a:t>
            </a:r>
            <a:r>
              <a:rPr lang="en-US" dirty="0" smtClean="0"/>
              <a:t>. The mean (expected value) and variance of this new random variable are given by the following.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580050"/>
              </p:ext>
            </p:extLst>
          </p:nvPr>
        </p:nvGraphicFramePr>
        <p:xfrm>
          <a:off x="3733799" y="3657600"/>
          <a:ext cx="3900129" cy="1524000"/>
        </p:xfrm>
        <a:graphic>
          <a:graphicData uri="http://schemas.openxmlformats.org/presentationml/2006/ole">
            <mc:AlternateContent xmlns:mc="http://schemas.openxmlformats.org/markup-compatibility/2006">
              <mc:Choice xmlns:v="urn:schemas-microsoft-com:vml" Requires="v">
                <p:oleObj spid="_x0000_s12296" name="Equation" r:id="rId3" imgW="3022560" imgH="1180800" progId="Equation.DSMT4">
                  <p:embed/>
                </p:oleObj>
              </mc:Choice>
              <mc:Fallback>
                <p:oleObj name="Equation" r:id="rId3" imgW="3022560" imgH="1180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799" y="3657600"/>
                        <a:ext cx="390012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8416137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Means and Variances</a:t>
            </a:r>
            <a:endParaRPr lang="en-US" dirty="0"/>
          </a:p>
        </p:txBody>
      </p:sp>
      <p:sp>
        <p:nvSpPr>
          <p:cNvPr id="3" name="Content Placeholder 2"/>
          <p:cNvSpPr>
            <a:spLocks noGrp="1"/>
          </p:cNvSpPr>
          <p:nvPr>
            <p:ph idx="1"/>
          </p:nvPr>
        </p:nvSpPr>
        <p:spPr>
          <a:xfrm>
            <a:off x="2693988" y="1447800"/>
            <a:ext cx="6326187" cy="4678363"/>
          </a:xfrm>
        </p:spPr>
        <p:txBody>
          <a:bodyPr/>
          <a:lstStyle/>
          <a:p>
            <a:r>
              <a:rPr lang="en-US" dirty="0" smtClean="0"/>
              <a:t>The mean of the sum of two random variables is the sum of the means of the random variables.</a:t>
            </a:r>
          </a:p>
          <a:p>
            <a:r>
              <a:rPr lang="en-US" dirty="0" smtClean="0"/>
              <a:t>The mean of the difference of two random variables is the difference of the means of the two random variables.</a:t>
            </a:r>
          </a:p>
          <a:p>
            <a:pPr marL="0" indent="0">
              <a:buNone/>
            </a:pPr>
            <a:r>
              <a:rPr lang="en-US" dirty="0" smtClean="0">
                <a:latin typeface="Cambria Math"/>
                <a:ea typeface="Cambria Math"/>
              </a:rPr>
              <a:t>	</a:t>
            </a:r>
            <a:r>
              <a:rPr lang="el-GR" dirty="0" smtClean="0">
                <a:latin typeface="Cambria Math"/>
                <a:ea typeface="Cambria Math"/>
              </a:rPr>
              <a:t>μ</a:t>
            </a:r>
            <a:r>
              <a:rPr lang="en-US" baseline="-25000" dirty="0" smtClean="0"/>
              <a:t>X</a:t>
            </a:r>
            <a:r>
              <a:rPr lang="en-US" baseline="-25000" dirty="0" smtClean="0">
                <a:latin typeface="Cambria Math"/>
                <a:ea typeface="Cambria Math"/>
              </a:rPr>
              <a:t>±</a:t>
            </a:r>
            <a:r>
              <a:rPr lang="en-US" baseline="-25000" dirty="0" smtClean="0"/>
              <a:t>Y</a:t>
            </a:r>
            <a:r>
              <a:rPr lang="en-US" dirty="0" smtClean="0"/>
              <a:t>=E(X</a:t>
            </a:r>
            <a:r>
              <a:rPr lang="en-US" dirty="0" smtClean="0">
                <a:latin typeface="Cambria Math"/>
                <a:ea typeface="Cambria Math"/>
              </a:rPr>
              <a:t>±</a:t>
            </a:r>
            <a:r>
              <a:rPr lang="en-US" dirty="0" smtClean="0"/>
              <a:t>Y)=E(X)</a:t>
            </a:r>
            <a:r>
              <a:rPr lang="en-US" dirty="0" smtClean="0">
                <a:latin typeface="Cambria Math"/>
                <a:ea typeface="Cambria Math"/>
              </a:rPr>
              <a:t>±</a:t>
            </a:r>
            <a:r>
              <a:rPr lang="en-US" dirty="0" smtClean="0"/>
              <a:t>E(Y)</a:t>
            </a:r>
          </a:p>
          <a:p>
            <a:r>
              <a:rPr lang="en-US" dirty="0" smtClean="0"/>
              <a:t>If the random variables are independent, the variance of their sum or difference is always the sum of the variances.</a:t>
            </a:r>
          </a:p>
          <a:p>
            <a:pPr marL="0" indent="0">
              <a:buNone/>
            </a:pPr>
            <a:r>
              <a:rPr lang="en-US" dirty="0" smtClean="0">
                <a:latin typeface="Cambria Math"/>
                <a:ea typeface="Cambria Math"/>
              </a:rPr>
              <a:t>	</a:t>
            </a:r>
            <a:r>
              <a:rPr lang="el-GR" dirty="0" smtClean="0">
                <a:latin typeface="Cambria Math"/>
                <a:ea typeface="Cambria Math"/>
              </a:rPr>
              <a:t>σ</a:t>
            </a:r>
            <a:r>
              <a:rPr lang="en-US" baseline="30000" dirty="0" smtClean="0"/>
              <a:t>2</a:t>
            </a:r>
            <a:r>
              <a:rPr lang="en-US" baseline="-25000" dirty="0" smtClean="0"/>
              <a:t>X</a:t>
            </a:r>
            <a:r>
              <a:rPr lang="en-US" baseline="-25000" dirty="0" smtClean="0">
                <a:latin typeface="Cambria Math"/>
                <a:ea typeface="Cambria Math"/>
              </a:rPr>
              <a:t>±</a:t>
            </a:r>
            <a:r>
              <a:rPr lang="en-US" baseline="-25000" dirty="0" smtClean="0"/>
              <a:t>Y</a:t>
            </a:r>
            <a:r>
              <a:rPr lang="en-US" dirty="0" smtClean="0"/>
              <a:t>=</a:t>
            </a:r>
            <a:r>
              <a:rPr lang="en-US" dirty="0" err="1" smtClean="0"/>
              <a:t>Var</a:t>
            </a:r>
            <a:r>
              <a:rPr lang="en-US" dirty="0" smtClean="0"/>
              <a:t>(X</a:t>
            </a:r>
            <a:r>
              <a:rPr lang="en-US" dirty="0" smtClean="0">
                <a:latin typeface="Cambria Math"/>
                <a:ea typeface="Cambria Math"/>
              </a:rPr>
              <a:t>±</a:t>
            </a:r>
            <a:r>
              <a:rPr lang="en-US" dirty="0" smtClean="0"/>
              <a:t>Y)=</a:t>
            </a:r>
            <a:r>
              <a:rPr lang="en-US" dirty="0" err="1" smtClean="0"/>
              <a:t>Var</a:t>
            </a:r>
            <a:r>
              <a:rPr lang="en-US" dirty="0" smtClean="0"/>
              <a:t>(X)+</a:t>
            </a:r>
            <a:r>
              <a:rPr lang="en-US" dirty="0" err="1" smtClean="0"/>
              <a:t>Var</a:t>
            </a:r>
            <a:r>
              <a:rPr lang="en-US" dirty="0" smtClean="0"/>
              <a:t>(Y)</a:t>
            </a:r>
          </a:p>
          <a:p>
            <a:pPr marL="0" indent="0">
              <a:buNone/>
            </a:pPr>
            <a:r>
              <a:rPr lang="en-US" dirty="0" smtClean="0"/>
              <a:t>Variances of independent variables add; </a:t>
            </a:r>
            <a:r>
              <a:rPr lang="en-US" b="1" dirty="0" smtClean="0"/>
              <a:t>Standard Deviations DO NOT ADD!</a:t>
            </a:r>
            <a:endParaRPr lang="en-US" b="1" dirty="0"/>
          </a:p>
        </p:txBody>
      </p:sp>
    </p:spTree>
    <p:extLst>
      <p:ext uri="{BB962C8B-B14F-4D97-AF65-F5344CB8AC3E}">
        <p14:creationId xmlns:p14="http://schemas.microsoft.com/office/powerpoint/2010/main" val="423899711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Probability models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021906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Geometric Model</a:t>
            </a:r>
            <a:endParaRPr lang="en-US" dirty="0"/>
          </a:p>
        </p:txBody>
      </p:sp>
      <p:sp>
        <p:nvSpPr>
          <p:cNvPr id="5" name="Content Placeholder 4"/>
          <p:cNvSpPr>
            <a:spLocks noGrp="1"/>
          </p:cNvSpPr>
          <p:nvPr>
            <p:ph idx="1"/>
          </p:nvPr>
        </p:nvSpPr>
        <p:spPr/>
        <p:txBody>
          <a:bodyPr/>
          <a:lstStyle/>
          <a:p>
            <a:r>
              <a:rPr lang="en-US" dirty="0" smtClean="0"/>
              <a:t>Each observation falls into one of two settings: </a:t>
            </a:r>
            <a:r>
              <a:rPr lang="en-US" i="1" dirty="0" smtClean="0"/>
              <a:t>success or failure</a:t>
            </a:r>
            <a:r>
              <a:rPr lang="en-US" dirty="0" smtClean="0"/>
              <a:t>.</a:t>
            </a:r>
          </a:p>
          <a:p>
            <a:r>
              <a:rPr lang="en-US" dirty="0" smtClean="0"/>
              <a:t>The probability of success, p, is the same for each observation.</a:t>
            </a:r>
          </a:p>
          <a:p>
            <a:r>
              <a:rPr lang="en-US" dirty="0" smtClean="0"/>
              <a:t>The observations are independent.</a:t>
            </a:r>
          </a:p>
          <a:p>
            <a:r>
              <a:rPr lang="en-US" dirty="0" smtClean="0"/>
              <a:t>The variable of interest is </a:t>
            </a:r>
            <a:r>
              <a:rPr lang="en-US" i="1" dirty="0" smtClean="0"/>
              <a:t>the number of trials required to obtain the first success</a:t>
            </a:r>
            <a:r>
              <a:rPr lang="en-US" dirty="0" smtClean="0"/>
              <a:t>.</a:t>
            </a:r>
            <a:endParaRPr lang="en-US" dirty="0"/>
          </a:p>
        </p:txBody>
      </p:sp>
    </p:spTree>
    <p:extLst>
      <p:ext uri="{BB962C8B-B14F-4D97-AF65-F5344CB8AC3E}">
        <p14:creationId xmlns:p14="http://schemas.microsoft.com/office/powerpoint/2010/main" val="354094780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Model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2590799" y="1828800"/>
            <a:ext cx="6413454" cy="3733800"/>
          </a:xfrm>
          <a:prstGeom prst="rect">
            <a:avLst/>
          </a:prstGeom>
        </p:spPr>
      </p:pic>
    </p:spTree>
    <p:extLst>
      <p:ext uri="{BB962C8B-B14F-4D97-AF65-F5344CB8AC3E}">
        <p14:creationId xmlns:p14="http://schemas.microsoft.com/office/powerpoint/2010/main" val="327729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Binomial Model</a:t>
            </a:r>
            <a:endParaRPr lang="en-US" dirty="0"/>
          </a:p>
        </p:txBody>
      </p:sp>
      <p:sp>
        <p:nvSpPr>
          <p:cNvPr id="4" name="Content Placeholder 3"/>
          <p:cNvSpPr>
            <a:spLocks noGrp="1"/>
          </p:cNvSpPr>
          <p:nvPr>
            <p:ph idx="1"/>
          </p:nvPr>
        </p:nvSpPr>
        <p:spPr/>
        <p:txBody>
          <a:bodyPr/>
          <a:lstStyle/>
          <a:p>
            <a:r>
              <a:rPr lang="en-US" dirty="0" smtClean="0"/>
              <a:t>Each observation falls into one of two settings: </a:t>
            </a:r>
            <a:r>
              <a:rPr lang="en-US" i="1" dirty="0" smtClean="0"/>
              <a:t>success or failure</a:t>
            </a:r>
            <a:r>
              <a:rPr lang="en-US" dirty="0" smtClean="0"/>
              <a:t>.</a:t>
            </a:r>
          </a:p>
          <a:p>
            <a:r>
              <a:rPr lang="en-US" dirty="0" smtClean="0"/>
              <a:t>There is a fixed number </a:t>
            </a:r>
            <a:r>
              <a:rPr lang="en-US" i="1" dirty="0" smtClean="0"/>
              <a:t>n</a:t>
            </a:r>
            <a:r>
              <a:rPr lang="en-US" dirty="0" smtClean="0"/>
              <a:t> of observations.</a:t>
            </a:r>
          </a:p>
          <a:p>
            <a:r>
              <a:rPr lang="en-US" dirty="0" smtClean="0"/>
              <a:t>The </a:t>
            </a:r>
            <a:r>
              <a:rPr lang="en-US" i="1" dirty="0" smtClean="0"/>
              <a:t>n</a:t>
            </a:r>
            <a:r>
              <a:rPr lang="en-US" dirty="0" smtClean="0"/>
              <a:t> observations are all independent.</a:t>
            </a:r>
          </a:p>
          <a:p>
            <a:r>
              <a:rPr lang="en-US" dirty="0" smtClean="0"/>
              <a:t>The probability of success, p, is the same for each observation.</a:t>
            </a:r>
            <a:endParaRPr lang="en-US" dirty="0"/>
          </a:p>
        </p:txBody>
      </p:sp>
    </p:spTree>
    <p:extLst>
      <p:ext uri="{BB962C8B-B14F-4D97-AF65-F5344CB8AC3E}">
        <p14:creationId xmlns:p14="http://schemas.microsoft.com/office/powerpoint/2010/main" val="399195303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Binomial Model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2558085" y="1784643"/>
            <a:ext cx="6520406" cy="3930356"/>
          </a:xfrm>
          <a:prstGeom prst="rect">
            <a:avLst/>
          </a:prstGeom>
        </p:spPr>
      </p:pic>
    </p:spTree>
    <p:extLst>
      <p:ext uri="{BB962C8B-B14F-4D97-AF65-F5344CB8AC3E}">
        <p14:creationId xmlns:p14="http://schemas.microsoft.com/office/powerpoint/2010/main" val="34305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Geometric vs. Binomial Models</a:t>
            </a:r>
            <a:endParaRPr lang="en-US" dirty="0"/>
          </a:p>
        </p:txBody>
      </p:sp>
      <p:sp>
        <p:nvSpPr>
          <p:cNvPr id="4" name="Content Placeholder 3"/>
          <p:cNvSpPr>
            <a:spLocks noGrp="1"/>
          </p:cNvSpPr>
          <p:nvPr>
            <p:ph idx="1"/>
          </p:nvPr>
        </p:nvSpPr>
        <p:spPr/>
        <p:txBody>
          <a:bodyPr/>
          <a:lstStyle/>
          <a:p>
            <a:r>
              <a:rPr lang="en-US" dirty="0" smtClean="0"/>
              <a:t>The difference in conditions between the binomial and geometric models is in the number of trials. </a:t>
            </a:r>
          </a:p>
          <a:p>
            <a:r>
              <a:rPr lang="en-US" dirty="0" smtClean="0"/>
              <a:t>The binomial requires a fixed number of trials to be set in advance. </a:t>
            </a:r>
          </a:p>
          <a:p>
            <a:r>
              <a:rPr lang="en-US" dirty="0" smtClean="0"/>
              <a:t>The geometric has no fixed number of trials and is often used to model wait-time. </a:t>
            </a:r>
          </a:p>
          <a:p>
            <a:r>
              <a:rPr lang="en-US" dirty="0" smtClean="0"/>
              <a:t>In other words, we continue conducting trials until we get our first success.</a:t>
            </a:r>
            <a:endParaRPr lang="en-US" dirty="0"/>
          </a:p>
        </p:txBody>
      </p:sp>
    </p:spTree>
    <p:extLst>
      <p:ext uri="{BB962C8B-B14F-4D97-AF65-F5344CB8AC3E}">
        <p14:creationId xmlns:p14="http://schemas.microsoft.com/office/powerpoint/2010/main" val="3700277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Data</a:t>
            </a:r>
            <a:endParaRPr lang="en-US" dirty="0"/>
          </a:p>
        </p:txBody>
      </p:sp>
      <p:sp>
        <p:nvSpPr>
          <p:cNvPr id="3" name="Content Placeholder 2"/>
          <p:cNvSpPr>
            <a:spLocks noGrp="1"/>
          </p:cNvSpPr>
          <p:nvPr>
            <p:ph idx="1"/>
          </p:nvPr>
        </p:nvSpPr>
        <p:spPr/>
        <p:txBody>
          <a:bodyPr/>
          <a:lstStyle/>
          <a:p>
            <a:r>
              <a:rPr lang="en-US" dirty="0" smtClean="0"/>
              <a:t>One-Variable</a:t>
            </a:r>
          </a:p>
          <a:p>
            <a:r>
              <a:rPr lang="en-US" dirty="0" smtClean="0"/>
              <a:t>Graphs</a:t>
            </a:r>
          </a:p>
          <a:p>
            <a:pPr lvl="1"/>
            <a:r>
              <a:rPr lang="en-US" dirty="0" smtClean="0"/>
              <a:t>Histogram</a:t>
            </a:r>
          </a:p>
          <a:p>
            <a:pPr lvl="1"/>
            <a:r>
              <a:rPr lang="en-US" dirty="0" err="1" smtClean="0"/>
              <a:t>Ogive</a:t>
            </a:r>
            <a:endParaRPr lang="en-US" dirty="0" smtClean="0"/>
          </a:p>
          <a:p>
            <a:pPr lvl="1"/>
            <a:r>
              <a:rPr lang="en-US" dirty="0" smtClean="0"/>
              <a:t>Stem-and-Leaf Plot</a:t>
            </a:r>
          </a:p>
          <a:p>
            <a:pPr lvl="1"/>
            <a:r>
              <a:rPr lang="en-US" dirty="0" err="1" smtClean="0"/>
              <a:t>Dotplot</a:t>
            </a:r>
            <a:r>
              <a:rPr lang="en-US" dirty="0" smtClean="0"/>
              <a:t> </a:t>
            </a: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Model as an Approximation to the Binomial</a:t>
            </a:r>
            <a:endParaRPr lang="en-US" dirty="0"/>
          </a:p>
        </p:txBody>
      </p:sp>
      <p:sp>
        <p:nvSpPr>
          <p:cNvPr id="3" name="Content Placeholder 2"/>
          <p:cNvSpPr>
            <a:spLocks noGrp="1"/>
          </p:cNvSpPr>
          <p:nvPr>
            <p:ph idx="1"/>
          </p:nvPr>
        </p:nvSpPr>
        <p:spPr/>
        <p:txBody>
          <a:bodyPr/>
          <a:lstStyle/>
          <a:p>
            <a:r>
              <a:rPr lang="en-US" dirty="0" smtClean="0"/>
              <a:t>The Normal distribution can be used as an approximation for the binomial distribution provided that the number of successes and failures is at least ten (</a:t>
            </a:r>
            <a:r>
              <a:rPr lang="en-US" i="1" dirty="0" smtClean="0"/>
              <a:t>np</a:t>
            </a:r>
            <a:r>
              <a:rPr lang="en-US" dirty="0" smtClean="0">
                <a:latin typeface="Cambria Math"/>
                <a:ea typeface="Cambria Math"/>
              </a:rPr>
              <a:t>≥</a:t>
            </a:r>
            <a:r>
              <a:rPr lang="en-US" dirty="0" smtClean="0"/>
              <a:t>10 and </a:t>
            </a:r>
            <a:r>
              <a:rPr lang="en-US" i="1" dirty="0" smtClean="0"/>
              <a:t>nq</a:t>
            </a:r>
            <a:r>
              <a:rPr lang="en-US" dirty="0" smtClean="0">
                <a:latin typeface="Cambria Math"/>
                <a:ea typeface="Cambria Math"/>
              </a:rPr>
              <a:t>≥</a:t>
            </a:r>
            <a:r>
              <a:rPr lang="en-US" dirty="0" smtClean="0"/>
              <a:t>10).</a:t>
            </a:r>
          </a:p>
          <a:p>
            <a:r>
              <a:rPr lang="en-US" dirty="0" smtClean="0"/>
              <a:t>It is convenient to use this method of approximation when the number of trials is large and beyond the ability of the calculator to compute probabilities.</a:t>
            </a:r>
            <a:endParaRPr lang="en-US" dirty="0"/>
          </a:p>
        </p:txBody>
      </p:sp>
    </p:spTree>
    <p:extLst>
      <p:ext uri="{BB962C8B-B14F-4D97-AF65-F5344CB8AC3E}">
        <p14:creationId xmlns:p14="http://schemas.microsoft.com/office/powerpoint/2010/main" val="28063472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You need to Know</a:t>
            </a:r>
          </a:p>
        </p:txBody>
      </p:sp>
      <p:sp>
        <p:nvSpPr>
          <p:cNvPr id="5" name="Content Placeholder 4"/>
          <p:cNvSpPr>
            <a:spLocks noGrp="1"/>
          </p:cNvSpPr>
          <p:nvPr>
            <p:ph idx="1"/>
          </p:nvPr>
        </p:nvSpPr>
        <p:spPr/>
        <p:txBody>
          <a:bodyPr/>
          <a:lstStyle/>
          <a:p>
            <a:r>
              <a:rPr lang="en-US" dirty="0"/>
              <a:t>Describe the sample space of a random phenomenon.  For a finite number of outcomes, use the multiplication principle to determine the number of outcomes, and use counting techniques, Venn diagrams, and tree diagrams to determine simple probabilities. For the continuous case, use geometric areas to find probabilities (areas under simple density  curves) of events (intervals on the horizontal axis).</a:t>
            </a:r>
            <a:endParaRPr lang="en-US" sz="2800" dirty="0"/>
          </a:p>
          <a:p>
            <a:r>
              <a:rPr lang="en-US" dirty="0"/>
              <a:t>Know the probability rules and be able to apply them to determine probabilities of defined events. In particular, determine if a given assignment of probabilities is valid.</a:t>
            </a:r>
            <a:endParaRPr lang="en-US" sz="28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873690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Determine if two events are disjoint, complementary, or independent. Find unions and intersections of two or more events.</a:t>
            </a:r>
            <a:endParaRPr lang="en-US" sz="2800" dirty="0"/>
          </a:p>
          <a:p>
            <a:r>
              <a:rPr lang="en-US" dirty="0"/>
              <a:t>Use Venn diagrams to picture relationships among several events.</a:t>
            </a:r>
            <a:endParaRPr lang="en-US" sz="2800" dirty="0"/>
          </a:p>
          <a:p>
            <a:r>
              <a:rPr lang="en-US" dirty="0"/>
              <a:t>Use the general addition rule to find probabilities that involve intersecting events.</a:t>
            </a:r>
            <a:endParaRPr lang="en-US" sz="2800" dirty="0"/>
          </a:p>
          <a:p>
            <a:r>
              <a:rPr lang="en-US" dirty="0"/>
              <a:t>Understand the idea of independence. Judge when it is reasonable to assume independence as part of a probability model.</a:t>
            </a:r>
            <a:endParaRPr lang="en-US" sz="2800" dirty="0"/>
          </a:p>
          <a:p>
            <a:r>
              <a:rPr lang="en-US" dirty="0"/>
              <a:t>Use the multiplication rule for independent events to find the probability that all of several independent events occur</a:t>
            </a:r>
            <a:r>
              <a:rPr lang="en-US" dirty="0" smtClean="0"/>
              <a:t>.</a:t>
            </a:r>
            <a:endParaRPr lang="en-US" sz="2800" dirty="0"/>
          </a:p>
        </p:txBody>
      </p:sp>
    </p:spTree>
    <p:extLst>
      <p:ext uri="{BB962C8B-B14F-4D97-AF65-F5344CB8AC3E}">
        <p14:creationId xmlns:p14="http://schemas.microsoft.com/office/powerpoint/2010/main" val="16624575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Use the multiplication rule for independent events in combination with other probability rules to find the probabilities of complex events.</a:t>
            </a:r>
            <a:endParaRPr lang="en-US" sz="2800" dirty="0"/>
          </a:p>
          <a:p>
            <a:r>
              <a:rPr lang="en-US" dirty="0"/>
              <a:t>Understand the idea of conditional probability. Find conditional probabilities for individuals chosen at random from a table of counts of possible outcomes.</a:t>
            </a:r>
            <a:endParaRPr lang="en-US" sz="2800" dirty="0"/>
          </a:p>
          <a:p>
            <a:r>
              <a:rPr lang="en-US" dirty="0"/>
              <a:t>Use the general multiplication rule to find the joint probability P(A </a:t>
            </a:r>
            <a:r>
              <a:rPr lang="en-US" sz="2000" dirty="0"/>
              <a:t>⋂</a:t>
            </a:r>
            <a:r>
              <a:rPr lang="en-US" sz="3600" dirty="0"/>
              <a:t> </a:t>
            </a:r>
            <a:r>
              <a:rPr lang="en-US" dirty="0"/>
              <a:t>B) from P(A) and the conditional probability P(B </a:t>
            </a:r>
            <a:r>
              <a:rPr lang="en-US" sz="2000" dirty="0"/>
              <a:t>I </a:t>
            </a:r>
            <a:r>
              <a:rPr lang="en-US" dirty="0"/>
              <a:t>A) .</a:t>
            </a:r>
            <a:endParaRPr lang="en-US" sz="2800" dirty="0"/>
          </a:p>
          <a:p>
            <a:r>
              <a:rPr lang="en-US" dirty="0"/>
              <a:t>Construct tree diagrams to organize the use of the multiplication and addition rules to solve problems with several stages</a:t>
            </a:r>
            <a:r>
              <a:rPr lang="en-US" dirty="0" smtClean="0"/>
              <a:t>.</a:t>
            </a:r>
            <a:endParaRPr lang="en-US" dirty="0"/>
          </a:p>
        </p:txBody>
      </p:sp>
    </p:spTree>
    <p:extLst>
      <p:ext uri="{BB962C8B-B14F-4D97-AF65-F5344CB8AC3E}">
        <p14:creationId xmlns:p14="http://schemas.microsoft.com/office/powerpoint/2010/main" val="9869772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Recognize and define a discrete random variable, and construct a probability distribution table and a probability histogram for the random </a:t>
            </a:r>
            <a:r>
              <a:rPr lang="en-US" dirty="0" smtClean="0"/>
              <a:t>variable.</a:t>
            </a:r>
            <a:endParaRPr lang="en-US" dirty="0"/>
          </a:p>
          <a:p>
            <a:r>
              <a:rPr lang="en-US" dirty="0" smtClean="0"/>
              <a:t>Recognize </a:t>
            </a:r>
            <a:r>
              <a:rPr lang="en-US" dirty="0"/>
              <a:t>and define a continuous random variable, and determine probabilities of events as areas under density curves.</a:t>
            </a:r>
          </a:p>
          <a:p>
            <a:pPr lvl="0"/>
            <a:r>
              <a:rPr lang="en-US" dirty="0"/>
              <a:t>Given a Normal random variable, use the standard Normal table or a graphing calculator to find probabilities of events as areas under the standard Normal distribution curve.</a:t>
            </a:r>
          </a:p>
          <a:p>
            <a:pPr lvl="0"/>
            <a:r>
              <a:rPr lang="en-US" dirty="0"/>
              <a:t>Calculate the mean and variance of a discrete random variable. Find the expected payout in</a:t>
            </a:r>
            <a:r>
              <a:rPr lang="en-US" b="1" dirty="0"/>
              <a:t> </a:t>
            </a:r>
            <a:r>
              <a:rPr lang="en-US" dirty="0"/>
              <a:t>a raffle or similar game of chance.</a:t>
            </a:r>
          </a:p>
          <a:p>
            <a:endParaRPr lang="en-US" dirty="0"/>
          </a:p>
        </p:txBody>
      </p:sp>
    </p:spTree>
    <p:extLst>
      <p:ext uri="{BB962C8B-B14F-4D97-AF65-F5344CB8AC3E}">
        <p14:creationId xmlns:p14="http://schemas.microsoft.com/office/powerpoint/2010/main" val="12141472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pPr lvl="0"/>
            <a:r>
              <a:rPr lang="en-US" dirty="0"/>
              <a:t>Use rules for means and rules for variances to solve problems involving sums, differences, and linear combinations of random variables.</a:t>
            </a:r>
          </a:p>
          <a:p>
            <a:r>
              <a:rPr lang="en-US" dirty="0"/>
              <a:t>Identify a random variable as binomial by verifying four conditions: two out­ comes (success and failure); fixed number of trials; independent trials; and the same probability of success for each trial.</a:t>
            </a:r>
            <a:endParaRPr lang="en-US" sz="2800" dirty="0"/>
          </a:p>
          <a:p>
            <a:r>
              <a:rPr lang="en-US" dirty="0"/>
              <a:t>Use technology or the formula to determine binomial probabilities and to construct probability distribution tables and histograms.</a:t>
            </a:r>
            <a:endParaRPr lang="en-US" sz="2800" dirty="0"/>
          </a:p>
          <a:p>
            <a:r>
              <a:rPr lang="en-US" dirty="0"/>
              <a:t>Calculate cumulative distribution functions for binomial random variables, and construct cumulative distribution tables and histograms</a:t>
            </a:r>
            <a:r>
              <a:rPr lang="en-US" dirty="0" smtClean="0"/>
              <a:t>.</a:t>
            </a:r>
            <a:endParaRPr lang="en-US" sz="2800" dirty="0"/>
          </a:p>
        </p:txBody>
      </p:sp>
    </p:spTree>
    <p:extLst>
      <p:ext uri="{BB962C8B-B14F-4D97-AF65-F5344CB8AC3E}">
        <p14:creationId xmlns:p14="http://schemas.microsoft.com/office/powerpoint/2010/main" val="20158599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Calculate means (expected values) and standard deviations of binomial random variables.</a:t>
            </a:r>
            <a:endParaRPr lang="en-US" sz="2800" dirty="0"/>
          </a:p>
          <a:p>
            <a:r>
              <a:rPr lang="en-US" dirty="0"/>
              <a:t>Use a Normal approximation to the binomial distribution to compute probabilities.</a:t>
            </a:r>
            <a:endParaRPr lang="en-US" sz="2800" dirty="0"/>
          </a:p>
          <a:p>
            <a:r>
              <a:rPr lang="en-US" dirty="0"/>
              <a:t>Identify a random variable as geometric by verifying four conditions: two out­ comes (success and failure); independent trials; the same probability of success for each trial; and the count of interest is the number of trials required to get the first success.</a:t>
            </a:r>
            <a:endParaRPr lang="en-US" sz="2800" dirty="0"/>
          </a:p>
          <a:p>
            <a:r>
              <a:rPr lang="en-US" dirty="0"/>
              <a:t>Use formulas or technology to determine geometric probabilities and to construct probability distribution tables and histograms</a:t>
            </a:r>
            <a:r>
              <a:rPr lang="en-US" dirty="0" smtClean="0"/>
              <a:t>.</a:t>
            </a:r>
            <a:endParaRPr lang="en-US" sz="2800" dirty="0"/>
          </a:p>
        </p:txBody>
      </p:sp>
    </p:spTree>
    <p:extLst>
      <p:ext uri="{BB962C8B-B14F-4D97-AF65-F5344CB8AC3E}">
        <p14:creationId xmlns:p14="http://schemas.microsoft.com/office/powerpoint/2010/main" val="1846570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Calculate cumulative distribution functions for geometric random variables, and construct cumulative distribution tables and histograms.</a:t>
            </a:r>
            <a:endParaRPr lang="en-US" sz="2800" dirty="0"/>
          </a:p>
          <a:p>
            <a:r>
              <a:rPr lang="en-US" dirty="0"/>
              <a:t>Calculate expected values and standard deviations of geometric random variables</a:t>
            </a:r>
            <a:r>
              <a:rPr lang="en-US" dirty="0" smtClean="0"/>
              <a:t>.</a:t>
            </a:r>
            <a:r>
              <a:rPr lang="en-US" dirty="0"/>
              <a:t/>
            </a:r>
            <a:br>
              <a:rPr lang="en-US" dirty="0"/>
            </a:br>
            <a:endParaRPr lang="en-US" dirty="0"/>
          </a:p>
          <a:p>
            <a:endParaRPr lang="en-US" dirty="0"/>
          </a:p>
        </p:txBody>
      </p:sp>
    </p:spTree>
    <p:extLst>
      <p:ext uri="{BB962C8B-B14F-4D97-AF65-F5344CB8AC3E}">
        <p14:creationId xmlns:p14="http://schemas.microsoft.com/office/powerpoint/2010/main" val="426092107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Practice Problems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531429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#1</a:t>
            </a:r>
          </a:p>
        </p:txBody>
      </p:sp>
      <p:sp>
        <p:nvSpPr>
          <p:cNvPr id="6147" name="Rectangle 3"/>
          <p:cNvSpPr>
            <a:spLocks noGrp="1" noChangeArrowheads="1"/>
          </p:cNvSpPr>
          <p:nvPr>
            <p:ph type="body" idx="1"/>
          </p:nvPr>
        </p:nvSpPr>
        <p:spPr/>
        <p:txBody>
          <a:bodyPr/>
          <a:lstStyle/>
          <a:p>
            <a:pPr marL="609600" indent="-609600" eaLnBrk="1" hangingPunct="1">
              <a:buFont typeface="Wingdings" pitchFamily="2" charset="2"/>
              <a:buNone/>
            </a:pPr>
            <a:r>
              <a:rPr lang="en-US" dirty="0" smtClean="0"/>
              <a:t>	If P(A) = 0.5, P(B) = 0.6, and P(A </a:t>
            </a:r>
            <a:r>
              <a:rPr lang="en-US" dirty="0" smtClean="0">
                <a:sym typeface="Symbol" pitchFamily="18" charset="2"/>
              </a:rPr>
              <a:t></a:t>
            </a:r>
            <a:r>
              <a:rPr lang="en-US" dirty="0" smtClean="0"/>
              <a:t> B) = 0.3, then P(A </a:t>
            </a:r>
            <a:r>
              <a:rPr lang="en-US" dirty="0" smtClean="0">
                <a:sym typeface="Symbol" pitchFamily="18" charset="2"/>
              </a:rPr>
              <a:t></a:t>
            </a:r>
            <a:r>
              <a:rPr lang="en-US" dirty="0" smtClean="0"/>
              <a:t> B) is </a:t>
            </a:r>
          </a:p>
          <a:p>
            <a:pPr marL="609600" indent="-609600" eaLnBrk="1" hangingPunct="1">
              <a:buFont typeface="Wingdings" pitchFamily="2" charset="2"/>
              <a:buNone/>
            </a:pPr>
            <a:endParaRPr lang="en-US" dirty="0" smtClean="0"/>
          </a:p>
          <a:p>
            <a:pPr marL="1009650" lvl="1" indent="-609600">
              <a:buFont typeface="Wingdings" pitchFamily="2" charset="2"/>
              <a:buAutoNum type="alphaLcParenR"/>
            </a:pPr>
            <a:r>
              <a:rPr lang="en-US" dirty="0" smtClean="0"/>
              <a:t>0.8</a:t>
            </a:r>
          </a:p>
          <a:p>
            <a:pPr marL="1009650" lvl="1" indent="-609600">
              <a:buFont typeface="Wingdings" pitchFamily="2" charset="2"/>
              <a:buAutoNum type="alphaLcParenR"/>
            </a:pPr>
            <a:r>
              <a:rPr lang="en-US" dirty="0" smtClean="0"/>
              <a:t>0.5</a:t>
            </a:r>
          </a:p>
          <a:p>
            <a:pPr marL="1009650" lvl="1" indent="-609600">
              <a:buFont typeface="Wingdings" pitchFamily="2" charset="2"/>
              <a:buAutoNum type="alphaLcParenR"/>
            </a:pPr>
            <a:r>
              <a:rPr lang="en-US" dirty="0" smtClean="0"/>
              <a:t>0.6</a:t>
            </a:r>
          </a:p>
          <a:p>
            <a:pPr marL="1009650" lvl="1" indent="-609600">
              <a:buFont typeface="Wingdings" pitchFamily="2" charset="2"/>
              <a:buAutoNum type="alphaLcParenR"/>
            </a:pPr>
            <a:r>
              <a:rPr lang="en-US" dirty="0" smtClean="0"/>
              <a:t>0</a:t>
            </a:r>
          </a:p>
          <a:p>
            <a:pPr marL="609600" indent="-609600"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147">
                                            <p:txEl>
                                              <p:pRg st="2" end="2"/>
                                            </p:txEl>
                                          </p:spTgt>
                                        </p:tgtEl>
                                        <p:attrNameLst>
                                          <p:attrName>style.color</p:attrName>
                                        </p:attrNameLst>
                                      </p:cBhvr>
                                      <p:to>
                                        <a:srgbClr val="FFFF00"/>
                                      </p:to>
                                    </p:animClr>
                                    <p:animClr clrSpc="rgb" dir="cw">
                                      <p:cBhvr>
                                        <p:cTn id="7" dur="500" fill="hold"/>
                                        <p:tgtEl>
                                          <p:spTgt spid="6147">
                                            <p:txEl>
                                              <p:pRg st="2" end="2"/>
                                            </p:txEl>
                                          </p:spTgt>
                                        </p:tgtEl>
                                        <p:attrNameLst>
                                          <p:attrName>fillcolor</p:attrName>
                                        </p:attrNameLst>
                                      </p:cBhvr>
                                      <p:to>
                                        <a:srgbClr val="FFFF00"/>
                                      </p:to>
                                    </p:animClr>
                                    <p:set>
                                      <p:cBhvr>
                                        <p:cTn id="8" dur="500" fill="hold"/>
                                        <p:tgtEl>
                                          <p:spTgt spid="6147">
                                            <p:txEl>
                                              <p:pRg st="2" end="2"/>
                                            </p:txEl>
                                          </p:spTgt>
                                        </p:tgtEl>
                                        <p:attrNameLst>
                                          <p:attrName>fill.type</p:attrName>
                                        </p:attrNameLst>
                                      </p:cBhvr>
                                      <p:to>
                                        <p:strVal val="solid"/>
                                      </p:to>
                                    </p:set>
                                    <p:set>
                                      <p:cBhvr>
                                        <p:cTn id="9" dur="500" fill="hold"/>
                                        <p:tgtEl>
                                          <p:spTgt spid="614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639762"/>
          </a:xfrm>
        </p:spPr>
        <p:txBody>
          <a:bodyPr/>
          <a:lstStyle/>
          <a:p>
            <a:r>
              <a:rPr lang="en-US" dirty="0" smtClean="0"/>
              <a:t>Histogram</a:t>
            </a:r>
            <a:endParaRPr lang="en-US" dirty="0"/>
          </a:p>
        </p:txBody>
      </p:sp>
      <p:sp>
        <p:nvSpPr>
          <p:cNvPr id="3" name="Content Placeholder 2"/>
          <p:cNvSpPr>
            <a:spLocks noGrp="1"/>
          </p:cNvSpPr>
          <p:nvPr>
            <p:ph idx="1"/>
          </p:nvPr>
        </p:nvSpPr>
        <p:spPr>
          <a:xfrm>
            <a:off x="152400" y="4343400"/>
            <a:ext cx="8867775" cy="2286000"/>
          </a:xfrm>
        </p:spPr>
        <p:txBody>
          <a:bodyPr/>
          <a:lstStyle/>
          <a:p>
            <a:r>
              <a:rPr lang="en-US" sz="1800" dirty="0" smtClean="0"/>
              <a:t>Group data into classes of equal width.</a:t>
            </a:r>
          </a:p>
          <a:p>
            <a:r>
              <a:rPr lang="en-US" sz="1800" dirty="0" smtClean="0"/>
              <a:t>The counts in each class is the height of the bar.</a:t>
            </a:r>
          </a:p>
          <a:p>
            <a:r>
              <a:rPr lang="en-US" sz="1800" dirty="0" smtClean="0"/>
              <a:t>Describe distribution by; shape, center, spread.</a:t>
            </a:r>
          </a:p>
          <a:p>
            <a:r>
              <a:rPr lang="en-US" sz="1800" dirty="0" smtClean="0"/>
              <a:t>Unusual features should also be noted; gaps, clusters, outliers.</a:t>
            </a:r>
          </a:p>
          <a:p>
            <a:r>
              <a:rPr lang="en-US" sz="1800" dirty="0" smtClean="0"/>
              <a:t>Relative freq. and freq. histograms look the same except the vertical axis scale.</a:t>
            </a:r>
          </a:p>
          <a:p>
            <a:r>
              <a:rPr lang="en-US" sz="1800" dirty="0" smtClean="0"/>
              <a:t>Remember to describe the shape, center, and spread in the CONTEXT of the problem.</a:t>
            </a:r>
            <a:endParaRPr lang="en-US" sz="1800" dirty="0"/>
          </a:p>
        </p:txBody>
      </p:sp>
      <p:pic>
        <p:nvPicPr>
          <p:cNvPr id="4" name="Picture 1028" descr="02_02"/>
          <p:cNvPicPr>
            <a:picLocks noChangeAspect="1" noChangeArrowheads="1"/>
          </p:cNvPicPr>
          <p:nvPr/>
        </p:nvPicPr>
        <p:blipFill>
          <a:blip r:embed="rId2" cstate="print"/>
          <a:srcRect/>
          <a:stretch>
            <a:fillRect/>
          </a:stretch>
        </p:blipFill>
        <p:spPr bwMode="auto">
          <a:xfrm>
            <a:off x="1371601" y="990600"/>
            <a:ext cx="6106342" cy="32508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#2</a:t>
            </a:r>
          </a:p>
        </p:txBody>
      </p:sp>
      <p:sp>
        <p:nvSpPr>
          <p:cNvPr id="7171" name="Rectangle 3"/>
          <p:cNvSpPr>
            <a:spLocks noGrp="1" noChangeArrowheads="1"/>
          </p:cNvSpPr>
          <p:nvPr>
            <p:ph type="body" idx="1"/>
          </p:nvPr>
        </p:nvSpPr>
        <p:spPr/>
        <p:txBody>
          <a:bodyPr/>
          <a:lstStyle/>
          <a:p>
            <a:pPr marL="609600" indent="-609600" eaLnBrk="1" hangingPunct="1">
              <a:buFont typeface="Wingdings" pitchFamily="2" charset="2"/>
              <a:buNone/>
            </a:pPr>
            <a:r>
              <a:rPr lang="en-US" dirty="0" smtClean="0"/>
              <a:t>	If P(A) = 0.5, P(B) = 0.4, and P(B|A) = 0.3, then P(A </a:t>
            </a:r>
            <a:r>
              <a:rPr lang="en-US" dirty="0" smtClean="0">
                <a:sym typeface="Symbol" pitchFamily="18" charset="2"/>
              </a:rPr>
              <a:t></a:t>
            </a:r>
            <a:r>
              <a:rPr lang="en-US" dirty="0" smtClean="0"/>
              <a:t> B) is</a:t>
            </a:r>
          </a:p>
          <a:p>
            <a:pPr marL="609600" indent="-609600" eaLnBrk="1" hangingPunct="1">
              <a:buFont typeface="Wingdings" pitchFamily="2" charset="2"/>
              <a:buNone/>
            </a:pPr>
            <a:endParaRPr lang="en-US" dirty="0" smtClean="0"/>
          </a:p>
          <a:p>
            <a:pPr marL="1009650" lvl="1" indent="-609600">
              <a:buFont typeface="Wingdings" pitchFamily="2" charset="2"/>
              <a:buAutoNum type="alphaLcParenR"/>
            </a:pPr>
            <a:r>
              <a:rPr lang="en-US" dirty="0" smtClean="0"/>
              <a:t>0.75</a:t>
            </a:r>
          </a:p>
          <a:p>
            <a:pPr marL="1009650" lvl="1" indent="-609600">
              <a:buFont typeface="Wingdings" pitchFamily="2" charset="2"/>
              <a:buAutoNum type="alphaLcParenR"/>
            </a:pPr>
            <a:r>
              <a:rPr lang="en-US" dirty="0" smtClean="0"/>
              <a:t>0.6</a:t>
            </a:r>
          </a:p>
          <a:p>
            <a:pPr marL="1009650" lvl="1" indent="-609600">
              <a:buFont typeface="Wingdings" pitchFamily="2" charset="2"/>
              <a:buAutoNum type="alphaLcParenR"/>
            </a:pPr>
            <a:r>
              <a:rPr lang="en-US" dirty="0" smtClean="0"/>
              <a:t>0.12</a:t>
            </a:r>
          </a:p>
          <a:p>
            <a:pPr marL="1009650" lvl="1" indent="-609600">
              <a:buFont typeface="Wingdings" pitchFamily="2" charset="2"/>
              <a:buAutoNum type="alphaLcParenR"/>
            </a:pPr>
            <a:r>
              <a:rPr lang="en-US" dirty="0" smtClean="0"/>
              <a:t>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171">
                                            <p:txEl>
                                              <p:pRg st="5" end="5"/>
                                            </p:txEl>
                                          </p:spTgt>
                                        </p:tgtEl>
                                        <p:attrNameLst>
                                          <p:attrName>style.color</p:attrName>
                                        </p:attrNameLst>
                                      </p:cBhvr>
                                      <p:to>
                                        <a:srgbClr val="FFFF00"/>
                                      </p:to>
                                    </p:animClr>
                                    <p:animClr clrSpc="rgb" dir="cw">
                                      <p:cBhvr>
                                        <p:cTn id="7" dur="500" fill="hold"/>
                                        <p:tgtEl>
                                          <p:spTgt spid="7171">
                                            <p:txEl>
                                              <p:pRg st="5" end="5"/>
                                            </p:txEl>
                                          </p:spTgt>
                                        </p:tgtEl>
                                        <p:attrNameLst>
                                          <p:attrName>fillcolor</p:attrName>
                                        </p:attrNameLst>
                                      </p:cBhvr>
                                      <p:to>
                                        <a:srgbClr val="FFFF00"/>
                                      </p:to>
                                    </p:animClr>
                                    <p:set>
                                      <p:cBhvr>
                                        <p:cTn id="8" dur="500" fill="hold"/>
                                        <p:tgtEl>
                                          <p:spTgt spid="7171">
                                            <p:txEl>
                                              <p:pRg st="5" end="5"/>
                                            </p:txEl>
                                          </p:spTgt>
                                        </p:tgtEl>
                                        <p:attrNameLst>
                                          <p:attrName>fill.type</p:attrName>
                                        </p:attrNameLst>
                                      </p:cBhvr>
                                      <p:to>
                                        <p:strVal val="solid"/>
                                      </p:to>
                                    </p:set>
                                    <p:set>
                                      <p:cBhvr>
                                        <p:cTn id="9" dur="500" fill="hold"/>
                                        <p:tgtEl>
                                          <p:spTgt spid="7171">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#3</a:t>
            </a:r>
          </a:p>
        </p:txBody>
      </p:sp>
      <p:sp>
        <p:nvSpPr>
          <p:cNvPr id="8195" name="Rectangle 3"/>
          <p:cNvSpPr>
            <a:spLocks noGrp="1" noChangeArrowheads="1"/>
          </p:cNvSpPr>
          <p:nvPr>
            <p:ph type="body" idx="1"/>
          </p:nvPr>
        </p:nvSpPr>
        <p:spPr/>
        <p:txBody>
          <a:bodyPr/>
          <a:lstStyle/>
          <a:p>
            <a:pPr marL="609600" indent="-609600" eaLnBrk="1" hangingPunct="1">
              <a:buFont typeface="Wingdings" pitchFamily="2" charset="2"/>
              <a:buNone/>
            </a:pPr>
            <a:r>
              <a:rPr lang="en-US" dirty="0" smtClean="0"/>
              <a:t>	If A and B are mutually excusive events and P(A) = 0.2 and P(B) = 0.7, then </a:t>
            </a:r>
          </a:p>
          <a:p>
            <a:pPr marL="609600" indent="-609600" eaLnBrk="1" hangingPunct="1">
              <a:buFont typeface="Wingdings" pitchFamily="2" charset="2"/>
              <a:buNone/>
            </a:pPr>
            <a:r>
              <a:rPr lang="en-US" dirty="0" smtClean="0"/>
              <a:t>	P (A </a:t>
            </a:r>
            <a:r>
              <a:rPr lang="en-US" dirty="0" smtClean="0">
                <a:sym typeface="Symbol" pitchFamily="18" charset="2"/>
              </a:rPr>
              <a:t></a:t>
            </a:r>
            <a:r>
              <a:rPr lang="en-US" dirty="0" smtClean="0"/>
              <a:t> B) is</a:t>
            </a:r>
          </a:p>
          <a:p>
            <a:pPr marL="609600" indent="-609600" eaLnBrk="1" hangingPunct="1">
              <a:buFont typeface="Wingdings" pitchFamily="2" charset="2"/>
              <a:buNone/>
            </a:pPr>
            <a:endParaRPr lang="en-US" dirty="0" smtClean="0"/>
          </a:p>
          <a:p>
            <a:pPr marL="1009650" lvl="1" indent="-609600">
              <a:buFont typeface="Wingdings" pitchFamily="2" charset="2"/>
              <a:buAutoNum type="alphaLcParenR"/>
            </a:pPr>
            <a:r>
              <a:rPr lang="en-US" dirty="0" smtClean="0"/>
              <a:t>0.14</a:t>
            </a:r>
          </a:p>
          <a:p>
            <a:pPr marL="1009650" lvl="1" indent="-609600">
              <a:buFont typeface="Wingdings" pitchFamily="2" charset="2"/>
              <a:buAutoNum type="alphaLcParenR"/>
            </a:pPr>
            <a:r>
              <a:rPr lang="en-US" dirty="0" smtClean="0"/>
              <a:t>0</a:t>
            </a:r>
          </a:p>
          <a:p>
            <a:pPr marL="1009650" lvl="1" indent="-609600">
              <a:buFont typeface="Wingdings" pitchFamily="2" charset="2"/>
              <a:buAutoNum type="alphaLcParenR"/>
            </a:pPr>
            <a:r>
              <a:rPr lang="en-US" dirty="0" smtClean="0"/>
              <a:t>0.9</a:t>
            </a:r>
          </a:p>
          <a:p>
            <a:pPr marL="1009650" lvl="1" indent="-609600">
              <a:buFont typeface="Wingdings" pitchFamily="2" charset="2"/>
              <a:buAutoNum type="alphaLcParenR"/>
            </a:pPr>
            <a:r>
              <a:rPr lang="en-US" dirty="0" smtClean="0"/>
              <a:t>0.2857</a:t>
            </a:r>
          </a:p>
          <a:p>
            <a:pPr marL="1009650" lvl="1" indent="-609600">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8195">
                                            <p:txEl>
                                              <p:pRg st="4" end="4"/>
                                            </p:txEl>
                                          </p:spTgt>
                                        </p:tgtEl>
                                        <p:attrNameLst>
                                          <p:attrName>style.color</p:attrName>
                                        </p:attrNameLst>
                                      </p:cBhvr>
                                      <p:to>
                                        <a:srgbClr val="FFFF00"/>
                                      </p:to>
                                    </p:animClr>
                                    <p:animClr clrSpc="rgb" dir="cw">
                                      <p:cBhvr>
                                        <p:cTn id="7" dur="500" fill="hold"/>
                                        <p:tgtEl>
                                          <p:spTgt spid="8195">
                                            <p:txEl>
                                              <p:pRg st="4" end="4"/>
                                            </p:txEl>
                                          </p:spTgt>
                                        </p:tgtEl>
                                        <p:attrNameLst>
                                          <p:attrName>fillcolor</p:attrName>
                                        </p:attrNameLst>
                                      </p:cBhvr>
                                      <p:to>
                                        <a:srgbClr val="FFFF00"/>
                                      </p:to>
                                    </p:animClr>
                                    <p:set>
                                      <p:cBhvr>
                                        <p:cTn id="8" dur="500" fill="hold"/>
                                        <p:tgtEl>
                                          <p:spTgt spid="8195">
                                            <p:txEl>
                                              <p:pRg st="4" end="4"/>
                                            </p:txEl>
                                          </p:spTgt>
                                        </p:tgtEl>
                                        <p:attrNameLst>
                                          <p:attrName>fill.type</p:attrName>
                                        </p:attrNameLst>
                                      </p:cBhvr>
                                      <p:to>
                                        <p:strVal val="solid"/>
                                      </p:to>
                                    </p:set>
                                    <p:set>
                                      <p:cBhvr>
                                        <p:cTn id="9" dur="500" fill="hold"/>
                                        <p:tgtEl>
                                          <p:spTgt spid="8195">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#4</a:t>
            </a:r>
          </a:p>
        </p:txBody>
      </p:sp>
      <p:sp>
        <p:nvSpPr>
          <p:cNvPr id="9219" name="Rectangle 3"/>
          <p:cNvSpPr>
            <a:spLocks noGrp="1" noChangeArrowheads="1"/>
          </p:cNvSpPr>
          <p:nvPr>
            <p:ph type="body" idx="1"/>
          </p:nvPr>
        </p:nvSpPr>
        <p:spPr/>
        <p:txBody>
          <a:bodyPr/>
          <a:lstStyle/>
          <a:p>
            <a:pPr marL="609600" indent="-609600" eaLnBrk="1" hangingPunct="1">
              <a:buFont typeface="Wingdings" pitchFamily="2" charset="2"/>
              <a:buNone/>
            </a:pPr>
            <a:r>
              <a:rPr lang="en-US" sz="2800" dirty="0" smtClean="0"/>
              <a:t>	</a:t>
            </a:r>
            <a:r>
              <a:rPr lang="en-US" dirty="0" smtClean="0"/>
              <a:t>In a particular rural region, 65% of the residents are smokers, and research indicates that 15 percent of the smokers have some form of lung cancer.  The probability of a resident is a smoker and has lung cancer is</a:t>
            </a:r>
          </a:p>
          <a:p>
            <a:pPr marL="609600" indent="-609600" eaLnBrk="1" hangingPunct="1">
              <a:buFont typeface="Wingdings" pitchFamily="2" charset="2"/>
              <a:buNone/>
            </a:pPr>
            <a:endParaRPr lang="en-US" dirty="0" smtClean="0"/>
          </a:p>
          <a:p>
            <a:pPr marL="1009650" lvl="1" indent="-609600">
              <a:buFont typeface="Wingdings" pitchFamily="2" charset="2"/>
              <a:buAutoNum type="alphaLcParenR"/>
            </a:pPr>
            <a:r>
              <a:rPr lang="en-US" dirty="0" smtClean="0"/>
              <a:t>0.0975</a:t>
            </a:r>
          </a:p>
          <a:p>
            <a:pPr marL="1009650" lvl="1" indent="-609600">
              <a:buFont typeface="Wingdings" pitchFamily="2" charset="2"/>
              <a:buAutoNum type="alphaLcParenR"/>
            </a:pPr>
            <a:r>
              <a:rPr lang="en-US" dirty="0" smtClean="0"/>
              <a:t>0.2308</a:t>
            </a:r>
          </a:p>
          <a:p>
            <a:pPr marL="1009650" lvl="1" indent="-609600">
              <a:buFont typeface="Wingdings" pitchFamily="2" charset="2"/>
              <a:buAutoNum type="alphaLcParenR"/>
            </a:pPr>
            <a:r>
              <a:rPr lang="en-US" dirty="0" smtClean="0"/>
              <a:t>0.15</a:t>
            </a:r>
          </a:p>
          <a:p>
            <a:pPr marL="1009650" lvl="1" indent="-609600">
              <a:buFont typeface="Wingdings" pitchFamily="2" charset="2"/>
              <a:buAutoNum type="alphaLcParenR"/>
            </a:pPr>
            <a:r>
              <a:rPr lang="en-US" dirty="0" smtClean="0"/>
              <a:t>0.65</a:t>
            </a:r>
          </a:p>
          <a:p>
            <a:pPr marL="609600" indent="-609600" eaLnBrk="1" hangingPunct="1">
              <a:buFont typeface="Wingdings" pitchFamily="2" charset="2"/>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219">
                                            <p:txEl>
                                              <p:pRg st="2" end="2"/>
                                            </p:txEl>
                                          </p:spTgt>
                                        </p:tgtEl>
                                        <p:attrNameLst>
                                          <p:attrName>style.color</p:attrName>
                                        </p:attrNameLst>
                                      </p:cBhvr>
                                      <p:to>
                                        <a:srgbClr val="FFFF00"/>
                                      </p:to>
                                    </p:animClr>
                                    <p:animClr clrSpc="rgb" dir="cw">
                                      <p:cBhvr>
                                        <p:cTn id="7" dur="500" fill="hold"/>
                                        <p:tgtEl>
                                          <p:spTgt spid="9219">
                                            <p:txEl>
                                              <p:pRg st="2" end="2"/>
                                            </p:txEl>
                                          </p:spTgt>
                                        </p:tgtEl>
                                        <p:attrNameLst>
                                          <p:attrName>fillcolor</p:attrName>
                                        </p:attrNameLst>
                                      </p:cBhvr>
                                      <p:to>
                                        <a:srgbClr val="FFFF00"/>
                                      </p:to>
                                    </p:animClr>
                                    <p:set>
                                      <p:cBhvr>
                                        <p:cTn id="8" dur="500" fill="hold"/>
                                        <p:tgtEl>
                                          <p:spTgt spid="9219">
                                            <p:txEl>
                                              <p:pRg st="2" end="2"/>
                                            </p:txEl>
                                          </p:spTgt>
                                        </p:tgtEl>
                                        <p:attrNameLst>
                                          <p:attrName>fill.type</p:attrName>
                                        </p:attrNameLst>
                                      </p:cBhvr>
                                      <p:to>
                                        <p:strVal val="solid"/>
                                      </p:to>
                                    </p:set>
                                    <p:set>
                                      <p:cBhvr>
                                        <p:cTn id="9" dur="500" fill="hold"/>
                                        <p:tgtEl>
                                          <p:spTgt spid="9219">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#5</a:t>
            </a:r>
          </a:p>
        </p:txBody>
      </p:sp>
      <p:sp>
        <p:nvSpPr>
          <p:cNvPr id="10243"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dirty="0" smtClean="0"/>
              <a:t>	</a:t>
            </a:r>
            <a:r>
              <a:rPr lang="en-US" sz="2200" dirty="0" smtClean="0"/>
              <a:t>In a 1974 “Dear Abby” letter, a woman lamented that she had just given birth to her eighth child and all were girls!  Her doctor had assured her that the chance of an 8</a:t>
            </a:r>
            <a:r>
              <a:rPr lang="en-US" sz="2200" baseline="30000" dirty="0" smtClean="0"/>
              <a:t>th</a:t>
            </a:r>
            <a:r>
              <a:rPr lang="en-US" sz="2200" dirty="0" smtClean="0"/>
              <a:t> girl was only 1 in 100.  What was the real probability that the eighth child would be a girl?  Before the birth of the first child, what was the probability that the woman would have eight girls in a row?</a:t>
            </a:r>
          </a:p>
          <a:p>
            <a:pPr marL="609600" indent="-609600" eaLnBrk="1" hangingPunct="1">
              <a:lnSpc>
                <a:spcPct val="90000"/>
              </a:lnSpc>
              <a:buFont typeface="Wingdings" pitchFamily="2" charset="2"/>
              <a:buNone/>
            </a:pPr>
            <a:endParaRPr lang="en-US" sz="2200" dirty="0" smtClean="0"/>
          </a:p>
          <a:p>
            <a:pPr marL="609600" indent="-609600" eaLnBrk="1" hangingPunct="1">
              <a:lnSpc>
                <a:spcPct val="90000"/>
              </a:lnSpc>
              <a:buFont typeface="Wingdings" pitchFamily="2" charset="2"/>
              <a:buNone/>
            </a:pPr>
            <a:r>
              <a:rPr lang="en-US" sz="2200" dirty="0" smtClean="0"/>
              <a:t>	a)  .5, .0039</a:t>
            </a:r>
          </a:p>
          <a:p>
            <a:pPr marL="609600" indent="-609600" eaLnBrk="1" hangingPunct="1">
              <a:lnSpc>
                <a:spcPct val="90000"/>
              </a:lnSpc>
              <a:buFont typeface="Wingdings" pitchFamily="2" charset="2"/>
              <a:buNone/>
            </a:pPr>
            <a:r>
              <a:rPr lang="en-US" sz="2200" dirty="0" smtClean="0"/>
              <a:t>	b)  .0039, .0039</a:t>
            </a:r>
          </a:p>
          <a:p>
            <a:pPr marL="609600" indent="-609600" eaLnBrk="1" hangingPunct="1">
              <a:lnSpc>
                <a:spcPct val="90000"/>
              </a:lnSpc>
              <a:buFont typeface="Wingdings" pitchFamily="2" charset="2"/>
              <a:buNone/>
            </a:pPr>
            <a:r>
              <a:rPr lang="en-US" sz="2200" dirty="0" smtClean="0"/>
              <a:t>	c)  .5, .5</a:t>
            </a:r>
          </a:p>
          <a:p>
            <a:pPr marL="609600" indent="-609600" eaLnBrk="1" hangingPunct="1">
              <a:lnSpc>
                <a:spcPct val="90000"/>
              </a:lnSpc>
              <a:buFont typeface="Wingdings" pitchFamily="2" charset="2"/>
              <a:buNone/>
            </a:pPr>
            <a:r>
              <a:rPr lang="en-US" sz="2200" dirty="0" smtClean="0"/>
              <a:t>	d)  .0039, .4</a:t>
            </a:r>
          </a:p>
          <a:p>
            <a:pPr marL="609600" indent="-609600" eaLnBrk="1" hangingPunct="1">
              <a:lnSpc>
                <a:spcPct val="90000"/>
              </a:lnSpc>
              <a:buFont typeface="Wingdings" pitchFamily="2" charset="2"/>
              <a:buNone/>
            </a:pPr>
            <a:r>
              <a:rPr lang="en-US" sz="2200" dirty="0" smtClean="0"/>
              <a:t>	e)  .5, .01</a:t>
            </a:r>
          </a:p>
          <a:p>
            <a:pPr marL="609600" indent="-609600" eaLnBrk="1" hangingPunct="1">
              <a:lnSpc>
                <a:spcPct val="90000"/>
              </a:lnSpc>
              <a:buFont typeface="Wingdings" pitchFamily="2" charset="2"/>
              <a:buNone/>
            </a:pPr>
            <a:endParaRPr lang="en-US"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243">
                                            <p:txEl>
                                              <p:pRg st="2" end="2"/>
                                            </p:txEl>
                                          </p:spTgt>
                                        </p:tgtEl>
                                        <p:attrNameLst>
                                          <p:attrName>style.color</p:attrName>
                                        </p:attrNameLst>
                                      </p:cBhvr>
                                      <p:to>
                                        <a:srgbClr val="FFFF00"/>
                                      </p:to>
                                    </p:animClr>
                                    <p:animClr clrSpc="rgb" dir="cw">
                                      <p:cBhvr>
                                        <p:cTn id="7" dur="500" fill="hold"/>
                                        <p:tgtEl>
                                          <p:spTgt spid="10243">
                                            <p:txEl>
                                              <p:pRg st="2" end="2"/>
                                            </p:txEl>
                                          </p:spTgt>
                                        </p:tgtEl>
                                        <p:attrNameLst>
                                          <p:attrName>fillcolor</p:attrName>
                                        </p:attrNameLst>
                                      </p:cBhvr>
                                      <p:to>
                                        <a:srgbClr val="FFFF00"/>
                                      </p:to>
                                    </p:animClr>
                                    <p:set>
                                      <p:cBhvr>
                                        <p:cTn id="8" dur="500" fill="hold"/>
                                        <p:tgtEl>
                                          <p:spTgt spid="10243">
                                            <p:txEl>
                                              <p:pRg st="2" end="2"/>
                                            </p:txEl>
                                          </p:spTgt>
                                        </p:tgtEl>
                                        <p:attrNameLst>
                                          <p:attrName>fill.type</p:attrName>
                                        </p:attrNameLst>
                                      </p:cBhvr>
                                      <p:to>
                                        <p:strVal val="solid"/>
                                      </p:to>
                                    </p:set>
                                    <p:set>
                                      <p:cBhvr>
                                        <p:cTn id="9" dur="500" fill="hold"/>
                                        <p:tgtEl>
                                          <p:spTgt spid="1024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#6</a:t>
            </a:r>
          </a:p>
        </p:txBody>
      </p:sp>
      <p:sp>
        <p:nvSpPr>
          <p:cNvPr id="11267"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dirty="0" smtClean="0"/>
              <a:t>	A randomly selected student is asked to respond to yes, no, or maybe to the question, “Do you intend to vote in the next presidential election?”  The sample space is {yes, no, maybe}.  Which of the following represents a legitimate assignment of probabilities for this sample space?</a:t>
            </a:r>
          </a:p>
          <a:p>
            <a:pPr marL="609600" indent="-609600" eaLnBrk="1" hangingPunct="1">
              <a:lnSpc>
                <a:spcPct val="90000"/>
              </a:lnSpc>
              <a:buFont typeface="Wingdings" pitchFamily="2" charset="2"/>
              <a:buNone/>
            </a:pPr>
            <a:endParaRPr lang="en-US" sz="2400" dirty="0" smtClean="0"/>
          </a:p>
          <a:p>
            <a:pPr marL="1009650" lvl="1" indent="-609600">
              <a:lnSpc>
                <a:spcPct val="90000"/>
              </a:lnSpc>
              <a:buFont typeface="Wingdings" pitchFamily="2" charset="2"/>
              <a:buAutoNum type="alphaLcParenR"/>
            </a:pPr>
            <a:r>
              <a:rPr lang="en-US" dirty="0" smtClean="0"/>
              <a:t>.4, .4, .2</a:t>
            </a:r>
          </a:p>
          <a:p>
            <a:pPr marL="1009650" lvl="1" indent="-609600">
              <a:lnSpc>
                <a:spcPct val="90000"/>
              </a:lnSpc>
              <a:buFont typeface="Wingdings" pitchFamily="2" charset="2"/>
              <a:buAutoNum type="alphaLcParenR"/>
            </a:pPr>
            <a:r>
              <a:rPr lang="en-US" dirty="0" smtClean="0"/>
              <a:t>.4, .6, .4</a:t>
            </a:r>
          </a:p>
          <a:p>
            <a:pPr marL="1009650" lvl="1" indent="-609600">
              <a:lnSpc>
                <a:spcPct val="90000"/>
              </a:lnSpc>
              <a:buFont typeface="Wingdings" pitchFamily="2" charset="2"/>
              <a:buAutoNum type="alphaLcParenR"/>
            </a:pPr>
            <a:r>
              <a:rPr lang="en-US" dirty="0" smtClean="0"/>
              <a:t>.3, .3, .3</a:t>
            </a:r>
          </a:p>
          <a:p>
            <a:pPr marL="1009650" lvl="1" indent="-609600">
              <a:lnSpc>
                <a:spcPct val="90000"/>
              </a:lnSpc>
              <a:buFont typeface="Wingdings" pitchFamily="2" charset="2"/>
              <a:buAutoNum type="alphaLcParenR"/>
            </a:pPr>
            <a:r>
              <a:rPr lang="en-US" dirty="0" smtClean="0"/>
              <a:t>.5, .3, -.2</a:t>
            </a:r>
          </a:p>
          <a:p>
            <a:pPr marL="1009650" lvl="1" indent="-609600">
              <a:lnSpc>
                <a:spcPct val="90000"/>
              </a:lnSpc>
              <a:buFont typeface="Wingdings" pitchFamily="2" charset="2"/>
              <a:buAutoNum type="alphaLcParenR"/>
            </a:pPr>
            <a:r>
              <a:rPr lang="en-US" dirty="0" smtClean="0"/>
              <a:t>None of the above</a:t>
            </a:r>
          </a:p>
          <a:p>
            <a:pPr marL="1009650" lvl="1" indent="-609600">
              <a:lnSpc>
                <a:spcPct val="90000"/>
              </a:lnSpc>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67">
                                            <p:txEl>
                                              <p:pRg st="2" end="2"/>
                                            </p:txEl>
                                          </p:spTgt>
                                        </p:tgtEl>
                                        <p:attrNameLst>
                                          <p:attrName>style.color</p:attrName>
                                        </p:attrNameLst>
                                      </p:cBhvr>
                                      <p:to>
                                        <a:srgbClr val="FFFF00"/>
                                      </p:to>
                                    </p:animClr>
                                    <p:animClr clrSpc="rgb" dir="cw">
                                      <p:cBhvr>
                                        <p:cTn id="7" dur="500" fill="hold"/>
                                        <p:tgtEl>
                                          <p:spTgt spid="11267">
                                            <p:txEl>
                                              <p:pRg st="2" end="2"/>
                                            </p:txEl>
                                          </p:spTgt>
                                        </p:tgtEl>
                                        <p:attrNameLst>
                                          <p:attrName>fillcolor</p:attrName>
                                        </p:attrNameLst>
                                      </p:cBhvr>
                                      <p:to>
                                        <a:srgbClr val="FFFF00"/>
                                      </p:to>
                                    </p:animClr>
                                    <p:set>
                                      <p:cBhvr>
                                        <p:cTn id="8" dur="500" fill="hold"/>
                                        <p:tgtEl>
                                          <p:spTgt spid="11267">
                                            <p:txEl>
                                              <p:pRg st="2" end="2"/>
                                            </p:txEl>
                                          </p:spTgt>
                                        </p:tgtEl>
                                        <p:attrNameLst>
                                          <p:attrName>fill.type</p:attrName>
                                        </p:attrNameLst>
                                      </p:cBhvr>
                                      <p:to>
                                        <p:strVal val="solid"/>
                                      </p:to>
                                    </p:set>
                                    <p:set>
                                      <p:cBhvr>
                                        <p:cTn id="9" dur="500" fill="hold"/>
                                        <p:tgtEl>
                                          <p:spTgt spid="1126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#7</a:t>
            </a:r>
          </a:p>
        </p:txBody>
      </p:sp>
      <p:sp>
        <p:nvSpPr>
          <p:cNvPr id="12291" name="Rectangle 3"/>
          <p:cNvSpPr>
            <a:spLocks noGrp="1" noChangeArrowheads="1"/>
          </p:cNvSpPr>
          <p:nvPr>
            <p:ph type="body" idx="1"/>
          </p:nvPr>
        </p:nvSpPr>
        <p:spPr/>
        <p:txBody>
          <a:bodyPr/>
          <a:lstStyle/>
          <a:p>
            <a:pPr marL="609600" indent="-609600" eaLnBrk="1" hangingPunct="1">
              <a:buFont typeface="Wingdings" pitchFamily="2" charset="2"/>
              <a:buNone/>
            </a:pPr>
            <a:r>
              <a:rPr lang="en-US" dirty="0" smtClean="0"/>
              <a:t>	If you choose a card at random from a well-shuffled deck of 52 cards, what is the probability that the card chosen is not a heart?</a:t>
            </a:r>
          </a:p>
          <a:p>
            <a:pPr marL="609600" indent="-609600" eaLnBrk="1" hangingPunct="1">
              <a:buFont typeface="Wingdings" pitchFamily="2" charset="2"/>
              <a:buNone/>
            </a:pPr>
            <a:endParaRPr lang="en-US" dirty="0" smtClean="0"/>
          </a:p>
          <a:p>
            <a:pPr marL="1009650" lvl="1" indent="-609600">
              <a:buFont typeface="Wingdings" pitchFamily="2" charset="2"/>
              <a:buAutoNum type="alphaLcParenR"/>
            </a:pPr>
            <a:r>
              <a:rPr lang="en-US" dirty="0" smtClean="0"/>
              <a:t>.25</a:t>
            </a:r>
          </a:p>
          <a:p>
            <a:pPr marL="1009650" lvl="1" indent="-609600">
              <a:buFont typeface="Wingdings" pitchFamily="2" charset="2"/>
              <a:buAutoNum type="alphaLcParenR"/>
            </a:pPr>
            <a:r>
              <a:rPr lang="en-US" dirty="0" smtClean="0"/>
              <a:t>.50</a:t>
            </a:r>
          </a:p>
          <a:p>
            <a:pPr marL="1009650" lvl="1" indent="-609600">
              <a:buFont typeface="Wingdings" pitchFamily="2" charset="2"/>
              <a:buAutoNum type="alphaLcParenR"/>
            </a:pPr>
            <a:r>
              <a:rPr lang="en-US" dirty="0" smtClean="0"/>
              <a:t>.75</a:t>
            </a:r>
          </a:p>
          <a:p>
            <a:pPr marL="1009650" lvl="1" indent="-609600">
              <a:buFont typeface="Wingdings" pitchFamily="2" charset="2"/>
              <a:buAutoNum type="alphaLcParenR"/>
            </a:pPr>
            <a:r>
              <a:rPr lang="en-US" dirty="0" smtClean="0"/>
              <a:t>1</a:t>
            </a:r>
          </a:p>
          <a:p>
            <a:pPr marL="609600" indent="-609600" eaLnBrk="1" hangingPunct="1">
              <a:buFont typeface="Wingdings" pitchFamily="2" charset="2"/>
              <a:buAutoNum type="alphaLcPeriod"/>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2291">
                                            <p:txEl>
                                              <p:pRg st="4" end="4"/>
                                            </p:txEl>
                                          </p:spTgt>
                                        </p:tgtEl>
                                        <p:attrNameLst>
                                          <p:attrName>style.color</p:attrName>
                                        </p:attrNameLst>
                                      </p:cBhvr>
                                      <p:to>
                                        <a:srgbClr val="FFFF00"/>
                                      </p:to>
                                    </p:animClr>
                                    <p:animClr clrSpc="rgb" dir="cw">
                                      <p:cBhvr>
                                        <p:cTn id="7" dur="500" fill="hold"/>
                                        <p:tgtEl>
                                          <p:spTgt spid="12291">
                                            <p:txEl>
                                              <p:pRg st="4" end="4"/>
                                            </p:txEl>
                                          </p:spTgt>
                                        </p:tgtEl>
                                        <p:attrNameLst>
                                          <p:attrName>fillcolor</p:attrName>
                                        </p:attrNameLst>
                                      </p:cBhvr>
                                      <p:to>
                                        <a:srgbClr val="FFFF00"/>
                                      </p:to>
                                    </p:animClr>
                                    <p:set>
                                      <p:cBhvr>
                                        <p:cTn id="8" dur="500" fill="hold"/>
                                        <p:tgtEl>
                                          <p:spTgt spid="12291">
                                            <p:txEl>
                                              <p:pRg st="4" end="4"/>
                                            </p:txEl>
                                          </p:spTgt>
                                        </p:tgtEl>
                                        <p:attrNameLst>
                                          <p:attrName>fill.type</p:attrName>
                                        </p:attrNameLst>
                                      </p:cBhvr>
                                      <p:to>
                                        <p:strVal val="solid"/>
                                      </p:to>
                                    </p:set>
                                    <p:set>
                                      <p:cBhvr>
                                        <p:cTn id="9" dur="500" fill="hold"/>
                                        <p:tgtEl>
                                          <p:spTgt spid="12291">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#8</a:t>
            </a:r>
          </a:p>
        </p:txBody>
      </p:sp>
      <p:sp>
        <p:nvSpPr>
          <p:cNvPr id="13315"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sz="2800" dirty="0" smtClean="0"/>
              <a:t>	</a:t>
            </a:r>
            <a:r>
              <a:rPr lang="en-US" dirty="0" smtClean="0"/>
              <a:t>You play tennis regularly with a friend, and from past experience, you believe that the outcome of each match is independent.  For any given match you have a probability of 0.6 of winning.  The probability that you win the next two matches is</a:t>
            </a:r>
          </a:p>
          <a:p>
            <a:pPr marL="609600" indent="-609600" eaLnBrk="1" hangingPunct="1">
              <a:lnSpc>
                <a:spcPct val="80000"/>
              </a:lnSpc>
              <a:buFont typeface="Wingdings" pitchFamily="2" charset="2"/>
              <a:buNone/>
            </a:pPr>
            <a:endParaRPr lang="en-US" dirty="0" smtClean="0"/>
          </a:p>
          <a:p>
            <a:pPr marL="1009650" lvl="1" indent="-609600">
              <a:lnSpc>
                <a:spcPct val="80000"/>
              </a:lnSpc>
              <a:buFont typeface="Wingdings" pitchFamily="2" charset="2"/>
              <a:buAutoNum type="alphaLcParenR"/>
            </a:pPr>
            <a:r>
              <a:rPr lang="en-US" dirty="0" smtClean="0"/>
              <a:t>0.16</a:t>
            </a:r>
          </a:p>
          <a:p>
            <a:pPr marL="1009650" lvl="1" indent="-609600">
              <a:lnSpc>
                <a:spcPct val="80000"/>
              </a:lnSpc>
              <a:buFont typeface="Wingdings" pitchFamily="2" charset="2"/>
              <a:buAutoNum type="alphaLcParenR"/>
            </a:pPr>
            <a:r>
              <a:rPr lang="en-US" dirty="0" smtClean="0"/>
              <a:t>0.36</a:t>
            </a:r>
          </a:p>
          <a:p>
            <a:pPr marL="1009650" lvl="1" indent="-609600">
              <a:lnSpc>
                <a:spcPct val="80000"/>
              </a:lnSpc>
              <a:buFont typeface="Wingdings" pitchFamily="2" charset="2"/>
              <a:buAutoNum type="alphaLcParenR"/>
            </a:pPr>
            <a:r>
              <a:rPr lang="en-US" dirty="0" smtClean="0"/>
              <a:t>0.4</a:t>
            </a:r>
          </a:p>
          <a:p>
            <a:pPr marL="1009650" lvl="1" indent="-609600">
              <a:lnSpc>
                <a:spcPct val="80000"/>
              </a:lnSpc>
              <a:buFont typeface="Wingdings" pitchFamily="2" charset="2"/>
              <a:buAutoNum type="alphaLcParenR"/>
            </a:pPr>
            <a:r>
              <a:rPr lang="en-US" dirty="0" smtClean="0"/>
              <a:t>0.6</a:t>
            </a:r>
          </a:p>
          <a:p>
            <a:pPr marL="1009650" lvl="1" indent="-609600">
              <a:lnSpc>
                <a:spcPct val="80000"/>
              </a:lnSpc>
              <a:buFont typeface="Wingdings" pitchFamily="2" charset="2"/>
              <a:buAutoNum type="alphaLcParenR"/>
            </a:pPr>
            <a:r>
              <a:rPr lang="en-US" dirty="0" smtClean="0"/>
              <a:t>1.2</a:t>
            </a:r>
          </a:p>
          <a:p>
            <a:pPr marL="609600" indent="-609600" eaLnBrk="1" hangingPunct="1">
              <a:lnSpc>
                <a:spcPct val="80000"/>
              </a:lnSpc>
              <a:buFont typeface="Wingdings" pitchFamily="2" charset="2"/>
              <a:buNone/>
            </a:pP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3315">
                                            <p:txEl>
                                              <p:pRg st="3" end="3"/>
                                            </p:txEl>
                                          </p:spTgt>
                                        </p:tgtEl>
                                        <p:attrNameLst>
                                          <p:attrName>style.color</p:attrName>
                                        </p:attrNameLst>
                                      </p:cBhvr>
                                      <p:to>
                                        <a:srgbClr val="FFFF00"/>
                                      </p:to>
                                    </p:animClr>
                                    <p:animClr clrSpc="rgb" dir="cw">
                                      <p:cBhvr>
                                        <p:cTn id="7" dur="500" fill="hold"/>
                                        <p:tgtEl>
                                          <p:spTgt spid="13315">
                                            <p:txEl>
                                              <p:pRg st="3" end="3"/>
                                            </p:txEl>
                                          </p:spTgt>
                                        </p:tgtEl>
                                        <p:attrNameLst>
                                          <p:attrName>fillcolor</p:attrName>
                                        </p:attrNameLst>
                                      </p:cBhvr>
                                      <p:to>
                                        <a:srgbClr val="FFFF00"/>
                                      </p:to>
                                    </p:animClr>
                                    <p:set>
                                      <p:cBhvr>
                                        <p:cTn id="8" dur="500" fill="hold"/>
                                        <p:tgtEl>
                                          <p:spTgt spid="13315">
                                            <p:txEl>
                                              <p:pRg st="3" end="3"/>
                                            </p:txEl>
                                          </p:spTgt>
                                        </p:tgtEl>
                                        <p:attrNameLst>
                                          <p:attrName>fill.type</p:attrName>
                                        </p:attrNameLst>
                                      </p:cBhvr>
                                      <p:to>
                                        <p:strVal val="solid"/>
                                      </p:to>
                                    </p:set>
                                    <p:set>
                                      <p:cBhvr>
                                        <p:cTn id="9" dur="500" fill="hold"/>
                                        <p:tgtEl>
                                          <p:spTgt spid="13315">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#9</a:t>
            </a:r>
          </a:p>
        </p:txBody>
      </p:sp>
      <p:sp>
        <p:nvSpPr>
          <p:cNvPr id="14339"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dirty="0" smtClean="0"/>
              <a:t>	Suppose that, in a certain part of the world, in any 50 year period, the probability of a major plague is 0.39, the probability of a major famine is 0.52, and the probability of both a plague and a famine is 0.15.  What is the probability of a famine given that there is a plague?</a:t>
            </a:r>
          </a:p>
          <a:p>
            <a:pPr marL="609600" indent="-609600" eaLnBrk="1" hangingPunct="1">
              <a:lnSpc>
                <a:spcPct val="90000"/>
              </a:lnSpc>
              <a:buFont typeface="Wingdings" pitchFamily="2" charset="2"/>
              <a:buNone/>
            </a:pPr>
            <a:endParaRPr lang="en-US" sz="2400" dirty="0" smtClean="0"/>
          </a:p>
          <a:p>
            <a:pPr marL="1009650" lvl="1" indent="-609600">
              <a:lnSpc>
                <a:spcPct val="90000"/>
              </a:lnSpc>
              <a:buFont typeface="Wingdings" pitchFamily="2" charset="2"/>
              <a:buAutoNum type="alphaLcParenR"/>
            </a:pPr>
            <a:r>
              <a:rPr lang="en-US" dirty="0" smtClean="0"/>
              <a:t>0.24</a:t>
            </a:r>
          </a:p>
          <a:p>
            <a:pPr marL="1009650" lvl="1" indent="-609600">
              <a:lnSpc>
                <a:spcPct val="90000"/>
              </a:lnSpc>
              <a:buFont typeface="Wingdings" pitchFamily="2" charset="2"/>
              <a:buAutoNum type="alphaLcParenR"/>
            </a:pPr>
            <a:r>
              <a:rPr lang="en-US" dirty="0" smtClean="0"/>
              <a:t>0.288</a:t>
            </a:r>
          </a:p>
          <a:p>
            <a:pPr marL="1009650" lvl="1" indent="-609600">
              <a:lnSpc>
                <a:spcPct val="90000"/>
              </a:lnSpc>
              <a:buFont typeface="Wingdings" pitchFamily="2" charset="2"/>
              <a:buAutoNum type="alphaLcParenR"/>
            </a:pPr>
            <a:r>
              <a:rPr lang="en-US" dirty="0" smtClean="0"/>
              <a:t>0.37</a:t>
            </a:r>
          </a:p>
          <a:p>
            <a:pPr marL="1009650" lvl="1" indent="-609600">
              <a:lnSpc>
                <a:spcPct val="90000"/>
              </a:lnSpc>
              <a:buFont typeface="Wingdings" pitchFamily="2" charset="2"/>
              <a:buAutoNum type="alphaLcParenR"/>
            </a:pPr>
            <a:r>
              <a:rPr lang="en-US" dirty="0" smtClean="0"/>
              <a:t>0.385</a:t>
            </a:r>
          </a:p>
          <a:p>
            <a:pPr marL="1009650" lvl="1" indent="-609600">
              <a:lnSpc>
                <a:spcPct val="90000"/>
              </a:lnSpc>
              <a:buFont typeface="Wingdings" pitchFamily="2" charset="2"/>
              <a:buAutoNum type="alphaLcParenR"/>
            </a:pPr>
            <a:r>
              <a:rPr lang="en-US" dirty="0" smtClean="0"/>
              <a:t>0.76</a:t>
            </a:r>
          </a:p>
          <a:p>
            <a:pPr marL="609600" indent="-609600" eaLnBrk="1" hangingPunct="1">
              <a:lnSpc>
                <a:spcPct val="90000"/>
              </a:lnSpc>
              <a:buFont typeface="Wingdings" pitchFamily="2" charset="2"/>
              <a:buAutoNum type="alphaLcPeriod"/>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4339">
                                            <p:txEl>
                                              <p:pRg st="5" end="5"/>
                                            </p:txEl>
                                          </p:spTgt>
                                        </p:tgtEl>
                                        <p:attrNameLst>
                                          <p:attrName>style.color</p:attrName>
                                        </p:attrNameLst>
                                      </p:cBhvr>
                                      <p:to>
                                        <a:srgbClr val="FFFF00"/>
                                      </p:to>
                                    </p:animClr>
                                    <p:animClr clrSpc="rgb" dir="cw">
                                      <p:cBhvr>
                                        <p:cTn id="7" dur="500" fill="hold"/>
                                        <p:tgtEl>
                                          <p:spTgt spid="14339">
                                            <p:txEl>
                                              <p:pRg st="5" end="5"/>
                                            </p:txEl>
                                          </p:spTgt>
                                        </p:tgtEl>
                                        <p:attrNameLst>
                                          <p:attrName>fillcolor</p:attrName>
                                        </p:attrNameLst>
                                      </p:cBhvr>
                                      <p:to>
                                        <a:srgbClr val="FFFF00"/>
                                      </p:to>
                                    </p:animClr>
                                    <p:set>
                                      <p:cBhvr>
                                        <p:cTn id="8" dur="500" fill="hold"/>
                                        <p:tgtEl>
                                          <p:spTgt spid="14339">
                                            <p:txEl>
                                              <p:pRg st="5" end="5"/>
                                            </p:txEl>
                                          </p:spTgt>
                                        </p:tgtEl>
                                        <p:attrNameLst>
                                          <p:attrName>fill.type</p:attrName>
                                        </p:attrNameLst>
                                      </p:cBhvr>
                                      <p:to>
                                        <p:strVal val="solid"/>
                                      </p:to>
                                    </p:set>
                                    <p:set>
                                      <p:cBhvr>
                                        <p:cTn id="9" dur="500" fill="hold"/>
                                        <p:tgtEl>
                                          <p:spTgt spid="14339">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#10</a:t>
            </a:r>
          </a:p>
        </p:txBody>
      </p:sp>
      <p:sp>
        <p:nvSpPr>
          <p:cNvPr id="1536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dirty="0" smtClean="0"/>
              <a:t>	</a:t>
            </a:r>
            <a:r>
              <a:rPr lang="en-US" sz="2200" dirty="0" smtClean="0"/>
              <a:t>There are two games involving flipping a coin.  In the first game you win a prize if you can throw between 40% and 60% heads.  In the second game you win if you can throw more than 75% heads.  For each game would you rather flip the coin 50 times or 500 times?</a:t>
            </a:r>
          </a:p>
          <a:p>
            <a:pPr eaLnBrk="1" hangingPunct="1">
              <a:lnSpc>
                <a:spcPct val="90000"/>
              </a:lnSpc>
              <a:buFont typeface="Wingdings" pitchFamily="2" charset="2"/>
              <a:buNone/>
            </a:pPr>
            <a:endParaRPr lang="en-US" sz="2200" dirty="0" smtClean="0"/>
          </a:p>
          <a:p>
            <a:pPr eaLnBrk="1" hangingPunct="1">
              <a:lnSpc>
                <a:spcPct val="90000"/>
              </a:lnSpc>
              <a:buFont typeface="Wingdings" pitchFamily="2" charset="2"/>
              <a:buNone/>
            </a:pPr>
            <a:r>
              <a:rPr lang="en-US" sz="2200" dirty="0" smtClean="0"/>
              <a:t>	a)  50 times for each game.</a:t>
            </a:r>
          </a:p>
          <a:p>
            <a:pPr eaLnBrk="1" hangingPunct="1">
              <a:lnSpc>
                <a:spcPct val="90000"/>
              </a:lnSpc>
              <a:buFont typeface="Wingdings" pitchFamily="2" charset="2"/>
              <a:buNone/>
            </a:pPr>
            <a:r>
              <a:rPr lang="en-US" sz="2200" dirty="0" smtClean="0"/>
              <a:t>	b)  500 times for each game</a:t>
            </a:r>
          </a:p>
          <a:p>
            <a:pPr eaLnBrk="1" hangingPunct="1">
              <a:lnSpc>
                <a:spcPct val="90000"/>
              </a:lnSpc>
              <a:buFont typeface="Wingdings" pitchFamily="2" charset="2"/>
              <a:buNone/>
            </a:pPr>
            <a:r>
              <a:rPr lang="en-US" sz="2200" dirty="0" smtClean="0"/>
              <a:t>	c)  50 times for the first game, 500 for the 	second</a:t>
            </a:r>
          </a:p>
          <a:p>
            <a:pPr eaLnBrk="1" hangingPunct="1">
              <a:lnSpc>
                <a:spcPct val="90000"/>
              </a:lnSpc>
              <a:buFont typeface="Wingdings" pitchFamily="2" charset="2"/>
              <a:buNone/>
            </a:pPr>
            <a:r>
              <a:rPr lang="en-US" sz="2200" dirty="0" smtClean="0"/>
              <a:t>	d)  500 times for the first game, 50 for the 	second</a:t>
            </a:r>
          </a:p>
          <a:p>
            <a:pPr eaLnBrk="1" hangingPunct="1">
              <a:lnSpc>
                <a:spcPct val="90000"/>
              </a:lnSpc>
              <a:buFont typeface="Wingdings" pitchFamily="2" charset="2"/>
              <a:buNone/>
            </a:pPr>
            <a:r>
              <a:rPr lang="en-US" sz="2200" dirty="0" smtClean="0"/>
              <a:t>	e)  The outcomes of the games do not depend 	on the number of flips.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363">
                                            <p:txEl>
                                              <p:pRg st="5" end="5"/>
                                            </p:txEl>
                                          </p:spTgt>
                                        </p:tgtEl>
                                        <p:attrNameLst>
                                          <p:attrName>style.color</p:attrName>
                                        </p:attrNameLst>
                                      </p:cBhvr>
                                      <p:to>
                                        <a:srgbClr val="FFFF00"/>
                                      </p:to>
                                    </p:animClr>
                                    <p:animClr clrSpc="rgb" dir="cw">
                                      <p:cBhvr>
                                        <p:cTn id="7" dur="500" fill="hold"/>
                                        <p:tgtEl>
                                          <p:spTgt spid="15363">
                                            <p:txEl>
                                              <p:pRg st="5" end="5"/>
                                            </p:txEl>
                                          </p:spTgt>
                                        </p:tgtEl>
                                        <p:attrNameLst>
                                          <p:attrName>fillcolor</p:attrName>
                                        </p:attrNameLst>
                                      </p:cBhvr>
                                      <p:to>
                                        <a:srgbClr val="FFFF00"/>
                                      </p:to>
                                    </p:animClr>
                                    <p:set>
                                      <p:cBhvr>
                                        <p:cTn id="8" dur="500" fill="hold"/>
                                        <p:tgtEl>
                                          <p:spTgt spid="15363">
                                            <p:txEl>
                                              <p:pRg st="5" end="5"/>
                                            </p:txEl>
                                          </p:spTgt>
                                        </p:tgtEl>
                                        <p:attrNameLst>
                                          <p:attrName>fill.type</p:attrName>
                                        </p:attrNameLst>
                                      </p:cBhvr>
                                      <p:to>
                                        <p:strVal val="solid"/>
                                      </p:to>
                                    </p:set>
                                    <p:set>
                                      <p:cBhvr>
                                        <p:cTn id="9" dur="500" fill="hold"/>
                                        <p:tgtEl>
                                          <p:spTgt spid="1536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smtClean="0"/>
              <a:t>#11</a:t>
            </a:r>
          </a:p>
        </p:txBody>
      </p:sp>
      <p:sp>
        <p:nvSpPr>
          <p:cNvPr id="5123"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dirty="0" smtClean="0"/>
              <a:t>	Of the coral reef species on the Green Barrier Reef off Australia, 73% are poisonous.  If a tourist boat taking divers to different points off the reef encounters an average of 25 coral reef species, what are the mean and standard deviation for the expected number of poisonous species seen?</a:t>
            </a:r>
          </a:p>
          <a:p>
            <a:pPr marL="609600" indent="-609600" eaLnBrk="1" hangingPunct="1">
              <a:lnSpc>
                <a:spcPct val="90000"/>
              </a:lnSpc>
              <a:buFont typeface="Wingdings" pitchFamily="2" charset="2"/>
              <a:buNone/>
            </a:pPr>
            <a:endParaRPr lang="en-US" sz="2400" dirty="0" smtClean="0"/>
          </a:p>
          <a:p>
            <a:pPr marL="1009650" lvl="1" indent="-609600">
              <a:lnSpc>
                <a:spcPct val="90000"/>
              </a:lnSpc>
              <a:buFont typeface="Wingdings" pitchFamily="2" charset="2"/>
              <a:buAutoNum type="alphaLcPeriod"/>
            </a:pPr>
            <a:r>
              <a:rPr lang="en-US" dirty="0" smtClean="0"/>
              <a:t>Mu=6.75, sigma=4.93</a:t>
            </a:r>
          </a:p>
          <a:p>
            <a:pPr marL="1009650" lvl="1" indent="-609600">
              <a:lnSpc>
                <a:spcPct val="90000"/>
              </a:lnSpc>
              <a:buFont typeface="Wingdings" pitchFamily="2" charset="2"/>
              <a:buAutoNum type="alphaLcPeriod"/>
            </a:pPr>
            <a:r>
              <a:rPr lang="en-US" dirty="0" smtClean="0"/>
              <a:t>Mu=18.25, sigma=2.22</a:t>
            </a:r>
          </a:p>
          <a:p>
            <a:pPr marL="1009650" lvl="1" indent="-609600">
              <a:lnSpc>
                <a:spcPct val="90000"/>
              </a:lnSpc>
              <a:buFont typeface="Wingdings" pitchFamily="2" charset="2"/>
              <a:buAutoNum type="alphaLcPeriod"/>
            </a:pPr>
            <a:r>
              <a:rPr lang="en-US" dirty="0" smtClean="0"/>
              <a:t>Mu=18.25, sigma=4.93</a:t>
            </a:r>
          </a:p>
          <a:p>
            <a:pPr marL="1009650" lvl="1" indent="-609600">
              <a:lnSpc>
                <a:spcPct val="90000"/>
              </a:lnSpc>
              <a:buFont typeface="Wingdings" pitchFamily="2" charset="2"/>
              <a:buAutoNum type="alphaLcPeriod"/>
            </a:pPr>
            <a:r>
              <a:rPr lang="en-US" dirty="0" smtClean="0"/>
              <a:t>Mu=18.25, sigma=8.88</a:t>
            </a:r>
          </a:p>
          <a:p>
            <a:pPr marL="1009650" lvl="1" indent="-609600">
              <a:lnSpc>
                <a:spcPct val="90000"/>
              </a:lnSpc>
              <a:buFont typeface="Wingdings" pitchFamily="2" charset="2"/>
              <a:buAutoNum type="alphaLcPeriod"/>
            </a:pPr>
            <a:r>
              <a:rPr lang="en-US" dirty="0" smtClean="0"/>
              <a:t>None of the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123">
                                            <p:txEl>
                                              <p:pRg st="3" end="3"/>
                                            </p:txEl>
                                          </p:spTgt>
                                        </p:tgtEl>
                                        <p:attrNameLst>
                                          <p:attrName>style.color</p:attrName>
                                        </p:attrNameLst>
                                      </p:cBhvr>
                                      <p:to>
                                        <a:srgbClr val="FFFF00"/>
                                      </p:to>
                                    </p:animClr>
                                    <p:animClr clrSpc="rgb" dir="cw">
                                      <p:cBhvr>
                                        <p:cTn id="7" dur="500" fill="hold"/>
                                        <p:tgtEl>
                                          <p:spTgt spid="5123">
                                            <p:txEl>
                                              <p:pRg st="3" end="3"/>
                                            </p:txEl>
                                          </p:spTgt>
                                        </p:tgtEl>
                                        <p:attrNameLst>
                                          <p:attrName>fillcolor</p:attrName>
                                        </p:attrNameLst>
                                      </p:cBhvr>
                                      <p:to>
                                        <a:srgbClr val="FFFF00"/>
                                      </p:to>
                                    </p:animClr>
                                    <p:set>
                                      <p:cBhvr>
                                        <p:cTn id="8" dur="500" fill="hold"/>
                                        <p:tgtEl>
                                          <p:spTgt spid="5123">
                                            <p:txEl>
                                              <p:pRg st="3" end="3"/>
                                            </p:txEl>
                                          </p:spTgt>
                                        </p:tgtEl>
                                        <p:attrNameLst>
                                          <p:attrName>fill.type</p:attrName>
                                        </p:attrNameLst>
                                      </p:cBhvr>
                                      <p:to>
                                        <p:strVal val="solid"/>
                                      </p:to>
                                    </p:set>
                                    <p:set>
                                      <p:cBhvr>
                                        <p:cTn id="9" dur="500" fill="hold"/>
                                        <p:tgtEl>
                                          <p:spTgt spid="512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rPr>
              <a:t>Common Distribution Shapes</a:t>
            </a:r>
            <a:br>
              <a:rPr lang="en-US" dirty="0" smtClean="0">
                <a:latin typeface="Arial" charset="0"/>
              </a:rPr>
            </a:br>
            <a:endParaRPr lang="en-US" dirty="0"/>
          </a:p>
        </p:txBody>
      </p:sp>
      <p:pic>
        <p:nvPicPr>
          <p:cNvPr id="4" name="Picture 3" descr="02_09"/>
          <p:cNvPicPr>
            <a:picLocks noChangeAspect="1" noChangeArrowheads="1"/>
          </p:cNvPicPr>
          <p:nvPr/>
        </p:nvPicPr>
        <p:blipFill>
          <a:blip r:embed="rId2" cstate="print"/>
          <a:srcRect/>
          <a:stretch>
            <a:fillRect/>
          </a:stretch>
        </p:blipFill>
        <p:spPr bwMode="auto">
          <a:xfrm>
            <a:off x="467402" y="1295400"/>
            <a:ext cx="8295598" cy="48842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#12</a:t>
            </a:r>
          </a:p>
        </p:txBody>
      </p:sp>
      <p:sp>
        <p:nvSpPr>
          <p:cNvPr id="6147"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sz="2800" dirty="0" smtClean="0"/>
              <a:t>	</a:t>
            </a:r>
            <a:r>
              <a:rPr lang="en-US" dirty="0" smtClean="0"/>
              <a:t>According to a CBS/New York Times poll taken in 1992, 15% of the public have responded to a telephone call-in poll.  In a random group of five people, what is the probability that exactly two have responded to a call-in poll.</a:t>
            </a:r>
          </a:p>
          <a:p>
            <a:pPr marL="609600" indent="-609600" eaLnBrk="1" hangingPunct="1">
              <a:lnSpc>
                <a:spcPct val="80000"/>
              </a:lnSpc>
              <a:buFont typeface="Wingdings" pitchFamily="2" charset="2"/>
              <a:buNone/>
            </a:pPr>
            <a:endParaRPr lang="en-US" dirty="0" smtClean="0"/>
          </a:p>
          <a:p>
            <a:pPr marL="1009650" lvl="1" indent="-609600">
              <a:lnSpc>
                <a:spcPct val="80000"/>
              </a:lnSpc>
              <a:buFont typeface="Wingdings" pitchFamily="2" charset="2"/>
              <a:buAutoNum type="alphaLcPeriod"/>
            </a:pPr>
            <a:r>
              <a:rPr lang="en-US" dirty="0" smtClean="0"/>
              <a:t>.138</a:t>
            </a:r>
          </a:p>
          <a:p>
            <a:pPr marL="1009650" lvl="1" indent="-609600">
              <a:lnSpc>
                <a:spcPct val="80000"/>
              </a:lnSpc>
              <a:buFont typeface="Wingdings" pitchFamily="2" charset="2"/>
              <a:buAutoNum type="alphaLcPeriod"/>
            </a:pPr>
            <a:r>
              <a:rPr lang="en-US" dirty="0" smtClean="0"/>
              <a:t>.165</a:t>
            </a:r>
          </a:p>
          <a:p>
            <a:pPr marL="1009650" lvl="1" indent="-609600">
              <a:lnSpc>
                <a:spcPct val="80000"/>
              </a:lnSpc>
              <a:buFont typeface="Wingdings" pitchFamily="2" charset="2"/>
              <a:buAutoNum type="alphaLcPeriod"/>
            </a:pPr>
            <a:r>
              <a:rPr lang="en-US" dirty="0" smtClean="0"/>
              <a:t>.300</a:t>
            </a:r>
          </a:p>
          <a:p>
            <a:pPr marL="1009650" lvl="1" indent="-609600">
              <a:lnSpc>
                <a:spcPct val="80000"/>
              </a:lnSpc>
              <a:buFont typeface="Wingdings" pitchFamily="2" charset="2"/>
              <a:buAutoNum type="alphaLcPeriod"/>
            </a:pPr>
            <a:r>
              <a:rPr lang="en-US" dirty="0" smtClean="0"/>
              <a:t>.835</a:t>
            </a:r>
          </a:p>
          <a:p>
            <a:pPr marL="1009650" lvl="1" indent="-609600">
              <a:lnSpc>
                <a:spcPct val="80000"/>
              </a:lnSpc>
              <a:buFont typeface="Wingdings" pitchFamily="2" charset="2"/>
              <a:buAutoNum type="alphaLcPeriod"/>
            </a:pPr>
            <a:r>
              <a:rPr lang="en-US" dirty="0" smtClean="0"/>
              <a:t>.973</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smtClean="0"/>
              <a:t>#13</a:t>
            </a:r>
          </a:p>
        </p:txBody>
      </p:sp>
      <p:sp>
        <p:nvSpPr>
          <p:cNvPr id="7171"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800" dirty="0" smtClean="0"/>
              <a:t>	</a:t>
            </a:r>
            <a:r>
              <a:rPr lang="en-US" dirty="0" smtClean="0"/>
              <a:t>A television game show has three payoffs.  Sixty percent of the players win nothing.  30% of the player win $1000.  The remaining 10% win $10,000.  What are the mean and standard deviation of the winnings?</a:t>
            </a:r>
          </a:p>
          <a:p>
            <a:pPr marL="609600" indent="-609600" eaLnBrk="1" hangingPunct="1">
              <a:lnSpc>
                <a:spcPct val="90000"/>
              </a:lnSpc>
              <a:buFont typeface="Wingdings" pitchFamily="2" charset="2"/>
              <a:buNone/>
            </a:pPr>
            <a:endParaRPr lang="en-US" dirty="0" smtClean="0"/>
          </a:p>
          <a:p>
            <a:pPr marL="1009650" lvl="1" indent="-609600">
              <a:lnSpc>
                <a:spcPct val="90000"/>
              </a:lnSpc>
              <a:buFont typeface="Wingdings" pitchFamily="2" charset="2"/>
              <a:buAutoNum type="alphaLcPeriod"/>
            </a:pPr>
            <a:r>
              <a:rPr lang="en-US" dirty="0" smtClean="0"/>
              <a:t>Mean=1300, </a:t>
            </a:r>
            <a:r>
              <a:rPr lang="en-US" dirty="0" err="1" smtClean="0"/>
              <a:t>st.</a:t>
            </a:r>
            <a:r>
              <a:rPr lang="en-US" dirty="0" smtClean="0"/>
              <a:t> </a:t>
            </a:r>
            <a:r>
              <a:rPr lang="en-US" dirty="0" err="1" smtClean="0"/>
              <a:t>dev</a:t>
            </a:r>
            <a:r>
              <a:rPr lang="en-US" dirty="0" smtClean="0"/>
              <a:t>=2934</a:t>
            </a:r>
          </a:p>
          <a:p>
            <a:pPr marL="1009650" lvl="1" indent="-609600">
              <a:lnSpc>
                <a:spcPct val="90000"/>
              </a:lnSpc>
              <a:buFont typeface="Wingdings" pitchFamily="2" charset="2"/>
              <a:buAutoNum type="alphaLcPeriod"/>
            </a:pPr>
            <a:r>
              <a:rPr lang="en-US" dirty="0" smtClean="0"/>
              <a:t>Mean=1300, </a:t>
            </a:r>
            <a:r>
              <a:rPr lang="en-US" dirty="0" err="1" smtClean="0"/>
              <a:t>st.</a:t>
            </a:r>
            <a:r>
              <a:rPr lang="en-US" dirty="0" smtClean="0"/>
              <a:t> </a:t>
            </a:r>
            <a:r>
              <a:rPr lang="en-US" dirty="0" err="1" smtClean="0"/>
              <a:t>dev</a:t>
            </a:r>
            <a:r>
              <a:rPr lang="en-US" dirty="0" smtClean="0"/>
              <a:t>=8802</a:t>
            </a:r>
          </a:p>
          <a:p>
            <a:pPr marL="1009650" lvl="1" indent="-609600">
              <a:lnSpc>
                <a:spcPct val="90000"/>
              </a:lnSpc>
              <a:buFont typeface="Wingdings" pitchFamily="2" charset="2"/>
              <a:buAutoNum type="alphaLcPeriod"/>
            </a:pPr>
            <a:r>
              <a:rPr lang="en-US" dirty="0" smtClean="0"/>
              <a:t>Mean=3667, </a:t>
            </a:r>
            <a:r>
              <a:rPr lang="en-US" dirty="0" err="1" smtClean="0"/>
              <a:t>st.</a:t>
            </a:r>
            <a:r>
              <a:rPr lang="en-US" dirty="0" smtClean="0"/>
              <a:t> </a:t>
            </a:r>
            <a:r>
              <a:rPr lang="en-US" dirty="0" err="1" smtClean="0"/>
              <a:t>dev</a:t>
            </a:r>
            <a:r>
              <a:rPr lang="en-US" dirty="0" smtClean="0"/>
              <a:t>=4497</a:t>
            </a:r>
          </a:p>
          <a:p>
            <a:pPr marL="1009650" lvl="1" indent="-609600">
              <a:lnSpc>
                <a:spcPct val="90000"/>
              </a:lnSpc>
              <a:buFont typeface="Wingdings" pitchFamily="2" charset="2"/>
              <a:buAutoNum type="alphaLcPeriod"/>
            </a:pPr>
            <a:r>
              <a:rPr lang="en-US" dirty="0" smtClean="0"/>
              <a:t>Mean=3667, </a:t>
            </a:r>
            <a:r>
              <a:rPr lang="en-US" dirty="0" err="1" smtClean="0"/>
              <a:t>st.</a:t>
            </a:r>
            <a:r>
              <a:rPr lang="en-US" dirty="0" smtClean="0"/>
              <a:t> </a:t>
            </a:r>
            <a:r>
              <a:rPr lang="en-US" dirty="0" err="1" smtClean="0"/>
              <a:t>dev</a:t>
            </a:r>
            <a:r>
              <a:rPr lang="en-US" dirty="0" smtClean="0"/>
              <a:t>=5508</a:t>
            </a:r>
          </a:p>
          <a:p>
            <a:pPr marL="1009650" lvl="1" indent="-609600">
              <a:lnSpc>
                <a:spcPct val="90000"/>
              </a:lnSpc>
              <a:buFont typeface="Wingdings" pitchFamily="2" charset="2"/>
              <a:buAutoNum type="alphaLcPeriod"/>
            </a:pPr>
            <a:r>
              <a:rPr lang="en-US" dirty="0" smtClean="0"/>
              <a:t>None of the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171">
                                            <p:txEl>
                                              <p:pRg st="2" end="2"/>
                                            </p:txEl>
                                          </p:spTgt>
                                        </p:tgtEl>
                                        <p:attrNameLst>
                                          <p:attrName>style.color</p:attrName>
                                        </p:attrNameLst>
                                      </p:cBhvr>
                                      <p:to>
                                        <a:srgbClr val="FFFF00"/>
                                      </p:to>
                                    </p:animClr>
                                    <p:animClr clrSpc="rgb" dir="cw">
                                      <p:cBhvr>
                                        <p:cTn id="7" dur="500" fill="hold"/>
                                        <p:tgtEl>
                                          <p:spTgt spid="7171">
                                            <p:txEl>
                                              <p:pRg st="2" end="2"/>
                                            </p:txEl>
                                          </p:spTgt>
                                        </p:tgtEl>
                                        <p:attrNameLst>
                                          <p:attrName>fillcolor</p:attrName>
                                        </p:attrNameLst>
                                      </p:cBhvr>
                                      <p:to>
                                        <a:srgbClr val="FFFF00"/>
                                      </p:to>
                                    </p:animClr>
                                    <p:set>
                                      <p:cBhvr>
                                        <p:cTn id="8" dur="500" fill="hold"/>
                                        <p:tgtEl>
                                          <p:spTgt spid="7171">
                                            <p:txEl>
                                              <p:pRg st="2" end="2"/>
                                            </p:txEl>
                                          </p:spTgt>
                                        </p:tgtEl>
                                        <p:attrNameLst>
                                          <p:attrName>fill.type</p:attrName>
                                        </p:attrNameLst>
                                      </p:cBhvr>
                                      <p:to>
                                        <p:strVal val="solid"/>
                                      </p:to>
                                    </p:set>
                                    <p:set>
                                      <p:cBhvr>
                                        <p:cTn id="9" dur="500" fill="hold"/>
                                        <p:tgtEl>
                                          <p:spTgt spid="7171">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t>#14</a:t>
            </a:r>
          </a:p>
        </p:txBody>
      </p:sp>
      <p:sp>
        <p:nvSpPr>
          <p:cNvPr id="8195"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sz="2800" dirty="0" smtClean="0"/>
              <a:t>	</a:t>
            </a:r>
            <a:r>
              <a:rPr lang="en-US" dirty="0" smtClean="0"/>
              <a:t>An inspection procedure at a manufacturing plant involves picking three items at random and then accepting the whole lot if at least two of the three items are in perfect condition.  If in reality, 90% of the whole lot are perfect, what is the probability that the lot will be accepted?</a:t>
            </a:r>
          </a:p>
          <a:p>
            <a:pPr marL="609600" indent="-609600" eaLnBrk="1" hangingPunct="1">
              <a:lnSpc>
                <a:spcPct val="80000"/>
              </a:lnSpc>
              <a:buFont typeface="Wingdings" pitchFamily="2" charset="2"/>
              <a:buNone/>
            </a:pPr>
            <a:endParaRPr lang="en-US" dirty="0" smtClean="0"/>
          </a:p>
          <a:p>
            <a:pPr marL="1009650" lvl="1" indent="-609600">
              <a:lnSpc>
                <a:spcPct val="80000"/>
              </a:lnSpc>
              <a:buFont typeface="Wingdings" pitchFamily="2" charset="2"/>
              <a:buAutoNum type="alphaLcPeriod"/>
            </a:pPr>
            <a:r>
              <a:rPr lang="en-US" dirty="0" smtClean="0"/>
              <a:t>.600</a:t>
            </a:r>
          </a:p>
          <a:p>
            <a:pPr marL="1009650" lvl="1" indent="-609600">
              <a:lnSpc>
                <a:spcPct val="80000"/>
              </a:lnSpc>
              <a:buFont typeface="Wingdings" pitchFamily="2" charset="2"/>
              <a:buAutoNum type="alphaLcPeriod"/>
            </a:pPr>
            <a:r>
              <a:rPr lang="en-US" dirty="0" smtClean="0"/>
              <a:t>.667</a:t>
            </a:r>
          </a:p>
          <a:p>
            <a:pPr marL="1009650" lvl="1" indent="-609600">
              <a:lnSpc>
                <a:spcPct val="80000"/>
              </a:lnSpc>
              <a:buFont typeface="Wingdings" pitchFamily="2" charset="2"/>
              <a:buAutoNum type="alphaLcPeriod"/>
            </a:pPr>
            <a:r>
              <a:rPr lang="en-US" dirty="0" smtClean="0"/>
              <a:t>.729</a:t>
            </a:r>
          </a:p>
          <a:p>
            <a:pPr marL="1009650" lvl="1" indent="-609600">
              <a:lnSpc>
                <a:spcPct val="80000"/>
              </a:lnSpc>
              <a:buFont typeface="Wingdings" pitchFamily="2" charset="2"/>
              <a:buAutoNum type="alphaLcPeriod"/>
            </a:pPr>
            <a:r>
              <a:rPr lang="en-US" dirty="0" smtClean="0"/>
              <a:t>.810</a:t>
            </a:r>
          </a:p>
          <a:p>
            <a:pPr marL="1009650" lvl="1" indent="-609600">
              <a:lnSpc>
                <a:spcPct val="80000"/>
              </a:lnSpc>
              <a:buFont typeface="Wingdings" pitchFamily="2" charset="2"/>
              <a:buAutoNum type="alphaLcPeriod"/>
            </a:pPr>
            <a:r>
              <a:rPr lang="en-US" dirty="0" smtClean="0"/>
              <a:t>.972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8195">
                                            <p:txEl>
                                              <p:pRg st="6" end="6"/>
                                            </p:txEl>
                                          </p:spTgt>
                                        </p:tgtEl>
                                        <p:attrNameLst>
                                          <p:attrName>style.color</p:attrName>
                                        </p:attrNameLst>
                                      </p:cBhvr>
                                      <p:to>
                                        <a:srgbClr val="FFFF00"/>
                                      </p:to>
                                    </p:animClr>
                                    <p:animClr clrSpc="rgb" dir="cw">
                                      <p:cBhvr>
                                        <p:cTn id="7" dur="500" fill="hold"/>
                                        <p:tgtEl>
                                          <p:spTgt spid="8195">
                                            <p:txEl>
                                              <p:pRg st="6" end="6"/>
                                            </p:txEl>
                                          </p:spTgt>
                                        </p:tgtEl>
                                        <p:attrNameLst>
                                          <p:attrName>fillcolor</p:attrName>
                                        </p:attrNameLst>
                                      </p:cBhvr>
                                      <p:to>
                                        <a:srgbClr val="FFFF00"/>
                                      </p:to>
                                    </p:animClr>
                                    <p:set>
                                      <p:cBhvr>
                                        <p:cTn id="8" dur="500" fill="hold"/>
                                        <p:tgtEl>
                                          <p:spTgt spid="8195">
                                            <p:txEl>
                                              <p:pRg st="6" end="6"/>
                                            </p:txEl>
                                          </p:spTgt>
                                        </p:tgtEl>
                                        <p:attrNameLst>
                                          <p:attrName>fill.type</p:attrName>
                                        </p:attrNameLst>
                                      </p:cBhvr>
                                      <p:to>
                                        <p:strVal val="solid"/>
                                      </p:to>
                                    </p:set>
                                    <p:set>
                                      <p:cBhvr>
                                        <p:cTn id="9" dur="500" fill="hold"/>
                                        <p:tgtEl>
                                          <p:spTgt spid="8195">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#15</a:t>
            </a:r>
          </a:p>
        </p:txBody>
      </p:sp>
      <p:sp>
        <p:nvSpPr>
          <p:cNvPr id="9219"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dirty="0" smtClean="0"/>
              <a:t>	At a warehouse sale 100 customers are invited to choose one of 100 identical boxes.  Five boxes contain $700 color TV sets, 25 boxes contain $540 camcorders, and the remaining boxes contain $260 cameras.  What should a customer be willing to pay to participate in the sale?</a:t>
            </a:r>
          </a:p>
          <a:p>
            <a:pPr marL="609600" indent="-609600" eaLnBrk="1" hangingPunct="1">
              <a:lnSpc>
                <a:spcPct val="90000"/>
              </a:lnSpc>
              <a:buFont typeface="Wingdings" pitchFamily="2" charset="2"/>
              <a:buNone/>
            </a:pPr>
            <a:endParaRPr lang="en-US" sz="2400" dirty="0" smtClean="0"/>
          </a:p>
          <a:p>
            <a:pPr marL="1009650" lvl="1" indent="-609600">
              <a:lnSpc>
                <a:spcPct val="90000"/>
              </a:lnSpc>
              <a:buFont typeface="Wingdings" pitchFamily="2" charset="2"/>
              <a:buAutoNum type="alphaLcPeriod"/>
            </a:pPr>
            <a:r>
              <a:rPr lang="en-US" dirty="0" smtClean="0"/>
              <a:t>$260</a:t>
            </a:r>
          </a:p>
          <a:p>
            <a:pPr marL="1009650" lvl="1" indent="-609600">
              <a:lnSpc>
                <a:spcPct val="90000"/>
              </a:lnSpc>
              <a:buFont typeface="Wingdings" pitchFamily="2" charset="2"/>
              <a:buAutoNum type="alphaLcPeriod"/>
            </a:pPr>
            <a:r>
              <a:rPr lang="en-US" dirty="0" smtClean="0"/>
              <a:t>$352</a:t>
            </a:r>
          </a:p>
          <a:p>
            <a:pPr marL="1009650" lvl="1" indent="-609600">
              <a:lnSpc>
                <a:spcPct val="90000"/>
              </a:lnSpc>
              <a:buFont typeface="Wingdings" pitchFamily="2" charset="2"/>
              <a:buAutoNum type="alphaLcPeriod"/>
            </a:pPr>
            <a:r>
              <a:rPr lang="en-US" dirty="0" smtClean="0"/>
              <a:t>$500</a:t>
            </a:r>
          </a:p>
          <a:p>
            <a:pPr marL="1009650" lvl="1" indent="-609600">
              <a:lnSpc>
                <a:spcPct val="90000"/>
              </a:lnSpc>
              <a:buFont typeface="Wingdings" pitchFamily="2" charset="2"/>
              <a:buAutoNum type="alphaLcPeriod"/>
            </a:pPr>
            <a:r>
              <a:rPr lang="en-US" dirty="0" smtClean="0"/>
              <a:t>$540</a:t>
            </a:r>
          </a:p>
          <a:p>
            <a:pPr marL="1009650" lvl="1" indent="-609600">
              <a:lnSpc>
                <a:spcPct val="90000"/>
              </a:lnSpc>
              <a:buFont typeface="Wingdings" pitchFamily="2" charset="2"/>
              <a:buAutoNum type="alphaLcPeriod"/>
            </a:pPr>
            <a:r>
              <a:rPr lang="en-US" dirty="0" smtClean="0"/>
              <a:t>$699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219">
                                            <p:txEl>
                                              <p:pRg st="3" end="3"/>
                                            </p:txEl>
                                          </p:spTgt>
                                        </p:tgtEl>
                                        <p:attrNameLst>
                                          <p:attrName>style.color</p:attrName>
                                        </p:attrNameLst>
                                      </p:cBhvr>
                                      <p:to>
                                        <a:srgbClr val="FFFF00"/>
                                      </p:to>
                                    </p:animClr>
                                    <p:animClr clrSpc="rgb" dir="cw">
                                      <p:cBhvr>
                                        <p:cTn id="7" dur="500" fill="hold"/>
                                        <p:tgtEl>
                                          <p:spTgt spid="9219">
                                            <p:txEl>
                                              <p:pRg st="3" end="3"/>
                                            </p:txEl>
                                          </p:spTgt>
                                        </p:tgtEl>
                                        <p:attrNameLst>
                                          <p:attrName>fillcolor</p:attrName>
                                        </p:attrNameLst>
                                      </p:cBhvr>
                                      <p:to>
                                        <a:srgbClr val="FFFF00"/>
                                      </p:to>
                                    </p:animClr>
                                    <p:set>
                                      <p:cBhvr>
                                        <p:cTn id="8" dur="500" fill="hold"/>
                                        <p:tgtEl>
                                          <p:spTgt spid="9219">
                                            <p:txEl>
                                              <p:pRg st="3" end="3"/>
                                            </p:txEl>
                                          </p:spTgt>
                                        </p:tgtEl>
                                        <p:attrNameLst>
                                          <p:attrName>fill.type</p:attrName>
                                        </p:attrNameLst>
                                      </p:cBhvr>
                                      <p:to>
                                        <p:strVal val="solid"/>
                                      </p:to>
                                    </p:set>
                                    <p:set>
                                      <p:cBhvr>
                                        <p:cTn id="9" dur="500" fill="hold"/>
                                        <p:tgtEl>
                                          <p:spTgt spid="9219">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smtClean="0"/>
              <a:t>#17</a:t>
            </a:r>
          </a:p>
        </p:txBody>
      </p:sp>
      <p:sp>
        <p:nvSpPr>
          <p:cNvPr id="11267" name="Rectangle 3"/>
          <p:cNvSpPr>
            <a:spLocks noGrp="1" noChangeArrowheads="1"/>
          </p:cNvSpPr>
          <p:nvPr>
            <p:ph type="body" idx="1"/>
          </p:nvPr>
        </p:nvSpPr>
        <p:spPr/>
        <p:txBody>
          <a:bodyPr/>
          <a:lstStyle/>
          <a:p>
            <a:pPr marL="609600" indent="-609600" eaLnBrk="1" hangingPunct="1">
              <a:lnSpc>
                <a:spcPct val="90000"/>
              </a:lnSpc>
              <a:buFont typeface="Wingdings" pitchFamily="2" charset="2"/>
              <a:buNone/>
            </a:pPr>
            <a:r>
              <a:rPr lang="en-US" sz="2400" dirty="0" smtClean="0"/>
              <a:t>	Suppose the average height of policemen is 71 inches with a standard deviation of 4 inches, while the average for policewomen is 66 inches with standard deviation of 3 inches.  What is the mean and standard deviation for the difference in heights between the policemen and policewomen?</a:t>
            </a:r>
          </a:p>
          <a:p>
            <a:pPr marL="609600" indent="-609600" eaLnBrk="1" hangingPunct="1">
              <a:lnSpc>
                <a:spcPct val="90000"/>
              </a:lnSpc>
              <a:buFont typeface="Wingdings" pitchFamily="2" charset="2"/>
              <a:buNone/>
            </a:pPr>
            <a:endParaRPr lang="en-US" sz="2400" dirty="0" smtClean="0"/>
          </a:p>
          <a:p>
            <a:pPr marL="1009650" lvl="1" indent="-609600">
              <a:lnSpc>
                <a:spcPct val="90000"/>
              </a:lnSpc>
              <a:buFont typeface="Wingdings" pitchFamily="2" charset="2"/>
              <a:buAutoNum type="alphaLcPeriod"/>
            </a:pPr>
            <a:r>
              <a:rPr lang="en-US" dirty="0" smtClean="0"/>
              <a:t>Mean=5, </a:t>
            </a:r>
            <a:r>
              <a:rPr lang="en-US" dirty="0" err="1" smtClean="0"/>
              <a:t>st.</a:t>
            </a:r>
            <a:r>
              <a:rPr lang="en-US" dirty="0" smtClean="0"/>
              <a:t> </a:t>
            </a:r>
            <a:r>
              <a:rPr lang="en-US" dirty="0" err="1" smtClean="0"/>
              <a:t>dev</a:t>
            </a:r>
            <a:r>
              <a:rPr lang="en-US" dirty="0" smtClean="0"/>
              <a:t>=1</a:t>
            </a:r>
          </a:p>
          <a:p>
            <a:pPr marL="1009650" lvl="1" indent="-609600">
              <a:lnSpc>
                <a:spcPct val="90000"/>
              </a:lnSpc>
              <a:buFont typeface="Wingdings" pitchFamily="2" charset="2"/>
              <a:buAutoNum type="alphaLcPeriod"/>
            </a:pPr>
            <a:r>
              <a:rPr lang="en-US" dirty="0" smtClean="0"/>
              <a:t>Mean=5, </a:t>
            </a:r>
            <a:r>
              <a:rPr lang="en-US" dirty="0" err="1" smtClean="0"/>
              <a:t>st.</a:t>
            </a:r>
            <a:r>
              <a:rPr lang="en-US" dirty="0" smtClean="0"/>
              <a:t> </a:t>
            </a:r>
            <a:r>
              <a:rPr lang="en-US" dirty="0" err="1" smtClean="0"/>
              <a:t>dev</a:t>
            </a:r>
            <a:r>
              <a:rPr lang="en-US" dirty="0" smtClean="0"/>
              <a:t>=3.5</a:t>
            </a:r>
          </a:p>
          <a:p>
            <a:pPr marL="1009650" lvl="1" indent="-609600">
              <a:lnSpc>
                <a:spcPct val="90000"/>
              </a:lnSpc>
              <a:buFont typeface="Wingdings" pitchFamily="2" charset="2"/>
              <a:buAutoNum type="alphaLcPeriod"/>
            </a:pPr>
            <a:r>
              <a:rPr lang="en-US" dirty="0" smtClean="0"/>
              <a:t>Mean=5, </a:t>
            </a:r>
            <a:r>
              <a:rPr lang="en-US" dirty="0" err="1" smtClean="0"/>
              <a:t>st.</a:t>
            </a:r>
            <a:r>
              <a:rPr lang="en-US" dirty="0" smtClean="0"/>
              <a:t> </a:t>
            </a:r>
            <a:r>
              <a:rPr lang="en-US" dirty="0" err="1" smtClean="0"/>
              <a:t>dev</a:t>
            </a:r>
            <a:r>
              <a:rPr lang="en-US" dirty="0" smtClean="0"/>
              <a:t>=5</a:t>
            </a:r>
          </a:p>
          <a:p>
            <a:pPr marL="1009650" lvl="1" indent="-609600">
              <a:lnSpc>
                <a:spcPct val="90000"/>
              </a:lnSpc>
              <a:buFont typeface="Wingdings" pitchFamily="2" charset="2"/>
              <a:buAutoNum type="alphaLcPeriod"/>
            </a:pPr>
            <a:r>
              <a:rPr lang="en-US" dirty="0" smtClean="0"/>
              <a:t>Mean=68.5, </a:t>
            </a:r>
            <a:r>
              <a:rPr lang="en-US" dirty="0" err="1" smtClean="0"/>
              <a:t>st.</a:t>
            </a:r>
            <a:r>
              <a:rPr lang="en-US" dirty="0" smtClean="0"/>
              <a:t> </a:t>
            </a:r>
            <a:r>
              <a:rPr lang="en-US" dirty="0" err="1" smtClean="0"/>
              <a:t>dev</a:t>
            </a:r>
            <a:r>
              <a:rPr lang="en-US" dirty="0" smtClean="0"/>
              <a:t>=1</a:t>
            </a:r>
          </a:p>
          <a:p>
            <a:pPr marL="1009650" lvl="1" indent="-609600">
              <a:lnSpc>
                <a:spcPct val="90000"/>
              </a:lnSpc>
              <a:buFont typeface="Wingdings" pitchFamily="2" charset="2"/>
              <a:buAutoNum type="alphaLcPeriod"/>
            </a:pPr>
            <a:r>
              <a:rPr lang="en-US" dirty="0" smtClean="0"/>
              <a:t>Mean=68.5, </a:t>
            </a:r>
            <a:r>
              <a:rPr lang="en-US" dirty="0" err="1" smtClean="0"/>
              <a:t>st.</a:t>
            </a:r>
            <a:r>
              <a:rPr lang="en-US" dirty="0" smtClean="0"/>
              <a:t> </a:t>
            </a:r>
            <a:r>
              <a:rPr lang="en-US" dirty="0" err="1" smtClean="0"/>
              <a:t>dev</a:t>
            </a:r>
            <a:r>
              <a:rPr lang="en-US" dirty="0" smtClean="0"/>
              <a:t>=3.5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67">
                                            <p:txEl>
                                              <p:pRg st="4" end="4"/>
                                            </p:txEl>
                                          </p:spTgt>
                                        </p:tgtEl>
                                        <p:attrNameLst>
                                          <p:attrName>style.color</p:attrName>
                                        </p:attrNameLst>
                                      </p:cBhvr>
                                      <p:to>
                                        <a:srgbClr val="FFFF00"/>
                                      </p:to>
                                    </p:animClr>
                                    <p:animClr clrSpc="rgb" dir="cw">
                                      <p:cBhvr>
                                        <p:cTn id="7" dur="500" fill="hold"/>
                                        <p:tgtEl>
                                          <p:spTgt spid="11267">
                                            <p:txEl>
                                              <p:pRg st="4" end="4"/>
                                            </p:txEl>
                                          </p:spTgt>
                                        </p:tgtEl>
                                        <p:attrNameLst>
                                          <p:attrName>fillcolor</p:attrName>
                                        </p:attrNameLst>
                                      </p:cBhvr>
                                      <p:to>
                                        <a:srgbClr val="FFFF00"/>
                                      </p:to>
                                    </p:animClr>
                                    <p:set>
                                      <p:cBhvr>
                                        <p:cTn id="8" dur="500" fill="hold"/>
                                        <p:tgtEl>
                                          <p:spTgt spid="11267">
                                            <p:txEl>
                                              <p:pRg st="4" end="4"/>
                                            </p:txEl>
                                          </p:spTgt>
                                        </p:tgtEl>
                                        <p:attrNameLst>
                                          <p:attrName>fill.type</p:attrName>
                                        </p:attrNameLst>
                                      </p:cBhvr>
                                      <p:to>
                                        <p:strVal val="solid"/>
                                      </p:to>
                                    </p:set>
                                    <p:set>
                                      <p:cBhvr>
                                        <p:cTn id="9" dur="500" fill="hold"/>
                                        <p:tgtEl>
                                          <p:spTgt spid="1126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Ogive</a:t>
            </a:r>
            <a:endParaRPr lang="en-US" dirty="0"/>
          </a:p>
        </p:txBody>
      </p:sp>
      <p:sp>
        <p:nvSpPr>
          <p:cNvPr id="3" name="Content Placeholder 2"/>
          <p:cNvSpPr>
            <a:spLocks noGrp="1"/>
          </p:cNvSpPr>
          <p:nvPr>
            <p:ph idx="1"/>
          </p:nvPr>
        </p:nvSpPr>
        <p:spPr>
          <a:xfrm>
            <a:off x="4572000" y="1600200"/>
            <a:ext cx="4448175" cy="4525963"/>
          </a:xfrm>
        </p:spPr>
        <p:txBody>
          <a:bodyPr/>
          <a:lstStyle/>
          <a:p>
            <a:r>
              <a:rPr lang="en-US" sz="2000" dirty="0" smtClean="0"/>
              <a:t>Displays the relative standing (percentile, quartile, etc.) of an individual observation.</a:t>
            </a:r>
          </a:p>
          <a:p>
            <a:r>
              <a:rPr lang="en-US" sz="2000" dirty="0" smtClean="0"/>
              <a:t>Label and scale the axes and title the graph. Horizontal axis “classes” and vertical axis “cumulative frequency or relative cumulative frequency”.</a:t>
            </a:r>
          </a:p>
          <a:p>
            <a:r>
              <a:rPr lang="en-US" sz="2000" dirty="0" smtClean="0"/>
              <a:t>Begin the </a:t>
            </a:r>
            <a:r>
              <a:rPr lang="en-US" sz="2000" dirty="0" err="1" smtClean="0"/>
              <a:t>ogive</a:t>
            </a:r>
            <a:r>
              <a:rPr lang="en-US" sz="2000" dirty="0" smtClean="0"/>
              <a:t> at zero on the vertical axis and lower boundary of the first class on the horizontal axis. Then graph each additional Upper class boundary vs. cumulative frequency for that class.</a:t>
            </a:r>
          </a:p>
        </p:txBody>
      </p:sp>
      <p:pic>
        <p:nvPicPr>
          <p:cNvPr id="4" name="Picture 3" descr="002.jpg"/>
          <p:cNvPicPr>
            <a:picLocks noChangeAspect="1"/>
          </p:cNvPicPr>
          <p:nvPr/>
        </p:nvPicPr>
        <p:blipFill>
          <a:blip r:embed="rId2" cstate="print"/>
          <a:stretch>
            <a:fillRect/>
          </a:stretch>
        </p:blipFill>
        <p:spPr>
          <a:xfrm>
            <a:off x="228600" y="1752600"/>
            <a:ext cx="4259078" cy="35814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Exploring and understanding data</a:t>
            </a:r>
            <a:endParaRPr lang="en-US" dirty="0"/>
          </a:p>
        </p:txBody>
      </p:sp>
      <p:sp>
        <p:nvSpPr>
          <p:cNvPr id="5" name="Text Placeholder 4"/>
          <p:cNvSpPr>
            <a:spLocks noGrp="1"/>
          </p:cNvSpPr>
          <p:nvPr>
            <p:ph type="body" idx="1"/>
          </p:nvPr>
        </p:nvSpPr>
        <p:spPr/>
        <p:txBody>
          <a:bodyPr/>
          <a:lstStyle/>
          <a:p>
            <a:r>
              <a:rPr lang="en-US" dirty="0" smtClean="0"/>
              <a:t>Part I:</a:t>
            </a:r>
          </a:p>
          <a:p>
            <a:r>
              <a:rPr lang="en-US" dirty="0" smtClean="0"/>
              <a:t>Chapters 2 - 6</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Stem-and-Leaf Plot</a:t>
            </a:r>
            <a:endParaRPr lang="en-US" dirty="0"/>
          </a:p>
        </p:txBody>
      </p:sp>
      <p:sp>
        <p:nvSpPr>
          <p:cNvPr id="3" name="Content Placeholder 2"/>
          <p:cNvSpPr>
            <a:spLocks noGrp="1"/>
          </p:cNvSpPr>
          <p:nvPr>
            <p:ph idx="1"/>
          </p:nvPr>
        </p:nvSpPr>
        <p:spPr/>
        <p:txBody>
          <a:bodyPr/>
          <a:lstStyle/>
          <a:p>
            <a:r>
              <a:rPr lang="en-US" dirty="0" smtClean="0"/>
              <a:t>Contains all the information of histograms.</a:t>
            </a:r>
          </a:p>
          <a:p>
            <a:r>
              <a:rPr lang="en-US" dirty="0" smtClean="0"/>
              <a:t>Advantage – individual data values are preserved.</a:t>
            </a:r>
          </a:p>
          <a:p>
            <a:r>
              <a:rPr lang="en-US" dirty="0" smtClean="0"/>
              <a:t>Used for small data sets.</a:t>
            </a:r>
          </a:p>
          <a:p>
            <a:r>
              <a:rPr lang="en-US" dirty="0" smtClean="0"/>
              <a:t>The leading digit(s) are the “stems,” and the trailing digits (rounded to one digit) are the “leaves.”</a:t>
            </a:r>
          </a:p>
          <a:p>
            <a:r>
              <a:rPr lang="en-US" dirty="0" smtClean="0"/>
              <a:t>Back-to-Back Stem-and-leaf Plots are used to compare related data sets.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Stem-and-Leaf Plot</a:t>
            </a:r>
            <a:endParaRPr lang="en-US" dirty="0"/>
          </a:p>
        </p:txBody>
      </p:sp>
      <p:pic>
        <p:nvPicPr>
          <p:cNvPr id="4" name="Content Placeholder 3" descr="003.jpg"/>
          <p:cNvPicPr>
            <a:picLocks noGrp="1" noChangeAspect="1"/>
          </p:cNvPicPr>
          <p:nvPr>
            <p:ph idx="1"/>
          </p:nvPr>
        </p:nvPicPr>
        <p:blipFill>
          <a:blip r:embed="rId2" cstate="print"/>
          <a:stretch>
            <a:fillRect/>
          </a:stretch>
        </p:blipFill>
        <p:spPr>
          <a:xfrm>
            <a:off x="457200" y="1600200"/>
            <a:ext cx="8211661" cy="4884778"/>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Back-to-Back Stem-and-Leaf Plot</a:t>
            </a:r>
            <a:endParaRPr lang="en-US" dirty="0"/>
          </a:p>
        </p:txBody>
      </p:sp>
      <p:pic>
        <p:nvPicPr>
          <p:cNvPr id="4" name="Content Placeholder 3" descr="004.jpg"/>
          <p:cNvPicPr>
            <a:picLocks noGrp="1" noChangeAspect="1"/>
          </p:cNvPicPr>
          <p:nvPr>
            <p:ph idx="1"/>
          </p:nvPr>
        </p:nvPicPr>
        <p:blipFill>
          <a:blip r:embed="rId2" cstate="print"/>
          <a:stretch>
            <a:fillRect/>
          </a:stretch>
        </p:blipFill>
        <p:spPr>
          <a:xfrm>
            <a:off x="2819400" y="1524000"/>
            <a:ext cx="5806789" cy="5140029"/>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Dataplot</a:t>
            </a:r>
            <a:endParaRPr lang="en-US" dirty="0"/>
          </a:p>
        </p:txBody>
      </p:sp>
      <p:sp>
        <p:nvSpPr>
          <p:cNvPr id="3" name="Content Placeholder 2"/>
          <p:cNvSpPr>
            <a:spLocks noGrp="1"/>
          </p:cNvSpPr>
          <p:nvPr>
            <p:ph idx="1"/>
          </p:nvPr>
        </p:nvSpPr>
        <p:spPr>
          <a:xfrm>
            <a:off x="381001" y="3810000"/>
            <a:ext cx="8382000" cy="2316163"/>
          </a:xfrm>
        </p:spPr>
        <p:txBody>
          <a:bodyPr/>
          <a:lstStyle/>
          <a:p>
            <a:r>
              <a:rPr lang="en-US" dirty="0" smtClean="0"/>
              <a:t>Quick and easy display of distribution.</a:t>
            </a:r>
          </a:p>
          <a:p>
            <a:r>
              <a:rPr lang="en-US" dirty="0" smtClean="0"/>
              <a:t>Good for displaying small data sets.</a:t>
            </a:r>
          </a:p>
          <a:p>
            <a:r>
              <a:rPr lang="en-US" dirty="0" smtClean="0"/>
              <a:t>Individual data values are preserved.</a:t>
            </a:r>
          </a:p>
          <a:p>
            <a:r>
              <a:rPr lang="en-US" dirty="0" smtClean="0">
                <a:latin typeface="Arial" charset="0"/>
              </a:rPr>
              <a:t>Construct a </a:t>
            </a:r>
            <a:r>
              <a:rPr lang="en-US" dirty="0" err="1" smtClean="0">
                <a:latin typeface="Arial" charset="0"/>
              </a:rPr>
              <a:t>dotplot</a:t>
            </a:r>
            <a:r>
              <a:rPr lang="en-US" dirty="0" smtClean="0">
                <a:latin typeface="Arial" charset="0"/>
              </a:rPr>
              <a:t> by drawing a horizontal axis and scale. Then record each data value by placing a dot over the appropriate value on the horizontal axis.</a:t>
            </a:r>
            <a:endParaRPr lang="en-US" dirty="0"/>
          </a:p>
        </p:txBody>
      </p:sp>
      <p:pic>
        <p:nvPicPr>
          <p:cNvPr id="12" name="Picture 2" descr="02_04"/>
          <p:cNvPicPr>
            <a:picLocks noChangeAspect="1" noChangeArrowheads="1"/>
          </p:cNvPicPr>
          <p:nvPr/>
        </p:nvPicPr>
        <p:blipFill>
          <a:blip r:embed="rId2" cstate="print"/>
          <a:srcRect/>
          <a:stretch>
            <a:fillRect/>
          </a:stretch>
        </p:blipFill>
        <p:spPr bwMode="auto">
          <a:xfrm>
            <a:off x="609600" y="1600200"/>
            <a:ext cx="7834312" cy="212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Describing Distributions numerically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Five-Number </a:t>
            </a:r>
            <a:r>
              <a:rPr lang="en-US" dirty="0" err="1" smtClean="0"/>
              <a:t>Symmary</a:t>
            </a:r>
            <a:endParaRPr lang="en-US" dirty="0"/>
          </a:p>
        </p:txBody>
      </p:sp>
      <p:sp>
        <p:nvSpPr>
          <p:cNvPr id="5" name="Content Placeholder 4"/>
          <p:cNvSpPr>
            <a:spLocks noGrp="1"/>
          </p:cNvSpPr>
          <p:nvPr>
            <p:ph idx="1"/>
          </p:nvPr>
        </p:nvSpPr>
        <p:spPr/>
        <p:txBody>
          <a:bodyPr/>
          <a:lstStyle/>
          <a:p>
            <a:r>
              <a:rPr lang="en-US" dirty="0" smtClean="0"/>
              <a:t>Minimum value, Quartile 1 (Q1) (25</a:t>
            </a:r>
            <a:r>
              <a:rPr lang="en-US" baseline="30000" dirty="0" smtClean="0"/>
              <a:t>th</a:t>
            </a:r>
            <a:r>
              <a:rPr lang="en-US" dirty="0" smtClean="0"/>
              <a:t> percentile), median, Quartile 3 (Q3) (75</a:t>
            </a:r>
            <a:r>
              <a:rPr lang="en-US" baseline="30000" dirty="0" smtClean="0"/>
              <a:t>th</a:t>
            </a:r>
            <a:r>
              <a:rPr lang="en-US" dirty="0" smtClean="0"/>
              <a:t> percentile), maximum. In that order.</a:t>
            </a:r>
          </a:p>
          <a:p>
            <a:r>
              <a:rPr lang="en-US" dirty="0" err="1" smtClean="0"/>
              <a:t>Boxplot</a:t>
            </a:r>
            <a:r>
              <a:rPr lang="en-US" dirty="0" smtClean="0"/>
              <a:t> is a visual display of the five-number summary.</a:t>
            </a:r>
          </a:p>
          <a:p>
            <a:r>
              <a:rPr lang="en-US" dirty="0" err="1" smtClean="0"/>
              <a:t>Interquartile</a:t>
            </a:r>
            <a:r>
              <a:rPr lang="en-US" dirty="0" smtClean="0"/>
              <a:t> Range (IQR) – difference between the quartiles, IQR = Q3 – Q1. Used as a measure of spread.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Outliers</a:t>
            </a:r>
            <a:endParaRPr lang="en-US" dirty="0"/>
          </a:p>
        </p:txBody>
      </p:sp>
      <p:sp>
        <p:nvSpPr>
          <p:cNvPr id="3" name="Content Placeholder 2"/>
          <p:cNvSpPr>
            <a:spLocks noGrp="1"/>
          </p:cNvSpPr>
          <p:nvPr>
            <p:ph idx="1"/>
          </p:nvPr>
        </p:nvSpPr>
        <p:spPr/>
        <p:txBody>
          <a:bodyPr/>
          <a:lstStyle/>
          <a:p>
            <a:r>
              <a:rPr lang="en-US" dirty="0" smtClean="0"/>
              <a:t>Values that are more than 1.5 times the IQR below Q1 or Q3 are outliers.</a:t>
            </a:r>
          </a:p>
          <a:p>
            <a:r>
              <a:rPr lang="en-US" dirty="0" smtClean="0"/>
              <a:t>Calculate upper fence: Q3 + 1.5(IQR)</a:t>
            </a:r>
          </a:p>
          <a:p>
            <a:r>
              <a:rPr lang="en-US" dirty="0" smtClean="0"/>
              <a:t>Calculate lower fence: Q1 – 1.5(IQR)</a:t>
            </a:r>
          </a:p>
          <a:p>
            <a:r>
              <a:rPr lang="en-US" dirty="0" smtClean="0"/>
              <a:t>Any value outside the fences is an outlier.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pPr eaLnBrk="1" hangingPunct="1"/>
            <a:r>
              <a:rPr lang="en-US" sz="3200" dirty="0" err="1" smtClean="0"/>
              <a:t>Boxplot</a:t>
            </a:r>
            <a:endParaRPr lang="en-US" sz="3200" dirty="0" smtClean="0"/>
          </a:p>
        </p:txBody>
      </p:sp>
      <p:sp>
        <p:nvSpPr>
          <p:cNvPr id="81924" name="Rectangle 3"/>
          <p:cNvSpPr>
            <a:spLocks noGrp="1" noChangeArrowheads="1"/>
          </p:cNvSpPr>
          <p:nvPr>
            <p:ph type="body" idx="1"/>
          </p:nvPr>
        </p:nvSpPr>
        <p:spPr>
          <a:xfrm>
            <a:off x="304800" y="1600200"/>
            <a:ext cx="8715375" cy="4525963"/>
          </a:xfrm>
        </p:spPr>
        <p:txBody>
          <a:bodyPr/>
          <a:lstStyle/>
          <a:p>
            <a:pPr eaLnBrk="1" hangingPunct="1"/>
            <a:r>
              <a:rPr lang="en-US" sz="2000" dirty="0" smtClean="0"/>
              <a:t>A box goes from the Q1 to Q3.</a:t>
            </a:r>
          </a:p>
          <a:p>
            <a:pPr eaLnBrk="1" hangingPunct="1"/>
            <a:r>
              <a:rPr lang="en-US" sz="2000" dirty="0" smtClean="0"/>
              <a:t>A line is drawn inside the box at the median.</a:t>
            </a:r>
          </a:p>
          <a:p>
            <a:pPr eaLnBrk="1" hangingPunct="1"/>
            <a:r>
              <a:rPr lang="en-US" sz="2000" dirty="0" smtClean="0"/>
              <a:t>A line goes from the lower end of the box to the smallest observation that is not a potential outlier and from the upper end of the box to the largest observation that is not a potential outlier.</a:t>
            </a:r>
          </a:p>
          <a:p>
            <a:pPr eaLnBrk="1" hangingPunct="1"/>
            <a:r>
              <a:rPr lang="en-US" sz="2000" dirty="0" smtClean="0"/>
              <a:t>The potential outliers are shown separately.</a:t>
            </a:r>
          </a:p>
          <a:p>
            <a:pPr eaLnBrk="1" hangingPunct="1"/>
            <a:r>
              <a:rPr lang="en-US" sz="2000" dirty="0" smtClean="0"/>
              <a:t>Title and number line scale.</a:t>
            </a:r>
            <a:endParaRPr lang="en-US" dirty="0" smtClean="0"/>
          </a:p>
        </p:txBody>
      </p:sp>
      <p:pic>
        <p:nvPicPr>
          <p:cNvPr id="81925" name="Picture 4"/>
          <p:cNvPicPr>
            <a:picLocks noChangeAspect="1" noChangeArrowheads="1"/>
          </p:cNvPicPr>
          <p:nvPr/>
        </p:nvPicPr>
        <p:blipFill>
          <a:blip r:embed="rId2" cstate="print"/>
          <a:srcRect/>
          <a:stretch>
            <a:fillRect/>
          </a:stretch>
        </p:blipFill>
        <p:spPr bwMode="auto">
          <a:xfrm>
            <a:off x="4648200" y="3962400"/>
            <a:ext cx="4038600" cy="2476046"/>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sz="3200" dirty="0" smtClean="0"/>
              <a:t>Side-by-Side </a:t>
            </a:r>
            <a:r>
              <a:rPr lang="en-US" sz="3200" dirty="0" err="1" smtClean="0"/>
              <a:t>Boxplot</a:t>
            </a:r>
            <a:endParaRPr lang="en-US" sz="3200" dirty="0" smtClean="0"/>
          </a:p>
        </p:txBody>
      </p:sp>
      <p:sp>
        <p:nvSpPr>
          <p:cNvPr id="7" name="Content Placeholder 6"/>
          <p:cNvSpPr>
            <a:spLocks noGrp="1"/>
          </p:cNvSpPr>
          <p:nvPr>
            <p:ph idx="1"/>
          </p:nvPr>
        </p:nvSpPr>
        <p:spPr>
          <a:xfrm>
            <a:off x="381000" y="1600200"/>
            <a:ext cx="8639175" cy="4525963"/>
          </a:xfrm>
        </p:spPr>
        <p:txBody>
          <a:bodyPr/>
          <a:lstStyle/>
          <a:p>
            <a:r>
              <a:rPr lang="en-US" sz="2000" dirty="0" smtClean="0"/>
              <a:t>Box Plots do not display the shape of the distribution as clearly as histograms, but are useful for making graphical comparisons of two or more distributions. </a:t>
            </a:r>
          </a:p>
          <a:p>
            <a:r>
              <a:rPr lang="en-US" sz="2000" dirty="0" smtClean="0"/>
              <a:t>Allows us to see which distribution has the higher median, which has the greater IOR and which has the greater overall range.</a:t>
            </a:r>
          </a:p>
        </p:txBody>
      </p:sp>
      <p:pic>
        <p:nvPicPr>
          <p:cNvPr id="83972" name="Picture 3"/>
          <p:cNvPicPr>
            <a:picLocks noChangeAspect="1" noChangeArrowheads="1"/>
          </p:cNvPicPr>
          <p:nvPr/>
        </p:nvPicPr>
        <p:blipFill>
          <a:blip r:embed="rId2" cstate="print"/>
          <a:srcRect/>
          <a:stretch>
            <a:fillRect/>
          </a:stretch>
        </p:blipFill>
        <p:spPr bwMode="auto">
          <a:xfrm>
            <a:off x="1066800" y="3429000"/>
            <a:ext cx="6858000" cy="3191347"/>
          </a:xfrm>
          <a:prstGeom prst="rect">
            <a:avLst/>
          </a:prstGeom>
          <a:noFill/>
          <a:ln w="9525" algn="ctr">
            <a:noFill/>
            <a:miter lim="800000"/>
            <a:headEnd/>
            <a:tailEnd/>
          </a:ln>
        </p:spPr>
      </p:pic>
      <p:sp>
        <p:nvSpPr>
          <p:cNvPr id="83973" name="Rectangle 4"/>
          <p:cNvSpPr>
            <a:spLocks noChangeArrowheads="1"/>
          </p:cNvSpPr>
          <p:nvPr/>
        </p:nvSpPr>
        <p:spPr bwMode="auto">
          <a:xfrm>
            <a:off x="838200" y="1524000"/>
            <a:ext cx="7620000" cy="579438"/>
          </a:xfrm>
          <a:prstGeom prst="rect">
            <a:avLst/>
          </a:prstGeom>
          <a:noFill/>
          <a:ln w="9525">
            <a:noFill/>
            <a:miter lim="800000"/>
            <a:headEnd/>
            <a:tailEnd/>
          </a:ln>
        </p:spPr>
        <p:txBody>
          <a:bodyPr anchor="ctr">
            <a:spAutoFit/>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Center</a:t>
            </a:r>
            <a:endParaRPr lang="en-US" dirty="0"/>
          </a:p>
        </p:txBody>
      </p:sp>
      <p:sp>
        <p:nvSpPr>
          <p:cNvPr id="3" name="Content Placeholder 2"/>
          <p:cNvSpPr>
            <a:spLocks noGrp="1"/>
          </p:cNvSpPr>
          <p:nvPr>
            <p:ph idx="1"/>
          </p:nvPr>
        </p:nvSpPr>
        <p:spPr/>
        <p:txBody>
          <a:bodyPr/>
          <a:lstStyle/>
          <a:p>
            <a:r>
              <a:rPr lang="en-US" sz="2000" b="1" dirty="0" smtClean="0"/>
              <a:t>Mean:</a:t>
            </a:r>
          </a:p>
          <a:p>
            <a:pPr lvl="1">
              <a:buNone/>
            </a:pPr>
            <a:endParaRPr lang="en-US" sz="2000" dirty="0" smtClean="0"/>
          </a:p>
          <a:p>
            <a:pPr lvl="1"/>
            <a:r>
              <a:rPr lang="en-US" sz="2000" dirty="0" smtClean="0"/>
              <a:t>Good measure of center when the shape of the distribution is approximately </a:t>
            </a:r>
            <a:r>
              <a:rPr lang="en-US" sz="2000" dirty="0" err="1" smtClean="0"/>
              <a:t>unimodal</a:t>
            </a:r>
            <a:r>
              <a:rPr lang="en-US" sz="2000" dirty="0" smtClean="0"/>
              <a:t> and symmetric.</a:t>
            </a:r>
          </a:p>
          <a:p>
            <a:pPr lvl="1"/>
            <a:r>
              <a:rPr lang="en-US" sz="2000" dirty="0" smtClean="0"/>
              <a:t>Non-resistant.</a:t>
            </a:r>
          </a:p>
          <a:p>
            <a:r>
              <a:rPr lang="en-US" sz="2000" b="1" dirty="0" smtClean="0"/>
              <a:t>Median:</a:t>
            </a:r>
            <a:r>
              <a:rPr lang="en-US" sz="2000" dirty="0" smtClean="0"/>
              <a:t> The middle of a </a:t>
            </a:r>
            <a:r>
              <a:rPr lang="en-US" sz="2000" i="1" dirty="0" smtClean="0"/>
              <a:t>ordered</a:t>
            </a:r>
            <a:r>
              <a:rPr lang="en-US" sz="2000" dirty="0" smtClean="0"/>
              <a:t> set of data.</a:t>
            </a:r>
          </a:p>
          <a:p>
            <a:pPr lvl="1"/>
            <a:r>
              <a:rPr lang="en-US" sz="2000" dirty="0" smtClean="0"/>
              <a:t>Resistant.</a:t>
            </a:r>
          </a:p>
          <a:p>
            <a:r>
              <a:rPr lang="en-US" sz="2000" b="1" i="1" u="sng" dirty="0" smtClean="0"/>
              <a:t>Note</a:t>
            </a:r>
            <a:r>
              <a:rPr lang="en-US" sz="2000" b="1" i="1" dirty="0" smtClean="0"/>
              <a:t>: </a:t>
            </a:r>
            <a:r>
              <a:rPr lang="en-US" sz="2000" dirty="0" smtClean="0"/>
              <a:t>While the median and the mean are approximately equal for </a:t>
            </a:r>
            <a:r>
              <a:rPr lang="en-US" sz="2000" dirty="0" err="1" smtClean="0"/>
              <a:t>unimodal</a:t>
            </a:r>
            <a:r>
              <a:rPr lang="en-US" sz="2000" dirty="0" smtClean="0"/>
              <a:t> and symmetric distributions, there is more that we can do and say with the mean than with the median. The mean is important in inferential statistics.</a:t>
            </a:r>
            <a:endParaRPr lang="en-US" sz="2000" b="1" i="1" u="sng" dirty="0"/>
          </a:p>
        </p:txBody>
      </p:sp>
      <p:graphicFrame>
        <p:nvGraphicFramePr>
          <p:cNvPr id="4" name="Object 3"/>
          <p:cNvGraphicFramePr>
            <a:graphicFrameLocks noChangeAspect="1"/>
          </p:cNvGraphicFramePr>
          <p:nvPr/>
        </p:nvGraphicFramePr>
        <p:xfrm>
          <a:off x="4038601" y="1524000"/>
          <a:ext cx="2209800" cy="615387"/>
        </p:xfrm>
        <a:graphic>
          <a:graphicData uri="http://schemas.openxmlformats.org/presentationml/2006/ole">
            <mc:AlternateContent xmlns:mc="http://schemas.openxmlformats.org/markup-compatibility/2006">
              <mc:Choice xmlns:v="urn:schemas-microsoft-com:vml" Requires="v">
                <p:oleObj spid="_x0000_s3090" name="Equation" r:id="rId3" imgW="2006600" imgH="558800" progId="Equation.DSMT4">
                  <p:embed/>
                </p:oleObj>
              </mc:Choice>
              <mc:Fallback>
                <p:oleObj name="Equation" r:id="rId3" imgW="2006600" imgH="5588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1" y="1524000"/>
                        <a:ext cx="2209800" cy="615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Displays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371475" y="914400"/>
            <a:ext cx="6781800" cy="1143000"/>
          </a:xfrm>
        </p:spPr>
        <p:txBody>
          <a:bodyPr/>
          <a:lstStyle/>
          <a:p>
            <a:r>
              <a:rPr lang="en-US" sz="3600" dirty="0" smtClean="0"/>
              <a:t>Relationship Measures of Center</a:t>
            </a:r>
          </a:p>
        </p:txBody>
      </p:sp>
      <p:sp>
        <p:nvSpPr>
          <p:cNvPr id="337924" name="Freeform 4"/>
          <p:cNvSpPr>
            <a:spLocks/>
          </p:cNvSpPr>
          <p:nvPr/>
        </p:nvSpPr>
        <p:spPr bwMode="auto">
          <a:xfrm>
            <a:off x="2165350" y="4752975"/>
            <a:ext cx="452438" cy="1071563"/>
          </a:xfrm>
          <a:custGeom>
            <a:avLst/>
            <a:gdLst>
              <a:gd name="T0" fmla="*/ 2147483647 w 285"/>
              <a:gd name="T1" fmla="*/ 2147483647 h 675"/>
              <a:gd name="T2" fmla="*/ 2147483647 w 285"/>
              <a:gd name="T3" fmla="*/ 2147483647 h 675"/>
              <a:gd name="T4" fmla="*/ 2147483647 w 285"/>
              <a:gd name="T5" fmla="*/ 2147483647 h 675"/>
              <a:gd name="T6" fmla="*/ 2147483647 w 285"/>
              <a:gd name="T7" fmla="*/ 2147483647 h 675"/>
              <a:gd name="T8" fmla="*/ 2147483647 w 285"/>
              <a:gd name="T9" fmla="*/ 2147483647 h 675"/>
              <a:gd name="T10" fmla="*/ 2147483647 w 285"/>
              <a:gd name="T11" fmla="*/ 2147483647 h 675"/>
              <a:gd name="T12" fmla="*/ 2147483647 w 285"/>
              <a:gd name="T13" fmla="*/ 2147483647 h 675"/>
              <a:gd name="T14" fmla="*/ 2147483647 w 285"/>
              <a:gd name="T15" fmla="*/ 2147483647 h 675"/>
              <a:gd name="T16" fmla="*/ 2147483647 w 285"/>
              <a:gd name="T17" fmla="*/ 2147483647 h 675"/>
              <a:gd name="T18" fmla="*/ 2147483647 w 285"/>
              <a:gd name="T19" fmla="*/ 2147483647 h 675"/>
              <a:gd name="T20" fmla="*/ 2147483647 w 285"/>
              <a:gd name="T21" fmla="*/ 2147483647 h 675"/>
              <a:gd name="T22" fmla="*/ 2147483647 w 285"/>
              <a:gd name="T23" fmla="*/ 2147483647 h 675"/>
              <a:gd name="T24" fmla="*/ 2147483647 w 285"/>
              <a:gd name="T25" fmla="*/ 2147483647 h 675"/>
              <a:gd name="T26" fmla="*/ 2147483647 w 285"/>
              <a:gd name="T27" fmla="*/ 2147483647 h 675"/>
              <a:gd name="T28" fmla="*/ 2147483647 w 285"/>
              <a:gd name="T29" fmla="*/ 2147483647 h 675"/>
              <a:gd name="T30" fmla="*/ 0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284" y="674"/>
                </a:moveTo>
                <a:lnTo>
                  <a:pt x="254" y="667"/>
                </a:lnTo>
                <a:lnTo>
                  <a:pt x="239" y="659"/>
                </a:lnTo>
                <a:lnTo>
                  <a:pt x="225" y="648"/>
                </a:lnTo>
                <a:lnTo>
                  <a:pt x="210" y="633"/>
                </a:lnTo>
                <a:lnTo>
                  <a:pt x="195" y="612"/>
                </a:lnTo>
                <a:lnTo>
                  <a:pt x="180" y="583"/>
                </a:lnTo>
                <a:lnTo>
                  <a:pt x="150" y="506"/>
                </a:lnTo>
                <a:lnTo>
                  <a:pt x="119" y="396"/>
                </a:lnTo>
                <a:lnTo>
                  <a:pt x="91" y="263"/>
                </a:lnTo>
                <a:lnTo>
                  <a:pt x="76" y="197"/>
                </a:lnTo>
                <a:lnTo>
                  <a:pt x="61" y="133"/>
                </a:lnTo>
                <a:lnTo>
                  <a:pt x="45" y="78"/>
                </a:lnTo>
                <a:lnTo>
                  <a:pt x="30" y="36"/>
                </a:lnTo>
                <a:lnTo>
                  <a:pt x="15" y="10"/>
                </a:lnTo>
                <a:lnTo>
                  <a:pt x="0" y="0"/>
                </a:lnTo>
              </a:path>
            </a:pathLst>
          </a:custGeom>
          <a:noFill/>
          <a:ln w="25400" cap="rnd" cmpd="sng">
            <a:solidFill>
              <a:schemeClr val="bg2"/>
            </a:solidFill>
            <a:prstDash val="solid"/>
            <a:round/>
            <a:headEnd type="none" w="med" len="med"/>
            <a:tailEnd type="none" w="med" len="med"/>
          </a:ln>
        </p:spPr>
        <p:txBody>
          <a:bodyPr/>
          <a:lstStyle/>
          <a:p>
            <a:endParaRPr lang="en-US"/>
          </a:p>
        </p:txBody>
      </p:sp>
      <p:sp>
        <p:nvSpPr>
          <p:cNvPr id="337925" name="Freeform 5"/>
          <p:cNvSpPr>
            <a:spLocks/>
          </p:cNvSpPr>
          <p:nvPr/>
        </p:nvSpPr>
        <p:spPr bwMode="auto">
          <a:xfrm>
            <a:off x="812800" y="4752975"/>
            <a:ext cx="1354138" cy="1071563"/>
          </a:xfrm>
          <a:custGeom>
            <a:avLst/>
            <a:gdLst>
              <a:gd name="T0" fmla="*/ 0 w 853"/>
              <a:gd name="T1" fmla="*/ 2147483647 h 675"/>
              <a:gd name="T2" fmla="*/ 2147483647 w 853"/>
              <a:gd name="T3" fmla="*/ 2147483647 h 675"/>
              <a:gd name="T4" fmla="*/ 2147483647 w 853"/>
              <a:gd name="T5" fmla="*/ 2147483647 h 675"/>
              <a:gd name="T6" fmla="*/ 2147483647 w 853"/>
              <a:gd name="T7" fmla="*/ 2147483647 h 675"/>
              <a:gd name="T8" fmla="*/ 2147483647 w 853"/>
              <a:gd name="T9" fmla="*/ 2147483647 h 675"/>
              <a:gd name="T10" fmla="*/ 2147483647 w 853"/>
              <a:gd name="T11" fmla="*/ 2147483647 h 675"/>
              <a:gd name="T12" fmla="*/ 2147483647 w 853"/>
              <a:gd name="T13" fmla="*/ 2147483647 h 675"/>
              <a:gd name="T14" fmla="*/ 2147483647 w 853"/>
              <a:gd name="T15" fmla="*/ 2147483647 h 675"/>
              <a:gd name="T16" fmla="*/ 2147483647 w 853"/>
              <a:gd name="T17" fmla="*/ 2147483647 h 675"/>
              <a:gd name="T18" fmla="*/ 2147483647 w 853"/>
              <a:gd name="T19" fmla="*/ 2147483647 h 675"/>
              <a:gd name="T20" fmla="*/ 2147483647 w 853"/>
              <a:gd name="T21" fmla="*/ 2147483647 h 675"/>
              <a:gd name="T22" fmla="*/ 2147483647 w 853"/>
              <a:gd name="T23" fmla="*/ 2147483647 h 675"/>
              <a:gd name="T24" fmla="*/ 2147483647 w 853"/>
              <a:gd name="T25" fmla="*/ 2147483647 h 675"/>
              <a:gd name="T26" fmla="*/ 2147483647 w 853"/>
              <a:gd name="T27" fmla="*/ 2147483647 h 675"/>
              <a:gd name="T28" fmla="*/ 2147483647 w 853"/>
              <a:gd name="T29" fmla="*/ 2147483647 h 675"/>
              <a:gd name="T30" fmla="*/ 2147483647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0" y="674"/>
                </a:moveTo>
                <a:lnTo>
                  <a:pt x="90" y="667"/>
                </a:lnTo>
                <a:lnTo>
                  <a:pt x="134" y="659"/>
                </a:lnTo>
                <a:lnTo>
                  <a:pt x="179" y="648"/>
                </a:lnTo>
                <a:lnTo>
                  <a:pt x="225" y="633"/>
                </a:lnTo>
                <a:lnTo>
                  <a:pt x="269" y="612"/>
                </a:lnTo>
                <a:lnTo>
                  <a:pt x="314" y="583"/>
                </a:lnTo>
                <a:lnTo>
                  <a:pt x="403" y="506"/>
                </a:lnTo>
                <a:lnTo>
                  <a:pt x="494" y="396"/>
                </a:lnTo>
                <a:lnTo>
                  <a:pt x="583" y="263"/>
                </a:lnTo>
                <a:lnTo>
                  <a:pt x="628" y="197"/>
                </a:lnTo>
                <a:lnTo>
                  <a:pt x="674" y="133"/>
                </a:lnTo>
                <a:lnTo>
                  <a:pt x="717" y="78"/>
                </a:lnTo>
                <a:lnTo>
                  <a:pt x="763" y="36"/>
                </a:lnTo>
                <a:lnTo>
                  <a:pt x="808" y="10"/>
                </a:lnTo>
                <a:lnTo>
                  <a:pt x="852" y="0"/>
                </a:lnTo>
              </a:path>
            </a:pathLst>
          </a:custGeom>
          <a:noFill/>
          <a:ln w="25400" cap="rnd" cmpd="sng">
            <a:solidFill>
              <a:schemeClr val="bg2"/>
            </a:solidFill>
            <a:prstDash val="solid"/>
            <a:round/>
            <a:headEnd type="none" w="med" len="med"/>
            <a:tailEnd type="none" w="med" len="med"/>
          </a:ln>
        </p:spPr>
        <p:txBody>
          <a:bodyPr/>
          <a:lstStyle/>
          <a:p>
            <a:endParaRPr lang="en-US"/>
          </a:p>
        </p:txBody>
      </p:sp>
      <p:sp>
        <p:nvSpPr>
          <p:cNvPr id="337926" name="Freeform 6"/>
          <p:cNvSpPr>
            <a:spLocks/>
          </p:cNvSpPr>
          <p:nvPr/>
        </p:nvSpPr>
        <p:spPr bwMode="auto">
          <a:xfrm>
            <a:off x="4533900" y="4752975"/>
            <a:ext cx="904875" cy="1071563"/>
          </a:xfrm>
          <a:custGeom>
            <a:avLst/>
            <a:gdLst>
              <a:gd name="T0" fmla="*/ 2147483647 w 570"/>
              <a:gd name="T1" fmla="*/ 2147483647 h 675"/>
              <a:gd name="T2" fmla="*/ 2147483647 w 570"/>
              <a:gd name="T3" fmla="*/ 2147483647 h 675"/>
              <a:gd name="T4" fmla="*/ 2147483647 w 570"/>
              <a:gd name="T5" fmla="*/ 2147483647 h 675"/>
              <a:gd name="T6" fmla="*/ 2147483647 w 570"/>
              <a:gd name="T7" fmla="*/ 2147483647 h 675"/>
              <a:gd name="T8" fmla="*/ 2147483647 w 570"/>
              <a:gd name="T9" fmla="*/ 2147483647 h 675"/>
              <a:gd name="T10" fmla="*/ 2147483647 w 570"/>
              <a:gd name="T11" fmla="*/ 2147483647 h 675"/>
              <a:gd name="T12" fmla="*/ 2147483647 w 570"/>
              <a:gd name="T13" fmla="*/ 2147483647 h 675"/>
              <a:gd name="T14" fmla="*/ 2147483647 w 570"/>
              <a:gd name="T15" fmla="*/ 2147483647 h 675"/>
              <a:gd name="T16" fmla="*/ 2147483647 w 570"/>
              <a:gd name="T17" fmla="*/ 2147483647 h 675"/>
              <a:gd name="T18" fmla="*/ 2147483647 w 570"/>
              <a:gd name="T19" fmla="*/ 2147483647 h 675"/>
              <a:gd name="T20" fmla="*/ 2147483647 w 570"/>
              <a:gd name="T21" fmla="*/ 2147483647 h 675"/>
              <a:gd name="T22" fmla="*/ 2147483647 w 570"/>
              <a:gd name="T23" fmla="*/ 2147483647 h 675"/>
              <a:gd name="T24" fmla="*/ 2147483647 w 570"/>
              <a:gd name="T25" fmla="*/ 2147483647 h 675"/>
              <a:gd name="T26" fmla="*/ 2147483647 w 570"/>
              <a:gd name="T27" fmla="*/ 2147483647 h 675"/>
              <a:gd name="T28" fmla="*/ 2147483647 w 570"/>
              <a:gd name="T29" fmla="*/ 2147483647 h 675"/>
              <a:gd name="T30" fmla="*/ 0 w 570"/>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0"/>
              <a:gd name="T49" fmla="*/ 0 h 675"/>
              <a:gd name="T50" fmla="*/ 570 w 570"/>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0" h="675">
                <a:moveTo>
                  <a:pt x="569" y="674"/>
                </a:moveTo>
                <a:lnTo>
                  <a:pt x="508" y="667"/>
                </a:lnTo>
                <a:lnTo>
                  <a:pt x="478" y="659"/>
                </a:lnTo>
                <a:lnTo>
                  <a:pt x="449" y="648"/>
                </a:lnTo>
                <a:lnTo>
                  <a:pt x="419" y="633"/>
                </a:lnTo>
                <a:lnTo>
                  <a:pt x="389" y="612"/>
                </a:lnTo>
                <a:lnTo>
                  <a:pt x="358" y="583"/>
                </a:lnTo>
                <a:lnTo>
                  <a:pt x="300" y="506"/>
                </a:lnTo>
                <a:lnTo>
                  <a:pt x="239" y="396"/>
                </a:lnTo>
                <a:lnTo>
                  <a:pt x="178" y="263"/>
                </a:lnTo>
                <a:lnTo>
                  <a:pt x="150" y="197"/>
                </a:lnTo>
                <a:lnTo>
                  <a:pt x="120" y="133"/>
                </a:lnTo>
                <a:lnTo>
                  <a:pt x="89" y="78"/>
                </a:lnTo>
                <a:lnTo>
                  <a:pt x="59" y="36"/>
                </a:lnTo>
                <a:lnTo>
                  <a:pt x="29" y="10"/>
                </a:lnTo>
                <a:lnTo>
                  <a:pt x="0" y="0"/>
                </a:lnTo>
              </a:path>
            </a:pathLst>
          </a:custGeom>
          <a:noFill/>
          <a:ln w="25400" cap="rnd" cmpd="sng">
            <a:solidFill>
              <a:schemeClr val="bg2"/>
            </a:solidFill>
            <a:prstDash val="solid"/>
            <a:round/>
            <a:headEnd type="none" w="med" len="med"/>
            <a:tailEnd type="none" w="med" len="med"/>
          </a:ln>
        </p:spPr>
        <p:txBody>
          <a:bodyPr/>
          <a:lstStyle/>
          <a:p>
            <a:endParaRPr lang="en-US"/>
          </a:p>
        </p:txBody>
      </p:sp>
      <p:sp>
        <p:nvSpPr>
          <p:cNvPr id="337927" name="Freeform 7"/>
          <p:cNvSpPr>
            <a:spLocks/>
          </p:cNvSpPr>
          <p:nvPr/>
        </p:nvSpPr>
        <p:spPr bwMode="auto">
          <a:xfrm>
            <a:off x="3632200" y="4752975"/>
            <a:ext cx="903288" cy="1071563"/>
          </a:xfrm>
          <a:custGeom>
            <a:avLst/>
            <a:gdLst>
              <a:gd name="T0" fmla="*/ 0 w 569"/>
              <a:gd name="T1" fmla="*/ 2147483647 h 675"/>
              <a:gd name="T2" fmla="*/ 2147483647 w 569"/>
              <a:gd name="T3" fmla="*/ 2147483647 h 675"/>
              <a:gd name="T4" fmla="*/ 2147483647 w 569"/>
              <a:gd name="T5" fmla="*/ 2147483647 h 675"/>
              <a:gd name="T6" fmla="*/ 2147483647 w 569"/>
              <a:gd name="T7" fmla="*/ 2147483647 h 675"/>
              <a:gd name="T8" fmla="*/ 2147483647 w 569"/>
              <a:gd name="T9" fmla="*/ 2147483647 h 675"/>
              <a:gd name="T10" fmla="*/ 2147483647 w 569"/>
              <a:gd name="T11" fmla="*/ 2147483647 h 675"/>
              <a:gd name="T12" fmla="*/ 2147483647 w 569"/>
              <a:gd name="T13" fmla="*/ 2147483647 h 675"/>
              <a:gd name="T14" fmla="*/ 2147483647 w 569"/>
              <a:gd name="T15" fmla="*/ 2147483647 h 675"/>
              <a:gd name="T16" fmla="*/ 2147483647 w 569"/>
              <a:gd name="T17" fmla="*/ 2147483647 h 675"/>
              <a:gd name="T18" fmla="*/ 2147483647 w 569"/>
              <a:gd name="T19" fmla="*/ 2147483647 h 675"/>
              <a:gd name="T20" fmla="*/ 2147483647 w 569"/>
              <a:gd name="T21" fmla="*/ 2147483647 h 675"/>
              <a:gd name="T22" fmla="*/ 2147483647 w 569"/>
              <a:gd name="T23" fmla="*/ 2147483647 h 675"/>
              <a:gd name="T24" fmla="*/ 2147483647 w 569"/>
              <a:gd name="T25" fmla="*/ 2147483647 h 675"/>
              <a:gd name="T26" fmla="*/ 2147483647 w 569"/>
              <a:gd name="T27" fmla="*/ 2147483647 h 675"/>
              <a:gd name="T28" fmla="*/ 2147483647 w 569"/>
              <a:gd name="T29" fmla="*/ 2147483647 h 675"/>
              <a:gd name="T30" fmla="*/ 2147483647 w 569"/>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9"/>
              <a:gd name="T49" fmla="*/ 0 h 675"/>
              <a:gd name="T50" fmla="*/ 569 w 569"/>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9" h="675">
                <a:moveTo>
                  <a:pt x="0" y="674"/>
                </a:moveTo>
                <a:lnTo>
                  <a:pt x="59" y="667"/>
                </a:lnTo>
                <a:lnTo>
                  <a:pt x="89" y="659"/>
                </a:lnTo>
                <a:lnTo>
                  <a:pt x="120" y="648"/>
                </a:lnTo>
                <a:lnTo>
                  <a:pt x="150" y="633"/>
                </a:lnTo>
                <a:lnTo>
                  <a:pt x="178" y="612"/>
                </a:lnTo>
                <a:lnTo>
                  <a:pt x="209" y="583"/>
                </a:lnTo>
                <a:lnTo>
                  <a:pt x="269" y="506"/>
                </a:lnTo>
                <a:lnTo>
                  <a:pt x="328" y="396"/>
                </a:lnTo>
                <a:lnTo>
                  <a:pt x="389" y="263"/>
                </a:lnTo>
                <a:lnTo>
                  <a:pt x="419" y="197"/>
                </a:lnTo>
                <a:lnTo>
                  <a:pt x="449" y="133"/>
                </a:lnTo>
                <a:lnTo>
                  <a:pt x="478" y="78"/>
                </a:lnTo>
                <a:lnTo>
                  <a:pt x="508" y="36"/>
                </a:lnTo>
                <a:lnTo>
                  <a:pt x="538" y="10"/>
                </a:lnTo>
                <a:lnTo>
                  <a:pt x="568" y="0"/>
                </a:lnTo>
              </a:path>
            </a:pathLst>
          </a:custGeom>
          <a:noFill/>
          <a:ln w="25400" cap="rnd" cmpd="sng">
            <a:solidFill>
              <a:schemeClr val="bg2"/>
            </a:solidFill>
            <a:prstDash val="solid"/>
            <a:round/>
            <a:headEnd type="none" w="med" len="med"/>
            <a:tailEnd type="none" w="med" len="med"/>
          </a:ln>
        </p:spPr>
        <p:txBody>
          <a:bodyPr/>
          <a:lstStyle/>
          <a:p>
            <a:endParaRPr lang="en-US"/>
          </a:p>
        </p:txBody>
      </p:sp>
      <p:sp>
        <p:nvSpPr>
          <p:cNvPr id="337928" name="Freeform 8"/>
          <p:cNvSpPr>
            <a:spLocks/>
          </p:cNvSpPr>
          <p:nvPr/>
        </p:nvSpPr>
        <p:spPr bwMode="auto">
          <a:xfrm>
            <a:off x="6789738" y="4752975"/>
            <a:ext cx="1354137" cy="1071563"/>
          </a:xfrm>
          <a:custGeom>
            <a:avLst/>
            <a:gdLst>
              <a:gd name="T0" fmla="*/ 2147483647 w 853"/>
              <a:gd name="T1" fmla="*/ 2147483647 h 675"/>
              <a:gd name="T2" fmla="*/ 2147483647 w 853"/>
              <a:gd name="T3" fmla="*/ 2147483647 h 675"/>
              <a:gd name="T4" fmla="*/ 2147483647 w 853"/>
              <a:gd name="T5" fmla="*/ 2147483647 h 675"/>
              <a:gd name="T6" fmla="*/ 2147483647 w 853"/>
              <a:gd name="T7" fmla="*/ 2147483647 h 675"/>
              <a:gd name="T8" fmla="*/ 2147483647 w 853"/>
              <a:gd name="T9" fmla="*/ 2147483647 h 675"/>
              <a:gd name="T10" fmla="*/ 2147483647 w 853"/>
              <a:gd name="T11" fmla="*/ 2147483647 h 675"/>
              <a:gd name="T12" fmla="*/ 2147483647 w 853"/>
              <a:gd name="T13" fmla="*/ 2147483647 h 675"/>
              <a:gd name="T14" fmla="*/ 2147483647 w 853"/>
              <a:gd name="T15" fmla="*/ 2147483647 h 675"/>
              <a:gd name="T16" fmla="*/ 2147483647 w 853"/>
              <a:gd name="T17" fmla="*/ 2147483647 h 675"/>
              <a:gd name="T18" fmla="*/ 2147483647 w 853"/>
              <a:gd name="T19" fmla="*/ 2147483647 h 675"/>
              <a:gd name="T20" fmla="*/ 2147483647 w 853"/>
              <a:gd name="T21" fmla="*/ 2147483647 h 675"/>
              <a:gd name="T22" fmla="*/ 2147483647 w 853"/>
              <a:gd name="T23" fmla="*/ 2147483647 h 675"/>
              <a:gd name="T24" fmla="*/ 2147483647 w 853"/>
              <a:gd name="T25" fmla="*/ 2147483647 h 675"/>
              <a:gd name="T26" fmla="*/ 2147483647 w 853"/>
              <a:gd name="T27" fmla="*/ 2147483647 h 675"/>
              <a:gd name="T28" fmla="*/ 2147483647 w 853"/>
              <a:gd name="T29" fmla="*/ 2147483647 h 675"/>
              <a:gd name="T30" fmla="*/ 0 w 853"/>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53"/>
              <a:gd name="T49" fmla="*/ 0 h 675"/>
              <a:gd name="T50" fmla="*/ 853 w 853"/>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53" h="675">
                <a:moveTo>
                  <a:pt x="852" y="674"/>
                </a:moveTo>
                <a:lnTo>
                  <a:pt x="761" y="667"/>
                </a:lnTo>
                <a:lnTo>
                  <a:pt x="718" y="659"/>
                </a:lnTo>
                <a:lnTo>
                  <a:pt x="672" y="648"/>
                </a:lnTo>
                <a:lnTo>
                  <a:pt x="627" y="633"/>
                </a:lnTo>
                <a:lnTo>
                  <a:pt x="583" y="612"/>
                </a:lnTo>
                <a:lnTo>
                  <a:pt x="538" y="583"/>
                </a:lnTo>
                <a:lnTo>
                  <a:pt x="447" y="506"/>
                </a:lnTo>
                <a:lnTo>
                  <a:pt x="358" y="396"/>
                </a:lnTo>
                <a:lnTo>
                  <a:pt x="269" y="263"/>
                </a:lnTo>
                <a:lnTo>
                  <a:pt x="224" y="197"/>
                </a:lnTo>
                <a:lnTo>
                  <a:pt x="178" y="133"/>
                </a:lnTo>
                <a:lnTo>
                  <a:pt x="135" y="78"/>
                </a:lnTo>
                <a:lnTo>
                  <a:pt x="89" y="36"/>
                </a:lnTo>
                <a:lnTo>
                  <a:pt x="44" y="10"/>
                </a:lnTo>
                <a:lnTo>
                  <a:pt x="0" y="0"/>
                </a:lnTo>
              </a:path>
            </a:pathLst>
          </a:custGeom>
          <a:noFill/>
          <a:ln w="25400" cap="rnd" cmpd="sng">
            <a:solidFill>
              <a:schemeClr val="bg2"/>
            </a:solidFill>
            <a:prstDash val="solid"/>
            <a:round/>
            <a:headEnd type="none" w="med" len="med"/>
            <a:tailEnd type="none" w="med" len="med"/>
          </a:ln>
        </p:spPr>
        <p:txBody>
          <a:bodyPr/>
          <a:lstStyle/>
          <a:p>
            <a:endParaRPr lang="en-US"/>
          </a:p>
        </p:txBody>
      </p:sp>
      <p:sp>
        <p:nvSpPr>
          <p:cNvPr id="337929" name="Freeform 9"/>
          <p:cNvSpPr>
            <a:spLocks/>
          </p:cNvSpPr>
          <p:nvPr/>
        </p:nvSpPr>
        <p:spPr bwMode="auto">
          <a:xfrm>
            <a:off x="6338888" y="4752975"/>
            <a:ext cx="452437" cy="1071563"/>
          </a:xfrm>
          <a:custGeom>
            <a:avLst/>
            <a:gdLst>
              <a:gd name="T0" fmla="*/ 0 w 285"/>
              <a:gd name="T1" fmla="*/ 2147483647 h 675"/>
              <a:gd name="T2" fmla="*/ 2147483647 w 285"/>
              <a:gd name="T3" fmla="*/ 2147483647 h 675"/>
              <a:gd name="T4" fmla="*/ 2147483647 w 285"/>
              <a:gd name="T5" fmla="*/ 2147483647 h 675"/>
              <a:gd name="T6" fmla="*/ 2147483647 w 285"/>
              <a:gd name="T7" fmla="*/ 2147483647 h 675"/>
              <a:gd name="T8" fmla="*/ 2147483647 w 285"/>
              <a:gd name="T9" fmla="*/ 2147483647 h 675"/>
              <a:gd name="T10" fmla="*/ 2147483647 w 285"/>
              <a:gd name="T11" fmla="*/ 2147483647 h 675"/>
              <a:gd name="T12" fmla="*/ 2147483647 w 285"/>
              <a:gd name="T13" fmla="*/ 2147483647 h 675"/>
              <a:gd name="T14" fmla="*/ 2147483647 w 285"/>
              <a:gd name="T15" fmla="*/ 2147483647 h 675"/>
              <a:gd name="T16" fmla="*/ 2147483647 w 285"/>
              <a:gd name="T17" fmla="*/ 2147483647 h 675"/>
              <a:gd name="T18" fmla="*/ 2147483647 w 285"/>
              <a:gd name="T19" fmla="*/ 2147483647 h 675"/>
              <a:gd name="T20" fmla="*/ 2147483647 w 285"/>
              <a:gd name="T21" fmla="*/ 2147483647 h 675"/>
              <a:gd name="T22" fmla="*/ 2147483647 w 285"/>
              <a:gd name="T23" fmla="*/ 2147483647 h 675"/>
              <a:gd name="T24" fmla="*/ 2147483647 w 285"/>
              <a:gd name="T25" fmla="*/ 2147483647 h 675"/>
              <a:gd name="T26" fmla="*/ 2147483647 w 285"/>
              <a:gd name="T27" fmla="*/ 2147483647 h 675"/>
              <a:gd name="T28" fmla="*/ 2147483647 w 285"/>
              <a:gd name="T29" fmla="*/ 2147483647 h 675"/>
              <a:gd name="T30" fmla="*/ 2147483647 w 285"/>
              <a:gd name="T31" fmla="*/ 0 h 6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5"/>
              <a:gd name="T49" fmla="*/ 0 h 675"/>
              <a:gd name="T50" fmla="*/ 285 w 285"/>
              <a:gd name="T51" fmla="*/ 675 h 67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5" h="675">
                <a:moveTo>
                  <a:pt x="0" y="674"/>
                </a:moveTo>
                <a:lnTo>
                  <a:pt x="28" y="667"/>
                </a:lnTo>
                <a:lnTo>
                  <a:pt x="43" y="659"/>
                </a:lnTo>
                <a:lnTo>
                  <a:pt x="59" y="648"/>
                </a:lnTo>
                <a:lnTo>
                  <a:pt x="74" y="633"/>
                </a:lnTo>
                <a:lnTo>
                  <a:pt x="89" y="612"/>
                </a:lnTo>
                <a:lnTo>
                  <a:pt x="104" y="583"/>
                </a:lnTo>
                <a:lnTo>
                  <a:pt x="134" y="506"/>
                </a:lnTo>
                <a:lnTo>
                  <a:pt x="165" y="396"/>
                </a:lnTo>
                <a:lnTo>
                  <a:pt x="193" y="263"/>
                </a:lnTo>
                <a:lnTo>
                  <a:pt x="208" y="197"/>
                </a:lnTo>
                <a:lnTo>
                  <a:pt x="223" y="133"/>
                </a:lnTo>
                <a:lnTo>
                  <a:pt x="239" y="78"/>
                </a:lnTo>
                <a:lnTo>
                  <a:pt x="254" y="36"/>
                </a:lnTo>
                <a:lnTo>
                  <a:pt x="269" y="10"/>
                </a:lnTo>
                <a:lnTo>
                  <a:pt x="284" y="0"/>
                </a:lnTo>
              </a:path>
            </a:pathLst>
          </a:custGeom>
          <a:noFill/>
          <a:ln w="25400" cap="rnd" cmpd="sng">
            <a:solidFill>
              <a:schemeClr val="bg2"/>
            </a:solidFill>
            <a:prstDash val="solid"/>
            <a:round/>
            <a:headEnd type="none" w="med" len="med"/>
            <a:tailEnd type="none" w="med" len="med"/>
          </a:ln>
        </p:spPr>
        <p:txBody>
          <a:bodyPr/>
          <a:lstStyle/>
          <a:p>
            <a:endParaRPr lang="en-US"/>
          </a:p>
        </p:txBody>
      </p:sp>
      <p:sp>
        <p:nvSpPr>
          <p:cNvPr id="337930" name="Rectangle 10"/>
          <p:cNvSpPr>
            <a:spLocks noChangeArrowheads="1"/>
          </p:cNvSpPr>
          <p:nvPr/>
        </p:nvSpPr>
        <p:spPr bwMode="auto">
          <a:xfrm>
            <a:off x="6145213" y="3892550"/>
            <a:ext cx="1708150" cy="366713"/>
          </a:xfrm>
          <a:prstGeom prst="rect">
            <a:avLst/>
          </a:prstGeom>
          <a:noFill/>
          <a:ln w="12700">
            <a:noFill/>
            <a:miter lim="800000"/>
            <a:headEnd/>
            <a:tailEnd/>
          </a:ln>
        </p:spPr>
        <p:txBody>
          <a:bodyPr wrap="none" lIns="90488" tIns="44450" rIns="90488" bIns="44450">
            <a:spAutoFit/>
          </a:bodyPr>
          <a:lstStyle/>
          <a:p>
            <a:r>
              <a:rPr lang="en-US" b="1"/>
              <a:t>Right-Skewed</a:t>
            </a:r>
          </a:p>
        </p:txBody>
      </p:sp>
      <p:sp>
        <p:nvSpPr>
          <p:cNvPr id="337931" name="Rectangle 11"/>
          <p:cNvSpPr>
            <a:spLocks noChangeArrowheads="1"/>
          </p:cNvSpPr>
          <p:nvPr/>
        </p:nvSpPr>
        <p:spPr bwMode="auto">
          <a:xfrm>
            <a:off x="727075" y="3892550"/>
            <a:ext cx="1541463" cy="366713"/>
          </a:xfrm>
          <a:prstGeom prst="rect">
            <a:avLst/>
          </a:prstGeom>
          <a:noFill/>
          <a:ln w="12700">
            <a:noFill/>
            <a:miter lim="800000"/>
            <a:headEnd/>
            <a:tailEnd/>
          </a:ln>
        </p:spPr>
        <p:txBody>
          <a:bodyPr wrap="none" lIns="90488" tIns="44450" rIns="90488" bIns="44450">
            <a:spAutoFit/>
          </a:bodyPr>
          <a:lstStyle/>
          <a:p>
            <a:r>
              <a:rPr lang="en-US" b="1"/>
              <a:t>Left-Skewed</a:t>
            </a:r>
          </a:p>
        </p:txBody>
      </p:sp>
      <p:sp>
        <p:nvSpPr>
          <p:cNvPr id="238604" name="Rectangle 12"/>
          <p:cNvSpPr>
            <a:spLocks noChangeArrowheads="1"/>
          </p:cNvSpPr>
          <p:nvPr/>
        </p:nvSpPr>
        <p:spPr bwMode="auto">
          <a:xfrm>
            <a:off x="3670300" y="3892550"/>
            <a:ext cx="1362075" cy="366713"/>
          </a:xfrm>
          <a:prstGeom prst="rect">
            <a:avLst/>
          </a:prstGeom>
          <a:noFill/>
          <a:ln w="12700">
            <a:noFill/>
            <a:miter lim="800000"/>
            <a:headEnd/>
            <a:tailEnd/>
          </a:ln>
          <a:effectLst/>
        </p:spPr>
        <p:txBody>
          <a:bodyPr wrap="none" lIns="90488" tIns="44450" rIns="90488" bIns="44450">
            <a:spAutoFit/>
          </a:bodyPr>
          <a:lstStyle/>
          <a:p>
            <a:pPr>
              <a:defRPr/>
            </a:pPr>
            <a:r>
              <a:rPr lang="en-US" b="1" dirty="0"/>
              <a:t>Symmetr</a:t>
            </a:r>
            <a:r>
              <a:rPr lang="en-US" b="1" dirty="0">
                <a:effectLst>
                  <a:outerShdw blurRad="38100" dist="38100" dir="2700000" algn="tl">
                    <a:srgbClr val="000000"/>
                  </a:outerShdw>
                </a:effectLst>
              </a:rPr>
              <a:t>ic</a:t>
            </a:r>
          </a:p>
        </p:txBody>
      </p:sp>
      <p:sp>
        <p:nvSpPr>
          <p:cNvPr id="337933" name="Rectangle 13"/>
          <p:cNvSpPr>
            <a:spLocks noChangeArrowheads="1"/>
          </p:cNvSpPr>
          <p:nvPr/>
        </p:nvSpPr>
        <p:spPr bwMode="auto">
          <a:xfrm>
            <a:off x="3159125" y="4394200"/>
            <a:ext cx="777875" cy="376238"/>
          </a:xfrm>
          <a:prstGeom prst="rect">
            <a:avLst/>
          </a:prstGeom>
          <a:noFill/>
          <a:ln w="12700">
            <a:noFill/>
            <a:miter lim="800000"/>
            <a:headEnd/>
            <a:tailEnd/>
          </a:ln>
        </p:spPr>
        <p:txBody>
          <a:bodyPr wrap="none" lIns="90488" tIns="44450" rIns="90488" bIns="44450">
            <a:spAutoFit/>
          </a:bodyPr>
          <a:lstStyle/>
          <a:p>
            <a:r>
              <a:rPr lang="en-US" b="1" dirty="0">
                <a:solidFill>
                  <a:srgbClr val="00FF00"/>
                </a:solidFill>
              </a:rPr>
              <a:t>Mean</a:t>
            </a:r>
          </a:p>
        </p:txBody>
      </p:sp>
      <p:sp>
        <p:nvSpPr>
          <p:cNvPr id="238606" name="Rectangle 14"/>
          <p:cNvSpPr>
            <a:spLocks noChangeArrowheads="1"/>
          </p:cNvSpPr>
          <p:nvPr/>
        </p:nvSpPr>
        <p:spPr bwMode="auto">
          <a:xfrm>
            <a:off x="3740150" y="4394200"/>
            <a:ext cx="257175" cy="376238"/>
          </a:xfrm>
          <a:prstGeom prst="rect">
            <a:avLst/>
          </a:prstGeom>
          <a:noFill/>
          <a:ln w="12700">
            <a:noFill/>
            <a:miter lim="800000"/>
            <a:headEnd/>
            <a:tailEnd/>
          </a:ln>
          <a:effectLst/>
        </p:spPr>
        <p:txBody>
          <a:bodyPr wrap="none" lIns="90488" tIns="44450" rIns="90488" bIns="44450">
            <a:spAutoFit/>
          </a:bodyPr>
          <a:lstStyle/>
          <a:p>
            <a:pPr>
              <a:defRPr/>
            </a:pPr>
            <a:r>
              <a:rPr lang="en-US" b="1">
                <a:solidFill>
                  <a:srgbClr val="00FF00"/>
                </a:solidFill>
                <a:effectLst>
                  <a:outerShdw blurRad="38100" dist="38100" dir="2700000" algn="tl">
                    <a:srgbClr val="000000"/>
                  </a:outerShdw>
                </a:effectLst>
              </a:rPr>
              <a:t> </a:t>
            </a:r>
          </a:p>
        </p:txBody>
      </p:sp>
      <p:sp>
        <p:nvSpPr>
          <p:cNvPr id="238607" name="Rectangle 15"/>
          <p:cNvSpPr>
            <a:spLocks noChangeArrowheads="1"/>
          </p:cNvSpPr>
          <p:nvPr/>
        </p:nvSpPr>
        <p:spPr bwMode="auto">
          <a:xfrm>
            <a:off x="3803650" y="4394200"/>
            <a:ext cx="390525" cy="376238"/>
          </a:xfrm>
          <a:prstGeom prst="rect">
            <a:avLst/>
          </a:prstGeom>
          <a:noFill/>
          <a:ln w="12700">
            <a:noFill/>
            <a:miter lim="800000"/>
            <a:headEnd/>
            <a:tailEnd/>
          </a:ln>
          <a:effectLst/>
        </p:spPr>
        <p:txBody>
          <a:bodyPr wrap="none" lIns="90488" tIns="44450" rIns="90488" bIns="44450">
            <a:spAutoFit/>
          </a:bodyPr>
          <a:lstStyle/>
          <a:p>
            <a:pPr>
              <a:defRPr/>
            </a:pPr>
            <a:r>
              <a:rPr lang="en-US" b="1" dirty="0">
                <a:effectLst>
                  <a:outerShdw blurRad="38100" dist="38100" dir="2700000" algn="tl">
                    <a:srgbClr val="000000"/>
                  </a:outerShdw>
                </a:effectLst>
              </a:rPr>
              <a:t>=</a:t>
            </a:r>
            <a:r>
              <a:rPr lang="en-US" b="1" dirty="0">
                <a:solidFill>
                  <a:srgbClr val="CDCDCD"/>
                </a:solidFill>
                <a:effectLst>
                  <a:outerShdw blurRad="38100" dist="38100" dir="2700000" algn="tl">
                    <a:srgbClr val="000000"/>
                  </a:outerShdw>
                </a:effectLst>
              </a:rPr>
              <a:t> </a:t>
            </a:r>
          </a:p>
        </p:txBody>
      </p:sp>
      <p:sp>
        <p:nvSpPr>
          <p:cNvPr id="337936" name="Rectangle 16"/>
          <p:cNvSpPr>
            <a:spLocks noChangeArrowheads="1"/>
          </p:cNvSpPr>
          <p:nvPr/>
        </p:nvSpPr>
        <p:spPr bwMode="auto">
          <a:xfrm>
            <a:off x="3998913" y="4394200"/>
            <a:ext cx="981075" cy="376238"/>
          </a:xfrm>
          <a:prstGeom prst="rect">
            <a:avLst/>
          </a:prstGeom>
          <a:noFill/>
          <a:ln w="12700">
            <a:noFill/>
            <a:miter lim="800000"/>
            <a:headEnd/>
            <a:tailEnd/>
          </a:ln>
        </p:spPr>
        <p:txBody>
          <a:bodyPr wrap="none" lIns="90488" tIns="44450" rIns="90488" bIns="44450">
            <a:spAutoFit/>
          </a:bodyPr>
          <a:lstStyle/>
          <a:p>
            <a:r>
              <a:rPr lang="en-US" b="1" dirty="0">
                <a:solidFill>
                  <a:schemeClr val="hlink"/>
                </a:solidFill>
              </a:rPr>
              <a:t>Median</a:t>
            </a:r>
          </a:p>
        </p:txBody>
      </p:sp>
      <p:sp>
        <p:nvSpPr>
          <p:cNvPr id="238609" name="Rectangle 17"/>
          <p:cNvSpPr>
            <a:spLocks noChangeArrowheads="1"/>
          </p:cNvSpPr>
          <p:nvPr/>
        </p:nvSpPr>
        <p:spPr bwMode="auto">
          <a:xfrm>
            <a:off x="4779963" y="4394200"/>
            <a:ext cx="257175" cy="376238"/>
          </a:xfrm>
          <a:prstGeom prst="rect">
            <a:avLst/>
          </a:prstGeom>
          <a:noFill/>
          <a:ln w="12700">
            <a:noFill/>
            <a:miter lim="800000"/>
            <a:headEnd/>
            <a:tailEnd/>
          </a:ln>
          <a:effectLst/>
        </p:spPr>
        <p:txBody>
          <a:bodyPr wrap="none" lIns="90488" tIns="44450" rIns="90488" bIns="44450">
            <a:spAutoFit/>
          </a:bodyPr>
          <a:lstStyle/>
          <a:p>
            <a:pPr>
              <a:defRPr/>
            </a:pPr>
            <a:r>
              <a:rPr lang="en-US" b="1">
                <a:solidFill>
                  <a:srgbClr val="FF0000"/>
                </a:solidFill>
                <a:effectLst>
                  <a:outerShdw blurRad="38100" dist="38100" dir="2700000" algn="tl">
                    <a:srgbClr val="000000"/>
                  </a:outerShdw>
                </a:effectLst>
              </a:rPr>
              <a:t> </a:t>
            </a:r>
          </a:p>
        </p:txBody>
      </p:sp>
      <p:sp>
        <p:nvSpPr>
          <p:cNvPr id="238610" name="Rectangle 18"/>
          <p:cNvSpPr>
            <a:spLocks noChangeArrowheads="1"/>
          </p:cNvSpPr>
          <p:nvPr/>
        </p:nvSpPr>
        <p:spPr bwMode="auto">
          <a:xfrm>
            <a:off x="4843463" y="4394200"/>
            <a:ext cx="390525" cy="376238"/>
          </a:xfrm>
          <a:prstGeom prst="rect">
            <a:avLst/>
          </a:prstGeom>
          <a:noFill/>
          <a:ln w="12700">
            <a:noFill/>
            <a:miter lim="800000"/>
            <a:headEnd/>
            <a:tailEnd/>
          </a:ln>
          <a:effectLst/>
        </p:spPr>
        <p:txBody>
          <a:bodyPr wrap="none" lIns="90488" tIns="44450" rIns="90488" bIns="44450">
            <a:spAutoFit/>
          </a:bodyPr>
          <a:lstStyle/>
          <a:p>
            <a:pPr>
              <a:defRPr/>
            </a:pPr>
            <a:r>
              <a:rPr lang="en-US" b="1" dirty="0">
                <a:solidFill>
                  <a:srgbClr val="CDCDCD"/>
                </a:solidFill>
                <a:effectLst>
                  <a:outerShdw blurRad="38100" dist="38100" dir="2700000" algn="tl">
                    <a:srgbClr val="000000"/>
                  </a:outerShdw>
                </a:effectLst>
              </a:rPr>
              <a:t>= </a:t>
            </a:r>
          </a:p>
        </p:txBody>
      </p:sp>
      <p:sp>
        <p:nvSpPr>
          <p:cNvPr id="337939" name="Rectangle 19"/>
          <p:cNvSpPr>
            <a:spLocks noChangeArrowheads="1"/>
          </p:cNvSpPr>
          <p:nvPr/>
        </p:nvSpPr>
        <p:spPr bwMode="auto">
          <a:xfrm>
            <a:off x="5038725" y="4394200"/>
            <a:ext cx="790575" cy="376238"/>
          </a:xfrm>
          <a:prstGeom prst="rect">
            <a:avLst/>
          </a:prstGeom>
          <a:noFill/>
          <a:ln w="12700">
            <a:noFill/>
            <a:miter lim="800000"/>
            <a:headEnd/>
            <a:tailEnd/>
          </a:ln>
        </p:spPr>
        <p:txBody>
          <a:bodyPr wrap="none" lIns="90488" tIns="44450" rIns="90488" bIns="44450">
            <a:spAutoFit/>
          </a:bodyPr>
          <a:lstStyle/>
          <a:p>
            <a:r>
              <a:rPr lang="en-US" b="1" dirty="0"/>
              <a:t>Mode</a:t>
            </a:r>
          </a:p>
        </p:txBody>
      </p:sp>
      <p:sp>
        <p:nvSpPr>
          <p:cNvPr id="337940" name="Rectangle 20"/>
          <p:cNvSpPr>
            <a:spLocks noChangeArrowheads="1"/>
          </p:cNvSpPr>
          <p:nvPr/>
        </p:nvSpPr>
        <p:spPr bwMode="auto">
          <a:xfrm>
            <a:off x="5635625" y="4605338"/>
            <a:ext cx="184150" cy="92075"/>
          </a:xfrm>
          <a:prstGeom prst="rect">
            <a:avLst/>
          </a:prstGeom>
          <a:noFill/>
          <a:ln w="12700">
            <a:noFill/>
            <a:miter lim="800000"/>
            <a:headEnd/>
            <a:tailEnd/>
          </a:ln>
        </p:spPr>
        <p:txBody>
          <a:bodyPr wrap="none" anchor="ctr"/>
          <a:lstStyle/>
          <a:p>
            <a:endParaRPr lang="en-US"/>
          </a:p>
        </p:txBody>
      </p:sp>
      <p:sp>
        <p:nvSpPr>
          <p:cNvPr id="337941" name="Rectangle 21"/>
          <p:cNvSpPr>
            <a:spLocks noChangeArrowheads="1"/>
          </p:cNvSpPr>
          <p:nvPr/>
        </p:nvSpPr>
        <p:spPr bwMode="auto">
          <a:xfrm>
            <a:off x="628650" y="4387850"/>
            <a:ext cx="777875" cy="376238"/>
          </a:xfrm>
          <a:prstGeom prst="rect">
            <a:avLst/>
          </a:prstGeom>
          <a:noFill/>
          <a:ln w="12700">
            <a:noFill/>
            <a:miter lim="800000"/>
            <a:headEnd/>
            <a:tailEnd/>
          </a:ln>
        </p:spPr>
        <p:txBody>
          <a:bodyPr wrap="none" lIns="90488" tIns="44450" rIns="90488" bIns="44450">
            <a:spAutoFit/>
          </a:bodyPr>
          <a:lstStyle/>
          <a:p>
            <a:r>
              <a:rPr lang="en-US" b="1" dirty="0">
                <a:solidFill>
                  <a:srgbClr val="FF0000"/>
                </a:solidFill>
              </a:rPr>
              <a:t>Mean</a:t>
            </a:r>
          </a:p>
        </p:txBody>
      </p:sp>
      <p:sp>
        <p:nvSpPr>
          <p:cNvPr id="238614" name="Rectangle 22"/>
          <p:cNvSpPr>
            <a:spLocks noChangeArrowheads="1"/>
          </p:cNvSpPr>
          <p:nvPr/>
        </p:nvSpPr>
        <p:spPr bwMode="auto">
          <a:xfrm>
            <a:off x="1208088" y="4387850"/>
            <a:ext cx="320675" cy="376238"/>
          </a:xfrm>
          <a:prstGeom prst="rect">
            <a:avLst/>
          </a:prstGeom>
          <a:noFill/>
          <a:ln w="12700">
            <a:noFill/>
            <a:miter lim="800000"/>
            <a:headEnd/>
            <a:tailEnd/>
          </a:ln>
          <a:effectLst/>
        </p:spPr>
        <p:txBody>
          <a:bodyPr wrap="none" lIns="90488" tIns="44450" rIns="90488" bIns="44450">
            <a:spAutoFit/>
          </a:bodyPr>
          <a:lstStyle/>
          <a:p>
            <a:pPr>
              <a:defRPr/>
            </a:pPr>
            <a:r>
              <a:rPr lang="en-US" b="1">
                <a:solidFill>
                  <a:srgbClr val="00FF00"/>
                </a:solidFill>
                <a:effectLst>
                  <a:outerShdw blurRad="38100" dist="38100" dir="2700000" algn="tl">
                    <a:srgbClr val="000000"/>
                  </a:outerShdw>
                </a:effectLst>
              </a:rPr>
              <a:t>  </a:t>
            </a:r>
          </a:p>
        </p:txBody>
      </p:sp>
      <p:sp>
        <p:nvSpPr>
          <p:cNvPr id="337943" name="Rectangle 23"/>
          <p:cNvSpPr>
            <a:spLocks noChangeArrowheads="1"/>
          </p:cNvSpPr>
          <p:nvPr/>
        </p:nvSpPr>
        <p:spPr bwMode="auto">
          <a:xfrm>
            <a:off x="1335088" y="4387850"/>
            <a:ext cx="981075" cy="376238"/>
          </a:xfrm>
          <a:prstGeom prst="rect">
            <a:avLst/>
          </a:prstGeom>
          <a:noFill/>
          <a:ln w="12700">
            <a:noFill/>
            <a:miter lim="800000"/>
            <a:headEnd/>
            <a:tailEnd/>
          </a:ln>
        </p:spPr>
        <p:txBody>
          <a:bodyPr wrap="none" lIns="90488" tIns="44450" rIns="90488" bIns="44450">
            <a:spAutoFit/>
          </a:bodyPr>
          <a:lstStyle/>
          <a:p>
            <a:r>
              <a:rPr lang="en-US" b="1" dirty="0">
                <a:solidFill>
                  <a:srgbClr val="FFFF00"/>
                </a:solidFill>
              </a:rPr>
              <a:t>Median</a:t>
            </a:r>
          </a:p>
        </p:txBody>
      </p:sp>
      <p:sp>
        <p:nvSpPr>
          <p:cNvPr id="238616" name="Rectangle 24"/>
          <p:cNvSpPr>
            <a:spLocks noChangeArrowheads="1"/>
          </p:cNvSpPr>
          <p:nvPr/>
        </p:nvSpPr>
        <p:spPr bwMode="auto">
          <a:xfrm>
            <a:off x="2116138" y="4387850"/>
            <a:ext cx="320675" cy="376238"/>
          </a:xfrm>
          <a:prstGeom prst="rect">
            <a:avLst/>
          </a:prstGeom>
          <a:noFill/>
          <a:ln w="12700">
            <a:noFill/>
            <a:miter lim="800000"/>
            <a:headEnd/>
            <a:tailEnd/>
          </a:ln>
          <a:effectLst/>
        </p:spPr>
        <p:txBody>
          <a:bodyPr wrap="none" lIns="90488" tIns="44450" rIns="90488" bIns="44450">
            <a:spAutoFit/>
          </a:bodyPr>
          <a:lstStyle/>
          <a:p>
            <a:pPr>
              <a:defRPr/>
            </a:pPr>
            <a:r>
              <a:rPr lang="en-US" b="1">
                <a:solidFill>
                  <a:srgbClr val="FF0000"/>
                </a:solidFill>
                <a:effectLst>
                  <a:outerShdw blurRad="38100" dist="38100" dir="2700000" algn="tl">
                    <a:srgbClr val="000000"/>
                  </a:outerShdw>
                </a:effectLst>
              </a:rPr>
              <a:t>  </a:t>
            </a:r>
          </a:p>
        </p:txBody>
      </p:sp>
      <p:sp>
        <p:nvSpPr>
          <p:cNvPr id="337945" name="Rectangle 25"/>
          <p:cNvSpPr>
            <a:spLocks noChangeArrowheads="1"/>
          </p:cNvSpPr>
          <p:nvPr/>
        </p:nvSpPr>
        <p:spPr bwMode="auto">
          <a:xfrm>
            <a:off x="2243138" y="4387850"/>
            <a:ext cx="790575" cy="376238"/>
          </a:xfrm>
          <a:prstGeom prst="rect">
            <a:avLst/>
          </a:prstGeom>
          <a:noFill/>
          <a:ln w="12700">
            <a:noFill/>
            <a:miter lim="800000"/>
            <a:headEnd/>
            <a:tailEnd/>
          </a:ln>
        </p:spPr>
        <p:txBody>
          <a:bodyPr wrap="none" lIns="90488" tIns="44450" rIns="90488" bIns="44450">
            <a:spAutoFit/>
          </a:bodyPr>
          <a:lstStyle/>
          <a:p>
            <a:r>
              <a:rPr lang="en-US" b="1" dirty="0"/>
              <a:t>Mode</a:t>
            </a:r>
          </a:p>
        </p:txBody>
      </p:sp>
      <p:sp>
        <p:nvSpPr>
          <p:cNvPr id="337946" name="Rectangle 26"/>
          <p:cNvSpPr>
            <a:spLocks noChangeArrowheads="1"/>
          </p:cNvSpPr>
          <p:nvPr/>
        </p:nvSpPr>
        <p:spPr bwMode="auto">
          <a:xfrm>
            <a:off x="2840038" y="4598988"/>
            <a:ext cx="184150" cy="92075"/>
          </a:xfrm>
          <a:prstGeom prst="rect">
            <a:avLst/>
          </a:prstGeom>
          <a:noFill/>
          <a:ln w="12700">
            <a:noFill/>
            <a:miter lim="800000"/>
            <a:headEnd/>
            <a:tailEnd/>
          </a:ln>
        </p:spPr>
        <p:txBody>
          <a:bodyPr wrap="none" anchor="ctr"/>
          <a:lstStyle/>
          <a:p>
            <a:endParaRPr lang="en-US"/>
          </a:p>
        </p:txBody>
      </p:sp>
      <p:sp>
        <p:nvSpPr>
          <p:cNvPr id="337947" name="Rectangle 27"/>
          <p:cNvSpPr>
            <a:spLocks noChangeArrowheads="1"/>
          </p:cNvSpPr>
          <p:nvPr/>
        </p:nvSpPr>
        <p:spPr bwMode="auto">
          <a:xfrm>
            <a:off x="5926138" y="4394200"/>
            <a:ext cx="790575" cy="376238"/>
          </a:xfrm>
          <a:prstGeom prst="rect">
            <a:avLst/>
          </a:prstGeom>
          <a:noFill/>
          <a:ln w="12700">
            <a:noFill/>
            <a:miter lim="800000"/>
            <a:headEnd/>
            <a:tailEnd/>
          </a:ln>
        </p:spPr>
        <p:txBody>
          <a:bodyPr wrap="none" lIns="90488" tIns="44450" rIns="90488" bIns="44450">
            <a:spAutoFit/>
          </a:bodyPr>
          <a:lstStyle/>
          <a:p>
            <a:r>
              <a:rPr lang="en-US" b="1" dirty="0"/>
              <a:t>Mode</a:t>
            </a:r>
          </a:p>
        </p:txBody>
      </p:sp>
      <p:sp>
        <p:nvSpPr>
          <p:cNvPr id="238620" name="Rectangle 28"/>
          <p:cNvSpPr>
            <a:spLocks noChangeArrowheads="1"/>
          </p:cNvSpPr>
          <p:nvPr/>
        </p:nvSpPr>
        <p:spPr bwMode="auto">
          <a:xfrm>
            <a:off x="6518275" y="4394200"/>
            <a:ext cx="320675" cy="376238"/>
          </a:xfrm>
          <a:prstGeom prst="rect">
            <a:avLst/>
          </a:prstGeom>
          <a:noFill/>
          <a:ln w="12700">
            <a:noFill/>
            <a:miter lim="800000"/>
            <a:headEnd/>
            <a:tailEnd/>
          </a:ln>
          <a:effectLst/>
        </p:spPr>
        <p:txBody>
          <a:bodyPr wrap="none" lIns="90488" tIns="44450" rIns="90488" bIns="44450">
            <a:spAutoFit/>
          </a:bodyPr>
          <a:lstStyle/>
          <a:p>
            <a:pPr>
              <a:defRPr/>
            </a:pPr>
            <a:r>
              <a:rPr lang="en-US" b="1">
                <a:solidFill>
                  <a:srgbClr val="FF00FF"/>
                </a:solidFill>
                <a:effectLst>
                  <a:outerShdw blurRad="38100" dist="38100" dir="2700000" algn="tl">
                    <a:srgbClr val="000000"/>
                  </a:outerShdw>
                </a:effectLst>
              </a:rPr>
              <a:t>  </a:t>
            </a:r>
          </a:p>
        </p:txBody>
      </p:sp>
      <p:sp>
        <p:nvSpPr>
          <p:cNvPr id="337949" name="Rectangle 29"/>
          <p:cNvSpPr>
            <a:spLocks noChangeArrowheads="1"/>
          </p:cNvSpPr>
          <p:nvPr/>
        </p:nvSpPr>
        <p:spPr bwMode="auto">
          <a:xfrm>
            <a:off x="6645275" y="4394200"/>
            <a:ext cx="981075" cy="376238"/>
          </a:xfrm>
          <a:prstGeom prst="rect">
            <a:avLst/>
          </a:prstGeom>
          <a:noFill/>
          <a:ln w="12700">
            <a:noFill/>
            <a:miter lim="800000"/>
            <a:headEnd/>
            <a:tailEnd/>
          </a:ln>
        </p:spPr>
        <p:txBody>
          <a:bodyPr wrap="none" lIns="90488" tIns="44450" rIns="90488" bIns="44450">
            <a:spAutoFit/>
          </a:bodyPr>
          <a:lstStyle/>
          <a:p>
            <a:r>
              <a:rPr lang="en-US" b="1" dirty="0">
                <a:solidFill>
                  <a:srgbClr val="FFFF00"/>
                </a:solidFill>
              </a:rPr>
              <a:t>Median</a:t>
            </a:r>
          </a:p>
        </p:txBody>
      </p:sp>
      <p:sp>
        <p:nvSpPr>
          <p:cNvPr id="238622" name="Rectangle 30"/>
          <p:cNvSpPr>
            <a:spLocks noChangeArrowheads="1"/>
          </p:cNvSpPr>
          <p:nvPr/>
        </p:nvSpPr>
        <p:spPr bwMode="auto">
          <a:xfrm>
            <a:off x="7426325" y="4394200"/>
            <a:ext cx="320675" cy="376238"/>
          </a:xfrm>
          <a:prstGeom prst="rect">
            <a:avLst/>
          </a:prstGeom>
          <a:noFill/>
          <a:ln w="12700">
            <a:noFill/>
            <a:miter lim="800000"/>
            <a:headEnd/>
            <a:tailEnd/>
          </a:ln>
          <a:effectLst/>
        </p:spPr>
        <p:txBody>
          <a:bodyPr wrap="none" lIns="90488" tIns="44450" rIns="90488" bIns="44450">
            <a:spAutoFit/>
          </a:bodyPr>
          <a:lstStyle/>
          <a:p>
            <a:pPr>
              <a:defRPr/>
            </a:pPr>
            <a:r>
              <a:rPr lang="en-US" b="1" dirty="0">
                <a:solidFill>
                  <a:srgbClr val="FF0000"/>
                </a:solidFill>
                <a:effectLst>
                  <a:outerShdw blurRad="38100" dist="38100" dir="2700000" algn="tl">
                    <a:srgbClr val="000000"/>
                  </a:outerShdw>
                </a:effectLst>
              </a:rPr>
              <a:t>  </a:t>
            </a:r>
          </a:p>
        </p:txBody>
      </p:sp>
      <p:sp>
        <p:nvSpPr>
          <p:cNvPr id="337951" name="Rectangle 31"/>
          <p:cNvSpPr>
            <a:spLocks noChangeArrowheads="1"/>
          </p:cNvSpPr>
          <p:nvPr/>
        </p:nvSpPr>
        <p:spPr bwMode="auto">
          <a:xfrm>
            <a:off x="7553325" y="4394200"/>
            <a:ext cx="777875" cy="376238"/>
          </a:xfrm>
          <a:prstGeom prst="rect">
            <a:avLst/>
          </a:prstGeom>
          <a:noFill/>
          <a:ln w="12700">
            <a:noFill/>
            <a:miter lim="800000"/>
            <a:headEnd/>
            <a:tailEnd/>
          </a:ln>
        </p:spPr>
        <p:txBody>
          <a:bodyPr wrap="none" lIns="90488" tIns="44450" rIns="90488" bIns="44450">
            <a:spAutoFit/>
          </a:bodyPr>
          <a:lstStyle/>
          <a:p>
            <a:r>
              <a:rPr lang="en-US" b="1" dirty="0">
                <a:solidFill>
                  <a:srgbClr val="FF0000"/>
                </a:solidFill>
              </a:rPr>
              <a:t>Mean</a:t>
            </a:r>
          </a:p>
        </p:txBody>
      </p:sp>
      <p:sp>
        <p:nvSpPr>
          <p:cNvPr id="337952" name="Rectangle 32"/>
          <p:cNvSpPr>
            <a:spLocks noChangeArrowheads="1"/>
          </p:cNvSpPr>
          <p:nvPr/>
        </p:nvSpPr>
        <p:spPr bwMode="auto">
          <a:xfrm>
            <a:off x="8137525" y="4605338"/>
            <a:ext cx="184150" cy="92075"/>
          </a:xfrm>
          <a:prstGeom prst="rect">
            <a:avLst/>
          </a:prstGeom>
          <a:noFill/>
          <a:ln w="12700">
            <a:noFill/>
            <a:miter lim="800000"/>
            <a:headEnd/>
            <a:tailEnd/>
          </a:ln>
        </p:spPr>
        <p:txBody>
          <a:bodyPr wrap="none" anchor="ctr"/>
          <a:lstStyle/>
          <a:p>
            <a:endParaRPr lang="en-US"/>
          </a:p>
        </p:txBody>
      </p:sp>
      <p:sp>
        <p:nvSpPr>
          <p:cNvPr id="337953" name="Line 33"/>
          <p:cNvSpPr>
            <a:spLocks noChangeShapeType="1"/>
          </p:cNvSpPr>
          <p:nvPr/>
        </p:nvSpPr>
        <p:spPr bwMode="auto">
          <a:xfrm>
            <a:off x="6789738" y="4822825"/>
            <a:ext cx="0" cy="987425"/>
          </a:xfrm>
          <a:prstGeom prst="line">
            <a:avLst/>
          </a:prstGeom>
          <a:noFill/>
          <a:ln w="25400">
            <a:solidFill>
              <a:schemeClr val="tx1"/>
            </a:solidFill>
            <a:round/>
            <a:headEnd/>
            <a:tailEnd/>
          </a:ln>
        </p:spPr>
        <p:txBody>
          <a:bodyPr wrap="none" anchor="ctr"/>
          <a:lstStyle/>
          <a:p>
            <a:endParaRPr lang="en-US"/>
          </a:p>
        </p:txBody>
      </p:sp>
      <p:sp>
        <p:nvSpPr>
          <p:cNvPr id="337954" name="Line 34"/>
          <p:cNvSpPr>
            <a:spLocks noChangeShapeType="1"/>
          </p:cNvSpPr>
          <p:nvPr/>
        </p:nvSpPr>
        <p:spPr bwMode="auto">
          <a:xfrm>
            <a:off x="7015163" y="4933950"/>
            <a:ext cx="0" cy="876300"/>
          </a:xfrm>
          <a:prstGeom prst="line">
            <a:avLst/>
          </a:prstGeom>
          <a:noFill/>
          <a:ln w="25400">
            <a:solidFill>
              <a:srgbClr val="FFFF00"/>
            </a:solidFill>
            <a:round/>
            <a:headEnd/>
            <a:tailEnd/>
          </a:ln>
        </p:spPr>
        <p:txBody>
          <a:bodyPr wrap="none" anchor="ctr"/>
          <a:lstStyle/>
          <a:p>
            <a:endParaRPr lang="en-US"/>
          </a:p>
        </p:txBody>
      </p:sp>
      <p:sp>
        <p:nvSpPr>
          <p:cNvPr id="337955" name="Line 35"/>
          <p:cNvSpPr>
            <a:spLocks noChangeShapeType="1"/>
          </p:cNvSpPr>
          <p:nvPr/>
        </p:nvSpPr>
        <p:spPr bwMode="auto">
          <a:xfrm>
            <a:off x="7240588" y="5289550"/>
            <a:ext cx="0" cy="520700"/>
          </a:xfrm>
          <a:prstGeom prst="line">
            <a:avLst/>
          </a:prstGeom>
          <a:noFill/>
          <a:ln w="25400">
            <a:solidFill>
              <a:srgbClr val="FF0000"/>
            </a:solidFill>
            <a:round/>
            <a:headEnd/>
            <a:tailEnd/>
          </a:ln>
        </p:spPr>
        <p:txBody>
          <a:bodyPr wrap="none" anchor="ctr"/>
          <a:lstStyle/>
          <a:p>
            <a:endParaRPr lang="en-US"/>
          </a:p>
        </p:txBody>
      </p:sp>
      <p:sp>
        <p:nvSpPr>
          <p:cNvPr id="337956" name="Line 36"/>
          <p:cNvSpPr>
            <a:spLocks noChangeShapeType="1"/>
          </p:cNvSpPr>
          <p:nvPr/>
        </p:nvSpPr>
        <p:spPr bwMode="auto">
          <a:xfrm>
            <a:off x="2152650" y="4822825"/>
            <a:ext cx="0" cy="981075"/>
          </a:xfrm>
          <a:prstGeom prst="line">
            <a:avLst/>
          </a:prstGeom>
          <a:noFill/>
          <a:ln w="25400">
            <a:solidFill>
              <a:schemeClr val="tx1"/>
            </a:solidFill>
            <a:round/>
            <a:headEnd/>
            <a:tailEnd/>
          </a:ln>
        </p:spPr>
        <p:txBody>
          <a:bodyPr wrap="none" anchor="ctr"/>
          <a:lstStyle/>
          <a:p>
            <a:endParaRPr lang="en-US"/>
          </a:p>
        </p:txBody>
      </p:sp>
      <p:sp>
        <p:nvSpPr>
          <p:cNvPr id="337957" name="Line 37"/>
          <p:cNvSpPr>
            <a:spLocks noChangeShapeType="1"/>
          </p:cNvSpPr>
          <p:nvPr/>
        </p:nvSpPr>
        <p:spPr bwMode="auto">
          <a:xfrm>
            <a:off x="1828800" y="5075238"/>
            <a:ext cx="0" cy="735012"/>
          </a:xfrm>
          <a:prstGeom prst="line">
            <a:avLst/>
          </a:prstGeom>
          <a:noFill/>
          <a:ln w="25400">
            <a:solidFill>
              <a:srgbClr val="FFFF00"/>
            </a:solidFill>
            <a:round/>
            <a:headEnd/>
            <a:tailEnd/>
          </a:ln>
        </p:spPr>
        <p:txBody>
          <a:bodyPr wrap="none" anchor="ctr"/>
          <a:lstStyle/>
          <a:p>
            <a:endParaRPr lang="en-US"/>
          </a:p>
        </p:txBody>
      </p:sp>
      <p:sp>
        <p:nvSpPr>
          <p:cNvPr id="337958" name="Line 38"/>
          <p:cNvSpPr>
            <a:spLocks noChangeShapeType="1"/>
          </p:cNvSpPr>
          <p:nvPr/>
        </p:nvSpPr>
        <p:spPr bwMode="auto">
          <a:xfrm>
            <a:off x="1603375" y="5384800"/>
            <a:ext cx="0" cy="425450"/>
          </a:xfrm>
          <a:prstGeom prst="line">
            <a:avLst/>
          </a:prstGeom>
          <a:noFill/>
          <a:ln w="25400">
            <a:solidFill>
              <a:srgbClr val="FF0000"/>
            </a:solidFill>
            <a:round/>
            <a:headEnd/>
            <a:tailEnd/>
          </a:ln>
        </p:spPr>
        <p:txBody>
          <a:bodyPr wrap="none" anchor="ctr"/>
          <a:lstStyle/>
          <a:p>
            <a:endParaRPr lang="en-US"/>
          </a:p>
        </p:txBody>
      </p:sp>
      <p:sp>
        <p:nvSpPr>
          <p:cNvPr id="337959" name="Line 39"/>
          <p:cNvSpPr>
            <a:spLocks noChangeShapeType="1"/>
          </p:cNvSpPr>
          <p:nvPr/>
        </p:nvSpPr>
        <p:spPr bwMode="auto">
          <a:xfrm>
            <a:off x="4533900" y="4805363"/>
            <a:ext cx="0" cy="990600"/>
          </a:xfrm>
          <a:prstGeom prst="line">
            <a:avLst/>
          </a:prstGeom>
          <a:noFill/>
          <a:ln w="25400">
            <a:solidFill>
              <a:srgbClr val="FFFF00"/>
            </a:solidFill>
            <a:round/>
            <a:headEnd/>
            <a:tailEnd/>
          </a:ln>
        </p:spPr>
        <p:txBody>
          <a:bodyPr wrap="none" anchor="ctr"/>
          <a:lstStyle/>
          <a:p>
            <a:endParaRPr lang="en-US"/>
          </a:p>
        </p:txBody>
      </p:sp>
      <p:sp>
        <p:nvSpPr>
          <p:cNvPr id="337960" name="Line 40"/>
          <p:cNvSpPr>
            <a:spLocks noChangeShapeType="1"/>
          </p:cNvSpPr>
          <p:nvPr/>
        </p:nvSpPr>
        <p:spPr bwMode="auto">
          <a:xfrm flipH="1">
            <a:off x="7423150" y="4711700"/>
            <a:ext cx="274638" cy="361950"/>
          </a:xfrm>
          <a:prstGeom prst="line">
            <a:avLst/>
          </a:prstGeom>
          <a:noFill/>
          <a:ln w="12700">
            <a:solidFill>
              <a:srgbClr val="FF0000"/>
            </a:solidFill>
            <a:round/>
            <a:headEnd/>
            <a:tailEnd/>
          </a:ln>
        </p:spPr>
        <p:txBody>
          <a:bodyPr wrap="none" anchor="ctr"/>
          <a:lstStyle/>
          <a:p>
            <a:endParaRPr lang="en-US"/>
          </a:p>
        </p:txBody>
      </p:sp>
      <p:sp>
        <p:nvSpPr>
          <p:cNvPr id="337961" name="Freeform 41"/>
          <p:cNvSpPr>
            <a:spLocks/>
          </p:cNvSpPr>
          <p:nvPr/>
        </p:nvSpPr>
        <p:spPr bwMode="auto">
          <a:xfrm>
            <a:off x="7381875" y="5045075"/>
            <a:ext cx="82550" cy="93663"/>
          </a:xfrm>
          <a:custGeom>
            <a:avLst/>
            <a:gdLst>
              <a:gd name="T0" fmla="*/ 2147483647 w 52"/>
              <a:gd name="T1" fmla="*/ 2147483647 h 59"/>
              <a:gd name="T2" fmla="*/ 0 w 52"/>
              <a:gd name="T3" fmla="*/ 2147483647 h 59"/>
              <a:gd name="T4" fmla="*/ 2147483647 w 52"/>
              <a:gd name="T5" fmla="*/ 0 h 59"/>
              <a:gd name="T6" fmla="*/ 2147483647 w 52"/>
              <a:gd name="T7" fmla="*/ 2147483647 h 59"/>
              <a:gd name="T8" fmla="*/ 2147483647 w 52"/>
              <a:gd name="T9" fmla="*/ 2147483647 h 59"/>
              <a:gd name="T10" fmla="*/ 2147483647 w 52"/>
              <a:gd name="T11" fmla="*/ 2147483647 h 59"/>
              <a:gd name="T12" fmla="*/ 2147483647 w 52"/>
              <a:gd name="T13" fmla="*/ 2147483647 h 59"/>
              <a:gd name="T14" fmla="*/ 2147483647 w 52"/>
              <a:gd name="T15" fmla="*/ 2147483647 h 59"/>
              <a:gd name="T16" fmla="*/ 2147483647 w 52"/>
              <a:gd name="T17" fmla="*/ 2147483647 h 59"/>
              <a:gd name="T18" fmla="*/ 2147483647 w 52"/>
              <a:gd name="T19" fmla="*/ 2147483647 h 59"/>
              <a:gd name="T20" fmla="*/ 2147483647 w 52"/>
              <a:gd name="T21" fmla="*/ 2147483647 h 59"/>
              <a:gd name="T22" fmla="*/ 2147483647 w 52"/>
              <a:gd name="T23" fmla="*/ 2147483647 h 59"/>
              <a:gd name="T24" fmla="*/ 2147483647 w 52"/>
              <a:gd name="T25" fmla="*/ 2147483647 h 59"/>
              <a:gd name="T26" fmla="*/ 2147483647 w 52"/>
              <a:gd name="T27" fmla="*/ 2147483647 h 59"/>
              <a:gd name="T28" fmla="*/ 2147483647 w 52"/>
              <a:gd name="T29" fmla="*/ 2147483647 h 59"/>
              <a:gd name="T30" fmla="*/ 2147483647 w 52"/>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9"/>
              <a:gd name="T50" fmla="*/ 52 w 52"/>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9">
                <a:moveTo>
                  <a:pt x="51" y="31"/>
                </a:moveTo>
                <a:lnTo>
                  <a:pt x="0" y="58"/>
                </a:lnTo>
                <a:lnTo>
                  <a:pt x="9" y="0"/>
                </a:lnTo>
                <a:lnTo>
                  <a:pt x="11" y="4"/>
                </a:lnTo>
                <a:lnTo>
                  <a:pt x="12" y="6"/>
                </a:lnTo>
                <a:lnTo>
                  <a:pt x="15" y="10"/>
                </a:lnTo>
                <a:lnTo>
                  <a:pt x="19" y="14"/>
                </a:lnTo>
                <a:lnTo>
                  <a:pt x="21" y="17"/>
                </a:lnTo>
                <a:lnTo>
                  <a:pt x="24" y="19"/>
                </a:lnTo>
                <a:lnTo>
                  <a:pt x="27" y="22"/>
                </a:lnTo>
                <a:lnTo>
                  <a:pt x="30" y="24"/>
                </a:lnTo>
                <a:lnTo>
                  <a:pt x="36" y="25"/>
                </a:lnTo>
                <a:lnTo>
                  <a:pt x="39" y="27"/>
                </a:lnTo>
                <a:lnTo>
                  <a:pt x="43" y="29"/>
                </a:lnTo>
                <a:lnTo>
                  <a:pt x="47" y="29"/>
                </a:lnTo>
                <a:lnTo>
                  <a:pt x="51" y="31"/>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62" name="Line 42"/>
          <p:cNvSpPr>
            <a:spLocks noChangeShapeType="1"/>
          </p:cNvSpPr>
          <p:nvPr/>
        </p:nvSpPr>
        <p:spPr bwMode="auto">
          <a:xfrm flipH="1">
            <a:off x="7146925" y="4695825"/>
            <a:ext cx="100013" cy="147638"/>
          </a:xfrm>
          <a:prstGeom prst="line">
            <a:avLst/>
          </a:prstGeom>
          <a:noFill/>
          <a:ln w="12700">
            <a:solidFill>
              <a:srgbClr val="FFFF00"/>
            </a:solidFill>
            <a:round/>
            <a:headEnd/>
            <a:tailEnd/>
          </a:ln>
        </p:spPr>
        <p:txBody>
          <a:bodyPr wrap="none" anchor="ctr"/>
          <a:lstStyle/>
          <a:p>
            <a:endParaRPr lang="en-US"/>
          </a:p>
        </p:txBody>
      </p:sp>
      <p:sp>
        <p:nvSpPr>
          <p:cNvPr id="337963" name="Freeform 43"/>
          <p:cNvSpPr>
            <a:spLocks/>
          </p:cNvSpPr>
          <p:nvPr/>
        </p:nvSpPr>
        <p:spPr bwMode="auto">
          <a:xfrm>
            <a:off x="7115175" y="4819650"/>
            <a:ext cx="76200" cy="93663"/>
          </a:xfrm>
          <a:custGeom>
            <a:avLst/>
            <a:gdLst>
              <a:gd name="T0" fmla="*/ 2147483647 w 48"/>
              <a:gd name="T1" fmla="*/ 2147483647 h 59"/>
              <a:gd name="T2" fmla="*/ 0 w 48"/>
              <a:gd name="T3" fmla="*/ 2147483647 h 59"/>
              <a:gd name="T4" fmla="*/ 2147483647 w 48"/>
              <a:gd name="T5" fmla="*/ 0 h 59"/>
              <a:gd name="T6" fmla="*/ 2147483647 w 48"/>
              <a:gd name="T7" fmla="*/ 2147483647 h 59"/>
              <a:gd name="T8" fmla="*/ 2147483647 w 48"/>
              <a:gd name="T9" fmla="*/ 2147483647 h 59"/>
              <a:gd name="T10" fmla="*/ 2147483647 w 48"/>
              <a:gd name="T11" fmla="*/ 2147483647 h 59"/>
              <a:gd name="T12" fmla="*/ 2147483647 w 48"/>
              <a:gd name="T13" fmla="*/ 2147483647 h 59"/>
              <a:gd name="T14" fmla="*/ 2147483647 w 48"/>
              <a:gd name="T15" fmla="*/ 2147483647 h 59"/>
              <a:gd name="T16" fmla="*/ 2147483647 w 48"/>
              <a:gd name="T17" fmla="*/ 2147483647 h 59"/>
              <a:gd name="T18" fmla="*/ 2147483647 w 48"/>
              <a:gd name="T19" fmla="*/ 2147483647 h 59"/>
              <a:gd name="T20" fmla="*/ 2147483647 w 48"/>
              <a:gd name="T21" fmla="*/ 2147483647 h 59"/>
              <a:gd name="T22" fmla="*/ 2147483647 w 48"/>
              <a:gd name="T23" fmla="*/ 2147483647 h 59"/>
              <a:gd name="T24" fmla="*/ 2147483647 w 48"/>
              <a:gd name="T25" fmla="*/ 2147483647 h 59"/>
              <a:gd name="T26" fmla="*/ 2147483647 w 48"/>
              <a:gd name="T27" fmla="*/ 2147483647 h 59"/>
              <a:gd name="T28" fmla="*/ 2147483647 w 48"/>
              <a:gd name="T29" fmla="*/ 2147483647 h 59"/>
              <a:gd name="T30" fmla="*/ 2147483647 w 48"/>
              <a:gd name="T31" fmla="*/ 2147483647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
              <a:gd name="T49" fmla="*/ 0 h 59"/>
              <a:gd name="T50" fmla="*/ 48 w 48"/>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 h="59">
                <a:moveTo>
                  <a:pt x="47" y="25"/>
                </a:moveTo>
                <a:lnTo>
                  <a:pt x="0" y="58"/>
                </a:lnTo>
                <a:lnTo>
                  <a:pt x="1" y="0"/>
                </a:lnTo>
                <a:lnTo>
                  <a:pt x="3" y="4"/>
                </a:lnTo>
                <a:lnTo>
                  <a:pt x="6" y="6"/>
                </a:lnTo>
                <a:lnTo>
                  <a:pt x="10" y="8"/>
                </a:lnTo>
                <a:lnTo>
                  <a:pt x="12" y="12"/>
                </a:lnTo>
                <a:lnTo>
                  <a:pt x="15" y="14"/>
                </a:lnTo>
                <a:lnTo>
                  <a:pt x="20" y="17"/>
                </a:lnTo>
                <a:lnTo>
                  <a:pt x="23" y="19"/>
                </a:lnTo>
                <a:lnTo>
                  <a:pt x="27" y="20"/>
                </a:lnTo>
                <a:lnTo>
                  <a:pt x="30" y="22"/>
                </a:lnTo>
                <a:lnTo>
                  <a:pt x="35" y="24"/>
                </a:lnTo>
                <a:lnTo>
                  <a:pt x="38" y="24"/>
                </a:lnTo>
                <a:lnTo>
                  <a:pt x="43" y="24"/>
                </a:lnTo>
                <a:lnTo>
                  <a:pt x="47" y="25"/>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64" name="Line 44"/>
          <p:cNvSpPr>
            <a:spLocks noChangeShapeType="1"/>
          </p:cNvSpPr>
          <p:nvPr/>
        </p:nvSpPr>
        <p:spPr bwMode="auto">
          <a:xfrm>
            <a:off x="1609725" y="4702175"/>
            <a:ext cx="163513" cy="246063"/>
          </a:xfrm>
          <a:prstGeom prst="line">
            <a:avLst/>
          </a:prstGeom>
          <a:noFill/>
          <a:ln w="12700">
            <a:solidFill>
              <a:srgbClr val="FFFF00"/>
            </a:solidFill>
            <a:round/>
            <a:headEnd/>
            <a:tailEnd/>
          </a:ln>
        </p:spPr>
        <p:txBody>
          <a:bodyPr wrap="none" anchor="ctr"/>
          <a:lstStyle/>
          <a:p>
            <a:endParaRPr lang="en-US"/>
          </a:p>
        </p:txBody>
      </p:sp>
      <p:sp>
        <p:nvSpPr>
          <p:cNvPr id="337965" name="Freeform 45"/>
          <p:cNvSpPr>
            <a:spLocks/>
          </p:cNvSpPr>
          <p:nvPr/>
        </p:nvSpPr>
        <p:spPr bwMode="auto">
          <a:xfrm>
            <a:off x="1735138" y="4918075"/>
            <a:ext cx="85725" cy="95250"/>
          </a:xfrm>
          <a:custGeom>
            <a:avLst/>
            <a:gdLst>
              <a:gd name="T0" fmla="*/ 2147483647 w 54"/>
              <a:gd name="T1" fmla="*/ 0 h 60"/>
              <a:gd name="T2" fmla="*/ 2147483647 w 54"/>
              <a:gd name="T3" fmla="*/ 2147483647 h 60"/>
              <a:gd name="T4" fmla="*/ 0 w 54"/>
              <a:gd name="T5" fmla="*/ 2147483647 h 60"/>
              <a:gd name="T6" fmla="*/ 2147483647 w 54"/>
              <a:gd name="T7" fmla="*/ 2147483647 h 60"/>
              <a:gd name="T8" fmla="*/ 2147483647 w 54"/>
              <a:gd name="T9" fmla="*/ 2147483647 h 60"/>
              <a:gd name="T10" fmla="*/ 2147483647 w 54"/>
              <a:gd name="T11" fmla="*/ 2147483647 h 60"/>
              <a:gd name="T12" fmla="*/ 2147483647 w 54"/>
              <a:gd name="T13" fmla="*/ 2147483647 h 60"/>
              <a:gd name="T14" fmla="*/ 2147483647 w 54"/>
              <a:gd name="T15" fmla="*/ 2147483647 h 60"/>
              <a:gd name="T16" fmla="*/ 2147483647 w 54"/>
              <a:gd name="T17" fmla="*/ 2147483647 h 60"/>
              <a:gd name="T18" fmla="*/ 2147483647 w 54"/>
              <a:gd name="T19" fmla="*/ 2147483647 h 60"/>
              <a:gd name="T20" fmla="*/ 2147483647 w 54"/>
              <a:gd name="T21" fmla="*/ 2147483647 h 60"/>
              <a:gd name="T22" fmla="*/ 2147483647 w 54"/>
              <a:gd name="T23" fmla="*/ 2147483647 h 60"/>
              <a:gd name="T24" fmla="*/ 2147483647 w 54"/>
              <a:gd name="T25" fmla="*/ 2147483647 h 60"/>
              <a:gd name="T26" fmla="*/ 2147483647 w 54"/>
              <a:gd name="T27" fmla="*/ 2147483647 h 60"/>
              <a:gd name="T28" fmla="*/ 2147483647 w 54"/>
              <a:gd name="T29" fmla="*/ 2147483647 h 60"/>
              <a:gd name="T30" fmla="*/ 2147483647 w 54"/>
              <a:gd name="T31" fmla="*/ 0 h 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
              <a:gd name="T49" fmla="*/ 0 h 60"/>
              <a:gd name="T50" fmla="*/ 54 w 54"/>
              <a:gd name="T51" fmla="*/ 60 h 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 h="60">
                <a:moveTo>
                  <a:pt x="44" y="0"/>
                </a:moveTo>
                <a:lnTo>
                  <a:pt x="53" y="59"/>
                </a:lnTo>
                <a:lnTo>
                  <a:pt x="0" y="31"/>
                </a:lnTo>
                <a:lnTo>
                  <a:pt x="5" y="29"/>
                </a:lnTo>
                <a:lnTo>
                  <a:pt x="9" y="29"/>
                </a:lnTo>
                <a:lnTo>
                  <a:pt x="12" y="28"/>
                </a:lnTo>
                <a:lnTo>
                  <a:pt x="17" y="26"/>
                </a:lnTo>
                <a:lnTo>
                  <a:pt x="21" y="25"/>
                </a:lnTo>
                <a:lnTo>
                  <a:pt x="24" y="21"/>
                </a:lnTo>
                <a:lnTo>
                  <a:pt x="27" y="19"/>
                </a:lnTo>
                <a:lnTo>
                  <a:pt x="31" y="15"/>
                </a:lnTo>
                <a:lnTo>
                  <a:pt x="34" y="14"/>
                </a:lnTo>
                <a:lnTo>
                  <a:pt x="36" y="11"/>
                </a:lnTo>
                <a:lnTo>
                  <a:pt x="40" y="7"/>
                </a:lnTo>
                <a:lnTo>
                  <a:pt x="40" y="4"/>
                </a:lnTo>
                <a:lnTo>
                  <a:pt x="44" y="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66" name="Line 46"/>
          <p:cNvSpPr>
            <a:spLocks noChangeShapeType="1"/>
          </p:cNvSpPr>
          <p:nvPr/>
        </p:nvSpPr>
        <p:spPr bwMode="auto">
          <a:xfrm>
            <a:off x="1044575" y="4702175"/>
            <a:ext cx="498475" cy="600075"/>
          </a:xfrm>
          <a:prstGeom prst="line">
            <a:avLst/>
          </a:prstGeom>
          <a:noFill/>
          <a:ln w="12700">
            <a:solidFill>
              <a:srgbClr val="FF0000"/>
            </a:solidFill>
            <a:round/>
            <a:headEnd/>
            <a:tailEnd/>
          </a:ln>
        </p:spPr>
        <p:txBody>
          <a:bodyPr wrap="none" anchor="ctr"/>
          <a:lstStyle/>
          <a:p>
            <a:endParaRPr lang="en-US"/>
          </a:p>
        </p:txBody>
      </p:sp>
      <p:sp>
        <p:nvSpPr>
          <p:cNvPr id="337967" name="Freeform 47"/>
          <p:cNvSpPr>
            <a:spLocks/>
          </p:cNvSpPr>
          <p:nvPr/>
        </p:nvSpPr>
        <p:spPr bwMode="auto">
          <a:xfrm>
            <a:off x="1506538" y="5273675"/>
            <a:ext cx="88900" cy="90488"/>
          </a:xfrm>
          <a:custGeom>
            <a:avLst/>
            <a:gdLst>
              <a:gd name="T0" fmla="*/ 2147483647 w 56"/>
              <a:gd name="T1" fmla="*/ 0 h 57"/>
              <a:gd name="T2" fmla="*/ 2147483647 w 56"/>
              <a:gd name="T3" fmla="*/ 2147483647 h 57"/>
              <a:gd name="T4" fmla="*/ 0 w 56"/>
              <a:gd name="T5" fmla="*/ 2147483647 h 57"/>
              <a:gd name="T6" fmla="*/ 2147483647 w 56"/>
              <a:gd name="T7" fmla="*/ 2147483647 h 57"/>
              <a:gd name="T8" fmla="*/ 2147483647 w 56"/>
              <a:gd name="T9" fmla="*/ 2147483647 h 57"/>
              <a:gd name="T10" fmla="*/ 2147483647 w 56"/>
              <a:gd name="T11" fmla="*/ 2147483647 h 57"/>
              <a:gd name="T12" fmla="*/ 2147483647 w 56"/>
              <a:gd name="T13" fmla="*/ 2147483647 h 57"/>
              <a:gd name="T14" fmla="*/ 2147483647 w 56"/>
              <a:gd name="T15" fmla="*/ 2147483647 h 57"/>
              <a:gd name="T16" fmla="*/ 2147483647 w 56"/>
              <a:gd name="T17" fmla="*/ 2147483647 h 57"/>
              <a:gd name="T18" fmla="*/ 2147483647 w 56"/>
              <a:gd name="T19" fmla="*/ 2147483647 h 57"/>
              <a:gd name="T20" fmla="*/ 2147483647 w 56"/>
              <a:gd name="T21" fmla="*/ 2147483647 h 57"/>
              <a:gd name="T22" fmla="*/ 2147483647 w 56"/>
              <a:gd name="T23" fmla="*/ 2147483647 h 57"/>
              <a:gd name="T24" fmla="*/ 2147483647 w 56"/>
              <a:gd name="T25" fmla="*/ 2147483647 h 57"/>
              <a:gd name="T26" fmla="*/ 2147483647 w 56"/>
              <a:gd name="T27" fmla="*/ 2147483647 h 57"/>
              <a:gd name="T28" fmla="*/ 2147483647 w 56"/>
              <a:gd name="T29" fmla="*/ 2147483647 h 57"/>
              <a:gd name="T30" fmla="*/ 2147483647 w 56"/>
              <a:gd name="T31" fmla="*/ 0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6"/>
              <a:gd name="T49" fmla="*/ 0 h 57"/>
              <a:gd name="T50" fmla="*/ 56 w 56"/>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6" h="57">
                <a:moveTo>
                  <a:pt x="41" y="0"/>
                </a:moveTo>
                <a:lnTo>
                  <a:pt x="55" y="56"/>
                </a:lnTo>
                <a:lnTo>
                  <a:pt x="0" y="33"/>
                </a:lnTo>
                <a:lnTo>
                  <a:pt x="4" y="33"/>
                </a:lnTo>
                <a:lnTo>
                  <a:pt x="9" y="31"/>
                </a:lnTo>
                <a:lnTo>
                  <a:pt x="12" y="29"/>
                </a:lnTo>
                <a:lnTo>
                  <a:pt x="15" y="27"/>
                </a:lnTo>
                <a:lnTo>
                  <a:pt x="19" y="25"/>
                </a:lnTo>
                <a:lnTo>
                  <a:pt x="23" y="22"/>
                </a:lnTo>
                <a:lnTo>
                  <a:pt x="26" y="20"/>
                </a:lnTo>
                <a:lnTo>
                  <a:pt x="29" y="17"/>
                </a:lnTo>
                <a:lnTo>
                  <a:pt x="32" y="14"/>
                </a:lnTo>
                <a:lnTo>
                  <a:pt x="34" y="10"/>
                </a:lnTo>
                <a:lnTo>
                  <a:pt x="36" y="6"/>
                </a:lnTo>
                <a:lnTo>
                  <a:pt x="40" y="3"/>
                </a:lnTo>
                <a:lnTo>
                  <a:pt x="41" y="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68" name="Line 48"/>
          <p:cNvSpPr>
            <a:spLocks noChangeShapeType="1"/>
          </p:cNvSpPr>
          <p:nvPr/>
        </p:nvSpPr>
        <p:spPr bwMode="auto">
          <a:xfrm>
            <a:off x="6345238" y="4691063"/>
            <a:ext cx="246062" cy="79375"/>
          </a:xfrm>
          <a:prstGeom prst="line">
            <a:avLst/>
          </a:prstGeom>
          <a:noFill/>
          <a:ln w="12700">
            <a:solidFill>
              <a:srgbClr val="CDCDCD"/>
            </a:solidFill>
            <a:round/>
            <a:headEnd/>
            <a:tailEnd/>
          </a:ln>
        </p:spPr>
        <p:txBody>
          <a:bodyPr wrap="none" anchor="ctr"/>
          <a:lstStyle/>
          <a:p>
            <a:endParaRPr lang="en-US"/>
          </a:p>
        </p:txBody>
      </p:sp>
      <p:sp>
        <p:nvSpPr>
          <p:cNvPr id="337969" name="Freeform 49"/>
          <p:cNvSpPr>
            <a:spLocks/>
          </p:cNvSpPr>
          <p:nvPr/>
        </p:nvSpPr>
        <p:spPr bwMode="auto">
          <a:xfrm>
            <a:off x="6573838" y="4729163"/>
            <a:ext cx="93662" cy="79375"/>
          </a:xfrm>
          <a:custGeom>
            <a:avLst/>
            <a:gdLst>
              <a:gd name="T0" fmla="*/ 2147483647 w 59"/>
              <a:gd name="T1" fmla="*/ 0 h 50"/>
              <a:gd name="T2" fmla="*/ 2147483647 w 59"/>
              <a:gd name="T3" fmla="*/ 2147483647 h 50"/>
              <a:gd name="T4" fmla="*/ 0 w 59"/>
              <a:gd name="T5" fmla="*/ 2147483647 h 50"/>
              <a:gd name="T6" fmla="*/ 2147483647 w 59"/>
              <a:gd name="T7" fmla="*/ 2147483647 h 50"/>
              <a:gd name="T8" fmla="*/ 2147483647 w 59"/>
              <a:gd name="T9" fmla="*/ 2147483647 h 50"/>
              <a:gd name="T10" fmla="*/ 2147483647 w 59"/>
              <a:gd name="T11" fmla="*/ 2147483647 h 50"/>
              <a:gd name="T12" fmla="*/ 2147483647 w 59"/>
              <a:gd name="T13" fmla="*/ 2147483647 h 50"/>
              <a:gd name="T14" fmla="*/ 2147483647 w 59"/>
              <a:gd name="T15" fmla="*/ 2147483647 h 50"/>
              <a:gd name="T16" fmla="*/ 2147483647 w 59"/>
              <a:gd name="T17" fmla="*/ 2147483647 h 50"/>
              <a:gd name="T18" fmla="*/ 2147483647 w 59"/>
              <a:gd name="T19" fmla="*/ 2147483647 h 50"/>
              <a:gd name="T20" fmla="*/ 2147483647 w 59"/>
              <a:gd name="T21" fmla="*/ 2147483647 h 50"/>
              <a:gd name="T22" fmla="*/ 2147483647 w 59"/>
              <a:gd name="T23" fmla="*/ 2147483647 h 50"/>
              <a:gd name="T24" fmla="*/ 2147483647 w 59"/>
              <a:gd name="T25" fmla="*/ 2147483647 h 50"/>
              <a:gd name="T26" fmla="*/ 2147483647 w 59"/>
              <a:gd name="T27" fmla="*/ 2147483647 h 50"/>
              <a:gd name="T28" fmla="*/ 2147483647 w 59"/>
              <a:gd name="T29" fmla="*/ 2147483647 h 50"/>
              <a:gd name="T30" fmla="*/ 2147483647 w 59"/>
              <a:gd name="T31" fmla="*/ 0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
              <a:gd name="T49" fmla="*/ 0 h 50"/>
              <a:gd name="T50" fmla="*/ 59 w 59"/>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 h="50">
                <a:moveTo>
                  <a:pt x="17" y="0"/>
                </a:moveTo>
                <a:lnTo>
                  <a:pt x="58" y="42"/>
                </a:lnTo>
                <a:lnTo>
                  <a:pt x="0" y="49"/>
                </a:lnTo>
                <a:lnTo>
                  <a:pt x="3" y="45"/>
                </a:lnTo>
                <a:lnTo>
                  <a:pt x="5" y="42"/>
                </a:lnTo>
                <a:lnTo>
                  <a:pt x="8" y="38"/>
                </a:lnTo>
                <a:lnTo>
                  <a:pt x="10" y="36"/>
                </a:lnTo>
                <a:lnTo>
                  <a:pt x="12" y="32"/>
                </a:lnTo>
                <a:lnTo>
                  <a:pt x="14" y="29"/>
                </a:lnTo>
                <a:lnTo>
                  <a:pt x="15" y="23"/>
                </a:lnTo>
                <a:lnTo>
                  <a:pt x="15" y="20"/>
                </a:lnTo>
                <a:lnTo>
                  <a:pt x="17" y="17"/>
                </a:lnTo>
                <a:lnTo>
                  <a:pt x="17" y="12"/>
                </a:lnTo>
                <a:lnTo>
                  <a:pt x="17" y="8"/>
                </a:lnTo>
                <a:lnTo>
                  <a:pt x="17" y="4"/>
                </a:lnTo>
                <a:lnTo>
                  <a:pt x="17" y="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70" name="Line 50"/>
          <p:cNvSpPr>
            <a:spLocks noChangeShapeType="1"/>
          </p:cNvSpPr>
          <p:nvPr/>
        </p:nvSpPr>
        <p:spPr bwMode="auto">
          <a:xfrm flipH="1">
            <a:off x="2297113" y="4695825"/>
            <a:ext cx="214312" cy="30163"/>
          </a:xfrm>
          <a:prstGeom prst="line">
            <a:avLst/>
          </a:prstGeom>
          <a:noFill/>
          <a:ln w="12700">
            <a:solidFill>
              <a:srgbClr val="CDCDCD"/>
            </a:solidFill>
            <a:round/>
            <a:headEnd/>
            <a:tailEnd/>
          </a:ln>
        </p:spPr>
        <p:txBody>
          <a:bodyPr wrap="none" anchor="ctr"/>
          <a:lstStyle/>
          <a:p>
            <a:endParaRPr lang="en-US"/>
          </a:p>
        </p:txBody>
      </p:sp>
      <p:sp>
        <p:nvSpPr>
          <p:cNvPr id="337971" name="Freeform 51"/>
          <p:cNvSpPr>
            <a:spLocks/>
          </p:cNvSpPr>
          <p:nvPr/>
        </p:nvSpPr>
        <p:spPr bwMode="auto">
          <a:xfrm>
            <a:off x="2222500" y="4684713"/>
            <a:ext cx="90488" cy="80962"/>
          </a:xfrm>
          <a:custGeom>
            <a:avLst/>
            <a:gdLst>
              <a:gd name="T0" fmla="*/ 2147483647 w 57"/>
              <a:gd name="T1" fmla="*/ 2147483647 h 51"/>
              <a:gd name="T2" fmla="*/ 0 w 57"/>
              <a:gd name="T3" fmla="*/ 2147483647 h 51"/>
              <a:gd name="T4" fmla="*/ 2147483647 w 57"/>
              <a:gd name="T5" fmla="*/ 0 h 51"/>
              <a:gd name="T6" fmla="*/ 2147483647 w 57"/>
              <a:gd name="T7" fmla="*/ 2147483647 h 51"/>
              <a:gd name="T8" fmla="*/ 2147483647 w 57"/>
              <a:gd name="T9" fmla="*/ 2147483647 h 51"/>
              <a:gd name="T10" fmla="*/ 2147483647 w 57"/>
              <a:gd name="T11" fmla="*/ 2147483647 h 51"/>
              <a:gd name="T12" fmla="*/ 2147483647 w 57"/>
              <a:gd name="T13" fmla="*/ 2147483647 h 51"/>
              <a:gd name="T14" fmla="*/ 2147483647 w 57"/>
              <a:gd name="T15" fmla="*/ 2147483647 h 51"/>
              <a:gd name="T16" fmla="*/ 2147483647 w 57"/>
              <a:gd name="T17" fmla="*/ 2147483647 h 51"/>
              <a:gd name="T18" fmla="*/ 2147483647 w 57"/>
              <a:gd name="T19" fmla="*/ 2147483647 h 51"/>
              <a:gd name="T20" fmla="*/ 2147483647 w 57"/>
              <a:gd name="T21" fmla="*/ 2147483647 h 51"/>
              <a:gd name="T22" fmla="*/ 2147483647 w 57"/>
              <a:gd name="T23" fmla="*/ 2147483647 h 51"/>
              <a:gd name="T24" fmla="*/ 2147483647 w 57"/>
              <a:gd name="T25" fmla="*/ 2147483647 h 51"/>
              <a:gd name="T26" fmla="*/ 2147483647 w 57"/>
              <a:gd name="T27" fmla="*/ 2147483647 h 51"/>
              <a:gd name="T28" fmla="*/ 2147483647 w 57"/>
              <a:gd name="T29" fmla="*/ 2147483647 h 51"/>
              <a:gd name="T30" fmla="*/ 2147483647 w 57"/>
              <a:gd name="T31" fmla="*/ 2147483647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
              <a:gd name="T49" fmla="*/ 0 h 51"/>
              <a:gd name="T50" fmla="*/ 57 w 57"/>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 h="51">
                <a:moveTo>
                  <a:pt x="56" y="50"/>
                </a:moveTo>
                <a:lnTo>
                  <a:pt x="0" y="35"/>
                </a:lnTo>
                <a:lnTo>
                  <a:pt x="46" y="0"/>
                </a:lnTo>
                <a:lnTo>
                  <a:pt x="46" y="3"/>
                </a:lnTo>
                <a:lnTo>
                  <a:pt x="44" y="6"/>
                </a:lnTo>
                <a:lnTo>
                  <a:pt x="44" y="12"/>
                </a:lnTo>
                <a:lnTo>
                  <a:pt x="44" y="15"/>
                </a:lnTo>
                <a:lnTo>
                  <a:pt x="44" y="20"/>
                </a:lnTo>
                <a:lnTo>
                  <a:pt x="46" y="23"/>
                </a:lnTo>
                <a:lnTo>
                  <a:pt x="46" y="29"/>
                </a:lnTo>
                <a:lnTo>
                  <a:pt x="48" y="31"/>
                </a:lnTo>
                <a:lnTo>
                  <a:pt x="48" y="35"/>
                </a:lnTo>
                <a:lnTo>
                  <a:pt x="50" y="40"/>
                </a:lnTo>
                <a:lnTo>
                  <a:pt x="53" y="44"/>
                </a:lnTo>
                <a:lnTo>
                  <a:pt x="54" y="47"/>
                </a:lnTo>
                <a:lnTo>
                  <a:pt x="56" y="5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72" name="Line 52"/>
          <p:cNvSpPr>
            <a:spLocks noChangeShapeType="1"/>
          </p:cNvSpPr>
          <p:nvPr/>
        </p:nvSpPr>
        <p:spPr bwMode="auto">
          <a:xfrm>
            <a:off x="4495753" y="4816475"/>
            <a:ext cx="0" cy="987425"/>
          </a:xfrm>
          <a:prstGeom prst="line">
            <a:avLst/>
          </a:prstGeom>
          <a:noFill/>
          <a:ln w="25400">
            <a:solidFill>
              <a:srgbClr val="FF0000"/>
            </a:solidFill>
            <a:round/>
            <a:headEnd/>
            <a:tailEnd/>
          </a:ln>
        </p:spPr>
        <p:txBody>
          <a:bodyPr wrap="none" anchor="ctr"/>
          <a:lstStyle/>
          <a:p>
            <a:endParaRPr lang="en-US"/>
          </a:p>
        </p:txBody>
      </p:sp>
      <p:sp>
        <p:nvSpPr>
          <p:cNvPr id="337973" name="Line 53"/>
          <p:cNvSpPr>
            <a:spLocks noChangeShapeType="1"/>
          </p:cNvSpPr>
          <p:nvPr/>
        </p:nvSpPr>
        <p:spPr bwMode="auto">
          <a:xfrm>
            <a:off x="4586311" y="4805363"/>
            <a:ext cx="0" cy="987425"/>
          </a:xfrm>
          <a:prstGeom prst="line">
            <a:avLst/>
          </a:prstGeom>
          <a:noFill/>
          <a:ln w="25400">
            <a:solidFill>
              <a:schemeClr val="tx1"/>
            </a:solidFill>
            <a:round/>
            <a:headEnd/>
            <a:tailEnd/>
          </a:ln>
        </p:spPr>
        <p:txBody>
          <a:bodyPr wrap="none" anchor="ctr"/>
          <a:lstStyle/>
          <a:p>
            <a:endParaRPr lang="en-US"/>
          </a:p>
        </p:txBody>
      </p:sp>
      <p:sp>
        <p:nvSpPr>
          <p:cNvPr id="337974" name="Line 54"/>
          <p:cNvSpPr>
            <a:spLocks noChangeShapeType="1"/>
          </p:cNvSpPr>
          <p:nvPr/>
        </p:nvSpPr>
        <p:spPr bwMode="auto">
          <a:xfrm>
            <a:off x="3638550" y="5822950"/>
            <a:ext cx="1924050" cy="0"/>
          </a:xfrm>
          <a:prstGeom prst="line">
            <a:avLst/>
          </a:prstGeom>
          <a:noFill/>
          <a:ln w="12700">
            <a:solidFill>
              <a:schemeClr val="bg2"/>
            </a:solidFill>
            <a:round/>
            <a:headEnd/>
            <a:tailEnd/>
          </a:ln>
        </p:spPr>
        <p:txBody>
          <a:bodyPr wrap="none" anchor="ctr"/>
          <a:lstStyle/>
          <a:p>
            <a:endParaRPr lang="en-US"/>
          </a:p>
        </p:txBody>
      </p:sp>
      <p:sp>
        <p:nvSpPr>
          <p:cNvPr id="337975" name="Freeform 55"/>
          <p:cNvSpPr>
            <a:spLocks/>
          </p:cNvSpPr>
          <p:nvPr/>
        </p:nvSpPr>
        <p:spPr bwMode="auto">
          <a:xfrm>
            <a:off x="5568950" y="5778500"/>
            <a:ext cx="85725" cy="85725"/>
          </a:xfrm>
          <a:custGeom>
            <a:avLst/>
            <a:gdLst>
              <a:gd name="T0" fmla="*/ 0 w 54"/>
              <a:gd name="T1" fmla="*/ 0 h 54"/>
              <a:gd name="T2" fmla="*/ 2147483647 w 54"/>
              <a:gd name="T3" fmla="*/ 2147483647 h 54"/>
              <a:gd name="T4" fmla="*/ 0 w 54"/>
              <a:gd name="T5" fmla="*/ 2147483647 h 54"/>
              <a:gd name="T6" fmla="*/ 0 w 54"/>
              <a:gd name="T7" fmla="*/ 0 h 54"/>
              <a:gd name="T8" fmla="*/ 0 60000 65536"/>
              <a:gd name="T9" fmla="*/ 0 60000 65536"/>
              <a:gd name="T10" fmla="*/ 0 60000 65536"/>
              <a:gd name="T11" fmla="*/ 0 60000 65536"/>
              <a:gd name="T12" fmla="*/ 0 w 54"/>
              <a:gd name="T13" fmla="*/ 0 h 54"/>
              <a:gd name="T14" fmla="*/ 54 w 54"/>
              <a:gd name="T15" fmla="*/ 54 h 54"/>
            </a:gdLst>
            <a:ahLst/>
            <a:cxnLst>
              <a:cxn ang="T8">
                <a:pos x="T0" y="T1"/>
              </a:cxn>
              <a:cxn ang="T9">
                <a:pos x="T2" y="T3"/>
              </a:cxn>
              <a:cxn ang="T10">
                <a:pos x="T4" y="T5"/>
              </a:cxn>
              <a:cxn ang="T11">
                <a:pos x="T6" y="T7"/>
              </a:cxn>
            </a:cxnLst>
            <a:rect l="T12" t="T13" r="T14" b="T15"/>
            <a:pathLst>
              <a:path w="54" h="54">
                <a:moveTo>
                  <a:pt x="0" y="0"/>
                </a:moveTo>
                <a:lnTo>
                  <a:pt x="53" y="25"/>
                </a:lnTo>
                <a:lnTo>
                  <a:pt x="0" y="53"/>
                </a:lnTo>
                <a:lnTo>
                  <a:pt x="0" y="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76" name="Rectangle 56"/>
          <p:cNvSpPr>
            <a:spLocks noChangeArrowheads="1"/>
          </p:cNvSpPr>
          <p:nvPr/>
        </p:nvSpPr>
        <p:spPr bwMode="auto">
          <a:xfrm>
            <a:off x="4441825" y="5937250"/>
            <a:ext cx="184150" cy="92075"/>
          </a:xfrm>
          <a:prstGeom prst="rect">
            <a:avLst/>
          </a:prstGeom>
          <a:noFill/>
          <a:ln w="12700">
            <a:noFill/>
            <a:miter lim="800000"/>
            <a:headEnd/>
            <a:tailEnd/>
          </a:ln>
        </p:spPr>
        <p:txBody>
          <a:bodyPr wrap="none" anchor="ctr"/>
          <a:lstStyle/>
          <a:p>
            <a:endParaRPr lang="en-US"/>
          </a:p>
        </p:txBody>
      </p:sp>
      <p:sp>
        <p:nvSpPr>
          <p:cNvPr id="337977" name="Line 57"/>
          <p:cNvSpPr>
            <a:spLocks noChangeShapeType="1"/>
          </p:cNvSpPr>
          <p:nvPr/>
        </p:nvSpPr>
        <p:spPr bwMode="auto">
          <a:xfrm>
            <a:off x="6345238" y="5822950"/>
            <a:ext cx="1924050" cy="0"/>
          </a:xfrm>
          <a:prstGeom prst="line">
            <a:avLst/>
          </a:prstGeom>
          <a:noFill/>
          <a:ln w="12700">
            <a:solidFill>
              <a:schemeClr val="bg2"/>
            </a:solidFill>
            <a:round/>
            <a:headEnd/>
            <a:tailEnd/>
          </a:ln>
        </p:spPr>
        <p:txBody>
          <a:bodyPr wrap="none" anchor="ctr"/>
          <a:lstStyle/>
          <a:p>
            <a:endParaRPr lang="en-US"/>
          </a:p>
        </p:txBody>
      </p:sp>
      <p:sp>
        <p:nvSpPr>
          <p:cNvPr id="337978" name="Freeform 58"/>
          <p:cNvSpPr>
            <a:spLocks/>
          </p:cNvSpPr>
          <p:nvPr/>
        </p:nvSpPr>
        <p:spPr bwMode="auto">
          <a:xfrm>
            <a:off x="8275638" y="5778500"/>
            <a:ext cx="84137" cy="85725"/>
          </a:xfrm>
          <a:custGeom>
            <a:avLst/>
            <a:gdLst>
              <a:gd name="T0" fmla="*/ 0 w 53"/>
              <a:gd name="T1" fmla="*/ 0 h 54"/>
              <a:gd name="T2" fmla="*/ 2147483647 w 53"/>
              <a:gd name="T3" fmla="*/ 2147483647 h 54"/>
              <a:gd name="T4" fmla="*/ 0 w 53"/>
              <a:gd name="T5" fmla="*/ 2147483647 h 54"/>
              <a:gd name="T6" fmla="*/ 0 w 53"/>
              <a:gd name="T7" fmla="*/ 0 h 54"/>
              <a:gd name="T8" fmla="*/ 0 60000 65536"/>
              <a:gd name="T9" fmla="*/ 0 60000 65536"/>
              <a:gd name="T10" fmla="*/ 0 60000 65536"/>
              <a:gd name="T11" fmla="*/ 0 60000 65536"/>
              <a:gd name="T12" fmla="*/ 0 w 53"/>
              <a:gd name="T13" fmla="*/ 0 h 54"/>
              <a:gd name="T14" fmla="*/ 53 w 53"/>
              <a:gd name="T15" fmla="*/ 54 h 54"/>
            </a:gdLst>
            <a:ahLst/>
            <a:cxnLst>
              <a:cxn ang="T8">
                <a:pos x="T0" y="T1"/>
              </a:cxn>
              <a:cxn ang="T9">
                <a:pos x="T2" y="T3"/>
              </a:cxn>
              <a:cxn ang="T10">
                <a:pos x="T4" y="T5"/>
              </a:cxn>
              <a:cxn ang="T11">
                <a:pos x="T6" y="T7"/>
              </a:cxn>
            </a:cxnLst>
            <a:rect l="T12" t="T13" r="T14" b="T15"/>
            <a:pathLst>
              <a:path w="53" h="54">
                <a:moveTo>
                  <a:pt x="0" y="0"/>
                </a:moveTo>
                <a:lnTo>
                  <a:pt x="52" y="25"/>
                </a:lnTo>
                <a:lnTo>
                  <a:pt x="0" y="53"/>
                </a:lnTo>
                <a:lnTo>
                  <a:pt x="0" y="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79" name="Rectangle 59"/>
          <p:cNvSpPr>
            <a:spLocks noChangeArrowheads="1"/>
          </p:cNvSpPr>
          <p:nvPr/>
        </p:nvSpPr>
        <p:spPr bwMode="auto">
          <a:xfrm>
            <a:off x="7148513" y="5937250"/>
            <a:ext cx="184150" cy="92075"/>
          </a:xfrm>
          <a:prstGeom prst="rect">
            <a:avLst/>
          </a:prstGeom>
          <a:noFill/>
          <a:ln w="12700">
            <a:noFill/>
            <a:miter lim="800000"/>
            <a:headEnd/>
            <a:tailEnd/>
          </a:ln>
        </p:spPr>
        <p:txBody>
          <a:bodyPr wrap="none" anchor="ctr"/>
          <a:lstStyle/>
          <a:p>
            <a:endParaRPr lang="en-US"/>
          </a:p>
        </p:txBody>
      </p:sp>
      <p:sp>
        <p:nvSpPr>
          <p:cNvPr id="337980" name="Line 60"/>
          <p:cNvSpPr>
            <a:spLocks noChangeShapeType="1"/>
          </p:cNvSpPr>
          <p:nvPr/>
        </p:nvSpPr>
        <p:spPr bwMode="auto">
          <a:xfrm>
            <a:off x="819150" y="5822950"/>
            <a:ext cx="1922463" cy="0"/>
          </a:xfrm>
          <a:prstGeom prst="line">
            <a:avLst/>
          </a:prstGeom>
          <a:noFill/>
          <a:ln w="12700">
            <a:solidFill>
              <a:schemeClr val="bg2"/>
            </a:solidFill>
            <a:round/>
            <a:headEnd/>
            <a:tailEnd/>
          </a:ln>
        </p:spPr>
        <p:txBody>
          <a:bodyPr wrap="none" anchor="ctr"/>
          <a:lstStyle/>
          <a:p>
            <a:endParaRPr lang="en-US"/>
          </a:p>
        </p:txBody>
      </p:sp>
      <p:sp>
        <p:nvSpPr>
          <p:cNvPr id="337981" name="Freeform 61"/>
          <p:cNvSpPr>
            <a:spLocks/>
          </p:cNvSpPr>
          <p:nvPr/>
        </p:nvSpPr>
        <p:spPr bwMode="auto">
          <a:xfrm>
            <a:off x="2747963" y="5778500"/>
            <a:ext cx="85725" cy="85725"/>
          </a:xfrm>
          <a:custGeom>
            <a:avLst/>
            <a:gdLst>
              <a:gd name="T0" fmla="*/ 0 w 54"/>
              <a:gd name="T1" fmla="*/ 0 h 54"/>
              <a:gd name="T2" fmla="*/ 2147483647 w 54"/>
              <a:gd name="T3" fmla="*/ 2147483647 h 54"/>
              <a:gd name="T4" fmla="*/ 0 w 54"/>
              <a:gd name="T5" fmla="*/ 2147483647 h 54"/>
              <a:gd name="T6" fmla="*/ 0 w 54"/>
              <a:gd name="T7" fmla="*/ 0 h 54"/>
              <a:gd name="T8" fmla="*/ 0 60000 65536"/>
              <a:gd name="T9" fmla="*/ 0 60000 65536"/>
              <a:gd name="T10" fmla="*/ 0 60000 65536"/>
              <a:gd name="T11" fmla="*/ 0 60000 65536"/>
              <a:gd name="T12" fmla="*/ 0 w 54"/>
              <a:gd name="T13" fmla="*/ 0 h 54"/>
              <a:gd name="T14" fmla="*/ 54 w 54"/>
              <a:gd name="T15" fmla="*/ 54 h 54"/>
            </a:gdLst>
            <a:ahLst/>
            <a:cxnLst>
              <a:cxn ang="T8">
                <a:pos x="T0" y="T1"/>
              </a:cxn>
              <a:cxn ang="T9">
                <a:pos x="T2" y="T3"/>
              </a:cxn>
              <a:cxn ang="T10">
                <a:pos x="T4" y="T5"/>
              </a:cxn>
              <a:cxn ang="T11">
                <a:pos x="T6" y="T7"/>
              </a:cxn>
            </a:cxnLst>
            <a:rect l="T12" t="T13" r="T14" b="T15"/>
            <a:pathLst>
              <a:path w="54" h="54">
                <a:moveTo>
                  <a:pt x="0" y="0"/>
                </a:moveTo>
                <a:lnTo>
                  <a:pt x="53" y="25"/>
                </a:lnTo>
                <a:lnTo>
                  <a:pt x="0" y="53"/>
                </a:lnTo>
                <a:lnTo>
                  <a:pt x="0" y="0"/>
                </a:lnTo>
              </a:path>
            </a:pathLst>
          </a:custGeom>
          <a:solidFill>
            <a:srgbClr val="CDCDCD"/>
          </a:solidFill>
          <a:ln w="12700" cap="rnd" cmpd="sng">
            <a:noFill/>
            <a:prstDash val="solid"/>
            <a:round/>
            <a:headEnd type="none" w="med" len="med"/>
            <a:tailEnd type="none" w="med" len="med"/>
          </a:ln>
        </p:spPr>
        <p:txBody>
          <a:bodyPr/>
          <a:lstStyle/>
          <a:p>
            <a:endParaRPr lang="en-US"/>
          </a:p>
        </p:txBody>
      </p:sp>
      <p:sp>
        <p:nvSpPr>
          <p:cNvPr id="337982" name="Rectangle 62"/>
          <p:cNvSpPr>
            <a:spLocks noChangeArrowheads="1"/>
          </p:cNvSpPr>
          <p:nvPr/>
        </p:nvSpPr>
        <p:spPr bwMode="auto">
          <a:xfrm>
            <a:off x="1622425" y="5937250"/>
            <a:ext cx="184150" cy="92075"/>
          </a:xfrm>
          <a:prstGeom prst="rect">
            <a:avLst/>
          </a:prstGeom>
          <a:noFill/>
          <a:ln w="12700">
            <a:noFill/>
            <a:miter lim="800000"/>
            <a:headEnd/>
            <a:tailEnd/>
          </a:ln>
        </p:spPr>
        <p:txBody>
          <a:bodyPr wrap="none" anchor="ctr"/>
          <a:lstStyle/>
          <a:p>
            <a:endParaRPr lang="en-US"/>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639762"/>
          </a:xfrm>
        </p:spPr>
        <p:txBody>
          <a:bodyPr/>
          <a:lstStyle/>
          <a:p>
            <a:r>
              <a:rPr lang="en-US" dirty="0" smtClean="0"/>
              <a:t>Measures of Spread (Variation)</a:t>
            </a:r>
            <a:endParaRPr lang="en-US" dirty="0"/>
          </a:p>
        </p:txBody>
      </p:sp>
      <p:sp>
        <p:nvSpPr>
          <p:cNvPr id="3" name="Content Placeholder 2"/>
          <p:cNvSpPr>
            <a:spLocks noGrp="1"/>
          </p:cNvSpPr>
          <p:nvPr>
            <p:ph idx="1"/>
          </p:nvPr>
        </p:nvSpPr>
        <p:spPr>
          <a:xfrm>
            <a:off x="152400" y="1295400"/>
            <a:ext cx="8867775" cy="5181600"/>
          </a:xfrm>
        </p:spPr>
        <p:txBody>
          <a:bodyPr/>
          <a:lstStyle/>
          <a:p>
            <a:r>
              <a:rPr lang="en-US" sz="2000" b="1" dirty="0" smtClean="0"/>
              <a:t>Standard Deviation</a:t>
            </a:r>
            <a:r>
              <a:rPr lang="en-US" sz="2000" dirty="0" smtClean="0"/>
              <a:t>:</a:t>
            </a:r>
          </a:p>
          <a:p>
            <a:pPr lvl="1"/>
            <a:r>
              <a:rPr lang="en-US" sz="2000" dirty="0" smtClean="0"/>
              <a:t>The square root of the average of the deviations from the mean. Contains the mean, so is non-resistant.</a:t>
            </a:r>
          </a:p>
          <a:p>
            <a:pPr lvl="1"/>
            <a:r>
              <a:rPr lang="en-US" sz="2000" dirty="0" smtClean="0"/>
              <a:t>The square root of the variance.</a:t>
            </a:r>
          </a:p>
          <a:p>
            <a:pPr lvl="1"/>
            <a:r>
              <a:rPr lang="en-US" sz="2000" dirty="0" smtClean="0"/>
              <a:t>Used for </a:t>
            </a:r>
            <a:r>
              <a:rPr lang="en-US" sz="2000" dirty="0" err="1" smtClean="0"/>
              <a:t>unimodal</a:t>
            </a:r>
            <a:r>
              <a:rPr lang="en-US" sz="2000" dirty="0" smtClean="0"/>
              <a:t>, symmetric data.</a:t>
            </a:r>
          </a:p>
          <a:p>
            <a:pPr lvl="1"/>
            <a:r>
              <a:rPr lang="en-US" sz="2000" dirty="0" smtClean="0"/>
              <a:t>Use when using the mean as the measure of center.</a:t>
            </a:r>
          </a:p>
          <a:p>
            <a:pPr lvl="1"/>
            <a:r>
              <a:rPr lang="en-US" sz="2000" dirty="0" smtClean="0"/>
              <a:t>Will equal zero only if all data values are equal.</a:t>
            </a:r>
          </a:p>
          <a:p>
            <a:r>
              <a:rPr lang="en-US" sz="2000" b="1" dirty="0" err="1" smtClean="0"/>
              <a:t>Interquartile</a:t>
            </a:r>
            <a:r>
              <a:rPr lang="en-US" sz="2000" b="1" dirty="0" smtClean="0"/>
              <a:t> Range (IQR): </a:t>
            </a:r>
            <a:r>
              <a:rPr lang="en-US" sz="2000" dirty="0" smtClean="0"/>
              <a:t>Q3 – Q1</a:t>
            </a:r>
          </a:p>
          <a:p>
            <a:pPr lvl="1"/>
            <a:r>
              <a:rPr lang="en-US" sz="2000" dirty="0" smtClean="0"/>
              <a:t>Gives the spread of the middle 50%.</a:t>
            </a:r>
          </a:p>
          <a:p>
            <a:pPr lvl="1"/>
            <a:r>
              <a:rPr lang="en-US" sz="2000" dirty="0" smtClean="0"/>
              <a:t>B/C it doesn’t use extreme values, it is resistant.</a:t>
            </a:r>
          </a:p>
          <a:p>
            <a:pPr lvl="1"/>
            <a:r>
              <a:rPr lang="en-US" sz="2000" dirty="0" smtClean="0"/>
              <a:t>Used when outliers are present or with skewed data.</a:t>
            </a:r>
          </a:p>
          <a:p>
            <a:pPr lvl="1"/>
            <a:r>
              <a:rPr lang="en-US" sz="2000" dirty="0" smtClean="0"/>
              <a:t>Use when using the median as the measure of center.</a:t>
            </a:r>
          </a:p>
          <a:p>
            <a:r>
              <a:rPr lang="en-US" sz="2000" b="1" dirty="0" smtClean="0"/>
              <a:t>Range:</a:t>
            </a:r>
            <a:r>
              <a:rPr lang="en-US" sz="2000" dirty="0" smtClean="0"/>
              <a:t> Max. value – Min. value.</a:t>
            </a:r>
          </a:p>
          <a:p>
            <a:pPr lvl="1"/>
            <a:r>
              <a:rPr lang="en-US" sz="2000" dirty="0" smtClean="0"/>
              <a:t>Single number and very sensitive to extreme values.</a:t>
            </a:r>
          </a:p>
          <a:p>
            <a:pPr lvl="1"/>
            <a:r>
              <a:rPr lang="en-US" sz="2000" dirty="0" smtClean="0"/>
              <a:t>Supplementary piece of info, not a stand alone measure of spread.</a:t>
            </a:r>
          </a:p>
          <a:p>
            <a:pPr lvl="1"/>
            <a:endParaRPr lang="en-US" dirty="0" smtClean="0"/>
          </a:p>
          <a:p>
            <a:endParaRPr lang="en-US" dirty="0"/>
          </a:p>
        </p:txBody>
      </p:sp>
      <p:graphicFrame>
        <p:nvGraphicFramePr>
          <p:cNvPr id="4" name="Object 3"/>
          <p:cNvGraphicFramePr>
            <a:graphicFrameLocks noChangeAspect="1"/>
          </p:cNvGraphicFramePr>
          <p:nvPr/>
        </p:nvGraphicFramePr>
        <p:xfrm>
          <a:off x="3200400" y="1066800"/>
          <a:ext cx="1574800" cy="711200"/>
        </p:xfrm>
        <a:graphic>
          <a:graphicData uri="http://schemas.openxmlformats.org/presentationml/2006/ole">
            <mc:AlternateContent xmlns:mc="http://schemas.openxmlformats.org/markup-compatibility/2006">
              <mc:Choice xmlns:v="urn:schemas-microsoft-com:vml" Requires="v">
                <p:oleObj spid="_x0000_s4114" name="Equation" r:id="rId3" imgW="1574800" imgH="711200" progId="Equation.DSMT4">
                  <p:embed/>
                </p:oleObj>
              </mc:Choice>
              <mc:Fallback>
                <p:oleObj name="Equation" r:id="rId3" imgW="1574800" imgH="7112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066800"/>
                        <a:ext cx="15748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05.jpg"/>
          <p:cNvPicPr>
            <a:picLocks noChangeAspect="1"/>
          </p:cNvPicPr>
          <p:nvPr/>
        </p:nvPicPr>
        <p:blipFill>
          <a:blip r:embed="rId2" cstate="print"/>
          <a:stretch>
            <a:fillRect/>
          </a:stretch>
        </p:blipFill>
        <p:spPr>
          <a:xfrm rot="10800000">
            <a:off x="1295400" y="1524000"/>
            <a:ext cx="6553200" cy="5165295"/>
          </a:xfrm>
          <a:prstGeom prst="rect">
            <a:avLst/>
          </a:prstGeom>
        </p:spPr>
      </p:pic>
      <p:sp>
        <p:nvSpPr>
          <p:cNvPr id="5" name="Title 4"/>
          <p:cNvSpPr>
            <a:spLocks noGrp="1"/>
          </p:cNvSpPr>
          <p:nvPr>
            <p:ph type="title"/>
          </p:nvPr>
        </p:nvSpPr>
        <p:spPr/>
        <p:txBody>
          <a:bodyPr/>
          <a:lstStyle/>
          <a:p>
            <a:r>
              <a:rPr lang="en-US" dirty="0" smtClean="0"/>
              <a:t>Summary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Standard Deviation as a Ruler: </a:t>
            </a:r>
            <a:br>
              <a:rPr lang="en-US" dirty="0" smtClean="0"/>
            </a:br>
            <a:r>
              <a:rPr lang="en-US" dirty="0" smtClean="0"/>
              <a:t>Z-scores</a:t>
            </a:r>
            <a:endParaRPr lang="en-US" dirty="0"/>
          </a:p>
        </p:txBody>
      </p:sp>
      <p:sp>
        <p:nvSpPr>
          <p:cNvPr id="4" name="Content Placeholder 3"/>
          <p:cNvSpPr>
            <a:spLocks noGrp="1"/>
          </p:cNvSpPr>
          <p:nvPr>
            <p:ph idx="1"/>
          </p:nvPr>
        </p:nvSpPr>
        <p:spPr>
          <a:xfrm>
            <a:off x="304800" y="1600200"/>
            <a:ext cx="8715375" cy="4525963"/>
          </a:xfrm>
        </p:spPr>
        <p:txBody>
          <a:bodyPr/>
          <a:lstStyle/>
          <a:p>
            <a:r>
              <a:rPr lang="en-US" b="1" dirty="0" smtClean="0"/>
              <a:t>Z-score:</a:t>
            </a:r>
            <a:r>
              <a:rPr lang="en-US" dirty="0" smtClean="0"/>
              <a:t> Standardized value, using units of standard deviation.</a:t>
            </a:r>
          </a:p>
          <a:p>
            <a:endParaRPr lang="en-US" dirty="0"/>
          </a:p>
          <a:p>
            <a:pPr lvl="1"/>
            <a:r>
              <a:rPr lang="en-US" dirty="0" smtClean="0"/>
              <a:t>Standardizing – shifts the data by subtracting the mean and rescales the values by dividing by the SD.</a:t>
            </a:r>
          </a:p>
          <a:p>
            <a:pPr lvl="1"/>
            <a:r>
              <a:rPr lang="en-US" dirty="0" smtClean="0"/>
              <a:t>Adding (or subtracting) a constant to each value of a data set adds (or subtracts) the same constant to the mean or median. Measures of spread (SD and IQR) remain unchanged.</a:t>
            </a:r>
          </a:p>
          <a:p>
            <a:pPr lvl="1"/>
            <a:r>
              <a:rPr lang="en-US" dirty="0" smtClean="0"/>
              <a:t>Multiplying (or dividing) a constant to each value of a data set changes both the measures of center (mean and median) and spread (SD and IQR). These measures are multiplied (or divided) by the same constant.</a:t>
            </a:r>
          </a:p>
          <a:p>
            <a:pPr lvl="1"/>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14738070"/>
              </p:ext>
            </p:extLst>
          </p:nvPr>
        </p:nvGraphicFramePr>
        <p:xfrm>
          <a:off x="2286000" y="2057400"/>
          <a:ext cx="1191165" cy="738187"/>
        </p:xfrm>
        <a:graphic>
          <a:graphicData uri="http://schemas.openxmlformats.org/presentationml/2006/ole">
            <mc:AlternateContent xmlns:mc="http://schemas.openxmlformats.org/markup-compatibility/2006">
              <mc:Choice xmlns:v="urn:schemas-microsoft-com:vml" Requires="v">
                <p:oleObj spid="_x0000_s5137" name="Equation" r:id="rId3" imgW="901440" imgH="558720" progId="Equation.DSMT4">
                  <p:embed/>
                </p:oleObj>
              </mc:Choice>
              <mc:Fallback>
                <p:oleObj name="Equation" r:id="rId3" imgW="901440" imgH="55872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1191165"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5271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Models</a:t>
            </a:r>
            <a:endParaRPr lang="en-US" dirty="0"/>
          </a:p>
        </p:txBody>
      </p:sp>
      <p:sp>
        <p:nvSpPr>
          <p:cNvPr id="3" name="Content Placeholder 2"/>
          <p:cNvSpPr>
            <a:spLocks noGrp="1"/>
          </p:cNvSpPr>
          <p:nvPr>
            <p:ph idx="1"/>
          </p:nvPr>
        </p:nvSpPr>
        <p:spPr>
          <a:xfrm>
            <a:off x="152400" y="1600200"/>
            <a:ext cx="8867775" cy="4525963"/>
          </a:xfrm>
        </p:spPr>
        <p:txBody>
          <a:bodyPr/>
          <a:lstStyle/>
          <a:p>
            <a:r>
              <a:rPr lang="en-US" dirty="0" smtClean="0"/>
              <a:t>Distributions whose shapes are </a:t>
            </a:r>
            <a:r>
              <a:rPr lang="en-US" dirty="0" err="1" smtClean="0"/>
              <a:t>unimodal</a:t>
            </a:r>
            <a:r>
              <a:rPr lang="en-US" dirty="0" smtClean="0"/>
              <a:t> and roughly symmetric (bell-shaped).</a:t>
            </a:r>
          </a:p>
          <a:p>
            <a:r>
              <a:rPr lang="en-US" dirty="0" smtClean="0"/>
              <a:t>Described by 2 parameters, mean and SD. Notation: N(</a:t>
            </a:r>
            <a:r>
              <a:rPr lang="el-GR" dirty="0" smtClean="0">
                <a:latin typeface="Cambria Math"/>
                <a:ea typeface="Cambria Math"/>
              </a:rPr>
              <a:t>μ</a:t>
            </a:r>
            <a:r>
              <a:rPr lang="en-US" dirty="0" smtClean="0"/>
              <a:t>, </a:t>
            </a:r>
            <a:r>
              <a:rPr lang="el-GR" dirty="0" smtClean="0">
                <a:latin typeface="Cambria Math"/>
                <a:ea typeface="Cambria Math"/>
              </a:rPr>
              <a:t>σ</a:t>
            </a:r>
            <a:r>
              <a:rPr lang="en-US" dirty="0" smtClean="0"/>
              <a:t>).</a:t>
            </a:r>
          </a:p>
          <a:p>
            <a:r>
              <a:rPr lang="en-US" dirty="0" smtClean="0"/>
              <a:t>68-95-99.7 (Empirical) Rule: Thumb rule for normal distributions.</a:t>
            </a:r>
          </a:p>
          <a:p>
            <a:r>
              <a:rPr lang="en-US" dirty="0" smtClean="0"/>
              <a:t>Standard Normal Distribution: N(0, 1).</a:t>
            </a:r>
          </a:p>
          <a:p>
            <a:r>
              <a:rPr lang="en-US" dirty="0" smtClean="0"/>
              <a:t>2 types of problems.</a:t>
            </a:r>
          </a:p>
          <a:p>
            <a:pPr lvl="1"/>
            <a:r>
              <a:rPr lang="en-US" dirty="0" smtClean="0"/>
              <a:t>Finding normal percentiles.</a:t>
            </a:r>
          </a:p>
          <a:p>
            <a:pPr lvl="1"/>
            <a:r>
              <a:rPr lang="en-US" dirty="0" smtClean="0"/>
              <a:t>Finding a value given a proportion.</a:t>
            </a:r>
          </a:p>
          <a:p>
            <a:r>
              <a:rPr lang="en-US" dirty="0" smtClean="0"/>
              <a:t>Assessing Normality</a:t>
            </a:r>
          </a:p>
          <a:p>
            <a:pPr lvl="1"/>
            <a:r>
              <a:rPr lang="en-US" dirty="0" smtClean="0"/>
              <a:t>Picture – histogram, stem-and-leaf, boxplot, </a:t>
            </a:r>
            <a:r>
              <a:rPr lang="en-US" dirty="0" err="1" smtClean="0"/>
              <a:t>dotplot</a:t>
            </a:r>
            <a:r>
              <a:rPr lang="en-US" dirty="0" smtClean="0"/>
              <a:t>.</a:t>
            </a:r>
          </a:p>
          <a:p>
            <a:pPr lvl="1"/>
            <a:r>
              <a:rPr lang="en-US" dirty="0" smtClean="0"/>
              <a:t>Normal Probability Plot on the graphing calculator.</a:t>
            </a:r>
            <a:endParaRPr lang="en-US" dirty="0"/>
          </a:p>
        </p:txBody>
      </p:sp>
    </p:spTree>
    <p:extLst>
      <p:ext uri="{BB962C8B-B14F-4D97-AF65-F5344CB8AC3E}">
        <p14:creationId xmlns:p14="http://schemas.microsoft.com/office/powerpoint/2010/main" val="8558997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60737"/>
            <a:ext cx="7997038" cy="6192463"/>
          </a:xfrm>
          <a:prstGeom prst="rect">
            <a:avLst/>
          </a:prstGeom>
        </p:spPr>
      </p:pic>
    </p:spTree>
    <p:extLst>
      <p:ext uri="{BB962C8B-B14F-4D97-AF65-F5344CB8AC3E}">
        <p14:creationId xmlns:p14="http://schemas.microsoft.com/office/powerpoint/2010/main" val="10313079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What You need to Know</a:t>
            </a:r>
          </a:p>
        </p:txBody>
      </p:sp>
      <p:sp>
        <p:nvSpPr>
          <p:cNvPr id="4099" name="Rectangle 3"/>
          <p:cNvSpPr>
            <a:spLocks noGrp="1" noChangeArrowheads="1"/>
          </p:cNvSpPr>
          <p:nvPr>
            <p:ph idx="1"/>
          </p:nvPr>
        </p:nvSpPr>
        <p:spPr/>
        <p:txBody>
          <a:bodyPr/>
          <a:lstStyle/>
          <a:p>
            <a:r>
              <a:rPr lang="en-US" dirty="0"/>
              <a:t>Identify the individuals and variables in a set of data.</a:t>
            </a:r>
            <a:endParaRPr lang="en-US" sz="2800" dirty="0"/>
          </a:p>
          <a:p>
            <a:pPr lvl="0"/>
            <a:r>
              <a:rPr lang="en-US" dirty="0"/>
              <a:t>Classify, each variable as categorical or quantitative. Identify the units in which each quantitative variable is measured.</a:t>
            </a:r>
            <a:endParaRPr lang="en-US" sz="2800" dirty="0"/>
          </a:p>
          <a:p>
            <a:pPr lvl="0"/>
            <a:r>
              <a:rPr lang="en-US" dirty="0"/>
              <a:t>Answer the key questions-who, what, why, when, where, how, </a:t>
            </a:r>
            <a:r>
              <a:rPr lang="en-US" dirty="0" smtClean="0"/>
              <a:t>and by</a:t>
            </a:r>
            <a:r>
              <a:rPr lang="en-US" sz="2800" dirty="0"/>
              <a:t> </a:t>
            </a:r>
            <a:r>
              <a:rPr lang="en-US" dirty="0" smtClean="0"/>
              <a:t>whom</a:t>
            </a:r>
            <a:r>
              <a:rPr lang="en-US" dirty="0"/>
              <a:t>?-about a given  set of data</a:t>
            </a:r>
            <a:r>
              <a:rPr lang="en-US" dirty="0" smtClean="0"/>
              <a:t>.</a:t>
            </a:r>
          </a:p>
          <a:p>
            <a:pPr lvl="0"/>
            <a:r>
              <a:rPr lang="en-US" dirty="0"/>
              <a:t>Make a bar graph of the distribution of a categorical variable. Interpret bar graphs</a:t>
            </a:r>
            <a:r>
              <a:rPr lang="en-US" dirty="0" smtClean="0"/>
              <a:t>.</a:t>
            </a:r>
          </a:p>
          <a:p>
            <a:r>
              <a:rPr lang="en-US" dirty="0"/>
              <a:t>Make a </a:t>
            </a:r>
            <a:r>
              <a:rPr lang="en-US" dirty="0" err="1"/>
              <a:t>dotplot</a:t>
            </a:r>
            <a:r>
              <a:rPr lang="en-US" dirty="0"/>
              <a:t> of the distribution of a quantitative variable. Describe what you see.</a:t>
            </a:r>
          </a:p>
          <a:p>
            <a:r>
              <a:rPr lang="en-US" dirty="0"/>
              <a:t>Make a histogram of the distribution of a quantitative variable.</a:t>
            </a:r>
          </a:p>
          <a:p>
            <a:pPr lvl="0"/>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What You need to Know</a:t>
            </a:r>
          </a:p>
        </p:txBody>
      </p:sp>
      <p:sp>
        <p:nvSpPr>
          <p:cNvPr id="5123" name="Rectangle 3"/>
          <p:cNvSpPr>
            <a:spLocks noGrp="1" noChangeArrowheads="1"/>
          </p:cNvSpPr>
          <p:nvPr>
            <p:ph idx="1"/>
          </p:nvPr>
        </p:nvSpPr>
        <p:spPr/>
        <p:txBody>
          <a:bodyPr/>
          <a:lstStyle/>
          <a:p>
            <a:r>
              <a:rPr lang="en-US" dirty="0" smtClean="0"/>
              <a:t>Construct </a:t>
            </a:r>
            <a:r>
              <a:rPr lang="en-US" dirty="0"/>
              <a:t>and interpret an ogive of a set of quantitative data</a:t>
            </a:r>
            <a:r>
              <a:rPr lang="en-US" dirty="0" smtClean="0"/>
              <a:t>.</a:t>
            </a:r>
          </a:p>
          <a:p>
            <a:r>
              <a:rPr lang="en-US" dirty="0"/>
              <a:t>Make a </a:t>
            </a:r>
            <a:r>
              <a:rPr lang="en-US" dirty="0" err="1"/>
              <a:t>stemplot</a:t>
            </a:r>
            <a:r>
              <a:rPr lang="en-US" dirty="0"/>
              <a:t> of the distribution of a quantitative variable. Trim the numbers or split stems as needed to make an effective </a:t>
            </a:r>
            <a:r>
              <a:rPr lang="en-US" dirty="0" err="1"/>
              <a:t>stemplot</a:t>
            </a:r>
            <a:r>
              <a:rPr lang="en-US" dirty="0"/>
              <a:t>.</a:t>
            </a:r>
          </a:p>
          <a:p>
            <a:r>
              <a:rPr lang="en-US" dirty="0"/>
              <a:t>Look for the overall pattern and for major deviations from the pattern.</a:t>
            </a:r>
          </a:p>
          <a:p>
            <a:pPr lvl="0"/>
            <a:r>
              <a:rPr lang="en-US" dirty="0"/>
              <a:t>Assess from a </a:t>
            </a:r>
            <a:r>
              <a:rPr lang="en-US" dirty="0" err="1"/>
              <a:t>dotplot</a:t>
            </a:r>
            <a:r>
              <a:rPr lang="en-US" dirty="0"/>
              <a:t>, </a:t>
            </a:r>
            <a:r>
              <a:rPr lang="en-US" dirty="0" err="1"/>
              <a:t>stemplot</a:t>
            </a:r>
            <a:r>
              <a:rPr lang="en-US" dirty="0"/>
              <a:t>, or histogram whether the shape of a distribution is roughly symmetric, distinctly skewed, or neither. Assess whether the distribution has one or more major modes</a:t>
            </a:r>
            <a:r>
              <a:rPr lang="en-US" dirty="0" smtClean="0"/>
              <a:t>.</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pPr lvl="0"/>
            <a:r>
              <a:rPr lang="en-US" dirty="0"/>
              <a:t>Describe the overall pattern by giving numerical measures of center and spread in addition to a verbal description of shape.</a:t>
            </a:r>
            <a:endParaRPr lang="en-US" sz="2800" dirty="0"/>
          </a:p>
          <a:p>
            <a:pPr lvl="0"/>
            <a:r>
              <a:rPr lang="en-US" dirty="0"/>
              <a:t>Decide which measures of center and spread are more appropriate: the mean and standard deviation (especially for symmetric distributions) or the five-number summary (especially for skewed distributions).</a:t>
            </a:r>
            <a:endParaRPr lang="en-US" sz="2800" dirty="0"/>
          </a:p>
          <a:p>
            <a:pPr lvl="0"/>
            <a:r>
              <a:rPr lang="en-US" dirty="0"/>
              <a:t>Recognize outliers</a:t>
            </a:r>
            <a:r>
              <a:rPr lang="en-US" dirty="0" smtClean="0"/>
              <a:t>.</a:t>
            </a:r>
            <a:endParaRPr lang="en-US" sz="2800" dirty="0" smtClean="0"/>
          </a:p>
          <a:p>
            <a:r>
              <a:rPr lang="en-US" dirty="0"/>
              <a:t>Make a time plot of data, with the time of each observation on the horizontal axis and the value of the observed variable on the vertical axis.</a:t>
            </a:r>
            <a:endParaRPr lang="en-US" sz="2800" dirty="0"/>
          </a:p>
          <a:p>
            <a:r>
              <a:rPr lang="en-US" dirty="0"/>
              <a:t>Recognize strong trends or other patterns in a time </a:t>
            </a:r>
            <a:r>
              <a:rPr lang="en-US" dirty="0" smtClean="0"/>
              <a:t>plot.</a:t>
            </a:r>
            <a:endParaRPr lang="en-US" dirty="0"/>
          </a:p>
          <a:p>
            <a:endParaRPr lang="en-US" dirty="0"/>
          </a:p>
        </p:txBody>
      </p:sp>
    </p:spTree>
    <p:extLst>
      <p:ext uri="{BB962C8B-B14F-4D97-AF65-F5344CB8AC3E}">
        <p14:creationId xmlns:p14="http://schemas.microsoft.com/office/powerpoint/2010/main" val="2206526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a:xfrm>
            <a:off x="455613" y="1417638"/>
            <a:ext cx="8226425" cy="4708525"/>
          </a:xfrm>
        </p:spPr>
        <p:txBody>
          <a:bodyPr/>
          <a:lstStyle/>
          <a:p>
            <a:r>
              <a:rPr lang="en-US" dirty="0"/>
              <a:t>Find the mean </a:t>
            </a:r>
            <a:r>
              <a:rPr lang="en-US" i="1" dirty="0"/>
              <a:t>x</a:t>
            </a:r>
            <a:r>
              <a:rPr lang="en-US" sz="4000" i="1" dirty="0"/>
              <a:t> </a:t>
            </a:r>
            <a:r>
              <a:rPr lang="en-US" dirty="0"/>
              <a:t>of a set of observations.</a:t>
            </a:r>
            <a:endParaRPr lang="en-US" sz="2800" dirty="0"/>
          </a:p>
          <a:p>
            <a:r>
              <a:rPr lang="en-US" dirty="0"/>
              <a:t>Find the median M of a set of observations.</a:t>
            </a:r>
            <a:endParaRPr lang="en-US" sz="2800" dirty="0"/>
          </a:p>
          <a:p>
            <a:r>
              <a:rPr lang="en-US" dirty="0"/>
              <a:t>Understand that the median is more resistant (less affected by extreme observations) than the mean. </a:t>
            </a:r>
            <a:r>
              <a:rPr lang="en-US" dirty="0" smtClean="0"/>
              <a:t>Recognize </a:t>
            </a:r>
            <a:r>
              <a:rPr lang="en-US" dirty="0"/>
              <a:t>that skewness in a distribution moves the mean away from the median toward the long tail</a:t>
            </a:r>
            <a:r>
              <a:rPr lang="en-US" dirty="0" smtClean="0"/>
              <a:t>.</a:t>
            </a:r>
          </a:p>
          <a:p>
            <a:r>
              <a:rPr lang="en-US" dirty="0"/>
              <a:t>Find the </a:t>
            </a:r>
            <a:r>
              <a:rPr lang="en-US" dirty="0" smtClean="0"/>
              <a:t>quartiles Q</a:t>
            </a:r>
            <a:r>
              <a:rPr lang="en-US" baseline="-25000" dirty="0" smtClean="0"/>
              <a:t>1</a:t>
            </a:r>
            <a:r>
              <a:rPr lang="en-US" dirty="0" smtClean="0"/>
              <a:t> and </a:t>
            </a:r>
            <a:r>
              <a:rPr lang="en-US" dirty="0"/>
              <a:t>Q</a:t>
            </a:r>
            <a:r>
              <a:rPr lang="en-US" baseline="-25000" dirty="0"/>
              <a:t>3</a:t>
            </a:r>
            <a:r>
              <a:rPr lang="en-US" sz="3200" dirty="0"/>
              <a:t> </a:t>
            </a:r>
            <a:r>
              <a:rPr lang="en-US" dirty="0"/>
              <a:t>for a set of observations.</a:t>
            </a:r>
            <a:endParaRPr lang="en-US" sz="2800" dirty="0"/>
          </a:p>
          <a:p>
            <a:pPr lvl="0"/>
            <a:r>
              <a:rPr lang="en-US" dirty="0"/>
              <a:t>Give the five-number summary and draw a boxplot; assess center, spread, symmetry, and skewness from a boxplot. Determine outliers.</a:t>
            </a:r>
            <a:endParaRPr lang="en-US" sz="2800" dirty="0"/>
          </a:p>
          <a:p>
            <a:pPr lvl="0"/>
            <a:r>
              <a:rPr lang="en-US" dirty="0"/>
              <a:t>Using a calculator or software, find the standard deviation </a:t>
            </a:r>
            <a:r>
              <a:rPr lang="en-US" sz="2800" i="1" dirty="0"/>
              <a:t>s </a:t>
            </a:r>
            <a:r>
              <a:rPr lang="en-US" dirty="0"/>
              <a:t>for a set of observations.</a:t>
            </a:r>
            <a:endParaRPr lang="en-US" sz="2800" dirty="0"/>
          </a:p>
          <a:p>
            <a:r>
              <a:rPr lang="en-US" dirty="0"/>
              <a:t/>
            </a:r>
            <a:br>
              <a:rPr lang="en-US" dirty="0"/>
            </a:br>
            <a:endParaRPr lang="en-US" dirty="0"/>
          </a:p>
        </p:txBody>
      </p:sp>
    </p:spTree>
    <p:extLst>
      <p:ext uri="{BB962C8B-B14F-4D97-AF65-F5344CB8AC3E}">
        <p14:creationId xmlns:p14="http://schemas.microsoft.com/office/powerpoint/2010/main" val="97141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W’s Of Data</a:t>
            </a:r>
            <a:endParaRPr lang="en-US" dirty="0"/>
          </a:p>
        </p:txBody>
      </p:sp>
      <p:sp>
        <p:nvSpPr>
          <p:cNvPr id="5" name="Content Placeholder 4"/>
          <p:cNvSpPr>
            <a:spLocks noGrp="1"/>
          </p:cNvSpPr>
          <p:nvPr>
            <p:ph idx="1"/>
          </p:nvPr>
        </p:nvSpPr>
        <p:spPr/>
        <p:txBody>
          <a:bodyPr/>
          <a:lstStyle/>
          <a:p>
            <a:r>
              <a:rPr lang="en-US" dirty="0" smtClean="0"/>
              <a:t>To understand a data set, answer;</a:t>
            </a:r>
          </a:p>
          <a:p>
            <a:pPr lvl="1"/>
            <a:r>
              <a:rPr lang="en-US" dirty="0" smtClean="0"/>
              <a:t>Who</a:t>
            </a:r>
          </a:p>
          <a:p>
            <a:pPr lvl="1"/>
            <a:r>
              <a:rPr lang="en-US" dirty="0" smtClean="0"/>
              <a:t>What</a:t>
            </a:r>
          </a:p>
          <a:p>
            <a:pPr lvl="1"/>
            <a:r>
              <a:rPr lang="en-US" dirty="0" smtClean="0"/>
              <a:t>When</a:t>
            </a:r>
          </a:p>
          <a:p>
            <a:pPr lvl="1"/>
            <a:r>
              <a:rPr lang="en-US" dirty="0" smtClean="0"/>
              <a:t>Where</a:t>
            </a:r>
          </a:p>
          <a:p>
            <a:pPr lvl="1"/>
            <a:r>
              <a:rPr lang="en-US" dirty="0" smtClean="0"/>
              <a:t>How</a:t>
            </a:r>
          </a:p>
          <a:p>
            <a:pPr lvl="1"/>
            <a:r>
              <a:rPr lang="en-US" dirty="0" smtClean="0"/>
              <a:t>Why</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Know the basic properties of </a:t>
                </a:r>
                <a:r>
                  <a:rPr lang="en-US" i="1" dirty="0"/>
                  <a:t>s</a:t>
                </a:r>
                <a:r>
                  <a:rPr lang="en-US" dirty="0"/>
                  <a:t>: </a:t>
                </a:r>
                <a:r>
                  <a:rPr lang="en-US" i="1" dirty="0"/>
                  <a:t>s </a:t>
                </a:r>
                <a:r>
                  <a:rPr lang="en-US" dirty="0"/>
                  <a:t>+ always; </a:t>
                </a:r>
                <a:r>
                  <a:rPr lang="en-US" i="1" dirty="0"/>
                  <a:t>s </a:t>
                </a:r>
                <a:r>
                  <a:rPr lang="en-US" dirty="0"/>
                  <a:t>= 0 only when all observations are identical; </a:t>
                </a:r>
                <a:r>
                  <a:rPr lang="en-US" i="1" dirty="0"/>
                  <a:t>s </a:t>
                </a:r>
                <a:r>
                  <a:rPr lang="en-US" dirty="0"/>
                  <a:t>increases as the spread increases; </a:t>
                </a:r>
                <a:r>
                  <a:rPr lang="en-US" i="1" dirty="0"/>
                  <a:t>s </a:t>
                </a:r>
                <a:r>
                  <a:rPr lang="en-US" dirty="0"/>
                  <a:t>has the same units   as the original measurements; </a:t>
                </a:r>
                <a:r>
                  <a:rPr lang="en-US" i="1" dirty="0"/>
                  <a:t>s </a:t>
                </a:r>
                <a:r>
                  <a:rPr lang="en-US" dirty="0"/>
                  <a:t>is increased by outliers or skewness</a:t>
                </a:r>
                <a:r>
                  <a:rPr lang="en-US" dirty="0" smtClean="0"/>
                  <a:t>.</a:t>
                </a:r>
              </a:p>
              <a:p>
                <a:r>
                  <a:rPr lang="en-US" dirty="0"/>
                  <a:t>Determine the effect of a linear transformation on measures of center and spread.</a:t>
                </a:r>
                <a:endParaRPr lang="en-US" sz="2800" dirty="0"/>
              </a:p>
              <a:p>
                <a:r>
                  <a:rPr lang="en-US" dirty="0"/>
                  <a:t>Describe a change in units of measurement in terms of a linear transformation of the form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𝑛𝑒𝑤</m:t>
                        </m:r>
                      </m:sub>
                    </m:sSub>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𝑏𝑥</m:t>
                    </m:r>
                  </m:oMath>
                </a14:m>
                <a:r>
                  <a:rPr lang="en-US" i="1" dirty="0" smtClean="0"/>
                  <a:t>.</a:t>
                </a:r>
              </a:p>
              <a:p>
                <a:r>
                  <a:rPr lang="en-US" dirty="0"/>
                  <a:t>Use side-by-side bar graphs to compare distributions of categorical data.</a:t>
                </a:r>
                <a:endParaRPr lang="en-US" sz="2800" dirty="0"/>
              </a:p>
              <a:p>
                <a:r>
                  <a:rPr lang="en-US" dirty="0"/>
                  <a:t>Make back-to-back </a:t>
                </a:r>
                <a:r>
                  <a:rPr lang="en-US" dirty="0" err="1"/>
                  <a:t>stemplots</a:t>
                </a:r>
                <a:r>
                  <a:rPr lang="en-US" dirty="0"/>
                  <a:t> and side-by-side boxplots to compare distributions of quantitative variables</a:t>
                </a:r>
                <a:r>
                  <a:rPr lang="en-US" dirty="0" smtClean="0"/>
                  <a:t>.</a:t>
                </a: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38" t="-943" r="-1483" b="-8625"/>
                </a:stretch>
              </a:blipFill>
            </p:spPr>
            <p:txBody>
              <a:bodyPr/>
              <a:lstStyle/>
              <a:p>
                <a:r>
                  <a:rPr lang="en-US">
                    <a:noFill/>
                  </a:rPr>
                  <a:t> </a:t>
                </a:r>
              </a:p>
            </p:txBody>
          </p:sp>
        </mc:Fallback>
      </mc:AlternateContent>
    </p:spTree>
    <p:extLst>
      <p:ext uri="{BB962C8B-B14F-4D97-AF65-F5344CB8AC3E}">
        <p14:creationId xmlns:p14="http://schemas.microsoft.com/office/powerpoint/2010/main" val="1809068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Write narrative comparisons of the shape, center, spread, and outliers for two or more quantitative distributions</a:t>
            </a:r>
            <a:r>
              <a:rPr lang="en-US" dirty="0" smtClean="0"/>
              <a:t>.</a:t>
            </a:r>
          </a:p>
          <a:p>
            <a:r>
              <a:rPr lang="en-US" dirty="0"/>
              <a:t>From a two-way table of counts, find the marginal distribution s of both variables by obtaining the row sums and column sums.</a:t>
            </a:r>
            <a:endParaRPr lang="en-US" sz="2800" dirty="0"/>
          </a:p>
          <a:p>
            <a:pPr lvl="0"/>
            <a:r>
              <a:rPr lang="en-US" dirty="0"/>
              <a:t>Describe the relationship between two categorical variables by computing and comparing </a:t>
            </a:r>
            <a:r>
              <a:rPr lang="en-US" dirty="0" err="1"/>
              <a:t>percents</a:t>
            </a:r>
            <a:r>
              <a:rPr lang="en-US" dirty="0"/>
              <a:t>. Often this involves comparing the conditional distributions of one variable for the different categories of the other variable. Construct bar graphs when appropriate.</a:t>
            </a:r>
            <a:endParaRPr lang="en-US" sz="2800" dirty="0"/>
          </a:p>
          <a:p>
            <a:pPr lvl="0"/>
            <a:r>
              <a:rPr lang="en-US" dirty="0"/>
              <a:t>Recognize Simpson's paradox and be able to explain it</a:t>
            </a:r>
            <a:r>
              <a:rPr lang="en-US" dirty="0" smtClean="0"/>
              <a:t>.</a:t>
            </a:r>
          </a:p>
          <a:p>
            <a:endParaRPr lang="en-US" sz="2800" dirty="0" smtClean="0"/>
          </a:p>
          <a:p>
            <a:endParaRPr lang="en-US" sz="2800" dirty="0"/>
          </a:p>
        </p:txBody>
      </p:sp>
    </p:spTree>
    <p:extLst>
      <p:ext uri="{BB962C8B-B14F-4D97-AF65-F5344CB8AC3E}">
        <p14:creationId xmlns:p14="http://schemas.microsoft.com/office/powerpoint/2010/main" val="32262949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Practice Problems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#1</a:t>
            </a:r>
          </a:p>
        </p:txBody>
      </p:sp>
      <p:sp>
        <p:nvSpPr>
          <p:cNvPr id="7171" name="Rectangle 3"/>
          <p:cNvSpPr>
            <a:spLocks noGrp="1" noChangeArrowheads="1"/>
          </p:cNvSpPr>
          <p:nvPr>
            <p:ph type="body" idx="1"/>
          </p:nvPr>
        </p:nvSpPr>
        <p:spPr/>
        <p:txBody>
          <a:bodyPr/>
          <a:lstStyle/>
          <a:p>
            <a:pPr marL="609600" indent="-609600" eaLnBrk="1" hangingPunct="1">
              <a:buNone/>
            </a:pPr>
            <a:r>
              <a:rPr lang="en-US" dirty="0" smtClean="0"/>
              <a:t>Given the first type of plot indicated in each pair, which of the second plots could not always be generated from it?</a:t>
            </a:r>
          </a:p>
          <a:p>
            <a:pPr marL="609600" indent="-609600" eaLnBrk="1" hangingPunct="1">
              <a:buNone/>
            </a:pPr>
            <a:endParaRPr lang="en-US" dirty="0" smtClean="0"/>
          </a:p>
          <a:p>
            <a:pPr marL="971550" lvl="1" indent="-514350" eaLnBrk="1" hangingPunct="1">
              <a:buFont typeface="Wingdings" pitchFamily="2" charset="2"/>
              <a:buAutoNum type="alphaUcPeriod"/>
            </a:pPr>
            <a:r>
              <a:rPr lang="en-US" dirty="0" smtClean="0"/>
              <a:t>dot plot -&gt; histogram</a:t>
            </a:r>
          </a:p>
          <a:p>
            <a:pPr marL="971550" lvl="1" indent="-514350" eaLnBrk="1" hangingPunct="1">
              <a:buFont typeface="Wingdings" pitchFamily="2" charset="2"/>
              <a:buAutoNum type="alphaUcPeriod"/>
            </a:pPr>
            <a:r>
              <a:rPr lang="en-US" dirty="0" smtClean="0"/>
              <a:t>stem and leaf -&gt; dot plot</a:t>
            </a:r>
          </a:p>
          <a:p>
            <a:pPr marL="971550" lvl="1" indent="-514350" eaLnBrk="1" hangingPunct="1">
              <a:buFont typeface="Wingdings" pitchFamily="2" charset="2"/>
              <a:buAutoNum type="alphaUcPeriod"/>
            </a:pPr>
            <a:r>
              <a:rPr lang="en-US" dirty="0" smtClean="0"/>
              <a:t>dot plot -&gt; box plot</a:t>
            </a:r>
          </a:p>
          <a:p>
            <a:pPr marL="971550" lvl="1" indent="-514350" eaLnBrk="1" hangingPunct="1">
              <a:buFont typeface="Wingdings" pitchFamily="2" charset="2"/>
              <a:buAutoNum type="alphaUcPeriod"/>
            </a:pPr>
            <a:r>
              <a:rPr lang="en-US" dirty="0" smtClean="0"/>
              <a:t>histogram -&gt; stem and leaf plot</a:t>
            </a:r>
          </a:p>
          <a:p>
            <a:pPr marL="971550" lvl="1" indent="-514350" eaLnBrk="1" hangingPunct="1">
              <a:buFont typeface="Wingdings" pitchFamily="2" charset="2"/>
              <a:buAutoNum type="alphaUcPeriod"/>
            </a:pPr>
            <a:r>
              <a:rPr lang="en-US" dirty="0" smtClean="0"/>
              <a:t>All of these can always be generated</a:t>
            </a:r>
          </a:p>
          <a:p>
            <a:pPr marL="609600" indent="-609600" eaLnBrk="1" hangingPunct="1">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171">
                                            <p:txEl>
                                              <p:pRg st="5" end="5"/>
                                            </p:txEl>
                                          </p:spTgt>
                                        </p:tgtEl>
                                        <p:attrNameLst>
                                          <p:attrName>style.color</p:attrName>
                                        </p:attrNameLst>
                                      </p:cBhvr>
                                      <p:to>
                                        <a:srgbClr val="FF0000"/>
                                      </p:to>
                                    </p:animClr>
                                    <p:animClr clrSpc="rgb" dir="cw">
                                      <p:cBhvr>
                                        <p:cTn id="7" dur="500" fill="hold"/>
                                        <p:tgtEl>
                                          <p:spTgt spid="7171">
                                            <p:txEl>
                                              <p:pRg st="5" end="5"/>
                                            </p:txEl>
                                          </p:spTgt>
                                        </p:tgtEl>
                                        <p:attrNameLst>
                                          <p:attrName>fillcolor</p:attrName>
                                        </p:attrNameLst>
                                      </p:cBhvr>
                                      <p:to>
                                        <a:srgbClr val="FF0000"/>
                                      </p:to>
                                    </p:animClr>
                                    <p:set>
                                      <p:cBhvr>
                                        <p:cTn id="8" dur="500" fill="hold"/>
                                        <p:tgtEl>
                                          <p:spTgt spid="7171">
                                            <p:txEl>
                                              <p:pRg st="5" end="5"/>
                                            </p:txEl>
                                          </p:spTgt>
                                        </p:tgtEl>
                                        <p:attrNameLst>
                                          <p:attrName>fill.type</p:attrName>
                                        </p:attrNameLst>
                                      </p:cBhvr>
                                      <p:to>
                                        <p:strVal val="solid"/>
                                      </p:to>
                                    </p:set>
                                    <p:set>
                                      <p:cBhvr>
                                        <p:cTn id="9" dur="500" fill="hold"/>
                                        <p:tgtEl>
                                          <p:spTgt spid="7171">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smtClean="0"/>
              <a:t>#2</a:t>
            </a:r>
          </a:p>
        </p:txBody>
      </p:sp>
      <p:sp>
        <p:nvSpPr>
          <p:cNvPr id="9219" name="Rectangle 3"/>
          <p:cNvSpPr>
            <a:spLocks noGrp="1" noChangeArrowheads="1"/>
          </p:cNvSpPr>
          <p:nvPr>
            <p:ph type="body" idx="1"/>
          </p:nvPr>
        </p:nvSpPr>
        <p:spPr/>
        <p:txBody>
          <a:bodyPr/>
          <a:lstStyle/>
          <a:p>
            <a:pPr marL="609600" indent="-609600" eaLnBrk="1" hangingPunct="1">
              <a:buNone/>
            </a:pPr>
            <a:r>
              <a:rPr lang="en-US" dirty="0" smtClean="0"/>
              <a:t>If the largest value of a data set is doubled, which of the following is not true?</a:t>
            </a:r>
          </a:p>
          <a:p>
            <a:pPr marL="609600" indent="-609600" eaLnBrk="1" hangingPunct="1">
              <a:buNone/>
            </a:pPr>
            <a:endParaRPr lang="en-US" dirty="0" smtClean="0"/>
          </a:p>
          <a:p>
            <a:pPr marL="971550" lvl="1" indent="-514350" eaLnBrk="1" hangingPunct="1">
              <a:buFont typeface="Wingdings" pitchFamily="2" charset="2"/>
              <a:buAutoNum type="alphaUcPeriod"/>
            </a:pPr>
            <a:r>
              <a:rPr lang="en-US" dirty="0" smtClean="0"/>
              <a:t>The mean increases</a:t>
            </a:r>
          </a:p>
          <a:p>
            <a:pPr marL="971550" lvl="1" indent="-514350" eaLnBrk="1" hangingPunct="1">
              <a:buFont typeface="Wingdings" pitchFamily="2" charset="2"/>
              <a:buAutoNum type="alphaUcPeriod"/>
            </a:pPr>
            <a:r>
              <a:rPr lang="en-US" dirty="0" smtClean="0"/>
              <a:t>The standard deviation increases</a:t>
            </a:r>
          </a:p>
          <a:p>
            <a:pPr marL="971550" lvl="1" indent="-514350" eaLnBrk="1" hangingPunct="1">
              <a:buFont typeface="Wingdings" pitchFamily="2" charset="2"/>
              <a:buAutoNum type="alphaUcPeriod"/>
            </a:pPr>
            <a:r>
              <a:rPr lang="en-US" dirty="0" smtClean="0"/>
              <a:t>The </a:t>
            </a:r>
            <a:r>
              <a:rPr lang="en-US" dirty="0" err="1" smtClean="0"/>
              <a:t>interquartile</a:t>
            </a:r>
            <a:r>
              <a:rPr lang="en-US" dirty="0" smtClean="0"/>
              <a:t> range increases</a:t>
            </a:r>
          </a:p>
          <a:p>
            <a:pPr marL="971550" lvl="1" indent="-514350" eaLnBrk="1" hangingPunct="1">
              <a:buFont typeface="Wingdings" pitchFamily="2" charset="2"/>
              <a:buAutoNum type="alphaUcPeriod"/>
            </a:pPr>
            <a:r>
              <a:rPr lang="en-US" dirty="0" smtClean="0"/>
              <a:t>The range increases</a:t>
            </a:r>
          </a:p>
          <a:p>
            <a:pPr marL="971550" lvl="1" indent="-514350" eaLnBrk="1" hangingPunct="1">
              <a:buFont typeface="Wingdings" pitchFamily="2" charset="2"/>
              <a:buAutoNum type="alphaUcPeriod"/>
            </a:pPr>
            <a:r>
              <a:rPr lang="en-US" dirty="0" smtClean="0"/>
              <a:t>The median remains unchanged</a:t>
            </a:r>
          </a:p>
          <a:p>
            <a:pPr marL="609600" indent="-609600"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219">
                                            <p:txEl>
                                              <p:pRg st="4" end="4"/>
                                            </p:txEl>
                                          </p:spTgt>
                                        </p:tgtEl>
                                        <p:attrNameLst>
                                          <p:attrName>style.color</p:attrName>
                                        </p:attrNameLst>
                                      </p:cBhvr>
                                      <p:to>
                                        <a:srgbClr val="FF0000"/>
                                      </p:to>
                                    </p:animClr>
                                    <p:animClr clrSpc="rgb" dir="cw">
                                      <p:cBhvr>
                                        <p:cTn id="7" dur="500" fill="hold"/>
                                        <p:tgtEl>
                                          <p:spTgt spid="9219">
                                            <p:txEl>
                                              <p:pRg st="4" end="4"/>
                                            </p:txEl>
                                          </p:spTgt>
                                        </p:tgtEl>
                                        <p:attrNameLst>
                                          <p:attrName>fillcolor</p:attrName>
                                        </p:attrNameLst>
                                      </p:cBhvr>
                                      <p:to>
                                        <a:srgbClr val="FF0000"/>
                                      </p:to>
                                    </p:animClr>
                                    <p:set>
                                      <p:cBhvr>
                                        <p:cTn id="8" dur="500" fill="hold"/>
                                        <p:tgtEl>
                                          <p:spTgt spid="9219">
                                            <p:txEl>
                                              <p:pRg st="4" end="4"/>
                                            </p:txEl>
                                          </p:spTgt>
                                        </p:tgtEl>
                                        <p:attrNameLst>
                                          <p:attrName>fill.type</p:attrName>
                                        </p:attrNameLst>
                                      </p:cBhvr>
                                      <p:to>
                                        <p:strVal val="solid"/>
                                      </p:to>
                                    </p:set>
                                    <p:set>
                                      <p:cBhvr>
                                        <p:cTn id="9" dur="500" fill="hold"/>
                                        <p:tgtEl>
                                          <p:spTgt spid="9219">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#3</a:t>
            </a:r>
          </a:p>
        </p:txBody>
      </p:sp>
      <p:sp>
        <p:nvSpPr>
          <p:cNvPr id="10243" name="Rectangle 3"/>
          <p:cNvSpPr>
            <a:spLocks noGrp="1" noChangeArrowheads="1"/>
          </p:cNvSpPr>
          <p:nvPr>
            <p:ph type="body" idx="1"/>
          </p:nvPr>
        </p:nvSpPr>
        <p:spPr/>
        <p:txBody>
          <a:bodyPr/>
          <a:lstStyle/>
          <a:p>
            <a:pPr marL="609600" indent="-609600" eaLnBrk="1" hangingPunct="1">
              <a:buNone/>
            </a:pPr>
            <a:r>
              <a:rPr lang="en-US" dirty="0" smtClean="0"/>
              <a:t>If the test scores of a class of 30 students have a mean of 75.6 and the test scores of another class of 24 students have a mean of 68.4, then the mean of the combined group is</a:t>
            </a:r>
          </a:p>
          <a:p>
            <a:pPr marL="609600" indent="-609600" eaLnBrk="1" hangingPunct="1">
              <a:buNone/>
            </a:pPr>
            <a:endParaRPr lang="en-US" dirty="0" smtClean="0"/>
          </a:p>
          <a:p>
            <a:pPr marL="609600" indent="-609600" eaLnBrk="1" hangingPunct="1">
              <a:buFont typeface="Wingdings" pitchFamily="2" charset="2"/>
              <a:buNone/>
            </a:pPr>
            <a:r>
              <a:rPr lang="en-US" dirty="0" smtClean="0"/>
              <a:t>	a.  72		</a:t>
            </a:r>
          </a:p>
          <a:p>
            <a:pPr marL="609600" indent="-609600" eaLnBrk="1" hangingPunct="1">
              <a:buFont typeface="Wingdings" pitchFamily="2" charset="2"/>
              <a:buNone/>
            </a:pPr>
            <a:r>
              <a:rPr lang="en-US" dirty="0"/>
              <a:t>	</a:t>
            </a:r>
            <a:r>
              <a:rPr lang="en-US" dirty="0" smtClean="0"/>
              <a:t>b.  72.4	</a:t>
            </a:r>
          </a:p>
          <a:p>
            <a:pPr marL="609600" indent="-609600" eaLnBrk="1" hangingPunct="1">
              <a:buFont typeface="Wingdings" pitchFamily="2" charset="2"/>
              <a:buNone/>
            </a:pPr>
            <a:r>
              <a:rPr lang="en-US" dirty="0"/>
              <a:t>	</a:t>
            </a:r>
            <a:r>
              <a:rPr lang="en-US" dirty="0" smtClean="0"/>
              <a:t>c.  72.8</a:t>
            </a:r>
          </a:p>
          <a:p>
            <a:pPr marL="609600" indent="-609600" eaLnBrk="1" hangingPunct="1">
              <a:buFont typeface="Wingdings" pitchFamily="2" charset="2"/>
              <a:buNone/>
            </a:pPr>
            <a:r>
              <a:rPr lang="en-US" dirty="0" smtClean="0"/>
              <a:t>	d.  74.2		</a:t>
            </a:r>
          </a:p>
          <a:p>
            <a:pPr marL="609600" indent="-609600" eaLnBrk="1" hangingPunct="1">
              <a:buFont typeface="Wingdings" pitchFamily="2" charset="2"/>
              <a:buNone/>
            </a:pPr>
            <a:r>
              <a:rPr lang="en-US" dirty="0"/>
              <a:t>	</a:t>
            </a:r>
            <a:r>
              <a:rPr lang="en-US" dirty="0" smtClean="0"/>
              <a:t>e.  None of these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243">
                                            <p:txEl>
                                              <p:pRg st="3" end="3"/>
                                            </p:txEl>
                                          </p:spTgt>
                                        </p:tgtEl>
                                        <p:attrNameLst>
                                          <p:attrName>style.color</p:attrName>
                                        </p:attrNameLst>
                                      </p:cBhvr>
                                      <p:to>
                                        <a:srgbClr val="FF0000"/>
                                      </p:to>
                                    </p:animClr>
                                    <p:animClr clrSpc="rgb" dir="cw">
                                      <p:cBhvr>
                                        <p:cTn id="7" dur="500" fill="hold"/>
                                        <p:tgtEl>
                                          <p:spTgt spid="10243">
                                            <p:txEl>
                                              <p:pRg st="3" end="3"/>
                                            </p:txEl>
                                          </p:spTgt>
                                        </p:tgtEl>
                                        <p:attrNameLst>
                                          <p:attrName>fillcolor</p:attrName>
                                        </p:attrNameLst>
                                      </p:cBhvr>
                                      <p:to>
                                        <a:srgbClr val="FF0000"/>
                                      </p:to>
                                    </p:animClr>
                                    <p:set>
                                      <p:cBhvr>
                                        <p:cTn id="8" dur="500" fill="hold"/>
                                        <p:tgtEl>
                                          <p:spTgt spid="10243">
                                            <p:txEl>
                                              <p:pRg st="3" end="3"/>
                                            </p:txEl>
                                          </p:spTgt>
                                        </p:tgtEl>
                                        <p:attrNameLst>
                                          <p:attrName>fill.type</p:attrName>
                                        </p:attrNameLst>
                                      </p:cBhvr>
                                      <p:to>
                                        <p:strVal val="solid"/>
                                      </p:to>
                                    </p:set>
                                    <p:set>
                                      <p:cBhvr>
                                        <p:cTn id="9" dur="500" fill="hold"/>
                                        <p:tgtEl>
                                          <p:spTgt spid="1024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703513" y="274638"/>
            <a:ext cx="6316662" cy="868362"/>
          </a:xfrm>
        </p:spPr>
        <p:txBody>
          <a:bodyPr/>
          <a:lstStyle/>
          <a:p>
            <a:pPr eaLnBrk="1" hangingPunct="1"/>
            <a:r>
              <a:rPr lang="en-US" dirty="0" smtClean="0"/>
              <a:t>#4</a:t>
            </a:r>
          </a:p>
        </p:txBody>
      </p:sp>
      <p:sp>
        <p:nvSpPr>
          <p:cNvPr id="11267" name="Rectangle 3"/>
          <p:cNvSpPr>
            <a:spLocks noGrp="1" noChangeArrowheads="1"/>
          </p:cNvSpPr>
          <p:nvPr>
            <p:ph type="body" idx="1"/>
          </p:nvPr>
        </p:nvSpPr>
        <p:spPr>
          <a:xfrm>
            <a:off x="2693988" y="1371600"/>
            <a:ext cx="6326187" cy="4754563"/>
          </a:xfrm>
        </p:spPr>
        <p:txBody>
          <a:bodyPr/>
          <a:lstStyle/>
          <a:p>
            <a:pPr marL="609600" indent="-609600">
              <a:buNone/>
            </a:pPr>
            <a:r>
              <a:rPr lang="en-US" dirty="0" smtClean="0"/>
              <a:t>If a distribution is relatively symmetric and bell-shaped, order (from least to greatest) the following positions:</a:t>
            </a:r>
          </a:p>
          <a:p>
            <a:pPr marL="609600" indent="-609600" eaLnBrk="1" hangingPunct="1">
              <a:buFont typeface="Wingdings" pitchFamily="2" charset="2"/>
              <a:buNone/>
            </a:pPr>
            <a:r>
              <a:rPr lang="en-US" dirty="0" smtClean="0"/>
              <a:t>	1.  a z-score of 1</a:t>
            </a:r>
          </a:p>
          <a:p>
            <a:pPr marL="609600" indent="-609600" eaLnBrk="1" hangingPunct="1">
              <a:buFont typeface="Wingdings" pitchFamily="2" charset="2"/>
              <a:buNone/>
            </a:pPr>
            <a:r>
              <a:rPr lang="en-US" dirty="0" smtClean="0"/>
              <a:t>	2.  the value of Q3</a:t>
            </a:r>
          </a:p>
          <a:p>
            <a:pPr marL="609600" indent="-609600" eaLnBrk="1" hangingPunct="1">
              <a:buFont typeface="Wingdings" pitchFamily="2" charset="2"/>
              <a:buNone/>
            </a:pPr>
            <a:r>
              <a:rPr lang="en-US" dirty="0" smtClean="0"/>
              <a:t>	3.  a value in the 70th percentile</a:t>
            </a:r>
          </a:p>
          <a:p>
            <a:pPr marL="609600" indent="-609600" eaLnBrk="1" hangingPunct="1">
              <a:buFont typeface="Wingdings" pitchFamily="2" charset="2"/>
              <a:buNone/>
            </a:pPr>
            <a:endParaRPr lang="en-US" dirty="0" smtClean="0"/>
          </a:p>
          <a:p>
            <a:pPr marL="609600" indent="-609600" eaLnBrk="1" hangingPunct="1">
              <a:buFont typeface="Wingdings" pitchFamily="2" charset="2"/>
              <a:buNone/>
            </a:pPr>
            <a:r>
              <a:rPr lang="en-US" sz="2800" dirty="0" smtClean="0"/>
              <a:t>	</a:t>
            </a:r>
            <a:r>
              <a:rPr lang="en-US" dirty="0" smtClean="0"/>
              <a:t>a.  1, 2, 3		</a:t>
            </a:r>
          </a:p>
          <a:p>
            <a:pPr marL="609600" indent="-609600" eaLnBrk="1" hangingPunct="1">
              <a:buFont typeface="Wingdings" pitchFamily="2" charset="2"/>
              <a:buNone/>
            </a:pPr>
            <a:r>
              <a:rPr lang="en-US" dirty="0"/>
              <a:t>	</a:t>
            </a:r>
            <a:r>
              <a:rPr lang="en-US" dirty="0" smtClean="0"/>
              <a:t>b.  1, 3, 2	</a:t>
            </a:r>
          </a:p>
          <a:p>
            <a:pPr marL="609600" indent="-609600" eaLnBrk="1" hangingPunct="1">
              <a:buFont typeface="Wingdings" pitchFamily="2" charset="2"/>
              <a:buNone/>
            </a:pPr>
            <a:r>
              <a:rPr lang="en-US" dirty="0" smtClean="0"/>
              <a:t>	c.  3, 2, 1		</a:t>
            </a:r>
          </a:p>
          <a:p>
            <a:pPr marL="609600" indent="-609600" eaLnBrk="1" hangingPunct="1">
              <a:buFont typeface="Wingdings" pitchFamily="2" charset="2"/>
              <a:buNone/>
            </a:pPr>
            <a:r>
              <a:rPr lang="en-US" dirty="0"/>
              <a:t>	</a:t>
            </a:r>
            <a:r>
              <a:rPr lang="en-US" dirty="0" smtClean="0"/>
              <a:t>d.  3, 1, 2	</a:t>
            </a:r>
          </a:p>
          <a:p>
            <a:pPr marL="609600" indent="-609600" eaLnBrk="1" hangingPunct="1">
              <a:buFont typeface="Wingdings" pitchFamily="2" charset="2"/>
              <a:buNone/>
            </a:pPr>
            <a:r>
              <a:rPr lang="en-US" dirty="0" smtClean="0"/>
              <a:t>	e.  2, 3, 1</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67">
                                            <p:txEl>
                                              <p:pRg st="7" end="7"/>
                                            </p:txEl>
                                          </p:spTgt>
                                        </p:tgtEl>
                                        <p:attrNameLst>
                                          <p:attrName>style.color</p:attrName>
                                        </p:attrNameLst>
                                      </p:cBhvr>
                                      <p:to>
                                        <a:srgbClr val="FF0000"/>
                                      </p:to>
                                    </p:animClr>
                                    <p:animClr clrSpc="rgb" dir="cw">
                                      <p:cBhvr>
                                        <p:cTn id="7" dur="500" fill="hold"/>
                                        <p:tgtEl>
                                          <p:spTgt spid="11267">
                                            <p:txEl>
                                              <p:pRg st="7" end="7"/>
                                            </p:txEl>
                                          </p:spTgt>
                                        </p:tgtEl>
                                        <p:attrNameLst>
                                          <p:attrName>fillcolor</p:attrName>
                                        </p:attrNameLst>
                                      </p:cBhvr>
                                      <p:to>
                                        <a:srgbClr val="FF0000"/>
                                      </p:to>
                                    </p:animClr>
                                    <p:set>
                                      <p:cBhvr>
                                        <p:cTn id="8" dur="500" fill="hold"/>
                                        <p:tgtEl>
                                          <p:spTgt spid="11267">
                                            <p:txEl>
                                              <p:pRg st="7" end="7"/>
                                            </p:txEl>
                                          </p:spTgt>
                                        </p:tgtEl>
                                        <p:attrNameLst>
                                          <p:attrName>fill.type</p:attrName>
                                        </p:attrNameLst>
                                      </p:cBhvr>
                                      <p:to>
                                        <p:strVal val="solid"/>
                                      </p:to>
                                    </p:set>
                                    <p:set>
                                      <p:cBhvr>
                                        <p:cTn id="9" dur="500" fill="hold"/>
                                        <p:tgtEl>
                                          <p:spTgt spid="1126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#5</a:t>
            </a:r>
          </a:p>
        </p:txBody>
      </p:sp>
      <p:sp>
        <p:nvSpPr>
          <p:cNvPr id="12291" name="Rectangle 3"/>
          <p:cNvSpPr>
            <a:spLocks noGrp="1" noChangeArrowheads="1"/>
          </p:cNvSpPr>
          <p:nvPr>
            <p:ph type="body" idx="1"/>
          </p:nvPr>
        </p:nvSpPr>
        <p:spPr/>
        <p:txBody>
          <a:bodyPr/>
          <a:lstStyle/>
          <a:p>
            <a:pPr marL="609600" indent="-609600" eaLnBrk="1" hangingPunct="1">
              <a:buNone/>
            </a:pPr>
            <a:r>
              <a:rPr lang="en-US" sz="2000" dirty="0" smtClean="0"/>
              <a:t>If each value of a data set is increased by 10%, the effects on the mean and standard deviation can be summarized as</a:t>
            </a:r>
          </a:p>
          <a:p>
            <a:pPr marL="609600" indent="-609600" eaLnBrk="1" hangingPunct="1">
              <a:buNone/>
            </a:pPr>
            <a:endParaRPr lang="en-US" sz="2000" dirty="0" smtClean="0"/>
          </a:p>
          <a:p>
            <a:pPr marL="971550" lvl="1" indent="-514350" eaLnBrk="1" hangingPunct="1">
              <a:buFont typeface="Wingdings" pitchFamily="2" charset="2"/>
              <a:buAutoNum type="alphaUcPeriod"/>
            </a:pPr>
            <a:r>
              <a:rPr lang="en-US" sz="2000" dirty="0" smtClean="0"/>
              <a:t>mean increases by 10%; </a:t>
            </a:r>
            <a:r>
              <a:rPr lang="en-US" sz="2000" dirty="0" err="1" smtClean="0"/>
              <a:t>st</a:t>
            </a:r>
            <a:r>
              <a:rPr lang="en-US" sz="2000" dirty="0" smtClean="0"/>
              <a:t>. dev remains unchanged</a:t>
            </a:r>
          </a:p>
          <a:p>
            <a:pPr marL="971550" lvl="1" indent="-514350" eaLnBrk="1" hangingPunct="1">
              <a:buFont typeface="Wingdings" pitchFamily="2" charset="2"/>
              <a:buAutoNum type="alphaUcPeriod"/>
            </a:pPr>
            <a:r>
              <a:rPr lang="en-US" sz="2000" dirty="0" smtClean="0"/>
              <a:t>mean remains unchanged; </a:t>
            </a:r>
            <a:r>
              <a:rPr lang="en-US" sz="2000" dirty="0" err="1" smtClean="0"/>
              <a:t>st</a:t>
            </a:r>
            <a:r>
              <a:rPr lang="en-US" sz="2000" dirty="0" smtClean="0"/>
              <a:t>. dev increases by 10%</a:t>
            </a:r>
          </a:p>
          <a:p>
            <a:pPr marL="971550" lvl="1" indent="-514350" eaLnBrk="1" hangingPunct="1">
              <a:buFont typeface="Wingdings" pitchFamily="2" charset="2"/>
              <a:buAutoNum type="alphaUcPeriod"/>
            </a:pPr>
            <a:r>
              <a:rPr lang="en-US" sz="2000" dirty="0" smtClean="0"/>
              <a:t>mean increases by 10%; </a:t>
            </a:r>
            <a:r>
              <a:rPr lang="en-US" sz="2000" dirty="0" err="1" smtClean="0"/>
              <a:t>st</a:t>
            </a:r>
            <a:r>
              <a:rPr lang="en-US" sz="2000" dirty="0" smtClean="0"/>
              <a:t>. dev increases by 10%</a:t>
            </a:r>
          </a:p>
          <a:p>
            <a:pPr marL="971550" lvl="1" indent="-514350" eaLnBrk="1" hangingPunct="1">
              <a:buFont typeface="Wingdings" pitchFamily="2" charset="2"/>
              <a:buAutoNum type="alphaUcPeriod"/>
            </a:pPr>
            <a:r>
              <a:rPr lang="en-US" sz="2000" dirty="0" smtClean="0"/>
              <a:t>mean remains unchanged; </a:t>
            </a:r>
            <a:r>
              <a:rPr lang="en-US" sz="2000" dirty="0" err="1" smtClean="0"/>
              <a:t>st</a:t>
            </a:r>
            <a:r>
              <a:rPr lang="en-US" sz="2000" dirty="0" smtClean="0"/>
              <a:t>. dev remains unchanged</a:t>
            </a:r>
          </a:p>
          <a:p>
            <a:pPr marL="971550" lvl="1" indent="-514350" eaLnBrk="1" hangingPunct="1">
              <a:buFont typeface="Wingdings" pitchFamily="2" charset="2"/>
              <a:buAutoNum type="alphaUcPeriod"/>
            </a:pPr>
            <a:r>
              <a:rPr lang="en-US" sz="2000" dirty="0" smtClean="0"/>
              <a:t>the effect depends on the type of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2291">
                                            <p:txEl>
                                              <p:pRg st="4" end="4"/>
                                            </p:txEl>
                                          </p:spTgt>
                                        </p:tgtEl>
                                        <p:attrNameLst>
                                          <p:attrName>style.color</p:attrName>
                                        </p:attrNameLst>
                                      </p:cBhvr>
                                      <p:to>
                                        <a:srgbClr val="FF0000"/>
                                      </p:to>
                                    </p:animClr>
                                    <p:animClr clrSpc="rgb" dir="cw">
                                      <p:cBhvr>
                                        <p:cTn id="7" dur="500" fill="hold"/>
                                        <p:tgtEl>
                                          <p:spTgt spid="12291">
                                            <p:txEl>
                                              <p:pRg st="4" end="4"/>
                                            </p:txEl>
                                          </p:spTgt>
                                        </p:tgtEl>
                                        <p:attrNameLst>
                                          <p:attrName>fillcolor</p:attrName>
                                        </p:attrNameLst>
                                      </p:cBhvr>
                                      <p:to>
                                        <a:srgbClr val="FF0000"/>
                                      </p:to>
                                    </p:animClr>
                                    <p:set>
                                      <p:cBhvr>
                                        <p:cTn id="8" dur="500" fill="hold"/>
                                        <p:tgtEl>
                                          <p:spTgt spid="12291">
                                            <p:txEl>
                                              <p:pRg st="4" end="4"/>
                                            </p:txEl>
                                          </p:spTgt>
                                        </p:tgtEl>
                                        <p:attrNameLst>
                                          <p:attrName>fill.type</p:attrName>
                                        </p:attrNameLst>
                                      </p:cBhvr>
                                      <p:to>
                                        <p:strVal val="solid"/>
                                      </p:to>
                                    </p:set>
                                    <p:set>
                                      <p:cBhvr>
                                        <p:cTn id="9" dur="500" fill="hold"/>
                                        <p:tgtEl>
                                          <p:spTgt spid="12291">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#6</a:t>
            </a:r>
          </a:p>
        </p:txBody>
      </p:sp>
      <p:sp>
        <p:nvSpPr>
          <p:cNvPr id="13315" name="Rectangle 3"/>
          <p:cNvSpPr>
            <a:spLocks noGrp="1" noChangeArrowheads="1"/>
          </p:cNvSpPr>
          <p:nvPr>
            <p:ph type="body" idx="1"/>
          </p:nvPr>
        </p:nvSpPr>
        <p:spPr/>
        <p:txBody>
          <a:bodyPr/>
          <a:lstStyle/>
          <a:p>
            <a:pPr marL="609600" indent="-609600" eaLnBrk="1" hangingPunct="1">
              <a:lnSpc>
                <a:spcPct val="80000"/>
              </a:lnSpc>
              <a:buNone/>
            </a:pPr>
            <a:r>
              <a:rPr lang="en-US" dirty="0" smtClean="0"/>
              <a:t>If all values in a data set are converted into standard scores (z-scores) then which of the following statements is not true?</a:t>
            </a:r>
          </a:p>
          <a:p>
            <a:pPr marL="609600" indent="-609600" eaLnBrk="1" hangingPunct="1">
              <a:lnSpc>
                <a:spcPct val="80000"/>
              </a:lnSpc>
              <a:buNone/>
            </a:pPr>
            <a:endParaRPr lang="en-US" dirty="0" smtClean="0"/>
          </a:p>
          <a:p>
            <a:pPr marL="971550" lvl="1" indent="-514350" eaLnBrk="1" hangingPunct="1">
              <a:lnSpc>
                <a:spcPct val="80000"/>
              </a:lnSpc>
              <a:buFont typeface="Wingdings" pitchFamily="2" charset="2"/>
              <a:buAutoNum type="alphaUcPeriod"/>
            </a:pPr>
            <a:r>
              <a:rPr lang="en-US" sz="2000" dirty="0" smtClean="0"/>
              <a:t>Conversion to standard scores is not possible for some data sets.</a:t>
            </a:r>
          </a:p>
          <a:p>
            <a:pPr marL="971550" lvl="1" indent="-514350" eaLnBrk="1" hangingPunct="1">
              <a:lnSpc>
                <a:spcPct val="80000"/>
              </a:lnSpc>
              <a:buFont typeface="Wingdings" pitchFamily="2" charset="2"/>
              <a:buAutoNum type="alphaUcPeriod"/>
            </a:pPr>
            <a:r>
              <a:rPr lang="en-US" sz="2000" dirty="0" smtClean="0"/>
              <a:t>The mean and </a:t>
            </a:r>
            <a:r>
              <a:rPr lang="en-US" sz="2000" dirty="0" err="1" smtClean="0"/>
              <a:t>st</a:t>
            </a:r>
            <a:r>
              <a:rPr lang="en-US" sz="2000" dirty="0" smtClean="0"/>
              <a:t>. dev of the transformed data are 0 and 1 respectively only for symmetric and bell-shaped distributions</a:t>
            </a:r>
          </a:p>
          <a:p>
            <a:pPr marL="971550" lvl="1" indent="-514350" eaLnBrk="1" hangingPunct="1">
              <a:lnSpc>
                <a:spcPct val="80000"/>
              </a:lnSpc>
              <a:buFont typeface="Wingdings" pitchFamily="2" charset="2"/>
              <a:buAutoNum type="alphaUcPeriod"/>
            </a:pPr>
            <a:r>
              <a:rPr lang="en-US" sz="2000" dirty="0" smtClean="0"/>
              <a:t>The empirical rule applies consistently to both the original and transformed data sets.</a:t>
            </a:r>
          </a:p>
          <a:p>
            <a:pPr marL="971550" lvl="1" indent="-514350" eaLnBrk="1" hangingPunct="1">
              <a:lnSpc>
                <a:spcPct val="80000"/>
              </a:lnSpc>
              <a:buFont typeface="Wingdings" pitchFamily="2" charset="2"/>
              <a:buAutoNum type="alphaUcPeriod"/>
            </a:pPr>
            <a:r>
              <a:rPr lang="en-US" sz="2000" dirty="0" smtClean="0"/>
              <a:t>The z-scores represent how many standard deviations each value is from the mean</a:t>
            </a:r>
          </a:p>
          <a:p>
            <a:pPr marL="971550" lvl="1" indent="-514350" eaLnBrk="1" hangingPunct="1">
              <a:lnSpc>
                <a:spcPct val="80000"/>
              </a:lnSpc>
              <a:buFont typeface="Wingdings" pitchFamily="2" charset="2"/>
              <a:buAutoNum type="alphaUcPeriod"/>
            </a:pPr>
            <a:r>
              <a:rPr lang="en-US" sz="2000" dirty="0" smtClean="0"/>
              <a:t>All of these are true statements</a:t>
            </a:r>
          </a:p>
          <a:p>
            <a:pPr marL="609600" indent="-609600" eaLnBrk="1" hangingPunct="1">
              <a:lnSpc>
                <a:spcPct val="80000"/>
              </a:lnSpc>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3315">
                                            <p:txEl>
                                              <p:pRg st="2" end="2"/>
                                            </p:txEl>
                                          </p:spTgt>
                                        </p:tgtEl>
                                        <p:attrNameLst>
                                          <p:attrName>style.color</p:attrName>
                                        </p:attrNameLst>
                                      </p:cBhvr>
                                      <p:to>
                                        <a:srgbClr val="FF0000"/>
                                      </p:to>
                                    </p:animClr>
                                    <p:animClr clrSpc="rgb" dir="cw">
                                      <p:cBhvr>
                                        <p:cTn id="7" dur="500" fill="hold"/>
                                        <p:tgtEl>
                                          <p:spTgt spid="13315">
                                            <p:txEl>
                                              <p:pRg st="2" end="2"/>
                                            </p:txEl>
                                          </p:spTgt>
                                        </p:tgtEl>
                                        <p:attrNameLst>
                                          <p:attrName>fillcolor</p:attrName>
                                        </p:attrNameLst>
                                      </p:cBhvr>
                                      <p:to>
                                        <a:srgbClr val="FF0000"/>
                                      </p:to>
                                    </p:animClr>
                                    <p:set>
                                      <p:cBhvr>
                                        <p:cTn id="8" dur="500" fill="hold"/>
                                        <p:tgtEl>
                                          <p:spTgt spid="13315">
                                            <p:txEl>
                                              <p:pRg st="2" end="2"/>
                                            </p:txEl>
                                          </p:spTgt>
                                        </p:tgtEl>
                                        <p:attrNameLst>
                                          <p:attrName>fill.type</p:attrName>
                                        </p:attrNameLst>
                                      </p:cBhvr>
                                      <p:to>
                                        <p:strVal val="solid"/>
                                      </p:to>
                                    </p:set>
                                    <p:set>
                                      <p:cBhvr>
                                        <p:cTn id="9" dur="500" fill="hold"/>
                                        <p:tgtEl>
                                          <p:spTgt spid="13315">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#7</a:t>
            </a:r>
          </a:p>
        </p:txBody>
      </p:sp>
      <p:sp>
        <p:nvSpPr>
          <p:cNvPr id="14339" name="Rectangle 3"/>
          <p:cNvSpPr>
            <a:spLocks noGrp="1" noChangeArrowheads="1"/>
          </p:cNvSpPr>
          <p:nvPr>
            <p:ph type="body" idx="1"/>
          </p:nvPr>
        </p:nvSpPr>
        <p:spPr/>
        <p:txBody>
          <a:bodyPr/>
          <a:lstStyle/>
          <a:p>
            <a:pPr marL="609600" indent="-609600" eaLnBrk="1" hangingPunct="1">
              <a:buNone/>
            </a:pPr>
            <a:r>
              <a:rPr lang="en-US" dirty="0" smtClean="0"/>
              <a:t>In skewed right distributions, what is most frequently the relationship of the mean, median, and mode?</a:t>
            </a:r>
          </a:p>
          <a:p>
            <a:pPr marL="609600" indent="-609600" eaLnBrk="1" hangingPunct="1">
              <a:buNone/>
            </a:pPr>
            <a:endParaRPr lang="en-US" dirty="0" smtClean="0"/>
          </a:p>
          <a:p>
            <a:pPr marL="971550" lvl="1" indent="-514350" eaLnBrk="1" hangingPunct="1">
              <a:buFont typeface="Wingdings" pitchFamily="2" charset="2"/>
              <a:buAutoNum type="alphaUcPeriod"/>
            </a:pPr>
            <a:r>
              <a:rPr lang="en-US" dirty="0" smtClean="0"/>
              <a:t>mean &gt; median &gt; mode</a:t>
            </a:r>
          </a:p>
          <a:p>
            <a:pPr marL="971550" lvl="1" indent="-514350" eaLnBrk="1" hangingPunct="1">
              <a:buFont typeface="Wingdings" pitchFamily="2" charset="2"/>
              <a:buAutoNum type="alphaUcPeriod"/>
            </a:pPr>
            <a:r>
              <a:rPr lang="en-US" dirty="0" smtClean="0"/>
              <a:t>median &gt; mean &gt; mode</a:t>
            </a:r>
          </a:p>
          <a:p>
            <a:pPr marL="971550" lvl="1" indent="-514350" eaLnBrk="1" hangingPunct="1">
              <a:buFont typeface="Wingdings" pitchFamily="2" charset="2"/>
              <a:buAutoNum type="alphaUcPeriod"/>
            </a:pPr>
            <a:r>
              <a:rPr lang="en-US" dirty="0" smtClean="0"/>
              <a:t>mode &gt; median &gt; mean</a:t>
            </a:r>
          </a:p>
          <a:p>
            <a:pPr marL="971550" lvl="1" indent="-514350" eaLnBrk="1" hangingPunct="1">
              <a:buFont typeface="Wingdings" pitchFamily="2" charset="2"/>
              <a:buAutoNum type="alphaUcPeriod"/>
            </a:pPr>
            <a:r>
              <a:rPr lang="en-US" dirty="0" smtClean="0"/>
              <a:t>mode &gt; mean &gt; median</a:t>
            </a:r>
          </a:p>
          <a:p>
            <a:pPr marL="971550" lvl="1" indent="-514350" eaLnBrk="1" hangingPunct="1">
              <a:buFont typeface="Wingdings" pitchFamily="2" charset="2"/>
              <a:buAutoNum type="alphaUcPeriod"/>
            </a:pPr>
            <a:r>
              <a:rPr lang="en-US" dirty="0" smtClean="0"/>
              <a:t>mean &gt; mode &gt; median</a:t>
            </a:r>
          </a:p>
          <a:p>
            <a:pPr marL="609600" indent="-609600" eaLnBrk="1" hangingPunct="1">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4339">
                                            <p:txEl>
                                              <p:pRg st="2" end="2"/>
                                            </p:txEl>
                                          </p:spTgt>
                                        </p:tgtEl>
                                        <p:attrNameLst>
                                          <p:attrName>style.color</p:attrName>
                                        </p:attrNameLst>
                                      </p:cBhvr>
                                      <p:to>
                                        <a:srgbClr val="FF0000"/>
                                      </p:to>
                                    </p:animClr>
                                    <p:animClr clrSpc="rgb" dir="cw">
                                      <p:cBhvr>
                                        <p:cTn id="7" dur="500" fill="hold"/>
                                        <p:tgtEl>
                                          <p:spTgt spid="14339">
                                            <p:txEl>
                                              <p:pRg st="2" end="2"/>
                                            </p:txEl>
                                          </p:spTgt>
                                        </p:tgtEl>
                                        <p:attrNameLst>
                                          <p:attrName>fillcolor</p:attrName>
                                        </p:attrNameLst>
                                      </p:cBhvr>
                                      <p:to>
                                        <a:srgbClr val="FF0000"/>
                                      </p:to>
                                    </p:animClr>
                                    <p:set>
                                      <p:cBhvr>
                                        <p:cTn id="8" dur="500" fill="hold"/>
                                        <p:tgtEl>
                                          <p:spTgt spid="14339">
                                            <p:txEl>
                                              <p:pRg st="2" end="2"/>
                                            </p:txEl>
                                          </p:spTgt>
                                        </p:tgtEl>
                                        <p:attrNameLst>
                                          <p:attrName>fill.type</p:attrName>
                                        </p:attrNameLst>
                                      </p:cBhvr>
                                      <p:to>
                                        <p:strVal val="solid"/>
                                      </p:to>
                                    </p:set>
                                    <p:set>
                                      <p:cBhvr>
                                        <p:cTn id="9" dur="500" fill="hold"/>
                                        <p:tgtEl>
                                          <p:spTgt spid="14339">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Individuals – people, objects, etc. that want information about.</a:t>
            </a:r>
          </a:p>
          <a:p>
            <a:r>
              <a:rPr lang="en-US" dirty="0" smtClean="0"/>
              <a:t>Know the population of interest.</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#8</a:t>
            </a:r>
          </a:p>
        </p:txBody>
      </p:sp>
      <p:sp>
        <p:nvSpPr>
          <p:cNvPr id="15363" name="Rectangle 3"/>
          <p:cNvSpPr>
            <a:spLocks noGrp="1" noChangeArrowheads="1"/>
          </p:cNvSpPr>
          <p:nvPr>
            <p:ph type="body" idx="1"/>
          </p:nvPr>
        </p:nvSpPr>
        <p:spPr/>
        <p:txBody>
          <a:bodyPr/>
          <a:lstStyle/>
          <a:p>
            <a:pPr marL="609600" indent="-609600" eaLnBrk="1" hangingPunct="1">
              <a:buNone/>
            </a:pPr>
            <a:r>
              <a:rPr lang="en-US" sz="2000" dirty="0" smtClean="0"/>
              <a:t>A random survey was conducted to determine the cost of residential gas heat.  Analysis of the survey results indicated that the mean monthly cost of gas was $125, with a standard deviation of $10.  If the distribution is approximately normal, what percent of homes will have a monthly bill of more than $115?</a:t>
            </a:r>
          </a:p>
          <a:p>
            <a:pPr marL="609600" indent="-609600" eaLnBrk="1" hangingPunct="1">
              <a:buNone/>
            </a:pPr>
            <a:endParaRPr lang="en-US" sz="2000" dirty="0" smtClean="0"/>
          </a:p>
          <a:p>
            <a:pPr marL="609600" indent="-609600" eaLnBrk="1" hangingPunct="1">
              <a:buFont typeface="Wingdings" pitchFamily="2" charset="2"/>
              <a:buNone/>
            </a:pPr>
            <a:r>
              <a:rPr lang="en-US" sz="2000" dirty="0" smtClean="0"/>
              <a:t>	a.  34%		</a:t>
            </a:r>
          </a:p>
          <a:p>
            <a:pPr marL="609600" indent="-609600" eaLnBrk="1" hangingPunct="1">
              <a:buFont typeface="Wingdings" pitchFamily="2" charset="2"/>
              <a:buNone/>
            </a:pPr>
            <a:r>
              <a:rPr lang="en-US" sz="2000" dirty="0"/>
              <a:t>	</a:t>
            </a:r>
            <a:r>
              <a:rPr lang="en-US" sz="2000" dirty="0" smtClean="0"/>
              <a:t>b.  50%	</a:t>
            </a:r>
          </a:p>
          <a:p>
            <a:pPr marL="609600" indent="-609600" eaLnBrk="1" hangingPunct="1">
              <a:buFont typeface="Wingdings" pitchFamily="2" charset="2"/>
              <a:buNone/>
            </a:pPr>
            <a:r>
              <a:rPr lang="en-US" sz="2000" dirty="0"/>
              <a:t>	</a:t>
            </a:r>
            <a:r>
              <a:rPr lang="en-US" sz="2000" dirty="0" smtClean="0"/>
              <a:t>c.  68%</a:t>
            </a:r>
          </a:p>
          <a:p>
            <a:pPr marL="609600" indent="-609600" eaLnBrk="1" hangingPunct="1">
              <a:buFont typeface="Wingdings" pitchFamily="2" charset="2"/>
              <a:buNone/>
            </a:pPr>
            <a:r>
              <a:rPr lang="en-US" sz="2000" dirty="0" smtClean="0"/>
              <a:t>	d.  84%		</a:t>
            </a:r>
          </a:p>
          <a:p>
            <a:pPr marL="609600" indent="-609600" eaLnBrk="1" hangingPunct="1">
              <a:buFont typeface="Wingdings" pitchFamily="2" charset="2"/>
              <a:buNone/>
            </a:pPr>
            <a:r>
              <a:rPr lang="en-US" sz="2000" dirty="0"/>
              <a:t>	</a:t>
            </a:r>
            <a:r>
              <a:rPr lang="en-US" sz="2000" dirty="0" smtClean="0"/>
              <a:t>e.  97.5%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363">
                                            <p:txEl>
                                              <p:pRg st="5" end="5"/>
                                            </p:txEl>
                                          </p:spTgt>
                                        </p:tgtEl>
                                        <p:attrNameLst>
                                          <p:attrName>style.color</p:attrName>
                                        </p:attrNameLst>
                                      </p:cBhvr>
                                      <p:to>
                                        <a:srgbClr val="FF0000"/>
                                      </p:to>
                                    </p:animClr>
                                    <p:animClr clrSpc="rgb" dir="cw">
                                      <p:cBhvr>
                                        <p:cTn id="7" dur="500" fill="hold"/>
                                        <p:tgtEl>
                                          <p:spTgt spid="15363">
                                            <p:txEl>
                                              <p:pRg st="5" end="5"/>
                                            </p:txEl>
                                          </p:spTgt>
                                        </p:tgtEl>
                                        <p:attrNameLst>
                                          <p:attrName>fillcolor</p:attrName>
                                        </p:attrNameLst>
                                      </p:cBhvr>
                                      <p:to>
                                        <a:srgbClr val="FF0000"/>
                                      </p:to>
                                    </p:animClr>
                                    <p:set>
                                      <p:cBhvr>
                                        <p:cTn id="8" dur="500" fill="hold"/>
                                        <p:tgtEl>
                                          <p:spTgt spid="15363">
                                            <p:txEl>
                                              <p:pRg st="5" end="5"/>
                                            </p:txEl>
                                          </p:spTgt>
                                        </p:tgtEl>
                                        <p:attrNameLst>
                                          <p:attrName>fill.type</p:attrName>
                                        </p:attrNameLst>
                                      </p:cBhvr>
                                      <p:to>
                                        <p:strVal val="solid"/>
                                      </p:to>
                                    </p:set>
                                    <p:set>
                                      <p:cBhvr>
                                        <p:cTn id="9" dur="500" fill="hold"/>
                                        <p:tgtEl>
                                          <p:spTgt spid="1536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a:t>
            </a:r>
            <a:r>
              <a:rPr lang="en-US" dirty="0"/>
              <a:t>9</a:t>
            </a:r>
            <a:endParaRPr lang="en-US" dirty="0" smtClean="0"/>
          </a:p>
        </p:txBody>
      </p:sp>
      <p:sp>
        <p:nvSpPr>
          <p:cNvPr id="16387" name="Rectangle 3"/>
          <p:cNvSpPr>
            <a:spLocks noGrp="1" noChangeArrowheads="1"/>
          </p:cNvSpPr>
          <p:nvPr>
            <p:ph type="body" idx="1"/>
          </p:nvPr>
        </p:nvSpPr>
        <p:spPr/>
        <p:txBody>
          <a:bodyPr/>
          <a:lstStyle/>
          <a:p>
            <a:pPr marL="609600" indent="-609600" eaLnBrk="1" hangingPunct="1">
              <a:buNone/>
            </a:pPr>
            <a:r>
              <a:rPr lang="en-US" sz="2000" dirty="0" smtClean="0"/>
              <a:t>The average life expectancy of males in a particular town is 75 years, with a standard deviation of 5 years.  Assuming that the distribution is approximately normal, the approximate 15th percentile in the age distribution is: (Hint:  percentile rank is “at or below” that value)</a:t>
            </a:r>
          </a:p>
          <a:p>
            <a:pPr marL="609600" indent="-609600" eaLnBrk="1" hangingPunct="1">
              <a:buNone/>
            </a:pPr>
            <a:endParaRPr lang="en-US" sz="2000" dirty="0" smtClean="0"/>
          </a:p>
          <a:p>
            <a:pPr marL="609600" indent="-609600" eaLnBrk="1" hangingPunct="1">
              <a:buFont typeface="Wingdings" pitchFamily="2" charset="2"/>
              <a:buNone/>
            </a:pPr>
            <a:r>
              <a:rPr lang="en-US" sz="2000" dirty="0" smtClean="0"/>
              <a:t>	a.  60		</a:t>
            </a:r>
          </a:p>
          <a:p>
            <a:pPr marL="609600" indent="-609600" eaLnBrk="1" hangingPunct="1">
              <a:buFont typeface="Wingdings" pitchFamily="2" charset="2"/>
              <a:buNone/>
            </a:pPr>
            <a:r>
              <a:rPr lang="en-US" sz="2000" dirty="0"/>
              <a:t>	</a:t>
            </a:r>
            <a:r>
              <a:rPr lang="en-US" sz="2000" dirty="0" smtClean="0"/>
              <a:t>b.  65		</a:t>
            </a:r>
          </a:p>
          <a:p>
            <a:pPr marL="609600" indent="-609600" eaLnBrk="1" hangingPunct="1">
              <a:buFont typeface="Wingdings" pitchFamily="2" charset="2"/>
              <a:buNone/>
            </a:pPr>
            <a:r>
              <a:rPr lang="en-US" sz="2000" dirty="0"/>
              <a:t>	</a:t>
            </a:r>
            <a:r>
              <a:rPr lang="en-US" sz="2000" dirty="0" smtClean="0"/>
              <a:t>c.  70	</a:t>
            </a:r>
          </a:p>
          <a:p>
            <a:pPr marL="609600" indent="-609600" eaLnBrk="1" hangingPunct="1">
              <a:buFont typeface="Wingdings" pitchFamily="2" charset="2"/>
              <a:buNone/>
            </a:pPr>
            <a:r>
              <a:rPr lang="en-US" sz="2000" dirty="0" smtClean="0"/>
              <a:t>	d.  75		</a:t>
            </a:r>
          </a:p>
          <a:p>
            <a:pPr marL="609600" indent="-609600" eaLnBrk="1" hangingPunct="1">
              <a:buFont typeface="Wingdings" pitchFamily="2" charset="2"/>
              <a:buNone/>
            </a:pPr>
            <a:r>
              <a:rPr lang="en-US" sz="2000" dirty="0"/>
              <a:t>	</a:t>
            </a:r>
            <a:r>
              <a:rPr lang="en-US" sz="2000" dirty="0" smtClean="0"/>
              <a:t>e.  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6387">
                                            <p:txEl>
                                              <p:pRg st="4" end="4"/>
                                            </p:txEl>
                                          </p:spTgt>
                                        </p:tgtEl>
                                        <p:attrNameLst>
                                          <p:attrName>style.color</p:attrName>
                                        </p:attrNameLst>
                                      </p:cBhvr>
                                      <p:to>
                                        <a:srgbClr val="FF0000"/>
                                      </p:to>
                                    </p:animClr>
                                    <p:animClr clrSpc="rgb" dir="cw">
                                      <p:cBhvr>
                                        <p:cTn id="7" dur="500" fill="hold"/>
                                        <p:tgtEl>
                                          <p:spTgt spid="16387">
                                            <p:txEl>
                                              <p:pRg st="4" end="4"/>
                                            </p:txEl>
                                          </p:spTgt>
                                        </p:tgtEl>
                                        <p:attrNameLst>
                                          <p:attrName>fillcolor</p:attrName>
                                        </p:attrNameLst>
                                      </p:cBhvr>
                                      <p:to>
                                        <a:srgbClr val="FF0000"/>
                                      </p:to>
                                    </p:animClr>
                                    <p:set>
                                      <p:cBhvr>
                                        <p:cTn id="8" dur="500" fill="hold"/>
                                        <p:tgtEl>
                                          <p:spTgt spid="16387">
                                            <p:txEl>
                                              <p:pRg st="4" end="4"/>
                                            </p:txEl>
                                          </p:spTgt>
                                        </p:tgtEl>
                                        <p:attrNameLst>
                                          <p:attrName>fill.type</p:attrName>
                                        </p:attrNameLst>
                                      </p:cBhvr>
                                      <p:to>
                                        <p:strVal val="solid"/>
                                      </p:to>
                                    </p:set>
                                    <p:set>
                                      <p:cBhvr>
                                        <p:cTn id="9" dur="500" fill="hold"/>
                                        <p:tgtEl>
                                          <p:spTgt spid="1638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Exploring Relationships between variables</a:t>
            </a:r>
            <a:endParaRPr lang="en-US" dirty="0"/>
          </a:p>
        </p:txBody>
      </p:sp>
      <p:sp>
        <p:nvSpPr>
          <p:cNvPr id="5" name="Text Placeholder 4"/>
          <p:cNvSpPr>
            <a:spLocks noGrp="1"/>
          </p:cNvSpPr>
          <p:nvPr>
            <p:ph type="body" idx="1"/>
          </p:nvPr>
        </p:nvSpPr>
        <p:spPr/>
        <p:txBody>
          <a:bodyPr/>
          <a:lstStyle/>
          <a:p>
            <a:r>
              <a:rPr lang="en-US" dirty="0" smtClean="0"/>
              <a:t>Part II</a:t>
            </a:r>
          </a:p>
          <a:p>
            <a:r>
              <a:rPr lang="en-US" dirty="0" smtClean="0"/>
              <a:t>Chapters 7 - 10</a:t>
            </a:r>
            <a:endParaRPr lang="en-US" dirty="0"/>
          </a:p>
        </p:txBody>
      </p:sp>
    </p:spTree>
    <p:extLst>
      <p:ext uri="{BB962C8B-B14F-4D97-AF65-F5344CB8AC3E}">
        <p14:creationId xmlns:p14="http://schemas.microsoft.com/office/powerpoint/2010/main" val="41601751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Scatterplots</a:t>
            </a:r>
            <a:endParaRPr lang="en-US" dirty="0"/>
          </a:p>
        </p:txBody>
      </p:sp>
    </p:spTree>
    <p:extLst>
      <p:ext uri="{BB962C8B-B14F-4D97-AF65-F5344CB8AC3E}">
        <p14:creationId xmlns:p14="http://schemas.microsoft.com/office/powerpoint/2010/main" val="26143122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Scatterplots</a:t>
            </a:r>
            <a:endParaRPr lang="en-US" dirty="0"/>
          </a:p>
        </p:txBody>
      </p:sp>
      <p:sp>
        <p:nvSpPr>
          <p:cNvPr id="5" name="Content Placeholder 4"/>
          <p:cNvSpPr>
            <a:spLocks noGrp="1"/>
          </p:cNvSpPr>
          <p:nvPr>
            <p:ph idx="1"/>
          </p:nvPr>
        </p:nvSpPr>
        <p:spPr/>
        <p:txBody>
          <a:bodyPr/>
          <a:lstStyle/>
          <a:p>
            <a:r>
              <a:rPr lang="en-US" dirty="0" smtClean="0"/>
              <a:t>Used to display the relationship between two quantitative variables.</a:t>
            </a:r>
          </a:p>
          <a:p>
            <a:r>
              <a:rPr lang="en-US" dirty="0" smtClean="0"/>
              <a:t>Explanatory or predictor variable on the x-axis.</a:t>
            </a:r>
          </a:p>
          <a:p>
            <a:r>
              <a:rPr lang="en-US" dirty="0" smtClean="0"/>
              <a:t>Response variable (the variable you hope to predict or explain) on the y-axis.</a:t>
            </a:r>
          </a:p>
          <a:p>
            <a:r>
              <a:rPr lang="en-US" dirty="0" smtClean="0"/>
              <a:t>When analyzing a scatterplot, you want to discuss:</a:t>
            </a:r>
          </a:p>
          <a:p>
            <a:pPr lvl="1"/>
            <a:r>
              <a:rPr lang="en-US" dirty="0" smtClean="0"/>
              <a:t>Direction</a:t>
            </a:r>
          </a:p>
          <a:p>
            <a:pPr lvl="1"/>
            <a:r>
              <a:rPr lang="en-US" dirty="0" smtClean="0"/>
              <a:t>Form </a:t>
            </a:r>
          </a:p>
          <a:p>
            <a:pPr lvl="1"/>
            <a:r>
              <a:rPr lang="en-US" dirty="0" smtClean="0"/>
              <a:t>Strength</a:t>
            </a:r>
          </a:p>
        </p:txBody>
      </p:sp>
    </p:spTree>
    <p:extLst>
      <p:ext uri="{BB962C8B-B14F-4D97-AF65-F5344CB8AC3E}">
        <p14:creationId xmlns:p14="http://schemas.microsoft.com/office/powerpoint/2010/main" val="6063801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Direction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193939" y="2534412"/>
            <a:ext cx="8701915" cy="3180588"/>
          </a:xfrm>
          <a:prstGeom prst="rect">
            <a:avLst/>
          </a:prstGeom>
        </p:spPr>
      </p:pic>
    </p:spTree>
    <p:extLst>
      <p:ext uri="{BB962C8B-B14F-4D97-AF65-F5344CB8AC3E}">
        <p14:creationId xmlns:p14="http://schemas.microsoft.com/office/powerpoint/2010/main" val="36381146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443" y="2510028"/>
            <a:ext cx="8798292" cy="3052572"/>
          </a:xfrm>
          <a:prstGeom prst="rect">
            <a:avLst/>
          </a:prstGeom>
        </p:spPr>
      </p:pic>
    </p:spTree>
    <p:extLst>
      <p:ext uri="{BB962C8B-B14F-4D97-AF65-F5344CB8AC3E}">
        <p14:creationId xmlns:p14="http://schemas.microsoft.com/office/powerpoint/2010/main" val="27439493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a:t>
            </a:r>
            <a:endParaRPr lang="en-US" dirty="0"/>
          </a:p>
        </p:txBody>
      </p:sp>
      <p:sp>
        <p:nvSpPr>
          <p:cNvPr id="4" name="Content Placeholder 3"/>
          <p:cNvSpPr>
            <a:spLocks noGrp="1"/>
          </p:cNvSpPr>
          <p:nvPr>
            <p:ph idx="1"/>
          </p:nvPr>
        </p:nvSpPr>
        <p:spPr>
          <a:xfrm>
            <a:off x="152400" y="5181600"/>
            <a:ext cx="8867775" cy="944563"/>
          </a:xfrm>
        </p:spPr>
        <p:txBody>
          <a:bodyPr/>
          <a:lstStyle/>
          <a:p>
            <a:r>
              <a:rPr lang="en-US" dirty="0" smtClean="0"/>
              <a:t>Association does not imply causation. The only way to assess causation is through a randomized, controlled experiment.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19" y="2602332"/>
            <a:ext cx="8888159" cy="2253996"/>
          </a:xfrm>
          <a:prstGeom prst="rect">
            <a:avLst/>
          </a:prstGeom>
        </p:spPr>
      </p:pic>
    </p:spTree>
    <p:extLst>
      <p:ext uri="{BB962C8B-B14F-4D97-AF65-F5344CB8AC3E}">
        <p14:creationId xmlns:p14="http://schemas.microsoft.com/office/powerpoint/2010/main" val="23600106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r>
              <a:rPr lang="en-US" dirty="0" smtClean="0"/>
              <a:t>Describes a linear relationship between two quantitative variables.</a:t>
            </a:r>
          </a:p>
          <a:p>
            <a:r>
              <a:rPr lang="en-US" dirty="0" smtClean="0"/>
              <a:t>Direction (sign) and strength (value).</a:t>
            </a:r>
          </a:p>
          <a:p>
            <a:r>
              <a:rPr lang="en-US" dirty="0" smtClean="0"/>
              <a:t>Correlation Coefficient (r):</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75565430"/>
              </p:ext>
            </p:extLst>
          </p:nvPr>
        </p:nvGraphicFramePr>
        <p:xfrm>
          <a:off x="3114841" y="3505200"/>
          <a:ext cx="4884821" cy="1371600"/>
        </p:xfrm>
        <a:graphic>
          <a:graphicData uri="http://schemas.openxmlformats.org/presentationml/2006/ole">
            <mc:AlternateContent xmlns:mc="http://schemas.openxmlformats.org/markup-compatibility/2006">
              <mc:Choice xmlns:v="urn:schemas-microsoft-com:vml" Requires="v">
                <p:oleObj spid="_x0000_s6159" name="Equation" r:id="rId3" imgW="2577960" imgH="723600" progId="Equation.DSMT4">
                  <p:embed/>
                </p:oleObj>
              </mc:Choice>
              <mc:Fallback>
                <p:oleObj name="Equation" r:id="rId3" imgW="2577960" imgH="72360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841" y="3505200"/>
                        <a:ext cx="488482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59625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67775" cy="1143000"/>
          </a:xfrm>
        </p:spPr>
        <p:txBody>
          <a:bodyPr/>
          <a:lstStyle/>
          <a:p>
            <a:r>
              <a:rPr lang="en-US" dirty="0" smtClean="0"/>
              <a:t>Facts About the Correlation Coefficient (r)</a:t>
            </a:r>
            <a:endParaRPr lang="en-US" dirty="0"/>
          </a:p>
        </p:txBody>
      </p:sp>
      <p:sp>
        <p:nvSpPr>
          <p:cNvPr id="3" name="Content Placeholder 2"/>
          <p:cNvSpPr>
            <a:spLocks noGrp="1"/>
          </p:cNvSpPr>
          <p:nvPr>
            <p:ph idx="1"/>
          </p:nvPr>
        </p:nvSpPr>
        <p:spPr>
          <a:xfrm>
            <a:off x="152400" y="1600200"/>
            <a:ext cx="8867775" cy="4525963"/>
          </a:xfrm>
        </p:spPr>
        <p:txBody>
          <a:bodyPr/>
          <a:lstStyle/>
          <a:p>
            <a:r>
              <a:rPr lang="en-US" sz="2000" dirty="0" smtClean="0"/>
              <a:t>Formula uses standardized observations, so it has no units.</a:t>
            </a:r>
          </a:p>
          <a:p>
            <a:r>
              <a:rPr lang="en-US" sz="2000" dirty="0" smtClean="0"/>
              <a:t>Makes no distinction between explanatory and response variables – correlation (x, y) = correlation (y, x).</a:t>
            </a:r>
          </a:p>
          <a:p>
            <a:r>
              <a:rPr lang="en-US" sz="2000" dirty="0" smtClean="0"/>
              <a:t>Correlation does require both variables be quantitative.</a:t>
            </a:r>
          </a:p>
          <a:p>
            <a:r>
              <a:rPr lang="en-US" sz="2000" dirty="0" smtClean="0"/>
              <a:t>The sign of r indicates the direction of association.</a:t>
            </a:r>
          </a:p>
          <a:p>
            <a:r>
              <a:rPr lang="en-US" sz="2000" dirty="0" smtClean="0"/>
              <a:t>-1</a:t>
            </a:r>
            <a:r>
              <a:rPr lang="en-US" sz="2000" dirty="0" smtClean="0">
                <a:latin typeface="Cambria Math"/>
                <a:ea typeface="Cambria Math"/>
              </a:rPr>
              <a:t>≤</a:t>
            </a:r>
            <a:r>
              <a:rPr lang="en-US" sz="2000" dirty="0" smtClean="0"/>
              <a:t>r</a:t>
            </a:r>
            <a:r>
              <a:rPr lang="en-US" sz="2000" dirty="0" smtClean="0">
                <a:latin typeface="Cambria Math"/>
                <a:ea typeface="Cambria Math"/>
              </a:rPr>
              <a:t>≤</a:t>
            </a:r>
            <a:r>
              <a:rPr lang="en-US" sz="2000" dirty="0" smtClean="0"/>
              <a:t>1: The magnitude of r reflects the strength of the linear association as viewed in a scatterplot. (0</a:t>
            </a:r>
            <a:r>
              <a:rPr lang="en-US" sz="2000" dirty="0" smtClean="0">
                <a:latin typeface="Cambria Math"/>
                <a:ea typeface="Cambria Math"/>
              </a:rPr>
              <a:t>≤</a:t>
            </a:r>
            <a:r>
              <a:rPr lang="en-US" sz="2000" dirty="0" smtClean="0"/>
              <a:t>r&lt;.25 no correlation, .25</a:t>
            </a:r>
            <a:r>
              <a:rPr lang="en-US" sz="2000" dirty="0" smtClean="0">
                <a:latin typeface="Cambria Math"/>
                <a:ea typeface="Cambria Math"/>
              </a:rPr>
              <a:t>≤</a:t>
            </a:r>
            <a:r>
              <a:rPr lang="en-US" sz="2000" dirty="0" smtClean="0"/>
              <a:t>r</a:t>
            </a:r>
            <a:r>
              <a:rPr lang="en-US" sz="2000" dirty="0" smtClean="0">
                <a:latin typeface="Cambria Math"/>
                <a:ea typeface="Cambria Math"/>
              </a:rPr>
              <a:t>&lt;</a:t>
            </a:r>
            <a:r>
              <a:rPr lang="en-US" sz="2000" dirty="0" smtClean="0"/>
              <a:t>.5 weak correlation, .5</a:t>
            </a:r>
            <a:r>
              <a:rPr lang="en-US" sz="2000" dirty="0" smtClean="0">
                <a:latin typeface="Cambria Math"/>
                <a:ea typeface="Cambria Math"/>
              </a:rPr>
              <a:t>≤</a:t>
            </a:r>
            <a:r>
              <a:rPr lang="en-US" sz="2000" dirty="0" smtClean="0"/>
              <a:t>r&lt;.75 moderate correlation, .75</a:t>
            </a:r>
            <a:r>
              <a:rPr lang="en-US" sz="2000" dirty="0" smtClean="0">
                <a:latin typeface="Cambria Math"/>
                <a:ea typeface="Cambria Math"/>
              </a:rPr>
              <a:t>≤</a:t>
            </a:r>
            <a:r>
              <a:rPr lang="en-US" sz="2000" dirty="0" smtClean="0"/>
              <a:t>r&lt;1 strong correlation).</a:t>
            </a:r>
          </a:p>
          <a:p>
            <a:r>
              <a:rPr lang="en-US" sz="2000" dirty="0"/>
              <a:t>r</a:t>
            </a:r>
            <a:r>
              <a:rPr lang="en-US" sz="2000" dirty="0" smtClean="0"/>
              <a:t> measures only the strength of a linear relationship. It does not describe a curved relationship.</a:t>
            </a:r>
          </a:p>
          <a:p>
            <a:r>
              <a:rPr lang="en-US" sz="2000" dirty="0"/>
              <a:t>r</a:t>
            </a:r>
            <a:r>
              <a:rPr lang="en-US" sz="2000" dirty="0" smtClean="0"/>
              <a:t> is not resistant to outliers since it is calculated using the mean and SD.</a:t>
            </a:r>
          </a:p>
          <a:p>
            <a:r>
              <a:rPr lang="en-US" sz="2000" dirty="0"/>
              <a:t>r</a:t>
            </a:r>
            <a:r>
              <a:rPr lang="en-US" sz="2000" dirty="0" smtClean="0"/>
              <a:t> is not affected by changes in scale or center (uses standardized values).</a:t>
            </a:r>
          </a:p>
          <a:p>
            <a:r>
              <a:rPr lang="en-US" sz="2000" b="1" dirty="0" smtClean="0">
                <a:solidFill>
                  <a:srgbClr val="FF0000"/>
                </a:solidFill>
              </a:rPr>
              <a:t>A scatterplot or correlation alone cannot demonstrate causation.</a:t>
            </a:r>
          </a:p>
        </p:txBody>
      </p:sp>
    </p:spTree>
    <p:extLst>
      <p:ext uri="{BB962C8B-B14F-4D97-AF65-F5344CB8AC3E}">
        <p14:creationId xmlns:p14="http://schemas.microsoft.com/office/powerpoint/2010/main" val="1265347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r>
              <a:rPr lang="en-US" dirty="0" smtClean="0"/>
              <a:t>Variable – information on each individual</a:t>
            </a:r>
          </a:p>
          <a:p>
            <a:pPr lvl="2"/>
            <a:r>
              <a:rPr lang="en-US" dirty="0" smtClean="0"/>
              <a:t>Categorical (qualitative) Data – fall into separate, non-overlapping categories.</a:t>
            </a:r>
          </a:p>
          <a:p>
            <a:pPr lvl="2"/>
            <a:r>
              <a:rPr lang="en-US" dirty="0" smtClean="0"/>
              <a:t>Numerical (quantitative) Data – have measurement units and can be averaged.</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Squares Regression Line (LSRL)</a:t>
            </a:r>
            <a:endParaRPr lang="en-US" dirty="0"/>
          </a:p>
        </p:txBody>
      </p:sp>
      <p:sp>
        <p:nvSpPr>
          <p:cNvPr id="3" name="Content Placeholder 2"/>
          <p:cNvSpPr>
            <a:spLocks noGrp="1"/>
          </p:cNvSpPr>
          <p:nvPr>
            <p:ph idx="1"/>
          </p:nvPr>
        </p:nvSpPr>
        <p:spPr/>
        <p:txBody>
          <a:bodyPr/>
          <a:lstStyle/>
          <a:p>
            <a:r>
              <a:rPr lang="en-US" dirty="0" smtClean="0"/>
              <a:t>LSRL is the line that minimizes the sum of the squared residuals.</a:t>
            </a:r>
          </a:p>
          <a:p>
            <a:r>
              <a:rPr lang="en-US" dirty="0" smtClean="0"/>
              <a:t>It is a linear model of the form:</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76080156"/>
              </p:ext>
            </p:extLst>
          </p:nvPr>
        </p:nvGraphicFramePr>
        <p:xfrm>
          <a:off x="4128227" y="2895600"/>
          <a:ext cx="2252870" cy="609600"/>
        </p:xfrm>
        <a:graphic>
          <a:graphicData uri="http://schemas.openxmlformats.org/presentationml/2006/ole">
            <mc:AlternateContent xmlns:mc="http://schemas.openxmlformats.org/markup-compatibility/2006">
              <mc:Choice xmlns:v="urn:schemas-microsoft-com:vml" Requires="v">
                <p:oleObj spid="_x0000_s7184" name="Equation" r:id="rId3" imgW="1079280" imgH="291960" progId="Equation.DSMT4">
                  <p:embed/>
                </p:oleObj>
              </mc:Choice>
              <mc:Fallback>
                <p:oleObj name="Equation" r:id="rId3" imgW="1079280" imgH="29196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227" y="2895600"/>
                        <a:ext cx="225287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3" descr="14_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3559381"/>
            <a:ext cx="3041724" cy="311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9305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715375" cy="1143000"/>
          </a:xfrm>
        </p:spPr>
        <p:txBody>
          <a:bodyPr/>
          <a:lstStyle/>
          <a:p>
            <a:r>
              <a:rPr lang="en-US" dirty="0" smtClean="0"/>
              <a:t>Facts About the LSRL</a:t>
            </a:r>
            <a:endParaRPr lang="en-US" dirty="0"/>
          </a:p>
        </p:txBody>
      </p:sp>
      <p:sp>
        <p:nvSpPr>
          <p:cNvPr id="3" name="Content Placeholder 2"/>
          <p:cNvSpPr>
            <a:spLocks noGrp="1"/>
          </p:cNvSpPr>
          <p:nvPr>
            <p:ph idx="1"/>
          </p:nvPr>
        </p:nvSpPr>
        <p:spPr>
          <a:xfrm>
            <a:off x="381000" y="1600200"/>
            <a:ext cx="8639175" cy="4525963"/>
          </a:xfrm>
        </p:spPr>
        <p:txBody>
          <a:bodyPr/>
          <a:lstStyle/>
          <a:p>
            <a:r>
              <a:rPr lang="en-US" sz="2000" dirty="0" smtClean="0"/>
              <a:t>The slope is: </a:t>
            </a:r>
          </a:p>
          <a:p>
            <a:endParaRPr lang="en-US" sz="2000" dirty="0" smtClean="0"/>
          </a:p>
          <a:p>
            <a:r>
              <a:rPr lang="en-US" sz="2000" dirty="0" smtClean="0"/>
              <a:t>Every LSRL goes through the point 	      . Substituting into the equation of the LSRL the y-intercept is:                 </a:t>
            </a:r>
          </a:p>
          <a:p>
            <a:endParaRPr lang="en-US" sz="2000" dirty="0" smtClean="0"/>
          </a:p>
          <a:p>
            <a:r>
              <a:rPr lang="en-US" sz="2000" dirty="0" smtClean="0"/>
              <a:t>R</a:t>
            </a:r>
            <a:r>
              <a:rPr lang="en-US" sz="2000" baseline="30000" dirty="0" smtClean="0"/>
              <a:t>2</a:t>
            </a:r>
            <a:r>
              <a:rPr lang="en-US" sz="2000" dirty="0" smtClean="0"/>
              <a:t>, the coefficient of determination, indicates how well the model fits the data. </a:t>
            </a:r>
          </a:p>
          <a:p>
            <a:r>
              <a:rPr lang="en-US" sz="2000" dirty="0" smtClean="0"/>
              <a:t>R</a:t>
            </a:r>
            <a:r>
              <a:rPr lang="en-US" sz="2000" baseline="30000" dirty="0" smtClean="0"/>
              <a:t>2</a:t>
            </a:r>
            <a:r>
              <a:rPr lang="en-US" sz="2000" dirty="0" smtClean="0"/>
              <a:t> gives the fraction of the variability of y that is explained or accounted for by the least squares linear regression line is in relating y to x. </a:t>
            </a:r>
          </a:p>
          <a:p>
            <a:r>
              <a:rPr lang="en-US" sz="2000" i="1" dirty="0" smtClean="0"/>
              <a:t>Causation </a:t>
            </a:r>
            <a:r>
              <a:rPr lang="en-US" sz="2000" b="1" i="1" dirty="0" smtClean="0"/>
              <a:t>cannot</a:t>
            </a:r>
            <a:r>
              <a:rPr lang="en-US" sz="2000" i="1" dirty="0" smtClean="0"/>
              <a:t> be demonstrated by the coefficient of determination.</a:t>
            </a:r>
            <a:endParaRPr lang="en-US" dirty="0" smtClean="0"/>
          </a:p>
          <a:p>
            <a:r>
              <a:rPr lang="en-US" sz="2000" dirty="0" smtClean="0"/>
              <a:t>Residuals are what are left over after fitting the model. They are the difference between the observed values and the corresponding predicted values.</a:t>
            </a:r>
          </a:p>
          <a:p>
            <a:r>
              <a:rPr lang="en-US" sz="2000" dirty="0" smtClean="0"/>
              <a:t>The sum of the residuals is always equal to zero.</a:t>
            </a:r>
          </a:p>
        </p:txBody>
      </p:sp>
      <p:graphicFrame>
        <p:nvGraphicFramePr>
          <p:cNvPr id="4" name="Object 3"/>
          <p:cNvGraphicFramePr>
            <a:graphicFrameLocks noChangeAspect="1"/>
          </p:cNvGraphicFramePr>
          <p:nvPr>
            <p:extLst>
              <p:ext uri="{D42A27DB-BD31-4B8C-83A1-F6EECF244321}">
                <p14:modId xmlns:p14="http://schemas.microsoft.com/office/powerpoint/2010/main" val="3811036655"/>
              </p:ext>
            </p:extLst>
          </p:nvPr>
        </p:nvGraphicFramePr>
        <p:xfrm>
          <a:off x="2438400" y="1447800"/>
          <a:ext cx="990600" cy="814848"/>
        </p:xfrm>
        <a:graphic>
          <a:graphicData uri="http://schemas.openxmlformats.org/presentationml/2006/ole">
            <mc:AlternateContent xmlns:mc="http://schemas.openxmlformats.org/markup-compatibility/2006">
              <mc:Choice xmlns:v="urn:schemas-microsoft-com:vml" Requires="v">
                <p:oleObj spid="_x0000_s8233" name="Equation" r:id="rId3" imgW="787320" imgH="647640" progId="Equation.DSMT4">
                  <p:embed/>
                </p:oleObj>
              </mc:Choice>
              <mc:Fallback>
                <p:oleObj name="Equation" r:id="rId3" imgW="787320" imgH="64764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47800"/>
                        <a:ext cx="990600" cy="8148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02245871"/>
              </p:ext>
            </p:extLst>
          </p:nvPr>
        </p:nvGraphicFramePr>
        <p:xfrm>
          <a:off x="4876800" y="2438400"/>
          <a:ext cx="558800" cy="266700"/>
        </p:xfrm>
        <a:graphic>
          <a:graphicData uri="http://schemas.openxmlformats.org/presentationml/2006/ole">
            <mc:AlternateContent xmlns:mc="http://schemas.openxmlformats.org/markup-compatibility/2006">
              <mc:Choice xmlns:v="urn:schemas-microsoft-com:vml" Requires="v">
                <p:oleObj spid="_x0000_s8234" name="Equation" r:id="rId5" imgW="558720" imgH="266400" progId="Equation.DSMT4">
                  <p:embed/>
                </p:oleObj>
              </mc:Choice>
              <mc:Fallback>
                <p:oleObj name="Equation" r:id="rId5" imgW="558720" imgH="26640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2438400"/>
                        <a:ext cx="5588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82163828"/>
              </p:ext>
            </p:extLst>
          </p:nvPr>
        </p:nvGraphicFramePr>
        <p:xfrm>
          <a:off x="4267199" y="2743200"/>
          <a:ext cx="1600201" cy="423042"/>
        </p:xfrm>
        <a:graphic>
          <a:graphicData uri="http://schemas.openxmlformats.org/presentationml/2006/ole">
            <mc:AlternateContent xmlns:mc="http://schemas.openxmlformats.org/markup-compatibility/2006">
              <mc:Choice xmlns:v="urn:schemas-microsoft-com:vml" Requires="v">
                <p:oleObj spid="_x0000_s8235" name="Equation" r:id="rId7" imgW="1104840" imgH="291960" progId="Equation.DSMT4">
                  <p:embed/>
                </p:oleObj>
              </mc:Choice>
              <mc:Fallback>
                <p:oleObj name="Equation" r:id="rId7" imgW="1104840" imgH="291960" progId="Equation.DSMT4">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199" y="2743200"/>
                        <a:ext cx="1600201" cy="4230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311431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2743200" y="1544893"/>
            <a:ext cx="5943600" cy="5101730"/>
          </a:xfrm>
          <a:prstGeom prst="rect">
            <a:avLst/>
          </a:prstGeom>
        </p:spPr>
      </p:pic>
    </p:spTree>
    <p:extLst>
      <p:ext uri="{BB962C8B-B14F-4D97-AF65-F5344CB8AC3E}">
        <p14:creationId xmlns:p14="http://schemas.microsoft.com/office/powerpoint/2010/main" val="33399725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Residual Plot</a:t>
            </a:r>
            <a:endParaRPr lang="en-US" dirty="0"/>
          </a:p>
        </p:txBody>
      </p:sp>
      <p:sp>
        <p:nvSpPr>
          <p:cNvPr id="3" name="Content Placeholder 2"/>
          <p:cNvSpPr>
            <a:spLocks noGrp="1"/>
          </p:cNvSpPr>
          <p:nvPr>
            <p:ph idx="1"/>
          </p:nvPr>
        </p:nvSpPr>
        <p:spPr>
          <a:xfrm>
            <a:off x="228600" y="1600200"/>
            <a:ext cx="8791575" cy="4876799"/>
          </a:xfrm>
        </p:spPr>
        <p:txBody>
          <a:bodyPr/>
          <a:lstStyle/>
          <a:p>
            <a:r>
              <a:rPr lang="en-US" sz="1800" dirty="0" smtClean="0"/>
              <a:t>The residual is the directed distance between the observed and predicted value.</a:t>
            </a:r>
          </a:p>
          <a:p>
            <a:r>
              <a:rPr lang="en-US" sz="1800" dirty="0" smtClean="0"/>
              <a:t>A residual plot graphs these directed distances against either the explanatory or the predicted variable.</a:t>
            </a:r>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pPr marL="0" indent="0">
              <a:buNone/>
            </a:pPr>
            <a:endParaRPr lang="en-US" sz="1800" dirty="0" smtClean="0"/>
          </a:p>
          <a:p>
            <a:r>
              <a:rPr lang="en-US" sz="1800" dirty="0" smtClean="0"/>
              <a:t>No regression analysis is complete without a residual plot to check that the model is reasonable.</a:t>
            </a:r>
          </a:p>
          <a:p>
            <a:r>
              <a:rPr lang="en-US" sz="1800" dirty="0" smtClean="0"/>
              <a:t>A reasonable model is one whose residual plot shows no discernible pattern.</a:t>
            </a:r>
          </a:p>
          <a:p>
            <a:r>
              <a:rPr lang="en-US" sz="1800" dirty="0" smtClean="0"/>
              <a:t>Any function is linear if plotted over a small enough interval. A residual plot will help you see patterns in the data that may not be apparent in the original graph.</a:t>
            </a:r>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1905000" y="2590800"/>
            <a:ext cx="5221224" cy="2215896"/>
          </a:xfrm>
          <a:prstGeom prst="rect">
            <a:avLst/>
          </a:prstGeom>
        </p:spPr>
      </p:pic>
    </p:spTree>
    <p:extLst>
      <p:ext uri="{BB962C8B-B14F-4D97-AF65-F5344CB8AC3E}">
        <p14:creationId xmlns:p14="http://schemas.microsoft.com/office/powerpoint/2010/main" val="39355896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Extrapolation</a:t>
            </a:r>
            <a:endParaRPr lang="en-US" dirty="0"/>
          </a:p>
        </p:txBody>
      </p:sp>
      <p:sp>
        <p:nvSpPr>
          <p:cNvPr id="3" name="Content Placeholder 2"/>
          <p:cNvSpPr>
            <a:spLocks noGrp="1"/>
          </p:cNvSpPr>
          <p:nvPr>
            <p:ph idx="1"/>
          </p:nvPr>
        </p:nvSpPr>
        <p:spPr/>
        <p:txBody>
          <a:bodyPr/>
          <a:lstStyle/>
          <a:p>
            <a:r>
              <a:rPr lang="en-US" dirty="0" smtClean="0"/>
              <a:t>Making predictions for x-values that lie far from the data we used to build the regression model is highly dangerous. There are no guarantees that the pattern we see in the model will continue.</a:t>
            </a:r>
            <a:endParaRPr lang="en-US" dirty="0"/>
          </a:p>
        </p:txBody>
      </p:sp>
    </p:spTree>
    <p:extLst>
      <p:ext uri="{BB962C8B-B14F-4D97-AF65-F5344CB8AC3E}">
        <p14:creationId xmlns:p14="http://schemas.microsoft.com/office/powerpoint/2010/main" val="20864897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and Influential Points</a:t>
            </a:r>
            <a:endParaRPr lang="en-US" dirty="0"/>
          </a:p>
        </p:txBody>
      </p:sp>
      <p:sp>
        <p:nvSpPr>
          <p:cNvPr id="3" name="Content Placeholder 2"/>
          <p:cNvSpPr>
            <a:spLocks noGrp="1"/>
          </p:cNvSpPr>
          <p:nvPr>
            <p:ph idx="1"/>
          </p:nvPr>
        </p:nvSpPr>
        <p:spPr/>
        <p:txBody>
          <a:bodyPr/>
          <a:lstStyle/>
          <a:p>
            <a:r>
              <a:rPr lang="en-US" dirty="0" smtClean="0"/>
              <a:t>Outliers can strongly influence regression.</a:t>
            </a:r>
          </a:p>
          <a:p>
            <a:r>
              <a:rPr lang="en-US" dirty="0" smtClean="0"/>
              <a:t>Can have outliers in the x-value, the y-value, or from the overall pattern (x and y values). </a:t>
            </a:r>
          </a:p>
          <a:p>
            <a:r>
              <a:rPr lang="en-US" dirty="0" smtClean="0"/>
              <a:t>A point has leverage and is called an influential point if its removal causes a dramatic change in the slope of the regression line.</a:t>
            </a:r>
            <a:endParaRPr lang="en-US" dirty="0"/>
          </a:p>
        </p:txBody>
      </p:sp>
    </p:spTree>
    <p:extLst>
      <p:ext uri="{BB962C8B-B14F-4D97-AF65-F5344CB8AC3E}">
        <p14:creationId xmlns:p14="http://schemas.microsoft.com/office/powerpoint/2010/main" val="25402702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and Influential Points</a:t>
            </a:r>
          </a:p>
        </p:txBody>
      </p:sp>
      <p:sp>
        <p:nvSpPr>
          <p:cNvPr id="3" name="Content Placeholder 2"/>
          <p:cNvSpPr>
            <a:spLocks noGrp="1"/>
          </p:cNvSpPr>
          <p:nvPr>
            <p:ph idx="1"/>
          </p:nvPr>
        </p:nvSpPr>
        <p:spPr>
          <a:xfrm>
            <a:off x="381000" y="4419600"/>
            <a:ext cx="8639175" cy="1706563"/>
          </a:xfrm>
        </p:spPr>
        <p:txBody>
          <a:bodyPr/>
          <a:lstStyle/>
          <a:p>
            <a:r>
              <a:rPr lang="en-US" dirty="0" smtClean="0"/>
              <a:t>The indicated outlier lies outside the overall pattern of the data, its removal has little effect on the slope of the regression line. It would not be considered an influential point.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1077302" y="1702767"/>
            <a:ext cx="7152298" cy="2421177"/>
          </a:xfrm>
          <a:prstGeom prst="rect">
            <a:avLst/>
          </a:prstGeom>
        </p:spPr>
      </p:pic>
    </p:spTree>
    <p:extLst>
      <p:ext uri="{BB962C8B-B14F-4D97-AF65-F5344CB8AC3E}">
        <p14:creationId xmlns:p14="http://schemas.microsoft.com/office/powerpoint/2010/main" val="2575485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Outliers and Influential Points</a:t>
            </a:r>
          </a:p>
        </p:txBody>
      </p:sp>
      <p:sp>
        <p:nvSpPr>
          <p:cNvPr id="3" name="Content Placeholder 2"/>
          <p:cNvSpPr>
            <a:spLocks noGrp="1"/>
          </p:cNvSpPr>
          <p:nvPr>
            <p:ph idx="1"/>
          </p:nvPr>
        </p:nvSpPr>
        <p:spPr>
          <a:xfrm>
            <a:off x="381000" y="4572000"/>
            <a:ext cx="8639175" cy="1554163"/>
          </a:xfrm>
        </p:spPr>
        <p:txBody>
          <a:bodyPr/>
          <a:lstStyle/>
          <a:p>
            <a:r>
              <a:rPr lang="en-US" dirty="0" smtClean="0"/>
              <a:t>The outlier in the x direction, if removed causes a dramatic change in the slope of the regression line. This point has leverage and is an influential point.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546846" y="1613906"/>
            <a:ext cx="8063753" cy="2747782"/>
          </a:xfrm>
          <a:prstGeom prst="rect">
            <a:avLst/>
          </a:prstGeom>
        </p:spPr>
      </p:pic>
    </p:spTree>
    <p:extLst>
      <p:ext uri="{BB962C8B-B14F-4D97-AF65-F5344CB8AC3E}">
        <p14:creationId xmlns:p14="http://schemas.microsoft.com/office/powerpoint/2010/main" val="22164799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Using a LSRL</a:t>
            </a:r>
            <a:endParaRPr lang="en-US" dirty="0"/>
          </a:p>
        </p:txBody>
      </p:sp>
      <p:sp>
        <p:nvSpPr>
          <p:cNvPr id="3" name="Content Placeholder 2"/>
          <p:cNvSpPr>
            <a:spLocks noGrp="1"/>
          </p:cNvSpPr>
          <p:nvPr>
            <p:ph idx="1"/>
          </p:nvPr>
        </p:nvSpPr>
        <p:spPr>
          <a:xfrm>
            <a:off x="2693988" y="1981200"/>
            <a:ext cx="6326187" cy="4144963"/>
          </a:xfrm>
        </p:spPr>
        <p:txBody>
          <a:bodyPr/>
          <a:lstStyle/>
          <a:p>
            <a:r>
              <a:rPr lang="en-US" dirty="0" smtClean="0"/>
              <a:t>Conditions for regression.</a:t>
            </a:r>
          </a:p>
          <a:p>
            <a:pPr lvl="1"/>
            <a:r>
              <a:rPr lang="en-US" dirty="0" smtClean="0"/>
              <a:t>Data follow a straight-line pattern.</a:t>
            </a:r>
          </a:p>
          <a:p>
            <a:pPr lvl="1"/>
            <a:r>
              <a:rPr lang="en-US" dirty="0" smtClean="0"/>
              <a:t>No outliers.</a:t>
            </a:r>
          </a:p>
          <a:p>
            <a:pPr lvl="1"/>
            <a:r>
              <a:rPr lang="en-US" dirty="0" smtClean="0"/>
              <a:t>Residual plot shows no obvious patterns.</a:t>
            </a:r>
            <a:endParaRPr lang="en-US" dirty="0"/>
          </a:p>
        </p:txBody>
      </p:sp>
    </p:spTree>
    <p:extLst>
      <p:ext uri="{BB962C8B-B14F-4D97-AF65-F5344CB8AC3E}">
        <p14:creationId xmlns:p14="http://schemas.microsoft.com/office/powerpoint/2010/main" val="25237689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Outputs</a:t>
            </a:r>
            <a:endParaRPr lang="en-US" dirty="0"/>
          </a:p>
        </p:txBody>
      </p:sp>
      <p:sp>
        <p:nvSpPr>
          <p:cNvPr id="3" name="Content Placeholder 2"/>
          <p:cNvSpPr>
            <a:spLocks noGrp="1"/>
          </p:cNvSpPr>
          <p:nvPr>
            <p:ph idx="1"/>
          </p:nvPr>
        </p:nvSpPr>
        <p:spPr>
          <a:xfrm>
            <a:off x="304800" y="1600200"/>
            <a:ext cx="8715375" cy="4525963"/>
          </a:xfrm>
        </p:spPr>
        <p:txBody>
          <a:bodyPr/>
          <a:lstStyle/>
          <a:p>
            <a:r>
              <a:rPr lang="en-US" sz="2000" dirty="0" smtClean="0"/>
              <a:t>It is necessary to be able to read computer outputs to be successful on the AP exam.</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r>
              <a:rPr lang="en-US" sz="2000" dirty="0" smtClean="0"/>
              <a:t>There will be things on the printout that you might not be familiar with. Don’t worry about those values. Focus on finding the information you need to write the equation of the LSRL and describe the strength of the relationship.</a:t>
            </a:r>
            <a:endParaRPr lang="en-US"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1680" y="2362200"/>
            <a:ext cx="5120640" cy="2798064"/>
          </a:xfrm>
          <a:prstGeom prst="rect">
            <a:avLst/>
          </a:prstGeom>
        </p:spPr>
      </p:pic>
    </p:spTree>
    <p:extLst>
      <p:ext uri="{BB962C8B-B14F-4D97-AF65-F5344CB8AC3E}">
        <p14:creationId xmlns:p14="http://schemas.microsoft.com/office/powerpoint/2010/main" val="3324605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Where, How, Why</a:t>
            </a:r>
            <a:endParaRPr lang="en-US" dirty="0"/>
          </a:p>
        </p:txBody>
      </p:sp>
      <p:sp>
        <p:nvSpPr>
          <p:cNvPr id="3" name="Content Placeholder 2"/>
          <p:cNvSpPr>
            <a:spLocks noGrp="1"/>
          </p:cNvSpPr>
          <p:nvPr>
            <p:ph idx="1"/>
          </p:nvPr>
        </p:nvSpPr>
        <p:spPr/>
        <p:txBody>
          <a:bodyPr/>
          <a:lstStyle/>
          <a:p>
            <a:r>
              <a:rPr lang="en-US" dirty="0" smtClean="0"/>
              <a:t>When and Where</a:t>
            </a:r>
          </a:p>
          <a:p>
            <a:pPr lvl="1"/>
            <a:r>
              <a:rPr lang="en-US" dirty="0" smtClean="0"/>
              <a:t>Gives context to data for better understanding.</a:t>
            </a:r>
          </a:p>
          <a:p>
            <a:r>
              <a:rPr lang="en-US" dirty="0" smtClean="0"/>
              <a:t>How</a:t>
            </a:r>
          </a:p>
          <a:p>
            <a:pPr lvl="1"/>
            <a:r>
              <a:rPr lang="en-US" dirty="0" smtClean="0"/>
              <a:t>Sample method (possible bias), makes a difference in analysis of data.</a:t>
            </a:r>
          </a:p>
          <a:p>
            <a:r>
              <a:rPr lang="en-US" dirty="0" smtClean="0"/>
              <a:t>Why</a:t>
            </a:r>
          </a:p>
          <a:p>
            <a:pPr lvl="1"/>
            <a:r>
              <a:rPr lang="en-US" dirty="0" smtClean="0"/>
              <a:t>Helps interpret the data.</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343775" cy="1143000"/>
          </a:xfrm>
        </p:spPr>
        <p:txBody>
          <a:bodyPr/>
          <a:lstStyle/>
          <a:p>
            <a:r>
              <a:rPr lang="en-US" dirty="0" smtClean="0"/>
              <a:t>Typical Questions Regarding the LSRL</a:t>
            </a:r>
            <a:endParaRPr lang="en-US" dirty="0"/>
          </a:p>
        </p:txBody>
      </p:sp>
      <p:sp>
        <p:nvSpPr>
          <p:cNvPr id="3" name="Content Placeholder 2"/>
          <p:cNvSpPr>
            <a:spLocks noGrp="1"/>
          </p:cNvSpPr>
          <p:nvPr>
            <p:ph idx="1"/>
          </p:nvPr>
        </p:nvSpPr>
        <p:spPr>
          <a:xfrm>
            <a:off x="1828800" y="1981200"/>
            <a:ext cx="7191375" cy="4144963"/>
          </a:xfrm>
        </p:spPr>
        <p:txBody>
          <a:bodyPr/>
          <a:lstStyle/>
          <a:p>
            <a:r>
              <a:rPr lang="en-US" dirty="0" smtClean="0"/>
              <a:t>State the equation of the LSRL. Define any variables used.</a:t>
            </a:r>
          </a:p>
          <a:p>
            <a:r>
              <a:rPr lang="en-US" dirty="0" smtClean="0"/>
              <a:t>Interpret the slope and the y-intercept of the LSRL.</a:t>
            </a:r>
          </a:p>
          <a:p>
            <a:r>
              <a:rPr lang="en-US" dirty="0" smtClean="0"/>
              <a:t>State and interpret the correlation coefficient.</a:t>
            </a:r>
          </a:p>
          <a:p>
            <a:r>
              <a:rPr lang="en-US" dirty="0"/>
              <a:t>State and interpret </a:t>
            </a:r>
            <a:r>
              <a:rPr lang="en-US" dirty="0" smtClean="0"/>
              <a:t>the coefficient of determination</a:t>
            </a:r>
          </a:p>
          <a:p>
            <a:r>
              <a:rPr lang="en-US" dirty="0" smtClean="0"/>
              <a:t>Predict a response value using the LSRL.</a:t>
            </a:r>
          </a:p>
          <a:p>
            <a:r>
              <a:rPr lang="en-US" dirty="0" smtClean="0"/>
              <a:t>Calculate a residual.</a:t>
            </a:r>
            <a:endParaRPr lang="en-US" dirty="0"/>
          </a:p>
          <a:p>
            <a:endParaRPr lang="en-US" dirty="0"/>
          </a:p>
        </p:txBody>
      </p:sp>
    </p:spTree>
    <p:extLst>
      <p:ext uri="{BB962C8B-B14F-4D97-AF65-F5344CB8AC3E}">
        <p14:creationId xmlns:p14="http://schemas.microsoft.com/office/powerpoint/2010/main" val="1312649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Re-expressing Data:</a:t>
            </a:r>
            <a:br>
              <a:rPr lang="en-US" dirty="0" smtClean="0"/>
            </a:br>
            <a:r>
              <a:rPr lang="en-US" dirty="0" smtClean="0"/>
              <a:t>Strengthening Relationships</a:t>
            </a:r>
            <a:endParaRPr lang="en-US" dirty="0"/>
          </a:p>
        </p:txBody>
      </p:sp>
      <p:sp>
        <p:nvSpPr>
          <p:cNvPr id="3" name="Content Placeholder 2"/>
          <p:cNvSpPr>
            <a:spLocks noGrp="1"/>
          </p:cNvSpPr>
          <p:nvPr>
            <p:ph idx="1"/>
          </p:nvPr>
        </p:nvSpPr>
        <p:spPr>
          <a:xfrm>
            <a:off x="2693988" y="1981200"/>
            <a:ext cx="6326187" cy="4144963"/>
          </a:xfrm>
        </p:spPr>
        <p:txBody>
          <a:bodyPr/>
          <a:lstStyle/>
          <a:p>
            <a:r>
              <a:rPr lang="en-US" dirty="0" smtClean="0"/>
              <a:t>Used to create a graph that is more linear.</a:t>
            </a:r>
          </a:p>
          <a:p>
            <a:r>
              <a:rPr lang="en-US" dirty="0" smtClean="0"/>
              <a:t>The process is often one of trail and error. </a:t>
            </a:r>
          </a:p>
          <a:p>
            <a:r>
              <a:rPr lang="en-US" dirty="0" smtClean="0"/>
              <a:t>Get a “feel” for a model, try it, then check the residual plot and the coefficient of determination for appropriateness of the model.</a:t>
            </a:r>
            <a:endParaRPr lang="en-US" dirty="0"/>
          </a:p>
        </p:txBody>
      </p:sp>
    </p:spTree>
    <p:extLst>
      <p:ext uri="{BB962C8B-B14F-4D97-AF65-F5344CB8AC3E}">
        <p14:creationId xmlns:p14="http://schemas.microsoft.com/office/powerpoint/2010/main" val="32825310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Re-express Data?</a:t>
            </a:r>
            <a:endParaRPr lang="en-US" dirty="0"/>
          </a:p>
        </p:txBody>
      </p:sp>
      <p:sp>
        <p:nvSpPr>
          <p:cNvPr id="6" name="Content Placeholder 5"/>
          <p:cNvSpPr>
            <a:spLocks noGrp="1"/>
          </p:cNvSpPr>
          <p:nvPr>
            <p:ph sz="half" idx="2"/>
          </p:nvPr>
        </p:nvSpPr>
        <p:spPr>
          <a:xfrm>
            <a:off x="457200" y="4800601"/>
            <a:ext cx="4040188" cy="1325562"/>
          </a:xfrm>
        </p:spPr>
        <p:txBody>
          <a:bodyPr/>
          <a:lstStyle/>
          <a:p>
            <a:r>
              <a:rPr lang="en-US" sz="1800" dirty="0" smtClean="0"/>
              <a:t>To make a scatterplot have a more constant spread throughout rather than follow a fan shape. Take the log of both the x and y.</a:t>
            </a:r>
          </a:p>
        </p:txBody>
      </p:sp>
      <p:sp>
        <p:nvSpPr>
          <p:cNvPr id="13" name="Content Placeholder 12"/>
          <p:cNvSpPr>
            <a:spLocks noGrp="1"/>
          </p:cNvSpPr>
          <p:nvPr>
            <p:ph sz="quarter" idx="4"/>
          </p:nvPr>
        </p:nvSpPr>
        <p:spPr>
          <a:xfrm>
            <a:off x="457200" y="1981201"/>
            <a:ext cx="8229601" cy="990600"/>
          </a:xfrm>
        </p:spPr>
        <p:txBody>
          <a:bodyPr/>
          <a:lstStyle/>
          <a:p>
            <a:r>
              <a:rPr lang="en-US" sz="1800" dirty="0"/>
              <a:t>To make the form of a scatterplot more nearly linear. Take the log of the x or y or both.</a:t>
            </a:r>
            <a:endParaRPr lang="en-US" dirty="0"/>
          </a:p>
          <a:p>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2891598"/>
            <a:ext cx="3657601" cy="1455889"/>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606188" y="2895600"/>
            <a:ext cx="3657602" cy="145188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800000">
            <a:off x="4724398" y="4760101"/>
            <a:ext cx="3657601" cy="1322444"/>
          </a:xfrm>
          <a:prstGeom prst="rect">
            <a:avLst/>
          </a:prstGeom>
        </p:spPr>
      </p:pic>
    </p:spTree>
    <p:extLst>
      <p:ext uri="{BB962C8B-B14F-4D97-AF65-F5344CB8AC3E}">
        <p14:creationId xmlns:p14="http://schemas.microsoft.com/office/powerpoint/2010/main" val="37269474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Why Re-express Data?</a:t>
            </a:r>
          </a:p>
        </p:txBody>
      </p:sp>
      <p:sp>
        <p:nvSpPr>
          <p:cNvPr id="8" name="Content Placeholder 7"/>
          <p:cNvSpPr>
            <a:spLocks noGrp="1"/>
          </p:cNvSpPr>
          <p:nvPr>
            <p:ph idx="1"/>
          </p:nvPr>
        </p:nvSpPr>
        <p:spPr/>
        <p:txBody>
          <a:bodyPr/>
          <a:lstStyle/>
          <a:p>
            <a:r>
              <a:rPr lang="en-US" dirty="0" smtClean="0"/>
              <a:t>Correlation and regression are used only to describe linear relationships. Transformations provide us with a method for straightening curved data so that we can use the tools of linear regression to summarize and analyze curved data.</a:t>
            </a:r>
          </a:p>
          <a:p>
            <a:r>
              <a:rPr lang="en-US" dirty="0" smtClean="0"/>
              <a:t>If the data changes direction (curve downward then upward or vice versa), it cannot be transformed to make it linear.</a:t>
            </a:r>
            <a:endParaRPr lang="en-US" dirty="0"/>
          </a:p>
        </p:txBody>
      </p:sp>
    </p:spTree>
    <p:extLst>
      <p:ext uri="{BB962C8B-B14F-4D97-AF65-F5344CB8AC3E}">
        <p14:creationId xmlns:p14="http://schemas.microsoft.com/office/powerpoint/2010/main" val="40427386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logarithms to Transformation Data</a:t>
            </a:r>
            <a:endParaRPr lang="en-US" dirty="0"/>
          </a:p>
        </p:txBody>
      </p:sp>
      <p:sp>
        <p:nvSpPr>
          <p:cNvPr id="3" name="Content Placeholder 2"/>
          <p:cNvSpPr>
            <a:spLocks noGrp="1"/>
          </p:cNvSpPr>
          <p:nvPr>
            <p:ph idx="1"/>
          </p:nvPr>
        </p:nvSpPr>
        <p:spPr/>
        <p:txBody>
          <a:bodyPr/>
          <a:lstStyle/>
          <a:p>
            <a:r>
              <a:rPr lang="en-US" dirty="0" smtClean="0"/>
              <a:t>Remember, after making a transformation, reexamine a residual plot to check for the desired effect.</a:t>
            </a:r>
          </a:p>
          <a:p>
            <a:r>
              <a:rPr lang="en-US" dirty="0" smtClean="0"/>
              <a:t>When you use transformed data to create a linear model, your regression equation is not in terms of (x, y) but in terms of the transformed variable.</a:t>
            </a:r>
          </a:p>
          <a:p>
            <a:r>
              <a:rPr lang="en-US" dirty="0" smtClean="0"/>
              <a:t>After finding a LSRL on the transformed data, conduct an inverse transformation of the LSRL to obtain a model for the original data.</a:t>
            </a:r>
            <a:endParaRPr lang="en-US" dirty="0"/>
          </a:p>
        </p:txBody>
      </p:sp>
    </p:spTree>
    <p:extLst>
      <p:ext uri="{BB962C8B-B14F-4D97-AF65-F5344CB8AC3E}">
        <p14:creationId xmlns:p14="http://schemas.microsoft.com/office/powerpoint/2010/main" val="19730110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You Need to Know</a:t>
            </a:r>
          </a:p>
        </p:txBody>
      </p:sp>
      <p:sp>
        <p:nvSpPr>
          <p:cNvPr id="5" name="Content Placeholder 4"/>
          <p:cNvSpPr>
            <a:spLocks noGrp="1"/>
          </p:cNvSpPr>
          <p:nvPr>
            <p:ph idx="1"/>
          </p:nvPr>
        </p:nvSpPr>
        <p:spPr/>
        <p:txBody>
          <a:bodyPr/>
          <a:lstStyle/>
          <a:p>
            <a:r>
              <a:rPr lang="en-US" dirty="0"/>
              <a:t>Recognize whether each variable is quantitative or categorical.</a:t>
            </a:r>
            <a:endParaRPr lang="en-US" sz="2800" dirty="0"/>
          </a:p>
          <a:p>
            <a:r>
              <a:rPr lang="en-US" dirty="0" smtClean="0"/>
              <a:t>Identify </a:t>
            </a:r>
            <a:r>
              <a:rPr lang="en-US" dirty="0"/>
              <a:t>the explanatory and response variables in situations where one variable explains or influences another</a:t>
            </a:r>
            <a:r>
              <a:rPr lang="en-US" dirty="0" smtClean="0"/>
              <a:t>.</a:t>
            </a:r>
          </a:p>
          <a:p>
            <a:r>
              <a:rPr lang="en-US" dirty="0"/>
              <a:t>Make a scatterplot to display the relationship between two quantitative variables. Place the explanatory variable (if any) on the horizontal scale of the plot.</a:t>
            </a:r>
            <a:endParaRPr lang="en-US" sz="2800" dirty="0"/>
          </a:p>
          <a:p>
            <a:r>
              <a:rPr lang="en-US" dirty="0"/>
              <a:t>Add a categorical variable to a scatterplot by using a different plotting symbol or </a:t>
            </a:r>
            <a:r>
              <a:rPr lang="en-US" dirty="0" smtClean="0"/>
              <a:t>color.</a:t>
            </a:r>
            <a:endParaRPr lang="en-US" dirty="0"/>
          </a:p>
          <a:p>
            <a:endParaRPr lang="en-US" dirty="0"/>
          </a:p>
        </p:txBody>
      </p:sp>
    </p:spTree>
    <p:extLst>
      <p:ext uri="{BB962C8B-B14F-4D97-AF65-F5344CB8AC3E}">
        <p14:creationId xmlns:p14="http://schemas.microsoft.com/office/powerpoint/2010/main" val="36774847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You Need to Know</a:t>
            </a:r>
          </a:p>
        </p:txBody>
      </p:sp>
      <p:sp>
        <p:nvSpPr>
          <p:cNvPr id="7" name="Content Placeholder 6"/>
          <p:cNvSpPr>
            <a:spLocks noGrp="1"/>
          </p:cNvSpPr>
          <p:nvPr>
            <p:ph idx="1"/>
          </p:nvPr>
        </p:nvSpPr>
        <p:spPr/>
        <p:txBody>
          <a:bodyPr/>
          <a:lstStyle/>
          <a:p>
            <a:r>
              <a:rPr lang="en-US" dirty="0"/>
              <a:t>Describe the direction, form, and strength of the overall pattern of a scatterplot. In particular, recognize positive or negative association and linear (straight-line) patterns. Recognize outliers in a scatterplot.</a:t>
            </a:r>
            <a:endParaRPr lang="en-US" sz="2800" dirty="0"/>
          </a:p>
          <a:p>
            <a:r>
              <a:rPr lang="en-US" dirty="0"/>
              <a:t>Using a calculator, find the correlation </a:t>
            </a:r>
            <a:r>
              <a:rPr lang="en-US" sz="1800" i="1" dirty="0"/>
              <a:t>r </a:t>
            </a:r>
            <a:r>
              <a:rPr lang="en-US" dirty="0"/>
              <a:t>between two quantitative variables.</a:t>
            </a:r>
            <a:endParaRPr lang="en-US" sz="2800" dirty="0"/>
          </a:p>
          <a:p>
            <a:r>
              <a:rPr lang="en-US" dirty="0"/>
              <a:t>Know the basic properties of correlation:  r measures the strength and direction of linear relationships only; -1</a:t>
            </a:r>
            <a:r>
              <a:rPr lang="en-US" sz="3200" dirty="0"/>
              <a:t> </a:t>
            </a:r>
            <a:r>
              <a:rPr lang="en-US" sz="1600" dirty="0"/>
              <a:t>≤ </a:t>
            </a:r>
            <a:r>
              <a:rPr lang="en-US" sz="2800" i="1" dirty="0"/>
              <a:t>r </a:t>
            </a:r>
            <a:r>
              <a:rPr lang="en-US" sz="1600" dirty="0"/>
              <a:t>≤ </a:t>
            </a:r>
            <a:r>
              <a:rPr lang="en-US" dirty="0"/>
              <a:t>1</a:t>
            </a:r>
            <a:r>
              <a:rPr lang="en-US" sz="3200" dirty="0"/>
              <a:t> </a:t>
            </a:r>
            <a:r>
              <a:rPr lang="en-US" dirty="0"/>
              <a:t>always; </a:t>
            </a:r>
            <a:r>
              <a:rPr lang="en-US" sz="2800" i="1" dirty="0"/>
              <a:t>r </a:t>
            </a:r>
            <a:r>
              <a:rPr lang="en-US" sz="2000" dirty="0"/>
              <a:t>= </a:t>
            </a:r>
            <a:r>
              <a:rPr lang="en-US" dirty="0"/>
              <a:t>± 1</a:t>
            </a:r>
            <a:r>
              <a:rPr lang="en-US" sz="3200" dirty="0"/>
              <a:t> </a:t>
            </a:r>
            <a:r>
              <a:rPr lang="en-US" dirty="0"/>
              <a:t>only for perfect straight-line relations; </a:t>
            </a:r>
            <a:r>
              <a:rPr lang="en-US" i="1" dirty="0"/>
              <a:t>r </a:t>
            </a:r>
            <a:r>
              <a:rPr lang="en-US" dirty="0"/>
              <a:t>moves away from O toward ±</a:t>
            </a:r>
            <a:r>
              <a:rPr lang="en-US" sz="3200" dirty="0"/>
              <a:t> </a:t>
            </a:r>
            <a:r>
              <a:rPr lang="en-US" dirty="0"/>
              <a:t>1 as the linear relation gets stronger.</a:t>
            </a:r>
            <a:endParaRPr lang="en-US" sz="2800" dirty="0"/>
          </a:p>
          <a:p>
            <a:endParaRPr lang="en-US" dirty="0"/>
          </a:p>
        </p:txBody>
      </p:sp>
    </p:spTree>
    <p:extLst>
      <p:ext uri="{BB962C8B-B14F-4D97-AF65-F5344CB8AC3E}">
        <p14:creationId xmlns:p14="http://schemas.microsoft.com/office/powerpoint/2010/main" val="24645787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Explain what the slope </a:t>
            </a:r>
            <a:r>
              <a:rPr lang="en-US" i="1" dirty="0"/>
              <a:t>b</a:t>
            </a:r>
            <a:r>
              <a:rPr lang="en-US" sz="3200" i="1" dirty="0"/>
              <a:t> </a:t>
            </a:r>
            <a:r>
              <a:rPr lang="en-US" dirty="0"/>
              <a:t>and the y</a:t>
            </a:r>
            <a:r>
              <a:rPr lang="en-US" i="1" dirty="0"/>
              <a:t> </a:t>
            </a:r>
            <a:r>
              <a:rPr lang="en-US" dirty="0"/>
              <a:t>intercept </a:t>
            </a:r>
            <a:r>
              <a:rPr lang="en-US" sz="1800" i="1" dirty="0"/>
              <a:t>a </a:t>
            </a:r>
            <a:r>
              <a:rPr lang="en-US" dirty="0"/>
              <a:t>mean in the equation y = a + </a:t>
            </a:r>
            <a:r>
              <a:rPr lang="en-US" dirty="0" err="1"/>
              <a:t>b</a:t>
            </a:r>
            <a:r>
              <a:rPr lang="en-US" i="1" dirty="0" err="1"/>
              <a:t>x</a:t>
            </a:r>
            <a:r>
              <a:rPr lang="en-US" dirty="0"/>
              <a:t> of a regression  line.</a:t>
            </a:r>
            <a:endParaRPr lang="en-US" sz="2800" dirty="0"/>
          </a:p>
          <a:p>
            <a:r>
              <a:rPr lang="en-US" dirty="0"/>
              <a:t>Using a calculator, find the least-squares regression line for predicting values of a response variable </a:t>
            </a:r>
            <a:r>
              <a:rPr lang="en-US" i="1" dirty="0"/>
              <a:t>y </a:t>
            </a:r>
            <a:r>
              <a:rPr lang="en-US" dirty="0"/>
              <a:t>from an explanatory variable </a:t>
            </a:r>
            <a:r>
              <a:rPr lang="en-US" sz="2800" i="1" dirty="0"/>
              <a:t>x </a:t>
            </a:r>
            <a:r>
              <a:rPr lang="en-US" dirty="0"/>
              <a:t>from data.</a:t>
            </a:r>
            <a:endParaRPr lang="en-US" sz="2800" dirty="0"/>
          </a:p>
          <a:p>
            <a:r>
              <a:rPr lang="en-US" dirty="0"/>
              <a:t>Find the slope and intercept of the least-squares regression line from the  means and standard deviations of </a:t>
            </a:r>
            <a:r>
              <a:rPr lang="en-US" i="1" dirty="0"/>
              <a:t>x</a:t>
            </a:r>
            <a:r>
              <a:rPr lang="en-US" sz="3200" i="1" dirty="0"/>
              <a:t> </a:t>
            </a:r>
            <a:r>
              <a:rPr lang="en-US" dirty="0"/>
              <a:t>and </a:t>
            </a:r>
            <a:r>
              <a:rPr lang="en-US" i="1" dirty="0"/>
              <a:t>y</a:t>
            </a:r>
            <a:r>
              <a:rPr lang="en-US" sz="3200" i="1" dirty="0"/>
              <a:t> </a:t>
            </a:r>
            <a:r>
              <a:rPr lang="en-US" dirty="0"/>
              <a:t>and their correlation .</a:t>
            </a:r>
            <a:endParaRPr lang="en-US" sz="2800" dirty="0"/>
          </a:p>
          <a:p>
            <a:r>
              <a:rPr lang="en-US" dirty="0"/>
              <a:t>Use the regression line to predict </a:t>
            </a:r>
            <a:r>
              <a:rPr lang="en-US" i="1" dirty="0"/>
              <a:t>y </a:t>
            </a:r>
            <a:r>
              <a:rPr lang="en-US" dirty="0"/>
              <a:t>for a given </a:t>
            </a:r>
            <a:r>
              <a:rPr lang="en-US" sz="2800" i="1" dirty="0"/>
              <a:t>x. </a:t>
            </a:r>
            <a:r>
              <a:rPr lang="en-US" dirty="0"/>
              <a:t>Recognize extrapolation and be aware of its dangers.</a:t>
            </a:r>
            <a:endParaRPr lang="en-US" sz="2800" dirty="0"/>
          </a:p>
          <a:p>
            <a:endParaRPr lang="en-US" dirty="0"/>
          </a:p>
        </p:txBody>
      </p:sp>
    </p:spTree>
    <p:extLst>
      <p:ext uri="{BB962C8B-B14F-4D97-AF65-F5344CB8AC3E}">
        <p14:creationId xmlns:p14="http://schemas.microsoft.com/office/powerpoint/2010/main" val="1425975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to Know</a:t>
            </a:r>
          </a:p>
        </p:txBody>
      </p:sp>
      <p:sp>
        <p:nvSpPr>
          <p:cNvPr id="3" name="Content Placeholder 2"/>
          <p:cNvSpPr>
            <a:spLocks noGrp="1"/>
          </p:cNvSpPr>
          <p:nvPr>
            <p:ph idx="1"/>
          </p:nvPr>
        </p:nvSpPr>
        <p:spPr/>
        <p:txBody>
          <a:bodyPr/>
          <a:lstStyle/>
          <a:p>
            <a:r>
              <a:rPr lang="en-US" dirty="0"/>
              <a:t>Calculate the residuals and plot them against the explanatory variable </a:t>
            </a:r>
            <a:r>
              <a:rPr lang="en-US" i="1" dirty="0"/>
              <a:t>x </a:t>
            </a:r>
            <a:r>
              <a:rPr lang="en-US" dirty="0"/>
              <a:t>or against other variables. Recognize unusual patterns.</a:t>
            </a:r>
            <a:endParaRPr lang="en-US" sz="2800" dirty="0"/>
          </a:p>
          <a:p>
            <a:r>
              <a:rPr lang="en-US" dirty="0"/>
              <a:t>Use </a:t>
            </a:r>
            <a:r>
              <a:rPr lang="en-US" sz="1800" i="1" dirty="0"/>
              <a:t>r </a:t>
            </a:r>
            <a:r>
              <a:rPr lang="en-US" sz="800" dirty="0"/>
              <a:t>2 </a:t>
            </a:r>
            <a:r>
              <a:rPr lang="en-US" dirty="0"/>
              <a:t>to describe how much of the variation in one variable can be accounted for by a straight-line relationship with another variable.</a:t>
            </a:r>
            <a:endParaRPr lang="en-US" sz="2800" dirty="0"/>
          </a:p>
          <a:p>
            <a:r>
              <a:rPr lang="en-US" dirty="0"/>
              <a:t>Recognize outliers and potentially influential observations from a scatterplot with the regression line drawn on it.</a:t>
            </a:r>
            <a:endParaRPr lang="en-US" sz="2800" dirty="0"/>
          </a:p>
          <a:p>
            <a:r>
              <a:rPr lang="en-US" dirty="0"/>
              <a:t>Understand that both </a:t>
            </a:r>
            <a:r>
              <a:rPr lang="en-US" sz="1800" i="1" dirty="0"/>
              <a:t>r </a:t>
            </a:r>
            <a:r>
              <a:rPr lang="en-US" dirty="0"/>
              <a:t>and the least-squares regression line can be strongly influenced by a few extreme observations</a:t>
            </a:r>
            <a:r>
              <a:rPr lang="en-US" dirty="0" smtClean="0"/>
              <a:t>.</a:t>
            </a:r>
            <a:endParaRPr lang="en-US" sz="2800" dirty="0"/>
          </a:p>
        </p:txBody>
      </p:sp>
    </p:spTree>
    <p:extLst>
      <p:ext uri="{BB962C8B-B14F-4D97-AF65-F5344CB8AC3E}">
        <p14:creationId xmlns:p14="http://schemas.microsoft.com/office/powerpoint/2010/main" val="485879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715962"/>
          </a:xfrm>
        </p:spPr>
        <p:txBody>
          <a:bodyPr/>
          <a:lstStyle/>
          <a:p>
            <a:r>
              <a:rPr lang="en-US" dirty="0"/>
              <a:t>What You Need to Know</a:t>
            </a:r>
          </a:p>
        </p:txBody>
      </p:sp>
      <p:sp>
        <p:nvSpPr>
          <p:cNvPr id="3" name="Content Placeholder 2"/>
          <p:cNvSpPr>
            <a:spLocks noGrp="1"/>
          </p:cNvSpPr>
          <p:nvPr>
            <p:ph idx="1"/>
          </p:nvPr>
        </p:nvSpPr>
        <p:spPr>
          <a:xfrm>
            <a:off x="455612" y="1143000"/>
            <a:ext cx="8226425" cy="5486400"/>
          </a:xfrm>
        </p:spPr>
        <p:txBody>
          <a:bodyPr/>
          <a:lstStyle/>
          <a:p>
            <a:r>
              <a:rPr lang="en-US" dirty="0"/>
              <a:t>Recognize possible lurking variables that may explain the correlation between two variables </a:t>
            </a:r>
            <a:r>
              <a:rPr lang="en-US" sz="2000" i="1" dirty="0"/>
              <a:t>x </a:t>
            </a:r>
            <a:r>
              <a:rPr lang="en-US" dirty="0"/>
              <a:t>and </a:t>
            </a:r>
            <a:r>
              <a:rPr lang="en-US" i="1" dirty="0"/>
              <a:t>y</a:t>
            </a:r>
            <a:r>
              <a:rPr lang="en-US" sz="3200" i="1" dirty="0"/>
              <a:t>.</a:t>
            </a:r>
            <a:endParaRPr lang="en-US" sz="2800" dirty="0"/>
          </a:p>
          <a:p>
            <a:r>
              <a:rPr lang="en-US" dirty="0"/>
              <a:t>Use powers to transform nonlinear data to achieve linearity. Then fit a linear model to the transformed data</a:t>
            </a:r>
            <a:r>
              <a:rPr lang="en-US" dirty="0" smtClean="0"/>
              <a:t>.</a:t>
            </a:r>
            <a:endParaRPr lang="en-US" sz="2800" dirty="0"/>
          </a:p>
          <a:p>
            <a:r>
              <a:rPr lang="en-US" dirty="0"/>
              <a:t>Recognize that, when a variable is multiplied by a fixed number in each equal time period, exponential growth results and that, when one variable is proportional to a power of a second variable, a power law model results.</a:t>
            </a:r>
            <a:endParaRPr lang="en-US" sz="2800" dirty="0"/>
          </a:p>
          <a:p>
            <a:r>
              <a:rPr lang="en-US" dirty="0"/>
              <a:t>In the case of both exponential growth and power functions,  perform a logarithmic transformation and obtain points that lie in a linear pat­ tern. Then use least-squares regression on the transformed data. Carry out an inverse transformation to produce a curve that models the original data</a:t>
            </a:r>
            <a:r>
              <a:rPr lang="en-US" dirty="0" smtClean="0"/>
              <a:t>.</a:t>
            </a:r>
          </a:p>
        </p:txBody>
      </p:sp>
    </p:spTree>
    <p:extLst>
      <p:ext uri="{BB962C8B-B14F-4D97-AF65-F5344CB8AC3E}">
        <p14:creationId xmlns:p14="http://schemas.microsoft.com/office/powerpoint/2010/main" val="402229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Distributions</a:t>
            </a:r>
            <a:endParaRPr lang="en-US" dirty="0"/>
          </a:p>
        </p:txBody>
      </p:sp>
      <p:sp>
        <p:nvSpPr>
          <p:cNvPr id="3" name="Content Placeholder 2"/>
          <p:cNvSpPr>
            <a:spLocks noGrp="1"/>
          </p:cNvSpPr>
          <p:nvPr>
            <p:ph idx="1"/>
          </p:nvPr>
        </p:nvSpPr>
        <p:spPr/>
        <p:txBody>
          <a:bodyPr/>
          <a:lstStyle/>
          <a:p>
            <a:r>
              <a:rPr lang="en-US" dirty="0" smtClean="0"/>
              <a:t>Tabular display of data.</a:t>
            </a:r>
          </a:p>
          <a:p>
            <a:r>
              <a:rPr lang="en-US" dirty="0" smtClean="0"/>
              <a:t>Both qualitative and quantitative data.</a:t>
            </a:r>
          </a:p>
          <a:p>
            <a:r>
              <a:rPr lang="en-US" dirty="0" smtClean="0"/>
              <a:t>Summarize the data.</a:t>
            </a:r>
          </a:p>
          <a:p>
            <a:r>
              <a:rPr lang="en-US" dirty="0" smtClean="0"/>
              <a:t>Help ID distinctive features.</a:t>
            </a:r>
          </a:p>
          <a:p>
            <a:r>
              <a:rPr lang="en-US" dirty="0" smtClean="0"/>
              <a:t>Used to graph data.</a:t>
            </a:r>
          </a:p>
          <a:p>
            <a:r>
              <a:rPr lang="en-US" dirty="0" smtClean="0"/>
              <a:t>Categories/Classes – non-overlapping, each datum falls into only one.</a:t>
            </a:r>
          </a:p>
          <a:p>
            <a:r>
              <a:rPr lang="en-US" dirty="0" smtClean="0"/>
              <a:t>Frequency – number of counts in each category/class.</a:t>
            </a:r>
          </a:p>
          <a:p>
            <a:r>
              <a:rPr lang="en-US" dirty="0" smtClean="0"/>
              <a:t>Relative Frequency – fraction or ratio of category/class frequency to total frequency.</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274638"/>
            <a:ext cx="8226425" cy="1020762"/>
          </a:xfrm>
        </p:spPr>
        <p:txBody>
          <a:bodyPr/>
          <a:lstStyle/>
          <a:p>
            <a:r>
              <a:rPr lang="en-US" dirty="0"/>
              <a:t>What You Need to Know</a:t>
            </a:r>
          </a:p>
        </p:txBody>
      </p:sp>
      <p:sp>
        <p:nvSpPr>
          <p:cNvPr id="3" name="Content Placeholder 2"/>
          <p:cNvSpPr>
            <a:spLocks noGrp="1"/>
          </p:cNvSpPr>
          <p:nvPr>
            <p:ph idx="1"/>
          </p:nvPr>
        </p:nvSpPr>
        <p:spPr>
          <a:xfrm>
            <a:off x="455613" y="1524000"/>
            <a:ext cx="8226425" cy="4602163"/>
          </a:xfrm>
        </p:spPr>
        <p:txBody>
          <a:bodyPr/>
          <a:lstStyle/>
          <a:p>
            <a:r>
              <a:rPr lang="en-US" dirty="0"/>
              <a:t>Know that deviations from the overall pattern are most easily examined by fitting a line to the transformed points and plotting the residuals from this line against the explanatory variable (or fitted values).</a:t>
            </a:r>
            <a:endParaRPr lang="en-US" sz="2800" dirty="0"/>
          </a:p>
          <a:p>
            <a:r>
              <a:rPr lang="en-US" dirty="0"/>
              <a:t>Recognize possible lurking variables that may help explain the observed association between two variables </a:t>
            </a:r>
            <a:r>
              <a:rPr lang="en-US" i="1" dirty="0"/>
              <a:t>x </a:t>
            </a:r>
            <a:r>
              <a:rPr lang="en-US" dirty="0"/>
              <a:t>and </a:t>
            </a:r>
            <a:r>
              <a:rPr lang="en-US" i="1" dirty="0"/>
              <a:t>y.</a:t>
            </a:r>
            <a:endParaRPr lang="en-US" sz="2800" dirty="0"/>
          </a:p>
          <a:p>
            <a:pPr lvl="0"/>
            <a:r>
              <a:rPr lang="en-US" dirty="0"/>
              <a:t>Determine whether the relationship between  two variables is most likely d</a:t>
            </a:r>
            <a:r>
              <a:rPr lang="en-US" dirty="0" smtClean="0"/>
              <a:t>ue </a:t>
            </a:r>
            <a:r>
              <a:rPr lang="en-US" dirty="0"/>
              <a:t>to causation, common response, or confounding.</a:t>
            </a:r>
            <a:endParaRPr lang="en-US" sz="2800" dirty="0"/>
          </a:p>
          <a:p>
            <a:pPr lvl="0"/>
            <a:r>
              <a:rPr lang="en-US" dirty="0"/>
              <a:t>Understand that even a strong association does not mean that there is a cause-and-effect relationship between </a:t>
            </a:r>
            <a:r>
              <a:rPr lang="en-US" i="1" dirty="0"/>
              <a:t>x</a:t>
            </a:r>
            <a:r>
              <a:rPr lang="en-US" sz="3200" i="1" dirty="0"/>
              <a:t> </a:t>
            </a:r>
            <a:r>
              <a:rPr lang="en-US" dirty="0"/>
              <a:t>and </a:t>
            </a:r>
            <a:r>
              <a:rPr lang="en-US" i="1" dirty="0"/>
              <a:t>y.</a:t>
            </a:r>
            <a:endParaRPr lang="en-US" sz="2800" dirty="0"/>
          </a:p>
          <a:p>
            <a:r>
              <a:rPr lang="en-US" dirty="0"/>
              <a:t/>
            </a:r>
            <a:br>
              <a:rPr lang="en-US" dirty="0"/>
            </a:br>
            <a:endParaRPr lang="en-US" dirty="0"/>
          </a:p>
          <a:p>
            <a:endParaRPr lang="en-US" dirty="0"/>
          </a:p>
        </p:txBody>
      </p:sp>
    </p:spTree>
    <p:extLst>
      <p:ext uri="{BB962C8B-B14F-4D97-AF65-F5344CB8AC3E}">
        <p14:creationId xmlns:p14="http://schemas.microsoft.com/office/powerpoint/2010/main" val="23092330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Practice Problems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635048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#1</a:t>
            </a:r>
          </a:p>
        </p:txBody>
      </p:sp>
      <p:sp>
        <p:nvSpPr>
          <p:cNvPr id="6147" name="Rectangle 3"/>
          <p:cNvSpPr>
            <a:spLocks noGrp="1" noChangeArrowheads="1"/>
          </p:cNvSpPr>
          <p:nvPr>
            <p:ph type="body" idx="1"/>
          </p:nvPr>
        </p:nvSpPr>
        <p:spPr/>
        <p:txBody>
          <a:bodyPr/>
          <a:lstStyle/>
          <a:p>
            <a:pPr eaLnBrk="1" hangingPunct="1">
              <a:buFont typeface="Wingdings" pitchFamily="2" charset="2"/>
              <a:buNone/>
            </a:pPr>
            <a:r>
              <a:rPr lang="en-US" dirty="0" smtClean="0"/>
              <a:t>Given a set of ordered pairs (x, y) so that </a:t>
            </a:r>
            <a:r>
              <a:rPr lang="en-US" dirty="0" err="1" smtClean="0"/>
              <a:t>s</a:t>
            </a:r>
            <a:r>
              <a:rPr lang="en-US" baseline="-25000" dirty="0" err="1" smtClean="0"/>
              <a:t>x</a:t>
            </a:r>
            <a:r>
              <a:rPr lang="en-US" dirty="0" smtClean="0"/>
              <a:t>=1.6, </a:t>
            </a:r>
            <a:r>
              <a:rPr lang="en-US" dirty="0" err="1" smtClean="0"/>
              <a:t>s</a:t>
            </a:r>
            <a:r>
              <a:rPr lang="en-US" baseline="-25000" dirty="0" err="1" smtClean="0"/>
              <a:t>y</a:t>
            </a:r>
            <a:r>
              <a:rPr lang="en-US" dirty="0" smtClean="0"/>
              <a:t>=0.75, and r=0.55, what is the slope of the LSRL?</a:t>
            </a:r>
          </a:p>
          <a:p>
            <a:pPr eaLnBrk="1" hangingPunct="1">
              <a:buFont typeface="Wingdings" pitchFamily="2" charset="2"/>
              <a:buNone/>
            </a:pPr>
            <a:endParaRPr lang="en-US" dirty="0" smtClean="0"/>
          </a:p>
          <a:p>
            <a:pPr eaLnBrk="1" hangingPunct="1">
              <a:buFont typeface="Wingdings" pitchFamily="2" charset="2"/>
              <a:buNone/>
            </a:pPr>
            <a:r>
              <a:rPr lang="en-US" dirty="0" smtClean="0"/>
              <a:t>	a)  1.82</a:t>
            </a:r>
          </a:p>
          <a:p>
            <a:pPr eaLnBrk="1" hangingPunct="1">
              <a:buFont typeface="Wingdings" pitchFamily="2" charset="2"/>
              <a:buNone/>
            </a:pPr>
            <a:r>
              <a:rPr lang="en-US" dirty="0" smtClean="0"/>
              <a:t>	b)  1.17</a:t>
            </a:r>
          </a:p>
          <a:p>
            <a:pPr eaLnBrk="1" hangingPunct="1">
              <a:buFont typeface="Wingdings" pitchFamily="2" charset="2"/>
              <a:buNone/>
            </a:pPr>
            <a:r>
              <a:rPr lang="en-US" dirty="0" smtClean="0"/>
              <a:t>	c)  2.18</a:t>
            </a:r>
          </a:p>
          <a:p>
            <a:pPr eaLnBrk="1" hangingPunct="1">
              <a:buFont typeface="Wingdings" pitchFamily="2" charset="2"/>
              <a:buNone/>
            </a:pPr>
            <a:r>
              <a:rPr lang="en-US" dirty="0" smtClean="0"/>
              <a:t>	d)  0.26</a:t>
            </a:r>
          </a:p>
          <a:p>
            <a:pPr eaLnBrk="1" hangingPunct="1">
              <a:buFont typeface="Wingdings" pitchFamily="2" charset="2"/>
              <a:buNone/>
            </a:pPr>
            <a:r>
              <a:rPr lang="en-US" dirty="0" smtClean="0"/>
              <a:t>	e)  0.78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147">
                                            <p:txEl>
                                              <p:pRg st="5" end="5"/>
                                            </p:txEl>
                                          </p:spTgt>
                                        </p:tgtEl>
                                        <p:attrNameLst>
                                          <p:attrName>style.color</p:attrName>
                                        </p:attrNameLst>
                                      </p:cBhvr>
                                      <p:to>
                                        <a:srgbClr val="FF0000"/>
                                      </p:to>
                                    </p:animClr>
                                    <p:animClr clrSpc="rgb" dir="cw">
                                      <p:cBhvr>
                                        <p:cTn id="7" dur="500" fill="hold"/>
                                        <p:tgtEl>
                                          <p:spTgt spid="6147">
                                            <p:txEl>
                                              <p:pRg st="5" end="5"/>
                                            </p:txEl>
                                          </p:spTgt>
                                        </p:tgtEl>
                                        <p:attrNameLst>
                                          <p:attrName>fillcolor</p:attrName>
                                        </p:attrNameLst>
                                      </p:cBhvr>
                                      <p:to>
                                        <a:srgbClr val="FF0000"/>
                                      </p:to>
                                    </p:animClr>
                                    <p:set>
                                      <p:cBhvr>
                                        <p:cTn id="8" dur="500" fill="hold"/>
                                        <p:tgtEl>
                                          <p:spTgt spid="6147">
                                            <p:txEl>
                                              <p:pRg st="5" end="5"/>
                                            </p:txEl>
                                          </p:spTgt>
                                        </p:tgtEl>
                                        <p:attrNameLst>
                                          <p:attrName>fill.type</p:attrName>
                                        </p:attrNameLst>
                                      </p:cBhvr>
                                      <p:to>
                                        <p:strVal val="solid"/>
                                      </p:to>
                                    </p:set>
                                    <p:set>
                                      <p:cBhvr>
                                        <p:cTn id="9" dur="500" fill="hold"/>
                                        <p:tgtEl>
                                          <p:spTgt spid="614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#2</a:t>
            </a:r>
          </a:p>
        </p:txBody>
      </p:sp>
      <p:sp>
        <p:nvSpPr>
          <p:cNvPr id="7171"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200" dirty="0" smtClean="0"/>
              <a:t>A study found a correlation of r=-0.58 between hours spent watching television and hours per week spent exercising. Which of the following statements is most accurate?</a:t>
            </a:r>
          </a:p>
          <a:p>
            <a:pPr eaLnBrk="1" hangingPunct="1">
              <a:lnSpc>
                <a:spcPct val="90000"/>
              </a:lnSpc>
              <a:buFont typeface="Wingdings" pitchFamily="2" charset="2"/>
              <a:buNone/>
            </a:pPr>
            <a:endParaRPr lang="en-US" sz="2200" dirty="0" smtClean="0"/>
          </a:p>
          <a:p>
            <a:pPr eaLnBrk="1" hangingPunct="1">
              <a:lnSpc>
                <a:spcPct val="90000"/>
              </a:lnSpc>
              <a:buFont typeface="Wingdings" pitchFamily="2" charset="2"/>
              <a:buNone/>
            </a:pPr>
            <a:r>
              <a:rPr lang="en-US" sz="2200" dirty="0" smtClean="0"/>
              <a:t>	</a:t>
            </a:r>
            <a:r>
              <a:rPr lang="en-US" sz="1800" dirty="0" smtClean="0"/>
              <a:t>a)  About 1/3 of the variation in hours spent exercising 	can be explained by hours spent watching TV.</a:t>
            </a:r>
          </a:p>
          <a:p>
            <a:pPr eaLnBrk="1" hangingPunct="1">
              <a:lnSpc>
                <a:spcPct val="90000"/>
              </a:lnSpc>
              <a:buFont typeface="Wingdings" pitchFamily="2" charset="2"/>
              <a:buNone/>
            </a:pPr>
            <a:r>
              <a:rPr lang="en-US" sz="1800" dirty="0" smtClean="0"/>
              <a:t>	b)  A person who watches less television will exercise 	more.</a:t>
            </a:r>
          </a:p>
          <a:p>
            <a:pPr eaLnBrk="1" hangingPunct="1">
              <a:lnSpc>
                <a:spcPct val="90000"/>
              </a:lnSpc>
              <a:buFont typeface="Wingdings" pitchFamily="2" charset="2"/>
              <a:buNone/>
            </a:pPr>
            <a:r>
              <a:rPr lang="en-US" sz="1800" dirty="0" smtClean="0"/>
              <a:t>	c)  For each hour spent watching television, the predicted 	decrease in hours spent exercising is 0.58 hours.</a:t>
            </a:r>
          </a:p>
          <a:p>
            <a:pPr eaLnBrk="1" hangingPunct="1">
              <a:lnSpc>
                <a:spcPct val="90000"/>
              </a:lnSpc>
              <a:buFont typeface="Wingdings" pitchFamily="2" charset="2"/>
              <a:buNone/>
            </a:pPr>
            <a:r>
              <a:rPr lang="en-US" sz="1800" dirty="0" smtClean="0"/>
              <a:t>	d)  There is a cause and effect relationship between 	hours spent watching TV and a decline in hours 	spent exercising.</a:t>
            </a:r>
          </a:p>
          <a:p>
            <a:pPr eaLnBrk="1" hangingPunct="1">
              <a:lnSpc>
                <a:spcPct val="90000"/>
              </a:lnSpc>
              <a:buFont typeface="Wingdings" pitchFamily="2" charset="2"/>
              <a:buNone/>
            </a:pPr>
            <a:r>
              <a:rPr lang="en-US" sz="1800" dirty="0" smtClean="0"/>
              <a:t>	e)  58% of the hours spent exercising can be explained 	by the number of hours watching 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7171">
                                            <p:txEl>
                                              <p:pRg st="2" end="2"/>
                                            </p:txEl>
                                          </p:spTgt>
                                        </p:tgtEl>
                                        <p:attrNameLst>
                                          <p:attrName>style.color</p:attrName>
                                        </p:attrNameLst>
                                      </p:cBhvr>
                                      <p:to>
                                        <a:srgbClr val="FF0000"/>
                                      </p:to>
                                    </p:animClr>
                                    <p:animClr clrSpc="rgb" dir="cw">
                                      <p:cBhvr>
                                        <p:cTn id="7" dur="500" fill="hold"/>
                                        <p:tgtEl>
                                          <p:spTgt spid="7171">
                                            <p:txEl>
                                              <p:pRg st="2" end="2"/>
                                            </p:txEl>
                                          </p:spTgt>
                                        </p:tgtEl>
                                        <p:attrNameLst>
                                          <p:attrName>fillcolor</p:attrName>
                                        </p:attrNameLst>
                                      </p:cBhvr>
                                      <p:to>
                                        <a:srgbClr val="FF0000"/>
                                      </p:to>
                                    </p:animClr>
                                    <p:set>
                                      <p:cBhvr>
                                        <p:cTn id="8" dur="500" fill="hold"/>
                                        <p:tgtEl>
                                          <p:spTgt spid="7171">
                                            <p:txEl>
                                              <p:pRg st="2" end="2"/>
                                            </p:txEl>
                                          </p:spTgt>
                                        </p:tgtEl>
                                        <p:attrNameLst>
                                          <p:attrName>fill.type</p:attrName>
                                        </p:attrNameLst>
                                      </p:cBhvr>
                                      <p:to>
                                        <p:strVal val="solid"/>
                                      </p:to>
                                    </p:set>
                                    <p:set>
                                      <p:cBhvr>
                                        <p:cTn id="9" dur="500" fill="hold"/>
                                        <p:tgtEl>
                                          <p:spTgt spid="7171">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#3</a:t>
            </a:r>
          </a:p>
        </p:txBody>
      </p:sp>
      <p:sp>
        <p:nvSpPr>
          <p:cNvPr id="8195" name="Rectangle 3"/>
          <p:cNvSpPr>
            <a:spLocks noGrp="1" noChangeArrowheads="1"/>
          </p:cNvSpPr>
          <p:nvPr>
            <p:ph type="body" idx="1"/>
          </p:nvPr>
        </p:nvSpPr>
        <p:spPr/>
        <p:txBody>
          <a:bodyPr/>
          <a:lstStyle/>
          <a:p>
            <a:pPr marL="609600" indent="-609600" eaLnBrk="1" hangingPunct="1">
              <a:lnSpc>
                <a:spcPct val="80000"/>
              </a:lnSpc>
              <a:buFont typeface="Wingdings" pitchFamily="2" charset="2"/>
              <a:buNone/>
            </a:pPr>
            <a:r>
              <a:rPr lang="en-US" sz="2100" dirty="0" smtClean="0"/>
              <a:t>There is an approximate linear relationship between the height of females and their age (from 5 to 18 years) described by: height = 50.3 + 6.01(age) where height is measured in cm and age in years. Which of the following is not correct? </a:t>
            </a:r>
          </a:p>
          <a:p>
            <a:pPr marL="609600" indent="-609600" eaLnBrk="1" hangingPunct="1">
              <a:lnSpc>
                <a:spcPct val="80000"/>
              </a:lnSpc>
              <a:buFont typeface="Wingdings" pitchFamily="2" charset="2"/>
              <a:buNone/>
            </a:pPr>
            <a:endParaRPr lang="en-US" sz="2100" dirty="0" smtClean="0"/>
          </a:p>
          <a:p>
            <a:pPr marL="609600" indent="-609600" eaLnBrk="1" hangingPunct="1">
              <a:lnSpc>
                <a:spcPct val="80000"/>
              </a:lnSpc>
              <a:buFont typeface="Wingdings" pitchFamily="2" charset="2"/>
              <a:buNone/>
            </a:pPr>
            <a:r>
              <a:rPr lang="en-US" sz="2100" dirty="0" smtClean="0"/>
              <a:t>	</a:t>
            </a:r>
            <a:r>
              <a:rPr lang="en-US" sz="1800" dirty="0" smtClean="0"/>
              <a:t>a)  The estimated slope is 6.01 which implies that 	children increase by about 6 cm for each year they 	grow older. </a:t>
            </a:r>
          </a:p>
          <a:p>
            <a:pPr marL="609600" indent="-609600" eaLnBrk="1" hangingPunct="1">
              <a:lnSpc>
                <a:spcPct val="80000"/>
              </a:lnSpc>
              <a:buFont typeface="Wingdings" pitchFamily="2" charset="2"/>
              <a:buNone/>
            </a:pPr>
            <a:r>
              <a:rPr lang="en-US" sz="1800" dirty="0" smtClean="0"/>
              <a:t>	b)  The estimated height of a child who is 10 years old 	is about 110 cm. </a:t>
            </a:r>
          </a:p>
          <a:p>
            <a:pPr marL="609600" indent="-609600" eaLnBrk="1" hangingPunct="1">
              <a:lnSpc>
                <a:spcPct val="80000"/>
              </a:lnSpc>
              <a:buFont typeface="Wingdings" pitchFamily="2" charset="2"/>
              <a:buNone/>
            </a:pPr>
            <a:r>
              <a:rPr lang="en-US" sz="1800" dirty="0" smtClean="0"/>
              <a:t>	c)  The estimated intercept is 50.3 cm which implies 	that children reach this height when they are 	50.3/6.01=8.4 years old. </a:t>
            </a:r>
          </a:p>
          <a:p>
            <a:pPr marL="609600" indent="-609600" eaLnBrk="1" hangingPunct="1">
              <a:lnSpc>
                <a:spcPct val="80000"/>
              </a:lnSpc>
              <a:buFont typeface="Wingdings" pitchFamily="2" charset="2"/>
              <a:buNone/>
            </a:pPr>
            <a:r>
              <a:rPr lang="en-US" sz="1800" dirty="0" smtClean="0"/>
              <a:t>	d)  The average height of children when they are 5 	years old is about 50% of the average height when 	they are 18 years old. </a:t>
            </a:r>
          </a:p>
          <a:p>
            <a:pPr marL="609600" indent="-609600" eaLnBrk="1" hangingPunct="1">
              <a:lnSpc>
                <a:spcPct val="80000"/>
              </a:lnSpc>
              <a:buFont typeface="Wingdings" pitchFamily="2" charset="2"/>
              <a:buNone/>
            </a:pPr>
            <a:r>
              <a:rPr lang="en-US" sz="1800" dirty="0" smtClean="0"/>
              <a:t>	e)  My niece is about 8 years old and is about 115 cm 	tall. She is taller than average.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8195">
                                            <p:txEl>
                                              <p:pRg st="4" end="4"/>
                                            </p:txEl>
                                          </p:spTgt>
                                        </p:tgtEl>
                                        <p:attrNameLst>
                                          <p:attrName>style.color</p:attrName>
                                        </p:attrNameLst>
                                      </p:cBhvr>
                                      <p:to>
                                        <a:srgbClr val="FF0000"/>
                                      </p:to>
                                    </p:animClr>
                                    <p:animClr clrSpc="rgb" dir="cw">
                                      <p:cBhvr>
                                        <p:cTn id="7" dur="500" fill="hold"/>
                                        <p:tgtEl>
                                          <p:spTgt spid="8195">
                                            <p:txEl>
                                              <p:pRg st="4" end="4"/>
                                            </p:txEl>
                                          </p:spTgt>
                                        </p:tgtEl>
                                        <p:attrNameLst>
                                          <p:attrName>fillcolor</p:attrName>
                                        </p:attrNameLst>
                                      </p:cBhvr>
                                      <p:to>
                                        <a:srgbClr val="FF0000"/>
                                      </p:to>
                                    </p:animClr>
                                    <p:set>
                                      <p:cBhvr>
                                        <p:cTn id="8" dur="500" fill="hold"/>
                                        <p:tgtEl>
                                          <p:spTgt spid="8195">
                                            <p:txEl>
                                              <p:pRg st="4" end="4"/>
                                            </p:txEl>
                                          </p:spTgt>
                                        </p:tgtEl>
                                        <p:attrNameLst>
                                          <p:attrName>fill.type</p:attrName>
                                        </p:attrNameLst>
                                      </p:cBhvr>
                                      <p:to>
                                        <p:strVal val="solid"/>
                                      </p:to>
                                    </p:set>
                                    <p:set>
                                      <p:cBhvr>
                                        <p:cTn id="9" dur="500" fill="hold"/>
                                        <p:tgtEl>
                                          <p:spTgt spid="8195">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#4</a:t>
            </a:r>
          </a:p>
        </p:txBody>
      </p:sp>
      <p:sp>
        <p:nvSpPr>
          <p:cNvPr id="9219"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dirty="0" smtClean="0"/>
              <a:t>A correlation between college entrance exam grades and scholastic achievement was found to be -1.08. On the basis of this you would tell the university that:</a:t>
            </a:r>
          </a:p>
          <a:p>
            <a:pPr eaLnBrk="1" hangingPunct="1">
              <a:lnSpc>
                <a:spcPct val="80000"/>
              </a:lnSpc>
              <a:buFont typeface="Wingdings" pitchFamily="2" charset="2"/>
              <a:buNone/>
            </a:pPr>
            <a:r>
              <a:rPr lang="en-US" dirty="0" smtClean="0"/>
              <a:t> </a:t>
            </a:r>
          </a:p>
          <a:p>
            <a:pPr eaLnBrk="1" hangingPunct="1">
              <a:lnSpc>
                <a:spcPct val="80000"/>
              </a:lnSpc>
              <a:buFont typeface="Wingdings" pitchFamily="2" charset="2"/>
              <a:buNone/>
            </a:pPr>
            <a:r>
              <a:rPr lang="en-US" dirty="0" smtClean="0"/>
              <a:t>	a. the entrance exam is a good predictor of 	success. </a:t>
            </a:r>
          </a:p>
          <a:p>
            <a:pPr eaLnBrk="1" hangingPunct="1">
              <a:lnSpc>
                <a:spcPct val="80000"/>
              </a:lnSpc>
              <a:buFont typeface="Wingdings" pitchFamily="2" charset="2"/>
              <a:buNone/>
            </a:pPr>
            <a:r>
              <a:rPr lang="en-US" dirty="0" smtClean="0"/>
              <a:t>	b. they should hire a new statistician. </a:t>
            </a:r>
          </a:p>
          <a:p>
            <a:pPr eaLnBrk="1" hangingPunct="1">
              <a:lnSpc>
                <a:spcPct val="80000"/>
              </a:lnSpc>
              <a:buFont typeface="Wingdings" pitchFamily="2" charset="2"/>
              <a:buNone/>
            </a:pPr>
            <a:r>
              <a:rPr lang="en-US" dirty="0" smtClean="0"/>
              <a:t>	c. the exam is a poor predictor of success. </a:t>
            </a:r>
          </a:p>
          <a:p>
            <a:pPr eaLnBrk="1" hangingPunct="1">
              <a:lnSpc>
                <a:spcPct val="80000"/>
              </a:lnSpc>
              <a:buFont typeface="Wingdings" pitchFamily="2" charset="2"/>
              <a:buNone/>
            </a:pPr>
            <a:r>
              <a:rPr lang="en-US" dirty="0" smtClean="0"/>
              <a:t>	d. students who do best on this exam will 	make the worst students. </a:t>
            </a:r>
          </a:p>
          <a:p>
            <a:pPr eaLnBrk="1" hangingPunct="1">
              <a:lnSpc>
                <a:spcPct val="80000"/>
              </a:lnSpc>
              <a:buFont typeface="Wingdings" pitchFamily="2" charset="2"/>
              <a:buNone/>
            </a:pPr>
            <a:r>
              <a:rPr lang="en-US" dirty="0" smtClean="0"/>
              <a:t>	e. students at this school are 	underachieving.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9219">
                                            <p:txEl>
                                              <p:pRg st="3" end="3"/>
                                            </p:txEl>
                                          </p:spTgt>
                                        </p:tgtEl>
                                        <p:attrNameLst>
                                          <p:attrName>style.color</p:attrName>
                                        </p:attrNameLst>
                                      </p:cBhvr>
                                      <p:to>
                                        <a:srgbClr val="FF0000"/>
                                      </p:to>
                                    </p:animClr>
                                    <p:animClr clrSpc="rgb" dir="cw">
                                      <p:cBhvr>
                                        <p:cTn id="7" dur="500" fill="hold"/>
                                        <p:tgtEl>
                                          <p:spTgt spid="9219">
                                            <p:txEl>
                                              <p:pRg st="3" end="3"/>
                                            </p:txEl>
                                          </p:spTgt>
                                        </p:tgtEl>
                                        <p:attrNameLst>
                                          <p:attrName>fillcolor</p:attrName>
                                        </p:attrNameLst>
                                      </p:cBhvr>
                                      <p:to>
                                        <a:srgbClr val="FF0000"/>
                                      </p:to>
                                    </p:animClr>
                                    <p:set>
                                      <p:cBhvr>
                                        <p:cTn id="8" dur="500" fill="hold"/>
                                        <p:tgtEl>
                                          <p:spTgt spid="9219">
                                            <p:txEl>
                                              <p:pRg st="3" end="3"/>
                                            </p:txEl>
                                          </p:spTgt>
                                        </p:tgtEl>
                                        <p:attrNameLst>
                                          <p:attrName>fill.type</p:attrName>
                                        </p:attrNameLst>
                                      </p:cBhvr>
                                      <p:to>
                                        <p:strVal val="solid"/>
                                      </p:to>
                                    </p:set>
                                    <p:set>
                                      <p:cBhvr>
                                        <p:cTn id="9" dur="500" fill="hold"/>
                                        <p:tgtEl>
                                          <p:spTgt spid="9219">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#5</a:t>
            </a:r>
          </a:p>
        </p:txBody>
      </p:sp>
      <p:sp>
        <p:nvSpPr>
          <p:cNvPr id="10243"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dirty="0" smtClean="0"/>
              <a:t>Under a "scatter diagram" there is a notation that the coefficient of correlation is .10. What does this mean? </a:t>
            </a:r>
          </a:p>
          <a:p>
            <a:pPr eaLnBrk="1" hangingPunct="1">
              <a:lnSpc>
                <a:spcPct val="80000"/>
              </a:lnSpc>
              <a:buFont typeface="Wingdings" pitchFamily="2" charset="2"/>
              <a:buNone/>
            </a:pPr>
            <a:endParaRPr lang="en-US" dirty="0" smtClean="0"/>
          </a:p>
          <a:p>
            <a:pPr eaLnBrk="1" hangingPunct="1">
              <a:lnSpc>
                <a:spcPct val="80000"/>
              </a:lnSpc>
              <a:buFont typeface="Wingdings" pitchFamily="2" charset="2"/>
              <a:buNone/>
            </a:pPr>
            <a:r>
              <a:rPr lang="en-US" dirty="0" smtClean="0"/>
              <a:t>	a. plus and minus 10% from the means 	includes about 68% of the cases </a:t>
            </a:r>
          </a:p>
          <a:p>
            <a:pPr eaLnBrk="1" hangingPunct="1">
              <a:lnSpc>
                <a:spcPct val="80000"/>
              </a:lnSpc>
              <a:buFont typeface="Wingdings" pitchFamily="2" charset="2"/>
              <a:buNone/>
            </a:pPr>
            <a:r>
              <a:rPr lang="en-US" dirty="0" smtClean="0"/>
              <a:t>	b. one-tenth of the variance of one variable 	is shared with the other variable </a:t>
            </a:r>
          </a:p>
          <a:p>
            <a:pPr eaLnBrk="1" hangingPunct="1">
              <a:lnSpc>
                <a:spcPct val="80000"/>
              </a:lnSpc>
              <a:buFont typeface="Wingdings" pitchFamily="2" charset="2"/>
              <a:buNone/>
            </a:pPr>
            <a:r>
              <a:rPr lang="en-US" dirty="0" smtClean="0"/>
              <a:t>	c. one-tenth of one variable is caused by 	the other variable </a:t>
            </a:r>
          </a:p>
          <a:p>
            <a:pPr eaLnBrk="1" hangingPunct="1">
              <a:lnSpc>
                <a:spcPct val="80000"/>
              </a:lnSpc>
              <a:buFont typeface="Wingdings" pitchFamily="2" charset="2"/>
              <a:buNone/>
            </a:pPr>
            <a:r>
              <a:rPr lang="en-US" dirty="0" smtClean="0"/>
              <a:t>	d. on a scale from -1 to +1, the degree of 	linear relationship between the two 	variables is +.10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243">
                                            <p:txEl>
                                              <p:pRg st="5" end="5"/>
                                            </p:txEl>
                                          </p:spTgt>
                                        </p:tgtEl>
                                        <p:attrNameLst>
                                          <p:attrName>style.color</p:attrName>
                                        </p:attrNameLst>
                                      </p:cBhvr>
                                      <p:to>
                                        <a:srgbClr val="FF0000"/>
                                      </p:to>
                                    </p:animClr>
                                    <p:animClr clrSpc="rgb" dir="cw">
                                      <p:cBhvr>
                                        <p:cTn id="7" dur="500" fill="hold"/>
                                        <p:tgtEl>
                                          <p:spTgt spid="10243">
                                            <p:txEl>
                                              <p:pRg st="5" end="5"/>
                                            </p:txEl>
                                          </p:spTgt>
                                        </p:tgtEl>
                                        <p:attrNameLst>
                                          <p:attrName>fillcolor</p:attrName>
                                        </p:attrNameLst>
                                      </p:cBhvr>
                                      <p:to>
                                        <a:srgbClr val="FF0000"/>
                                      </p:to>
                                    </p:animClr>
                                    <p:set>
                                      <p:cBhvr>
                                        <p:cTn id="8" dur="500" fill="hold"/>
                                        <p:tgtEl>
                                          <p:spTgt spid="10243">
                                            <p:txEl>
                                              <p:pRg st="5" end="5"/>
                                            </p:txEl>
                                          </p:spTgt>
                                        </p:tgtEl>
                                        <p:attrNameLst>
                                          <p:attrName>fill.type</p:attrName>
                                        </p:attrNameLst>
                                      </p:cBhvr>
                                      <p:to>
                                        <p:strVal val="solid"/>
                                      </p:to>
                                    </p:set>
                                    <p:set>
                                      <p:cBhvr>
                                        <p:cTn id="9" dur="500" fill="hold"/>
                                        <p:tgtEl>
                                          <p:spTgt spid="1024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#6</a:t>
            </a:r>
          </a:p>
        </p:txBody>
      </p:sp>
      <p:sp>
        <p:nvSpPr>
          <p:cNvPr id="11267" name="Rectangle 3"/>
          <p:cNvSpPr>
            <a:spLocks noGrp="1" noChangeArrowheads="1"/>
          </p:cNvSpPr>
          <p:nvPr>
            <p:ph type="body" idx="1"/>
          </p:nvPr>
        </p:nvSpPr>
        <p:spPr/>
        <p:txBody>
          <a:bodyPr/>
          <a:lstStyle/>
          <a:p>
            <a:pPr eaLnBrk="1" hangingPunct="1">
              <a:buFont typeface="Wingdings" pitchFamily="2" charset="2"/>
              <a:buNone/>
            </a:pPr>
            <a:r>
              <a:rPr lang="en-US" dirty="0" smtClean="0"/>
              <a:t>The correlation coefficient for X and Y is known to be zero. We then can conclude that:</a:t>
            </a:r>
          </a:p>
          <a:p>
            <a:pPr eaLnBrk="1" hangingPunct="1">
              <a:buFont typeface="Wingdings" pitchFamily="2" charset="2"/>
              <a:buNone/>
            </a:pPr>
            <a:r>
              <a:rPr lang="en-US" dirty="0" smtClean="0"/>
              <a:t> </a:t>
            </a:r>
          </a:p>
          <a:p>
            <a:pPr eaLnBrk="1" hangingPunct="1">
              <a:buFont typeface="Wingdings" pitchFamily="2" charset="2"/>
              <a:buNone/>
            </a:pPr>
            <a:r>
              <a:rPr lang="en-US" dirty="0" smtClean="0"/>
              <a:t>	a. X and Y have standard distributions </a:t>
            </a:r>
          </a:p>
          <a:p>
            <a:pPr eaLnBrk="1" hangingPunct="1">
              <a:buFont typeface="Wingdings" pitchFamily="2" charset="2"/>
              <a:buNone/>
            </a:pPr>
            <a:r>
              <a:rPr lang="en-US" dirty="0" smtClean="0"/>
              <a:t>	b. the variances of X and Y are equal </a:t>
            </a:r>
          </a:p>
          <a:p>
            <a:pPr eaLnBrk="1" hangingPunct="1">
              <a:buFont typeface="Wingdings" pitchFamily="2" charset="2"/>
              <a:buNone/>
            </a:pPr>
            <a:r>
              <a:rPr lang="en-US" dirty="0" smtClean="0"/>
              <a:t>	c. there exists no relationship between X 	and Y </a:t>
            </a:r>
          </a:p>
          <a:p>
            <a:pPr eaLnBrk="1" hangingPunct="1">
              <a:buFont typeface="Wingdings" pitchFamily="2" charset="2"/>
              <a:buNone/>
            </a:pPr>
            <a:r>
              <a:rPr lang="en-US" dirty="0" smtClean="0"/>
              <a:t>	d. there exists no linear relationship 	between X and Y </a:t>
            </a:r>
          </a:p>
          <a:p>
            <a:pPr eaLnBrk="1" hangingPunct="1">
              <a:buFont typeface="Wingdings" pitchFamily="2" charset="2"/>
              <a:buNone/>
            </a:pPr>
            <a:r>
              <a:rPr lang="en-US" dirty="0" smtClean="0"/>
              <a:t>	e. none of these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1267">
                                            <p:txEl>
                                              <p:pRg st="5" end="5"/>
                                            </p:txEl>
                                          </p:spTgt>
                                        </p:tgtEl>
                                        <p:attrNameLst>
                                          <p:attrName>style.color</p:attrName>
                                        </p:attrNameLst>
                                      </p:cBhvr>
                                      <p:to>
                                        <a:srgbClr val="FF0000"/>
                                      </p:to>
                                    </p:animClr>
                                    <p:animClr clrSpc="rgb" dir="cw">
                                      <p:cBhvr>
                                        <p:cTn id="7" dur="500" fill="hold"/>
                                        <p:tgtEl>
                                          <p:spTgt spid="11267">
                                            <p:txEl>
                                              <p:pRg st="5" end="5"/>
                                            </p:txEl>
                                          </p:spTgt>
                                        </p:tgtEl>
                                        <p:attrNameLst>
                                          <p:attrName>fillcolor</p:attrName>
                                        </p:attrNameLst>
                                      </p:cBhvr>
                                      <p:to>
                                        <a:srgbClr val="FF0000"/>
                                      </p:to>
                                    </p:animClr>
                                    <p:set>
                                      <p:cBhvr>
                                        <p:cTn id="8" dur="500" fill="hold"/>
                                        <p:tgtEl>
                                          <p:spTgt spid="11267">
                                            <p:txEl>
                                              <p:pRg st="5" end="5"/>
                                            </p:txEl>
                                          </p:spTgt>
                                        </p:tgtEl>
                                        <p:attrNameLst>
                                          <p:attrName>fill.type</p:attrName>
                                        </p:attrNameLst>
                                      </p:cBhvr>
                                      <p:to>
                                        <p:strVal val="solid"/>
                                      </p:to>
                                    </p:set>
                                    <p:set>
                                      <p:cBhvr>
                                        <p:cTn id="9" dur="500" fill="hold"/>
                                        <p:tgtEl>
                                          <p:spTgt spid="1126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#7</a:t>
            </a:r>
          </a:p>
        </p:txBody>
      </p:sp>
      <p:sp>
        <p:nvSpPr>
          <p:cNvPr id="1229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dirty="0" smtClean="0"/>
              <a:t>Suppose the correlation coefficient between height as measured in feet versus weight as measured in pounds is 0.40. What is the correlation coefficient of height measured in inches versus weight measured in ounces? [12 inches = one foot; 16 ounces = one pound] </a:t>
            </a:r>
          </a:p>
          <a:p>
            <a:pPr eaLnBrk="1" hangingPunct="1">
              <a:lnSpc>
                <a:spcPct val="80000"/>
              </a:lnSpc>
              <a:buFont typeface="Wingdings" pitchFamily="2" charset="2"/>
              <a:buNone/>
            </a:pPr>
            <a:endParaRPr lang="en-US" dirty="0" smtClean="0"/>
          </a:p>
          <a:p>
            <a:pPr eaLnBrk="1" hangingPunct="1">
              <a:lnSpc>
                <a:spcPct val="80000"/>
              </a:lnSpc>
              <a:buFont typeface="Wingdings" pitchFamily="2" charset="2"/>
              <a:buNone/>
            </a:pPr>
            <a:r>
              <a:rPr lang="en-US" dirty="0" smtClean="0"/>
              <a:t>	a. .4</a:t>
            </a:r>
          </a:p>
          <a:p>
            <a:pPr eaLnBrk="1" hangingPunct="1">
              <a:lnSpc>
                <a:spcPct val="80000"/>
              </a:lnSpc>
              <a:buFont typeface="Wingdings" pitchFamily="2" charset="2"/>
              <a:buNone/>
            </a:pPr>
            <a:r>
              <a:rPr lang="en-US" dirty="0" smtClean="0"/>
              <a:t>	b. .3 </a:t>
            </a:r>
          </a:p>
          <a:p>
            <a:pPr eaLnBrk="1" hangingPunct="1">
              <a:lnSpc>
                <a:spcPct val="80000"/>
              </a:lnSpc>
              <a:buFont typeface="Wingdings" pitchFamily="2" charset="2"/>
              <a:buNone/>
            </a:pPr>
            <a:r>
              <a:rPr lang="en-US" dirty="0" smtClean="0"/>
              <a:t>	c. .533 </a:t>
            </a:r>
          </a:p>
          <a:p>
            <a:pPr eaLnBrk="1" hangingPunct="1">
              <a:lnSpc>
                <a:spcPct val="80000"/>
              </a:lnSpc>
              <a:buFont typeface="Wingdings" pitchFamily="2" charset="2"/>
              <a:buNone/>
            </a:pPr>
            <a:r>
              <a:rPr lang="en-US" dirty="0" smtClean="0"/>
              <a:t>	d. cannot be determined from information 	given </a:t>
            </a:r>
          </a:p>
          <a:p>
            <a:pPr eaLnBrk="1" hangingPunct="1">
              <a:lnSpc>
                <a:spcPct val="80000"/>
              </a:lnSpc>
              <a:buFont typeface="Wingdings" pitchFamily="2" charset="2"/>
              <a:buNone/>
            </a:pPr>
            <a:r>
              <a:rPr lang="en-US" dirty="0" smtClean="0"/>
              <a:t>	e. none of these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2291">
                                            <p:txEl>
                                              <p:pRg st="2" end="2"/>
                                            </p:txEl>
                                          </p:spTgt>
                                        </p:tgtEl>
                                        <p:attrNameLst>
                                          <p:attrName>style.color</p:attrName>
                                        </p:attrNameLst>
                                      </p:cBhvr>
                                      <p:to>
                                        <a:srgbClr val="FF0000"/>
                                      </p:to>
                                    </p:animClr>
                                    <p:animClr clrSpc="rgb" dir="cw">
                                      <p:cBhvr>
                                        <p:cTn id="7" dur="500" fill="hold"/>
                                        <p:tgtEl>
                                          <p:spTgt spid="12291">
                                            <p:txEl>
                                              <p:pRg st="2" end="2"/>
                                            </p:txEl>
                                          </p:spTgt>
                                        </p:tgtEl>
                                        <p:attrNameLst>
                                          <p:attrName>fillcolor</p:attrName>
                                        </p:attrNameLst>
                                      </p:cBhvr>
                                      <p:to>
                                        <a:srgbClr val="FF0000"/>
                                      </p:to>
                                    </p:animClr>
                                    <p:set>
                                      <p:cBhvr>
                                        <p:cTn id="8" dur="500" fill="hold"/>
                                        <p:tgtEl>
                                          <p:spTgt spid="12291">
                                            <p:txEl>
                                              <p:pRg st="2" end="2"/>
                                            </p:txEl>
                                          </p:spTgt>
                                        </p:tgtEl>
                                        <p:attrNameLst>
                                          <p:attrName>fill.type</p:attrName>
                                        </p:attrNameLst>
                                      </p:cBhvr>
                                      <p:to>
                                        <p:strVal val="solid"/>
                                      </p:to>
                                    </p:set>
                                    <p:set>
                                      <p:cBhvr>
                                        <p:cTn id="9" dur="500" fill="hold"/>
                                        <p:tgtEl>
                                          <p:spTgt spid="12291">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#8</a:t>
            </a:r>
          </a:p>
        </p:txBody>
      </p:sp>
      <p:sp>
        <p:nvSpPr>
          <p:cNvPr id="13315" name="Rectangle 3"/>
          <p:cNvSpPr>
            <a:spLocks noGrp="1" noChangeArrowheads="1"/>
          </p:cNvSpPr>
          <p:nvPr>
            <p:ph type="body" idx="1"/>
          </p:nvPr>
        </p:nvSpPr>
        <p:spPr/>
        <p:txBody>
          <a:bodyPr/>
          <a:lstStyle/>
          <a:p>
            <a:pPr eaLnBrk="1" hangingPunct="1">
              <a:buFont typeface="Wingdings" pitchFamily="2" charset="2"/>
              <a:buNone/>
            </a:pPr>
            <a:r>
              <a:rPr lang="en-US" dirty="0" smtClean="0"/>
              <a:t>A coefficient of correlation of -.80 </a:t>
            </a:r>
          </a:p>
          <a:p>
            <a:pPr eaLnBrk="1" hangingPunct="1">
              <a:buFont typeface="Wingdings" pitchFamily="2" charset="2"/>
              <a:buNone/>
            </a:pPr>
            <a:endParaRPr lang="en-US" dirty="0" smtClean="0"/>
          </a:p>
          <a:p>
            <a:pPr eaLnBrk="1" hangingPunct="1">
              <a:buFont typeface="Wingdings" pitchFamily="2" charset="2"/>
              <a:buNone/>
            </a:pPr>
            <a:r>
              <a:rPr lang="en-US" dirty="0" smtClean="0"/>
              <a:t>	a. is lower than r=+.80 </a:t>
            </a:r>
          </a:p>
          <a:p>
            <a:pPr eaLnBrk="1" hangingPunct="1">
              <a:buFont typeface="Wingdings" pitchFamily="2" charset="2"/>
              <a:buNone/>
            </a:pPr>
            <a:r>
              <a:rPr lang="en-US" dirty="0" smtClean="0"/>
              <a:t>	b. is the same degree of relationship as 	r=+.80 </a:t>
            </a:r>
          </a:p>
          <a:p>
            <a:pPr eaLnBrk="1" hangingPunct="1">
              <a:buFont typeface="Wingdings" pitchFamily="2" charset="2"/>
              <a:buNone/>
            </a:pPr>
            <a:r>
              <a:rPr lang="en-US" dirty="0" smtClean="0"/>
              <a:t>	c. is higher than r=+.80 </a:t>
            </a:r>
          </a:p>
          <a:p>
            <a:pPr eaLnBrk="1" hangingPunct="1">
              <a:buFont typeface="Wingdings" pitchFamily="2" charset="2"/>
              <a:buNone/>
            </a:pPr>
            <a:r>
              <a:rPr lang="en-US" dirty="0" smtClean="0"/>
              <a:t>	d. no comparison can be made between 	r=-.80 and r=+.80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3315">
                                            <p:txEl>
                                              <p:pRg st="3" end="3"/>
                                            </p:txEl>
                                          </p:spTgt>
                                        </p:tgtEl>
                                        <p:attrNameLst>
                                          <p:attrName>style.color</p:attrName>
                                        </p:attrNameLst>
                                      </p:cBhvr>
                                      <p:to>
                                        <a:srgbClr val="FF0000"/>
                                      </p:to>
                                    </p:animClr>
                                    <p:animClr clrSpc="rgb" dir="cw">
                                      <p:cBhvr>
                                        <p:cTn id="7" dur="500" fill="hold"/>
                                        <p:tgtEl>
                                          <p:spTgt spid="13315">
                                            <p:txEl>
                                              <p:pRg st="3" end="3"/>
                                            </p:txEl>
                                          </p:spTgt>
                                        </p:tgtEl>
                                        <p:attrNameLst>
                                          <p:attrName>fillcolor</p:attrName>
                                        </p:attrNameLst>
                                      </p:cBhvr>
                                      <p:to>
                                        <a:srgbClr val="FF0000"/>
                                      </p:to>
                                    </p:animClr>
                                    <p:set>
                                      <p:cBhvr>
                                        <p:cTn id="8" dur="500" fill="hold"/>
                                        <p:tgtEl>
                                          <p:spTgt spid="13315">
                                            <p:txEl>
                                              <p:pRg st="3" end="3"/>
                                            </p:txEl>
                                          </p:spTgt>
                                        </p:tgtEl>
                                        <p:attrNameLst>
                                          <p:attrName>fill.type</p:attrName>
                                        </p:attrNameLst>
                                      </p:cBhvr>
                                      <p:to>
                                        <p:strVal val="solid"/>
                                      </p:to>
                                    </p:set>
                                    <p:set>
                                      <p:cBhvr>
                                        <p:cTn id="9" dur="500" fill="hold"/>
                                        <p:tgtEl>
                                          <p:spTgt spid="13315">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639762"/>
          </a:xfrm>
        </p:spPr>
        <p:txBody>
          <a:bodyPr/>
          <a:lstStyle/>
          <a:p>
            <a:r>
              <a:rPr lang="en-US" dirty="0" smtClean="0"/>
              <a:t>Frequency Distribution</a:t>
            </a:r>
            <a:endParaRPr lang="en-US" dirty="0"/>
          </a:p>
        </p:txBody>
      </p:sp>
      <p:pic>
        <p:nvPicPr>
          <p:cNvPr id="4" name="Picture 3" descr="001.jpg"/>
          <p:cNvPicPr>
            <a:picLocks noChangeAspect="1"/>
          </p:cNvPicPr>
          <p:nvPr/>
        </p:nvPicPr>
        <p:blipFill>
          <a:blip r:embed="rId2" cstate="print"/>
          <a:stretch>
            <a:fillRect/>
          </a:stretch>
        </p:blipFill>
        <p:spPr>
          <a:xfrm>
            <a:off x="1985771" y="1072896"/>
            <a:ext cx="6182858" cy="5632704"/>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#9</a:t>
            </a:r>
          </a:p>
        </p:txBody>
      </p:sp>
      <p:sp>
        <p:nvSpPr>
          <p:cNvPr id="1433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dirty="0" smtClean="0"/>
              <a:t>A random sample of 35 world-ranked chess players provides the following:</a:t>
            </a:r>
          </a:p>
          <a:p>
            <a:pPr eaLnBrk="1" hangingPunct="1">
              <a:lnSpc>
                <a:spcPct val="90000"/>
              </a:lnSpc>
              <a:buFont typeface="Wingdings" pitchFamily="2" charset="2"/>
              <a:buNone/>
            </a:pPr>
            <a:r>
              <a:rPr lang="en-US" sz="2400" dirty="0" smtClean="0"/>
              <a:t>	Hours of study: </a:t>
            </a:r>
            <a:r>
              <a:rPr lang="en-US" sz="2400" dirty="0" err="1" smtClean="0"/>
              <a:t>avg</a:t>
            </a:r>
            <a:r>
              <a:rPr lang="en-US" sz="2400" dirty="0" smtClean="0"/>
              <a:t>=6.2, s=1.3</a:t>
            </a:r>
          </a:p>
          <a:p>
            <a:pPr eaLnBrk="1" hangingPunct="1">
              <a:lnSpc>
                <a:spcPct val="90000"/>
              </a:lnSpc>
              <a:buFont typeface="Wingdings" pitchFamily="2" charset="2"/>
              <a:buNone/>
            </a:pPr>
            <a:r>
              <a:rPr lang="en-US" sz="2400" dirty="0" smtClean="0"/>
              <a:t>	Winnings:  </a:t>
            </a:r>
            <a:r>
              <a:rPr lang="en-US" sz="2400" dirty="0" err="1" smtClean="0"/>
              <a:t>avg</a:t>
            </a:r>
            <a:r>
              <a:rPr lang="en-US" sz="2400" dirty="0" smtClean="0"/>
              <a:t>=$208,000, s=42,000</a:t>
            </a:r>
          </a:p>
          <a:p>
            <a:pPr eaLnBrk="1" hangingPunct="1">
              <a:lnSpc>
                <a:spcPct val="90000"/>
              </a:lnSpc>
              <a:buFont typeface="Wingdings" pitchFamily="2" charset="2"/>
              <a:buNone/>
            </a:pPr>
            <a:r>
              <a:rPr lang="en-US" sz="2400" dirty="0" smtClean="0"/>
              <a:t>	Correlation=0.15</a:t>
            </a:r>
          </a:p>
          <a:p>
            <a:pPr eaLnBrk="1" hangingPunct="1">
              <a:lnSpc>
                <a:spcPct val="90000"/>
              </a:lnSpc>
              <a:buFont typeface="Wingdings" pitchFamily="2" charset="2"/>
              <a:buNone/>
            </a:pPr>
            <a:r>
              <a:rPr lang="en-US" sz="2400" dirty="0" smtClean="0"/>
              <a:t>	Find the equation of the LSRL.</a:t>
            </a:r>
          </a:p>
          <a:p>
            <a:pPr eaLnBrk="1" hangingPunct="1">
              <a:lnSpc>
                <a:spcPct val="90000"/>
              </a:lnSpc>
              <a:buFont typeface="Wingdings" pitchFamily="2" charset="2"/>
              <a:buNone/>
            </a:pPr>
            <a:endParaRPr lang="en-US" sz="2400" dirty="0" smtClean="0"/>
          </a:p>
          <a:p>
            <a:pPr>
              <a:lnSpc>
                <a:spcPct val="90000"/>
              </a:lnSpc>
              <a:buNone/>
            </a:pPr>
            <a:r>
              <a:rPr lang="en-US" sz="2400" dirty="0" smtClean="0"/>
              <a:t>	a.  </a:t>
            </a:r>
            <a:r>
              <a:rPr lang="en-US" dirty="0" smtClean="0"/>
              <a:t>Winnings=178,000+</a:t>
            </a:r>
            <a:r>
              <a:rPr lang="en-US" sz="2400" dirty="0" smtClean="0"/>
              <a:t>4850(Hours)	</a:t>
            </a:r>
          </a:p>
          <a:p>
            <a:pPr>
              <a:lnSpc>
                <a:spcPct val="90000"/>
              </a:lnSpc>
              <a:buNone/>
            </a:pPr>
            <a:r>
              <a:rPr lang="en-US" dirty="0"/>
              <a:t>	</a:t>
            </a:r>
            <a:r>
              <a:rPr lang="en-US" sz="2400" dirty="0" smtClean="0"/>
              <a:t>b.  </a:t>
            </a:r>
            <a:r>
              <a:rPr lang="en-US" dirty="0" smtClean="0"/>
              <a:t>Winnings=169,000+</a:t>
            </a:r>
            <a:r>
              <a:rPr lang="en-US" sz="2400" dirty="0" smtClean="0"/>
              <a:t>6300(Hours)</a:t>
            </a:r>
          </a:p>
          <a:p>
            <a:pPr>
              <a:lnSpc>
                <a:spcPct val="90000"/>
              </a:lnSpc>
              <a:buNone/>
            </a:pPr>
            <a:r>
              <a:rPr lang="en-US" sz="2400" dirty="0" smtClean="0"/>
              <a:t>	c.  </a:t>
            </a:r>
            <a:r>
              <a:rPr lang="en-US" dirty="0" smtClean="0"/>
              <a:t>Winnings=14,550+</a:t>
            </a:r>
            <a:r>
              <a:rPr lang="en-US" sz="2400" dirty="0" smtClean="0"/>
              <a:t>31,200(Hours)</a:t>
            </a:r>
          </a:p>
          <a:p>
            <a:pPr>
              <a:lnSpc>
                <a:spcPct val="90000"/>
              </a:lnSpc>
              <a:buNone/>
            </a:pPr>
            <a:r>
              <a:rPr lang="en-US" sz="2400" dirty="0" smtClean="0"/>
              <a:t>	d.  </a:t>
            </a:r>
            <a:r>
              <a:rPr lang="en-US" dirty="0" smtClean="0"/>
              <a:t>Winnings=7750+</a:t>
            </a:r>
            <a:r>
              <a:rPr lang="en-US" sz="2400" dirty="0" smtClean="0"/>
              <a:t>32,300(Hours)</a:t>
            </a:r>
          </a:p>
          <a:p>
            <a:pPr>
              <a:lnSpc>
                <a:spcPct val="90000"/>
              </a:lnSpc>
              <a:buNone/>
            </a:pPr>
            <a:r>
              <a:rPr lang="en-US" sz="2400" dirty="0" smtClean="0"/>
              <a:t>	e.  </a:t>
            </a:r>
            <a:r>
              <a:rPr lang="en-US" dirty="0"/>
              <a:t>Winnings</a:t>
            </a:r>
            <a:r>
              <a:rPr lang="en-US" dirty="0" smtClean="0"/>
              <a:t>=-52,400+</a:t>
            </a:r>
            <a:r>
              <a:rPr lang="en-US" sz="2400" dirty="0" smtClean="0"/>
              <a:t>42,000(Hours)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4339">
                                            <p:txEl>
                                              <p:pRg st="6" end="6"/>
                                            </p:txEl>
                                          </p:spTgt>
                                        </p:tgtEl>
                                        <p:attrNameLst>
                                          <p:attrName>style.color</p:attrName>
                                        </p:attrNameLst>
                                      </p:cBhvr>
                                      <p:to>
                                        <a:srgbClr val="FF0000"/>
                                      </p:to>
                                    </p:animClr>
                                    <p:animClr clrSpc="rgb" dir="cw">
                                      <p:cBhvr>
                                        <p:cTn id="7" dur="500" fill="hold"/>
                                        <p:tgtEl>
                                          <p:spTgt spid="14339">
                                            <p:txEl>
                                              <p:pRg st="6" end="6"/>
                                            </p:txEl>
                                          </p:spTgt>
                                        </p:tgtEl>
                                        <p:attrNameLst>
                                          <p:attrName>fillcolor</p:attrName>
                                        </p:attrNameLst>
                                      </p:cBhvr>
                                      <p:to>
                                        <a:srgbClr val="FF0000"/>
                                      </p:to>
                                    </p:animClr>
                                    <p:set>
                                      <p:cBhvr>
                                        <p:cTn id="8" dur="500" fill="hold"/>
                                        <p:tgtEl>
                                          <p:spTgt spid="14339">
                                            <p:txEl>
                                              <p:pRg st="6" end="6"/>
                                            </p:txEl>
                                          </p:spTgt>
                                        </p:tgtEl>
                                        <p:attrNameLst>
                                          <p:attrName>fill.type</p:attrName>
                                        </p:attrNameLst>
                                      </p:cBhvr>
                                      <p:to>
                                        <p:strVal val="solid"/>
                                      </p:to>
                                    </p:set>
                                    <p:set>
                                      <p:cBhvr>
                                        <p:cTn id="9" dur="500" fill="hold"/>
                                        <p:tgtEl>
                                          <p:spTgt spid="14339">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Gathering Data</a:t>
            </a:r>
          </a:p>
        </p:txBody>
      </p:sp>
      <p:sp>
        <p:nvSpPr>
          <p:cNvPr id="5" name="Text Placeholder 4"/>
          <p:cNvSpPr>
            <a:spLocks noGrp="1"/>
          </p:cNvSpPr>
          <p:nvPr>
            <p:ph type="body" idx="1"/>
          </p:nvPr>
        </p:nvSpPr>
        <p:spPr/>
        <p:txBody>
          <a:bodyPr/>
          <a:lstStyle/>
          <a:p>
            <a:r>
              <a:rPr lang="en-US" dirty="0" smtClean="0"/>
              <a:t>Part III:</a:t>
            </a:r>
          </a:p>
          <a:p>
            <a:r>
              <a:rPr lang="en-US" dirty="0" smtClean="0"/>
              <a:t>Chapters 11 - 13</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Understanding Randomness</a:t>
            </a:r>
            <a:endParaRPr lang="en-US" dirty="0"/>
          </a:p>
        </p:txBody>
      </p:sp>
    </p:spTree>
    <p:extLst>
      <p:ext uri="{BB962C8B-B14F-4D97-AF65-F5344CB8AC3E}">
        <p14:creationId xmlns:p14="http://schemas.microsoft.com/office/powerpoint/2010/main" val="6531372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Random Outcomes</a:t>
            </a:r>
            <a:endParaRPr lang="en-US" dirty="0"/>
          </a:p>
        </p:txBody>
      </p:sp>
      <p:sp>
        <p:nvSpPr>
          <p:cNvPr id="5" name="Content Placeholder 4"/>
          <p:cNvSpPr>
            <a:spLocks noGrp="1"/>
          </p:cNvSpPr>
          <p:nvPr>
            <p:ph idx="1"/>
          </p:nvPr>
        </p:nvSpPr>
        <p:spPr/>
        <p:txBody>
          <a:bodyPr/>
          <a:lstStyle/>
          <a:p>
            <a:r>
              <a:rPr lang="en-US" dirty="0" smtClean="0"/>
              <a:t>A random event is one whose outcome we cannot predict.</a:t>
            </a:r>
          </a:p>
          <a:p>
            <a:r>
              <a:rPr lang="en-US" dirty="0" smtClean="0"/>
              <a:t>This may suggest that random events are totally chaotic and therefore not useful in modeling real-world situations – not so.</a:t>
            </a:r>
          </a:p>
          <a:p>
            <a:r>
              <a:rPr lang="en-US" dirty="0" smtClean="0"/>
              <a:t>Although the outcomes of individual trials of a random event are unknown, over the long run there is a pattern.</a:t>
            </a:r>
          </a:p>
          <a:p>
            <a:r>
              <a:rPr lang="en-US" dirty="0" smtClean="0"/>
              <a:t>It is this long-run predictability that makes </a:t>
            </a:r>
            <a:r>
              <a:rPr lang="en-US" dirty="0" err="1" smtClean="0"/>
              <a:t>randomess</a:t>
            </a:r>
            <a:r>
              <a:rPr lang="en-US" dirty="0" smtClean="0"/>
              <a:t> a useful tool in reaching conclusions.</a:t>
            </a:r>
            <a:endParaRPr lang="en-US" dirty="0"/>
          </a:p>
        </p:txBody>
      </p:sp>
    </p:spTree>
    <p:extLst>
      <p:ext uri="{BB962C8B-B14F-4D97-AF65-F5344CB8AC3E}">
        <p14:creationId xmlns:p14="http://schemas.microsoft.com/office/powerpoint/2010/main" val="64582411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496175" cy="1143000"/>
          </a:xfrm>
        </p:spPr>
        <p:txBody>
          <a:bodyPr/>
          <a:lstStyle/>
          <a:p>
            <a:r>
              <a:rPr lang="en-US" dirty="0" smtClean="0"/>
              <a:t>Simulation</a:t>
            </a:r>
            <a:endParaRPr lang="en-US" dirty="0"/>
          </a:p>
        </p:txBody>
      </p:sp>
      <p:sp>
        <p:nvSpPr>
          <p:cNvPr id="3" name="Content Placeholder 2"/>
          <p:cNvSpPr>
            <a:spLocks noGrp="1"/>
          </p:cNvSpPr>
          <p:nvPr>
            <p:ph idx="1"/>
          </p:nvPr>
        </p:nvSpPr>
        <p:spPr>
          <a:xfrm>
            <a:off x="1600200" y="1600200"/>
            <a:ext cx="7419975" cy="4525963"/>
          </a:xfrm>
        </p:spPr>
        <p:txBody>
          <a:bodyPr/>
          <a:lstStyle/>
          <a:p>
            <a:r>
              <a:rPr lang="en-US" dirty="0" smtClean="0"/>
              <a:t>Is a powerful tool for gaining insight into events whose outcomes are random.</a:t>
            </a:r>
          </a:p>
          <a:p>
            <a:r>
              <a:rPr lang="en-US" dirty="0" smtClean="0"/>
              <a:t>Preforming a Simulation</a:t>
            </a:r>
          </a:p>
          <a:p>
            <a:pPr marL="914400" lvl="1" indent="-457200">
              <a:buFont typeface="+mj-lt"/>
              <a:buAutoNum type="arabicParenR"/>
            </a:pPr>
            <a:r>
              <a:rPr lang="en-US" dirty="0" smtClean="0"/>
              <a:t>Identify the event to be repeated.</a:t>
            </a:r>
          </a:p>
          <a:p>
            <a:pPr marL="914400" lvl="1" indent="-457200">
              <a:buFont typeface="+mj-lt"/>
              <a:buAutoNum type="arabicParenR"/>
            </a:pPr>
            <a:r>
              <a:rPr lang="en-US" dirty="0" smtClean="0"/>
              <a:t>Outcomes, state how  you will model the random occurrence of an outcome (assign digits to outcomes).</a:t>
            </a:r>
          </a:p>
          <a:p>
            <a:pPr marL="914400" lvl="1" indent="-457200">
              <a:buFont typeface="+mj-lt"/>
              <a:buAutoNum type="arabicParenR"/>
            </a:pPr>
            <a:r>
              <a:rPr lang="en-US" dirty="0" smtClean="0"/>
              <a:t>Trial, explain how you will simulate a trial and what the response variable is.</a:t>
            </a:r>
          </a:p>
          <a:p>
            <a:pPr marL="914400" lvl="1" indent="-457200">
              <a:buFont typeface="+mj-lt"/>
              <a:buAutoNum type="arabicParenR"/>
            </a:pPr>
            <a:r>
              <a:rPr lang="en-US" dirty="0" smtClean="0"/>
              <a:t>Run several trials and tabulate the results.</a:t>
            </a:r>
          </a:p>
          <a:p>
            <a:pPr marL="914400" lvl="1" indent="-457200">
              <a:buFont typeface="+mj-lt"/>
              <a:buAutoNum type="arabicParenR"/>
            </a:pPr>
            <a:r>
              <a:rPr lang="en-US" dirty="0" smtClean="0"/>
              <a:t>Conclusion, summarize your results and draw your conclusion in the context of the problem.</a:t>
            </a:r>
            <a:endParaRPr lang="en-US" dirty="0"/>
          </a:p>
        </p:txBody>
      </p:sp>
    </p:spTree>
    <p:extLst>
      <p:ext uri="{BB962C8B-B14F-4D97-AF65-F5344CB8AC3E}">
        <p14:creationId xmlns:p14="http://schemas.microsoft.com/office/powerpoint/2010/main" val="380304787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sz="2000" dirty="0" smtClean="0"/>
              <a:t>Your school decided to hold a raffle to defray the cost of tickets to the senior prom. The breakdown of ticket sales was; Students: 650 and Faculty: 325. At an assembly, the principal reached into a jar and drew three winning tickets. To everyone’s dismay, all three winners were members of the faculty. The students cried foul. Their argument was that, given the breakdown of sales between the two groups, it would be highly unlikely for all three winners to be faculty members.</a:t>
            </a:r>
          </a:p>
          <a:p>
            <a:r>
              <a:rPr lang="en-US" sz="2000" dirty="0" smtClean="0"/>
              <a:t>Conduct a simulation, using 10 trials and starting on line 130 of the random digit table, to determine if the outcome of the drawing was fair.</a:t>
            </a:r>
            <a:endParaRPr lang="en-US" sz="2000" dirty="0"/>
          </a:p>
        </p:txBody>
      </p:sp>
    </p:spTree>
    <p:extLst>
      <p:ext uri="{BB962C8B-B14F-4D97-AF65-F5344CB8AC3E}">
        <p14:creationId xmlns:p14="http://schemas.microsoft.com/office/powerpoint/2010/main" val="19239331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ID event being repeated – selecting a ticket from the jar.</a:t>
            </a:r>
          </a:p>
          <a:p>
            <a:r>
              <a:rPr lang="en-US" dirty="0" smtClean="0"/>
              <a:t>Outcomes </a:t>
            </a:r>
          </a:p>
          <a:p>
            <a:pPr lvl="1"/>
            <a:r>
              <a:rPr lang="en-US" dirty="0" smtClean="0"/>
              <a:t>000 – 649 student ticket</a:t>
            </a:r>
          </a:p>
          <a:p>
            <a:pPr lvl="1"/>
            <a:r>
              <a:rPr lang="en-US" dirty="0" smtClean="0"/>
              <a:t>650 – 974 faculty ticket</a:t>
            </a:r>
          </a:p>
          <a:p>
            <a:pPr lvl="1"/>
            <a:r>
              <a:rPr lang="en-US" dirty="0" smtClean="0"/>
              <a:t>975 – 999 skip</a:t>
            </a:r>
          </a:p>
          <a:p>
            <a:pPr lvl="1"/>
            <a:r>
              <a:rPr lang="en-US" dirty="0" smtClean="0"/>
              <a:t>If a number appears more than once in a trial it is ignored. Can’t select the same ticket twice.</a:t>
            </a:r>
          </a:p>
        </p:txBody>
      </p:sp>
    </p:spTree>
    <p:extLst>
      <p:ext uri="{BB962C8B-B14F-4D97-AF65-F5344CB8AC3E}">
        <p14:creationId xmlns:p14="http://schemas.microsoft.com/office/powerpoint/2010/main" val="364648397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399" y="274638"/>
            <a:ext cx="5057775" cy="1143000"/>
          </a:xfrm>
        </p:spPr>
        <p:txBody>
          <a:bodyPr/>
          <a:lstStyle/>
          <a:p>
            <a:r>
              <a:rPr lang="en-US" dirty="0" smtClean="0"/>
              <a:t>Solution</a:t>
            </a:r>
            <a:endParaRPr lang="en-US" dirty="0"/>
          </a:p>
        </p:txBody>
      </p:sp>
      <p:sp>
        <p:nvSpPr>
          <p:cNvPr id="3" name="Content Placeholder 2"/>
          <p:cNvSpPr>
            <a:spLocks noGrp="1"/>
          </p:cNvSpPr>
          <p:nvPr>
            <p:ph idx="1"/>
          </p:nvPr>
        </p:nvSpPr>
        <p:spPr>
          <a:xfrm>
            <a:off x="4114800" y="1600200"/>
            <a:ext cx="4905375" cy="4525963"/>
          </a:xfrm>
        </p:spPr>
        <p:txBody>
          <a:bodyPr/>
          <a:lstStyle/>
          <a:p>
            <a:r>
              <a:rPr lang="en-US" sz="2000" dirty="0"/>
              <a:t>Trial</a:t>
            </a:r>
          </a:p>
          <a:p>
            <a:pPr lvl="1"/>
            <a:r>
              <a:rPr lang="en-US" sz="2000" dirty="0"/>
              <a:t>Select 3 tickets and determine if student or faculty.</a:t>
            </a:r>
          </a:p>
          <a:p>
            <a:pPr lvl="1"/>
            <a:r>
              <a:rPr lang="en-US" sz="2000" dirty="0"/>
              <a:t>Response variable – whether are not all 3 tickets drawn belong to a member of the faculty or not (yes/no</a:t>
            </a:r>
            <a:r>
              <a:rPr lang="en-US" sz="2000" dirty="0" smtClean="0"/>
              <a:t>).</a:t>
            </a:r>
          </a:p>
          <a:p>
            <a:r>
              <a:rPr lang="en-US" sz="2000" dirty="0" smtClean="0"/>
              <a:t>Conclusion: In our simulation all 3 winners were faculty members only 10% of the time. While this result is unlikely, we might suspicious, but would need to run many more trials and a smaller percent of all faculty winners before we make an accusation of unfairness.</a:t>
            </a:r>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8023972"/>
              </p:ext>
            </p:extLst>
          </p:nvPr>
        </p:nvGraphicFramePr>
        <p:xfrm>
          <a:off x="152400" y="762000"/>
          <a:ext cx="3733799" cy="4023360"/>
        </p:xfrm>
        <a:graphic>
          <a:graphicData uri="http://schemas.openxmlformats.org/drawingml/2006/table">
            <a:tbl>
              <a:tblPr firstRow="1" bandRow="1">
                <a:tableStyleId>{5C22544A-7EE6-4342-B048-85BDC9FD1C3A}</a:tableStyleId>
              </a:tblPr>
              <a:tblGrid>
                <a:gridCol w="838199"/>
                <a:gridCol w="1447800"/>
                <a:gridCol w="1447800"/>
              </a:tblGrid>
              <a:tr h="274320">
                <a:tc>
                  <a:txBody>
                    <a:bodyPr/>
                    <a:lstStyle/>
                    <a:p>
                      <a:pPr algn="ctr"/>
                      <a:r>
                        <a:rPr lang="en-US" dirty="0" smtClean="0"/>
                        <a:t>Trial</a:t>
                      </a:r>
                      <a:endParaRPr lang="en-US" dirty="0"/>
                    </a:p>
                  </a:txBody>
                  <a:tcPr/>
                </a:tc>
                <a:tc>
                  <a:txBody>
                    <a:bodyPr/>
                    <a:lstStyle/>
                    <a:p>
                      <a:pPr algn="ctr"/>
                      <a:r>
                        <a:rPr lang="en-US" dirty="0" smtClean="0"/>
                        <a:t>Outcomes</a:t>
                      </a:r>
                      <a:endParaRPr lang="en-US" dirty="0"/>
                    </a:p>
                  </a:txBody>
                  <a:tcPr/>
                </a:tc>
                <a:tc>
                  <a:txBody>
                    <a:bodyPr/>
                    <a:lstStyle/>
                    <a:p>
                      <a:pPr algn="ctr"/>
                      <a:r>
                        <a:rPr lang="en-US" dirty="0" smtClean="0"/>
                        <a:t>All Faculty</a:t>
                      </a:r>
                      <a:endParaRPr lang="en-US" dirty="0"/>
                    </a:p>
                  </a:txBody>
                  <a:tcPr/>
                </a:tc>
              </a:tr>
              <a:tr h="274320">
                <a:tc>
                  <a:txBody>
                    <a:bodyPr/>
                    <a:lstStyle/>
                    <a:p>
                      <a:pPr algn="ctr"/>
                      <a:r>
                        <a:rPr lang="en-US" dirty="0" smtClean="0"/>
                        <a:t>1</a:t>
                      </a:r>
                      <a:endParaRPr lang="en-US" dirty="0"/>
                    </a:p>
                  </a:txBody>
                  <a:tcPr/>
                </a:tc>
                <a:tc>
                  <a:txBody>
                    <a:bodyPr/>
                    <a:lstStyle/>
                    <a:p>
                      <a:pPr algn="ctr"/>
                      <a:r>
                        <a:rPr lang="en-US" dirty="0" smtClean="0"/>
                        <a:t>FSS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2</a:t>
                      </a:r>
                      <a:endParaRPr lang="en-US" dirty="0"/>
                    </a:p>
                  </a:txBody>
                  <a:tcPr/>
                </a:tc>
                <a:tc>
                  <a:txBody>
                    <a:bodyPr/>
                    <a:lstStyle/>
                    <a:p>
                      <a:pPr algn="ctr"/>
                      <a:r>
                        <a:rPr lang="en-US" dirty="0" smtClean="0"/>
                        <a:t>FSS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3</a:t>
                      </a:r>
                      <a:endParaRPr lang="en-US" dirty="0"/>
                    </a:p>
                  </a:txBody>
                  <a:tcPr/>
                </a:tc>
                <a:tc>
                  <a:txBody>
                    <a:bodyPr/>
                    <a:lstStyle/>
                    <a:p>
                      <a:pPr algn="ctr"/>
                      <a:r>
                        <a:rPr lang="en-US" dirty="0" smtClean="0"/>
                        <a:t>SSS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4</a:t>
                      </a:r>
                      <a:endParaRPr lang="en-US" dirty="0"/>
                    </a:p>
                  </a:txBody>
                  <a:tcPr/>
                </a:tc>
                <a:tc>
                  <a:txBody>
                    <a:bodyPr/>
                    <a:lstStyle/>
                    <a:p>
                      <a:pPr algn="ctr"/>
                      <a:r>
                        <a:rPr lang="en-US" dirty="0" smtClean="0"/>
                        <a:t>SFS</a:t>
                      </a:r>
                      <a:endParaRPr lang="en-US" dirty="0"/>
                    </a:p>
                  </a:txBody>
                  <a:tcPr/>
                </a:tc>
                <a:tc>
                  <a:txBody>
                    <a:bodyPr/>
                    <a:lstStyle/>
                    <a:p>
                      <a:pPr algn="ctr"/>
                      <a:r>
                        <a:rPr lang="en-US" dirty="0" smtClean="0"/>
                        <a:t>no</a:t>
                      </a:r>
                      <a:endParaRPr lang="en-US" dirty="0"/>
                    </a:p>
                  </a:txBody>
                  <a:tcPr/>
                </a:tc>
              </a:tr>
              <a:tr h="182880">
                <a:tc>
                  <a:txBody>
                    <a:bodyPr/>
                    <a:lstStyle/>
                    <a:p>
                      <a:pPr algn="ctr"/>
                      <a:r>
                        <a:rPr lang="en-US" dirty="0" smtClean="0"/>
                        <a:t>5</a:t>
                      </a:r>
                      <a:endParaRPr lang="en-US" dirty="0"/>
                    </a:p>
                  </a:txBody>
                  <a:tcPr/>
                </a:tc>
                <a:tc>
                  <a:txBody>
                    <a:bodyPr/>
                    <a:lstStyle/>
                    <a:p>
                      <a:pPr algn="ctr"/>
                      <a:r>
                        <a:rPr lang="en-US" dirty="0" smtClean="0"/>
                        <a:t>FSS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6</a:t>
                      </a:r>
                      <a:endParaRPr lang="en-US" dirty="0"/>
                    </a:p>
                  </a:txBody>
                  <a:tcPr/>
                </a:tc>
                <a:tc>
                  <a:txBody>
                    <a:bodyPr/>
                    <a:lstStyle/>
                    <a:p>
                      <a:pPr algn="ctr"/>
                      <a:r>
                        <a:rPr lang="en-US" dirty="0" smtClean="0"/>
                        <a:t>SSS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7</a:t>
                      </a:r>
                      <a:endParaRPr lang="en-US" dirty="0"/>
                    </a:p>
                  </a:txBody>
                  <a:tcPr/>
                </a:tc>
                <a:tc>
                  <a:txBody>
                    <a:bodyPr/>
                    <a:lstStyle/>
                    <a:p>
                      <a:pPr algn="ctr"/>
                      <a:r>
                        <a:rPr lang="en-US" dirty="0" smtClean="0"/>
                        <a:t>SFS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8</a:t>
                      </a:r>
                      <a:endParaRPr lang="en-US" dirty="0"/>
                    </a:p>
                  </a:txBody>
                  <a:tcPr/>
                </a:tc>
                <a:tc>
                  <a:txBody>
                    <a:bodyPr/>
                    <a:lstStyle/>
                    <a:p>
                      <a:pPr algn="ctr"/>
                      <a:r>
                        <a:rPr lang="en-US" dirty="0" smtClean="0"/>
                        <a:t>SSS</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9</a:t>
                      </a:r>
                      <a:endParaRPr lang="en-US" dirty="0"/>
                    </a:p>
                  </a:txBody>
                  <a:tcPr/>
                </a:tc>
                <a:tc>
                  <a:txBody>
                    <a:bodyPr/>
                    <a:lstStyle/>
                    <a:p>
                      <a:pPr algn="ctr"/>
                      <a:r>
                        <a:rPr lang="en-US" dirty="0" smtClean="0"/>
                        <a:t>FFF</a:t>
                      </a:r>
                      <a:endParaRPr lang="en-US" dirty="0"/>
                    </a:p>
                  </a:txBody>
                  <a:tcPr/>
                </a:tc>
                <a:tc>
                  <a:txBody>
                    <a:bodyPr/>
                    <a:lstStyle/>
                    <a:p>
                      <a:pPr algn="ctr"/>
                      <a:r>
                        <a:rPr lang="en-US" dirty="0" smtClean="0"/>
                        <a:t>no</a:t>
                      </a:r>
                      <a:endParaRPr lang="en-US" dirty="0"/>
                    </a:p>
                  </a:txBody>
                  <a:tcPr/>
                </a:tc>
              </a:tr>
              <a:tr h="274320">
                <a:tc>
                  <a:txBody>
                    <a:bodyPr/>
                    <a:lstStyle/>
                    <a:p>
                      <a:pPr algn="ctr"/>
                      <a:r>
                        <a:rPr lang="en-US" dirty="0" smtClean="0"/>
                        <a:t>10</a:t>
                      </a:r>
                      <a:endParaRPr lang="en-US" dirty="0"/>
                    </a:p>
                  </a:txBody>
                  <a:tcPr/>
                </a:tc>
                <a:tc>
                  <a:txBody>
                    <a:bodyPr/>
                    <a:lstStyle/>
                    <a:p>
                      <a:pPr algn="ctr"/>
                      <a:r>
                        <a:rPr lang="en-US" dirty="0" smtClean="0"/>
                        <a:t>SSF</a:t>
                      </a:r>
                      <a:endParaRPr lang="en-US" dirty="0"/>
                    </a:p>
                  </a:txBody>
                  <a:tcPr/>
                </a:tc>
                <a:tc>
                  <a:txBody>
                    <a:bodyPr/>
                    <a:lstStyle/>
                    <a:p>
                      <a:pPr algn="ctr"/>
                      <a:r>
                        <a:rPr lang="en-US" dirty="0" smtClean="0"/>
                        <a:t>no</a:t>
                      </a:r>
                      <a:endParaRPr lang="en-US" dirty="0"/>
                    </a:p>
                  </a:txBody>
                  <a:tcPr/>
                </a:tc>
              </a:tr>
            </a:tbl>
          </a:graphicData>
        </a:graphic>
      </p:graphicFrame>
    </p:spTree>
    <p:extLst>
      <p:ext uri="{BB962C8B-B14F-4D97-AF65-F5344CB8AC3E}">
        <p14:creationId xmlns:p14="http://schemas.microsoft.com/office/powerpoint/2010/main" val="41789168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Sample Surveys</a:t>
            </a:r>
            <a:endParaRPr lang="en-US" dirty="0"/>
          </a:p>
        </p:txBody>
      </p:sp>
    </p:spTree>
    <p:extLst>
      <p:ext uri="{BB962C8B-B14F-4D97-AF65-F5344CB8AC3E}">
        <p14:creationId xmlns:p14="http://schemas.microsoft.com/office/powerpoint/2010/main" val="28381817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Producing Data</a:t>
            </a:r>
            <a:endParaRPr lang="en-US" dirty="0"/>
          </a:p>
        </p:txBody>
      </p:sp>
      <p:sp>
        <p:nvSpPr>
          <p:cNvPr id="3" name="Content Placeholder 2"/>
          <p:cNvSpPr>
            <a:spLocks noGrp="1"/>
          </p:cNvSpPr>
          <p:nvPr>
            <p:ph idx="1"/>
          </p:nvPr>
        </p:nvSpPr>
        <p:spPr/>
        <p:txBody>
          <a:bodyPr/>
          <a:lstStyle/>
          <a:p>
            <a:r>
              <a:rPr lang="en-US" dirty="0" smtClean="0"/>
              <a:t>To draw meaningful conclusions from measured or observed data, it is essential that we understand proper data-collection methods.</a:t>
            </a:r>
          </a:p>
          <a:p>
            <a:r>
              <a:rPr lang="en-US" dirty="0" smtClean="0"/>
              <a:t>Bad sample designs yield worthless data.</a:t>
            </a:r>
          </a:p>
          <a:p>
            <a:r>
              <a:rPr lang="en-US" dirty="0" smtClean="0"/>
              <a:t>There is </a:t>
            </a:r>
            <a:r>
              <a:rPr lang="en-US" b="1" i="1" dirty="0" smtClean="0"/>
              <a:t>no</a:t>
            </a:r>
            <a:r>
              <a:rPr lang="en-US" dirty="0" smtClean="0"/>
              <a:t> way to correct for a bad sample.</a:t>
            </a:r>
            <a:endParaRPr lang="en-US" dirty="0"/>
          </a:p>
        </p:txBody>
      </p:sp>
    </p:spTree>
    <p:extLst>
      <p:ext uri="{BB962C8B-B14F-4D97-AF65-F5344CB8AC3E}">
        <p14:creationId xmlns:p14="http://schemas.microsoft.com/office/powerpoint/2010/main" val="3956766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Theme228">
  <a:themeElements>
    <a:clrScheme name="Office Theme 2">
      <a:dk1>
        <a:srgbClr val="333333"/>
      </a:dk1>
      <a:lt1>
        <a:srgbClr val="FFFFFF"/>
      </a:lt1>
      <a:dk2>
        <a:srgbClr val="3399CC"/>
      </a:dk2>
      <a:lt2>
        <a:srgbClr val="FFFFFF"/>
      </a:lt2>
      <a:accent1>
        <a:srgbClr val="BBCCFF"/>
      </a:accent1>
      <a:accent2>
        <a:srgbClr val="53F583"/>
      </a:accent2>
      <a:accent3>
        <a:srgbClr val="ADCAE2"/>
      </a:accent3>
      <a:accent4>
        <a:srgbClr val="DADADA"/>
      </a:accent4>
      <a:accent5>
        <a:srgbClr val="DAE2FF"/>
      </a:accent5>
      <a:accent6>
        <a:srgbClr val="4ADE76"/>
      </a:accent6>
      <a:hlink>
        <a:srgbClr val="A6DDF9"/>
      </a:hlink>
      <a:folHlink>
        <a:srgbClr val="EFF374"/>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333333"/>
        </a:dk1>
        <a:lt1>
          <a:srgbClr val="FFFFFF"/>
        </a:lt1>
        <a:dk2>
          <a:srgbClr val="3399CC"/>
        </a:dk2>
        <a:lt2>
          <a:srgbClr val="FFFFFF"/>
        </a:lt2>
        <a:accent1>
          <a:srgbClr val="BAE8FF"/>
        </a:accent1>
        <a:accent2>
          <a:srgbClr val="7DD4FF"/>
        </a:accent2>
        <a:accent3>
          <a:srgbClr val="ADCAE2"/>
        </a:accent3>
        <a:accent4>
          <a:srgbClr val="DADADA"/>
        </a:accent4>
        <a:accent5>
          <a:srgbClr val="D9F2FF"/>
        </a:accent5>
        <a:accent6>
          <a:srgbClr val="71C0E7"/>
        </a:accent6>
        <a:hlink>
          <a:srgbClr val="9CDEFF"/>
        </a:hlink>
        <a:folHlink>
          <a:srgbClr val="D9F2FF"/>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FFFFF"/>
        </a:lt1>
        <a:dk2>
          <a:srgbClr val="3399CC"/>
        </a:dk2>
        <a:lt2>
          <a:srgbClr val="FFFFFF"/>
        </a:lt2>
        <a:accent1>
          <a:srgbClr val="BBCCFF"/>
        </a:accent1>
        <a:accent2>
          <a:srgbClr val="53F583"/>
        </a:accent2>
        <a:accent3>
          <a:srgbClr val="ADCAE2"/>
        </a:accent3>
        <a:accent4>
          <a:srgbClr val="DADADA"/>
        </a:accent4>
        <a:accent5>
          <a:srgbClr val="DAE2FF"/>
        </a:accent5>
        <a:accent6>
          <a:srgbClr val="4ADE76"/>
        </a:accent6>
        <a:hlink>
          <a:srgbClr val="A6DDF9"/>
        </a:hlink>
        <a:folHlink>
          <a:srgbClr val="EFF374"/>
        </a:folHlink>
      </a:clrScheme>
      <a:clrMap bg1="dk2" tx1="lt1" bg2="dk1" tx2="lt2" accent1="accent1" accent2="accent2" accent3="accent3" accent4="accent4" accent5="accent5" accent6="accent6" hlink="hlink" folHlink="folHlink"/>
    </a:extraClrScheme>
    <a:extraClrScheme>
      <a:clrScheme name="Office Theme 3">
        <a:dk1>
          <a:srgbClr val="333333"/>
        </a:dk1>
        <a:lt1>
          <a:srgbClr val="FFFFFF"/>
        </a:lt1>
        <a:dk2>
          <a:srgbClr val="3399CC"/>
        </a:dk2>
        <a:lt2>
          <a:srgbClr val="FFFFFF"/>
        </a:lt2>
        <a:accent1>
          <a:srgbClr val="BAE8FF"/>
        </a:accent1>
        <a:accent2>
          <a:srgbClr val="FFC1BB"/>
        </a:accent2>
        <a:accent3>
          <a:srgbClr val="ADCAE2"/>
        </a:accent3>
        <a:accent4>
          <a:srgbClr val="DADADA"/>
        </a:accent4>
        <a:accent5>
          <a:srgbClr val="D9F2FF"/>
        </a:accent5>
        <a:accent6>
          <a:srgbClr val="E7AFA9"/>
        </a:accent6>
        <a:hlink>
          <a:srgbClr val="FFDA97"/>
        </a:hlink>
        <a:folHlink>
          <a:srgbClr val="FFD9FF"/>
        </a:folHlink>
      </a:clrScheme>
      <a:clrMap bg1="dk2" tx1="lt1" bg2="dk1" tx2="lt2" accent1="accent1" accent2="accent2" accent3="accent3" accent4="accent4" accent5="accent5" accent6="accent6" hlink="hlink" folHlink="folHlink"/>
    </a:extraClrScheme>
    <a:extraClrScheme>
      <a:clrScheme name="Office Theme 4">
        <a:dk1>
          <a:srgbClr val="333333"/>
        </a:dk1>
        <a:lt1>
          <a:srgbClr val="FFFFFF"/>
        </a:lt1>
        <a:dk2>
          <a:srgbClr val="3399CC"/>
        </a:dk2>
        <a:lt2>
          <a:srgbClr val="FFFFFF"/>
        </a:lt2>
        <a:accent1>
          <a:srgbClr val="E1E771"/>
        </a:accent1>
        <a:accent2>
          <a:srgbClr val="FFC89C"/>
        </a:accent2>
        <a:accent3>
          <a:srgbClr val="ADCAE2"/>
        </a:accent3>
        <a:accent4>
          <a:srgbClr val="DADADA"/>
        </a:accent4>
        <a:accent5>
          <a:srgbClr val="EEF1BB"/>
        </a:accent5>
        <a:accent6>
          <a:srgbClr val="E7B58D"/>
        </a:accent6>
        <a:hlink>
          <a:srgbClr val="BAE8FF"/>
        </a:hlink>
        <a:folHlink>
          <a:srgbClr val="F9D4FF"/>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CCCCCC"/>
        </a:lt2>
        <a:accent1>
          <a:srgbClr val="BAE8FF"/>
        </a:accent1>
        <a:accent2>
          <a:srgbClr val="7DD4FF"/>
        </a:accent2>
        <a:accent3>
          <a:srgbClr val="FFFFFF"/>
        </a:accent3>
        <a:accent4>
          <a:srgbClr val="000000"/>
        </a:accent4>
        <a:accent5>
          <a:srgbClr val="D9F2FF"/>
        </a:accent5>
        <a:accent6>
          <a:srgbClr val="71C0E7"/>
        </a:accent6>
        <a:hlink>
          <a:srgbClr val="9CDEFF"/>
        </a:hlink>
        <a:folHlink>
          <a:srgbClr val="D9F2FF"/>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CCCCCC"/>
        </a:lt2>
        <a:accent1>
          <a:srgbClr val="BBCCFF"/>
        </a:accent1>
        <a:accent2>
          <a:srgbClr val="53F583"/>
        </a:accent2>
        <a:accent3>
          <a:srgbClr val="FFFFFF"/>
        </a:accent3>
        <a:accent4>
          <a:srgbClr val="000000"/>
        </a:accent4>
        <a:accent5>
          <a:srgbClr val="DAE2FF"/>
        </a:accent5>
        <a:accent6>
          <a:srgbClr val="4ADE76"/>
        </a:accent6>
        <a:hlink>
          <a:srgbClr val="A6DDF9"/>
        </a:hlink>
        <a:folHlink>
          <a:srgbClr val="EFF374"/>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CCCCCC"/>
        </a:lt2>
        <a:accent1>
          <a:srgbClr val="BAE8FF"/>
        </a:accent1>
        <a:accent2>
          <a:srgbClr val="FFC1BB"/>
        </a:accent2>
        <a:accent3>
          <a:srgbClr val="FFFFFF"/>
        </a:accent3>
        <a:accent4>
          <a:srgbClr val="000000"/>
        </a:accent4>
        <a:accent5>
          <a:srgbClr val="D9F2FF"/>
        </a:accent5>
        <a:accent6>
          <a:srgbClr val="E7AFA9"/>
        </a:accent6>
        <a:hlink>
          <a:srgbClr val="FFDA97"/>
        </a:hlink>
        <a:folHlink>
          <a:srgbClr val="FFD9FF"/>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CCCCCC"/>
        </a:lt2>
        <a:accent1>
          <a:srgbClr val="E1E771"/>
        </a:accent1>
        <a:accent2>
          <a:srgbClr val="FFC89C"/>
        </a:accent2>
        <a:accent3>
          <a:srgbClr val="FFFFFF"/>
        </a:accent3>
        <a:accent4>
          <a:srgbClr val="000000"/>
        </a:accent4>
        <a:accent5>
          <a:srgbClr val="EEF1BB"/>
        </a:accent5>
        <a:accent6>
          <a:srgbClr val="E7B58D"/>
        </a:accent6>
        <a:hlink>
          <a:srgbClr val="BAE8FF"/>
        </a:hlink>
        <a:folHlink>
          <a:srgbClr val="F9D4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333333"/>
      </a:dk1>
      <a:lt1>
        <a:srgbClr val="FFFFFF"/>
      </a:lt1>
      <a:dk2>
        <a:srgbClr val="3399CC"/>
      </a:dk2>
      <a:lt2>
        <a:srgbClr val="FFFFFF"/>
      </a:lt2>
      <a:accent1>
        <a:srgbClr val="BBCCFF"/>
      </a:accent1>
      <a:accent2>
        <a:srgbClr val="53F583"/>
      </a:accent2>
      <a:accent3>
        <a:srgbClr val="ADCAE2"/>
      </a:accent3>
      <a:accent4>
        <a:srgbClr val="DADADA"/>
      </a:accent4>
      <a:accent5>
        <a:srgbClr val="DAE2FF"/>
      </a:accent5>
      <a:accent6>
        <a:srgbClr val="4ADE76"/>
      </a:accent6>
      <a:hlink>
        <a:srgbClr val="A6DDF9"/>
      </a:hlink>
      <a:folHlink>
        <a:srgbClr val="EFF374"/>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333333"/>
        </a:dk1>
        <a:lt1>
          <a:srgbClr val="FFFFFF"/>
        </a:lt1>
        <a:dk2>
          <a:srgbClr val="3399CC"/>
        </a:dk2>
        <a:lt2>
          <a:srgbClr val="FFFFFF"/>
        </a:lt2>
        <a:accent1>
          <a:srgbClr val="BAE8FF"/>
        </a:accent1>
        <a:accent2>
          <a:srgbClr val="7DD4FF"/>
        </a:accent2>
        <a:accent3>
          <a:srgbClr val="ADCAE2"/>
        </a:accent3>
        <a:accent4>
          <a:srgbClr val="DADADA"/>
        </a:accent4>
        <a:accent5>
          <a:srgbClr val="D9F2FF"/>
        </a:accent5>
        <a:accent6>
          <a:srgbClr val="71C0E7"/>
        </a:accent6>
        <a:hlink>
          <a:srgbClr val="9CDEFF"/>
        </a:hlink>
        <a:folHlink>
          <a:srgbClr val="D9F2FF"/>
        </a:folHlink>
      </a:clrScheme>
      <a:clrMap bg1="dk2" tx1="lt1" bg2="dk1" tx2="lt2" accent1="accent1" accent2="accent2" accent3="accent3" accent4="accent4" accent5="accent5" accent6="accent6" hlink="hlink" folHlink="folHlink"/>
    </a:extraClrScheme>
    <a:extraClrScheme>
      <a:clrScheme name="1_Default Design 2">
        <a:dk1>
          <a:srgbClr val="333333"/>
        </a:dk1>
        <a:lt1>
          <a:srgbClr val="FFFFFF"/>
        </a:lt1>
        <a:dk2>
          <a:srgbClr val="3399CC"/>
        </a:dk2>
        <a:lt2>
          <a:srgbClr val="FFFFFF"/>
        </a:lt2>
        <a:accent1>
          <a:srgbClr val="BBCCFF"/>
        </a:accent1>
        <a:accent2>
          <a:srgbClr val="53F583"/>
        </a:accent2>
        <a:accent3>
          <a:srgbClr val="ADCAE2"/>
        </a:accent3>
        <a:accent4>
          <a:srgbClr val="DADADA"/>
        </a:accent4>
        <a:accent5>
          <a:srgbClr val="DAE2FF"/>
        </a:accent5>
        <a:accent6>
          <a:srgbClr val="4ADE76"/>
        </a:accent6>
        <a:hlink>
          <a:srgbClr val="A6DDF9"/>
        </a:hlink>
        <a:folHlink>
          <a:srgbClr val="EFF374"/>
        </a:folHlink>
      </a:clrScheme>
      <a:clrMap bg1="dk2" tx1="lt1" bg2="dk1" tx2="lt2" accent1="accent1" accent2="accent2" accent3="accent3" accent4="accent4" accent5="accent5" accent6="accent6" hlink="hlink" folHlink="folHlink"/>
    </a:extraClrScheme>
    <a:extraClrScheme>
      <a:clrScheme name="1_Default Design 3">
        <a:dk1>
          <a:srgbClr val="333333"/>
        </a:dk1>
        <a:lt1>
          <a:srgbClr val="FFFFFF"/>
        </a:lt1>
        <a:dk2>
          <a:srgbClr val="3399CC"/>
        </a:dk2>
        <a:lt2>
          <a:srgbClr val="FFFFFF"/>
        </a:lt2>
        <a:accent1>
          <a:srgbClr val="BAE8FF"/>
        </a:accent1>
        <a:accent2>
          <a:srgbClr val="FFC1BB"/>
        </a:accent2>
        <a:accent3>
          <a:srgbClr val="ADCAE2"/>
        </a:accent3>
        <a:accent4>
          <a:srgbClr val="DADADA"/>
        </a:accent4>
        <a:accent5>
          <a:srgbClr val="D9F2FF"/>
        </a:accent5>
        <a:accent6>
          <a:srgbClr val="E7AFA9"/>
        </a:accent6>
        <a:hlink>
          <a:srgbClr val="FFDA97"/>
        </a:hlink>
        <a:folHlink>
          <a:srgbClr val="FFD9FF"/>
        </a:folHlink>
      </a:clrScheme>
      <a:clrMap bg1="dk2" tx1="lt1" bg2="dk1" tx2="lt2" accent1="accent1" accent2="accent2" accent3="accent3" accent4="accent4" accent5="accent5" accent6="accent6" hlink="hlink" folHlink="folHlink"/>
    </a:extraClrScheme>
    <a:extraClrScheme>
      <a:clrScheme name="1_Default Design 4">
        <a:dk1>
          <a:srgbClr val="333333"/>
        </a:dk1>
        <a:lt1>
          <a:srgbClr val="FFFFFF"/>
        </a:lt1>
        <a:dk2>
          <a:srgbClr val="3399CC"/>
        </a:dk2>
        <a:lt2>
          <a:srgbClr val="FFFFFF"/>
        </a:lt2>
        <a:accent1>
          <a:srgbClr val="E1E771"/>
        </a:accent1>
        <a:accent2>
          <a:srgbClr val="FFC89C"/>
        </a:accent2>
        <a:accent3>
          <a:srgbClr val="ADCAE2"/>
        </a:accent3>
        <a:accent4>
          <a:srgbClr val="DADADA"/>
        </a:accent4>
        <a:accent5>
          <a:srgbClr val="EEF1BB"/>
        </a:accent5>
        <a:accent6>
          <a:srgbClr val="E7B58D"/>
        </a:accent6>
        <a:hlink>
          <a:srgbClr val="BAE8FF"/>
        </a:hlink>
        <a:folHlink>
          <a:srgbClr val="F9D4FF"/>
        </a:folHlink>
      </a:clrScheme>
      <a:clrMap bg1="dk2" tx1="lt1" bg2="dk1" tx2="lt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CCCCCC"/>
        </a:lt2>
        <a:accent1>
          <a:srgbClr val="BAE8FF"/>
        </a:accent1>
        <a:accent2>
          <a:srgbClr val="7DD4FF"/>
        </a:accent2>
        <a:accent3>
          <a:srgbClr val="FFFFFF"/>
        </a:accent3>
        <a:accent4>
          <a:srgbClr val="000000"/>
        </a:accent4>
        <a:accent5>
          <a:srgbClr val="D9F2FF"/>
        </a:accent5>
        <a:accent6>
          <a:srgbClr val="71C0E7"/>
        </a:accent6>
        <a:hlink>
          <a:srgbClr val="9CDEFF"/>
        </a:hlink>
        <a:folHlink>
          <a:srgbClr val="D9F2FF"/>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CCCCCC"/>
        </a:lt2>
        <a:accent1>
          <a:srgbClr val="BBCCFF"/>
        </a:accent1>
        <a:accent2>
          <a:srgbClr val="53F583"/>
        </a:accent2>
        <a:accent3>
          <a:srgbClr val="FFFFFF"/>
        </a:accent3>
        <a:accent4>
          <a:srgbClr val="000000"/>
        </a:accent4>
        <a:accent5>
          <a:srgbClr val="DAE2FF"/>
        </a:accent5>
        <a:accent6>
          <a:srgbClr val="4ADE76"/>
        </a:accent6>
        <a:hlink>
          <a:srgbClr val="A6DDF9"/>
        </a:hlink>
        <a:folHlink>
          <a:srgbClr val="EFF374"/>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CCCCCC"/>
        </a:lt2>
        <a:accent1>
          <a:srgbClr val="BAE8FF"/>
        </a:accent1>
        <a:accent2>
          <a:srgbClr val="FFC1BB"/>
        </a:accent2>
        <a:accent3>
          <a:srgbClr val="FFFFFF"/>
        </a:accent3>
        <a:accent4>
          <a:srgbClr val="000000"/>
        </a:accent4>
        <a:accent5>
          <a:srgbClr val="D9F2FF"/>
        </a:accent5>
        <a:accent6>
          <a:srgbClr val="E7AFA9"/>
        </a:accent6>
        <a:hlink>
          <a:srgbClr val="FFDA97"/>
        </a:hlink>
        <a:folHlink>
          <a:srgbClr val="FFD9FF"/>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CCCCCC"/>
        </a:lt2>
        <a:accent1>
          <a:srgbClr val="E1E771"/>
        </a:accent1>
        <a:accent2>
          <a:srgbClr val="FFC89C"/>
        </a:accent2>
        <a:accent3>
          <a:srgbClr val="FFFFFF"/>
        </a:accent3>
        <a:accent4>
          <a:srgbClr val="000000"/>
        </a:accent4>
        <a:accent5>
          <a:srgbClr val="EEF1BB"/>
        </a:accent5>
        <a:accent6>
          <a:srgbClr val="E7B58D"/>
        </a:accent6>
        <a:hlink>
          <a:srgbClr val="BAE8FF"/>
        </a:hlink>
        <a:folHlink>
          <a:srgbClr val="F9D4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Theme228</Template>
  <TotalTime>1909</TotalTime>
  <Words>8826</Words>
  <Application>Microsoft Office PowerPoint</Application>
  <PresentationFormat>On-screen Show (4:3)</PresentationFormat>
  <Paragraphs>1035</Paragraphs>
  <Slides>184</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184</vt:i4>
      </vt:variant>
    </vt:vector>
  </HeadingPairs>
  <TitlesOfParts>
    <vt:vector size="194" baseType="lpstr">
      <vt:lpstr>Arial</vt:lpstr>
      <vt:lpstr>Calibri</vt:lpstr>
      <vt:lpstr>Cambria Math</vt:lpstr>
      <vt:lpstr>Helvetica</vt:lpstr>
      <vt:lpstr>Symbol</vt:lpstr>
      <vt:lpstr>Wingdings</vt:lpstr>
      <vt:lpstr>ヒラギノ角ゴ Pro W3</vt:lpstr>
      <vt:lpstr>Theme228</vt:lpstr>
      <vt:lpstr>1_Default Design</vt:lpstr>
      <vt:lpstr>Equation</vt:lpstr>
      <vt:lpstr>AP Statistics Review Chapters 2 - 17</vt:lpstr>
      <vt:lpstr>Exploring and understanding data</vt:lpstr>
      <vt:lpstr>Graphical Displays</vt:lpstr>
      <vt:lpstr>The W’s Of Data</vt:lpstr>
      <vt:lpstr>Who</vt:lpstr>
      <vt:lpstr>What</vt:lpstr>
      <vt:lpstr>When, Where, How, Why</vt:lpstr>
      <vt:lpstr>Frequency Distributions</vt:lpstr>
      <vt:lpstr>Frequency Distribution</vt:lpstr>
      <vt:lpstr>Graphs of Categorical Data</vt:lpstr>
      <vt:lpstr>Bar Graph</vt:lpstr>
      <vt:lpstr>Pie Chart</vt:lpstr>
      <vt:lpstr>Two-Variable Categorical Data</vt:lpstr>
      <vt:lpstr>Contingency Table</vt:lpstr>
      <vt:lpstr>Segmented Bar Graphs</vt:lpstr>
      <vt:lpstr>Quantitative Data</vt:lpstr>
      <vt:lpstr>Histogram</vt:lpstr>
      <vt:lpstr>Common Distribution Shapes </vt:lpstr>
      <vt:lpstr>Ogive</vt:lpstr>
      <vt:lpstr>Stem-and-Leaf Plot</vt:lpstr>
      <vt:lpstr>Stem-and-Leaf Plot</vt:lpstr>
      <vt:lpstr>Back-to-Back Stem-and-Leaf Plot</vt:lpstr>
      <vt:lpstr>Dataplot</vt:lpstr>
      <vt:lpstr>Describing Distributions numerically</vt:lpstr>
      <vt:lpstr>Five-Number Symmary</vt:lpstr>
      <vt:lpstr>Checking for Outliers</vt:lpstr>
      <vt:lpstr>Boxplot</vt:lpstr>
      <vt:lpstr>Side-by-Side Boxplot</vt:lpstr>
      <vt:lpstr>Measures of Center</vt:lpstr>
      <vt:lpstr>Relationship Measures of Center</vt:lpstr>
      <vt:lpstr>Measures of Spread (Variation)</vt:lpstr>
      <vt:lpstr>Summary</vt:lpstr>
      <vt:lpstr>Standard Deviation as a Ruler:  Z-scores</vt:lpstr>
      <vt:lpstr>Normal Models</vt:lpstr>
      <vt:lpstr>PowerPoint Presentation</vt:lpstr>
      <vt:lpstr>What You need to Know</vt:lpstr>
      <vt:lpstr>What You need to Know</vt:lpstr>
      <vt:lpstr>What You need to Know</vt:lpstr>
      <vt:lpstr>What You need to Know</vt:lpstr>
      <vt:lpstr>What You need to Know</vt:lpstr>
      <vt:lpstr>What You need to Know</vt:lpstr>
      <vt:lpstr>Practice Problems</vt:lpstr>
      <vt:lpstr>#1</vt:lpstr>
      <vt:lpstr>#2</vt:lpstr>
      <vt:lpstr>#3</vt:lpstr>
      <vt:lpstr>#4</vt:lpstr>
      <vt:lpstr>#5</vt:lpstr>
      <vt:lpstr>#6</vt:lpstr>
      <vt:lpstr>#7</vt:lpstr>
      <vt:lpstr>#8</vt:lpstr>
      <vt:lpstr>#9</vt:lpstr>
      <vt:lpstr>Exploring Relationships between variables</vt:lpstr>
      <vt:lpstr>Scatterplots</vt:lpstr>
      <vt:lpstr>Scatterplots</vt:lpstr>
      <vt:lpstr>Direction</vt:lpstr>
      <vt:lpstr>Form</vt:lpstr>
      <vt:lpstr>Strength</vt:lpstr>
      <vt:lpstr>Correlation</vt:lpstr>
      <vt:lpstr>Facts About the Correlation Coefficient (r)</vt:lpstr>
      <vt:lpstr>Least Squares Regression Line (LSRL)</vt:lpstr>
      <vt:lpstr>Facts About the LSRL</vt:lpstr>
      <vt:lpstr>Residuals</vt:lpstr>
      <vt:lpstr>Residual Plot</vt:lpstr>
      <vt:lpstr>Extrapolation</vt:lpstr>
      <vt:lpstr>Outliers and Influential Points</vt:lpstr>
      <vt:lpstr>Outliers and Influential Points</vt:lpstr>
      <vt:lpstr>Outliers and Influential Points</vt:lpstr>
      <vt:lpstr>Creating and Using a LSRL</vt:lpstr>
      <vt:lpstr>Computer Outputs</vt:lpstr>
      <vt:lpstr>Typical Questions Regarding the LSRL</vt:lpstr>
      <vt:lpstr>Re-expressing Data: Strengthening Relationships</vt:lpstr>
      <vt:lpstr>Why Re-express Data?</vt:lpstr>
      <vt:lpstr>Why Re-express Data?</vt:lpstr>
      <vt:lpstr>Using logarithms to Transformation Data</vt:lpstr>
      <vt:lpstr>What You Need to Know</vt:lpstr>
      <vt:lpstr>What You Need to Know</vt:lpstr>
      <vt:lpstr>What You Need to Know</vt:lpstr>
      <vt:lpstr>What You Need to Know</vt:lpstr>
      <vt:lpstr>What You Need to Know</vt:lpstr>
      <vt:lpstr>What You Need to Know</vt:lpstr>
      <vt:lpstr>Practice Problems</vt:lpstr>
      <vt:lpstr>#1</vt:lpstr>
      <vt:lpstr>#2</vt:lpstr>
      <vt:lpstr>#3</vt:lpstr>
      <vt:lpstr>#4</vt:lpstr>
      <vt:lpstr>#5</vt:lpstr>
      <vt:lpstr>#6</vt:lpstr>
      <vt:lpstr>#7</vt:lpstr>
      <vt:lpstr>#8</vt:lpstr>
      <vt:lpstr>#9</vt:lpstr>
      <vt:lpstr>Gathering Data</vt:lpstr>
      <vt:lpstr>Understanding Randomness</vt:lpstr>
      <vt:lpstr>Random Outcomes</vt:lpstr>
      <vt:lpstr>Simulation</vt:lpstr>
      <vt:lpstr>Example</vt:lpstr>
      <vt:lpstr>Solution</vt:lpstr>
      <vt:lpstr>Solution</vt:lpstr>
      <vt:lpstr>Sample Surveys</vt:lpstr>
      <vt:lpstr>Producing Data</vt:lpstr>
      <vt:lpstr>Basic Concepts of Sampling</vt:lpstr>
      <vt:lpstr>Terminology of Sampling</vt:lpstr>
      <vt:lpstr>Parameters and Statistics</vt:lpstr>
      <vt:lpstr>Parameters and Statistics</vt:lpstr>
      <vt:lpstr>Sample Size</vt:lpstr>
      <vt:lpstr>Sample Designs</vt:lpstr>
      <vt:lpstr>Sample Designs (cont.)</vt:lpstr>
      <vt:lpstr>Sample Designs (cont.)</vt:lpstr>
      <vt:lpstr>Sample Designs (cont.)</vt:lpstr>
      <vt:lpstr>Sample Designs (cont.)</vt:lpstr>
      <vt:lpstr>Bias</vt:lpstr>
      <vt:lpstr>Sources of Bias</vt:lpstr>
      <vt:lpstr>Design of Experiments</vt:lpstr>
      <vt:lpstr>Observational Study</vt:lpstr>
      <vt:lpstr>Experiment</vt:lpstr>
      <vt:lpstr>Completely Randomized Experiment</vt:lpstr>
      <vt:lpstr>Block Design</vt:lpstr>
      <vt:lpstr>Matched-Pairs Design</vt:lpstr>
      <vt:lpstr>Four Principles of Experimental Design</vt:lpstr>
      <vt:lpstr>Four Principles of Experimental Design (cont.)</vt:lpstr>
      <vt:lpstr>Four Principles of Experimental Design (cont.)</vt:lpstr>
      <vt:lpstr>Other Considerations in the Design of Experiments</vt:lpstr>
      <vt:lpstr>Other Considerations in the Design of Experiments (cont.)</vt:lpstr>
      <vt:lpstr>What You need to Know</vt:lpstr>
      <vt:lpstr>What You need to Know</vt:lpstr>
      <vt:lpstr>What You need to Know</vt:lpstr>
      <vt:lpstr>What You need to Know</vt:lpstr>
      <vt:lpstr>What You need to Know</vt:lpstr>
      <vt:lpstr>Practice Problems</vt:lpstr>
      <vt:lpstr>#1</vt:lpstr>
      <vt:lpstr>#2</vt:lpstr>
      <vt:lpstr>#3</vt:lpstr>
      <vt:lpstr>#4</vt:lpstr>
      <vt:lpstr>#5</vt:lpstr>
      <vt:lpstr>#6</vt:lpstr>
      <vt:lpstr>#7</vt:lpstr>
      <vt:lpstr>#8</vt:lpstr>
      <vt:lpstr>#9</vt:lpstr>
      <vt:lpstr>Randomness and Probability</vt:lpstr>
      <vt:lpstr>probability</vt:lpstr>
      <vt:lpstr>Probability</vt:lpstr>
      <vt:lpstr>Vocabulary</vt:lpstr>
      <vt:lpstr>Vocabulary</vt:lpstr>
      <vt:lpstr>Probability Rules</vt:lpstr>
      <vt:lpstr>Probability Rules (cont.)</vt:lpstr>
      <vt:lpstr>Probability Rules (cont.)</vt:lpstr>
      <vt:lpstr>Probability Rules (cont.)</vt:lpstr>
      <vt:lpstr>Probability Rules (cont.)</vt:lpstr>
      <vt:lpstr>Random variables</vt:lpstr>
      <vt:lpstr>Random Variables</vt:lpstr>
      <vt:lpstr>Types of Random Variables</vt:lpstr>
      <vt:lpstr>Discrete Random Variable</vt:lpstr>
      <vt:lpstr>Operations on Random Variables</vt:lpstr>
      <vt:lpstr>More About Means and Variances</vt:lpstr>
      <vt:lpstr>Probability models</vt:lpstr>
      <vt:lpstr>Geometric Model</vt:lpstr>
      <vt:lpstr>Geometric Model</vt:lpstr>
      <vt:lpstr>Binomial Model</vt:lpstr>
      <vt:lpstr>Binomial Model</vt:lpstr>
      <vt:lpstr>Geometric vs. Binomial Models</vt:lpstr>
      <vt:lpstr>Normal Model as an Approximation to the Binomial</vt:lpstr>
      <vt:lpstr>What You need to Know</vt:lpstr>
      <vt:lpstr>What You need to Know</vt:lpstr>
      <vt:lpstr>What You need to Know</vt:lpstr>
      <vt:lpstr>What You need to Know</vt:lpstr>
      <vt:lpstr>What You need to Know</vt:lpstr>
      <vt:lpstr>What You need to Know</vt:lpstr>
      <vt:lpstr>What You need to Know</vt:lpstr>
      <vt:lpstr>Practice Problems</vt:lpstr>
      <vt:lpstr>#1</vt:lpstr>
      <vt:lpstr>#2</vt:lpstr>
      <vt:lpstr>#3</vt:lpstr>
      <vt:lpstr>#4</vt:lpstr>
      <vt:lpstr>#5</vt:lpstr>
      <vt:lpstr>#6</vt:lpstr>
      <vt:lpstr>#7</vt:lpstr>
      <vt:lpstr>#8</vt:lpstr>
      <vt:lpstr>#9</vt:lpstr>
      <vt:lpstr>#10</vt:lpstr>
      <vt:lpstr>#11</vt:lpstr>
      <vt:lpstr>#12</vt:lpstr>
      <vt:lpstr>#13</vt:lpstr>
      <vt:lpstr>#14</vt:lpstr>
      <vt:lpstr>#15</vt:lpstr>
      <vt:lpstr>#17</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Statistics Review</dc:title>
  <dc:creator>Bill</dc:creator>
  <cp:lastModifiedBy>William H. Peacock</cp:lastModifiedBy>
  <cp:revision>52</cp:revision>
  <dcterms:created xsi:type="dcterms:W3CDTF">2012-04-18T13:26:03Z</dcterms:created>
  <dcterms:modified xsi:type="dcterms:W3CDTF">2016-05-06T13:12:08Z</dcterms:modified>
</cp:coreProperties>
</file>