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 roundtripDataSignature="AMtx7mizndYK9VuiunIdjMIeL/u2YTxt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4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34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34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34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34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34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34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34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34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g2c4d46ebb3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g2c4d46ebb3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e89c8abc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25e89c8abc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type="tx">
  <p:cSld name="TITLE_AND_BODY">
    <p:spTree>
      <p:nvGrpSpPr>
        <p:cNvPr id="9" name="Shape 9"/>
        <p:cNvGrpSpPr/>
        <p:nvPr/>
      </p:nvGrpSpPr>
      <p:grpSpPr>
        <a:xfrm>
          <a:off x="0" y="0"/>
          <a:ext cx="0" cy="0"/>
          <a:chOff x="0" y="0"/>
          <a:chExt cx="0" cy="0"/>
        </a:xfrm>
      </p:grpSpPr>
      <p:sp>
        <p:nvSpPr>
          <p:cNvPr id="10" name="Google Shape;10;p3"/>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Research ">
  <p:cSld name="FB AI Research ">
    <p:spTree>
      <p:nvGrpSpPr>
        <p:cNvPr id="11" name="Shape 11"/>
        <p:cNvGrpSpPr/>
        <p:nvPr/>
      </p:nvGrpSpPr>
      <p:grpSpPr>
        <a:xfrm>
          <a:off x="0" y="0"/>
          <a:ext cx="0" cy="0"/>
          <a:chOff x="0" y="0"/>
          <a:chExt cx="0" cy="0"/>
        </a:xfrm>
      </p:grpSpPr>
      <p:sp>
        <p:nvSpPr>
          <p:cNvPr id="12" name="Google Shape;12;p4"/>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294640"/>
            <a:ext cx="29626561" cy="4826001"/>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0"/>
              <a:buFont typeface="Calibri"/>
              <a:buNone/>
              <a:defRPr b="0" i="0" sz="14000" u="none" cap="none" strike="noStrike">
                <a:solidFill>
                  <a:srgbClr val="000000"/>
                </a:solidFill>
                <a:latin typeface="Calibri"/>
                <a:ea typeface="Calibri"/>
                <a:cs typeface="Calibri"/>
                <a:sym typeface="Calibri"/>
              </a:defRPr>
            </a:lvl9pPr>
          </a:lstStyle>
          <a:p/>
        </p:txBody>
      </p:sp>
      <p:sp>
        <p:nvSpPr>
          <p:cNvPr id="7" name="Google Shape;7;p2"/>
          <p:cNvSpPr txBox="1"/>
          <p:nvPr>
            <p:ph idx="1" type="body"/>
          </p:nvPr>
        </p:nvSpPr>
        <p:spPr>
          <a:xfrm>
            <a:off x="1645920" y="5120640"/>
            <a:ext cx="29626561" cy="16824961"/>
          </a:xfrm>
          <a:prstGeom prst="rect">
            <a:avLst/>
          </a:prstGeom>
          <a:noFill/>
          <a:ln>
            <a:noFill/>
          </a:ln>
        </p:spPr>
        <p:txBody>
          <a:bodyPr anchorCtr="0" anchor="t" bIns="45700" lIns="45700" spcFirstLastPara="1" rIns="45700" wrap="square" tIns="45700">
            <a:noAutofit/>
          </a:bodyPr>
          <a:lstStyle>
            <a:lvl1pPr indent="-793750" lvl="0" marL="457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1pPr>
            <a:lvl2pPr indent="-793750" lvl="1" marL="914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2pPr>
            <a:lvl3pPr indent="-793750" lvl="2" marL="1371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3pPr>
            <a:lvl4pPr indent="-793750" lvl="3" marL="1828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4pPr>
            <a:lvl5pPr indent="-793750" lvl="4" marL="22860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5pPr>
            <a:lvl6pPr indent="-793750" lvl="5" marL="27432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6pPr>
            <a:lvl7pPr indent="-793750" lvl="6" marL="32004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7pPr>
            <a:lvl8pPr indent="-793750" lvl="7" marL="36576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8pPr>
            <a:lvl9pPr indent="-793750" lvl="8" marL="4114800" marR="0" rtl="0" algn="l">
              <a:lnSpc>
                <a:spcPct val="90000"/>
              </a:lnSpc>
              <a:spcBef>
                <a:spcPts val="3200"/>
              </a:spcBef>
              <a:spcAft>
                <a:spcPts val="0"/>
              </a:spcAft>
              <a:buClr>
                <a:srgbClr val="000000"/>
              </a:buClr>
              <a:buSzPts val="8900"/>
              <a:buFont typeface="Arial"/>
              <a:buChar char="•"/>
              <a:defRPr b="0" i="0" sz="8900" u="none" cap="none" strike="noStrike">
                <a:solidFill>
                  <a:srgbClr val="000000"/>
                </a:solidFill>
                <a:latin typeface="Calibri"/>
                <a:ea typeface="Calibri"/>
                <a:cs typeface="Calibri"/>
                <a:sym typeface="Calibri"/>
              </a:defRPr>
            </a:lvl9pPr>
          </a:lstStyle>
          <a:p/>
        </p:txBody>
      </p:sp>
      <p:sp>
        <p:nvSpPr>
          <p:cNvPr id="8" name="Google Shape;8;p2"/>
          <p:cNvSpPr txBox="1"/>
          <p:nvPr>
            <p:ph idx="12" type="sldNum"/>
          </p:nvPr>
        </p:nvSpPr>
        <p:spPr>
          <a:xfrm>
            <a:off x="15910559" y="19756119"/>
            <a:ext cx="7680961" cy="11684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10"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png"/><Relationship Id="rId10" Type="http://schemas.openxmlformats.org/officeDocument/2006/relationships/image" Target="../media/image2.png"/><Relationship Id="rId9"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pic>
        <p:nvPicPr>
          <p:cNvPr id="17" name="Google Shape;17;g2c4d46ebb31_0_0"/>
          <p:cNvPicPr preferRelativeResize="0"/>
          <p:nvPr/>
        </p:nvPicPr>
        <p:blipFill>
          <a:blip r:embed="rId3">
            <a:alphaModFix/>
          </a:blip>
          <a:stretch>
            <a:fillRect/>
          </a:stretch>
        </p:blipFill>
        <p:spPr>
          <a:xfrm>
            <a:off x="11404375" y="15837213"/>
            <a:ext cx="10170598" cy="3064101"/>
          </a:xfrm>
          <a:prstGeom prst="rect">
            <a:avLst/>
          </a:prstGeom>
          <a:noFill/>
          <a:ln>
            <a:noFill/>
          </a:ln>
        </p:spPr>
      </p:pic>
      <p:pic>
        <p:nvPicPr>
          <p:cNvPr id="18" name="Google Shape;18;g2c4d46ebb31_0_0"/>
          <p:cNvPicPr preferRelativeResize="0"/>
          <p:nvPr/>
        </p:nvPicPr>
        <p:blipFill>
          <a:blip r:embed="rId4">
            <a:alphaModFix/>
          </a:blip>
          <a:stretch>
            <a:fillRect/>
          </a:stretch>
        </p:blipFill>
        <p:spPr>
          <a:xfrm>
            <a:off x="192950" y="-25"/>
            <a:ext cx="18160999" cy="4217275"/>
          </a:xfrm>
          <a:prstGeom prst="rect">
            <a:avLst/>
          </a:prstGeom>
          <a:noFill/>
          <a:ln>
            <a:noFill/>
          </a:ln>
        </p:spPr>
      </p:pic>
      <p:sp>
        <p:nvSpPr>
          <p:cNvPr id="19" name="Google Shape;19;g2c4d46ebb31_0_0"/>
          <p:cNvSpPr/>
          <p:nvPr/>
        </p:nvSpPr>
        <p:spPr>
          <a:xfrm>
            <a:off x="405150"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 name="Google Shape;20;g2c4d46ebb31_0_0"/>
          <p:cNvSpPr txBox="1"/>
          <p:nvPr/>
        </p:nvSpPr>
        <p:spPr>
          <a:xfrm>
            <a:off x="18466875" y="554013"/>
            <a:ext cx="5388000" cy="3109200"/>
          </a:xfrm>
          <a:prstGeom prst="rect">
            <a:avLst/>
          </a:prstGeom>
          <a:noFill/>
          <a:ln>
            <a:noFill/>
          </a:ln>
        </p:spPr>
        <p:txBody>
          <a:bodyPr anchorCtr="0" anchor="t" bIns="45700" lIns="45700" spcFirstLastPara="1" rIns="45700" wrap="square" tIns="45700">
            <a:spAutoFit/>
          </a:bodyPr>
          <a:lstStyle/>
          <a:p>
            <a:pPr indent="0" lvl="0" marL="0" marR="0" rtl="0" algn="ctr">
              <a:lnSpc>
                <a:spcPct val="120000"/>
              </a:lnSpc>
              <a:spcBef>
                <a:spcPts val="0"/>
              </a:spcBef>
              <a:spcAft>
                <a:spcPts val="0"/>
              </a:spcAft>
              <a:buClr>
                <a:srgbClr val="000000"/>
              </a:buClr>
              <a:buSzPts val="2100"/>
              <a:buFont typeface="Arial"/>
              <a:buNone/>
            </a:pPr>
            <a:r>
              <a:rPr lang="en-US" sz="2800"/>
              <a:t>Niklas Muennighoff, Qian Liu, Armel Zebaze, Qinkai Zheng, Binyuan Hui, Terry Yue </a:t>
            </a:r>
            <a:endParaRPr sz="2800"/>
          </a:p>
          <a:p>
            <a:pPr indent="0" lvl="0" marL="0" marR="0" rtl="0" algn="ctr">
              <a:lnSpc>
                <a:spcPct val="120000"/>
              </a:lnSpc>
              <a:spcBef>
                <a:spcPts val="0"/>
              </a:spcBef>
              <a:spcAft>
                <a:spcPts val="0"/>
              </a:spcAft>
              <a:buClr>
                <a:srgbClr val="000000"/>
              </a:buClr>
              <a:buSzPts val="2100"/>
              <a:buFont typeface="Arial"/>
              <a:buNone/>
            </a:pPr>
            <a:r>
              <a:rPr lang="en-US" sz="2800"/>
              <a:t>Zhuo, Swayam Singh, </a:t>
            </a:r>
            <a:endParaRPr sz="2800"/>
          </a:p>
          <a:p>
            <a:pPr indent="0" lvl="0" marL="0" marR="0" rtl="0" algn="ctr">
              <a:lnSpc>
                <a:spcPct val="120000"/>
              </a:lnSpc>
              <a:spcBef>
                <a:spcPts val="0"/>
              </a:spcBef>
              <a:spcAft>
                <a:spcPts val="0"/>
              </a:spcAft>
              <a:buClr>
                <a:srgbClr val="000000"/>
              </a:buClr>
              <a:buSzPts val="2100"/>
              <a:buFont typeface="Arial"/>
              <a:buNone/>
            </a:pPr>
            <a:r>
              <a:rPr lang="en-US" sz="2800"/>
              <a:t>Xiangru Tang, Leandro von Werra, Shayne Longpre</a:t>
            </a:r>
            <a:endParaRPr sz="2800"/>
          </a:p>
        </p:txBody>
      </p:sp>
      <p:sp>
        <p:nvSpPr>
          <p:cNvPr id="21" name="Google Shape;21;g2c4d46ebb31_0_0"/>
          <p:cNvSpPr/>
          <p:nvPr/>
        </p:nvSpPr>
        <p:spPr>
          <a:xfrm>
            <a:off x="306150"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CommitPack: Code Instruction Data</a:t>
            </a:r>
            <a:endParaRPr b="1" sz="4000">
              <a:solidFill>
                <a:srgbClr val="FFFFFF"/>
              </a:solidFill>
            </a:endParaRPr>
          </a:p>
        </p:txBody>
      </p:sp>
      <p:sp>
        <p:nvSpPr>
          <p:cNvPr id="22" name="Google Shape;22;g2c4d46ebb31_0_0"/>
          <p:cNvSpPr txBox="1"/>
          <p:nvPr/>
        </p:nvSpPr>
        <p:spPr>
          <a:xfrm>
            <a:off x="779732" y="6130232"/>
            <a:ext cx="9064500" cy="1939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000"/>
              <a:t>CommitPack - </a:t>
            </a:r>
            <a:r>
              <a:rPr lang="en-US" sz="3000"/>
              <a:t>4TB of scraped commits:</a:t>
            </a:r>
            <a:endParaRPr sz="3000"/>
          </a:p>
          <a:p>
            <a:pPr indent="-419100" lvl="0" marL="457200" marR="0" rtl="0" algn="l">
              <a:lnSpc>
                <a:spcPct val="100000"/>
              </a:lnSpc>
              <a:spcBef>
                <a:spcPts val="0"/>
              </a:spcBef>
              <a:spcAft>
                <a:spcPts val="0"/>
              </a:spcAft>
              <a:buSzPts val="3000"/>
              <a:buChar char="-"/>
            </a:pPr>
            <a:r>
              <a:rPr lang="en-US" sz="3000"/>
              <a:t>Only commercially licensed code</a:t>
            </a:r>
            <a:endParaRPr sz="3000"/>
          </a:p>
          <a:p>
            <a:pPr indent="-419100" lvl="0" marL="457200" marR="0" rtl="0" algn="l">
              <a:lnSpc>
                <a:spcPct val="100000"/>
              </a:lnSpc>
              <a:spcBef>
                <a:spcPts val="0"/>
              </a:spcBef>
              <a:spcAft>
                <a:spcPts val="0"/>
              </a:spcAft>
              <a:buSzPts val="3000"/>
              <a:buChar char="-"/>
            </a:pPr>
            <a:r>
              <a:rPr lang="en-US" sz="3000"/>
              <a:t>Only single-file commits to avoid complexity</a:t>
            </a:r>
            <a:endParaRPr sz="3000"/>
          </a:p>
          <a:p>
            <a:pPr indent="-419100" lvl="0" marL="457200" marR="0" rtl="0" algn="l">
              <a:lnSpc>
                <a:spcPct val="100000"/>
              </a:lnSpc>
              <a:spcBef>
                <a:spcPts val="0"/>
              </a:spcBef>
              <a:spcAft>
                <a:spcPts val="0"/>
              </a:spcAft>
              <a:buSzPts val="3000"/>
              <a:buChar char="-"/>
            </a:pPr>
            <a:r>
              <a:rPr lang="en-US" sz="3000"/>
              <a:t>Filtered out low-quality commits (e.g. merges)</a:t>
            </a:r>
            <a:endParaRPr sz="3000"/>
          </a:p>
        </p:txBody>
      </p:sp>
      <p:sp>
        <p:nvSpPr>
          <p:cNvPr id="23" name="Google Shape;23;g2c4d46ebb31_0_0"/>
          <p:cNvSpPr txBox="1"/>
          <p:nvPr/>
        </p:nvSpPr>
        <p:spPr>
          <a:xfrm>
            <a:off x="986107" y="13119044"/>
            <a:ext cx="9064500" cy="3786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000"/>
              <a:t>CommitPackFT</a:t>
            </a:r>
            <a:r>
              <a:rPr lang="en-US" sz="3000"/>
              <a:t> - 2GB high-quality selection:</a:t>
            </a:r>
            <a:endParaRPr sz="3000"/>
          </a:p>
          <a:p>
            <a:pPr indent="-419100" lvl="0" marL="457200" marR="0" rtl="0" algn="l">
              <a:lnSpc>
                <a:spcPct val="100000"/>
              </a:lnSpc>
              <a:spcBef>
                <a:spcPts val="0"/>
              </a:spcBef>
              <a:spcAft>
                <a:spcPts val="0"/>
              </a:spcAft>
              <a:buSzPts val="3000"/>
              <a:buChar char="-"/>
            </a:pPr>
            <a:r>
              <a:rPr lang="en-US" sz="3000"/>
              <a:t>Only commits that resemble instructions (e.g. `Increase beta2 value in optimizer`) </a:t>
            </a:r>
            <a:endParaRPr sz="3000"/>
          </a:p>
          <a:p>
            <a:pPr indent="-419100" lvl="0" marL="457200" marR="0" rtl="0" algn="l">
              <a:lnSpc>
                <a:spcPct val="100000"/>
              </a:lnSpc>
              <a:spcBef>
                <a:spcPts val="0"/>
              </a:spcBef>
              <a:spcAft>
                <a:spcPts val="0"/>
              </a:spcAft>
              <a:buSzPts val="3000"/>
              <a:buChar char="-"/>
            </a:pPr>
            <a:r>
              <a:rPr lang="en-US" sz="3000"/>
              <a:t>No commits with external references like issues</a:t>
            </a:r>
            <a:endParaRPr sz="3000"/>
          </a:p>
          <a:p>
            <a:pPr indent="-419100" lvl="0" marL="457200" marR="0" rtl="0" algn="l">
              <a:lnSpc>
                <a:spcPct val="100000"/>
              </a:lnSpc>
              <a:spcBef>
                <a:spcPts val="0"/>
              </a:spcBef>
              <a:spcAft>
                <a:spcPts val="0"/>
              </a:spcAft>
              <a:buSzPts val="3000"/>
              <a:buChar char="-"/>
            </a:pPr>
            <a:r>
              <a:rPr lang="en-US" sz="3000"/>
              <a:t>Only detailed commits within certain word limits</a:t>
            </a:r>
            <a:endParaRPr sz="3000"/>
          </a:p>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rPr lang="en-US" sz="3000"/>
              <a:t>Tasks in CommitPackFT according to GPT4:</a:t>
            </a:r>
            <a:endParaRPr sz="3000"/>
          </a:p>
        </p:txBody>
      </p:sp>
      <p:sp>
        <p:nvSpPr>
          <p:cNvPr id="24" name="Google Shape;24;g2c4d46ebb31_0_0"/>
          <p:cNvSpPr/>
          <p:nvPr/>
        </p:nvSpPr>
        <p:spPr>
          <a:xfrm>
            <a:off x="11187613"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HumanEvalPack: Code Evaluation</a:t>
            </a:r>
            <a:endParaRPr b="1" sz="4000">
              <a:solidFill>
                <a:srgbClr val="FFFFFF"/>
              </a:solidFill>
            </a:endParaRPr>
          </a:p>
        </p:txBody>
      </p:sp>
      <p:sp>
        <p:nvSpPr>
          <p:cNvPr id="25" name="Google Shape;25;g2c4d46ebb31_0_0"/>
          <p:cNvSpPr/>
          <p:nvPr/>
        </p:nvSpPr>
        <p:spPr>
          <a:xfrm>
            <a:off x="22168100"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 name="Google Shape;26;g2c4d46ebb31_0_0"/>
          <p:cNvSpPr/>
          <p:nvPr/>
        </p:nvSpPr>
        <p:spPr>
          <a:xfrm>
            <a:off x="22069088"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OctoCoder: Instruction Code Model</a:t>
            </a:r>
            <a:endParaRPr b="1" sz="4000">
              <a:solidFill>
                <a:srgbClr val="FFFFFF"/>
              </a:solidFill>
            </a:endParaRPr>
          </a:p>
        </p:txBody>
      </p:sp>
      <p:pic>
        <p:nvPicPr>
          <p:cNvPr id="27" name="Google Shape;27;g2c4d46ebb31_0_0"/>
          <p:cNvPicPr preferRelativeResize="0"/>
          <p:nvPr/>
        </p:nvPicPr>
        <p:blipFill>
          <a:blip r:embed="rId5">
            <a:alphaModFix/>
          </a:blip>
          <a:stretch>
            <a:fillRect/>
          </a:stretch>
        </p:blipFill>
        <p:spPr>
          <a:xfrm>
            <a:off x="23446600" y="7530351"/>
            <a:ext cx="7849101" cy="12899624"/>
          </a:xfrm>
          <a:prstGeom prst="rect">
            <a:avLst/>
          </a:prstGeom>
          <a:noFill/>
          <a:ln>
            <a:noFill/>
          </a:ln>
        </p:spPr>
      </p:pic>
      <p:sp>
        <p:nvSpPr>
          <p:cNvPr id="28" name="Google Shape;28;g2c4d46ebb31_0_0"/>
          <p:cNvSpPr txBox="1"/>
          <p:nvPr/>
        </p:nvSpPr>
        <p:spPr>
          <a:xfrm>
            <a:off x="11715475" y="19414175"/>
            <a:ext cx="9548400" cy="1015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b="1" lang="en-US" sz="3000"/>
              <a:t>CommitPackFT mixed with conversational data </a:t>
            </a:r>
            <a:r>
              <a:rPr lang="en-US" sz="3000"/>
              <a:t>(OASST) leads to the highest average performance.</a:t>
            </a:r>
            <a:endParaRPr sz="3000"/>
          </a:p>
        </p:txBody>
      </p:sp>
      <p:pic>
        <p:nvPicPr>
          <p:cNvPr id="29" name="Google Shape;29;g2c4d46ebb31_0_0"/>
          <p:cNvPicPr preferRelativeResize="0"/>
          <p:nvPr/>
        </p:nvPicPr>
        <p:blipFill>
          <a:blip r:embed="rId6">
            <a:alphaModFix/>
          </a:blip>
          <a:stretch>
            <a:fillRect/>
          </a:stretch>
        </p:blipFill>
        <p:spPr>
          <a:xfrm>
            <a:off x="11451838" y="6014625"/>
            <a:ext cx="10075674" cy="7020409"/>
          </a:xfrm>
          <a:prstGeom prst="rect">
            <a:avLst/>
          </a:prstGeom>
          <a:noFill/>
          <a:ln>
            <a:noFill/>
          </a:ln>
        </p:spPr>
      </p:pic>
      <p:pic>
        <p:nvPicPr>
          <p:cNvPr id="30" name="Google Shape;30;g2c4d46ebb31_0_0"/>
          <p:cNvPicPr preferRelativeResize="0"/>
          <p:nvPr/>
        </p:nvPicPr>
        <p:blipFill>
          <a:blip r:embed="rId7">
            <a:alphaModFix/>
          </a:blip>
          <a:stretch>
            <a:fillRect/>
          </a:stretch>
        </p:blipFill>
        <p:spPr>
          <a:xfrm>
            <a:off x="609225" y="8342950"/>
            <a:ext cx="9818227" cy="4502873"/>
          </a:xfrm>
          <a:prstGeom prst="rect">
            <a:avLst/>
          </a:prstGeom>
          <a:noFill/>
          <a:ln>
            <a:noFill/>
          </a:ln>
        </p:spPr>
      </p:pic>
      <p:pic>
        <p:nvPicPr>
          <p:cNvPr id="31" name="Google Shape;31;g2c4d46ebb31_0_0"/>
          <p:cNvPicPr preferRelativeResize="0"/>
          <p:nvPr/>
        </p:nvPicPr>
        <p:blipFill>
          <a:blip r:embed="rId8">
            <a:alphaModFix/>
          </a:blip>
          <a:stretch>
            <a:fillRect/>
          </a:stretch>
        </p:blipFill>
        <p:spPr>
          <a:xfrm>
            <a:off x="623063" y="17382425"/>
            <a:ext cx="9970273" cy="3403425"/>
          </a:xfrm>
          <a:prstGeom prst="rect">
            <a:avLst/>
          </a:prstGeom>
          <a:noFill/>
          <a:ln>
            <a:noFill/>
          </a:ln>
        </p:spPr>
      </p:pic>
      <p:sp>
        <p:nvSpPr>
          <p:cNvPr id="32" name="Google Shape;32;g2c4d46ebb31_0_0"/>
          <p:cNvSpPr txBox="1"/>
          <p:nvPr/>
        </p:nvSpPr>
        <p:spPr>
          <a:xfrm>
            <a:off x="11580624" y="13846850"/>
            <a:ext cx="9818100" cy="1477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rPr lang="en-US" sz="3000"/>
              <a:t>Benchmarking various code instruction datasets on </a:t>
            </a:r>
            <a:r>
              <a:rPr b="1" lang="en-US" sz="3000"/>
              <a:t>HumanEvalPack</a:t>
            </a:r>
            <a:r>
              <a:rPr lang="en-US" sz="3000"/>
              <a:t> Python by instruction tuning StarCoder:</a:t>
            </a:r>
            <a:endParaRPr sz="3000"/>
          </a:p>
        </p:txBody>
      </p:sp>
      <p:sp>
        <p:nvSpPr>
          <p:cNvPr id="33" name="Google Shape;33;g2c4d46ebb31_0_0"/>
          <p:cNvSpPr txBox="1"/>
          <p:nvPr/>
        </p:nvSpPr>
        <p:spPr>
          <a:xfrm>
            <a:off x="22838900" y="5906075"/>
            <a:ext cx="9064500" cy="1477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lang="en-US" sz="3000"/>
              <a:t>Finetuning StarCoder and CodeGeeX2 on CommitPackFT + OASST  leads to SoTA open code models </a:t>
            </a:r>
            <a:r>
              <a:rPr b="1" lang="en-US" sz="3000"/>
              <a:t>OctoCoder</a:t>
            </a:r>
            <a:r>
              <a:rPr lang="en-US" sz="3000"/>
              <a:t> &amp; </a:t>
            </a:r>
            <a:r>
              <a:rPr b="1" lang="en-US" sz="3000"/>
              <a:t>OctoGeeX</a:t>
            </a:r>
            <a:r>
              <a:rPr lang="en-US" sz="3000"/>
              <a:t>:</a:t>
            </a:r>
            <a:endParaRPr sz="3000"/>
          </a:p>
        </p:txBody>
      </p:sp>
      <p:pic>
        <p:nvPicPr>
          <p:cNvPr id="34" name="Google Shape;34;g2c4d46ebb31_0_0"/>
          <p:cNvPicPr preferRelativeResize="0"/>
          <p:nvPr/>
        </p:nvPicPr>
        <p:blipFill>
          <a:blip r:embed="rId9">
            <a:alphaModFix/>
          </a:blip>
          <a:stretch>
            <a:fillRect/>
          </a:stretch>
        </p:blipFill>
        <p:spPr>
          <a:xfrm>
            <a:off x="28654400" y="203600"/>
            <a:ext cx="3810001" cy="3810024"/>
          </a:xfrm>
          <a:prstGeom prst="rect">
            <a:avLst/>
          </a:prstGeom>
          <a:noFill/>
          <a:ln>
            <a:noFill/>
          </a:ln>
        </p:spPr>
      </p:pic>
      <p:sp>
        <p:nvSpPr>
          <p:cNvPr id="35" name="Google Shape;35;g2c4d46ebb31_0_0"/>
          <p:cNvSpPr txBox="1"/>
          <p:nvPr/>
        </p:nvSpPr>
        <p:spPr>
          <a:xfrm>
            <a:off x="22293800" y="20576750"/>
            <a:ext cx="1017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a:t>
            </a:r>
            <a:r>
              <a:rPr lang="en-US" sz="1600"/>
              <a:t>: Commercial license available after submitting a form. </a:t>
            </a:r>
            <a:endParaRPr sz="1600"/>
          </a:p>
          <a:p>
            <a:pPr indent="0" lvl="0" marL="0" rtl="0" algn="l">
              <a:spcBef>
                <a:spcPts val="0"/>
              </a:spcBef>
              <a:spcAft>
                <a:spcPts val="0"/>
              </a:spcAft>
              <a:buNone/>
            </a:pPr>
            <a:r>
              <a:rPr b="1" lang="en-US" sz="1600"/>
              <a:t>†</a:t>
            </a:r>
            <a:r>
              <a:rPr lang="en-US" sz="1600"/>
              <a:t>: Trained on data that may not be used to develop models that compete with OpenAI' thus we classify them as non-permissive</a:t>
            </a:r>
            <a:endParaRPr sz="1600"/>
          </a:p>
        </p:txBody>
      </p:sp>
      <p:sp>
        <p:nvSpPr>
          <p:cNvPr id="36" name="Google Shape;36;g2c4d46ebb31_0_0"/>
          <p:cNvSpPr/>
          <p:nvPr/>
        </p:nvSpPr>
        <p:spPr>
          <a:xfrm>
            <a:off x="11286625"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7" name="Google Shape;37;g2c4d46ebb31_0_0"/>
          <p:cNvPicPr preferRelativeResize="0"/>
          <p:nvPr/>
        </p:nvPicPr>
        <p:blipFill>
          <a:blip r:embed="rId10">
            <a:alphaModFix/>
          </a:blip>
          <a:stretch>
            <a:fillRect/>
          </a:stretch>
        </p:blipFill>
        <p:spPr>
          <a:xfrm>
            <a:off x="24454025" y="203625"/>
            <a:ext cx="38100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1"/>
          <p:cNvPicPr preferRelativeResize="0"/>
          <p:nvPr/>
        </p:nvPicPr>
        <p:blipFill>
          <a:blip r:embed="rId3">
            <a:alphaModFix/>
          </a:blip>
          <a:stretch>
            <a:fillRect/>
          </a:stretch>
        </p:blipFill>
        <p:spPr>
          <a:xfrm>
            <a:off x="11404375" y="15837213"/>
            <a:ext cx="10170598" cy="3064101"/>
          </a:xfrm>
          <a:prstGeom prst="rect">
            <a:avLst/>
          </a:prstGeom>
          <a:noFill/>
          <a:ln>
            <a:noFill/>
          </a:ln>
        </p:spPr>
      </p:pic>
      <p:pic>
        <p:nvPicPr>
          <p:cNvPr id="43" name="Google Shape;43;p1"/>
          <p:cNvPicPr preferRelativeResize="0"/>
          <p:nvPr/>
        </p:nvPicPr>
        <p:blipFill>
          <a:blip r:embed="rId4">
            <a:alphaModFix/>
          </a:blip>
          <a:stretch>
            <a:fillRect/>
          </a:stretch>
        </p:blipFill>
        <p:spPr>
          <a:xfrm>
            <a:off x="192950" y="-25"/>
            <a:ext cx="18160999" cy="4217275"/>
          </a:xfrm>
          <a:prstGeom prst="rect">
            <a:avLst/>
          </a:prstGeom>
          <a:noFill/>
          <a:ln>
            <a:noFill/>
          </a:ln>
        </p:spPr>
      </p:pic>
      <p:sp>
        <p:nvSpPr>
          <p:cNvPr id="44" name="Google Shape;44;p1"/>
          <p:cNvSpPr/>
          <p:nvPr/>
        </p:nvSpPr>
        <p:spPr>
          <a:xfrm>
            <a:off x="405150"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 name="Google Shape;45;p1"/>
          <p:cNvSpPr txBox="1"/>
          <p:nvPr/>
        </p:nvSpPr>
        <p:spPr>
          <a:xfrm>
            <a:off x="18466875" y="554013"/>
            <a:ext cx="5388000" cy="3109200"/>
          </a:xfrm>
          <a:prstGeom prst="rect">
            <a:avLst/>
          </a:prstGeom>
          <a:noFill/>
          <a:ln>
            <a:noFill/>
          </a:ln>
        </p:spPr>
        <p:txBody>
          <a:bodyPr anchorCtr="0" anchor="t" bIns="45700" lIns="45700" spcFirstLastPara="1" rIns="45700" wrap="square" tIns="45700">
            <a:spAutoFit/>
          </a:bodyPr>
          <a:lstStyle/>
          <a:p>
            <a:pPr indent="0" lvl="0" marL="0" marR="0" rtl="0" algn="ctr">
              <a:lnSpc>
                <a:spcPct val="120000"/>
              </a:lnSpc>
              <a:spcBef>
                <a:spcPts val="0"/>
              </a:spcBef>
              <a:spcAft>
                <a:spcPts val="0"/>
              </a:spcAft>
              <a:buClr>
                <a:srgbClr val="000000"/>
              </a:buClr>
              <a:buSzPts val="2100"/>
              <a:buFont typeface="Arial"/>
              <a:buNone/>
            </a:pPr>
            <a:r>
              <a:rPr lang="en-US" sz="2800"/>
              <a:t>Niklas Muennighoff, Qian Liu, Armel Zebaze, Qinkai Zheng, Binyuan Hui, Terry Yue </a:t>
            </a:r>
            <a:endParaRPr sz="2800"/>
          </a:p>
          <a:p>
            <a:pPr indent="0" lvl="0" marL="0" marR="0" rtl="0" algn="ctr">
              <a:lnSpc>
                <a:spcPct val="120000"/>
              </a:lnSpc>
              <a:spcBef>
                <a:spcPts val="0"/>
              </a:spcBef>
              <a:spcAft>
                <a:spcPts val="0"/>
              </a:spcAft>
              <a:buClr>
                <a:srgbClr val="000000"/>
              </a:buClr>
              <a:buSzPts val="2100"/>
              <a:buFont typeface="Arial"/>
              <a:buNone/>
            </a:pPr>
            <a:r>
              <a:rPr lang="en-US" sz="2800"/>
              <a:t>Zhuo, Swayam Singh, </a:t>
            </a:r>
            <a:endParaRPr sz="2800"/>
          </a:p>
          <a:p>
            <a:pPr indent="0" lvl="0" marL="0" marR="0" rtl="0" algn="ctr">
              <a:lnSpc>
                <a:spcPct val="120000"/>
              </a:lnSpc>
              <a:spcBef>
                <a:spcPts val="0"/>
              </a:spcBef>
              <a:spcAft>
                <a:spcPts val="0"/>
              </a:spcAft>
              <a:buClr>
                <a:srgbClr val="000000"/>
              </a:buClr>
              <a:buSzPts val="2100"/>
              <a:buFont typeface="Arial"/>
              <a:buNone/>
            </a:pPr>
            <a:r>
              <a:rPr lang="en-US" sz="2800"/>
              <a:t>Xiangru Tang, Leandro von Werra, Shayne Longpre</a:t>
            </a:r>
            <a:endParaRPr sz="2800"/>
          </a:p>
        </p:txBody>
      </p:sp>
      <p:pic>
        <p:nvPicPr>
          <p:cNvPr descr="neurips_logo.pdf" id="46" name="Google Shape;46;p1"/>
          <p:cNvPicPr preferRelativeResize="0"/>
          <p:nvPr/>
        </p:nvPicPr>
        <p:blipFill rotWithShape="1">
          <a:blip r:embed="rId5">
            <a:alphaModFix/>
          </a:blip>
          <a:srcRect b="0" l="0" r="0" t="0"/>
          <a:stretch/>
        </p:blipFill>
        <p:spPr>
          <a:xfrm>
            <a:off x="23967801" y="833775"/>
            <a:ext cx="5076125" cy="2284275"/>
          </a:xfrm>
          <a:prstGeom prst="rect">
            <a:avLst/>
          </a:prstGeom>
          <a:noFill/>
          <a:ln>
            <a:noFill/>
          </a:ln>
        </p:spPr>
      </p:pic>
      <p:sp>
        <p:nvSpPr>
          <p:cNvPr id="47" name="Google Shape;47;p1"/>
          <p:cNvSpPr/>
          <p:nvPr/>
        </p:nvSpPr>
        <p:spPr>
          <a:xfrm>
            <a:off x="306150"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CommitPack: Code Instruction Data</a:t>
            </a:r>
            <a:endParaRPr b="1" sz="4000">
              <a:solidFill>
                <a:srgbClr val="FFFFFF"/>
              </a:solidFill>
            </a:endParaRPr>
          </a:p>
        </p:txBody>
      </p:sp>
      <p:sp>
        <p:nvSpPr>
          <p:cNvPr id="48" name="Google Shape;48;p1"/>
          <p:cNvSpPr txBox="1"/>
          <p:nvPr/>
        </p:nvSpPr>
        <p:spPr>
          <a:xfrm>
            <a:off x="779732" y="6130232"/>
            <a:ext cx="9064500" cy="1939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000"/>
              <a:t>CommitPack - </a:t>
            </a:r>
            <a:r>
              <a:rPr lang="en-US" sz="3000"/>
              <a:t>4TB of scraped commits:</a:t>
            </a:r>
            <a:endParaRPr sz="3000"/>
          </a:p>
          <a:p>
            <a:pPr indent="-419100" lvl="0" marL="457200" marR="0" rtl="0" algn="l">
              <a:lnSpc>
                <a:spcPct val="100000"/>
              </a:lnSpc>
              <a:spcBef>
                <a:spcPts val="0"/>
              </a:spcBef>
              <a:spcAft>
                <a:spcPts val="0"/>
              </a:spcAft>
              <a:buSzPts val="3000"/>
              <a:buChar char="-"/>
            </a:pPr>
            <a:r>
              <a:rPr lang="en-US" sz="3000"/>
              <a:t>Only commercially licensed code</a:t>
            </a:r>
            <a:endParaRPr sz="3000"/>
          </a:p>
          <a:p>
            <a:pPr indent="-419100" lvl="0" marL="457200" marR="0" rtl="0" algn="l">
              <a:lnSpc>
                <a:spcPct val="100000"/>
              </a:lnSpc>
              <a:spcBef>
                <a:spcPts val="0"/>
              </a:spcBef>
              <a:spcAft>
                <a:spcPts val="0"/>
              </a:spcAft>
              <a:buSzPts val="3000"/>
              <a:buChar char="-"/>
            </a:pPr>
            <a:r>
              <a:rPr lang="en-US" sz="3000"/>
              <a:t>Only single-file commits to avoid complexity</a:t>
            </a:r>
            <a:endParaRPr sz="3000"/>
          </a:p>
          <a:p>
            <a:pPr indent="-419100" lvl="0" marL="457200" marR="0" rtl="0" algn="l">
              <a:lnSpc>
                <a:spcPct val="100000"/>
              </a:lnSpc>
              <a:spcBef>
                <a:spcPts val="0"/>
              </a:spcBef>
              <a:spcAft>
                <a:spcPts val="0"/>
              </a:spcAft>
              <a:buSzPts val="3000"/>
              <a:buChar char="-"/>
            </a:pPr>
            <a:r>
              <a:rPr lang="en-US" sz="3000"/>
              <a:t>Filtered out low-quality commits (e.g. merges)</a:t>
            </a:r>
            <a:endParaRPr sz="3000"/>
          </a:p>
        </p:txBody>
      </p:sp>
      <p:sp>
        <p:nvSpPr>
          <p:cNvPr id="49" name="Google Shape;49;p1"/>
          <p:cNvSpPr txBox="1"/>
          <p:nvPr/>
        </p:nvSpPr>
        <p:spPr>
          <a:xfrm>
            <a:off x="986107" y="13119044"/>
            <a:ext cx="9064500" cy="3786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3000"/>
              <a:t>CommitPackFT</a:t>
            </a:r>
            <a:r>
              <a:rPr lang="en-US" sz="3000"/>
              <a:t> - 2GB high-quality selection:</a:t>
            </a:r>
            <a:endParaRPr sz="3000"/>
          </a:p>
          <a:p>
            <a:pPr indent="-419100" lvl="0" marL="457200" marR="0" rtl="0" algn="l">
              <a:lnSpc>
                <a:spcPct val="100000"/>
              </a:lnSpc>
              <a:spcBef>
                <a:spcPts val="0"/>
              </a:spcBef>
              <a:spcAft>
                <a:spcPts val="0"/>
              </a:spcAft>
              <a:buSzPts val="3000"/>
              <a:buChar char="-"/>
            </a:pPr>
            <a:r>
              <a:rPr lang="en-US" sz="3000"/>
              <a:t>Only commits that resemble instructions (e.g. `Increase beta2 value in optimizer`) </a:t>
            </a:r>
            <a:endParaRPr sz="3000"/>
          </a:p>
          <a:p>
            <a:pPr indent="-419100" lvl="0" marL="457200" marR="0" rtl="0" algn="l">
              <a:lnSpc>
                <a:spcPct val="100000"/>
              </a:lnSpc>
              <a:spcBef>
                <a:spcPts val="0"/>
              </a:spcBef>
              <a:spcAft>
                <a:spcPts val="0"/>
              </a:spcAft>
              <a:buSzPts val="3000"/>
              <a:buChar char="-"/>
            </a:pPr>
            <a:r>
              <a:rPr lang="en-US" sz="3000"/>
              <a:t>No commits with external references like issues</a:t>
            </a:r>
            <a:endParaRPr sz="3000"/>
          </a:p>
          <a:p>
            <a:pPr indent="-419100" lvl="0" marL="457200" marR="0" rtl="0" algn="l">
              <a:lnSpc>
                <a:spcPct val="100000"/>
              </a:lnSpc>
              <a:spcBef>
                <a:spcPts val="0"/>
              </a:spcBef>
              <a:spcAft>
                <a:spcPts val="0"/>
              </a:spcAft>
              <a:buSzPts val="3000"/>
              <a:buChar char="-"/>
            </a:pPr>
            <a:r>
              <a:rPr lang="en-US" sz="3000"/>
              <a:t>Only detailed commits within certain word limits</a:t>
            </a:r>
            <a:endParaRPr sz="3000"/>
          </a:p>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rPr lang="en-US" sz="3000"/>
              <a:t>Tasks in CommitPackFT according to GPT4:</a:t>
            </a:r>
            <a:endParaRPr sz="3000"/>
          </a:p>
        </p:txBody>
      </p:sp>
      <p:sp>
        <p:nvSpPr>
          <p:cNvPr id="50" name="Google Shape;50;p1"/>
          <p:cNvSpPr/>
          <p:nvPr/>
        </p:nvSpPr>
        <p:spPr>
          <a:xfrm>
            <a:off x="11187613"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HumanEvalPack: Code Evaluation</a:t>
            </a:r>
            <a:endParaRPr b="1" sz="4000">
              <a:solidFill>
                <a:srgbClr val="FFFFFF"/>
              </a:solidFill>
            </a:endParaRPr>
          </a:p>
        </p:txBody>
      </p:sp>
      <p:sp>
        <p:nvSpPr>
          <p:cNvPr id="51" name="Google Shape;51;p1"/>
          <p:cNvSpPr/>
          <p:nvPr/>
        </p:nvSpPr>
        <p:spPr>
          <a:xfrm>
            <a:off x="22168100"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2" name="Google Shape;52;p1"/>
          <p:cNvSpPr/>
          <p:nvPr/>
        </p:nvSpPr>
        <p:spPr>
          <a:xfrm>
            <a:off x="22069088" y="4217261"/>
            <a:ext cx="10604100" cy="1395300"/>
          </a:xfrm>
          <a:prstGeom prst="roundRect">
            <a:avLst>
              <a:gd fmla="val 16667" name="adj"/>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rgbClr val="FFFFFF"/>
                </a:solidFill>
              </a:rPr>
              <a:t>OctoCoder: Instruction Code Model</a:t>
            </a:r>
            <a:endParaRPr b="1" sz="4000">
              <a:solidFill>
                <a:srgbClr val="FFFFFF"/>
              </a:solidFill>
            </a:endParaRPr>
          </a:p>
        </p:txBody>
      </p:sp>
      <p:pic>
        <p:nvPicPr>
          <p:cNvPr id="53" name="Google Shape;53;p1"/>
          <p:cNvPicPr preferRelativeResize="0"/>
          <p:nvPr/>
        </p:nvPicPr>
        <p:blipFill>
          <a:blip r:embed="rId6">
            <a:alphaModFix/>
          </a:blip>
          <a:stretch>
            <a:fillRect/>
          </a:stretch>
        </p:blipFill>
        <p:spPr>
          <a:xfrm>
            <a:off x="23446600" y="7530351"/>
            <a:ext cx="7849101" cy="12899624"/>
          </a:xfrm>
          <a:prstGeom prst="rect">
            <a:avLst/>
          </a:prstGeom>
          <a:noFill/>
          <a:ln>
            <a:noFill/>
          </a:ln>
        </p:spPr>
      </p:pic>
      <p:sp>
        <p:nvSpPr>
          <p:cNvPr id="54" name="Google Shape;54;p1"/>
          <p:cNvSpPr txBox="1"/>
          <p:nvPr/>
        </p:nvSpPr>
        <p:spPr>
          <a:xfrm>
            <a:off x="11715475" y="19414175"/>
            <a:ext cx="9548400" cy="1015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b="1" lang="en-US" sz="3000"/>
              <a:t>CommitPackFT mixed with conversational data </a:t>
            </a:r>
            <a:r>
              <a:rPr lang="en-US" sz="3000"/>
              <a:t>(OASST) leads to the highest average performance.</a:t>
            </a:r>
            <a:endParaRPr sz="3000"/>
          </a:p>
        </p:txBody>
      </p:sp>
      <p:pic>
        <p:nvPicPr>
          <p:cNvPr id="55" name="Google Shape;55;p1"/>
          <p:cNvPicPr preferRelativeResize="0"/>
          <p:nvPr/>
        </p:nvPicPr>
        <p:blipFill>
          <a:blip r:embed="rId7">
            <a:alphaModFix/>
          </a:blip>
          <a:stretch>
            <a:fillRect/>
          </a:stretch>
        </p:blipFill>
        <p:spPr>
          <a:xfrm>
            <a:off x="11451838" y="6014625"/>
            <a:ext cx="10075674" cy="7020409"/>
          </a:xfrm>
          <a:prstGeom prst="rect">
            <a:avLst/>
          </a:prstGeom>
          <a:noFill/>
          <a:ln>
            <a:noFill/>
          </a:ln>
        </p:spPr>
      </p:pic>
      <p:pic>
        <p:nvPicPr>
          <p:cNvPr id="56" name="Google Shape;56;p1"/>
          <p:cNvPicPr preferRelativeResize="0"/>
          <p:nvPr/>
        </p:nvPicPr>
        <p:blipFill>
          <a:blip r:embed="rId8">
            <a:alphaModFix/>
          </a:blip>
          <a:stretch>
            <a:fillRect/>
          </a:stretch>
        </p:blipFill>
        <p:spPr>
          <a:xfrm>
            <a:off x="609225" y="8342950"/>
            <a:ext cx="9818227" cy="4502873"/>
          </a:xfrm>
          <a:prstGeom prst="rect">
            <a:avLst/>
          </a:prstGeom>
          <a:noFill/>
          <a:ln>
            <a:noFill/>
          </a:ln>
        </p:spPr>
      </p:pic>
      <p:pic>
        <p:nvPicPr>
          <p:cNvPr id="57" name="Google Shape;57;p1"/>
          <p:cNvPicPr preferRelativeResize="0"/>
          <p:nvPr/>
        </p:nvPicPr>
        <p:blipFill>
          <a:blip r:embed="rId9">
            <a:alphaModFix/>
          </a:blip>
          <a:stretch>
            <a:fillRect/>
          </a:stretch>
        </p:blipFill>
        <p:spPr>
          <a:xfrm>
            <a:off x="623063" y="17382425"/>
            <a:ext cx="9970273" cy="3403425"/>
          </a:xfrm>
          <a:prstGeom prst="rect">
            <a:avLst/>
          </a:prstGeom>
          <a:noFill/>
          <a:ln>
            <a:noFill/>
          </a:ln>
        </p:spPr>
      </p:pic>
      <p:sp>
        <p:nvSpPr>
          <p:cNvPr id="58" name="Google Shape;58;p1"/>
          <p:cNvSpPr txBox="1"/>
          <p:nvPr/>
        </p:nvSpPr>
        <p:spPr>
          <a:xfrm>
            <a:off x="11580624" y="13846850"/>
            <a:ext cx="9818100" cy="1477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t/>
            </a:r>
            <a:endParaRPr sz="3000"/>
          </a:p>
          <a:p>
            <a:pPr indent="0" lvl="0" marL="0" marR="0" rtl="0" algn="l">
              <a:lnSpc>
                <a:spcPct val="100000"/>
              </a:lnSpc>
              <a:spcBef>
                <a:spcPts val="0"/>
              </a:spcBef>
              <a:spcAft>
                <a:spcPts val="0"/>
              </a:spcAft>
              <a:buNone/>
            </a:pPr>
            <a:r>
              <a:rPr lang="en-US" sz="3000"/>
              <a:t>Benchmarking various code instruction datasets on </a:t>
            </a:r>
            <a:r>
              <a:rPr b="1" lang="en-US" sz="3000"/>
              <a:t>HumanEvalPack</a:t>
            </a:r>
            <a:r>
              <a:rPr lang="en-US" sz="3000"/>
              <a:t> Python by instruction tuning StarCoder:</a:t>
            </a:r>
            <a:endParaRPr sz="3000"/>
          </a:p>
        </p:txBody>
      </p:sp>
      <p:sp>
        <p:nvSpPr>
          <p:cNvPr id="59" name="Google Shape;59;p1"/>
          <p:cNvSpPr txBox="1"/>
          <p:nvPr/>
        </p:nvSpPr>
        <p:spPr>
          <a:xfrm>
            <a:off x="22838900" y="5906075"/>
            <a:ext cx="9064500" cy="1477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lang="en-US" sz="3000"/>
              <a:t>Finetuning StarCoder and CodeGeeX2 on CommitPackFT + OASST  leads to SoTA open code models </a:t>
            </a:r>
            <a:r>
              <a:rPr b="1" lang="en-US" sz="3000"/>
              <a:t>OctoCoder</a:t>
            </a:r>
            <a:r>
              <a:rPr lang="en-US" sz="3000"/>
              <a:t> &amp; </a:t>
            </a:r>
            <a:r>
              <a:rPr b="1" lang="en-US" sz="3000"/>
              <a:t>OctoGeeX</a:t>
            </a:r>
            <a:r>
              <a:rPr lang="en-US" sz="3000"/>
              <a:t>:</a:t>
            </a:r>
            <a:endParaRPr sz="3000"/>
          </a:p>
        </p:txBody>
      </p:sp>
      <p:pic>
        <p:nvPicPr>
          <p:cNvPr id="60" name="Google Shape;60;p1"/>
          <p:cNvPicPr preferRelativeResize="0"/>
          <p:nvPr/>
        </p:nvPicPr>
        <p:blipFill>
          <a:blip r:embed="rId10">
            <a:alphaModFix/>
          </a:blip>
          <a:stretch>
            <a:fillRect/>
          </a:stretch>
        </p:blipFill>
        <p:spPr>
          <a:xfrm>
            <a:off x="29269775" y="274200"/>
            <a:ext cx="3403424" cy="3403424"/>
          </a:xfrm>
          <a:prstGeom prst="rect">
            <a:avLst/>
          </a:prstGeom>
          <a:noFill/>
          <a:ln>
            <a:noFill/>
          </a:ln>
        </p:spPr>
      </p:pic>
      <p:sp>
        <p:nvSpPr>
          <p:cNvPr id="61" name="Google Shape;61;p1"/>
          <p:cNvSpPr txBox="1"/>
          <p:nvPr/>
        </p:nvSpPr>
        <p:spPr>
          <a:xfrm>
            <a:off x="22293800" y="20576750"/>
            <a:ext cx="1017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a:t>
            </a:r>
            <a:r>
              <a:rPr lang="en-US" sz="1600"/>
              <a:t>: Commercial license available after submitting a form. </a:t>
            </a:r>
            <a:endParaRPr sz="1600"/>
          </a:p>
          <a:p>
            <a:pPr indent="0" lvl="0" marL="0" rtl="0" algn="l">
              <a:spcBef>
                <a:spcPts val="0"/>
              </a:spcBef>
              <a:spcAft>
                <a:spcPts val="0"/>
              </a:spcAft>
              <a:buNone/>
            </a:pPr>
            <a:r>
              <a:rPr b="1" lang="en-US" sz="1600"/>
              <a:t>†</a:t>
            </a:r>
            <a:r>
              <a:rPr lang="en-US" sz="1600"/>
              <a:t>: Trained on data that may not be used to develop models that compete with OpenAI' thus we classify them as non-permissive</a:t>
            </a:r>
            <a:endParaRPr sz="1600"/>
          </a:p>
        </p:txBody>
      </p:sp>
      <p:sp>
        <p:nvSpPr>
          <p:cNvPr id="62" name="Google Shape;62;p1"/>
          <p:cNvSpPr/>
          <p:nvPr/>
        </p:nvSpPr>
        <p:spPr>
          <a:xfrm>
            <a:off x="11286625" y="4217250"/>
            <a:ext cx="10406100" cy="17452200"/>
          </a:xfrm>
          <a:prstGeom prst="rect">
            <a:avLst/>
          </a:prstGeom>
          <a:noFill/>
          <a:ln cap="flat" cmpd="sng" w="2286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 name="Shape 66"/>
        <p:cNvGrpSpPr/>
        <p:nvPr/>
      </p:nvGrpSpPr>
      <p:grpSpPr>
        <a:xfrm>
          <a:off x="0" y="0"/>
          <a:ext cx="0" cy="0"/>
          <a:chOff x="0" y="0"/>
          <a:chExt cx="0" cy="0"/>
        </a:xfrm>
      </p:grpSpPr>
      <p:grpSp>
        <p:nvGrpSpPr>
          <p:cNvPr id="67" name="Google Shape;67;g25e89c8abc2_0_0"/>
          <p:cNvGrpSpPr/>
          <p:nvPr/>
        </p:nvGrpSpPr>
        <p:grpSpPr>
          <a:xfrm>
            <a:off x="956930" y="15440912"/>
            <a:ext cx="9158400" cy="4637700"/>
            <a:chOff x="0" y="0"/>
            <a:chExt cx="9158400" cy="4637700"/>
          </a:xfrm>
        </p:grpSpPr>
        <p:sp>
          <p:nvSpPr>
            <p:cNvPr id="68" name="Google Shape;68;g25e89c8abc2_0_0"/>
            <p:cNvSpPr/>
            <p:nvPr/>
          </p:nvSpPr>
          <p:spPr>
            <a:xfrm>
              <a:off x="0" y="0"/>
              <a:ext cx="9158400" cy="4637700"/>
            </a:xfrm>
            <a:prstGeom prst="rect">
              <a:avLst/>
            </a:prstGeom>
            <a:solidFill>
              <a:srgbClr val="CCD1D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69" name="Google Shape;69;g25e89c8abc2_0_0"/>
            <p:cNvSpPr/>
            <p:nvPr/>
          </p:nvSpPr>
          <p:spPr>
            <a:xfrm>
              <a:off x="2753399" y="2318870"/>
              <a:ext cx="3651480" cy="0"/>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677B8C"/>
                </a:buClr>
                <a:buSzPts val="1100"/>
                <a:buFont typeface="Arial"/>
                <a:buNone/>
              </a:pPr>
              <a:r>
                <a:rPr b="0" i="0" lang="en-US" sz="1100" u="none" cap="none" strike="noStrike">
                  <a:solidFill>
                    <a:srgbClr val="677B8C"/>
                  </a:solidFill>
                  <a:latin typeface="Arial"/>
                  <a:ea typeface="Arial"/>
                  <a:cs typeface="Arial"/>
                  <a:sym typeface="Arial"/>
                </a:rPr>
                <a:t>image</a:t>
              </a:r>
              <a:endParaRPr/>
            </a:p>
          </p:txBody>
        </p:sp>
      </p:grpSp>
      <p:sp>
        <p:nvSpPr>
          <p:cNvPr id="70" name="Google Shape;70;g25e89c8abc2_0_0"/>
          <p:cNvSpPr txBox="1"/>
          <p:nvPr/>
        </p:nvSpPr>
        <p:spPr>
          <a:xfrm>
            <a:off x="968275" y="784521"/>
            <a:ext cx="14466900" cy="178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5500"/>
              <a:buFont typeface="Arial"/>
              <a:buNone/>
            </a:pPr>
            <a:r>
              <a:rPr lang="en-US" sz="5500"/>
              <a:t>OctoPack: Instruction Tuning Code Large Language Models</a:t>
            </a:r>
            <a:endParaRPr/>
          </a:p>
        </p:txBody>
      </p:sp>
      <p:pic>
        <p:nvPicPr>
          <p:cNvPr descr="Picture 33" id="71" name="Google Shape;71;g25e89c8abc2_0_0"/>
          <p:cNvPicPr preferRelativeResize="0"/>
          <p:nvPr/>
        </p:nvPicPr>
        <p:blipFill rotWithShape="1">
          <a:blip r:embed="rId3">
            <a:alphaModFix/>
          </a:blip>
          <a:srcRect b="0" l="0" r="0" t="0"/>
          <a:stretch/>
        </p:blipFill>
        <p:spPr>
          <a:xfrm>
            <a:off x="23683676" y="3524768"/>
            <a:ext cx="7550307" cy="6685451"/>
          </a:xfrm>
          <a:prstGeom prst="rect">
            <a:avLst/>
          </a:prstGeom>
          <a:noFill/>
          <a:ln>
            <a:noFill/>
          </a:ln>
        </p:spPr>
      </p:pic>
      <p:pic>
        <p:nvPicPr>
          <p:cNvPr descr="Graphic 36" id="72" name="Google Shape;72;g25e89c8abc2_0_0"/>
          <p:cNvPicPr preferRelativeResize="0"/>
          <p:nvPr/>
        </p:nvPicPr>
        <p:blipFill rotWithShape="1">
          <a:blip r:embed="rId4">
            <a:alphaModFix/>
          </a:blip>
          <a:srcRect b="0" l="0" r="0" t="0"/>
          <a:stretch/>
        </p:blipFill>
        <p:spPr>
          <a:xfrm>
            <a:off x="24227637" y="14459308"/>
            <a:ext cx="6426466" cy="2454553"/>
          </a:xfrm>
          <a:prstGeom prst="rect">
            <a:avLst/>
          </a:prstGeom>
          <a:noFill/>
          <a:ln>
            <a:noFill/>
          </a:ln>
        </p:spPr>
      </p:pic>
      <p:sp>
        <p:nvSpPr>
          <p:cNvPr id="73" name="Google Shape;73;g25e89c8abc2_0_0"/>
          <p:cNvSpPr txBox="1"/>
          <p:nvPr/>
        </p:nvSpPr>
        <p:spPr>
          <a:xfrm>
            <a:off x="986246" y="3580560"/>
            <a:ext cx="9064500" cy="11391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Headline in 34pt should not extend beyond 2-3 lines</a:t>
            </a:r>
            <a:endParaRPr/>
          </a:p>
        </p:txBody>
      </p:sp>
      <p:sp>
        <p:nvSpPr>
          <p:cNvPr id="74" name="Google Shape;74;g25e89c8abc2_0_0"/>
          <p:cNvSpPr txBox="1"/>
          <p:nvPr/>
        </p:nvSpPr>
        <p:spPr>
          <a:xfrm>
            <a:off x="986246" y="5018530"/>
            <a:ext cx="9064500" cy="27429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344854"/>
              </a:buClr>
              <a:buSzPts val="2100"/>
              <a:buFont typeface="Arial"/>
              <a:buNone/>
            </a:pPr>
            <a:r>
              <a:rPr b="0" i="0" lang="en-US" sz="2100" u="none" cap="none" strike="noStrike">
                <a:solidFill>
                  <a:srgbClr val="344854"/>
                </a:solidFill>
                <a:latin typeface="Arial"/>
                <a:ea typeface="Arial"/>
                <a:cs typeface="Arial"/>
                <a:sym typeface="Arial"/>
              </a:rP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endParaRPr/>
          </a:p>
        </p:txBody>
      </p:sp>
      <p:sp>
        <p:nvSpPr>
          <p:cNvPr id="75" name="Google Shape;75;g25e89c8abc2_0_0"/>
          <p:cNvSpPr txBox="1"/>
          <p:nvPr/>
        </p:nvSpPr>
        <p:spPr>
          <a:xfrm>
            <a:off x="11854541" y="9929327"/>
            <a:ext cx="9130800" cy="19671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344854"/>
              </a:buClr>
              <a:buSzPts val="2100"/>
              <a:buFont typeface="Arial"/>
              <a:buNone/>
            </a:pPr>
            <a:r>
              <a:rPr b="0" i="0" lang="en-US" sz="2100" u="none" cap="none" strike="noStrike">
                <a:solidFill>
                  <a:srgbClr val="344854"/>
                </a:solidFill>
                <a:latin typeface="Arial"/>
                <a:ea typeface="Arial"/>
                <a:cs typeface="Arial"/>
                <a:sym typeface="Arial"/>
              </a:rP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endParaRPr/>
          </a:p>
        </p:txBody>
      </p:sp>
      <p:sp>
        <p:nvSpPr>
          <p:cNvPr id="76" name="Google Shape;76;g25e89c8abc2_0_0"/>
          <p:cNvSpPr txBox="1"/>
          <p:nvPr/>
        </p:nvSpPr>
        <p:spPr>
          <a:xfrm>
            <a:off x="986246" y="8076110"/>
            <a:ext cx="9064500" cy="2355000"/>
          </a:xfrm>
          <a:prstGeom prst="rect">
            <a:avLst/>
          </a:prstGeom>
          <a:noFill/>
          <a:ln>
            <a:noFill/>
          </a:ln>
        </p:spPr>
        <p:txBody>
          <a:bodyPr anchorCtr="0" anchor="t" bIns="45700" lIns="45700" spcFirstLastPara="1" rIns="45700" wrap="square" tIns="45700">
            <a:spAutoFit/>
          </a:bodyPr>
          <a:lstStyle/>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a:p>
            <a:pPr indent="-342900" lvl="0" marL="342900" marR="0" rtl="0" algn="l">
              <a:lnSpc>
                <a:spcPct val="120000"/>
              </a:lnSpc>
              <a:spcBef>
                <a:spcPts val="0"/>
              </a:spcBef>
              <a:spcAft>
                <a:spcPts val="0"/>
              </a:spcAft>
              <a:buClr>
                <a:srgbClr val="344854"/>
              </a:buClr>
              <a:buSzPts val="2100"/>
              <a:buFont typeface="Arial"/>
              <a:buChar char="•"/>
            </a:pPr>
            <a:r>
              <a:rPr b="0" i="0" lang="en-US" sz="2100" u="none" cap="none" strike="noStrike">
                <a:solidFill>
                  <a:srgbClr val="344854"/>
                </a:solidFill>
                <a:latin typeface="Arial"/>
                <a:ea typeface="Arial"/>
                <a:cs typeface="Arial"/>
                <a:sym typeface="Arial"/>
              </a:rPr>
              <a:t>Bulleted list item</a:t>
            </a:r>
            <a:endParaRPr/>
          </a:p>
        </p:txBody>
      </p:sp>
      <p:sp>
        <p:nvSpPr>
          <p:cNvPr id="77" name="Google Shape;77;g25e89c8abc2_0_0"/>
          <p:cNvSpPr txBox="1"/>
          <p:nvPr/>
        </p:nvSpPr>
        <p:spPr>
          <a:xfrm>
            <a:off x="11880670" y="3580560"/>
            <a:ext cx="9064500" cy="61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Section header in 34pt font</a:t>
            </a:r>
            <a:endParaRPr/>
          </a:p>
        </p:txBody>
      </p:sp>
      <p:sp>
        <p:nvSpPr>
          <p:cNvPr id="78" name="Google Shape;78;g25e89c8abc2_0_0"/>
          <p:cNvSpPr txBox="1"/>
          <p:nvPr/>
        </p:nvSpPr>
        <p:spPr>
          <a:xfrm>
            <a:off x="11880670" y="4326744"/>
            <a:ext cx="9064500" cy="415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Optional section descriptor in 21pt font</a:t>
            </a:r>
            <a:endParaRPr/>
          </a:p>
        </p:txBody>
      </p:sp>
      <p:sp>
        <p:nvSpPr>
          <p:cNvPr id="79" name="Google Shape;79;g25e89c8abc2_0_0"/>
          <p:cNvSpPr txBox="1"/>
          <p:nvPr/>
        </p:nvSpPr>
        <p:spPr>
          <a:xfrm>
            <a:off x="986246" y="11202393"/>
            <a:ext cx="9064500" cy="61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Section header in 34pt font</a:t>
            </a:r>
            <a:endParaRPr/>
          </a:p>
        </p:txBody>
      </p:sp>
      <p:sp>
        <p:nvSpPr>
          <p:cNvPr id="80" name="Google Shape;80;g25e89c8abc2_0_0"/>
          <p:cNvSpPr txBox="1"/>
          <p:nvPr/>
        </p:nvSpPr>
        <p:spPr>
          <a:xfrm>
            <a:off x="986246" y="11905511"/>
            <a:ext cx="9064500" cy="415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Optional section descriptor in 21pt font</a:t>
            </a:r>
            <a:endParaRPr/>
          </a:p>
        </p:txBody>
      </p:sp>
      <p:sp>
        <p:nvSpPr>
          <p:cNvPr id="81" name="Google Shape;81;g25e89c8abc2_0_0"/>
          <p:cNvSpPr txBox="1"/>
          <p:nvPr/>
        </p:nvSpPr>
        <p:spPr>
          <a:xfrm>
            <a:off x="986246" y="12685935"/>
            <a:ext cx="9064500" cy="19671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344854"/>
              </a:buClr>
              <a:buSzPts val="2100"/>
              <a:buFont typeface="Arial"/>
              <a:buNone/>
            </a:pPr>
            <a:r>
              <a:rPr b="0" i="0" lang="en-US" sz="2100" u="none" cap="none" strike="noStrike">
                <a:solidFill>
                  <a:srgbClr val="344854"/>
                </a:solidFill>
                <a:latin typeface="Arial"/>
                <a:ea typeface="Arial"/>
                <a:cs typeface="Arial"/>
                <a:sym typeface="Arial"/>
              </a:rP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endParaRPr/>
          </a:p>
        </p:txBody>
      </p:sp>
      <p:sp>
        <p:nvSpPr>
          <p:cNvPr id="82" name="Google Shape;82;g25e89c8abc2_0_0"/>
          <p:cNvSpPr txBox="1"/>
          <p:nvPr/>
        </p:nvSpPr>
        <p:spPr>
          <a:xfrm>
            <a:off x="22928580" y="11375924"/>
            <a:ext cx="9029700" cy="615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Section header in 34pt font</a:t>
            </a:r>
            <a:endParaRPr/>
          </a:p>
        </p:txBody>
      </p:sp>
      <p:sp>
        <p:nvSpPr>
          <p:cNvPr id="83" name="Google Shape;83;g25e89c8abc2_0_0"/>
          <p:cNvSpPr txBox="1"/>
          <p:nvPr/>
        </p:nvSpPr>
        <p:spPr>
          <a:xfrm>
            <a:off x="22928580" y="12122105"/>
            <a:ext cx="9029700" cy="415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Optional section descriptor in 21pt font</a:t>
            </a:r>
            <a:endParaRPr/>
          </a:p>
        </p:txBody>
      </p:sp>
      <p:sp>
        <p:nvSpPr>
          <p:cNvPr id="84" name="Google Shape;84;g25e89c8abc2_0_0"/>
          <p:cNvSpPr txBox="1"/>
          <p:nvPr/>
        </p:nvSpPr>
        <p:spPr>
          <a:xfrm>
            <a:off x="22918782" y="12716374"/>
            <a:ext cx="9039600" cy="11913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344854"/>
              </a:buClr>
              <a:buSzPts val="2100"/>
              <a:buFont typeface="Arial"/>
              <a:buNone/>
            </a:pPr>
            <a:r>
              <a:rPr b="0" i="0" lang="en-US" sz="2100" u="none" cap="none" strike="noStrike">
                <a:solidFill>
                  <a:srgbClr val="344854"/>
                </a:solidFill>
                <a:latin typeface="Arial"/>
                <a:ea typeface="Arial"/>
                <a:cs typeface="Arial"/>
                <a:sym typeface="Arial"/>
              </a:rPr>
              <a:t>This section is an example of a paragraph.  When creating sections, regardless of whether you're putting in text or images, always try to align to the edges of the yellow guidelines. </a:t>
            </a:r>
            <a:endParaRPr/>
          </a:p>
        </p:txBody>
      </p:sp>
      <p:sp>
        <p:nvSpPr>
          <p:cNvPr id="85" name="Google Shape;85;g25e89c8abc2_0_0"/>
          <p:cNvSpPr txBox="1"/>
          <p:nvPr/>
        </p:nvSpPr>
        <p:spPr>
          <a:xfrm>
            <a:off x="22928580" y="10532596"/>
            <a:ext cx="9029700" cy="292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44854"/>
              </a:buClr>
              <a:buSzPts val="1300"/>
              <a:buFont typeface="Arial"/>
              <a:buNone/>
            </a:pPr>
            <a:r>
              <a:rPr b="0" i="0" lang="en-US" sz="1300" u="none" cap="none" strike="noStrike">
                <a:solidFill>
                  <a:srgbClr val="344854"/>
                </a:solidFill>
                <a:latin typeface="Arial"/>
                <a:ea typeface="Arial"/>
                <a:cs typeface="Arial"/>
                <a:sym typeface="Arial"/>
              </a:rPr>
              <a:t>Optional caption for images, charts, and graphs</a:t>
            </a:r>
            <a:endParaRPr/>
          </a:p>
        </p:txBody>
      </p:sp>
      <p:sp>
        <p:nvSpPr>
          <p:cNvPr id="86" name="Google Shape;86;g25e89c8abc2_0_0"/>
          <p:cNvSpPr txBox="1"/>
          <p:nvPr/>
        </p:nvSpPr>
        <p:spPr>
          <a:xfrm>
            <a:off x="982979" y="20359289"/>
            <a:ext cx="9029700" cy="292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344854"/>
              </a:buClr>
              <a:buSzPts val="1300"/>
              <a:buFont typeface="Arial"/>
              <a:buNone/>
            </a:pPr>
            <a:r>
              <a:rPr b="0" i="0" lang="en-US" sz="1300" u="none" cap="none" strike="noStrike">
                <a:solidFill>
                  <a:srgbClr val="344854"/>
                </a:solidFill>
                <a:latin typeface="Arial"/>
                <a:ea typeface="Arial"/>
                <a:cs typeface="Arial"/>
                <a:sym typeface="Arial"/>
              </a:rPr>
              <a:t>Optional caption for images, charts, and graphs</a:t>
            </a:r>
            <a:endParaRPr/>
          </a:p>
        </p:txBody>
      </p:sp>
      <p:pic>
        <p:nvPicPr>
          <p:cNvPr descr="Image" id="87" name="Google Shape;87;g25e89c8abc2_0_0"/>
          <p:cNvPicPr preferRelativeResize="0"/>
          <p:nvPr/>
        </p:nvPicPr>
        <p:blipFill rotWithShape="1">
          <a:blip r:embed="rId5">
            <a:alphaModFix/>
          </a:blip>
          <a:srcRect b="0" l="0" r="0" t="0"/>
          <a:stretch/>
        </p:blipFill>
        <p:spPr>
          <a:xfrm>
            <a:off x="12541143" y="12968203"/>
            <a:ext cx="7836114" cy="1910722"/>
          </a:xfrm>
          <a:prstGeom prst="rect">
            <a:avLst/>
          </a:prstGeom>
          <a:noFill/>
          <a:ln>
            <a:noFill/>
          </a:ln>
        </p:spPr>
      </p:pic>
      <p:sp>
        <p:nvSpPr>
          <p:cNvPr id="88" name="Google Shape;88;g25e89c8abc2_0_0"/>
          <p:cNvSpPr txBox="1"/>
          <p:nvPr/>
        </p:nvSpPr>
        <p:spPr>
          <a:xfrm>
            <a:off x="22905719" y="17368623"/>
            <a:ext cx="6335100" cy="415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References</a:t>
            </a:r>
            <a:endParaRPr/>
          </a:p>
        </p:txBody>
      </p:sp>
      <p:sp>
        <p:nvSpPr>
          <p:cNvPr id="89" name="Google Shape;89;g25e89c8abc2_0_0"/>
          <p:cNvSpPr txBox="1"/>
          <p:nvPr/>
        </p:nvSpPr>
        <p:spPr>
          <a:xfrm>
            <a:off x="22905719" y="17994856"/>
            <a:ext cx="6335100" cy="2684400"/>
          </a:xfrm>
          <a:prstGeom prst="rect">
            <a:avLst/>
          </a:prstGeom>
          <a:noFill/>
          <a:ln>
            <a:noFill/>
          </a:ln>
        </p:spPr>
        <p:txBody>
          <a:bodyPr anchorCtr="0" anchor="b" bIns="45700" lIns="45700" spcFirstLastPara="1" rIns="45700" wrap="square" tIns="45700">
            <a:spAutoFit/>
          </a:bodyPr>
          <a:lstStyle/>
          <a:p>
            <a:pPr indent="0" lvl="0" marL="0" marR="0" rtl="0" algn="l">
              <a:lnSpc>
                <a:spcPct val="12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References in 14pt font </a:t>
            </a:r>
            <a:endParaRPr/>
          </a:p>
          <a:p>
            <a:pPr indent="0" lvl="0" marL="0" marR="0" rtl="0" algn="l">
              <a:lnSpc>
                <a:spcPct val="120000"/>
              </a:lnSpc>
              <a:spcBef>
                <a:spcPts val="6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Homer W Simpson (2013). “Donuts taste good.” </a:t>
            </a:r>
            <a:r>
              <a:rPr b="0" i="0" lang="en-US" sz="1400" u="none" cap="none" strike="noStrike">
                <a:solidFill>
                  <a:srgbClr val="677B8C"/>
                </a:solidFill>
                <a:latin typeface="Arial"/>
                <a:ea typeface="Arial"/>
                <a:cs typeface="Arial"/>
                <a:sym typeface="Arial"/>
              </a:rPr>
              <a:t>In: IEEE 13th Internation Conference on Data Mining. IEEE, pp. 405-409</a:t>
            </a:r>
            <a:endParaRPr/>
          </a:p>
          <a:p>
            <a:pPr indent="0" lvl="0" marL="0" marR="0" rtl="0" algn="l">
              <a:lnSpc>
                <a:spcPct val="120000"/>
              </a:lnSpc>
              <a:spcBef>
                <a:spcPts val="6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Marge Simpson (2010). “Blue hair looks nice.”. </a:t>
            </a:r>
            <a:r>
              <a:rPr b="0" i="0" lang="en-US" sz="1400" u="none" cap="none" strike="noStrike">
                <a:solidFill>
                  <a:srgbClr val="677B8C"/>
                </a:solidFill>
                <a:latin typeface="Arial"/>
                <a:ea typeface="Arial"/>
                <a:cs typeface="Arial"/>
                <a:sym typeface="Arial"/>
              </a:rPr>
              <a:t>In: Nature communications 1, p. 622.</a:t>
            </a:r>
            <a:endParaRPr/>
          </a:p>
          <a:p>
            <a:pPr indent="0" lvl="0" marL="0" marR="0" rtl="0" algn="l">
              <a:lnSpc>
                <a:spcPct val="120000"/>
              </a:lnSpc>
              <a:spcBef>
                <a:spcPts val="6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Bart Simpson (2013). “Hello”. </a:t>
            </a:r>
            <a:r>
              <a:rPr b="0" i="0" lang="en-US" sz="1400" u="none" cap="none" strike="noStrike">
                <a:solidFill>
                  <a:srgbClr val="677B8C"/>
                </a:solidFill>
                <a:latin typeface="Arial"/>
                <a:ea typeface="Arial"/>
                <a:cs typeface="Arial"/>
                <a:sym typeface="Arial"/>
              </a:rPr>
              <a:t>In: IEEE Simpsons.</a:t>
            </a:r>
            <a:endParaRPr/>
          </a:p>
          <a:p>
            <a:pPr indent="0" lvl="0" marL="0" marR="0" rtl="0" algn="l">
              <a:lnSpc>
                <a:spcPct val="120000"/>
              </a:lnSpc>
              <a:spcBef>
                <a:spcPts val="6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Marge Simpson et al. (2013). “Lorem Ipsum.” </a:t>
            </a:r>
            <a:r>
              <a:rPr b="0" i="0" lang="en-US" sz="1400" u="none" cap="none" strike="noStrike">
                <a:solidFill>
                  <a:srgbClr val="677B8C"/>
                </a:solidFill>
                <a:latin typeface="Arial"/>
                <a:ea typeface="Arial"/>
                <a:cs typeface="Arial"/>
                <a:sym typeface="Arial"/>
              </a:rPr>
              <a:t>In: Advances in Neural Information Processing Systems 26. Ed. by Christopher J. C. Burges et al., pp. 27–29.</a:t>
            </a:r>
            <a:endParaRPr/>
          </a:p>
        </p:txBody>
      </p:sp>
      <p:sp>
        <p:nvSpPr>
          <p:cNvPr id="90" name="Google Shape;90;g25e89c8abc2_0_0"/>
          <p:cNvSpPr txBox="1"/>
          <p:nvPr/>
        </p:nvSpPr>
        <p:spPr>
          <a:xfrm>
            <a:off x="17483356" y="784521"/>
            <a:ext cx="6052800" cy="1191300"/>
          </a:xfrm>
          <a:prstGeom prst="rect">
            <a:avLst/>
          </a:prstGeom>
          <a:noFill/>
          <a:ln>
            <a:noFill/>
          </a:ln>
        </p:spPr>
        <p:txBody>
          <a:bodyPr anchorCtr="0" anchor="t" bIns="45700" lIns="45700" spcFirstLastPara="1" rIns="45700" wrap="square" tIns="45700">
            <a:spAutoFit/>
          </a:bodyPr>
          <a:lstStyle/>
          <a:p>
            <a:pPr indent="0" lvl="0" marL="0" marR="0" rtl="0" algn="l">
              <a:lnSpc>
                <a:spcPct val="12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Author Name, Author Name, </a:t>
            </a:r>
            <a:br>
              <a:rPr b="0"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Author Name, Author Name, </a:t>
            </a:r>
            <a:br>
              <a:rPr b="0"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Author Name</a:t>
            </a:r>
            <a:endParaRPr/>
          </a:p>
        </p:txBody>
      </p:sp>
      <p:pic>
        <p:nvPicPr>
          <p:cNvPr descr="Image" id="91" name="Google Shape;91;g25e89c8abc2_0_0"/>
          <p:cNvPicPr preferRelativeResize="0"/>
          <p:nvPr/>
        </p:nvPicPr>
        <p:blipFill rotWithShape="1">
          <a:blip r:embed="rId6">
            <a:alphaModFix/>
          </a:blip>
          <a:srcRect b="11574" l="11284" r="0" t="0"/>
          <a:stretch/>
        </p:blipFill>
        <p:spPr>
          <a:xfrm>
            <a:off x="30639512" y="19418089"/>
            <a:ext cx="2166058" cy="2158938"/>
          </a:xfrm>
          <a:prstGeom prst="rect">
            <a:avLst/>
          </a:prstGeom>
          <a:noFill/>
          <a:ln>
            <a:noFill/>
          </a:ln>
        </p:spPr>
      </p:pic>
      <p:pic>
        <p:nvPicPr>
          <p:cNvPr descr="Screen Shot 2020-10-26 at 10.02.03 PM.png" id="92" name="Google Shape;92;g25e89c8abc2_0_0"/>
          <p:cNvPicPr preferRelativeResize="0"/>
          <p:nvPr/>
        </p:nvPicPr>
        <p:blipFill rotWithShape="1">
          <a:blip r:embed="rId7">
            <a:alphaModFix/>
          </a:blip>
          <a:srcRect b="0" l="0" r="0" t="0"/>
          <a:stretch/>
        </p:blipFill>
        <p:spPr>
          <a:xfrm>
            <a:off x="11923183" y="5243980"/>
            <a:ext cx="9477674" cy="4380183"/>
          </a:xfrm>
          <a:prstGeom prst="rect">
            <a:avLst/>
          </a:prstGeom>
          <a:noFill/>
          <a:ln>
            <a:noFill/>
          </a:ln>
        </p:spPr>
      </p:pic>
      <p:pic>
        <p:nvPicPr>
          <p:cNvPr descr="Screen Shot 2020-10-26 at 10.03.39 PM.png" id="93" name="Google Shape;93;g25e89c8abc2_0_0"/>
          <p:cNvPicPr preferRelativeResize="0"/>
          <p:nvPr/>
        </p:nvPicPr>
        <p:blipFill rotWithShape="1">
          <a:blip r:embed="rId8">
            <a:alphaModFix/>
          </a:blip>
          <a:srcRect b="0" l="0" r="0" t="0"/>
          <a:stretch/>
        </p:blipFill>
        <p:spPr>
          <a:xfrm>
            <a:off x="11422560" y="15186845"/>
            <a:ext cx="10772753" cy="6030680"/>
          </a:xfrm>
          <a:prstGeom prst="rect">
            <a:avLst/>
          </a:prstGeom>
          <a:noFill/>
          <a:ln>
            <a:noFill/>
          </a:ln>
        </p:spPr>
      </p:pic>
      <p:pic>
        <p:nvPicPr>
          <p:cNvPr descr="neurips_logo.pdf" id="94" name="Google Shape;94;g25e89c8abc2_0_0"/>
          <p:cNvPicPr preferRelativeResize="0"/>
          <p:nvPr/>
        </p:nvPicPr>
        <p:blipFill rotWithShape="1">
          <a:blip r:embed="rId9">
            <a:alphaModFix/>
          </a:blip>
          <a:srcRect b="0" l="0" r="0" t="0"/>
          <a:stretch/>
        </p:blipFill>
        <p:spPr>
          <a:xfrm>
            <a:off x="27437816" y="588942"/>
            <a:ext cx="4797779" cy="215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