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8" r:id="rId5"/>
  </p:sldMasterIdLst>
  <p:notesMasterIdLst>
    <p:notesMasterId r:id="rId53"/>
  </p:notesMasterIdLst>
  <p:sldIdLst>
    <p:sldId id="303" r:id="rId6"/>
    <p:sldId id="551" r:id="rId7"/>
    <p:sldId id="498" r:id="rId8"/>
    <p:sldId id="575" r:id="rId9"/>
    <p:sldId id="534" r:id="rId10"/>
    <p:sldId id="564" r:id="rId11"/>
    <p:sldId id="565" r:id="rId12"/>
    <p:sldId id="553" r:id="rId13"/>
    <p:sldId id="310" r:id="rId14"/>
    <p:sldId id="572" r:id="rId15"/>
    <p:sldId id="453" r:id="rId16"/>
    <p:sldId id="258" r:id="rId17"/>
    <p:sldId id="497" r:id="rId18"/>
    <p:sldId id="499" r:id="rId19"/>
    <p:sldId id="500" r:id="rId20"/>
    <p:sldId id="557" r:id="rId21"/>
    <p:sldId id="558" r:id="rId22"/>
    <p:sldId id="559" r:id="rId23"/>
    <p:sldId id="560" r:id="rId24"/>
    <p:sldId id="550" r:id="rId25"/>
    <p:sldId id="562" r:id="rId26"/>
    <p:sldId id="552" r:id="rId27"/>
    <p:sldId id="554" r:id="rId28"/>
    <p:sldId id="566" r:id="rId29"/>
    <p:sldId id="567" r:id="rId30"/>
    <p:sldId id="556" r:id="rId31"/>
    <p:sldId id="314" r:id="rId32"/>
    <p:sldId id="573" r:id="rId33"/>
    <p:sldId id="326" r:id="rId34"/>
    <p:sldId id="352" r:id="rId35"/>
    <p:sldId id="568" r:id="rId36"/>
    <p:sldId id="339" r:id="rId37"/>
    <p:sldId id="569" r:id="rId38"/>
    <p:sldId id="330" r:id="rId39"/>
    <p:sldId id="331" r:id="rId40"/>
    <p:sldId id="296" r:id="rId41"/>
    <p:sldId id="295" r:id="rId42"/>
    <p:sldId id="571" r:id="rId43"/>
    <p:sldId id="570" r:id="rId44"/>
    <p:sldId id="574" r:id="rId45"/>
    <p:sldId id="257" r:id="rId46"/>
    <p:sldId id="347" r:id="rId47"/>
    <p:sldId id="487" r:id="rId48"/>
    <p:sldId id="426" r:id="rId49"/>
    <p:sldId id="494" r:id="rId50"/>
    <p:sldId id="495" r:id="rId51"/>
    <p:sldId id="49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1695D0"/>
    <a:srgbClr val="4D71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892" autoAdjust="0"/>
  </p:normalViewPr>
  <p:slideViewPr>
    <p:cSldViewPr snapToGrid="0">
      <p:cViewPr varScale="1">
        <p:scale>
          <a:sx n="58" d="100"/>
          <a:sy n="58" d="100"/>
        </p:scale>
        <p:origin x="9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C1188C-8ED8-4AE2-9E54-09603C5A960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16F9025-72F3-41CF-904D-689AC4754EDE}">
      <dgm:prSet phldrT="[Text]" custT="1"/>
      <dgm:spPr>
        <a:solidFill>
          <a:srgbClr val="4C7189"/>
        </a:solidFill>
      </dgm:spPr>
      <dgm:t>
        <a:bodyPr/>
        <a:lstStyle/>
        <a:p>
          <a:r>
            <a:rPr lang="en-US" sz="1600" dirty="0"/>
            <a:t>data processing</a:t>
          </a:r>
        </a:p>
      </dgm:t>
    </dgm:pt>
    <dgm:pt modelId="{1BAA41E4-A69F-4D80-B991-7D4D64777F27}" type="parTrans" cxnId="{3CD93328-028C-4EF9-9346-5D2ED64B5D4A}">
      <dgm:prSet/>
      <dgm:spPr/>
      <dgm:t>
        <a:bodyPr/>
        <a:lstStyle/>
        <a:p>
          <a:endParaRPr lang="en-US" sz="2400"/>
        </a:p>
      </dgm:t>
    </dgm:pt>
    <dgm:pt modelId="{45F825D3-1E8E-4077-B4D4-280DBF902FF9}" type="sibTrans" cxnId="{3CD93328-028C-4EF9-9346-5D2ED64B5D4A}">
      <dgm:prSet/>
      <dgm:spPr/>
      <dgm:t>
        <a:bodyPr/>
        <a:lstStyle/>
        <a:p>
          <a:endParaRPr lang="en-US" sz="2400"/>
        </a:p>
      </dgm:t>
    </dgm:pt>
    <dgm:pt modelId="{D324BB3B-5D6A-43D1-8076-7D1DD4AF9C2F}">
      <dgm:prSet phldrT="[Text]" custT="1"/>
      <dgm:spPr>
        <a:solidFill>
          <a:srgbClr val="4C7189"/>
        </a:solidFill>
      </dgm:spPr>
      <dgm:t>
        <a:bodyPr/>
        <a:lstStyle/>
        <a:p>
          <a:r>
            <a:rPr lang="en-US" sz="1600" dirty="0" err="1"/>
            <a:t>documen-tation</a:t>
          </a:r>
          <a:endParaRPr lang="en-US" sz="1600" dirty="0"/>
        </a:p>
      </dgm:t>
    </dgm:pt>
    <dgm:pt modelId="{3F5A5228-AE85-4141-9909-0FBCB523EC77}" type="parTrans" cxnId="{CE827208-CE5E-4B15-B798-E7C9227F9043}">
      <dgm:prSet/>
      <dgm:spPr/>
      <dgm:t>
        <a:bodyPr/>
        <a:lstStyle/>
        <a:p>
          <a:endParaRPr lang="en-US" sz="2400"/>
        </a:p>
      </dgm:t>
    </dgm:pt>
    <dgm:pt modelId="{7EC6FEFE-D2FD-4CCF-A473-05725FD576FC}" type="sibTrans" cxnId="{CE827208-CE5E-4B15-B798-E7C9227F9043}">
      <dgm:prSet/>
      <dgm:spPr/>
      <dgm:t>
        <a:bodyPr/>
        <a:lstStyle/>
        <a:p>
          <a:endParaRPr lang="en-US" sz="2400"/>
        </a:p>
      </dgm:t>
    </dgm:pt>
    <dgm:pt modelId="{CA5455D3-1464-4C6B-8CF6-630ED2C4A1D2}">
      <dgm:prSet phldrT="[Text]" custT="1"/>
      <dgm:spPr>
        <a:solidFill>
          <a:srgbClr val="4C7189"/>
        </a:solidFill>
      </dgm:spPr>
      <dgm:t>
        <a:bodyPr/>
        <a:lstStyle/>
        <a:p>
          <a:r>
            <a:rPr lang="en-US" sz="1600" dirty="0"/>
            <a:t>API</a:t>
          </a:r>
        </a:p>
      </dgm:t>
    </dgm:pt>
    <dgm:pt modelId="{2289D962-AFD7-4F14-9FF2-60C5E5B795C5}" type="parTrans" cxnId="{99A74ED5-68E3-4656-993C-3D7A0856D5B7}">
      <dgm:prSet/>
      <dgm:spPr/>
      <dgm:t>
        <a:bodyPr/>
        <a:lstStyle/>
        <a:p>
          <a:endParaRPr lang="en-US" sz="2400"/>
        </a:p>
      </dgm:t>
    </dgm:pt>
    <dgm:pt modelId="{E03F866A-D104-4074-A682-FA02E139FF58}" type="sibTrans" cxnId="{99A74ED5-68E3-4656-993C-3D7A0856D5B7}">
      <dgm:prSet/>
      <dgm:spPr/>
      <dgm:t>
        <a:bodyPr/>
        <a:lstStyle/>
        <a:p>
          <a:endParaRPr lang="en-US" sz="2400"/>
        </a:p>
      </dgm:t>
    </dgm:pt>
    <dgm:pt modelId="{71633848-0A13-4306-AEFE-D43F01E5A62A}">
      <dgm:prSet phldrT="[Text]" custT="1"/>
      <dgm:spPr>
        <a:solidFill>
          <a:srgbClr val="4C7189"/>
        </a:solidFill>
      </dgm:spPr>
      <dgm:t>
        <a:bodyPr/>
        <a:lstStyle/>
        <a:p>
          <a:r>
            <a:rPr lang="en-US" sz="1600" dirty="0"/>
            <a:t>data package</a:t>
          </a:r>
        </a:p>
      </dgm:t>
    </dgm:pt>
    <dgm:pt modelId="{624B5BFC-66EF-41E7-901D-39067645B94C}" type="parTrans" cxnId="{9A8B92A8-037A-4A32-ABCB-8C39CFEAB681}">
      <dgm:prSet/>
      <dgm:spPr/>
      <dgm:t>
        <a:bodyPr/>
        <a:lstStyle/>
        <a:p>
          <a:endParaRPr lang="en-US" sz="2400"/>
        </a:p>
      </dgm:t>
    </dgm:pt>
    <dgm:pt modelId="{EE6D4D8E-1C6A-4B98-AD0F-EBB59A3D19E3}" type="sibTrans" cxnId="{9A8B92A8-037A-4A32-ABCB-8C39CFEAB681}">
      <dgm:prSet/>
      <dgm:spPr/>
      <dgm:t>
        <a:bodyPr/>
        <a:lstStyle/>
        <a:p>
          <a:endParaRPr lang="en-US" sz="2400"/>
        </a:p>
      </dgm:t>
    </dgm:pt>
    <dgm:pt modelId="{FCED7311-E339-43F6-8726-F2D3A36213B0}">
      <dgm:prSet phldrT="[Text]" custT="1"/>
      <dgm:spPr>
        <a:solidFill>
          <a:srgbClr val="4C7189"/>
        </a:solidFill>
      </dgm:spPr>
      <dgm:t>
        <a:bodyPr/>
        <a:lstStyle/>
        <a:p>
          <a:r>
            <a:rPr lang="en-US" sz="1600" dirty="0"/>
            <a:t>dashboard</a:t>
          </a:r>
        </a:p>
      </dgm:t>
    </dgm:pt>
    <dgm:pt modelId="{23C233FE-C0D1-4E5A-9E38-10DF6EE6385A}" type="parTrans" cxnId="{8D893A92-D50C-4135-91B3-5380AEC7754E}">
      <dgm:prSet/>
      <dgm:spPr/>
      <dgm:t>
        <a:bodyPr/>
        <a:lstStyle/>
        <a:p>
          <a:endParaRPr lang="en-US" sz="2400"/>
        </a:p>
      </dgm:t>
    </dgm:pt>
    <dgm:pt modelId="{CDB6EF28-E69D-456A-B8AD-5B89BB5A6533}" type="sibTrans" cxnId="{8D893A92-D50C-4135-91B3-5380AEC7754E}">
      <dgm:prSet/>
      <dgm:spPr/>
      <dgm:t>
        <a:bodyPr/>
        <a:lstStyle/>
        <a:p>
          <a:endParaRPr lang="en-US" sz="2400"/>
        </a:p>
      </dgm:t>
    </dgm:pt>
    <dgm:pt modelId="{10BCA9C5-AD18-4CFD-82B1-C4743A0E1DD3}" type="pres">
      <dgm:prSet presAssocID="{8CC1188C-8ED8-4AE2-9E54-09603C5A9608}" presName="Name0" presStyleCnt="0">
        <dgm:presLayoutVars>
          <dgm:dir/>
          <dgm:animLvl val="lvl"/>
          <dgm:resizeHandles val="exact"/>
        </dgm:presLayoutVars>
      </dgm:prSet>
      <dgm:spPr/>
    </dgm:pt>
    <dgm:pt modelId="{D5AFA7E6-6070-4712-A912-DDDD19751DFD}" type="pres">
      <dgm:prSet presAssocID="{216F9025-72F3-41CF-904D-689AC4754ED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3448425D-17DD-4A78-ADA3-F06274179B9A}" type="pres">
      <dgm:prSet presAssocID="{45F825D3-1E8E-4077-B4D4-280DBF902FF9}" presName="parTxOnlySpace" presStyleCnt="0"/>
      <dgm:spPr/>
    </dgm:pt>
    <dgm:pt modelId="{43225C63-6DBE-4F6E-96FB-E7D7B6467F57}" type="pres">
      <dgm:prSet presAssocID="{D324BB3B-5D6A-43D1-8076-7D1DD4AF9C2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C48B435-4F9D-4F31-9E8A-B7184D4E56C8}" type="pres">
      <dgm:prSet presAssocID="{7EC6FEFE-D2FD-4CCF-A473-05725FD576FC}" presName="parTxOnlySpace" presStyleCnt="0"/>
      <dgm:spPr/>
    </dgm:pt>
    <dgm:pt modelId="{EE694DC4-2828-419B-8DED-794C05B4ED09}" type="pres">
      <dgm:prSet presAssocID="{CA5455D3-1464-4C6B-8CF6-630ED2C4A1D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A67778CC-C008-4C8D-AC77-B68335DB79C5}" type="pres">
      <dgm:prSet presAssocID="{E03F866A-D104-4074-A682-FA02E139FF58}" presName="parTxOnlySpace" presStyleCnt="0"/>
      <dgm:spPr/>
    </dgm:pt>
    <dgm:pt modelId="{44238775-F239-4FAD-BA5B-1F61A6A5ECDC}" type="pres">
      <dgm:prSet presAssocID="{71633848-0A13-4306-AEFE-D43F01E5A62A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EC87E98-1F27-4003-80FE-099CAD360F56}" type="pres">
      <dgm:prSet presAssocID="{EE6D4D8E-1C6A-4B98-AD0F-EBB59A3D19E3}" presName="parTxOnlySpace" presStyleCnt="0"/>
      <dgm:spPr/>
    </dgm:pt>
    <dgm:pt modelId="{4B9DFD71-C368-45D2-BAD4-FD8E54363A49}" type="pres">
      <dgm:prSet presAssocID="{FCED7311-E339-43F6-8726-F2D3A36213B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E827208-CE5E-4B15-B798-E7C9227F9043}" srcId="{8CC1188C-8ED8-4AE2-9E54-09603C5A9608}" destId="{D324BB3B-5D6A-43D1-8076-7D1DD4AF9C2F}" srcOrd="1" destOrd="0" parTransId="{3F5A5228-AE85-4141-9909-0FBCB523EC77}" sibTransId="{7EC6FEFE-D2FD-4CCF-A473-05725FD576FC}"/>
    <dgm:cxn modelId="{3CD93328-028C-4EF9-9346-5D2ED64B5D4A}" srcId="{8CC1188C-8ED8-4AE2-9E54-09603C5A9608}" destId="{216F9025-72F3-41CF-904D-689AC4754EDE}" srcOrd="0" destOrd="0" parTransId="{1BAA41E4-A69F-4D80-B991-7D4D64777F27}" sibTransId="{45F825D3-1E8E-4077-B4D4-280DBF902FF9}"/>
    <dgm:cxn modelId="{74DE088A-F3F0-40FE-BA44-B435A92EBE2E}" type="presOf" srcId="{FCED7311-E339-43F6-8726-F2D3A36213B0}" destId="{4B9DFD71-C368-45D2-BAD4-FD8E54363A49}" srcOrd="0" destOrd="0" presId="urn:microsoft.com/office/officeart/2005/8/layout/chevron1"/>
    <dgm:cxn modelId="{8D893A92-D50C-4135-91B3-5380AEC7754E}" srcId="{8CC1188C-8ED8-4AE2-9E54-09603C5A9608}" destId="{FCED7311-E339-43F6-8726-F2D3A36213B0}" srcOrd="4" destOrd="0" parTransId="{23C233FE-C0D1-4E5A-9E38-10DF6EE6385A}" sibTransId="{CDB6EF28-E69D-456A-B8AD-5B89BB5A6533}"/>
    <dgm:cxn modelId="{9A8B92A8-037A-4A32-ABCB-8C39CFEAB681}" srcId="{8CC1188C-8ED8-4AE2-9E54-09603C5A9608}" destId="{71633848-0A13-4306-AEFE-D43F01E5A62A}" srcOrd="3" destOrd="0" parTransId="{624B5BFC-66EF-41E7-901D-39067645B94C}" sibTransId="{EE6D4D8E-1C6A-4B98-AD0F-EBB59A3D19E3}"/>
    <dgm:cxn modelId="{B8EC80B8-AFD3-4CB1-8CA3-1B3CB1340540}" type="presOf" srcId="{CA5455D3-1464-4C6B-8CF6-630ED2C4A1D2}" destId="{EE694DC4-2828-419B-8DED-794C05B4ED09}" srcOrd="0" destOrd="0" presId="urn:microsoft.com/office/officeart/2005/8/layout/chevron1"/>
    <dgm:cxn modelId="{8BF06EC5-C138-4D1F-A93C-0D6F4876E0E9}" type="presOf" srcId="{71633848-0A13-4306-AEFE-D43F01E5A62A}" destId="{44238775-F239-4FAD-BA5B-1F61A6A5ECDC}" srcOrd="0" destOrd="0" presId="urn:microsoft.com/office/officeart/2005/8/layout/chevron1"/>
    <dgm:cxn modelId="{99A74ED5-68E3-4656-993C-3D7A0856D5B7}" srcId="{8CC1188C-8ED8-4AE2-9E54-09603C5A9608}" destId="{CA5455D3-1464-4C6B-8CF6-630ED2C4A1D2}" srcOrd="2" destOrd="0" parTransId="{2289D962-AFD7-4F14-9FF2-60C5E5B795C5}" sibTransId="{E03F866A-D104-4074-A682-FA02E139FF58}"/>
    <dgm:cxn modelId="{71A2E4E0-645E-4836-A22A-A1EB54549D9A}" type="presOf" srcId="{216F9025-72F3-41CF-904D-689AC4754EDE}" destId="{D5AFA7E6-6070-4712-A912-DDDD19751DFD}" srcOrd="0" destOrd="0" presId="urn:microsoft.com/office/officeart/2005/8/layout/chevron1"/>
    <dgm:cxn modelId="{A3BA2CE5-70F1-4D00-BD2C-37D1F00B81A0}" type="presOf" srcId="{8CC1188C-8ED8-4AE2-9E54-09603C5A9608}" destId="{10BCA9C5-AD18-4CFD-82B1-C4743A0E1DD3}" srcOrd="0" destOrd="0" presId="urn:microsoft.com/office/officeart/2005/8/layout/chevron1"/>
    <dgm:cxn modelId="{79A122F2-D683-43A9-8B50-0B00EEF3E1B7}" type="presOf" srcId="{D324BB3B-5D6A-43D1-8076-7D1DD4AF9C2F}" destId="{43225C63-6DBE-4F6E-96FB-E7D7B6467F57}" srcOrd="0" destOrd="0" presId="urn:microsoft.com/office/officeart/2005/8/layout/chevron1"/>
    <dgm:cxn modelId="{C6B8D9D2-2B1F-410D-B03E-011735B9A24A}" type="presParOf" srcId="{10BCA9C5-AD18-4CFD-82B1-C4743A0E1DD3}" destId="{D5AFA7E6-6070-4712-A912-DDDD19751DFD}" srcOrd="0" destOrd="0" presId="urn:microsoft.com/office/officeart/2005/8/layout/chevron1"/>
    <dgm:cxn modelId="{637AB341-CA35-4640-B60B-0BEC98FFBED4}" type="presParOf" srcId="{10BCA9C5-AD18-4CFD-82B1-C4743A0E1DD3}" destId="{3448425D-17DD-4A78-ADA3-F06274179B9A}" srcOrd="1" destOrd="0" presId="urn:microsoft.com/office/officeart/2005/8/layout/chevron1"/>
    <dgm:cxn modelId="{1C54813F-A699-4E07-B070-7C14C463EF10}" type="presParOf" srcId="{10BCA9C5-AD18-4CFD-82B1-C4743A0E1DD3}" destId="{43225C63-6DBE-4F6E-96FB-E7D7B6467F57}" srcOrd="2" destOrd="0" presId="urn:microsoft.com/office/officeart/2005/8/layout/chevron1"/>
    <dgm:cxn modelId="{6095F544-EC88-4D64-952E-8C1648AD0029}" type="presParOf" srcId="{10BCA9C5-AD18-4CFD-82B1-C4743A0E1DD3}" destId="{EC48B435-4F9D-4F31-9E8A-B7184D4E56C8}" srcOrd="3" destOrd="0" presId="urn:microsoft.com/office/officeart/2005/8/layout/chevron1"/>
    <dgm:cxn modelId="{9836DAE1-72B4-47F8-AF40-6BB85E196752}" type="presParOf" srcId="{10BCA9C5-AD18-4CFD-82B1-C4743A0E1DD3}" destId="{EE694DC4-2828-419B-8DED-794C05B4ED09}" srcOrd="4" destOrd="0" presId="urn:microsoft.com/office/officeart/2005/8/layout/chevron1"/>
    <dgm:cxn modelId="{1420B588-11EE-493D-A8C5-B88C6A959E11}" type="presParOf" srcId="{10BCA9C5-AD18-4CFD-82B1-C4743A0E1DD3}" destId="{A67778CC-C008-4C8D-AC77-B68335DB79C5}" srcOrd="5" destOrd="0" presId="urn:microsoft.com/office/officeart/2005/8/layout/chevron1"/>
    <dgm:cxn modelId="{BD6693E4-CFA2-4CD2-8E7B-33FC1994FC40}" type="presParOf" srcId="{10BCA9C5-AD18-4CFD-82B1-C4743A0E1DD3}" destId="{44238775-F239-4FAD-BA5B-1F61A6A5ECDC}" srcOrd="6" destOrd="0" presId="urn:microsoft.com/office/officeart/2005/8/layout/chevron1"/>
    <dgm:cxn modelId="{816B6B73-2B97-488B-B95C-8E496B495365}" type="presParOf" srcId="{10BCA9C5-AD18-4CFD-82B1-C4743A0E1DD3}" destId="{2EC87E98-1F27-4003-80FE-099CAD360F56}" srcOrd="7" destOrd="0" presId="urn:microsoft.com/office/officeart/2005/8/layout/chevron1"/>
    <dgm:cxn modelId="{D05BBBC3-62F3-4F7C-BF65-0A011593EBEB}" type="presParOf" srcId="{10BCA9C5-AD18-4CFD-82B1-C4743A0E1DD3}" destId="{4B9DFD71-C368-45D2-BAD4-FD8E54363A4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FA7E6-6070-4712-A912-DDDD19751DFD}">
      <dsp:nvSpPr>
        <dsp:cNvPr id="0" name=""/>
        <dsp:cNvSpPr/>
      </dsp:nvSpPr>
      <dsp:spPr>
        <a:xfrm>
          <a:off x="2138" y="2328661"/>
          <a:ext cx="1903359" cy="761343"/>
        </a:xfrm>
        <a:prstGeom prst="chevron">
          <a:avLst/>
        </a:prstGeom>
        <a:solidFill>
          <a:srgbClr val="4C718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processing</a:t>
          </a:r>
        </a:p>
      </dsp:txBody>
      <dsp:txXfrm>
        <a:off x="382810" y="2328661"/>
        <a:ext cx="1142016" cy="761343"/>
      </dsp:txXfrm>
    </dsp:sp>
    <dsp:sp modelId="{43225C63-6DBE-4F6E-96FB-E7D7B6467F57}">
      <dsp:nvSpPr>
        <dsp:cNvPr id="0" name=""/>
        <dsp:cNvSpPr/>
      </dsp:nvSpPr>
      <dsp:spPr>
        <a:xfrm>
          <a:off x="1715162" y="2328661"/>
          <a:ext cx="1903359" cy="761343"/>
        </a:xfrm>
        <a:prstGeom prst="chevron">
          <a:avLst/>
        </a:prstGeom>
        <a:solidFill>
          <a:srgbClr val="4C718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documen-tation</a:t>
          </a:r>
          <a:endParaRPr lang="en-US" sz="1600" kern="1200" dirty="0"/>
        </a:p>
      </dsp:txBody>
      <dsp:txXfrm>
        <a:off x="2095834" y="2328661"/>
        <a:ext cx="1142016" cy="761343"/>
      </dsp:txXfrm>
    </dsp:sp>
    <dsp:sp modelId="{EE694DC4-2828-419B-8DED-794C05B4ED09}">
      <dsp:nvSpPr>
        <dsp:cNvPr id="0" name=""/>
        <dsp:cNvSpPr/>
      </dsp:nvSpPr>
      <dsp:spPr>
        <a:xfrm>
          <a:off x="3428185" y="2328661"/>
          <a:ext cx="1903359" cy="761343"/>
        </a:xfrm>
        <a:prstGeom prst="chevron">
          <a:avLst/>
        </a:prstGeom>
        <a:solidFill>
          <a:srgbClr val="4C718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API</a:t>
          </a:r>
        </a:p>
      </dsp:txBody>
      <dsp:txXfrm>
        <a:off x="3808857" y="2328661"/>
        <a:ext cx="1142016" cy="761343"/>
      </dsp:txXfrm>
    </dsp:sp>
    <dsp:sp modelId="{44238775-F239-4FAD-BA5B-1F61A6A5ECDC}">
      <dsp:nvSpPr>
        <dsp:cNvPr id="0" name=""/>
        <dsp:cNvSpPr/>
      </dsp:nvSpPr>
      <dsp:spPr>
        <a:xfrm>
          <a:off x="5141209" y="2328661"/>
          <a:ext cx="1903359" cy="761343"/>
        </a:xfrm>
        <a:prstGeom prst="chevron">
          <a:avLst/>
        </a:prstGeom>
        <a:solidFill>
          <a:srgbClr val="4C718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package</a:t>
          </a:r>
        </a:p>
      </dsp:txBody>
      <dsp:txXfrm>
        <a:off x="5521881" y="2328661"/>
        <a:ext cx="1142016" cy="761343"/>
      </dsp:txXfrm>
    </dsp:sp>
    <dsp:sp modelId="{4B9DFD71-C368-45D2-BAD4-FD8E54363A49}">
      <dsp:nvSpPr>
        <dsp:cNvPr id="0" name=""/>
        <dsp:cNvSpPr/>
      </dsp:nvSpPr>
      <dsp:spPr>
        <a:xfrm>
          <a:off x="6854232" y="2328661"/>
          <a:ext cx="1903359" cy="761343"/>
        </a:xfrm>
        <a:prstGeom prst="chevron">
          <a:avLst/>
        </a:prstGeom>
        <a:solidFill>
          <a:srgbClr val="4C718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dashboard</a:t>
          </a:r>
        </a:p>
      </dsp:txBody>
      <dsp:txXfrm>
        <a:off x="7234904" y="2328661"/>
        <a:ext cx="1142016" cy="761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7A5F0-C94F-4E59-998D-28ECB065681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F8DD0-D2CB-4C67-951A-93BA8EB8A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9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F8DD0-D2CB-4C67-951A-93BA8EB8A8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90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https://www.newyorker.com/magazine/2013/11/11/climate-by-numbers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F8DD0-D2CB-4C67-951A-93BA8EB8A8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91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https://www.newyorker.com/magazine/2013/11/11/climate-by-numbers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EF8DD0-D2CB-4C67-951A-93BA8EB8A8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105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What are the environmental and institutional factors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associated with a robust nonprofit sector?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22E2D3-4DFC-428F-BB67-AF91E8B73B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202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/>
              <a:t>Design of an integrated system (harmonized, standardized)</a:t>
            </a:r>
          </a:p>
          <a:p>
            <a:pPr lvl="1"/>
            <a:r>
              <a:rPr lang="en-US" dirty="0"/>
              <a:t>Modern data infrastructure, built for scale </a:t>
            </a:r>
          </a:p>
          <a:p>
            <a:pPr lvl="1"/>
            <a:r>
              <a:rPr lang="en-US" dirty="0"/>
              <a:t>Open-source workflow, built for sustainability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F8DD0-D2CB-4C67-951A-93BA8EB8A89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83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/>
              <a:t>Design of an integrated system (harmonized, standardized)</a:t>
            </a:r>
          </a:p>
          <a:p>
            <a:pPr lvl="1"/>
            <a:r>
              <a:rPr lang="en-US" dirty="0"/>
              <a:t>Modern data infrastructure, built for scale </a:t>
            </a:r>
          </a:p>
          <a:p>
            <a:pPr lvl="1"/>
            <a:r>
              <a:rPr lang="en-US" dirty="0"/>
              <a:t>Open-source workflow, built for sustainability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F8DD0-D2CB-4C67-951A-93BA8EB8A89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81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/>
              <a:t>Design of an integrated system (harmonized, standardized)</a:t>
            </a:r>
          </a:p>
          <a:p>
            <a:pPr lvl="1"/>
            <a:r>
              <a:rPr lang="en-US" dirty="0"/>
              <a:t>Modern data infrastructure, built for scale </a:t>
            </a:r>
          </a:p>
          <a:p>
            <a:pPr lvl="1"/>
            <a:r>
              <a:rPr lang="en-US" dirty="0"/>
              <a:t>Open-source workflow, built for sustainability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F8DD0-D2CB-4C67-951A-93BA8EB8A89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85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E675ADF-0BBB-4A3B-BC58-01E2B34B1089}" type="slidenum">
              <a:rPr lang="en-US" sz="1400" b="0" strike="noStrike" spc="-1" smtClean="0">
                <a:latin typeface="Times New Roman"/>
              </a:rPr>
              <a:t>27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469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62B9-95BF-4FF4-78CB-ECB0E2AE1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01318-9913-DC86-9C5E-98DB6E4F0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CC308-BCF7-0D9E-EE6A-794F6A39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F555-EDB7-471A-9BF7-20A610FAB28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F7994-E258-20E1-A488-C931AFC9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8BB6-5289-CE4A-51E7-898840E2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803D-23D7-41DE-9848-DD91CD722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1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1DED-96D6-09FE-F539-0F110F0A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700D0-2C8A-7236-7B78-5E9F3909A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3EBDD-17BB-1BB0-23C3-A19D2492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F555-EDB7-471A-9BF7-20A610FAB28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68A90-637B-500D-971D-6912DE14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28BB3-CBFA-3D19-8841-8A68F7CF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803D-23D7-41DE-9848-DD91CD722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6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DA155-2CDF-A5BF-05C5-CF2CFFADB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26F4B-C12C-BFE2-00AE-8E61ADCD7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F0B32-F2C7-B1B7-3CA6-4670F0C7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F555-EDB7-471A-9BF7-20A610FAB28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FAE3D-1554-6179-3A2B-165FE801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3AC7-22AF-DD28-B629-79322837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803D-23D7-41DE-9848-DD91CD722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76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392-E28B-41AE-90E4-A69F66E1EF46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07E-2A74-438A-9506-0A76E2C174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99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392-E28B-41AE-90E4-A69F66E1EF46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07E-2A74-438A-9506-0A76E2C174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16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392-E28B-41AE-90E4-A69F66E1EF46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07E-2A74-438A-9506-0A76E2C174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90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392-E28B-41AE-90E4-A69F66E1EF46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07E-2A74-438A-9506-0A76E2C174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85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392-E28B-41AE-90E4-A69F66E1EF46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07E-2A74-438A-9506-0A76E2C174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79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392-E28B-41AE-90E4-A69F66E1EF46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07E-2A74-438A-9506-0A76E2C174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55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392-E28B-41AE-90E4-A69F66E1EF46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07E-2A74-438A-9506-0A76E2C174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23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392-E28B-41AE-90E4-A69F66E1EF46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07E-2A74-438A-9506-0A76E2C174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B6A41-7E00-8AF1-E51C-0CBB6A43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90455-5132-8722-7F05-59EF074BE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EC729-A295-C19C-C94C-BB019D41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F555-EDB7-471A-9BF7-20A610FAB28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EF63B-5B95-3CD2-6303-C8B4A6AE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D5C47-BECB-FAE0-11A7-B4FC5996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803D-23D7-41DE-9848-DD91CD722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01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392-E28B-41AE-90E4-A69F66E1EF46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07E-2A74-438A-9506-0A76E2C174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48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392-E28B-41AE-90E4-A69F66E1EF46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07E-2A74-438A-9506-0A76E2C174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52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392-E28B-41AE-90E4-A69F66E1EF46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07E-2A74-438A-9506-0A76E2C174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094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041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431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611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05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179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254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4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648B-BCDE-E540-EE56-3C61E2DC6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53DE8-AA06-F913-225A-CB11EB0F6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41AD1-0BC3-195F-ED84-1B54EBA13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F555-EDB7-471A-9BF7-20A610FAB28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1E357-C737-45DB-5DFC-4A26524F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D5DB8-E7CE-FCD4-9649-A0ED99F1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803D-23D7-41DE-9848-DD91CD722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320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240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62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333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2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89305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32471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68602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86149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367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642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8E34-E20E-8863-393C-82892300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12037-7C2B-69ED-3545-BF2005775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5900B-D25D-0A66-C550-12B4159B1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1D3E7-F48C-4DEA-849F-F80F0D9D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F555-EDB7-471A-9BF7-20A610FAB28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A3971-3E2F-7552-98F3-D2F991C8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9F28D-06BD-E4DE-F4DB-E98961AE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803D-23D7-41DE-9848-DD91CD722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15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15686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0555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33707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02033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0351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14837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B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6347637"/>
            <a:ext cx="3274828" cy="51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3300984"/>
          </a:xfrm>
          <a:solidFill>
            <a:schemeClr val="bg2">
              <a:lumMod val="85000"/>
            </a:schemeClr>
          </a:solidFill>
        </p:spPr>
        <p:txBody>
          <a:bodyPr lIns="182880" rIns="182880" anchor="t"/>
          <a:lstStyle>
            <a:lvl1pPr marL="0" indent="0" algn="ctr">
              <a:spcAft>
                <a:spcPts val="0"/>
              </a:spcAft>
              <a:buNone/>
              <a:defRPr baseline="0">
                <a:solidFill>
                  <a:schemeClr val="bg1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Drag picture to placeholder or click icon to add from a file.</a:t>
            </a:r>
            <a:br>
              <a:rPr lang="en-US" dirty="0"/>
            </a:br>
            <a:r>
              <a:rPr lang="en-US" dirty="0"/>
              <a:t>Photo will be cropped to 960x260 pixels.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488944"/>
            <a:ext cx="3721608" cy="10079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65815" y="-496181"/>
            <a:ext cx="2432059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  <a:prstDash val="solid"/>
          </a:ln>
        </p:spPr>
        <p:txBody>
          <a:bodyPr wrap="none" lIns="182880" tIns="91440" rIns="182880" bIns="18288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Master: Cover B with image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9602185-155F-114D-ABC9-23953F6B44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5725684"/>
            <a:ext cx="5638800" cy="417677"/>
          </a:xfrm>
        </p:spPr>
        <p:txBody>
          <a:bodyPr anchor="b">
            <a:normAutofit/>
          </a:bodyPr>
          <a:lstStyle>
            <a:lvl1pPr marL="0" indent="0" algn="r">
              <a:buNone/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optional author</a:t>
            </a:r>
          </a:p>
        </p:txBody>
      </p:sp>
    </p:spTree>
    <p:extLst>
      <p:ext uri="{BB962C8B-B14F-4D97-AF65-F5344CB8AC3E}">
        <p14:creationId xmlns:p14="http://schemas.microsoft.com/office/powerpoint/2010/main" val="2745239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2088">
          <p15:clr>
            <a:srgbClr val="FBAE40"/>
          </p15:clr>
        </p15:guide>
        <p15:guide id="3" orient="horz" pos="36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3A27-5C81-4AB5-8399-5D486527A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F6EC4-1724-4F3A-A005-A37D09179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544C3-6EA1-491D-A3E1-C71B805F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4D62-E87B-4E78-8D51-A71AAF7EFE70}" type="datetime1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F7350-6062-4FEE-93F7-39DBFDB2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1B2C2-F002-4F83-83D9-5DC9415D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811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50DE-4667-482C-A2D3-A38F59FC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52D1C-6889-452E-A492-EBD17E108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89D5C-3CC8-4194-99E8-46D8E845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BC0E-6968-47DA-9DB9-D508F49A0C0D}" type="datetime1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A486D-A456-4A19-8567-6ED73811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8F71D-8FCE-4C36-90E4-F6588BE5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225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B1D4-BD2E-4B4C-8416-A6F619366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C0E8B-DB9C-4E7A-AA09-A1CC62E71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B7F07-40F2-454C-8F19-1FD05CDB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A9C0-7A89-4285-8B2D-1E4FA1910F1E}" type="datetime1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94549-F0E7-46FC-ACD4-47330C13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44BBB-A757-43CE-9651-DF91F7E0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2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67B5-142A-48A2-3A26-0779C7D3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65F54-7FBA-1278-59F6-D47AF0DE0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947ED-EB3F-12FD-2409-03C3D63D5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786E84-248D-516F-FA7A-293E0F415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06DFC-7419-5A67-528F-33FE49490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05CEA-9DBF-4B48-F9D6-55EF0228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F555-EDB7-471A-9BF7-20A610FAB28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DC9CA-39DD-E3E5-3DC3-0B263BB7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3676B-7B67-F0A9-95F2-569F87B9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803D-23D7-41DE-9848-DD91CD722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1375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CECF-D588-468B-A7A3-90A98346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951B1-1553-4958-9D61-E1F0A1D9D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F1E5E-7AAE-444D-86E4-1C566EFC0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C9A7E-E423-4A61-828D-BDF012BA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C23E-F11C-48D9-AE55-0EF6324A9F73}" type="datetime1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6D3F1-3B66-4228-9A47-E7D04A06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1B5D7-E998-411F-BEDA-F76665A5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511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B8DF-503D-48C4-9D47-463A470A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338F9-2BFA-4C1A-A29F-44F778CC8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319EB-DD39-4B32-87D0-49873CED0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925FA-E7BE-4DA6-B13F-609287FC5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8FF09-0267-44A3-B767-F5AD1CB5C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EC5D4-0A9B-4479-9DD6-B1FB0CFD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4B23-E954-413E-A340-E1B67CB96215}" type="datetime1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7A819-CF02-4B5A-9314-E58BF873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6AC02-78C3-411E-B17B-73949C2E7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0433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1B3D0-BEF4-46A2-8EE3-F3297DBD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CE44D-5F24-4B91-A27D-C841001E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1C05-EBE7-4848-9605-17FA64F26282}" type="datetime1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4DDE8-BE40-4E0F-8179-93E9114E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0E8C3-3FFA-43CB-9F7D-676DA3E6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548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3E83F-67C2-4EC0-A1BF-781564BD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748F-0361-4B75-9FB6-0FD67B2CAA53}" type="datetime1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174CAF-DD5A-42DE-9ADC-E470A2FE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CE4DC-1BE1-416A-8CA9-3EDBC0B6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99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0F94-114F-4B20-8531-86B9FCF7B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FAA2F-7591-4346-BB8B-0DD708EDB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B4CFF-8B87-469F-B046-657143C66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8285A-56BE-4733-B81F-F0CAB5CA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F1C2-23BD-4B0F-AE95-81945CE4C218}" type="datetime1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71FEE-C965-4808-AD73-D20914F4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0AE28-0F2E-4DC5-8081-42E11060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26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92C6-9900-4026-AE3F-5DE9EE3D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5F55B-CF73-4795-BB09-765913996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86D78-3C96-4322-B161-088747E29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C49A7-7D2D-4551-80A9-6FC8CEED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9308-E77D-4F00-A0E0-E2C48A09AD1C}" type="datetime1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8F690-9942-4FF6-8BB9-6F80782F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1670E-28ED-4533-A0BE-7272B33C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403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6AD4-7EC1-44FD-BA32-805E71BA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786EE-6894-40B3-8DAA-6528BE983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73173-5EF4-4028-ABAA-461721A9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E970-6936-4886-BB3E-53EA998AF177}" type="datetime1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52984-EED2-4AE3-A5A8-A4BEF7BF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4F1ED-7233-44F5-9AF2-AC538578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151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FA787-0A36-446A-AD2A-D5BD22D7E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43D2B-089C-4FDB-95F1-A7E0E014B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8847E-DAFB-49B3-8D62-FBECCC18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A7D1-46F2-462B-AA03-0A881131FDBD}" type="datetime1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7F1BB-9FC8-4547-B68E-79FDA758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95C7B-DDD1-42C6-833D-5920DDB8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5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B481-6C89-92F2-96DB-D5A1BA6A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A9BEC-84BF-C36C-5720-A2E64BD9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F555-EDB7-471A-9BF7-20A610FAB28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E47DC-08A8-5594-F52B-E0BC9DC4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72D09-674A-F1F7-7970-A5FE3222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803D-23D7-41DE-9848-DD91CD722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3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26C2F-0F22-443F-63E5-6915EA8C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F555-EDB7-471A-9BF7-20A610FAB28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3F462-F126-68BC-A0BF-8E94356B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FE9EE-5B63-5488-66F8-C78BC7C9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803D-23D7-41DE-9848-DD91CD722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CFD8-600D-B773-EE26-088AA689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0FE52-0384-2EBD-7C18-EA9D6BF2C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A47C6-2147-4967-48A9-C4C520273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BF10C-2511-4D77-7A46-5A400C2E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F555-EDB7-471A-9BF7-20A610FAB28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16AA2-0B69-3699-699B-E3577439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0AB51-4EE2-6733-1BC0-394367D3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803D-23D7-41DE-9848-DD91CD722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5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30FA-9778-CF8C-1957-8DF8E03D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2F1A89-23D3-2090-2B0A-8E95F9CDC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2B9BC-D311-F429-B629-FC81B7511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BC35C-A084-E166-FF95-5D271161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F555-EDB7-471A-9BF7-20A610FAB28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D7094-6668-0F99-0ECA-7F90C292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79756-B0F3-75CA-0473-F3292BC9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803D-23D7-41DE-9848-DD91CD722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8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22CF7-0BC6-F66A-0342-A259B443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A6F7B-FDA6-8949-A604-B2B2F5FA3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F626E-B981-D7F2-BE93-53C2C7FA9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5F555-EDB7-471A-9BF7-20A610FAB28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987DD-1933-1B60-CBF0-ED6CED16E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AFB32-586B-3DC7-0057-72105BF91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E803D-23D7-41DE-9848-DD91CD722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7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4C392-E28B-41AE-90E4-A69F66E1EF46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CF07E-2A74-438A-9506-0A76E2C174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1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2510F-8C52-483F-A0B7-B48FA3B7522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3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Picture 7"/>
          <p:cNvPicPr/>
          <p:nvPr/>
        </p:nvPicPr>
        <p:blipFill>
          <a:blip r:embed="rId15"/>
          <a:srcRect l="14984" t="-24895"/>
          <a:stretch/>
        </p:blipFill>
        <p:spPr>
          <a:xfrm>
            <a:off x="320760" y="6521400"/>
            <a:ext cx="2388960" cy="100800"/>
          </a:xfrm>
          <a:prstGeom prst="rect">
            <a:avLst/>
          </a:prstGeom>
          <a:ln w="0">
            <a:noFill/>
          </a:ln>
        </p:spPr>
      </p:pic>
      <p:sp>
        <p:nvSpPr>
          <p:cNvPr id="242" name="CustomShape 1"/>
          <p:cNvSpPr/>
          <p:nvPr/>
        </p:nvSpPr>
        <p:spPr>
          <a:xfrm>
            <a:off x="-550080" y="117000"/>
            <a:ext cx="229320" cy="229320"/>
          </a:xfrm>
          <a:prstGeom prst="ellipse">
            <a:avLst/>
          </a:prstGeom>
          <a:solidFill>
            <a:srgbClr val="169CE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2"/>
          <p:cNvSpPr/>
          <p:nvPr/>
        </p:nvSpPr>
        <p:spPr>
          <a:xfrm>
            <a:off x="-550080" y="452520"/>
            <a:ext cx="229320" cy="229320"/>
          </a:xfrm>
          <a:prstGeom prst="ellipse">
            <a:avLst/>
          </a:prstGeom>
          <a:solidFill>
            <a:srgbClr val="FCB3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3"/>
          <p:cNvSpPr/>
          <p:nvPr/>
        </p:nvSpPr>
        <p:spPr>
          <a:xfrm>
            <a:off x="-550080" y="788040"/>
            <a:ext cx="229320" cy="229320"/>
          </a:xfrm>
          <a:prstGeom prst="ellipse">
            <a:avLst/>
          </a:prstGeom>
          <a:solidFill>
            <a:srgbClr val="E50178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4"/>
          <p:cNvSpPr/>
          <p:nvPr/>
        </p:nvSpPr>
        <p:spPr>
          <a:xfrm>
            <a:off x="-550080" y="1123560"/>
            <a:ext cx="229320" cy="229320"/>
          </a:xfrm>
          <a:prstGeom prst="ellipse">
            <a:avLst/>
          </a:prstGeom>
          <a:solidFill>
            <a:srgbClr val="C8C8C8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5"/>
          <p:cNvSpPr/>
          <p:nvPr/>
        </p:nvSpPr>
        <p:spPr>
          <a:xfrm>
            <a:off x="-550080" y="1459080"/>
            <a:ext cx="229320" cy="229320"/>
          </a:xfrm>
          <a:prstGeom prst="ellipse">
            <a:avLst/>
          </a:prstGeom>
          <a:solidFill>
            <a:srgbClr val="0000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6"/>
          <p:cNvSpPr/>
          <p:nvPr/>
        </p:nvSpPr>
        <p:spPr>
          <a:xfrm>
            <a:off x="-888480" y="31320"/>
            <a:ext cx="336240" cy="167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16200000" vert="vert270" wrap="none" lIns="45000" tIns="90000" rIns="45000" bIns="90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948D8F"/>
                </a:solidFill>
                <a:latin typeface="Arial"/>
                <a:ea typeface="DejaVu Sans"/>
              </a:rPr>
              <a:t>URBAN COLOR PALETTE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8" name="CustomShape 7"/>
          <p:cNvSpPr/>
          <p:nvPr/>
        </p:nvSpPr>
        <p:spPr>
          <a:xfrm>
            <a:off x="10162800" y="7020000"/>
            <a:ext cx="203580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000" b="1" strike="noStrike" spc="-1">
                <a:solidFill>
                  <a:srgbClr val="948D8F"/>
                </a:solidFill>
                <a:latin typeface="Arial"/>
                <a:ea typeface="DejaVu Sans"/>
              </a:rPr>
              <a:t>TEMPLATE VERSION 2.1 </a:t>
            </a:r>
            <a:r>
              <a:rPr lang="en-US" sz="1000" b="1" strike="noStrike" spc="-1">
                <a:solidFill>
                  <a:srgbClr val="D31117"/>
                </a:solidFill>
                <a:latin typeface="Arial"/>
                <a:ea typeface="DejaVu Sans"/>
              </a:rPr>
              <a:t>BETA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9" name="CustomShape 8"/>
          <p:cNvSpPr/>
          <p:nvPr/>
        </p:nvSpPr>
        <p:spPr>
          <a:xfrm>
            <a:off x="5265720" y="812160"/>
            <a:ext cx="5906520" cy="49849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9"/>
          <p:cNvSpPr/>
          <p:nvPr/>
        </p:nvSpPr>
        <p:spPr>
          <a:xfrm>
            <a:off x="264240" y="-496080"/>
            <a:ext cx="2484360" cy="4802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FAF9"/>
          </a:solidFill>
          <a:ln w="6480">
            <a:solidFill>
              <a:srgbClr val="C8C8C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82880" tIns="91440" rIns="182880" bIns="18288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C8C8C8"/>
                </a:solidFill>
                <a:latin typeface="Arial"/>
                <a:ea typeface="DejaVu Sans"/>
              </a:rPr>
              <a:t>Master: Bullets Jumbo + Tab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1" name="PlaceHolder 10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2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71847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8ADB2-3439-480F-828A-343BD40BA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C5C50-CEF0-4038-8EBF-CB13C80FA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32D1D-09BF-4804-9D12-8FB791E6E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98191-276C-495B-A44A-B9D8EBF2CD4E}" type="datetime1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6848E-4C26-41B4-9BA1-57C17AB6B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FC73F-5748-4602-9732-C1A2EF5D7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0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Euphemia" panose="020B05030401020201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cy.github.io/ncc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13.jpe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UrbanInstitute/nccs-data-package" TargetMode="External"/><Relationship Id="rId13" Type="http://schemas.openxmlformats.org/officeDocument/2006/relationships/hyperlink" Target="https://github.com/Nonprofit-Open-Data-Collective/peopleparser" TargetMode="External"/><Relationship Id="rId18" Type="http://schemas.openxmlformats.org/officeDocument/2006/relationships/hyperlink" Target="https://github.com/Nonprofit-Open-Data-Collective/irs-revoked-exempt-orgs" TargetMode="External"/><Relationship Id="rId26" Type="http://schemas.openxmlformats.org/officeDocument/2006/relationships/hyperlink" Target="https://github.com/Nonprofit-Open-Data-Collective/compensator" TargetMode="External"/><Relationship Id="rId3" Type="http://schemas.openxmlformats.org/officeDocument/2006/relationships/hyperlink" Target="https://github.com/UrbanInstitute/nccs" TargetMode="External"/><Relationship Id="rId21" Type="http://schemas.openxmlformats.org/officeDocument/2006/relationships/hyperlink" Target="https://github.com/Nonprofit-Open-Data-Collective/irs-990-soi-study-microdata-sample" TargetMode="External"/><Relationship Id="rId7" Type="http://schemas.openxmlformats.org/officeDocument/2006/relationships/hyperlink" Target="https://github.com/UrbanInstitute/nccstools" TargetMode="External"/><Relationship Id="rId12" Type="http://schemas.openxmlformats.org/officeDocument/2006/relationships/hyperlink" Target="https://github.com/Nonprofit-Open-Data-Collective/990pf-dev" TargetMode="External"/><Relationship Id="rId17" Type="http://schemas.openxmlformats.org/officeDocument/2006/relationships/hyperlink" Target="https://github.com/Nonprofit-Open-Data-Collective/irs-990n-postcard-filers" TargetMode="External"/><Relationship Id="rId25" Type="http://schemas.openxmlformats.org/officeDocument/2006/relationships/hyperlink" Target="https://github.com/Nonprofit-Open-Data-Collective/fiscal" TargetMode="External"/><Relationship Id="rId2" Type="http://schemas.openxmlformats.org/officeDocument/2006/relationships/hyperlink" Target="https://github.com/UI-Research/nccs-admin" TargetMode="External"/><Relationship Id="rId16" Type="http://schemas.openxmlformats.org/officeDocument/2006/relationships/hyperlink" Target="https://github.com/Nonprofit-Open-Data-Collective/irs-exempt-org-business-master-file" TargetMode="External"/><Relationship Id="rId20" Type="http://schemas.openxmlformats.org/officeDocument/2006/relationships/hyperlink" Target="https://github.com/Nonprofit-Open-Data-Collective/irs-527-political-action-committee-disclosures" TargetMode="External"/><Relationship Id="rId29" Type="http://schemas.openxmlformats.org/officeDocument/2006/relationships/hyperlink" Target="https://github.com/fjsantam/bespoke-npo-taxonomie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Nonprofit-Open-Data-Collective/irs-efile-master-concordance-file" TargetMode="External"/><Relationship Id="rId11" Type="http://schemas.openxmlformats.org/officeDocument/2006/relationships/hyperlink" Target="https://github.com/Nonprofit-Open-Data-Collective/irs990efile" TargetMode="External"/><Relationship Id="rId24" Type="http://schemas.openxmlformats.org/officeDocument/2006/relationships/hyperlink" Target="https://github.com/UrbanInstitute/geocrosswalk" TargetMode="External"/><Relationship Id="rId5" Type="http://schemas.openxmlformats.org/officeDocument/2006/relationships/hyperlink" Target="https://github.com/Nonprofit-Open-Data-Collective/metadata-standards" TargetMode="External"/><Relationship Id="rId15" Type="http://schemas.openxmlformats.org/officeDocument/2006/relationships/hyperlink" Target="https://github.com/Nonprofit-Open-Data-Collective/irs-current-exempt-orgs-database" TargetMode="External"/><Relationship Id="rId23" Type="http://schemas.openxmlformats.org/officeDocument/2006/relationships/hyperlink" Target="https://github.com/UI-Research/nccs-geo" TargetMode="External"/><Relationship Id="rId28" Type="http://schemas.openxmlformats.org/officeDocument/2006/relationships/hyperlink" Target="https://github.com/Nonprofit-Open-Data-Collective/webscraper" TargetMode="External"/><Relationship Id="rId10" Type="http://schemas.openxmlformats.org/officeDocument/2006/relationships/hyperlink" Target="https://github.com/Nonprofit-Open-Data-Collective/efile-download" TargetMode="External"/><Relationship Id="rId19" Type="http://schemas.openxmlformats.org/officeDocument/2006/relationships/hyperlink" Target="https://github.com/Nonprofit-Open-Data-Collective/open-1023-ez-dataset" TargetMode="External"/><Relationship Id="rId4" Type="http://schemas.openxmlformats.org/officeDocument/2006/relationships/hyperlink" Target="https://github.com/UI-Research/nccs-lambda" TargetMode="External"/><Relationship Id="rId9" Type="http://schemas.openxmlformats.org/officeDocument/2006/relationships/hyperlink" Target="https://github.com/UrbanInstitute/nccs-data-core" TargetMode="External"/><Relationship Id="rId14" Type="http://schemas.openxmlformats.org/officeDocument/2006/relationships/hyperlink" Target="https://github.com/Nonprofit-Open-Data-Collective/titleclassifier" TargetMode="External"/><Relationship Id="rId22" Type="http://schemas.openxmlformats.org/officeDocument/2006/relationships/hyperlink" Target="https://github.com/Nonprofit-Open-Data-Collective/historic-1982-to-1994-990-filers" TargetMode="External"/><Relationship Id="rId27" Type="http://schemas.openxmlformats.org/officeDocument/2006/relationships/hyperlink" Target="https://github.com/Nonprofit-Open-Data-Collective/npcompete" TargetMode="External"/><Relationship Id="rId30" Type="http://schemas.openxmlformats.org/officeDocument/2006/relationships/hyperlink" Target="https://github.com/Nonprofit-Open-Data-Collective/propublica-api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image" Target="../media/image13.jpeg"/><Relationship Id="rId16" Type="http://schemas.openxmlformats.org/officeDocument/2006/relationships/image" Target="../media/image27.sv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0.pn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7" Type="http://schemas.openxmlformats.org/officeDocument/2006/relationships/hyperlink" Target="https://github.com/Nonprofit-Open-Data-Collective/irs990efile/tree/main/R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onprofit-open-data-collective.github.io/irs990efile/data-dictionary/data-dictionary.html" TargetMode="Externa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diagramLayout" Target="../diagrams/layout1.xml"/><Relationship Id="rId7" Type="http://schemas.openxmlformats.org/officeDocument/2006/relationships/hyperlink" Target="https://lecy.github.io/nccs-demo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sv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8534" y="993115"/>
            <a:ext cx="33794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 NCCS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46626A-1950-E8C6-E6B3-FA24FA0C5696}"/>
              </a:ext>
            </a:extLst>
          </p:cNvPr>
          <p:cNvSpPr txBox="1"/>
          <p:nvPr/>
        </p:nvSpPr>
        <p:spPr>
          <a:xfrm>
            <a:off x="2795905" y="3079507"/>
            <a:ext cx="64669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Vision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FFC000">
                    <a:lumMod val="20000"/>
                    <a:lumOff val="80000"/>
                  </a:srgbClr>
                </a:solidFill>
                <a:latin typeface="Euphemia" panose="020B0503040102020104" pitchFamily="34" charset="0"/>
              </a:rPr>
              <a:t>Under the hood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The “Platform”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Launch plan</a:t>
            </a:r>
          </a:p>
        </p:txBody>
      </p:sp>
    </p:spTree>
    <p:extLst>
      <p:ext uri="{BB962C8B-B14F-4D97-AF65-F5344CB8AC3E}">
        <p14:creationId xmlns:p14="http://schemas.microsoft.com/office/powerpoint/2010/main" val="206817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0472" y="1415871"/>
            <a:ext cx="75859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user experience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46626A-1950-E8C6-E6B3-FA24FA0C5696}"/>
              </a:ext>
            </a:extLst>
          </p:cNvPr>
          <p:cNvSpPr txBox="1"/>
          <p:nvPr/>
        </p:nvSpPr>
        <p:spPr>
          <a:xfrm>
            <a:off x="2280492" y="3299604"/>
            <a:ext cx="693640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time from idea to insight: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20000"/>
                  <a:lumOff val="80000"/>
                </a:srgbClr>
              </a:solidFill>
              <a:effectLst/>
              <a:uLnTx/>
              <a:uFillTx/>
              <a:latin typeface="Euphemia" panose="020B05030401020201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the 10x goal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20000"/>
                  <a:lumOff val="80000"/>
                </a:srgbClr>
              </a:solidFill>
              <a:effectLst/>
              <a:uLnTx/>
              <a:uFillTx/>
              <a:latin typeface="Euphemia" panose="020B05030401020201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20000"/>
                  <a:lumOff val="80000"/>
                </a:srgbClr>
              </a:solidFill>
              <a:effectLst/>
              <a:uLnTx/>
              <a:uFillTx/>
              <a:latin typeface="Euphemia" panose="020B05030401020201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250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614364"/>
            <a:ext cx="8515350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4675094" y="3760694"/>
            <a:ext cx="228600" cy="2286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4648200" y="2971800"/>
            <a:ext cx="228600" cy="2286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9395" y="4016188"/>
            <a:ext cx="153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Goldsboro, NC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0941" y="4294095"/>
            <a:ext cx="186179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Population: 122,000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Nonprofits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98133" y="2033826"/>
            <a:ext cx="186179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Salisbury, MD-DE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Population: 125,000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181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Nonprofits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0754" y="3581400"/>
            <a:ext cx="340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 for city of 125k 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52 Nonprofits</a:t>
            </a:r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 flipV="1">
            <a:off x="4903694" y="3581400"/>
            <a:ext cx="2047060" cy="184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8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A05AF6-B0D5-A75C-58DE-F9D5DB52AD56}"/>
              </a:ext>
            </a:extLst>
          </p:cNvPr>
          <p:cNvGraphicFramePr>
            <a:graphicFrameLocks noGrp="1"/>
          </p:cNvGraphicFramePr>
          <p:nvPr/>
        </p:nvGraphicFramePr>
        <p:xfrm>
          <a:off x="2507104" y="232856"/>
          <a:ext cx="6701745" cy="3068212"/>
        </p:xfrm>
        <a:graphic>
          <a:graphicData uri="http://schemas.openxmlformats.org/drawingml/2006/table">
            <a:tbl>
              <a:tblPr firstRow="1" firstCol="1" bandRow="1"/>
              <a:tblGrid>
                <a:gridCol w="1024074">
                  <a:extLst>
                    <a:ext uri="{9D8B030D-6E8A-4147-A177-3AD203B41FA5}">
                      <a16:colId xmlns:a16="http://schemas.microsoft.com/office/drawing/2014/main" val="1692285140"/>
                    </a:ext>
                  </a:extLst>
                </a:gridCol>
                <a:gridCol w="132922">
                  <a:extLst>
                    <a:ext uri="{9D8B030D-6E8A-4147-A177-3AD203B41FA5}">
                      <a16:colId xmlns:a16="http://schemas.microsoft.com/office/drawing/2014/main" val="250590015"/>
                    </a:ext>
                  </a:extLst>
                </a:gridCol>
                <a:gridCol w="756070">
                  <a:extLst>
                    <a:ext uri="{9D8B030D-6E8A-4147-A177-3AD203B41FA5}">
                      <a16:colId xmlns:a16="http://schemas.microsoft.com/office/drawing/2014/main" val="1910026274"/>
                    </a:ext>
                  </a:extLst>
                </a:gridCol>
                <a:gridCol w="929305">
                  <a:extLst>
                    <a:ext uri="{9D8B030D-6E8A-4147-A177-3AD203B41FA5}">
                      <a16:colId xmlns:a16="http://schemas.microsoft.com/office/drawing/2014/main" val="4273192142"/>
                    </a:ext>
                  </a:extLst>
                </a:gridCol>
                <a:gridCol w="1087018">
                  <a:extLst>
                    <a:ext uri="{9D8B030D-6E8A-4147-A177-3AD203B41FA5}">
                      <a16:colId xmlns:a16="http://schemas.microsoft.com/office/drawing/2014/main" val="2476783440"/>
                    </a:ext>
                  </a:extLst>
                </a:gridCol>
                <a:gridCol w="862118">
                  <a:extLst>
                    <a:ext uri="{9D8B030D-6E8A-4147-A177-3AD203B41FA5}">
                      <a16:colId xmlns:a16="http://schemas.microsoft.com/office/drawing/2014/main" val="2352006824"/>
                    </a:ext>
                  </a:extLst>
                </a:gridCol>
                <a:gridCol w="802710">
                  <a:extLst>
                    <a:ext uri="{9D8B030D-6E8A-4147-A177-3AD203B41FA5}">
                      <a16:colId xmlns:a16="http://schemas.microsoft.com/office/drawing/2014/main" val="447867125"/>
                    </a:ext>
                  </a:extLst>
                </a:gridCol>
                <a:gridCol w="1068630">
                  <a:extLst>
                    <a:ext uri="{9D8B030D-6E8A-4147-A177-3AD203B41FA5}">
                      <a16:colId xmlns:a16="http://schemas.microsoft.com/office/drawing/2014/main" val="470301215"/>
                    </a:ext>
                  </a:extLst>
                </a:gridCol>
                <a:gridCol w="38898">
                  <a:extLst>
                    <a:ext uri="{9D8B030D-6E8A-4147-A177-3AD203B41FA5}">
                      <a16:colId xmlns:a16="http://schemas.microsoft.com/office/drawing/2014/main" val="1600401462"/>
                    </a:ext>
                  </a:extLst>
                </a:gridCol>
              </a:tblGrid>
              <a:tr h="0">
                <a:tc gridSpan="9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66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Q25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Q75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612679"/>
                  </a:ext>
                </a:extLst>
              </a:tr>
              <a:tr h="355437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cap="all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Nonprofits Per 100k Residents in 2000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cap="all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Nonprofits Per 100k Residents in 2000</a:t>
                      </a:r>
                      <a:endParaRPr lang="en-US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468496"/>
                  </a:ext>
                </a:extLst>
              </a:tr>
              <a:tr h="50908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 Subsectors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27.50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71.77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78.32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215.50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575.47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37447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cap="all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Change in Nonprofits Per 100k Residents 2000-2010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cap="all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Change in Nonprofits Per 100k Residents 2000-2010</a:t>
                      </a:r>
                      <a:endParaRPr lang="en-US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042919"/>
                  </a:ext>
                </a:extLst>
              </a:tr>
              <a:tr h="45810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 Subsectors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-20.71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-20.71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17.69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26.96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29.15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37.75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171.02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501016"/>
                  </a:ext>
                </a:extLst>
              </a:tr>
              <a:tr h="0">
                <a:tc gridSpan="9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578104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00C06060-7642-B0F2-44D1-3787B1B8D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104" y="137610"/>
            <a:ext cx="68693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1: Nonprofit density and population measures in 2000 and from 2000-2010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2B3907F-BAE1-590B-7B62-7E456C5C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715" y="3188169"/>
            <a:ext cx="8778240" cy="343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41CB955-3CF7-CE51-1244-6A84878BA1F3}"/>
              </a:ext>
            </a:extLst>
          </p:cNvPr>
          <p:cNvSpPr/>
          <p:nvPr/>
        </p:nvSpPr>
        <p:spPr>
          <a:xfrm>
            <a:off x="8207172" y="2512417"/>
            <a:ext cx="862184" cy="562062"/>
          </a:xfrm>
          <a:prstGeom prst="ellipse">
            <a:avLst/>
          </a:prstGeom>
          <a:solidFill>
            <a:srgbClr val="FF0000">
              <a:alpha val="20000"/>
            </a:srgb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F24761-996A-91C3-451A-0D95DE10CEF0}"/>
              </a:ext>
            </a:extLst>
          </p:cNvPr>
          <p:cNvSpPr/>
          <p:nvPr/>
        </p:nvSpPr>
        <p:spPr>
          <a:xfrm>
            <a:off x="3553737" y="2512417"/>
            <a:ext cx="862184" cy="562062"/>
          </a:xfrm>
          <a:prstGeom prst="ellipse">
            <a:avLst/>
          </a:prstGeom>
          <a:solidFill>
            <a:srgbClr val="FF0000">
              <a:alpha val="20000"/>
            </a:srgb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F265C9-1F62-173A-9362-576611F9155E}"/>
              </a:ext>
            </a:extLst>
          </p:cNvPr>
          <p:cNvSpPr/>
          <p:nvPr/>
        </p:nvSpPr>
        <p:spPr>
          <a:xfrm>
            <a:off x="5462554" y="2512417"/>
            <a:ext cx="862184" cy="562062"/>
          </a:xfrm>
          <a:prstGeom prst="ellipse">
            <a:avLst/>
          </a:prstGeom>
          <a:solidFill>
            <a:srgbClr val="FF0000">
              <a:alpha val="20000"/>
            </a:srgb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095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F49990-E347-25A3-A415-4B36C9B04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1263" y="993721"/>
            <a:ext cx="4077968" cy="4147282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0D4AC5F-9405-A058-5CEF-C3FD29F5A3FD}"/>
              </a:ext>
            </a:extLst>
          </p:cNvPr>
          <p:cNvSpPr/>
          <p:nvPr/>
        </p:nvSpPr>
        <p:spPr>
          <a:xfrm>
            <a:off x="5603846" y="939567"/>
            <a:ext cx="1677798" cy="4269996"/>
          </a:xfrm>
          <a:prstGeom prst="rightBrace">
            <a:avLst/>
          </a:prstGeom>
          <a:ln w="476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A0ADB-2FFF-04D4-0C77-95F2E043D212}"/>
              </a:ext>
            </a:extLst>
          </p:cNvPr>
          <p:cNvSpPr txBox="1"/>
          <p:nvPr/>
        </p:nvSpPr>
        <p:spPr>
          <a:xfrm>
            <a:off x="7851681" y="2467197"/>
            <a:ext cx="2548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13,400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lines of code</a:t>
            </a:r>
          </a:p>
        </p:txBody>
      </p:sp>
    </p:spTree>
    <p:extLst>
      <p:ext uri="{BB962C8B-B14F-4D97-AF65-F5344CB8AC3E}">
        <p14:creationId xmlns:p14="http://schemas.microsoft.com/office/powerpoint/2010/main" val="2429104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79022-D278-99D4-6324-7F746FF4F8DA}"/>
              </a:ext>
            </a:extLst>
          </p:cNvPr>
          <p:cNvSpPr txBox="1"/>
          <p:nvPr/>
        </p:nvSpPr>
        <p:spPr>
          <a:xfrm>
            <a:off x="3146314" y="1352938"/>
            <a:ext cx="66367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get_data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core,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years=2010:2020,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geo.region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=“southeast”,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ntee.lev1=“human services” ) %&gt;%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append_census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level=“tract” )</a:t>
            </a:r>
          </a:p>
        </p:txBody>
      </p:sp>
    </p:spTree>
    <p:extLst>
      <p:ext uri="{BB962C8B-B14F-4D97-AF65-F5344CB8AC3E}">
        <p14:creationId xmlns:p14="http://schemas.microsoft.com/office/powerpoint/2010/main" val="1781234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AB5AE-9F56-DF25-B735-E9160DAC4F08}"/>
              </a:ext>
            </a:extLst>
          </p:cNvPr>
          <p:cNvSpPr txBox="1"/>
          <p:nvPr/>
        </p:nvSpPr>
        <p:spPr>
          <a:xfrm>
            <a:off x="3108991" y="1324947"/>
            <a:ext cx="55306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get_table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data=      core,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years=     2020,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geo=       “metro”,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ntee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      “level1”,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summarize= “expenses”,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stat=      “mean”        )</a:t>
            </a:r>
          </a:p>
        </p:txBody>
      </p:sp>
    </p:spTree>
    <p:extLst>
      <p:ext uri="{BB962C8B-B14F-4D97-AF65-F5344CB8AC3E}">
        <p14:creationId xmlns:p14="http://schemas.microsoft.com/office/powerpoint/2010/main" val="1301261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B0EF54-075C-7023-DC73-80924AB5C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8" y="1505701"/>
            <a:ext cx="5286065" cy="36732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854467-4CEC-F5D1-F2B9-4D9FFDBDC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352" y="1427056"/>
            <a:ext cx="5772474" cy="48583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F9D461-88E9-08B4-5A42-8351CDFD041C}"/>
              </a:ext>
            </a:extLst>
          </p:cNvPr>
          <p:cNvSpPr txBox="1"/>
          <p:nvPr/>
        </p:nvSpPr>
        <p:spPr>
          <a:xfrm>
            <a:off x="886044" y="362688"/>
            <a:ext cx="2903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D7189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Aharoni" panose="02010803020104030203" pitchFamily="2" charset="-79"/>
              </a:rPr>
              <a:t>OLD NTEE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470573-1567-F10F-DB37-E87D99CDEE79}"/>
              </a:ext>
            </a:extLst>
          </p:cNvPr>
          <p:cNvSpPr txBox="1"/>
          <p:nvPr/>
        </p:nvSpPr>
        <p:spPr>
          <a:xfrm>
            <a:off x="7187801" y="362688"/>
            <a:ext cx="2967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D7189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Aharoni" panose="02010803020104030203" pitchFamily="2" charset="-79"/>
              </a:rPr>
              <a:t>NEW NTEE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73E3E8-A077-F6EF-6EF0-FF634D74A3D3}"/>
              </a:ext>
            </a:extLst>
          </p:cNvPr>
          <p:cNvSpPr/>
          <p:nvPr/>
        </p:nvSpPr>
        <p:spPr>
          <a:xfrm>
            <a:off x="6096000" y="1427055"/>
            <a:ext cx="5457825" cy="1801335"/>
          </a:xfrm>
          <a:prstGeom prst="rect">
            <a:avLst/>
          </a:prstGeom>
          <a:noFill/>
          <a:ln w="158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7DB6D1-8BF1-D535-8962-74F3ED268075}"/>
              </a:ext>
            </a:extLst>
          </p:cNvPr>
          <p:cNvSpPr/>
          <p:nvPr/>
        </p:nvSpPr>
        <p:spPr>
          <a:xfrm>
            <a:off x="10155280" y="1505701"/>
            <a:ext cx="932364" cy="510137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028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un with Roman Numerals Math Workbook: McMullen, Chris: 9781941691571:  Amazon.com: Books">
            <a:extLst>
              <a:ext uri="{FF2B5EF4-FFF2-40B4-BE49-F238E27FC236}">
                <a16:creationId xmlns:a16="http://schemas.microsoft.com/office/drawing/2014/main" id="{61F4EB1F-FA1C-C1D5-20C2-184635EFB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128" y="1650606"/>
            <a:ext cx="2690690" cy="269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089ACA-2F3B-208E-F123-011E2B135FA7}"/>
              </a:ext>
            </a:extLst>
          </p:cNvPr>
          <p:cNvSpPr txBox="1"/>
          <p:nvPr/>
        </p:nvSpPr>
        <p:spPr>
          <a:xfrm>
            <a:off x="8021700" y="551503"/>
            <a:ext cx="29875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Data representation matters!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03324C-8B8D-E07D-1FD6-DF0306F4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69" y="551503"/>
            <a:ext cx="5534406" cy="38014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52D659-A2D9-623C-C85C-D47CC613A2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60"/>
          <a:stretch/>
        </p:blipFill>
        <p:spPr>
          <a:xfrm>
            <a:off x="1286136" y="5920193"/>
            <a:ext cx="3631097" cy="3863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DEC0DF-38AF-F680-7F6C-39288B4E0BD0}"/>
                  </a:ext>
                </a:extLst>
              </p:cNvPr>
              <p:cNvSpPr txBox="1"/>
              <p:nvPr/>
            </p:nvSpPr>
            <p:spPr>
              <a:xfrm>
                <a:off x="1423597" y="4924509"/>
                <a:ext cx="2102938" cy="777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DEC0DF-38AF-F680-7F6C-39288B4E0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597" y="4924509"/>
                <a:ext cx="2102938" cy="7776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B53F502-574B-D090-E15B-8F8B35FF66E4}"/>
              </a:ext>
            </a:extLst>
          </p:cNvPr>
          <p:cNvSpPr txBox="1"/>
          <p:nvPr/>
        </p:nvSpPr>
        <p:spPr>
          <a:xfrm>
            <a:off x="3093231" y="5113278"/>
            <a:ext cx="11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DISTANCE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AC28A4-4B20-F667-0F18-6E00621C8BA1}"/>
              </a:ext>
            </a:extLst>
          </p:cNvPr>
          <p:cNvCxnSpPr/>
          <p:nvPr/>
        </p:nvCxnSpPr>
        <p:spPr>
          <a:xfrm flipV="1">
            <a:off x="2220686" y="4068147"/>
            <a:ext cx="0" cy="755780"/>
          </a:xfrm>
          <a:prstGeom prst="straightConnector1">
            <a:avLst/>
          </a:prstGeom>
          <a:ln w="15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175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79022-D278-99D4-6324-7F746FF4F8DA}"/>
              </a:ext>
            </a:extLst>
          </p:cNvPr>
          <p:cNvSpPr txBox="1"/>
          <p:nvPr/>
        </p:nvSpPr>
        <p:spPr>
          <a:xfrm>
            <a:off x="3146314" y="1352938"/>
            <a:ext cx="571502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get_data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core,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years=2010:2020,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geo.region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=“southeast”,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ntee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=“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B2x-AA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”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 %&gt;%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append_census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level=“tract”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08AE4-6D47-38B4-BC39-D9CD7DDA3746}"/>
              </a:ext>
            </a:extLst>
          </p:cNvPr>
          <p:cNvSpPr txBox="1"/>
          <p:nvPr/>
        </p:nvSpPr>
        <p:spPr>
          <a:xfrm>
            <a:off x="7343192" y="717398"/>
            <a:ext cx="28365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“Select all advocacy organizations working in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education”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9471FD-2AC9-6FF6-D408-B5CAA8CFFDCA}"/>
              </a:ext>
            </a:extLst>
          </p:cNvPr>
          <p:cNvCxnSpPr/>
          <p:nvPr/>
        </p:nvCxnSpPr>
        <p:spPr>
          <a:xfrm flipH="1">
            <a:off x="6232849" y="1651518"/>
            <a:ext cx="1390261" cy="154888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840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79022-D278-99D4-6324-7F746FF4F8DA}"/>
              </a:ext>
            </a:extLst>
          </p:cNvPr>
          <p:cNvSpPr txBox="1"/>
          <p:nvPr/>
        </p:nvSpPr>
        <p:spPr>
          <a:xfrm>
            <a:off x="3146314" y="1352938"/>
            <a:ext cx="571502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get_data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core,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years=2010:2020,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geo.region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=“southeast”,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ntee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=“B2x-AA” ) %&gt;%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append_census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level=“tract”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08AE4-6D47-38B4-BC39-D9CD7DDA3746}"/>
              </a:ext>
            </a:extLst>
          </p:cNvPr>
          <p:cNvSpPr txBox="1"/>
          <p:nvPr/>
        </p:nvSpPr>
        <p:spPr>
          <a:xfrm>
            <a:off x="6096000" y="5035465"/>
            <a:ext cx="2836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Give me census data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2010-2020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the tract level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9471FD-2AC9-6FF6-D408-B5CAA8CFFDCA}"/>
              </a:ext>
            </a:extLst>
          </p:cNvPr>
          <p:cNvCxnSpPr>
            <a:cxnSpLocks/>
          </p:cNvCxnSpPr>
          <p:nvPr/>
        </p:nvCxnSpPr>
        <p:spPr>
          <a:xfrm flipH="1" flipV="1">
            <a:off x="4945225" y="4503620"/>
            <a:ext cx="774441" cy="6531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90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DCB6AED-7217-50CE-578D-47E6B9E8A2EC}"/>
              </a:ext>
            </a:extLst>
          </p:cNvPr>
          <p:cNvSpPr txBox="1">
            <a:spLocks/>
          </p:cNvSpPr>
          <p:nvPr/>
        </p:nvSpPr>
        <p:spPr>
          <a:xfrm>
            <a:off x="838200" y="478194"/>
            <a:ext cx="10515600" cy="537176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dirty="0"/>
              <a:t>A tale of two NCCS’s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r>
              <a:rPr lang="en-US" sz="2000" dirty="0"/>
              <a:t>What has changed? </a:t>
            </a:r>
          </a:p>
          <a:p>
            <a:pPr lvl="1"/>
            <a:r>
              <a:rPr lang="en-US" sz="1600" dirty="0"/>
              <a:t>Design of an integrated system (harmonized, standardized)</a:t>
            </a:r>
          </a:p>
          <a:p>
            <a:pPr lvl="1"/>
            <a:r>
              <a:rPr lang="en-US" sz="1600" dirty="0"/>
              <a:t>Modern data infrastructure, built for scale </a:t>
            </a:r>
          </a:p>
          <a:p>
            <a:pPr lvl="1"/>
            <a:r>
              <a:rPr lang="en-US" sz="1600" dirty="0"/>
              <a:t>Open-source workflow, built for sustainability </a:t>
            </a:r>
          </a:p>
          <a:p>
            <a:endParaRPr lang="en-US" sz="2000" dirty="0"/>
          </a:p>
          <a:p>
            <a:r>
              <a:rPr lang="en-US" sz="2000" dirty="0"/>
              <a:t>Improved user experience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Expanded data catalog </a:t>
            </a:r>
          </a:p>
          <a:p>
            <a:endParaRPr lang="en-US" sz="2000" dirty="0"/>
          </a:p>
          <a:p>
            <a:r>
              <a:rPr lang="en-US" sz="2000" dirty="0"/>
              <a:t>New website (“data platform”) </a:t>
            </a:r>
          </a:p>
          <a:p>
            <a:endParaRPr lang="en-US" sz="2000" dirty="0"/>
          </a:p>
          <a:p>
            <a:r>
              <a:rPr lang="en-US" sz="2000" dirty="0"/>
              <a:t>A changing landscape: competitors, collaborations, opportunities and threats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DD0218-4E99-E716-B8BF-12DB4B287B07}"/>
              </a:ext>
            </a:extLst>
          </p:cNvPr>
          <p:cNvSpPr txBox="1"/>
          <p:nvPr/>
        </p:nvSpPr>
        <p:spPr>
          <a:xfrm>
            <a:off x="922663" y="6100457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https://lecy.github.io/nccs/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7676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FA8561-8FF6-90C1-3837-1D3FC063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DD4DA2-4FBE-4694-B57B-F9990517B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06DB90-E3DA-91D7-4DDC-1CEDE41262DA}"/>
              </a:ext>
            </a:extLst>
          </p:cNvPr>
          <p:cNvSpPr/>
          <p:nvPr/>
        </p:nvSpPr>
        <p:spPr>
          <a:xfrm>
            <a:off x="1978090" y="2698879"/>
            <a:ext cx="1940767" cy="1460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3B7622-7BF7-762E-EFC9-12C732CBAD7C}"/>
              </a:ext>
            </a:extLst>
          </p:cNvPr>
          <p:cNvSpPr/>
          <p:nvPr/>
        </p:nvSpPr>
        <p:spPr>
          <a:xfrm>
            <a:off x="1978090" y="2698878"/>
            <a:ext cx="267477" cy="1460241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4BD8D8-2C87-7A84-51A6-2078F2B93A6B}"/>
              </a:ext>
            </a:extLst>
          </p:cNvPr>
          <p:cNvSpPr/>
          <p:nvPr/>
        </p:nvSpPr>
        <p:spPr>
          <a:xfrm>
            <a:off x="2245567" y="2698877"/>
            <a:ext cx="267477" cy="1460241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C798A7-3258-1FCE-5B04-6E2E4AFDE60E}"/>
              </a:ext>
            </a:extLst>
          </p:cNvPr>
          <p:cNvSpPr/>
          <p:nvPr/>
        </p:nvSpPr>
        <p:spPr>
          <a:xfrm>
            <a:off x="4920343" y="753444"/>
            <a:ext cx="855307" cy="1460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86EA5-6E1B-2CE6-DC86-207E0E708D45}"/>
              </a:ext>
            </a:extLst>
          </p:cNvPr>
          <p:cNvSpPr/>
          <p:nvPr/>
        </p:nvSpPr>
        <p:spPr>
          <a:xfrm>
            <a:off x="4920343" y="753443"/>
            <a:ext cx="267477" cy="1460241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B0C69E-337B-80E9-72F0-8F5512194CF0}"/>
              </a:ext>
            </a:extLst>
          </p:cNvPr>
          <p:cNvSpPr/>
          <p:nvPr/>
        </p:nvSpPr>
        <p:spPr>
          <a:xfrm>
            <a:off x="4920344" y="2698875"/>
            <a:ext cx="855306" cy="1460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F68C55-F39A-F412-A56C-AD261D290200}"/>
              </a:ext>
            </a:extLst>
          </p:cNvPr>
          <p:cNvSpPr/>
          <p:nvPr/>
        </p:nvSpPr>
        <p:spPr>
          <a:xfrm>
            <a:off x="4920343" y="2698874"/>
            <a:ext cx="267477" cy="1460241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4C2E7A-B05A-E030-FDAB-5239426F8073}"/>
              </a:ext>
            </a:extLst>
          </p:cNvPr>
          <p:cNvSpPr/>
          <p:nvPr/>
        </p:nvSpPr>
        <p:spPr>
          <a:xfrm>
            <a:off x="4920343" y="4484136"/>
            <a:ext cx="855307" cy="1460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254172-BFBF-6253-54D3-F4F39B4204E1}"/>
              </a:ext>
            </a:extLst>
          </p:cNvPr>
          <p:cNvSpPr/>
          <p:nvPr/>
        </p:nvSpPr>
        <p:spPr>
          <a:xfrm>
            <a:off x="4920343" y="4484135"/>
            <a:ext cx="267477" cy="1460241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C773D2-8DAB-CD9B-B93C-82BBC08DFAC7}"/>
              </a:ext>
            </a:extLst>
          </p:cNvPr>
          <p:cNvSpPr/>
          <p:nvPr/>
        </p:nvSpPr>
        <p:spPr>
          <a:xfrm>
            <a:off x="8610600" y="2036592"/>
            <a:ext cx="2436843" cy="1460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61D925-9509-2F0B-204A-5D50DF6FCDFE}"/>
              </a:ext>
            </a:extLst>
          </p:cNvPr>
          <p:cNvSpPr/>
          <p:nvPr/>
        </p:nvSpPr>
        <p:spPr>
          <a:xfrm>
            <a:off x="8610600" y="2036591"/>
            <a:ext cx="267477" cy="1460241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5D82A1-7ADC-4697-993D-B86D597A7DF4}"/>
              </a:ext>
            </a:extLst>
          </p:cNvPr>
          <p:cNvSpPr txBox="1"/>
          <p:nvPr/>
        </p:nvSpPr>
        <p:spPr>
          <a:xfrm>
            <a:off x="1171972" y="1390261"/>
            <a:ext cx="806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ORGID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(EIN)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DEFFE9-C938-63DC-980F-C86736AD239D}"/>
              </a:ext>
            </a:extLst>
          </p:cNvPr>
          <p:cNvSpPr txBox="1"/>
          <p:nvPr/>
        </p:nvSpPr>
        <p:spPr>
          <a:xfrm>
            <a:off x="2355067" y="1390261"/>
            <a:ext cx="79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GEOID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(FIPS)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3E8E-4BA1-F3C5-0189-F3778FF14784}"/>
              </a:ext>
            </a:extLst>
          </p:cNvPr>
          <p:cNvCxnSpPr>
            <a:stCxn id="22" idx="2"/>
          </p:cNvCxnSpPr>
          <p:nvPr/>
        </p:nvCxnSpPr>
        <p:spPr>
          <a:xfrm flipH="1">
            <a:off x="2379305" y="2036592"/>
            <a:ext cx="371672" cy="59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FF462E-EF5A-2F18-933D-5DED61532513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1575031" y="2036592"/>
            <a:ext cx="425465" cy="52932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5C055E7-63E4-6859-5952-E111ED94976F}"/>
              </a:ext>
            </a:extLst>
          </p:cNvPr>
          <p:cNvSpPr txBox="1"/>
          <p:nvPr/>
        </p:nvSpPr>
        <p:spPr>
          <a:xfrm>
            <a:off x="4631165" y="243757"/>
            <a:ext cx="143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geocrosswalk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D8DC47-6431-8E33-227E-025A2ABE9BA3}"/>
              </a:ext>
            </a:extLst>
          </p:cNvPr>
          <p:cNvSpPr/>
          <p:nvPr/>
        </p:nvSpPr>
        <p:spPr>
          <a:xfrm>
            <a:off x="8610600" y="444167"/>
            <a:ext cx="2436843" cy="1460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804AF8-B5ED-C62C-5C00-2C5B5443B243}"/>
              </a:ext>
            </a:extLst>
          </p:cNvPr>
          <p:cNvSpPr/>
          <p:nvPr/>
        </p:nvSpPr>
        <p:spPr>
          <a:xfrm>
            <a:off x="8610600" y="444166"/>
            <a:ext cx="267477" cy="14602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2204B5-0EC3-68E4-952D-F4BFAC1E9692}"/>
              </a:ext>
            </a:extLst>
          </p:cNvPr>
          <p:cNvSpPr txBox="1"/>
          <p:nvPr/>
        </p:nvSpPr>
        <p:spPr>
          <a:xfrm>
            <a:off x="6152473" y="1298897"/>
            <a:ext cx="1766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census tables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5D14461-A970-BBBA-EC6E-6DEF7BF7E184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035921" y="613089"/>
            <a:ext cx="1574679" cy="68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27376C-CB22-C2E7-56B5-2FAF7397C094}"/>
              </a:ext>
            </a:extLst>
          </p:cNvPr>
          <p:cNvCxnSpPr>
            <a:cxnSpLocks/>
            <a:stCxn id="19" idx="1"/>
            <a:endCxn id="31" idx="2"/>
          </p:cNvCxnSpPr>
          <p:nvPr/>
        </p:nvCxnSpPr>
        <p:spPr>
          <a:xfrm flipH="1" flipV="1">
            <a:off x="7035921" y="1699007"/>
            <a:ext cx="1574679" cy="106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379942D-8396-7FE2-F962-759FE4A864D7}"/>
              </a:ext>
            </a:extLst>
          </p:cNvPr>
          <p:cNvSpPr txBox="1"/>
          <p:nvPr/>
        </p:nvSpPr>
        <p:spPr>
          <a:xfrm>
            <a:off x="9318258" y="651597"/>
            <a:ext cx="1289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tract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level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census 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5DAEC3-448B-9525-C72C-38761FE60643}"/>
              </a:ext>
            </a:extLst>
          </p:cNvPr>
          <p:cNvSpPr/>
          <p:nvPr/>
        </p:nvSpPr>
        <p:spPr>
          <a:xfrm>
            <a:off x="5201112" y="753443"/>
            <a:ext cx="267477" cy="14602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6F874CE-AD97-357E-54A3-9C11BC34C2CE}"/>
              </a:ext>
            </a:extLst>
          </p:cNvPr>
          <p:cNvSpPr/>
          <p:nvPr/>
        </p:nvSpPr>
        <p:spPr>
          <a:xfrm>
            <a:off x="5488381" y="753443"/>
            <a:ext cx="267477" cy="1460241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03E74B-686F-E967-9C80-758297188DB0}"/>
              </a:ext>
            </a:extLst>
          </p:cNvPr>
          <p:cNvSpPr txBox="1"/>
          <p:nvPr/>
        </p:nvSpPr>
        <p:spPr>
          <a:xfrm>
            <a:off x="9312425" y="2185301"/>
            <a:ext cx="1289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metro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level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census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E44FC4-95C1-1F84-3CDF-1E2203DB85EC}"/>
              </a:ext>
            </a:extLst>
          </p:cNvPr>
          <p:cNvSpPr txBox="1"/>
          <p:nvPr/>
        </p:nvSpPr>
        <p:spPr>
          <a:xfrm>
            <a:off x="6017496" y="3136045"/>
            <a:ext cx="101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 Type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C2D453-188E-289B-7D1B-790DEC98DA4F}"/>
              </a:ext>
            </a:extLst>
          </p:cNvPr>
          <p:cNvSpPr txBox="1"/>
          <p:nvPr/>
        </p:nvSpPr>
        <p:spPr>
          <a:xfrm>
            <a:off x="6014497" y="4835827"/>
            <a:ext cx="1150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Nonprofit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876784-9456-C4EA-A76D-4E67020592FF}"/>
              </a:ext>
            </a:extLst>
          </p:cNvPr>
          <p:cNvSpPr txBox="1"/>
          <p:nvPr/>
        </p:nvSpPr>
        <p:spPr>
          <a:xfrm>
            <a:off x="5054081" y="6244911"/>
            <a:ext cx="63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DF91AB-A556-E624-F3C7-9669812E11F0}"/>
              </a:ext>
            </a:extLst>
          </p:cNvPr>
          <p:cNvSpPr txBox="1"/>
          <p:nvPr/>
        </p:nvSpPr>
        <p:spPr>
          <a:xfrm>
            <a:off x="2912350" y="3105828"/>
            <a:ext cx="659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19EBD55B-DB3D-8FD9-FC97-17E2162FE189}"/>
              </a:ext>
            </a:extLst>
          </p:cNvPr>
          <p:cNvSpPr txBox="1">
            <a:spLocks/>
          </p:cNvSpPr>
          <p:nvPr/>
        </p:nvSpPr>
        <p:spPr>
          <a:xfrm>
            <a:off x="230581" y="20041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accent1">
                    <a:lumMod val="50000"/>
                  </a:schemeClr>
                </a:solidFill>
                <a:latin typeface="Euphemia" panose="020B05030401020201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all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Euphemia" panose="020B0503040102020104" pitchFamily="34" charset="0"/>
                <a:ea typeface="+mj-ea"/>
                <a:cs typeface="+mj-cs"/>
              </a:rPr>
              <a:t>METADATA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CD99016-A01E-5ACF-8AD8-BEE2D4FA8B18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4093666" y="3890865"/>
            <a:ext cx="826677" cy="132339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9B6C987-7DEE-134D-BF4D-0255DF4E767D}"/>
              </a:ext>
            </a:extLst>
          </p:cNvPr>
          <p:cNvCxnSpPr>
            <a:cxnSpLocks/>
            <a:stCxn id="14" idx="1"/>
            <a:endCxn id="3" idx="3"/>
          </p:cNvCxnSpPr>
          <p:nvPr/>
        </p:nvCxnSpPr>
        <p:spPr>
          <a:xfrm flipH="1">
            <a:off x="3918857" y="3428995"/>
            <a:ext cx="1001486" cy="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1842241-BCE3-FAC0-00E3-DDAAF5BCE574}"/>
              </a:ext>
            </a:extLst>
          </p:cNvPr>
          <p:cNvCxnSpPr>
            <a:cxnSpLocks/>
          </p:cNvCxnSpPr>
          <p:nvPr/>
        </p:nvCxnSpPr>
        <p:spPr>
          <a:xfrm flipH="1">
            <a:off x="4063097" y="1483563"/>
            <a:ext cx="803458" cy="1526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3C99349-E343-3AEF-10E3-A8FD722BB8C1}"/>
              </a:ext>
            </a:extLst>
          </p:cNvPr>
          <p:cNvSpPr/>
          <p:nvPr/>
        </p:nvSpPr>
        <p:spPr>
          <a:xfrm>
            <a:off x="8921616" y="4828599"/>
            <a:ext cx="855307" cy="4619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2C92D5-EDD4-57B6-E6FC-5C68E2086DE5}"/>
              </a:ext>
            </a:extLst>
          </p:cNvPr>
          <p:cNvSpPr/>
          <p:nvPr/>
        </p:nvSpPr>
        <p:spPr>
          <a:xfrm>
            <a:off x="8925577" y="4828599"/>
            <a:ext cx="267477" cy="46197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5FDD24-3E5B-EBB1-9371-C6341D963C30}"/>
              </a:ext>
            </a:extLst>
          </p:cNvPr>
          <p:cNvSpPr/>
          <p:nvPr/>
        </p:nvSpPr>
        <p:spPr>
          <a:xfrm>
            <a:off x="8921616" y="5357875"/>
            <a:ext cx="855307" cy="4619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E56631-A583-7D3B-5E2F-B5C1B4F1BEDA}"/>
              </a:ext>
            </a:extLst>
          </p:cNvPr>
          <p:cNvSpPr/>
          <p:nvPr/>
        </p:nvSpPr>
        <p:spPr>
          <a:xfrm>
            <a:off x="8925577" y="5357875"/>
            <a:ext cx="267477" cy="46197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72AABD-E881-F1FB-F0D6-A217AF25BE2A}"/>
              </a:ext>
            </a:extLst>
          </p:cNvPr>
          <p:cNvSpPr/>
          <p:nvPr/>
        </p:nvSpPr>
        <p:spPr>
          <a:xfrm>
            <a:off x="8921616" y="5936607"/>
            <a:ext cx="855307" cy="4619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074E0-7E62-F6D5-F02C-49075A1330C8}"/>
              </a:ext>
            </a:extLst>
          </p:cNvPr>
          <p:cNvSpPr/>
          <p:nvPr/>
        </p:nvSpPr>
        <p:spPr>
          <a:xfrm>
            <a:off x="8925577" y="5936607"/>
            <a:ext cx="267477" cy="46197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BCBB9D-0F50-AD79-0C14-1BD3AD455F8D}"/>
              </a:ext>
            </a:extLst>
          </p:cNvPr>
          <p:cNvCxnSpPr>
            <a:cxnSpLocks/>
          </p:cNvCxnSpPr>
          <p:nvPr/>
        </p:nvCxnSpPr>
        <p:spPr>
          <a:xfrm>
            <a:off x="7380756" y="5131654"/>
            <a:ext cx="122984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E68FA5-BFF3-FD83-53B1-2AFF87F29436}"/>
              </a:ext>
            </a:extLst>
          </p:cNvPr>
          <p:cNvSpPr txBox="1"/>
          <p:nvPr/>
        </p:nvSpPr>
        <p:spPr>
          <a:xfrm>
            <a:off x="8667359" y="4271727"/>
            <a:ext cx="1385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disambiguation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B40FD1-EDAB-C627-0F04-13D3F88900A7}"/>
              </a:ext>
            </a:extLst>
          </p:cNvPr>
          <p:cNvSpPr/>
          <p:nvPr/>
        </p:nvSpPr>
        <p:spPr>
          <a:xfrm>
            <a:off x="10386525" y="4825627"/>
            <a:ext cx="855307" cy="15729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36C067-D4BE-3A9D-0D9D-21F66DB93C97}"/>
              </a:ext>
            </a:extLst>
          </p:cNvPr>
          <p:cNvSpPr/>
          <p:nvPr/>
        </p:nvSpPr>
        <p:spPr>
          <a:xfrm>
            <a:off x="10386525" y="4825626"/>
            <a:ext cx="267477" cy="1572951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FF331F-ABE5-D81C-4DE3-911E7184E820}"/>
              </a:ext>
            </a:extLst>
          </p:cNvPr>
          <p:cNvSpPr txBox="1"/>
          <p:nvPr/>
        </p:nvSpPr>
        <p:spPr>
          <a:xfrm>
            <a:off x="10121380" y="4271727"/>
            <a:ext cx="1385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 affiliate codes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903D72-F37E-A915-24DD-5EF07F02E362}"/>
              </a:ext>
            </a:extLst>
          </p:cNvPr>
          <p:cNvCxnSpPr>
            <a:cxnSpLocks/>
          </p:cNvCxnSpPr>
          <p:nvPr/>
        </p:nvCxnSpPr>
        <p:spPr>
          <a:xfrm>
            <a:off x="9859848" y="5582633"/>
            <a:ext cx="38621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239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1142" y="813802"/>
            <a:ext cx="97297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>
                <a:solidFill>
                  <a:prstClr val="white"/>
                </a:solidFill>
                <a:latin typeface="Euphemia" panose="020B0503040102020104" pitchFamily="34" charset="0"/>
              </a:rPr>
              <a:t>a tale of two NCCS’s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 panose="020B0503040102020104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46626A-1950-E8C6-E6B3-FA24FA0C5696}"/>
              </a:ext>
            </a:extLst>
          </p:cNvPr>
          <p:cNvSpPr txBox="1"/>
          <p:nvPr/>
        </p:nvSpPr>
        <p:spPr>
          <a:xfrm>
            <a:off x="2777243" y="3107499"/>
            <a:ext cx="6466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What has changed?</a:t>
            </a:r>
          </a:p>
        </p:txBody>
      </p:sp>
    </p:spTree>
    <p:extLst>
      <p:ext uri="{BB962C8B-B14F-4D97-AF65-F5344CB8AC3E}">
        <p14:creationId xmlns:p14="http://schemas.microsoft.com/office/powerpoint/2010/main" val="2168950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5FB146-70EE-2831-66F0-F8D2417ED3D7}"/>
              </a:ext>
            </a:extLst>
          </p:cNvPr>
          <p:cNvSpPr/>
          <p:nvPr/>
        </p:nvSpPr>
        <p:spPr>
          <a:xfrm>
            <a:off x="0" y="0"/>
            <a:ext cx="12192000" cy="1422215"/>
          </a:xfrm>
          <a:prstGeom prst="rect">
            <a:avLst/>
          </a:prstGeom>
          <a:solidFill>
            <a:srgbClr val="4D71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8ADC38-898E-5FDA-C8E7-7BB82E92427D}"/>
              </a:ext>
            </a:extLst>
          </p:cNvPr>
          <p:cNvSpPr txBox="1"/>
          <p:nvPr/>
        </p:nvSpPr>
        <p:spPr>
          <a:xfrm>
            <a:off x="705775" y="1875935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Raw </a:t>
            </a:r>
          </a:p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E3CA7-43E3-8CCB-1DF8-007CEA284225}"/>
              </a:ext>
            </a:extLst>
          </p:cNvPr>
          <p:cNvSpPr txBox="1"/>
          <p:nvPr/>
        </p:nvSpPr>
        <p:spPr>
          <a:xfrm>
            <a:off x="408418" y="2938118"/>
            <a:ext cx="1340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</a:t>
            </a:r>
          </a:p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4AEE6-9627-D65A-8ABD-7D3332961090}"/>
              </a:ext>
            </a:extLst>
          </p:cNvPr>
          <p:cNvSpPr txBox="1"/>
          <p:nvPr/>
        </p:nvSpPr>
        <p:spPr>
          <a:xfrm>
            <a:off x="511010" y="4000301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</a:t>
            </a:r>
          </a:p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Cleaning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07D92-09BD-D3E0-70AC-262D71774DCF}"/>
              </a:ext>
            </a:extLst>
          </p:cNvPr>
          <p:cNvSpPr txBox="1"/>
          <p:nvPr/>
        </p:nvSpPr>
        <p:spPr>
          <a:xfrm>
            <a:off x="171173" y="5062483"/>
            <a:ext cx="181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</a:t>
            </a:r>
          </a:p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Harmonization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7846B-4931-F99C-6008-620DA963D0C2}"/>
              </a:ext>
            </a:extLst>
          </p:cNvPr>
          <p:cNvSpPr txBox="1"/>
          <p:nvPr/>
        </p:nvSpPr>
        <p:spPr>
          <a:xfrm>
            <a:off x="527841" y="6124665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</a:t>
            </a:r>
          </a:p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FEEF7-CCBD-CE1A-FEF8-B49E76FAC7CE}"/>
              </a:ext>
            </a:extLst>
          </p:cNvPr>
          <p:cNvCxnSpPr>
            <a:cxnSpLocks/>
          </p:cNvCxnSpPr>
          <p:nvPr/>
        </p:nvCxnSpPr>
        <p:spPr>
          <a:xfrm>
            <a:off x="175389" y="2742175"/>
            <a:ext cx="1073642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CB4827-949E-578D-138F-39F6DED93038}"/>
              </a:ext>
            </a:extLst>
          </p:cNvPr>
          <p:cNvCxnSpPr>
            <a:cxnSpLocks/>
          </p:cNvCxnSpPr>
          <p:nvPr/>
        </p:nvCxnSpPr>
        <p:spPr>
          <a:xfrm>
            <a:off x="175389" y="3762322"/>
            <a:ext cx="1073642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0D5C61-4AF4-56BF-AD55-DE6707B39053}"/>
              </a:ext>
            </a:extLst>
          </p:cNvPr>
          <p:cNvCxnSpPr>
            <a:cxnSpLocks/>
          </p:cNvCxnSpPr>
          <p:nvPr/>
        </p:nvCxnSpPr>
        <p:spPr>
          <a:xfrm>
            <a:off x="175389" y="4844673"/>
            <a:ext cx="1073642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5C9CF9-FFCA-3826-3EF8-BF7167CBE400}"/>
              </a:ext>
            </a:extLst>
          </p:cNvPr>
          <p:cNvCxnSpPr>
            <a:cxnSpLocks/>
          </p:cNvCxnSpPr>
          <p:nvPr/>
        </p:nvCxnSpPr>
        <p:spPr>
          <a:xfrm>
            <a:off x="237593" y="5955016"/>
            <a:ext cx="1073642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logo for a nonprofit organization&#10;&#10;Description automatically generated">
            <a:extLst>
              <a:ext uri="{FF2B5EF4-FFF2-40B4-BE49-F238E27FC236}">
                <a16:creationId xmlns:a16="http://schemas.microsoft.com/office/drawing/2014/main" id="{52658524-F163-7230-CFC9-1B3016E89C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28"/>
          <a:stretch/>
        </p:blipFill>
        <p:spPr>
          <a:xfrm>
            <a:off x="2800760" y="0"/>
            <a:ext cx="7088452" cy="14222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53C5EE-242B-1083-8150-A56CE9EB118D}"/>
              </a:ext>
            </a:extLst>
          </p:cNvPr>
          <p:cNvSpPr txBox="1"/>
          <p:nvPr/>
        </p:nvSpPr>
        <p:spPr>
          <a:xfrm>
            <a:off x="2297436" y="321262"/>
            <a:ext cx="1200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OLD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CA81BF-FDA6-43E5-987F-578E480AF440}"/>
              </a:ext>
            </a:extLst>
          </p:cNvPr>
          <p:cNvSpPr txBox="1"/>
          <p:nvPr/>
        </p:nvSpPr>
        <p:spPr>
          <a:xfrm>
            <a:off x="9260671" y="32126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NEW</a:t>
            </a:r>
          </a:p>
        </p:txBody>
      </p:sp>
      <p:pic>
        <p:nvPicPr>
          <p:cNvPr id="19" name="Graphic 18" descr="Group of people with solid fill">
            <a:extLst>
              <a:ext uri="{FF2B5EF4-FFF2-40B4-BE49-F238E27FC236}">
                <a16:creationId xmlns:a16="http://schemas.microsoft.com/office/drawing/2014/main" id="{E97AA403-F711-9C9A-9718-DB0673861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1542" y="1679080"/>
            <a:ext cx="914400" cy="914400"/>
          </a:xfrm>
          <a:prstGeom prst="rect">
            <a:avLst/>
          </a:prstGeom>
        </p:spPr>
      </p:pic>
      <p:pic>
        <p:nvPicPr>
          <p:cNvPr id="23" name="Graphic 22" descr="Children with solid fill">
            <a:extLst>
              <a:ext uri="{FF2B5EF4-FFF2-40B4-BE49-F238E27FC236}">
                <a16:creationId xmlns:a16="http://schemas.microsoft.com/office/drawing/2014/main" id="{78ABADB5-246C-3792-6504-18D9AB6BB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0736" y="3955492"/>
            <a:ext cx="696012" cy="696012"/>
          </a:xfrm>
          <a:prstGeom prst="rect">
            <a:avLst/>
          </a:prstGeom>
        </p:spPr>
      </p:pic>
      <p:pic>
        <p:nvPicPr>
          <p:cNvPr id="24" name="Graphic 23" descr="Group of men with solid fill">
            <a:extLst>
              <a:ext uri="{FF2B5EF4-FFF2-40B4-BE49-F238E27FC236}">
                <a16:creationId xmlns:a16="http://schemas.microsoft.com/office/drawing/2014/main" id="{78778AE6-21D5-0A41-A668-7F46F17E65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26150" y="5087070"/>
            <a:ext cx="545184" cy="545184"/>
          </a:xfrm>
          <a:prstGeom prst="rect">
            <a:avLst/>
          </a:prstGeom>
        </p:spPr>
      </p:pic>
      <p:pic>
        <p:nvPicPr>
          <p:cNvPr id="25" name="Graphic 24" descr="Group of men with solid fill">
            <a:extLst>
              <a:ext uri="{FF2B5EF4-FFF2-40B4-BE49-F238E27FC236}">
                <a16:creationId xmlns:a16="http://schemas.microsoft.com/office/drawing/2014/main" id="{FBB0D01D-D9E4-3EB9-BED3-F13049975E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26150" y="6126984"/>
            <a:ext cx="545184" cy="545184"/>
          </a:xfrm>
          <a:prstGeom prst="rect">
            <a:avLst/>
          </a:prstGeom>
        </p:spPr>
      </p:pic>
      <p:pic>
        <p:nvPicPr>
          <p:cNvPr id="27" name="Graphic 26" descr="Man with solid fill">
            <a:extLst>
              <a:ext uri="{FF2B5EF4-FFF2-40B4-BE49-F238E27FC236}">
                <a16:creationId xmlns:a16="http://schemas.microsoft.com/office/drawing/2014/main" id="{73FBC36B-4A0A-A40E-E4C4-FF75BB11D8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26150" y="2989511"/>
            <a:ext cx="543543" cy="543543"/>
          </a:xfrm>
          <a:prstGeom prst="rect">
            <a:avLst/>
          </a:prstGeom>
        </p:spPr>
      </p:pic>
      <p:pic>
        <p:nvPicPr>
          <p:cNvPr id="31" name="Graphic 30" descr="Syncing cloud with solid fill">
            <a:extLst>
              <a:ext uri="{FF2B5EF4-FFF2-40B4-BE49-F238E27FC236}">
                <a16:creationId xmlns:a16="http://schemas.microsoft.com/office/drawing/2014/main" id="{FB4E8F3E-78BA-D74F-06D6-1F90EE9CBE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30113" y="1801587"/>
            <a:ext cx="671704" cy="671704"/>
          </a:xfrm>
          <a:prstGeom prst="rect">
            <a:avLst/>
          </a:prstGeom>
        </p:spPr>
      </p:pic>
      <p:pic>
        <p:nvPicPr>
          <p:cNvPr id="37" name="Graphic 36" descr="Programmer female with solid fill">
            <a:extLst>
              <a:ext uri="{FF2B5EF4-FFF2-40B4-BE49-F238E27FC236}">
                <a16:creationId xmlns:a16="http://schemas.microsoft.com/office/drawing/2014/main" id="{0BA8C4EC-0CDD-7E61-0821-88EBAA50A8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76607" y="3982016"/>
            <a:ext cx="625210" cy="625210"/>
          </a:xfrm>
          <a:prstGeom prst="rect">
            <a:avLst/>
          </a:prstGeom>
        </p:spPr>
      </p:pic>
      <p:pic>
        <p:nvPicPr>
          <p:cNvPr id="39" name="Graphic 38" descr="Illustrator with solid fill">
            <a:extLst>
              <a:ext uri="{FF2B5EF4-FFF2-40B4-BE49-F238E27FC236}">
                <a16:creationId xmlns:a16="http://schemas.microsoft.com/office/drawing/2014/main" id="{5A11CF09-8351-BF3E-3A0C-12D1AAC37B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65658" y="6042615"/>
            <a:ext cx="602028" cy="602028"/>
          </a:xfrm>
          <a:prstGeom prst="rect">
            <a:avLst/>
          </a:prstGeom>
        </p:spPr>
      </p:pic>
      <p:pic>
        <p:nvPicPr>
          <p:cNvPr id="47" name="Graphic 46" descr="Cmd Terminal with solid fill">
            <a:extLst>
              <a:ext uri="{FF2B5EF4-FFF2-40B4-BE49-F238E27FC236}">
                <a16:creationId xmlns:a16="http://schemas.microsoft.com/office/drawing/2014/main" id="{73901408-4174-2C1E-174E-4D4B3627C71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469439" y="2854636"/>
            <a:ext cx="793052" cy="793052"/>
          </a:xfrm>
          <a:prstGeom prst="rect">
            <a:avLst/>
          </a:prstGeom>
        </p:spPr>
      </p:pic>
      <p:pic>
        <p:nvPicPr>
          <p:cNvPr id="5124" name="Picture 4" descr="Copyright Symbol R Transparent">
            <a:extLst>
              <a:ext uri="{FF2B5EF4-FFF2-40B4-BE49-F238E27FC236}">
                <a16:creationId xmlns:a16="http://schemas.microsoft.com/office/drawing/2014/main" id="{9A8452E6-0937-3EA4-59DB-3B1B54AE2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633" y="5087070"/>
            <a:ext cx="545184" cy="54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C37222D-AA81-8B67-73B1-C95145251F97}"/>
              </a:ext>
            </a:extLst>
          </p:cNvPr>
          <p:cNvSpPr txBox="1"/>
          <p:nvPr/>
        </p:nvSpPr>
        <p:spPr>
          <a:xfrm>
            <a:off x="3760347" y="1856056"/>
            <a:ext cx="1593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Hand entry of data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CB2C6F-72A9-5FF6-1091-D043B5E87A72}"/>
              </a:ext>
            </a:extLst>
          </p:cNvPr>
          <p:cNvSpPr txBox="1"/>
          <p:nvPr/>
        </p:nvSpPr>
        <p:spPr>
          <a:xfrm>
            <a:off x="7242930" y="1861472"/>
            <a:ext cx="1593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Automation /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warehouse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AF090F-2DEC-26C7-B4F6-E55076531431}"/>
              </a:ext>
            </a:extLst>
          </p:cNvPr>
          <p:cNvSpPr txBox="1"/>
          <p:nvPr/>
        </p:nvSpPr>
        <p:spPr>
          <a:xfrm>
            <a:off x="3760347" y="3055119"/>
            <a:ext cx="1593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Contractors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A74A2C-FF3A-7E88-61DD-66AF2455EE6D}"/>
              </a:ext>
            </a:extLst>
          </p:cNvPr>
          <p:cNvSpPr txBox="1"/>
          <p:nvPr/>
        </p:nvSpPr>
        <p:spPr>
          <a:xfrm>
            <a:off x="3760347" y="4075265"/>
            <a:ext cx="1593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Interns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9AE163-D60E-532A-D1B1-3535DF951AA3}"/>
              </a:ext>
            </a:extLst>
          </p:cNvPr>
          <p:cNvSpPr txBox="1"/>
          <p:nvPr/>
        </p:nvSpPr>
        <p:spPr>
          <a:xfrm>
            <a:off x="3760347" y="5177205"/>
            <a:ext cx="1593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Researchers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5976A2-4732-DD6B-9B46-6006D763CCCA}"/>
              </a:ext>
            </a:extLst>
          </p:cNvPr>
          <p:cNvSpPr txBox="1"/>
          <p:nvPr/>
        </p:nvSpPr>
        <p:spPr>
          <a:xfrm>
            <a:off x="3760347" y="6224997"/>
            <a:ext cx="1593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Team of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163ED6-D558-C1ED-586C-4F9F8F700F41}"/>
              </a:ext>
            </a:extLst>
          </p:cNvPr>
          <p:cNvSpPr txBox="1"/>
          <p:nvPr/>
        </p:nvSpPr>
        <p:spPr>
          <a:xfrm>
            <a:off x="7149805" y="2957854"/>
            <a:ext cx="1779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NCCS data 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pipeline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194D89-A8A3-7B75-CA24-A1EDE6E90F2F}"/>
              </a:ext>
            </a:extLst>
          </p:cNvPr>
          <p:cNvSpPr txBox="1"/>
          <p:nvPr/>
        </p:nvSpPr>
        <p:spPr>
          <a:xfrm>
            <a:off x="7165875" y="4011311"/>
            <a:ext cx="1779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entury Gothic" panose="020B0502020202020204" pitchFamily="34" charset="0"/>
              </a:rPr>
              <a:t>datagood</a:t>
            </a:r>
            <a:endParaRPr lang="en-US" sz="1600" dirty="0">
              <a:latin typeface="Century Gothic" panose="020B0502020202020204" pitchFamily="34" charset="0"/>
            </a:endParaRP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workflow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D4648C2-9723-AD7B-A77B-8A1BF63D42E4}"/>
              </a:ext>
            </a:extLst>
          </p:cNvPr>
          <p:cNvSpPr txBox="1"/>
          <p:nvPr/>
        </p:nvSpPr>
        <p:spPr>
          <a:xfrm>
            <a:off x="7242930" y="5035343"/>
            <a:ext cx="1779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entury Gothic" panose="020B0502020202020204" pitchFamily="34" charset="0"/>
              </a:rPr>
              <a:t>nccsdata</a:t>
            </a:r>
            <a:endParaRPr lang="en-US" sz="1600" dirty="0">
              <a:latin typeface="Century Gothic" panose="020B0502020202020204" pitchFamily="34" charset="0"/>
            </a:endParaRP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packages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14EBA5-0BA3-FBA2-217C-3E518B4D9C23}"/>
              </a:ext>
            </a:extLst>
          </p:cNvPr>
          <p:cNvSpPr txBox="1"/>
          <p:nvPr/>
        </p:nvSpPr>
        <p:spPr>
          <a:xfrm>
            <a:off x="7242930" y="6101886"/>
            <a:ext cx="1779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templates /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dashboards</a:t>
            </a:r>
          </a:p>
        </p:txBody>
      </p:sp>
    </p:spTree>
    <p:extLst>
      <p:ext uri="{BB962C8B-B14F-4D97-AF65-F5344CB8AC3E}">
        <p14:creationId xmlns:p14="http://schemas.microsoft.com/office/powerpoint/2010/main" val="2059745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75765F-6412-08A1-994E-FFAB133D2CE6}"/>
              </a:ext>
            </a:extLst>
          </p:cNvPr>
          <p:cNvSpPr txBox="1"/>
          <p:nvPr/>
        </p:nvSpPr>
        <p:spPr>
          <a:xfrm>
            <a:off x="784782" y="625373"/>
            <a:ext cx="840635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1F2328"/>
                </a:solidFill>
                <a:effectLst/>
                <a:latin typeface="-apple-system"/>
              </a:rPr>
              <a:t>NCCS Open-Source </a:t>
            </a:r>
            <a:r>
              <a:rPr lang="en-US" sz="2800" b="1" dirty="0">
                <a:solidFill>
                  <a:srgbClr val="1F2328"/>
                </a:solidFill>
                <a:latin typeface="-apple-system"/>
              </a:rPr>
              <a:t>Library</a:t>
            </a:r>
            <a:r>
              <a:rPr lang="en-US" sz="2800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  <a:p>
            <a:pPr algn="l"/>
            <a:endParaRPr lang="en-US" sz="12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sz="1200" b="1" i="0" dirty="0">
                <a:solidFill>
                  <a:srgbClr val="1F2328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Admin Tasks</a:t>
            </a:r>
            <a:endParaRPr lang="en-US" sz="1200" b="0" i="0" dirty="0">
              <a:solidFill>
                <a:srgbClr val="1F2328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 err="1">
                <a:solidFill>
                  <a:srgbClr val="1F2328"/>
                </a:solidFill>
                <a:effectLst/>
                <a:latin typeface="-apple-system"/>
                <a:hlinkClick r:id="rId2"/>
              </a:rPr>
              <a:t>nccs</a:t>
            </a: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-admin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 err="1">
                <a:solidFill>
                  <a:srgbClr val="1F2328"/>
                </a:solidFill>
                <a:effectLst/>
                <a:latin typeface="-apple-system"/>
                <a:hlinkClick r:id="rId3"/>
              </a:rPr>
              <a:t>nccs</a:t>
            </a: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 website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lambda tasks</a:t>
            </a: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: automated data collectors</a:t>
            </a:r>
          </a:p>
          <a:p>
            <a:pPr algn="l"/>
            <a:endParaRPr lang="en-US" sz="12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sz="1200" b="1" i="0" dirty="0">
                <a:solidFill>
                  <a:srgbClr val="1F2328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Data</a:t>
            </a:r>
            <a:endParaRPr lang="en-US" sz="1200" b="0" i="0" dirty="0">
              <a:solidFill>
                <a:srgbClr val="1F2328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5"/>
              </a:rPr>
              <a:t>metadata standards</a:t>
            </a: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: atomize and standardize nonprofit metadata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6"/>
              </a:rPr>
              <a:t>master concordance file</a:t>
            </a: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: crosswalk and data dictionary for </a:t>
            </a:r>
            <a:r>
              <a:rPr lang="en-US" sz="1200" b="0" i="0" dirty="0" err="1">
                <a:solidFill>
                  <a:srgbClr val="1F2328"/>
                </a:solidFill>
                <a:effectLst/>
                <a:latin typeface="-apple-system"/>
              </a:rPr>
              <a:t>nccs</a:t>
            </a: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 datasets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 err="1">
                <a:solidFill>
                  <a:srgbClr val="1F2328"/>
                </a:solidFill>
                <a:effectLst/>
                <a:latin typeface="-apple-system"/>
                <a:hlinkClick r:id="rId7"/>
              </a:rPr>
              <a:t>nccstools</a:t>
            </a: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: R package with basic data processing helpful across all nonprofit datasets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 err="1">
                <a:solidFill>
                  <a:srgbClr val="1F2328"/>
                </a:solidFill>
                <a:effectLst/>
                <a:latin typeface="-apple-system"/>
                <a:hlinkClick r:id="rId8"/>
              </a:rPr>
              <a:t>nccs</a:t>
            </a: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8"/>
              </a:rPr>
              <a:t>-data-package</a:t>
            </a: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 R package with core data query functionality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 err="1">
                <a:solidFill>
                  <a:srgbClr val="1F2328"/>
                </a:solidFill>
                <a:effectLst/>
                <a:latin typeface="-apple-system"/>
                <a:hlinkClick r:id="rId9"/>
              </a:rPr>
              <a:t>nccs</a:t>
            </a: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9"/>
              </a:rPr>
              <a:t> core data series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 err="1">
                <a:solidFill>
                  <a:srgbClr val="1F2328"/>
                </a:solidFill>
                <a:effectLst/>
                <a:latin typeface="-apple-system"/>
              </a:rPr>
              <a:t>efile</a:t>
            </a:r>
            <a:r>
              <a:rPr lang="en-US" sz="1200" b="1" i="0" dirty="0">
                <a:solidFill>
                  <a:srgbClr val="1F2328"/>
                </a:solidFill>
                <a:effectLst/>
                <a:latin typeface="-apple-system"/>
              </a:rPr>
              <a:t> data series: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10"/>
              </a:rPr>
              <a:t>data retrieval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11"/>
              </a:rPr>
              <a:t>build package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12"/>
              </a:rPr>
              <a:t>foundations dev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1F2328"/>
                </a:solidFill>
                <a:effectLst/>
                <a:latin typeface="-apple-system"/>
              </a:rPr>
              <a:t>compensation data series: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 err="1">
                <a:solidFill>
                  <a:srgbClr val="1F2328"/>
                </a:solidFill>
                <a:effectLst/>
                <a:latin typeface="-apple-system"/>
                <a:hlinkClick r:id="rId13"/>
              </a:rPr>
              <a:t>peopleparser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 err="1">
                <a:solidFill>
                  <a:srgbClr val="1F2328"/>
                </a:solidFill>
                <a:effectLst/>
                <a:latin typeface="-apple-system"/>
                <a:hlinkClick r:id="rId14"/>
              </a:rPr>
              <a:t>titleclassifier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15"/>
              </a:rPr>
              <a:t>IRS Pub 78 Exempt Orgs Database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16"/>
              </a:rPr>
              <a:t>IRS Nonprofit Business Master File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17"/>
              </a:rPr>
              <a:t>IRS 990N Postcard Filers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18"/>
              </a:rPr>
              <a:t>IRS Tax Exempt Revocations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19"/>
              </a:rPr>
              <a:t>IRS 1023-EZ New Nonprofit Metadata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20"/>
              </a:rPr>
              <a:t>527 Political Organization Disclosures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21"/>
              </a:rPr>
              <a:t>Historic Statistics of Income Nonprofit Microdata Samples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22"/>
              </a:rPr>
              <a:t>Historic 990 data from 1982-1994 (pre-NCCS Core)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70F83-B403-0697-C67F-7CD756DA83A6}"/>
              </a:ext>
            </a:extLst>
          </p:cNvPr>
          <p:cNvSpPr txBox="1"/>
          <p:nvPr/>
        </p:nvSpPr>
        <p:spPr>
          <a:xfrm>
            <a:off x="5762135" y="3533846"/>
            <a:ext cx="609442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solidFill>
                  <a:srgbClr val="1F2328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Tools</a:t>
            </a:r>
          </a:p>
          <a:p>
            <a:pPr algn="l"/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1F2328"/>
                </a:solidFill>
                <a:effectLst/>
                <a:latin typeface="-apple-system"/>
              </a:rPr>
              <a:t>census data: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 err="1">
                <a:solidFill>
                  <a:srgbClr val="1F2328"/>
                </a:solidFill>
                <a:effectLst/>
                <a:latin typeface="-apple-system"/>
                <a:hlinkClick r:id="rId23"/>
              </a:rPr>
              <a:t>nccs</a:t>
            </a: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23"/>
              </a:rPr>
              <a:t>-geo</a:t>
            </a: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: crosswalk for geographic conversions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 err="1">
                <a:solidFill>
                  <a:srgbClr val="1F2328"/>
                </a:solidFill>
                <a:effectLst/>
                <a:latin typeface="-apple-system"/>
                <a:hlinkClick r:id="rId24"/>
              </a:rPr>
              <a:t>geocrosswalk</a:t>
            </a: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: package for building census data panels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 err="1">
                <a:solidFill>
                  <a:srgbClr val="1F2328"/>
                </a:solidFill>
                <a:effectLst/>
                <a:latin typeface="-apple-system"/>
                <a:hlinkClick r:id="rId13"/>
              </a:rPr>
              <a:t>peopleparser</a:t>
            </a: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 990 part vii name standardization and gender coding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 err="1">
                <a:solidFill>
                  <a:srgbClr val="1F2328"/>
                </a:solidFill>
                <a:effectLst/>
                <a:latin typeface="-apple-system"/>
                <a:hlinkClick r:id="rId14"/>
              </a:rPr>
              <a:t>titleclassifier</a:t>
            </a: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 990 part vii title standardization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25"/>
              </a:rPr>
              <a:t>fiscal</a:t>
            </a: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 R package for creating a standard set of nonprofit fiscal health metrics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26"/>
              </a:rPr>
              <a:t>compensator</a:t>
            </a: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 R package for automated compensation appraisal of NP executives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 err="1">
                <a:solidFill>
                  <a:srgbClr val="1F2328"/>
                </a:solidFill>
                <a:effectLst/>
                <a:latin typeface="-apple-system"/>
                <a:hlinkClick r:id="rId27"/>
              </a:rPr>
              <a:t>npcompete</a:t>
            </a: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 tool to create standardized metrics of market competitiveness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 err="1">
                <a:solidFill>
                  <a:srgbClr val="1F2328"/>
                </a:solidFill>
                <a:effectLst/>
                <a:latin typeface="-apple-system"/>
                <a:hlinkClick r:id="rId28"/>
              </a:rPr>
              <a:t>webscraper</a:t>
            </a: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: package to assist in automation of web scraping, returns tidy table of text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29"/>
              </a:rPr>
              <a:t>classifying nonprofit missions</a:t>
            </a: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: demo project of how to build a mission classifier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30"/>
              </a:rPr>
              <a:t>ProPublica API</a:t>
            </a: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: task automation through ProPublica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8D6AD-2AEB-B659-1714-B6F2D35CDD95}"/>
              </a:ext>
            </a:extLst>
          </p:cNvPr>
          <p:cNvSpPr txBox="1"/>
          <p:nvPr/>
        </p:nvSpPr>
        <p:spPr>
          <a:xfrm>
            <a:off x="6243809" y="831164"/>
            <a:ext cx="6097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https://github.com/UI-Research/nccs-admin/blob/main/github-directory.md</a:t>
            </a:r>
          </a:p>
        </p:txBody>
      </p:sp>
    </p:spTree>
    <p:extLst>
      <p:ext uri="{BB962C8B-B14F-4D97-AF65-F5344CB8AC3E}">
        <p14:creationId xmlns:p14="http://schemas.microsoft.com/office/powerpoint/2010/main" val="3627403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5FB146-70EE-2831-66F0-F8D2417ED3D7}"/>
              </a:ext>
            </a:extLst>
          </p:cNvPr>
          <p:cNvSpPr/>
          <p:nvPr/>
        </p:nvSpPr>
        <p:spPr>
          <a:xfrm>
            <a:off x="0" y="0"/>
            <a:ext cx="12192000" cy="1422215"/>
          </a:xfrm>
          <a:prstGeom prst="rect">
            <a:avLst/>
          </a:prstGeom>
          <a:solidFill>
            <a:srgbClr val="4D71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3C5EE-242B-1083-8150-A56CE9EB118D}"/>
              </a:ext>
            </a:extLst>
          </p:cNvPr>
          <p:cNvSpPr txBox="1"/>
          <p:nvPr/>
        </p:nvSpPr>
        <p:spPr>
          <a:xfrm>
            <a:off x="2297436" y="321262"/>
            <a:ext cx="1200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OLD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CA81BF-FDA6-43E5-987F-578E480AF440}"/>
              </a:ext>
            </a:extLst>
          </p:cNvPr>
          <p:cNvSpPr txBox="1"/>
          <p:nvPr/>
        </p:nvSpPr>
        <p:spPr>
          <a:xfrm>
            <a:off x="8088302" y="34270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NEW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F8365E30-DDA9-D679-0DCC-3B2D9D67F27D}"/>
              </a:ext>
            </a:extLst>
          </p:cNvPr>
          <p:cNvSpPr/>
          <p:nvPr/>
        </p:nvSpPr>
        <p:spPr>
          <a:xfrm>
            <a:off x="1783750" y="1986980"/>
            <a:ext cx="10231948" cy="436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91440" numCol="2" anchor="t">
            <a:noAutofit/>
          </a:bodyPr>
          <a:lstStyle/>
          <a:p>
            <a:pPr marL="461645" lvl="1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tabLst>
                <a:tab pos="0" algn="l"/>
              </a:tabLst>
            </a:pPr>
            <a:r>
              <a:rPr lang="en-US" sz="2400" dirty="0">
                <a:solidFill>
                  <a:srgbClr val="3399FF"/>
                </a:solidFill>
                <a:latin typeface="Lato" panose="020F0502020204030203" pitchFamily="34" charset="77"/>
              </a:rPr>
              <a:t>OLD STACK</a:t>
            </a:r>
          </a:p>
          <a:p>
            <a:pPr marL="914400" lvl="1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dirty="0">
                <a:latin typeface="Lato" panose="020F0502020204030203" pitchFamily="34" charset="77"/>
              </a:rPr>
              <a:t>SQL + CSV</a:t>
            </a:r>
          </a:p>
          <a:p>
            <a:pPr marL="914400" lvl="1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-1" dirty="0">
                <a:latin typeface="Lato" panose="020F0502020204030203" pitchFamily="34" charset="77"/>
              </a:rPr>
              <a:t>Python + R</a:t>
            </a:r>
          </a:p>
          <a:p>
            <a:pPr marL="914400" lvl="1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spc="-1" dirty="0">
                <a:latin typeface="Lato" panose="020F0502020204030203" pitchFamily="34" charset="77"/>
              </a:rPr>
              <a:t>AWS </a:t>
            </a:r>
          </a:p>
          <a:p>
            <a:pPr marL="914400" lvl="1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spc="-1" dirty="0">
                <a:latin typeface="Lato" panose="020F0502020204030203" pitchFamily="34" charset="77"/>
              </a:rPr>
              <a:t>(Great Expectations)</a:t>
            </a:r>
          </a:p>
          <a:p>
            <a:pPr marL="914400" lvl="1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-1" dirty="0">
                <a:latin typeface="Lato" panose="020F0502020204030203" pitchFamily="34" charset="77"/>
              </a:rPr>
              <a:t>Drupal </a:t>
            </a:r>
            <a:r>
              <a:rPr lang="en-US" sz="2400" spc="-1" dirty="0">
                <a:latin typeface="Lato" panose="020F0502020204030203" pitchFamily="34" charset="77"/>
              </a:rPr>
              <a:t>(website)</a:t>
            </a:r>
          </a:p>
          <a:p>
            <a:pPr marL="914400" lvl="1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-1" dirty="0">
                <a:latin typeface="Lato" panose="020F0502020204030203" pitchFamily="34" charset="77"/>
              </a:rPr>
              <a:t>PHP (data dictionary)</a:t>
            </a:r>
          </a:p>
          <a:p>
            <a:pPr marL="914400" lvl="1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endParaRPr lang="en-US" sz="2400" spc="-1" dirty="0">
              <a:latin typeface="Lato" panose="020F0502020204030203" pitchFamily="34" charset="77"/>
            </a:endParaRPr>
          </a:p>
          <a:p>
            <a:pPr marL="461645" lvl="1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tabLst>
                <a:tab pos="0" algn="l"/>
              </a:tabLst>
            </a:pPr>
            <a:r>
              <a:rPr lang="en-US" sz="2400" spc="-1" dirty="0">
                <a:solidFill>
                  <a:srgbClr val="3399FF"/>
                </a:solidFill>
                <a:latin typeface="Lato" panose="020F0502020204030203" pitchFamily="34" charset="77"/>
              </a:rPr>
              <a:t>	NEW STACK</a:t>
            </a:r>
          </a:p>
          <a:p>
            <a:pPr marL="1371600" lvl="2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-1" dirty="0">
                <a:latin typeface="Lato" panose="020F0502020204030203" pitchFamily="34" charset="77"/>
              </a:rPr>
              <a:t>CSV</a:t>
            </a:r>
          </a:p>
          <a:p>
            <a:pPr marL="1371600" lvl="2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spc="-1" dirty="0">
                <a:latin typeface="Lato" panose="020F0502020204030203" pitchFamily="34" charset="77"/>
              </a:rPr>
              <a:t>R</a:t>
            </a:r>
          </a:p>
          <a:p>
            <a:pPr marL="1371600" lvl="2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-1" dirty="0">
                <a:latin typeface="Lato" panose="020F0502020204030203" pitchFamily="34" charset="77"/>
              </a:rPr>
              <a:t>GitHub Pages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8000"/>
              </a:lnSpc>
              <a:spcAft>
                <a:spcPts val="1199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8000"/>
              </a:lnSpc>
              <a:spcAft>
                <a:spcPts val="1199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1549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5FB146-70EE-2831-66F0-F8D2417ED3D7}"/>
              </a:ext>
            </a:extLst>
          </p:cNvPr>
          <p:cNvSpPr/>
          <p:nvPr/>
        </p:nvSpPr>
        <p:spPr>
          <a:xfrm>
            <a:off x="0" y="0"/>
            <a:ext cx="12192000" cy="1422215"/>
          </a:xfrm>
          <a:prstGeom prst="rect">
            <a:avLst/>
          </a:prstGeom>
          <a:solidFill>
            <a:srgbClr val="4D71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3C5EE-242B-1083-8150-A56CE9EB118D}"/>
              </a:ext>
            </a:extLst>
          </p:cNvPr>
          <p:cNvSpPr txBox="1"/>
          <p:nvPr/>
        </p:nvSpPr>
        <p:spPr>
          <a:xfrm>
            <a:off x="2297436" y="321262"/>
            <a:ext cx="1200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OLD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CA81BF-FDA6-43E5-987F-578E480AF440}"/>
              </a:ext>
            </a:extLst>
          </p:cNvPr>
          <p:cNvSpPr txBox="1"/>
          <p:nvPr/>
        </p:nvSpPr>
        <p:spPr>
          <a:xfrm>
            <a:off x="8088302" y="34270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NEW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F8365E30-DDA9-D679-0DCC-3B2D9D67F27D}"/>
              </a:ext>
            </a:extLst>
          </p:cNvPr>
          <p:cNvSpPr/>
          <p:nvPr/>
        </p:nvSpPr>
        <p:spPr>
          <a:xfrm>
            <a:off x="1783750" y="1986980"/>
            <a:ext cx="10231948" cy="436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91440" numCol="2" anchor="t">
            <a:noAutofit/>
          </a:bodyPr>
          <a:lstStyle/>
          <a:p>
            <a:pPr marL="461645" lvl="1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tabLst>
                <a:tab pos="0" algn="l"/>
              </a:tabLst>
            </a:pPr>
            <a:r>
              <a:rPr lang="en-US" sz="2400" dirty="0">
                <a:solidFill>
                  <a:srgbClr val="3399FF"/>
                </a:solidFill>
                <a:latin typeface="Lato" panose="020F0502020204030203" pitchFamily="34" charset="77"/>
              </a:rPr>
              <a:t>OLD Data</a:t>
            </a:r>
          </a:p>
          <a:p>
            <a:pPr marL="914400" lvl="1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dirty="0">
                <a:latin typeface="Lato" panose="020F0502020204030203" pitchFamily="34" charset="77"/>
              </a:rPr>
              <a:t>SQL + CSV</a:t>
            </a:r>
          </a:p>
          <a:p>
            <a:pPr marL="914400" lvl="1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-1" dirty="0">
                <a:latin typeface="Lato" panose="020F0502020204030203" pitchFamily="34" charset="77"/>
              </a:rPr>
              <a:t>Python + R</a:t>
            </a:r>
          </a:p>
          <a:p>
            <a:pPr marL="914400" lvl="1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spc="-1" dirty="0">
                <a:latin typeface="Lato" panose="020F0502020204030203" pitchFamily="34" charset="77"/>
              </a:rPr>
              <a:t>AWS </a:t>
            </a:r>
          </a:p>
          <a:p>
            <a:pPr marL="914400" lvl="1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spc="-1" dirty="0">
                <a:latin typeface="Lato" panose="020F0502020204030203" pitchFamily="34" charset="77"/>
              </a:rPr>
              <a:t>(Great Expectations)</a:t>
            </a:r>
          </a:p>
          <a:p>
            <a:pPr marL="914400" lvl="1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-1" dirty="0">
                <a:latin typeface="Lato" panose="020F0502020204030203" pitchFamily="34" charset="77"/>
              </a:rPr>
              <a:t>Drupal </a:t>
            </a:r>
            <a:r>
              <a:rPr lang="en-US" sz="2400" spc="-1" dirty="0">
                <a:latin typeface="Lato" panose="020F0502020204030203" pitchFamily="34" charset="77"/>
              </a:rPr>
              <a:t>(website)</a:t>
            </a:r>
          </a:p>
          <a:p>
            <a:pPr marL="914400" lvl="1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-1" dirty="0">
                <a:latin typeface="Lato" panose="020F0502020204030203" pitchFamily="34" charset="77"/>
              </a:rPr>
              <a:t>PHP (data dictionary)</a:t>
            </a:r>
          </a:p>
          <a:p>
            <a:pPr marL="914400" lvl="1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endParaRPr lang="en-US" sz="2400" spc="-1" dirty="0">
              <a:latin typeface="Lato" panose="020F0502020204030203" pitchFamily="34" charset="77"/>
            </a:endParaRPr>
          </a:p>
          <a:p>
            <a:pPr marL="461645" lvl="1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tabLst>
                <a:tab pos="0" algn="l"/>
              </a:tabLst>
            </a:pPr>
            <a:r>
              <a:rPr lang="en-US" sz="2400" spc="-1" dirty="0">
                <a:solidFill>
                  <a:srgbClr val="3399FF"/>
                </a:solidFill>
                <a:latin typeface="Lato" panose="020F0502020204030203" pitchFamily="34" charset="77"/>
              </a:rPr>
              <a:t>	NEW Data</a:t>
            </a:r>
          </a:p>
          <a:p>
            <a:pPr marL="1371600" lvl="2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-1" dirty="0">
                <a:latin typeface="Lato" panose="020F0502020204030203" pitchFamily="34" charset="77"/>
              </a:rPr>
              <a:t>CSV</a:t>
            </a:r>
          </a:p>
          <a:p>
            <a:pPr marL="1371600" lvl="2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spc="-1" dirty="0">
                <a:latin typeface="Lato" panose="020F0502020204030203" pitchFamily="34" charset="77"/>
              </a:rPr>
              <a:t>R</a:t>
            </a:r>
          </a:p>
          <a:p>
            <a:pPr marL="1371600" lvl="2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-1" dirty="0">
                <a:latin typeface="Lato" panose="020F0502020204030203" pitchFamily="34" charset="77"/>
              </a:rPr>
              <a:t>GitHub Pages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8000"/>
              </a:lnSpc>
              <a:spcAft>
                <a:spcPts val="1199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8000"/>
              </a:lnSpc>
              <a:spcAft>
                <a:spcPts val="1199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2642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5FB146-70EE-2831-66F0-F8D2417ED3D7}"/>
              </a:ext>
            </a:extLst>
          </p:cNvPr>
          <p:cNvSpPr/>
          <p:nvPr/>
        </p:nvSpPr>
        <p:spPr>
          <a:xfrm>
            <a:off x="0" y="0"/>
            <a:ext cx="12192000" cy="1422215"/>
          </a:xfrm>
          <a:prstGeom prst="rect">
            <a:avLst/>
          </a:prstGeom>
          <a:solidFill>
            <a:srgbClr val="4D71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8ADC38-898E-5FDA-C8E7-7BB82E92427D}"/>
              </a:ext>
            </a:extLst>
          </p:cNvPr>
          <p:cNvSpPr txBox="1"/>
          <p:nvPr/>
        </p:nvSpPr>
        <p:spPr>
          <a:xfrm>
            <a:off x="705775" y="1875935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Raw </a:t>
            </a:r>
          </a:p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E3CA7-43E3-8CCB-1DF8-007CEA284225}"/>
              </a:ext>
            </a:extLst>
          </p:cNvPr>
          <p:cNvSpPr txBox="1"/>
          <p:nvPr/>
        </p:nvSpPr>
        <p:spPr>
          <a:xfrm>
            <a:off x="408418" y="2938118"/>
            <a:ext cx="1340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</a:t>
            </a:r>
          </a:p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4AEE6-9627-D65A-8ABD-7D3332961090}"/>
              </a:ext>
            </a:extLst>
          </p:cNvPr>
          <p:cNvSpPr txBox="1"/>
          <p:nvPr/>
        </p:nvSpPr>
        <p:spPr>
          <a:xfrm>
            <a:off x="511010" y="4000301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</a:t>
            </a:r>
          </a:p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Cleaning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07D92-09BD-D3E0-70AC-262D71774DCF}"/>
              </a:ext>
            </a:extLst>
          </p:cNvPr>
          <p:cNvSpPr txBox="1"/>
          <p:nvPr/>
        </p:nvSpPr>
        <p:spPr>
          <a:xfrm>
            <a:off x="171173" y="5062483"/>
            <a:ext cx="181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</a:t>
            </a:r>
          </a:p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Harmonization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7846B-4931-F99C-6008-620DA963D0C2}"/>
              </a:ext>
            </a:extLst>
          </p:cNvPr>
          <p:cNvSpPr txBox="1"/>
          <p:nvPr/>
        </p:nvSpPr>
        <p:spPr>
          <a:xfrm>
            <a:off x="527841" y="6124665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</a:t>
            </a:r>
          </a:p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FEEF7-CCBD-CE1A-FEF8-B49E76FAC7CE}"/>
              </a:ext>
            </a:extLst>
          </p:cNvPr>
          <p:cNvCxnSpPr>
            <a:cxnSpLocks/>
          </p:cNvCxnSpPr>
          <p:nvPr/>
        </p:nvCxnSpPr>
        <p:spPr>
          <a:xfrm>
            <a:off x="175389" y="2742175"/>
            <a:ext cx="1073642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CB4827-949E-578D-138F-39F6DED93038}"/>
              </a:ext>
            </a:extLst>
          </p:cNvPr>
          <p:cNvCxnSpPr>
            <a:cxnSpLocks/>
          </p:cNvCxnSpPr>
          <p:nvPr/>
        </p:nvCxnSpPr>
        <p:spPr>
          <a:xfrm>
            <a:off x="175389" y="3762322"/>
            <a:ext cx="1073642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0D5C61-4AF4-56BF-AD55-DE6707B39053}"/>
              </a:ext>
            </a:extLst>
          </p:cNvPr>
          <p:cNvCxnSpPr>
            <a:cxnSpLocks/>
          </p:cNvCxnSpPr>
          <p:nvPr/>
        </p:nvCxnSpPr>
        <p:spPr>
          <a:xfrm>
            <a:off x="175389" y="4844673"/>
            <a:ext cx="1073642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5C9CF9-FFCA-3826-3EF8-BF7167CBE400}"/>
              </a:ext>
            </a:extLst>
          </p:cNvPr>
          <p:cNvCxnSpPr>
            <a:cxnSpLocks/>
          </p:cNvCxnSpPr>
          <p:nvPr/>
        </p:nvCxnSpPr>
        <p:spPr>
          <a:xfrm>
            <a:off x="237593" y="5955016"/>
            <a:ext cx="1073642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logo for a nonprofit organization&#10;&#10;Description automatically generated">
            <a:extLst>
              <a:ext uri="{FF2B5EF4-FFF2-40B4-BE49-F238E27FC236}">
                <a16:creationId xmlns:a16="http://schemas.microsoft.com/office/drawing/2014/main" id="{52658524-F163-7230-CFC9-1B3016E89C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28"/>
          <a:stretch/>
        </p:blipFill>
        <p:spPr>
          <a:xfrm>
            <a:off x="2800760" y="0"/>
            <a:ext cx="7088452" cy="14222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53C5EE-242B-1083-8150-A56CE9EB118D}"/>
              </a:ext>
            </a:extLst>
          </p:cNvPr>
          <p:cNvSpPr txBox="1"/>
          <p:nvPr/>
        </p:nvSpPr>
        <p:spPr>
          <a:xfrm>
            <a:off x="2297436" y="321262"/>
            <a:ext cx="1200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OLD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CA81BF-FDA6-43E5-987F-578E480AF440}"/>
              </a:ext>
            </a:extLst>
          </p:cNvPr>
          <p:cNvSpPr txBox="1"/>
          <p:nvPr/>
        </p:nvSpPr>
        <p:spPr>
          <a:xfrm>
            <a:off x="9260671" y="32126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NEW</a:t>
            </a:r>
          </a:p>
        </p:txBody>
      </p:sp>
      <p:pic>
        <p:nvPicPr>
          <p:cNvPr id="19" name="Graphic 18" descr="Group of people with solid fill">
            <a:extLst>
              <a:ext uri="{FF2B5EF4-FFF2-40B4-BE49-F238E27FC236}">
                <a16:creationId xmlns:a16="http://schemas.microsoft.com/office/drawing/2014/main" id="{E97AA403-F711-9C9A-9718-DB0673861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1542" y="1679080"/>
            <a:ext cx="914400" cy="914400"/>
          </a:xfrm>
          <a:prstGeom prst="rect">
            <a:avLst/>
          </a:prstGeom>
        </p:spPr>
      </p:pic>
      <p:pic>
        <p:nvPicPr>
          <p:cNvPr id="23" name="Graphic 22" descr="Children with solid fill">
            <a:extLst>
              <a:ext uri="{FF2B5EF4-FFF2-40B4-BE49-F238E27FC236}">
                <a16:creationId xmlns:a16="http://schemas.microsoft.com/office/drawing/2014/main" id="{78ABADB5-246C-3792-6504-18D9AB6BB3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0736" y="3955492"/>
            <a:ext cx="696012" cy="696012"/>
          </a:xfrm>
          <a:prstGeom prst="rect">
            <a:avLst/>
          </a:prstGeom>
        </p:spPr>
      </p:pic>
      <p:pic>
        <p:nvPicPr>
          <p:cNvPr id="24" name="Graphic 23" descr="Group of men with solid fill">
            <a:extLst>
              <a:ext uri="{FF2B5EF4-FFF2-40B4-BE49-F238E27FC236}">
                <a16:creationId xmlns:a16="http://schemas.microsoft.com/office/drawing/2014/main" id="{78778AE6-21D5-0A41-A668-7F46F17E65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26150" y="5087070"/>
            <a:ext cx="545184" cy="545184"/>
          </a:xfrm>
          <a:prstGeom prst="rect">
            <a:avLst/>
          </a:prstGeom>
        </p:spPr>
      </p:pic>
      <p:pic>
        <p:nvPicPr>
          <p:cNvPr id="25" name="Graphic 24" descr="Group of men with solid fill">
            <a:extLst>
              <a:ext uri="{FF2B5EF4-FFF2-40B4-BE49-F238E27FC236}">
                <a16:creationId xmlns:a16="http://schemas.microsoft.com/office/drawing/2014/main" id="{FBB0D01D-D9E4-3EB9-BED3-F13049975E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26150" y="6126984"/>
            <a:ext cx="545184" cy="545184"/>
          </a:xfrm>
          <a:prstGeom prst="rect">
            <a:avLst/>
          </a:prstGeom>
        </p:spPr>
      </p:pic>
      <p:pic>
        <p:nvPicPr>
          <p:cNvPr id="27" name="Graphic 26" descr="Man with solid fill">
            <a:extLst>
              <a:ext uri="{FF2B5EF4-FFF2-40B4-BE49-F238E27FC236}">
                <a16:creationId xmlns:a16="http://schemas.microsoft.com/office/drawing/2014/main" id="{73FBC36B-4A0A-A40E-E4C4-FF75BB11D8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26150" y="2989511"/>
            <a:ext cx="543543" cy="543543"/>
          </a:xfrm>
          <a:prstGeom prst="rect">
            <a:avLst/>
          </a:prstGeom>
        </p:spPr>
      </p:pic>
      <p:pic>
        <p:nvPicPr>
          <p:cNvPr id="31" name="Graphic 30" descr="Syncing cloud with solid fill">
            <a:extLst>
              <a:ext uri="{FF2B5EF4-FFF2-40B4-BE49-F238E27FC236}">
                <a16:creationId xmlns:a16="http://schemas.microsoft.com/office/drawing/2014/main" id="{FB4E8F3E-78BA-D74F-06D6-1F90EE9CBE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30113" y="1801587"/>
            <a:ext cx="671704" cy="671704"/>
          </a:xfrm>
          <a:prstGeom prst="rect">
            <a:avLst/>
          </a:prstGeom>
        </p:spPr>
      </p:pic>
      <p:pic>
        <p:nvPicPr>
          <p:cNvPr id="37" name="Graphic 36" descr="Programmer female with solid fill">
            <a:extLst>
              <a:ext uri="{FF2B5EF4-FFF2-40B4-BE49-F238E27FC236}">
                <a16:creationId xmlns:a16="http://schemas.microsoft.com/office/drawing/2014/main" id="{0BA8C4EC-0CDD-7E61-0821-88EBAA50A8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76607" y="3982016"/>
            <a:ext cx="625210" cy="625210"/>
          </a:xfrm>
          <a:prstGeom prst="rect">
            <a:avLst/>
          </a:prstGeom>
        </p:spPr>
      </p:pic>
      <p:pic>
        <p:nvPicPr>
          <p:cNvPr id="39" name="Graphic 38" descr="Illustrator with solid fill">
            <a:extLst>
              <a:ext uri="{FF2B5EF4-FFF2-40B4-BE49-F238E27FC236}">
                <a16:creationId xmlns:a16="http://schemas.microsoft.com/office/drawing/2014/main" id="{5A11CF09-8351-BF3E-3A0C-12D1AAC37BE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65658" y="6042615"/>
            <a:ext cx="602028" cy="602028"/>
          </a:xfrm>
          <a:prstGeom prst="rect">
            <a:avLst/>
          </a:prstGeom>
        </p:spPr>
      </p:pic>
      <p:pic>
        <p:nvPicPr>
          <p:cNvPr id="47" name="Graphic 46" descr="Cmd Terminal with solid fill">
            <a:extLst>
              <a:ext uri="{FF2B5EF4-FFF2-40B4-BE49-F238E27FC236}">
                <a16:creationId xmlns:a16="http://schemas.microsoft.com/office/drawing/2014/main" id="{73901408-4174-2C1E-174E-4D4B3627C71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69439" y="2854636"/>
            <a:ext cx="793052" cy="793052"/>
          </a:xfrm>
          <a:prstGeom prst="rect">
            <a:avLst/>
          </a:prstGeom>
        </p:spPr>
      </p:pic>
      <p:pic>
        <p:nvPicPr>
          <p:cNvPr id="5124" name="Picture 4" descr="Copyright Symbol R Transparent">
            <a:extLst>
              <a:ext uri="{FF2B5EF4-FFF2-40B4-BE49-F238E27FC236}">
                <a16:creationId xmlns:a16="http://schemas.microsoft.com/office/drawing/2014/main" id="{9A8452E6-0937-3EA4-59DB-3B1B54AE2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633" y="5087070"/>
            <a:ext cx="545184" cy="54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C37222D-AA81-8B67-73B1-C95145251F97}"/>
              </a:ext>
            </a:extLst>
          </p:cNvPr>
          <p:cNvSpPr txBox="1"/>
          <p:nvPr/>
        </p:nvSpPr>
        <p:spPr>
          <a:xfrm>
            <a:off x="3760347" y="1856056"/>
            <a:ext cx="1593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Hand entry of data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CB2C6F-72A9-5FF6-1091-D043B5E87A72}"/>
              </a:ext>
            </a:extLst>
          </p:cNvPr>
          <p:cNvSpPr txBox="1"/>
          <p:nvPr/>
        </p:nvSpPr>
        <p:spPr>
          <a:xfrm>
            <a:off x="7242930" y="1861472"/>
            <a:ext cx="1593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Automation /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warehouse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AF090F-2DEC-26C7-B4F6-E55076531431}"/>
              </a:ext>
            </a:extLst>
          </p:cNvPr>
          <p:cNvSpPr txBox="1"/>
          <p:nvPr/>
        </p:nvSpPr>
        <p:spPr>
          <a:xfrm>
            <a:off x="3760347" y="3055119"/>
            <a:ext cx="1593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Contractors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A74A2C-FF3A-7E88-61DD-66AF2455EE6D}"/>
              </a:ext>
            </a:extLst>
          </p:cNvPr>
          <p:cNvSpPr txBox="1"/>
          <p:nvPr/>
        </p:nvSpPr>
        <p:spPr>
          <a:xfrm>
            <a:off x="3760347" y="4075265"/>
            <a:ext cx="1593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Interns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9AE163-D60E-532A-D1B1-3535DF951AA3}"/>
              </a:ext>
            </a:extLst>
          </p:cNvPr>
          <p:cNvSpPr txBox="1"/>
          <p:nvPr/>
        </p:nvSpPr>
        <p:spPr>
          <a:xfrm>
            <a:off x="3760347" y="5177205"/>
            <a:ext cx="1593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Researchers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5976A2-4732-DD6B-9B46-6006D763CCCA}"/>
              </a:ext>
            </a:extLst>
          </p:cNvPr>
          <p:cNvSpPr txBox="1"/>
          <p:nvPr/>
        </p:nvSpPr>
        <p:spPr>
          <a:xfrm>
            <a:off x="3760347" y="6224997"/>
            <a:ext cx="1593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Team of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163ED6-D558-C1ED-586C-4F9F8F700F41}"/>
              </a:ext>
            </a:extLst>
          </p:cNvPr>
          <p:cNvSpPr txBox="1"/>
          <p:nvPr/>
        </p:nvSpPr>
        <p:spPr>
          <a:xfrm>
            <a:off x="7149805" y="2957854"/>
            <a:ext cx="1779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NCCS data 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pipeline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194D89-A8A3-7B75-CA24-A1EDE6E90F2F}"/>
              </a:ext>
            </a:extLst>
          </p:cNvPr>
          <p:cNvSpPr txBox="1"/>
          <p:nvPr/>
        </p:nvSpPr>
        <p:spPr>
          <a:xfrm>
            <a:off x="7165875" y="4011311"/>
            <a:ext cx="1779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entury Gothic" panose="020B0502020202020204" pitchFamily="34" charset="0"/>
              </a:rPr>
              <a:t>datagood</a:t>
            </a:r>
            <a:endParaRPr lang="en-US" sz="1600" dirty="0">
              <a:latin typeface="Century Gothic" panose="020B0502020202020204" pitchFamily="34" charset="0"/>
            </a:endParaRP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workflow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D4648C2-9723-AD7B-A77B-8A1BF63D42E4}"/>
              </a:ext>
            </a:extLst>
          </p:cNvPr>
          <p:cNvSpPr txBox="1"/>
          <p:nvPr/>
        </p:nvSpPr>
        <p:spPr>
          <a:xfrm>
            <a:off x="7242930" y="5035343"/>
            <a:ext cx="1779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entury Gothic" panose="020B0502020202020204" pitchFamily="34" charset="0"/>
              </a:rPr>
              <a:t>nccsdata</a:t>
            </a:r>
            <a:endParaRPr lang="en-US" sz="1600" dirty="0">
              <a:latin typeface="Century Gothic" panose="020B0502020202020204" pitchFamily="34" charset="0"/>
            </a:endParaRP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packages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14EBA5-0BA3-FBA2-217C-3E518B4D9C23}"/>
              </a:ext>
            </a:extLst>
          </p:cNvPr>
          <p:cNvSpPr txBox="1"/>
          <p:nvPr/>
        </p:nvSpPr>
        <p:spPr>
          <a:xfrm>
            <a:off x="7242930" y="6101886"/>
            <a:ext cx="1779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templates /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dashboards</a:t>
            </a:r>
          </a:p>
        </p:txBody>
      </p:sp>
      <p:pic>
        <p:nvPicPr>
          <p:cNvPr id="7" name="Picture 6" descr="Open Science – Open Social Work">
            <a:extLst>
              <a:ext uri="{FF2B5EF4-FFF2-40B4-BE49-F238E27FC236}">
                <a16:creationId xmlns:a16="http://schemas.microsoft.com/office/drawing/2014/main" id="{0E61218D-5D95-B4F1-CCB0-A03C694B3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993" y="2401266"/>
            <a:ext cx="479107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51CE06-10CD-EC19-6DD8-3981D215AFAE}"/>
              </a:ext>
            </a:extLst>
          </p:cNvPr>
          <p:cNvSpPr txBox="1"/>
          <p:nvPr/>
        </p:nvSpPr>
        <p:spPr>
          <a:xfrm>
            <a:off x="7049129" y="1828529"/>
            <a:ext cx="3466013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OPEN SCIENCE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2B8778-0356-F914-48C7-25AC09D6F146}"/>
              </a:ext>
            </a:extLst>
          </p:cNvPr>
          <p:cNvSpPr txBox="1"/>
          <p:nvPr/>
        </p:nvSpPr>
        <p:spPr>
          <a:xfrm>
            <a:off x="1515215" y="2217074"/>
            <a:ext cx="4686088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40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not reproducible!</a:t>
            </a:r>
          </a:p>
          <a:p>
            <a:pPr algn="ctr"/>
            <a:endParaRPr lang="en-US" sz="40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hard to sustain</a:t>
            </a:r>
          </a:p>
          <a:p>
            <a:pPr algn="ctr"/>
            <a:endParaRPr lang="en-US" sz="40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algn="ctr"/>
            <a:endParaRPr lang="en-US" sz="40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88048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8991720" y="6467760"/>
            <a:ext cx="274068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B537F2BC-6D20-431C-90CD-78221CF18B41}" type="slidenum">
              <a:rPr lang="en-US" sz="1000" b="0" strike="noStrike" spc="-1">
                <a:solidFill>
                  <a:srgbClr val="B7B6B7"/>
                </a:solidFill>
                <a:latin typeface="Lato"/>
                <a:ea typeface="Lato"/>
              </a:rPr>
              <a:t>27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457200" y="533520"/>
            <a:ext cx="11275200" cy="115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400" b="1" strike="noStrike" spc="-1" dirty="0">
                <a:latin typeface="Lato"/>
                <a:ea typeface="DejaVu Sans"/>
              </a:rPr>
              <a:t>Scaling the research process</a:t>
            </a:r>
            <a:endParaRPr lang="en-US" sz="3400" b="0" strike="noStrike" spc="-1" dirty="0">
              <a:latin typeface="Arial"/>
            </a:endParaRPr>
          </a:p>
        </p:txBody>
      </p:sp>
      <p:sp>
        <p:nvSpPr>
          <p:cNvPr id="445" name="CustomShape 3"/>
          <p:cNvSpPr/>
          <p:nvPr/>
        </p:nvSpPr>
        <p:spPr>
          <a:xfrm>
            <a:off x="3574472" y="1607643"/>
            <a:ext cx="8157927" cy="6724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91440" anchor="t">
            <a:noAutofit/>
          </a:bodyPr>
          <a:lstStyle/>
          <a:p>
            <a:pPr marL="460080" indent="-457200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sz="2000" dirty="0">
                <a:latin typeface="+mj-lt"/>
                <a:ea typeface="Lato"/>
                <a:cs typeface="Lato"/>
              </a:rPr>
              <a:t>Automate data cleaning processes and improve metadata. </a:t>
            </a:r>
          </a:p>
          <a:p>
            <a:pPr>
              <a:lnSpc>
                <a:spcPct val="108000"/>
              </a:lnSpc>
              <a:spcAft>
                <a:spcPts val="1199"/>
              </a:spcAft>
              <a:tabLst>
                <a:tab pos="0" algn="l"/>
              </a:tabLst>
            </a:pPr>
            <a:endParaRPr lang="en-US" sz="2400" spc="-1" dirty="0">
              <a:latin typeface="+mj-lt"/>
              <a:ea typeface="Lato" panose="020F0502020204030203" pitchFamily="34" charset="77"/>
              <a:cs typeface="Lato" panose="020F0502020204030203" pitchFamily="34" charset="77"/>
            </a:endParaRP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935F1743-7FC3-390A-3A80-C9D48A47799E}"/>
              </a:ext>
            </a:extLst>
          </p:cNvPr>
          <p:cNvSpPr/>
          <p:nvPr/>
        </p:nvSpPr>
        <p:spPr>
          <a:xfrm>
            <a:off x="827511" y="1388319"/>
            <a:ext cx="2188822" cy="1154880"/>
          </a:xfrm>
          <a:prstGeom prst="flowChartMagneticDisk">
            <a:avLst/>
          </a:prstGeom>
          <a:solidFill>
            <a:srgbClr val="2DB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Lato" panose="020F0502020204030203" pitchFamily="34" charset="0"/>
              </a:rPr>
              <a:t>titleclassifier</a:t>
            </a: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</a:rPr>
              <a:t> R package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D690DEF4-6630-1090-7194-5A95DDF91148}"/>
              </a:ext>
            </a:extLst>
          </p:cNvPr>
          <p:cNvSpPr/>
          <p:nvPr/>
        </p:nvSpPr>
        <p:spPr>
          <a:xfrm>
            <a:off x="823841" y="2680490"/>
            <a:ext cx="2188822" cy="1154880"/>
          </a:xfrm>
          <a:prstGeom prst="flowChartMagneticDisk">
            <a:avLst/>
          </a:prstGeom>
          <a:solidFill>
            <a:srgbClr val="2DB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</a:rPr>
              <a:t>compensator R package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623E1392-C10C-9E16-EACF-729B4240194A}"/>
              </a:ext>
            </a:extLst>
          </p:cNvPr>
          <p:cNvSpPr/>
          <p:nvPr/>
        </p:nvSpPr>
        <p:spPr>
          <a:xfrm>
            <a:off x="3574473" y="2973834"/>
            <a:ext cx="8157927" cy="6724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91440" anchor="t">
            <a:noAutofit/>
          </a:bodyPr>
          <a:lstStyle/>
          <a:p>
            <a:pPr marL="460080" indent="-457200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sz="2000" dirty="0">
                <a:latin typeface="+mj-lt"/>
                <a:ea typeface="Lato"/>
                <a:cs typeface="Lato"/>
              </a:rPr>
              <a:t>Advance methodologies on common analytical tasks in the sector </a:t>
            </a:r>
          </a:p>
          <a:p>
            <a:pPr>
              <a:lnSpc>
                <a:spcPct val="108000"/>
              </a:lnSpc>
              <a:spcAft>
                <a:spcPts val="1199"/>
              </a:spcAft>
              <a:tabLst>
                <a:tab pos="0" algn="l"/>
              </a:tabLst>
            </a:pPr>
            <a:endParaRPr lang="en-US" sz="2400" spc="-1" dirty="0">
              <a:latin typeface="+mj-lt"/>
              <a:ea typeface="Lato" panose="020F0502020204030203" pitchFamily="34" charset="77"/>
              <a:cs typeface="Lato" panose="020F0502020204030203" pitchFamily="34" charset="77"/>
            </a:endParaRP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E335C2CD-1427-A35F-C28E-8D0CB1903A64}"/>
              </a:ext>
            </a:extLst>
          </p:cNvPr>
          <p:cNvSpPr/>
          <p:nvPr/>
        </p:nvSpPr>
        <p:spPr>
          <a:xfrm>
            <a:off x="823841" y="3961152"/>
            <a:ext cx="2188822" cy="1154880"/>
          </a:xfrm>
          <a:prstGeom prst="flowChartMagneticDisk">
            <a:avLst/>
          </a:prstGeom>
          <a:solidFill>
            <a:srgbClr val="2DB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Lato" panose="020F0502020204030203" pitchFamily="34" charset="0"/>
              </a:rPr>
              <a:t>missionmatch</a:t>
            </a: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</a:rPr>
              <a:t> R package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F6011EE3-EF7F-DA08-3974-1A7B36390E82}"/>
              </a:ext>
            </a:extLst>
          </p:cNvPr>
          <p:cNvSpPr/>
          <p:nvPr/>
        </p:nvSpPr>
        <p:spPr>
          <a:xfrm>
            <a:off x="457200" y="5268432"/>
            <a:ext cx="2188822" cy="1154880"/>
          </a:xfrm>
          <a:prstGeom prst="flowChartMagneticDisk">
            <a:avLst/>
          </a:prstGeom>
          <a:solidFill>
            <a:srgbClr val="2DB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2374980B-9722-C00C-B0F1-7C00F19A5D96}"/>
              </a:ext>
            </a:extLst>
          </p:cNvPr>
          <p:cNvSpPr/>
          <p:nvPr/>
        </p:nvSpPr>
        <p:spPr>
          <a:xfrm>
            <a:off x="823841" y="5268432"/>
            <a:ext cx="2188822" cy="1154880"/>
          </a:xfrm>
          <a:prstGeom prst="flowChartMagneticDisk">
            <a:avLst/>
          </a:prstGeom>
          <a:solidFill>
            <a:srgbClr val="2DB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19905773-9A01-D8A0-6654-43F293D891EF}"/>
              </a:ext>
            </a:extLst>
          </p:cNvPr>
          <p:cNvSpPr/>
          <p:nvPr/>
        </p:nvSpPr>
        <p:spPr>
          <a:xfrm>
            <a:off x="1302522" y="5290656"/>
            <a:ext cx="2188822" cy="1154880"/>
          </a:xfrm>
          <a:prstGeom prst="flowChartMagneticDisk">
            <a:avLst/>
          </a:prstGeom>
          <a:solidFill>
            <a:srgbClr val="2DB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</a:rPr>
              <a:t>…</a:t>
            </a:r>
            <a:r>
              <a:rPr lang="en-US" sz="2000" dirty="0" err="1">
                <a:solidFill>
                  <a:schemeClr val="tx1"/>
                </a:solidFill>
                <a:latin typeface="Lato" panose="020F0502020204030203" pitchFamily="34" charset="0"/>
              </a:rPr>
              <a:t>etc</a:t>
            </a:r>
            <a:endParaRPr lang="en-US" sz="2000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DDB63F3E-524F-2CEE-E0BE-AF663DCFEF12}"/>
              </a:ext>
            </a:extLst>
          </p:cNvPr>
          <p:cNvSpPr/>
          <p:nvPr/>
        </p:nvSpPr>
        <p:spPr>
          <a:xfrm>
            <a:off x="3565354" y="4237915"/>
            <a:ext cx="8157927" cy="6724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91440" anchor="t">
            <a:noAutofit/>
          </a:bodyPr>
          <a:lstStyle/>
          <a:p>
            <a:pPr marL="460080" indent="-457200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sz="2000" dirty="0">
                <a:latin typeface="+mj-lt"/>
                <a:ea typeface="Lato"/>
                <a:cs typeface="Lato"/>
              </a:rPr>
              <a:t>Improve research frameworks and save time using new sampling tools</a:t>
            </a:r>
            <a:endParaRPr lang="en-US" sz="2400" spc="-1" dirty="0">
              <a:latin typeface="+mj-lt"/>
              <a:ea typeface="Lato" panose="020F0502020204030203" pitchFamily="34" charset="77"/>
              <a:cs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09567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42796" y="1415871"/>
            <a:ext cx="60812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data catalog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46626A-1950-E8C6-E6B3-FA24FA0C5696}"/>
              </a:ext>
            </a:extLst>
          </p:cNvPr>
          <p:cNvSpPr txBox="1"/>
          <p:nvPr/>
        </p:nvSpPr>
        <p:spPr>
          <a:xfrm>
            <a:off x="2749955" y="3299604"/>
            <a:ext cx="64669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2 old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FFC000">
                    <a:lumMod val="20000"/>
                    <a:lumOff val="80000"/>
                  </a:srgbClr>
                </a:solidFill>
                <a:latin typeface="Euphemia" panose="020B0503040102020104" pitchFamily="34" charset="0"/>
              </a:rPr>
              <a:t>10 new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err="1">
                <a:solidFill>
                  <a:srgbClr val="FFC000">
                    <a:lumMod val="20000"/>
                    <a:lumOff val="80000"/>
                  </a:srgbClr>
                </a:solidFill>
                <a:latin typeface="Euphemia" panose="020B0503040102020104" pitchFamily="34" charset="0"/>
              </a:rPr>
              <a:t>efile</a:t>
            </a:r>
            <a:r>
              <a:rPr lang="en-US" sz="4400" b="1" dirty="0">
                <a:solidFill>
                  <a:srgbClr val="FFC000">
                    <a:lumMod val="20000"/>
                    <a:lumOff val="80000"/>
                  </a:srgbClr>
                </a:solidFill>
                <a:latin typeface="Euphemia" panose="020B0503040102020104" pitchFamily="34" charset="0"/>
              </a:rPr>
              <a:t> data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20000"/>
                  <a:lumOff val="80000"/>
                </a:srgbClr>
              </a:solidFill>
              <a:effectLst/>
              <a:uLnTx/>
              <a:uFillTx/>
              <a:latin typeface="Euphemia" panose="020B05030401020201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20000"/>
                  <a:lumOff val="80000"/>
                </a:srgbClr>
              </a:solidFill>
              <a:effectLst/>
              <a:uLnTx/>
              <a:uFillTx/>
              <a:latin typeface="Euphemia" panose="020B05030401020201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20000"/>
                  <a:lumOff val="80000"/>
                </a:srgbClr>
              </a:solidFill>
              <a:effectLst/>
              <a:uLnTx/>
              <a:uFillTx/>
              <a:latin typeface="Euphemia" panose="020B05030401020201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4781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val 134">
            <a:extLst>
              <a:ext uri="{FF2B5EF4-FFF2-40B4-BE49-F238E27FC236}">
                <a16:creationId xmlns:a16="http://schemas.microsoft.com/office/drawing/2014/main" id="{AED36C84-244E-6EEE-A8C0-D3A26F49AA7F}"/>
              </a:ext>
            </a:extLst>
          </p:cNvPr>
          <p:cNvSpPr/>
          <p:nvPr/>
        </p:nvSpPr>
        <p:spPr>
          <a:xfrm>
            <a:off x="-1405377" y="-922361"/>
            <a:ext cx="4770408" cy="379812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840063-173F-A122-C2F1-C177643DE071}"/>
              </a:ext>
            </a:extLst>
          </p:cNvPr>
          <p:cNvSpPr txBox="1"/>
          <p:nvPr/>
        </p:nvSpPr>
        <p:spPr>
          <a:xfrm>
            <a:off x="616177" y="499695"/>
            <a:ext cx="224529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Current NCCS Catalog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BMF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 Files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Digitized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Historic SOI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 Trend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5179070-45B0-8A52-D3BE-1FD3956DE4B8}"/>
              </a:ext>
            </a:extLst>
          </p:cNvPr>
          <p:cNvGrpSpPr/>
          <p:nvPr/>
        </p:nvGrpSpPr>
        <p:grpSpPr>
          <a:xfrm>
            <a:off x="1064508" y="158259"/>
            <a:ext cx="10841164" cy="6553484"/>
            <a:chOff x="1064508" y="158259"/>
            <a:chExt cx="10841164" cy="6553484"/>
          </a:xfrm>
        </p:grpSpPr>
        <p:pic>
          <p:nvPicPr>
            <p:cNvPr id="2" name="Graphic 1" descr="Database with solid fill">
              <a:extLst>
                <a:ext uri="{FF2B5EF4-FFF2-40B4-BE49-F238E27FC236}">
                  <a16:creationId xmlns:a16="http://schemas.microsoft.com/office/drawing/2014/main" id="{61D83EBE-1253-FB04-81BF-BB4233859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08847" y="3195355"/>
              <a:ext cx="914400" cy="9144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81E8CD8-D6A9-7B58-955C-4F9EBB33971A}"/>
                </a:ext>
              </a:extLst>
            </p:cNvPr>
            <p:cNvSpPr txBox="1"/>
            <p:nvPr/>
          </p:nvSpPr>
          <p:spPr>
            <a:xfrm>
              <a:off x="9675336" y="2874882"/>
              <a:ext cx="1955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z-Cyrl-AZ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0BEAF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҉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990N Postcards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BDDCED-E47C-BD22-95EB-EF8F76512BCB}"/>
                </a:ext>
              </a:extLst>
            </p:cNvPr>
            <p:cNvSpPr txBox="1"/>
            <p:nvPr/>
          </p:nvSpPr>
          <p:spPr>
            <a:xfrm>
              <a:off x="9958272" y="3467889"/>
              <a:ext cx="1583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z-Cyrl-AZ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0BEAF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҉</a:t>
              </a:r>
              <a:r>
                <a:rPr kumimoji="0" lang="az-Cyrl-AZ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Revocations</a:t>
              </a:r>
            </a:p>
          </p:txBody>
        </p:sp>
        <p:pic>
          <p:nvPicPr>
            <p:cNvPr id="6" name="Graphic 5" descr="Database outline">
              <a:extLst>
                <a:ext uri="{FF2B5EF4-FFF2-40B4-BE49-F238E27FC236}">
                  <a16:creationId xmlns:a16="http://schemas.microsoft.com/office/drawing/2014/main" id="{B8ED17E2-B59A-7DF2-9ADA-55F29517E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08847" y="1787696"/>
              <a:ext cx="914400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F19038-27CC-7CD4-DD27-02269CF7FC7E}"/>
                </a:ext>
              </a:extLst>
            </p:cNvPr>
            <p:cNvSpPr txBox="1"/>
            <p:nvPr/>
          </p:nvSpPr>
          <p:spPr>
            <a:xfrm>
              <a:off x="5278266" y="2945503"/>
              <a:ext cx="1441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Core Files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0BEAF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↔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BE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51FEDB-B041-3A0F-3F20-F3493E9DA897}"/>
                </a:ext>
              </a:extLst>
            </p:cNvPr>
            <p:cNvSpPr txBox="1"/>
            <p:nvPr/>
          </p:nvSpPr>
          <p:spPr>
            <a:xfrm>
              <a:off x="4636484" y="4438975"/>
              <a:ext cx="1743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sm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Efile Database </a:t>
              </a:r>
              <a:r>
                <a:rPr kumimoji="0" lang="az-Cyrl-AZ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0BEAF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҉</a:t>
              </a:r>
              <a:endPara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B40554D-2C6C-5F93-4D78-7AC63FF72B55}"/>
                </a:ext>
              </a:extLst>
            </p:cNvPr>
            <p:cNvSpPr txBox="1"/>
            <p:nvPr/>
          </p:nvSpPr>
          <p:spPr>
            <a:xfrm>
              <a:off x="5197699" y="5235398"/>
              <a:ext cx="1454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Legal </a:t>
              </a:r>
              <a:r>
                <a:rPr kumimoji="0" lang="az-Cyrl-AZ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0BEAF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҉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Compendium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ED3A9A-BC74-A6CA-2613-E902490B787A}"/>
                </a:ext>
              </a:extLst>
            </p:cNvPr>
            <p:cNvSpPr txBox="1"/>
            <p:nvPr/>
          </p:nvSpPr>
          <p:spPr>
            <a:xfrm>
              <a:off x="9473481" y="5121740"/>
              <a:ext cx="176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z-Cyrl-AZ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0BEAF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҉</a:t>
              </a:r>
              <a:r>
                <a:rPr kumimoji="0" lang="az-Cyrl-AZ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Trends Survey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E38BD7-7ECF-AF0C-D95B-3D7FDB892B7F}"/>
                </a:ext>
              </a:extLst>
            </p:cNvPr>
            <p:cNvSpPr txBox="1"/>
            <p:nvPr/>
          </p:nvSpPr>
          <p:spPr>
            <a:xfrm>
              <a:off x="8523247" y="1921443"/>
              <a:ext cx="159030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Org Taxonomy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Mission Codes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Geography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Efile Concordance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AF127E0-1442-B2DE-7101-C70B4FA0C3F3}"/>
                </a:ext>
              </a:extLst>
            </p:cNvPr>
            <p:cNvCxnSpPr>
              <a:cxnSpLocks/>
              <a:stCxn id="7" idx="3"/>
              <a:endCxn id="2" idx="1"/>
            </p:cNvCxnSpPr>
            <p:nvPr/>
          </p:nvCxnSpPr>
          <p:spPr>
            <a:xfrm>
              <a:off x="6719879" y="3130169"/>
              <a:ext cx="888968" cy="522386"/>
            </a:xfrm>
            <a:prstGeom prst="straightConnector1">
              <a:avLst/>
            </a:prstGeom>
            <a:ln w="412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E547B94-6223-138C-BE21-C9AFC6F6096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6380038" y="3947746"/>
              <a:ext cx="1181169" cy="675895"/>
            </a:xfrm>
            <a:prstGeom prst="straightConnector1">
              <a:avLst/>
            </a:prstGeom>
            <a:ln w="412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04DA88C-1700-B950-41CF-A6C2EC73AF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6991" y="4144417"/>
              <a:ext cx="1160910" cy="1203331"/>
            </a:xfrm>
            <a:prstGeom prst="straightConnector1">
              <a:avLst/>
            </a:prstGeom>
            <a:ln w="412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FE3EF9E-8B0B-07D6-99CD-EDDE63963F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89340" y="4199890"/>
              <a:ext cx="987994" cy="898736"/>
            </a:xfrm>
            <a:prstGeom prst="straightConnector1">
              <a:avLst/>
            </a:prstGeom>
            <a:ln w="412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B0B8F16-B30D-54DC-DD37-A85EB42C9B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8193" y="3717204"/>
              <a:ext cx="1168971" cy="133939"/>
            </a:xfrm>
            <a:prstGeom prst="straightConnector1">
              <a:avLst/>
            </a:prstGeom>
            <a:ln w="412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CA03EC4-B649-BF45-2F83-278FF084B9EA}"/>
                </a:ext>
              </a:extLst>
            </p:cNvPr>
            <p:cNvCxnSpPr>
              <a:cxnSpLocks/>
              <a:stCxn id="3" idx="1"/>
              <a:endCxn id="2" idx="3"/>
            </p:cNvCxnSpPr>
            <p:nvPr/>
          </p:nvCxnSpPr>
          <p:spPr>
            <a:xfrm flipH="1">
              <a:off x="8523247" y="3059548"/>
              <a:ext cx="1152089" cy="593007"/>
            </a:xfrm>
            <a:prstGeom prst="straightConnector1">
              <a:avLst/>
            </a:prstGeom>
            <a:ln w="412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6A9AB9-F781-D302-0ADD-00524487ED80}"/>
                </a:ext>
              </a:extLst>
            </p:cNvPr>
            <p:cNvSpPr txBox="1"/>
            <p:nvPr/>
          </p:nvSpPr>
          <p:spPr>
            <a:xfrm>
              <a:off x="7465363" y="1435620"/>
              <a:ext cx="1202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METADATA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1A0E64F-2229-E64C-38D5-BF509E099975}"/>
                </a:ext>
              </a:extLst>
            </p:cNvPr>
            <p:cNvCxnSpPr>
              <a:cxnSpLocks/>
            </p:cNvCxnSpPr>
            <p:nvPr/>
          </p:nvCxnSpPr>
          <p:spPr>
            <a:xfrm>
              <a:off x="8066047" y="2692449"/>
              <a:ext cx="0" cy="502906"/>
            </a:xfrm>
            <a:prstGeom prst="straightConnector1">
              <a:avLst/>
            </a:prstGeom>
            <a:ln w="60325">
              <a:solidFill>
                <a:schemeClr val="bg1">
                  <a:lumMod val="75000"/>
                </a:schemeClr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2BC733A-AD54-3862-20E2-3E597FF3C491}"/>
                </a:ext>
              </a:extLst>
            </p:cNvPr>
            <p:cNvSpPr txBox="1"/>
            <p:nvPr/>
          </p:nvSpPr>
          <p:spPr>
            <a:xfrm>
              <a:off x="7956684" y="5763606"/>
              <a:ext cx="17410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z-Cyrl-AZ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0BEAF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҉</a:t>
              </a:r>
              <a:r>
                <a:rPr kumimoji="0" lang="az-Cyrl-AZ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Political Activity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8872/527 Data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E3E887E-7501-1E9A-526C-F3FF67A557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31400" y="4244027"/>
              <a:ext cx="521062" cy="1510228"/>
            </a:xfrm>
            <a:prstGeom prst="straightConnector1">
              <a:avLst/>
            </a:prstGeom>
            <a:ln w="412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8134A0-7C9C-9C51-260D-311E72C2A575}"/>
                </a:ext>
              </a:extLst>
            </p:cNvPr>
            <p:cNvSpPr txBox="1"/>
            <p:nvPr/>
          </p:nvSpPr>
          <p:spPr>
            <a:xfrm>
              <a:off x="4955439" y="3581356"/>
              <a:ext cx="96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BMF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0BEAF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↔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BE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D819A77-81BE-8EC9-ED06-7564EED810B3}"/>
                </a:ext>
              </a:extLst>
            </p:cNvPr>
            <p:cNvCxnSpPr>
              <a:cxnSpLocks/>
            </p:cNvCxnSpPr>
            <p:nvPr/>
          </p:nvCxnSpPr>
          <p:spPr>
            <a:xfrm>
              <a:off x="5924821" y="3766022"/>
              <a:ext cx="1604147" cy="9346"/>
            </a:xfrm>
            <a:prstGeom prst="straightConnector1">
              <a:avLst/>
            </a:prstGeom>
            <a:ln w="412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63D41AE-E651-E652-945B-2BEDBF1CDF45}"/>
                </a:ext>
              </a:extLst>
            </p:cNvPr>
            <p:cNvSpPr txBox="1"/>
            <p:nvPr/>
          </p:nvSpPr>
          <p:spPr>
            <a:xfrm>
              <a:off x="5740896" y="158259"/>
              <a:ext cx="4770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masis MT Pro Black" panose="02040A04050005020304" pitchFamily="18" charset="0"/>
                  <a:ea typeface="+mn-ea"/>
                  <a:cs typeface="+mn-cs"/>
                </a:rPr>
                <a:t>New NCCS Data Platform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E943C35-2AFD-5479-9E4F-C296A564E37D}"/>
                </a:ext>
              </a:extLst>
            </p:cNvPr>
            <p:cNvCxnSpPr>
              <a:stCxn id="8" idx="1"/>
            </p:cNvCxnSpPr>
            <p:nvPr/>
          </p:nvCxnSpPr>
          <p:spPr>
            <a:xfrm flipH="1" flipV="1">
              <a:off x="4157932" y="4285693"/>
              <a:ext cx="478552" cy="33794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3B333E8-7FF2-5B78-EF2A-B26E238C48C4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4110292" y="4623200"/>
              <a:ext cx="526192" cy="441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E96819A-278E-67D5-DB17-2F5F42AE91A6}"/>
                </a:ext>
              </a:extLst>
            </p:cNvPr>
            <p:cNvCxnSpPr>
              <a:cxnSpLocks/>
              <a:stCxn id="8" idx="1"/>
              <a:endCxn id="50" idx="3"/>
            </p:cNvCxnSpPr>
            <p:nvPr/>
          </p:nvCxnSpPr>
          <p:spPr>
            <a:xfrm flipH="1">
              <a:off x="4072360" y="4623641"/>
              <a:ext cx="564124" cy="393163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E787064-294B-F33B-679D-CF980D922F22}"/>
                </a:ext>
              </a:extLst>
            </p:cNvPr>
            <p:cNvSpPr txBox="1"/>
            <p:nvPr/>
          </p:nvSpPr>
          <p:spPr>
            <a:xfrm>
              <a:off x="2795284" y="4100460"/>
              <a:ext cx="13388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♣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peopleparser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65B6EF1-D369-753C-FD25-878A78B8E13D}"/>
                </a:ext>
              </a:extLst>
            </p:cNvPr>
            <p:cNvSpPr txBox="1"/>
            <p:nvPr/>
          </p:nvSpPr>
          <p:spPr>
            <a:xfrm>
              <a:off x="2760075" y="4454667"/>
              <a:ext cx="13596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♣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titletaxonomy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C7BA978-A59E-BDCC-EC4F-A693E5D6550F}"/>
                </a:ext>
              </a:extLst>
            </p:cNvPr>
            <p:cNvSpPr txBox="1"/>
            <p:nvPr/>
          </p:nvSpPr>
          <p:spPr>
            <a:xfrm>
              <a:off x="3201609" y="4878304"/>
              <a:ext cx="8707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♣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synthID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C4A8FC4-07DA-A7D4-75EC-68EE66E91F01}"/>
                </a:ext>
              </a:extLst>
            </p:cNvPr>
            <p:cNvSpPr txBox="1"/>
            <p:nvPr/>
          </p:nvSpPr>
          <p:spPr>
            <a:xfrm>
              <a:off x="10050797" y="4388469"/>
              <a:ext cx="1854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z-Cyrl-AZ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0BEAF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҉</a:t>
              </a:r>
              <a:r>
                <a:rPr kumimoji="0" lang="az-Cyrl-AZ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Governance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A4C6C5E-3506-2E93-2BC7-09A3D47E3E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26610" y="4101601"/>
              <a:ext cx="1280834" cy="440692"/>
            </a:xfrm>
            <a:prstGeom prst="straightConnector1">
              <a:avLst/>
            </a:prstGeom>
            <a:ln w="412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4B09582-A412-9F2C-56A3-0626F378759F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 flipV="1">
              <a:off x="4758921" y="2799542"/>
              <a:ext cx="519345" cy="33062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BF75736-FA32-6CED-04CC-10D6762C4F64}"/>
                </a:ext>
              </a:extLst>
            </p:cNvPr>
            <p:cNvSpPr txBox="1"/>
            <p:nvPr/>
          </p:nvSpPr>
          <p:spPr>
            <a:xfrm>
              <a:off x="3550653" y="2652904"/>
              <a:ext cx="1220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♣</a:t>
              </a:r>
              <a:r>
                <a: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fiscal health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C6214AC-C9FF-1995-6812-EEEF1262E201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10113554" y="1620286"/>
              <a:ext cx="305064" cy="71665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87EEB71-F67B-2BDF-98F9-1ADA4D19DCF7}"/>
                </a:ext>
              </a:extLst>
            </p:cNvPr>
            <p:cNvSpPr txBox="1"/>
            <p:nvPr/>
          </p:nvSpPr>
          <p:spPr>
            <a:xfrm>
              <a:off x="10488656" y="1441998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♣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npsearch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3638954-8F3D-A5CC-F07F-1175395E4383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10113554" y="1939640"/>
              <a:ext cx="305064" cy="397302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125F5A6-55E1-71D9-ED58-211EEC31BE1D}"/>
                </a:ext>
              </a:extLst>
            </p:cNvPr>
            <p:cNvSpPr txBox="1"/>
            <p:nvPr/>
          </p:nvSpPr>
          <p:spPr>
            <a:xfrm>
              <a:off x="10488656" y="1749561"/>
              <a:ext cx="13548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♣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missionmatch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F40B2D3-6D89-4297-836F-E99D6E893C94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10113554" y="2220655"/>
              <a:ext cx="305064" cy="11628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61361BD-76FD-ECA4-9939-9A7AC449E04F}"/>
                </a:ext>
              </a:extLst>
            </p:cNvPr>
            <p:cNvSpPr txBox="1"/>
            <p:nvPr/>
          </p:nvSpPr>
          <p:spPr>
            <a:xfrm>
              <a:off x="10488656" y="2057124"/>
              <a:ext cx="1385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♣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addressparser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F0385F0-D519-7CF3-8011-B8548C703D1B}"/>
                </a:ext>
              </a:extLst>
            </p:cNvPr>
            <p:cNvSpPr txBox="1"/>
            <p:nvPr/>
          </p:nvSpPr>
          <p:spPr>
            <a:xfrm>
              <a:off x="6196474" y="6065412"/>
              <a:ext cx="13647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1023 </a:t>
              </a:r>
              <a:r>
                <a:rPr kumimoji="0" lang="az-Cyrl-AZ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0BEAF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҉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Startup Data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2DD59AC1-4FBD-6DDA-45E5-29BC18C34F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1863" y="4267230"/>
              <a:ext cx="699160" cy="1700952"/>
            </a:xfrm>
            <a:prstGeom prst="straightConnector1">
              <a:avLst/>
            </a:prstGeom>
            <a:ln w="412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75DCEE8-85D5-A7A5-9919-8C72A798F6A7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4093523" y="4623641"/>
              <a:ext cx="542961" cy="78993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7B7F73B-C15B-8256-A18B-7C5373D25259}"/>
                </a:ext>
              </a:extLst>
            </p:cNvPr>
            <p:cNvSpPr txBox="1"/>
            <p:nvPr/>
          </p:nvSpPr>
          <p:spPr>
            <a:xfrm>
              <a:off x="2736098" y="5347748"/>
              <a:ext cx="1346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♣</a:t>
              </a:r>
              <a:r>
                <a: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compensator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4CE3A5B-0B18-08F5-3FEF-74D7D3195F91}"/>
                </a:ext>
              </a:extLst>
            </p:cNvPr>
            <p:cNvSpPr txBox="1"/>
            <p:nvPr/>
          </p:nvSpPr>
          <p:spPr>
            <a:xfrm>
              <a:off x="3332448" y="3470136"/>
              <a:ext cx="12378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♣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npcompete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A3E68C9-13F4-C72C-0F60-FD8CDF5D6C40}"/>
                </a:ext>
              </a:extLst>
            </p:cNvPr>
            <p:cNvSpPr txBox="1"/>
            <p:nvPr/>
          </p:nvSpPr>
          <p:spPr>
            <a:xfrm>
              <a:off x="1064508" y="5221860"/>
              <a:ext cx="12153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Compensation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Appraisal </a:t>
              </a:r>
              <a:r>
                <a:rPr kumimoji="0" lang="hy-AM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֎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A62F42C-F574-D9C6-8257-9A161C77024D}"/>
                </a:ext>
              </a:extLst>
            </p:cNvPr>
            <p:cNvCxnSpPr>
              <a:cxnSpLocks/>
              <a:stCxn id="95" idx="1"/>
            </p:cNvCxnSpPr>
            <p:nvPr/>
          </p:nvCxnSpPr>
          <p:spPr>
            <a:xfrm flipH="1">
              <a:off x="2214393" y="5486248"/>
              <a:ext cx="521705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19997CC-7AED-256A-9641-D03AB6CA3992}"/>
                </a:ext>
              </a:extLst>
            </p:cNvPr>
            <p:cNvSpPr txBox="1"/>
            <p:nvPr/>
          </p:nvSpPr>
          <p:spPr>
            <a:xfrm>
              <a:off x="1738825" y="3330754"/>
              <a:ext cx="113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Competition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Dashboard </a:t>
              </a:r>
              <a:r>
                <a:rPr kumimoji="0" lang="hy-AM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֎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BB284478-143E-6BC7-F2DF-27F2F4B0FAB1}"/>
                </a:ext>
              </a:extLst>
            </p:cNvPr>
            <p:cNvCxnSpPr>
              <a:cxnSpLocks/>
              <a:stCxn id="102" idx="1"/>
            </p:cNvCxnSpPr>
            <p:nvPr/>
          </p:nvCxnSpPr>
          <p:spPr>
            <a:xfrm flipH="1">
              <a:off x="2941737" y="3608636"/>
              <a:ext cx="390711" cy="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29AA771-FDEE-5258-9214-CE4FEA0C7C76}"/>
                </a:ext>
              </a:extLst>
            </p:cNvPr>
            <p:cNvSpPr txBox="1"/>
            <p:nvPr/>
          </p:nvSpPr>
          <p:spPr>
            <a:xfrm>
              <a:off x="4808247" y="917974"/>
              <a:ext cx="17634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z-Cyrl-AZ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0BEAF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҉</a:t>
              </a:r>
              <a:r>
                <a:rPr kumimoji="0" lang="az-Cyrl-A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new datasets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BEAF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↔ 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harmonized data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♣   </a:t>
              </a:r>
              <a:r>
                <a:rPr kumimoji="0" lang="ar-AE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new R packages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y-AM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֎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new dashboards </a:t>
              </a: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2A34FE64-1081-764B-9FED-F78019883761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 flipV="1">
              <a:off x="4611362" y="3630660"/>
              <a:ext cx="344077" cy="135362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7860F7D-CDD3-373E-A71B-1D1DAA0DEE03}"/>
                </a:ext>
              </a:extLst>
            </p:cNvPr>
            <p:cNvSpPr txBox="1"/>
            <p:nvPr/>
          </p:nvSpPr>
          <p:spPr>
            <a:xfrm>
              <a:off x="2681484" y="2964855"/>
              <a:ext cx="1184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Sector Brief </a:t>
              </a:r>
              <a:r>
                <a:rPr kumimoji="0" lang="hy-AM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֎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2FE129F-8DA2-FBCB-DA9C-086F39F7203E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 flipV="1">
              <a:off x="3956177" y="3118550"/>
              <a:ext cx="1322089" cy="11619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FBAA0D5-C462-F381-36DA-325273C8F364}"/>
                </a:ext>
              </a:extLst>
            </p:cNvPr>
            <p:cNvSpPr txBox="1"/>
            <p:nvPr/>
          </p:nvSpPr>
          <p:spPr>
            <a:xfrm>
              <a:off x="5126008" y="4742139"/>
              <a:ext cx="1114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/>
                </a:rPr>
                <a:t>126 datasets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5569E97-5A13-0E75-E69C-2F076EF9ECAD}"/>
                </a:ext>
              </a:extLst>
            </p:cNvPr>
            <p:cNvSpPr txBox="1"/>
            <p:nvPr/>
          </p:nvSpPr>
          <p:spPr>
            <a:xfrm>
              <a:off x="4998939" y="4223835"/>
              <a:ext cx="14686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♣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irs990efile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  <a:hlinkClick r:id="rId7"/>
                </a:rPr>
                <a:t>www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1F173C-0464-411F-A7F4-B3A92FB219E0}"/>
                </a:ext>
              </a:extLst>
            </p:cNvPr>
            <p:cNvSpPr txBox="1"/>
            <p:nvPr/>
          </p:nvSpPr>
          <p:spPr>
            <a:xfrm>
              <a:off x="4709199" y="6157744"/>
              <a:ext cx="9769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NP Startup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Density </a:t>
              </a:r>
              <a:r>
                <a:rPr kumimoji="0" lang="hy-AM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֎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94280A6-5B5B-3E24-E2B2-88E79B1CB9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8194" y="6443592"/>
              <a:ext cx="521705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4D65D15-85F4-3E72-7C74-CEB7F8A16463}"/>
                </a:ext>
              </a:extLst>
            </p:cNvPr>
            <p:cNvSpPr txBox="1"/>
            <p:nvPr/>
          </p:nvSpPr>
          <p:spPr>
            <a:xfrm>
              <a:off x="3201609" y="2144793"/>
              <a:ext cx="191110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Fiscal Health Dashboard? </a:t>
              </a:r>
              <a:r>
                <a:rPr kumimoji="0" lang="hy-AM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֎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4EE48918-736A-2CE8-2D8F-41344918B47D}"/>
                </a:ext>
              </a:extLst>
            </p:cNvPr>
            <p:cNvCxnSpPr>
              <a:cxnSpLocks/>
              <a:stCxn id="68" idx="0"/>
              <a:endCxn id="105" idx="2"/>
            </p:cNvCxnSpPr>
            <p:nvPr/>
          </p:nvCxnSpPr>
          <p:spPr>
            <a:xfrm flipH="1" flipV="1">
              <a:off x="4157160" y="2398709"/>
              <a:ext cx="3596" cy="25419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92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9" name="Rectangle 3108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What is NOAA? | NOAA SciJinks – All About Weather">
            <a:extLst>
              <a:ext uri="{FF2B5EF4-FFF2-40B4-BE49-F238E27FC236}">
                <a16:creationId xmlns:a16="http://schemas.microsoft.com/office/drawing/2014/main" id="{F529CD7E-677B-D6CD-6CA6-1DA29AA76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353" y="1213634"/>
            <a:ext cx="4555700" cy="1503380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1" name="Freeform: Shape 3110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The Climate Corporation | anthemis">
            <a:extLst>
              <a:ext uri="{FF2B5EF4-FFF2-40B4-BE49-F238E27FC236}">
                <a16:creationId xmlns:a16="http://schemas.microsoft.com/office/drawing/2014/main" id="{D8CC859B-19E9-470F-58C2-182320BDB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521" y="3350017"/>
            <a:ext cx="4555700" cy="1503380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3" name="Arc 3112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27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8928" y="1415871"/>
            <a:ext cx="66690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NCCS website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46626A-1950-E8C6-E6B3-FA24FA0C5696}"/>
              </a:ext>
            </a:extLst>
          </p:cNvPr>
          <p:cNvSpPr txBox="1"/>
          <p:nvPr/>
        </p:nvSpPr>
        <p:spPr>
          <a:xfrm>
            <a:off x="2749955" y="3299604"/>
            <a:ext cx="64669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data platform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FFC000">
                    <a:lumMod val="20000"/>
                    <a:lumOff val="80000"/>
                  </a:srgbClr>
                </a:solidFill>
                <a:latin typeface="Euphemia" panose="020B0503040102020104" pitchFamily="34" charset="0"/>
              </a:rPr>
              <a:t>tools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20000"/>
                  <a:lumOff val="80000"/>
                </a:srgbClr>
              </a:solidFill>
              <a:effectLst/>
              <a:uLnTx/>
              <a:uFillTx/>
              <a:latin typeface="Euphemia" panose="020B05030401020201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FFC000">
                    <a:lumMod val="20000"/>
                    <a:lumOff val="80000"/>
                  </a:srgbClr>
                </a:solidFill>
                <a:latin typeface="Euphemia" panose="020B0503040102020104" pitchFamily="34" charset="0"/>
              </a:rPr>
              <a:t>stories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srgbClr val="FFC000">
                  <a:lumMod val="20000"/>
                  <a:lumOff val="80000"/>
                </a:srgbClr>
              </a:solidFill>
              <a:latin typeface="Euphemia" panose="020B05030401020201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20000"/>
                  <a:lumOff val="80000"/>
                </a:srgbClr>
              </a:solidFill>
              <a:effectLst/>
              <a:uLnTx/>
              <a:uFillTx/>
              <a:latin typeface="Euphemia" panose="020B05030401020201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358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95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001BD2-B990-14F6-D09B-88E9CE84B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4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00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3182E07-1494-3701-D1D3-C445A92A5C20}"/>
              </a:ext>
            </a:extLst>
          </p:cNvPr>
          <p:cNvGrpSpPr/>
          <p:nvPr/>
        </p:nvGrpSpPr>
        <p:grpSpPr>
          <a:xfrm>
            <a:off x="1023111" y="1182255"/>
            <a:ext cx="9452754" cy="6523951"/>
            <a:chOff x="958457" y="942110"/>
            <a:chExt cx="9452754" cy="6523951"/>
          </a:xfrm>
        </p:grpSpPr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8C450129-E663-E76E-7C8D-EDBC24CF3B36}"/>
                </a:ext>
              </a:extLst>
            </p:cNvPr>
            <p:cNvGraphicFramePr/>
            <p:nvPr/>
          </p:nvGraphicFramePr>
          <p:xfrm>
            <a:off x="1651480" y="2047394"/>
            <a:ext cx="8759731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1CA7263-43B5-E7A3-A49C-DA4DF4FF3777}"/>
                </a:ext>
              </a:extLst>
            </p:cNvPr>
            <p:cNvSpPr/>
            <p:nvPr/>
          </p:nvSpPr>
          <p:spPr>
            <a:xfrm>
              <a:off x="958457" y="942110"/>
              <a:ext cx="5647162" cy="2641426"/>
            </a:xfrm>
            <a:prstGeom prst="rect">
              <a:avLst/>
            </a:prstGeom>
            <a:noFill/>
            <a:ln w="158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504D">
                      <a:lumMod val="7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rPr>
                <a:t>New NCCS Website (Jekyll)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6F67CA9-285B-D604-4800-ABE7E680A455}"/>
                </a:ext>
              </a:extLst>
            </p:cNvPr>
            <p:cNvSpPr txBox="1"/>
            <p:nvPr/>
          </p:nvSpPr>
          <p:spPr>
            <a:xfrm>
              <a:off x="1651480" y="3818030"/>
              <a:ext cx="18710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504D">
                      <a:lumMod val="7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rPr>
                <a:t>Each Dataset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C32B98-EBCF-A7A1-59B7-495082BD7F59}"/>
              </a:ext>
            </a:extLst>
          </p:cNvPr>
          <p:cNvCxnSpPr>
            <a:cxnSpLocks/>
          </p:cNvCxnSpPr>
          <p:nvPr/>
        </p:nvCxnSpPr>
        <p:spPr>
          <a:xfrm>
            <a:off x="4313382" y="5384800"/>
            <a:ext cx="0" cy="44334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C5C48E-F620-E7B9-8352-F45D9C65C109}"/>
              </a:ext>
            </a:extLst>
          </p:cNvPr>
          <p:cNvSpPr txBox="1"/>
          <p:nvPr/>
        </p:nvSpPr>
        <p:spPr>
          <a:xfrm>
            <a:off x="3285596" y="5970819"/>
            <a:ext cx="2021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Data Validation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Package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8E70C9-1B53-F48E-7947-CFE172D1CD9C}"/>
              </a:ext>
            </a:extLst>
          </p:cNvPr>
          <p:cNvSpPr/>
          <p:nvPr/>
        </p:nvSpPr>
        <p:spPr>
          <a:xfrm>
            <a:off x="1048510" y="3962400"/>
            <a:ext cx="10167041" cy="1626919"/>
          </a:xfrm>
          <a:prstGeom prst="rect">
            <a:avLst/>
          </a:prstGeom>
          <a:noFill/>
          <a:ln w="158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2050" name="Picture 2" descr="Banner Title Here">
            <a:hlinkClick r:id="rId7"/>
            <a:extLst>
              <a:ext uri="{FF2B5EF4-FFF2-40B4-BE49-F238E27FC236}">
                <a16:creationId xmlns:a16="http://schemas.microsoft.com/office/drawing/2014/main" id="{488AC483-03A4-1F17-98AC-BABF398B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16"/>
          <a:stretch/>
        </p:blipFill>
        <p:spPr bwMode="auto">
          <a:xfrm>
            <a:off x="1630315" y="2381095"/>
            <a:ext cx="2666134" cy="94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98243E-028F-EFD8-5BD7-EF8015535D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9695" y="2185597"/>
            <a:ext cx="1339493" cy="120173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50D3BF3-A07F-4E58-0241-46D1192C8EB0}"/>
              </a:ext>
            </a:extLst>
          </p:cNvPr>
          <p:cNvSpPr/>
          <p:nvPr/>
        </p:nvSpPr>
        <p:spPr>
          <a:xfrm>
            <a:off x="6949039" y="1182255"/>
            <a:ext cx="4271967" cy="2641426"/>
          </a:xfrm>
          <a:prstGeom prst="rect">
            <a:avLst/>
          </a:prstGeom>
          <a:noFill/>
          <a:ln w="158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Blog 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Vignette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Templates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AE3691-AB82-4E03-AA98-C4F2787731CB}"/>
              </a:ext>
            </a:extLst>
          </p:cNvPr>
          <p:cNvCxnSpPr>
            <a:cxnSpLocks/>
          </p:cNvCxnSpPr>
          <p:nvPr/>
        </p:nvCxnSpPr>
        <p:spPr>
          <a:xfrm>
            <a:off x="6112932" y="5394036"/>
            <a:ext cx="0" cy="44334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80B3DA3-30BB-4B82-318C-EA524A67707F}"/>
              </a:ext>
            </a:extLst>
          </p:cNvPr>
          <p:cNvSpPr txBox="1"/>
          <p:nvPr/>
        </p:nvSpPr>
        <p:spPr>
          <a:xfrm>
            <a:off x="5499523" y="5980055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plumbeR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APIs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BAE86E-6C79-1A92-A78B-618C7A3212D5}"/>
              </a:ext>
            </a:extLst>
          </p:cNvPr>
          <p:cNvCxnSpPr>
            <a:cxnSpLocks/>
          </p:cNvCxnSpPr>
          <p:nvPr/>
        </p:nvCxnSpPr>
        <p:spPr>
          <a:xfrm>
            <a:off x="9516532" y="5415412"/>
            <a:ext cx="0" cy="44334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0A7A72-E5D5-1666-5453-D5C15C905B01}"/>
              </a:ext>
            </a:extLst>
          </p:cNvPr>
          <p:cNvSpPr txBox="1"/>
          <p:nvPr/>
        </p:nvSpPr>
        <p:spPr>
          <a:xfrm>
            <a:off x="8889499" y="6001431"/>
            <a:ext cx="122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shiny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template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8BA62C7-64A2-7157-84EE-7DEC1C444B3C}"/>
              </a:ext>
            </a:extLst>
          </p:cNvPr>
          <p:cNvSpPr txBox="1">
            <a:spLocks/>
          </p:cNvSpPr>
          <p:nvPr/>
        </p:nvSpPr>
        <p:spPr>
          <a:xfrm>
            <a:off x="1048510" y="158033"/>
            <a:ext cx="9960664" cy="1748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masis MT Pro Black" panose="02040A04050005020304" pitchFamily="18" charset="0"/>
              </a:rPr>
              <a:t>New Digital Infrastructure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3FC7C8-0A03-20C8-49D0-9AB9725104D9}"/>
              </a:ext>
            </a:extLst>
          </p:cNvPr>
          <p:cNvCxnSpPr>
            <a:cxnSpLocks/>
          </p:cNvCxnSpPr>
          <p:nvPr/>
        </p:nvCxnSpPr>
        <p:spPr>
          <a:xfrm>
            <a:off x="7800302" y="5415412"/>
            <a:ext cx="0" cy="44334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80654CC-4FC2-0396-4AB6-ADFB0FED69BB}"/>
              </a:ext>
            </a:extLst>
          </p:cNvPr>
          <p:cNvSpPr txBox="1"/>
          <p:nvPr/>
        </p:nvSpPr>
        <p:spPr>
          <a:xfrm>
            <a:off x="7155636" y="6001431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pkgdown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797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33EAA8-701B-2EE9-D11D-E9CBD8417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2485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1033C9-840E-F30C-0654-860326317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096" y="0"/>
            <a:ext cx="6583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26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8991720" y="6467760"/>
            <a:ext cx="274068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37F2BC-6D20-431C-90CD-78221CF18B41}" type="slidenum">
              <a:rPr kumimoji="0" lang="en-US" sz="1000" b="0" i="0" u="none" strike="noStrike" kern="1200" cap="none" spc="-1" normalizeH="0" baseline="0" noProof="0">
                <a:ln>
                  <a:noFill/>
                </a:ln>
                <a:solidFill>
                  <a:srgbClr val="B7B6B7"/>
                </a:solidFill>
                <a:effectLst/>
                <a:uLnTx/>
                <a:uFillTx/>
                <a:latin typeface="Lato"/>
                <a:ea typeface="Lat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457200" y="533520"/>
            <a:ext cx="11275200" cy="115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-1" normalizeH="0" baseline="0" noProof="0" dirty="0">
                <a:ln>
                  <a:noFill/>
                </a:ln>
                <a:solidFill>
                  <a:srgbClr val="E50178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Story-telling is built into the platform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5017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5" name="CustomShape 3"/>
          <p:cNvSpPr/>
          <p:nvPr/>
        </p:nvSpPr>
        <p:spPr>
          <a:xfrm>
            <a:off x="381600" y="874800"/>
            <a:ext cx="11275200" cy="462944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91440" anchor="t">
            <a:noAutofit/>
          </a:bodyPr>
          <a:lstStyle/>
          <a:p>
            <a:pPr marL="461645" marR="0" lvl="0" indent="-457200" algn="l" defTabSz="914400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rgbClr val="169CEC"/>
              </a:buClr>
              <a:buSzTx/>
              <a:buFontTx/>
              <a:buNone/>
              <a:tabLst>
                <a:tab pos="0" algn="l"/>
              </a:tabLst>
              <a:defRPr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77"/>
              <a:ea typeface="Lato"/>
              <a:cs typeface="Lato"/>
            </a:endParaRPr>
          </a:p>
          <a:p>
            <a:pPr marL="461645" marR="0" lvl="0" indent="-457200" algn="l" defTabSz="914400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rgbClr val="169CEC"/>
              </a:buClr>
              <a:buSzTx/>
              <a:buFontTx/>
              <a:buNone/>
              <a:tabLst>
                <a:tab pos="0" algn="l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26" name="Picture 2" descr="해들리 위컴은 어떻게 수많은 R 패키지를 개발할 수 있었을까? :: Deep Play">
            <a:extLst>
              <a:ext uri="{FF2B5EF4-FFF2-40B4-BE49-F238E27FC236}">
                <a16:creationId xmlns:a16="http://schemas.microsoft.com/office/drawing/2014/main" id="{0128B049-9A8D-86AE-7C5B-AFBC8FC6B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00" y="1688400"/>
            <a:ext cx="7620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5A919E-DE58-0D10-3557-066BB855EBBD}"/>
              </a:ext>
            </a:extLst>
          </p:cNvPr>
          <p:cNvSpPr txBox="1"/>
          <p:nvPr/>
        </p:nvSpPr>
        <p:spPr>
          <a:xfrm>
            <a:off x="9366945" y="1506460"/>
            <a:ext cx="1811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 Demi" panose="020E0802020502020306" pitchFamily="34" charset="0"/>
                <a:ea typeface="+mn-ea"/>
                <a:cs typeface="Aharoni" panose="02010803020104030203" pitchFamily="2" charset="-79"/>
              </a:rPr>
              <a:t>Web Apps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206C0E-CEFF-724C-98A5-C7377D34FFC4}"/>
              </a:ext>
            </a:extLst>
          </p:cNvPr>
          <p:cNvSpPr txBox="1"/>
          <p:nvPr/>
        </p:nvSpPr>
        <p:spPr>
          <a:xfrm>
            <a:off x="9236301" y="2262867"/>
            <a:ext cx="207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 Demi" panose="020E0802020502020306" pitchFamily="34" charset="0"/>
                <a:ea typeface="+mn-ea"/>
                <a:cs typeface="Aharoni" panose="02010803020104030203" pitchFamily="2" charset="-79"/>
              </a:rPr>
              <a:t>Dashboards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624AF9-F5B7-73FB-CED0-81401EC5A9F0}"/>
              </a:ext>
            </a:extLst>
          </p:cNvPr>
          <p:cNvSpPr txBox="1"/>
          <p:nvPr/>
        </p:nvSpPr>
        <p:spPr>
          <a:xfrm>
            <a:off x="9756474" y="5052359"/>
            <a:ext cx="1032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 Demi" panose="020E0802020502020306" pitchFamily="34" charset="0"/>
                <a:ea typeface="+mn-ea"/>
                <a:cs typeface="Aharoni" panose="02010803020104030203" pitchFamily="2" charset="-79"/>
              </a:rPr>
              <a:t>Blogs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A3E29-C29B-F327-131F-C3C886D79CDD}"/>
              </a:ext>
            </a:extLst>
          </p:cNvPr>
          <p:cNvSpPr txBox="1"/>
          <p:nvPr/>
        </p:nvSpPr>
        <p:spPr>
          <a:xfrm>
            <a:off x="9482360" y="4088840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 Demi" panose="020E0802020502020306" pitchFamily="34" charset="0"/>
                <a:ea typeface="+mn-ea"/>
                <a:cs typeface="Aharoni" panose="02010803020104030203" pitchFamily="2" charset="-79"/>
              </a:rPr>
              <a:t>Tutorials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D87C7-C950-DE7F-D644-C994E81D0DCE}"/>
              </a:ext>
            </a:extLst>
          </p:cNvPr>
          <p:cNvSpPr txBox="1"/>
          <p:nvPr/>
        </p:nvSpPr>
        <p:spPr>
          <a:xfrm>
            <a:off x="9366945" y="3196660"/>
            <a:ext cx="201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 Demi" panose="020E0802020502020306" pitchFamily="34" charset="0"/>
                <a:ea typeface="+mn-ea"/>
                <a:cs typeface="Aharoni" panose="02010803020104030203" pitchFamily="2" charset="-79"/>
              </a:rPr>
              <a:t>Animations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641551-6536-C294-EAFC-52190B280225}"/>
              </a:ext>
            </a:extLst>
          </p:cNvPr>
          <p:cNvCxnSpPr>
            <a:cxnSpLocks/>
          </p:cNvCxnSpPr>
          <p:nvPr/>
        </p:nvCxnSpPr>
        <p:spPr>
          <a:xfrm flipV="1">
            <a:off x="8155200" y="2524477"/>
            <a:ext cx="514612" cy="665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09781D-661B-730A-F4FF-25EE5755A3AE}"/>
              </a:ext>
            </a:extLst>
          </p:cNvPr>
          <p:cNvCxnSpPr>
            <a:cxnSpLocks/>
          </p:cNvCxnSpPr>
          <p:nvPr/>
        </p:nvCxnSpPr>
        <p:spPr>
          <a:xfrm flipV="1">
            <a:off x="8155200" y="2968868"/>
            <a:ext cx="667012" cy="2206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EF0FDA-954D-7A53-EC87-54643495B3F7}"/>
              </a:ext>
            </a:extLst>
          </p:cNvPr>
          <p:cNvCxnSpPr>
            <a:cxnSpLocks/>
          </p:cNvCxnSpPr>
          <p:nvPr/>
        </p:nvCxnSpPr>
        <p:spPr>
          <a:xfrm>
            <a:off x="8181138" y="3189520"/>
            <a:ext cx="707667" cy="34128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263E10-7167-C1F0-FF3B-D25401FA2B89}"/>
              </a:ext>
            </a:extLst>
          </p:cNvPr>
          <p:cNvCxnSpPr>
            <a:cxnSpLocks/>
          </p:cNvCxnSpPr>
          <p:nvPr/>
        </p:nvCxnSpPr>
        <p:spPr>
          <a:xfrm>
            <a:off x="8181138" y="3196660"/>
            <a:ext cx="540551" cy="828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054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llison Horst - Çetinkaya-Rundel &amp; Lowndes Quarto Keynote">
            <a:extLst>
              <a:ext uri="{FF2B5EF4-FFF2-40B4-BE49-F238E27FC236}">
                <a16:creationId xmlns:a16="http://schemas.microsoft.com/office/drawing/2014/main" id="{F77EF436-C2EB-B6D0-ACFD-B2363B881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2025"/>
            <a:ext cx="1219200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803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400B5D8-9C7A-4169-A276-0331D120EF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1527" y="312722"/>
          <a:ext cx="2486025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486160" imgH="2428920" progId="Paint.Picture">
                  <p:embed/>
                </p:oleObj>
              </mc:Choice>
              <mc:Fallback>
                <p:oleObj name="Bitmap Image" r:id="rId2" imgW="2486160" imgH="242892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1400B5D8-9C7A-4169-A276-0331D120EF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1527" y="312722"/>
                        <a:ext cx="2486025" cy="242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4C9DC6-A1FD-4C43-B8F7-F8437853B4AB}"/>
              </a:ext>
            </a:extLst>
          </p:cNvPr>
          <p:cNvCxnSpPr/>
          <p:nvPr/>
        </p:nvCxnSpPr>
        <p:spPr>
          <a:xfrm>
            <a:off x="4387185" y="349670"/>
            <a:ext cx="0" cy="6007998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1B270D-8AB5-4C1C-88B1-23A6D566B5DE}"/>
              </a:ext>
            </a:extLst>
          </p:cNvPr>
          <p:cNvSpPr txBox="1"/>
          <p:nvPr/>
        </p:nvSpPr>
        <p:spPr>
          <a:xfrm>
            <a:off x="1207105" y="988550"/>
            <a:ext cx="2785266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srgbClr val="1A96D1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Business Master File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42C482A-FCB0-4452-AC6A-0BD19AB66253}"/>
              </a:ext>
            </a:extLst>
          </p:cNvPr>
          <p:cNvSpPr/>
          <p:nvPr/>
        </p:nvSpPr>
        <p:spPr>
          <a:xfrm>
            <a:off x="980096" y="3203248"/>
            <a:ext cx="1435540" cy="329334"/>
          </a:xfrm>
          <a:prstGeom prst="roundRect">
            <a:avLst/>
          </a:prstGeom>
          <a:noFill/>
          <a:ln w="9525">
            <a:solidFill>
              <a:srgbClr val="1A96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data dictionary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402911-C7DC-4E61-8C89-A378ADDB96F1}"/>
              </a:ext>
            </a:extLst>
          </p:cNvPr>
          <p:cNvSpPr txBox="1"/>
          <p:nvPr/>
        </p:nvSpPr>
        <p:spPr>
          <a:xfrm>
            <a:off x="979646" y="4993402"/>
            <a:ext cx="3006014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Choi, Y. &amp; Lee, Y. (2020, July).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Ednet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A large-scale hierarchical dataset in education. Springer, Cham.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1A96D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DOI: 10.1111/josi.12122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1A96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69C24C-250C-4F20-9381-519D55944B4E}"/>
              </a:ext>
            </a:extLst>
          </p:cNvPr>
          <p:cNvSpPr/>
          <p:nvPr/>
        </p:nvSpPr>
        <p:spPr>
          <a:xfrm>
            <a:off x="980096" y="3632916"/>
            <a:ext cx="1435540" cy="329334"/>
          </a:xfrm>
          <a:prstGeom prst="roundRect">
            <a:avLst/>
          </a:prstGeom>
          <a:noFill/>
          <a:ln w="9525">
            <a:solidFill>
              <a:srgbClr val="1A96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user guide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434358-C247-4AFE-8F38-26A54ACC3573}"/>
              </a:ext>
            </a:extLst>
          </p:cNvPr>
          <p:cNvSpPr/>
          <p:nvPr/>
        </p:nvSpPr>
        <p:spPr>
          <a:xfrm>
            <a:off x="980096" y="4064156"/>
            <a:ext cx="1435540" cy="329334"/>
          </a:xfrm>
          <a:prstGeom prst="roundRect">
            <a:avLst/>
          </a:prstGeom>
          <a:noFill/>
          <a:ln w="9525">
            <a:solidFill>
              <a:srgbClr val="1A96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cite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C69227-A4F7-44D0-B4D9-1DE8B52400B6}"/>
              </a:ext>
            </a:extLst>
          </p:cNvPr>
          <p:cNvSpPr txBox="1"/>
          <p:nvPr/>
        </p:nvSpPr>
        <p:spPr>
          <a:xfrm>
            <a:off x="4751424" y="34967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OVERVIEW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2A0CAC-712A-4D07-83B5-7D4DC1B5A2C9}"/>
              </a:ext>
            </a:extLst>
          </p:cNvPr>
          <p:cNvSpPr txBox="1"/>
          <p:nvPr/>
        </p:nvSpPr>
        <p:spPr>
          <a:xfrm>
            <a:off x="4751424" y="719002"/>
            <a:ext cx="58687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, an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eligendi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repudiare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his, sed semper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ponderum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eu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. Et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postea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vivendum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eum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, has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dolorem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vituperatoribus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no.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Temporibus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complectitur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mel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, cu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nam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utamur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expetenda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. Quo id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habeo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splendide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prodesset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.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quot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animal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assentior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ea. Vim in vide nobis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legimus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, ne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decore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iuvaret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his.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0CC8285-5DA6-4C33-A846-00F1AF47424C}"/>
              </a:ext>
            </a:extLst>
          </p:cNvPr>
          <p:cNvSpPr/>
          <p:nvPr/>
        </p:nvSpPr>
        <p:spPr>
          <a:xfrm>
            <a:off x="2482653" y="3203248"/>
            <a:ext cx="1435540" cy="329334"/>
          </a:xfrm>
          <a:prstGeom prst="roundRect">
            <a:avLst/>
          </a:prstGeom>
          <a:noFill/>
          <a:ln w="9525">
            <a:solidFill>
              <a:srgbClr val="1A96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download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7F4AB79-DE88-45B7-9A37-307FC076271E}"/>
              </a:ext>
            </a:extLst>
          </p:cNvPr>
          <p:cNvSpPr/>
          <p:nvPr/>
        </p:nvSpPr>
        <p:spPr>
          <a:xfrm>
            <a:off x="2482653" y="3632916"/>
            <a:ext cx="1435540" cy="329334"/>
          </a:xfrm>
          <a:prstGeom prst="roundRect">
            <a:avLst/>
          </a:prstGeom>
          <a:noFill/>
          <a:ln w="9525">
            <a:solidFill>
              <a:srgbClr val="1A96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 package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4292FF0-1DE8-476A-901D-63C2600575FA}"/>
              </a:ext>
            </a:extLst>
          </p:cNvPr>
          <p:cNvSpPr/>
          <p:nvPr/>
        </p:nvSpPr>
        <p:spPr>
          <a:xfrm>
            <a:off x="2482653" y="4064156"/>
            <a:ext cx="1435540" cy="329334"/>
          </a:xfrm>
          <a:prstGeom prst="roundRect">
            <a:avLst/>
          </a:prstGeom>
          <a:noFill/>
          <a:ln w="9525">
            <a:solidFill>
              <a:srgbClr val="1A96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get help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926A49-052A-43D6-9589-DED3FED11C22}"/>
              </a:ext>
            </a:extLst>
          </p:cNvPr>
          <p:cNvSpPr txBox="1"/>
          <p:nvPr/>
        </p:nvSpPr>
        <p:spPr>
          <a:xfrm>
            <a:off x="4751424" y="200904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Use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3E4481-FC22-410C-9B39-08EA98C44B65}"/>
              </a:ext>
            </a:extLst>
          </p:cNvPr>
          <p:cNvSpPr txBox="1"/>
          <p:nvPr/>
        </p:nvSpPr>
        <p:spPr>
          <a:xfrm>
            <a:off x="4751424" y="355628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Linked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632276-D2D7-4DD7-BA05-84AB49EAE65B}"/>
              </a:ext>
            </a:extLst>
          </p:cNvPr>
          <p:cNvSpPr txBox="1"/>
          <p:nvPr/>
        </p:nvSpPr>
        <p:spPr>
          <a:xfrm>
            <a:off x="4751424" y="3925613"/>
            <a:ext cx="58687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, an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eligendi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repudiare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his, sed semper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ponderum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eu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. Et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postea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vivendum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eum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, has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dolorem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vituperatoribus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no.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Temporibus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complectitur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mel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, cu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nam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utamur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expetenda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. Quo id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habeo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splendide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prodesset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.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quot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animal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assentior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ea. Vim in vide nobis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legimus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, ne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decore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iuvaret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his.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070131-49E2-4C8C-8EA2-759DBCD190CD}"/>
              </a:ext>
            </a:extLst>
          </p:cNvPr>
          <p:cNvSpPr txBox="1"/>
          <p:nvPr/>
        </p:nvSpPr>
        <p:spPr>
          <a:xfrm>
            <a:off x="4751424" y="514340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Publications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A7EDA5-753D-4B37-88AE-83A842686CDC}"/>
              </a:ext>
            </a:extLst>
          </p:cNvPr>
          <p:cNvSpPr txBox="1"/>
          <p:nvPr/>
        </p:nvSpPr>
        <p:spPr>
          <a:xfrm>
            <a:off x="4751424" y="5512732"/>
            <a:ext cx="58687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, an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eligendi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repudiare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his, sed semper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ponderum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eu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. Et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postea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vivendum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eum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, has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dolorem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vituperatoribus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no. 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aleway" panose="020B0604020202020204" pitchFamily="2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Temporibus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complectitur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mel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, cu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nam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utamur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expetenda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.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1A1A09-132A-45A1-812D-060FD0AE4077}"/>
              </a:ext>
            </a:extLst>
          </p:cNvPr>
          <p:cNvCxnSpPr>
            <a:cxnSpLocks/>
          </p:cNvCxnSpPr>
          <p:nvPr/>
        </p:nvCxnSpPr>
        <p:spPr>
          <a:xfrm>
            <a:off x="1021240" y="4736684"/>
            <a:ext cx="2788791" cy="0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1">
            <a:extLst>
              <a:ext uri="{FF2B5EF4-FFF2-40B4-BE49-F238E27FC236}">
                <a16:creationId xmlns:a16="http://schemas.microsoft.com/office/drawing/2014/main" id="{1766B929-B8DF-4A85-A93A-8438E99CA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178" y="2437182"/>
            <a:ext cx="5267468" cy="866742"/>
          </a:xfrm>
          <a:prstGeom prst="rect">
            <a:avLst/>
          </a:prstGeom>
          <a:solidFill>
            <a:srgbClr val="F7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2539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A657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A657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library( </a:t>
            </a:r>
            <a:r>
              <a:rPr kumimoji="0" lang="en-US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5A657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nccsbmf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A657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A657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d 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5BEA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&lt;-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A657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5A657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get_bmf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5BEA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A657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year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5BEA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5613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"2019"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A657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5BEA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&amp;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A657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state 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5BEA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%in%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A657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1A0F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5BEA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5613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"AZ"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5BEA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5613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"NY"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5BEA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5613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"PA"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5BEA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A657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5BEA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220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CD9F3A07-CDFB-4B89-8FE4-C6BB40277ECB}"/>
              </a:ext>
            </a:extLst>
          </p:cNvPr>
          <p:cNvSpPr txBox="1"/>
          <p:nvPr/>
        </p:nvSpPr>
        <p:spPr>
          <a:xfrm>
            <a:off x="9613113" y="664258"/>
            <a:ext cx="122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Curiosity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FF0D4B-19DE-4301-A1C8-8E9CD3B594D8}"/>
              </a:ext>
            </a:extLst>
          </p:cNvPr>
          <p:cNvSpPr txBox="1"/>
          <p:nvPr/>
        </p:nvSpPr>
        <p:spPr>
          <a:xfrm>
            <a:off x="9653297" y="2162967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Context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138CF0-40A4-4A17-9748-3891A9445A76}"/>
              </a:ext>
            </a:extLst>
          </p:cNvPr>
          <p:cNvSpPr txBox="1"/>
          <p:nvPr/>
        </p:nvSpPr>
        <p:spPr>
          <a:xfrm>
            <a:off x="9655702" y="3919971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Content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496E8B-7D4E-47E8-B5BB-714489960464}"/>
              </a:ext>
            </a:extLst>
          </p:cNvPr>
          <p:cNvSpPr txBox="1"/>
          <p:nvPr/>
        </p:nvSpPr>
        <p:spPr>
          <a:xfrm>
            <a:off x="9779132" y="5375775"/>
            <a:ext cx="9685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&amp;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Scripts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413AB1F3-D278-495E-B0FC-DCB836B95CC8}"/>
              </a:ext>
            </a:extLst>
          </p:cNvPr>
          <p:cNvSpPr/>
          <p:nvPr/>
        </p:nvSpPr>
        <p:spPr>
          <a:xfrm>
            <a:off x="3379281" y="3784185"/>
            <a:ext cx="819807" cy="2491104"/>
          </a:xfrm>
          <a:prstGeom prst="leftBrac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4424B0-D911-41BF-A589-4E4364CA1945}"/>
              </a:ext>
            </a:extLst>
          </p:cNvPr>
          <p:cNvSpPr txBox="1"/>
          <p:nvPr/>
        </p:nvSpPr>
        <p:spPr>
          <a:xfrm>
            <a:off x="1260359" y="4238408"/>
            <a:ext cx="1749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NCCS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Ecosystem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5BFAD5-410F-4B7E-8A54-4AC1F54B8857}"/>
              </a:ext>
            </a:extLst>
          </p:cNvPr>
          <p:cNvSpPr/>
          <p:nvPr/>
        </p:nvSpPr>
        <p:spPr>
          <a:xfrm>
            <a:off x="404532" y="3463688"/>
            <a:ext cx="11566749" cy="32839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904EB9-9EA5-4B01-A819-3E4161F3EBB4}"/>
              </a:ext>
            </a:extLst>
          </p:cNvPr>
          <p:cNvSpPr txBox="1"/>
          <p:nvPr/>
        </p:nvSpPr>
        <p:spPr>
          <a:xfrm>
            <a:off x="997563" y="5524432"/>
            <a:ext cx="2274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IMPACT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7B4A49-F2D5-C2EC-A5C7-1FDBCED147C6}"/>
              </a:ext>
            </a:extLst>
          </p:cNvPr>
          <p:cNvGrpSpPr/>
          <p:nvPr/>
        </p:nvGrpSpPr>
        <p:grpSpPr>
          <a:xfrm>
            <a:off x="894249" y="373689"/>
            <a:ext cx="2823271" cy="1323439"/>
            <a:chOff x="2016041" y="718806"/>
            <a:chExt cx="2823271" cy="132343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C66CFE-A1D8-426C-8F07-6C37255D1871}"/>
                </a:ext>
              </a:extLst>
            </p:cNvPr>
            <p:cNvSpPr txBox="1"/>
            <p:nvPr/>
          </p:nvSpPr>
          <p:spPr>
            <a:xfrm>
              <a:off x="2016041" y="718806"/>
              <a:ext cx="265489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Drill-Down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Principle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6F97266-9F10-4418-9F27-6C2AAAE1C9E9}"/>
                </a:ext>
              </a:extLst>
            </p:cNvPr>
            <p:cNvCxnSpPr>
              <a:cxnSpLocks/>
            </p:cNvCxnSpPr>
            <p:nvPr/>
          </p:nvCxnSpPr>
          <p:spPr>
            <a:xfrm>
              <a:off x="4839312" y="1541211"/>
              <a:ext cx="0" cy="492369"/>
            </a:xfrm>
            <a:prstGeom prst="straightConnector1">
              <a:avLst/>
            </a:prstGeom>
            <a:ln w="7302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76437A4C-05A3-35D8-5FBA-1D1680FCAE7B}"/>
              </a:ext>
            </a:extLst>
          </p:cNvPr>
          <p:cNvSpPr/>
          <p:nvPr/>
        </p:nvSpPr>
        <p:spPr>
          <a:xfrm>
            <a:off x="6008193" y="1875342"/>
            <a:ext cx="2235200" cy="975360"/>
          </a:xfrm>
          <a:prstGeom prst="ellipse">
            <a:avLst/>
          </a:prstGeom>
          <a:solidFill>
            <a:srgbClr val="3369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NCCS BLOG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0E7DAF-FF1F-BE52-2BC4-EB1FB12764E0}"/>
              </a:ext>
            </a:extLst>
          </p:cNvPr>
          <p:cNvSpPr/>
          <p:nvPr/>
        </p:nvSpPr>
        <p:spPr>
          <a:xfrm>
            <a:off x="6231713" y="3678468"/>
            <a:ext cx="1828800" cy="883117"/>
          </a:xfrm>
          <a:prstGeom prst="roundRect">
            <a:avLst/>
          </a:prstGeom>
          <a:noFill/>
          <a:ln w="25400">
            <a:solidFill>
              <a:srgbClr val="4C71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C71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VIGNETTE 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C71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01AA0-D574-9777-7F67-4D3A2F919CBB}"/>
              </a:ext>
            </a:extLst>
          </p:cNvPr>
          <p:cNvSpPr txBox="1"/>
          <p:nvPr/>
        </p:nvSpPr>
        <p:spPr>
          <a:xfrm>
            <a:off x="6187906" y="162544"/>
            <a:ext cx="17924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718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Tweet /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718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News Story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DCB35F-9550-6B1F-F39B-DE8C7CF9CC59}"/>
              </a:ext>
            </a:extLst>
          </p:cNvPr>
          <p:cNvCxnSpPr>
            <a:cxnSpLocks/>
          </p:cNvCxnSpPr>
          <p:nvPr/>
        </p:nvCxnSpPr>
        <p:spPr>
          <a:xfrm>
            <a:off x="7125792" y="1116656"/>
            <a:ext cx="0" cy="571646"/>
          </a:xfrm>
          <a:prstGeom prst="straightConnector1">
            <a:avLst/>
          </a:prstGeom>
          <a:ln w="730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1EBC39-1882-E79E-4074-C6F3814FABE8}"/>
              </a:ext>
            </a:extLst>
          </p:cNvPr>
          <p:cNvCxnSpPr>
            <a:cxnSpLocks/>
          </p:cNvCxnSpPr>
          <p:nvPr/>
        </p:nvCxnSpPr>
        <p:spPr>
          <a:xfrm>
            <a:off x="7146113" y="4602925"/>
            <a:ext cx="0" cy="571646"/>
          </a:xfrm>
          <a:prstGeom prst="straightConnector1">
            <a:avLst/>
          </a:prstGeom>
          <a:ln w="730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969761-8D66-83D1-625C-E0622856EA2C}"/>
              </a:ext>
            </a:extLst>
          </p:cNvPr>
          <p:cNvCxnSpPr>
            <a:cxnSpLocks/>
          </p:cNvCxnSpPr>
          <p:nvPr/>
        </p:nvCxnSpPr>
        <p:spPr>
          <a:xfrm>
            <a:off x="7146113" y="2892042"/>
            <a:ext cx="0" cy="571646"/>
          </a:xfrm>
          <a:prstGeom prst="straightConnector1">
            <a:avLst/>
          </a:prstGeom>
          <a:ln w="730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0" descr="Github Logo transparent PNG - StickPNG">
            <a:extLst>
              <a:ext uri="{FF2B5EF4-FFF2-40B4-BE49-F238E27FC236}">
                <a16:creationId xmlns:a16="http://schemas.microsoft.com/office/drawing/2014/main" id="{D9504036-F002-B05C-4D69-1F4E2A9D2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736" y="5494190"/>
            <a:ext cx="849377" cy="82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F8D34428-6233-12B6-B8B2-5E8BC01C6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7676" y="5375775"/>
            <a:ext cx="1097295" cy="109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36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8055" y="869116"/>
            <a:ext cx="9431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A changing landscape: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46626A-1950-E8C6-E6B3-FA24FA0C5696}"/>
              </a:ext>
            </a:extLst>
          </p:cNvPr>
          <p:cNvSpPr txBox="1"/>
          <p:nvPr/>
        </p:nvSpPr>
        <p:spPr>
          <a:xfrm>
            <a:off x="2749955" y="2511009"/>
            <a:ext cx="64669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competitors, collaborations, opportunities and threats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20000"/>
                  <a:lumOff val="80000"/>
                </a:srgbClr>
              </a:solidFill>
              <a:effectLst/>
              <a:uLnTx/>
              <a:uFillTx/>
              <a:latin typeface="Euphemia" panose="020B05030401020201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408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C29ADA-F687-590D-C256-76F3DD755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269" y="0"/>
            <a:ext cx="661946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1E14A7-B189-C8E6-88A4-F7010B821852}"/>
              </a:ext>
            </a:extLst>
          </p:cNvPr>
          <p:cNvSpPr txBox="1"/>
          <p:nvPr/>
        </p:nvSpPr>
        <p:spPr>
          <a:xfrm>
            <a:off x="8975993" y="239483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https://x4i.org/about-us</a:t>
            </a:r>
          </a:p>
        </p:txBody>
      </p:sp>
    </p:spTree>
    <p:extLst>
      <p:ext uri="{BB962C8B-B14F-4D97-AF65-F5344CB8AC3E}">
        <p14:creationId xmlns:p14="http://schemas.microsoft.com/office/powerpoint/2010/main" val="94267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9" name="Rectangle 3108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8" name="Picture 6" descr="What is NOAA? | NOAA SciJinks – All About Weather">
            <a:extLst>
              <a:ext uri="{FF2B5EF4-FFF2-40B4-BE49-F238E27FC236}">
                <a16:creationId xmlns:a16="http://schemas.microsoft.com/office/drawing/2014/main" id="{F529CD7E-677B-D6CD-6CA6-1DA29AA76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353" y="1213634"/>
            <a:ext cx="4555700" cy="1503380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1" name="Freeform: Shape 3110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8F4E0B-A3C6-90D6-E1D0-0D9AA1167AEA}"/>
              </a:ext>
            </a:extLst>
          </p:cNvPr>
          <p:cNvSpPr txBox="1"/>
          <p:nvPr/>
        </p:nvSpPr>
        <p:spPr>
          <a:xfrm>
            <a:off x="6445396" y="847725"/>
            <a:ext cx="5397237" cy="5936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Climate Corporation hopes to transform the weather business. By pairing the tools of agronomics and climatology with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power of “big data,”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company has managed to interpret weather information more fully than any other organization.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Company scientists process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fifty terabytes of weather information every day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roughly the equivalent of ten million songs, including eight years’ worth of soil, moisture, and precipitation records for each of the twenty-nine million farm fields in the U.S. 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algorithm divides the country into nearly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half a million plots, then generates ten thousand daily weather scenarios for each of them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information is used to create individualized insurance policies for corn, soybean, and wheat farmers covering major perils like drought, heat stress, and the risk of an early freeze.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claims, forms, adjusters, or negotiations are required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3113" name="Arc 3112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2" descr="The Climate Corporation | anthemis">
            <a:extLst>
              <a:ext uri="{FF2B5EF4-FFF2-40B4-BE49-F238E27FC236}">
                <a16:creationId xmlns:a16="http://schemas.microsoft.com/office/drawing/2014/main" id="{FE19760C-9494-B7BB-3D38-833AC21AF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521" y="3350017"/>
            <a:ext cx="4555700" cy="1503380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7371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AB2794-9B28-11A5-8475-CAAE1772458A}"/>
              </a:ext>
            </a:extLst>
          </p:cNvPr>
          <p:cNvSpPr txBox="1"/>
          <p:nvPr/>
        </p:nvSpPr>
        <p:spPr>
          <a:xfrm>
            <a:off x="107415" y="6501884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https://impala.digital/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5C1787-F0FA-7558-799A-066C4A4AA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849" y="0"/>
            <a:ext cx="1008697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784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2E29EC-74BA-71DE-243D-AE3FA2B5A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967266"/>
            <a:ext cx="2628900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等线 Light" panose="02010600030101010101" pitchFamily="2" charset="-122"/>
                <a:cs typeface="+mn-cs"/>
              </a:rPr>
              <a:t>Change in nonprofit density from 2000-2010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等线 Light" panose="02010600030101010101" pitchFamily="2" charset="-122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2D9C11-8B7D-DAD5-1319-0819E06AAA04}"/>
              </a:ext>
            </a:extLst>
          </p:cNvPr>
          <p:cNvGraphicFramePr>
            <a:graphicFrameLocks noGrp="1"/>
          </p:cNvGraphicFramePr>
          <p:nvPr/>
        </p:nvGraphicFramePr>
        <p:xfrm>
          <a:off x="5197179" y="643466"/>
          <a:ext cx="5940977" cy="5568746"/>
        </p:xfrm>
        <a:graphic>
          <a:graphicData uri="http://schemas.openxmlformats.org/drawingml/2006/table">
            <a:tbl>
              <a:tblPr firstRow="1" firstCol="1" bandRow="1"/>
              <a:tblGrid>
                <a:gridCol w="1096661">
                  <a:extLst>
                    <a:ext uri="{9D8B030D-6E8A-4147-A177-3AD203B41FA5}">
                      <a16:colId xmlns:a16="http://schemas.microsoft.com/office/drawing/2014/main" val="630931090"/>
                    </a:ext>
                  </a:extLst>
                </a:gridCol>
                <a:gridCol w="736700">
                  <a:extLst>
                    <a:ext uri="{9D8B030D-6E8A-4147-A177-3AD203B41FA5}">
                      <a16:colId xmlns:a16="http://schemas.microsoft.com/office/drawing/2014/main" val="1662351397"/>
                    </a:ext>
                  </a:extLst>
                </a:gridCol>
                <a:gridCol w="769523">
                  <a:extLst>
                    <a:ext uri="{9D8B030D-6E8A-4147-A177-3AD203B41FA5}">
                      <a16:colId xmlns:a16="http://schemas.microsoft.com/office/drawing/2014/main" val="2884337862"/>
                    </a:ext>
                  </a:extLst>
                </a:gridCol>
                <a:gridCol w="898472">
                  <a:extLst>
                    <a:ext uri="{9D8B030D-6E8A-4147-A177-3AD203B41FA5}">
                      <a16:colId xmlns:a16="http://schemas.microsoft.com/office/drawing/2014/main" val="2098425058"/>
                    </a:ext>
                  </a:extLst>
                </a:gridCol>
                <a:gridCol w="715014">
                  <a:extLst>
                    <a:ext uri="{9D8B030D-6E8A-4147-A177-3AD203B41FA5}">
                      <a16:colId xmlns:a16="http://schemas.microsoft.com/office/drawing/2014/main" val="2680791412"/>
                    </a:ext>
                  </a:extLst>
                </a:gridCol>
                <a:gridCol w="666952">
                  <a:extLst>
                    <a:ext uri="{9D8B030D-6E8A-4147-A177-3AD203B41FA5}">
                      <a16:colId xmlns:a16="http://schemas.microsoft.com/office/drawing/2014/main" val="1306643300"/>
                    </a:ext>
                  </a:extLst>
                </a:gridCol>
                <a:gridCol w="883233">
                  <a:extLst>
                    <a:ext uri="{9D8B030D-6E8A-4147-A177-3AD203B41FA5}">
                      <a16:colId xmlns:a16="http://schemas.microsoft.com/office/drawing/2014/main" val="613646022"/>
                    </a:ext>
                  </a:extLst>
                </a:gridCol>
                <a:gridCol w="174422">
                  <a:extLst>
                    <a:ext uri="{9D8B030D-6E8A-4147-A177-3AD203B41FA5}">
                      <a16:colId xmlns:a16="http://schemas.microsoft.com/office/drawing/2014/main" val="763724272"/>
                    </a:ext>
                  </a:extLst>
                </a:gridCol>
              </a:tblGrid>
              <a:tr h="166866">
                <a:tc grid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727388"/>
                  </a:ext>
                </a:extLst>
              </a:tr>
              <a:tr h="1973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Q25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Q75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074129"/>
                  </a:ext>
                </a:extLst>
              </a:tr>
              <a:tr h="166866">
                <a:tc grid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82658"/>
                  </a:ext>
                </a:extLst>
              </a:tr>
              <a:tr h="3710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cap="all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Nonprofits Per 100k Residents in 2000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875570"/>
                  </a:ext>
                </a:extLst>
              </a:tr>
              <a:tr h="197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 Subsectors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27.50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71.77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78.32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215.50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575.47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435656"/>
                  </a:ext>
                </a:extLst>
              </a:tr>
              <a:tr h="197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Human Services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4.25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27.05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29.07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12.95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183.10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865204"/>
                  </a:ext>
                </a:extLst>
              </a:tr>
              <a:tr h="197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Art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6.70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7.82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4.48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82.23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570354"/>
                  </a:ext>
                </a:extLst>
              </a:tr>
              <a:tr h="197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Education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2.36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11.17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12.37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9.00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95.45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463921"/>
                  </a:ext>
                </a:extLst>
              </a:tr>
              <a:tr h="197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2.37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3.12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3.11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33.08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065707"/>
                  </a:ext>
                </a:extLst>
              </a:tr>
              <a:tr h="197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Health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7.87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8.97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3.97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86.73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6902"/>
                  </a:ext>
                </a:extLst>
              </a:tr>
              <a:tr h="3710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cap="all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Change in Nonprofits Per 100k Residents 2000-2010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59655"/>
                  </a:ext>
                </a:extLst>
              </a:tr>
              <a:tr h="197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 Subsectors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-20.71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17.69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26.96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29.15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37.75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171.02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743662"/>
                  </a:ext>
                </a:extLst>
              </a:tr>
              <a:tr h="197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Human Services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4.25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8.47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9.24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12.95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946336"/>
                  </a:ext>
                </a:extLst>
              </a:tr>
              <a:tr h="197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Art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-7.53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2.35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2.98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4.48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868181"/>
                  </a:ext>
                </a:extLst>
              </a:tr>
              <a:tr h="197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Education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2.36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5.65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6.13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9.00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514089"/>
                  </a:ext>
                </a:extLst>
              </a:tr>
              <a:tr h="197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1.71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3.11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487558"/>
                  </a:ext>
                </a:extLst>
              </a:tr>
              <a:tr h="197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Health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1.98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2.13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3.97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302626"/>
                  </a:ext>
                </a:extLst>
              </a:tr>
              <a:tr h="2201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491213"/>
                  </a:ext>
                </a:extLst>
              </a:tr>
              <a:tr h="2201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County Populations in 2000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974636"/>
                  </a:ext>
                </a:extLst>
              </a:tr>
              <a:tr h="2201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2,185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52,083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115,092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253,680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251,646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9,519,338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357717"/>
                  </a:ext>
                </a:extLst>
              </a:tr>
              <a:tr h="2201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889739"/>
                  </a:ext>
                </a:extLst>
              </a:tr>
              <a:tr h="2201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Population Growth Rate 2000-2010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492901"/>
                  </a:ext>
                </a:extLst>
              </a:tr>
              <a:tr h="2201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-0.47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0.09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159747"/>
                  </a:ext>
                </a:extLst>
              </a:tr>
              <a:tr h="2201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473536"/>
                  </a:ext>
                </a:extLst>
              </a:tr>
              <a:tr h="2201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Q25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Q75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938993"/>
                  </a:ext>
                </a:extLst>
              </a:tr>
              <a:tr h="166866">
                <a:tc grid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79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0947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14400"/>
            <a:ext cx="9144000" cy="521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1" y="1828801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(7,582)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87153" y="4307542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(8)</a:t>
            </a:r>
          </a:p>
        </p:txBody>
      </p:sp>
    </p:spTree>
    <p:extLst>
      <p:ext uri="{BB962C8B-B14F-4D97-AF65-F5344CB8AC3E}">
        <p14:creationId xmlns:p14="http://schemas.microsoft.com/office/powerpoint/2010/main" val="5403139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357314"/>
            <a:ext cx="723900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905000" y="214313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Political Characteristics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2438400" y="1066800"/>
            <a:ext cx="7315200" cy="0"/>
          </a:xfrm>
          <a:prstGeom prst="line">
            <a:avLst/>
          </a:prstGeom>
          <a:noFill/>
          <a:ln w="57150" cmpd="thickThin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346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8077200" cy="596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91401" y="3746719"/>
            <a:ext cx="3032177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Principle Component Analysis: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Fed Gov. Size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Weighted vector using 1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P.C. 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these five variables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Accounts for 87% of total variance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0" y="6043406"/>
            <a:ext cx="2158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*2010 data shown on plots</a:t>
            </a:r>
          </a:p>
        </p:txBody>
      </p:sp>
    </p:spTree>
    <p:extLst>
      <p:ext uri="{BB962C8B-B14F-4D97-AF65-F5344CB8AC3E}">
        <p14:creationId xmlns:p14="http://schemas.microsoft.com/office/powerpoint/2010/main" val="20420155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357314"/>
            <a:ext cx="90297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3555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357314"/>
            <a:ext cx="90297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4005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357314"/>
            <a:ext cx="90297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983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9989-1C78-093B-9990-CC58F0DB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93"/>
            <a:ext cx="10515600" cy="1325563"/>
          </a:xfrm>
        </p:spPr>
        <p:txBody>
          <a:bodyPr/>
          <a:lstStyle/>
          <a:p>
            <a:r>
              <a:rPr lang="en-US" dirty="0"/>
              <a:t>NCCS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938EF-C9E7-125E-2807-A14CD936E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818"/>
            <a:ext cx="10515600" cy="5015057"/>
          </a:xfrm>
        </p:spPr>
        <p:txBody>
          <a:bodyPr>
            <a:normAutofit/>
          </a:bodyPr>
          <a:lstStyle/>
          <a:p>
            <a:r>
              <a:rPr lang="en-US" sz="2000" dirty="0"/>
              <a:t>Data has tremendous value</a:t>
            </a:r>
          </a:p>
          <a:p>
            <a:pPr lvl="1"/>
            <a:r>
              <a:rPr lang="en-US" sz="1600" dirty="0"/>
              <a:t>We unlock that value when data is clean, well-documented, timely</a:t>
            </a:r>
          </a:p>
          <a:p>
            <a:pPr lvl="1"/>
            <a:r>
              <a:rPr lang="en-US" sz="1600" dirty="0"/>
              <a:t>Free data eliminates rent-seeking, forces innovation  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DA98A-712C-0A7C-B155-6E9761CD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DD4DA2-4FBE-4694-B57B-F9990517B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90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9989-1C78-093B-9990-CC58F0DB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93"/>
            <a:ext cx="10515600" cy="1325563"/>
          </a:xfrm>
        </p:spPr>
        <p:txBody>
          <a:bodyPr/>
          <a:lstStyle/>
          <a:p>
            <a:r>
              <a:rPr lang="en-US" dirty="0"/>
              <a:t>NCCS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938EF-C9E7-125E-2807-A14CD936E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818"/>
            <a:ext cx="10515600" cy="5015057"/>
          </a:xfrm>
        </p:spPr>
        <p:txBody>
          <a:bodyPr>
            <a:normAutofit/>
          </a:bodyPr>
          <a:lstStyle/>
          <a:p>
            <a:r>
              <a:rPr lang="en-US" sz="2000" dirty="0"/>
              <a:t>Data has tremendous</a:t>
            </a:r>
            <a:r>
              <a:rPr lang="en-US" sz="2000" b="1" dirty="0"/>
              <a:t> VALUE</a:t>
            </a:r>
          </a:p>
          <a:p>
            <a:pPr lvl="1"/>
            <a:r>
              <a:rPr lang="en-US" sz="1600" dirty="0"/>
              <a:t>We unlock that value when data is clean, well-documented, timely</a:t>
            </a:r>
          </a:p>
          <a:p>
            <a:pPr lvl="1"/>
            <a:r>
              <a:rPr lang="en-US" sz="1600" dirty="0"/>
              <a:t>Free data eliminates rent-seeking, forces innovation  </a:t>
            </a:r>
            <a:br>
              <a:rPr lang="en-US" sz="1600" dirty="0"/>
            </a:br>
            <a:endParaRPr lang="en-US" sz="1600" dirty="0"/>
          </a:p>
          <a:p>
            <a:r>
              <a:rPr lang="en-US" sz="2000" dirty="0"/>
              <a:t>We influence HOW people use data –</a:t>
            </a:r>
            <a:r>
              <a:rPr lang="en-US" sz="2000" b="1" dirty="0"/>
              <a:t> DISSEMINATION </a:t>
            </a:r>
          </a:p>
          <a:p>
            <a:pPr lvl="1"/>
            <a:r>
              <a:rPr lang="en-US" sz="1600" dirty="0"/>
              <a:t>The new website is built for community and dissemination </a:t>
            </a:r>
          </a:p>
          <a:p>
            <a:endParaRPr lang="en-US" sz="2000" dirty="0"/>
          </a:p>
          <a:p>
            <a:r>
              <a:rPr lang="en-US" sz="2000" dirty="0"/>
              <a:t>We can create </a:t>
            </a:r>
            <a:r>
              <a:rPr lang="en-US" sz="2000" b="1" dirty="0"/>
              <a:t>TOOLS </a:t>
            </a:r>
            <a:r>
              <a:rPr lang="en-US" sz="2000" dirty="0"/>
              <a:t>that provide insight</a:t>
            </a:r>
          </a:p>
          <a:p>
            <a:pPr lvl="1"/>
            <a:r>
              <a:rPr lang="en-US" sz="1600" dirty="0"/>
              <a:t>Climate Corporation example – what data driven management looks like 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/>
              <a:t>We can help the sector develop </a:t>
            </a:r>
            <a:r>
              <a:rPr lang="en-US" sz="2000" b="1" dirty="0"/>
              <a:t>CAPACITY</a:t>
            </a:r>
            <a:r>
              <a:rPr lang="en-US" sz="2000" dirty="0"/>
              <a:t> to use data</a:t>
            </a:r>
          </a:p>
          <a:p>
            <a:pPr lvl="1"/>
            <a:r>
              <a:rPr lang="en-US" sz="1600" dirty="0"/>
              <a:t>Help nonprofits and foundations scale on the collection side</a:t>
            </a:r>
          </a:p>
          <a:p>
            <a:pPr lvl="1"/>
            <a:r>
              <a:rPr lang="en-US" sz="1600" dirty="0"/>
              <a:t>In a position to help them build their own capacity 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DA98A-712C-0A7C-B155-6E9761CD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DD4DA2-4FBE-4694-B57B-F9990517B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711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9989-1C78-093B-9990-CC58F0DB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93"/>
            <a:ext cx="10515600" cy="1325563"/>
          </a:xfrm>
        </p:spPr>
        <p:txBody>
          <a:bodyPr/>
          <a:lstStyle/>
          <a:p>
            <a:r>
              <a:rPr lang="en-US" dirty="0"/>
              <a:t>NCCS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938EF-C9E7-125E-2807-A14CD936E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818"/>
            <a:ext cx="10515600" cy="5015057"/>
          </a:xfrm>
        </p:spPr>
        <p:txBody>
          <a:bodyPr>
            <a:normAutofit/>
          </a:bodyPr>
          <a:lstStyle/>
          <a:p>
            <a:r>
              <a:rPr lang="en-US" sz="2000" dirty="0"/>
              <a:t>Data has tremendous value</a:t>
            </a:r>
          </a:p>
          <a:p>
            <a:pPr lvl="1"/>
            <a:r>
              <a:rPr lang="en-US" sz="1600" dirty="0"/>
              <a:t>We unlock that value when data is clean, well-documented, timely</a:t>
            </a:r>
          </a:p>
          <a:p>
            <a:pPr lvl="1"/>
            <a:r>
              <a:rPr lang="en-US" sz="1600" dirty="0"/>
              <a:t>Free data eliminates rent-seeking, forces innovation  </a:t>
            </a:r>
            <a:br>
              <a:rPr lang="en-US" sz="1600" dirty="0"/>
            </a:br>
            <a:endParaRPr lang="en-US" sz="1600" dirty="0"/>
          </a:p>
          <a:p>
            <a:r>
              <a:rPr lang="en-US" sz="2000" dirty="0"/>
              <a:t>We influence HOW people use data</a:t>
            </a:r>
          </a:p>
          <a:p>
            <a:pPr lvl="1"/>
            <a:r>
              <a:rPr lang="en-US" sz="1600" dirty="0"/>
              <a:t>The new website is built for community and dissemination </a:t>
            </a:r>
          </a:p>
          <a:p>
            <a:endParaRPr lang="en-US" sz="2000" dirty="0"/>
          </a:p>
          <a:p>
            <a:r>
              <a:rPr lang="en-US" sz="2000" dirty="0"/>
              <a:t>We can create TOOLS that provide insight</a:t>
            </a:r>
          </a:p>
          <a:p>
            <a:pPr lvl="1"/>
            <a:r>
              <a:rPr lang="en-US" sz="1600" dirty="0"/>
              <a:t>Climate Corporation example – what data driven management looks like 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/>
              <a:t>We can help the sector develop capacity to use data</a:t>
            </a:r>
          </a:p>
          <a:p>
            <a:pPr lvl="1"/>
            <a:r>
              <a:rPr lang="en-US" sz="1600" dirty="0"/>
              <a:t>Help nonprofits and foundations scale on the collection side</a:t>
            </a:r>
          </a:p>
          <a:p>
            <a:pPr lvl="1"/>
            <a:r>
              <a:rPr lang="en-US" sz="1600" dirty="0"/>
              <a:t>In a position to help them build their own capacity 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DA98A-712C-0A7C-B155-6E9761CD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DD4DA2-4FBE-4694-B57B-F9990517B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21787D-BC9C-DADC-3466-FBD69B4830E4}"/>
              </a:ext>
            </a:extLst>
          </p:cNvPr>
          <p:cNvSpPr txBox="1">
            <a:spLocks/>
          </p:cNvSpPr>
          <p:nvPr/>
        </p:nvSpPr>
        <p:spPr>
          <a:xfrm>
            <a:off x="7687752" y="98493"/>
            <a:ext cx="4788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accent1">
                    <a:lumMod val="50000"/>
                  </a:schemeClr>
                </a:solidFill>
                <a:latin typeface="Euphemia" panose="020B05030401020201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Audiences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D28092-806B-5F2B-CD9A-B2968EE2AF57}"/>
              </a:ext>
            </a:extLst>
          </p:cNvPr>
          <p:cNvSpPr txBox="1"/>
          <p:nvPr/>
        </p:nvSpPr>
        <p:spPr>
          <a:xfrm>
            <a:off x="1556564" y="1620941"/>
            <a:ext cx="543129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PHASE 1: Pay the Tech Debt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5E488-3F3D-9331-31F3-9A75DBE7A5C2}"/>
              </a:ext>
            </a:extLst>
          </p:cNvPr>
          <p:cNvSpPr txBox="1"/>
          <p:nvPr/>
        </p:nvSpPr>
        <p:spPr>
          <a:xfrm>
            <a:off x="1481148" y="2790363"/>
            <a:ext cx="4416594" cy="15696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PHASE 2: Scale up</a:t>
            </a:r>
          </a:p>
          <a:p>
            <a:r>
              <a:rPr lang="en-US" sz="32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Build the Community</a:t>
            </a:r>
          </a:p>
          <a:p>
            <a:r>
              <a:rPr lang="en-US" sz="32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Define products 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611659B-F1B5-1295-74DE-F18C021A8B83}"/>
              </a:ext>
            </a:extLst>
          </p:cNvPr>
          <p:cNvSpPr/>
          <p:nvPr/>
        </p:nvSpPr>
        <p:spPr>
          <a:xfrm>
            <a:off x="8531258" y="1620941"/>
            <a:ext cx="311084" cy="1885830"/>
          </a:xfrm>
          <a:prstGeom prst="rightBrace">
            <a:avLst>
              <a:gd name="adj1" fmla="val 8333"/>
              <a:gd name="adj2" fmla="val 47501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21106-286E-66F3-2952-0D3B68E44A2B}"/>
              </a:ext>
            </a:extLst>
          </p:cNvPr>
          <p:cNvSpPr txBox="1"/>
          <p:nvPr/>
        </p:nvSpPr>
        <p:spPr>
          <a:xfrm>
            <a:off x="9489650" y="2271468"/>
            <a:ext cx="15327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Wonks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D57C3B8-BFBC-0CC8-B642-28068C695638}"/>
              </a:ext>
            </a:extLst>
          </p:cNvPr>
          <p:cNvSpPr/>
          <p:nvPr/>
        </p:nvSpPr>
        <p:spPr>
          <a:xfrm>
            <a:off x="8610600" y="3955663"/>
            <a:ext cx="311084" cy="1885830"/>
          </a:xfrm>
          <a:prstGeom prst="rightBrace">
            <a:avLst>
              <a:gd name="adj1" fmla="val 8333"/>
              <a:gd name="adj2" fmla="val 47501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FAF894-D725-DFF4-6F4F-E84D488C2028}"/>
              </a:ext>
            </a:extLst>
          </p:cNvPr>
          <p:cNvSpPr txBox="1"/>
          <p:nvPr/>
        </p:nvSpPr>
        <p:spPr>
          <a:xfrm>
            <a:off x="9446651" y="4302964"/>
            <a:ext cx="2377574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Community</a:t>
            </a:r>
          </a:p>
          <a:p>
            <a:r>
              <a:rPr lang="en-US" sz="32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partners</a:t>
            </a:r>
          </a:p>
        </p:txBody>
      </p:sp>
    </p:spTree>
    <p:extLst>
      <p:ext uri="{BB962C8B-B14F-4D97-AF65-F5344CB8AC3E}">
        <p14:creationId xmlns:p14="http://schemas.microsoft.com/office/powerpoint/2010/main" val="187468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uía para generar tus propias ideas de negocio • NOW IDEAS">
            <a:extLst>
              <a:ext uri="{FF2B5EF4-FFF2-40B4-BE49-F238E27FC236}">
                <a16:creationId xmlns:a16="http://schemas.microsoft.com/office/drawing/2014/main" id="{EEBD1AC5-D684-63FB-DDCC-91DA1C1CA7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2" r="26563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FFFC8B-4853-87DF-C1C3-A00F3821BC8F}"/>
              </a:ext>
            </a:extLst>
          </p:cNvPr>
          <p:cNvSpPr txBox="1"/>
          <p:nvPr/>
        </p:nvSpPr>
        <p:spPr>
          <a:xfrm>
            <a:off x="6732755" y="1266497"/>
            <a:ext cx="4840010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0" i="0" dirty="0">
                <a:solidFill>
                  <a:schemeClr val="accent4">
                    <a:lumMod val="75000"/>
                  </a:schemeClr>
                </a:solidFill>
                <a:effectLst/>
                <a:latin typeface="Garamond" panose="02020404030301010803" pitchFamily="18" charset="0"/>
              </a:rPr>
              <a:t>Practical men who believe themselves to be quite exempt from any intellectual influence, are usually the slaves of some defunct economist.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0" i="0" dirty="0">
                <a:effectLst/>
                <a:latin typeface="Garamond" panose="02020404030301010803" pitchFamily="18" charset="0"/>
              </a:rPr>
              <a:t>Even madmen in authority who hear voices in the air are distilling their frenzy from some academic scribbler of a few years back.</a:t>
            </a:r>
            <a:br>
              <a:rPr lang="en-US" sz="2000" b="0" i="0" dirty="0">
                <a:effectLst/>
                <a:latin typeface="Garamond" panose="02020404030301010803" pitchFamily="18" charset="0"/>
              </a:rPr>
            </a:br>
            <a:endParaRPr lang="en-US" sz="2000" b="0" i="0" dirty="0">
              <a:effectLst/>
              <a:latin typeface="Garamond" panose="02020404030301010803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effectLst/>
                <a:latin typeface="Garamond" panose="02020404030301010803" pitchFamily="18" charset="0"/>
              </a:rPr>
              <a:t>― </a:t>
            </a:r>
            <a:r>
              <a:rPr lang="en-US" sz="2000" b="1" i="0" dirty="0">
                <a:effectLst/>
                <a:latin typeface="Abadi Extra Light" panose="020B0204020104020204" pitchFamily="34" charset="0"/>
              </a:rPr>
              <a:t>John Maynard Keynes</a:t>
            </a:r>
            <a:endParaRPr lang="en-US" sz="2000" dirty="0">
              <a:latin typeface="Abadi Extra Light" panose="020B02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0319D-C939-9447-3DE2-A6F09C524C9F}"/>
              </a:ext>
            </a:extLst>
          </p:cNvPr>
          <p:cNvSpPr txBox="1"/>
          <p:nvPr/>
        </p:nvSpPr>
        <p:spPr>
          <a:xfrm>
            <a:off x="5863306" y="272112"/>
            <a:ext cx="7360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Garamond" panose="02020404030301010803" pitchFamily="18" charset="0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BE190-577C-8A95-0F19-5046B204AB7E}"/>
              </a:ext>
            </a:extLst>
          </p:cNvPr>
          <p:cNvSpPr txBox="1"/>
          <p:nvPr/>
        </p:nvSpPr>
        <p:spPr>
          <a:xfrm>
            <a:off x="11204715" y="4021843"/>
            <a:ext cx="7360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Garamond" panose="02020404030301010803" pitchFamily="18" charset="0"/>
              </a:rPr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EB526A-EC70-E5CB-B047-760DBF65938B}"/>
              </a:ext>
            </a:extLst>
          </p:cNvPr>
          <p:cNvSpPr txBox="1"/>
          <p:nvPr/>
        </p:nvSpPr>
        <p:spPr>
          <a:xfrm>
            <a:off x="2456983" y="1841772"/>
            <a:ext cx="1202621" cy="805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ideas have power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EEB94E-BE16-4B9C-7F31-95C2DE3D1711}"/>
              </a:ext>
            </a:extLst>
          </p:cNvPr>
          <p:cNvSpPr txBox="1"/>
          <p:nvPr/>
        </p:nvSpPr>
        <p:spPr>
          <a:xfrm>
            <a:off x="2456982" y="5509328"/>
            <a:ext cx="1202621" cy="805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b="0" i="0" dirty="0">
                <a:solidFill>
                  <a:schemeClr val="accent4">
                    <a:lumMod val="75000"/>
                  </a:schemeClr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seeds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5873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C7B1B1-E479-91EB-EE07-BED6757D2A4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480" y="1687513"/>
            <a:ext cx="3500438" cy="397668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2DB9FF"/>
                </a:solidFill>
                <a:latin typeface="Lato" panose="020F0502020204030203" pitchFamily="34" charset="0"/>
              </a:rPr>
              <a:t>NCCS is the go-to resource for researchers, journalists, and nonprofits seeking a comprehensive view of the nonprofit sector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4389D0B-A048-4C6B-5F4F-F3D1808D6FD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359981" y="1687513"/>
            <a:ext cx="3500438" cy="3976687"/>
          </a:xfrm>
        </p:spPr>
        <p:txBody>
          <a:bodyPr/>
          <a:lstStyle/>
          <a:p>
            <a:pPr algn="ctr"/>
            <a:r>
              <a:rPr lang="en-US" sz="3200" dirty="0">
                <a:latin typeface="Lato" panose="020F0502020204030203" pitchFamily="34" charset="0"/>
              </a:rPr>
              <a:t>Urban drives innovation in the use of nonprofit data to empower nonprofits, enlighten funders, and strengthen sector health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C5D34BB-8D77-F68A-1697-C02500BC921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093036" y="1687512"/>
            <a:ext cx="3500438" cy="3976687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E50178"/>
                </a:solidFill>
                <a:latin typeface="Lato" panose="020F0502020204030203" pitchFamily="34" charset="0"/>
              </a:rPr>
              <a:t>NCCS team that tells the story of the sector through data and can produce analyses quickly in response to stakeholder needs</a:t>
            </a:r>
          </a:p>
        </p:txBody>
      </p:sp>
    </p:spTree>
    <p:extLst>
      <p:ext uri="{BB962C8B-B14F-4D97-AF65-F5344CB8AC3E}">
        <p14:creationId xmlns:p14="http://schemas.microsoft.com/office/powerpoint/2010/main" val="2887174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2129</Words>
  <Application>Microsoft Office PowerPoint</Application>
  <PresentationFormat>Widescreen</PresentationFormat>
  <Paragraphs>643</Paragraphs>
  <Slides>47</Slides>
  <Notes>8</Notes>
  <HiddenSlides>12</HiddenSlides>
  <MMClips>0</MMClips>
  <ScaleCrop>false</ScaleCrop>
  <HeadingPairs>
    <vt:vector size="8" baseType="variant">
      <vt:variant>
        <vt:lpstr>Fonts Used</vt:lpstr>
      </vt:variant>
      <vt:variant>
        <vt:i4>20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73" baseType="lpstr">
      <vt:lpstr>Abadi</vt:lpstr>
      <vt:lpstr>Abadi Extra Light</vt:lpstr>
      <vt:lpstr>Aharoni</vt:lpstr>
      <vt:lpstr>Amasis MT Pro Black</vt:lpstr>
      <vt:lpstr>-apple-system</vt:lpstr>
      <vt:lpstr>Arial</vt:lpstr>
      <vt:lpstr>Arial Black</vt:lpstr>
      <vt:lpstr>Berlin Sans FB Demi</vt:lpstr>
      <vt:lpstr>Calibri</vt:lpstr>
      <vt:lpstr>Calibri Light</vt:lpstr>
      <vt:lpstr>Cambria Math</vt:lpstr>
      <vt:lpstr>Century Gothic</vt:lpstr>
      <vt:lpstr>Courier New</vt:lpstr>
      <vt:lpstr>Euphemia</vt:lpstr>
      <vt:lpstr>Garamond</vt:lpstr>
      <vt:lpstr>Lato</vt:lpstr>
      <vt:lpstr>Raleway</vt:lpstr>
      <vt:lpstr>Symbol</vt:lpstr>
      <vt:lpstr>Times New Roman</vt:lpstr>
      <vt:lpstr>Wingdings</vt:lpstr>
      <vt:lpstr>Office Theme</vt:lpstr>
      <vt:lpstr>1_Office Theme</vt:lpstr>
      <vt:lpstr>2_Office Theme</vt:lpstr>
      <vt:lpstr>3_Office Theme</vt:lpstr>
      <vt:lpstr>5_Office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NCCS Impact</vt:lpstr>
      <vt:lpstr>NCCS Impact</vt:lpstr>
      <vt:lpstr>NCCS Impact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10</cp:revision>
  <dcterms:created xsi:type="dcterms:W3CDTF">2023-09-07T08:26:31Z</dcterms:created>
  <dcterms:modified xsi:type="dcterms:W3CDTF">2023-09-07T18:08:43Z</dcterms:modified>
</cp:coreProperties>
</file>