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537" r:id="rId4"/>
    <p:sldId id="340" r:id="rId5"/>
    <p:sldId id="544" r:id="rId6"/>
    <p:sldId id="548" r:id="rId7"/>
    <p:sldId id="556" r:id="rId8"/>
    <p:sldId id="543" r:id="rId9"/>
    <p:sldId id="579" r:id="rId10"/>
    <p:sldId id="578" r:id="rId11"/>
    <p:sldId id="545" r:id="rId12"/>
    <p:sldId id="550" r:id="rId13"/>
    <p:sldId id="580" r:id="rId14"/>
    <p:sldId id="26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CC61-4C48-0C8E-B2DE-846DDFF17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75D4B-BFB9-B11C-179D-5E5046474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C2725-CCF1-36B8-E11A-9F1CA8CE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FBA-3544-4DC6-B99C-0E26D3CEABD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8162-982B-2CF3-7317-970ADD45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437C0-4B5C-E365-401E-CDE97B6F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21CF-7E78-4006-906E-3D43D091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A6C2-9495-B33E-E5D1-5F3B8D42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DCF0B-C8A6-5F9F-A071-13E11CE06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40F4-C92B-F303-D03D-6A8F6989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FBA-3544-4DC6-B99C-0E26D3CEABD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7D9C-EFE4-F0F9-DAF9-C76BCFBB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0417-605D-C725-4753-A041D502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21CF-7E78-4006-906E-3D43D091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4CBBE-E7D3-7624-E5F3-0C061F3DC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AF2C9-6E9B-F353-B7EE-F499590E2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72F4-AE2F-389F-39DA-4F078B4B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FBA-3544-4DC6-B99C-0E26D3CEABD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E477-FA84-7F83-3767-540D03D4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1D485-0437-7CAF-8231-BC9996C1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21CF-7E78-4006-906E-3D43D091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4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12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7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52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0A5F-2212-28C5-9F15-B2DF69F1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5310-32F1-E9FA-C744-1A0C71E4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31174-F7BF-86B9-EA37-DF5DE0EB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FBA-3544-4DC6-B99C-0E26D3CEABD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6DF9-507F-C02D-7A31-7DDFC409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BA77-8C14-89D2-C19B-641D50B1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21CF-7E78-4006-906E-3D43D091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3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2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38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2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3A27-5C81-4AB5-8399-5D486527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F6EC4-1724-4F3A-A005-A37D091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44C3-6EA1-491D-A3E1-C71B805F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4D62-E87B-4E78-8D51-A71AAF7EFE70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7350-6062-4FEE-93F7-39DBFDB2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B2C2-F002-4F83-83D9-5DC9415D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43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50DE-4667-482C-A2D3-A38F59FC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2D1C-6889-452E-A492-EBD17E10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9D5C-3CC8-4194-99E8-46D8E845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BC0E-6968-47DA-9DB9-D508F49A0C0D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486D-A456-4A19-8567-6ED73811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F71D-8FCE-4C36-90E4-F6588BE5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19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1D4-BD2E-4B4C-8416-A6F61936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C0E8B-DB9C-4E7A-AA09-A1CC62E7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7F07-40F2-454C-8F19-1FD05CDB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A9C0-7A89-4285-8B2D-1E4FA1910F1E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4549-F0E7-46FC-ACD4-47330C13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44BBB-A757-43CE-9651-DF91F7E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7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CECF-D588-468B-A7A3-90A9834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51B1-1553-4958-9D61-E1F0A1D9D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1E5E-7AAE-444D-86E4-1C566EFC0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9A7E-E423-4A61-828D-BDF012BA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C23E-F11C-48D9-AE55-0EF6324A9F73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D3F1-3B66-4228-9A47-E7D04A06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B5D7-E998-411F-BEDA-F76665A5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2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B8DF-503D-48C4-9D47-463A470A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338F9-2BFA-4C1A-A29F-44F778CC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319EB-DD39-4B32-87D0-49873CED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925FA-E7BE-4DA6-B13F-609287FC5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8FF09-0267-44A3-B767-F5AD1CB5C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EC5D4-0A9B-4479-9DD6-B1FB0CFD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4B23-E954-413E-A340-E1B67CB96215}" type="datetime1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7A819-CF02-4B5A-9314-E58BF87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6AC02-78C3-411E-B17B-73949C2E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57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B3D0-BEF4-46A2-8EE3-F3297DBD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CE44D-5F24-4B91-A27D-C841001E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C05-EBE7-4848-9605-17FA64F26282}" type="datetime1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4DDE8-BE40-4E0F-8179-93E9114E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0E8C3-3FFA-43CB-9F7D-676DA3E6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7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3E83F-67C2-4EC0-A1BF-781564BD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748F-0361-4B75-9FB6-0FD67B2CAA53}" type="datetime1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74CAF-DD5A-42DE-9ADC-E470A2FE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CE4DC-1BE1-416A-8CA9-3EDBC0B6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2596-2505-67F2-11F0-EE1F11C1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9355-54CA-741C-8F07-E9D3753E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8E39E-45E9-CA9B-5E1D-E12A0AAE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FBA-3544-4DC6-B99C-0E26D3CEABD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F4CD-2D6D-B9D9-F74C-9C3D4D79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C9C4-3633-60CC-2766-14211CA3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21CF-7E78-4006-906E-3D43D091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5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F94-114F-4B20-8531-86B9FCF7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AA2F-7591-4346-BB8B-0DD708ED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B4CFF-8B87-469F-B046-657143C6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8285A-56BE-4733-B81F-F0CAB5CA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1C2-23BD-4B0F-AE95-81945CE4C218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71FEE-C965-4808-AD73-D20914F4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0AE28-0F2E-4DC5-8081-42E11060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78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92C6-9900-4026-AE3F-5DE9EE3D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5F55B-CF73-4795-BB09-765913996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6D78-3C96-4322-B161-088747E29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C49A7-7D2D-4551-80A9-6FC8CEED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9308-E77D-4F00-A0E0-E2C48A09AD1C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F690-9942-4FF6-8BB9-6F80782F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1670E-28ED-4533-A0BE-7272B33C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9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6AD4-7EC1-44FD-BA32-805E71BA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786EE-6894-40B3-8DAA-6528BE983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3173-5EF4-4028-ABAA-461721A9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970-6936-4886-BB3E-53EA998AF177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52984-EED2-4AE3-A5A8-A4BEF7BF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F1ED-7233-44F5-9AF2-AC53857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86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FA787-0A36-446A-AD2A-D5BD22D7E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43D2B-089C-4FDB-95F1-A7E0E014B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8847E-DAFB-49B3-8D62-FBECCC18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A7D1-46F2-462B-AA03-0A881131FDBD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F1BB-9FC8-4547-B68E-79FDA758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95C7B-DDD1-42C6-833D-5920DDB8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E235-78EC-3BBD-EEAA-5AD255A1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5448-0265-B0DD-4841-2CFBD8FB8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D025E-A4C4-5D64-D78D-DB57133AD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49A9A-2C86-3F9F-E457-D8A3E53A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FBA-3544-4DC6-B99C-0E26D3CEABD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3A676-6549-47BD-D386-785EA394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44197-7004-12B3-C0EA-DE72DA6F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21CF-7E78-4006-906E-3D43D091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2B98-91B8-87AB-8CFA-FC2F68F6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3291-73B0-24D8-4296-CAFEBA0D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D1920-09C4-DFE0-0E58-0BDA89CC6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0C17F-1C57-EBDA-C5AC-40C37999F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76A30-01EC-B986-3636-18E21E170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1AE2C-B38B-EE11-1BB7-54EA98B7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FBA-3544-4DC6-B99C-0E26D3CEABD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B30E3-3C54-80B7-56C9-DDD9DA47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D3675-197A-F135-DF67-DAD139D5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21CF-7E78-4006-906E-3D43D091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942B-E2EC-CE10-B073-C5EA46F9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A45FE-5BF1-9D23-264F-D9D7677F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FBA-3544-4DC6-B99C-0E26D3CEABD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406FD-BCB0-31AB-56BE-1A4FAA72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48632-D753-A9E9-0ADC-F86EFD2B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21CF-7E78-4006-906E-3D43D091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5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051C9-62C1-6CC7-E16D-AF2F7250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FBA-3544-4DC6-B99C-0E26D3CEABD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8AE51-46F9-4CC7-63F6-4AAD7AA2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56C06-0F0B-AA86-6332-2DB864F3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21CF-7E78-4006-906E-3D43D091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9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7A7-8C6C-6AD4-FBBB-520BF83A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DE93-63EA-D440-BB0A-792110447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F5133-0198-A82E-44F8-BAC21D37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A4FE9-8E19-F330-A4AB-33A80CEE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FBA-3544-4DC6-B99C-0E26D3CEABD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6035D-012A-B194-7EAE-96885074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8E5A0-4E51-B78D-F57E-D64F958B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21CF-7E78-4006-906E-3D43D091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7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63EB-4C54-A330-E895-CBE6765A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DAE4B-CEB7-CDBF-8966-C57E2A09A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8F04-164F-D006-93D7-9DDB73654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E51E7-5145-D11E-AECE-0E95EBA0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FBA-3544-4DC6-B99C-0E26D3CEABD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01A06-D41E-A8F5-A9CC-E8876CF2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112E8-D8CB-0E4D-B6C5-22CC2F50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21CF-7E78-4006-906E-3D43D091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A7BA2-832A-2BF9-4A64-7A7B7D0A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A814-722B-DA35-3F77-9EADC18F6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CAF9-9B8B-3868-1B10-686138341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3FBA-3544-4DC6-B99C-0E26D3CEABD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C937-7B26-05DF-3E5F-8B9D080B7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F54B-9242-5A41-6296-7B23F0BF8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B21CF-7E78-4006-906E-3D43D091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1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510F-8C52-483F-A0B7-B48FA3B7522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1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8ADB2-3439-480F-828A-343BD40B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5C50-CEF0-4038-8EBF-CB13C80F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2D1D-09BF-4804-9D12-8FB791E6E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8191-276C-495B-A44A-B9D8EBF2CD4E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848E-4C26-41B4-9BA1-57C17AB6B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C73F-5748-4602-9732-C1A2EF5D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 panose="020B05030401020201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ssaman.com/newsroom-insights-IRS-Issues-Final-Rules-for-Notice-of-Intent-to-Operate-as-501c4-Social-Welfare-Organization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9989-1C78-093B-9990-CC58F0DB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93"/>
            <a:ext cx="10515600" cy="1325563"/>
          </a:xfrm>
        </p:spPr>
        <p:txBody>
          <a:bodyPr/>
          <a:lstStyle/>
          <a:p>
            <a:r>
              <a:rPr lang="en-US" dirty="0"/>
              <a:t>MAIN IRS Administrative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38EF-C9E7-125E-2807-A14CD936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50150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Business Master File (phone book of all tax-exempt orgs)</a:t>
            </a:r>
          </a:p>
          <a:p>
            <a:r>
              <a:rPr lang="en-US" sz="2000" dirty="0"/>
              <a:t>Pub 78 – list of all nonprofits eligible to receive tax-deductible donations</a:t>
            </a:r>
          </a:p>
          <a:p>
            <a:r>
              <a:rPr lang="en-US" sz="2000" dirty="0"/>
              <a:t>990 Filers</a:t>
            </a:r>
          </a:p>
          <a:p>
            <a:pPr lvl="1"/>
            <a:r>
              <a:rPr lang="en-US" sz="1600" dirty="0"/>
              <a:t>990N (postcard) filers – below $50k in revenue, no financial provided</a:t>
            </a:r>
          </a:p>
          <a:p>
            <a:pPr lvl="1"/>
            <a:r>
              <a:rPr lang="en-US" sz="1600" dirty="0"/>
              <a:t>990EZ – smaller orgs, simpler tax forms </a:t>
            </a:r>
          </a:p>
          <a:p>
            <a:pPr lvl="1"/>
            <a:r>
              <a:rPr lang="en-US" sz="1600" dirty="0"/>
              <a:t>990 – larger orgs, regular tax forms</a:t>
            </a:r>
          </a:p>
          <a:p>
            <a:r>
              <a:rPr lang="en-US" sz="2000" dirty="0"/>
              <a:t>990 SOI Extract</a:t>
            </a:r>
          </a:p>
          <a:p>
            <a:pPr lvl="1"/>
            <a:r>
              <a:rPr lang="en-US" sz="1600" dirty="0"/>
              <a:t>Dataset of limited financial variables created by the IRS for all active filers </a:t>
            </a:r>
          </a:p>
          <a:p>
            <a:pPr lvl="1"/>
            <a:r>
              <a:rPr lang="en-US" sz="1600" dirty="0"/>
              <a:t>SOI = Statistics of Income – a research/reporting division of the IRS</a:t>
            </a:r>
          </a:p>
          <a:p>
            <a:r>
              <a:rPr lang="en-US" sz="2000" dirty="0"/>
              <a:t>990 </a:t>
            </a:r>
            <a:r>
              <a:rPr lang="en-US" sz="2000" dirty="0" err="1"/>
              <a:t>Efile</a:t>
            </a:r>
            <a:r>
              <a:rPr lang="en-US" sz="2000" dirty="0"/>
              <a:t> Database</a:t>
            </a:r>
          </a:p>
          <a:p>
            <a:pPr lvl="1"/>
            <a:r>
              <a:rPr lang="en-US" sz="1600" dirty="0"/>
              <a:t>All data from all parts of the 990 released in XML format starting in 2011</a:t>
            </a:r>
          </a:p>
          <a:p>
            <a:r>
              <a:rPr lang="en-US" sz="2000" dirty="0"/>
              <a:t>Form 1023 – IRS application for tax-exempt status</a:t>
            </a:r>
          </a:p>
          <a:p>
            <a:pPr lvl="1"/>
            <a:r>
              <a:rPr lang="en-US" sz="1600" dirty="0"/>
              <a:t>Churches don’t have to file</a:t>
            </a:r>
          </a:p>
          <a:p>
            <a:pPr lvl="1"/>
            <a:r>
              <a:rPr lang="en-US" sz="1600" dirty="0"/>
              <a:t>IRS releases 1023-EZ metadata </a:t>
            </a:r>
          </a:p>
          <a:p>
            <a:r>
              <a:rPr lang="en-US" sz="2000" dirty="0"/>
              <a:t>Revocations database</a:t>
            </a:r>
          </a:p>
          <a:p>
            <a:pPr lvl="1"/>
            <a:r>
              <a:rPr lang="en-US" sz="1600" dirty="0"/>
              <a:t>Nonprofits that have lost their tax-exempt status</a:t>
            </a:r>
          </a:p>
          <a:p>
            <a:r>
              <a:rPr lang="en-US" sz="2000" dirty="0"/>
              <a:t>527 Political Organizations(Form 8871 and 8872)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A98A-712C-0A7C-B155-6E9761CD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49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A8561-8FF6-90C1-3837-1D3FC06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6DB90-E3DA-91D7-4DDC-1CEDE41262DA}"/>
              </a:ext>
            </a:extLst>
          </p:cNvPr>
          <p:cNvSpPr/>
          <p:nvPr/>
        </p:nvSpPr>
        <p:spPr>
          <a:xfrm>
            <a:off x="1978090" y="2698879"/>
            <a:ext cx="1940767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B7622-7BF7-762E-EFC9-12C732CBAD7C}"/>
              </a:ext>
            </a:extLst>
          </p:cNvPr>
          <p:cNvSpPr/>
          <p:nvPr/>
        </p:nvSpPr>
        <p:spPr>
          <a:xfrm>
            <a:off x="1978090" y="2698878"/>
            <a:ext cx="267477" cy="146024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BD8D8-2C87-7A84-51A6-2078F2B93A6B}"/>
              </a:ext>
            </a:extLst>
          </p:cNvPr>
          <p:cNvSpPr/>
          <p:nvPr/>
        </p:nvSpPr>
        <p:spPr>
          <a:xfrm>
            <a:off x="2245567" y="2698877"/>
            <a:ext cx="267477" cy="146024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798A7-3258-1FCE-5B04-6E2E4AFDE60E}"/>
              </a:ext>
            </a:extLst>
          </p:cNvPr>
          <p:cNvSpPr/>
          <p:nvPr/>
        </p:nvSpPr>
        <p:spPr>
          <a:xfrm>
            <a:off x="4920343" y="753444"/>
            <a:ext cx="855307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86EA5-6E1B-2CE6-DC86-207E0E708D45}"/>
              </a:ext>
            </a:extLst>
          </p:cNvPr>
          <p:cNvSpPr/>
          <p:nvPr/>
        </p:nvSpPr>
        <p:spPr>
          <a:xfrm>
            <a:off x="4920343" y="753443"/>
            <a:ext cx="267477" cy="146024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0C69E-337B-80E9-72F0-8F5512194CF0}"/>
              </a:ext>
            </a:extLst>
          </p:cNvPr>
          <p:cNvSpPr/>
          <p:nvPr/>
        </p:nvSpPr>
        <p:spPr>
          <a:xfrm>
            <a:off x="4920344" y="2698875"/>
            <a:ext cx="855306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68C55-F39A-F412-A56C-AD261D290200}"/>
              </a:ext>
            </a:extLst>
          </p:cNvPr>
          <p:cNvSpPr/>
          <p:nvPr/>
        </p:nvSpPr>
        <p:spPr>
          <a:xfrm>
            <a:off x="4920343" y="2698874"/>
            <a:ext cx="267477" cy="146024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4C2E7A-B05A-E030-FDAB-5239426F8073}"/>
              </a:ext>
            </a:extLst>
          </p:cNvPr>
          <p:cNvSpPr/>
          <p:nvPr/>
        </p:nvSpPr>
        <p:spPr>
          <a:xfrm>
            <a:off x="4920343" y="4484136"/>
            <a:ext cx="855307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254172-BFBF-6253-54D3-F4F39B4204E1}"/>
              </a:ext>
            </a:extLst>
          </p:cNvPr>
          <p:cNvSpPr/>
          <p:nvPr/>
        </p:nvSpPr>
        <p:spPr>
          <a:xfrm>
            <a:off x="4920343" y="4484135"/>
            <a:ext cx="267477" cy="146024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C773D2-8DAB-CD9B-B93C-82BBC08DFAC7}"/>
              </a:ext>
            </a:extLst>
          </p:cNvPr>
          <p:cNvSpPr/>
          <p:nvPr/>
        </p:nvSpPr>
        <p:spPr>
          <a:xfrm>
            <a:off x="8610600" y="2036592"/>
            <a:ext cx="2436843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61D925-9509-2F0B-204A-5D50DF6FCDFE}"/>
              </a:ext>
            </a:extLst>
          </p:cNvPr>
          <p:cNvSpPr/>
          <p:nvPr/>
        </p:nvSpPr>
        <p:spPr>
          <a:xfrm>
            <a:off x="8610600" y="2036591"/>
            <a:ext cx="267477" cy="146024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D82A1-7ADC-4697-993D-B86D597A7DF4}"/>
              </a:ext>
            </a:extLst>
          </p:cNvPr>
          <p:cNvSpPr txBox="1"/>
          <p:nvPr/>
        </p:nvSpPr>
        <p:spPr>
          <a:xfrm>
            <a:off x="1171972" y="1390261"/>
            <a:ext cx="806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ORGID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(EIN)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EFFE9-C938-63DC-980F-C86736AD239D}"/>
              </a:ext>
            </a:extLst>
          </p:cNvPr>
          <p:cNvSpPr txBox="1"/>
          <p:nvPr/>
        </p:nvSpPr>
        <p:spPr>
          <a:xfrm>
            <a:off x="2355067" y="1390261"/>
            <a:ext cx="79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GEOID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(FIPS)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3E8E-4BA1-F3C5-0189-F3778FF14784}"/>
              </a:ext>
            </a:extLst>
          </p:cNvPr>
          <p:cNvCxnSpPr>
            <a:stCxn id="22" idx="2"/>
          </p:cNvCxnSpPr>
          <p:nvPr/>
        </p:nvCxnSpPr>
        <p:spPr>
          <a:xfrm flipH="1">
            <a:off x="2379305" y="2036592"/>
            <a:ext cx="371672" cy="59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FF462E-EF5A-2F18-933D-5DED6153251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575031" y="2036592"/>
            <a:ext cx="425465" cy="5293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C055E7-63E4-6859-5952-E111ED94976F}"/>
              </a:ext>
            </a:extLst>
          </p:cNvPr>
          <p:cNvSpPr txBox="1"/>
          <p:nvPr/>
        </p:nvSpPr>
        <p:spPr>
          <a:xfrm>
            <a:off x="4631165" y="243757"/>
            <a:ext cx="143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geocrosswalk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D8DC47-6431-8E33-227E-025A2ABE9BA3}"/>
              </a:ext>
            </a:extLst>
          </p:cNvPr>
          <p:cNvSpPr/>
          <p:nvPr/>
        </p:nvSpPr>
        <p:spPr>
          <a:xfrm>
            <a:off x="8610600" y="444167"/>
            <a:ext cx="2436843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804AF8-B5ED-C62C-5C00-2C5B5443B243}"/>
              </a:ext>
            </a:extLst>
          </p:cNvPr>
          <p:cNvSpPr/>
          <p:nvPr/>
        </p:nvSpPr>
        <p:spPr>
          <a:xfrm>
            <a:off x="8610600" y="444166"/>
            <a:ext cx="267477" cy="14602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2204B5-0EC3-68E4-952D-F4BFAC1E9692}"/>
              </a:ext>
            </a:extLst>
          </p:cNvPr>
          <p:cNvSpPr txBox="1"/>
          <p:nvPr/>
        </p:nvSpPr>
        <p:spPr>
          <a:xfrm>
            <a:off x="6152473" y="1298897"/>
            <a:ext cx="1766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census tables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D14461-A970-BBBA-EC6E-6DEF7BF7E18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035921" y="613089"/>
            <a:ext cx="1574679" cy="68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27376C-CB22-C2E7-56B5-2FAF7397C094}"/>
              </a:ext>
            </a:extLst>
          </p:cNvPr>
          <p:cNvCxnSpPr>
            <a:cxnSpLocks/>
            <a:stCxn id="19" idx="1"/>
            <a:endCxn id="31" idx="2"/>
          </p:cNvCxnSpPr>
          <p:nvPr/>
        </p:nvCxnSpPr>
        <p:spPr>
          <a:xfrm flipH="1" flipV="1">
            <a:off x="7035921" y="1699007"/>
            <a:ext cx="1574679" cy="106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79942D-8396-7FE2-F962-759FE4A864D7}"/>
              </a:ext>
            </a:extLst>
          </p:cNvPr>
          <p:cNvSpPr txBox="1"/>
          <p:nvPr/>
        </p:nvSpPr>
        <p:spPr>
          <a:xfrm>
            <a:off x="9318258" y="651597"/>
            <a:ext cx="128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tract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level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census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5DAEC3-448B-9525-C72C-38761FE60643}"/>
              </a:ext>
            </a:extLst>
          </p:cNvPr>
          <p:cNvSpPr/>
          <p:nvPr/>
        </p:nvSpPr>
        <p:spPr>
          <a:xfrm>
            <a:off x="5201112" y="753443"/>
            <a:ext cx="267477" cy="14602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F874CE-AD97-357E-54A3-9C11BC34C2CE}"/>
              </a:ext>
            </a:extLst>
          </p:cNvPr>
          <p:cNvSpPr/>
          <p:nvPr/>
        </p:nvSpPr>
        <p:spPr>
          <a:xfrm>
            <a:off x="5488381" y="753443"/>
            <a:ext cx="267477" cy="146024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03E74B-686F-E967-9C80-758297188DB0}"/>
              </a:ext>
            </a:extLst>
          </p:cNvPr>
          <p:cNvSpPr txBox="1"/>
          <p:nvPr/>
        </p:nvSpPr>
        <p:spPr>
          <a:xfrm>
            <a:off x="9312425" y="2185301"/>
            <a:ext cx="128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metro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level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census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E44FC4-95C1-1F84-3CDF-1E2203DB85EC}"/>
              </a:ext>
            </a:extLst>
          </p:cNvPr>
          <p:cNvSpPr txBox="1"/>
          <p:nvPr/>
        </p:nvSpPr>
        <p:spPr>
          <a:xfrm>
            <a:off x="6017496" y="3136045"/>
            <a:ext cx="101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Org 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C2D453-188E-289B-7D1B-790DEC98DA4F}"/>
              </a:ext>
            </a:extLst>
          </p:cNvPr>
          <p:cNvSpPr txBox="1"/>
          <p:nvPr/>
        </p:nvSpPr>
        <p:spPr>
          <a:xfrm>
            <a:off x="6017496" y="4973193"/>
            <a:ext cx="15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Affiliate Status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876784-9456-C4EA-A76D-4E67020592FF}"/>
              </a:ext>
            </a:extLst>
          </p:cNvPr>
          <p:cNvSpPr txBox="1"/>
          <p:nvPr/>
        </p:nvSpPr>
        <p:spPr>
          <a:xfrm>
            <a:off x="5054081" y="6244911"/>
            <a:ext cx="63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DF91AB-A556-E624-F3C7-9669812E11F0}"/>
              </a:ext>
            </a:extLst>
          </p:cNvPr>
          <p:cNvSpPr txBox="1"/>
          <p:nvPr/>
        </p:nvSpPr>
        <p:spPr>
          <a:xfrm>
            <a:off x="2912350" y="3105828"/>
            <a:ext cx="659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765304-BAB8-49E2-63C4-01A7A7186780}"/>
              </a:ext>
            </a:extLst>
          </p:cNvPr>
          <p:cNvSpPr/>
          <p:nvPr/>
        </p:nvSpPr>
        <p:spPr>
          <a:xfrm>
            <a:off x="8764556" y="4362838"/>
            <a:ext cx="1940767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42E63F-9F8D-9BB7-AA8E-DA9E1B3E7C8D}"/>
              </a:ext>
            </a:extLst>
          </p:cNvPr>
          <p:cNvSpPr txBox="1"/>
          <p:nvPr/>
        </p:nvSpPr>
        <p:spPr>
          <a:xfrm>
            <a:off x="9157058" y="4631293"/>
            <a:ext cx="134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EZ to PC Part 1 Crosswalk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19EBD55B-DB3D-8FD9-FC97-17E2162FE189}"/>
              </a:ext>
            </a:extLst>
          </p:cNvPr>
          <p:cNvSpPr txBox="1">
            <a:spLocks/>
          </p:cNvSpPr>
          <p:nvPr/>
        </p:nvSpPr>
        <p:spPr>
          <a:xfrm>
            <a:off x="230581" y="20041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 panose="020B05030401020201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METADATA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D99016-A01E-5ACF-8AD8-BEE2D4FA8B1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093666" y="3890865"/>
            <a:ext cx="826677" cy="13233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B6C987-7DEE-134D-BF4D-0255DF4E767D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flipH="1">
            <a:off x="3918857" y="3428995"/>
            <a:ext cx="1001486" cy="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842241-BCE3-FAC0-00E3-DDAAF5BCE574}"/>
              </a:ext>
            </a:extLst>
          </p:cNvPr>
          <p:cNvCxnSpPr>
            <a:cxnSpLocks/>
          </p:cNvCxnSpPr>
          <p:nvPr/>
        </p:nvCxnSpPr>
        <p:spPr>
          <a:xfrm flipH="1">
            <a:off x="4063097" y="1483563"/>
            <a:ext cx="803458" cy="152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3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B0EF54-075C-7023-DC73-80924AB5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" y="1505701"/>
            <a:ext cx="5286065" cy="367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54467-4CEC-F5D1-F2B9-4D9FFDBDC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52" y="1427056"/>
            <a:ext cx="5772474" cy="48583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F9D461-88E9-08B4-5A42-8351CDFD041C}"/>
              </a:ext>
            </a:extLst>
          </p:cNvPr>
          <p:cNvSpPr txBox="1"/>
          <p:nvPr/>
        </p:nvSpPr>
        <p:spPr>
          <a:xfrm>
            <a:off x="886044" y="362688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D7189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Aharoni" panose="02010803020104030203" pitchFamily="2" charset="-79"/>
              </a:rPr>
              <a:t>OLD NTEE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70573-1567-F10F-DB37-E87D99CDEE79}"/>
              </a:ext>
            </a:extLst>
          </p:cNvPr>
          <p:cNvSpPr txBox="1"/>
          <p:nvPr/>
        </p:nvSpPr>
        <p:spPr>
          <a:xfrm>
            <a:off x="7187801" y="362688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D7189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Aharoni" panose="02010803020104030203" pitchFamily="2" charset="-79"/>
              </a:rPr>
              <a:t>NEW NTEE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3E3E8-A077-F6EF-6EF0-FF634D74A3D3}"/>
              </a:ext>
            </a:extLst>
          </p:cNvPr>
          <p:cNvSpPr/>
          <p:nvPr/>
        </p:nvSpPr>
        <p:spPr>
          <a:xfrm>
            <a:off x="6096000" y="1427055"/>
            <a:ext cx="5457825" cy="1801335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7DB6D1-8BF1-D535-8962-74F3ED268075}"/>
              </a:ext>
            </a:extLst>
          </p:cNvPr>
          <p:cNvSpPr/>
          <p:nvPr/>
        </p:nvSpPr>
        <p:spPr>
          <a:xfrm>
            <a:off x="10155280" y="1505701"/>
            <a:ext cx="932364" cy="51013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03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D5B75-65C9-9206-3152-D520AC80A792}"/>
              </a:ext>
            </a:extLst>
          </p:cNvPr>
          <p:cNvSpPr txBox="1"/>
          <p:nvPr/>
        </p:nvSpPr>
        <p:spPr>
          <a:xfrm>
            <a:off x="566548" y="626805"/>
            <a:ext cx="1308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ingestion package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FAA4DA-B744-0E1D-D3BD-DCCE03676E51}"/>
              </a:ext>
            </a:extLst>
          </p:cNvPr>
          <p:cNvSpPr/>
          <p:nvPr/>
        </p:nvSpPr>
        <p:spPr>
          <a:xfrm>
            <a:off x="547816" y="2206560"/>
            <a:ext cx="130868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 S3:</a:t>
            </a:r>
          </a:p>
          <a:p>
            <a:pPr algn="ctr"/>
            <a:r>
              <a:rPr lang="en-US" sz="1400" dirty="0"/>
              <a:t>raw/</a:t>
            </a:r>
            <a:r>
              <a:rPr lang="en-US" sz="1400" dirty="0" err="1"/>
              <a:t>nccsdata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AE334-799B-936B-64BD-1E8CE72F5710}"/>
              </a:ext>
            </a:extLst>
          </p:cNvPr>
          <p:cNvSpPr/>
          <p:nvPr/>
        </p:nvSpPr>
        <p:spPr>
          <a:xfrm>
            <a:off x="7308210" y="2220672"/>
            <a:ext cx="130868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 S3:</a:t>
            </a:r>
          </a:p>
          <a:p>
            <a:pPr algn="ctr"/>
            <a:r>
              <a:rPr lang="en-US" sz="1400" dirty="0"/>
              <a:t>public/</a:t>
            </a:r>
            <a:br>
              <a:rPr lang="en-US" sz="1400" dirty="0"/>
            </a:br>
            <a:r>
              <a:rPr lang="en-US" sz="1400" dirty="0" err="1"/>
              <a:t>nccsdata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4600E-B187-6D5C-00DF-0AD382A2738F}"/>
              </a:ext>
            </a:extLst>
          </p:cNvPr>
          <p:cNvSpPr txBox="1"/>
          <p:nvPr/>
        </p:nvSpPr>
        <p:spPr>
          <a:xfrm>
            <a:off x="4737640" y="2211742"/>
            <a:ext cx="1308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datagood</a:t>
            </a:r>
            <a:r>
              <a:rPr lang="en-US" dirty="0"/>
              <a:t> validation pipeline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154B7B-7356-BDBF-23FB-033B6FD7813A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998661" y="2663761"/>
            <a:ext cx="738979" cy="964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D2342-3417-B284-4BE9-7C0EA787768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046322" y="2673407"/>
            <a:ext cx="1261888" cy="446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2D554C-F9D9-B78C-421F-62975D2A2F3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202157" y="1550135"/>
            <a:ext cx="18733" cy="65642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4F8A37A-2EF1-060F-0448-75671C684D79}"/>
              </a:ext>
            </a:extLst>
          </p:cNvPr>
          <p:cNvSpPr/>
          <p:nvPr/>
        </p:nvSpPr>
        <p:spPr>
          <a:xfrm>
            <a:off x="7328575" y="3849109"/>
            <a:ext cx="163865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docu</a:t>
            </a:r>
            <a:r>
              <a:rPr lang="en-US" dirty="0"/>
              <a:t>-mentation</a:t>
            </a:r>
          </a:p>
          <a:p>
            <a:pPr algn="ctr"/>
            <a:r>
              <a:rPr lang="en-US" dirty="0"/>
              <a:t>library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6657E1-626B-70CD-5751-C315F7206BF8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6046322" y="2673407"/>
            <a:ext cx="1522228" cy="130961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B28491-7EB3-DCAB-5959-1D42024E8C50}"/>
              </a:ext>
            </a:extLst>
          </p:cNvPr>
          <p:cNvSpPr txBox="1"/>
          <p:nvPr/>
        </p:nvSpPr>
        <p:spPr>
          <a:xfrm>
            <a:off x="7161752" y="442139"/>
            <a:ext cx="160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  <a:p>
            <a:pPr algn="ctr"/>
            <a:r>
              <a:rPr lang="en-US" dirty="0"/>
              <a:t>metadata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3CD566-CAC8-7C6B-9236-44DEA2CA1A62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>
            <a:off x="7962551" y="1088470"/>
            <a:ext cx="0" cy="113220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B950EC-3676-C8E5-C8A9-2CA97A4E51F0}"/>
              </a:ext>
            </a:extLst>
          </p:cNvPr>
          <p:cNvSpPr txBox="1"/>
          <p:nvPr/>
        </p:nvSpPr>
        <p:spPr>
          <a:xfrm>
            <a:off x="9629513" y="1649447"/>
            <a:ext cx="160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packages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751794-714F-36C0-8612-2558B30A40EB}"/>
              </a:ext>
            </a:extLst>
          </p:cNvPr>
          <p:cNvSpPr txBox="1"/>
          <p:nvPr/>
        </p:nvSpPr>
        <p:spPr>
          <a:xfrm>
            <a:off x="9629513" y="2811906"/>
            <a:ext cx="160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B9A9CD-2A73-815C-A59A-22766609117F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8616892" y="1972613"/>
            <a:ext cx="1012621" cy="70525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82850A-F3B8-AF32-B520-E0490460B8B2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8616892" y="2677872"/>
            <a:ext cx="1012621" cy="45720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ACF1B6A-C69F-6255-FFC3-0A021E700A5B}"/>
              </a:ext>
            </a:extLst>
          </p:cNvPr>
          <p:cNvSpPr/>
          <p:nvPr/>
        </p:nvSpPr>
        <p:spPr>
          <a:xfrm>
            <a:off x="9629514" y="1408922"/>
            <a:ext cx="1601598" cy="23996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460D63-5F27-C221-51D9-638F1C4F9696}"/>
              </a:ext>
            </a:extLst>
          </p:cNvPr>
          <p:cNvSpPr/>
          <p:nvPr/>
        </p:nvSpPr>
        <p:spPr>
          <a:xfrm>
            <a:off x="9629513" y="4692745"/>
            <a:ext cx="163865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docu</a:t>
            </a:r>
            <a:r>
              <a:rPr lang="en-US" dirty="0"/>
              <a:t>-mentation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CFC7F4-BC59-3CAF-96CC-84FB48CC32E2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10430313" y="3808602"/>
            <a:ext cx="18525" cy="88414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0F252E4-F145-8500-A4D1-47EA27F656BD}"/>
              </a:ext>
            </a:extLst>
          </p:cNvPr>
          <p:cNvSpPr/>
          <p:nvPr/>
        </p:nvSpPr>
        <p:spPr>
          <a:xfrm>
            <a:off x="6791237" y="289249"/>
            <a:ext cx="5210752" cy="6326155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332EDB-7580-8965-6541-DB91414561BE}"/>
              </a:ext>
            </a:extLst>
          </p:cNvPr>
          <p:cNvSpPr txBox="1"/>
          <p:nvPr/>
        </p:nvSpPr>
        <p:spPr>
          <a:xfrm>
            <a:off x="7161752" y="5561873"/>
            <a:ext cx="209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Euphemia" panose="020B0503040102020104" pitchFamily="34" charset="0"/>
              </a:rPr>
              <a:t>new data portal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Euphemia" panose="020B0503040102020104" pitchFamily="34" charset="0"/>
              </a:rPr>
              <a:t>(website)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F7A49-A05D-7D0A-E836-A7A61A07A110}"/>
              </a:ext>
            </a:extLst>
          </p:cNvPr>
          <p:cNvSpPr txBox="1"/>
          <p:nvPr/>
        </p:nvSpPr>
        <p:spPr>
          <a:xfrm>
            <a:off x="9656796" y="544157"/>
            <a:ext cx="156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notes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1AA81B-8D43-B179-9BEF-35AEC77E0457}"/>
              </a:ext>
            </a:extLst>
          </p:cNvPr>
          <p:cNvSpPr/>
          <p:nvPr/>
        </p:nvSpPr>
        <p:spPr>
          <a:xfrm>
            <a:off x="3998661" y="5458616"/>
            <a:ext cx="1638650" cy="914400"/>
          </a:xfrm>
          <a:prstGeom prst="ellipse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stories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DF4E26-529F-7AA5-37DF-8BCFCD1CDC38}"/>
              </a:ext>
            </a:extLst>
          </p:cNvPr>
          <p:cNvCxnSpPr>
            <a:cxnSpLocks/>
            <a:stCxn id="46" idx="1"/>
            <a:endCxn id="49" idx="6"/>
          </p:cNvCxnSpPr>
          <p:nvPr/>
        </p:nvCxnSpPr>
        <p:spPr>
          <a:xfrm flipH="1">
            <a:off x="5637311" y="5915816"/>
            <a:ext cx="1524441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0B321C-F6F1-5805-C13F-30B803D1EF48}"/>
              </a:ext>
            </a:extLst>
          </p:cNvPr>
          <p:cNvSpPr txBox="1"/>
          <p:nvPr/>
        </p:nvSpPr>
        <p:spPr>
          <a:xfrm>
            <a:off x="2689979" y="2340595"/>
            <a:ext cx="13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cleaning/</a:t>
            </a:r>
          </a:p>
          <a:p>
            <a:pPr algn="ctr"/>
            <a:r>
              <a:rPr lang="en-US" dirty="0"/>
              <a:t>refinement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0463B8-4CF2-C9D0-6202-AA2C73F31D3F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1856498" y="2663760"/>
            <a:ext cx="833481" cy="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76531-0E61-F052-08C5-9B917ABA1AE1}"/>
              </a:ext>
            </a:extLst>
          </p:cNvPr>
          <p:cNvSpPr txBox="1"/>
          <p:nvPr/>
        </p:nvSpPr>
        <p:spPr>
          <a:xfrm>
            <a:off x="561286" y="2211742"/>
            <a:ext cx="156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configure data collectors (lambda tasks)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D5B75-65C9-9206-3152-D520AC80A792}"/>
              </a:ext>
            </a:extLst>
          </p:cNvPr>
          <p:cNvSpPr txBox="1"/>
          <p:nvPr/>
        </p:nvSpPr>
        <p:spPr>
          <a:xfrm>
            <a:off x="561286" y="3613332"/>
            <a:ext cx="156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data ingestion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FAA4DA-B744-0E1D-D3BD-DCCE03676E51}"/>
              </a:ext>
            </a:extLst>
          </p:cNvPr>
          <p:cNvSpPr/>
          <p:nvPr/>
        </p:nvSpPr>
        <p:spPr>
          <a:xfrm>
            <a:off x="3100840" y="2220672"/>
            <a:ext cx="130868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 S3:</a:t>
            </a:r>
          </a:p>
          <a:p>
            <a:pPr algn="ctr"/>
            <a:r>
              <a:rPr lang="en-US" sz="1400" dirty="0"/>
              <a:t>raw/</a:t>
            </a:r>
            <a:r>
              <a:rPr lang="en-US" sz="1400" dirty="0" err="1"/>
              <a:t>nccsdata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D2D43-EA0B-8949-2F2E-C5D0B99AF198}"/>
              </a:ext>
            </a:extLst>
          </p:cNvPr>
          <p:cNvSpPr txBox="1"/>
          <p:nvPr/>
        </p:nvSpPr>
        <p:spPr>
          <a:xfrm>
            <a:off x="749438" y="1003116"/>
            <a:ext cx="119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legacy </a:t>
            </a:r>
            <a:r>
              <a:rPr lang="en-US" dirty="0" err="1"/>
              <a:t>nccs</a:t>
            </a:r>
            <a:r>
              <a:rPr lang="en-US" dirty="0"/>
              <a:t>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AE334-799B-936B-64BD-1E8CE72F5710}"/>
              </a:ext>
            </a:extLst>
          </p:cNvPr>
          <p:cNvSpPr/>
          <p:nvPr/>
        </p:nvSpPr>
        <p:spPr>
          <a:xfrm>
            <a:off x="7308210" y="2220672"/>
            <a:ext cx="130868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 S3:</a:t>
            </a:r>
          </a:p>
          <a:p>
            <a:pPr algn="ctr"/>
            <a:r>
              <a:rPr lang="en-US" sz="1400" dirty="0"/>
              <a:t>public/</a:t>
            </a:r>
            <a:br>
              <a:rPr lang="en-US" sz="1400" dirty="0"/>
            </a:br>
            <a:r>
              <a:rPr lang="en-US" sz="1400" dirty="0" err="1"/>
              <a:t>nccsdata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4600E-B187-6D5C-00DF-0AD382A2738F}"/>
              </a:ext>
            </a:extLst>
          </p:cNvPr>
          <p:cNvSpPr txBox="1"/>
          <p:nvPr/>
        </p:nvSpPr>
        <p:spPr>
          <a:xfrm>
            <a:off x="5064563" y="2690002"/>
            <a:ext cx="1308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datagood</a:t>
            </a:r>
            <a:r>
              <a:rPr lang="en-US" dirty="0"/>
              <a:t> validation pipeline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D73C6-B570-7BAC-C855-87C03A6EBFBC}"/>
              </a:ext>
            </a:extLst>
          </p:cNvPr>
          <p:cNvSpPr txBox="1"/>
          <p:nvPr/>
        </p:nvSpPr>
        <p:spPr>
          <a:xfrm>
            <a:off x="4909715" y="1581643"/>
            <a:ext cx="160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harmonization</a:t>
            </a:r>
          </a:p>
          <a:p>
            <a:pPr algn="ctr"/>
            <a:r>
              <a:rPr lang="en-US" dirty="0"/>
              <a:t>of legacy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B2A09D-AC77-6FCD-A7F5-579489332192}"/>
              </a:ext>
            </a:extLst>
          </p:cNvPr>
          <p:cNvCxnSpPr>
            <a:stCxn id="4" idx="3"/>
          </p:cNvCxnSpPr>
          <p:nvPr/>
        </p:nvCxnSpPr>
        <p:spPr>
          <a:xfrm flipV="1">
            <a:off x="4409522" y="2220672"/>
            <a:ext cx="508583" cy="45720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154B7B-7356-BDBF-23FB-033B6FD7813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409522" y="2677872"/>
            <a:ext cx="655041" cy="47379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1357F2-3B7D-9107-EE9A-285A96FA03D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710514" y="2227974"/>
            <a:ext cx="8390" cy="46202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D2342-3417-B284-4BE9-7C0EA787768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373245" y="2677872"/>
            <a:ext cx="934965" cy="47379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A03C58-AA6B-8DFC-C169-FBB7B149E83E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940675" y="1326282"/>
            <a:ext cx="1160165" cy="135159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80A458-9634-2475-650B-DA49EC386E6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128829" y="2673407"/>
            <a:ext cx="972011" cy="446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2D554C-F9D9-B78C-421F-62975D2A2F3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128829" y="2677872"/>
            <a:ext cx="972011" cy="139712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4F8A37A-2EF1-060F-0448-75671C684D79}"/>
              </a:ext>
            </a:extLst>
          </p:cNvPr>
          <p:cNvSpPr/>
          <p:nvPr/>
        </p:nvSpPr>
        <p:spPr>
          <a:xfrm>
            <a:off x="7328575" y="3849109"/>
            <a:ext cx="163865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docu</a:t>
            </a:r>
            <a:r>
              <a:rPr lang="en-US" dirty="0"/>
              <a:t>-mentation</a:t>
            </a:r>
          </a:p>
          <a:p>
            <a:pPr algn="ctr"/>
            <a:r>
              <a:rPr lang="en-US" dirty="0"/>
              <a:t>library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6657E1-626B-70CD-5751-C315F7206BF8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6373245" y="3151667"/>
            <a:ext cx="1195305" cy="83135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B28491-7EB3-DCAB-5959-1D42024E8C50}"/>
              </a:ext>
            </a:extLst>
          </p:cNvPr>
          <p:cNvSpPr txBox="1"/>
          <p:nvPr/>
        </p:nvSpPr>
        <p:spPr>
          <a:xfrm>
            <a:off x="7161752" y="442139"/>
            <a:ext cx="160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  <a:p>
            <a:pPr algn="ctr"/>
            <a:r>
              <a:rPr lang="en-US" dirty="0"/>
              <a:t>metadata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3CD566-CAC8-7C6B-9236-44DEA2CA1A62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>
            <a:off x="7962551" y="1088470"/>
            <a:ext cx="0" cy="113220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B950EC-3676-C8E5-C8A9-2CA97A4E51F0}"/>
              </a:ext>
            </a:extLst>
          </p:cNvPr>
          <p:cNvSpPr txBox="1"/>
          <p:nvPr/>
        </p:nvSpPr>
        <p:spPr>
          <a:xfrm>
            <a:off x="9629513" y="1649447"/>
            <a:ext cx="160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packages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751794-714F-36C0-8612-2558B30A40EB}"/>
              </a:ext>
            </a:extLst>
          </p:cNvPr>
          <p:cNvSpPr txBox="1"/>
          <p:nvPr/>
        </p:nvSpPr>
        <p:spPr>
          <a:xfrm>
            <a:off x="9629513" y="2811906"/>
            <a:ext cx="160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B9A9CD-2A73-815C-A59A-22766609117F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8616892" y="1972613"/>
            <a:ext cx="1012621" cy="70525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82850A-F3B8-AF32-B520-E0490460B8B2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8616892" y="2677872"/>
            <a:ext cx="1012621" cy="45720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ACF1B6A-C69F-6255-FFC3-0A021E700A5B}"/>
              </a:ext>
            </a:extLst>
          </p:cNvPr>
          <p:cNvSpPr/>
          <p:nvPr/>
        </p:nvSpPr>
        <p:spPr>
          <a:xfrm>
            <a:off x="9629514" y="1408922"/>
            <a:ext cx="1601598" cy="23996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460D63-5F27-C221-51D9-638F1C4F9696}"/>
              </a:ext>
            </a:extLst>
          </p:cNvPr>
          <p:cNvSpPr/>
          <p:nvPr/>
        </p:nvSpPr>
        <p:spPr>
          <a:xfrm>
            <a:off x="9629513" y="4692745"/>
            <a:ext cx="163865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docu</a:t>
            </a:r>
            <a:r>
              <a:rPr lang="en-US" dirty="0"/>
              <a:t>-mentation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CFC7F4-BC59-3CAF-96CC-84FB48CC32E2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10430313" y="3808602"/>
            <a:ext cx="18525" cy="88414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0F252E4-F145-8500-A4D1-47EA27F656BD}"/>
              </a:ext>
            </a:extLst>
          </p:cNvPr>
          <p:cNvSpPr/>
          <p:nvPr/>
        </p:nvSpPr>
        <p:spPr>
          <a:xfrm>
            <a:off x="6791237" y="289249"/>
            <a:ext cx="5210752" cy="6326155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332EDB-7580-8965-6541-DB91414561BE}"/>
              </a:ext>
            </a:extLst>
          </p:cNvPr>
          <p:cNvSpPr txBox="1"/>
          <p:nvPr/>
        </p:nvSpPr>
        <p:spPr>
          <a:xfrm>
            <a:off x="7161752" y="5561873"/>
            <a:ext cx="209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Euphemia" panose="020B0503040102020104" pitchFamily="34" charset="0"/>
              </a:rPr>
              <a:t>new data portal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Euphemia" panose="020B0503040102020104" pitchFamily="34" charset="0"/>
              </a:rPr>
              <a:t>(website)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F7A49-A05D-7D0A-E836-A7A61A07A110}"/>
              </a:ext>
            </a:extLst>
          </p:cNvPr>
          <p:cNvSpPr txBox="1"/>
          <p:nvPr/>
        </p:nvSpPr>
        <p:spPr>
          <a:xfrm>
            <a:off x="9656796" y="544157"/>
            <a:ext cx="156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notes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1AA81B-8D43-B179-9BEF-35AEC77E0457}"/>
              </a:ext>
            </a:extLst>
          </p:cNvPr>
          <p:cNvSpPr/>
          <p:nvPr/>
        </p:nvSpPr>
        <p:spPr>
          <a:xfrm>
            <a:off x="3998661" y="5458616"/>
            <a:ext cx="1638650" cy="914400"/>
          </a:xfrm>
          <a:prstGeom prst="ellipse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stories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DF4E26-529F-7AA5-37DF-8BCFCD1CDC38}"/>
              </a:ext>
            </a:extLst>
          </p:cNvPr>
          <p:cNvCxnSpPr>
            <a:cxnSpLocks/>
            <a:stCxn id="46" idx="1"/>
            <a:endCxn id="49" idx="6"/>
          </p:cNvCxnSpPr>
          <p:nvPr/>
        </p:nvCxnSpPr>
        <p:spPr>
          <a:xfrm flipH="1">
            <a:off x="5637311" y="5915816"/>
            <a:ext cx="1524441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15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78F69C-D282-6844-23D8-1136DCEFDE1F}"/>
              </a:ext>
            </a:extLst>
          </p:cNvPr>
          <p:cNvSpPr/>
          <p:nvPr/>
        </p:nvSpPr>
        <p:spPr>
          <a:xfrm>
            <a:off x="4196356" y="1493377"/>
            <a:ext cx="3552166" cy="4635827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F1CE4-92C6-9BB3-C2E9-D817FD47D481}"/>
              </a:ext>
            </a:extLst>
          </p:cNvPr>
          <p:cNvSpPr/>
          <p:nvPr/>
        </p:nvSpPr>
        <p:spPr>
          <a:xfrm>
            <a:off x="7748522" y="1493376"/>
            <a:ext cx="3552166" cy="298818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2BE6D-E59F-83E1-4E57-84E0396C42E4}"/>
              </a:ext>
            </a:extLst>
          </p:cNvPr>
          <p:cNvSpPr/>
          <p:nvPr/>
        </p:nvSpPr>
        <p:spPr>
          <a:xfrm>
            <a:off x="7748522" y="4481559"/>
            <a:ext cx="3552166" cy="1647645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FB49B-CA5B-CCF5-A820-D6EB898E0CFF}"/>
              </a:ext>
            </a:extLst>
          </p:cNvPr>
          <p:cNvSpPr txBox="1"/>
          <p:nvPr/>
        </p:nvSpPr>
        <p:spPr>
          <a:xfrm>
            <a:off x="4657489" y="2199920"/>
            <a:ext cx="1507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990N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Postcard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27BCF-68D0-42F5-0C0D-36F53E1E88BF}"/>
              </a:ext>
            </a:extLst>
          </p:cNvPr>
          <p:cNvSpPr txBox="1"/>
          <p:nvPr/>
        </p:nvSpPr>
        <p:spPr>
          <a:xfrm>
            <a:off x="8278528" y="261136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990-EZ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EF602-1C59-EF7F-57A2-0A7F6F333B26}"/>
              </a:ext>
            </a:extLst>
          </p:cNvPr>
          <p:cNvSpPr txBox="1"/>
          <p:nvPr/>
        </p:nvSpPr>
        <p:spPr>
          <a:xfrm>
            <a:off x="8454808" y="535954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990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2B77EC-3A40-5C4B-BA0D-663824DDCAF8}"/>
              </a:ext>
            </a:extLst>
          </p:cNvPr>
          <p:cNvSpPr/>
          <p:nvPr/>
        </p:nvSpPr>
        <p:spPr>
          <a:xfrm>
            <a:off x="9325508" y="2611361"/>
            <a:ext cx="1854679" cy="3096883"/>
          </a:xfrm>
          <a:prstGeom prst="ellipse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0AA58-C50C-C31C-A910-86C405902822}"/>
              </a:ext>
            </a:extLst>
          </p:cNvPr>
          <p:cNvSpPr txBox="1"/>
          <p:nvPr/>
        </p:nvSpPr>
        <p:spPr>
          <a:xfrm>
            <a:off x="9810963" y="354646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efilers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2EC56-43DB-63DB-145C-B69F1D901323}"/>
              </a:ext>
            </a:extLst>
          </p:cNvPr>
          <p:cNvSpPr txBox="1"/>
          <p:nvPr/>
        </p:nvSpPr>
        <p:spPr>
          <a:xfrm>
            <a:off x="8339519" y="1811354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paper filers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750E56-5727-F15C-87FD-F3A97016031B}"/>
              </a:ext>
            </a:extLst>
          </p:cNvPr>
          <p:cNvSpPr/>
          <p:nvPr/>
        </p:nvSpPr>
        <p:spPr>
          <a:xfrm>
            <a:off x="6262252" y="3468016"/>
            <a:ext cx="2328873" cy="1579310"/>
          </a:xfrm>
          <a:prstGeom prst="ellipse">
            <a:avLst/>
          </a:prstGeom>
          <a:solidFill>
            <a:schemeClr val="accent6">
              <a:alpha val="2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BCA095-325A-7832-A379-E1B9922A95E5}"/>
              </a:ext>
            </a:extLst>
          </p:cNvPr>
          <p:cNvSpPr txBox="1"/>
          <p:nvPr/>
        </p:nvSpPr>
        <p:spPr>
          <a:xfrm>
            <a:off x="6312851" y="401401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revocations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10204-FA2F-77F3-D702-6A2E7C53243A}"/>
              </a:ext>
            </a:extLst>
          </p:cNvPr>
          <p:cNvSpPr/>
          <p:nvPr/>
        </p:nvSpPr>
        <p:spPr>
          <a:xfrm>
            <a:off x="3897743" y="410817"/>
            <a:ext cx="7657154" cy="60363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82266-3B3F-89AE-6AFE-F806F13F0563}"/>
              </a:ext>
            </a:extLst>
          </p:cNvPr>
          <p:cNvSpPr txBox="1"/>
          <p:nvPr/>
        </p:nvSpPr>
        <p:spPr>
          <a:xfrm>
            <a:off x="4422809" y="594822"/>
            <a:ext cx="3483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Business Master File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AD2953-3A31-D49C-B327-91DFDA58AFDE}"/>
              </a:ext>
            </a:extLst>
          </p:cNvPr>
          <p:cNvSpPr/>
          <p:nvPr/>
        </p:nvSpPr>
        <p:spPr>
          <a:xfrm>
            <a:off x="3159649" y="3488567"/>
            <a:ext cx="487421" cy="49876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CCC9AC-87D3-084F-DA74-096019E77914}"/>
              </a:ext>
            </a:extLst>
          </p:cNvPr>
          <p:cNvSpPr/>
          <p:nvPr/>
        </p:nvSpPr>
        <p:spPr>
          <a:xfrm>
            <a:off x="607288" y="2704630"/>
            <a:ext cx="2540092" cy="2066638"/>
          </a:xfrm>
          <a:prstGeom prst="rect">
            <a:avLst/>
          </a:prstGeom>
          <a:solidFill>
            <a:schemeClr val="accent6">
              <a:lumMod val="60000"/>
              <a:lumOff val="40000"/>
              <a:alpha val="1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2BA9C-4E9A-4C89-8CB3-8C461360419F}"/>
              </a:ext>
            </a:extLst>
          </p:cNvPr>
          <p:cNvSpPr txBox="1"/>
          <p:nvPr/>
        </p:nvSpPr>
        <p:spPr>
          <a:xfrm>
            <a:off x="1234241" y="3313309"/>
            <a:ext cx="1279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1023-EZ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Filers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648DD-7964-1E6C-CE0B-9213143776AB}"/>
              </a:ext>
            </a:extLst>
          </p:cNvPr>
          <p:cNvSpPr txBox="1"/>
          <p:nvPr/>
        </p:nvSpPr>
        <p:spPr>
          <a:xfrm>
            <a:off x="683090" y="195527"/>
            <a:ext cx="23567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Data User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Guides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4502C-69F9-2772-C62A-C56F826461CD}"/>
              </a:ext>
            </a:extLst>
          </p:cNvPr>
          <p:cNvSpPr txBox="1"/>
          <p:nvPr/>
        </p:nvSpPr>
        <p:spPr>
          <a:xfrm>
            <a:off x="1057960" y="1404370"/>
            <a:ext cx="1712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Data is wonky, sample frameworks are complex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AC60-A3C8-FB21-9F8C-20D7EC081D8C}"/>
              </a:ext>
            </a:extLst>
          </p:cNvPr>
          <p:cNvSpPr txBox="1"/>
          <p:nvPr/>
        </p:nvSpPr>
        <p:spPr>
          <a:xfrm>
            <a:off x="8689058" y="67176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“population”</a:t>
            </a:r>
          </a:p>
        </p:txBody>
      </p:sp>
    </p:spTree>
    <p:extLst>
      <p:ext uri="{BB962C8B-B14F-4D97-AF65-F5344CB8AC3E}">
        <p14:creationId xmlns:p14="http://schemas.microsoft.com/office/powerpoint/2010/main" val="188725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9989-1C78-093B-9990-CC58F0DB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93"/>
            <a:ext cx="10515600" cy="1325563"/>
          </a:xfrm>
        </p:spPr>
        <p:txBody>
          <a:bodyPr/>
          <a:lstStyle/>
          <a:p>
            <a:r>
              <a:rPr lang="en-US" dirty="0"/>
              <a:t>DATA “SCOPE”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38EF-C9E7-125E-2807-A14CD936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773"/>
            <a:ext cx="5938046" cy="5015057"/>
          </a:xfrm>
        </p:spPr>
        <p:txBody>
          <a:bodyPr>
            <a:normAutofit/>
          </a:bodyPr>
          <a:lstStyle/>
          <a:p>
            <a:r>
              <a:rPr lang="en-US" sz="2000" dirty="0"/>
              <a:t>Business Master File: </a:t>
            </a:r>
            <a:r>
              <a:rPr lang="en-US" sz="2000" b="1" dirty="0">
                <a:solidFill>
                  <a:srgbClr val="0070C0"/>
                </a:solidFill>
              </a:rPr>
              <a:t>ALL NONPROFITS</a:t>
            </a:r>
          </a:p>
          <a:p>
            <a:pPr lvl="1"/>
            <a:r>
              <a:rPr lang="en-US" sz="1600" dirty="0"/>
              <a:t>phone book of all tax-exempt orgs</a:t>
            </a:r>
          </a:p>
          <a:p>
            <a:pPr lvl="1"/>
            <a:r>
              <a:rPr lang="en-US" sz="1600" dirty="0"/>
              <a:t>comprehensive but contemporaneous only </a:t>
            </a:r>
          </a:p>
          <a:p>
            <a:pPr lvl="1"/>
            <a:r>
              <a:rPr lang="en-US" sz="1600" dirty="0"/>
              <a:t>does NOT include nonprofits without federal tax-exempt status </a:t>
            </a:r>
          </a:p>
          <a:p>
            <a:r>
              <a:rPr lang="en-US" sz="2000" dirty="0"/>
              <a:t>Pub 78: </a:t>
            </a:r>
            <a:r>
              <a:rPr lang="en-US" sz="2000" b="1" dirty="0">
                <a:solidFill>
                  <a:srgbClr val="0070C0"/>
                </a:solidFill>
              </a:rPr>
              <a:t>ALL CHARITIES</a:t>
            </a:r>
          </a:p>
          <a:p>
            <a:pPr lvl="1"/>
            <a:r>
              <a:rPr lang="en-US" sz="1600" dirty="0"/>
              <a:t>list of all eligible to receive tax-deductible donations</a:t>
            </a:r>
          </a:p>
          <a:p>
            <a:pPr lvl="1"/>
            <a:r>
              <a:rPr lang="en-US" sz="1600" dirty="0"/>
              <a:t>limited primarily to 501c3 orgs </a:t>
            </a:r>
          </a:p>
          <a:p>
            <a:pPr lvl="1"/>
            <a:r>
              <a:rPr lang="en-US" sz="1600" dirty="0"/>
              <a:t>foundations can be private (990PF filers) or public community foundations (990 filers)</a:t>
            </a:r>
          </a:p>
          <a:p>
            <a:pPr lvl="1"/>
            <a:r>
              <a:rPr lang="en-US" sz="1600" dirty="0"/>
              <a:t>does not include EIN or orgs with affiliate GEN (group exemption number) </a:t>
            </a:r>
            <a:br>
              <a:rPr lang="en-US" sz="1600" dirty="0"/>
            </a:b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A98A-712C-0A7C-B155-6E9761CD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06E89D-8EA8-797E-C89B-40C89C6E2423}"/>
              </a:ext>
            </a:extLst>
          </p:cNvPr>
          <p:cNvSpPr/>
          <p:nvPr/>
        </p:nvSpPr>
        <p:spPr>
          <a:xfrm>
            <a:off x="6776246" y="1383655"/>
            <a:ext cx="4857226" cy="365487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B393B-5D17-976A-F334-D45DA72F66B4}"/>
              </a:ext>
            </a:extLst>
          </p:cNvPr>
          <p:cNvSpPr/>
          <p:nvPr/>
        </p:nvSpPr>
        <p:spPr>
          <a:xfrm>
            <a:off x="8319982" y="2858680"/>
            <a:ext cx="1769754" cy="16833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 78: 501c3’s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136A8-3034-DC07-1892-F20D9B132F78}"/>
              </a:ext>
            </a:extLst>
          </p:cNvPr>
          <p:cNvSpPr txBox="1"/>
          <p:nvPr/>
        </p:nvSpPr>
        <p:spPr>
          <a:xfrm>
            <a:off x="8286826" y="2068331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 501c(X) Orgs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60776-F171-48BA-2EE7-2B0A6770CAE1}"/>
              </a:ext>
            </a:extLst>
          </p:cNvPr>
          <p:cNvSpPr txBox="1"/>
          <p:nvPr/>
        </p:nvSpPr>
        <p:spPr>
          <a:xfrm>
            <a:off x="8704127" y="1647315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BMF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3C558-7A00-117C-1870-7D49C642E7A2}"/>
              </a:ext>
            </a:extLst>
          </p:cNvPr>
          <p:cNvSpPr txBox="1"/>
          <p:nvPr/>
        </p:nvSpPr>
        <p:spPr>
          <a:xfrm>
            <a:off x="758446" y="5112413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CORE-2015-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501C3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-PC.csv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CORE-2015-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501C3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-PZ.csv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CORE-2015-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NONPROFIT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501CE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-PZ.csv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CORE-2015-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NONPROFIT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501CE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-PZ.csv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CORE-2015-PRIVFOUND-501C3-PF.csv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4329A-CD92-531C-5543-256327D581EF}"/>
              </a:ext>
            </a:extLst>
          </p:cNvPr>
          <p:cNvSpPr txBox="1"/>
          <p:nvPr/>
        </p:nvSpPr>
        <p:spPr>
          <a:xfrm>
            <a:off x="6410685" y="5695898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*501CE: E = everything other than 501c3</a:t>
            </a: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*501CX: X = everything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BDEBC-878B-E301-E93A-EFE24AB4407B}"/>
              </a:ext>
            </a:extLst>
          </p:cNvPr>
          <p:cNvSpPr txBox="1"/>
          <p:nvPr/>
        </p:nvSpPr>
        <p:spPr>
          <a:xfrm>
            <a:off x="6776246" y="652406"/>
            <a:ext cx="119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All Nonprofits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861B9D-5341-FAAB-195E-73399DA320B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372884" y="960183"/>
            <a:ext cx="393288" cy="7312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64B57F-BAE8-AA04-91E8-E777B8482346}"/>
              </a:ext>
            </a:extLst>
          </p:cNvPr>
          <p:cNvSpPr txBox="1"/>
          <p:nvPr/>
        </p:nvSpPr>
        <p:spPr>
          <a:xfrm>
            <a:off x="10329493" y="283990"/>
            <a:ext cx="1525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Nonprofits that can also receive tax-exempt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donations: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“501c3 Charities”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F5AD4A-01C0-2E38-A757-2C999F4B75DD}"/>
              </a:ext>
            </a:extLst>
          </p:cNvPr>
          <p:cNvCxnSpPr>
            <a:cxnSpLocks/>
            <a:stCxn id="18" idx="2"/>
            <a:endCxn id="6" idx="7"/>
          </p:cNvCxnSpPr>
          <p:nvPr/>
        </p:nvCxnSpPr>
        <p:spPr>
          <a:xfrm flipH="1">
            <a:off x="9830562" y="1453541"/>
            <a:ext cx="1261468" cy="16516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5635000-0999-1E7B-6A6D-A1A26E71E6E9}"/>
              </a:ext>
            </a:extLst>
          </p:cNvPr>
          <p:cNvGrpSpPr/>
          <p:nvPr/>
        </p:nvGrpSpPr>
        <p:grpSpPr>
          <a:xfrm>
            <a:off x="1303895" y="1618384"/>
            <a:ext cx="7968733" cy="3082985"/>
            <a:chOff x="1303895" y="1618384"/>
            <a:chExt cx="7968733" cy="308298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7E2B12-6809-3347-3069-291926907F57}"/>
                </a:ext>
              </a:extLst>
            </p:cNvPr>
            <p:cNvSpPr txBox="1"/>
            <p:nvPr/>
          </p:nvSpPr>
          <p:spPr>
            <a:xfrm>
              <a:off x="3175074" y="3224041"/>
              <a:ext cx="609755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2015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501C3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CHARITIES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.csv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CORE-2015-501C3-CHARITIES-PZ.csv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CORE-2015-501C3-PRIVFOUND-PF.csv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CORE-2015-501CE-NONPROFIT-PZ.csv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CORE-2015-501CE-NONPROFIT-PZ.csv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EC7E6A1-1839-8312-20B1-29CED78C13D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5747657" y="2004146"/>
              <a:ext cx="0" cy="1174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244CD5-45D2-3497-1AF5-A7E91F080664}"/>
                </a:ext>
              </a:extLst>
            </p:cNvPr>
            <p:cNvSpPr txBox="1"/>
            <p:nvPr/>
          </p:nvSpPr>
          <p:spPr>
            <a:xfrm>
              <a:off x="4652421" y="1634814"/>
              <a:ext cx="2190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Type of 501c (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tscope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4F63B0-659C-541C-0FFD-BF8B62EFB2D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920346" y="2000931"/>
              <a:ext cx="1326707" cy="117721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34FE7F-99DB-EE99-6F4F-833BF06A7706}"/>
                </a:ext>
              </a:extLst>
            </p:cNvPr>
            <p:cNvSpPr txBox="1"/>
            <p:nvPr/>
          </p:nvSpPr>
          <p:spPr>
            <a:xfrm>
              <a:off x="1303895" y="1631599"/>
              <a:ext cx="1232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Data Series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445F90-3185-5395-94FA-C07F4876A5F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645812" y="1987716"/>
              <a:ext cx="582510" cy="119043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4434F8-D433-7195-01C7-8F7EBA4F2E04}"/>
                </a:ext>
              </a:extLst>
            </p:cNvPr>
            <p:cNvSpPr txBox="1"/>
            <p:nvPr/>
          </p:nvSpPr>
          <p:spPr>
            <a:xfrm>
              <a:off x="3175074" y="1618384"/>
              <a:ext cx="94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Tax Year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C00D5C-9370-DDD4-A366-5325F0498073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7010399" y="2000931"/>
              <a:ext cx="1110593" cy="117721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D526E9-2F2B-CC81-DDFF-B0C9FE306097}"/>
                </a:ext>
              </a:extLst>
            </p:cNvPr>
            <p:cNvSpPr txBox="1"/>
            <p:nvPr/>
          </p:nvSpPr>
          <p:spPr>
            <a:xfrm>
              <a:off x="7010399" y="1631599"/>
              <a:ext cx="222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Type of Form (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fscope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056281-C034-D724-E71D-55E9739FB4E4}"/>
              </a:ext>
            </a:extLst>
          </p:cNvPr>
          <p:cNvSpPr txBox="1"/>
          <p:nvPr/>
        </p:nvSpPr>
        <p:spPr>
          <a:xfrm>
            <a:off x="2496229" y="582308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https://github.com/UI-Research/R-Plumber-Demo</a:t>
            </a:r>
          </a:p>
        </p:txBody>
      </p:sp>
    </p:spTree>
    <p:extLst>
      <p:ext uri="{BB962C8B-B14F-4D97-AF65-F5344CB8AC3E}">
        <p14:creationId xmlns:p14="http://schemas.microsoft.com/office/powerpoint/2010/main" val="154300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2B175A3-1BD4-66CC-9C3D-8849163A0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88277"/>
              </p:ext>
            </p:extLst>
          </p:nvPr>
        </p:nvGraphicFramePr>
        <p:xfrm>
          <a:off x="1492163" y="2034459"/>
          <a:ext cx="6829912" cy="3269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7478">
                  <a:extLst>
                    <a:ext uri="{9D8B030D-6E8A-4147-A177-3AD203B41FA5}">
                      <a16:colId xmlns:a16="http://schemas.microsoft.com/office/drawing/2014/main" val="3240818545"/>
                    </a:ext>
                  </a:extLst>
                </a:gridCol>
                <a:gridCol w="1707478">
                  <a:extLst>
                    <a:ext uri="{9D8B030D-6E8A-4147-A177-3AD203B41FA5}">
                      <a16:colId xmlns:a16="http://schemas.microsoft.com/office/drawing/2014/main" val="2349972413"/>
                    </a:ext>
                  </a:extLst>
                </a:gridCol>
                <a:gridCol w="1707478">
                  <a:extLst>
                    <a:ext uri="{9D8B030D-6E8A-4147-A177-3AD203B41FA5}">
                      <a16:colId xmlns:a16="http://schemas.microsoft.com/office/drawing/2014/main" val="3378417959"/>
                    </a:ext>
                  </a:extLst>
                </a:gridCol>
                <a:gridCol w="1707478">
                  <a:extLst>
                    <a:ext uri="{9D8B030D-6E8A-4147-A177-3AD203B41FA5}">
                      <a16:colId xmlns:a16="http://schemas.microsoft.com/office/drawing/2014/main" val="1246283386"/>
                    </a:ext>
                  </a:extLst>
                </a:gridCol>
              </a:tblGrid>
              <a:tr h="8174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PRIVFOUND (501c3)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CHARITY (501c3)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NONPROFIT (501cE)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418257"/>
                  </a:ext>
                </a:extLst>
              </a:tr>
              <a:tr h="8174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 990PF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 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 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10498"/>
                  </a:ext>
                </a:extLst>
              </a:tr>
              <a:tr h="8174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sz="1200" dirty="0"/>
                        <a:t>(rev &lt; $200k,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assets &lt; $500k)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 990PF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990EZ</a:t>
                      </a:r>
                      <a:r>
                        <a:rPr lang="en-US" dirty="0"/>
                        <a:t>, 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990EZ</a:t>
                      </a:r>
                      <a:r>
                        <a:rPr lang="en-US" dirty="0"/>
                        <a:t>, 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945032"/>
                  </a:ext>
                </a:extLst>
              </a:tr>
              <a:tr h="8174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(rev &lt; $50k)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 990PF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990N</a:t>
                      </a:r>
                      <a:r>
                        <a:rPr lang="en-US" dirty="0"/>
                        <a:t>, 990EZ, 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990N</a:t>
                      </a:r>
                      <a:r>
                        <a:rPr lang="en-US" dirty="0"/>
                        <a:t>, 990EZ, 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76565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1285E678-9B8E-6874-6EF5-536F05D48D7F}"/>
              </a:ext>
            </a:extLst>
          </p:cNvPr>
          <p:cNvSpPr/>
          <p:nvPr/>
        </p:nvSpPr>
        <p:spPr>
          <a:xfrm>
            <a:off x="8656458" y="2907273"/>
            <a:ext cx="448235" cy="1524000"/>
          </a:xfrm>
          <a:prstGeom prst="rightBrace">
            <a:avLst>
              <a:gd name="adj1" fmla="val 8333"/>
              <a:gd name="adj2" fmla="val 67755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E2245-6491-1297-33C3-670365231497}"/>
              </a:ext>
            </a:extLst>
          </p:cNvPr>
          <p:cNvSpPr/>
          <p:nvPr/>
        </p:nvSpPr>
        <p:spPr>
          <a:xfrm>
            <a:off x="4907119" y="2855726"/>
            <a:ext cx="3414956" cy="162709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3819C-E55C-C47B-AAA1-36E2C7B65F9C}"/>
              </a:ext>
            </a:extLst>
          </p:cNvPr>
          <p:cNvSpPr txBox="1"/>
          <p:nvPr/>
        </p:nvSpPr>
        <p:spPr>
          <a:xfrm>
            <a:off x="9121286" y="3726655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PZ Scope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F474A-45FF-9F97-CDB4-8A3EE7121118}"/>
              </a:ext>
            </a:extLst>
          </p:cNvPr>
          <p:cNvSpPr/>
          <p:nvPr/>
        </p:nvSpPr>
        <p:spPr>
          <a:xfrm>
            <a:off x="4907119" y="2855726"/>
            <a:ext cx="3414956" cy="79900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570611-C190-A577-130C-B7A791514D7E}"/>
              </a:ext>
            </a:extLst>
          </p:cNvPr>
          <p:cNvCxnSpPr/>
          <p:nvPr/>
        </p:nvCxnSpPr>
        <p:spPr>
          <a:xfrm flipH="1">
            <a:off x="8498752" y="3122884"/>
            <a:ext cx="135293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B7E69A-C498-5DFF-2378-8EA81988D637}"/>
              </a:ext>
            </a:extLst>
          </p:cNvPr>
          <p:cNvSpPr txBox="1"/>
          <p:nvPr/>
        </p:nvSpPr>
        <p:spPr>
          <a:xfrm>
            <a:off x="10009397" y="2938218"/>
            <a:ext cx="104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PC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27E58-2F9F-9F3D-F19D-D10D5DFD16B1}"/>
              </a:ext>
            </a:extLst>
          </p:cNvPr>
          <p:cNvSpPr txBox="1"/>
          <p:nvPr/>
        </p:nvSpPr>
        <p:spPr>
          <a:xfrm>
            <a:off x="4944697" y="505701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</a:rPr>
              <a:t>TSCOPE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9EB6-4914-A970-ADA8-FD6519A7851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378466" y="1028921"/>
            <a:ext cx="1332627" cy="8212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468A17-018E-18B0-0467-71E7460C54B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711093" y="1028921"/>
            <a:ext cx="0" cy="9168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DC3A24-1DA9-4E83-4DB4-752994188C0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711093" y="1028921"/>
            <a:ext cx="1591581" cy="8212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4970B4-CAC5-7397-0AE6-38707EDB8090}"/>
              </a:ext>
            </a:extLst>
          </p:cNvPr>
          <p:cNvSpPr txBox="1"/>
          <p:nvPr/>
        </p:nvSpPr>
        <p:spPr>
          <a:xfrm>
            <a:off x="10142335" y="4528115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</a:rPr>
              <a:t>FSCOPE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0A7765-65A1-45A8-8CEB-84BB3E23D83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880575" y="4789725"/>
            <a:ext cx="126176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A8F046-A341-3F11-90EA-E9DC09C03A6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9631810" y="4234864"/>
            <a:ext cx="510525" cy="55486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560E8F-B0A7-3602-7432-E4D2B6BE4E8D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10142335" y="3416136"/>
            <a:ext cx="211716" cy="13735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9989-1C78-093B-9990-CC58F0DB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22" y="98492"/>
            <a:ext cx="10515600" cy="1325563"/>
          </a:xfrm>
        </p:spPr>
        <p:txBody>
          <a:bodyPr/>
          <a:lstStyle/>
          <a:p>
            <a:r>
              <a:rPr lang="en-US" dirty="0"/>
              <a:t>DATA SCOPE: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38EF-C9E7-125E-2807-A14CD936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6579637" cy="5015057"/>
          </a:xfrm>
        </p:spPr>
        <p:txBody>
          <a:bodyPr>
            <a:normAutofit/>
          </a:bodyPr>
          <a:lstStyle/>
          <a:p>
            <a:r>
              <a:rPr lang="en-US" sz="2000" dirty="0"/>
              <a:t>990 Filers</a:t>
            </a:r>
          </a:p>
          <a:p>
            <a:pPr lvl="1"/>
            <a:r>
              <a:rPr lang="en-US" sz="1600" dirty="0"/>
              <a:t>990EZ – smaller orgs, simpler tax forms </a:t>
            </a:r>
          </a:p>
          <a:p>
            <a:pPr lvl="1"/>
            <a:r>
              <a:rPr lang="en-US" sz="1600" dirty="0"/>
              <a:t>990 – larger orgs, regular tax forms</a:t>
            </a:r>
          </a:p>
          <a:p>
            <a:pPr lvl="1"/>
            <a:r>
              <a:rPr lang="en-US" sz="1600" dirty="0"/>
              <a:t>990PF – private foundations (all 501c3)</a:t>
            </a:r>
          </a:p>
          <a:p>
            <a:r>
              <a:rPr lang="en-US" sz="2000" dirty="0"/>
              <a:t>990N Filers</a:t>
            </a:r>
          </a:p>
          <a:p>
            <a:pPr lvl="1"/>
            <a:r>
              <a:rPr lang="en-US" sz="1600" dirty="0"/>
              <a:t>990N (postcard) filers – below $50k in revenue, no financial provided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Example edge cases </a:t>
            </a:r>
          </a:p>
          <a:p>
            <a:endParaRPr lang="en-US" sz="2000" dirty="0"/>
          </a:p>
          <a:p>
            <a:pPr lvl="1"/>
            <a:r>
              <a:rPr lang="en-US" sz="1600" dirty="0"/>
              <a:t>Religious organizations that are eligible automatically</a:t>
            </a:r>
          </a:p>
          <a:p>
            <a:pPr lvl="2"/>
            <a:r>
              <a:rPr lang="en-US" sz="1200" dirty="0"/>
              <a:t>no official status, but may file </a:t>
            </a:r>
          </a:p>
          <a:p>
            <a:pPr lvl="2"/>
            <a:r>
              <a:rPr lang="en-US" sz="1200" dirty="0"/>
              <a:t>apply to have status recognized, but are not required to file </a:t>
            </a:r>
          </a:p>
          <a:p>
            <a:pPr marL="914400" lvl="2" indent="0">
              <a:buNone/>
            </a:pPr>
            <a:endParaRPr lang="en-US" sz="1200" dirty="0"/>
          </a:p>
          <a:p>
            <a:pPr lvl="1"/>
            <a:r>
              <a:rPr lang="en-US" sz="1600" dirty="0"/>
              <a:t>501c4 social welfare “</a:t>
            </a:r>
            <a:r>
              <a:rPr lang="en-US" sz="1600" dirty="0">
                <a:hlinkClick r:id="rId2"/>
              </a:rPr>
              <a:t>self-declaration</a:t>
            </a:r>
            <a:r>
              <a:rPr lang="en-US" sz="1600" dirty="0"/>
              <a:t>” with form 8976 </a:t>
            </a:r>
          </a:p>
          <a:p>
            <a:pPr lvl="2"/>
            <a:r>
              <a:rPr lang="en-US" sz="1200" dirty="0"/>
              <a:t>are required to file 990 if they self-declare, but no official status in the BMF 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A98A-712C-0A7C-B155-6E9761CD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DAEDFE-265C-99AA-487C-CC17F9B426D4}"/>
              </a:ext>
            </a:extLst>
          </p:cNvPr>
          <p:cNvGrpSpPr/>
          <p:nvPr/>
        </p:nvGrpSpPr>
        <p:grpSpPr>
          <a:xfrm>
            <a:off x="6581970" y="109588"/>
            <a:ext cx="5141163" cy="6406804"/>
            <a:chOff x="6581970" y="109588"/>
            <a:chExt cx="5141163" cy="6406804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BC23920D-62AF-D812-2990-9275753BAFB5}"/>
                </a:ext>
              </a:extLst>
            </p:cNvPr>
            <p:cNvSpPr txBox="1">
              <a:spLocks/>
            </p:cNvSpPr>
            <p:nvPr/>
          </p:nvSpPr>
          <p:spPr>
            <a:xfrm>
              <a:off x="7689202" y="4138686"/>
              <a:ext cx="3344441" cy="23777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latin typeface="Lucida Console" panose="020B0609040504020204" pitchFamily="49" charset="0"/>
                </a:rPr>
                <a:t>PC: Nonprofits that file the full 990</a:t>
              </a:r>
            </a:p>
            <a:p>
              <a:r>
                <a:rPr lang="en-US" sz="1400" dirty="0">
                  <a:latin typeface="Lucida Console" panose="020B0609040504020204" pitchFamily="49" charset="0"/>
                </a:rPr>
                <a:t>EZ: File the smaller version </a:t>
              </a:r>
            </a:p>
            <a:p>
              <a:r>
                <a:rPr lang="en-US" sz="1400" dirty="0">
                  <a:latin typeface="Lucida Console" panose="020B0609040504020204" pitchFamily="49" charset="0"/>
                </a:rPr>
                <a:t>PZ: Variables on both PC and EZ versions</a:t>
              </a:r>
            </a:p>
            <a:p>
              <a:r>
                <a:rPr lang="en-US" sz="1400" dirty="0">
                  <a:latin typeface="Lucida Console" panose="020B0609040504020204" pitchFamily="49" charset="0"/>
                </a:rPr>
                <a:t>PF: Private foundations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54AAF8-2575-86D6-1D32-F5CC486C6349}"/>
                </a:ext>
              </a:extLst>
            </p:cNvPr>
            <p:cNvGrpSpPr/>
            <p:nvPr/>
          </p:nvGrpSpPr>
          <p:grpSpPr>
            <a:xfrm>
              <a:off x="6581970" y="109588"/>
              <a:ext cx="5141163" cy="3675842"/>
              <a:chOff x="6581970" y="109588"/>
              <a:chExt cx="5141163" cy="367584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229637-27FF-EF4E-876F-3505FAAF1A82}"/>
                  </a:ext>
                </a:extLst>
              </p:cNvPr>
              <p:cNvSpPr/>
              <p:nvPr/>
            </p:nvSpPr>
            <p:spPr>
              <a:xfrm>
                <a:off x="6581970" y="502769"/>
                <a:ext cx="4599991" cy="19500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F61C21-7EAD-96A6-7F7B-AEDFCF8ECF20}"/>
                  </a:ext>
                </a:extLst>
              </p:cNvPr>
              <p:cNvSpPr/>
              <p:nvPr/>
            </p:nvSpPr>
            <p:spPr>
              <a:xfrm>
                <a:off x="9328668" y="646929"/>
                <a:ext cx="2292998" cy="1649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B4AC9F-1F0D-2454-0FA3-2539E83975E1}"/>
                  </a:ext>
                </a:extLst>
              </p:cNvPr>
              <p:cNvSpPr/>
              <p:nvPr/>
            </p:nvSpPr>
            <p:spPr>
              <a:xfrm>
                <a:off x="10275388" y="109588"/>
                <a:ext cx="736341" cy="3515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4AB250-81A2-4E51-1AB0-2581532000FD}"/>
                  </a:ext>
                </a:extLst>
              </p:cNvPr>
              <p:cNvSpPr txBox="1"/>
              <p:nvPr/>
            </p:nvSpPr>
            <p:spPr>
              <a:xfrm>
                <a:off x="7735078" y="136525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 FIELDS ON 990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855CE8-3116-B88D-51BF-8C996A72D60B}"/>
                  </a:ext>
                </a:extLst>
              </p:cNvPr>
              <p:cNvSpPr txBox="1"/>
              <p:nvPr/>
            </p:nvSpPr>
            <p:spPr>
              <a:xfrm>
                <a:off x="6813031" y="687435"/>
                <a:ext cx="922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Full 990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952FED-633A-7C00-E590-9418DFCC0463}"/>
                  </a:ext>
                </a:extLst>
              </p:cNvPr>
              <p:cNvSpPr txBox="1"/>
              <p:nvPr/>
            </p:nvSpPr>
            <p:spPr>
              <a:xfrm>
                <a:off x="9521207" y="1565127"/>
                <a:ext cx="754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990EZ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B55CF7-7210-146C-B838-3CA18E58055B}"/>
                  </a:ext>
                </a:extLst>
              </p:cNvPr>
              <p:cNvSpPr txBox="1"/>
              <p:nvPr/>
            </p:nvSpPr>
            <p:spPr>
              <a:xfrm>
                <a:off x="10350321" y="150370"/>
                <a:ext cx="6303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990N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03E677-E930-A3E8-3FEC-2A9AF2882F88}"/>
                  </a:ext>
                </a:extLst>
              </p:cNvPr>
              <p:cNvSpPr txBox="1"/>
              <p:nvPr/>
            </p:nvSpPr>
            <p:spPr>
              <a:xfrm>
                <a:off x="9665861" y="702628"/>
                <a:ext cx="8330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PZ Scope</a:t>
                </a:r>
              </a:p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PC+EZ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34EDD4-6A92-0370-FF9B-F70BAC3B4BEB}"/>
                  </a:ext>
                </a:extLst>
              </p:cNvPr>
              <p:cNvSpPr txBox="1"/>
              <p:nvPr/>
            </p:nvSpPr>
            <p:spPr>
              <a:xfrm rot="16200000">
                <a:off x="10784125" y="2846423"/>
                <a:ext cx="113935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EZ Scope</a:t>
                </a:r>
              </a:p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on </a:t>
                </a:r>
                <a:r>
                  <a:rPr lang="en-US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Efile</a:t>
                </a:r>
                <a:endParaRPr 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Concordance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962818-94F5-C9C7-F853-B07428ADFB90}"/>
                  </a:ext>
                </a:extLst>
              </p:cNvPr>
              <p:cNvSpPr txBox="1"/>
              <p:nvPr/>
            </p:nvSpPr>
            <p:spPr>
              <a:xfrm>
                <a:off x="6868888" y="1261590"/>
                <a:ext cx="848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PC Scope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58CA3D-D373-47A8-9307-4E565EC6D2BF}"/>
                  </a:ext>
                </a:extLst>
              </p:cNvPr>
              <p:cNvSpPr txBox="1"/>
              <p:nvPr/>
            </p:nvSpPr>
            <p:spPr>
              <a:xfrm>
                <a:off x="7985813" y="2492688"/>
                <a:ext cx="1117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990PF: Private </a:t>
                </a:r>
              </a:p>
              <a:p>
                <a:pPr algn="ctr"/>
                <a:r>
                  <a:rPr lang="en-US" sz="1200" dirty="0"/>
                  <a:t>Foundations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1ECB08-4323-8461-DC67-3DB0F9990977}"/>
                  </a:ext>
                </a:extLst>
              </p:cNvPr>
              <p:cNvSpPr/>
              <p:nvPr/>
            </p:nvSpPr>
            <p:spPr>
              <a:xfrm>
                <a:off x="7931900" y="1585234"/>
                <a:ext cx="1224929" cy="17905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A1508D-63B1-45E6-DFBE-382FA9940B6A}"/>
                  </a:ext>
                </a:extLst>
              </p:cNvPr>
              <p:cNvSpPr txBox="1"/>
              <p:nvPr/>
            </p:nvSpPr>
            <p:spPr>
              <a:xfrm>
                <a:off x="8118219" y="2955985"/>
                <a:ext cx="848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PF Scope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2E6945-E063-FA6A-76EC-7F572E58D17B}"/>
                  </a:ext>
                </a:extLst>
              </p:cNvPr>
              <p:cNvSpPr txBox="1"/>
              <p:nvPr/>
            </p:nvSpPr>
            <p:spPr>
              <a:xfrm>
                <a:off x="8125634" y="1739643"/>
                <a:ext cx="956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Community </a:t>
                </a:r>
              </a:p>
              <a:p>
                <a:pPr algn="ctr"/>
                <a:r>
                  <a:rPr lang="en-US" sz="1200" dirty="0"/>
                  <a:t>Foundations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1287563-5CC1-CB7E-3EBF-B9FE25A5CF61}"/>
                  </a:ext>
                </a:extLst>
              </p:cNvPr>
              <p:cNvCxnSpPr>
                <a:stCxn id="14" idx="3"/>
              </p:cNvCxnSpPr>
              <p:nvPr/>
            </p:nvCxnSpPr>
            <p:spPr>
              <a:xfrm flipH="1" flipV="1">
                <a:off x="11353800" y="2106402"/>
                <a:ext cx="1" cy="53967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D430E30-62F4-E841-8A6B-2EE6EE6B8DD0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10498910" y="964238"/>
                <a:ext cx="818905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88F636F-437E-E7C4-8F3A-1D77044BB5E6}"/>
                  </a:ext>
                </a:extLst>
              </p:cNvPr>
              <p:cNvCxnSpPr>
                <a:cxnSpLocks/>
                <a:stCxn id="13" idx="1"/>
              </p:cNvCxnSpPr>
              <p:nvPr/>
            </p:nvCxnSpPr>
            <p:spPr>
              <a:xfrm flipH="1">
                <a:off x="8977022" y="964238"/>
                <a:ext cx="688839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232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A8561-8FF6-90C1-3837-1D3FC06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6DB90-E3DA-91D7-4DDC-1CEDE41262DA}"/>
              </a:ext>
            </a:extLst>
          </p:cNvPr>
          <p:cNvSpPr/>
          <p:nvPr/>
        </p:nvSpPr>
        <p:spPr>
          <a:xfrm>
            <a:off x="2947574" y="2822945"/>
            <a:ext cx="7485399" cy="16968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B7622-7BF7-762E-EFC9-12C732CBAD7C}"/>
              </a:ext>
            </a:extLst>
          </p:cNvPr>
          <p:cNvSpPr/>
          <p:nvPr/>
        </p:nvSpPr>
        <p:spPr>
          <a:xfrm>
            <a:off x="2947574" y="2822944"/>
            <a:ext cx="1121490" cy="169685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BD8D8-2C87-7A84-51A6-2078F2B93A6B}"/>
              </a:ext>
            </a:extLst>
          </p:cNvPr>
          <p:cNvSpPr/>
          <p:nvPr/>
        </p:nvSpPr>
        <p:spPr>
          <a:xfrm>
            <a:off x="4069064" y="2822944"/>
            <a:ext cx="381749" cy="169685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D82A1-7ADC-4697-993D-B86D597A7DF4}"/>
              </a:ext>
            </a:extLst>
          </p:cNvPr>
          <p:cNvSpPr txBox="1"/>
          <p:nvPr/>
        </p:nvSpPr>
        <p:spPr>
          <a:xfrm>
            <a:off x="2899483" y="1977506"/>
            <a:ext cx="110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HEADER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FIELDS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EFFE9-C938-63DC-980F-C86736AD239D}"/>
              </a:ext>
            </a:extLst>
          </p:cNvPr>
          <p:cNvSpPr txBox="1"/>
          <p:nvPr/>
        </p:nvSpPr>
        <p:spPr>
          <a:xfrm>
            <a:off x="3628997" y="1191161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ADDRESS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FIELDS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3E8E-4BA1-F3C5-0189-F3778FF1478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59939" y="1899047"/>
            <a:ext cx="0" cy="7562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DF91AB-A556-E624-F3C7-9669812E11F0}"/>
              </a:ext>
            </a:extLst>
          </p:cNvPr>
          <p:cNvSpPr txBox="1"/>
          <p:nvPr/>
        </p:nvSpPr>
        <p:spPr>
          <a:xfrm>
            <a:off x="6879681" y="3045234"/>
            <a:ext cx="3319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Roboto mono" panose="00000009000000000000" pitchFamily="49" charset="0"/>
                <a:cs typeface="Roboto mono" panose="00000009000000000000" pitchFamily="49" charset="0"/>
              </a:rPr>
              <a:t>Financial Variables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: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ono" panose="00000009000000000000" pitchFamily="49" charset="0"/>
              <a:ea typeface="Roboto mono" panose="00000009000000000000" pitchFamily="49" charset="0"/>
              <a:cs typeface="Roboto mono" panose="00000009000000000000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X1, X2, X3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oboto mono" panose="00000009000000000000" pitchFamily="49" charset="0"/>
              <a:ea typeface="Roboto mono" panose="00000009000000000000" pitchFamily="49" charset="0"/>
              <a:cs typeface="Roboto mono" panose="00000009000000000000" pitchFamily="49" charset="0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19EBD55B-DB3D-8FD9-FC97-17E2162FE189}"/>
              </a:ext>
            </a:extLst>
          </p:cNvPr>
          <p:cNvSpPr txBox="1">
            <a:spLocks/>
          </p:cNvSpPr>
          <p:nvPr/>
        </p:nvSpPr>
        <p:spPr>
          <a:xfrm>
            <a:off x="230581" y="20041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 panose="020B05030401020201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Oswald" panose="00000500000000000000" pitchFamily="2" charset="0"/>
                <a:ea typeface="+mj-ea"/>
                <a:cs typeface="+mj-cs"/>
              </a:rPr>
              <a:t>Data harmonization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2CFE1-B847-FDC7-3978-121355D076B5}"/>
              </a:ext>
            </a:extLst>
          </p:cNvPr>
          <p:cNvSpPr/>
          <p:nvPr/>
        </p:nvSpPr>
        <p:spPr>
          <a:xfrm>
            <a:off x="4450813" y="2822944"/>
            <a:ext cx="903384" cy="16968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1ED6F8-7A5C-F210-3BAC-60D4BB58016E}"/>
              </a:ext>
            </a:extLst>
          </p:cNvPr>
          <p:cNvSpPr/>
          <p:nvPr/>
        </p:nvSpPr>
        <p:spPr>
          <a:xfrm>
            <a:off x="5354197" y="2822944"/>
            <a:ext cx="622101" cy="169685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20137B-D9D3-405C-7DDD-6CE03C98EFE3}"/>
              </a:ext>
            </a:extLst>
          </p:cNvPr>
          <p:cNvSpPr txBox="1"/>
          <p:nvPr/>
        </p:nvSpPr>
        <p:spPr>
          <a:xfrm>
            <a:off x="4336882" y="1947362"/>
            <a:ext cx="110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BMF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FIELDS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55F74-99C0-441C-1C22-1C5FFA96AB70}"/>
              </a:ext>
            </a:extLst>
          </p:cNvPr>
          <p:cNvSpPr txBox="1"/>
          <p:nvPr/>
        </p:nvSpPr>
        <p:spPr>
          <a:xfrm>
            <a:off x="5034305" y="1201922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MISSION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CODES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487F91-F90A-DB23-3D00-68746629F457}"/>
              </a:ext>
            </a:extLst>
          </p:cNvPr>
          <p:cNvCxnSpPr>
            <a:cxnSpLocks/>
          </p:cNvCxnSpPr>
          <p:nvPr/>
        </p:nvCxnSpPr>
        <p:spPr>
          <a:xfrm>
            <a:off x="5665247" y="1899046"/>
            <a:ext cx="0" cy="75620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0EF62E6-BF52-7968-5850-43B79565CD9F}"/>
              </a:ext>
            </a:extLst>
          </p:cNvPr>
          <p:cNvSpPr/>
          <p:nvPr/>
        </p:nvSpPr>
        <p:spPr>
          <a:xfrm>
            <a:off x="2947574" y="4781964"/>
            <a:ext cx="7485399" cy="16968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4E36F0-E685-7543-E87F-A1965193D264}"/>
              </a:ext>
            </a:extLst>
          </p:cNvPr>
          <p:cNvSpPr/>
          <p:nvPr/>
        </p:nvSpPr>
        <p:spPr>
          <a:xfrm>
            <a:off x="2947574" y="4781963"/>
            <a:ext cx="1121490" cy="1696851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210A10-8856-460C-102B-05ECD9C19E9D}"/>
              </a:ext>
            </a:extLst>
          </p:cNvPr>
          <p:cNvSpPr/>
          <p:nvPr/>
        </p:nvSpPr>
        <p:spPr>
          <a:xfrm>
            <a:off x="4069064" y="4781963"/>
            <a:ext cx="381749" cy="1696851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D81B2C-D4D2-7678-8B67-20885A458E37}"/>
              </a:ext>
            </a:extLst>
          </p:cNvPr>
          <p:cNvSpPr/>
          <p:nvPr/>
        </p:nvSpPr>
        <p:spPr>
          <a:xfrm>
            <a:off x="4450813" y="4781963"/>
            <a:ext cx="903384" cy="1696851"/>
          </a:xfrm>
          <a:prstGeom prst="rect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D6F55F-1525-3BBE-D6AA-EE457564817C}"/>
              </a:ext>
            </a:extLst>
          </p:cNvPr>
          <p:cNvSpPr/>
          <p:nvPr/>
        </p:nvSpPr>
        <p:spPr>
          <a:xfrm>
            <a:off x="5354197" y="4781963"/>
            <a:ext cx="622101" cy="1696851"/>
          </a:xfrm>
          <a:prstGeom prst="rect">
            <a:avLst/>
          </a:prstGeom>
          <a:pattFill prst="dkVert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5E76B9-8AF7-6F9C-D316-FB3D9D546891}"/>
              </a:ext>
            </a:extLst>
          </p:cNvPr>
          <p:cNvSpPr txBox="1"/>
          <p:nvPr/>
        </p:nvSpPr>
        <p:spPr>
          <a:xfrm>
            <a:off x="514200" y="3476122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+mn-cs"/>
              </a:rPr>
              <a:t>2010 CORE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54BB9A-614D-B885-6EFD-5CBB8AB52F63}"/>
              </a:ext>
            </a:extLst>
          </p:cNvPr>
          <p:cNvSpPr txBox="1"/>
          <p:nvPr/>
        </p:nvSpPr>
        <p:spPr>
          <a:xfrm>
            <a:off x="514199" y="5219696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+mn-cs"/>
              </a:rPr>
              <a:t>2011 CORE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9BC268-1839-4420-E977-E45000702EF9}"/>
              </a:ext>
            </a:extLst>
          </p:cNvPr>
          <p:cNvSpPr txBox="1"/>
          <p:nvPr/>
        </p:nvSpPr>
        <p:spPr>
          <a:xfrm>
            <a:off x="6950988" y="4907438"/>
            <a:ext cx="3319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Roboto mono" panose="00000009000000000000" pitchFamily="49" charset="0"/>
                <a:cs typeface="Roboto mono" panose="00000009000000000000" pitchFamily="49" charset="0"/>
              </a:rPr>
              <a:t>Financial Variables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: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ono" panose="00000009000000000000" pitchFamily="49" charset="0"/>
              <a:ea typeface="Roboto mono" panose="00000009000000000000" pitchFamily="49" charset="0"/>
              <a:cs typeface="Roboto mono" panose="00000009000000000000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V1, V2, V3</a:t>
            </a:r>
          </a:p>
        </p:txBody>
      </p:sp>
    </p:spTree>
    <p:extLst>
      <p:ext uri="{BB962C8B-B14F-4D97-AF65-F5344CB8AC3E}">
        <p14:creationId xmlns:p14="http://schemas.microsoft.com/office/powerpoint/2010/main" val="126789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A8561-8FF6-90C1-3837-1D3FC06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6DB90-E3DA-91D7-4DDC-1CEDE41262DA}"/>
              </a:ext>
            </a:extLst>
          </p:cNvPr>
          <p:cNvSpPr/>
          <p:nvPr/>
        </p:nvSpPr>
        <p:spPr>
          <a:xfrm>
            <a:off x="1978090" y="2698879"/>
            <a:ext cx="1940767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B7622-7BF7-762E-EFC9-12C732CBAD7C}"/>
              </a:ext>
            </a:extLst>
          </p:cNvPr>
          <p:cNvSpPr/>
          <p:nvPr/>
        </p:nvSpPr>
        <p:spPr>
          <a:xfrm>
            <a:off x="1978090" y="2698878"/>
            <a:ext cx="267477" cy="146024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BD8D8-2C87-7A84-51A6-2078F2B93A6B}"/>
              </a:ext>
            </a:extLst>
          </p:cNvPr>
          <p:cNvSpPr/>
          <p:nvPr/>
        </p:nvSpPr>
        <p:spPr>
          <a:xfrm>
            <a:off x="2245567" y="2698877"/>
            <a:ext cx="267477" cy="146024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798A7-3258-1FCE-5B04-6E2E4AFDE60E}"/>
              </a:ext>
            </a:extLst>
          </p:cNvPr>
          <p:cNvSpPr/>
          <p:nvPr/>
        </p:nvSpPr>
        <p:spPr>
          <a:xfrm>
            <a:off x="4920343" y="753444"/>
            <a:ext cx="855307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86EA5-6E1B-2CE6-DC86-207E0E708D45}"/>
              </a:ext>
            </a:extLst>
          </p:cNvPr>
          <p:cNvSpPr/>
          <p:nvPr/>
        </p:nvSpPr>
        <p:spPr>
          <a:xfrm>
            <a:off x="4920343" y="753443"/>
            <a:ext cx="267477" cy="146024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0C69E-337B-80E9-72F0-8F5512194CF0}"/>
              </a:ext>
            </a:extLst>
          </p:cNvPr>
          <p:cNvSpPr/>
          <p:nvPr/>
        </p:nvSpPr>
        <p:spPr>
          <a:xfrm>
            <a:off x="4920344" y="2698875"/>
            <a:ext cx="855306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68C55-F39A-F412-A56C-AD261D290200}"/>
              </a:ext>
            </a:extLst>
          </p:cNvPr>
          <p:cNvSpPr/>
          <p:nvPr/>
        </p:nvSpPr>
        <p:spPr>
          <a:xfrm>
            <a:off x="4920343" y="2698874"/>
            <a:ext cx="267477" cy="146024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4C2E7A-B05A-E030-FDAB-5239426F8073}"/>
              </a:ext>
            </a:extLst>
          </p:cNvPr>
          <p:cNvSpPr/>
          <p:nvPr/>
        </p:nvSpPr>
        <p:spPr>
          <a:xfrm>
            <a:off x="4920343" y="4484136"/>
            <a:ext cx="855307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254172-BFBF-6253-54D3-F4F39B4204E1}"/>
              </a:ext>
            </a:extLst>
          </p:cNvPr>
          <p:cNvSpPr/>
          <p:nvPr/>
        </p:nvSpPr>
        <p:spPr>
          <a:xfrm>
            <a:off x="4920343" y="4484135"/>
            <a:ext cx="267477" cy="146024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C773D2-8DAB-CD9B-B93C-82BBC08DFAC7}"/>
              </a:ext>
            </a:extLst>
          </p:cNvPr>
          <p:cNvSpPr/>
          <p:nvPr/>
        </p:nvSpPr>
        <p:spPr>
          <a:xfrm>
            <a:off x="8610600" y="2036592"/>
            <a:ext cx="2436843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61D925-9509-2F0B-204A-5D50DF6FCDFE}"/>
              </a:ext>
            </a:extLst>
          </p:cNvPr>
          <p:cNvSpPr/>
          <p:nvPr/>
        </p:nvSpPr>
        <p:spPr>
          <a:xfrm>
            <a:off x="8610600" y="2036591"/>
            <a:ext cx="267477" cy="146024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D82A1-7ADC-4697-993D-B86D597A7DF4}"/>
              </a:ext>
            </a:extLst>
          </p:cNvPr>
          <p:cNvSpPr txBox="1"/>
          <p:nvPr/>
        </p:nvSpPr>
        <p:spPr>
          <a:xfrm>
            <a:off x="1171972" y="1390261"/>
            <a:ext cx="806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(EIN)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EFFE9-C938-63DC-980F-C86736AD239D}"/>
              </a:ext>
            </a:extLst>
          </p:cNvPr>
          <p:cNvSpPr txBox="1"/>
          <p:nvPr/>
        </p:nvSpPr>
        <p:spPr>
          <a:xfrm>
            <a:off x="2355067" y="1390261"/>
            <a:ext cx="79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(FIPS)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3E8E-4BA1-F3C5-0189-F3778FF14784}"/>
              </a:ext>
            </a:extLst>
          </p:cNvPr>
          <p:cNvCxnSpPr>
            <a:stCxn id="22" idx="2"/>
          </p:cNvCxnSpPr>
          <p:nvPr/>
        </p:nvCxnSpPr>
        <p:spPr>
          <a:xfrm flipH="1">
            <a:off x="2379305" y="2036592"/>
            <a:ext cx="371672" cy="59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FF462E-EF5A-2F18-933D-5DED6153251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575031" y="2036592"/>
            <a:ext cx="425465" cy="5293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C055E7-63E4-6859-5952-E111ED94976F}"/>
              </a:ext>
            </a:extLst>
          </p:cNvPr>
          <p:cNvSpPr txBox="1"/>
          <p:nvPr/>
        </p:nvSpPr>
        <p:spPr>
          <a:xfrm>
            <a:off x="4631165" y="243757"/>
            <a:ext cx="143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geocrosswalk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D8DC47-6431-8E33-227E-025A2ABE9BA3}"/>
              </a:ext>
            </a:extLst>
          </p:cNvPr>
          <p:cNvSpPr/>
          <p:nvPr/>
        </p:nvSpPr>
        <p:spPr>
          <a:xfrm>
            <a:off x="8610600" y="444167"/>
            <a:ext cx="2436843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804AF8-B5ED-C62C-5C00-2C5B5443B243}"/>
              </a:ext>
            </a:extLst>
          </p:cNvPr>
          <p:cNvSpPr/>
          <p:nvPr/>
        </p:nvSpPr>
        <p:spPr>
          <a:xfrm>
            <a:off x="8610600" y="444166"/>
            <a:ext cx="267477" cy="14602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2204B5-0EC3-68E4-952D-F4BFAC1E9692}"/>
              </a:ext>
            </a:extLst>
          </p:cNvPr>
          <p:cNvSpPr txBox="1"/>
          <p:nvPr/>
        </p:nvSpPr>
        <p:spPr>
          <a:xfrm>
            <a:off x="6152473" y="1298897"/>
            <a:ext cx="1766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census tables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D14461-A970-BBBA-EC6E-6DEF7BF7E18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035921" y="613089"/>
            <a:ext cx="1574679" cy="68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27376C-CB22-C2E7-56B5-2FAF7397C094}"/>
              </a:ext>
            </a:extLst>
          </p:cNvPr>
          <p:cNvCxnSpPr>
            <a:cxnSpLocks/>
            <a:stCxn id="19" idx="1"/>
            <a:endCxn id="31" idx="2"/>
          </p:cNvCxnSpPr>
          <p:nvPr/>
        </p:nvCxnSpPr>
        <p:spPr>
          <a:xfrm flipH="1" flipV="1">
            <a:off x="7035921" y="1699007"/>
            <a:ext cx="1574679" cy="106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79942D-8396-7FE2-F962-759FE4A864D7}"/>
              </a:ext>
            </a:extLst>
          </p:cNvPr>
          <p:cNvSpPr txBox="1"/>
          <p:nvPr/>
        </p:nvSpPr>
        <p:spPr>
          <a:xfrm>
            <a:off x="9318258" y="651597"/>
            <a:ext cx="128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census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5DAEC3-448B-9525-C72C-38761FE60643}"/>
              </a:ext>
            </a:extLst>
          </p:cNvPr>
          <p:cNvSpPr/>
          <p:nvPr/>
        </p:nvSpPr>
        <p:spPr>
          <a:xfrm>
            <a:off x="5201112" y="753443"/>
            <a:ext cx="267477" cy="14602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F874CE-AD97-357E-54A3-9C11BC34C2CE}"/>
              </a:ext>
            </a:extLst>
          </p:cNvPr>
          <p:cNvSpPr/>
          <p:nvPr/>
        </p:nvSpPr>
        <p:spPr>
          <a:xfrm>
            <a:off x="5488381" y="753443"/>
            <a:ext cx="267477" cy="146024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03E74B-686F-E967-9C80-758297188DB0}"/>
              </a:ext>
            </a:extLst>
          </p:cNvPr>
          <p:cNvSpPr txBox="1"/>
          <p:nvPr/>
        </p:nvSpPr>
        <p:spPr>
          <a:xfrm>
            <a:off x="9312425" y="2185301"/>
            <a:ext cx="128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census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E44FC4-95C1-1F84-3CDF-1E2203DB85EC}"/>
              </a:ext>
            </a:extLst>
          </p:cNvPr>
          <p:cNvSpPr txBox="1"/>
          <p:nvPr/>
        </p:nvSpPr>
        <p:spPr>
          <a:xfrm>
            <a:off x="6017496" y="3136045"/>
            <a:ext cx="101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C2D453-188E-289B-7D1B-790DEC98DA4F}"/>
              </a:ext>
            </a:extLst>
          </p:cNvPr>
          <p:cNvSpPr txBox="1"/>
          <p:nvPr/>
        </p:nvSpPr>
        <p:spPr>
          <a:xfrm>
            <a:off x="6014497" y="4835827"/>
            <a:ext cx="115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Nonprofit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876784-9456-C4EA-A76D-4E67020592FF}"/>
              </a:ext>
            </a:extLst>
          </p:cNvPr>
          <p:cNvSpPr txBox="1"/>
          <p:nvPr/>
        </p:nvSpPr>
        <p:spPr>
          <a:xfrm>
            <a:off x="5054081" y="6244911"/>
            <a:ext cx="63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DF91AB-A556-E624-F3C7-9669812E11F0}"/>
              </a:ext>
            </a:extLst>
          </p:cNvPr>
          <p:cNvSpPr txBox="1"/>
          <p:nvPr/>
        </p:nvSpPr>
        <p:spPr>
          <a:xfrm>
            <a:off x="2912350" y="3105828"/>
            <a:ext cx="659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D99016-A01E-5ACF-8AD8-BEE2D4FA8B1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093666" y="3890865"/>
            <a:ext cx="826677" cy="13233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B6C987-7DEE-134D-BF4D-0255DF4E767D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flipH="1">
            <a:off x="3918857" y="3428995"/>
            <a:ext cx="1001486" cy="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842241-BCE3-FAC0-00E3-DDAAF5BCE574}"/>
              </a:ext>
            </a:extLst>
          </p:cNvPr>
          <p:cNvCxnSpPr>
            <a:cxnSpLocks/>
          </p:cNvCxnSpPr>
          <p:nvPr/>
        </p:nvCxnSpPr>
        <p:spPr>
          <a:xfrm flipH="1">
            <a:off x="4063097" y="1483563"/>
            <a:ext cx="803458" cy="152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3C99349-E343-3AEF-10E3-A8FD722BB8C1}"/>
              </a:ext>
            </a:extLst>
          </p:cNvPr>
          <p:cNvSpPr/>
          <p:nvPr/>
        </p:nvSpPr>
        <p:spPr>
          <a:xfrm>
            <a:off x="8921616" y="4828599"/>
            <a:ext cx="855307" cy="461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C92D5-EDD4-57B6-E6FC-5C68E2086DE5}"/>
              </a:ext>
            </a:extLst>
          </p:cNvPr>
          <p:cNvSpPr/>
          <p:nvPr/>
        </p:nvSpPr>
        <p:spPr>
          <a:xfrm>
            <a:off x="8925577" y="4828599"/>
            <a:ext cx="267477" cy="46197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FDD24-3E5B-EBB1-9371-C6341D963C30}"/>
              </a:ext>
            </a:extLst>
          </p:cNvPr>
          <p:cNvSpPr/>
          <p:nvPr/>
        </p:nvSpPr>
        <p:spPr>
          <a:xfrm>
            <a:off x="8921616" y="5357875"/>
            <a:ext cx="855307" cy="461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E56631-A583-7D3B-5E2F-B5C1B4F1BEDA}"/>
              </a:ext>
            </a:extLst>
          </p:cNvPr>
          <p:cNvSpPr/>
          <p:nvPr/>
        </p:nvSpPr>
        <p:spPr>
          <a:xfrm>
            <a:off x="8925577" y="5357875"/>
            <a:ext cx="267477" cy="46197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2AABD-E881-F1FB-F0D6-A217AF25BE2A}"/>
              </a:ext>
            </a:extLst>
          </p:cNvPr>
          <p:cNvSpPr/>
          <p:nvPr/>
        </p:nvSpPr>
        <p:spPr>
          <a:xfrm>
            <a:off x="8921616" y="5936607"/>
            <a:ext cx="855307" cy="461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074E0-7E62-F6D5-F02C-49075A1330C8}"/>
              </a:ext>
            </a:extLst>
          </p:cNvPr>
          <p:cNvSpPr/>
          <p:nvPr/>
        </p:nvSpPr>
        <p:spPr>
          <a:xfrm>
            <a:off x="8925577" y="5936607"/>
            <a:ext cx="267477" cy="46197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BCBB9D-0F50-AD79-0C14-1BD3AD455F8D}"/>
              </a:ext>
            </a:extLst>
          </p:cNvPr>
          <p:cNvCxnSpPr>
            <a:cxnSpLocks/>
          </p:cNvCxnSpPr>
          <p:nvPr/>
        </p:nvCxnSpPr>
        <p:spPr>
          <a:xfrm>
            <a:off x="7380756" y="5131654"/>
            <a:ext cx="122984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E68FA5-BFF3-FD83-53B1-2AFF87F29436}"/>
              </a:ext>
            </a:extLst>
          </p:cNvPr>
          <p:cNvSpPr txBox="1"/>
          <p:nvPr/>
        </p:nvSpPr>
        <p:spPr>
          <a:xfrm>
            <a:off x="8667359" y="4271727"/>
            <a:ext cx="138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disambiguation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B40FD1-EDAB-C627-0F04-13D3F88900A7}"/>
              </a:ext>
            </a:extLst>
          </p:cNvPr>
          <p:cNvSpPr/>
          <p:nvPr/>
        </p:nvSpPr>
        <p:spPr>
          <a:xfrm>
            <a:off x="10386525" y="4825627"/>
            <a:ext cx="855307" cy="15729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36C067-D4BE-3A9D-0D9D-21F66DB93C97}"/>
              </a:ext>
            </a:extLst>
          </p:cNvPr>
          <p:cNvSpPr/>
          <p:nvPr/>
        </p:nvSpPr>
        <p:spPr>
          <a:xfrm>
            <a:off x="10386525" y="4825626"/>
            <a:ext cx="267477" cy="157295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FF331F-ABE5-D81C-4DE3-911E7184E820}"/>
              </a:ext>
            </a:extLst>
          </p:cNvPr>
          <p:cNvSpPr txBox="1"/>
          <p:nvPr/>
        </p:nvSpPr>
        <p:spPr>
          <a:xfrm>
            <a:off x="10121380" y="4271727"/>
            <a:ext cx="138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affiliate codes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903D72-F37E-A915-24DD-5EF07F02E362}"/>
              </a:ext>
            </a:extLst>
          </p:cNvPr>
          <p:cNvCxnSpPr>
            <a:cxnSpLocks/>
          </p:cNvCxnSpPr>
          <p:nvPr/>
        </p:nvCxnSpPr>
        <p:spPr>
          <a:xfrm>
            <a:off x="9859848" y="5582633"/>
            <a:ext cx="3862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FA71EC6-1269-239D-0C52-518589F69302}"/>
              </a:ext>
            </a:extLst>
          </p:cNvPr>
          <p:cNvSpPr txBox="1">
            <a:spLocks/>
          </p:cNvSpPr>
          <p:nvPr/>
        </p:nvSpPr>
        <p:spPr>
          <a:xfrm>
            <a:off x="230581" y="20041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 panose="020B05030401020201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Oswald" panose="00000500000000000000" pitchFamily="2" charset="0"/>
                <a:ea typeface="+mj-ea"/>
                <a:cs typeface="+mj-cs"/>
              </a:rPr>
              <a:t>New metadata</a:t>
            </a:r>
          </a:p>
        </p:txBody>
      </p:sp>
    </p:spTree>
    <p:extLst>
      <p:ext uri="{BB962C8B-B14F-4D97-AF65-F5344CB8AC3E}">
        <p14:creationId xmlns:p14="http://schemas.microsoft.com/office/powerpoint/2010/main" val="395358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4F5B5E-12C1-B8FC-9AB0-15F93D3F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932836-A828-313F-5442-3E62597DB3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5"/>
          <a:stretch/>
        </p:blipFill>
        <p:spPr bwMode="auto">
          <a:xfrm>
            <a:off x="3448844" y="1045596"/>
            <a:ext cx="6246812" cy="549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52A9F35-7EB7-3E7A-1A94-4AAA4C28BFFF}"/>
              </a:ext>
            </a:extLst>
          </p:cNvPr>
          <p:cNvSpPr txBox="1">
            <a:spLocks/>
          </p:cNvSpPr>
          <p:nvPr/>
        </p:nvSpPr>
        <p:spPr>
          <a:xfrm>
            <a:off x="838200" y="984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 panose="020B05030401020201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DATA SCOPE: SCHEDULES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90FF1-E20C-247A-91DE-A833B7549EC7}"/>
              </a:ext>
            </a:extLst>
          </p:cNvPr>
          <p:cNvSpPr txBox="1"/>
          <p:nvPr/>
        </p:nvSpPr>
        <p:spPr>
          <a:xfrm>
            <a:off x="993002" y="1978455"/>
            <a:ext cx="15953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Each schedule has distinct requirements for including in 990 filing. </a:t>
            </a:r>
          </a:p>
          <a:p>
            <a:pPr algn="ctr"/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Example: hospitals file schedule H, schools file schedule E, if you lobby you file schedule 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90E19-41EE-CBE5-956F-23A6FE65BCCC}"/>
              </a:ext>
            </a:extLst>
          </p:cNvPr>
          <p:cNvSpPr txBox="1"/>
          <p:nvPr/>
        </p:nvSpPr>
        <p:spPr>
          <a:xfrm>
            <a:off x="7538037" y="4497017"/>
            <a:ext cx="159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Meaning of missing: Hospitals must use form 990, not 990EZ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7CF4C1-8884-FD6A-C6CD-E83D31584F62}"/>
              </a:ext>
            </a:extLst>
          </p:cNvPr>
          <p:cNvCxnSpPr/>
          <p:nvPr/>
        </p:nvCxnSpPr>
        <p:spPr>
          <a:xfrm flipH="1">
            <a:off x="7109927" y="4814596"/>
            <a:ext cx="38255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CC5811-B3A5-2362-64F9-6E67DD1ADEF4}"/>
              </a:ext>
            </a:extLst>
          </p:cNvPr>
          <p:cNvSpPr txBox="1"/>
          <p:nvPr/>
        </p:nvSpPr>
        <p:spPr>
          <a:xfrm>
            <a:off x="1686509" y="6479310"/>
            <a:ext cx="8150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https://github.com/Nonprofit-Open-Data-Collective/irs-efile-master-concordance-file</a:t>
            </a:r>
          </a:p>
        </p:txBody>
      </p:sp>
    </p:spTree>
    <p:extLst>
      <p:ext uri="{BB962C8B-B14F-4D97-AF65-F5344CB8AC3E}">
        <p14:creationId xmlns:p14="http://schemas.microsoft.com/office/powerpoint/2010/main" val="288567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19670</TotalTime>
  <Words>831</Words>
  <Application>Microsoft Office PowerPoint</Application>
  <PresentationFormat>Widescreen</PresentationFormat>
  <Paragraphs>235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Abadi</vt:lpstr>
      <vt:lpstr>Amasis MT Pro Black</vt:lpstr>
      <vt:lpstr>Arial</vt:lpstr>
      <vt:lpstr>Calibri</vt:lpstr>
      <vt:lpstr>Calibri Light</vt:lpstr>
      <vt:lpstr>Century Gothic</vt:lpstr>
      <vt:lpstr>Courier New</vt:lpstr>
      <vt:lpstr>Euphemia</vt:lpstr>
      <vt:lpstr>Lucida Console</vt:lpstr>
      <vt:lpstr>Oswald</vt:lpstr>
      <vt:lpstr>Roboto mono</vt:lpstr>
      <vt:lpstr>Source Code Pro</vt:lpstr>
      <vt:lpstr>Office Theme</vt:lpstr>
      <vt:lpstr>1_Office Theme</vt:lpstr>
      <vt:lpstr>5_Office Theme</vt:lpstr>
      <vt:lpstr>MAIN IRS Administrative datasets</vt:lpstr>
      <vt:lpstr>PowerPoint Presentation</vt:lpstr>
      <vt:lpstr>DATA “SCOPE”</vt:lpstr>
      <vt:lpstr>PowerPoint Presentation</vt:lpstr>
      <vt:lpstr>PowerPoint Presentation</vt:lpstr>
      <vt:lpstr>DATA SCOPE: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12</cp:revision>
  <dcterms:created xsi:type="dcterms:W3CDTF">2023-07-07T14:41:55Z</dcterms:created>
  <dcterms:modified xsi:type="dcterms:W3CDTF">2024-02-07T20:56:07Z</dcterms:modified>
</cp:coreProperties>
</file>