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23"/>
  </p:notesMasterIdLst>
  <p:sldIdLst>
    <p:sldId id="256" r:id="rId2"/>
    <p:sldId id="272" r:id="rId3"/>
    <p:sldId id="257" r:id="rId4"/>
    <p:sldId id="258" r:id="rId5"/>
    <p:sldId id="282" r:id="rId6"/>
    <p:sldId id="259" r:id="rId7"/>
    <p:sldId id="265" r:id="rId8"/>
    <p:sldId id="281" r:id="rId9"/>
    <p:sldId id="264" r:id="rId10"/>
    <p:sldId id="263" r:id="rId11"/>
    <p:sldId id="273" r:id="rId12"/>
    <p:sldId id="260" r:id="rId13"/>
    <p:sldId id="274" r:id="rId14"/>
    <p:sldId id="275" r:id="rId15"/>
    <p:sldId id="280" r:id="rId16"/>
    <p:sldId id="267" r:id="rId17"/>
    <p:sldId id="276" r:id="rId18"/>
    <p:sldId id="269" r:id="rId19"/>
    <p:sldId id="270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DD4618-7440-4792-9A08-36476FBF43F5}">
          <p14:sldIdLst>
            <p14:sldId id="256"/>
            <p14:sldId id="272"/>
          </p14:sldIdLst>
        </p14:section>
        <p14:section name="Untitled Section" id="{4F349DD4-AC1D-4A10-9BAA-2B7DE9C1ADF8}">
          <p14:sldIdLst>
            <p14:sldId id="257"/>
            <p14:sldId id="258"/>
            <p14:sldId id="282"/>
            <p14:sldId id="259"/>
            <p14:sldId id="265"/>
            <p14:sldId id="281"/>
            <p14:sldId id="264"/>
            <p14:sldId id="263"/>
            <p14:sldId id="273"/>
            <p14:sldId id="260"/>
            <p14:sldId id="274"/>
            <p14:sldId id="275"/>
            <p14:sldId id="280"/>
            <p14:sldId id="267"/>
            <p14:sldId id="276"/>
            <p14:sldId id="269"/>
            <p14:sldId id="270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2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1029D-0516-4D13-A079-499B993DBFB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F3DC9-0617-4E8D-B0A2-2FF6C3F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fld id="{0758552D-2668-40A7-967A-EB3A2165EFA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4000" baseline="0" dirty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262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5F11-1008-406F-8985-7E4C469A3825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3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F45-A02A-4940-8858-A634E5F5DF7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17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DC39-A8E8-4CCF-B8A1-08F33062ABC1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021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9AD-B2AF-4F47-AAA7-3977B0467198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59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CA58-D7B4-4262-B4C0-D64544678CE5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1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0492-94EB-489B-913E-2A2E647EFF8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755F-1B8B-4871-8656-7576F7BCE079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45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552F-B0E6-43DD-A8DD-CB6E2FE8732A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3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6106"/>
            <a:ext cx="10396882" cy="750273"/>
          </a:xfrm>
        </p:spPr>
        <p:txBody>
          <a:bodyPr>
            <a:normAutofit/>
          </a:bodyPr>
          <a:lstStyle>
            <a:lvl1pPr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986590"/>
            <a:ext cx="10394707" cy="4547936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15DEB6-291E-4C4F-A910-EEE1D377611E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1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156E-2C21-464D-8B11-11ED814344B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2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48A-3340-4E83-94F4-7CA602461D40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0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99F5-820A-4962-934B-808DB1CE9B40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D3-7122-45E5-8944-B8ADEAA1D012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952F-3278-4984-AA40-51284AAFB0DD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70B9-4F6A-42E6-A92B-F36C5E52A7D8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932B-39C1-4F0B-BC5B-C310C3312898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2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EA41FD-310A-417C-947D-DD30DB04783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Project: Predicting housing prices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Cheruvu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00F-B231-414B-8EBE-9685C7FB18CB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 rot="21420000">
            <a:off x="-5801" y="4873819"/>
            <a:ext cx="4399021" cy="1195538"/>
          </a:xfrm>
        </p:spPr>
        <p:txBody>
          <a:bodyPr/>
          <a:lstStyle/>
          <a:p>
            <a:pPr algn="ctr"/>
            <a:r>
              <a:rPr lang="en-US" sz="3200" dirty="0"/>
              <a:t>SP18: Applied </a:t>
            </a:r>
          </a:p>
          <a:p>
            <a:pPr algn="ctr"/>
            <a:r>
              <a:rPr lang="en-US" sz="3200" dirty="0"/>
              <a:t>machine learning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9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10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0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ML Pipelines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1" y="3809999"/>
            <a:ext cx="10394707" cy="1571881"/>
          </a:xfrm>
        </p:spPr>
        <p:txBody>
          <a:bodyPr>
            <a:normAutofit/>
          </a:bodyPr>
          <a:lstStyle/>
          <a:p>
            <a:r>
              <a:rPr lang="en-US" sz="1600" b="1" dirty="0"/>
              <a:t>Numerical and Categorical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B6-291E-4C4F-A910-EEE1D377611E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SP: 18 Applied Machine Learning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>
                <a:solidFill>
                  <a:schemeClr val="bg1"/>
                </a:solidFill>
              </a:rPr>
              <a:pPr/>
              <a:t>11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36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 Pipeline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12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5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13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3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ML Algorithms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1" y="3809999"/>
            <a:ext cx="10394707" cy="1571881"/>
          </a:xfrm>
        </p:spPr>
        <p:txBody>
          <a:bodyPr>
            <a:normAutofit/>
          </a:bodyPr>
          <a:lstStyle/>
          <a:p>
            <a:r>
              <a:rPr lang="en-US" sz="1600" b="1" dirty="0"/>
              <a:t>Linear – Ridge and Lasso, SVM, Random Forest and XGB - Regressions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B6-291E-4C4F-A910-EEE1D377611E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SP: 18 Applied Machine Learning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>
                <a:solidFill>
                  <a:schemeClr val="bg1"/>
                </a:solidFill>
              </a:rPr>
              <a:pPr/>
              <a:t>14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52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Cross-Cutting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15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9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Hyper-parameter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16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8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Challenges</a:t>
            </a:r>
            <a:endParaRPr lang="en-US" cap="non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1" y="3809999"/>
            <a:ext cx="10394707" cy="1571881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B6-291E-4C4F-A910-EEE1D377611E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SP: 18 Applied Machine Learning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>
                <a:solidFill>
                  <a:schemeClr val="bg1"/>
                </a:solidFill>
              </a:rPr>
              <a:pPr/>
              <a:t>17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707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Data-Frame vs. Data-Array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18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3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across FIT and PREDICT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19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9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028700"/>
            <a:ext cx="5088714" cy="43458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993971" y="1028700"/>
            <a:ext cx="5086538" cy="43458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B6-291E-4C4F-A910-EEE1D377611E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cap="none" dirty="0">
              <a:solidFill>
                <a:schemeClr val="bg1"/>
              </a:solidFill>
            </a:endParaRPr>
          </a:p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>
                <a:solidFill>
                  <a:schemeClr val="bg1"/>
                </a:solidFill>
              </a:rPr>
              <a:pPr/>
              <a:t>2</a:t>
            </a:fld>
            <a:endParaRPr lang="en-US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156106"/>
            <a:ext cx="10396882" cy="750273"/>
          </a:xfrm>
        </p:spPr>
        <p:txBody>
          <a:bodyPr>
            <a:normAutofit/>
          </a:bodyPr>
          <a:lstStyle/>
          <a:p>
            <a:r>
              <a:rPr lang="en-US" sz="3200" cap="none" dirty="0"/>
              <a:t>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57676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Conclusions</a:t>
            </a:r>
            <a:endParaRPr lang="en-US" cap="non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1" y="3809999"/>
            <a:ext cx="10394707" cy="1571881"/>
          </a:xfrm>
        </p:spPr>
        <p:txBody>
          <a:bodyPr>
            <a:normAutofit/>
          </a:bodyPr>
          <a:lstStyle/>
          <a:p>
            <a:r>
              <a:rPr lang="en-US" sz="1600" b="1" dirty="0"/>
              <a:t>Algorithm Evaluations and Ensembling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B6-291E-4C4F-A910-EEE1D377611E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SP: 18 Applied Machine Learning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>
                <a:solidFill>
                  <a:schemeClr val="bg1"/>
                </a:solidFill>
              </a:rPr>
              <a:pPr/>
              <a:t>20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437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of the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21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3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6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EDA: Exploratory Data Analysis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1" y="3809999"/>
            <a:ext cx="10394707" cy="1571881"/>
          </a:xfrm>
        </p:spPr>
        <p:txBody>
          <a:bodyPr>
            <a:normAutofit/>
          </a:bodyPr>
          <a:lstStyle/>
          <a:p>
            <a:r>
              <a:rPr lang="en-US" sz="1600" b="1" dirty="0"/>
              <a:t>Uni-variate, bi-variate and multi-variate</a:t>
            </a:r>
            <a:r>
              <a:rPr lang="en-US" sz="1600" dirty="0"/>
              <a:t> analysis: numerical and categorical variables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B6-291E-4C4F-A910-EEE1D377611E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SP: 18 Applied Machine Learning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>
                <a:solidFill>
                  <a:schemeClr val="bg1"/>
                </a:solidFill>
              </a:rPr>
              <a:pPr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06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028700"/>
            <a:ext cx="5088714" cy="43458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993971" y="1028700"/>
            <a:ext cx="5086538" cy="43458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DEB6-291E-4C4F-A910-EEE1D377611E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cap="none" dirty="0">
              <a:solidFill>
                <a:schemeClr val="bg1"/>
              </a:solidFill>
            </a:endParaRPr>
          </a:p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>
                <a:solidFill>
                  <a:schemeClr val="bg1"/>
                </a:solidFill>
              </a:rPr>
              <a:pPr/>
              <a:t>5</a:t>
            </a:fld>
            <a:endParaRPr lang="en-US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156106"/>
            <a:ext cx="10396882" cy="750273"/>
          </a:xfrm>
        </p:spPr>
        <p:txBody>
          <a:bodyPr>
            <a:normAutofit/>
          </a:bodyPr>
          <a:lstStyle/>
          <a:p>
            <a:r>
              <a:rPr lang="en-US" sz="3200" cap="none" dirty="0"/>
              <a:t>Missing Values Analysis and Imputation</a:t>
            </a:r>
          </a:p>
        </p:txBody>
      </p:sp>
    </p:spTree>
    <p:extLst>
      <p:ext uri="{BB962C8B-B14F-4D97-AF65-F5344CB8AC3E}">
        <p14:creationId xmlns:p14="http://schemas.microsoft.com/office/powerpoint/2010/main" val="23569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6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7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Skewed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7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1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8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5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566C11-D77B-4D1E-959D-641E8528FBAF}" type="datetime1">
              <a:rPr lang="en-US" sz="2400" smtClean="0">
                <a:solidFill>
                  <a:schemeClr val="bg1"/>
                </a:solidFill>
              </a:rPr>
              <a:t>4/20/2018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z="2400" cap="none" dirty="0">
                <a:solidFill>
                  <a:schemeClr val="bg1"/>
                </a:solidFill>
              </a:rPr>
              <a:t>SP: 18 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z="2400" smtClean="0">
                <a:solidFill>
                  <a:schemeClr val="bg1"/>
                </a:solidFill>
              </a:rPr>
              <a:pPr/>
              <a:t>9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81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5817</TotalTime>
  <Words>252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Impact</vt:lpstr>
      <vt:lpstr>Main Event</vt:lpstr>
      <vt:lpstr>Project: Predicting housing prices</vt:lpstr>
      <vt:lpstr>Domain Knowledge</vt:lpstr>
      <vt:lpstr>Domain Knowledge</vt:lpstr>
      <vt:lpstr>EDA: Exploratory Data Analysis</vt:lpstr>
      <vt:lpstr>Missing Values Analysis and Imputation</vt:lpstr>
      <vt:lpstr>Imputation</vt:lpstr>
      <vt:lpstr>Skewed Data Analysis</vt:lpstr>
      <vt:lpstr>Outlier Analysis</vt:lpstr>
      <vt:lpstr>Evaluation Metrics</vt:lpstr>
      <vt:lpstr>Feature Engineering</vt:lpstr>
      <vt:lpstr>ML Pipelines</vt:lpstr>
      <vt:lpstr>ML Pipeline Components</vt:lpstr>
      <vt:lpstr>Dimensionality Reduction</vt:lpstr>
      <vt:lpstr>ML Algorithms</vt:lpstr>
      <vt:lpstr>Cross-Cutting Aspects</vt:lpstr>
      <vt:lpstr>Hyper-parameter Tuning</vt:lpstr>
      <vt:lpstr>Challenges</vt:lpstr>
      <vt:lpstr>Data-Frame vs. Data-Array</vt:lpstr>
      <vt:lpstr>Features across FIT and PREDICT</vt:lpstr>
      <vt:lpstr>Conclusions</vt:lpstr>
      <vt:lpstr>Performance of the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Cheruvu</dc:creator>
  <cp:lastModifiedBy>Murali Cheruvu</cp:lastModifiedBy>
  <cp:revision>39</cp:revision>
  <dcterms:created xsi:type="dcterms:W3CDTF">2018-04-16T19:26:57Z</dcterms:created>
  <dcterms:modified xsi:type="dcterms:W3CDTF">2018-04-20T21:00:17Z</dcterms:modified>
</cp:coreProperties>
</file>