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0" r:id="rId4"/>
    <p:sldId id="259" r:id="rId5"/>
    <p:sldId id="291" r:id="rId6"/>
    <p:sldId id="292" r:id="rId7"/>
    <p:sldId id="260" r:id="rId8"/>
    <p:sldId id="293" r:id="rId9"/>
    <p:sldId id="262" r:id="rId10"/>
    <p:sldId id="263" r:id="rId11"/>
    <p:sldId id="296" r:id="rId12"/>
    <p:sldId id="297" r:id="rId13"/>
    <p:sldId id="298" r:id="rId14"/>
    <p:sldId id="299" r:id="rId15"/>
    <p:sldId id="295" r:id="rId16"/>
    <p:sldId id="265" r:id="rId17"/>
    <p:sldId id="304" r:id="rId18"/>
    <p:sldId id="268" r:id="rId19"/>
    <p:sldId id="269" r:id="rId20"/>
    <p:sldId id="271" r:id="rId21"/>
    <p:sldId id="272" r:id="rId22"/>
    <p:sldId id="302" r:id="rId23"/>
    <p:sldId id="273" r:id="rId24"/>
    <p:sldId id="276" r:id="rId25"/>
    <p:sldId id="274" r:id="rId26"/>
    <p:sldId id="275" r:id="rId27"/>
    <p:sldId id="278" r:id="rId28"/>
    <p:sldId id="279" r:id="rId29"/>
    <p:sldId id="280" r:id="rId30"/>
    <p:sldId id="281" r:id="rId31"/>
    <p:sldId id="282" r:id="rId32"/>
    <p:sldId id="301" r:id="rId33"/>
    <p:sldId id="285" r:id="rId34"/>
    <p:sldId id="284" r:id="rId35"/>
    <p:sldId id="286" r:id="rId36"/>
    <p:sldId id="289" r:id="rId37"/>
    <p:sldId id="287" r:id="rId38"/>
    <p:sldId id="303" r:id="rId39"/>
    <p:sldId id="28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8339" autoAdjust="0"/>
  </p:normalViewPr>
  <p:slideViewPr>
    <p:cSldViewPr snapToGrid="0">
      <p:cViewPr varScale="1">
        <p:scale>
          <a:sx n="58" d="100"/>
          <a:sy n="58"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167007" y="-2223525"/>
          <a:ext cx="874181" cy="532534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分析现有的图计算的特点，抽象出在流式场景下图计算算法的典型特征。</a:t>
          </a:r>
          <a:endParaRPr lang="zh-CN" altLang="en-US" sz="1600" kern="1200" dirty="0"/>
        </a:p>
      </dsp:txBody>
      <dsp:txXfrm rot="-5400000">
        <a:off x="941426" y="44730"/>
        <a:ext cx="5282669"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167007" y="-1076371"/>
          <a:ext cx="874181" cy="5325343"/>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设计面向连续流式图数据的基于状态更新的图计算模型。</a:t>
          </a:r>
          <a:endParaRPr lang="zh-CN" altLang="en-US" sz="1600" kern="1200" dirty="0"/>
        </a:p>
      </dsp:txBody>
      <dsp:txXfrm rot="-5400000">
        <a:off x="941426" y="1191884"/>
        <a:ext cx="5282669"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167007" y="70781"/>
          <a:ext cx="874181" cy="5325343"/>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实现图计算中常用的算法，并给出这些算法的评测指标和评测结果。</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结合金融反欺诈应用，验证整套系统的正确性和有效性。</a:t>
          </a:r>
          <a:endParaRPr lang="zh-CN" altLang="en-US" sz="1600" kern="1200" dirty="0"/>
        </a:p>
      </dsp:txBody>
      <dsp:txXfrm rot="-5400000">
        <a:off x="941426" y="2339036"/>
        <a:ext cx="5282669"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2016/12/27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19216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22</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847580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2016/12/27</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38</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55968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2016/12/27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2016/12/27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package" Target="../embeddings/Microsoft_Visio___2.vsdx"/><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Visio___4.vsdx"/><Relationship Id="rId3" Type="http://schemas.openxmlformats.org/officeDocument/2006/relationships/notesSlide" Target="../notesSlides/notesSlide22.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package" Target="../embeddings/Microsoft_Visio___3.vsdx"/><Relationship Id="rId4" Type="http://schemas.openxmlformats.org/officeDocument/2006/relationships/oleObject" Target="../embeddings/oleObject3.bin"/><Relationship Id="rId9"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5.bin"/><Relationship Id="rId7"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1.emf"/><Relationship Id="rId4" Type="http://schemas.openxmlformats.org/officeDocument/2006/relationships/package" Target="../embeddings/Microsoft_Visio___5.vsdx"/></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面向连续流式图计算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mc:Choice xmlns:p14="http://schemas.microsoft.com/office/powerpoint/2010/main" Requires="p14">
      <p:transition spd="slow" p14:dur="2000" advTm="26190"/>
    </mc:Choice>
    <mc:Fallback>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1411999136"/>
              </p:ext>
            </p:extLst>
          </p:nvPr>
        </p:nvGraphicFramePr>
        <p:xfrm>
          <a:off x="1348468" y="2128837"/>
          <a:ext cx="6266770"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mc:Choice xmlns:p14="http://schemas.microsoft.com/office/powerpoint/2010/main" Requires="p14">
      <p:transition spd="slow" p14:dur="2000" advTm="42613"/>
    </mc:Choice>
    <mc:Fallback>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mc:Choice xmlns:p14="http://schemas.microsoft.com/office/powerpoint/2010/main" Requires="p14">
      <p:transition spd="slow" p14:dur="2000" advTm="67835"/>
    </mc:Choice>
    <mc:Fallback>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mc:Choice xmlns:p14="http://schemas.microsoft.com/office/powerpoint/2010/main" Requires="p14">
      <p:transition spd="slow" p14:dur="2000" advTm="42371"/>
    </mc:Choice>
    <mc:Fallback>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mc:Choice xmlns:p14="http://schemas.microsoft.com/office/powerpoint/2010/main" Requires="p14">
      <p:transition spd="slow" p14:dur="2000" advTm="15223"/>
    </mc:Choice>
    <mc:Fallback>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mc:Choice xmlns:p14="http://schemas.microsoft.com/office/powerpoint/2010/main" Requires="p14">
      <p:transition spd="slow" p14:dur="2000" advTm="6196"/>
    </mc:Choice>
    <mc:Fallback>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aphicFrame>
        <p:nvGraphicFramePr>
          <p:cNvPr id="5" name="表格 4"/>
          <p:cNvGraphicFramePr>
            <a:graphicFrameLocks noGrp="1"/>
          </p:cNvGraphicFramePr>
          <p:nvPr>
            <p:extLst>
              <p:ext uri="{D42A27DB-BD31-4B8C-83A1-F6EECF244321}">
                <p14:modId xmlns:p14="http://schemas.microsoft.com/office/powerpoint/2010/main" val="2865484722"/>
              </p:ext>
            </p:extLst>
          </p:nvPr>
        </p:nvGraphicFramePr>
        <p:xfrm>
          <a:off x="377371" y="1990692"/>
          <a:ext cx="8302171" cy="3697932"/>
        </p:xfrm>
        <a:graphic>
          <a:graphicData uri="http://schemas.openxmlformats.org/drawingml/2006/table">
            <a:tbl>
              <a:tblPr firstRow="1" bandRow="1">
                <a:tableStyleId>{5C22544A-7EE6-4342-B048-85BDC9FD1C3A}</a:tableStyleId>
              </a:tblPr>
              <a:tblGrid>
                <a:gridCol w="1469558"/>
                <a:gridCol w="1769201"/>
                <a:gridCol w="1687804"/>
                <a:gridCol w="1809448"/>
                <a:gridCol w="1566160"/>
              </a:tblGrid>
              <a:tr h="699609">
                <a:tc>
                  <a:txBody>
                    <a:bodyPr/>
                    <a:lstStyle/>
                    <a:p>
                      <a:endParaRPr lang="zh-CN" altLang="en-US" dirty="0"/>
                    </a:p>
                  </a:txBody>
                  <a:tcPr/>
                </a:tc>
                <a:tc>
                  <a:txBody>
                    <a:bodyPr/>
                    <a:lstStyle/>
                    <a:p>
                      <a:r>
                        <a:rPr lang="en-US" altLang="zh-CN" dirty="0" smtClean="0"/>
                        <a:t>Degree</a:t>
                      </a:r>
                      <a:endParaRPr lang="zh-CN" altLang="en-US" dirty="0"/>
                    </a:p>
                  </a:txBody>
                  <a:tcPr/>
                </a:tc>
                <a:tc>
                  <a:txBody>
                    <a:bodyPr/>
                    <a:lstStyle/>
                    <a:p>
                      <a:r>
                        <a:rPr lang="en-US" altLang="zh-CN" dirty="0" smtClean="0"/>
                        <a:t>Triangle Count</a:t>
                      </a:r>
                      <a:endParaRPr lang="zh-CN" altLang="en-US" dirty="0"/>
                    </a:p>
                  </a:txBody>
                  <a:tcPr/>
                </a:tc>
                <a:tc>
                  <a:txBody>
                    <a:bodyPr/>
                    <a:lstStyle/>
                    <a:p>
                      <a:r>
                        <a:rPr lang="en-US" altLang="zh-CN" dirty="0" smtClean="0"/>
                        <a:t>Single Source Shortest Path</a:t>
                      </a:r>
                      <a:endParaRPr lang="zh-CN" altLang="en-US" dirty="0"/>
                    </a:p>
                  </a:txBody>
                  <a:tcPr/>
                </a:tc>
                <a:tc>
                  <a:txBody>
                    <a:bodyPr/>
                    <a:lstStyle/>
                    <a:p>
                      <a:r>
                        <a:rPr lang="en-US" altLang="zh-CN" dirty="0" smtClean="0"/>
                        <a:t>PageRank</a:t>
                      </a:r>
                      <a:endParaRPr lang="zh-CN" altLang="en-US" dirty="0"/>
                    </a:p>
                  </a:txBody>
                  <a:tcPr/>
                </a:tc>
              </a:tr>
              <a:tr h="999441">
                <a:tc>
                  <a:txBody>
                    <a:bodyPr/>
                    <a:lstStyle/>
                    <a:p>
                      <a:r>
                        <a:rPr lang="zh-CN" altLang="en-US" dirty="0" smtClean="0"/>
                        <a:t>影响范围</a:t>
                      </a:r>
                      <a:endParaRPr lang="zh-CN" altLang="en-US" dirty="0"/>
                    </a:p>
                  </a:txBody>
                  <a:tcPr/>
                </a:tc>
                <a:tc>
                  <a:txBody>
                    <a:bodyPr/>
                    <a:lstStyle/>
                    <a:p>
                      <a:r>
                        <a:rPr lang="zh-CN" altLang="en-US" dirty="0" smtClean="0"/>
                        <a:t>节点本身</a:t>
                      </a:r>
                      <a:endParaRPr lang="zh-CN" altLang="en-US" dirty="0"/>
                    </a:p>
                  </a:txBody>
                  <a:tcPr/>
                </a:tc>
                <a:tc>
                  <a:txBody>
                    <a:bodyPr/>
                    <a:lstStyle/>
                    <a:p>
                      <a:r>
                        <a:rPr lang="zh-CN" altLang="en-US" dirty="0" smtClean="0"/>
                        <a:t>节点及其邻接点</a:t>
                      </a:r>
                      <a:endParaRPr lang="zh-CN" altLang="en-US" dirty="0"/>
                    </a:p>
                  </a:txBody>
                  <a:tcPr/>
                </a:tc>
                <a:tc>
                  <a:txBody>
                    <a:bodyPr/>
                    <a:lstStyle/>
                    <a:p>
                      <a:r>
                        <a:rPr lang="zh-CN" altLang="en-US" dirty="0" smtClean="0"/>
                        <a:t>由节点向外延展的单向路径</a:t>
                      </a:r>
                      <a:endParaRPr lang="zh-CN" altLang="en-US" dirty="0"/>
                    </a:p>
                  </a:txBody>
                  <a:tcPr/>
                </a:tc>
                <a:tc>
                  <a:txBody>
                    <a:bodyPr/>
                    <a:lstStyle/>
                    <a:p>
                      <a:r>
                        <a:rPr lang="zh-CN" altLang="en-US" dirty="0" smtClean="0"/>
                        <a:t>节点所在的整个连通子图</a:t>
                      </a:r>
                      <a:endParaRPr lang="zh-CN" altLang="en-US" dirty="0"/>
                    </a:p>
                  </a:txBody>
                  <a:tcPr/>
                </a:tc>
              </a:tr>
              <a:tr h="999441">
                <a:tc>
                  <a:txBody>
                    <a:bodyPr/>
                    <a:lstStyle/>
                    <a:p>
                      <a:r>
                        <a:rPr lang="zh-CN" altLang="en-US" dirty="0" smtClean="0"/>
                        <a:t>计算次数</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受影响节点多次迭代计算</a:t>
                      </a:r>
                      <a:endParaRPr lang="zh-CN" altLang="en-US" dirty="0"/>
                    </a:p>
                  </a:txBody>
                  <a:tcPr/>
                </a:tc>
              </a:tr>
              <a:tr h="999441">
                <a:tc>
                  <a:txBody>
                    <a:bodyPr/>
                    <a:lstStyle/>
                    <a:p>
                      <a:r>
                        <a:rPr lang="zh-CN" altLang="en-US" dirty="0" smtClean="0"/>
                        <a:t>计算顺序</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计算结果与各个节点的计算顺序相关</a:t>
                      </a:r>
                    </a:p>
                  </a:txBody>
                  <a:tcPr/>
                </a:tc>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mc:Choice xmlns:p14="http://schemas.microsoft.com/office/powerpoint/2010/main" Requires="p14">
      <p:transition spd="slow" p14:dur="2000" advTm="32321"/>
    </mc:Choice>
    <mc:Fallback>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pSp>
        <p:nvGrpSpPr>
          <p:cNvPr id="8" name="组合 7"/>
          <p:cNvGrpSpPr/>
          <p:nvPr/>
        </p:nvGrpSpPr>
        <p:grpSpPr>
          <a:xfrm>
            <a:off x="356712" y="1900237"/>
            <a:ext cx="7785802" cy="3731305"/>
            <a:chOff x="1161416" y="734616"/>
            <a:chExt cx="10397488" cy="5287037"/>
          </a:xfrm>
        </p:grpSpPr>
        <p:sp>
          <p:nvSpPr>
            <p:cNvPr id="12" name="矩形 11"/>
            <p:cNvSpPr/>
            <p:nvPr/>
          </p:nvSpPr>
          <p:spPr>
            <a:xfrm>
              <a:off x="1161416" y="750153"/>
              <a:ext cx="61918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矩形 12"/>
            <p:cNvSpPr/>
            <p:nvPr/>
          </p:nvSpPr>
          <p:spPr>
            <a:xfrm>
              <a:off x="1185546" y="742385"/>
              <a:ext cx="10373358"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 name="矩形 10"/>
            <p:cNvSpPr/>
            <p:nvPr/>
          </p:nvSpPr>
          <p:spPr>
            <a:xfrm>
              <a:off x="1161416" y="734616"/>
              <a:ext cx="38296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矩形 6"/>
            <p:cNvSpPr/>
            <p:nvPr/>
          </p:nvSpPr>
          <p:spPr>
            <a:xfrm>
              <a:off x="1161416" y="734617"/>
              <a:ext cx="3829684" cy="2196676"/>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pic>
          <p:nvPicPr>
            <p:cNvPr id="6" name="图片 5"/>
            <p:cNvPicPr>
              <a:picLocks noChangeAspect="1"/>
            </p:cNvPicPr>
            <p:nvPr/>
          </p:nvPicPr>
          <p:blipFill>
            <a:blip r:embed="rId3"/>
            <a:stretch>
              <a:fillRect/>
            </a:stretch>
          </p:blipFill>
          <p:spPr>
            <a:xfrm>
              <a:off x="1237617" y="750153"/>
              <a:ext cx="9869167" cy="5260782"/>
            </a:xfrm>
            <a:prstGeom prst="rect">
              <a:avLst/>
            </a:prstGeom>
          </p:spPr>
        </p:pic>
      </p:grpSp>
      <p:sp>
        <p:nvSpPr>
          <p:cNvPr id="19" name="文本框 18"/>
          <p:cNvSpPr txBox="1"/>
          <p:nvPr/>
        </p:nvSpPr>
        <p:spPr>
          <a:xfrm>
            <a:off x="3407204" y="1482015"/>
            <a:ext cx="2914030" cy="415498"/>
          </a:xfrm>
          <a:prstGeom prst="rect">
            <a:avLst/>
          </a:prstGeom>
          <a:noFill/>
        </p:spPr>
        <p:txBody>
          <a:bodyPr wrap="square" rtlCol="0">
            <a:spAutoFit/>
          </a:bodyPr>
          <a:lstStyle/>
          <a:p>
            <a:r>
              <a:rPr lang="zh-CN" altLang="en-US" sz="2100" dirty="0"/>
              <a:t>影响</a:t>
            </a:r>
            <a:r>
              <a:rPr lang="zh-CN" altLang="en-US" sz="2100" dirty="0" smtClean="0"/>
              <a:t>范围是不同的</a:t>
            </a:r>
            <a:endParaRPr lang="zh-CN" altLang="en-US" sz="2100" dirty="0"/>
          </a:p>
        </p:txBody>
      </p:sp>
    </p:spTree>
    <p:extLst>
      <p:ext uri="{BB962C8B-B14F-4D97-AF65-F5344CB8AC3E}">
        <p14:creationId xmlns:p14="http://schemas.microsoft.com/office/powerpoint/2010/main" val="65471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a:t>
            </a:r>
            <a:r>
              <a:rPr lang="zh-CN" altLang="en-US" dirty="0" smtClean="0"/>
              <a:t>、研究内容</a:t>
            </a:r>
            <a:r>
              <a:rPr lang="en-US" altLang="zh-CN" dirty="0" smtClean="0"/>
              <a:t>-</a:t>
            </a:r>
            <a:r>
              <a:rPr lang="zh-CN" altLang="en-US" sz="2400" dirty="0" smtClean="0"/>
              <a:t>模型</a:t>
            </a:r>
            <a:r>
              <a:rPr lang="zh-CN" altLang="en-US" sz="2400" dirty="0"/>
              <a:t>构建</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185" name="Visio" r:id="rId5" imgW="10307769" imgH="4213807" progId="Visio.Drawing.15">
                  <p:embed/>
                </p:oleObj>
              </mc:Choice>
              <mc:Fallback>
                <p:oleObj name="Visio" r:id="rId5" imgW="10307769" imgH="4213807"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mc:Choice xmlns:p14="http://schemas.microsoft.com/office/powerpoint/2010/main" Requires="p14">
      <p:transition spd="slow" p14:dur="2000" advTm="29709"/>
    </mc:Choice>
    <mc:Fallback>
      <p:transition spd="slow" advTm="2970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297" name="Visio" r:id="rId5" imgW="12467620" imgH="4329842" progId="Visio.Drawing.15">
                  <p:embed/>
                </p:oleObj>
              </mc:Choice>
              <mc:Fallback>
                <p:oleObj name="Visio" r:id="rId5" imgW="12467620" imgH="4329842" progId="Visio.Drawing.15">
                  <p:embed/>
                  <p:pic>
                    <p:nvPicPr>
                      <p:cNvPr id="0" name=""/>
                      <p:cNvPicPr>
                        <a:picLocks noChangeAspect="1" noChangeArrowheads="1"/>
                      </p:cNvPicPr>
                      <p:nvPr/>
                    </p:nvPicPr>
                    <p:blipFill>
                      <a:blip r:embed="rId6"/>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mc:Choice xmlns:p14="http://schemas.microsoft.com/office/powerpoint/2010/main" Requires="p14">
      <p:transition spd="slow" p14:dur="2000" advTm="40933"/>
    </mc:Choice>
    <mc:Fallback>
      <p:transition spd="slow" advTm="4093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mc:Choice xmlns:p14="http://schemas.microsoft.com/office/powerpoint/2010/main" Requires="p14">
      <p:transition spd="slow" p14:dur="2000" advTm="2420"/>
    </mc:Choice>
    <mc:Fallback>
      <p:transition spd="slow" advTm="242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背景和现状</a:t>
            </a:r>
            <a:endParaRPr lang="en-US" altLang="zh-CN" dirty="0" smtClean="0"/>
          </a:p>
          <a:p>
            <a:r>
              <a:rPr lang="zh-CN" altLang="en-US" dirty="0" smtClean="0"/>
              <a:t>研究</a:t>
            </a:r>
            <a:r>
              <a:rPr lang="zh-CN" altLang="en-US" dirty="0"/>
              <a:t>目标</a:t>
            </a:r>
            <a:endParaRPr lang="en-US" altLang="zh-CN" dirty="0" smtClean="0"/>
          </a:p>
          <a:p>
            <a:r>
              <a:rPr lang="zh-CN" altLang="en-US" dirty="0" smtClean="0"/>
              <a:t>研究内容</a:t>
            </a:r>
            <a:endParaRPr lang="en-US" altLang="zh-CN" dirty="0" smtClean="0"/>
          </a:p>
          <a:p>
            <a:r>
              <a:rPr lang="zh-CN" altLang="en-US" dirty="0" smtClean="0"/>
              <a:t>系统设计与实现</a:t>
            </a:r>
            <a:endParaRPr lang="en-US" altLang="zh-CN" dirty="0" smtClean="0"/>
          </a:p>
          <a:p>
            <a:r>
              <a:rPr lang="zh-CN" altLang="en-US" dirty="0" smtClean="0"/>
              <a:t>系统验证</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mc:Choice xmlns:p14="http://schemas.microsoft.com/office/powerpoint/2010/main" Requires="p14">
      <p:transition spd="slow" p14:dur="2000" advTm="3080"/>
    </mc:Choice>
    <mc:Fallback>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mc:Choice xmlns:p14="http://schemas.microsoft.com/office/powerpoint/2010/main" Requires="p14">
      <p:transition spd="slow" p14:dur="2000" advTm="855"/>
    </mc:Choice>
    <mc:Fallback>
      <p:transition spd="slow" advTm="85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mc:Choice xmlns:p14="http://schemas.microsoft.com/office/powerpoint/2010/main" Requires="p14">
      <p:transition spd="slow" p14:dur="2000" advTm="68166"/>
    </mc:Choice>
    <mc:Fallback>
      <p:transition spd="slow" advTm="6816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立方体 11"/>
          <p:cNvSpPr/>
          <p:nvPr/>
        </p:nvSpPr>
        <p:spPr>
          <a:xfrm>
            <a:off x="3172595" y="4001323"/>
            <a:ext cx="3673795" cy="1461329"/>
          </a:xfrm>
          <a:prstGeom prst="cube">
            <a:avLst>
              <a:gd name="adj" fmla="val 58148"/>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7" name="立方体 56"/>
          <p:cNvSpPr/>
          <p:nvPr/>
        </p:nvSpPr>
        <p:spPr>
          <a:xfrm>
            <a:off x="3168652" y="2460745"/>
            <a:ext cx="3673794" cy="2370664"/>
          </a:xfrm>
          <a:prstGeom prst="cube">
            <a:avLst>
              <a:gd name="adj" fmla="val 35329"/>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grpSp>
        <p:nvGrpSpPr>
          <p:cNvPr id="48" name="组合 47"/>
          <p:cNvGrpSpPr/>
          <p:nvPr/>
        </p:nvGrpSpPr>
        <p:grpSpPr>
          <a:xfrm>
            <a:off x="4029622" y="4442670"/>
            <a:ext cx="3740510" cy="569408"/>
            <a:chOff x="4029622" y="4442670"/>
            <a:chExt cx="3740510" cy="569408"/>
          </a:xfrm>
        </p:grpSpPr>
        <p:sp>
          <p:nvSpPr>
            <p:cNvPr id="10" name="文本框 9"/>
            <p:cNvSpPr txBox="1"/>
            <p:nvPr/>
          </p:nvSpPr>
          <p:spPr>
            <a:xfrm>
              <a:off x="6478360" y="4442670"/>
              <a:ext cx="1291772" cy="369332"/>
            </a:xfrm>
            <a:prstGeom prst="rect">
              <a:avLst/>
            </a:prstGeom>
            <a:noFill/>
          </p:spPr>
          <p:txBody>
            <a:bodyPr wrap="square" rtlCol="0">
              <a:spAutoFit/>
            </a:bodyPr>
            <a:lstStyle/>
            <a:p>
              <a:r>
                <a:rPr lang="zh-CN" altLang="en-US" dirty="0"/>
                <a:t>更新</a:t>
              </a:r>
              <a:r>
                <a:rPr lang="zh-CN" altLang="en-US" dirty="0" smtClean="0"/>
                <a:t>次数</a:t>
              </a:r>
              <a:endParaRPr lang="zh-CN" altLang="en-US" dirty="0"/>
            </a:p>
          </p:txBody>
        </p:sp>
        <p:grpSp>
          <p:nvGrpSpPr>
            <p:cNvPr id="47" name="组合 46"/>
            <p:cNvGrpSpPr/>
            <p:nvPr/>
          </p:nvGrpSpPr>
          <p:grpSpPr>
            <a:xfrm>
              <a:off x="4029622" y="4563686"/>
              <a:ext cx="2457903" cy="448392"/>
              <a:chOff x="4029622" y="4563686"/>
              <a:chExt cx="2457903" cy="448392"/>
            </a:xfrm>
          </p:grpSpPr>
          <p:cxnSp>
            <p:nvCxnSpPr>
              <p:cNvPr id="7" name="直接箭头连接符 6"/>
              <p:cNvCxnSpPr/>
              <p:nvPr/>
            </p:nvCxnSpPr>
            <p:spPr>
              <a:xfrm flipV="1">
                <a:off x="4029622" y="4627336"/>
                <a:ext cx="2457903"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08860" y="4642746"/>
                <a:ext cx="654958" cy="369332"/>
              </a:xfrm>
              <a:prstGeom prst="rect">
                <a:avLst/>
              </a:prstGeom>
              <a:noFill/>
            </p:spPr>
            <p:txBody>
              <a:bodyPr wrap="square" rtlCol="0">
                <a:spAutoFit/>
              </a:bodyPr>
              <a:lstStyle/>
              <a:p>
                <a:r>
                  <a:rPr lang="zh-CN" altLang="en-US" dirty="0" smtClean="0"/>
                  <a:t>一次</a:t>
                </a:r>
                <a:endParaRPr lang="zh-CN" altLang="en-US" dirty="0"/>
              </a:p>
            </p:txBody>
          </p:sp>
          <p:sp>
            <p:nvSpPr>
              <p:cNvPr id="24" name="文本框 23"/>
              <p:cNvSpPr txBox="1"/>
              <p:nvPr/>
            </p:nvSpPr>
            <p:spPr>
              <a:xfrm>
                <a:off x="5431518" y="4640393"/>
                <a:ext cx="654958" cy="369332"/>
              </a:xfrm>
              <a:prstGeom prst="rect">
                <a:avLst/>
              </a:prstGeom>
              <a:noFill/>
            </p:spPr>
            <p:txBody>
              <a:bodyPr wrap="square" rtlCol="0">
                <a:spAutoFit/>
              </a:bodyPr>
              <a:lstStyle/>
              <a:p>
                <a:r>
                  <a:rPr lang="zh-CN" altLang="en-US" dirty="0"/>
                  <a:t>多</a:t>
                </a:r>
                <a:r>
                  <a:rPr lang="zh-CN" altLang="en-US" dirty="0" smtClean="0"/>
                  <a:t>次</a:t>
                </a:r>
                <a:endParaRPr lang="zh-CN" altLang="en-US" dirty="0"/>
              </a:p>
            </p:txBody>
          </p:sp>
          <p:cxnSp>
            <p:nvCxnSpPr>
              <p:cNvPr id="28" name="直接连接符 27"/>
              <p:cNvCxnSpPr/>
              <p:nvPr/>
            </p:nvCxnSpPr>
            <p:spPr>
              <a:xfrm flipV="1">
                <a:off x="5728061" y="4563686"/>
                <a:ext cx="0" cy="700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1496438" y="4627336"/>
            <a:ext cx="2530370" cy="1560402"/>
            <a:chOff x="1496438" y="4627336"/>
            <a:chExt cx="2530370" cy="1560402"/>
          </a:xfrm>
        </p:grpSpPr>
        <p:cxnSp>
          <p:nvCxnSpPr>
            <p:cNvPr id="17" name="直接箭头连接符 16"/>
            <p:cNvCxnSpPr/>
            <p:nvPr/>
          </p:nvCxnSpPr>
          <p:spPr>
            <a:xfrm flipH="1">
              <a:off x="2525486" y="4627336"/>
              <a:ext cx="1501322" cy="147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496438" y="5818406"/>
              <a:ext cx="1295400" cy="369332"/>
            </a:xfrm>
            <a:prstGeom prst="rect">
              <a:avLst/>
            </a:prstGeom>
            <a:noFill/>
          </p:spPr>
          <p:txBody>
            <a:bodyPr wrap="square" rtlCol="0">
              <a:spAutoFit/>
            </a:bodyPr>
            <a:lstStyle/>
            <a:p>
              <a:r>
                <a:rPr lang="zh-CN" altLang="en-US" dirty="0" smtClean="0"/>
                <a:t>更新顺序</a:t>
              </a:r>
              <a:endParaRPr lang="zh-CN" altLang="en-US" dirty="0"/>
            </a:p>
          </p:txBody>
        </p:sp>
        <p:sp>
          <p:nvSpPr>
            <p:cNvPr id="26" name="文本框 25"/>
            <p:cNvSpPr txBox="1"/>
            <p:nvPr/>
          </p:nvSpPr>
          <p:spPr>
            <a:xfrm>
              <a:off x="2962822" y="4825059"/>
              <a:ext cx="870856" cy="369332"/>
            </a:xfrm>
            <a:prstGeom prst="rect">
              <a:avLst/>
            </a:prstGeom>
            <a:noFill/>
          </p:spPr>
          <p:txBody>
            <a:bodyPr wrap="square" rtlCol="0">
              <a:spAutoFit/>
            </a:bodyPr>
            <a:lstStyle/>
            <a:p>
              <a:r>
                <a:rPr lang="zh-CN" altLang="en-US" dirty="0" smtClean="0"/>
                <a:t>无关</a:t>
              </a:r>
              <a:endParaRPr lang="zh-CN" altLang="en-US" dirty="0"/>
            </a:p>
          </p:txBody>
        </p:sp>
        <p:sp>
          <p:nvSpPr>
            <p:cNvPr id="27" name="文本框 26"/>
            <p:cNvSpPr txBox="1"/>
            <p:nvPr/>
          </p:nvSpPr>
          <p:spPr>
            <a:xfrm>
              <a:off x="2475324" y="5262636"/>
              <a:ext cx="870856" cy="369332"/>
            </a:xfrm>
            <a:prstGeom prst="rect">
              <a:avLst/>
            </a:prstGeom>
            <a:noFill/>
          </p:spPr>
          <p:txBody>
            <a:bodyPr wrap="square" rtlCol="0">
              <a:spAutoFit/>
            </a:bodyPr>
            <a:lstStyle/>
            <a:p>
              <a:r>
                <a:rPr lang="zh-CN" altLang="en-US" dirty="0" smtClean="0"/>
                <a:t>相关</a:t>
              </a:r>
              <a:endParaRPr lang="zh-CN" altLang="en-US" dirty="0"/>
            </a:p>
          </p:txBody>
        </p:sp>
        <p:cxnSp>
          <p:nvCxnSpPr>
            <p:cNvPr id="25" name="直接连接符 24"/>
            <p:cNvCxnSpPr>
              <a:stCxn id="26" idx="2"/>
              <a:endCxn id="26" idx="2"/>
            </p:cNvCxnSpPr>
            <p:nvPr/>
          </p:nvCxnSpPr>
          <p:spPr>
            <a:xfrm>
              <a:off x="3398250" y="51943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525156" y="5024965"/>
              <a:ext cx="0" cy="7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0336" y="5479439"/>
              <a:ext cx="0" cy="776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箭头连接符 13"/>
          <p:cNvCxnSpPr/>
          <p:nvPr/>
        </p:nvCxnSpPr>
        <p:spPr>
          <a:xfrm flipH="1" flipV="1">
            <a:off x="3988707" y="2277901"/>
            <a:ext cx="6351" cy="236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70925" y="1908569"/>
            <a:ext cx="1161143" cy="369332"/>
          </a:xfrm>
          <a:prstGeom prst="rect">
            <a:avLst/>
          </a:prstGeom>
          <a:noFill/>
        </p:spPr>
        <p:txBody>
          <a:bodyPr wrap="square" rtlCol="0">
            <a:spAutoFit/>
          </a:bodyPr>
          <a:lstStyle/>
          <a:p>
            <a:r>
              <a:rPr lang="zh-CN" altLang="en-US" dirty="0" smtClean="0"/>
              <a:t>更新范围</a:t>
            </a:r>
            <a:endParaRPr lang="zh-CN" altLang="en-US" dirty="0"/>
          </a:p>
        </p:txBody>
      </p:sp>
      <p:sp>
        <p:nvSpPr>
          <p:cNvPr id="20" name="文本框 19"/>
          <p:cNvSpPr txBox="1"/>
          <p:nvPr/>
        </p:nvSpPr>
        <p:spPr>
          <a:xfrm>
            <a:off x="3366409" y="3865869"/>
            <a:ext cx="669923" cy="369332"/>
          </a:xfrm>
          <a:prstGeom prst="rect">
            <a:avLst/>
          </a:prstGeom>
          <a:noFill/>
        </p:spPr>
        <p:txBody>
          <a:bodyPr wrap="square" rtlCol="0">
            <a:spAutoFit/>
          </a:bodyPr>
          <a:lstStyle/>
          <a:p>
            <a:r>
              <a:rPr lang="zh-CN" altLang="en-US" dirty="0" smtClean="0"/>
              <a:t>自身</a:t>
            </a:r>
            <a:endParaRPr lang="zh-CN" altLang="en-US" dirty="0"/>
          </a:p>
        </p:txBody>
      </p:sp>
      <p:sp>
        <p:nvSpPr>
          <p:cNvPr id="21" name="文本框 20"/>
          <p:cNvSpPr txBox="1"/>
          <p:nvPr/>
        </p:nvSpPr>
        <p:spPr>
          <a:xfrm>
            <a:off x="3140845" y="3316807"/>
            <a:ext cx="870856" cy="369332"/>
          </a:xfrm>
          <a:prstGeom prst="rect">
            <a:avLst/>
          </a:prstGeom>
          <a:noFill/>
        </p:spPr>
        <p:txBody>
          <a:bodyPr wrap="square" rtlCol="0">
            <a:spAutoFit/>
          </a:bodyPr>
          <a:lstStyle/>
          <a:p>
            <a:r>
              <a:rPr lang="zh-CN" altLang="en-US" dirty="0"/>
              <a:t>邻接点</a:t>
            </a:r>
          </a:p>
        </p:txBody>
      </p:sp>
      <p:sp>
        <p:nvSpPr>
          <p:cNvPr id="22" name="文本框 21"/>
          <p:cNvSpPr txBox="1"/>
          <p:nvPr/>
        </p:nvSpPr>
        <p:spPr>
          <a:xfrm>
            <a:off x="3140845" y="2833251"/>
            <a:ext cx="870856" cy="369332"/>
          </a:xfrm>
          <a:prstGeom prst="rect">
            <a:avLst/>
          </a:prstGeom>
          <a:noFill/>
        </p:spPr>
        <p:txBody>
          <a:bodyPr wrap="square" rtlCol="0">
            <a:spAutoFit/>
          </a:bodyPr>
          <a:lstStyle/>
          <a:p>
            <a:r>
              <a:rPr lang="zh-CN" altLang="en-US" dirty="0"/>
              <a:t>连通图</a:t>
            </a:r>
          </a:p>
        </p:txBody>
      </p:sp>
      <p:sp>
        <p:nvSpPr>
          <p:cNvPr id="31" name="文本框 30"/>
          <p:cNvSpPr txBox="1"/>
          <p:nvPr/>
        </p:nvSpPr>
        <p:spPr>
          <a:xfrm>
            <a:off x="3124202" y="2266196"/>
            <a:ext cx="870856" cy="369332"/>
          </a:xfrm>
          <a:prstGeom prst="rect">
            <a:avLst/>
          </a:prstGeom>
          <a:noFill/>
        </p:spPr>
        <p:txBody>
          <a:bodyPr wrap="square" rtlCol="0">
            <a:spAutoFit/>
          </a:bodyPr>
          <a:lstStyle/>
          <a:p>
            <a:r>
              <a:rPr lang="zh-CN" altLang="en-US" dirty="0"/>
              <a:t>整个</a:t>
            </a:r>
            <a:r>
              <a:rPr lang="zh-CN" altLang="en-US" dirty="0" smtClean="0"/>
              <a:t>图</a:t>
            </a:r>
            <a:endParaRPr lang="zh-CN" altLang="en-US" dirty="0"/>
          </a:p>
        </p:txBody>
      </p:sp>
      <p:cxnSp>
        <p:nvCxnSpPr>
          <p:cNvPr id="16" name="直接连接符 15"/>
          <p:cNvCxnSpPr/>
          <p:nvPr/>
        </p:nvCxnSpPr>
        <p:spPr>
          <a:xfrm flipV="1">
            <a:off x="4833164" y="4550986"/>
            <a:ext cx="0" cy="7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88706" y="4022993"/>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88706" y="34769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8706" y="29943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82811" y="2450862"/>
            <a:ext cx="752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748520" y="5005490"/>
            <a:ext cx="1916340" cy="369332"/>
          </a:xfrm>
          <a:prstGeom prst="rect">
            <a:avLst/>
          </a:prstGeom>
          <a:noFill/>
        </p:spPr>
        <p:txBody>
          <a:bodyPr wrap="square" rtlCol="0">
            <a:spAutoFit/>
          </a:bodyPr>
          <a:lstStyle/>
          <a:p>
            <a:r>
              <a:rPr lang="zh-CN" altLang="en-US" dirty="0" smtClean="0"/>
              <a:t>独立状态更新</a:t>
            </a:r>
            <a:endParaRPr lang="zh-CN" altLang="en-US" dirty="0"/>
          </a:p>
        </p:txBody>
      </p:sp>
      <p:sp>
        <p:nvSpPr>
          <p:cNvPr id="58" name="文本框 57"/>
          <p:cNvSpPr txBox="1"/>
          <p:nvPr/>
        </p:nvSpPr>
        <p:spPr>
          <a:xfrm>
            <a:off x="4192195" y="3542987"/>
            <a:ext cx="1647825" cy="369332"/>
          </a:xfrm>
          <a:prstGeom prst="rect">
            <a:avLst/>
          </a:prstGeom>
          <a:noFill/>
        </p:spPr>
        <p:txBody>
          <a:bodyPr wrap="square" rtlCol="0">
            <a:spAutoFit/>
          </a:bodyPr>
          <a:lstStyle/>
          <a:p>
            <a:r>
              <a:rPr lang="zh-CN" altLang="en-US" dirty="0" smtClean="0"/>
              <a:t>关联状态更新</a:t>
            </a:r>
            <a:endParaRPr lang="zh-CN" altLang="en-US" dirty="0"/>
          </a:p>
        </p:txBody>
      </p:sp>
      <p:cxnSp>
        <p:nvCxnSpPr>
          <p:cNvPr id="60" name="直接连接符 59"/>
          <p:cNvCxnSpPr/>
          <p:nvPr/>
        </p:nvCxnSpPr>
        <p:spPr>
          <a:xfrm flipH="1">
            <a:off x="3168653" y="4017516"/>
            <a:ext cx="823229" cy="8138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000708" y="4017516"/>
            <a:ext cx="2841738" cy="35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mc:Choice xmlns:p14="http://schemas.microsoft.com/office/powerpoint/2010/main" Requires="p14">
      <p:transition spd="slow" p14:dur="2000" advTm="82024"/>
    </mc:Choice>
    <mc:Fallback>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7" grpId="0" animBg="1"/>
      <p:bldP spid="56"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mc:Choice xmlns:p14="http://schemas.microsoft.com/office/powerpoint/2010/main" Requires="p14">
      <p:transition spd="slow" p14:dur="2000" advTm="12310"/>
    </mc:Choice>
    <mc:Fallback>
      <p:transition spd="slow" advTm="1231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mc:Choice xmlns:p14="http://schemas.microsoft.com/office/powerpoint/2010/main" Requires="p14">
      <p:transition spd="slow" p14:dur="2000" advTm="14871"/>
    </mc:Choice>
    <mc:Fallback>
      <p:transition spd="slow" advTm="1487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mc:Choice xmlns:p14="http://schemas.microsoft.com/office/powerpoint/2010/main" Requires="p14">
      <p:transition spd="slow" p14:dur="2000" advTm="23684"/>
    </mc:Choice>
    <mc:Fallback>
      <p:transition spd="slow" advTm="2368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983923" y="1533205"/>
            <a:ext cx="4695517" cy="738664"/>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关联状态的存储和更新：半并行更新</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圆角矩形标注 5"/>
              <p:cNvSpPr/>
              <p:nvPr/>
            </p:nvSpPr>
            <p:spPr>
              <a:xfrm>
                <a:off x="1839191" y="2478241"/>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endParaRPr lang="zh-CN" altLang="en-US" sz="1350" dirty="0"/>
              </a:p>
            </p:txBody>
          </p:sp>
        </mc:Choice>
        <mc:Fallback xmlns="">
          <p:sp>
            <p:nvSpPr>
              <p:cNvPr id="6" name="圆角矩形标注 5"/>
              <p:cNvSpPr>
                <a:spLocks noRot="1" noChangeAspect="1" noMove="1" noResize="1" noEditPoints="1" noAdjustHandles="1" noChangeArrowheads="1" noChangeShapeType="1" noTextEdit="1"/>
              </p:cNvSpPr>
              <p:nvPr/>
            </p:nvSpPr>
            <p:spPr>
              <a:xfrm>
                <a:off x="2452255" y="2161321"/>
                <a:ext cx="2410690" cy="1094509"/>
              </a:xfrm>
              <a:prstGeom prst="wedgeRoundRectCallout">
                <a:avLst>
                  <a:gd name="adj1" fmla="val 52156"/>
                  <a:gd name="adj2" fmla="val 80147"/>
                  <a:gd name="adj3" fmla="val 16667"/>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a:off x="5524656" y="2478240"/>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endParaRPr lang="zh-CN" altLang="en-US" sz="1350" dirty="0"/>
              </a:p>
            </p:txBody>
          </p:sp>
        </mc:Choice>
        <mc:Fallback xmlns="">
          <p:sp>
            <p:nvSpPr>
              <p:cNvPr id="11" name="圆角矩形标注 10"/>
              <p:cNvSpPr>
                <a:spLocks noRot="1" noChangeAspect="1" noMove="1" noResize="1" noEditPoints="1" noAdjustHandles="1" noChangeArrowheads="1" noChangeShapeType="1" noTextEdit="1"/>
              </p:cNvSpPr>
              <p:nvPr/>
            </p:nvSpPr>
            <p:spPr>
              <a:xfrm>
                <a:off x="5524656" y="2478240"/>
                <a:ext cx="1808018" cy="820882"/>
              </a:xfrm>
              <a:prstGeom prst="wedgeRoundRectCallout">
                <a:avLst>
                  <a:gd name="adj1" fmla="val -51292"/>
                  <a:gd name="adj2" fmla="val 83945"/>
                  <a:gd name="adj3" fmla="val 16667"/>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标注 11"/>
              <p:cNvSpPr/>
              <p:nvPr/>
            </p:nvSpPr>
            <p:spPr>
              <a:xfrm>
                <a:off x="3748520" y="1914949"/>
                <a:ext cx="1718080" cy="810509"/>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节点将接收一系列的更新请求：</a:t>
                </a:r>
                <a:endParaRPr lang="en-US" altLang="zh-CN" sz="1350" dirty="0"/>
              </a:p>
              <a:p>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r>
                  <a:rPr lang="zh-CN" altLang="en-US" sz="1350" dirty="0"/>
                  <a:t>，</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r>
                  <a:rPr lang="zh-CN" altLang="en-US" sz="1350" dirty="0"/>
                  <a:t>，定时更新</a:t>
                </a:r>
              </a:p>
            </p:txBody>
          </p:sp>
        </mc:Choice>
        <mc:Fallback xmlns="">
          <p:sp>
            <p:nvSpPr>
              <p:cNvPr id="12" name="圆角矩形标注 11"/>
              <p:cNvSpPr>
                <a:spLocks noRot="1" noChangeAspect="1" noMove="1" noResize="1" noEditPoints="1" noAdjustHandles="1" noChangeArrowheads="1" noChangeShapeType="1" noTextEdit="1"/>
              </p:cNvSpPr>
              <p:nvPr/>
            </p:nvSpPr>
            <p:spPr>
              <a:xfrm>
                <a:off x="3748520" y="1914949"/>
                <a:ext cx="1718080" cy="810509"/>
              </a:xfrm>
              <a:prstGeom prst="wedgeRoundRectCallout">
                <a:avLst>
                  <a:gd name="adj1" fmla="val -1867"/>
                  <a:gd name="adj2" fmla="val 49767"/>
                  <a:gd name="adj3" fmla="val 16667"/>
                </a:avLst>
              </a:prstGeom>
              <a:blipFill rotWithShape="0">
                <a:blip r:embed="rId4"/>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3010357" y="2751510"/>
            <a:ext cx="3194407" cy="3034125"/>
          </a:xfrm>
          <a:prstGeom prst="rect">
            <a:avLst/>
          </a:prstGeom>
        </p:spPr>
      </p:pic>
    </p:spTree>
    <p:extLst>
      <p:ext uri="{BB962C8B-B14F-4D97-AF65-F5344CB8AC3E}">
        <p14:creationId xmlns:p14="http://schemas.microsoft.com/office/powerpoint/2010/main" val="2742384940"/>
      </p:ext>
    </p:extLst>
  </p:cSld>
  <p:clrMapOvr>
    <a:masterClrMapping/>
  </p:clrMapOvr>
  <mc:AlternateContent xmlns:mc="http://schemas.openxmlformats.org/markup-compatibility/2006">
    <mc:Choice xmlns:p14="http://schemas.microsoft.com/office/powerpoint/2010/main" Requires="p14">
      <p:transition spd="slow" p14:dur="2000" advTm="8508"/>
    </mc:Choice>
    <mc:Fallback>
      <p:transition spd="slow" advTm="850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mc:Choice xmlns:p14="http://schemas.microsoft.com/office/powerpoint/2010/main" Requires="p14">
      <p:transition spd="slow" p14:dur="2000" advTm="48900"/>
    </mc:Choice>
    <mc:Fallback>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39499" y="3142205"/>
            <a:ext cx="1576366" cy="1000498"/>
          </a:xfrm>
          <a:prstGeom prst="rect">
            <a:avLst/>
          </a:prstGeom>
        </p:spPr>
      </p:pic>
      <p:pic>
        <p:nvPicPr>
          <p:cNvPr id="7" name="图片 6"/>
          <p:cNvPicPr>
            <a:picLocks noChangeAspect="1"/>
          </p:cNvPicPr>
          <p:nvPr/>
        </p:nvPicPr>
        <p:blipFill>
          <a:blip r:embed="rId4"/>
          <a:stretch>
            <a:fillRect/>
          </a:stretch>
        </p:blipFill>
        <p:spPr>
          <a:xfrm>
            <a:off x="362617" y="1970157"/>
            <a:ext cx="2130131" cy="928150"/>
          </a:xfrm>
          <a:prstGeom prst="rect">
            <a:avLst/>
          </a:prstGeom>
        </p:spPr>
      </p:pic>
      <p:pic>
        <p:nvPicPr>
          <p:cNvPr id="10" name="图片 9"/>
          <p:cNvPicPr>
            <a:picLocks noChangeAspect="1"/>
          </p:cNvPicPr>
          <p:nvPr/>
        </p:nvPicPr>
        <p:blipFill>
          <a:blip r:embed="rId5"/>
          <a:stretch>
            <a:fillRect/>
          </a:stretch>
        </p:blipFill>
        <p:spPr>
          <a:xfrm>
            <a:off x="614593" y="439345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2" name="文本框 11"/>
          <p:cNvSpPr txBox="1"/>
          <p:nvPr/>
        </p:nvSpPr>
        <p:spPr>
          <a:xfrm>
            <a:off x="2814919" y="3217939"/>
            <a:ext cx="5851099" cy="507831"/>
          </a:xfrm>
          <a:prstGeom prst="rect">
            <a:avLst/>
          </a:prstGeom>
          <a:noFill/>
        </p:spPr>
        <p:txBody>
          <a:bodyPr wrap="square" rtlCol="0">
            <a:spAutoFit/>
          </a:bodyPr>
          <a:lstStyle/>
          <a:p>
            <a:r>
              <a:rPr lang="zh-CN" altLang="en-US" sz="1350" dirty="0"/>
              <a:t>半并行更新：实现最复杂，而且需要记录中间结果，能够在一定程度上提高并行度。</a:t>
            </a:r>
          </a:p>
        </p:txBody>
      </p:sp>
      <p:sp>
        <p:nvSpPr>
          <p:cNvPr id="13" name="文本框 12"/>
          <p:cNvSpPr txBox="1"/>
          <p:nvPr/>
        </p:nvSpPr>
        <p:spPr>
          <a:xfrm>
            <a:off x="2814918" y="460526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mc:Choice xmlns:p14="http://schemas.microsoft.com/office/powerpoint/2010/main" Requires="p14">
      <p:transition spd="slow" p14:dur="2000" advTm="37173"/>
    </mc:Choice>
    <mc:Fallback>
      <p:transition spd="slow" advTm="3717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mc:Choice xmlns:p14="http://schemas.microsoft.com/office/powerpoint/2010/main" Requires="p14">
      <p:transition spd="slow" p14:dur="2000" advTm="46816"/>
    </mc:Choice>
    <mc:Fallback>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smtClean="0"/>
              <a:t>一、背景和现状</a:t>
            </a:r>
            <a:r>
              <a:rPr lang="en-US" altLang="zh-CN" dirty="0" smtClean="0"/>
              <a:t>-</a:t>
            </a:r>
            <a:r>
              <a:rPr lang="zh-CN" altLang="en-US" sz="2100" dirty="0"/>
              <a:t>图计算框架</a:t>
            </a:r>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mc:Choice xmlns:p14="http://schemas.microsoft.com/office/powerpoint/2010/main" Requires="p14">
      <p:transition spd="slow" p14:dur="2000" advTm="125186"/>
    </mc:Choice>
    <mc:Fallback>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516" name="Visio" r:id="rId5" imgW="5249789" imgH="5698709" progId="Visio.Drawing.15">
                    <p:embed/>
                  </p:oleObj>
                </mc:Choice>
                <mc:Fallback>
                  <p:oleObj name="Visio" r:id="rId5" imgW="5249789" imgH="5698709"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517" name="Visio" r:id="rId8" imgW="5251048" imgH="5158477" progId="Visio.Drawing.15">
                    <p:embed/>
                  </p:oleObj>
                </mc:Choice>
                <mc:Fallback>
                  <p:oleObj name="Visio" r:id="rId8" imgW="5251048" imgH="5158477" progId="Visio.Drawing.1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mc:Choice xmlns:p14="http://schemas.microsoft.com/office/powerpoint/2010/main" Requires="p14">
      <p:transition spd="slow" p14:dur="2000" advTm="8393"/>
    </mc:Choice>
    <mc:Fallback>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mc:Choice xmlns:p14="http://schemas.microsoft.com/office/powerpoint/2010/main" Requires="p14">
      <p:transition spd="slow" p14:dur="2000" advTm="99564"/>
    </mc:Choice>
    <mc:Fallback>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a:t>
            </a:r>
            <a:r>
              <a:rPr lang="zh-CN" altLang="en-US" sz="2100" dirty="0" smtClean="0"/>
              <a:t>构建</a:t>
            </a:r>
            <a:endParaRPr lang="zh-CN" altLang="en-US" sz="2100" dirty="0"/>
          </a:p>
        </p:txBody>
      </p:sp>
      <p:sp>
        <p:nvSpPr>
          <p:cNvPr id="3" name="矩形 2"/>
          <p:cNvSpPr/>
          <p:nvPr/>
        </p:nvSpPr>
        <p:spPr>
          <a:xfrm>
            <a:off x="1293668" y="601645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993620"/>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697555" y="3004431"/>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23555" y="2712123"/>
            <a:ext cx="1725675"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smtClean="0"/>
              <a:t>Sb = min{current , Sa}</a:t>
            </a:r>
            <a:endParaRPr lang="zh-CN" altLang="en-US" sz="1350" dirty="0"/>
          </a:p>
        </p:txBody>
      </p:sp>
      <p:pic>
        <p:nvPicPr>
          <p:cNvPr id="4" name="图片 3"/>
          <p:cNvPicPr>
            <a:picLocks noChangeAspect="1"/>
          </p:cNvPicPr>
          <p:nvPr/>
        </p:nvPicPr>
        <p:blipFill>
          <a:blip r:embed="rId2"/>
          <a:stretch>
            <a:fillRect/>
          </a:stretch>
        </p:blipFill>
        <p:spPr>
          <a:xfrm>
            <a:off x="2972017" y="3240838"/>
            <a:ext cx="3348291" cy="3034125"/>
          </a:xfrm>
          <a:prstGeom prst="rect">
            <a:avLst/>
          </a:prstGeom>
        </p:spPr>
      </p:pic>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sp>
        <p:nvSpPr>
          <p:cNvPr id="10" name="文本框 9"/>
          <p:cNvSpPr txBox="1"/>
          <p:nvPr/>
        </p:nvSpPr>
        <p:spPr>
          <a:xfrm>
            <a:off x="2603501" y="1889842"/>
            <a:ext cx="4087586" cy="646331"/>
          </a:xfrm>
          <a:prstGeom prst="rect">
            <a:avLst/>
          </a:prstGeom>
          <a:noFill/>
        </p:spPr>
        <p:txBody>
          <a:bodyPr wrap="square" rtlCol="0">
            <a:spAutoFit/>
          </a:bodyPr>
          <a:lstStyle/>
          <a:p>
            <a:r>
              <a:rPr lang="zh-CN" altLang="en-US" dirty="0" smtClean="0"/>
              <a:t>更新路径上的所有节点           更新一次          </a:t>
            </a:r>
            <a:endParaRPr lang="en-US" altLang="zh-CN" dirty="0" smtClean="0"/>
          </a:p>
          <a:p>
            <a:r>
              <a:rPr lang="zh-CN" altLang="en-US" dirty="0" smtClean="0"/>
              <a:t>更新顺序与最终结果无关</a:t>
            </a:r>
            <a:endParaRPr lang="zh-CN" altLang="en-US"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0479002"/>
              </p:ext>
            </p:extLst>
          </p:nvPr>
        </p:nvGraphicFramePr>
        <p:xfrm>
          <a:off x="844194" y="2908383"/>
          <a:ext cx="3007745" cy="1868890"/>
        </p:xfrm>
        <a:graphic>
          <a:graphicData uri="http://schemas.openxmlformats.org/presentationml/2006/ole">
            <mc:AlternateContent xmlns:mc="http://schemas.openxmlformats.org/markup-compatibility/2006">
              <mc:Choice xmlns:v="urn:schemas-microsoft-com:vml" Requires="v">
                <p:oleObj spid="_x0000_s6533" name="Visio" r:id="rId4" imgW="4434284" imgH="2754131" progId="Visio.Drawing.15">
                  <p:embed/>
                </p:oleObj>
              </mc:Choice>
              <mc:Fallback>
                <p:oleObj name="Visio" r:id="rId4" imgW="4434284" imgH="2754131"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194" y="2908383"/>
                        <a:ext cx="3007745" cy="186889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73479503"/>
              </p:ext>
            </p:extLst>
          </p:nvPr>
        </p:nvGraphicFramePr>
        <p:xfrm>
          <a:off x="4987061" y="2908383"/>
          <a:ext cx="3110061" cy="1868890"/>
        </p:xfrm>
        <a:graphic>
          <a:graphicData uri="http://schemas.openxmlformats.org/presentationml/2006/ole">
            <mc:AlternateContent xmlns:mc="http://schemas.openxmlformats.org/markup-compatibility/2006">
              <mc:Choice xmlns:v="urn:schemas-microsoft-com:vml" Requires="v">
                <p:oleObj spid="_x0000_s6534" name="Visio" r:id="rId7" imgW="4554322" imgH="2754131" progId="Visio.Drawing.15">
                  <p:embed/>
                </p:oleObj>
              </mc:Choice>
              <mc:Fallback>
                <p:oleObj name="Visio" r:id="rId7" imgW="4554322" imgH="2754131"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7061" y="2908383"/>
                        <a:ext cx="3110061" cy="1868890"/>
                      </a:xfrm>
                      <a:prstGeom prst="rect">
                        <a:avLst/>
                      </a:prstGeom>
                      <a:noFill/>
                    </p:spPr>
                  </p:pic>
                </p:oleObj>
              </mc:Fallback>
            </mc:AlternateContent>
          </a:graphicData>
        </a:graphic>
      </p:graphicFrame>
      <p:sp>
        <p:nvSpPr>
          <p:cNvPr id="13" name="Rectangle 3"/>
          <p:cNvSpPr>
            <a:spLocks noChangeArrowheads="1"/>
          </p:cNvSpPr>
          <p:nvPr/>
        </p:nvSpPr>
        <p:spPr bwMode="auto">
          <a:xfrm>
            <a:off x="3470564" y="262804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4" name="Rectangle 4"/>
          <p:cNvSpPr>
            <a:spLocks noChangeArrowheads="1"/>
          </p:cNvSpPr>
          <p:nvPr/>
        </p:nvSpPr>
        <p:spPr bwMode="auto">
          <a:xfrm>
            <a:off x="7894767" y="3760062"/>
            <a:ext cx="2955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n-US" altLang="zh-CN" sz="750">
                <a:latin typeface="Calibri" panose="020F0502020204030204" pitchFamily="34" charset="0"/>
                <a:ea typeface="宋体" panose="02010600030101010101" pitchFamily="2" charset="-122"/>
                <a:cs typeface="Times New Roman" panose="02020603050405020304" pitchFamily="18" charset="0"/>
              </a:rPr>
              <a:t>       </a:t>
            </a:r>
            <a:endParaRPr lang="en-US" altLang="zh-CN" sz="1350">
              <a:latin typeface="Arial" panose="020B0604020202020204" pitchFamily="34" charset="0"/>
            </a:endParaRPr>
          </a:p>
        </p:txBody>
      </p:sp>
      <p:sp>
        <p:nvSpPr>
          <p:cNvPr id="15" name="矩形 14"/>
          <p:cNvSpPr/>
          <p:nvPr/>
        </p:nvSpPr>
        <p:spPr>
          <a:xfrm>
            <a:off x="1780846" y="4806189"/>
            <a:ext cx="1013419" cy="300082"/>
          </a:xfrm>
          <a:prstGeom prst="rect">
            <a:avLst/>
          </a:prstGeom>
        </p:spPr>
        <p:txBody>
          <a:bodyPr wrap="none">
            <a:spAutoFit/>
          </a:bodyPr>
          <a:lstStyle/>
          <a:p>
            <a:r>
              <a:rPr lang="zh-CN" altLang="zh-CN" sz="1350" dirty="0">
                <a:latin typeface="Calibri" panose="020F0502020204030204" pitchFamily="34" charset="0"/>
                <a:cs typeface="Times New Roman" panose="02020603050405020304" pitchFamily="18" charset="0"/>
              </a:rPr>
              <a:t>图</a:t>
            </a:r>
            <a:r>
              <a:rPr lang="en-US" altLang="zh-CN" sz="1350" dirty="0">
                <a:latin typeface="Calibri" panose="020F0502020204030204" pitchFamily="34" charset="0"/>
                <a:cs typeface="Times New Roman" panose="02020603050405020304" pitchFamily="18" charset="0"/>
              </a:rPr>
              <a:t>a)</a:t>
            </a:r>
            <a:r>
              <a:rPr lang="zh-CN" altLang="zh-CN" sz="1350" dirty="0">
                <a:latin typeface="Calibri" panose="020F0502020204030204" pitchFamily="34" charset="0"/>
                <a:cs typeface="Times New Roman" panose="02020603050405020304" pitchFamily="18" charset="0"/>
              </a:rPr>
              <a:t>有向图</a:t>
            </a:r>
            <a:endParaRPr lang="zh-CN" altLang="en-US" sz="1350" dirty="0"/>
          </a:p>
        </p:txBody>
      </p:sp>
      <p:sp>
        <p:nvSpPr>
          <p:cNvPr id="16" name="矩形 15"/>
          <p:cNvSpPr/>
          <p:nvPr/>
        </p:nvSpPr>
        <p:spPr>
          <a:xfrm>
            <a:off x="5836850" y="4777272"/>
            <a:ext cx="1136850" cy="300082"/>
          </a:xfrm>
          <a:prstGeom prst="rect">
            <a:avLst/>
          </a:prstGeom>
        </p:spPr>
        <p:txBody>
          <a:bodyPr wrap="none">
            <a:spAutoFit/>
          </a:bodyPr>
          <a:lstStyle/>
          <a:p>
            <a:r>
              <a:rPr lang="zh-CN" altLang="zh-CN" sz="1350" dirty="0">
                <a:ea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图</a:t>
            </a:r>
            <a:r>
              <a:rPr lang="zh-CN" altLang="zh-CN" sz="1350" dirty="0">
                <a:ea typeface="Calibri" panose="020F0502020204030204" pitchFamily="34" charset="0"/>
                <a:cs typeface="Times New Roman" panose="02020603050405020304" pitchFamily="18" charset="0"/>
              </a:rPr>
              <a:t> </a:t>
            </a:r>
            <a:r>
              <a:rPr lang="en-US" altLang="zh-CN" sz="1350" dirty="0">
                <a:latin typeface="Calibri" panose="020F0502020204030204" pitchFamily="34" charset="0"/>
                <a:cs typeface="Times New Roman" panose="02020603050405020304" pitchFamily="18" charset="0"/>
              </a:rPr>
              <a:t> b)</a:t>
            </a:r>
            <a:r>
              <a:rPr lang="zh-CN" altLang="zh-CN" sz="1350" dirty="0">
                <a:latin typeface="Calibri" panose="020F0502020204030204" pitchFamily="34" charset="0"/>
                <a:cs typeface="Times New Roman" panose="02020603050405020304" pitchFamily="18" charset="0"/>
              </a:rPr>
              <a:t>无向图</a:t>
            </a:r>
            <a:endParaRPr lang="zh-CN" altLang="en-US" sz="1350" dirty="0"/>
          </a:p>
        </p:txBody>
      </p:sp>
      <p:sp>
        <p:nvSpPr>
          <p:cNvPr id="17" name="矩形 16"/>
          <p:cNvSpPr/>
          <p:nvPr/>
        </p:nvSpPr>
        <p:spPr>
          <a:xfrm>
            <a:off x="978694" y="2191922"/>
            <a:ext cx="7025879" cy="507831"/>
          </a:xfrm>
          <a:prstGeom prst="rect">
            <a:avLst/>
          </a:prstGeom>
        </p:spPr>
        <p:txBody>
          <a:bodyPr wrap="square">
            <a:spAutoFit/>
          </a:bodyPr>
          <a:lstStyle/>
          <a:p>
            <a:r>
              <a:rPr lang="en-US" altLang="zh-CN" sz="1350" dirty="0">
                <a:latin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如果一个图中，每对顶点都有路径相连，则称其为</a:t>
            </a:r>
            <a:r>
              <a:rPr lang="zh-CN" altLang="zh-CN" sz="1350" b="1" dirty="0">
                <a:latin typeface="Calibri" panose="020F0502020204030204" pitchFamily="34" charset="0"/>
                <a:cs typeface="Times New Roman" panose="02020603050405020304" pitchFamily="18" charset="0"/>
              </a:rPr>
              <a:t>连通图</a:t>
            </a:r>
            <a:r>
              <a:rPr lang="zh-CN" altLang="zh-CN" sz="1350" dirty="0">
                <a:latin typeface="Calibri" panose="020F0502020204030204" pitchFamily="34" charset="0"/>
                <a:cs typeface="Times New Roman" panose="02020603050405020304" pitchFamily="18" charset="0"/>
              </a:rPr>
              <a:t>。如果图的子图中任意两个顶点都是可达的，则这个子图称之为图的</a:t>
            </a:r>
            <a:r>
              <a:rPr lang="zh-CN" altLang="zh-CN" sz="1350" b="1" dirty="0">
                <a:latin typeface="Calibri" panose="020F0502020204030204" pitchFamily="34" charset="0"/>
                <a:cs typeface="Times New Roman" panose="02020603050405020304" pitchFamily="18" charset="0"/>
              </a:rPr>
              <a:t>连通分支</a:t>
            </a:r>
            <a:r>
              <a:rPr lang="zh-CN" altLang="zh-CN" sz="1350" dirty="0">
                <a:latin typeface="Calibri" panose="020F0502020204030204" pitchFamily="34" charset="0"/>
                <a:cs typeface="Times New Roman" panose="02020603050405020304" pitchFamily="18" charset="0"/>
              </a:rPr>
              <a:t>。</a:t>
            </a:r>
            <a:endParaRPr lang="zh-CN" altLang="en-US" sz="1350" dirty="0"/>
          </a:p>
        </p:txBody>
      </p:sp>
    </p:spTree>
    <p:extLst>
      <p:ext uri="{BB962C8B-B14F-4D97-AF65-F5344CB8AC3E}">
        <p14:creationId xmlns:p14="http://schemas.microsoft.com/office/powerpoint/2010/main" val="4148193111"/>
      </p:ext>
    </p:extLst>
  </p:cSld>
  <p:clrMapOvr>
    <a:masterClrMapping/>
  </p:clrMapOvr>
  <mc:AlternateContent xmlns:mc="http://schemas.openxmlformats.org/markup-compatibility/2006">
    <mc:Choice xmlns:p14="http://schemas.microsoft.com/office/powerpoint/2010/main" Requires="p14">
      <p:transition spd="slow" p14:dur="2000" advTm="1181"/>
    </mc:Choice>
    <mc:Fallback>
      <p:transition spd="slow" advTm="118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6638" y="135097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Connected </a:t>
            </a:r>
            <a:r>
              <a:rPr lang="en-US" altLang="zh-CN" sz="2100" kern="100" dirty="0" smtClean="0">
                <a:latin typeface="Calibri" panose="020F0502020204030204" pitchFamily="34" charset="0"/>
                <a:cs typeface="Times New Roman" panose="02020603050405020304" pitchFamily="18" charset="0"/>
              </a:rPr>
              <a:t>Components</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36363"/>
                <a:ext cx="7647703" cy="1581202"/>
              </a:xfrm>
              <a:prstGeom prst="rect">
                <a:avLst/>
              </a:prstGeom>
            </p:spPr>
            <p:txBody>
              <a:bodyPr wrap="square">
                <a:spAutoFit/>
              </a:bodyPr>
              <a:lstStyle/>
              <a:p>
                <a:r>
                  <a:rPr lang="zh-CN" altLang="zh-CN" sz="1350" dirty="0" smtClean="0"/>
                  <a:t>（</a:t>
                </a:r>
                <a:r>
                  <a:rPr lang="en-US" altLang="zh-CN" sz="1350" dirty="0"/>
                  <a:t>1</a:t>
                </a:r>
                <a:r>
                  <a:rPr lang="zh-CN" altLang="zh-CN" sz="1350" dirty="0"/>
                  <a:t>）</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en-US" altLang="zh-CN" sz="1350" dirty="0"/>
                  <a:t>:</a:t>
                </a:r>
                <a:r>
                  <a:rPr lang="zh-CN" altLang="zh-CN" sz="1350" dirty="0"/>
                  <a:t>当前图的所有的连通分支，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r>
                          <a:rPr lang="en-US" altLang="zh-CN" sz="1350" i="1">
                            <a:latin typeface="Cambria Math" panose="02040503050406030204" pitchFamily="18" charset="0"/>
                          </a:rPr>
                          <m:t>={</m:t>
                        </m:r>
                        <m:r>
                          <a:rPr lang="en-US" altLang="zh-CN" sz="1350" i="1">
                            <a:latin typeface="Cambria Math" panose="02040503050406030204" pitchFamily="18" charset="0"/>
                          </a:rPr>
                          <m:t>𝑠</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𝑛</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oMath>
                </a14:m>
                <a:r>
                  <a:rPr lang="zh-CN" altLang="zh-CN" sz="1350" dirty="0"/>
                  <a:t>表示第</a:t>
                </a:r>
                <a:r>
                  <a:rPr lang="en-US" altLang="zh-CN" sz="1350" dirty="0"/>
                  <a:t>k</a:t>
                </a:r>
                <a:r>
                  <a:rPr lang="zh-CN" altLang="zh-CN" sz="1350" dirty="0"/>
                  <a:t>个连通分支，</a:t>
                </a:r>
                <a14:m>
                  <m:oMath xmlns:m="http://schemas.openxmlformats.org/officeDocument/2006/math">
                    <m:r>
                      <a:rPr lang="zh-CN" altLang="zh-CN" sz="1350">
                        <a:latin typeface="Cambria Math" panose="02040503050406030204" pitchFamily="18" charset="0"/>
                      </a:rPr>
                      <m:t> </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r>
                      <a:rPr lang="en-US" altLang="zh-CN" sz="1350" i="1">
                        <a:latin typeface="Cambria Math" panose="02040503050406030204" pitchFamily="18" charset="0"/>
                      </a:rPr>
                      <m:t>,</m:t>
                    </m:r>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r>
                      <a:rPr lang="en-US" altLang="zh-CN" sz="1350">
                        <a:latin typeface="Cambria Math" panose="02040503050406030204" pitchFamily="18" charset="0"/>
                      </a:rPr>
                      <m:t>)</m:t>
                    </m:r>
                  </m:oMath>
                </a14:m>
                <a:r>
                  <a:rPr lang="en-US" altLang="zh-CN" sz="1350" dirty="0"/>
                  <a:t>, </a:t>
                </a:r>
                <a:r>
                  <a:rPr lang="zh-CN" altLang="zh-CN" sz="1350" dirty="0"/>
                  <a:t>其中</a:t>
                </a:r>
                <a14:m>
                  <m:oMath xmlns:m="http://schemas.openxmlformats.org/officeDocument/2006/math">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oMath>
                </a14:m>
                <a:r>
                  <a:rPr lang="zh-CN" altLang="zh-CN" sz="1350" dirty="0"/>
                  <a:t>表示由这些顶点构成了一个连通分支，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oMath>
                </a14:m>
                <a:r>
                  <a:rPr lang="zh-CN" altLang="zh-CN" sz="1350" dirty="0"/>
                  <a:t>是这些顶点中标号最小的点。</a:t>
                </a:r>
              </a:p>
              <a:p>
                <a:r>
                  <a:rPr lang="zh-CN" altLang="zh-CN" sz="1350" dirty="0"/>
                  <a:t>（</a:t>
                </a:r>
                <a:r>
                  <a:rPr lang="en-US" altLang="zh-CN" sz="1350" dirty="0"/>
                  <a:t>2</a:t>
                </a:r>
                <a:r>
                  <a:rPr lang="zh-CN" altLang="zh-CN" sz="1350" dirty="0"/>
                  <a:t>）</a:t>
                </a:r>
                <a14:m>
                  <m:oMath xmlns:m="http://schemas.openxmlformats.org/officeDocument/2006/math">
                    <m:r>
                      <a:rPr lang="en-US" altLang="zh-CN" sz="1350" i="1">
                        <a:latin typeface="Cambria Math" panose="02040503050406030204" pitchFamily="18" charset="0"/>
                      </a:rPr>
                      <m:t>𝐸𝑣𝑒𝑛𝑡</m:t>
                    </m:r>
                  </m:oMath>
                </a14:m>
                <a:r>
                  <a:rPr lang="en-US" altLang="zh-CN" sz="1350" dirty="0"/>
                  <a:t>:</a:t>
                </a:r>
                <a:r>
                  <a:rPr lang="zh-CN" altLang="zh-CN" sz="1350" dirty="0"/>
                  <a:t>图的</a:t>
                </a:r>
                <a14:m>
                  <m:oMath xmlns:m="http://schemas.openxmlformats.org/officeDocument/2006/math">
                    <m:r>
                      <a:rPr lang="en-US" altLang="zh-CN" sz="1350" i="1">
                        <a:latin typeface="Cambria Math" panose="02040503050406030204" pitchFamily="18" charset="0"/>
                      </a:rPr>
                      <m:t>𝐸𝑣𝑒𝑛𝑡</m:t>
                    </m:r>
                  </m:oMath>
                </a14:m>
                <a:r>
                  <a:rPr lang="zh-CN" altLang="zh-CN" sz="1350" dirty="0"/>
                  <a:t>为图中新增了一条边，</a:t>
                </a:r>
                <a14:m>
                  <m:oMath xmlns:m="http://schemas.openxmlformats.org/officeDocument/2006/math">
                    <m:r>
                      <a:rPr lang="zh-CN" altLang="zh-CN" sz="1350">
                        <a:latin typeface="Cambria Math" panose="02040503050406030204" pitchFamily="18" charset="0"/>
                      </a:rPr>
                      <m:t>即</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𝐸𝑣𝑒𝑛𝑡</m:t>
                        </m:r>
                        <m:r>
                          <a:rPr lang="en-US" altLang="zh-CN" sz="1350" i="1">
                            <a:latin typeface="Cambria Math" panose="02040503050406030204" pitchFamily="18" charset="0"/>
                          </a:rPr>
                          <m:t>={</m:t>
                        </m:r>
                        <m:r>
                          <a:rPr lang="en-US" altLang="zh-CN" sz="1350" i="1">
                            <a:latin typeface="Cambria Math" panose="02040503050406030204" pitchFamily="18" charset="0"/>
                          </a:rPr>
                          <m:t>𝑧</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𝑚</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oMath>
                </a14:m>
                <a:r>
                  <a:rPr lang="zh-CN" altLang="zh-CN" sz="1350" dirty="0"/>
                  <a:t>表示新增边</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oMath>
                </a14:m>
                <a:r>
                  <a:rPr lang="zh-CN" altLang="zh-CN" sz="1350" dirty="0"/>
                  <a:t>，</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r>
                      <a:rPr lang="en-US" altLang="zh-CN" sz="1350" i="1">
                        <a:latin typeface="Cambria Math" panose="02040503050406030204" pitchFamily="18" charset="0"/>
                      </a:rPr>
                      <m:t>𝑎𝑑𝑑</m:t>
                    </m:r>
                    <m:r>
                      <a:rPr lang="en-US" altLang="zh-CN" sz="1350" i="1">
                        <a:latin typeface="Cambria Math" panose="02040503050406030204" pitchFamily="18" charset="0"/>
                      </a:rPr>
                      <m:t>)</m:t>
                    </m:r>
                  </m:oMath>
                </a14:m>
                <a:r>
                  <a:rPr lang="zh-CN" altLang="zh-CN" sz="1350" dirty="0"/>
                  <a:t>；</a:t>
                </a:r>
              </a:p>
              <a:p>
                <a:r>
                  <a:rPr lang="zh-CN" altLang="zh-CN" sz="1350" dirty="0"/>
                  <a:t>（</a:t>
                </a:r>
                <a:r>
                  <a:rPr lang="en-US" altLang="zh-CN" sz="1350" dirty="0"/>
                  <a:t>3</a:t>
                </a:r>
                <a:r>
                  <a:rPr lang="zh-CN" altLang="zh-CN" sz="1350" dirty="0"/>
                  <a:t>）</a:t>
                </a:r>
                <a14:m>
                  <m:oMath xmlns:m="http://schemas.openxmlformats.org/officeDocument/2006/math">
                    <m:r>
                      <a:rPr lang="en-US" altLang="zh-CN" sz="1350" i="1">
                        <a:latin typeface="Cambria Math" panose="02040503050406030204" pitchFamily="18" charset="0"/>
                      </a:rPr>
                      <m:t>𝑈𝑝𝑑𝑎𝑡𝑒</m:t>
                    </m:r>
                  </m:oMath>
                </a14:m>
                <a:r>
                  <a:rPr lang="en-US" altLang="zh-CN" sz="1350" dirty="0"/>
                  <a:t>:</a:t>
                </a:r>
                <a:r>
                  <a:rPr lang="zh-CN" altLang="zh-CN" sz="1350" dirty="0"/>
                  <a:t>图在动态变化过程中，</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zh-CN" altLang="zh-CN" sz="1350" dirty="0"/>
                  <a:t>的更新过程如下：</a:t>
                </a: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36363"/>
                <a:ext cx="7647703" cy="1581202"/>
              </a:xfrm>
              <a:prstGeom prst="rect">
                <a:avLst/>
              </a:prstGeom>
              <a:blipFill rotWithShape="0">
                <a:blip r:embed="rId3"/>
                <a:stretch>
                  <a:fillRect l="-159" t="-1544"/>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141504" y="2769177"/>
            <a:ext cx="3111584" cy="1370359"/>
          </a:xfrm>
          <a:prstGeom prst="rect">
            <a:avLst/>
          </a:prstGeom>
        </p:spPr>
      </p:pic>
      <p:pic>
        <p:nvPicPr>
          <p:cNvPr id="7" name="图片 6"/>
          <p:cNvPicPr>
            <a:picLocks noChangeAspect="1"/>
          </p:cNvPicPr>
          <p:nvPr/>
        </p:nvPicPr>
        <p:blipFill>
          <a:blip r:embed="rId5"/>
          <a:stretch>
            <a:fillRect/>
          </a:stretch>
        </p:blipFill>
        <p:spPr>
          <a:xfrm>
            <a:off x="4946010" y="4140352"/>
            <a:ext cx="3469316" cy="1453478"/>
          </a:xfrm>
          <a:prstGeom prst="rect">
            <a:avLst/>
          </a:prstGeom>
        </p:spPr>
      </p:pic>
      <p:pic>
        <p:nvPicPr>
          <p:cNvPr id="8" name="图片 7"/>
          <p:cNvPicPr>
            <a:picLocks noChangeAspect="1"/>
          </p:cNvPicPr>
          <p:nvPr/>
        </p:nvPicPr>
        <p:blipFill>
          <a:blip r:embed="rId6"/>
          <a:stretch>
            <a:fillRect/>
          </a:stretch>
        </p:blipFill>
        <p:spPr>
          <a:xfrm>
            <a:off x="891036" y="3131697"/>
            <a:ext cx="3452598" cy="2586932"/>
          </a:xfrm>
          <a:prstGeom prst="rect">
            <a:avLst/>
          </a:prstGeom>
        </p:spPr>
      </p:pic>
    </p:spTree>
    <p:extLst>
      <p:ext uri="{BB962C8B-B14F-4D97-AF65-F5344CB8AC3E}">
        <p14:creationId xmlns:p14="http://schemas.microsoft.com/office/powerpoint/2010/main" val="682724217"/>
      </p:ext>
    </p:extLst>
  </p:cSld>
  <p:clrMapOvr>
    <a:masterClrMapping/>
  </p:clrMapOvr>
  <mc:AlternateContent xmlns:mc="http://schemas.openxmlformats.org/markup-compatibility/2006">
    <mc:Choice xmlns:p14="http://schemas.microsoft.com/office/powerpoint/2010/main" Requires="p14">
      <p:transition spd="slow" p14:dur="2000" advTm="331"/>
    </mc:Choice>
    <mc:Fallback>
      <p:transition spd="slow" advTm="33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363071" y="2021063"/>
            <a:ext cx="8136609" cy="3612630"/>
          </a:xfrm>
          <a:prstGeom prst="rect">
            <a:avLst/>
          </a:prstGeom>
        </p:spPr>
      </p:pic>
      <p:sp>
        <p:nvSpPr>
          <p:cNvPr id="8" name="文本框 7"/>
          <p:cNvSpPr txBox="1"/>
          <p:nvPr/>
        </p:nvSpPr>
        <p:spPr>
          <a:xfrm>
            <a:off x="2436321" y="1628647"/>
            <a:ext cx="3990110" cy="415498"/>
          </a:xfrm>
          <a:prstGeom prst="rect">
            <a:avLst/>
          </a:prstGeom>
          <a:noFill/>
        </p:spPr>
        <p:txBody>
          <a:bodyPr wrap="square" rtlCol="0">
            <a:spAutoFit/>
          </a:bodyPr>
          <a:lstStyle/>
          <a:p>
            <a:r>
              <a:rPr lang="zh-CN" altLang="en-US" sz="2100" dirty="0"/>
              <a:t>面向连续流式图计算系统框架图</a:t>
            </a:r>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mc:Choice xmlns:p14="http://schemas.microsoft.com/office/powerpoint/2010/main" Requires="p14">
      <p:transition spd="slow" p14:dur="2000" advTm="64641"/>
    </mc:Choice>
    <mc:Fallback>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、系统验证</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稳定性</a:t>
            </a: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1131208" y="2066922"/>
            <a:ext cx="1948543" cy="923330"/>
          </a:xfrm>
          <a:prstGeom prst="rect">
            <a:avLst/>
          </a:prstGeom>
          <a:noFill/>
        </p:spPr>
        <p:txBody>
          <a:bodyPr wrap="square" rtlCol="0">
            <a:spAutoFit/>
          </a:bodyPr>
          <a:lstStyle/>
          <a:p>
            <a:r>
              <a:rPr lang="zh-CN" altLang="en-US" dirty="0"/>
              <a:t>系统的算法是正确的，运算的结果符合预期指标。</a:t>
            </a:r>
          </a:p>
        </p:txBody>
      </p:sp>
      <p:sp>
        <p:nvSpPr>
          <p:cNvPr id="27" name="文本框 26"/>
          <p:cNvSpPr txBox="1"/>
          <p:nvPr/>
        </p:nvSpPr>
        <p:spPr>
          <a:xfrm>
            <a:off x="5857461" y="1862884"/>
            <a:ext cx="1948543" cy="1200329"/>
          </a:xfrm>
          <a:prstGeom prst="rect">
            <a:avLst/>
          </a:prstGeom>
          <a:noFill/>
        </p:spPr>
        <p:txBody>
          <a:bodyPr wrap="square" rtlCol="0">
            <a:spAutoFit/>
          </a:bodyPr>
          <a:lstStyle/>
          <a:p>
            <a:r>
              <a:rPr lang="zh-CN" altLang="en-US" dirty="0"/>
              <a:t>算法能够在执行过程中，实时反馈计算结果，延迟在毫秒级别。</a:t>
            </a:r>
          </a:p>
        </p:txBody>
      </p:sp>
      <p:sp>
        <p:nvSpPr>
          <p:cNvPr id="28" name="文本框 27"/>
          <p:cNvSpPr txBox="1"/>
          <p:nvPr/>
        </p:nvSpPr>
        <p:spPr>
          <a:xfrm>
            <a:off x="5840300" y="3938645"/>
            <a:ext cx="1948543" cy="1200329"/>
          </a:xfrm>
          <a:prstGeom prst="rect">
            <a:avLst/>
          </a:prstGeom>
          <a:noFill/>
        </p:spPr>
        <p:txBody>
          <a:bodyPr wrap="square" rtlCol="0">
            <a:spAutoFit/>
          </a:bodyPr>
          <a:lstStyle/>
          <a:p>
            <a:r>
              <a:rPr lang="zh-CN" altLang="en-US" dirty="0"/>
              <a:t>针对连续流式的海量图数据，算法能够长时间持续稳定运行。</a:t>
            </a:r>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mc:Choice xmlns:p14="http://schemas.microsoft.com/office/powerpoint/2010/main" Requires="p14">
      <p:transition spd="slow" p14:dur="2000" advTm="3944"/>
    </mc:Choice>
    <mc:Fallback>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六、总结和后期计划</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右箭头 5"/>
          <p:cNvSpPr/>
          <p:nvPr/>
        </p:nvSpPr>
        <p:spPr>
          <a:xfrm>
            <a:off x="306161" y="2698665"/>
            <a:ext cx="8511268" cy="89398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同心圆 6"/>
          <p:cNvSpPr/>
          <p:nvPr/>
        </p:nvSpPr>
        <p:spPr>
          <a:xfrm>
            <a:off x="805710"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文本框 9"/>
          <p:cNvSpPr txBox="1"/>
          <p:nvPr/>
        </p:nvSpPr>
        <p:spPr>
          <a:xfrm>
            <a:off x="288926" y="3592652"/>
            <a:ext cx="1530804" cy="415498"/>
          </a:xfrm>
          <a:prstGeom prst="rect">
            <a:avLst/>
          </a:prstGeom>
          <a:noFill/>
        </p:spPr>
        <p:txBody>
          <a:bodyPr wrap="square" rtlCol="0">
            <a:spAutoFit/>
          </a:bodyPr>
          <a:lstStyle/>
          <a:p>
            <a:r>
              <a:rPr lang="zh-CN" altLang="en-US" sz="2100" dirty="0"/>
              <a:t>背景和现状</a:t>
            </a:r>
          </a:p>
        </p:txBody>
      </p:sp>
      <p:sp>
        <p:nvSpPr>
          <p:cNvPr id="11" name="同心圆 10"/>
          <p:cNvSpPr/>
          <p:nvPr/>
        </p:nvSpPr>
        <p:spPr>
          <a:xfrm>
            <a:off x="2718873"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2" name="文本框 11"/>
          <p:cNvSpPr txBox="1"/>
          <p:nvPr/>
        </p:nvSpPr>
        <p:spPr>
          <a:xfrm>
            <a:off x="2222892" y="3595282"/>
            <a:ext cx="1530804" cy="1523494"/>
          </a:xfrm>
          <a:prstGeom prst="rect">
            <a:avLst/>
          </a:prstGeom>
          <a:noFill/>
        </p:spPr>
        <p:txBody>
          <a:bodyPr wrap="square" rtlCol="0">
            <a:spAutoFit/>
          </a:bodyPr>
          <a:lstStyle/>
          <a:p>
            <a:r>
              <a:rPr lang="zh-CN" altLang="en-US" sz="2100" dirty="0"/>
              <a:t>  系统设计</a:t>
            </a:r>
            <a:endParaRPr lang="en-US" altLang="zh-CN" sz="2100" dirty="0"/>
          </a:p>
          <a:p>
            <a:pPr marL="342900" indent="-342900">
              <a:buFont typeface="Wingdings" panose="05000000000000000000" pitchFamily="2" charset="2"/>
              <a:buChar char="Ø"/>
            </a:pPr>
            <a:r>
              <a:rPr lang="zh-CN" altLang="en-US" dirty="0"/>
              <a:t>架构设计</a:t>
            </a:r>
            <a:endParaRPr lang="en-US" altLang="zh-CN" dirty="0"/>
          </a:p>
          <a:p>
            <a:pPr marL="342900" indent="-342900">
              <a:buFont typeface="Wingdings" panose="05000000000000000000" pitchFamily="2" charset="2"/>
              <a:buChar char="Ø"/>
            </a:pPr>
            <a:r>
              <a:rPr lang="zh-CN" altLang="en-US" dirty="0"/>
              <a:t>框架设计</a:t>
            </a:r>
            <a:endParaRPr lang="en-US" altLang="zh-CN" dirty="0"/>
          </a:p>
          <a:p>
            <a:pPr marL="342900" indent="-342900">
              <a:buFont typeface="Wingdings" panose="05000000000000000000" pitchFamily="2" charset="2"/>
              <a:buChar char="Ø"/>
            </a:pPr>
            <a:r>
              <a:rPr lang="zh-CN" altLang="en-US" dirty="0"/>
              <a:t>模型设计</a:t>
            </a:r>
            <a:endParaRPr lang="en-US" altLang="zh-CN" dirty="0"/>
          </a:p>
          <a:p>
            <a:pPr marL="342900" indent="-342900">
              <a:buFont typeface="Wingdings" panose="05000000000000000000" pitchFamily="2" charset="2"/>
              <a:buChar char="Ø"/>
            </a:pPr>
            <a:r>
              <a:rPr lang="zh-CN" altLang="en-US" dirty="0">
                <a:solidFill>
                  <a:srgbClr val="FF0000"/>
                </a:solidFill>
              </a:rPr>
              <a:t>算法设计</a:t>
            </a:r>
          </a:p>
        </p:txBody>
      </p:sp>
      <p:sp>
        <p:nvSpPr>
          <p:cNvPr id="13" name="同心圆 12"/>
          <p:cNvSpPr/>
          <p:nvPr/>
        </p:nvSpPr>
        <p:spPr>
          <a:xfrm>
            <a:off x="4678759"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文本框 13"/>
          <p:cNvSpPr txBox="1"/>
          <p:nvPr/>
        </p:nvSpPr>
        <p:spPr>
          <a:xfrm>
            <a:off x="4182778" y="3615364"/>
            <a:ext cx="1530804" cy="1523494"/>
          </a:xfrm>
          <a:prstGeom prst="rect">
            <a:avLst/>
          </a:prstGeom>
          <a:noFill/>
        </p:spPr>
        <p:txBody>
          <a:bodyPr wrap="square" rtlCol="0">
            <a:spAutoFit/>
          </a:bodyPr>
          <a:lstStyle/>
          <a:p>
            <a:r>
              <a:rPr lang="zh-CN" altLang="en-US" sz="2100" dirty="0"/>
              <a:t>  系统实现</a:t>
            </a:r>
          </a:p>
          <a:p>
            <a:pPr marL="342900" indent="-342900">
              <a:buFont typeface="Wingdings" panose="05000000000000000000" pitchFamily="2" charset="2"/>
              <a:buChar char="Ø"/>
            </a:pPr>
            <a:r>
              <a:rPr lang="zh-CN" altLang="en-US" dirty="0"/>
              <a:t>框架实现</a:t>
            </a:r>
            <a:endParaRPr lang="en-US" altLang="zh-CN" dirty="0"/>
          </a:p>
          <a:p>
            <a:pPr marL="342900" indent="-342900">
              <a:buFont typeface="Wingdings" panose="05000000000000000000" pitchFamily="2" charset="2"/>
              <a:buChar char="Ø"/>
            </a:pPr>
            <a:r>
              <a:rPr lang="zh-CN" altLang="en-US" dirty="0"/>
              <a:t>模型实现</a:t>
            </a:r>
            <a:endParaRPr lang="en-US" altLang="zh-CN" dirty="0"/>
          </a:p>
          <a:p>
            <a:pPr marL="342900" indent="-342900">
              <a:buFont typeface="Wingdings" panose="05000000000000000000" pitchFamily="2" charset="2"/>
              <a:buChar char="Ø"/>
            </a:pPr>
            <a:r>
              <a:rPr lang="zh-CN" altLang="en-US" dirty="0">
                <a:solidFill>
                  <a:srgbClr val="FF0000"/>
                </a:solidFill>
              </a:rPr>
              <a:t>算法实现</a:t>
            </a:r>
            <a:endParaRPr lang="en-US" altLang="zh-CN" dirty="0">
              <a:solidFill>
                <a:srgbClr val="FF0000"/>
              </a:solidFill>
            </a:endParaRPr>
          </a:p>
          <a:p>
            <a:pPr marL="342900" indent="-342900">
              <a:buFont typeface="Wingdings" panose="05000000000000000000" pitchFamily="2" charset="2"/>
              <a:buChar char="Ø"/>
            </a:pPr>
            <a:endParaRPr lang="en-US" altLang="zh-CN" dirty="0"/>
          </a:p>
        </p:txBody>
      </p:sp>
      <p:sp>
        <p:nvSpPr>
          <p:cNvPr id="15" name="同心圆 14"/>
          <p:cNvSpPr/>
          <p:nvPr/>
        </p:nvSpPr>
        <p:spPr>
          <a:xfrm>
            <a:off x="6636975"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6" name="文本框 15"/>
          <p:cNvSpPr txBox="1"/>
          <p:nvPr/>
        </p:nvSpPr>
        <p:spPr>
          <a:xfrm>
            <a:off x="6184658" y="3613908"/>
            <a:ext cx="1530804" cy="1523494"/>
          </a:xfrm>
          <a:prstGeom prst="rect">
            <a:avLst/>
          </a:prstGeom>
          <a:noFill/>
        </p:spPr>
        <p:txBody>
          <a:bodyPr wrap="square" rtlCol="0">
            <a:spAutoFit/>
          </a:bodyPr>
          <a:lstStyle/>
          <a:p>
            <a:r>
              <a:rPr lang="zh-CN" altLang="en-US" sz="2100" dirty="0"/>
              <a:t>  系统验证</a:t>
            </a:r>
          </a:p>
          <a:p>
            <a:pPr marL="342900" indent="-342900">
              <a:buFont typeface="Wingdings" panose="05000000000000000000" pitchFamily="2" charset="2"/>
              <a:buChar char="Ø"/>
            </a:pPr>
            <a:r>
              <a:rPr lang="zh-CN" altLang="en-US" dirty="0"/>
              <a:t>实验设计</a:t>
            </a:r>
            <a:endParaRPr lang="en-US" altLang="zh-CN" dirty="0"/>
          </a:p>
          <a:p>
            <a:pPr marL="342900" indent="-342900">
              <a:buFont typeface="Wingdings" panose="05000000000000000000" pitchFamily="2" charset="2"/>
              <a:buChar char="Ø"/>
            </a:pPr>
            <a:r>
              <a:rPr lang="zh-CN" altLang="en-US" dirty="0">
                <a:solidFill>
                  <a:srgbClr val="FF0000"/>
                </a:solidFill>
              </a:rPr>
              <a:t>实验结果</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实验结论</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应用</a:t>
            </a:r>
            <a:endParaRPr lang="en-US" altLang="zh-CN" dirty="0">
              <a:solidFill>
                <a:srgbClr val="FF0000"/>
              </a:solidFill>
            </a:endParaRPr>
          </a:p>
        </p:txBody>
      </p:sp>
      <p:sp>
        <p:nvSpPr>
          <p:cNvPr id="17" name="文本框 16"/>
          <p:cNvSpPr txBox="1"/>
          <p:nvPr/>
        </p:nvSpPr>
        <p:spPr>
          <a:xfrm>
            <a:off x="306160" y="2414725"/>
            <a:ext cx="1494065" cy="300082"/>
          </a:xfrm>
          <a:prstGeom prst="rect">
            <a:avLst/>
          </a:prstGeom>
          <a:noFill/>
        </p:spPr>
        <p:txBody>
          <a:bodyPr wrap="square" rtlCol="0">
            <a:spAutoFit/>
          </a:bodyPr>
          <a:lstStyle/>
          <a:p>
            <a:r>
              <a:rPr lang="en-US" altLang="zh-CN" sz="1350" dirty="0"/>
              <a:t>2016.10-2016.12</a:t>
            </a:r>
            <a:endParaRPr lang="zh-CN" altLang="en-US" sz="1350" dirty="0"/>
          </a:p>
        </p:txBody>
      </p:sp>
      <p:sp>
        <p:nvSpPr>
          <p:cNvPr id="18" name="文本框 17"/>
          <p:cNvSpPr txBox="1"/>
          <p:nvPr/>
        </p:nvSpPr>
        <p:spPr>
          <a:xfrm>
            <a:off x="2259631" y="242298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19" name="文本框 18"/>
          <p:cNvSpPr txBox="1"/>
          <p:nvPr/>
        </p:nvSpPr>
        <p:spPr>
          <a:xfrm>
            <a:off x="4201147" y="243241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20" name="文本框 19"/>
          <p:cNvSpPr txBox="1"/>
          <p:nvPr/>
        </p:nvSpPr>
        <p:spPr>
          <a:xfrm>
            <a:off x="6159363" y="2421664"/>
            <a:ext cx="1494065" cy="300082"/>
          </a:xfrm>
          <a:prstGeom prst="rect">
            <a:avLst/>
          </a:prstGeom>
          <a:noFill/>
        </p:spPr>
        <p:txBody>
          <a:bodyPr wrap="square" rtlCol="0">
            <a:spAutoFit/>
          </a:bodyPr>
          <a:lstStyle/>
          <a:p>
            <a:r>
              <a:rPr lang="en-US" altLang="zh-CN" sz="1350" dirty="0"/>
              <a:t>2017.01-2017.04</a:t>
            </a:r>
            <a:endParaRPr lang="zh-CN" altLang="en-US" sz="1350"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mc:Choice xmlns:p14="http://schemas.microsoft.com/office/powerpoint/2010/main" Requires="p14">
      <p:transition spd="slow" p14:dur="2000" advTm="5006"/>
    </mc:Choice>
    <mc:Fallback>
      <p:transition spd="slow" advTm="500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38</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816610"/>
            <a:ext cx="7011560" cy="5078313"/>
          </a:xfrm>
          <a:prstGeom prst="rect">
            <a:avLst/>
          </a:prstGeom>
        </p:spPr>
        <p:txBody>
          <a:bodyPr wrap="square">
            <a:spAutoFit/>
          </a:bodyPr>
          <a:lstStyle/>
          <a:p>
            <a:r>
              <a:rPr lang="zh-CN" altLang="en-US" b="1" dirty="0" smtClean="0"/>
              <a:t>•</a:t>
            </a:r>
            <a:r>
              <a:rPr lang="zh-CN" altLang="en-US" b="1" dirty="0"/>
              <a:t>安全可靠集成开发工具研发：东华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a:t>•大并发服务引擎系统：503所项目（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a:t>•待申请专利一项: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mc:Choice xmlns:p14="http://schemas.microsoft.com/office/powerpoint/2010/main" Requires="p14">
      <p:transition spd="slow" p14:dur="2000" advTm="44929"/>
    </mc:Choice>
    <mc:Fallback>
      <p:transition spd="slow" advTm="4492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dirty="0"/>
              <a:t>王伟、许利杰老师</a:t>
            </a:r>
            <a:endParaRPr lang="en-US" altLang="zh-CN" sz="2400" dirty="0"/>
          </a:p>
          <a:p>
            <a:pPr algn="ctr"/>
            <a:r>
              <a:rPr lang="zh-CN" altLang="en-US" sz="2400" dirty="0"/>
              <a:t>同组师兄师弟师妹们</a:t>
            </a:r>
            <a:endParaRPr lang="en-US" altLang="zh-CN" sz="2400" dirty="0"/>
          </a:p>
          <a:p>
            <a:pPr algn="ctr"/>
            <a:r>
              <a:rPr lang="zh-CN" altLang="en-US" sz="2400" dirty="0"/>
              <a:t>继续奋战</a:t>
            </a:r>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mc:Choice xmlns:p14="http://schemas.microsoft.com/office/powerpoint/2010/main" Requires="p14">
      <p:transition spd="slow" p14:dur="2000" advTm="44477"/>
    </mc:Choice>
    <mc:Fallback>
      <p:transition spd="slow" advTm="4447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mc:Choice xmlns:p14="http://schemas.microsoft.com/office/powerpoint/2010/main" Requires="p14">
      <p:transition spd="slow" p14:dur="2000" advTm="45684"/>
    </mc:Choice>
    <mc:Fallback>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5200650" y="1259866"/>
            <a:ext cx="3057525" cy="800819"/>
          </a:xfrm>
          <a:prstGeom prst="wedgeRoundRectCallout">
            <a:avLst>
              <a:gd name="adj1" fmla="val -64905"/>
              <a:gd name="adj2" fmla="val 4793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mc:Choice xmlns:p14="http://schemas.microsoft.com/office/powerpoint/2010/main" Requires="p14">
      <p:transition spd="slow" p14:dur="2000" advTm="32740"/>
    </mc:Choice>
    <mc:Fallback>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mc:Choice xmlns:p14="http://schemas.microsoft.com/office/powerpoint/2010/main" Requires="p14">
      <p:transition spd="slow" p14:dur="2000" advTm="36993"/>
    </mc:Choice>
    <mc:Fallback>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mc:Choice xmlns:p14="http://schemas.microsoft.com/office/powerpoint/2010/main" Requires="p14">
      <p:transition spd="slow" p14:dur="2000" advTm="49846"/>
    </mc:Choice>
    <mc:Fallback>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模型比较</a:t>
            </a:r>
          </a:p>
        </p:txBody>
      </p:sp>
      <p:sp>
        <p:nvSpPr>
          <p:cNvPr id="20" name="文本框 19"/>
          <p:cNvSpPr txBox="1"/>
          <p:nvPr/>
        </p:nvSpPr>
        <p:spPr>
          <a:xfrm>
            <a:off x="2131047" y="2042359"/>
            <a:ext cx="4238887" cy="507831"/>
          </a:xfrm>
          <a:prstGeom prst="rect">
            <a:avLst/>
          </a:prstGeom>
          <a:noFill/>
        </p:spPr>
        <p:txBody>
          <a:bodyPr wrap="square" rtlCol="0">
            <a:spAutoFit/>
          </a:bodyPr>
          <a:lstStyle/>
          <a:p>
            <a:r>
              <a:rPr lang="zh-CN" altLang="en-US" sz="2700" dirty="0"/>
              <a:t>批处理模型 </a:t>
            </a:r>
            <a:r>
              <a:rPr lang="en-US" altLang="zh-CN" sz="2700" dirty="0"/>
              <a:t>VS </a:t>
            </a:r>
            <a:r>
              <a:rPr lang="zh-CN" altLang="en-US" sz="2700" dirty="0"/>
              <a:t>流处理模型</a:t>
            </a:r>
          </a:p>
        </p:txBody>
      </p:sp>
      <p:cxnSp>
        <p:nvCxnSpPr>
          <p:cNvPr id="21" name="直接连接符 20"/>
          <p:cNvCxnSpPr/>
          <p:nvPr/>
        </p:nvCxnSpPr>
        <p:spPr>
          <a:xfrm>
            <a:off x="4250490" y="2632983"/>
            <a:ext cx="1" cy="25430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9172" y="2900399"/>
            <a:ext cx="1679383" cy="2308324"/>
          </a:xfrm>
          <a:prstGeom prst="rect">
            <a:avLst/>
          </a:prstGeom>
          <a:noFill/>
        </p:spPr>
        <p:txBody>
          <a:bodyPr wrap="square" rtlCol="0">
            <a:spAutoFit/>
          </a:bodyPr>
          <a:lstStyle/>
          <a:p>
            <a:r>
              <a:rPr lang="zh-CN" altLang="en-US" dirty="0"/>
              <a:t>静态图数据</a:t>
            </a:r>
            <a:endParaRPr lang="en-US" altLang="zh-CN" dirty="0"/>
          </a:p>
          <a:p>
            <a:endParaRPr lang="en-US" altLang="zh-CN" dirty="0"/>
          </a:p>
          <a:p>
            <a:r>
              <a:rPr lang="zh-CN" altLang="en-US" dirty="0"/>
              <a:t>离线计算</a:t>
            </a:r>
            <a:endParaRPr lang="en-US" altLang="zh-CN" dirty="0"/>
          </a:p>
          <a:p>
            <a:r>
              <a:rPr lang="zh-CN" altLang="en-US" dirty="0"/>
              <a:t>占用较多内存</a:t>
            </a:r>
            <a:endParaRPr lang="en-US" altLang="zh-CN" dirty="0"/>
          </a:p>
          <a:p>
            <a:endParaRPr lang="en-US" altLang="zh-CN" dirty="0"/>
          </a:p>
          <a:p>
            <a:r>
              <a:rPr lang="zh-CN" altLang="en-US" dirty="0"/>
              <a:t>模型通用性强</a:t>
            </a:r>
            <a:endParaRPr lang="en-US" altLang="zh-CN" dirty="0"/>
          </a:p>
          <a:p>
            <a:r>
              <a:rPr lang="zh-CN" altLang="en-US" dirty="0"/>
              <a:t>计算结果准确</a:t>
            </a:r>
            <a:endParaRPr lang="en-US" altLang="zh-CN" dirty="0"/>
          </a:p>
          <a:p>
            <a:endParaRPr lang="en-US" altLang="zh-CN" dirty="0"/>
          </a:p>
        </p:txBody>
      </p:sp>
      <p:sp>
        <p:nvSpPr>
          <p:cNvPr id="27" name="文本框 26"/>
          <p:cNvSpPr txBox="1"/>
          <p:nvPr/>
        </p:nvSpPr>
        <p:spPr>
          <a:xfrm>
            <a:off x="4671501" y="2895672"/>
            <a:ext cx="2236030" cy="2031325"/>
          </a:xfrm>
          <a:prstGeom prst="rect">
            <a:avLst/>
          </a:prstGeom>
          <a:noFill/>
        </p:spPr>
        <p:txBody>
          <a:bodyPr wrap="square" rtlCol="0">
            <a:spAutoFit/>
          </a:bodyPr>
          <a:lstStyle/>
          <a:p>
            <a:r>
              <a:rPr lang="zh-CN" altLang="en-US" dirty="0"/>
              <a:t>动态图数据</a:t>
            </a:r>
            <a:endParaRPr lang="en-US" altLang="zh-CN" dirty="0"/>
          </a:p>
          <a:p>
            <a:endParaRPr lang="en-US" altLang="zh-CN" dirty="0"/>
          </a:p>
          <a:p>
            <a:r>
              <a:rPr lang="zh-CN" altLang="en-US" dirty="0"/>
              <a:t>实时计算</a:t>
            </a:r>
            <a:endParaRPr lang="en-US" altLang="zh-CN" dirty="0"/>
          </a:p>
          <a:p>
            <a:r>
              <a:rPr lang="zh-CN" altLang="en-US" dirty="0"/>
              <a:t>占用较少内存</a:t>
            </a:r>
            <a:endParaRPr lang="en-US" altLang="zh-CN" dirty="0"/>
          </a:p>
          <a:p>
            <a:endParaRPr lang="en-US" altLang="zh-CN" dirty="0"/>
          </a:p>
          <a:p>
            <a:r>
              <a:rPr lang="zh-CN" altLang="en-US" dirty="0"/>
              <a:t>模型通用性差</a:t>
            </a:r>
            <a:endParaRPr lang="en-US" altLang="zh-CN" dirty="0"/>
          </a:p>
          <a:p>
            <a:r>
              <a:rPr lang="zh-CN" altLang="en-US" dirty="0"/>
              <a:t>估计计算</a:t>
            </a:r>
            <a:endParaRPr lang="en-US" altLang="zh-CN" dirty="0"/>
          </a:p>
        </p:txBody>
      </p:sp>
    </p:spTree>
    <p:extLst>
      <p:ext uri="{BB962C8B-B14F-4D97-AF65-F5344CB8AC3E}">
        <p14:creationId xmlns:p14="http://schemas.microsoft.com/office/powerpoint/2010/main" val="140011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b="1" dirty="0"/>
              <a:t>代价较小</a:t>
            </a:r>
            <a:r>
              <a:rPr lang="zh-CN" altLang="en-US" dirty="0"/>
              <a:t>。</a:t>
            </a:r>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mc:Choice xmlns:p14="http://schemas.microsoft.com/office/powerpoint/2010/main" Requires="p14">
      <p:transition spd="slow" p14:dur="2000" advTm="32351"/>
    </mc:Choice>
    <mc:Fallback>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5081</Words>
  <Application>Microsoft Office PowerPoint</Application>
  <PresentationFormat>全屏显示(4:3)</PresentationFormat>
  <Paragraphs>527</Paragraphs>
  <Slides>39</Slides>
  <Notes>29</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8" baseType="lpstr">
      <vt:lpstr>宋体</vt:lpstr>
      <vt:lpstr>Arial</vt:lpstr>
      <vt:lpstr>Calibri</vt:lpstr>
      <vt:lpstr>Calibri Light</vt:lpstr>
      <vt:lpstr>Cambria Math</vt:lpstr>
      <vt:lpstr>Times New Roman</vt:lpstr>
      <vt:lpstr>Wingdings</vt:lpstr>
      <vt:lpstr>Office 主题</vt:lpstr>
      <vt:lpstr>Visio</vt:lpstr>
      <vt:lpstr>面向连续流式图计算 系统的设计与实现</vt:lpstr>
      <vt:lpstr>纲要</vt:lpstr>
      <vt:lpstr>一、背景和现状-图计算框架</vt:lpstr>
      <vt:lpstr>PowerPoint 演示文稿</vt:lpstr>
      <vt:lpstr>PowerPoint 演示文稿</vt:lpstr>
      <vt:lpstr>一、背景和现状-流处理模型</vt:lpstr>
      <vt:lpstr>一、背景和现状-流处理模型</vt:lpstr>
      <vt:lpstr>一、背景和现状-模型比较</vt:lpstr>
      <vt:lpstr>二、研究目标</vt:lpstr>
      <vt:lpstr>三、研究内容</vt:lpstr>
      <vt:lpstr>三、研究内容-特征分析</vt:lpstr>
      <vt:lpstr>三、研究内容-特征分析</vt:lpstr>
      <vt:lpstr>三、研究内容-特征分析</vt:lpstr>
      <vt:lpstr>三、研究内容-特征分析</vt:lpstr>
      <vt:lpstr>三、研究内容-特征分析</vt:lpstr>
      <vt:lpstr>三、研究内容-特征分析</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三、研究内容-算法构建</vt:lpstr>
      <vt:lpstr>三、研究内容-算法构建</vt:lpstr>
      <vt:lpstr>三、研究内容-算法构建</vt:lpstr>
      <vt:lpstr>三、研究内容-算法构建</vt:lpstr>
      <vt:lpstr>三、研究内容-算法构建</vt:lpstr>
      <vt:lpstr>三、研究内容-算法构建</vt:lpstr>
      <vt:lpstr>四、系统设计与实现</vt:lpstr>
      <vt:lpstr>五、系统验证</vt:lpstr>
      <vt:lpstr>六、总结和后期计划</vt:lpstr>
      <vt:lpstr>七、科研经历</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247</cp:revision>
  <dcterms:created xsi:type="dcterms:W3CDTF">2016-12-23T09:57:57Z</dcterms:created>
  <dcterms:modified xsi:type="dcterms:W3CDTF">2016-12-27T05:55:20Z</dcterms:modified>
</cp:coreProperties>
</file>