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51F21-49CF-4136-B310-A9A2FEB91F68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4D3B4-DE66-4232-A9DA-0EC6949C83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0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74E0-7EC0-431A-BE43-9E6FBE00D1CC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1B908-26FC-4553-B616-32D7A87D3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0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1B908-26FC-4553-B616-32D7A87D32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1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7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0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1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8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0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8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9177-19AA-4496-8877-23B02AED6C6A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9177-19AA-4496-8877-23B02AED6C6A}" type="datetimeFigureOut">
              <a:rPr lang="zh-CN" altLang="en-US" smtClean="0"/>
              <a:t>2016/12/15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2242-A03B-42D5-A400-CD2576F9E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Counting Triangles in Data Streams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Arbitrary Streams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 Pass Algorithm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smtClean="0"/>
              <a:t>Estimated triangle count</a:t>
            </a:r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Instance count and approximation quality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40" y="2010069"/>
            <a:ext cx="4762500" cy="25527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441371" y="2603863"/>
            <a:ext cx="1036320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90655" y="2368731"/>
            <a:ext cx="198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r</a:t>
            </a:r>
            <a:r>
              <a:rPr lang="en-US" altLang="zh-CN" smtClean="0">
                <a:solidFill>
                  <a:schemeClr val="accent1"/>
                </a:solidFill>
              </a:rPr>
              <a:t>eservoir sampling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4815664"/>
            <a:ext cx="2853281" cy="6707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98" y="5888899"/>
            <a:ext cx="3519149" cy="6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Incidence Streams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altLang="zh-CN" smtClean="0"/>
              <a:t>3 Pass Algorithm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smtClean="0"/>
              <a:t>Estimated triangle count</a:t>
            </a:r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Instance count and approximation quality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44" y="2274716"/>
            <a:ext cx="4505325" cy="213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97" y="1690688"/>
            <a:ext cx="4791075" cy="34766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5424069" y="1907177"/>
            <a:ext cx="671931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20" y="4775855"/>
            <a:ext cx="3286125" cy="733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0" y="5968091"/>
            <a:ext cx="2200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Incidence Streams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 Pass Algorithm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en-US" altLang="zh-CN" sz="2000" smtClean="0"/>
              <a:t>start 3log|V| instances of the streaming algorithm, an instance for each guess        of the number of length-2-paths in the {1, 2, 4, 8, …, |V|</a:t>
            </a:r>
            <a:r>
              <a:rPr lang="en-US" altLang="zh-CN" sz="2000" baseline="30000" smtClean="0"/>
              <a:t>3</a:t>
            </a:r>
            <a:r>
              <a:rPr lang="en-US" altLang="zh-CN" sz="2000" smtClean="0"/>
              <a:t>}.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smtClean="0"/>
              <a:t>Estimated triangle count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Instance count and approximation quality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9" y="4243841"/>
            <a:ext cx="3257550" cy="695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229737" y="2864271"/>
                <a:ext cx="385875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li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~</m:t>
                          </m:r>
                        </m:lim>
                      </m:limUp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737" y="2864271"/>
                <a:ext cx="385875" cy="450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39" y="5854879"/>
            <a:ext cx="3082811" cy="6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Enviroments</a:t>
            </a:r>
          </a:p>
          <a:p>
            <a:pPr marL="0" indent="0">
              <a:buNone/>
            </a:pPr>
            <a:r>
              <a:rPr lang="en-US" altLang="zh-CN" sz="1800" smtClean="0"/>
              <a:t>    </a:t>
            </a:r>
            <a:r>
              <a:rPr lang="en-US" altLang="zh-CN" smtClean="0"/>
              <a:t>·</a:t>
            </a:r>
            <a:r>
              <a:rPr lang="en-US" altLang="zh-CN" sz="1800" smtClean="0"/>
              <a:t> codes </a:t>
            </a:r>
            <a:r>
              <a:rPr lang="en-US" altLang="zh-CN" sz="1800"/>
              <a:t>were written in C/C++, and compiled with the gcc compiler version 3.2.2</a:t>
            </a:r>
            <a:r>
              <a:rPr lang="en-US" altLang="zh-CN" sz="1800"/>
              <a:t>.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    </a:t>
            </a:r>
            <a:r>
              <a:rPr lang="en-US" altLang="zh-CN" smtClean="0"/>
              <a:t>·</a:t>
            </a:r>
            <a:r>
              <a:rPr lang="en-US" altLang="zh-CN" sz="1800" smtClean="0"/>
              <a:t> experiments </a:t>
            </a:r>
            <a:r>
              <a:rPr lang="en-US" altLang="zh-CN" sz="1800"/>
              <a:t>were performed on a 2.4 GHz Intel Pentium IV computer with 512 MB of RAM, running Linux, and compiled with g++ version 3.3.2</a:t>
            </a:r>
            <a:r>
              <a:rPr lang="en-US" altLang="zh-CN" sz="1800"/>
              <a:t>. </a:t>
            </a: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    </a:t>
            </a:r>
            <a:r>
              <a:rPr lang="en-US" altLang="zh-CN" smtClean="0"/>
              <a:t>·</a:t>
            </a:r>
            <a:r>
              <a:rPr lang="en-US" altLang="zh-CN" sz="1800" smtClean="0"/>
              <a:t> experiments </a:t>
            </a:r>
            <a:r>
              <a:rPr lang="en-US" altLang="zh-CN" sz="1800"/>
              <a:t>for the webgraph were performed in a 2.8 GHz Intel Pentium IV computer with 1 GB of RAM, </a:t>
            </a:r>
            <a:r>
              <a:rPr lang="en-US" altLang="zh-CN" sz="1800"/>
              <a:t>running </a:t>
            </a:r>
            <a:r>
              <a:rPr lang="en-US" altLang="zh-CN" sz="1800" smtClean="0"/>
              <a:t>Linux, </a:t>
            </a:r>
            <a:r>
              <a:rPr lang="en-US" altLang="zh-CN" sz="1800" smtClean="0"/>
              <a:t>due to space requirements</a:t>
            </a:r>
            <a:r>
              <a:rPr lang="en-US" altLang="zh-CN" sz="180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/>
          </a:p>
          <a:p>
            <a:pPr lvl="0"/>
            <a:r>
              <a:rPr lang="en-US" altLang="zh-CN" smtClean="0">
                <a:solidFill>
                  <a:prstClr val="black"/>
                </a:solidFill>
              </a:rPr>
              <a:t>Contents</a:t>
            </a:r>
          </a:p>
          <a:p>
            <a:pPr marL="0" lvl="0" indent="0">
              <a:buNone/>
            </a:pPr>
            <a:r>
              <a:rPr lang="en-US" altLang="zh-CN" sz="1800" smtClean="0">
                <a:solidFill>
                  <a:prstClr val="black"/>
                </a:solidFill>
              </a:rPr>
              <a:t>    </a:t>
            </a:r>
            <a:r>
              <a:rPr lang="en-US" altLang="zh-CN" smtClean="0">
                <a:solidFill>
                  <a:prstClr val="black"/>
                </a:solidFill>
              </a:rPr>
              <a:t>· </a:t>
            </a:r>
            <a:r>
              <a:rPr lang="en-US" altLang="zh-CN" sz="1800" smtClean="0">
                <a:solidFill>
                  <a:prstClr val="black"/>
                </a:solidFill>
              </a:rPr>
              <a:t>1 pass algorithm for arbitrary streams</a:t>
            </a:r>
          </a:p>
          <a:p>
            <a:pPr marL="0" lvl="0" indent="0">
              <a:buNone/>
            </a:pPr>
            <a:r>
              <a:rPr lang="en-US" altLang="zh-CN" sz="1800" smtClean="0">
                <a:solidFill>
                  <a:prstClr val="black"/>
                </a:solidFill>
              </a:rPr>
              <a:t>    </a:t>
            </a:r>
            <a:r>
              <a:rPr lang="en-US" altLang="zh-CN" smtClean="0">
                <a:solidFill>
                  <a:prstClr val="black"/>
                </a:solidFill>
              </a:rPr>
              <a:t>· </a:t>
            </a:r>
            <a:r>
              <a:rPr lang="en-US" altLang="zh-CN" sz="1800" smtClean="0">
                <a:solidFill>
                  <a:prstClr val="black"/>
                </a:solidFill>
              </a:rPr>
              <a:t>1 pass algorithm for incidence streams</a:t>
            </a:r>
            <a:endParaRPr lang="en-US" altLang="zh-CN" sz="180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1553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6319"/>
            <a:ext cx="10515600" cy="544168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smtClean="0"/>
              <a:t>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smtClean="0"/>
              <a:t>    </a:t>
            </a:r>
            <a:r>
              <a:rPr lang="en-US" altLang="zh-CN" smtClean="0"/>
              <a:t>·</a:t>
            </a:r>
            <a:r>
              <a:rPr lang="en-US" altLang="zh-CN" sz="1800" smtClean="0"/>
              <a:t> one instance webgraph, 135 million nodes, 1 billion edges obtained from a graph extracted in 2001 by the WebBase project at Stanford.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smtClean="0"/>
              <a:t>    </a:t>
            </a:r>
            <a:r>
              <a:rPr lang="en-US" altLang="zh-CN" smtClean="0"/>
              <a:t>·</a:t>
            </a:r>
            <a:r>
              <a:rPr lang="en-US" altLang="zh-CN" sz="1800" smtClean="0"/>
              <a:t> </a:t>
            </a:r>
            <a:r>
              <a:rPr lang="en-US" altLang="zh-CN" sz="1800"/>
              <a:t>instances used in the experiments reported </a:t>
            </a:r>
            <a:r>
              <a:rPr lang="en-US" altLang="zh-CN" sz="1800"/>
              <a:t>in </a:t>
            </a:r>
            <a:r>
              <a:rPr lang="en-US" altLang="zh-CN" sz="1800" smtClean="0"/>
              <a:t>[ Finding,counting and listing all triangles in large graphs, anexperimental study., WEA, 2005, pp. 606–609] . </a:t>
            </a:r>
          </a:p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 smtClean="0"/>
              <a:t>    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/>
              <a:t> </a:t>
            </a:r>
            <a:r>
              <a:rPr lang="en-US" altLang="zh-CN" smtClean="0"/>
              <a:t> ·</a:t>
            </a:r>
            <a:r>
              <a:rPr lang="en-US" altLang="zh-CN" sz="1800" smtClean="0"/>
              <a:t> </a:t>
            </a:r>
            <a:r>
              <a:rPr lang="en-US" altLang="zh-CN" sz="1800"/>
              <a:t>instances is originated from the link structure of </a:t>
            </a:r>
            <a:r>
              <a:rPr lang="en-US" altLang="zh-CN" sz="1800"/>
              <a:t>WikipediaWikipedia</a:t>
            </a:r>
            <a:r>
              <a:rPr lang="en-US" altLang="zh-CN" sz="1800" smtClean="0"/>
              <a:t>. Each </a:t>
            </a:r>
            <a:r>
              <a:rPr lang="en-US" altLang="zh-CN" sz="1800"/>
              <a:t>article is a node and each hyperlink between nodes identifies a </a:t>
            </a:r>
            <a:r>
              <a:rPr lang="en-US" altLang="zh-CN" sz="1800"/>
              <a:t>directed </a:t>
            </a:r>
            <a:r>
              <a:rPr lang="en-US" altLang="zh-CN" sz="1800" smtClean="0"/>
              <a:t>arc. </a:t>
            </a:r>
            <a:r>
              <a:rPr lang="en-US" altLang="zh-CN" sz="1800"/>
              <a:t>The experiments were performed considering the graphs wikiEN, wikiDE, wikiFR, wikiES, wikiIT and wikiPT, extracted from the English, German, French, Spanish, Italian and Portuguese languages</a:t>
            </a:r>
            <a:r>
              <a:rPr lang="en-US" altLang="zh-CN" sz="1800"/>
              <a:t>, </a:t>
            </a:r>
            <a:r>
              <a:rPr lang="en-US" altLang="zh-CN" sz="1800" smtClean="0"/>
              <a:t>respectively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19969" y="3132999"/>
            <a:ext cx="5124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0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 Result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olidFill>
                  <a:prstClr val="black"/>
                </a:solidFill>
              </a:rPr>
              <a:t>1 </a:t>
            </a:r>
            <a:r>
              <a:rPr lang="en-US" altLang="zh-CN">
                <a:solidFill>
                  <a:prstClr val="black"/>
                </a:solidFill>
              </a:rPr>
              <a:t>pass algorithm for </a:t>
            </a:r>
            <a:r>
              <a:rPr lang="en-US" altLang="zh-CN">
                <a:solidFill>
                  <a:prstClr val="black"/>
                </a:solidFill>
              </a:rPr>
              <a:t>arbitrary </a:t>
            </a:r>
            <a:r>
              <a:rPr lang="en-US" altLang="zh-CN" smtClean="0">
                <a:solidFill>
                  <a:prstClr val="black"/>
                </a:solidFill>
              </a:rPr>
              <a:t>streams</a:t>
            </a:r>
            <a:endParaRPr lang="en-US" altLang="zh-CN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0" y="2358220"/>
            <a:ext cx="7326357" cy="4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5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Experiment Result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prstClr val="black"/>
                </a:solidFill>
              </a:rPr>
              <a:t>1 </a:t>
            </a:r>
            <a:r>
              <a:rPr lang="en-US" altLang="zh-CN">
                <a:solidFill>
                  <a:prstClr val="black"/>
                </a:solidFill>
              </a:rPr>
              <a:t>pass algorithm for </a:t>
            </a:r>
            <a:r>
              <a:rPr lang="en-US" altLang="zh-CN">
                <a:solidFill>
                  <a:prstClr val="black"/>
                </a:solidFill>
              </a:rPr>
              <a:t>incidence </a:t>
            </a:r>
            <a:r>
              <a:rPr lang="en-US" altLang="zh-CN" smtClean="0">
                <a:solidFill>
                  <a:prstClr val="black"/>
                </a:solidFill>
              </a:rPr>
              <a:t>streams</a:t>
            </a:r>
            <a:endParaRPr lang="en-US" altLang="zh-CN">
              <a:solidFill>
                <a:prstClr val="black"/>
              </a:solidFill>
            </a:endParaRPr>
          </a:p>
          <a:p>
            <a:pPr lvl="0"/>
            <a:endParaRPr lang="en-US" altLang="zh-CN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38" y="2266951"/>
            <a:ext cx="6859748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Streaming </a:t>
            </a:r>
            <a:r>
              <a:rPr lang="en-US" altLang="zh-CN" smtClean="0"/>
              <a:t>Graph Processing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001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We consume events in </a:t>
            </a:r>
            <a:r>
              <a:rPr lang="en-US" altLang="zh-CN" b="1"/>
              <a:t>real-time</a:t>
            </a:r>
          </a:p>
          <a:p>
            <a:pPr marL="0" indent="0">
              <a:buNone/>
            </a:pPr>
            <a:r>
              <a:rPr lang="en-US" altLang="zh-CN" smtClean="0"/>
              <a:t>     • Get </a:t>
            </a:r>
            <a:r>
              <a:rPr lang="en-US" altLang="zh-CN"/>
              <a:t>results </a:t>
            </a:r>
            <a:r>
              <a:rPr lang="en-US" altLang="zh-CN" i="1"/>
              <a:t>faster</a:t>
            </a:r>
          </a:p>
          <a:p>
            <a:pPr marL="0" indent="0">
              <a:buNone/>
            </a:pPr>
            <a:r>
              <a:rPr lang="en-US" altLang="zh-CN" smtClean="0"/>
              <a:t>	• </a:t>
            </a:r>
            <a:r>
              <a:rPr lang="en-US" altLang="zh-CN"/>
              <a:t>No need to wait for the job </a:t>
            </a:r>
            <a:r>
              <a:rPr lang="en-US" altLang="zh-CN"/>
              <a:t>to </a:t>
            </a:r>
            <a:r>
              <a:rPr lang="en-US" altLang="zh-CN" smtClean="0"/>
              <a:t>finish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• </a:t>
            </a:r>
            <a:r>
              <a:rPr lang="en-US" altLang="zh-CN"/>
              <a:t>Get results </a:t>
            </a:r>
            <a:r>
              <a:rPr lang="en-US" altLang="zh-CN" i="1"/>
              <a:t>continuously</a:t>
            </a:r>
          </a:p>
          <a:p>
            <a:pPr marL="0" indent="0">
              <a:buNone/>
            </a:pPr>
            <a:r>
              <a:rPr lang="en-US" altLang="zh-CN" smtClean="0"/>
              <a:t>	• </a:t>
            </a:r>
            <a:r>
              <a:rPr lang="en-US" altLang="zh-CN"/>
              <a:t>Process </a:t>
            </a:r>
            <a:r>
              <a:rPr lang="en-US" altLang="zh-CN" i="1"/>
              <a:t>unbounded </a:t>
            </a:r>
            <a:r>
              <a:rPr lang="en-US" altLang="zh-CN"/>
              <a:t>number of events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approximations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463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mtClean="0"/>
              <a:t>Memory limitations</a:t>
            </a:r>
          </a:p>
          <a:p>
            <a:pPr marL="0" indent="0">
              <a:buNone/>
            </a:pPr>
            <a:r>
              <a:rPr lang="en-US" altLang="zh-CN" smtClean="0"/>
              <a:t>	- internet/web graph (2</a:t>
            </a:r>
            <a:r>
              <a:rPr lang="en-US" altLang="zh-CN" baseline="30000" smtClean="0"/>
              <a:t>64</a:t>
            </a:r>
            <a:r>
              <a:rPr lang="en-US" altLang="zh-CN" smtClean="0"/>
              <a:t> possible edges) 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online social networks (10</a:t>
            </a:r>
            <a:r>
              <a:rPr lang="en-US" altLang="zh-CN" baseline="30000" smtClean="0"/>
              <a:t>11</a:t>
            </a:r>
            <a:r>
              <a:rPr lang="en-US" altLang="zh-CN" smtClean="0"/>
              <a:t> edges) </a:t>
            </a:r>
          </a:p>
          <a:p>
            <a:r>
              <a:rPr lang="en-US" altLang="zh-CN" smtClean="0"/>
              <a:t>Update time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real-time update</a:t>
            </a:r>
          </a:p>
          <a:p>
            <a:r>
              <a:rPr lang="en-US" altLang="zh-CN" smtClean="0"/>
              <a:t>No necessary exact answer</a:t>
            </a:r>
          </a:p>
          <a:p>
            <a:pPr marL="0" indent="0">
              <a:buNone/>
            </a:pPr>
            <a:r>
              <a:rPr lang="en-US" altLang="zh-CN" smtClean="0"/>
              <a:t>	- connectivity / reachability between nodes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triangle count 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pagerank / topk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· · ·</a:t>
            </a:r>
          </a:p>
        </p:txBody>
      </p:sp>
    </p:spTree>
    <p:extLst>
      <p:ext uri="{BB962C8B-B14F-4D97-AF65-F5344CB8AC3E}">
        <p14:creationId xmlns:p14="http://schemas.microsoft.com/office/powerpoint/2010/main" val="334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estimate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Sample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no preservation of graph elements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do sampling with graph stream</a:t>
            </a:r>
          </a:p>
          <a:p>
            <a:r>
              <a:rPr lang="en-US" altLang="zh-CN" smtClean="0"/>
              <a:t>Summarization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preserve graph elements and even structure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far smaller space than original graph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update with graph stream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summarize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Spanners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connectivity of graph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distance</a:t>
            </a:r>
          </a:p>
          <a:p>
            <a:r>
              <a:rPr lang="en-US" altLang="zh-CN" smtClean="0"/>
              <a:t>Sparsifiers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all cuts of graph</a:t>
            </a:r>
          </a:p>
          <a:p>
            <a:r>
              <a:rPr lang="en-US" altLang="zh-CN" smtClean="0"/>
              <a:t>Sketches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</a:t>
            </a:r>
            <a:r>
              <a:rPr lang="en-US" altLang="zh-CN"/>
              <a:t>homomorphic </a:t>
            </a:r>
            <a:r>
              <a:rPr lang="en-US" altLang="zh-CN" smtClean="0"/>
              <a:t>properties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- node/edge/path/subgraph</a:t>
            </a:r>
          </a:p>
        </p:txBody>
      </p:sp>
    </p:spTree>
    <p:extLst>
      <p:ext uri="{BB962C8B-B14F-4D97-AF65-F5344CB8AC3E}">
        <p14:creationId xmlns:p14="http://schemas.microsoft.com/office/powerpoint/2010/main" val="9378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Graph Stream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Stream of edges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            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215794" y="2347351"/>
                <a:ext cx="38692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smtClean="0"/>
                        <m:t>S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,...,</m:t>
                          </m:r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94" y="2347351"/>
                <a:ext cx="3869201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1142999" y="3657599"/>
            <a:ext cx="391886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64573" y="4490560"/>
            <a:ext cx="391886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57601" y="3657599"/>
            <a:ext cx="391886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00300" y="3657599"/>
            <a:ext cx="391886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cxnSp>
        <p:nvCxnSpPr>
          <p:cNvPr id="10" name="直接连接符 9"/>
          <p:cNvCxnSpPr>
            <a:stCxn id="5" idx="5"/>
            <a:endCxn id="6" idx="1"/>
          </p:cNvCxnSpPr>
          <p:nvPr/>
        </p:nvCxnSpPr>
        <p:spPr>
          <a:xfrm>
            <a:off x="1477495" y="3992095"/>
            <a:ext cx="344468" cy="55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6"/>
          </p:cNvCxnSpPr>
          <p:nvPr/>
        </p:nvCxnSpPr>
        <p:spPr>
          <a:xfrm>
            <a:off x="1534885" y="3853542"/>
            <a:ext cx="86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7"/>
            <a:endCxn id="8" idx="3"/>
          </p:cNvCxnSpPr>
          <p:nvPr/>
        </p:nvCxnSpPr>
        <p:spPr>
          <a:xfrm flipV="1">
            <a:off x="2099069" y="3992095"/>
            <a:ext cx="358621" cy="55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6"/>
            <a:endCxn id="7" idx="2"/>
          </p:cNvCxnSpPr>
          <p:nvPr/>
        </p:nvCxnSpPr>
        <p:spPr>
          <a:xfrm>
            <a:off x="2792186" y="3853542"/>
            <a:ext cx="86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2226799" y="5235129"/>
                <a:ext cx="56295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smtClean="0"/>
                        <m:t>S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sz="3600" i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〉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0"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360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799" y="5235129"/>
                <a:ext cx="562955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Counting Triangles in Data Streams (sample)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>
                <a:solidFill>
                  <a:prstClr val="black"/>
                </a:solidFill>
              </a:rPr>
              <a:t>Arbitrary Streams</a:t>
            </a:r>
          </a:p>
          <a:p>
            <a:pPr marL="0" lvl="0" indent="0">
              <a:buNone/>
            </a:pPr>
            <a:r>
              <a:rPr lang="en-US" altLang="zh-CN">
                <a:solidFill>
                  <a:prstClr val="black"/>
                </a:solidFill>
              </a:rPr>
              <a:t>	</a:t>
            </a:r>
            <a:r>
              <a:rPr lang="en-US" altLang="zh-CN" smtClean="0">
                <a:solidFill>
                  <a:prstClr val="black"/>
                </a:solidFill>
              </a:rPr>
              <a:t>- 3 Pass Algorithm</a:t>
            </a:r>
          </a:p>
          <a:p>
            <a:pPr marL="0" lvl="0" indent="0">
              <a:buNone/>
            </a:pPr>
            <a:r>
              <a:rPr lang="en-US" altLang="zh-CN">
                <a:solidFill>
                  <a:prstClr val="black"/>
                </a:solidFill>
              </a:rPr>
              <a:t>	</a:t>
            </a:r>
            <a:r>
              <a:rPr lang="en-US" altLang="zh-CN" smtClean="0">
                <a:solidFill>
                  <a:prstClr val="black"/>
                </a:solidFill>
              </a:rPr>
              <a:t>- 1 Pass Algorithm</a:t>
            </a:r>
          </a:p>
          <a:p>
            <a:pPr lvl="0"/>
            <a:r>
              <a:rPr lang="en-US" altLang="zh-CN" smtClean="0">
                <a:solidFill>
                  <a:prstClr val="black"/>
                </a:solidFill>
              </a:rPr>
              <a:t>Incidence Streams</a:t>
            </a:r>
          </a:p>
          <a:p>
            <a:pPr marL="0" lvl="0" indent="0">
              <a:buNone/>
            </a:pPr>
            <a:r>
              <a:rPr lang="en-US" altLang="zh-CN">
                <a:solidFill>
                  <a:prstClr val="black"/>
                </a:solidFill>
              </a:rPr>
              <a:t>	</a:t>
            </a:r>
            <a:r>
              <a:rPr lang="en-US" altLang="zh-CN" smtClean="0">
                <a:solidFill>
                  <a:prstClr val="black"/>
                </a:solidFill>
              </a:rPr>
              <a:t>- 3 Pass Algorithm</a:t>
            </a:r>
          </a:p>
          <a:p>
            <a:pPr marL="0" lvl="0" indent="0">
              <a:buNone/>
            </a:pPr>
            <a:r>
              <a:rPr lang="en-US" altLang="zh-CN">
                <a:solidFill>
                  <a:prstClr val="black"/>
                </a:solidFill>
              </a:rPr>
              <a:t>	</a:t>
            </a:r>
            <a:r>
              <a:rPr lang="en-US" altLang="zh-CN" smtClean="0">
                <a:solidFill>
                  <a:prstClr val="black"/>
                </a:solidFill>
              </a:rPr>
              <a:t>- 1 Pass Algorithm</a:t>
            </a:r>
            <a:endParaRPr lang="en-US" altLang="zh-CN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12925" y="776058"/>
            <a:ext cx="8576400" cy="58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Arbitrary Streams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altLang="zh-CN" smtClean="0"/>
              <a:t>3 Pass Algorithm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smtClean="0"/>
              <a:t>Estimated triangle count</a:t>
            </a:r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Instance count and approximation quality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8651"/>
            <a:ext cx="4524375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" y="4857407"/>
            <a:ext cx="2968954" cy="402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98" y="5888899"/>
            <a:ext cx="3519149" cy="6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429</Words>
  <Application>Microsoft Office PowerPoint</Application>
  <PresentationFormat>宽屏</PresentationFormat>
  <Paragraphs>116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Office 主题</vt:lpstr>
      <vt:lpstr>Counting Triangles in Data Streams</vt:lpstr>
      <vt:lpstr>Why Streaming Graph Processing</vt:lpstr>
      <vt:lpstr>Why approximations</vt:lpstr>
      <vt:lpstr>How estimate</vt:lpstr>
      <vt:lpstr>How summarize</vt:lpstr>
      <vt:lpstr>Graph Stream </vt:lpstr>
      <vt:lpstr>Counting Triangles in Data Streams (sample)</vt:lpstr>
      <vt:lpstr>PowerPoint 演示文稿</vt:lpstr>
      <vt:lpstr>Arbitrary Streams</vt:lpstr>
      <vt:lpstr>Arbitrary Streams</vt:lpstr>
      <vt:lpstr>Incidence Streams</vt:lpstr>
      <vt:lpstr>Incidence Streams</vt:lpstr>
      <vt:lpstr>Experiments</vt:lpstr>
      <vt:lpstr>Experiments</vt:lpstr>
      <vt:lpstr>Experiment Result</vt:lpstr>
      <vt:lpstr>Experiment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Triangles in Data Streams</dc:title>
  <dc:creator>test</dc:creator>
  <cp:lastModifiedBy>test</cp:lastModifiedBy>
  <cp:revision>86</cp:revision>
  <cp:lastPrinted>2016-12-16T03:20:51Z</cp:lastPrinted>
  <dcterms:created xsi:type="dcterms:W3CDTF">2016-12-15T15:59:57Z</dcterms:created>
  <dcterms:modified xsi:type="dcterms:W3CDTF">2016-12-16T03:36:23Z</dcterms:modified>
</cp:coreProperties>
</file>