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78" r:id="rId2"/>
    <p:sldMasterId id="2147483809" r:id="rId3"/>
    <p:sldMasterId id="2147483817" r:id="rId4"/>
    <p:sldMasterId id="2147483822" r:id="rId5"/>
  </p:sldMasterIdLst>
  <p:notesMasterIdLst>
    <p:notesMasterId r:id="rId11"/>
  </p:notesMasterIdLst>
  <p:sldIdLst>
    <p:sldId id="256" r:id="rId6"/>
    <p:sldId id="368" r:id="rId7"/>
    <p:sldId id="376" r:id="rId8"/>
    <p:sldId id="369" r:id="rId9"/>
    <p:sldId id="267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2202" y="12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57988A-EEA9-42D2-816B-2CCF8E29E3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66AED9F-E121-4024-AD41-6A174F96AA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A323733-12C0-4236-A9D8-5D4FC4EFC2CA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41BD6A-AADC-4574-A15C-7111EF466D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5815B9B-3CE7-4BDB-BA59-97BCC95FC9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2BFC7F1-ED9F-4604-8C02-6129EF84B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B024A2-8428-4CDD-B87D-6149EB1F87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672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sz="3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0730432-7EF6-4C4D-B7A6-3CC50DF6A9DE}"/>
              </a:ext>
            </a:extLst>
          </p:cNvPr>
          <p:cNvSpPr txBox="1"/>
          <p:nvPr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sz="3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1263D7-9F1C-4E07-8DB5-8F856A1B8761}"/>
              </a:ext>
            </a:extLst>
          </p:cNvPr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82794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387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03510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36412"/>
            <a:ext cx="11137899" cy="484491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2909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11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9A9F1-19D8-4D9A-90B8-DF0CAC79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A0C849F-5E91-49CE-B5EE-F647C5539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0775" y="1484784"/>
            <a:ext cx="8425705" cy="4177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A74C92-B00D-44F7-8326-C15FA9279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427" y="5949652"/>
            <a:ext cx="8280400" cy="431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3226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sp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D4AB853-C682-47C1-B33C-657DE307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2852936"/>
            <a:ext cx="11137899" cy="1296144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8" descr="Gold bar">
            <a:extLst>
              <a:ext uri="{FF2B5EF4-FFF2-40B4-BE49-F238E27FC236}">
                <a16:creationId xmlns:a16="http://schemas.microsoft.com/office/drawing/2014/main" id="{EC856B10-B2B3-4937-9D53-A7E638CD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2" y="4149080"/>
            <a:ext cx="3827585" cy="201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9" descr="Orange bar">
            <a:extLst>
              <a:ext uri="{FF2B5EF4-FFF2-40B4-BE49-F238E27FC236}">
                <a16:creationId xmlns:a16="http://schemas.microsoft.com/office/drawing/2014/main" id="{7A621C23-F3F0-461C-BC8B-CDCB0483B4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32387" y="4149080"/>
            <a:ext cx="3825631" cy="201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angle 10" descr="Slate bar">
            <a:extLst>
              <a:ext uri="{FF2B5EF4-FFF2-40B4-BE49-F238E27FC236}">
                <a16:creationId xmlns:a16="http://schemas.microsoft.com/office/drawing/2014/main" id="{3430577D-88FB-42D7-973C-EACA1B7666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58016" y="4149080"/>
            <a:ext cx="382758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832352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2F473D1-9F65-420A-9356-8226D357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88640"/>
            <a:ext cx="11158415" cy="792088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D0F0CA-8AD2-4246-9A61-C9C6D7F8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96754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defRPr sz="3200" b="0">
                <a:solidFill>
                  <a:srgbClr val="000099"/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738"/>
              </a:spcBef>
              <a:defRPr sz="2800" b="0">
                <a:solidFill>
                  <a:srgbClr val="000099"/>
                </a:solidFill>
                <a:latin typeface="+mn-ea"/>
                <a:ea typeface="+mn-ea"/>
              </a:defRPr>
            </a:lvl2pPr>
            <a:lvl3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3pPr>
            <a:lvl4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10000"/>
              </a:lnSpc>
              <a:spcBef>
                <a:spcPts val="738"/>
              </a:spcBef>
              <a:defRPr sz="2462" b="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D5CD42-9079-4B1E-895A-85B4688151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7" descr="Gold bar">
            <a:extLst>
              <a:ext uri="{FF2B5EF4-FFF2-40B4-BE49-F238E27FC236}">
                <a16:creationId xmlns:a16="http://schemas.microsoft.com/office/drawing/2014/main" id="{2CC5EC15-8C7D-448E-89B3-541D1EE7B7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Orange bar">
            <a:extLst>
              <a:ext uri="{FF2B5EF4-FFF2-40B4-BE49-F238E27FC236}">
                <a16:creationId xmlns:a16="http://schemas.microsoft.com/office/drawing/2014/main" id="{07F839C5-4FA0-48A5-A0F8-C608635C9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0" descr="Slate bar">
            <a:extLst>
              <a:ext uri="{FF2B5EF4-FFF2-40B4-BE49-F238E27FC236}">
                <a16:creationId xmlns:a16="http://schemas.microsoft.com/office/drawing/2014/main" id="{1294C67E-DF23-47C0-BFF1-B4CCF81EBB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954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48876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3AE97-95A3-4070-A859-B359C6905406}"/>
              </a:ext>
            </a:extLst>
          </p:cNvPr>
          <p:cNvSpPr txBox="1"/>
          <p:nvPr userDrawn="1"/>
        </p:nvSpPr>
        <p:spPr>
          <a:xfrm>
            <a:off x="4223792" y="662392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345363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9626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2595596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Windows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316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326767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Windows 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程序开发</a:t>
            </a:r>
          </a:p>
        </p:txBody>
      </p:sp>
    </p:spTree>
    <p:extLst>
      <p:ext uri="{BB962C8B-B14F-4D97-AF65-F5344CB8AC3E}">
        <p14:creationId xmlns:p14="http://schemas.microsoft.com/office/powerpoint/2010/main" val="122544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47078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Windows Form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WPF</a:t>
            </a:r>
            <a:r>
              <a: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495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2883629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1.4 UWP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FLUENT</a:t>
            </a:r>
          </a:p>
        </p:txBody>
      </p:sp>
    </p:spTree>
    <p:extLst>
      <p:ext uri="{BB962C8B-B14F-4D97-AF65-F5344CB8AC3E}">
        <p14:creationId xmlns:p14="http://schemas.microsoft.com/office/powerpoint/2010/main" val="1331196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3171660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en-US" altLang="zh-CN" sz="16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WinUI</a:t>
            </a:r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XAML</a:t>
            </a:r>
          </a:p>
        </p:txBody>
      </p:sp>
    </p:spTree>
    <p:extLst>
      <p:ext uri="{BB962C8B-B14F-4D97-AF65-F5344CB8AC3E}">
        <p14:creationId xmlns:p14="http://schemas.microsoft.com/office/powerpoint/2010/main" val="3246677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326767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…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147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hapt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154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394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90475" y="3104762"/>
            <a:ext cx="5415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BIG DATA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ANALYTICS AND PROCESSING</a:t>
            </a:r>
            <a:endParaRPr lang="zh-CN" altLang="en-US" sz="280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https://gitee.com/wuhanuniversity/bigData</a:t>
            </a:r>
          </a:p>
        </p:txBody>
      </p:sp>
    </p:spTree>
    <p:extLst>
      <p:ext uri="{BB962C8B-B14F-4D97-AF65-F5344CB8AC3E}">
        <p14:creationId xmlns:p14="http://schemas.microsoft.com/office/powerpoint/2010/main" val="2067586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5680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718064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09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2660" y="29552"/>
            <a:ext cx="3243091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3368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DA85D059-452B-4F89-84C2-4D1B7B5B5E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660" y="29552"/>
            <a:ext cx="3243091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Windows Programming</a:t>
            </a:r>
          </a:p>
        </p:txBody>
      </p:sp>
    </p:spTree>
    <p:extLst>
      <p:ext uri="{BB962C8B-B14F-4D97-AF65-F5344CB8AC3E}">
        <p14:creationId xmlns:p14="http://schemas.microsoft.com/office/powerpoint/2010/main" val="1195953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E5DE8411-1120-46FB-96EF-563FC193AC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660" y="29552"/>
            <a:ext cx="3243091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3 Windows Form and WPF</a:t>
            </a:r>
          </a:p>
        </p:txBody>
      </p:sp>
    </p:spTree>
    <p:extLst>
      <p:ext uri="{BB962C8B-B14F-4D97-AF65-F5344CB8AC3E}">
        <p14:creationId xmlns:p14="http://schemas.microsoft.com/office/powerpoint/2010/main" val="454366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18C91F3A-8E68-466F-AE23-D59EE35362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660" y="29552"/>
            <a:ext cx="3243091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4 UWP, XAML and FLUENT</a:t>
            </a:r>
          </a:p>
        </p:txBody>
      </p:sp>
    </p:spTree>
    <p:extLst>
      <p:ext uri="{BB962C8B-B14F-4D97-AF65-F5344CB8AC3E}">
        <p14:creationId xmlns:p14="http://schemas.microsoft.com/office/powerpoint/2010/main" val="39063151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BB6C3244-6825-4D84-BA05-EADB6E8609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660" y="29552"/>
            <a:ext cx="3687076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1. 5 </a:t>
            </a:r>
            <a:r>
              <a:rPr lang="en-US" altLang="zh-CN" sz="16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winRT</a:t>
            </a:r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600" b="1" dirty="0" err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WinUI</a:t>
            </a:r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WebView2</a:t>
            </a:r>
          </a:p>
        </p:txBody>
      </p:sp>
    </p:spTree>
    <p:extLst>
      <p:ext uri="{BB962C8B-B14F-4D97-AF65-F5344CB8AC3E}">
        <p14:creationId xmlns:p14="http://schemas.microsoft.com/office/powerpoint/2010/main" val="6607793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5781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ls_chin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1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2615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77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48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+mj-ea"/>
                <a:ea typeface="+mj-ea"/>
              </a:rPr>
              <a:t>Add title here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F14666-5E7B-46CE-8D6D-A8ACBEC78CEB}"/>
              </a:ext>
            </a:extLst>
          </p:cNvPr>
          <p:cNvSpPr txBox="1"/>
          <p:nvPr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54597FA-412F-407F-B867-7B99C25207AE}"/>
              </a:ext>
            </a:extLst>
          </p:cNvPr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0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271464" y="67065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3B20BC5-73B8-432B-8243-DF1F4DD19DEB}"/>
              </a:ext>
            </a:extLst>
          </p:cNvPr>
          <p:cNvSpPr txBox="1">
            <a:spLocks/>
          </p:cNvSpPr>
          <p:nvPr/>
        </p:nvSpPr>
        <p:spPr>
          <a:xfrm>
            <a:off x="9979985" y="6700693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EE7D057-80B6-4CD9-BFFD-AB4A5A788A19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7A9084-A1CB-46D6-8906-97C85C2BD46E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EFF824-3986-4BDC-A30D-5EE54B14EB18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">
            <a:extLst>
              <a:ext uri="{FF2B5EF4-FFF2-40B4-BE49-F238E27FC236}">
                <a16:creationId xmlns:a16="http://schemas.microsoft.com/office/drawing/2014/main" id="{5B954646-CB62-4413-95CB-D384EB336F8C}"/>
              </a:ext>
            </a:extLst>
          </p:cNvPr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57B3F8F7-1D33-4598-9912-03752737F81A}"/>
              </a:ext>
            </a:extLst>
          </p:cNvPr>
          <p:cNvSpPr txBox="1">
            <a:spLocks/>
          </p:cNvSpPr>
          <p:nvPr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0C1EA3CA-C010-467B-B9A1-1821FA4A265E}"/>
              </a:ext>
            </a:extLst>
          </p:cNvPr>
          <p:cNvSpPr txBox="1">
            <a:spLocks/>
          </p:cNvSpPr>
          <p:nvPr/>
        </p:nvSpPr>
        <p:spPr>
          <a:xfrm>
            <a:off x="1283313" y="6715275"/>
            <a:ext cx="564215" cy="147551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9F4BA8F-7B64-4198-9505-0CB5D4D3B366}" type="slidenum">
              <a:rPr lang="en-US" altLang="zh-CN" smtClean="0"/>
              <a:pPr algn="ctr"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ECFC9D-379E-4134-9713-BB7B3841E7D3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8465BC-3234-4268-9033-0B3E9F4699E4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291339-81F2-4447-9CE0-1A291ED8AEDA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1">
            <a:extLst>
              <a:ext uri="{FF2B5EF4-FFF2-40B4-BE49-F238E27FC236}">
                <a16:creationId xmlns:a16="http://schemas.microsoft.com/office/drawing/2014/main" id="{53EC80F4-4AEE-408E-89DA-4658A52C5D1C}"/>
              </a:ext>
            </a:extLst>
          </p:cNvPr>
          <p:cNvSpPr/>
          <p:nvPr/>
        </p:nvSpPr>
        <p:spPr>
          <a:xfrm>
            <a:off x="299881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2021</a:t>
            </a: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FEAC7AA6-6089-47E7-9EC9-2D8430E002FA}"/>
              </a:ext>
            </a:extLst>
          </p:cNvPr>
          <p:cNvSpPr txBox="1">
            <a:spLocks/>
          </p:cNvSpPr>
          <p:nvPr/>
        </p:nvSpPr>
        <p:spPr>
          <a:xfrm>
            <a:off x="1643353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B10508AB-E608-4AEC-A562-2784DE6F54C0}"/>
              </a:ext>
            </a:extLst>
          </p:cNvPr>
          <p:cNvSpPr txBox="1">
            <a:spLocks/>
          </p:cNvSpPr>
          <p:nvPr/>
        </p:nvSpPr>
        <p:spPr>
          <a:xfrm>
            <a:off x="9840416" y="66947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2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 baseline="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+mn-ea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+mn-ea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+mn-ea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7824193" y="20976"/>
            <a:ext cx="4325673" cy="284393"/>
            <a:chOff x="1268" y="3828"/>
            <a:chExt cx="5023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4098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操作系统概述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3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29248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>
                <a:solidFill>
                  <a:schemeClr val="accent1">
                    <a:lumMod val="50000"/>
                  </a:schemeClr>
                </a:solidFill>
              </a:rPr>
              <a:t>‹#›</a:t>
            </a:fld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120315" y="10544"/>
            <a:ext cx="3058548" cy="278468"/>
            <a:chOff x="1475" y="3839"/>
            <a:chExt cx="4774" cy="329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240" y="3846"/>
              <a:ext cx="4009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 </a:t>
              </a:r>
              <a:r>
                <a:rPr lang="zh-CN" altLang="en-US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操作系统概述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475" y="3839"/>
              <a:ext cx="770" cy="329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8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Oval 7">
            <a:extLst>
              <a:ext uri="{FF2B5EF4-FFF2-40B4-BE49-F238E27FC236}">
                <a16:creationId xmlns:a16="http://schemas.microsoft.com/office/drawing/2014/main" id="{603FA2CB-A8F0-4EE9-A139-3FEAE3087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105" name="Picture 10" descr="arrow">
            <a:extLst>
              <a:ext uri="{FF2B5EF4-FFF2-40B4-BE49-F238E27FC236}">
                <a16:creationId xmlns:a16="http://schemas.microsoft.com/office/drawing/2014/main" id="{A14FB15E-4003-41CF-AD8D-64EC48F6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738688"/>
            <a:ext cx="2000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CA31FC2-8641-4D88-A4B5-B47A1B6D1082}"/>
              </a:ext>
            </a:extLst>
          </p:cNvPr>
          <p:cNvSpPr txBox="1"/>
          <p:nvPr/>
        </p:nvSpPr>
        <p:spPr>
          <a:xfrm>
            <a:off x="7924752" y="6178294"/>
            <a:ext cx="296197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执古之道 御今之有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7DA612D-3F7F-4B33-BB48-98514DC8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44" y="2125499"/>
            <a:ext cx="6629226" cy="1325563"/>
          </a:xfrm>
        </p:spPr>
        <p:txBody>
          <a:bodyPr/>
          <a:lstStyle/>
          <a:p>
            <a:pPr algn="ctr"/>
            <a:r>
              <a:rPr lang="zh-CN" altLang="en-US" dirty="0"/>
              <a:t>大数据 </a:t>
            </a:r>
            <a:r>
              <a:rPr lang="en-US" altLang="zh-CN" dirty="0"/>
              <a:t>— </a:t>
            </a:r>
            <a:r>
              <a:rPr lang="zh-CN" altLang="en-US" dirty="0"/>
              <a:t>分析与处理</a:t>
            </a:r>
          </a:p>
        </p:txBody>
      </p:sp>
      <p:pic>
        <p:nvPicPr>
          <p:cNvPr id="26" name="图片 25" descr="C:\teaching\stanford\download.jpgdownload">
            <a:extLst>
              <a:ext uri="{FF2B5EF4-FFF2-40B4-BE49-F238E27FC236}">
                <a16:creationId xmlns:a16="http://schemas.microsoft.com/office/drawing/2014/main" id="{B53CBFF0-D98C-440C-A422-1F2A92BC3872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43130" y="4571970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FCFD9FE-FB57-45CA-B364-DE716A51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pic>
        <p:nvPicPr>
          <p:cNvPr id="7171" name="Picture 12">
            <a:extLst>
              <a:ext uri="{FF2B5EF4-FFF2-40B4-BE49-F238E27FC236}">
                <a16:creationId xmlns:a16="http://schemas.microsoft.com/office/drawing/2014/main" id="{DD3C8A35-8C67-462D-A8E6-B5350D37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471614"/>
            <a:ext cx="5362575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3">
            <a:extLst>
              <a:ext uri="{FF2B5EF4-FFF2-40B4-BE49-F238E27FC236}">
                <a16:creationId xmlns:a16="http://schemas.microsoft.com/office/drawing/2014/main" id="{EB82B675-646F-4096-85C2-421FEE9B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24" y="4114782"/>
            <a:ext cx="5867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搭建起通向“大数据知识空间”的桥梁和纽带</a:t>
            </a:r>
          </a:p>
          <a:p>
            <a:pPr algn="ctr" eaLnBrk="1" hangingPunct="1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构建知识体系、阐明基本原理</a:t>
            </a:r>
          </a:p>
          <a:p>
            <a:pPr algn="ctr" eaLnBrk="1" hangingPunct="1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引导初级实践、了解相关应用</a:t>
            </a:r>
          </a:p>
          <a:p>
            <a:pPr algn="ctr" eaLnBrk="1" hangingPunct="1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为学生在大数据领域“深耕细作”奠定基础、指明方向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13F7AA3-75E7-4340-854F-C800544F0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A8C0AE81-4A69-490D-9D65-359F3B2C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2955898"/>
            <a:ext cx="8252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大数据技术原理与应用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大数据概念、存储、处理、分析与应用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978E232E-4B69-415C-A9F2-C560821B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3352802"/>
            <a:ext cx="7026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厦门大学 林子雨编著    人民邮电出版社     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月第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b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ISBN:978-7-115-44330-4</a:t>
            </a:r>
          </a:p>
        </p:txBody>
      </p:sp>
      <p:pic>
        <p:nvPicPr>
          <p:cNvPr id="8" name="Picture 8" descr="I:\厦大教师\课程\大数据技术基础\教材\2016年人民邮电出版社第2版教材\2017年2月第二版教材封面\大数据技术原理与应用第2版封面描边 .jpg">
            <a:extLst>
              <a:ext uri="{FF2B5EF4-FFF2-40B4-BE49-F238E27FC236}">
                <a16:creationId xmlns:a16="http://schemas.microsoft.com/office/drawing/2014/main" id="{A0EAB94A-919B-4070-8130-BAE2A0D2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6732" y="1600248"/>
            <a:ext cx="2659522" cy="3733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4DF434D9-BB0F-4875-9AD3-9F2D40C84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本课程系统介绍了大数据相关知识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系统地论述了大数据的基本概念、大数据处理架构</a:t>
            </a:r>
            <a:r>
              <a:rPr lang="en-US" altLang="zh-CN" sz="2400"/>
              <a:t>Hadoop</a:t>
            </a:r>
            <a:r>
              <a:rPr lang="zh-CN" altLang="en-US" sz="2400"/>
              <a:t>、分布式文件系统</a:t>
            </a:r>
            <a:r>
              <a:rPr lang="en-US" altLang="zh-CN" sz="2400"/>
              <a:t>HDFS</a:t>
            </a:r>
            <a:r>
              <a:rPr lang="zh-CN" altLang="en-US" sz="2400"/>
              <a:t>、分布式数据库</a:t>
            </a:r>
            <a:r>
              <a:rPr lang="en-US" altLang="zh-CN" sz="2400"/>
              <a:t>HBase</a:t>
            </a:r>
            <a:r>
              <a:rPr lang="zh-CN" altLang="en-US" sz="2400"/>
              <a:t>、</a:t>
            </a:r>
            <a:r>
              <a:rPr lang="en-US" altLang="zh-CN" sz="2400"/>
              <a:t>NoSQL</a:t>
            </a:r>
            <a:r>
              <a:rPr lang="zh-CN" altLang="en-US" sz="2400"/>
              <a:t>数据库、云数据库、分布式并行编程模型</a:t>
            </a:r>
            <a:r>
              <a:rPr lang="en-US" altLang="zh-CN" sz="2400"/>
              <a:t>MapReduce</a:t>
            </a:r>
            <a:r>
              <a:rPr lang="zh-CN" altLang="en-US" sz="2400"/>
              <a:t>、</a:t>
            </a:r>
            <a:r>
              <a:rPr lang="en-US" altLang="zh-CN" sz="2400"/>
              <a:t>Spark</a:t>
            </a:r>
            <a:r>
              <a:rPr lang="zh-CN" altLang="en-US" sz="2400"/>
              <a:t>以及大数据在互联网、生物医学和物流等各个领域的应用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在</a:t>
            </a:r>
            <a:r>
              <a:rPr lang="en-US" altLang="zh-CN" sz="2400"/>
              <a:t>Hadoop</a:t>
            </a:r>
            <a:r>
              <a:rPr lang="zh-CN" altLang="en-US" sz="2400"/>
              <a:t>、</a:t>
            </a:r>
            <a:r>
              <a:rPr lang="en-US" altLang="zh-CN" sz="2400"/>
              <a:t>HDFS</a:t>
            </a:r>
            <a:r>
              <a:rPr lang="zh-CN" altLang="en-US" sz="2400"/>
              <a:t>、</a:t>
            </a:r>
            <a:r>
              <a:rPr lang="en-US" altLang="zh-CN" sz="2400"/>
              <a:t>HBase</a:t>
            </a:r>
            <a:r>
              <a:rPr lang="zh-CN" altLang="en-US" sz="2400"/>
              <a:t>、</a:t>
            </a:r>
            <a:r>
              <a:rPr lang="en-US" altLang="zh-CN" sz="2400"/>
              <a:t>MapReduce</a:t>
            </a:r>
            <a:r>
              <a:rPr lang="zh-CN" altLang="en-US" sz="2400"/>
              <a:t>、</a:t>
            </a:r>
            <a:r>
              <a:rPr lang="en-US" altLang="zh-CN" sz="2400"/>
              <a:t>Spark</a:t>
            </a:r>
            <a:r>
              <a:rPr lang="zh-CN" altLang="en-US" sz="2400"/>
              <a:t>等重要章节，安排了入门级的实践操作，让学生更好地学习和掌握大数据关键技术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6687FF5-7F54-413E-B28D-4B8FB29F3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57784"/>
              </p:ext>
            </p:extLst>
          </p:nvPr>
        </p:nvGraphicFramePr>
        <p:xfrm>
          <a:off x="609744" y="1219258"/>
          <a:ext cx="10972512" cy="531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大数据概述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介绍大数据的基本概念和应用领域，并阐述大数据、云计算和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物联网的相互关系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大数据处理架构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介绍大数据处理架构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分布式文件系统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分布式文件系统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的基本原理和使用方法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分布式数据库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Hbase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分布式数据库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HBase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的基本原理和使用方法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MapReduce</a:t>
                      </a:r>
                      <a:endParaRPr lang="zh-CN" alt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分布式并行编程模型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MapReduce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原理和使用方法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架构再探讨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技术的发展演变过程、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YARN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 Federation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Spark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Spark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原理与基础编程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流计算、图计算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流计算概念和原理、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图计算概念和原理、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Pregel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</a:tbl>
          </a:graphicData>
        </a:graphic>
      </p:graphicFrame>
      <p:sp>
        <p:nvSpPr>
          <p:cNvPr id="3" name="加号 2">
            <a:extLst>
              <a:ext uri="{FF2B5EF4-FFF2-40B4-BE49-F238E27FC236}">
                <a16:creationId xmlns:a16="http://schemas.microsoft.com/office/drawing/2014/main" id="{01CB6D1A-FCDB-405D-8D0F-DB124A086D09}"/>
              </a:ext>
            </a:extLst>
          </p:cNvPr>
          <p:cNvSpPr/>
          <p:nvPr/>
        </p:nvSpPr>
        <p:spPr bwMode="auto">
          <a:xfrm>
            <a:off x="11664951" y="4343376"/>
            <a:ext cx="374494" cy="380990"/>
          </a:xfrm>
          <a:prstGeom prst="mathPlus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6" name="加号 5">
            <a:extLst>
              <a:ext uri="{FF2B5EF4-FFF2-40B4-BE49-F238E27FC236}">
                <a16:creationId xmlns:a16="http://schemas.microsoft.com/office/drawing/2014/main" id="{9AC286B5-91CE-43B3-817D-0EEE5677428D}"/>
              </a:ext>
            </a:extLst>
          </p:cNvPr>
          <p:cNvSpPr/>
          <p:nvPr/>
        </p:nvSpPr>
        <p:spPr bwMode="auto">
          <a:xfrm>
            <a:off x="11664951" y="5410148"/>
            <a:ext cx="374494" cy="380990"/>
          </a:xfrm>
          <a:prstGeom prst="mathPlus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DB762142-B33E-4D02-91FA-FBF6A2A72904}"/>
              </a:ext>
            </a:extLst>
          </p:cNvPr>
          <p:cNvSpPr/>
          <p:nvPr/>
        </p:nvSpPr>
        <p:spPr bwMode="auto">
          <a:xfrm>
            <a:off x="152556" y="2667020"/>
            <a:ext cx="228594" cy="228594"/>
          </a:xfrm>
          <a:prstGeom prst="star5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1A297183-C128-4812-B545-2B3249285373}"/>
              </a:ext>
            </a:extLst>
          </p:cNvPr>
          <p:cNvSpPr/>
          <p:nvPr/>
        </p:nvSpPr>
        <p:spPr bwMode="auto">
          <a:xfrm>
            <a:off x="152556" y="3200406"/>
            <a:ext cx="228594" cy="228594"/>
          </a:xfrm>
          <a:prstGeom prst="star5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8600C247-E536-466B-AC6B-ACAF9329B117}"/>
              </a:ext>
            </a:extLst>
          </p:cNvPr>
          <p:cNvSpPr/>
          <p:nvPr/>
        </p:nvSpPr>
        <p:spPr bwMode="auto">
          <a:xfrm>
            <a:off x="152556" y="3764072"/>
            <a:ext cx="228594" cy="228594"/>
          </a:xfrm>
          <a:prstGeom prst="star5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48AB8A6D-573A-4E79-8F40-CE681A89BB6D}"/>
              </a:ext>
            </a:extLst>
          </p:cNvPr>
          <p:cNvSpPr/>
          <p:nvPr/>
        </p:nvSpPr>
        <p:spPr bwMode="auto">
          <a:xfrm>
            <a:off x="152555" y="4335542"/>
            <a:ext cx="228594" cy="228594"/>
          </a:xfrm>
          <a:prstGeom prst="star5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95D3AB9A-1BAE-4D49-AC33-3BD9B2A31C7C}"/>
              </a:ext>
            </a:extLst>
          </p:cNvPr>
          <p:cNvSpPr/>
          <p:nvPr/>
        </p:nvSpPr>
        <p:spPr bwMode="auto">
          <a:xfrm>
            <a:off x="152555" y="4919203"/>
            <a:ext cx="228594" cy="228594"/>
          </a:xfrm>
          <a:prstGeom prst="star5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3728447B-BA4F-48B1-BECE-5EF5AE95512F}"/>
              </a:ext>
            </a:extLst>
          </p:cNvPr>
          <p:cNvSpPr/>
          <p:nvPr/>
        </p:nvSpPr>
        <p:spPr bwMode="auto">
          <a:xfrm>
            <a:off x="152555" y="5490673"/>
            <a:ext cx="228594" cy="228594"/>
          </a:xfrm>
          <a:prstGeom prst="star5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0_spring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蓝色互联网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313</Words>
  <Application>Microsoft Office PowerPoint</Application>
  <PresentationFormat>宽屏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黑体</vt:lpstr>
      <vt:lpstr>Times New Roman</vt:lpstr>
      <vt:lpstr>Calibri</vt:lpstr>
      <vt:lpstr>微软雅黑</vt:lpstr>
      <vt:lpstr>Cover</vt:lpstr>
      <vt:lpstr>2020_spring</vt:lpstr>
      <vt:lpstr>simple</vt:lpstr>
      <vt:lpstr>自定义设计方案</vt:lpstr>
      <vt:lpstr>2_蓝色互联网</vt:lpstr>
      <vt:lpstr>大数据 — 分析与处理</vt:lpstr>
      <vt:lpstr>课程目标</vt:lpstr>
      <vt:lpstr>教材</vt:lpstr>
      <vt:lpstr>内容提要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Jicheng Hu</cp:lastModifiedBy>
  <cp:revision>179</cp:revision>
  <dcterms:modified xsi:type="dcterms:W3CDTF">2021-03-06T02:28:06Z</dcterms:modified>
</cp:coreProperties>
</file>