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72" r:id="rId2"/>
  </p:sldMasterIdLst>
  <p:notesMasterIdLst>
    <p:notesMasterId r:id="rId50"/>
  </p:notesMasterIdLst>
  <p:sldIdLst>
    <p:sldId id="256" r:id="rId3"/>
    <p:sldId id="347" r:id="rId4"/>
    <p:sldId id="375" r:id="rId5"/>
    <p:sldId id="359" r:id="rId6"/>
    <p:sldId id="363" r:id="rId7"/>
    <p:sldId id="360" r:id="rId8"/>
    <p:sldId id="364" r:id="rId9"/>
    <p:sldId id="365" r:id="rId10"/>
    <p:sldId id="383" r:id="rId11"/>
    <p:sldId id="378" r:id="rId12"/>
    <p:sldId id="381" r:id="rId13"/>
    <p:sldId id="379" r:id="rId14"/>
    <p:sldId id="382" r:id="rId15"/>
    <p:sldId id="410" r:id="rId16"/>
    <p:sldId id="380" r:id="rId17"/>
    <p:sldId id="377" r:id="rId18"/>
    <p:sldId id="411" r:id="rId19"/>
    <p:sldId id="367" r:id="rId20"/>
    <p:sldId id="393" r:id="rId21"/>
    <p:sldId id="394" r:id="rId22"/>
    <p:sldId id="400" r:id="rId23"/>
    <p:sldId id="395" r:id="rId24"/>
    <p:sldId id="396" r:id="rId25"/>
    <p:sldId id="397" r:id="rId26"/>
    <p:sldId id="398" r:id="rId27"/>
    <p:sldId id="399" r:id="rId28"/>
    <p:sldId id="392" r:id="rId29"/>
    <p:sldId id="368" r:id="rId30"/>
    <p:sldId id="404" r:id="rId31"/>
    <p:sldId id="369" r:id="rId32"/>
    <p:sldId id="402" r:id="rId33"/>
    <p:sldId id="403" r:id="rId34"/>
    <p:sldId id="372" r:id="rId35"/>
    <p:sldId id="373" r:id="rId36"/>
    <p:sldId id="409" r:id="rId37"/>
    <p:sldId id="407" r:id="rId38"/>
    <p:sldId id="408" r:id="rId39"/>
    <p:sldId id="412" r:id="rId40"/>
    <p:sldId id="384" r:id="rId41"/>
    <p:sldId id="385" r:id="rId42"/>
    <p:sldId id="386" r:id="rId43"/>
    <p:sldId id="387" r:id="rId44"/>
    <p:sldId id="388" r:id="rId45"/>
    <p:sldId id="389" r:id="rId46"/>
    <p:sldId id="390" r:id="rId47"/>
    <p:sldId id="391" r:id="rId48"/>
    <p:sldId id="374" r:id="rId4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1" autoAdjust="0"/>
    <p:restoredTop sz="93067" autoAdjust="0"/>
  </p:normalViewPr>
  <p:slideViewPr>
    <p:cSldViewPr>
      <p:cViewPr varScale="1">
        <p:scale>
          <a:sx n="156" d="100"/>
          <a:sy n="156" d="100"/>
        </p:scale>
        <p:origin x="2964" y="11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40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84EC909-3E8A-45A0-B1D3-BEEACFA0AB2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147" name="Rectangle 3">
            <a:extLst>
              <a:ext uri="{FF2B5EF4-FFF2-40B4-BE49-F238E27FC236}">
                <a16:creationId xmlns:a16="http://schemas.microsoft.com/office/drawing/2014/main" id="{CF291E96-9C28-44DF-A53D-6BFA8E1CE7A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52228" name="Rectangle 4">
            <a:extLst>
              <a:ext uri="{FF2B5EF4-FFF2-40B4-BE49-F238E27FC236}">
                <a16:creationId xmlns:a16="http://schemas.microsoft.com/office/drawing/2014/main" id="{0FF00F6A-C5D1-47F1-BC1E-5FBF9FEC107D}"/>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22110FF1-4298-4164-8FDF-1240DC96723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4383A9B9-173F-4DCA-A7C3-66D6714BFF3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5D5CE6A7-F71B-4805-B677-7A5B9383419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E401EA5-DEBA-4013-A96C-7B23CC254B0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B387C4FE-4C44-4BFA-9EC0-9844CDDBB4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1C59B2-6FB0-4B52-B22F-FFA0C710CF29}" type="slidenum">
              <a:rPr lang="en-US" altLang="zh-CN"/>
              <a:pPr eaLnBrk="1" hangingPunct="1"/>
              <a:t>1</a:t>
            </a:fld>
            <a:endParaRPr lang="en-US" altLang="zh-CN"/>
          </a:p>
        </p:txBody>
      </p:sp>
      <p:sp>
        <p:nvSpPr>
          <p:cNvPr id="53251" name="Rectangle 2">
            <a:extLst>
              <a:ext uri="{FF2B5EF4-FFF2-40B4-BE49-F238E27FC236}">
                <a16:creationId xmlns:a16="http://schemas.microsoft.com/office/drawing/2014/main" id="{5B26AB10-CED5-4FDB-8B19-676F35FF91C7}"/>
              </a:ext>
            </a:extLst>
          </p:cNvPr>
          <p:cNvSpPr>
            <a:spLocks noGrp="1" noRot="1" noChangeAspect="1" noChangeArrowheads="1" noTextEdit="1"/>
          </p:cNvSpPr>
          <p:nvPr>
            <p:ph type="sldImg"/>
          </p:nvPr>
        </p:nvSpPr>
        <p:spPr>
          <a:xfrm>
            <a:off x="381000" y="685800"/>
            <a:ext cx="6096000" cy="3429000"/>
          </a:xfrm>
          <a:ln/>
        </p:spPr>
      </p:sp>
      <p:sp>
        <p:nvSpPr>
          <p:cNvPr id="53252" name="Rectangle 3">
            <a:extLst>
              <a:ext uri="{FF2B5EF4-FFF2-40B4-BE49-F238E27FC236}">
                <a16:creationId xmlns:a16="http://schemas.microsoft.com/office/drawing/2014/main" id="{B8BDFCCB-DD70-4AB9-9DD7-1ADB687321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34080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98641658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330295144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63966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3776609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96219396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91703786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2839515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97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190475" y="3104762"/>
            <a:ext cx="5415264" cy="1077218"/>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BIG DATA</a:t>
            </a:r>
          </a:p>
          <a:p>
            <a:pPr algn="ctr"/>
            <a:r>
              <a:rPr lang="en-US" altLang="zh-CN" sz="28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ANALYTICS AND PROCESSING</a:t>
            </a:r>
            <a:endParaRPr lang="zh-CN" altLang="en-US" sz="28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https://gitee.com/wuhanuniversity/bigData</a:t>
            </a:r>
          </a:p>
        </p:txBody>
      </p:sp>
    </p:spTree>
    <p:extLst>
      <p:ext uri="{BB962C8B-B14F-4D97-AF65-F5344CB8AC3E}">
        <p14:creationId xmlns:p14="http://schemas.microsoft.com/office/powerpoint/2010/main" val="3836293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411385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401053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21415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2518299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5852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364377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424181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88454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26140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92149704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10865427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4048882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3.gif"/><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3.gif"/><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3.gif"/><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baike.baidu.com/view/1087294.htm" TargetMode="External"/><Relationship Id="rId2" Type="http://schemas.openxmlformats.org/officeDocument/2006/relationships/hyperlink" Target="http://baike.baidu.com/view/930.htm"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3.gif"/><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a:extLst>
              <a:ext uri="{FF2B5EF4-FFF2-40B4-BE49-F238E27FC236}">
                <a16:creationId xmlns:a16="http://schemas.microsoft.com/office/drawing/2014/main" id="{AE76F638-C794-4034-8401-998D09BCCE3C}"/>
              </a:ext>
            </a:extLst>
          </p:cNvPr>
          <p:cNvSpPr>
            <a:spLocks noGrp="1" noChangeArrowheads="1"/>
          </p:cNvSpPr>
          <p:nvPr>
            <p:ph type="title"/>
          </p:nvPr>
        </p:nvSpPr>
        <p:spPr>
          <a:noFill/>
        </p:spPr>
        <p:txBody>
          <a:bodyPr/>
          <a:lstStyle/>
          <a:p>
            <a:pPr algn="ctr" eaLnBrk="1" hangingPunct="1"/>
            <a:br>
              <a:rPr lang="en-US" altLang="zh-CN" sz="2800" b="1" dirty="0">
                <a:solidFill>
                  <a:srgbClr val="002060"/>
                </a:solidFill>
              </a:rPr>
            </a:br>
            <a:r>
              <a:rPr lang="zh-CN" altLang="en-US" sz="3600" b="1" dirty="0">
                <a:solidFill>
                  <a:srgbClr val="002060"/>
                </a:solidFill>
              </a:rPr>
              <a:t>第</a:t>
            </a:r>
            <a:r>
              <a:rPr lang="en-US" altLang="zh-CN" sz="3600" b="1" dirty="0">
                <a:solidFill>
                  <a:srgbClr val="002060"/>
                </a:solidFill>
              </a:rPr>
              <a:t>2</a:t>
            </a:r>
            <a:r>
              <a:rPr lang="zh-CN" altLang="en-US" sz="3600" b="1" dirty="0">
                <a:solidFill>
                  <a:srgbClr val="002060"/>
                </a:solidFill>
              </a:rPr>
              <a:t>章 大数据处理架构</a:t>
            </a:r>
            <a:r>
              <a:rPr lang="en-US" altLang="zh-CN" sz="3600" b="1" dirty="0">
                <a:solidFill>
                  <a:srgbClr val="002060"/>
                </a:solidFill>
              </a:rPr>
              <a:t>Hadoop</a:t>
            </a:r>
            <a:endParaRPr lang="zh-CN" altLang="en-US" sz="2800" dirty="0">
              <a:solidFill>
                <a:srgbClr val="002060"/>
              </a:solidFill>
            </a:endParaRPr>
          </a:p>
        </p:txBody>
      </p:sp>
      <p:sp>
        <p:nvSpPr>
          <p:cNvPr id="3079" name="Oval 7">
            <a:extLst>
              <a:ext uri="{FF2B5EF4-FFF2-40B4-BE49-F238E27FC236}">
                <a16:creationId xmlns:a16="http://schemas.microsoft.com/office/drawing/2014/main" id="{4C5A75C2-667C-4163-979D-DC8842C9894B}"/>
              </a:ext>
            </a:extLst>
          </p:cNvPr>
          <p:cNvSpPr>
            <a:spLocks noChangeArrowheads="1"/>
          </p:cNvSpPr>
          <p:nvPr/>
        </p:nvSpPr>
        <p:spPr bwMode="auto">
          <a:xfrm>
            <a:off x="2971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 name="AutoShape 8">
            <a:extLst>
              <a:ext uri="{FF2B5EF4-FFF2-40B4-BE49-F238E27FC236}">
                <a16:creationId xmlns:a16="http://schemas.microsoft.com/office/drawing/2014/main" id="{FE7F7AA9-082D-456C-8EC4-6E5E48B7D0B2}"/>
              </a:ext>
            </a:extLst>
          </p:cNvPr>
          <p:cNvSpPr>
            <a:spLocks noChangeArrowheads="1"/>
          </p:cNvSpPr>
          <p:nvPr/>
        </p:nvSpPr>
        <p:spPr bwMode="auto">
          <a:xfrm>
            <a:off x="2133600" y="-80963"/>
            <a:ext cx="990600" cy="2286001"/>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F1F7AB1-9BD7-4CAD-A939-F7E8D8C4D2B9}"/>
              </a:ext>
            </a:extLst>
          </p:cNvPr>
          <p:cNvSpPr>
            <a:spLocks noGrp="1"/>
          </p:cNvSpPr>
          <p:nvPr>
            <p:ph idx="1"/>
          </p:nvPr>
        </p:nvSpPr>
        <p:spPr/>
        <p:txBody>
          <a:bodyPr>
            <a:normAutofit/>
          </a:bodyPr>
          <a:lstStyle/>
          <a:p>
            <a:r>
              <a:rPr lang="en-US" altLang="zh-CN" sz="2400" dirty="0"/>
              <a:t>Apache Hadoop</a:t>
            </a:r>
            <a:r>
              <a:rPr lang="zh-CN" altLang="en-US" sz="2400" dirty="0"/>
              <a:t>版本分为两代，我们将第一代</a:t>
            </a:r>
            <a:r>
              <a:rPr lang="en-US" altLang="zh-CN" sz="2400" dirty="0"/>
              <a:t>Hadoop</a:t>
            </a:r>
            <a:r>
              <a:rPr lang="zh-CN" altLang="en-US" sz="2400" dirty="0"/>
              <a:t>称为</a:t>
            </a:r>
            <a:r>
              <a:rPr lang="en-US" altLang="zh-CN" sz="2400" dirty="0"/>
              <a:t>Hadoop 1.0</a:t>
            </a:r>
            <a:r>
              <a:rPr lang="zh-CN" altLang="en-US" sz="2400" dirty="0"/>
              <a:t>，第二代</a:t>
            </a:r>
            <a:r>
              <a:rPr lang="en-US" altLang="zh-CN" sz="2400" dirty="0"/>
              <a:t>Hadoop</a:t>
            </a:r>
            <a:r>
              <a:rPr lang="zh-CN" altLang="en-US" sz="2400" dirty="0"/>
              <a:t>称为</a:t>
            </a:r>
            <a:r>
              <a:rPr lang="en-US" altLang="zh-CN" sz="2400" dirty="0"/>
              <a:t>Hadoop 2.0</a:t>
            </a:r>
          </a:p>
          <a:p>
            <a:r>
              <a:rPr lang="zh-CN" altLang="en-US" sz="2400" dirty="0"/>
              <a:t>第一代</a:t>
            </a:r>
            <a:r>
              <a:rPr lang="en-US" altLang="zh-CN" sz="2400" dirty="0"/>
              <a:t>Hadoop</a:t>
            </a:r>
            <a:r>
              <a:rPr lang="zh-CN" altLang="en-US" sz="2400" dirty="0"/>
              <a:t>包含三个大版本，分别是</a:t>
            </a:r>
            <a:r>
              <a:rPr lang="en-US" altLang="zh-CN" sz="2400" dirty="0"/>
              <a:t>0.20.x</a:t>
            </a:r>
            <a:r>
              <a:rPr lang="zh-CN" altLang="en-US" sz="2400" dirty="0"/>
              <a:t>，</a:t>
            </a:r>
            <a:r>
              <a:rPr lang="en-US" altLang="zh-CN" sz="2400" dirty="0"/>
              <a:t>0.21.x</a:t>
            </a:r>
            <a:r>
              <a:rPr lang="zh-CN" altLang="en-US" sz="2400" dirty="0"/>
              <a:t>和</a:t>
            </a:r>
            <a:r>
              <a:rPr lang="en-US" altLang="zh-CN" sz="2400" dirty="0"/>
              <a:t>0.22.x</a:t>
            </a:r>
            <a:r>
              <a:rPr lang="zh-CN" altLang="en-US" sz="2400" dirty="0"/>
              <a:t>，其中，</a:t>
            </a:r>
            <a:r>
              <a:rPr lang="en-US" altLang="zh-CN" sz="2400" dirty="0"/>
              <a:t>0.20.x</a:t>
            </a:r>
            <a:r>
              <a:rPr lang="zh-CN" altLang="en-US" sz="2400" dirty="0"/>
              <a:t>最后演化成</a:t>
            </a:r>
            <a:r>
              <a:rPr lang="en-US" altLang="zh-CN" sz="2400" dirty="0"/>
              <a:t>1.0.x</a:t>
            </a:r>
            <a:r>
              <a:rPr lang="zh-CN" altLang="en-US" sz="2400" dirty="0"/>
              <a:t>，变成了稳定版，而</a:t>
            </a:r>
            <a:r>
              <a:rPr lang="en-US" altLang="zh-CN" sz="2400" dirty="0"/>
              <a:t>0.21.x</a:t>
            </a:r>
            <a:r>
              <a:rPr lang="zh-CN" altLang="en-US" sz="2400" dirty="0"/>
              <a:t>和</a:t>
            </a:r>
            <a:r>
              <a:rPr lang="en-US" altLang="zh-CN" sz="2400" dirty="0"/>
              <a:t>0.22.x</a:t>
            </a:r>
            <a:r>
              <a:rPr lang="zh-CN" altLang="en-US" sz="2400" dirty="0"/>
              <a:t>则增加了</a:t>
            </a:r>
            <a:r>
              <a:rPr lang="en-US" altLang="zh-CN" sz="2400" dirty="0" err="1"/>
              <a:t>NameNode</a:t>
            </a:r>
            <a:r>
              <a:rPr lang="en-US" altLang="zh-CN" sz="2400" dirty="0"/>
              <a:t> HA</a:t>
            </a:r>
            <a:r>
              <a:rPr lang="zh-CN" altLang="en-US" sz="2400" dirty="0"/>
              <a:t>等新的重大特性</a:t>
            </a:r>
          </a:p>
          <a:p>
            <a:r>
              <a:rPr lang="zh-CN" altLang="en-US" sz="2400" dirty="0"/>
              <a:t>第二代</a:t>
            </a:r>
            <a:r>
              <a:rPr lang="en-US" altLang="zh-CN" sz="2400" dirty="0"/>
              <a:t>Hadoop</a:t>
            </a:r>
            <a:r>
              <a:rPr lang="zh-CN" altLang="en-US" sz="2400" dirty="0"/>
              <a:t>包含两个版本，分别是</a:t>
            </a:r>
            <a:r>
              <a:rPr lang="en-US" altLang="zh-CN" sz="2400" dirty="0"/>
              <a:t>0.23.x</a:t>
            </a:r>
            <a:r>
              <a:rPr lang="zh-CN" altLang="en-US" sz="2400" dirty="0"/>
              <a:t>和</a:t>
            </a:r>
            <a:r>
              <a:rPr lang="en-US" altLang="zh-CN" sz="2400" dirty="0"/>
              <a:t>2.x</a:t>
            </a:r>
            <a:r>
              <a:rPr lang="zh-CN" altLang="en-US" sz="2400" dirty="0"/>
              <a:t>，它们完全不同于</a:t>
            </a:r>
            <a:r>
              <a:rPr lang="en-US" altLang="zh-CN" sz="2400" dirty="0"/>
              <a:t>Hadoop 1.0</a:t>
            </a:r>
            <a:r>
              <a:rPr lang="zh-CN" altLang="en-US" sz="2400" dirty="0"/>
              <a:t>，是一套全新的架构，均包含</a:t>
            </a:r>
            <a:r>
              <a:rPr lang="en-US" altLang="zh-CN" sz="2400" dirty="0"/>
              <a:t>HDFS Federation</a:t>
            </a:r>
            <a:r>
              <a:rPr lang="zh-CN" altLang="en-US" sz="2400" dirty="0"/>
              <a:t>和</a:t>
            </a:r>
            <a:r>
              <a:rPr lang="en-US" altLang="zh-CN" sz="2400" dirty="0"/>
              <a:t>YARN</a:t>
            </a:r>
            <a:r>
              <a:rPr lang="zh-CN" altLang="en-US" sz="2400" dirty="0"/>
              <a:t>两个系统，相比于</a:t>
            </a:r>
            <a:r>
              <a:rPr lang="en-US" altLang="zh-CN" sz="2400" dirty="0"/>
              <a:t>0.23.x</a:t>
            </a:r>
            <a:r>
              <a:rPr lang="zh-CN" altLang="en-US" sz="2400" dirty="0"/>
              <a:t>，</a:t>
            </a:r>
            <a:r>
              <a:rPr lang="en-US" altLang="zh-CN" sz="2400" dirty="0"/>
              <a:t>2.x</a:t>
            </a:r>
            <a:r>
              <a:rPr lang="zh-CN" altLang="en-US" sz="2400" dirty="0"/>
              <a:t>增加了</a:t>
            </a:r>
            <a:r>
              <a:rPr lang="en-US" altLang="zh-CN" sz="2400" dirty="0" err="1"/>
              <a:t>NameNode</a:t>
            </a:r>
            <a:r>
              <a:rPr lang="en-US" altLang="zh-CN" sz="2400" dirty="0"/>
              <a:t> HA</a:t>
            </a:r>
            <a:r>
              <a:rPr lang="zh-CN" altLang="en-US" sz="2400" dirty="0"/>
              <a:t>和</a:t>
            </a:r>
            <a:r>
              <a:rPr lang="en-US" altLang="zh-CN" sz="2400" dirty="0"/>
              <a:t>Wire-compatibility</a:t>
            </a:r>
            <a:r>
              <a:rPr lang="zh-CN" altLang="en-US" sz="2400" dirty="0"/>
              <a:t>两个重大特性</a:t>
            </a:r>
          </a:p>
          <a:p>
            <a:endParaRPr lang="zh-CN" altLang="en-US" sz="2400" dirty="0"/>
          </a:p>
        </p:txBody>
      </p:sp>
      <p:sp>
        <p:nvSpPr>
          <p:cNvPr id="12290" name="标题 2">
            <a:extLst>
              <a:ext uri="{FF2B5EF4-FFF2-40B4-BE49-F238E27FC236}">
                <a16:creationId xmlns:a16="http://schemas.microsoft.com/office/drawing/2014/main" id="{27FA1038-B5F1-408F-A317-CB3ACD879567}"/>
              </a:ext>
            </a:extLst>
          </p:cNvPr>
          <p:cNvSpPr>
            <a:spLocks noGrp="1"/>
          </p:cNvSpPr>
          <p:nvPr>
            <p:ph type="title"/>
          </p:nvPr>
        </p:nvSpPr>
        <p:spPr/>
        <p:txBody>
          <a:bodyPr/>
          <a:lstStyle/>
          <a:p>
            <a:r>
              <a:rPr lang="en-US" altLang="zh-CN"/>
              <a:t>2.1.4 Apache Hadoop</a:t>
            </a:r>
            <a:r>
              <a:rPr lang="zh-CN" altLang="en-US"/>
              <a:t>版本演变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a:extLst>
              <a:ext uri="{FF2B5EF4-FFF2-40B4-BE49-F238E27FC236}">
                <a16:creationId xmlns:a16="http://schemas.microsoft.com/office/drawing/2014/main" id="{B5331782-B8F4-416D-B2CD-25893C764071}"/>
              </a:ext>
            </a:extLst>
          </p:cNvPr>
          <p:cNvSpPr>
            <a:spLocks noGrp="1"/>
          </p:cNvSpPr>
          <p:nvPr>
            <p:ph type="title"/>
          </p:nvPr>
        </p:nvSpPr>
        <p:spPr/>
        <p:txBody>
          <a:bodyPr/>
          <a:lstStyle/>
          <a:p>
            <a:pPr algn="l"/>
            <a:r>
              <a:rPr lang="en-US" altLang="zh-CN" dirty="0"/>
              <a:t>2.1.4 Apache Hadoop</a:t>
            </a:r>
            <a:r>
              <a:rPr lang="zh-CN" altLang="en-US" dirty="0"/>
              <a:t>版本演变</a:t>
            </a:r>
          </a:p>
        </p:txBody>
      </p:sp>
      <p:pic>
        <p:nvPicPr>
          <p:cNvPr id="13315" name="Picture 2" descr="c:\users\lenovo\appdata\roaming\360se6\User Data\temp\001Yakwlzy6GGnsxiqT23&amp;690.jpg">
            <a:extLst>
              <a:ext uri="{FF2B5EF4-FFF2-40B4-BE49-F238E27FC236}">
                <a16:creationId xmlns:a16="http://schemas.microsoft.com/office/drawing/2014/main" id="{AF0D7139-36BE-4D9D-9210-83059A1E2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524001"/>
            <a:ext cx="64198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2426D16C-91D4-43F1-8B0F-D3CDDEE51742}"/>
              </a:ext>
            </a:extLst>
          </p:cNvPr>
          <p:cNvSpPr>
            <a:spLocks noGrp="1"/>
          </p:cNvSpPr>
          <p:nvPr>
            <p:ph idx="1"/>
          </p:nvPr>
        </p:nvSpPr>
        <p:spPr/>
        <p:txBody>
          <a:bodyPr/>
          <a:lstStyle/>
          <a:p>
            <a:r>
              <a:rPr lang="en-US" altLang="zh-CN" sz="2400" dirty="0"/>
              <a:t>Apache Hadoop</a:t>
            </a:r>
          </a:p>
          <a:p>
            <a:r>
              <a:rPr lang="en-US" altLang="zh-CN" sz="2400" dirty="0"/>
              <a:t>Hortonworks</a:t>
            </a:r>
          </a:p>
          <a:p>
            <a:r>
              <a:rPr lang="en-US" altLang="zh-CN" sz="2400" dirty="0"/>
              <a:t>Cloudera</a:t>
            </a:r>
            <a:r>
              <a:rPr lang="zh-CN" altLang="en-US" sz="2400" dirty="0"/>
              <a:t>（</a:t>
            </a:r>
            <a:r>
              <a:rPr lang="en-US" altLang="zh-CN" sz="2400" dirty="0"/>
              <a:t>CDH</a:t>
            </a:r>
            <a:r>
              <a:rPr lang="zh-CN" altLang="en-US" sz="2400" dirty="0"/>
              <a:t>：</a:t>
            </a:r>
            <a:r>
              <a:rPr lang="en-US" altLang="zh-CN" sz="2400" dirty="0"/>
              <a:t>Cloudera Distribution Hadoop</a:t>
            </a:r>
            <a:r>
              <a:rPr lang="zh-CN" altLang="en-US" sz="2400" dirty="0"/>
              <a:t>）</a:t>
            </a:r>
            <a:endParaRPr lang="en-US" altLang="zh-CN" sz="2400" dirty="0"/>
          </a:p>
          <a:p>
            <a:r>
              <a:rPr lang="en-US" altLang="zh-CN" sz="2400" dirty="0" err="1"/>
              <a:t>MapR</a:t>
            </a:r>
            <a:endParaRPr lang="en-US" altLang="zh-CN" sz="2400" dirty="0"/>
          </a:p>
          <a:p>
            <a:r>
              <a:rPr lang="en-US" altLang="zh-CN" sz="2400" dirty="0"/>
              <a:t>……</a:t>
            </a:r>
            <a:endParaRPr lang="zh-CN" altLang="en-US" sz="2400" dirty="0"/>
          </a:p>
        </p:txBody>
      </p:sp>
      <p:sp>
        <p:nvSpPr>
          <p:cNvPr id="14339" name="标题 2">
            <a:extLst>
              <a:ext uri="{FF2B5EF4-FFF2-40B4-BE49-F238E27FC236}">
                <a16:creationId xmlns:a16="http://schemas.microsoft.com/office/drawing/2014/main" id="{164F6575-5CFC-4A31-8784-EA2010DCFB37}"/>
              </a:ext>
            </a:extLst>
          </p:cNvPr>
          <p:cNvSpPr>
            <a:spLocks noGrp="1"/>
          </p:cNvSpPr>
          <p:nvPr>
            <p:ph type="title"/>
          </p:nvPr>
        </p:nvSpPr>
        <p:spPr/>
        <p:txBody>
          <a:bodyPr/>
          <a:lstStyle/>
          <a:p>
            <a:r>
              <a:rPr lang="en-US" altLang="zh-CN"/>
              <a:t>2.1.5 Hadoop</a:t>
            </a:r>
            <a:r>
              <a:rPr lang="zh-CN" altLang="en-US"/>
              <a:t>各种版本</a:t>
            </a:r>
          </a:p>
        </p:txBody>
      </p:sp>
      <p:sp>
        <p:nvSpPr>
          <p:cNvPr id="14340" name="TextBox 3">
            <a:extLst>
              <a:ext uri="{FF2B5EF4-FFF2-40B4-BE49-F238E27FC236}">
                <a16:creationId xmlns:a16="http://schemas.microsoft.com/office/drawing/2014/main" id="{6AA52687-46CA-46C0-92FA-83CE7C836F44}"/>
              </a:ext>
            </a:extLst>
          </p:cNvPr>
          <p:cNvSpPr txBox="1">
            <a:spLocks noChangeArrowheads="1"/>
          </p:cNvSpPr>
          <p:nvPr/>
        </p:nvSpPr>
        <p:spPr bwMode="auto">
          <a:xfrm>
            <a:off x="2438400" y="4191001"/>
            <a:ext cx="4267200" cy="155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2060"/>
                </a:solidFill>
                <a:latin typeface="+mn-ea"/>
                <a:ea typeface="+mn-ea"/>
              </a:rPr>
              <a:t>选择 </a:t>
            </a:r>
            <a:r>
              <a:rPr lang="en-US" altLang="zh-CN" dirty="0">
                <a:solidFill>
                  <a:srgbClr val="002060"/>
                </a:solidFill>
                <a:latin typeface="+mn-ea"/>
                <a:ea typeface="+mn-ea"/>
              </a:rPr>
              <a:t>Hadoop</a:t>
            </a:r>
            <a:r>
              <a:rPr lang="zh-CN" altLang="en-US" dirty="0">
                <a:solidFill>
                  <a:srgbClr val="002060"/>
                </a:solidFill>
                <a:latin typeface="+mn-ea"/>
                <a:ea typeface="+mn-ea"/>
              </a:rPr>
              <a:t>版本的考虑因素：</a:t>
            </a:r>
            <a:endParaRPr lang="en-US" altLang="zh-CN" dirty="0">
              <a:solidFill>
                <a:srgbClr val="002060"/>
              </a:solidFill>
              <a:latin typeface="+mn-ea"/>
              <a:ea typeface="+mn-ea"/>
            </a:endParaRPr>
          </a:p>
          <a:p>
            <a:pPr marL="342900" indent="-342900" eaLnBrk="1" hangingPunct="1">
              <a:spcBef>
                <a:spcPct val="20000"/>
              </a:spcBef>
              <a:buSzPct val="70000"/>
              <a:buFont typeface="Wingdings" panose="05000000000000000000" pitchFamily="2" charset="2"/>
              <a:buChar char="v"/>
            </a:pPr>
            <a:r>
              <a:rPr lang="zh-CN" altLang="en-US" sz="1600" dirty="0">
                <a:solidFill>
                  <a:srgbClr val="000099"/>
                </a:solidFill>
                <a:latin typeface="+mn-ea"/>
                <a:ea typeface="+mn-ea"/>
              </a:rPr>
              <a:t>是否开源（即是否免费）</a:t>
            </a:r>
            <a:endParaRPr lang="en-US" altLang="zh-CN" sz="1600" dirty="0">
              <a:solidFill>
                <a:srgbClr val="000099"/>
              </a:solidFill>
              <a:latin typeface="+mn-ea"/>
              <a:ea typeface="+mn-ea"/>
            </a:endParaRPr>
          </a:p>
          <a:p>
            <a:pPr marL="342900" indent="-342900" eaLnBrk="1" hangingPunct="1">
              <a:spcBef>
                <a:spcPct val="20000"/>
              </a:spcBef>
              <a:buSzPct val="70000"/>
              <a:buFont typeface="Wingdings" panose="05000000000000000000" pitchFamily="2" charset="2"/>
              <a:buChar char="v"/>
            </a:pPr>
            <a:r>
              <a:rPr lang="zh-CN" altLang="en-US" sz="1600" dirty="0">
                <a:solidFill>
                  <a:srgbClr val="000099"/>
                </a:solidFill>
                <a:latin typeface="+mn-ea"/>
                <a:ea typeface="+mn-ea"/>
              </a:rPr>
              <a:t>是否有稳定版</a:t>
            </a:r>
            <a:endParaRPr lang="en-US" altLang="zh-CN" sz="1600" dirty="0">
              <a:solidFill>
                <a:srgbClr val="000099"/>
              </a:solidFill>
              <a:latin typeface="+mn-ea"/>
              <a:ea typeface="+mn-ea"/>
            </a:endParaRPr>
          </a:p>
          <a:p>
            <a:pPr marL="342900" indent="-342900" eaLnBrk="1" hangingPunct="1">
              <a:spcBef>
                <a:spcPct val="20000"/>
              </a:spcBef>
              <a:buSzPct val="70000"/>
              <a:buFont typeface="Wingdings" panose="05000000000000000000" pitchFamily="2" charset="2"/>
              <a:buChar char="v"/>
            </a:pPr>
            <a:r>
              <a:rPr lang="zh-CN" altLang="en-US" sz="1600" dirty="0">
                <a:solidFill>
                  <a:srgbClr val="000099"/>
                </a:solidFill>
                <a:latin typeface="+mn-ea"/>
                <a:ea typeface="+mn-ea"/>
              </a:rPr>
              <a:t>是否经实践检验</a:t>
            </a:r>
            <a:endParaRPr lang="en-US" altLang="zh-CN" sz="1600" dirty="0">
              <a:solidFill>
                <a:srgbClr val="000099"/>
              </a:solidFill>
              <a:latin typeface="+mn-ea"/>
              <a:ea typeface="+mn-ea"/>
            </a:endParaRPr>
          </a:p>
          <a:p>
            <a:pPr marL="342900" indent="-342900" eaLnBrk="1" hangingPunct="1">
              <a:spcBef>
                <a:spcPct val="20000"/>
              </a:spcBef>
              <a:buSzPct val="70000"/>
              <a:buFont typeface="Wingdings" panose="05000000000000000000" pitchFamily="2" charset="2"/>
              <a:buChar char="v"/>
            </a:pPr>
            <a:r>
              <a:rPr lang="zh-CN" altLang="en-US" sz="1600" dirty="0">
                <a:solidFill>
                  <a:srgbClr val="000099"/>
                </a:solidFill>
                <a:latin typeface="+mn-ea"/>
                <a:ea typeface="+mn-ea"/>
              </a:rPr>
              <a:t>是否有强大的社区支持</a:t>
            </a:r>
            <a:endParaRPr lang="en-US" altLang="zh-CN" sz="1600" dirty="0">
              <a:solidFill>
                <a:srgbClr val="000099"/>
              </a:solidFill>
              <a:latin typeface="+mn-ea"/>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a:extLst>
              <a:ext uri="{FF2B5EF4-FFF2-40B4-BE49-F238E27FC236}">
                <a16:creationId xmlns:a16="http://schemas.microsoft.com/office/drawing/2014/main" id="{81249420-8677-45E5-B603-E20CC4FD7D3A}"/>
              </a:ext>
            </a:extLst>
          </p:cNvPr>
          <p:cNvSpPr>
            <a:spLocks noGrp="1"/>
          </p:cNvSpPr>
          <p:nvPr>
            <p:ph type="title"/>
          </p:nvPr>
        </p:nvSpPr>
        <p:spPr/>
        <p:txBody>
          <a:bodyPr/>
          <a:lstStyle/>
          <a:p>
            <a:r>
              <a:rPr lang="en-US" altLang="zh-CN"/>
              <a:t>2.1.5 Hadoop</a:t>
            </a:r>
            <a:r>
              <a:rPr lang="zh-CN" altLang="en-US"/>
              <a:t>各种版本</a:t>
            </a:r>
          </a:p>
        </p:txBody>
      </p:sp>
      <p:pic>
        <p:nvPicPr>
          <p:cNvPr id="15363" name="Picture 2">
            <a:extLst>
              <a:ext uri="{FF2B5EF4-FFF2-40B4-BE49-F238E27FC236}">
                <a16:creationId xmlns:a16="http://schemas.microsoft.com/office/drawing/2014/main" id="{10619F92-D00B-4FE6-86E7-7DB286692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219201"/>
            <a:ext cx="8677275"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BEC7BBC-0B1C-4B16-A242-A4ACFCB22F65}"/>
              </a:ext>
            </a:extLst>
          </p:cNvPr>
          <p:cNvSpPr txBox="1"/>
          <p:nvPr/>
        </p:nvSpPr>
        <p:spPr>
          <a:xfrm>
            <a:off x="609601" y="1254158"/>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1027" name="标题 2">
            <a:extLst>
              <a:ext uri="{FF2B5EF4-FFF2-40B4-BE49-F238E27FC236}">
                <a16:creationId xmlns:a16="http://schemas.microsoft.com/office/drawing/2014/main" id="{75667B05-6B61-4D47-9626-11DADF7A2C0D}"/>
              </a:ext>
            </a:extLst>
          </p:cNvPr>
          <p:cNvSpPr>
            <a:spLocks noGrp="1"/>
          </p:cNvSpPr>
          <p:nvPr>
            <p:ph type="title"/>
          </p:nvPr>
        </p:nvSpPr>
        <p:spPr/>
        <p:txBody>
          <a:bodyPr/>
          <a:lstStyle/>
          <a:p>
            <a:r>
              <a:rPr lang="zh-CN" altLang="en-US"/>
              <a:t>提纲</a:t>
            </a:r>
          </a:p>
        </p:txBody>
      </p:sp>
      <p:sp>
        <p:nvSpPr>
          <p:cNvPr id="2" name="内容占位符 1">
            <a:extLst>
              <a:ext uri="{FF2B5EF4-FFF2-40B4-BE49-F238E27FC236}">
                <a16:creationId xmlns:a16="http://schemas.microsoft.com/office/drawing/2014/main" id="{D8E0FC2E-A522-42F3-8811-F356370AF2F5}"/>
              </a:ext>
            </a:extLst>
          </p:cNvPr>
          <p:cNvSpPr>
            <a:spLocks noGrp="1"/>
          </p:cNvSpPr>
          <p:nvPr>
            <p:ph idx="1"/>
          </p:nvPr>
        </p:nvSpPr>
        <p:spPr/>
        <p:txBody>
          <a:bodyPr/>
          <a:lstStyle/>
          <a:p>
            <a:r>
              <a:rPr lang="en-US" altLang="zh-CN" dirty="0"/>
              <a:t>2.1 </a:t>
            </a:r>
            <a:r>
              <a:rPr lang="zh-CN" altLang="en-US" dirty="0"/>
              <a:t>概述</a:t>
            </a:r>
          </a:p>
          <a:p>
            <a:r>
              <a:rPr lang="en-US" altLang="zh-CN" dirty="0"/>
              <a:t>2.2 Hadoop</a:t>
            </a:r>
            <a:r>
              <a:rPr lang="zh-CN" altLang="en-US" dirty="0"/>
              <a:t>项目结构</a:t>
            </a:r>
          </a:p>
          <a:p>
            <a:r>
              <a:rPr lang="en-US" altLang="zh-CN" dirty="0"/>
              <a:t>2.3 Hadoop</a:t>
            </a:r>
            <a:r>
              <a:rPr lang="zh-CN" altLang="en-US" dirty="0"/>
              <a:t>的安装与使用</a:t>
            </a:r>
          </a:p>
          <a:p>
            <a:r>
              <a:rPr lang="en-US" altLang="zh-CN" dirty="0"/>
              <a:t>2.4 Hadoop</a:t>
            </a:r>
            <a:r>
              <a:rPr lang="zh-CN" altLang="en-US" dirty="0"/>
              <a:t>集群的部署与使用</a:t>
            </a:r>
          </a:p>
        </p:txBody>
      </p:sp>
      <p:graphicFrame>
        <p:nvGraphicFramePr>
          <p:cNvPr id="1026" name="Object 5">
            <a:extLst>
              <a:ext uri="{FF2B5EF4-FFF2-40B4-BE49-F238E27FC236}">
                <a16:creationId xmlns:a16="http://schemas.microsoft.com/office/drawing/2014/main" id="{B2E857C4-072E-46CA-AFEA-79E5561F507E}"/>
              </a:ext>
            </a:extLst>
          </p:cNvPr>
          <p:cNvGraphicFramePr>
            <a:graphicFrameLocks noChangeAspect="1"/>
          </p:cNvGraphicFramePr>
          <p:nvPr/>
        </p:nvGraphicFramePr>
        <p:xfrm>
          <a:off x="7543800" y="1066800"/>
          <a:ext cx="3124200" cy="5562600"/>
        </p:xfrm>
        <a:graphic>
          <a:graphicData uri="http://schemas.openxmlformats.org/presentationml/2006/ole">
            <mc:AlternateContent xmlns:mc="http://schemas.openxmlformats.org/markup-compatibility/2006">
              <mc:Choice xmlns:v="urn:schemas-microsoft-com:vml" Requires="v">
                <p:oleObj spid="_x0000_s2052" name="Photo Editor Photo" r:id="rId3" imgW="4761905" imgH="6504762" progId="MSPhotoEd.3">
                  <p:embed/>
                </p:oleObj>
              </mc:Choice>
              <mc:Fallback>
                <p:oleObj name="Photo Editor Photo" r:id="rId3" imgW="4761905" imgH="6504762" progId="MSPhotoEd.3">
                  <p:embed/>
                  <p:pic>
                    <p:nvPicPr>
                      <p:cNvPr id="1026" name="Object 5">
                        <a:extLst>
                          <a:ext uri="{FF2B5EF4-FFF2-40B4-BE49-F238E27FC236}">
                            <a16:creationId xmlns:a16="http://schemas.microsoft.com/office/drawing/2014/main" id="{B2E857C4-072E-46CA-AFEA-79E5561F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10" descr="arrow">
            <a:extLst>
              <a:ext uri="{FF2B5EF4-FFF2-40B4-BE49-F238E27FC236}">
                <a16:creationId xmlns:a16="http://schemas.microsoft.com/office/drawing/2014/main" id="{7357BC0A-0D9E-4101-8174-B5DECAB1D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348" y="2095500"/>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693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2">
            <a:extLst>
              <a:ext uri="{FF2B5EF4-FFF2-40B4-BE49-F238E27FC236}">
                <a16:creationId xmlns:a16="http://schemas.microsoft.com/office/drawing/2014/main" id="{936815F0-81EE-41DE-897D-C933553CC9C2}"/>
              </a:ext>
            </a:extLst>
          </p:cNvPr>
          <p:cNvSpPr>
            <a:spLocks noGrp="1"/>
          </p:cNvSpPr>
          <p:nvPr>
            <p:ph type="title"/>
          </p:nvPr>
        </p:nvSpPr>
        <p:spPr/>
        <p:txBody>
          <a:bodyPr/>
          <a:lstStyle/>
          <a:p>
            <a:r>
              <a:rPr lang="en-US" altLang="zh-CN"/>
              <a:t>2.2 Hadoop</a:t>
            </a:r>
            <a:r>
              <a:rPr lang="zh-CN" altLang="en-US"/>
              <a:t>项目结构</a:t>
            </a:r>
          </a:p>
        </p:txBody>
      </p:sp>
      <p:sp>
        <p:nvSpPr>
          <p:cNvPr id="2" name="图片占位符 1">
            <a:extLst>
              <a:ext uri="{FF2B5EF4-FFF2-40B4-BE49-F238E27FC236}">
                <a16:creationId xmlns:a16="http://schemas.microsoft.com/office/drawing/2014/main" id="{578F6048-64B9-48D9-BD67-F92C06A36386}"/>
              </a:ext>
            </a:extLst>
          </p:cNvPr>
          <p:cNvSpPr>
            <a:spLocks noGrp="1"/>
          </p:cNvSpPr>
          <p:nvPr>
            <p:ph type="pic" sz="quarter" idx="10"/>
          </p:nvPr>
        </p:nvSpPr>
        <p:spPr/>
      </p:sp>
      <p:sp>
        <p:nvSpPr>
          <p:cNvPr id="3" name="文本占位符 2">
            <a:extLst>
              <a:ext uri="{FF2B5EF4-FFF2-40B4-BE49-F238E27FC236}">
                <a16:creationId xmlns:a16="http://schemas.microsoft.com/office/drawing/2014/main" id="{ACC59C21-BA55-4816-BA20-C00BE7612EFB}"/>
              </a:ext>
            </a:extLst>
          </p:cNvPr>
          <p:cNvSpPr>
            <a:spLocks noGrp="1"/>
          </p:cNvSpPr>
          <p:nvPr>
            <p:ph type="body" sz="quarter" idx="11"/>
          </p:nvPr>
        </p:nvSpPr>
        <p:spPr>
          <a:xfrm>
            <a:off x="2063427" y="6197600"/>
            <a:ext cx="8280400" cy="431800"/>
          </a:xfrm>
        </p:spPr>
        <p:txBody>
          <a:bodyPr>
            <a:normAutofit fontScale="62500" lnSpcReduction="20000"/>
          </a:bodyPr>
          <a:lstStyle/>
          <a:p>
            <a:r>
              <a:rPr lang="en-US" altLang="zh-CN" dirty="0"/>
              <a:t>Hadoop</a:t>
            </a:r>
            <a:r>
              <a:rPr lang="zh-CN" altLang="en-US" dirty="0"/>
              <a:t>的项目结构不断丰富发展，已经形成一个丰富的</a:t>
            </a:r>
            <a:r>
              <a:rPr lang="en-US" altLang="zh-CN" dirty="0"/>
              <a:t>Hadoop</a:t>
            </a:r>
            <a:r>
              <a:rPr lang="zh-CN" altLang="en-US" dirty="0"/>
              <a:t>生态系统</a:t>
            </a:r>
          </a:p>
        </p:txBody>
      </p:sp>
      <p:pic>
        <p:nvPicPr>
          <p:cNvPr id="16387" name="Picture 2">
            <a:extLst>
              <a:ext uri="{FF2B5EF4-FFF2-40B4-BE49-F238E27FC236}">
                <a16:creationId xmlns:a16="http://schemas.microsoft.com/office/drawing/2014/main" id="{71DB5052-C3BC-4A28-84AE-0BEBB9DB6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14400"/>
            <a:ext cx="79629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a:extLst>
              <a:ext uri="{FF2B5EF4-FFF2-40B4-BE49-F238E27FC236}">
                <a16:creationId xmlns:a16="http://schemas.microsoft.com/office/drawing/2014/main" id="{25FF1A1A-F69F-40A1-B50D-F339D351F0B4}"/>
              </a:ext>
            </a:extLst>
          </p:cNvPr>
          <p:cNvSpPr>
            <a:spLocks noGrp="1"/>
          </p:cNvSpPr>
          <p:nvPr>
            <p:ph type="title"/>
          </p:nvPr>
        </p:nvSpPr>
        <p:spPr/>
        <p:txBody>
          <a:bodyPr/>
          <a:lstStyle/>
          <a:p>
            <a:r>
              <a:rPr lang="en-US" altLang="zh-CN"/>
              <a:t>2.2 Hadoop</a:t>
            </a:r>
            <a:r>
              <a:rPr lang="zh-CN" altLang="en-US"/>
              <a:t>项目结构</a:t>
            </a:r>
          </a:p>
        </p:txBody>
      </p:sp>
      <p:graphicFrame>
        <p:nvGraphicFramePr>
          <p:cNvPr id="5" name="表格 4">
            <a:extLst>
              <a:ext uri="{FF2B5EF4-FFF2-40B4-BE49-F238E27FC236}">
                <a16:creationId xmlns:a16="http://schemas.microsoft.com/office/drawing/2014/main" id="{16ED32AE-491D-4905-8FC6-9A46D51F9C7A}"/>
              </a:ext>
            </a:extLst>
          </p:cNvPr>
          <p:cNvGraphicFramePr>
            <a:graphicFrameLocks noGrp="1"/>
          </p:cNvGraphicFramePr>
          <p:nvPr>
            <p:extLst>
              <p:ext uri="{D42A27DB-BD31-4B8C-83A1-F6EECF244321}">
                <p14:modId xmlns:p14="http://schemas.microsoft.com/office/powerpoint/2010/main" val="1525311101"/>
              </p:ext>
            </p:extLst>
          </p:nvPr>
        </p:nvGraphicFramePr>
        <p:xfrm>
          <a:off x="2209800" y="1371601"/>
          <a:ext cx="7772400" cy="4727973"/>
        </p:xfrm>
        <a:graphic>
          <a:graphicData uri="http://schemas.openxmlformats.org/drawingml/2006/table">
            <a:tbl>
              <a:tblPr firstRow="1" bandRow="1">
                <a:tableStyleId>{5C22544A-7EE6-4342-B048-85BDC9FD1C3A}</a:tableStyleId>
              </a:tblPr>
              <a:tblGrid>
                <a:gridCol w="1283515">
                  <a:extLst>
                    <a:ext uri="{9D8B030D-6E8A-4147-A177-3AD203B41FA5}">
                      <a16:colId xmlns:a16="http://schemas.microsoft.com/office/drawing/2014/main" val="20000"/>
                    </a:ext>
                  </a:extLst>
                </a:gridCol>
                <a:gridCol w="6488885">
                  <a:extLst>
                    <a:ext uri="{9D8B030D-6E8A-4147-A177-3AD203B41FA5}">
                      <a16:colId xmlns:a16="http://schemas.microsoft.com/office/drawing/2014/main" val="20001"/>
                    </a:ext>
                  </a:extLst>
                </a:gridCol>
              </a:tblGrid>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FF00"/>
                          </a:solidFill>
                          <a:latin typeface="+mn-ea"/>
                          <a:ea typeface="+mn-ea"/>
                        </a:rPr>
                        <a:t>组件</a:t>
                      </a:r>
                      <a:endParaRPr lang="en-US" altLang="zh-CN" sz="1200" dirty="0">
                        <a:solidFill>
                          <a:srgbClr val="FFFF00"/>
                        </a:solidFill>
                        <a:latin typeface="+mn-ea"/>
                        <a:ea typeface="+mn-ea"/>
                      </a:endParaRPr>
                    </a:p>
                  </a:txBody>
                  <a:tcPr marT="45713" marB="45713"/>
                </a:tc>
                <a:tc>
                  <a:txBody>
                    <a:bodyPr/>
                    <a:lstStyle/>
                    <a:p>
                      <a:pPr algn="ctr"/>
                      <a:r>
                        <a:rPr lang="zh-CN" altLang="en-US" sz="1200" dirty="0">
                          <a:solidFill>
                            <a:srgbClr val="FFFF00"/>
                          </a:solidFill>
                          <a:latin typeface="+mn-ea"/>
                          <a:ea typeface="+mn-ea"/>
                        </a:rPr>
                        <a:t>功能</a:t>
                      </a:r>
                    </a:p>
                  </a:txBody>
                  <a:tcPr marT="45713" marB="45713"/>
                </a:tc>
                <a:extLst>
                  <a:ext uri="{0D108BD9-81ED-4DB2-BD59-A6C34878D82A}">
                    <a16:rowId xmlns:a16="http://schemas.microsoft.com/office/drawing/2014/main" val="10000"/>
                  </a:ext>
                </a:extLst>
              </a:tr>
              <a:tr h="274280">
                <a:tc>
                  <a:txBody>
                    <a:bodyPr/>
                    <a:lstStyle/>
                    <a:p>
                      <a:r>
                        <a:rPr lang="en-US" altLang="zh-CN" sz="1200" dirty="0">
                          <a:solidFill>
                            <a:srgbClr val="002060"/>
                          </a:solidFill>
                          <a:latin typeface="+mn-ea"/>
                          <a:ea typeface="+mn-ea"/>
                        </a:rPr>
                        <a:t>HDFS</a:t>
                      </a:r>
                      <a:endParaRPr lang="zh-CN" altLang="en-US" sz="1200" dirty="0">
                        <a:solidFill>
                          <a:srgbClr val="002060"/>
                        </a:solidFill>
                        <a:latin typeface="+mn-ea"/>
                        <a:ea typeface="+mn-ea"/>
                      </a:endParaRPr>
                    </a:p>
                  </a:txBody>
                  <a:tcPr marT="45713" marB="45713"/>
                </a:tc>
                <a:tc>
                  <a:txBody>
                    <a:bodyPr/>
                    <a:lstStyle/>
                    <a:p>
                      <a:r>
                        <a:rPr lang="zh-CN" altLang="en-US" sz="1200" dirty="0">
                          <a:solidFill>
                            <a:srgbClr val="002060"/>
                          </a:solidFill>
                          <a:latin typeface="+mn-ea"/>
                          <a:ea typeface="+mn-ea"/>
                        </a:rPr>
                        <a:t>分布式文件系统</a:t>
                      </a:r>
                    </a:p>
                  </a:txBody>
                  <a:tcPr marT="45713" marB="45713"/>
                </a:tc>
                <a:extLst>
                  <a:ext uri="{0D108BD9-81ED-4DB2-BD59-A6C34878D82A}">
                    <a16:rowId xmlns:a16="http://schemas.microsoft.com/office/drawing/2014/main" val="10001"/>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002060"/>
                          </a:solidFill>
                          <a:latin typeface="+mn-ea"/>
                          <a:ea typeface="+mn-ea"/>
                        </a:rPr>
                        <a:t>MapReduce</a:t>
                      </a:r>
                      <a:endParaRPr lang="zh-CN" altLang="en-US" sz="1200" dirty="0">
                        <a:solidFill>
                          <a:srgbClr val="002060"/>
                        </a:solidFill>
                        <a:latin typeface="+mn-ea"/>
                        <a:ea typeface="+mn-ea"/>
                      </a:endParaRPr>
                    </a:p>
                  </a:txBody>
                  <a:tcPr marT="45713" marB="45713"/>
                </a:tc>
                <a:tc>
                  <a:txBody>
                    <a:bodyPr/>
                    <a:lstStyle/>
                    <a:p>
                      <a:r>
                        <a:rPr lang="zh-CN" altLang="en-US" sz="1200" dirty="0">
                          <a:solidFill>
                            <a:srgbClr val="002060"/>
                          </a:solidFill>
                          <a:latin typeface="+mn-ea"/>
                          <a:ea typeface="+mn-ea"/>
                        </a:rPr>
                        <a:t>分布式并行编程模型</a:t>
                      </a:r>
                    </a:p>
                  </a:txBody>
                  <a:tcPr marT="45713" marB="45713"/>
                </a:tc>
                <a:extLst>
                  <a:ext uri="{0D108BD9-81ED-4DB2-BD59-A6C34878D82A}">
                    <a16:rowId xmlns:a16="http://schemas.microsoft.com/office/drawing/2014/main" val="10002"/>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2060"/>
                          </a:solidFill>
                          <a:latin typeface="+mn-ea"/>
                          <a:ea typeface="+mn-ea"/>
                        </a:rPr>
                        <a:t>YARN</a:t>
                      </a:r>
                    </a:p>
                  </a:txBody>
                  <a:tcPr marT="45713" marB="45713"/>
                </a:tc>
                <a:tc>
                  <a:txBody>
                    <a:bodyPr/>
                    <a:lstStyle/>
                    <a:p>
                      <a:r>
                        <a:rPr lang="zh-CN" altLang="en-US" sz="1200" dirty="0">
                          <a:solidFill>
                            <a:srgbClr val="002060"/>
                          </a:solidFill>
                          <a:latin typeface="+mn-ea"/>
                          <a:ea typeface="+mn-ea"/>
                        </a:rPr>
                        <a:t>资源管理和调度器</a:t>
                      </a:r>
                    </a:p>
                  </a:txBody>
                  <a:tcPr marT="45713" marB="45713"/>
                </a:tc>
                <a:extLst>
                  <a:ext uri="{0D108BD9-81ED-4DB2-BD59-A6C34878D82A}">
                    <a16:rowId xmlns:a16="http://schemas.microsoft.com/office/drawing/2014/main" val="10003"/>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002060"/>
                          </a:solidFill>
                          <a:latin typeface="+mn-ea"/>
                          <a:ea typeface="+mn-ea"/>
                        </a:rPr>
                        <a:t>Tez</a:t>
                      </a:r>
                      <a:endParaRPr lang="en-US" altLang="zh-CN" sz="1200" dirty="0">
                        <a:solidFill>
                          <a:srgbClr val="002060"/>
                        </a:solidFill>
                        <a:latin typeface="+mn-ea"/>
                        <a:ea typeface="+mn-ea"/>
                      </a:endParaRPr>
                    </a:p>
                  </a:txBody>
                  <a:tcPr marT="45713" marB="45713"/>
                </a:tc>
                <a:tc>
                  <a:txBody>
                    <a:bodyPr/>
                    <a:lstStyle/>
                    <a:p>
                      <a:r>
                        <a:rPr lang="zh-CN" altLang="en-US" sz="1200" dirty="0">
                          <a:solidFill>
                            <a:srgbClr val="002060"/>
                          </a:solidFill>
                          <a:latin typeface="+mn-ea"/>
                          <a:ea typeface="+mn-ea"/>
                        </a:rPr>
                        <a:t>运行在</a:t>
                      </a:r>
                      <a:r>
                        <a:rPr lang="en-US" altLang="zh-CN" sz="1200" dirty="0">
                          <a:solidFill>
                            <a:srgbClr val="002060"/>
                          </a:solidFill>
                          <a:latin typeface="+mn-ea"/>
                          <a:ea typeface="+mn-ea"/>
                        </a:rPr>
                        <a:t>YARN</a:t>
                      </a:r>
                      <a:r>
                        <a:rPr lang="zh-CN" altLang="en-US" sz="1200" dirty="0">
                          <a:solidFill>
                            <a:srgbClr val="002060"/>
                          </a:solidFill>
                          <a:latin typeface="+mn-ea"/>
                          <a:ea typeface="+mn-ea"/>
                        </a:rPr>
                        <a:t>之上的下一代</a:t>
                      </a:r>
                      <a:r>
                        <a:rPr lang="en-US" altLang="zh-CN" sz="1200" dirty="0" err="1">
                          <a:solidFill>
                            <a:srgbClr val="002060"/>
                          </a:solidFill>
                          <a:latin typeface="+mn-ea"/>
                          <a:ea typeface="+mn-ea"/>
                        </a:rPr>
                        <a:t>Hadoop</a:t>
                      </a:r>
                      <a:r>
                        <a:rPr lang="zh-CN" altLang="en-US" sz="1200" dirty="0">
                          <a:solidFill>
                            <a:srgbClr val="002060"/>
                          </a:solidFill>
                          <a:latin typeface="+mn-ea"/>
                          <a:ea typeface="+mn-ea"/>
                        </a:rPr>
                        <a:t>查询处理框架</a:t>
                      </a:r>
                    </a:p>
                  </a:txBody>
                  <a:tcPr marT="45713" marB="45713"/>
                </a:tc>
                <a:extLst>
                  <a:ext uri="{0D108BD9-81ED-4DB2-BD59-A6C34878D82A}">
                    <a16:rowId xmlns:a16="http://schemas.microsoft.com/office/drawing/2014/main" val="10004"/>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2060"/>
                          </a:solidFill>
                          <a:latin typeface="+mn-ea"/>
                          <a:ea typeface="+mn-ea"/>
                        </a:rPr>
                        <a:t>Hive</a:t>
                      </a:r>
                    </a:p>
                  </a:txBody>
                  <a:tcPr marT="45713" marB="45713"/>
                </a:tc>
                <a:tc>
                  <a:txBody>
                    <a:bodyPr/>
                    <a:lstStyle/>
                    <a:p>
                      <a:r>
                        <a:rPr lang="en-US" altLang="zh-CN" sz="1200" dirty="0" err="1">
                          <a:solidFill>
                            <a:srgbClr val="002060"/>
                          </a:solidFill>
                          <a:latin typeface="+mn-ea"/>
                          <a:ea typeface="+mn-ea"/>
                        </a:rPr>
                        <a:t>Hadoop</a:t>
                      </a:r>
                      <a:r>
                        <a:rPr lang="zh-CN" altLang="en-US" sz="1200" dirty="0">
                          <a:solidFill>
                            <a:srgbClr val="002060"/>
                          </a:solidFill>
                          <a:latin typeface="+mn-ea"/>
                          <a:ea typeface="+mn-ea"/>
                        </a:rPr>
                        <a:t>上的数据仓库</a:t>
                      </a:r>
                    </a:p>
                  </a:txBody>
                  <a:tcPr marT="45713" marB="45713"/>
                </a:tc>
                <a:extLst>
                  <a:ext uri="{0D108BD9-81ED-4DB2-BD59-A6C34878D82A}">
                    <a16:rowId xmlns:a16="http://schemas.microsoft.com/office/drawing/2014/main" val="10005"/>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002060"/>
                          </a:solidFill>
                          <a:latin typeface="+mn-ea"/>
                          <a:ea typeface="+mn-ea"/>
                        </a:rPr>
                        <a:t>HBase</a:t>
                      </a:r>
                      <a:endParaRPr lang="en-US" altLang="zh-CN" sz="1200" dirty="0">
                        <a:solidFill>
                          <a:srgbClr val="002060"/>
                        </a:solidFill>
                        <a:latin typeface="+mn-ea"/>
                        <a:ea typeface="+mn-ea"/>
                      </a:endParaRPr>
                    </a:p>
                  </a:txBody>
                  <a:tcPr marT="45713" marB="45713"/>
                </a:tc>
                <a:tc>
                  <a:txBody>
                    <a:bodyPr/>
                    <a:lstStyle/>
                    <a:p>
                      <a:r>
                        <a:rPr lang="en-US" altLang="zh-CN" sz="1200" dirty="0" err="1">
                          <a:solidFill>
                            <a:srgbClr val="002060"/>
                          </a:solidFill>
                          <a:latin typeface="+mn-ea"/>
                          <a:ea typeface="+mn-ea"/>
                        </a:rPr>
                        <a:t>Hadoop</a:t>
                      </a:r>
                      <a:r>
                        <a:rPr lang="zh-CN" altLang="en-US" sz="1200" dirty="0">
                          <a:solidFill>
                            <a:srgbClr val="002060"/>
                          </a:solidFill>
                          <a:latin typeface="+mn-ea"/>
                          <a:ea typeface="+mn-ea"/>
                        </a:rPr>
                        <a:t>上的非关系型的分布式数据库</a:t>
                      </a:r>
                    </a:p>
                  </a:txBody>
                  <a:tcPr marT="45713" marB="45713"/>
                </a:tc>
                <a:extLst>
                  <a:ext uri="{0D108BD9-81ED-4DB2-BD59-A6C34878D82A}">
                    <a16:rowId xmlns:a16="http://schemas.microsoft.com/office/drawing/2014/main" val="10006"/>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2060"/>
                          </a:solidFill>
                          <a:latin typeface="+mn-ea"/>
                          <a:ea typeface="+mn-ea"/>
                        </a:rPr>
                        <a:t>Pig</a:t>
                      </a:r>
                    </a:p>
                  </a:txBody>
                  <a:tcPr marT="45713" marB="45713"/>
                </a:tc>
                <a:tc>
                  <a:txBody>
                    <a:bodyPr/>
                    <a:lstStyle/>
                    <a:p>
                      <a:r>
                        <a:rPr lang="zh-CN" altLang="en-US" sz="1200" dirty="0">
                          <a:solidFill>
                            <a:srgbClr val="002060"/>
                          </a:solidFill>
                          <a:latin typeface="+mn-ea"/>
                          <a:ea typeface="+mn-ea"/>
                        </a:rPr>
                        <a:t>一个基于</a:t>
                      </a:r>
                      <a:r>
                        <a:rPr lang="en-US" altLang="zh-CN" sz="1200" dirty="0" err="1">
                          <a:solidFill>
                            <a:srgbClr val="002060"/>
                          </a:solidFill>
                          <a:latin typeface="+mn-ea"/>
                          <a:ea typeface="+mn-ea"/>
                        </a:rPr>
                        <a:t>Hadoop</a:t>
                      </a:r>
                      <a:r>
                        <a:rPr lang="zh-CN" altLang="en-US" sz="1200" dirty="0">
                          <a:solidFill>
                            <a:srgbClr val="002060"/>
                          </a:solidFill>
                          <a:latin typeface="+mn-ea"/>
                          <a:ea typeface="+mn-ea"/>
                        </a:rPr>
                        <a:t>的大规模数据分析平台，提供类似</a:t>
                      </a:r>
                      <a:r>
                        <a:rPr lang="en-US" altLang="zh-CN" sz="1200" dirty="0">
                          <a:solidFill>
                            <a:srgbClr val="002060"/>
                          </a:solidFill>
                          <a:latin typeface="+mn-ea"/>
                          <a:ea typeface="+mn-ea"/>
                        </a:rPr>
                        <a:t>SQL</a:t>
                      </a:r>
                      <a:r>
                        <a:rPr lang="zh-CN" altLang="en-US" sz="1200" dirty="0">
                          <a:solidFill>
                            <a:srgbClr val="002060"/>
                          </a:solidFill>
                          <a:latin typeface="+mn-ea"/>
                          <a:ea typeface="+mn-ea"/>
                        </a:rPr>
                        <a:t>的查询语言</a:t>
                      </a:r>
                      <a:r>
                        <a:rPr lang="en-US" altLang="zh-CN" sz="1200" dirty="0">
                          <a:solidFill>
                            <a:srgbClr val="002060"/>
                          </a:solidFill>
                          <a:latin typeface="+mn-ea"/>
                          <a:ea typeface="+mn-ea"/>
                        </a:rPr>
                        <a:t>Pig Latin</a:t>
                      </a:r>
                      <a:endParaRPr lang="zh-CN" altLang="en-US" sz="1200" dirty="0">
                        <a:solidFill>
                          <a:srgbClr val="002060"/>
                        </a:solidFill>
                        <a:latin typeface="+mn-ea"/>
                        <a:ea typeface="+mn-ea"/>
                      </a:endParaRPr>
                    </a:p>
                  </a:txBody>
                  <a:tcPr marT="45713" marB="45713"/>
                </a:tc>
                <a:extLst>
                  <a:ext uri="{0D108BD9-81ED-4DB2-BD59-A6C34878D82A}">
                    <a16:rowId xmlns:a16="http://schemas.microsoft.com/office/drawing/2014/main" val="10007"/>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002060"/>
                          </a:solidFill>
                          <a:latin typeface="+mn-ea"/>
                          <a:ea typeface="+mn-ea"/>
                        </a:rPr>
                        <a:t>Sqoop</a:t>
                      </a:r>
                      <a:endParaRPr lang="en-US" altLang="zh-CN" sz="1200" dirty="0">
                        <a:solidFill>
                          <a:srgbClr val="002060"/>
                        </a:solidFill>
                        <a:latin typeface="+mn-ea"/>
                        <a:ea typeface="+mn-ea"/>
                      </a:endParaRPr>
                    </a:p>
                  </a:txBody>
                  <a:tcPr marT="45713" marB="45713"/>
                </a:tc>
                <a:tc>
                  <a:txBody>
                    <a:bodyPr/>
                    <a:lstStyle/>
                    <a:p>
                      <a:r>
                        <a:rPr lang="zh-CN" altLang="en-US" sz="1200" dirty="0">
                          <a:solidFill>
                            <a:srgbClr val="002060"/>
                          </a:solidFill>
                          <a:latin typeface="+mn-ea"/>
                          <a:ea typeface="+mn-ea"/>
                        </a:rPr>
                        <a:t>用于在</a:t>
                      </a:r>
                      <a:r>
                        <a:rPr lang="en-US" altLang="zh-CN" sz="1200" dirty="0" err="1">
                          <a:solidFill>
                            <a:srgbClr val="002060"/>
                          </a:solidFill>
                          <a:latin typeface="+mn-ea"/>
                          <a:ea typeface="+mn-ea"/>
                        </a:rPr>
                        <a:t>Hadoop</a:t>
                      </a:r>
                      <a:r>
                        <a:rPr lang="zh-CN" altLang="en-US" sz="1200" dirty="0">
                          <a:solidFill>
                            <a:srgbClr val="002060"/>
                          </a:solidFill>
                          <a:latin typeface="+mn-ea"/>
                          <a:ea typeface="+mn-ea"/>
                        </a:rPr>
                        <a:t>与传统数据库之间进行数据传递</a:t>
                      </a:r>
                    </a:p>
                  </a:txBody>
                  <a:tcPr marT="45713" marB="45713"/>
                </a:tc>
                <a:extLst>
                  <a:ext uri="{0D108BD9-81ED-4DB2-BD59-A6C34878D82A}">
                    <a16:rowId xmlns:a16="http://schemas.microsoft.com/office/drawing/2014/main" val="10008"/>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002060"/>
                          </a:solidFill>
                          <a:latin typeface="+mn-ea"/>
                          <a:ea typeface="+mn-ea"/>
                        </a:rPr>
                        <a:t>Oozie</a:t>
                      </a:r>
                      <a:endParaRPr lang="en-US" altLang="zh-CN" sz="1200" dirty="0">
                        <a:solidFill>
                          <a:srgbClr val="002060"/>
                        </a:solidFill>
                        <a:latin typeface="+mn-ea"/>
                        <a:ea typeface="+mn-ea"/>
                      </a:endParaRPr>
                    </a:p>
                  </a:txBody>
                  <a:tcPr marT="45713" marB="45713"/>
                </a:tc>
                <a:tc>
                  <a:txBody>
                    <a:bodyPr/>
                    <a:lstStyle/>
                    <a:p>
                      <a:r>
                        <a:rPr lang="en-US" altLang="zh-CN" sz="1200" dirty="0" err="1">
                          <a:solidFill>
                            <a:srgbClr val="002060"/>
                          </a:solidFill>
                          <a:latin typeface="+mn-ea"/>
                          <a:ea typeface="+mn-ea"/>
                        </a:rPr>
                        <a:t>Hadoop</a:t>
                      </a:r>
                      <a:r>
                        <a:rPr lang="zh-CN" altLang="en-US" sz="1200" dirty="0">
                          <a:solidFill>
                            <a:srgbClr val="002060"/>
                          </a:solidFill>
                          <a:latin typeface="+mn-ea"/>
                          <a:ea typeface="+mn-ea"/>
                        </a:rPr>
                        <a:t>上的工作流管理系统</a:t>
                      </a:r>
                    </a:p>
                  </a:txBody>
                  <a:tcPr marT="45713" marB="45713"/>
                </a:tc>
                <a:extLst>
                  <a:ext uri="{0D108BD9-81ED-4DB2-BD59-A6C34878D82A}">
                    <a16:rowId xmlns:a16="http://schemas.microsoft.com/office/drawing/2014/main" val="10009"/>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2060"/>
                          </a:solidFill>
                          <a:latin typeface="+mn-ea"/>
                          <a:ea typeface="+mn-ea"/>
                        </a:rPr>
                        <a:t>Zookeeper</a:t>
                      </a:r>
                    </a:p>
                  </a:txBody>
                  <a:tcPr marT="45713" marB="45713"/>
                </a:tc>
                <a:tc>
                  <a:txBody>
                    <a:bodyPr/>
                    <a:lstStyle/>
                    <a:p>
                      <a:r>
                        <a:rPr lang="zh-CN" altLang="en-US" sz="1200" dirty="0">
                          <a:solidFill>
                            <a:srgbClr val="002060"/>
                          </a:solidFill>
                          <a:latin typeface="+mn-ea"/>
                          <a:ea typeface="+mn-ea"/>
                        </a:rPr>
                        <a:t>提供分布式协调一致性服务</a:t>
                      </a:r>
                    </a:p>
                  </a:txBody>
                  <a:tcPr marT="45713" marB="45713"/>
                </a:tc>
                <a:extLst>
                  <a:ext uri="{0D108BD9-81ED-4DB2-BD59-A6C34878D82A}">
                    <a16:rowId xmlns:a16="http://schemas.microsoft.com/office/drawing/2014/main" val="10010"/>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2060"/>
                          </a:solidFill>
                          <a:latin typeface="+mn-ea"/>
                          <a:ea typeface="+mn-ea"/>
                        </a:rPr>
                        <a:t>Storm</a:t>
                      </a:r>
                    </a:p>
                  </a:txBody>
                  <a:tcPr marT="45713" marB="45713"/>
                </a:tc>
                <a:tc>
                  <a:txBody>
                    <a:bodyPr/>
                    <a:lstStyle/>
                    <a:p>
                      <a:r>
                        <a:rPr lang="zh-CN" altLang="en-US" sz="1200" dirty="0">
                          <a:solidFill>
                            <a:srgbClr val="002060"/>
                          </a:solidFill>
                          <a:latin typeface="+mn-ea"/>
                          <a:ea typeface="+mn-ea"/>
                        </a:rPr>
                        <a:t>流计算框架</a:t>
                      </a:r>
                    </a:p>
                  </a:txBody>
                  <a:tcPr marT="45713" marB="45713"/>
                </a:tc>
                <a:extLst>
                  <a:ext uri="{0D108BD9-81ED-4DB2-BD59-A6C34878D82A}">
                    <a16:rowId xmlns:a16="http://schemas.microsoft.com/office/drawing/2014/main" val="10011"/>
                  </a:ext>
                </a:extLst>
              </a:tr>
              <a:tr h="4228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2060"/>
                          </a:solidFill>
                          <a:latin typeface="+mn-ea"/>
                          <a:ea typeface="+mn-ea"/>
                        </a:rPr>
                        <a:t>Flume</a:t>
                      </a:r>
                    </a:p>
                  </a:txBody>
                  <a:tcPr marT="45713" marB="45713"/>
                </a:tc>
                <a:tc>
                  <a:txBody>
                    <a:bodyPr/>
                    <a:lstStyle/>
                    <a:p>
                      <a:r>
                        <a:rPr lang="zh-CN" altLang="en-US" sz="1200" dirty="0">
                          <a:solidFill>
                            <a:srgbClr val="002060"/>
                          </a:solidFill>
                          <a:latin typeface="+mn-ea"/>
                          <a:ea typeface="+mn-ea"/>
                        </a:rPr>
                        <a:t>一个高可用的，高可靠的，分布式的海量日志采集、聚合和传输的系统</a:t>
                      </a:r>
                    </a:p>
                  </a:txBody>
                  <a:tcPr marT="45713" marB="45713"/>
                </a:tc>
                <a:extLst>
                  <a:ext uri="{0D108BD9-81ED-4DB2-BD59-A6C34878D82A}">
                    <a16:rowId xmlns:a16="http://schemas.microsoft.com/office/drawing/2014/main" val="10012"/>
                  </a:ext>
                </a:extLst>
              </a:tr>
              <a:tr h="4571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002060"/>
                          </a:solidFill>
                          <a:latin typeface="+mn-ea"/>
                          <a:ea typeface="+mn-ea"/>
                        </a:rPr>
                        <a:t>Ambari</a:t>
                      </a:r>
                      <a:endParaRPr lang="en-US" altLang="zh-CN" sz="1200" dirty="0">
                        <a:solidFill>
                          <a:srgbClr val="002060"/>
                        </a:solidFill>
                        <a:latin typeface="+mn-ea"/>
                        <a:ea typeface="+mn-ea"/>
                      </a:endParaRPr>
                    </a:p>
                  </a:txBody>
                  <a:tcPr marT="45713" marB="45713"/>
                </a:tc>
                <a:tc>
                  <a:txBody>
                    <a:bodyPr/>
                    <a:lstStyle/>
                    <a:p>
                      <a:r>
                        <a:rPr lang="en-US" altLang="zh-CN" sz="1200" dirty="0" err="1">
                          <a:solidFill>
                            <a:srgbClr val="002060"/>
                          </a:solidFill>
                          <a:latin typeface="+mn-ea"/>
                          <a:ea typeface="+mn-ea"/>
                        </a:rPr>
                        <a:t>Hadoop</a:t>
                      </a:r>
                      <a:r>
                        <a:rPr lang="zh-CN" altLang="en-US" sz="1200" dirty="0">
                          <a:solidFill>
                            <a:srgbClr val="002060"/>
                          </a:solidFill>
                          <a:latin typeface="+mn-ea"/>
                          <a:ea typeface="+mn-ea"/>
                        </a:rPr>
                        <a:t>快速部署工具，支持</a:t>
                      </a:r>
                      <a:r>
                        <a:rPr lang="en-US" altLang="zh-CN" sz="1200" dirty="0">
                          <a:solidFill>
                            <a:srgbClr val="002060"/>
                          </a:solidFill>
                          <a:latin typeface="+mn-ea"/>
                          <a:ea typeface="+mn-ea"/>
                        </a:rPr>
                        <a:t>Apache </a:t>
                      </a:r>
                      <a:r>
                        <a:rPr lang="en-US" altLang="zh-CN" sz="1200" dirty="0" err="1">
                          <a:solidFill>
                            <a:srgbClr val="002060"/>
                          </a:solidFill>
                          <a:latin typeface="+mn-ea"/>
                          <a:ea typeface="+mn-ea"/>
                        </a:rPr>
                        <a:t>Hadoop</a:t>
                      </a:r>
                      <a:r>
                        <a:rPr lang="zh-CN" altLang="en-US" sz="1200" dirty="0">
                          <a:solidFill>
                            <a:srgbClr val="002060"/>
                          </a:solidFill>
                          <a:latin typeface="+mn-ea"/>
                          <a:ea typeface="+mn-ea"/>
                        </a:rPr>
                        <a:t>集群的供应、管理和监控</a:t>
                      </a:r>
                      <a:endParaRPr lang="en-US" altLang="zh-CN" sz="1200" dirty="0">
                        <a:solidFill>
                          <a:srgbClr val="002060"/>
                        </a:solidFill>
                        <a:latin typeface="+mn-ea"/>
                        <a:ea typeface="+mn-ea"/>
                      </a:endParaRPr>
                    </a:p>
                    <a:p>
                      <a:endParaRPr lang="zh-CN" altLang="en-US" sz="1200" dirty="0">
                        <a:solidFill>
                          <a:srgbClr val="002060"/>
                        </a:solidFill>
                        <a:latin typeface="+mn-ea"/>
                        <a:ea typeface="+mn-ea"/>
                      </a:endParaRPr>
                    </a:p>
                  </a:txBody>
                  <a:tcPr marT="45713" marB="45713"/>
                </a:tc>
                <a:extLst>
                  <a:ext uri="{0D108BD9-81ED-4DB2-BD59-A6C34878D82A}">
                    <a16:rowId xmlns:a16="http://schemas.microsoft.com/office/drawing/2014/main" val="10013"/>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2060"/>
                          </a:solidFill>
                          <a:latin typeface="+mn-ea"/>
                          <a:ea typeface="+mn-ea"/>
                        </a:rPr>
                        <a:t>Kafka</a:t>
                      </a:r>
                    </a:p>
                  </a:txBody>
                  <a:tcPr marT="45713" marB="45713"/>
                </a:tc>
                <a:tc>
                  <a:txBody>
                    <a:bodyPr/>
                    <a:lstStyle/>
                    <a:p>
                      <a:r>
                        <a:rPr lang="zh-CN" altLang="en-US" sz="1200" dirty="0">
                          <a:solidFill>
                            <a:srgbClr val="002060"/>
                          </a:solidFill>
                          <a:latin typeface="+mn-ea"/>
                          <a:ea typeface="+mn-ea"/>
                        </a:rPr>
                        <a:t>一种高吞吐量的分布式发布订阅消息系统，可以处理消费者规模的网站中的所有动作流数据</a:t>
                      </a:r>
                    </a:p>
                  </a:txBody>
                  <a:tcPr marT="45713" marB="45713"/>
                </a:tc>
                <a:extLst>
                  <a:ext uri="{0D108BD9-81ED-4DB2-BD59-A6C34878D82A}">
                    <a16:rowId xmlns:a16="http://schemas.microsoft.com/office/drawing/2014/main" val="10014"/>
                  </a:ext>
                </a:extLst>
              </a:tr>
              <a:tr h="2819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2060"/>
                          </a:solidFill>
                          <a:latin typeface="+mn-ea"/>
                          <a:ea typeface="+mn-ea"/>
                          <a:cs typeface="+mn-cs"/>
                        </a:rPr>
                        <a:t>Spark</a:t>
                      </a:r>
                    </a:p>
                  </a:txBody>
                  <a:tcPr marT="45713" marB="45713"/>
                </a:tc>
                <a:tc>
                  <a:txBody>
                    <a:bodyPr/>
                    <a:lstStyle/>
                    <a:p>
                      <a:r>
                        <a:rPr lang="zh-CN" altLang="en-US" sz="1200" kern="1200" dirty="0">
                          <a:solidFill>
                            <a:srgbClr val="002060"/>
                          </a:solidFill>
                          <a:latin typeface="+mn-ea"/>
                          <a:ea typeface="+mn-ea"/>
                          <a:cs typeface="+mn-cs"/>
                        </a:rPr>
                        <a:t>类似于</a:t>
                      </a:r>
                      <a:r>
                        <a:rPr lang="en-US" altLang="zh-CN" sz="1200" kern="1200" dirty="0" err="1">
                          <a:solidFill>
                            <a:srgbClr val="002060"/>
                          </a:solidFill>
                          <a:latin typeface="+mn-ea"/>
                          <a:ea typeface="+mn-ea"/>
                          <a:cs typeface="+mn-cs"/>
                        </a:rPr>
                        <a:t>Hadoop</a:t>
                      </a:r>
                      <a:r>
                        <a:rPr lang="en-US" altLang="zh-CN" sz="1200" kern="1200" dirty="0">
                          <a:solidFill>
                            <a:srgbClr val="002060"/>
                          </a:solidFill>
                          <a:latin typeface="+mn-ea"/>
                          <a:ea typeface="+mn-ea"/>
                          <a:cs typeface="+mn-cs"/>
                        </a:rPr>
                        <a:t> </a:t>
                      </a:r>
                      <a:r>
                        <a:rPr lang="en-US" altLang="zh-CN" sz="1200" kern="1200" dirty="0" err="1">
                          <a:solidFill>
                            <a:srgbClr val="002060"/>
                          </a:solidFill>
                          <a:latin typeface="+mn-ea"/>
                          <a:ea typeface="+mn-ea"/>
                          <a:cs typeface="+mn-cs"/>
                        </a:rPr>
                        <a:t>MapReduce</a:t>
                      </a:r>
                      <a:r>
                        <a:rPr lang="zh-CN" altLang="en-US" sz="1200" kern="1200" dirty="0">
                          <a:solidFill>
                            <a:srgbClr val="002060"/>
                          </a:solidFill>
                          <a:latin typeface="+mn-ea"/>
                          <a:ea typeface="+mn-ea"/>
                          <a:cs typeface="+mn-cs"/>
                        </a:rPr>
                        <a:t>的通用并行框架</a:t>
                      </a:r>
                    </a:p>
                  </a:txBody>
                  <a:tcPr marT="45713" marB="45713"/>
                </a:tc>
                <a:extLst>
                  <a:ext uri="{0D108BD9-81ED-4DB2-BD59-A6C34878D82A}">
                    <a16:rowId xmlns:a16="http://schemas.microsoft.com/office/drawing/2014/main" val="1001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05D95B3-27FB-48A5-9DED-AAF3C27F5560}"/>
              </a:ext>
            </a:extLst>
          </p:cNvPr>
          <p:cNvSpPr txBox="1"/>
          <p:nvPr/>
        </p:nvSpPr>
        <p:spPr>
          <a:xfrm>
            <a:off x="609600" y="190245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9BEC7BBC-0B1C-4B16-A242-A4ACFCB22F65}"/>
              </a:ext>
            </a:extLst>
          </p:cNvPr>
          <p:cNvSpPr txBox="1"/>
          <p:nvPr/>
        </p:nvSpPr>
        <p:spPr>
          <a:xfrm>
            <a:off x="609601" y="1254158"/>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1027" name="标题 2">
            <a:extLst>
              <a:ext uri="{FF2B5EF4-FFF2-40B4-BE49-F238E27FC236}">
                <a16:creationId xmlns:a16="http://schemas.microsoft.com/office/drawing/2014/main" id="{75667B05-6B61-4D47-9626-11DADF7A2C0D}"/>
              </a:ext>
            </a:extLst>
          </p:cNvPr>
          <p:cNvSpPr>
            <a:spLocks noGrp="1"/>
          </p:cNvSpPr>
          <p:nvPr>
            <p:ph type="title"/>
          </p:nvPr>
        </p:nvSpPr>
        <p:spPr/>
        <p:txBody>
          <a:bodyPr/>
          <a:lstStyle/>
          <a:p>
            <a:r>
              <a:rPr lang="zh-CN" altLang="en-US"/>
              <a:t>提纲</a:t>
            </a:r>
          </a:p>
        </p:txBody>
      </p:sp>
      <p:sp>
        <p:nvSpPr>
          <p:cNvPr id="2" name="内容占位符 1">
            <a:extLst>
              <a:ext uri="{FF2B5EF4-FFF2-40B4-BE49-F238E27FC236}">
                <a16:creationId xmlns:a16="http://schemas.microsoft.com/office/drawing/2014/main" id="{D8E0FC2E-A522-42F3-8811-F356370AF2F5}"/>
              </a:ext>
            </a:extLst>
          </p:cNvPr>
          <p:cNvSpPr>
            <a:spLocks noGrp="1"/>
          </p:cNvSpPr>
          <p:nvPr>
            <p:ph idx="1"/>
          </p:nvPr>
        </p:nvSpPr>
        <p:spPr/>
        <p:txBody>
          <a:bodyPr/>
          <a:lstStyle/>
          <a:p>
            <a:r>
              <a:rPr lang="en-US" altLang="zh-CN" dirty="0"/>
              <a:t>2.1 </a:t>
            </a:r>
            <a:r>
              <a:rPr lang="zh-CN" altLang="en-US" dirty="0"/>
              <a:t>概述</a:t>
            </a:r>
          </a:p>
          <a:p>
            <a:r>
              <a:rPr lang="en-US" altLang="zh-CN" dirty="0"/>
              <a:t>2.2 Hadoop</a:t>
            </a:r>
            <a:r>
              <a:rPr lang="zh-CN" altLang="en-US" dirty="0"/>
              <a:t>项目结构</a:t>
            </a:r>
          </a:p>
          <a:p>
            <a:r>
              <a:rPr lang="en-US" altLang="zh-CN" dirty="0"/>
              <a:t>2.3 Hadoop</a:t>
            </a:r>
            <a:r>
              <a:rPr lang="zh-CN" altLang="en-US" dirty="0"/>
              <a:t>的安装与使用</a:t>
            </a:r>
          </a:p>
          <a:p>
            <a:r>
              <a:rPr lang="en-US" altLang="zh-CN" dirty="0"/>
              <a:t>2.4 Hadoop</a:t>
            </a:r>
            <a:r>
              <a:rPr lang="zh-CN" altLang="en-US" dirty="0"/>
              <a:t>集群的部署与使用</a:t>
            </a:r>
          </a:p>
        </p:txBody>
      </p:sp>
      <p:graphicFrame>
        <p:nvGraphicFramePr>
          <p:cNvPr id="1026" name="Object 5">
            <a:extLst>
              <a:ext uri="{FF2B5EF4-FFF2-40B4-BE49-F238E27FC236}">
                <a16:creationId xmlns:a16="http://schemas.microsoft.com/office/drawing/2014/main" id="{B2E857C4-072E-46CA-AFEA-79E5561F507E}"/>
              </a:ext>
            </a:extLst>
          </p:cNvPr>
          <p:cNvGraphicFramePr>
            <a:graphicFrameLocks noChangeAspect="1"/>
          </p:cNvGraphicFramePr>
          <p:nvPr/>
        </p:nvGraphicFramePr>
        <p:xfrm>
          <a:off x="7543800" y="1066800"/>
          <a:ext cx="3124200" cy="5562600"/>
        </p:xfrm>
        <a:graphic>
          <a:graphicData uri="http://schemas.openxmlformats.org/presentationml/2006/ole">
            <mc:AlternateContent xmlns:mc="http://schemas.openxmlformats.org/markup-compatibility/2006">
              <mc:Choice xmlns:v="urn:schemas-microsoft-com:vml" Requires="v">
                <p:oleObj spid="_x0000_s3075" name="Photo Editor Photo" r:id="rId3" imgW="4761905" imgH="6504762" progId="MSPhotoEd.3">
                  <p:embed/>
                </p:oleObj>
              </mc:Choice>
              <mc:Fallback>
                <p:oleObj name="Photo Editor Photo" r:id="rId3" imgW="4761905" imgH="6504762" progId="MSPhotoEd.3">
                  <p:embed/>
                  <p:pic>
                    <p:nvPicPr>
                      <p:cNvPr id="1026" name="Object 5">
                        <a:extLst>
                          <a:ext uri="{FF2B5EF4-FFF2-40B4-BE49-F238E27FC236}">
                            <a16:creationId xmlns:a16="http://schemas.microsoft.com/office/drawing/2014/main" id="{B2E857C4-072E-46CA-AFEA-79E5561F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10" descr="arrow">
            <a:extLst>
              <a:ext uri="{FF2B5EF4-FFF2-40B4-BE49-F238E27FC236}">
                <a16:creationId xmlns:a16="http://schemas.microsoft.com/office/drawing/2014/main" id="{7357BC0A-0D9E-4101-8174-B5DECAB1D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348" y="2743200"/>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0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86AE0-8D6A-4703-B1A6-7FC8C3DC8BE8}"/>
              </a:ext>
            </a:extLst>
          </p:cNvPr>
          <p:cNvSpPr>
            <a:spLocks noGrp="1"/>
          </p:cNvSpPr>
          <p:nvPr>
            <p:ph idx="1"/>
          </p:nvPr>
        </p:nvSpPr>
        <p:spPr/>
        <p:txBody>
          <a:bodyPr/>
          <a:lstStyle/>
          <a:p>
            <a:r>
              <a:rPr lang="en-US" altLang="zh-CN" dirty="0"/>
              <a:t>2.3.1 Hadoop</a:t>
            </a:r>
            <a:r>
              <a:rPr lang="zh-CN" altLang="en-US" dirty="0"/>
              <a:t>安装之前的预备知识</a:t>
            </a:r>
          </a:p>
          <a:p>
            <a:r>
              <a:rPr lang="en-US" altLang="zh-CN" dirty="0"/>
              <a:t>2.3.2 </a:t>
            </a:r>
            <a:r>
              <a:rPr lang="zh-CN" altLang="en-US" dirty="0"/>
              <a:t>安装</a:t>
            </a:r>
            <a:r>
              <a:rPr lang="en-US" altLang="zh-CN" dirty="0"/>
              <a:t>Linux</a:t>
            </a:r>
            <a:r>
              <a:rPr lang="zh-CN" altLang="en-US" dirty="0"/>
              <a:t>虚拟机</a:t>
            </a:r>
          </a:p>
          <a:p>
            <a:r>
              <a:rPr lang="en-US" altLang="zh-CN" dirty="0"/>
              <a:t>2.3.3 </a:t>
            </a:r>
            <a:r>
              <a:rPr lang="zh-CN" altLang="en-US" dirty="0"/>
              <a:t>安装双操作系统</a:t>
            </a:r>
          </a:p>
          <a:p>
            <a:r>
              <a:rPr lang="en-US" altLang="zh-CN" dirty="0"/>
              <a:t>2.3.4 </a:t>
            </a:r>
            <a:r>
              <a:rPr lang="zh-CN" altLang="en-US" dirty="0"/>
              <a:t>详解</a:t>
            </a:r>
            <a:r>
              <a:rPr lang="en-US" altLang="zh-CN" dirty="0"/>
              <a:t>Hadoop</a:t>
            </a:r>
            <a:r>
              <a:rPr lang="zh-CN" altLang="en-US" dirty="0"/>
              <a:t>的安装与使用</a:t>
            </a:r>
          </a:p>
          <a:p>
            <a:endParaRPr lang="zh-CN" altLang="en-US" dirty="0"/>
          </a:p>
        </p:txBody>
      </p:sp>
      <p:sp>
        <p:nvSpPr>
          <p:cNvPr id="18434" name="Rectangle 2">
            <a:extLst>
              <a:ext uri="{FF2B5EF4-FFF2-40B4-BE49-F238E27FC236}">
                <a16:creationId xmlns:a16="http://schemas.microsoft.com/office/drawing/2014/main" id="{E0A320BA-D680-4653-A479-E623786213EA}"/>
              </a:ext>
            </a:extLst>
          </p:cNvPr>
          <p:cNvSpPr>
            <a:spLocks noGrp="1" noChangeArrowheads="1"/>
          </p:cNvSpPr>
          <p:nvPr>
            <p:ph type="title"/>
          </p:nvPr>
        </p:nvSpPr>
        <p:spPr/>
        <p:txBody>
          <a:bodyPr/>
          <a:lstStyle/>
          <a:p>
            <a:r>
              <a:rPr lang="en-US" altLang="zh-CN"/>
              <a:t>2.3	Hadoop</a:t>
            </a:r>
            <a:r>
              <a:rPr lang="zh-CN" altLang="en-US"/>
              <a:t>的安装与使用</a:t>
            </a:r>
          </a:p>
        </p:txBody>
      </p:sp>
      <p:sp>
        <p:nvSpPr>
          <p:cNvPr id="18435" name="矩形 3">
            <a:extLst>
              <a:ext uri="{FF2B5EF4-FFF2-40B4-BE49-F238E27FC236}">
                <a16:creationId xmlns:a16="http://schemas.microsoft.com/office/drawing/2014/main" id="{0205904A-FF54-4F49-981E-414CA91F6F12}"/>
              </a:ext>
            </a:extLst>
          </p:cNvPr>
          <p:cNvSpPr>
            <a:spLocks noChangeArrowheads="1"/>
          </p:cNvSpPr>
          <p:nvPr/>
        </p:nvSpPr>
        <p:spPr bwMode="auto">
          <a:xfrm>
            <a:off x="2209800" y="443865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2060"/>
                </a:solidFill>
                <a:latin typeface="+mn-ea"/>
                <a:ea typeface="+mn-ea"/>
              </a:rPr>
              <a:t>详细安装教程请参考厦门大学数据实验室建设的中国高校大数据课程公共服务平台上的技术文章：</a:t>
            </a:r>
            <a:r>
              <a:rPr lang="en-US" altLang="zh-CN" b="1" dirty="0">
                <a:solidFill>
                  <a:srgbClr val="002060"/>
                </a:solidFill>
                <a:latin typeface="+mn-ea"/>
                <a:ea typeface="+mn-ea"/>
              </a:rPr>
              <a:t>《</a:t>
            </a:r>
            <a:r>
              <a:rPr lang="zh-CN" altLang="en-US" b="1" dirty="0">
                <a:solidFill>
                  <a:srgbClr val="002060"/>
                </a:solidFill>
                <a:latin typeface="+mn-ea"/>
                <a:ea typeface="+mn-ea"/>
              </a:rPr>
              <a:t>大数据技术原理与应用 第二章 大数据处理架构</a:t>
            </a:r>
            <a:r>
              <a:rPr lang="en-US" altLang="zh-CN" b="1" dirty="0">
                <a:solidFill>
                  <a:srgbClr val="002060"/>
                </a:solidFill>
                <a:latin typeface="+mn-ea"/>
                <a:ea typeface="+mn-ea"/>
              </a:rPr>
              <a:t>Hadoop </a:t>
            </a:r>
            <a:r>
              <a:rPr lang="zh-CN" altLang="en-US" b="1" dirty="0">
                <a:solidFill>
                  <a:srgbClr val="002060"/>
                </a:solidFill>
                <a:latin typeface="+mn-ea"/>
                <a:ea typeface="+mn-ea"/>
              </a:rPr>
              <a:t>学习指南</a:t>
            </a:r>
            <a:r>
              <a:rPr lang="en-US" altLang="zh-CN" b="1" dirty="0">
                <a:solidFill>
                  <a:srgbClr val="002060"/>
                </a:solidFill>
                <a:latin typeface="+mn-ea"/>
                <a:ea typeface="+mn-ea"/>
              </a:rPr>
              <a:t>》</a:t>
            </a:r>
            <a:r>
              <a:rPr lang="zh-CN" altLang="en-US" b="1" dirty="0">
                <a:solidFill>
                  <a:srgbClr val="002060"/>
                </a:solidFill>
                <a:latin typeface="+mn-ea"/>
                <a:ea typeface="+mn-ea"/>
              </a:rPr>
              <a:t>，给出了每步安装命令和效果截图</a:t>
            </a:r>
            <a:endParaRPr lang="en-US" altLang="zh-CN" b="1" dirty="0">
              <a:solidFill>
                <a:srgbClr val="002060"/>
              </a:solidFill>
              <a:latin typeface="+mn-ea"/>
              <a:ea typeface="+mn-ea"/>
            </a:endParaRPr>
          </a:p>
          <a:p>
            <a:pPr eaLnBrk="1" hangingPunct="1"/>
            <a:r>
              <a:rPr lang="zh-CN" altLang="en-US" b="1" dirty="0">
                <a:solidFill>
                  <a:srgbClr val="002060"/>
                </a:solidFill>
                <a:latin typeface="+mn-ea"/>
                <a:ea typeface="+mn-ea"/>
              </a:rPr>
              <a:t>访问地址：</a:t>
            </a:r>
            <a:r>
              <a:rPr lang="en-US" altLang="zh-CN" b="1" dirty="0">
                <a:solidFill>
                  <a:srgbClr val="002060"/>
                </a:solidFill>
                <a:latin typeface="+mn-ea"/>
                <a:ea typeface="+mn-ea"/>
              </a:rPr>
              <a:t>http://dblab.xmu.edu.cn/blog/285/</a:t>
            </a:r>
          </a:p>
        </p:txBody>
      </p:sp>
      <p:pic>
        <p:nvPicPr>
          <p:cNvPr id="18437" name="Picture 6" descr="c:\users\lenovo\appdata\roaming\360se6\User Data\temp\%E4%B8%AD%E5%9B%BD%E9%AB%98%E6%A0%A1%E5%A4%A7%E6%95%B0%E6%8D%AE%E8%AF%BE%E7%A8%8.jpg">
            <a:extLst>
              <a:ext uri="{FF2B5EF4-FFF2-40B4-BE49-F238E27FC236}">
                <a16:creationId xmlns:a16="http://schemas.microsoft.com/office/drawing/2014/main" id="{2E704616-9FB1-4802-B94C-65E5AF1FB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600201"/>
            <a:ext cx="3657600"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53201F9-28CD-4956-899C-08CFF93C881F}"/>
              </a:ext>
            </a:extLst>
          </p:cNvPr>
          <p:cNvSpPr>
            <a:spLocks noGrp="1"/>
          </p:cNvSpPr>
          <p:nvPr>
            <p:ph idx="1"/>
          </p:nvPr>
        </p:nvSpPr>
        <p:spPr/>
        <p:txBody>
          <a:bodyPr/>
          <a:lstStyle/>
          <a:p>
            <a:pPr marL="0" indent="0">
              <a:buNone/>
            </a:pPr>
            <a:r>
              <a:rPr lang="zh-CN" altLang="en-US" dirty="0"/>
              <a:t>（</a:t>
            </a:r>
            <a:r>
              <a:rPr lang="en-US" altLang="zh-CN" dirty="0"/>
              <a:t>1</a:t>
            </a:r>
            <a:r>
              <a:rPr lang="zh-CN" altLang="en-US" dirty="0"/>
              <a:t>）选择哪个</a:t>
            </a:r>
            <a:r>
              <a:rPr lang="en-US" altLang="zh-CN" dirty="0"/>
              <a:t>Linux</a:t>
            </a:r>
            <a:r>
              <a:rPr lang="zh-CN" altLang="en-US" dirty="0"/>
              <a:t>发行版？</a:t>
            </a:r>
          </a:p>
          <a:p>
            <a:r>
              <a:rPr lang="zh-CN" altLang="en-US" sz="2000" dirty="0"/>
              <a:t>在</a:t>
            </a:r>
            <a:r>
              <a:rPr lang="en-US" altLang="zh-CN" sz="2000" dirty="0"/>
              <a:t>Linux</a:t>
            </a:r>
            <a:r>
              <a:rPr lang="zh-CN" altLang="en-US" sz="2000" dirty="0"/>
              <a:t>系统各个发行版中，</a:t>
            </a:r>
            <a:r>
              <a:rPr lang="en-US" altLang="zh-CN" sz="2000" dirty="0"/>
              <a:t>CentOS</a:t>
            </a:r>
            <a:r>
              <a:rPr lang="zh-CN" altLang="en-US" sz="2000" dirty="0"/>
              <a:t>系统和</a:t>
            </a:r>
            <a:r>
              <a:rPr lang="en-US" altLang="zh-CN" sz="2000" dirty="0"/>
              <a:t>Ubuntu</a:t>
            </a:r>
            <a:r>
              <a:rPr lang="zh-CN" altLang="en-US" sz="2000" dirty="0"/>
              <a:t>系统在服务端和桌面端使用占比最高，网络上资料最是齐全，所以建议使用</a:t>
            </a:r>
            <a:r>
              <a:rPr lang="en-US" altLang="zh-CN" sz="2000" dirty="0"/>
              <a:t>CentOS </a:t>
            </a:r>
            <a:r>
              <a:rPr lang="zh-CN" altLang="en-US" sz="2000" dirty="0"/>
              <a:t>或</a:t>
            </a:r>
            <a:r>
              <a:rPr lang="en-US" altLang="zh-CN" sz="2000" dirty="0"/>
              <a:t>Ubuntu</a:t>
            </a:r>
          </a:p>
          <a:p>
            <a:r>
              <a:rPr lang="zh-CN" altLang="en-US" sz="2000" dirty="0"/>
              <a:t>在学习</a:t>
            </a:r>
            <a:r>
              <a:rPr lang="en-US" altLang="zh-CN" sz="2000" dirty="0"/>
              <a:t>Hadoop</a:t>
            </a:r>
            <a:r>
              <a:rPr lang="zh-CN" altLang="en-US" sz="2000" dirty="0"/>
              <a:t>方面，虽然两个系统没有多大区别，但是推荐使用</a:t>
            </a:r>
            <a:r>
              <a:rPr lang="en-US" altLang="zh-CN" sz="2000" dirty="0"/>
              <a:t>Ubuntu</a:t>
            </a:r>
            <a:r>
              <a:rPr lang="zh-CN" altLang="en-US" sz="2000" dirty="0"/>
              <a:t>操作系统</a:t>
            </a:r>
          </a:p>
          <a:p>
            <a:pPr marL="0" indent="0">
              <a:buNone/>
            </a:pPr>
            <a:r>
              <a:rPr lang="zh-CN" altLang="en-US" dirty="0"/>
              <a:t>（</a:t>
            </a:r>
            <a:r>
              <a:rPr lang="en-US" altLang="zh-CN" dirty="0"/>
              <a:t>2</a:t>
            </a:r>
            <a:r>
              <a:rPr lang="zh-CN" altLang="en-US" dirty="0"/>
              <a:t>）选择</a:t>
            </a:r>
            <a:r>
              <a:rPr lang="en-US" altLang="zh-CN" dirty="0"/>
              <a:t>32</a:t>
            </a:r>
            <a:r>
              <a:rPr lang="zh-CN" altLang="en-US" dirty="0"/>
              <a:t>位还是</a:t>
            </a:r>
            <a:r>
              <a:rPr lang="en-US" altLang="zh-CN" dirty="0"/>
              <a:t>64</a:t>
            </a:r>
            <a:r>
              <a:rPr lang="zh-CN" altLang="en-US" dirty="0"/>
              <a:t>位？</a:t>
            </a:r>
          </a:p>
          <a:p>
            <a:r>
              <a:rPr lang="zh-CN" altLang="en-US" sz="2000" dirty="0"/>
              <a:t>如果电脑比较老或者内存小于</a:t>
            </a:r>
            <a:r>
              <a:rPr lang="en-US" altLang="zh-CN" sz="2000" dirty="0"/>
              <a:t>2G</a:t>
            </a:r>
            <a:r>
              <a:rPr lang="zh-CN" altLang="en-US" sz="2000" dirty="0"/>
              <a:t>，那么建议选择</a:t>
            </a:r>
            <a:r>
              <a:rPr lang="en-US" altLang="zh-CN" sz="2000" dirty="0"/>
              <a:t>32</a:t>
            </a:r>
            <a:r>
              <a:rPr lang="zh-CN" altLang="en-US" sz="2000" dirty="0"/>
              <a:t>位系统版本的</a:t>
            </a:r>
            <a:r>
              <a:rPr lang="en-US" altLang="zh-CN" sz="2000" dirty="0"/>
              <a:t>Linux</a:t>
            </a:r>
          </a:p>
          <a:p>
            <a:r>
              <a:rPr lang="zh-CN" altLang="en-US" sz="2000" dirty="0"/>
              <a:t>如果内存大于</a:t>
            </a:r>
            <a:r>
              <a:rPr lang="en-US" altLang="zh-CN" sz="2000" dirty="0"/>
              <a:t>4G</a:t>
            </a:r>
            <a:r>
              <a:rPr lang="zh-CN" altLang="en-US" sz="2000" dirty="0"/>
              <a:t>，那么建议选择</a:t>
            </a:r>
            <a:r>
              <a:rPr lang="en-US" altLang="zh-CN" sz="2000" dirty="0"/>
              <a:t>64</a:t>
            </a:r>
            <a:r>
              <a:rPr lang="zh-CN" altLang="en-US" sz="2000" dirty="0"/>
              <a:t>位系统版本的</a:t>
            </a:r>
            <a:r>
              <a:rPr lang="en-US" altLang="zh-CN" sz="2000" dirty="0"/>
              <a:t>Linux</a:t>
            </a:r>
          </a:p>
          <a:p>
            <a:endParaRPr lang="en-US" altLang="zh-CN" dirty="0"/>
          </a:p>
          <a:p>
            <a:endParaRPr lang="zh-CN" altLang="en-US" dirty="0"/>
          </a:p>
        </p:txBody>
      </p:sp>
      <p:sp>
        <p:nvSpPr>
          <p:cNvPr id="19458" name="标题 2">
            <a:extLst>
              <a:ext uri="{FF2B5EF4-FFF2-40B4-BE49-F238E27FC236}">
                <a16:creationId xmlns:a16="http://schemas.microsoft.com/office/drawing/2014/main" id="{E3489414-DD27-4069-9D3C-8416E9F5B101}"/>
              </a:ext>
            </a:extLst>
          </p:cNvPr>
          <p:cNvSpPr>
            <a:spLocks noGrp="1"/>
          </p:cNvSpPr>
          <p:nvPr>
            <p:ph type="title"/>
          </p:nvPr>
        </p:nvSpPr>
        <p:spPr/>
        <p:txBody>
          <a:bodyPr/>
          <a:lstStyle/>
          <a:p>
            <a:r>
              <a:rPr lang="en-US" altLang="zh-CN"/>
              <a:t>2.3.1 Hadoop</a:t>
            </a:r>
            <a:r>
              <a:rPr lang="zh-CN" altLang="en-US"/>
              <a:t>安装之前的预备知识</a:t>
            </a:r>
          </a:p>
        </p:txBody>
      </p:sp>
      <p:sp>
        <p:nvSpPr>
          <p:cNvPr id="19459" name="TextBox 3">
            <a:extLst>
              <a:ext uri="{FF2B5EF4-FFF2-40B4-BE49-F238E27FC236}">
                <a16:creationId xmlns:a16="http://schemas.microsoft.com/office/drawing/2014/main" id="{A21823EC-1808-49AB-BBE1-BB4EF5EC7E47}"/>
              </a:ext>
            </a:extLst>
          </p:cNvPr>
          <p:cNvSpPr txBox="1">
            <a:spLocks noChangeArrowheads="1"/>
          </p:cNvSpPr>
          <p:nvPr/>
        </p:nvSpPr>
        <p:spPr bwMode="auto">
          <a:xfrm>
            <a:off x="381000" y="1109450"/>
            <a:ext cx="21515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2060"/>
                </a:solidFill>
                <a:latin typeface="+mn-ea"/>
                <a:ea typeface="+mn-ea"/>
              </a:rPr>
              <a:t>（一）</a:t>
            </a:r>
            <a:r>
              <a:rPr lang="en-US" altLang="zh-CN" dirty="0">
                <a:solidFill>
                  <a:srgbClr val="002060"/>
                </a:solidFill>
                <a:latin typeface="+mn-ea"/>
                <a:ea typeface="+mn-ea"/>
              </a:rPr>
              <a:t>Linux</a:t>
            </a:r>
            <a:r>
              <a:rPr lang="zh-CN" altLang="en-US" dirty="0">
                <a:solidFill>
                  <a:srgbClr val="002060"/>
                </a:solidFill>
                <a:latin typeface="+mn-ea"/>
                <a:ea typeface="+mn-ea"/>
              </a:rPr>
              <a:t>的选择</a:t>
            </a:r>
            <a:endParaRPr lang="en-US" altLang="zh-CN" dirty="0">
              <a:solidFill>
                <a:srgbClr val="002060"/>
              </a:solidFill>
              <a:latin typeface="+mn-ea"/>
              <a:ea typeface="+mn-ea"/>
            </a:endParaRPr>
          </a:p>
          <a:p>
            <a:pPr eaLnBrk="1" hangingPunct="1"/>
            <a:endParaRPr lang="zh-CN" altLang="en-US" dirty="0">
              <a:solidFill>
                <a:srgbClr val="002060"/>
              </a:solidFill>
              <a:latin typeface="+mn-ea"/>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
            <a:extLst>
              <a:ext uri="{FF2B5EF4-FFF2-40B4-BE49-F238E27FC236}">
                <a16:creationId xmlns:a16="http://schemas.microsoft.com/office/drawing/2014/main" id="{75667B05-6B61-4D47-9626-11DADF7A2C0D}"/>
              </a:ext>
            </a:extLst>
          </p:cNvPr>
          <p:cNvSpPr>
            <a:spLocks noGrp="1"/>
          </p:cNvSpPr>
          <p:nvPr>
            <p:ph type="title"/>
          </p:nvPr>
        </p:nvSpPr>
        <p:spPr/>
        <p:txBody>
          <a:bodyPr/>
          <a:lstStyle/>
          <a:p>
            <a:r>
              <a:rPr lang="zh-CN" altLang="en-US"/>
              <a:t>提纲</a:t>
            </a:r>
          </a:p>
        </p:txBody>
      </p:sp>
      <p:sp>
        <p:nvSpPr>
          <p:cNvPr id="2" name="内容占位符 1">
            <a:extLst>
              <a:ext uri="{FF2B5EF4-FFF2-40B4-BE49-F238E27FC236}">
                <a16:creationId xmlns:a16="http://schemas.microsoft.com/office/drawing/2014/main" id="{D8E0FC2E-A522-42F3-8811-F356370AF2F5}"/>
              </a:ext>
            </a:extLst>
          </p:cNvPr>
          <p:cNvSpPr>
            <a:spLocks noGrp="1"/>
          </p:cNvSpPr>
          <p:nvPr>
            <p:ph idx="1"/>
          </p:nvPr>
        </p:nvSpPr>
        <p:spPr/>
        <p:txBody>
          <a:bodyPr/>
          <a:lstStyle/>
          <a:p>
            <a:r>
              <a:rPr lang="en-US" altLang="zh-CN" dirty="0"/>
              <a:t>2.1 </a:t>
            </a:r>
            <a:r>
              <a:rPr lang="zh-CN" altLang="en-US" dirty="0"/>
              <a:t>概述</a:t>
            </a:r>
          </a:p>
          <a:p>
            <a:r>
              <a:rPr lang="en-US" altLang="zh-CN" dirty="0"/>
              <a:t>2.2 Hadoop</a:t>
            </a:r>
            <a:r>
              <a:rPr lang="zh-CN" altLang="en-US" dirty="0"/>
              <a:t>项目结构</a:t>
            </a:r>
          </a:p>
          <a:p>
            <a:r>
              <a:rPr lang="en-US" altLang="zh-CN" dirty="0"/>
              <a:t>2.3 Hadoop</a:t>
            </a:r>
            <a:r>
              <a:rPr lang="zh-CN" altLang="en-US" dirty="0"/>
              <a:t>的安装与使用</a:t>
            </a:r>
          </a:p>
          <a:p>
            <a:r>
              <a:rPr lang="en-US" altLang="zh-CN" dirty="0"/>
              <a:t>2.4 Hadoop</a:t>
            </a:r>
            <a:r>
              <a:rPr lang="zh-CN" altLang="en-US" dirty="0"/>
              <a:t>集群的部署与使用</a:t>
            </a:r>
          </a:p>
        </p:txBody>
      </p:sp>
      <p:graphicFrame>
        <p:nvGraphicFramePr>
          <p:cNvPr id="1026" name="Object 5">
            <a:extLst>
              <a:ext uri="{FF2B5EF4-FFF2-40B4-BE49-F238E27FC236}">
                <a16:creationId xmlns:a16="http://schemas.microsoft.com/office/drawing/2014/main" id="{B2E857C4-072E-46CA-AFEA-79E5561F507E}"/>
              </a:ext>
            </a:extLst>
          </p:cNvPr>
          <p:cNvGraphicFramePr>
            <a:graphicFrameLocks noChangeAspect="1"/>
          </p:cNvGraphicFramePr>
          <p:nvPr/>
        </p:nvGraphicFramePr>
        <p:xfrm>
          <a:off x="7543800" y="1066800"/>
          <a:ext cx="3124200" cy="5562600"/>
        </p:xfrm>
        <a:graphic>
          <a:graphicData uri="http://schemas.openxmlformats.org/presentationml/2006/ole">
            <mc:AlternateContent xmlns:mc="http://schemas.openxmlformats.org/markup-compatibility/2006">
              <mc:Choice xmlns:v="urn:schemas-microsoft-com:vml" Requires="v">
                <p:oleObj spid="_x0000_s1048" name="Photo Editor Photo" r:id="rId3" imgW="4761905" imgH="6504762" progId="MSPhotoEd.3">
                  <p:embed/>
                </p:oleObj>
              </mc:Choice>
              <mc:Fallback>
                <p:oleObj name="Photo Editor Photo" r:id="rId3" imgW="4761905" imgH="6504762"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10" descr="arrow">
            <a:extLst>
              <a:ext uri="{FF2B5EF4-FFF2-40B4-BE49-F238E27FC236}">
                <a16:creationId xmlns:a16="http://schemas.microsoft.com/office/drawing/2014/main" id="{7357BC0A-0D9E-4101-8174-B5DECAB1D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348" y="1485948"/>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4D5294-5285-4A9F-AB5D-AC20F22DCCEB}"/>
              </a:ext>
            </a:extLst>
          </p:cNvPr>
          <p:cNvSpPr>
            <a:spLocks noGrp="1"/>
          </p:cNvSpPr>
          <p:nvPr>
            <p:ph idx="1"/>
          </p:nvPr>
        </p:nvSpPr>
        <p:spPr/>
        <p:txBody>
          <a:bodyPr/>
          <a:lstStyle/>
          <a:p>
            <a:r>
              <a:rPr lang="zh-CN" altLang="en-US" dirty="0"/>
              <a:t>建议电脑比较新或者配置内存</a:t>
            </a:r>
            <a:r>
              <a:rPr lang="en-US" altLang="zh-CN" dirty="0"/>
              <a:t>4G</a:t>
            </a:r>
            <a:r>
              <a:rPr lang="zh-CN" altLang="en-US" dirty="0"/>
              <a:t>以上的电脑可以选择虚拟机安装</a:t>
            </a:r>
          </a:p>
          <a:p>
            <a:r>
              <a:rPr lang="zh-CN" altLang="en-US" dirty="0"/>
              <a:t>电脑较旧或配置内存小于等于</a:t>
            </a:r>
            <a:r>
              <a:rPr lang="en-US" altLang="zh-CN" dirty="0"/>
              <a:t>4G</a:t>
            </a:r>
            <a:r>
              <a:rPr lang="zh-CN" altLang="en-US" dirty="0"/>
              <a:t>的电脑强烈建议选择双系统安装，否则，在配置较低的计算机上运行</a:t>
            </a:r>
            <a:r>
              <a:rPr lang="en-US" altLang="zh-CN" dirty="0" err="1"/>
              <a:t>LInux</a:t>
            </a:r>
            <a:r>
              <a:rPr lang="zh-CN" altLang="en-US" dirty="0"/>
              <a:t>虚拟机，系统运行速度会非常慢</a:t>
            </a:r>
          </a:p>
          <a:p>
            <a:r>
              <a:rPr lang="zh-CN" altLang="en-US" dirty="0"/>
              <a:t>鉴于目前教师和学生的计算机硬件配置一般不高，建议在实践教学中采用双系统安装，确保系统运行速度</a:t>
            </a:r>
          </a:p>
          <a:p>
            <a:endParaRPr lang="zh-CN" altLang="en-US" dirty="0"/>
          </a:p>
        </p:txBody>
      </p:sp>
      <p:sp>
        <p:nvSpPr>
          <p:cNvPr id="20482" name="标题 2">
            <a:extLst>
              <a:ext uri="{FF2B5EF4-FFF2-40B4-BE49-F238E27FC236}">
                <a16:creationId xmlns:a16="http://schemas.microsoft.com/office/drawing/2014/main" id="{96132382-399C-4404-8EEF-AFCA5E5C8833}"/>
              </a:ext>
            </a:extLst>
          </p:cNvPr>
          <p:cNvSpPr>
            <a:spLocks noGrp="1"/>
          </p:cNvSpPr>
          <p:nvPr>
            <p:ph type="title"/>
          </p:nvPr>
        </p:nvSpPr>
        <p:spPr/>
        <p:txBody>
          <a:bodyPr/>
          <a:lstStyle/>
          <a:p>
            <a:r>
              <a:rPr lang="en-US" altLang="zh-CN"/>
              <a:t>2.3.1 Hadoop</a:t>
            </a:r>
            <a:r>
              <a:rPr lang="zh-CN" altLang="en-US"/>
              <a:t>安装之前的预备知识</a:t>
            </a:r>
          </a:p>
        </p:txBody>
      </p:sp>
      <p:sp>
        <p:nvSpPr>
          <p:cNvPr id="20483" name="TextBox 3">
            <a:extLst>
              <a:ext uri="{FF2B5EF4-FFF2-40B4-BE49-F238E27FC236}">
                <a16:creationId xmlns:a16="http://schemas.microsoft.com/office/drawing/2014/main" id="{E7F07E6A-CD69-416C-94EB-B3F9E268509F}"/>
              </a:ext>
            </a:extLst>
          </p:cNvPr>
          <p:cNvSpPr txBox="1">
            <a:spLocks noChangeArrowheads="1"/>
          </p:cNvSpPr>
          <p:nvPr/>
        </p:nvSpPr>
        <p:spPr bwMode="auto">
          <a:xfrm>
            <a:off x="371475" y="1094369"/>
            <a:ext cx="57245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2060"/>
                </a:solidFill>
                <a:latin typeface="+mn-ea"/>
                <a:ea typeface="+mn-ea"/>
              </a:rPr>
              <a:t>（二）系统安装方式：选择虚拟机安装还是双系统安装</a:t>
            </a:r>
            <a:endParaRPr lang="en-US" altLang="zh-CN" dirty="0">
              <a:solidFill>
                <a:srgbClr val="002060"/>
              </a:solidFill>
              <a:latin typeface="+mn-ea"/>
              <a:ea typeface="+mn-ea"/>
            </a:endParaRPr>
          </a:p>
          <a:p>
            <a:pPr eaLnBrk="1" hangingPunct="1"/>
            <a:endParaRPr lang="en-US" altLang="zh-CN" dirty="0">
              <a:solidFill>
                <a:srgbClr val="002060"/>
              </a:solidFill>
              <a:latin typeface="+mn-ea"/>
              <a:ea typeface="+mn-ea"/>
            </a:endParaRPr>
          </a:p>
          <a:p>
            <a:pPr eaLnBrk="1" hangingPunct="1"/>
            <a:endParaRPr lang="zh-CN" altLang="en-US" dirty="0">
              <a:solidFill>
                <a:srgbClr val="002060"/>
              </a:solidFill>
              <a:latin typeface="+mn-ea"/>
              <a:ea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8836CA-61C1-4C76-AE7D-9B996EC07D1A}"/>
              </a:ext>
            </a:extLst>
          </p:cNvPr>
          <p:cNvSpPr>
            <a:spLocks noGrp="1"/>
          </p:cNvSpPr>
          <p:nvPr>
            <p:ph idx="1"/>
          </p:nvPr>
        </p:nvSpPr>
        <p:spPr/>
        <p:txBody>
          <a:bodyPr>
            <a:normAutofit fontScale="85000" lnSpcReduction="20000"/>
          </a:bodyPr>
          <a:lstStyle/>
          <a:p>
            <a:pPr marL="0" indent="0">
              <a:buNone/>
            </a:pPr>
            <a:r>
              <a:rPr lang="zh-CN" altLang="en-US" dirty="0"/>
              <a:t>（三）关于</a:t>
            </a:r>
            <a:r>
              <a:rPr lang="en-US" altLang="zh-CN" dirty="0"/>
              <a:t>Linux</a:t>
            </a:r>
            <a:r>
              <a:rPr lang="zh-CN" altLang="en-US" dirty="0"/>
              <a:t>的一些基础知识</a:t>
            </a:r>
          </a:p>
          <a:p>
            <a:r>
              <a:rPr lang="en-US" altLang="zh-CN" dirty="0"/>
              <a:t>Shell</a:t>
            </a:r>
          </a:p>
          <a:p>
            <a:pPr lvl="1"/>
            <a:r>
              <a:rPr lang="zh-CN" altLang="en-US" dirty="0"/>
              <a:t>是指“提供使用者使用界面”的软件（命令解析器），类似于</a:t>
            </a:r>
            <a:r>
              <a:rPr lang="en-US" altLang="zh-CN" dirty="0"/>
              <a:t>DOS</a:t>
            </a:r>
            <a:r>
              <a:rPr lang="zh-CN" altLang="en-US" dirty="0"/>
              <a:t>下的</a:t>
            </a:r>
            <a:r>
              <a:rPr lang="en-US" altLang="zh-CN" dirty="0"/>
              <a:t>command</a:t>
            </a:r>
            <a:r>
              <a:rPr lang="zh-CN" altLang="en-US" dirty="0"/>
              <a:t>和后来的</a:t>
            </a:r>
            <a:r>
              <a:rPr lang="en-US" altLang="zh-CN" dirty="0"/>
              <a:t>cmd.exe</a:t>
            </a:r>
            <a:r>
              <a:rPr lang="zh-CN" altLang="en-US" dirty="0"/>
              <a:t>。它接收用户命令，然后调用相应的应用程序</a:t>
            </a:r>
          </a:p>
          <a:p>
            <a:r>
              <a:rPr lang="en-US" altLang="zh-CN" dirty="0" err="1"/>
              <a:t>sudo</a:t>
            </a:r>
            <a:r>
              <a:rPr lang="zh-CN" altLang="en-US" dirty="0"/>
              <a:t>命令</a:t>
            </a:r>
          </a:p>
          <a:p>
            <a:pPr lvl="1"/>
            <a:r>
              <a:rPr lang="en-US" altLang="zh-CN" dirty="0" err="1"/>
              <a:t>sudo</a:t>
            </a:r>
            <a:r>
              <a:rPr lang="zh-CN" altLang="en-US" dirty="0"/>
              <a:t>是</a:t>
            </a:r>
            <a:r>
              <a:rPr lang="en-US" altLang="zh-CN" dirty="0"/>
              <a:t>ubuntu</a:t>
            </a:r>
            <a:r>
              <a:rPr lang="zh-CN" altLang="en-US" dirty="0"/>
              <a:t>中一种权限管理机制，管理员可以授权给一些普通用户去执行一些需要</a:t>
            </a:r>
            <a:r>
              <a:rPr lang="en-US" altLang="zh-CN" dirty="0"/>
              <a:t>root</a:t>
            </a:r>
            <a:r>
              <a:rPr lang="zh-CN" altLang="en-US" dirty="0"/>
              <a:t>权限执行的操作。当使用</a:t>
            </a:r>
            <a:r>
              <a:rPr lang="en-US" altLang="zh-CN" dirty="0" err="1"/>
              <a:t>sudo</a:t>
            </a:r>
            <a:r>
              <a:rPr lang="zh-CN" altLang="en-US" dirty="0"/>
              <a:t>命令时，就需要输入您当前用户的密码</a:t>
            </a:r>
          </a:p>
          <a:p>
            <a:r>
              <a:rPr lang="zh-CN" altLang="en-US" dirty="0"/>
              <a:t>输入密码</a:t>
            </a:r>
          </a:p>
          <a:p>
            <a:pPr lvl="1"/>
            <a:r>
              <a:rPr lang="zh-CN" altLang="en-US" dirty="0"/>
              <a:t>在</a:t>
            </a:r>
            <a:r>
              <a:rPr lang="en-US" altLang="zh-CN" dirty="0"/>
              <a:t>Linux</a:t>
            </a:r>
            <a:r>
              <a:rPr lang="zh-CN" altLang="en-US" dirty="0"/>
              <a:t>的终端中输入密码，终端是不会显示任何你当前输入的密码，也不会提示你已经输入了多少字符密码，读者不要误以为键盘没有响应</a:t>
            </a:r>
          </a:p>
          <a:p>
            <a:r>
              <a:rPr lang="zh-CN" altLang="en-US" dirty="0"/>
              <a:t>输入法中英文切换</a:t>
            </a:r>
          </a:p>
          <a:p>
            <a:pPr lvl="1"/>
            <a:r>
              <a:rPr lang="en-US" altLang="zh-CN" dirty="0" err="1"/>
              <a:t>linux</a:t>
            </a:r>
            <a:r>
              <a:rPr lang="zh-CN" altLang="en-US" dirty="0"/>
              <a:t>中英文的切换方式是使用键盘“</a:t>
            </a:r>
            <a:r>
              <a:rPr lang="en-US" altLang="zh-CN" dirty="0"/>
              <a:t>shift”</a:t>
            </a:r>
            <a:r>
              <a:rPr lang="zh-CN" altLang="en-US" dirty="0"/>
              <a:t>键来切换，也可以点击顶部菜单的输入法按钮进行切换。</a:t>
            </a:r>
            <a:r>
              <a:rPr lang="en-US" altLang="zh-CN" dirty="0"/>
              <a:t>Ubuntu</a:t>
            </a:r>
            <a:r>
              <a:rPr lang="zh-CN" altLang="en-US" dirty="0"/>
              <a:t>自带的</a:t>
            </a:r>
            <a:r>
              <a:rPr lang="en-US" altLang="zh-CN" dirty="0" err="1"/>
              <a:t>Sunpinyin</a:t>
            </a:r>
            <a:r>
              <a:rPr lang="zh-CN" altLang="en-US" dirty="0"/>
              <a:t>中文输入法已经足够读者使用</a:t>
            </a:r>
          </a:p>
          <a:p>
            <a:r>
              <a:rPr lang="en-US" altLang="zh-CN" dirty="0"/>
              <a:t>Ubuntu</a:t>
            </a:r>
            <a:r>
              <a:rPr lang="zh-CN" altLang="en-US" dirty="0"/>
              <a:t>终端复制粘贴快捷键</a:t>
            </a:r>
          </a:p>
          <a:p>
            <a:pPr lvl="1"/>
            <a:r>
              <a:rPr lang="zh-CN" altLang="en-US" dirty="0"/>
              <a:t>在</a:t>
            </a:r>
            <a:r>
              <a:rPr lang="en-US" altLang="zh-CN" dirty="0"/>
              <a:t>Ubuntu</a:t>
            </a:r>
            <a:r>
              <a:rPr lang="zh-CN" altLang="en-US" dirty="0"/>
              <a:t>终端窗口中，复制粘贴的快捷键需要加上 </a:t>
            </a:r>
            <a:r>
              <a:rPr lang="en-US" altLang="zh-CN" dirty="0"/>
              <a:t>shift</a:t>
            </a:r>
            <a:r>
              <a:rPr lang="zh-CN" altLang="en-US" dirty="0"/>
              <a:t>，即粘贴是 </a:t>
            </a:r>
            <a:r>
              <a:rPr lang="en-US" altLang="zh-CN" dirty="0" err="1"/>
              <a:t>ctrl+shift+v</a:t>
            </a:r>
            <a:endParaRPr lang="en-US" altLang="zh-CN" dirty="0"/>
          </a:p>
          <a:p>
            <a:endParaRPr lang="zh-CN" altLang="en-US" dirty="0"/>
          </a:p>
        </p:txBody>
      </p:sp>
      <p:sp>
        <p:nvSpPr>
          <p:cNvPr id="21506" name="标题 2">
            <a:extLst>
              <a:ext uri="{FF2B5EF4-FFF2-40B4-BE49-F238E27FC236}">
                <a16:creationId xmlns:a16="http://schemas.microsoft.com/office/drawing/2014/main" id="{0A82F806-5437-4A55-A957-8435154E4CC0}"/>
              </a:ext>
            </a:extLst>
          </p:cNvPr>
          <p:cNvSpPr>
            <a:spLocks noGrp="1"/>
          </p:cNvSpPr>
          <p:nvPr>
            <p:ph type="title"/>
          </p:nvPr>
        </p:nvSpPr>
        <p:spPr/>
        <p:txBody>
          <a:bodyPr/>
          <a:lstStyle/>
          <a:p>
            <a:r>
              <a:rPr lang="en-US" altLang="zh-CN" dirty="0"/>
              <a:t>2.3.1 Hadoop</a:t>
            </a:r>
            <a:r>
              <a:rPr lang="zh-CN" altLang="en-US" dirty="0"/>
              <a:t>安装之前的预备知识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5B6C0C-CEA1-450F-90B6-D44CB5B16273}"/>
              </a:ext>
            </a:extLst>
          </p:cNvPr>
          <p:cNvSpPr>
            <a:spLocks noGrp="1"/>
          </p:cNvSpPr>
          <p:nvPr>
            <p:ph idx="1"/>
          </p:nvPr>
        </p:nvSpPr>
        <p:spPr/>
        <p:txBody>
          <a:bodyPr/>
          <a:lstStyle/>
          <a:p>
            <a:pPr marL="0" indent="0">
              <a:buNone/>
            </a:pPr>
            <a:r>
              <a:rPr lang="zh-CN" altLang="en-US" dirty="0"/>
              <a:t>（四）</a:t>
            </a:r>
            <a:r>
              <a:rPr lang="en-US" altLang="zh-CN" dirty="0"/>
              <a:t>Hadoop</a:t>
            </a:r>
            <a:r>
              <a:rPr lang="zh-CN" altLang="en-US" dirty="0"/>
              <a:t>安装方式</a:t>
            </a:r>
          </a:p>
          <a:p>
            <a:endParaRPr lang="zh-CN" altLang="en-US" dirty="0"/>
          </a:p>
          <a:p>
            <a:r>
              <a:rPr lang="zh-CN" altLang="en-US" dirty="0"/>
              <a:t>单机模式：</a:t>
            </a:r>
            <a:r>
              <a:rPr lang="en-US" altLang="zh-CN" dirty="0"/>
              <a:t>Hadoop </a:t>
            </a:r>
            <a:r>
              <a:rPr lang="zh-CN" altLang="en-US" dirty="0"/>
              <a:t>默认模式为非分布式模式（本地模式），无需进行其他配置即可运行。非分布式即单 </a:t>
            </a:r>
            <a:r>
              <a:rPr lang="en-US" altLang="zh-CN" dirty="0"/>
              <a:t>Java </a:t>
            </a:r>
            <a:r>
              <a:rPr lang="zh-CN" altLang="en-US" dirty="0"/>
              <a:t>进程，方便进行调试</a:t>
            </a:r>
          </a:p>
          <a:p>
            <a:r>
              <a:rPr lang="zh-CN" altLang="en-US" dirty="0"/>
              <a:t>伪分布式模式：</a:t>
            </a:r>
            <a:r>
              <a:rPr lang="en-US" altLang="zh-CN" dirty="0"/>
              <a:t>Hadoop </a:t>
            </a:r>
            <a:r>
              <a:rPr lang="zh-CN" altLang="en-US" dirty="0"/>
              <a:t>可以在单节点上以伪分布式的方式运行，</a:t>
            </a:r>
            <a:r>
              <a:rPr lang="en-US" altLang="zh-CN" dirty="0"/>
              <a:t>Hadoop </a:t>
            </a:r>
            <a:r>
              <a:rPr lang="zh-CN" altLang="en-US" dirty="0"/>
              <a:t>进程以分离的 </a:t>
            </a:r>
            <a:r>
              <a:rPr lang="en-US" altLang="zh-CN" dirty="0"/>
              <a:t>Java </a:t>
            </a:r>
            <a:r>
              <a:rPr lang="zh-CN" altLang="en-US" dirty="0"/>
              <a:t>进程来运行，节点既作为 </a:t>
            </a:r>
            <a:r>
              <a:rPr lang="en-US" altLang="zh-CN" dirty="0" err="1"/>
              <a:t>NameNode</a:t>
            </a:r>
            <a:r>
              <a:rPr lang="en-US" altLang="zh-CN" dirty="0"/>
              <a:t> </a:t>
            </a:r>
            <a:r>
              <a:rPr lang="zh-CN" altLang="en-US" dirty="0"/>
              <a:t>也作为 </a:t>
            </a:r>
            <a:r>
              <a:rPr lang="en-US" altLang="zh-CN" dirty="0" err="1"/>
              <a:t>DataNode</a:t>
            </a:r>
            <a:r>
              <a:rPr lang="zh-CN" altLang="en-US" dirty="0"/>
              <a:t>，同时，读取的是 </a:t>
            </a:r>
            <a:r>
              <a:rPr lang="en-US" altLang="zh-CN" dirty="0"/>
              <a:t>HDFS </a:t>
            </a:r>
            <a:r>
              <a:rPr lang="zh-CN" altLang="en-US" dirty="0"/>
              <a:t>中的文件</a:t>
            </a:r>
          </a:p>
          <a:p>
            <a:r>
              <a:rPr lang="zh-CN" altLang="en-US" dirty="0"/>
              <a:t>分布式模式：使用多个节点构成集群环境来运行</a:t>
            </a:r>
            <a:r>
              <a:rPr lang="en-US" altLang="zh-CN" dirty="0"/>
              <a:t>Hadoop</a:t>
            </a:r>
          </a:p>
          <a:p>
            <a:endParaRPr lang="en-US" altLang="zh-CN" dirty="0"/>
          </a:p>
          <a:p>
            <a:endParaRPr lang="zh-CN" altLang="en-US" dirty="0"/>
          </a:p>
        </p:txBody>
      </p:sp>
      <p:sp>
        <p:nvSpPr>
          <p:cNvPr id="22530" name="标题 2">
            <a:extLst>
              <a:ext uri="{FF2B5EF4-FFF2-40B4-BE49-F238E27FC236}">
                <a16:creationId xmlns:a16="http://schemas.microsoft.com/office/drawing/2014/main" id="{06515E8A-1A82-40CF-8CDD-F454E5C8DEB8}"/>
              </a:ext>
            </a:extLst>
          </p:cNvPr>
          <p:cNvSpPr>
            <a:spLocks noGrp="1"/>
          </p:cNvSpPr>
          <p:nvPr>
            <p:ph type="title"/>
          </p:nvPr>
        </p:nvSpPr>
        <p:spPr/>
        <p:txBody>
          <a:bodyPr/>
          <a:lstStyle/>
          <a:p>
            <a:r>
              <a:rPr lang="en-US" altLang="zh-CN"/>
              <a:t>2.3.1 Hadoop</a:t>
            </a:r>
            <a:r>
              <a:rPr lang="zh-CN" altLang="en-US"/>
              <a:t>安装之前的预备知识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DDAF25-70DA-4283-898D-1E73C670DC30}"/>
              </a:ext>
            </a:extLst>
          </p:cNvPr>
          <p:cNvSpPr>
            <a:spLocks noGrp="1"/>
          </p:cNvSpPr>
          <p:nvPr>
            <p:ph idx="1"/>
          </p:nvPr>
        </p:nvSpPr>
        <p:spPr>
          <a:xfrm>
            <a:off x="527051" y="1536412"/>
            <a:ext cx="4273549" cy="4844916"/>
          </a:xfrm>
        </p:spPr>
        <p:txBody>
          <a:bodyPr/>
          <a:lstStyle/>
          <a:p>
            <a:pPr marL="0" indent="0">
              <a:buNone/>
            </a:pPr>
            <a:r>
              <a:rPr lang="zh-CN" altLang="en-US" sz="2000" dirty="0"/>
              <a:t>一、材料和工具</a:t>
            </a:r>
          </a:p>
          <a:p>
            <a:pPr marL="400050" lvl="1" indent="0">
              <a:buNone/>
            </a:pPr>
            <a:r>
              <a:rPr lang="en-US" altLang="zh-CN" sz="1600" dirty="0"/>
              <a:t>1</a:t>
            </a:r>
            <a:r>
              <a:rPr lang="zh-CN" altLang="en-US" sz="1600" dirty="0"/>
              <a:t>、下载</a:t>
            </a:r>
            <a:r>
              <a:rPr lang="en-US" altLang="zh-CN" sz="1600" dirty="0"/>
              <a:t>VirtualBox</a:t>
            </a:r>
            <a:r>
              <a:rPr lang="zh-CN" altLang="en-US" sz="1600" dirty="0"/>
              <a:t>虚拟机软件</a:t>
            </a:r>
          </a:p>
          <a:p>
            <a:pPr marL="400050" lvl="1" indent="0">
              <a:buNone/>
            </a:pPr>
            <a:r>
              <a:rPr lang="en-US" altLang="zh-CN" sz="1600" dirty="0"/>
              <a:t>2</a:t>
            </a:r>
            <a:r>
              <a:rPr lang="zh-CN" altLang="en-US" sz="1600" dirty="0"/>
              <a:t>、下载</a:t>
            </a:r>
            <a:r>
              <a:rPr lang="en-US" altLang="zh-CN" sz="1600" dirty="0"/>
              <a:t>Ubuntu LTS 14.04 ISO</a:t>
            </a:r>
            <a:r>
              <a:rPr lang="zh-CN" altLang="en-US" sz="1600" dirty="0"/>
              <a:t>映像文件</a:t>
            </a:r>
          </a:p>
          <a:p>
            <a:pPr marL="0" indent="0">
              <a:buNone/>
            </a:pPr>
            <a:endParaRPr lang="en-US" altLang="zh-CN" sz="2000" dirty="0"/>
          </a:p>
          <a:p>
            <a:pPr marL="0" indent="0">
              <a:buNone/>
            </a:pPr>
            <a:r>
              <a:rPr lang="zh-CN" altLang="en-US" sz="2000" dirty="0"/>
              <a:t>二、步骤</a:t>
            </a:r>
          </a:p>
          <a:p>
            <a:pPr marL="400050" lvl="1" indent="0">
              <a:buNone/>
            </a:pPr>
            <a:r>
              <a:rPr lang="zh-CN" altLang="en-US" sz="1600" dirty="0"/>
              <a:t>（一）确认系统版本</a:t>
            </a:r>
          </a:p>
          <a:p>
            <a:pPr marL="400050" lvl="1" indent="0">
              <a:buNone/>
            </a:pPr>
            <a:r>
              <a:rPr lang="zh-CN" altLang="en-US" sz="1600" dirty="0"/>
              <a:t>如果选择的系统是</a:t>
            </a:r>
            <a:r>
              <a:rPr lang="en-US" altLang="zh-CN" sz="1600" dirty="0"/>
              <a:t>64</a:t>
            </a:r>
            <a:r>
              <a:rPr lang="zh-CN" altLang="en-US" sz="1600" dirty="0"/>
              <a:t>位</a:t>
            </a:r>
            <a:r>
              <a:rPr lang="en-US" altLang="zh-CN" sz="1600" dirty="0"/>
              <a:t>Ubuntu</a:t>
            </a:r>
            <a:r>
              <a:rPr lang="zh-CN" altLang="en-US" sz="1600" dirty="0"/>
              <a:t>系统，那么在安装虚拟机前，我们还要进入</a:t>
            </a:r>
            <a:r>
              <a:rPr lang="en-US" altLang="zh-CN" sz="1600" dirty="0"/>
              <a:t>BIOS</a:t>
            </a:r>
            <a:r>
              <a:rPr lang="zh-CN" altLang="en-US" sz="1600" dirty="0"/>
              <a:t>开启</a:t>
            </a:r>
            <a:r>
              <a:rPr lang="en-US" altLang="zh-CN" sz="1600" dirty="0"/>
              <a:t>CPU</a:t>
            </a:r>
            <a:r>
              <a:rPr lang="zh-CN" altLang="en-US" sz="1600" dirty="0"/>
              <a:t>的虚拟化</a:t>
            </a:r>
          </a:p>
          <a:p>
            <a:pPr marL="0" indent="0">
              <a:buNone/>
            </a:pPr>
            <a:endParaRPr lang="zh-CN" altLang="en-US" dirty="0"/>
          </a:p>
        </p:txBody>
      </p:sp>
      <p:sp>
        <p:nvSpPr>
          <p:cNvPr id="23554" name="标题 2">
            <a:extLst>
              <a:ext uri="{FF2B5EF4-FFF2-40B4-BE49-F238E27FC236}">
                <a16:creationId xmlns:a16="http://schemas.microsoft.com/office/drawing/2014/main" id="{711008D2-A7ED-498A-80A1-B128FF212670}"/>
              </a:ext>
            </a:extLst>
          </p:cNvPr>
          <p:cNvSpPr>
            <a:spLocks noGrp="1"/>
          </p:cNvSpPr>
          <p:nvPr>
            <p:ph type="title"/>
          </p:nvPr>
        </p:nvSpPr>
        <p:spPr/>
        <p:txBody>
          <a:bodyPr/>
          <a:lstStyle/>
          <a:p>
            <a:r>
              <a:rPr lang="en-US" altLang="zh-CN"/>
              <a:t>2.3.2 </a:t>
            </a:r>
            <a:r>
              <a:rPr lang="zh-CN" altLang="en-US"/>
              <a:t>安装</a:t>
            </a:r>
            <a:r>
              <a:rPr lang="en-US" altLang="zh-CN"/>
              <a:t>Linux</a:t>
            </a:r>
            <a:r>
              <a:rPr lang="zh-CN" altLang="en-US"/>
              <a:t>虚拟机</a:t>
            </a:r>
          </a:p>
        </p:txBody>
      </p:sp>
      <p:pic>
        <p:nvPicPr>
          <p:cNvPr id="23557" name="Picture 2" descr="http://dblab.xmu.edu.cn/blog/wp-content/uploads/2015/10/64430142658029276.jpg">
            <a:extLst>
              <a:ext uri="{FF2B5EF4-FFF2-40B4-BE49-F238E27FC236}">
                <a16:creationId xmlns:a16="http://schemas.microsoft.com/office/drawing/2014/main" id="{5A9153D3-09ED-4462-B98A-7BF35C7F1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8863"/>
          <a:stretch>
            <a:fillRect/>
          </a:stretch>
        </p:blipFill>
        <p:spPr bwMode="auto">
          <a:xfrm>
            <a:off x="5105400" y="2057400"/>
            <a:ext cx="6858000"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a:extLst>
              <a:ext uri="{FF2B5EF4-FFF2-40B4-BE49-F238E27FC236}">
                <a16:creationId xmlns:a16="http://schemas.microsoft.com/office/drawing/2014/main" id="{A2261992-6305-47C6-9094-B6F6B52AE48A}"/>
              </a:ext>
            </a:extLst>
          </p:cNvPr>
          <p:cNvSpPr>
            <a:spLocks noGrp="1"/>
          </p:cNvSpPr>
          <p:nvPr>
            <p:ph type="title"/>
          </p:nvPr>
        </p:nvSpPr>
        <p:spPr/>
        <p:txBody>
          <a:bodyPr/>
          <a:lstStyle/>
          <a:p>
            <a:r>
              <a:rPr lang="en-US" altLang="zh-CN"/>
              <a:t>2.3.2 </a:t>
            </a:r>
            <a:r>
              <a:rPr lang="zh-CN" altLang="en-US"/>
              <a:t>安装</a:t>
            </a:r>
            <a:r>
              <a:rPr lang="en-US" altLang="zh-CN"/>
              <a:t>Linux</a:t>
            </a:r>
            <a:r>
              <a:rPr lang="zh-CN" altLang="en-US"/>
              <a:t>虚拟机</a:t>
            </a:r>
          </a:p>
        </p:txBody>
      </p:sp>
      <p:sp>
        <p:nvSpPr>
          <p:cNvPr id="24579" name="矩形 3">
            <a:extLst>
              <a:ext uri="{FF2B5EF4-FFF2-40B4-BE49-F238E27FC236}">
                <a16:creationId xmlns:a16="http://schemas.microsoft.com/office/drawing/2014/main" id="{26851E5C-63FB-4871-B341-D0B643768B5B}"/>
              </a:ext>
            </a:extLst>
          </p:cNvPr>
          <p:cNvSpPr>
            <a:spLocks noChangeArrowheads="1"/>
          </p:cNvSpPr>
          <p:nvPr/>
        </p:nvSpPr>
        <p:spPr bwMode="auto">
          <a:xfrm>
            <a:off x="381000" y="1104914"/>
            <a:ext cx="1965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000099"/>
                </a:solidFill>
                <a:latin typeface="+mn-ea"/>
                <a:ea typeface="+mn-ea"/>
              </a:rPr>
              <a:t>(</a:t>
            </a:r>
            <a:r>
              <a:rPr lang="zh-CN" altLang="en-US" b="1" dirty="0">
                <a:solidFill>
                  <a:srgbClr val="000099"/>
                </a:solidFill>
                <a:latin typeface="+mn-ea"/>
                <a:ea typeface="+mn-ea"/>
              </a:rPr>
              <a:t>二</a:t>
            </a:r>
            <a:r>
              <a:rPr lang="en-US" altLang="zh-CN" b="1" dirty="0">
                <a:solidFill>
                  <a:srgbClr val="000099"/>
                </a:solidFill>
                <a:latin typeface="+mn-ea"/>
                <a:ea typeface="+mn-ea"/>
              </a:rPr>
              <a:t>)</a:t>
            </a:r>
            <a:r>
              <a:rPr lang="zh-CN" altLang="en-US" b="1" dirty="0">
                <a:solidFill>
                  <a:srgbClr val="000099"/>
                </a:solidFill>
                <a:latin typeface="+mn-ea"/>
                <a:ea typeface="+mn-ea"/>
              </a:rPr>
              <a:t>安装前的准备</a:t>
            </a:r>
          </a:p>
        </p:txBody>
      </p:sp>
      <p:pic>
        <p:nvPicPr>
          <p:cNvPr id="24581" name="Picture 2" descr="http://dblab.xmu.edu.cn/blog/wp-content/uploads/2015/10/1.png">
            <a:extLst>
              <a:ext uri="{FF2B5EF4-FFF2-40B4-BE49-F238E27FC236}">
                <a16:creationId xmlns:a16="http://schemas.microsoft.com/office/drawing/2014/main" id="{17073BE7-0BA8-41A8-AA37-364698E0D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7221"/>
          <a:stretch>
            <a:fillRect/>
          </a:stretch>
        </p:blipFill>
        <p:spPr bwMode="auto">
          <a:xfrm>
            <a:off x="5562600" y="3200400"/>
            <a:ext cx="657972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a:extLst>
              <a:ext uri="{FF2B5EF4-FFF2-40B4-BE49-F238E27FC236}">
                <a16:creationId xmlns:a16="http://schemas.microsoft.com/office/drawing/2014/main" id="{E1899168-5208-4EB4-AD29-DB076EE8CC67}"/>
              </a:ext>
            </a:extLst>
          </p:cNvPr>
          <p:cNvSpPr>
            <a:spLocks noGrp="1"/>
          </p:cNvSpPr>
          <p:nvPr>
            <p:ph idx="1"/>
          </p:nvPr>
        </p:nvSpPr>
        <p:spPr/>
        <p:txBody>
          <a:bodyPr/>
          <a:lstStyle/>
          <a:p>
            <a:r>
              <a:rPr lang="en-US" altLang="zh-CN" dirty="0"/>
              <a:t>1.</a:t>
            </a:r>
            <a:r>
              <a:rPr lang="zh-CN" altLang="en-US" dirty="0"/>
              <a:t>打开</a:t>
            </a:r>
            <a:r>
              <a:rPr lang="en-US" altLang="zh-CN" dirty="0"/>
              <a:t>VirtualBox</a:t>
            </a:r>
            <a:r>
              <a:rPr lang="zh-CN" altLang="en-US" dirty="0"/>
              <a:t>，点击“创建”按钮，创建一个虚拟机</a:t>
            </a:r>
          </a:p>
          <a:p>
            <a:r>
              <a:rPr lang="en-US" altLang="zh-CN" dirty="0"/>
              <a:t>2.</a:t>
            </a:r>
            <a:r>
              <a:rPr lang="zh-CN" altLang="en-US" dirty="0"/>
              <a:t>给虚拟机命名，选择操作系统，版本</a:t>
            </a:r>
          </a:p>
          <a:p>
            <a:r>
              <a:rPr lang="en-US" altLang="zh-CN" dirty="0"/>
              <a:t>3.</a:t>
            </a:r>
            <a:r>
              <a:rPr lang="zh-CN" altLang="en-US" dirty="0"/>
              <a:t>选择内存大小，这里设置的</a:t>
            </a:r>
            <a:r>
              <a:rPr lang="en-US" altLang="zh-CN" dirty="0"/>
              <a:t>1024M</a:t>
            </a:r>
          </a:p>
          <a:p>
            <a:r>
              <a:rPr lang="en-US" altLang="zh-CN" dirty="0"/>
              <a:t>4.</a:t>
            </a:r>
            <a:r>
              <a:rPr lang="zh-CN" altLang="en-US" dirty="0"/>
              <a:t>创建虚拟硬盘</a:t>
            </a:r>
          </a:p>
          <a:p>
            <a:r>
              <a:rPr lang="en-US" altLang="zh-CN" dirty="0"/>
              <a:t>5.</a:t>
            </a:r>
            <a:r>
              <a:rPr lang="zh-CN" altLang="en-US" dirty="0"/>
              <a:t>选择虚拟硬盘文件类型</a:t>
            </a:r>
            <a:r>
              <a:rPr lang="en-US" altLang="zh-CN" dirty="0"/>
              <a:t>VDI</a:t>
            </a:r>
          </a:p>
          <a:p>
            <a:r>
              <a:rPr lang="en-US" altLang="zh-CN" dirty="0"/>
              <a:t>6.</a:t>
            </a:r>
            <a:r>
              <a:rPr lang="zh-CN" altLang="en-US" dirty="0"/>
              <a:t>虚拟硬盘选择动态分配</a:t>
            </a:r>
          </a:p>
          <a:p>
            <a:r>
              <a:rPr lang="en-US" altLang="zh-CN" dirty="0"/>
              <a:t>7.</a:t>
            </a:r>
            <a:r>
              <a:rPr lang="zh-CN" altLang="en-US" dirty="0"/>
              <a:t>选择文件存储的位置和容量大小</a:t>
            </a:r>
          </a:p>
          <a:p>
            <a:r>
              <a:rPr lang="en-US" altLang="zh-CN" dirty="0"/>
              <a:t>8.</a:t>
            </a:r>
            <a:r>
              <a:rPr lang="zh-CN" altLang="en-US" dirty="0"/>
              <a:t>点击创建</a:t>
            </a:r>
          </a:p>
          <a:p>
            <a:endParaRPr lang="zh-CN" altLang="en-US"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a:extLst>
              <a:ext uri="{FF2B5EF4-FFF2-40B4-BE49-F238E27FC236}">
                <a16:creationId xmlns:a16="http://schemas.microsoft.com/office/drawing/2014/main" id="{B636C263-644A-4EAE-A98B-7B3BF7188802}"/>
              </a:ext>
            </a:extLst>
          </p:cNvPr>
          <p:cNvSpPr>
            <a:spLocks noGrp="1"/>
          </p:cNvSpPr>
          <p:nvPr>
            <p:ph type="title" idx="4294967295"/>
          </p:nvPr>
        </p:nvSpPr>
        <p:spPr>
          <a:xfrm>
            <a:off x="0" y="260350"/>
            <a:ext cx="11137900" cy="720725"/>
          </a:xfrm>
        </p:spPr>
        <p:txBody>
          <a:bodyPr/>
          <a:lstStyle/>
          <a:p>
            <a:r>
              <a:rPr lang="en-US" altLang="zh-CN"/>
              <a:t>2.3.2 </a:t>
            </a:r>
            <a:r>
              <a:rPr lang="zh-CN" altLang="en-US"/>
              <a:t>安装</a:t>
            </a:r>
            <a:r>
              <a:rPr lang="en-US" altLang="zh-CN"/>
              <a:t>Linux</a:t>
            </a:r>
            <a:r>
              <a:rPr lang="zh-CN" altLang="en-US"/>
              <a:t>虚拟机</a:t>
            </a:r>
          </a:p>
        </p:txBody>
      </p:sp>
      <p:sp>
        <p:nvSpPr>
          <p:cNvPr id="25603" name="矩形 3">
            <a:extLst>
              <a:ext uri="{FF2B5EF4-FFF2-40B4-BE49-F238E27FC236}">
                <a16:creationId xmlns:a16="http://schemas.microsoft.com/office/drawing/2014/main" id="{F230F9CB-FDA1-4259-93D6-AEEF908A5206}"/>
              </a:ext>
            </a:extLst>
          </p:cNvPr>
          <p:cNvSpPr>
            <a:spLocks noChangeArrowheads="1"/>
          </p:cNvSpPr>
          <p:nvPr/>
        </p:nvSpPr>
        <p:spPr bwMode="auto">
          <a:xfrm>
            <a:off x="609600" y="1182172"/>
            <a:ext cx="19335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99"/>
                </a:solidFill>
                <a:latin typeface="+mn-ea"/>
                <a:ea typeface="+mn-ea"/>
              </a:rPr>
              <a:t>(</a:t>
            </a:r>
            <a:r>
              <a:rPr lang="zh-CN" altLang="en-US" b="1">
                <a:solidFill>
                  <a:srgbClr val="000099"/>
                </a:solidFill>
                <a:latin typeface="+mn-ea"/>
                <a:ea typeface="+mn-ea"/>
              </a:rPr>
              <a:t>三</a:t>
            </a:r>
            <a:r>
              <a:rPr lang="en-US" altLang="zh-CN" b="1">
                <a:solidFill>
                  <a:srgbClr val="000099"/>
                </a:solidFill>
                <a:latin typeface="+mn-ea"/>
                <a:ea typeface="+mn-ea"/>
              </a:rPr>
              <a:t>)</a:t>
            </a:r>
            <a:r>
              <a:rPr lang="zh-CN" altLang="en-US" b="1">
                <a:solidFill>
                  <a:srgbClr val="000099"/>
                </a:solidFill>
                <a:latin typeface="+mn-ea"/>
                <a:ea typeface="+mn-ea"/>
              </a:rPr>
              <a:t>安装</a:t>
            </a:r>
            <a:r>
              <a:rPr lang="en-US" altLang="zh-CN" b="1">
                <a:solidFill>
                  <a:srgbClr val="000099"/>
                </a:solidFill>
                <a:latin typeface="+mn-ea"/>
                <a:ea typeface="+mn-ea"/>
              </a:rPr>
              <a:t>Ubuntu</a:t>
            </a:r>
          </a:p>
        </p:txBody>
      </p:sp>
      <p:pic>
        <p:nvPicPr>
          <p:cNvPr id="25604" name="Picture 2" descr="http://dblab.xmu.edu.cn/blog/wp-content/uploads/2015/12/4.png">
            <a:extLst>
              <a:ext uri="{FF2B5EF4-FFF2-40B4-BE49-F238E27FC236}">
                <a16:creationId xmlns:a16="http://schemas.microsoft.com/office/drawing/2014/main" id="{57588F37-5BB8-4072-A1A9-175AD18C2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1"/>
            <a:ext cx="4420250" cy="332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http://dblab.xmu.edu.cn/blog/wp-content/uploads/2015/12/61.png">
            <a:extLst>
              <a:ext uri="{FF2B5EF4-FFF2-40B4-BE49-F238E27FC236}">
                <a16:creationId xmlns:a16="http://schemas.microsoft.com/office/drawing/2014/main" id="{C30FA927-237C-43CB-AA5B-DCE7BD2EA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627" y="2667000"/>
            <a:ext cx="4638625" cy="381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8EE8B24-7E32-4B4B-BDF5-CE1321CCEDAC}"/>
              </a:ext>
            </a:extLst>
          </p:cNvPr>
          <p:cNvSpPr>
            <a:spLocks noGrp="1"/>
          </p:cNvSpPr>
          <p:nvPr>
            <p:ph idx="1"/>
          </p:nvPr>
        </p:nvSpPr>
        <p:spPr/>
        <p:txBody>
          <a:bodyPr/>
          <a:lstStyle/>
          <a:p>
            <a:pPr marL="0" indent="0">
              <a:buNone/>
            </a:pPr>
            <a:r>
              <a:rPr lang="zh-CN" altLang="en-US" dirty="0"/>
              <a:t>第一步：制作安装</a:t>
            </a:r>
            <a:r>
              <a:rPr lang="en-US" altLang="zh-CN" dirty="0"/>
              <a:t>U</a:t>
            </a:r>
            <a:r>
              <a:rPr lang="zh-CN" altLang="en-US" dirty="0"/>
              <a:t>盘</a:t>
            </a:r>
          </a:p>
          <a:p>
            <a:r>
              <a:rPr lang="zh-CN" altLang="en-US" sz="2000" dirty="0"/>
              <a:t>具体可参考百度经验文章</a:t>
            </a:r>
          </a:p>
          <a:p>
            <a:r>
              <a:rPr lang="en-US" altLang="zh-CN" sz="2000" dirty="0"/>
              <a:t>http://jingyan.baidu.com/article/59703552e0a6e18fc007409f.html</a:t>
            </a:r>
          </a:p>
          <a:p>
            <a:endParaRPr lang="en-US" altLang="zh-CN" dirty="0"/>
          </a:p>
          <a:p>
            <a:pPr marL="0" indent="0">
              <a:buNone/>
            </a:pPr>
            <a:r>
              <a:rPr lang="zh-CN" altLang="en-US" dirty="0"/>
              <a:t>第二步：双系统安装</a:t>
            </a:r>
          </a:p>
          <a:p>
            <a:r>
              <a:rPr lang="zh-CN" altLang="en-US" sz="2000" dirty="0"/>
              <a:t>具体可参考百度经验文章</a:t>
            </a:r>
          </a:p>
          <a:p>
            <a:r>
              <a:rPr lang="en-US" altLang="zh-CN" sz="2000" dirty="0"/>
              <a:t>http://jingyan.baidu.com/article/dca1fa6fa3b905f1a44052bd.html</a:t>
            </a:r>
          </a:p>
          <a:p>
            <a:endParaRPr lang="zh-CN" altLang="en-US" dirty="0"/>
          </a:p>
        </p:txBody>
      </p:sp>
      <p:sp>
        <p:nvSpPr>
          <p:cNvPr id="26626" name="标题 2">
            <a:extLst>
              <a:ext uri="{FF2B5EF4-FFF2-40B4-BE49-F238E27FC236}">
                <a16:creationId xmlns:a16="http://schemas.microsoft.com/office/drawing/2014/main" id="{95E47234-7067-4862-8A1D-B22A0E0D7D20}"/>
              </a:ext>
            </a:extLst>
          </p:cNvPr>
          <p:cNvSpPr>
            <a:spLocks noGrp="1"/>
          </p:cNvSpPr>
          <p:nvPr>
            <p:ph type="title"/>
          </p:nvPr>
        </p:nvSpPr>
        <p:spPr/>
        <p:txBody>
          <a:bodyPr/>
          <a:lstStyle/>
          <a:p>
            <a:r>
              <a:rPr lang="en-US" altLang="zh-CN"/>
              <a:t>2.3.3 </a:t>
            </a:r>
            <a:r>
              <a:rPr lang="zh-CN" altLang="en-US"/>
              <a:t>安装双操作系统</a:t>
            </a:r>
          </a:p>
        </p:txBody>
      </p:sp>
      <p:sp>
        <p:nvSpPr>
          <p:cNvPr id="26628" name="矩形 4">
            <a:extLst>
              <a:ext uri="{FF2B5EF4-FFF2-40B4-BE49-F238E27FC236}">
                <a16:creationId xmlns:a16="http://schemas.microsoft.com/office/drawing/2014/main" id="{BB28EA62-F14A-49DD-938C-3B43B2B3A886}"/>
              </a:ext>
            </a:extLst>
          </p:cNvPr>
          <p:cNvSpPr>
            <a:spLocks noChangeArrowheads="1"/>
          </p:cNvSpPr>
          <p:nvPr/>
        </p:nvSpPr>
        <p:spPr bwMode="auto">
          <a:xfrm>
            <a:off x="2362200" y="4998531"/>
            <a:ext cx="7086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0099"/>
                </a:solidFill>
                <a:latin typeface="+mn-ea"/>
                <a:ea typeface="+mn-ea"/>
              </a:rPr>
              <a:t>安装后</a:t>
            </a:r>
            <a:r>
              <a:rPr lang="en-US" altLang="zh-CN" dirty="0">
                <a:solidFill>
                  <a:srgbClr val="000099"/>
                </a:solidFill>
                <a:latin typeface="+mn-ea"/>
                <a:ea typeface="+mn-ea"/>
              </a:rPr>
              <a:t>Window</a:t>
            </a:r>
            <a:r>
              <a:rPr lang="zh-CN" altLang="en-US" dirty="0">
                <a:solidFill>
                  <a:srgbClr val="000099"/>
                </a:solidFill>
                <a:latin typeface="+mn-ea"/>
                <a:ea typeface="+mn-ea"/>
              </a:rPr>
              <a:t>和</a:t>
            </a:r>
            <a:r>
              <a:rPr lang="en-US" altLang="zh-CN" dirty="0">
                <a:solidFill>
                  <a:srgbClr val="000099"/>
                </a:solidFill>
                <a:latin typeface="+mn-ea"/>
                <a:ea typeface="+mn-ea"/>
              </a:rPr>
              <a:t>Ubuntu 14.04</a:t>
            </a:r>
            <a:r>
              <a:rPr lang="zh-CN" altLang="en-US" dirty="0">
                <a:solidFill>
                  <a:srgbClr val="000099"/>
                </a:solidFill>
                <a:latin typeface="+mn-ea"/>
                <a:ea typeface="+mn-ea"/>
              </a:rPr>
              <a:t>都可以用，默认</a:t>
            </a:r>
            <a:r>
              <a:rPr lang="en-US" altLang="zh-CN" dirty="0">
                <a:solidFill>
                  <a:srgbClr val="000099"/>
                </a:solidFill>
                <a:latin typeface="+mn-ea"/>
                <a:ea typeface="+mn-ea"/>
              </a:rPr>
              <a:t>windows</a:t>
            </a:r>
            <a:r>
              <a:rPr lang="zh-CN" altLang="en-US" dirty="0">
                <a:solidFill>
                  <a:srgbClr val="000099"/>
                </a:solidFill>
                <a:latin typeface="+mn-ea"/>
                <a:ea typeface="+mn-ea"/>
              </a:rPr>
              <a:t>优先启动</a:t>
            </a:r>
            <a:endParaRPr lang="en-US" altLang="zh-CN" dirty="0">
              <a:solidFill>
                <a:srgbClr val="000099"/>
              </a:solidFill>
              <a:latin typeface="+mn-ea"/>
              <a:ea typeface="+mn-ea"/>
            </a:endParaRPr>
          </a:p>
          <a:p>
            <a:pPr eaLnBrk="1" hangingPunct="1"/>
            <a:r>
              <a:rPr lang="zh-CN" altLang="en-US" dirty="0">
                <a:solidFill>
                  <a:srgbClr val="000099"/>
                </a:solidFill>
                <a:latin typeface="+mn-ea"/>
                <a:ea typeface="+mn-ea"/>
              </a:rPr>
              <a:t>可以在电脑启动时，选择进入</a:t>
            </a:r>
            <a:r>
              <a:rPr lang="en-US" altLang="zh-CN" dirty="0">
                <a:solidFill>
                  <a:srgbClr val="000099"/>
                </a:solidFill>
                <a:latin typeface="+mn-ea"/>
                <a:ea typeface="+mn-ea"/>
              </a:rPr>
              <a:t>Ubuntu</a:t>
            </a:r>
            <a:r>
              <a:rPr lang="zh-CN" altLang="en-US" dirty="0">
                <a:solidFill>
                  <a:srgbClr val="000099"/>
                </a:solidFill>
                <a:latin typeface="+mn-ea"/>
                <a:ea typeface="+mn-ea"/>
              </a:rPr>
              <a:t>系统而不是 </a:t>
            </a:r>
            <a:r>
              <a:rPr lang="en-US" altLang="zh-CN" dirty="0">
                <a:solidFill>
                  <a:srgbClr val="000099"/>
                </a:solidFill>
                <a:latin typeface="+mn-ea"/>
                <a:ea typeface="+mn-ea"/>
              </a:rPr>
              <a:t>Windows</a:t>
            </a:r>
            <a:r>
              <a:rPr lang="zh-CN" altLang="en-US" dirty="0">
                <a:solidFill>
                  <a:srgbClr val="000099"/>
                </a:solidFill>
                <a:latin typeface="+mn-ea"/>
                <a:ea typeface="+mn-ea"/>
              </a:rPr>
              <a:t>系统</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5F229B3-4F6B-47C5-8046-82A466DFE3F1}"/>
              </a:ext>
            </a:extLst>
          </p:cNvPr>
          <p:cNvSpPr>
            <a:spLocks noGrp="1"/>
          </p:cNvSpPr>
          <p:nvPr>
            <p:ph idx="1"/>
          </p:nvPr>
        </p:nvSpPr>
        <p:spPr/>
        <p:txBody>
          <a:bodyPr/>
          <a:lstStyle/>
          <a:p>
            <a:pPr marL="0" indent="0">
              <a:buNone/>
            </a:pPr>
            <a:r>
              <a:rPr lang="en-US" altLang="zh-CN" dirty="0"/>
              <a:t>Hadoop</a:t>
            </a:r>
            <a:r>
              <a:rPr lang="zh-CN" altLang="en-US" dirty="0"/>
              <a:t>基本安装配置主要包括以下几个步骤：</a:t>
            </a:r>
          </a:p>
          <a:p>
            <a:r>
              <a:rPr lang="zh-CN" altLang="en-US" sz="2400" dirty="0"/>
              <a:t>创建</a:t>
            </a:r>
            <a:r>
              <a:rPr lang="en-US" altLang="zh-CN" sz="2400" dirty="0"/>
              <a:t>Hadoop</a:t>
            </a:r>
            <a:r>
              <a:rPr lang="zh-CN" altLang="en-US" sz="2400" dirty="0"/>
              <a:t>用户</a:t>
            </a:r>
          </a:p>
          <a:p>
            <a:r>
              <a:rPr lang="en-US" altLang="zh-CN" sz="2400" dirty="0"/>
              <a:t>SSH</a:t>
            </a:r>
            <a:r>
              <a:rPr lang="zh-CN" altLang="en-US" sz="2400" dirty="0"/>
              <a:t>登录权限设置</a:t>
            </a:r>
          </a:p>
          <a:p>
            <a:r>
              <a:rPr lang="zh-CN" altLang="en-US" sz="2400" dirty="0"/>
              <a:t>安装</a:t>
            </a:r>
            <a:r>
              <a:rPr lang="en-US" altLang="zh-CN" sz="2400" dirty="0"/>
              <a:t>Java</a:t>
            </a:r>
            <a:r>
              <a:rPr lang="zh-CN" altLang="en-US" sz="2400" dirty="0"/>
              <a:t>环境</a:t>
            </a:r>
          </a:p>
          <a:p>
            <a:r>
              <a:rPr lang="zh-CN" altLang="en-US" sz="2400" dirty="0"/>
              <a:t>单机安装配置</a:t>
            </a:r>
          </a:p>
          <a:p>
            <a:r>
              <a:rPr lang="zh-CN" altLang="en-US" sz="2400" dirty="0"/>
              <a:t>伪分布式安装配置 </a:t>
            </a:r>
          </a:p>
          <a:p>
            <a:endParaRPr lang="zh-CN" altLang="en-US" dirty="0"/>
          </a:p>
        </p:txBody>
      </p:sp>
      <p:sp>
        <p:nvSpPr>
          <p:cNvPr id="27650" name="标题 2">
            <a:extLst>
              <a:ext uri="{FF2B5EF4-FFF2-40B4-BE49-F238E27FC236}">
                <a16:creationId xmlns:a16="http://schemas.microsoft.com/office/drawing/2014/main" id="{52D47E5E-7F0B-4EE4-873C-E6AD99139309}"/>
              </a:ext>
            </a:extLst>
          </p:cNvPr>
          <p:cNvSpPr>
            <a:spLocks noGrp="1"/>
          </p:cNvSpPr>
          <p:nvPr>
            <p:ph type="title"/>
          </p:nvPr>
        </p:nvSpPr>
        <p:spPr/>
        <p:txBody>
          <a:bodyPr/>
          <a:lstStyle/>
          <a:p>
            <a:r>
              <a:rPr lang="en-US" altLang="zh-CN" sz="2800"/>
              <a:t>2.3.4 Hadoop</a:t>
            </a:r>
            <a:r>
              <a:rPr lang="zh-CN" altLang="en-US" sz="2800"/>
              <a:t>的安装与使用（单机</a:t>
            </a:r>
            <a:r>
              <a:rPr lang="en-US" altLang="zh-CN" sz="2800"/>
              <a:t>/</a:t>
            </a:r>
            <a:r>
              <a:rPr lang="zh-CN" altLang="en-US" sz="2800"/>
              <a:t>伪分布式）</a:t>
            </a:r>
          </a:p>
        </p:txBody>
      </p:sp>
      <p:sp>
        <p:nvSpPr>
          <p:cNvPr id="27652" name="TextBox 4">
            <a:extLst>
              <a:ext uri="{FF2B5EF4-FFF2-40B4-BE49-F238E27FC236}">
                <a16:creationId xmlns:a16="http://schemas.microsoft.com/office/drawing/2014/main" id="{5416A410-47FD-48CD-8EB2-B8FC80D2DD9B}"/>
              </a:ext>
            </a:extLst>
          </p:cNvPr>
          <p:cNvSpPr txBox="1">
            <a:spLocks noChangeArrowheads="1"/>
          </p:cNvSpPr>
          <p:nvPr/>
        </p:nvSpPr>
        <p:spPr bwMode="auto">
          <a:xfrm>
            <a:off x="2362200" y="457200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0099"/>
                </a:solidFill>
                <a:latin typeface="+mn-ea"/>
                <a:ea typeface="+mn-ea"/>
              </a:rPr>
              <a:t>详细安装配置过程请参考厦门大学数据库实验室出品教程</a:t>
            </a:r>
            <a:endParaRPr lang="en-US" altLang="zh-CN" dirty="0">
              <a:solidFill>
                <a:srgbClr val="000099"/>
              </a:solidFill>
              <a:latin typeface="+mn-ea"/>
              <a:ea typeface="+mn-ea"/>
            </a:endParaRPr>
          </a:p>
          <a:p>
            <a:pPr eaLnBrk="1" hangingPunct="1"/>
            <a:r>
              <a:rPr lang="en-US" altLang="zh-CN" dirty="0">
                <a:solidFill>
                  <a:srgbClr val="000099"/>
                </a:solidFill>
                <a:latin typeface="+mn-ea"/>
                <a:ea typeface="+mn-ea"/>
              </a:rPr>
              <a:t>《</a:t>
            </a:r>
            <a:r>
              <a:rPr lang="en-US" altLang="zh-CN" b="1" dirty="0">
                <a:solidFill>
                  <a:srgbClr val="000099"/>
                </a:solidFill>
                <a:latin typeface="+mn-ea"/>
                <a:ea typeface="+mn-ea"/>
              </a:rPr>
              <a:t>Hadoop</a:t>
            </a:r>
            <a:r>
              <a:rPr lang="zh-CN" altLang="en-US" b="1" dirty="0">
                <a:solidFill>
                  <a:srgbClr val="000099"/>
                </a:solidFill>
                <a:latin typeface="+mn-ea"/>
                <a:ea typeface="+mn-ea"/>
              </a:rPr>
              <a:t>安装教程</a:t>
            </a:r>
            <a:r>
              <a:rPr lang="en-US" altLang="zh-CN" b="1" dirty="0">
                <a:solidFill>
                  <a:srgbClr val="000099"/>
                </a:solidFill>
                <a:latin typeface="+mn-ea"/>
                <a:ea typeface="+mn-ea"/>
              </a:rPr>
              <a:t>_</a:t>
            </a:r>
            <a:r>
              <a:rPr lang="zh-CN" altLang="en-US" b="1" dirty="0">
                <a:solidFill>
                  <a:srgbClr val="000099"/>
                </a:solidFill>
                <a:latin typeface="+mn-ea"/>
                <a:ea typeface="+mn-ea"/>
              </a:rPr>
              <a:t>单机</a:t>
            </a:r>
            <a:r>
              <a:rPr lang="en-US" altLang="zh-CN" b="1" dirty="0">
                <a:solidFill>
                  <a:srgbClr val="000099"/>
                </a:solidFill>
                <a:latin typeface="+mn-ea"/>
                <a:ea typeface="+mn-ea"/>
              </a:rPr>
              <a:t>/</a:t>
            </a:r>
            <a:r>
              <a:rPr lang="zh-CN" altLang="en-US" b="1" dirty="0">
                <a:solidFill>
                  <a:srgbClr val="000099"/>
                </a:solidFill>
                <a:latin typeface="+mn-ea"/>
                <a:ea typeface="+mn-ea"/>
              </a:rPr>
              <a:t>伪分布式配置</a:t>
            </a:r>
            <a:r>
              <a:rPr lang="en-US" altLang="zh-CN" b="1" dirty="0">
                <a:solidFill>
                  <a:srgbClr val="000099"/>
                </a:solidFill>
                <a:latin typeface="+mn-ea"/>
                <a:ea typeface="+mn-ea"/>
              </a:rPr>
              <a:t>_Hadoop2.6.0/Ubuntu14.04</a:t>
            </a:r>
            <a:r>
              <a:rPr lang="en-US" altLang="zh-CN" dirty="0">
                <a:solidFill>
                  <a:srgbClr val="000099"/>
                </a:solidFill>
                <a:latin typeface="+mn-ea"/>
                <a:ea typeface="+mn-ea"/>
              </a:rPr>
              <a:t>》</a:t>
            </a:r>
          </a:p>
          <a:p>
            <a:pPr eaLnBrk="1" hangingPunct="1"/>
            <a:r>
              <a:rPr lang="en-US" altLang="zh-CN" dirty="0">
                <a:solidFill>
                  <a:srgbClr val="000099"/>
                </a:solidFill>
                <a:latin typeface="+mn-ea"/>
                <a:ea typeface="+mn-ea"/>
              </a:rPr>
              <a:t>http://dblab.xmu.edu.cn/blog/install-hadoop/</a:t>
            </a:r>
          </a:p>
          <a:p>
            <a:pPr eaLnBrk="1" hangingPunct="1"/>
            <a:r>
              <a:rPr lang="zh-CN" altLang="en-US" dirty="0">
                <a:solidFill>
                  <a:srgbClr val="000099"/>
                </a:solidFill>
                <a:latin typeface="+mn-ea"/>
                <a:ea typeface="+mn-ea"/>
              </a:rPr>
              <a:t>在“大数据课程学生服务站”中的第二章</a:t>
            </a:r>
            <a:r>
              <a:rPr lang="en-US" altLang="zh-CN" dirty="0">
                <a:solidFill>
                  <a:srgbClr val="000099"/>
                </a:solidFill>
                <a:latin typeface="+mn-ea"/>
                <a:ea typeface="+mn-ea"/>
              </a:rPr>
              <a:t>《</a:t>
            </a:r>
            <a:r>
              <a:rPr lang="zh-CN" altLang="en-US" dirty="0">
                <a:solidFill>
                  <a:srgbClr val="000099"/>
                </a:solidFill>
                <a:latin typeface="+mn-ea"/>
                <a:ea typeface="+mn-ea"/>
              </a:rPr>
              <a:t>学习指南</a:t>
            </a:r>
            <a:r>
              <a:rPr lang="en-US" altLang="zh-CN" dirty="0">
                <a:solidFill>
                  <a:srgbClr val="000099"/>
                </a:solidFill>
                <a:latin typeface="+mn-ea"/>
                <a:ea typeface="+mn-ea"/>
              </a:rPr>
              <a:t>》</a:t>
            </a:r>
            <a:r>
              <a:rPr lang="zh-CN" altLang="en-US" dirty="0">
                <a:solidFill>
                  <a:srgbClr val="000099"/>
                </a:solidFill>
                <a:latin typeface="+mn-ea"/>
                <a:ea typeface="+mn-ea"/>
              </a:rPr>
              <a:t>有该教程链接地址</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1A380F2-7A67-4D31-8C84-3126253C752D}"/>
              </a:ext>
            </a:extLst>
          </p:cNvPr>
          <p:cNvSpPr>
            <a:spLocks noGrp="1" noChangeArrowheads="1"/>
          </p:cNvSpPr>
          <p:nvPr>
            <p:ph type="title"/>
          </p:nvPr>
        </p:nvSpPr>
        <p:spPr/>
        <p:txBody>
          <a:bodyPr/>
          <a:lstStyle/>
          <a:p>
            <a:r>
              <a:rPr lang="zh-CN" altLang="zh-CN"/>
              <a:t>创建</a:t>
            </a:r>
            <a:r>
              <a:rPr lang="en-US" altLang="zh-CN"/>
              <a:t>Hadoop</a:t>
            </a:r>
            <a:r>
              <a:rPr lang="zh-CN" altLang="zh-CN"/>
              <a:t>用户</a:t>
            </a:r>
            <a:endParaRPr lang="zh-CN" altLang="en-US"/>
          </a:p>
        </p:txBody>
      </p:sp>
      <p:sp>
        <p:nvSpPr>
          <p:cNvPr id="28675" name="矩形 3">
            <a:extLst>
              <a:ext uri="{FF2B5EF4-FFF2-40B4-BE49-F238E27FC236}">
                <a16:creationId xmlns:a16="http://schemas.microsoft.com/office/drawing/2014/main" id="{623A9ADE-2C90-46DC-A644-EABE0A8DC4CB}"/>
              </a:ext>
            </a:extLst>
          </p:cNvPr>
          <p:cNvSpPr>
            <a:spLocks noChangeArrowheads="1"/>
          </p:cNvSpPr>
          <p:nvPr/>
        </p:nvSpPr>
        <p:spPr bwMode="auto">
          <a:xfrm>
            <a:off x="2286000" y="1219201"/>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0099"/>
                </a:solidFill>
                <a:latin typeface="+mn-ea"/>
                <a:ea typeface="+mn-ea"/>
              </a:rPr>
              <a:t>如果安装 </a:t>
            </a:r>
            <a:r>
              <a:rPr lang="en-US" altLang="zh-CN" dirty="0">
                <a:solidFill>
                  <a:srgbClr val="000099"/>
                </a:solidFill>
                <a:latin typeface="+mn-ea"/>
                <a:ea typeface="+mn-ea"/>
              </a:rPr>
              <a:t>Ubuntu </a:t>
            </a:r>
            <a:r>
              <a:rPr lang="zh-CN" altLang="en-US" dirty="0">
                <a:solidFill>
                  <a:srgbClr val="000099"/>
                </a:solidFill>
                <a:latin typeface="+mn-ea"/>
                <a:ea typeface="+mn-ea"/>
              </a:rPr>
              <a:t>的时候不是用的 “</a:t>
            </a:r>
            <a:r>
              <a:rPr lang="en-US" altLang="zh-CN" dirty="0" err="1">
                <a:solidFill>
                  <a:srgbClr val="000099"/>
                </a:solidFill>
                <a:latin typeface="+mn-ea"/>
                <a:ea typeface="+mn-ea"/>
              </a:rPr>
              <a:t>hadoop</a:t>
            </a:r>
            <a:r>
              <a:rPr lang="en-US" altLang="zh-CN" dirty="0">
                <a:solidFill>
                  <a:srgbClr val="000099"/>
                </a:solidFill>
                <a:latin typeface="+mn-ea"/>
                <a:ea typeface="+mn-ea"/>
              </a:rPr>
              <a:t>” </a:t>
            </a:r>
            <a:r>
              <a:rPr lang="zh-CN" altLang="en-US" dirty="0">
                <a:solidFill>
                  <a:srgbClr val="000099"/>
                </a:solidFill>
                <a:latin typeface="+mn-ea"/>
                <a:ea typeface="+mn-ea"/>
              </a:rPr>
              <a:t>用户，那么需要增加一个名为 </a:t>
            </a:r>
            <a:r>
              <a:rPr lang="en-US" altLang="zh-CN" dirty="0" err="1">
                <a:solidFill>
                  <a:srgbClr val="000099"/>
                </a:solidFill>
                <a:latin typeface="+mn-ea"/>
                <a:ea typeface="+mn-ea"/>
              </a:rPr>
              <a:t>hadoop</a:t>
            </a:r>
            <a:r>
              <a:rPr lang="en-US" altLang="zh-CN" dirty="0">
                <a:solidFill>
                  <a:srgbClr val="000099"/>
                </a:solidFill>
                <a:latin typeface="+mn-ea"/>
                <a:ea typeface="+mn-ea"/>
              </a:rPr>
              <a:t> </a:t>
            </a:r>
            <a:r>
              <a:rPr lang="zh-CN" altLang="en-US" dirty="0">
                <a:solidFill>
                  <a:srgbClr val="000099"/>
                </a:solidFill>
                <a:latin typeface="+mn-ea"/>
                <a:ea typeface="+mn-ea"/>
              </a:rPr>
              <a:t>的用户</a:t>
            </a:r>
          </a:p>
        </p:txBody>
      </p:sp>
      <p:sp>
        <p:nvSpPr>
          <p:cNvPr id="28676" name="矩形 4">
            <a:extLst>
              <a:ext uri="{FF2B5EF4-FFF2-40B4-BE49-F238E27FC236}">
                <a16:creationId xmlns:a16="http://schemas.microsoft.com/office/drawing/2014/main" id="{FE892F54-4F74-4B6C-9F43-E069AFD0C2F7}"/>
              </a:ext>
            </a:extLst>
          </p:cNvPr>
          <p:cNvSpPr>
            <a:spLocks noChangeArrowheads="1"/>
          </p:cNvSpPr>
          <p:nvPr/>
        </p:nvSpPr>
        <p:spPr bwMode="auto">
          <a:xfrm>
            <a:off x="2286000" y="19050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99"/>
                </a:solidFill>
                <a:latin typeface="+mn-ea"/>
                <a:ea typeface="+mn-ea"/>
              </a:rPr>
              <a:t>首先按 </a:t>
            </a:r>
            <a:r>
              <a:rPr lang="en-US" altLang="zh-CN" b="1">
                <a:solidFill>
                  <a:srgbClr val="000099"/>
                </a:solidFill>
                <a:latin typeface="+mn-ea"/>
                <a:ea typeface="+mn-ea"/>
              </a:rPr>
              <a:t>ctrl+alt+t</a:t>
            </a:r>
            <a:r>
              <a:rPr lang="zh-CN" altLang="en-US">
                <a:solidFill>
                  <a:srgbClr val="000099"/>
                </a:solidFill>
                <a:latin typeface="+mn-ea"/>
                <a:ea typeface="+mn-ea"/>
              </a:rPr>
              <a:t> 打开终端窗口，输入如下命令创建新用户 </a:t>
            </a:r>
            <a:r>
              <a:rPr lang="en-US" altLang="zh-CN">
                <a:solidFill>
                  <a:srgbClr val="000099"/>
                </a:solidFill>
                <a:latin typeface="+mn-ea"/>
                <a:ea typeface="+mn-ea"/>
              </a:rPr>
              <a:t>:</a:t>
            </a:r>
            <a:endParaRPr lang="zh-CN" altLang="en-US">
              <a:solidFill>
                <a:srgbClr val="000099"/>
              </a:solidFill>
              <a:latin typeface="+mn-ea"/>
              <a:ea typeface="+mn-ea"/>
            </a:endParaRPr>
          </a:p>
        </p:txBody>
      </p:sp>
      <p:graphicFrame>
        <p:nvGraphicFramePr>
          <p:cNvPr id="7" name="表格 6">
            <a:extLst>
              <a:ext uri="{FF2B5EF4-FFF2-40B4-BE49-F238E27FC236}">
                <a16:creationId xmlns:a16="http://schemas.microsoft.com/office/drawing/2014/main" id="{14C01AC1-1759-42F1-8C08-A2ADB881EC26}"/>
              </a:ext>
            </a:extLst>
          </p:cNvPr>
          <p:cNvGraphicFramePr>
            <a:graphicFrameLocks noGrp="1"/>
          </p:cNvGraphicFramePr>
          <p:nvPr>
            <p:extLst>
              <p:ext uri="{D42A27DB-BD31-4B8C-83A1-F6EECF244321}">
                <p14:modId xmlns:p14="http://schemas.microsoft.com/office/powerpoint/2010/main" val="3338764645"/>
              </p:ext>
            </p:extLst>
          </p:nvPr>
        </p:nvGraphicFramePr>
        <p:xfrm>
          <a:off x="2438400" y="2362201"/>
          <a:ext cx="6096000" cy="371475"/>
        </p:xfrm>
        <a:graphic>
          <a:graphicData uri="http://schemas.openxmlformats.org/drawingml/2006/table">
            <a:tbl>
              <a:tblPr firstRow="1" bandRow="1">
                <a:tableStyleId>{00A15C55-8517-42AA-B614-E9B94910E393}</a:tableStyleId>
              </a:tblPr>
              <a:tblGrid>
                <a:gridCol w="6096000">
                  <a:extLst>
                    <a:ext uri="{9D8B030D-6E8A-4147-A177-3AD203B41FA5}">
                      <a16:colId xmlns:a16="http://schemas.microsoft.com/office/drawing/2014/main" val="20000"/>
                    </a:ext>
                  </a:extLst>
                </a:gridCol>
              </a:tblGrid>
              <a:tr h="371475">
                <a:tc>
                  <a:txBody>
                    <a:bodyPr/>
                    <a:lstStyle/>
                    <a:p>
                      <a:r>
                        <a:rPr lang="en-US" altLang="zh-CN" sz="1800" b="0" dirty="0">
                          <a:latin typeface="Consolas" panose="020B0609020204030204" pitchFamily="49" charset="0"/>
                        </a:rPr>
                        <a:t>$ </a:t>
                      </a:r>
                      <a:r>
                        <a:rPr lang="en-US" altLang="zh-CN" sz="1800" b="0" dirty="0" err="1">
                          <a:latin typeface="Consolas" panose="020B0609020204030204" pitchFamily="49" charset="0"/>
                        </a:rPr>
                        <a:t>sudo</a:t>
                      </a:r>
                      <a:r>
                        <a:rPr lang="en-US" altLang="zh-CN" sz="1800" b="0" baseline="0" dirty="0">
                          <a:latin typeface="Consolas" panose="020B0609020204030204" pitchFamily="49" charset="0"/>
                        </a:rPr>
                        <a:t> </a:t>
                      </a:r>
                      <a:r>
                        <a:rPr lang="en-US" altLang="zh-CN" sz="1800" b="0" baseline="0" dirty="0" err="1">
                          <a:latin typeface="Consolas" panose="020B0609020204030204" pitchFamily="49" charset="0"/>
                        </a:rPr>
                        <a:t>useradd</a:t>
                      </a:r>
                      <a:r>
                        <a:rPr lang="en-US" altLang="zh-CN" sz="1800" b="0" baseline="0" dirty="0">
                          <a:latin typeface="Consolas" panose="020B0609020204030204" pitchFamily="49" charset="0"/>
                        </a:rPr>
                        <a:t> –m </a:t>
                      </a:r>
                      <a:r>
                        <a:rPr lang="en-US" altLang="zh-CN" sz="1800" b="0" baseline="0" dirty="0" err="1">
                          <a:latin typeface="Consolas" panose="020B0609020204030204" pitchFamily="49" charset="0"/>
                        </a:rPr>
                        <a:t>hadoop</a:t>
                      </a:r>
                      <a:r>
                        <a:rPr lang="en-US" altLang="zh-CN" sz="1800" b="0" baseline="0" dirty="0">
                          <a:latin typeface="Consolas" panose="020B0609020204030204" pitchFamily="49" charset="0"/>
                        </a:rPr>
                        <a:t> –s /bin/bash</a:t>
                      </a:r>
                      <a:endParaRPr lang="zh-CN" altLang="en-US" sz="1800" b="0" dirty="0">
                        <a:latin typeface="Consolas" panose="020B0609020204030204" pitchFamily="49" charset="0"/>
                      </a:endParaRPr>
                    </a:p>
                  </a:txBody>
                  <a:tcPr marT="45798" marB="45798">
                    <a:solidFill>
                      <a:srgbClr val="002060"/>
                    </a:solidFill>
                  </a:tcPr>
                </a:tc>
                <a:extLst>
                  <a:ext uri="{0D108BD9-81ED-4DB2-BD59-A6C34878D82A}">
                    <a16:rowId xmlns:a16="http://schemas.microsoft.com/office/drawing/2014/main" val="10000"/>
                  </a:ext>
                </a:extLst>
              </a:tr>
            </a:tbl>
          </a:graphicData>
        </a:graphic>
      </p:graphicFrame>
      <p:sp>
        <p:nvSpPr>
          <p:cNvPr id="28683" name="矩形 7">
            <a:extLst>
              <a:ext uri="{FF2B5EF4-FFF2-40B4-BE49-F238E27FC236}">
                <a16:creationId xmlns:a16="http://schemas.microsoft.com/office/drawing/2014/main" id="{0F16508A-59F7-4787-B0AA-B31BE5C1C866}"/>
              </a:ext>
            </a:extLst>
          </p:cNvPr>
          <p:cNvSpPr>
            <a:spLocks noChangeArrowheads="1"/>
          </p:cNvSpPr>
          <p:nvPr/>
        </p:nvSpPr>
        <p:spPr bwMode="auto">
          <a:xfrm>
            <a:off x="2286000" y="2819400"/>
            <a:ext cx="7924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99"/>
                </a:solidFill>
                <a:latin typeface="+mn-ea"/>
                <a:ea typeface="+mn-ea"/>
              </a:rPr>
              <a:t>上面这条命令创建了可以登陆的 </a:t>
            </a:r>
            <a:r>
              <a:rPr lang="en-US" altLang="zh-CN">
                <a:solidFill>
                  <a:srgbClr val="000099"/>
                </a:solidFill>
                <a:latin typeface="+mn-ea"/>
                <a:ea typeface="+mn-ea"/>
              </a:rPr>
              <a:t>hadoop </a:t>
            </a:r>
            <a:r>
              <a:rPr lang="zh-CN" altLang="en-US">
                <a:solidFill>
                  <a:srgbClr val="000099"/>
                </a:solidFill>
                <a:latin typeface="+mn-ea"/>
                <a:ea typeface="+mn-ea"/>
              </a:rPr>
              <a:t>用户，并使用 </a:t>
            </a:r>
            <a:r>
              <a:rPr lang="en-US" altLang="zh-CN">
                <a:solidFill>
                  <a:srgbClr val="000099"/>
                </a:solidFill>
                <a:latin typeface="+mn-ea"/>
                <a:ea typeface="+mn-ea"/>
              </a:rPr>
              <a:t>/bin/bash </a:t>
            </a:r>
            <a:r>
              <a:rPr lang="zh-CN" altLang="en-US">
                <a:solidFill>
                  <a:srgbClr val="000099"/>
                </a:solidFill>
                <a:latin typeface="+mn-ea"/>
                <a:ea typeface="+mn-ea"/>
              </a:rPr>
              <a:t>作为 </a:t>
            </a:r>
            <a:r>
              <a:rPr lang="en-US" altLang="zh-CN">
                <a:solidFill>
                  <a:srgbClr val="000099"/>
                </a:solidFill>
                <a:latin typeface="+mn-ea"/>
                <a:ea typeface="+mn-ea"/>
              </a:rPr>
              <a:t>shell</a:t>
            </a:r>
            <a:endParaRPr lang="zh-CN" altLang="en-US">
              <a:solidFill>
                <a:srgbClr val="000099"/>
              </a:solidFill>
              <a:latin typeface="+mn-ea"/>
              <a:ea typeface="+mn-ea"/>
            </a:endParaRPr>
          </a:p>
        </p:txBody>
      </p:sp>
      <p:sp>
        <p:nvSpPr>
          <p:cNvPr id="28684" name="矩形 8">
            <a:extLst>
              <a:ext uri="{FF2B5EF4-FFF2-40B4-BE49-F238E27FC236}">
                <a16:creationId xmlns:a16="http://schemas.microsoft.com/office/drawing/2014/main" id="{8694C81E-3CA2-462C-B229-0CFCBB7CA1F3}"/>
              </a:ext>
            </a:extLst>
          </p:cNvPr>
          <p:cNvSpPr>
            <a:spLocks noChangeArrowheads="1"/>
          </p:cNvSpPr>
          <p:nvPr/>
        </p:nvSpPr>
        <p:spPr bwMode="auto">
          <a:xfrm>
            <a:off x="2286000" y="32766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99"/>
                </a:solidFill>
                <a:latin typeface="+mn-ea"/>
                <a:ea typeface="+mn-ea"/>
              </a:rPr>
              <a:t>接着使用如下命令设置密码，可简单设置为 </a:t>
            </a:r>
            <a:r>
              <a:rPr lang="en-US" altLang="zh-CN">
                <a:solidFill>
                  <a:srgbClr val="000099"/>
                </a:solidFill>
                <a:latin typeface="+mn-ea"/>
                <a:ea typeface="+mn-ea"/>
              </a:rPr>
              <a:t>hadoop</a:t>
            </a:r>
            <a:r>
              <a:rPr lang="zh-CN" altLang="en-US">
                <a:solidFill>
                  <a:srgbClr val="000099"/>
                </a:solidFill>
                <a:latin typeface="+mn-ea"/>
                <a:ea typeface="+mn-ea"/>
              </a:rPr>
              <a:t>，按提示输入两次密码：</a:t>
            </a:r>
          </a:p>
        </p:txBody>
      </p:sp>
      <p:graphicFrame>
        <p:nvGraphicFramePr>
          <p:cNvPr id="10" name="表格 9">
            <a:extLst>
              <a:ext uri="{FF2B5EF4-FFF2-40B4-BE49-F238E27FC236}">
                <a16:creationId xmlns:a16="http://schemas.microsoft.com/office/drawing/2014/main" id="{93863221-C39E-4402-8741-9E9235E3D1DB}"/>
              </a:ext>
            </a:extLst>
          </p:cNvPr>
          <p:cNvGraphicFramePr>
            <a:graphicFrameLocks noGrp="1"/>
          </p:cNvGraphicFramePr>
          <p:nvPr>
            <p:extLst>
              <p:ext uri="{D42A27DB-BD31-4B8C-83A1-F6EECF244321}">
                <p14:modId xmlns:p14="http://schemas.microsoft.com/office/powerpoint/2010/main" val="4019574307"/>
              </p:ext>
            </p:extLst>
          </p:nvPr>
        </p:nvGraphicFramePr>
        <p:xfrm>
          <a:off x="2438400" y="3810001"/>
          <a:ext cx="6096000" cy="371475"/>
        </p:xfrm>
        <a:graphic>
          <a:graphicData uri="http://schemas.openxmlformats.org/drawingml/2006/table">
            <a:tbl>
              <a:tblPr firstRow="1" bandRow="1">
                <a:tableStyleId>{00A15C55-8517-42AA-B614-E9B94910E393}</a:tableStyleId>
              </a:tblPr>
              <a:tblGrid>
                <a:gridCol w="6096000">
                  <a:extLst>
                    <a:ext uri="{9D8B030D-6E8A-4147-A177-3AD203B41FA5}">
                      <a16:colId xmlns:a16="http://schemas.microsoft.com/office/drawing/2014/main" val="20000"/>
                    </a:ext>
                  </a:extLst>
                </a:gridCol>
              </a:tblGrid>
              <a:tr h="371475">
                <a:tc>
                  <a:txBody>
                    <a:bodyPr/>
                    <a:lstStyle/>
                    <a:p>
                      <a:r>
                        <a:rPr lang="en-US" altLang="zh-CN" sz="1800" b="0" dirty="0">
                          <a:latin typeface="Consolas" panose="020B0609020204030204" pitchFamily="49" charset="0"/>
                        </a:rPr>
                        <a:t>$ </a:t>
                      </a:r>
                      <a:r>
                        <a:rPr lang="en-US" altLang="zh-CN" sz="1800" b="0" dirty="0" err="1">
                          <a:latin typeface="Consolas" panose="020B0609020204030204" pitchFamily="49" charset="0"/>
                        </a:rPr>
                        <a:t>sudo</a:t>
                      </a:r>
                      <a:r>
                        <a:rPr lang="en-US" altLang="zh-CN" sz="1800" b="0" dirty="0">
                          <a:latin typeface="Consolas" panose="020B0609020204030204" pitchFamily="49" charset="0"/>
                        </a:rPr>
                        <a:t> </a:t>
                      </a:r>
                      <a:r>
                        <a:rPr lang="en-US" altLang="zh-CN" sz="1800" b="0" dirty="0" err="1">
                          <a:latin typeface="Consolas" panose="020B0609020204030204" pitchFamily="49" charset="0"/>
                        </a:rPr>
                        <a:t>passwd</a:t>
                      </a:r>
                      <a:r>
                        <a:rPr lang="en-US" altLang="zh-CN" sz="1800" b="0" dirty="0">
                          <a:latin typeface="Consolas" panose="020B0609020204030204" pitchFamily="49" charset="0"/>
                        </a:rPr>
                        <a:t> </a:t>
                      </a:r>
                      <a:r>
                        <a:rPr lang="en-US" altLang="zh-CN" sz="1800" b="0" dirty="0" err="1">
                          <a:latin typeface="Consolas" panose="020B0609020204030204" pitchFamily="49" charset="0"/>
                        </a:rPr>
                        <a:t>hadoop</a:t>
                      </a:r>
                      <a:endParaRPr lang="zh-CN" altLang="en-US" sz="1800" b="0" dirty="0">
                        <a:latin typeface="Consolas" panose="020B0609020204030204" pitchFamily="49" charset="0"/>
                      </a:endParaRPr>
                    </a:p>
                  </a:txBody>
                  <a:tcPr marT="45798" marB="45798">
                    <a:solidFill>
                      <a:srgbClr val="002060"/>
                    </a:solidFill>
                  </a:tcPr>
                </a:tc>
                <a:extLst>
                  <a:ext uri="{0D108BD9-81ED-4DB2-BD59-A6C34878D82A}">
                    <a16:rowId xmlns:a16="http://schemas.microsoft.com/office/drawing/2014/main" val="10000"/>
                  </a:ext>
                </a:extLst>
              </a:tr>
            </a:tbl>
          </a:graphicData>
        </a:graphic>
      </p:graphicFrame>
      <p:sp>
        <p:nvSpPr>
          <p:cNvPr id="28691" name="矩形 10">
            <a:extLst>
              <a:ext uri="{FF2B5EF4-FFF2-40B4-BE49-F238E27FC236}">
                <a16:creationId xmlns:a16="http://schemas.microsoft.com/office/drawing/2014/main" id="{985BA5C9-02E7-402D-A5DD-94E95336EA9A}"/>
              </a:ext>
            </a:extLst>
          </p:cNvPr>
          <p:cNvSpPr>
            <a:spLocks noChangeArrowheads="1"/>
          </p:cNvSpPr>
          <p:nvPr/>
        </p:nvSpPr>
        <p:spPr bwMode="auto">
          <a:xfrm>
            <a:off x="2286000" y="4343401"/>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99"/>
                </a:solidFill>
                <a:latin typeface="+mn-ea"/>
                <a:ea typeface="+mn-ea"/>
              </a:rPr>
              <a:t>可为 </a:t>
            </a:r>
            <a:r>
              <a:rPr lang="en-US" altLang="zh-CN">
                <a:solidFill>
                  <a:srgbClr val="000099"/>
                </a:solidFill>
                <a:latin typeface="+mn-ea"/>
                <a:ea typeface="+mn-ea"/>
              </a:rPr>
              <a:t>hadoop </a:t>
            </a:r>
            <a:r>
              <a:rPr lang="zh-CN" altLang="en-US">
                <a:solidFill>
                  <a:srgbClr val="000099"/>
                </a:solidFill>
                <a:latin typeface="+mn-ea"/>
                <a:ea typeface="+mn-ea"/>
              </a:rPr>
              <a:t>用户增加管理员权限，方便部署，避免一些对新手来说比较棘手的权限问题：</a:t>
            </a:r>
          </a:p>
        </p:txBody>
      </p:sp>
      <p:graphicFrame>
        <p:nvGraphicFramePr>
          <p:cNvPr id="12" name="表格 11">
            <a:extLst>
              <a:ext uri="{FF2B5EF4-FFF2-40B4-BE49-F238E27FC236}">
                <a16:creationId xmlns:a16="http://schemas.microsoft.com/office/drawing/2014/main" id="{22BFDC5D-2B90-4818-89B2-1AA69E43FA57}"/>
              </a:ext>
            </a:extLst>
          </p:cNvPr>
          <p:cNvGraphicFramePr>
            <a:graphicFrameLocks noGrp="1"/>
          </p:cNvGraphicFramePr>
          <p:nvPr>
            <p:extLst>
              <p:ext uri="{D42A27DB-BD31-4B8C-83A1-F6EECF244321}">
                <p14:modId xmlns:p14="http://schemas.microsoft.com/office/powerpoint/2010/main" val="334694667"/>
              </p:ext>
            </p:extLst>
          </p:nvPr>
        </p:nvGraphicFramePr>
        <p:xfrm>
          <a:off x="2438400" y="5181601"/>
          <a:ext cx="6096000" cy="371475"/>
        </p:xfrm>
        <a:graphic>
          <a:graphicData uri="http://schemas.openxmlformats.org/drawingml/2006/table">
            <a:tbl>
              <a:tblPr firstRow="1" bandRow="1">
                <a:tableStyleId>{00A15C55-8517-42AA-B614-E9B94910E393}</a:tableStyleId>
              </a:tblPr>
              <a:tblGrid>
                <a:gridCol w="6096000">
                  <a:extLst>
                    <a:ext uri="{9D8B030D-6E8A-4147-A177-3AD203B41FA5}">
                      <a16:colId xmlns:a16="http://schemas.microsoft.com/office/drawing/2014/main" val="20000"/>
                    </a:ext>
                  </a:extLst>
                </a:gridCol>
              </a:tblGrid>
              <a:tr h="371475">
                <a:tc>
                  <a:txBody>
                    <a:bodyPr/>
                    <a:lstStyle/>
                    <a:p>
                      <a:r>
                        <a:rPr lang="en-US" altLang="zh-CN" sz="1800" b="0" dirty="0">
                          <a:latin typeface="Consolas" panose="020B0609020204030204" pitchFamily="49" charset="0"/>
                        </a:rPr>
                        <a:t>$ </a:t>
                      </a:r>
                      <a:r>
                        <a:rPr lang="en-US" altLang="zh-CN" sz="1800" b="0" dirty="0" err="1">
                          <a:latin typeface="Consolas" panose="020B0609020204030204" pitchFamily="49" charset="0"/>
                        </a:rPr>
                        <a:t>sudo</a:t>
                      </a:r>
                      <a:r>
                        <a:rPr lang="en-US" altLang="zh-CN" sz="1800" b="0" dirty="0">
                          <a:latin typeface="Consolas" panose="020B0609020204030204" pitchFamily="49" charset="0"/>
                        </a:rPr>
                        <a:t> </a:t>
                      </a:r>
                      <a:r>
                        <a:rPr lang="en-US" altLang="zh-CN" sz="1800" b="0" dirty="0" err="1">
                          <a:latin typeface="Consolas" panose="020B0609020204030204" pitchFamily="49" charset="0"/>
                        </a:rPr>
                        <a:t>adduser</a:t>
                      </a:r>
                      <a:r>
                        <a:rPr lang="en-US" altLang="zh-CN" sz="1800" b="0" dirty="0">
                          <a:latin typeface="Consolas" panose="020B0609020204030204" pitchFamily="49" charset="0"/>
                        </a:rPr>
                        <a:t> </a:t>
                      </a:r>
                      <a:r>
                        <a:rPr lang="en-US" altLang="zh-CN" sz="1800" b="0" dirty="0" err="1">
                          <a:latin typeface="Consolas" panose="020B0609020204030204" pitchFamily="49" charset="0"/>
                        </a:rPr>
                        <a:t>hadoop</a:t>
                      </a:r>
                      <a:r>
                        <a:rPr lang="en-US" altLang="zh-CN" sz="1800" b="0" dirty="0">
                          <a:latin typeface="Consolas" panose="020B0609020204030204" pitchFamily="49" charset="0"/>
                        </a:rPr>
                        <a:t> </a:t>
                      </a:r>
                      <a:r>
                        <a:rPr lang="en-US" altLang="zh-CN" sz="1800" b="0" dirty="0" err="1">
                          <a:latin typeface="Consolas" panose="020B0609020204030204" pitchFamily="49" charset="0"/>
                        </a:rPr>
                        <a:t>sudo</a:t>
                      </a:r>
                      <a:endParaRPr lang="zh-CN" altLang="en-US" sz="1800" b="0" dirty="0">
                        <a:latin typeface="Consolas" panose="020B0609020204030204" pitchFamily="49" charset="0"/>
                      </a:endParaRPr>
                    </a:p>
                  </a:txBody>
                  <a:tcPr marT="45798" marB="45798">
                    <a:solidFill>
                      <a:srgbClr val="00206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FEB3E1B-8B7D-44CE-BE57-158594E9D5FB}"/>
              </a:ext>
            </a:extLst>
          </p:cNvPr>
          <p:cNvSpPr>
            <a:spLocks noGrp="1" noChangeArrowheads="1"/>
          </p:cNvSpPr>
          <p:nvPr>
            <p:ph type="title"/>
          </p:nvPr>
        </p:nvSpPr>
        <p:spPr/>
        <p:txBody>
          <a:bodyPr/>
          <a:lstStyle/>
          <a:p>
            <a:r>
              <a:rPr lang="en-US" altLang="zh-CN"/>
              <a:t>SSH</a:t>
            </a:r>
            <a:r>
              <a:rPr lang="zh-CN" altLang="en-US"/>
              <a:t>登录权限设置</a:t>
            </a:r>
          </a:p>
        </p:txBody>
      </p:sp>
      <p:sp>
        <p:nvSpPr>
          <p:cNvPr id="29699" name="TextBox 2">
            <a:extLst>
              <a:ext uri="{FF2B5EF4-FFF2-40B4-BE49-F238E27FC236}">
                <a16:creationId xmlns:a16="http://schemas.microsoft.com/office/drawing/2014/main" id="{5AC0B012-D3BB-42D9-AD93-762D52DA7763}"/>
              </a:ext>
            </a:extLst>
          </p:cNvPr>
          <p:cNvSpPr txBox="1">
            <a:spLocks noChangeArrowheads="1"/>
          </p:cNvSpPr>
          <p:nvPr/>
        </p:nvSpPr>
        <p:spPr bwMode="auto">
          <a:xfrm>
            <a:off x="1752600" y="4654550"/>
            <a:ext cx="8915400" cy="175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b="1" dirty="0">
                <a:solidFill>
                  <a:srgbClr val="000099"/>
                </a:solidFill>
                <a:latin typeface="+mn-ea"/>
                <a:ea typeface="+mn-ea"/>
              </a:rPr>
              <a:t>配置</a:t>
            </a:r>
            <a:r>
              <a:rPr lang="en-US" altLang="zh-CN" sz="2000" b="1" dirty="0">
                <a:solidFill>
                  <a:srgbClr val="000099"/>
                </a:solidFill>
                <a:latin typeface="+mn-ea"/>
                <a:ea typeface="+mn-ea"/>
              </a:rPr>
              <a:t>SSH</a:t>
            </a:r>
            <a:r>
              <a:rPr lang="zh-CN" altLang="en-US" sz="2000" b="1" dirty="0">
                <a:solidFill>
                  <a:srgbClr val="000099"/>
                </a:solidFill>
                <a:latin typeface="+mn-ea"/>
                <a:ea typeface="+mn-ea"/>
              </a:rPr>
              <a:t>的原因</a:t>
            </a:r>
            <a:r>
              <a:rPr lang="zh-CN" altLang="en-US" sz="2000" dirty="0">
                <a:solidFill>
                  <a:srgbClr val="000099"/>
                </a:solidFill>
                <a:latin typeface="+mn-ea"/>
                <a:ea typeface="+mn-ea"/>
              </a:rPr>
              <a:t>：</a:t>
            </a:r>
            <a:endParaRPr lang="en-US" altLang="zh-CN" sz="2000" dirty="0">
              <a:solidFill>
                <a:srgbClr val="000099"/>
              </a:solidFill>
              <a:latin typeface="+mn-ea"/>
              <a:ea typeface="+mn-ea"/>
            </a:endParaRPr>
          </a:p>
          <a:p>
            <a:pPr eaLnBrk="1" hangingPunct="1">
              <a:lnSpc>
                <a:spcPct val="150000"/>
              </a:lnSpc>
            </a:pPr>
            <a:r>
              <a:rPr lang="en-US" altLang="zh-CN" dirty="0">
                <a:solidFill>
                  <a:srgbClr val="000099"/>
                </a:solidFill>
                <a:latin typeface="+mn-ea"/>
                <a:ea typeface="+mn-ea"/>
              </a:rPr>
              <a:t>Hadoop</a:t>
            </a:r>
            <a:r>
              <a:rPr lang="zh-CN" altLang="en-US" dirty="0">
                <a:solidFill>
                  <a:srgbClr val="000099"/>
                </a:solidFill>
                <a:latin typeface="+mn-ea"/>
                <a:ea typeface="+mn-ea"/>
              </a:rPr>
              <a:t>名称节点（</a:t>
            </a:r>
            <a:r>
              <a:rPr lang="en-US" altLang="zh-CN" dirty="0" err="1">
                <a:solidFill>
                  <a:srgbClr val="000099"/>
                </a:solidFill>
                <a:latin typeface="+mn-ea"/>
                <a:ea typeface="+mn-ea"/>
              </a:rPr>
              <a:t>NameNode</a:t>
            </a:r>
            <a:r>
              <a:rPr lang="zh-CN" altLang="en-US" dirty="0">
                <a:solidFill>
                  <a:srgbClr val="000099"/>
                </a:solidFill>
                <a:latin typeface="+mn-ea"/>
                <a:ea typeface="+mn-ea"/>
              </a:rPr>
              <a:t>）需要启动集群中所有机器的</a:t>
            </a:r>
            <a:r>
              <a:rPr lang="en-US" altLang="zh-CN" dirty="0">
                <a:solidFill>
                  <a:srgbClr val="000099"/>
                </a:solidFill>
                <a:latin typeface="+mn-ea"/>
                <a:ea typeface="+mn-ea"/>
              </a:rPr>
              <a:t>Hadoop</a:t>
            </a:r>
            <a:r>
              <a:rPr lang="zh-CN" altLang="en-US" dirty="0">
                <a:solidFill>
                  <a:srgbClr val="000099"/>
                </a:solidFill>
                <a:latin typeface="+mn-ea"/>
                <a:ea typeface="+mn-ea"/>
              </a:rPr>
              <a:t>守护进程，这个过程需要通过</a:t>
            </a:r>
            <a:r>
              <a:rPr lang="en-US" altLang="zh-CN" dirty="0">
                <a:solidFill>
                  <a:srgbClr val="000099"/>
                </a:solidFill>
                <a:latin typeface="+mn-ea"/>
                <a:ea typeface="+mn-ea"/>
              </a:rPr>
              <a:t>SSH</a:t>
            </a:r>
            <a:r>
              <a:rPr lang="zh-CN" altLang="en-US" dirty="0">
                <a:solidFill>
                  <a:srgbClr val="000099"/>
                </a:solidFill>
                <a:latin typeface="+mn-ea"/>
                <a:ea typeface="+mn-ea"/>
              </a:rPr>
              <a:t>登录来实现。</a:t>
            </a:r>
            <a:r>
              <a:rPr lang="en-US" altLang="zh-CN" dirty="0">
                <a:solidFill>
                  <a:srgbClr val="000099"/>
                </a:solidFill>
                <a:latin typeface="+mn-ea"/>
                <a:ea typeface="+mn-ea"/>
              </a:rPr>
              <a:t>Hadoop</a:t>
            </a:r>
            <a:r>
              <a:rPr lang="zh-CN" altLang="en-US" dirty="0">
                <a:solidFill>
                  <a:srgbClr val="000099"/>
                </a:solidFill>
                <a:latin typeface="+mn-ea"/>
                <a:ea typeface="+mn-ea"/>
              </a:rPr>
              <a:t>并没有提供</a:t>
            </a:r>
            <a:r>
              <a:rPr lang="en-US" altLang="zh-CN" dirty="0">
                <a:solidFill>
                  <a:srgbClr val="000099"/>
                </a:solidFill>
                <a:latin typeface="+mn-ea"/>
                <a:ea typeface="+mn-ea"/>
              </a:rPr>
              <a:t>SSH</a:t>
            </a:r>
            <a:r>
              <a:rPr lang="zh-CN" altLang="en-US" dirty="0">
                <a:solidFill>
                  <a:srgbClr val="000099"/>
                </a:solidFill>
                <a:latin typeface="+mn-ea"/>
                <a:ea typeface="+mn-ea"/>
              </a:rPr>
              <a:t>输入密码登录的形式，因此，为了能够顺利登录每台机器，需要将所有机器配置为名称节点可以无密码登录它们</a:t>
            </a:r>
          </a:p>
        </p:txBody>
      </p:sp>
      <p:sp>
        <p:nvSpPr>
          <p:cNvPr id="29700" name="矩形 4">
            <a:extLst>
              <a:ext uri="{FF2B5EF4-FFF2-40B4-BE49-F238E27FC236}">
                <a16:creationId xmlns:a16="http://schemas.microsoft.com/office/drawing/2014/main" id="{C25AAEEF-B3A1-47C2-9CCE-5C894F4586F1}"/>
              </a:ext>
            </a:extLst>
          </p:cNvPr>
          <p:cNvSpPr>
            <a:spLocks noChangeArrowheads="1"/>
          </p:cNvSpPr>
          <p:nvPr/>
        </p:nvSpPr>
        <p:spPr bwMode="auto">
          <a:xfrm>
            <a:off x="1752600" y="1143000"/>
            <a:ext cx="8763000"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b="1" dirty="0">
                <a:solidFill>
                  <a:srgbClr val="000099"/>
                </a:solidFill>
                <a:latin typeface="+mn-ea"/>
                <a:ea typeface="+mn-ea"/>
              </a:rPr>
              <a:t>SSH</a:t>
            </a:r>
            <a:r>
              <a:rPr lang="zh-CN" altLang="en-US" sz="2000" b="1" dirty="0">
                <a:solidFill>
                  <a:srgbClr val="000099"/>
                </a:solidFill>
                <a:latin typeface="+mn-ea"/>
                <a:ea typeface="+mn-ea"/>
              </a:rPr>
              <a:t>是什么？</a:t>
            </a:r>
            <a:endParaRPr lang="en-US" altLang="zh-CN" sz="2000" b="1" dirty="0">
              <a:solidFill>
                <a:srgbClr val="000099"/>
              </a:solidFill>
              <a:latin typeface="+mn-ea"/>
              <a:ea typeface="+mn-ea"/>
            </a:endParaRPr>
          </a:p>
          <a:p>
            <a:pPr eaLnBrk="1" hangingPunct="1">
              <a:lnSpc>
                <a:spcPct val="150000"/>
              </a:lnSpc>
            </a:pPr>
            <a:r>
              <a:rPr lang="en-US" altLang="zh-CN" dirty="0">
                <a:solidFill>
                  <a:srgbClr val="000099"/>
                </a:solidFill>
                <a:latin typeface="+mn-ea"/>
                <a:ea typeface="+mn-ea"/>
              </a:rPr>
              <a:t>SSH </a:t>
            </a:r>
            <a:r>
              <a:rPr lang="zh-CN" altLang="en-US" dirty="0">
                <a:solidFill>
                  <a:srgbClr val="000099"/>
                </a:solidFill>
                <a:latin typeface="+mn-ea"/>
                <a:ea typeface="+mn-ea"/>
              </a:rPr>
              <a:t>为 </a:t>
            </a:r>
            <a:r>
              <a:rPr lang="en-US" altLang="zh-CN" dirty="0">
                <a:solidFill>
                  <a:srgbClr val="000099"/>
                </a:solidFill>
                <a:latin typeface="+mn-ea"/>
                <a:ea typeface="+mn-ea"/>
              </a:rPr>
              <a:t>Secure Shell </a:t>
            </a:r>
            <a:r>
              <a:rPr lang="zh-CN" altLang="en-US" dirty="0">
                <a:solidFill>
                  <a:srgbClr val="000099"/>
                </a:solidFill>
                <a:latin typeface="+mn-ea"/>
                <a:ea typeface="+mn-ea"/>
              </a:rPr>
              <a:t>的缩写，是建立在应用层和传输层基础上的安全协议。</a:t>
            </a:r>
            <a:r>
              <a:rPr lang="en-US" altLang="zh-CN" dirty="0">
                <a:solidFill>
                  <a:srgbClr val="000099"/>
                </a:solidFill>
                <a:latin typeface="+mn-ea"/>
                <a:ea typeface="+mn-ea"/>
              </a:rPr>
              <a:t>SSH </a:t>
            </a:r>
            <a:r>
              <a:rPr lang="zh-CN" altLang="en-US" dirty="0">
                <a:solidFill>
                  <a:srgbClr val="000099"/>
                </a:solidFill>
                <a:latin typeface="+mn-ea"/>
                <a:ea typeface="+mn-ea"/>
              </a:rPr>
              <a:t>是目前较可靠、专为远程登录会话和其他网络服务提供安全性的协议。利用 </a:t>
            </a:r>
            <a:r>
              <a:rPr lang="en-US" altLang="zh-CN" dirty="0">
                <a:solidFill>
                  <a:srgbClr val="000099"/>
                </a:solidFill>
                <a:latin typeface="+mn-ea"/>
                <a:ea typeface="+mn-ea"/>
              </a:rPr>
              <a:t>SSH </a:t>
            </a:r>
            <a:r>
              <a:rPr lang="zh-CN" altLang="en-US" dirty="0">
                <a:solidFill>
                  <a:srgbClr val="000099"/>
                </a:solidFill>
                <a:latin typeface="+mn-ea"/>
                <a:ea typeface="+mn-ea"/>
              </a:rPr>
              <a:t>协议可以有效防止远程管理过程中的信息泄露问题。</a:t>
            </a:r>
            <a:r>
              <a:rPr lang="en-US" altLang="zh-CN" dirty="0">
                <a:solidFill>
                  <a:srgbClr val="000099"/>
                </a:solidFill>
                <a:latin typeface="+mn-ea"/>
                <a:ea typeface="+mn-ea"/>
              </a:rPr>
              <a:t>SSH</a:t>
            </a:r>
            <a:r>
              <a:rPr lang="zh-CN" altLang="en-US" dirty="0">
                <a:solidFill>
                  <a:srgbClr val="000099"/>
                </a:solidFill>
                <a:latin typeface="+mn-ea"/>
                <a:ea typeface="+mn-ea"/>
              </a:rPr>
              <a:t>最初是</a:t>
            </a:r>
            <a:r>
              <a:rPr lang="en-US" altLang="zh-CN" dirty="0">
                <a:solidFill>
                  <a:srgbClr val="000099"/>
                </a:solidFill>
                <a:latin typeface="+mn-ea"/>
                <a:ea typeface="+mn-ea"/>
              </a:rPr>
              <a:t>UNIX</a:t>
            </a:r>
            <a:r>
              <a:rPr lang="zh-CN" altLang="en-US" dirty="0">
                <a:solidFill>
                  <a:srgbClr val="000099"/>
                </a:solidFill>
                <a:latin typeface="+mn-ea"/>
                <a:ea typeface="+mn-ea"/>
              </a:rPr>
              <a:t>系统上的一个程序，后来又迅速扩展到其他操作平台。 </a:t>
            </a:r>
            <a:r>
              <a:rPr lang="en-US" altLang="zh-CN" dirty="0">
                <a:solidFill>
                  <a:srgbClr val="000099"/>
                </a:solidFill>
                <a:latin typeface="+mn-ea"/>
                <a:ea typeface="+mn-ea"/>
              </a:rPr>
              <a:t>SSH</a:t>
            </a:r>
            <a:r>
              <a:rPr lang="zh-CN" altLang="en-US" dirty="0">
                <a:solidFill>
                  <a:srgbClr val="000099"/>
                </a:solidFill>
                <a:latin typeface="+mn-ea"/>
                <a:ea typeface="+mn-ea"/>
              </a:rPr>
              <a:t>是由</a:t>
            </a:r>
            <a:r>
              <a:rPr lang="zh-CN" altLang="en-US" dirty="0">
                <a:solidFill>
                  <a:srgbClr val="000099"/>
                </a:solidFill>
                <a:latin typeface="+mn-ea"/>
                <a:ea typeface="+mn-ea"/>
                <a:hlinkClick r:id="rId2">
                  <a:extLst>
                    <a:ext uri="{A12FA001-AC4F-418D-AE19-62706E023703}">
                      <ahyp:hlinkClr xmlns:ahyp="http://schemas.microsoft.com/office/drawing/2018/hyperlinkcolor" val="tx"/>
                    </a:ext>
                  </a:extLst>
                </a:hlinkClick>
              </a:rPr>
              <a:t>客户端</a:t>
            </a:r>
            <a:r>
              <a:rPr lang="zh-CN" altLang="en-US" dirty="0">
                <a:solidFill>
                  <a:srgbClr val="000099"/>
                </a:solidFill>
                <a:latin typeface="+mn-ea"/>
                <a:ea typeface="+mn-ea"/>
              </a:rPr>
              <a:t>和</a:t>
            </a:r>
            <a:r>
              <a:rPr lang="zh-CN" altLang="en-US" dirty="0">
                <a:solidFill>
                  <a:srgbClr val="000099"/>
                </a:solidFill>
                <a:latin typeface="+mn-ea"/>
                <a:ea typeface="+mn-ea"/>
                <a:hlinkClick r:id="rId3">
                  <a:extLst>
                    <a:ext uri="{A12FA001-AC4F-418D-AE19-62706E023703}">
                      <ahyp:hlinkClr xmlns:ahyp="http://schemas.microsoft.com/office/drawing/2018/hyperlinkcolor" val="tx"/>
                    </a:ext>
                  </a:extLst>
                </a:hlinkClick>
              </a:rPr>
              <a:t>服务端</a:t>
            </a:r>
            <a:r>
              <a:rPr lang="zh-CN" altLang="en-US" dirty="0">
                <a:solidFill>
                  <a:srgbClr val="000099"/>
                </a:solidFill>
                <a:latin typeface="+mn-ea"/>
                <a:ea typeface="+mn-ea"/>
              </a:rPr>
              <a:t>的软件组成，服务端是一个守护进程</a:t>
            </a:r>
            <a:r>
              <a:rPr lang="en-US" altLang="zh-CN" dirty="0">
                <a:solidFill>
                  <a:srgbClr val="000099"/>
                </a:solidFill>
                <a:latin typeface="+mn-ea"/>
                <a:ea typeface="+mn-ea"/>
              </a:rPr>
              <a:t>(daemon)</a:t>
            </a:r>
            <a:r>
              <a:rPr lang="zh-CN" altLang="en-US" dirty="0">
                <a:solidFill>
                  <a:srgbClr val="000099"/>
                </a:solidFill>
                <a:latin typeface="+mn-ea"/>
                <a:ea typeface="+mn-ea"/>
              </a:rPr>
              <a:t>，它在后台运行并响应来自客户端的连接请求，客户端包含</a:t>
            </a:r>
            <a:r>
              <a:rPr lang="en-US" altLang="zh-CN" dirty="0" err="1">
                <a:solidFill>
                  <a:srgbClr val="000099"/>
                </a:solidFill>
                <a:latin typeface="+mn-ea"/>
                <a:ea typeface="+mn-ea"/>
              </a:rPr>
              <a:t>ssh</a:t>
            </a:r>
            <a:r>
              <a:rPr lang="zh-CN" altLang="en-US" dirty="0">
                <a:solidFill>
                  <a:srgbClr val="000099"/>
                </a:solidFill>
                <a:latin typeface="+mn-ea"/>
                <a:ea typeface="+mn-ea"/>
              </a:rPr>
              <a:t>程序以及像</a:t>
            </a:r>
            <a:r>
              <a:rPr lang="en-US" altLang="zh-CN" dirty="0" err="1">
                <a:solidFill>
                  <a:srgbClr val="000099"/>
                </a:solidFill>
                <a:latin typeface="+mn-ea"/>
                <a:ea typeface="+mn-ea"/>
              </a:rPr>
              <a:t>scp</a:t>
            </a:r>
            <a:r>
              <a:rPr lang="zh-CN" altLang="en-US" dirty="0">
                <a:solidFill>
                  <a:srgbClr val="000099"/>
                </a:solidFill>
                <a:latin typeface="+mn-ea"/>
                <a:ea typeface="+mn-ea"/>
              </a:rPr>
              <a:t>（远程拷贝）、</a:t>
            </a:r>
            <a:r>
              <a:rPr lang="en-US" altLang="zh-CN" dirty="0" err="1">
                <a:solidFill>
                  <a:srgbClr val="000099"/>
                </a:solidFill>
                <a:latin typeface="+mn-ea"/>
                <a:ea typeface="+mn-ea"/>
              </a:rPr>
              <a:t>slogin</a:t>
            </a:r>
            <a:r>
              <a:rPr lang="zh-CN" altLang="en-US" dirty="0">
                <a:solidFill>
                  <a:srgbClr val="000099"/>
                </a:solidFill>
                <a:latin typeface="+mn-ea"/>
                <a:ea typeface="+mn-ea"/>
              </a:rPr>
              <a:t>（远程登陆）、</a:t>
            </a:r>
            <a:r>
              <a:rPr lang="en-US" altLang="zh-CN" dirty="0">
                <a:solidFill>
                  <a:srgbClr val="000099"/>
                </a:solidFill>
                <a:latin typeface="+mn-ea"/>
                <a:ea typeface="+mn-ea"/>
              </a:rPr>
              <a:t>sftp</a:t>
            </a:r>
            <a:r>
              <a:rPr lang="zh-CN" altLang="en-US" dirty="0">
                <a:solidFill>
                  <a:srgbClr val="000099"/>
                </a:solidFill>
                <a:latin typeface="+mn-ea"/>
                <a:ea typeface="+mn-ea"/>
              </a:rPr>
              <a:t>（安全文件传输）等其他的应用程序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E66586-A229-4ECD-93EB-F48D1BA5C381}"/>
              </a:ext>
            </a:extLst>
          </p:cNvPr>
          <p:cNvSpPr>
            <a:spLocks noGrp="1" noChangeArrowheads="1"/>
          </p:cNvSpPr>
          <p:nvPr>
            <p:ph type="title"/>
          </p:nvPr>
        </p:nvSpPr>
        <p:spPr/>
        <p:txBody>
          <a:bodyPr/>
          <a:lstStyle/>
          <a:p>
            <a:r>
              <a:rPr lang="en-US" altLang="zh-CN"/>
              <a:t>2.1 </a:t>
            </a:r>
            <a:r>
              <a:rPr lang="zh-CN" altLang="en-US"/>
              <a:t>概述</a:t>
            </a:r>
          </a:p>
        </p:txBody>
      </p:sp>
      <p:sp>
        <p:nvSpPr>
          <p:cNvPr id="5123" name="Rectangle 3">
            <a:extLst>
              <a:ext uri="{FF2B5EF4-FFF2-40B4-BE49-F238E27FC236}">
                <a16:creationId xmlns:a16="http://schemas.microsoft.com/office/drawing/2014/main" id="{2AF98607-D53F-40C2-A296-331E304791ED}"/>
              </a:ext>
            </a:extLst>
          </p:cNvPr>
          <p:cNvSpPr>
            <a:spLocks noGrp="1" noChangeArrowheads="1"/>
          </p:cNvSpPr>
          <p:nvPr>
            <p:ph idx="1"/>
          </p:nvPr>
        </p:nvSpPr>
        <p:spPr/>
        <p:txBody>
          <a:bodyPr/>
          <a:lstStyle/>
          <a:p>
            <a:r>
              <a:rPr lang="en-US" altLang="zh-CN" sz="2400"/>
              <a:t>2.1.1	Hadoop</a:t>
            </a:r>
            <a:r>
              <a:rPr lang="zh-CN" altLang="en-US" sz="2400"/>
              <a:t>简介</a:t>
            </a:r>
          </a:p>
          <a:p>
            <a:r>
              <a:rPr lang="en-US" altLang="zh-CN" sz="2400"/>
              <a:t>2.1.2	Hadoop</a:t>
            </a:r>
            <a:r>
              <a:rPr lang="zh-CN" altLang="en-US" sz="2400"/>
              <a:t>发展简史</a:t>
            </a:r>
          </a:p>
          <a:p>
            <a:r>
              <a:rPr lang="en-US" altLang="zh-CN" sz="2400"/>
              <a:t>2.1.3	Hadoop</a:t>
            </a:r>
            <a:r>
              <a:rPr lang="zh-CN" altLang="en-US" sz="2400"/>
              <a:t>的特性</a:t>
            </a:r>
          </a:p>
          <a:p>
            <a:r>
              <a:rPr lang="en-US" altLang="zh-CN" sz="2400"/>
              <a:t>2.1.4	Hadoop</a:t>
            </a:r>
            <a:r>
              <a:rPr lang="zh-CN" altLang="en-US" sz="2400"/>
              <a:t>的应用现状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EE5FD509-802D-4C86-9CF5-180DC8CD20CF}"/>
              </a:ext>
            </a:extLst>
          </p:cNvPr>
          <p:cNvSpPr>
            <a:spLocks noGrp="1" noChangeArrowheads="1"/>
          </p:cNvSpPr>
          <p:nvPr>
            <p:ph idx="1"/>
          </p:nvPr>
        </p:nvSpPr>
        <p:spPr/>
        <p:txBody>
          <a:bodyPr/>
          <a:lstStyle/>
          <a:p>
            <a:r>
              <a:rPr lang="en-US" altLang="zh-CN" sz="2000" dirty="0"/>
              <a:t>Java</a:t>
            </a:r>
            <a:r>
              <a:rPr lang="zh-CN" altLang="en-US" sz="2000" dirty="0"/>
              <a:t>环境可选择 </a:t>
            </a:r>
            <a:r>
              <a:rPr lang="en-US" altLang="zh-CN" sz="2000" dirty="0"/>
              <a:t>Oracle </a:t>
            </a:r>
            <a:r>
              <a:rPr lang="zh-CN" altLang="en-US" sz="2000" dirty="0"/>
              <a:t>的 </a:t>
            </a:r>
            <a:r>
              <a:rPr lang="en-US" altLang="zh-CN" sz="2000" dirty="0"/>
              <a:t>JDK，</a:t>
            </a:r>
            <a:r>
              <a:rPr lang="zh-CN" altLang="en-US" sz="2000" dirty="0"/>
              <a:t>或是 </a:t>
            </a:r>
            <a:r>
              <a:rPr lang="en-US" altLang="zh-CN" sz="2000" dirty="0"/>
              <a:t>OpenJDK</a:t>
            </a:r>
          </a:p>
          <a:p>
            <a:r>
              <a:rPr lang="zh-CN" altLang="en-US" sz="2000" dirty="0"/>
              <a:t>可以在</a:t>
            </a:r>
            <a:r>
              <a:rPr lang="en-US" altLang="zh-CN" sz="2000" dirty="0"/>
              <a:t>Ubuntu</a:t>
            </a:r>
            <a:r>
              <a:rPr lang="zh-CN" altLang="en-US" sz="2000" dirty="0"/>
              <a:t>中直接通过命令安装 </a:t>
            </a:r>
            <a:r>
              <a:rPr lang="en-US" altLang="zh-CN" sz="2000" dirty="0"/>
              <a:t>OpenJDK 7</a:t>
            </a:r>
          </a:p>
          <a:p>
            <a:endParaRPr lang="en-US" altLang="zh-CN" sz="2000" dirty="0"/>
          </a:p>
          <a:p>
            <a:endParaRPr lang="en-US" altLang="zh-CN" sz="2000" dirty="0"/>
          </a:p>
          <a:p>
            <a:r>
              <a:rPr lang="zh-CN" altLang="en-US" sz="2000" dirty="0"/>
              <a:t>还需要配置一下 </a:t>
            </a:r>
            <a:r>
              <a:rPr lang="en-US" altLang="zh-CN" sz="2000" dirty="0"/>
              <a:t>JAVA_HOME </a:t>
            </a:r>
            <a:r>
              <a:rPr lang="zh-CN" altLang="en-US" sz="2000" dirty="0"/>
              <a:t>环境变量</a:t>
            </a:r>
          </a:p>
          <a:p>
            <a:r>
              <a:rPr lang="zh-CN" altLang="en-US" sz="2000" dirty="0"/>
              <a:t>具体请参考网络教程：</a:t>
            </a:r>
            <a:r>
              <a:rPr lang="en-US" altLang="zh-CN" sz="2000" dirty="0"/>
              <a:t>http://dblab.xmu.edu.cn/blog/install-hadoop/</a:t>
            </a:r>
          </a:p>
        </p:txBody>
      </p:sp>
      <p:sp>
        <p:nvSpPr>
          <p:cNvPr id="30722" name="Rectangle 2">
            <a:extLst>
              <a:ext uri="{FF2B5EF4-FFF2-40B4-BE49-F238E27FC236}">
                <a16:creationId xmlns:a16="http://schemas.microsoft.com/office/drawing/2014/main" id="{6AA9B4FE-0F92-4D08-8382-23BD12C23568}"/>
              </a:ext>
            </a:extLst>
          </p:cNvPr>
          <p:cNvSpPr>
            <a:spLocks noGrp="1" noChangeArrowheads="1"/>
          </p:cNvSpPr>
          <p:nvPr>
            <p:ph type="title"/>
          </p:nvPr>
        </p:nvSpPr>
        <p:spPr/>
        <p:txBody>
          <a:bodyPr/>
          <a:lstStyle/>
          <a:p>
            <a:r>
              <a:rPr lang="zh-CN" altLang="en-US"/>
              <a:t>安装</a:t>
            </a:r>
            <a:r>
              <a:rPr lang="en-US" altLang="zh-CN"/>
              <a:t>Java</a:t>
            </a:r>
            <a:r>
              <a:rPr lang="zh-CN" altLang="en-US"/>
              <a:t>环境</a:t>
            </a:r>
          </a:p>
        </p:txBody>
      </p:sp>
      <p:graphicFrame>
        <p:nvGraphicFramePr>
          <p:cNvPr id="4" name="表格 3">
            <a:extLst>
              <a:ext uri="{FF2B5EF4-FFF2-40B4-BE49-F238E27FC236}">
                <a16:creationId xmlns:a16="http://schemas.microsoft.com/office/drawing/2014/main" id="{9D64B66D-7602-4D23-925E-427E4981660F}"/>
              </a:ext>
            </a:extLst>
          </p:cNvPr>
          <p:cNvGraphicFramePr>
            <a:graphicFrameLocks noGrp="1"/>
          </p:cNvGraphicFramePr>
          <p:nvPr>
            <p:extLst>
              <p:ext uri="{D42A27DB-BD31-4B8C-83A1-F6EECF244321}">
                <p14:modId xmlns:p14="http://schemas.microsoft.com/office/powerpoint/2010/main" val="1342333914"/>
              </p:ext>
            </p:extLst>
          </p:nvPr>
        </p:nvGraphicFramePr>
        <p:xfrm>
          <a:off x="914400" y="2438400"/>
          <a:ext cx="8305800" cy="371475"/>
        </p:xfrm>
        <a:graphic>
          <a:graphicData uri="http://schemas.openxmlformats.org/drawingml/2006/table">
            <a:tbl>
              <a:tblPr firstRow="1" bandRow="1">
                <a:tableStyleId>{00A15C55-8517-42AA-B614-E9B94910E393}</a:tableStyleId>
              </a:tblPr>
              <a:tblGrid>
                <a:gridCol w="8305800">
                  <a:extLst>
                    <a:ext uri="{9D8B030D-6E8A-4147-A177-3AD203B41FA5}">
                      <a16:colId xmlns:a16="http://schemas.microsoft.com/office/drawing/2014/main" val="20000"/>
                    </a:ext>
                  </a:extLst>
                </a:gridCol>
              </a:tblGrid>
              <a:tr h="371475">
                <a:tc>
                  <a:txBody>
                    <a:bodyPr/>
                    <a:lstStyle/>
                    <a:p>
                      <a:r>
                        <a:rPr lang="en-US" altLang="zh-CN" sz="1800" b="0" dirty="0">
                          <a:latin typeface="Consolas" panose="020B0609020204030204" pitchFamily="49" charset="0"/>
                        </a:rPr>
                        <a:t>$ </a:t>
                      </a:r>
                      <a:r>
                        <a:rPr lang="en-US" altLang="zh-CN" sz="1800" b="0" dirty="0" err="1">
                          <a:latin typeface="Consolas" panose="020B0609020204030204" pitchFamily="49" charset="0"/>
                        </a:rPr>
                        <a:t>sudo</a:t>
                      </a:r>
                      <a:r>
                        <a:rPr lang="en-US" altLang="zh-CN" sz="1800" b="0" dirty="0">
                          <a:latin typeface="Consolas" panose="020B0609020204030204" pitchFamily="49" charset="0"/>
                        </a:rPr>
                        <a:t> apt-get install openjdk-7-jre openjdk-7-jdk</a:t>
                      </a:r>
                      <a:endParaRPr lang="zh-CN" altLang="en-US" sz="1800" b="0" dirty="0">
                        <a:latin typeface="Consolas" panose="020B0609020204030204" pitchFamily="49" charset="0"/>
                      </a:endParaRPr>
                    </a:p>
                  </a:txBody>
                  <a:tcPr marT="45798" marB="45798">
                    <a:solidFill>
                      <a:srgbClr val="00206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F064A46-4C43-48FD-8A57-695B6496C044}"/>
              </a:ext>
            </a:extLst>
          </p:cNvPr>
          <p:cNvSpPr>
            <a:spLocks noGrp="1"/>
          </p:cNvSpPr>
          <p:nvPr>
            <p:ph idx="1"/>
          </p:nvPr>
        </p:nvSpPr>
        <p:spPr/>
        <p:txBody>
          <a:bodyPr>
            <a:normAutofit fontScale="92500" lnSpcReduction="20000"/>
          </a:bodyPr>
          <a:lstStyle/>
          <a:p>
            <a:pPr marL="0" indent="0">
              <a:buNone/>
            </a:pPr>
            <a:r>
              <a:rPr lang="en-US" altLang="zh-CN" dirty="0"/>
              <a:t>Hadoop 2 </a:t>
            </a:r>
            <a:r>
              <a:rPr lang="zh-CN" altLang="en-US" dirty="0"/>
              <a:t>安装文件的下载</a:t>
            </a:r>
            <a:endParaRPr lang="en-US" altLang="zh-CN" dirty="0"/>
          </a:p>
          <a:p>
            <a:pPr marL="0" indent="0">
              <a:buNone/>
            </a:pPr>
            <a:endParaRPr lang="zh-CN" altLang="en-US" dirty="0"/>
          </a:p>
          <a:p>
            <a:pPr marL="0" indent="0">
              <a:buNone/>
            </a:pPr>
            <a:r>
              <a:rPr lang="en-US" altLang="zh-CN" dirty="0"/>
              <a:t>Hadoop 2 </a:t>
            </a:r>
            <a:r>
              <a:rPr lang="zh-CN" altLang="en-US" dirty="0"/>
              <a:t>可以到官网下载，需要下载 </a:t>
            </a:r>
            <a:r>
              <a:rPr lang="en-US" altLang="zh-CN" dirty="0"/>
              <a:t>hadoop-2.x.y.tar.gz </a:t>
            </a:r>
            <a:r>
              <a:rPr lang="zh-CN" altLang="en-US" dirty="0"/>
              <a:t>这个格式的文件，这是编译好的，另一个包含 </a:t>
            </a:r>
            <a:r>
              <a:rPr lang="en-US" altLang="zh-CN" dirty="0" err="1"/>
              <a:t>src</a:t>
            </a:r>
            <a:r>
              <a:rPr lang="en-US" altLang="zh-CN" dirty="0"/>
              <a:t> </a:t>
            </a:r>
            <a:r>
              <a:rPr lang="zh-CN" altLang="en-US" dirty="0"/>
              <a:t>的则是 </a:t>
            </a:r>
            <a:r>
              <a:rPr lang="en-US" altLang="zh-CN" dirty="0"/>
              <a:t>Hadoop </a:t>
            </a:r>
            <a:r>
              <a:rPr lang="zh-CN" altLang="en-US" dirty="0"/>
              <a:t>源代码，需要进行编译才可使用</a:t>
            </a:r>
          </a:p>
          <a:p>
            <a:pPr marL="0" indent="0">
              <a:buNone/>
            </a:pPr>
            <a:endParaRPr lang="en-US" altLang="zh-CN" dirty="0"/>
          </a:p>
          <a:p>
            <a:r>
              <a:rPr lang="zh-CN" altLang="en-US" sz="2600" dirty="0"/>
              <a:t>如果读者是使用虚拟机方式安装</a:t>
            </a:r>
            <a:r>
              <a:rPr lang="en-US" altLang="zh-CN" sz="2600" dirty="0"/>
              <a:t>Ubuntu</a:t>
            </a:r>
            <a:r>
              <a:rPr lang="zh-CN" altLang="en-US" sz="2600" dirty="0"/>
              <a:t>系统的用户，请用虚拟机中的</a:t>
            </a:r>
            <a:r>
              <a:rPr lang="en-US" altLang="zh-CN" sz="2600" dirty="0"/>
              <a:t>Ubuntu</a:t>
            </a:r>
            <a:r>
              <a:rPr lang="zh-CN" altLang="en-US" sz="2600" dirty="0"/>
              <a:t>自带</a:t>
            </a:r>
            <a:r>
              <a:rPr lang="en-US" altLang="zh-CN" sz="2600" dirty="0" err="1"/>
              <a:t>firefox</a:t>
            </a:r>
            <a:r>
              <a:rPr lang="zh-CN" altLang="en-US" sz="2600" dirty="0"/>
              <a:t>浏览器访问本指南，再点击下载地址，才能把</a:t>
            </a:r>
            <a:r>
              <a:rPr lang="en-US" altLang="zh-CN" sz="2600" dirty="0" err="1"/>
              <a:t>hadoop</a:t>
            </a:r>
            <a:r>
              <a:rPr lang="zh-CN" altLang="en-US" sz="2600" dirty="0"/>
              <a:t>文件下载虚拟机</a:t>
            </a:r>
            <a:r>
              <a:rPr lang="en-US" altLang="zh-CN" sz="2600" dirty="0"/>
              <a:t>ubuntu</a:t>
            </a:r>
            <a:r>
              <a:rPr lang="zh-CN" altLang="en-US" sz="2600" dirty="0"/>
              <a:t>中。请不要使用</a:t>
            </a:r>
            <a:r>
              <a:rPr lang="en-US" altLang="zh-CN" sz="2600" dirty="0"/>
              <a:t>Windows</a:t>
            </a:r>
            <a:r>
              <a:rPr lang="zh-CN" altLang="en-US" sz="2600" dirty="0"/>
              <a:t>系统下的浏览器下载，文件会被下载到</a:t>
            </a:r>
            <a:r>
              <a:rPr lang="en-US" altLang="zh-CN" sz="2600" dirty="0"/>
              <a:t>Windows</a:t>
            </a:r>
            <a:r>
              <a:rPr lang="zh-CN" altLang="en-US" sz="2600" dirty="0"/>
              <a:t>系统中，虚拟机中的</a:t>
            </a:r>
            <a:r>
              <a:rPr lang="en-US" altLang="zh-CN" sz="2600" dirty="0"/>
              <a:t>Ubuntu</a:t>
            </a:r>
            <a:r>
              <a:rPr lang="zh-CN" altLang="en-US" sz="2600" dirty="0"/>
              <a:t>无法访问外部</a:t>
            </a:r>
            <a:r>
              <a:rPr lang="en-US" altLang="zh-CN" sz="2600" dirty="0"/>
              <a:t>Windows</a:t>
            </a:r>
            <a:r>
              <a:rPr lang="zh-CN" altLang="en-US" sz="2600" dirty="0"/>
              <a:t>系统的文件，造成不必要的麻烦。</a:t>
            </a:r>
          </a:p>
          <a:p>
            <a:r>
              <a:rPr lang="zh-CN" altLang="en-US" sz="2600" dirty="0"/>
              <a:t>如果读者是使用双系统方式安装</a:t>
            </a:r>
            <a:r>
              <a:rPr lang="en-US" altLang="zh-CN" sz="2600" dirty="0"/>
              <a:t>Ubuntu</a:t>
            </a:r>
            <a:r>
              <a:rPr lang="zh-CN" altLang="en-US" sz="2600" dirty="0"/>
              <a:t>系统的用户，请进去</a:t>
            </a:r>
            <a:r>
              <a:rPr lang="en-US" altLang="zh-CN" sz="2600" dirty="0"/>
              <a:t>Ubuntu</a:t>
            </a:r>
            <a:r>
              <a:rPr lang="zh-CN" altLang="en-US" sz="2600" dirty="0"/>
              <a:t>系统，在</a:t>
            </a:r>
            <a:r>
              <a:rPr lang="en-US" altLang="zh-CN" sz="2600" dirty="0"/>
              <a:t>Ubuntu</a:t>
            </a:r>
            <a:r>
              <a:rPr lang="zh-CN" altLang="en-US" sz="2600" dirty="0"/>
              <a:t>系统打开</a:t>
            </a:r>
            <a:r>
              <a:rPr lang="en-US" altLang="zh-CN" sz="2600" dirty="0" err="1"/>
              <a:t>firefox</a:t>
            </a:r>
            <a:r>
              <a:rPr lang="zh-CN" altLang="en-US" sz="2600" dirty="0"/>
              <a:t>浏览器，再点击下载</a:t>
            </a:r>
          </a:p>
          <a:p>
            <a:endParaRPr lang="zh-CN" altLang="en-US" dirty="0"/>
          </a:p>
        </p:txBody>
      </p:sp>
      <p:sp>
        <p:nvSpPr>
          <p:cNvPr id="31746" name="标题 2">
            <a:extLst>
              <a:ext uri="{FF2B5EF4-FFF2-40B4-BE49-F238E27FC236}">
                <a16:creationId xmlns:a16="http://schemas.microsoft.com/office/drawing/2014/main" id="{2696FD99-A011-493C-BCC8-E6109D774010}"/>
              </a:ext>
            </a:extLst>
          </p:cNvPr>
          <p:cNvSpPr>
            <a:spLocks noGrp="1"/>
          </p:cNvSpPr>
          <p:nvPr>
            <p:ph type="title"/>
          </p:nvPr>
        </p:nvSpPr>
        <p:spPr/>
        <p:txBody>
          <a:bodyPr/>
          <a:lstStyle/>
          <a:p>
            <a:r>
              <a:rPr lang="zh-CN" altLang="en-US"/>
              <a:t>单机安装配置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a:extLst>
              <a:ext uri="{FF2B5EF4-FFF2-40B4-BE49-F238E27FC236}">
                <a16:creationId xmlns:a16="http://schemas.microsoft.com/office/drawing/2014/main" id="{10B02BE5-F476-4BA7-B995-182F8ACD532A}"/>
              </a:ext>
            </a:extLst>
          </p:cNvPr>
          <p:cNvSpPr>
            <a:spLocks noGrp="1"/>
          </p:cNvSpPr>
          <p:nvPr>
            <p:ph type="title"/>
          </p:nvPr>
        </p:nvSpPr>
        <p:spPr/>
        <p:txBody>
          <a:bodyPr/>
          <a:lstStyle/>
          <a:p>
            <a:r>
              <a:rPr lang="zh-CN" altLang="en-US"/>
              <a:t>单机安装配置</a:t>
            </a:r>
          </a:p>
        </p:txBody>
      </p:sp>
      <p:sp>
        <p:nvSpPr>
          <p:cNvPr id="32771" name="矩形 3">
            <a:extLst>
              <a:ext uri="{FF2B5EF4-FFF2-40B4-BE49-F238E27FC236}">
                <a16:creationId xmlns:a16="http://schemas.microsoft.com/office/drawing/2014/main" id="{8249DAEC-793E-4EDC-9B7C-841CF7ED5EB5}"/>
              </a:ext>
            </a:extLst>
          </p:cNvPr>
          <p:cNvSpPr>
            <a:spLocks noChangeArrowheads="1"/>
          </p:cNvSpPr>
          <p:nvPr/>
        </p:nvSpPr>
        <p:spPr bwMode="auto">
          <a:xfrm>
            <a:off x="1981200" y="1219200"/>
            <a:ext cx="4121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99"/>
                </a:solidFill>
                <a:latin typeface="+mn-ea"/>
                <a:ea typeface="+mn-ea"/>
              </a:rPr>
              <a:t>选择将 </a:t>
            </a:r>
            <a:r>
              <a:rPr lang="en-US" altLang="zh-CN">
                <a:solidFill>
                  <a:srgbClr val="000099"/>
                </a:solidFill>
                <a:latin typeface="+mn-ea"/>
                <a:ea typeface="+mn-ea"/>
              </a:rPr>
              <a:t>Hadoop </a:t>
            </a:r>
            <a:r>
              <a:rPr lang="zh-CN" altLang="en-US">
                <a:solidFill>
                  <a:srgbClr val="000099"/>
                </a:solidFill>
                <a:latin typeface="+mn-ea"/>
                <a:ea typeface="+mn-ea"/>
              </a:rPr>
              <a:t>安装至 </a:t>
            </a:r>
            <a:r>
              <a:rPr lang="en-US" altLang="zh-CN">
                <a:solidFill>
                  <a:srgbClr val="000099"/>
                </a:solidFill>
                <a:latin typeface="+mn-ea"/>
                <a:ea typeface="+mn-ea"/>
              </a:rPr>
              <a:t>/usr/local/ </a:t>
            </a:r>
            <a:r>
              <a:rPr lang="zh-CN" altLang="en-US">
                <a:solidFill>
                  <a:srgbClr val="000099"/>
                </a:solidFill>
                <a:latin typeface="+mn-ea"/>
                <a:ea typeface="+mn-ea"/>
              </a:rPr>
              <a:t>中</a:t>
            </a:r>
          </a:p>
        </p:txBody>
      </p:sp>
      <p:graphicFrame>
        <p:nvGraphicFramePr>
          <p:cNvPr id="5" name="表格 4">
            <a:extLst>
              <a:ext uri="{FF2B5EF4-FFF2-40B4-BE49-F238E27FC236}">
                <a16:creationId xmlns:a16="http://schemas.microsoft.com/office/drawing/2014/main" id="{C3E073EF-9B1C-4469-BA57-189BB0B0F95D}"/>
              </a:ext>
            </a:extLst>
          </p:cNvPr>
          <p:cNvGraphicFramePr>
            <a:graphicFrameLocks noGrp="1"/>
          </p:cNvGraphicFramePr>
          <p:nvPr>
            <p:extLst>
              <p:ext uri="{D42A27DB-BD31-4B8C-83A1-F6EECF244321}">
                <p14:modId xmlns:p14="http://schemas.microsoft.com/office/powerpoint/2010/main" val="1911430676"/>
              </p:ext>
            </p:extLst>
          </p:nvPr>
        </p:nvGraphicFramePr>
        <p:xfrm>
          <a:off x="2057400" y="1706564"/>
          <a:ext cx="8686800" cy="1189037"/>
        </p:xfrm>
        <a:graphic>
          <a:graphicData uri="http://schemas.openxmlformats.org/drawingml/2006/table">
            <a:tbl>
              <a:tblPr firstRow="1" bandRow="1">
                <a:tableStyleId>{00A15C55-8517-42AA-B614-E9B94910E393}</a:tableStyleId>
              </a:tblPr>
              <a:tblGrid>
                <a:gridCol w="8686800">
                  <a:extLst>
                    <a:ext uri="{9D8B030D-6E8A-4147-A177-3AD203B41FA5}">
                      <a16:colId xmlns:a16="http://schemas.microsoft.com/office/drawing/2014/main" val="20000"/>
                    </a:ext>
                  </a:extLst>
                </a:gridCol>
              </a:tblGrid>
              <a:tr h="1189037">
                <a:tc>
                  <a:txBody>
                    <a:bodyPr/>
                    <a:lstStyle/>
                    <a:p>
                      <a:r>
                        <a:rPr lang="en-US" altLang="zh-CN" sz="1800" b="0" dirty="0">
                          <a:latin typeface="Consolas" panose="020B0609020204030204" pitchFamily="49" charset="0"/>
                        </a:rPr>
                        <a:t>$ </a:t>
                      </a:r>
                      <a:r>
                        <a:rPr lang="en-US" altLang="zh-CN" sz="1800" b="0" dirty="0" err="1">
                          <a:latin typeface="Consolas" panose="020B0609020204030204" pitchFamily="49" charset="0"/>
                        </a:rPr>
                        <a:t>sudo</a:t>
                      </a:r>
                      <a:r>
                        <a:rPr lang="en-US" altLang="zh-CN" sz="1800" b="0" dirty="0">
                          <a:latin typeface="Consolas" panose="020B0609020204030204" pitchFamily="49" charset="0"/>
                        </a:rPr>
                        <a:t> tar -</a:t>
                      </a:r>
                      <a:r>
                        <a:rPr lang="en-US" altLang="zh-CN" sz="1800" b="0" dirty="0" err="1">
                          <a:latin typeface="Consolas" panose="020B0609020204030204" pitchFamily="49" charset="0"/>
                        </a:rPr>
                        <a:t>zxf</a:t>
                      </a:r>
                      <a:r>
                        <a:rPr lang="en-US" altLang="zh-CN" sz="1800" b="0" dirty="0">
                          <a:latin typeface="Consolas" panose="020B0609020204030204" pitchFamily="49" charset="0"/>
                        </a:rPr>
                        <a:t> ~/hadoop-3.0.tar.gz -C /</a:t>
                      </a:r>
                      <a:r>
                        <a:rPr lang="en-US" altLang="zh-CN" sz="1800" b="0" dirty="0" err="1">
                          <a:latin typeface="Consolas" panose="020B0609020204030204" pitchFamily="49" charset="0"/>
                        </a:rPr>
                        <a:t>usr</a:t>
                      </a:r>
                      <a:r>
                        <a:rPr lang="en-US" altLang="zh-CN" sz="1800" b="0" dirty="0">
                          <a:latin typeface="Consolas" panose="020B0609020204030204" pitchFamily="49" charset="0"/>
                        </a:rPr>
                        <a:t>   # </a:t>
                      </a:r>
                      <a:r>
                        <a:rPr lang="zh-CN" altLang="en-US" sz="1800" b="0" dirty="0">
                          <a:latin typeface="Consolas" panose="020B0609020204030204" pitchFamily="49" charset="0"/>
                        </a:rPr>
                        <a:t>解压到 </a:t>
                      </a:r>
                      <a:r>
                        <a:rPr lang="en-US" altLang="zh-CN" sz="1800" b="0" dirty="0">
                          <a:latin typeface="Consolas" panose="020B0609020204030204" pitchFamily="49" charset="0"/>
                        </a:rPr>
                        <a:t>/</a:t>
                      </a:r>
                      <a:r>
                        <a:rPr lang="en-US" altLang="zh-CN" sz="1800" b="0" dirty="0" err="1">
                          <a:latin typeface="Consolas" panose="020B0609020204030204" pitchFamily="49" charset="0"/>
                        </a:rPr>
                        <a:t>usr</a:t>
                      </a:r>
                      <a:r>
                        <a:rPr lang="en-US" altLang="zh-CN" sz="1800" b="0" dirty="0">
                          <a:latin typeface="Consolas" panose="020B0609020204030204" pitchFamily="49" charset="0"/>
                        </a:rPr>
                        <a:t> </a:t>
                      </a:r>
                      <a:r>
                        <a:rPr lang="zh-CN" altLang="en-US" sz="1800" b="0" dirty="0">
                          <a:latin typeface="Consolas" panose="020B0609020204030204" pitchFamily="49" charset="0"/>
                        </a:rPr>
                        <a:t>中</a:t>
                      </a:r>
                    </a:p>
                    <a:p>
                      <a:r>
                        <a:rPr lang="en-US" altLang="zh-CN" sz="1800" b="0" dirty="0">
                          <a:latin typeface="Consolas" panose="020B0609020204030204" pitchFamily="49" charset="0"/>
                        </a:rPr>
                        <a:t>$ cd /</a:t>
                      </a:r>
                      <a:r>
                        <a:rPr lang="en-US" altLang="zh-CN" sz="1800" b="0" dirty="0" err="1">
                          <a:latin typeface="Consolas" panose="020B0609020204030204" pitchFamily="49" charset="0"/>
                        </a:rPr>
                        <a:t>usr</a:t>
                      </a:r>
                      <a:r>
                        <a:rPr lang="en-US" altLang="zh-CN" sz="1800" b="0" dirty="0">
                          <a:latin typeface="Consolas" panose="020B0609020204030204" pitchFamily="49" charset="0"/>
                        </a:rPr>
                        <a:t>/</a:t>
                      </a:r>
                    </a:p>
                    <a:p>
                      <a:r>
                        <a:rPr lang="en-US" altLang="zh-CN" sz="1800" b="0" dirty="0">
                          <a:latin typeface="Consolas" panose="020B0609020204030204" pitchFamily="49" charset="0"/>
                        </a:rPr>
                        <a:t>$ </a:t>
                      </a:r>
                      <a:r>
                        <a:rPr lang="en-US" altLang="zh-CN" sz="1800" b="0" dirty="0" err="1">
                          <a:latin typeface="Consolas" panose="020B0609020204030204" pitchFamily="49" charset="0"/>
                        </a:rPr>
                        <a:t>sudo</a:t>
                      </a:r>
                      <a:r>
                        <a:rPr lang="en-US" altLang="zh-CN" sz="1800" b="0" dirty="0">
                          <a:latin typeface="Consolas" panose="020B0609020204030204" pitchFamily="49" charset="0"/>
                        </a:rPr>
                        <a:t> mv ./hadoop-3.0/ ./</a:t>
                      </a:r>
                      <a:r>
                        <a:rPr lang="en-US" altLang="zh-CN" sz="1800" b="0" dirty="0" err="1">
                          <a:latin typeface="Consolas" panose="020B0609020204030204" pitchFamily="49" charset="0"/>
                        </a:rPr>
                        <a:t>hadoop</a:t>
                      </a:r>
                      <a:r>
                        <a:rPr lang="en-US" altLang="zh-CN" sz="1800" b="0" dirty="0">
                          <a:latin typeface="Consolas" panose="020B0609020204030204" pitchFamily="49" charset="0"/>
                        </a:rPr>
                        <a:t>              # </a:t>
                      </a:r>
                      <a:r>
                        <a:rPr lang="zh-CN" altLang="en-US" sz="1800" b="0" dirty="0">
                          <a:latin typeface="Consolas" panose="020B0609020204030204" pitchFamily="49" charset="0"/>
                        </a:rPr>
                        <a:t>将文件夹名改为</a:t>
                      </a:r>
                      <a:r>
                        <a:rPr lang="en-US" altLang="zh-CN" sz="1800" b="0" dirty="0" err="1">
                          <a:latin typeface="Consolas" panose="020B0609020204030204" pitchFamily="49" charset="0"/>
                        </a:rPr>
                        <a:t>hadoop</a:t>
                      </a:r>
                      <a:endParaRPr lang="en-US" altLang="zh-CN" sz="1800" b="0" dirty="0">
                        <a:latin typeface="Consolas" panose="020B0609020204030204" pitchFamily="49" charset="0"/>
                      </a:endParaRPr>
                    </a:p>
                    <a:p>
                      <a:r>
                        <a:rPr lang="en-US" altLang="zh-CN" sz="1800" b="0" dirty="0">
                          <a:latin typeface="Consolas" panose="020B0609020204030204" pitchFamily="49" charset="0"/>
                        </a:rPr>
                        <a:t>$ </a:t>
                      </a:r>
                      <a:r>
                        <a:rPr lang="en-US" altLang="zh-CN" sz="1800" b="0" dirty="0" err="1">
                          <a:latin typeface="Consolas" panose="020B0609020204030204" pitchFamily="49" charset="0"/>
                        </a:rPr>
                        <a:t>sudo</a:t>
                      </a:r>
                      <a:r>
                        <a:rPr lang="en-US" altLang="zh-CN" sz="1800" b="0" dirty="0">
                          <a:latin typeface="Consolas" panose="020B0609020204030204" pitchFamily="49" charset="0"/>
                        </a:rPr>
                        <a:t> </a:t>
                      </a:r>
                      <a:r>
                        <a:rPr lang="en-US" altLang="zh-CN" sz="1800" b="0" dirty="0" err="1">
                          <a:latin typeface="Consolas" panose="020B0609020204030204" pitchFamily="49" charset="0"/>
                        </a:rPr>
                        <a:t>chown</a:t>
                      </a:r>
                      <a:r>
                        <a:rPr lang="en-US" altLang="zh-CN" sz="1800" b="0" dirty="0">
                          <a:latin typeface="Consolas" panose="020B0609020204030204" pitchFamily="49" charset="0"/>
                        </a:rPr>
                        <a:t> -R </a:t>
                      </a:r>
                      <a:r>
                        <a:rPr lang="en-US" altLang="zh-CN" sz="1800" b="0" dirty="0" err="1">
                          <a:latin typeface="Consolas" panose="020B0609020204030204" pitchFamily="49" charset="0"/>
                        </a:rPr>
                        <a:t>hadoop:hadoop</a:t>
                      </a:r>
                      <a:r>
                        <a:rPr lang="en-US" altLang="zh-CN" sz="1800" b="0" dirty="0">
                          <a:latin typeface="Consolas" panose="020B0609020204030204" pitchFamily="49" charset="0"/>
                        </a:rPr>
                        <a:t> ./</a:t>
                      </a:r>
                      <a:r>
                        <a:rPr lang="en-US" altLang="zh-CN" sz="1800" b="0" dirty="0" err="1">
                          <a:latin typeface="Consolas" panose="020B0609020204030204" pitchFamily="49" charset="0"/>
                        </a:rPr>
                        <a:t>hadoop</a:t>
                      </a:r>
                      <a:r>
                        <a:rPr lang="en-US" altLang="zh-CN" sz="1800" b="0" dirty="0">
                          <a:latin typeface="Consolas" panose="020B0609020204030204" pitchFamily="49" charset="0"/>
                        </a:rPr>
                        <a:t>        # </a:t>
                      </a:r>
                      <a:r>
                        <a:rPr lang="zh-CN" altLang="en-US" sz="1800" b="0" dirty="0">
                          <a:latin typeface="Consolas" panose="020B0609020204030204" pitchFamily="49" charset="0"/>
                        </a:rPr>
                        <a:t>修改文件权限</a:t>
                      </a:r>
                    </a:p>
                  </a:txBody>
                  <a:tcPr marT="45732" marB="45732">
                    <a:solidFill>
                      <a:srgbClr val="002060"/>
                    </a:solidFill>
                  </a:tcPr>
                </a:tc>
                <a:extLst>
                  <a:ext uri="{0D108BD9-81ED-4DB2-BD59-A6C34878D82A}">
                    <a16:rowId xmlns:a16="http://schemas.microsoft.com/office/drawing/2014/main" val="10000"/>
                  </a:ext>
                </a:extLst>
              </a:tr>
            </a:tbl>
          </a:graphicData>
        </a:graphic>
      </p:graphicFrame>
      <p:sp>
        <p:nvSpPr>
          <p:cNvPr id="32778" name="矩形 5">
            <a:extLst>
              <a:ext uri="{FF2B5EF4-FFF2-40B4-BE49-F238E27FC236}">
                <a16:creationId xmlns:a16="http://schemas.microsoft.com/office/drawing/2014/main" id="{DD5416CF-D03A-42C4-956E-32DB615CE512}"/>
              </a:ext>
            </a:extLst>
          </p:cNvPr>
          <p:cNvSpPr>
            <a:spLocks noChangeArrowheads="1"/>
          </p:cNvSpPr>
          <p:nvPr/>
        </p:nvSpPr>
        <p:spPr bwMode="auto">
          <a:xfrm>
            <a:off x="1981200" y="3048001"/>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99"/>
                </a:solidFill>
                <a:latin typeface="+mn-ea"/>
                <a:ea typeface="+mn-ea"/>
              </a:rPr>
              <a:t>Hadoop </a:t>
            </a:r>
            <a:r>
              <a:rPr lang="zh-CN" altLang="en-US">
                <a:solidFill>
                  <a:srgbClr val="000099"/>
                </a:solidFill>
                <a:latin typeface="+mn-ea"/>
                <a:ea typeface="+mn-ea"/>
              </a:rPr>
              <a:t>解压后即可使用。输入如下命令来检查 </a:t>
            </a:r>
            <a:r>
              <a:rPr lang="en-US" altLang="zh-CN">
                <a:solidFill>
                  <a:srgbClr val="000099"/>
                </a:solidFill>
                <a:latin typeface="+mn-ea"/>
                <a:ea typeface="+mn-ea"/>
              </a:rPr>
              <a:t>Hadoop </a:t>
            </a:r>
            <a:r>
              <a:rPr lang="zh-CN" altLang="en-US">
                <a:solidFill>
                  <a:srgbClr val="000099"/>
                </a:solidFill>
                <a:latin typeface="+mn-ea"/>
                <a:ea typeface="+mn-ea"/>
              </a:rPr>
              <a:t>是否可用，成功则会显示 </a:t>
            </a:r>
            <a:r>
              <a:rPr lang="en-US" altLang="zh-CN">
                <a:solidFill>
                  <a:srgbClr val="000099"/>
                </a:solidFill>
                <a:latin typeface="+mn-ea"/>
                <a:ea typeface="+mn-ea"/>
              </a:rPr>
              <a:t>Hadoop </a:t>
            </a:r>
            <a:r>
              <a:rPr lang="zh-CN" altLang="en-US">
                <a:solidFill>
                  <a:srgbClr val="000099"/>
                </a:solidFill>
                <a:latin typeface="+mn-ea"/>
                <a:ea typeface="+mn-ea"/>
              </a:rPr>
              <a:t>版本信息：</a:t>
            </a:r>
          </a:p>
        </p:txBody>
      </p:sp>
      <p:graphicFrame>
        <p:nvGraphicFramePr>
          <p:cNvPr id="7" name="表格 6">
            <a:extLst>
              <a:ext uri="{FF2B5EF4-FFF2-40B4-BE49-F238E27FC236}">
                <a16:creationId xmlns:a16="http://schemas.microsoft.com/office/drawing/2014/main" id="{E676F16A-DBC1-4E04-ABAD-B540EB31E1BA}"/>
              </a:ext>
            </a:extLst>
          </p:cNvPr>
          <p:cNvGraphicFramePr>
            <a:graphicFrameLocks noGrp="1"/>
          </p:cNvGraphicFramePr>
          <p:nvPr>
            <p:extLst>
              <p:ext uri="{D42A27DB-BD31-4B8C-83A1-F6EECF244321}">
                <p14:modId xmlns:p14="http://schemas.microsoft.com/office/powerpoint/2010/main" val="731739917"/>
              </p:ext>
            </p:extLst>
          </p:nvPr>
        </p:nvGraphicFramePr>
        <p:xfrm>
          <a:off x="2057400" y="3810001"/>
          <a:ext cx="8305800" cy="640034"/>
        </p:xfrm>
        <a:graphic>
          <a:graphicData uri="http://schemas.openxmlformats.org/drawingml/2006/table">
            <a:tbl>
              <a:tblPr firstRow="1" bandRow="1">
                <a:tableStyleId>{00A15C55-8517-42AA-B614-E9B94910E393}</a:tableStyleId>
              </a:tblPr>
              <a:tblGrid>
                <a:gridCol w="8305800">
                  <a:extLst>
                    <a:ext uri="{9D8B030D-6E8A-4147-A177-3AD203B41FA5}">
                      <a16:colId xmlns:a16="http://schemas.microsoft.com/office/drawing/2014/main" val="20000"/>
                    </a:ext>
                  </a:extLst>
                </a:gridCol>
              </a:tblGrid>
              <a:tr h="639763">
                <a:tc>
                  <a:txBody>
                    <a:bodyPr/>
                    <a:lstStyle/>
                    <a:p>
                      <a:r>
                        <a:rPr lang="en-US" altLang="zh-CN" sz="1800" b="0" dirty="0">
                          <a:latin typeface="Consolas" panose="020B0609020204030204" pitchFamily="49" charset="0"/>
                        </a:rPr>
                        <a:t>$ cd /</a:t>
                      </a:r>
                      <a:r>
                        <a:rPr lang="en-US" altLang="zh-CN" sz="1800" b="0" dirty="0" err="1">
                          <a:latin typeface="Consolas" panose="020B0609020204030204" pitchFamily="49" charset="0"/>
                        </a:rPr>
                        <a:t>usr</a:t>
                      </a:r>
                      <a:r>
                        <a:rPr lang="en-US" altLang="zh-CN" sz="1800" b="0" dirty="0">
                          <a:latin typeface="Consolas" panose="020B0609020204030204" pitchFamily="49" charset="0"/>
                        </a:rPr>
                        <a:t>/</a:t>
                      </a:r>
                      <a:r>
                        <a:rPr lang="en-US" altLang="zh-CN" sz="1800" b="0" dirty="0" err="1">
                          <a:latin typeface="Consolas" panose="020B0609020204030204" pitchFamily="49" charset="0"/>
                        </a:rPr>
                        <a:t>hadoop</a:t>
                      </a:r>
                      <a:endParaRPr lang="en-US" altLang="zh-CN" sz="1800" b="0" dirty="0">
                        <a:latin typeface="Consolas" panose="020B0609020204030204" pitchFamily="49" charset="0"/>
                      </a:endParaRPr>
                    </a:p>
                    <a:p>
                      <a:r>
                        <a:rPr lang="en-US" altLang="zh-CN" sz="1800" b="0" dirty="0">
                          <a:latin typeface="Consolas" panose="020B0609020204030204" pitchFamily="49" charset="0"/>
                        </a:rPr>
                        <a:t>$ ./bin/</a:t>
                      </a:r>
                      <a:r>
                        <a:rPr lang="en-US" altLang="zh-CN" sz="1800" b="0" dirty="0" err="1">
                          <a:latin typeface="Consolas" panose="020B0609020204030204" pitchFamily="49" charset="0"/>
                        </a:rPr>
                        <a:t>hadoop</a:t>
                      </a:r>
                      <a:r>
                        <a:rPr lang="en-US" altLang="zh-CN" sz="1800" b="0" dirty="0">
                          <a:latin typeface="Consolas" panose="020B0609020204030204" pitchFamily="49" charset="0"/>
                        </a:rPr>
                        <a:t> version</a:t>
                      </a:r>
                      <a:endParaRPr lang="zh-CN" altLang="en-US" sz="1800" b="0" dirty="0">
                        <a:latin typeface="Consolas" panose="020B0609020204030204" pitchFamily="49" charset="0"/>
                      </a:endParaRPr>
                    </a:p>
                  </a:txBody>
                  <a:tcPr marT="45697" marB="45697">
                    <a:solidFill>
                      <a:srgbClr val="002060"/>
                    </a:solidFill>
                  </a:tcPr>
                </a:tc>
                <a:extLst>
                  <a:ext uri="{0D108BD9-81ED-4DB2-BD59-A6C34878D82A}">
                    <a16:rowId xmlns:a16="http://schemas.microsoft.com/office/drawing/2014/main" val="10000"/>
                  </a:ext>
                </a:extLst>
              </a:tr>
            </a:tbl>
          </a:graphicData>
        </a:graphic>
      </p:graphicFrame>
      <p:sp>
        <p:nvSpPr>
          <p:cNvPr id="32785" name="矩形 7">
            <a:extLst>
              <a:ext uri="{FF2B5EF4-FFF2-40B4-BE49-F238E27FC236}">
                <a16:creationId xmlns:a16="http://schemas.microsoft.com/office/drawing/2014/main" id="{4591E274-B691-4CE7-B6D6-A90433CC0CBB}"/>
              </a:ext>
            </a:extLst>
          </p:cNvPr>
          <p:cNvSpPr>
            <a:spLocks noChangeArrowheads="1"/>
          </p:cNvSpPr>
          <p:nvPr/>
        </p:nvSpPr>
        <p:spPr bwMode="auto">
          <a:xfrm>
            <a:off x="1981200" y="4724400"/>
            <a:ext cx="830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rgbClr val="000099"/>
                </a:solidFill>
                <a:latin typeface="+mn-ea"/>
                <a:ea typeface="+mn-ea"/>
              </a:rPr>
              <a:t>Hadoop </a:t>
            </a:r>
            <a:r>
              <a:rPr lang="zh-CN" altLang="en-US" dirty="0">
                <a:solidFill>
                  <a:srgbClr val="000099"/>
                </a:solidFill>
                <a:latin typeface="+mn-ea"/>
                <a:ea typeface="+mn-ea"/>
              </a:rPr>
              <a:t>默认模式为非分布式模式（本地模式），无需进行其他配置即可运行。</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7383A82-9EBA-4A78-9739-91378323AA80}"/>
              </a:ext>
            </a:extLst>
          </p:cNvPr>
          <p:cNvSpPr>
            <a:spLocks noGrp="1"/>
          </p:cNvSpPr>
          <p:nvPr>
            <p:ph idx="1"/>
          </p:nvPr>
        </p:nvSpPr>
        <p:spPr/>
        <p:txBody>
          <a:bodyPr/>
          <a:lstStyle/>
          <a:p>
            <a:r>
              <a:rPr lang="en-US" altLang="zh-CN" dirty="0"/>
              <a:t>Hadoop </a:t>
            </a:r>
            <a:r>
              <a:rPr lang="zh-CN" altLang="en-US" dirty="0"/>
              <a:t>可以在单节点上以伪分布式的方式运行，</a:t>
            </a:r>
            <a:r>
              <a:rPr lang="en-US" altLang="zh-CN" dirty="0"/>
              <a:t>Hadoop </a:t>
            </a:r>
            <a:r>
              <a:rPr lang="zh-CN" altLang="en-US" dirty="0"/>
              <a:t>进程以分离的 </a:t>
            </a:r>
            <a:r>
              <a:rPr lang="en-US" altLang="zh-CN" dirty="0"/>
              <a:t>Java </a:t>
            </a:r>
            <a:r>
              <a:rPr lang="zh-CN" altLang="en-US" dirty="0"/>
              <a:t>进程来运行，节点既作为 </a:t>
            </a:r>
            <a:r>
              <a:rPr lang="en-US" altLang="zh-CN" dirty="0" err="1"/>
              <a:t>NameNode</a:t>
            </a:r>
            <a:r>
              <a:rPr lang="en-US" altLang="zh-CN" dirty="0"/>
              <a:t> </a:t>
            </a:r>
            <a:r>
              <a:rPr lang="zh-CN" altLang="en-US" dirty="0"/>
              <a:t>也作为 </a:t>
            </a:r>
            <a:r>
              <a:rPr lang="en-US" altLang="zh-CN" dirty="0" err="1"/>
              <a:t>DataNode</a:t>
            </a:r>
            <a:r>
              <a:rPr lang="zh-CN" altLang="en-US" dirty="0"/>
              <a:t>，同时，读取的是 </a:t>
            </a:r>
            <a:r>
              <a:rPr lang="en-US" altLang="zh-CN" dirty="0"/>
              <a:t>HDFS </a:t>
            </a:r>
            <a:r>
              <a:rPr lang="zh-CN" altLang="en-US" dirty="0"/>
              <a:t>中的文件</a:t>
            </a:r>
          </a:p>
          <a:p>
            <a:r>
              <a:rPr lang="en-US" altLang="zh-CN" dirty="0"/>
              <a:t>Hadoop </a:t>
            </a:r>
            <a:r>
              <a:rPr lang="zh-CN" altLang="en-US" dirty="0"/>
              <a:t>的配置文件位于 </a:t>
            </a:r>
            <a:r>
              <a:rPr lang="en-US" altLang="zh-CN" dirty="0"/>
              <a:t>/</a:t>
            </a:r>
            <a:r>
              <a:rPr lang="en-US" altLang="zh-CN" dirty="0" err="1"/>
              <a:t>usr</a:t>
            </a:r>
            <a:r>
              <a:rPr lang="en-US" altLang="zh-CN" dirty="0"/>
              <a:t>/local/</a:t>
            </a:r>
            <a:r>
              <a:rPr lang="en-US" altLang="zh-CN" dirty="0" err="1"/>
              <a:t>hadoop</a:t>
            </a:r>
            <a:r>
              <a:rPr lang="en-US" altLang="zh-CN" dirty="0"/>
              <a:t>/</a:t>
            </a:r>
            <a:r>
              <a:rPr lang="en-US" altLang="zh-CN" dirty="0" err="1"/>
              <a:t>etc</a:t>
            </a:r>
            <a:r>
              <a:rPr lang="en-US" altLang="zh-CN" dirty="0"/>
              <a:t>/</a:t>
            </a:r>
            <a:r>
              <a:rPr lang="en-US" altLang="zh-CN" dirty="0" err="1"/>
              <a:t>hadoop</a:t>
            </a:r>
            <a:r>
              <a:rPr lang="en-US" altLang="zh-CN" dirty="0"/>
              <a:t>/ </a:t>
            </a:r>
            <a:r>
              <a:rPr lang="zh-CN" altLang="en-US" dirty="0"/>
              <a:t>中，伪分布式需要修改</a:t>
            </a:r>
            <a:r>
              <a:rPr lang="en-US" altLang="zh-CN" dirty="0"/>
              <a:t>2</a:t>
            </a:r>
            <a:r>
              <a:rPr lang="zh-CN" altLang="en-US" dirty="0"/>
              <a:t>个配置文件 </a:t>
            </a:r>
            <a:r>
              <a:rPr lang="en-US" altLang="zh-CN" dirty="0"/>
              <a:t>core-site.xml </a:t>
            </a:r>
            <a:r>
              <a:rPr lang="zh-CN" altLang="en-US" dirty="0"/>
              <a:t>和 </a:t>
            </a:r>
            <a:r>
              <a:rPr lang="en-US" altLang="zh-CN" dirty="0"/>
              <a:t>hdfs-site.xml </a:t>
            </a:r>
          </a:p>
          <a:p>
            <a:r>
              <a:rPr lang="en-US" altLang="zh-CN" dirty="0"/>
              <a:t>Hadoop</a:t>
            </a:r>
            <a:r>
              <a:rPr lang="zh-CN" altLang="en-US" dirty="0"/>
              <a:t>的配置文件是 </a:t>
            </a:r>
            <a:r>
              <a:rPr lang="en-US" altLang="zh-CN" dirty="0"/>
              <a:t>xml </a:t>
            </a:r>
            <a:r>
              <a:rPr lang="zh-CN" altLang="en-US" dirty="0"/>
              <a:t>格式，每个配置以声明 </a:t>
            </a:r>
            <a:r>
              <a:rPr lang="en-US" altLang="zh-CN" dirty="0"/>
              <a:t>property </a:t>
            </a:r>
            <a:r>
              <a:rPr lang="zh-CN" altLang="en-US" dirty="0"/>
              <a:t>的 </a:t>
            </a:r>
            <a:r>
              <a:rPr lang="en-US" altLang="zh-CN" dirty="0"/>
              <a:t>name </a:t>
            </a:r>
            <a:r>
              <a:rPr lang="zh-CN" altLang="en-US" dirty="0"/>
              <a:t>和 </a:t>
            </a:r>
            <a:r>
              <a:rPr lang="en-US" altLang="zh-CN" dirty="0"/>
              <a:t>value </a:t>
            </a:r>
            <a:r>
              <a:rPr lang="zh-CN" altLang="en-US" dirty="0"/>
              <a:t>的方式来实现</a:t>
            </a:r>
          </a:p>
          <a:p>
            <a:endParaRPr lang="zh-CN" altLang="en-US" dirty="0"/>
          </a:p>
        </p:txBody>
      </p:sp>
      <p:sp>
        <p:nvSpPr>
          <p:cNvPr id="33794" name="Rectangle 2">
            <a:extLst>
              <a:ext uri="{FF2B5EF4-FFF2-40B4-BE49-F238E27FC236}">
                <a16:creationId xmlns:a16="http://schemas.microsoft.com/office/drawing/2014/main" id="{978CB4DC-741F-4C8C-899F-E36C21F1000D}"/>
              </a:ext>
            </a:extLst>
          </p:cNvPr>
          <p:cNvSpPr>
            <a:spLocks noGrp="1" noChangeArrowheads="1"/>
          </p:cNvSpPr>
          <p:nvPr>
            <p:ph type="title"/>
          </p:nvPr>
        </p:nvSpPr>
        <p:spPr/>
        <p:txBody>
          <a:bodyPr/>
          <a:lstStyle/>
          <a:p>
            <a:r>
              <a:rPr lang="zh-CN" altLang="zh-CN" b="1"/>
              <a:t>伪分布式安装</a:t>
            </a:r>
            <a:r>
              <a:rPr lang="zh-CN" altLang="en-US" b="1"/>
              <a:t>配置</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E2A737C-42C9-4299-9087-933BB5A35758}"/>
              </a:ext>
            </a:extLst>
          </p:cNvPr>
          <p:cNvSpPr>
            <a:spLocks noGrp="1" noChangeArrowheads="1"/>
          </p:cNvSpPr>
          <p:nvPr>
            <p:ph type="title"/>
          </p:nvPr>
        </p:nvSpPr>
        <p:spPr/>
        <p:txBody>
          <a:bodyPr/>
          <a:lstStyle/>
          <a:p>
            <a:r>
              <a:rPr lang="zh-CN" altLang="zh-CN" b="1"/>
              <a:t>伪分布式安装</a:t>
            </a:r>
            <a:r>
              <a:rPr lang="zh-CN" altLang="en-US" b="1"/>
              <a:t>配置</a:t>
            </a:r>
          </a:p>
        </p:txBody>
      </p:sp>
      <p:sp>
        <p:nvSpPr>
          <p:cNvPr id="34819" name="TextBox 4">
            <a:extLst>
              <a:ext uri="{FF2B5EF4-FFF2-40B4-BE49-F238E27FC236}">
                <a16:creationId xmlns:a16="http://schemas.microsoft.com/office/drawing/2014/main" id="{FFE49319-262C-4208-924B-9062655DCDBF}"/>
              </a:ext>
            </a:extLst>
          </p:cNvPr>
          <p:cNvSpPr txBox="1">
            <a:spLocks noChangeArrowheads="1"/>
          </p:cNvSpPr>
          <p:nvPr/>
        </p:nvSpPr>
        <p:spPr bwMode="auto">
          <a:xfrm>
            <a:off x="1752600" y="1219200"/>
            <a:ext cx="8763000"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b="1" dirty="0">
                <a:solidFill>
                  <a:srgbClr val="000099"/>
                </a:solidFill>
                <a:latin typeface="+mn-ea"/>
                <a:ea typeface="+mn-ea"/>
              </a:rPr>
              <a:t>实验步骤：</a:t>
            </a:r>
            <a:endParaRPr lang="en-US" altLang="zh-CN" b="1" dirty="0">
              <a:solidFill>
                <a:srgbClr val="000099"/>
              </a:solidFill>
              <a:latin typeface="+mn-ea"/>
              <a:ea typeface="+mn-ea"/>
            </a:endParaRPr>
          </a:p>
          <a:p>
            <a:pPr eaLnBrk="1" hangingPunct="1">
              <a:lnSpc>
                <a:spcPct val="200000"/>
              </a:lnSpc>
              <a:buFont typeface="Wingdings" panose="05000000000000000000" pitchFamily="2" charset="2"/>
              <a:buChar char="p"/>
            </a:pPr>
            <a:r>
              <a:rPr lang="zh-CN" altLang="en-US" dirty="0">
                <a:solidFill>
                  <a:srgbClr val="000099"/>
                </a:solidFill>
                <a:latin typeface="+mn-ea"/>
                <a:ea typeface="+mn-ea"/>
              </a:rPr>
              <a:t> 修改配置文件：</a:t>
            </a:r>
            <a:r>
              <a:rPr lang="en-US" altLang="zh-CN" dirty="0">
                <a:solidFill>
                  <a:srgbClr val="000099"/>
                </a:solidFill>
                <a:latin typeface="+mn-ea"/>
                <a:ea typeface="+mn-ea"/>
              </a:rPr>
              <a:t>core-site.xml</a:t>
            </a:r>
            <a:r>
              <a:rPr lang="zh-CN" altLang="en-US" dirty="0">
                <a:solidFill>
                  <a:srgbClr val="000099"/>
                </a:solidFill>
                <a:latin typeface="+mn-ea"/>
                <a:ea typeface="+mn-ea"/>
              </a:rPr>
              <a:t>，</a:t>
            </a:r>
            <a:r>
              <a:rPr lang="en-US" altLang="zh-CN" dirty="0">
                <a:solidFill>
                  <a:srgbClr val="000099"/>
                </a:solidFill>
                <a:latin typeface="+mn-ea"/>
                <a:ea typeface="+mn-ea"/>
              </a:rPr>
              <a:t>hdfs-site.xml</a:t>
            </a:r>
            <a:r>
              <a:rPr lang="zh-CN" altLang="en-US" dirty="0">
                <a:solidFill>
                  <a:srgbClr val="000099"/>
                </a:solidFill>
                <a:latin typeface="+mn-ea"/>
                <a:ea typeface="+mn-ea"/>
              </a:rPr>
              <a:t>，</a:t>
            </a:r>
            <a:r>
              <a:rPr lang="en-US" altLang="zh-CN" dirty="0">
                <a:solidFill>
                  <a:srgbClr val="000099"/>
                </a:solidFill>
                <a:latin typeface="+mn-ea"/>
                <a:ea typeface="+mn-ea"/>
              </a:rPr>
              <a:t>mapred-site.xml</a:t>
            </a:r>
          </a:p>
          <a:p>
            <a:pPr eaLnBrk="1" hangingPunct="1">
              <a:lnSpc>
                <a:spcPct val="200000"/>
              </a:lnSpc>
              <a:buFont typeface="Wingdings" panose="05000000000000000000" pitchFamily="2" charset="2"/>
              <a:buChar char="p"/>
            </a:pPr>
            <a:r>
              <a:rPr lang="zh-CN" altLang="en-US" dirty="0">
                <a:solidFill>
                  <a:srgbClr val="000099"/>
                </a:solidFill>
                <a:latin typeface="+mn-ea"/>
                <a:ea typeface="+mn-ea"/>
              </a:rPr>
              <a:t> 初始化文件系统</a:t>
            </a:r>
            <a:r>
              <a:rPr lang="en-US" altLang="zh-CN" dirty="0" err="1">
                <a:solidFill>
                  <a:srgbClr val="000099"/>
                </a:solidFill>
                <a:latin typeface="+mn-ea"/>
                <a:ea typeface="+mn-ea"/>
              </a:rPr>
              <a:t>hadoop</a:t>
            </a:r>
            <a:r>
              <a:rPr lang="en-US" altLang="zh-CN" dirty="0">
                <a:solidFill>
                  <a:srgbClr val="000099"/>
                </a:solidFill>
                <a:latin typeface="+mn-ea"/>
                <a:ea typeface="+mn-ea"/>
              </a:rPr>
              <a:t> </a:t>
            </a:r>
            <a:r>
              <a:rPr lang="en-US" altLang="zh-CN" dirty="0" err="1">
                <a:solidFill>
                  <a:srgbClr val="000099"/>
                </a:solidFill>
                <a:latin typeface="+mn-ea"/>
                <a:ea typeface="+mn-ea"/>
              </a:rPr>
              <a:t>namenode</a:t>
            </a:r>
            <a:r>
              <a:rPr lang="en-US" altLang="zh-CN" dirty="0">
                <a:solidFill>
                  <a:srgbClr val="000099"/>
                </a:solidFill>
                <a:latin typeface="+mn-ea"/>
                <a:ea typeface="+mn-ea"/>
              </a:rPr>
              <a:t> -format</a:t>
            </a:r>
          </a:p>
          <a:p>
            <a:pPr eaLnBrk="1" hangingPunct="1">
              <a:lnSpc>
                <a:spcPct val="200000"/>
              </a:lnSpc>
              <a:buFont typeface="Wingdings" panose="05000000000000000000" pitchFamily="2" charset="2"/>
              <a:buChar char="p"/>
            </a:pPr>
            <a:r>
              <a:rPr lang="zh-CN" altLang="en-US" dirty="0">
                <a:solidFill>
                  <a:srgbClr val="000099"/>
                </a:solidFill>
                <a:latin typeface="+mn-ea"/>
                <a:ea typeface="+mn-ea"/>
              </a:rPr>
              <a:t> 启动所有进程</a:t>
            </a:r>
            <a:r>
              <a:rPr lang="en-US" altLang="zh-CN" dirty="0">
                <a:solidFill>
                  <a:srgbClr val="000099"/>
                </a:solidFill>
                <a:latin typeface="+mn-ea"/>
                <a:ea typeface="+mn-ea"/>
              </a:rPr>
              <a:t>start-all.sh</a:t>
            </a:r>
          </a:p>
          <a:p>
            <a:pPr eaLnBrk="1" hangingPunct="1">
              <a:lnSpc>
                <a:spcPct val="200000"/>
              </a:lnSpc>
              <a:buFont typeface="Wingdings" panose="05000000000000000000" pitchFamily="2" charset="2"/>
              <a:buChar char="p"/>
            </a:pPr>
            <a:r>
              <a:rPr lang="zh-CN" altLang="en-US" dirty="0">
                <a:solidFill>
                  <a:srgbClr val="000099"/>
                </a:solidFill>
                <a:latin typeface="+mn-ea"/>
                <a:ea typeface="+mn-ea"/>
              </a:rPr>
              <a:t> 访问</a:t>
            </a:r>
            <a:r>
              <a:rPr lang="en-US" altLang="zh-CN" dirty="0">
                <a:solidFill>
                  <a:srgbClr val="000099"/>
                </a:solidFill>
                <a:latin typeface="+mn-ea"/>
                <a:ea typeface="+mn-ea"/>
              </a:rPr>
              <a:t>web</a:t>
            </a:r>
            <a:r>
              <a:rPr lang="zh-CN" altLang="en-US" dirty="0">
                <a:solidFill>
                  <a:srgbClr val="000099"/>
                </a:solidFill>
                <a:latin typeface="+mn-ea"/>
                <a:ea typeface="+mn-ea"/>
              </a:rPr>
              <a:t>界面，查看</a:t>
            </a:r>
            <a:r>
              <a:rPr lang="en-US" altLang="zh-CN" dirty="0">
                <a:solidFill>
                  <a:srgbClr val="000099"/>
                </a:solidFill>
                <a:latin typeface="+mn-ea"/>
                <a:ea typeface="+mn-ea"/>
              </a:rPr>
              <a:t>Hadoop</a:t>
            </a:r>
            <a:r>
              <a:rPr lang="zh-CN" altLang="en-US" dirty="0">
                <a:solidFill>
                  <a:srgbClr val="000099"/>
                </a:solidFill>
                <a:latin typeface="+mn-ea"/>
                <a:ea typeface="+mn-ea"/>
              </a:rPr>
              <a:t>信息</a:t>
            </a:r>
            <a:endParaRPr lang="en-US" altLang="zh-CN" dirty="0">
              <a:solidFill>
                <a:srgbClr val="000099"/>
              </a:solidFill>
              <a:latin typeface="+mn-ea"/>
              <a:ea typeface="+mn-ea"/>
            </a:endParaRPr>
          </a:p>
          <a:p>
            <a:pPr eaLnBrk="1" hangingPunct="1">
              <a:lnSpc>
                <a:spcPct val="200000"/>
              </a:lnSpc>
              <a:buFont typeface="Wingdings" panose="05000000000000000000" pitchFamily="2" charset="2"/>
              <a:buChar char="p"/>
            </a:pPr>
            <a:r>
              <a:rPr lang="zh-CN" altLang="en-US" dirty="0">
                <a:solidFill>
                  <a:srgbClr val="000099"/>
                </a:solidFill>
                <a:latin typeface="+mn-ea"/>
                <a:ea typeface="+mn-ea"/>
              </a:rPr>
              <a:t> 运行实例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3213B383-EA0B-4AA8-883C-A8D384B96DD8}"/>
              </a:ext>
            </a:extLst>
          </p:cNvPr>
          <p:cNvSpPr>
            <a:spLocks noGrp="1"/>
          </p:cNvSpPr>
          <p:nvPr>
            <p:ph idx="1"/>
          </p:nvPr>
        </p:nvSpPr>
        <p:spPr/>
        <p:txBody>
          <a:bodyPr>
            <a:normAutofit/>
          </a:bodyPr>
          <a:lstStyle/>
          <a:p>
            <a:pPr marL="0" indent="0">
              <a:buNone/>
            </a:pPr>
            <a:r>
              <a:rPr lang="zh-CN" altLang="en-US" sz="1800" dirty="0"/>
              <a:t>修改配置文件 </a:t>
            </a:r>
            <a:r>
              <a:rPr lang="en-US" altLang="zh-CN" sz="1800" dirty="0"/>
              <a:t>core-site.xml </a:t>
            </a:r>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r>
              <a:rPr lang="en-US" altLang="zh-CN" sz="1800" dirty="0" err="1"/>
              <a:t>hadoop.tmp.dir</a:t>
            </a:r>
            <a:r>
              <a:rPr lang="zh-CN" altLang="en-US" sz="1800" dirty="0"/>
              <a:t>表示存放临时数据的目录，即包括</a:t>
            </a:r>
            <a:r>
              <a:rPr lang="en-US" altLang="zh-CN" sz="1800" dirty="0" err="1"/>
              <a:t>NameNode</a:t>
            </a:r>
            <a:r>
              <a:rPr lang="zh-CN" altLang="en-US" sz="1800" dirty="0"/>
              <a:t>的数据，也包括</a:t>
            </a:r>
            <a:r>
              <a:rPr lang="en-US" altLang="zh-CN" sz="1800" dirty="0" err="1"/>
              <a:t>DataNode</a:t>
            </a:r>
            <a:r>
              <a:rPr lang="zh-CN" altLang="en-US" sz="1800" dirty="0"/>
              <a:t>的数据。该路径任意指定，只要实际存在该文件夹即可 </a:t>
            </a:r>
          </a:p>
          <a:p>
            <a:r>
              <a:rPr lang="en-US" altLang="zh-CN" sz="1800" dirty="0"/>
              <a:t>name</a:t>
            </a:r>
            <a:r>
              <a:rPr lang="zh-CN" altLang="en-US" sz="1800" dirty="0"/>
              <a:t>为</a:t>
            </a:r>
            <a:r>
              <a:rPr lang="en-US" altLang="zh-CN" sz="1800" dirty="0" err="1"/>
              <a:t>fs.defaultFS</a:t>
            </a:r>
            <a:r>
              <a:rPr lang="zh-CN" altLang="en-US" sz="1800" dirty="0"/>
              <a:t>的值，表示</a:t>
            </a:r>
            <a:r>
              <a:rPr lang="en-US" altLang="zh-CN" sz="1800" dirty="0" err="1"/>
              <a:t>hdfs</a:t>
            </a:r>
            <a:r>
              <a:rPr lang="zh-CN" altLang="en-US" sz="1800" dirty="0"/>
              <a:t>路径的逻辑名称</a:t>
            </a:r>
          </a:p>
          <a:p>
            <a:endParaRPr lang="zh-CN" altLang="en-US" sz="1800" dirty="0"/>
          </a:p>
        </p:txBody>
      </p:sp>
      <p:sp>
        <p:nvSpPr>
          <p:cNvPr id="5" name="Rectangle 3">
            <a:extLst>
              <a:ext uri="{FF2B5EF4-FFF2-40B4-BE49-F238E27FC236}">
                <a16:creationId xmlns:a16="http://schemas.microsoft.com/office/drawing/2014/main" id="{76C4F119-BFEB-4A93-B7E7-FF482831B35E}"/>
              </a:ext>
            </a:extLst>
          </p:cNvPr>
          <p:cNvSpPr>
            <a:spLocks noChangeArrowheads="1"/>
          </p:cNvSpPr>
          <p:nvPr/>
        </p:nvSpPr>
        <p:spPr bwMode="auto">
          <a:xfrm>
            <a:off x="2247900" y="1955286"/>
            <a:ext cx="7696200" cy="2462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9pPr>
          </a:lstStyle>
          <a:p>
            <a:r>
              <a:rPr lang="en-US" altLang="zh-CN" sz="1400" dirty="0">
                <a:solidFill>
                  <a:srgbClr val="000099"/>
                </a:solidFill>
                <a:latin typeface="Consolas" panose="020B0609020204030204" pitchFamily="49" charset="0"/>
              </a:rPr>
              <a:t>&lt;configuration&gt;</a:t>
            </a:r>
            <a:endParaRPr lang="en-US" altLang="zh-CN" sz="1400" dirty="0">
              <a:solidFill>
                <a:srgbClr val="000099"/>
              </a:solidFill>
            </a:endParaRPr>
          </a:p>
          <a:p>
            <a:r>
              <a:rPr lang="en-US" altLang="zh-CN" sz="1400" dirty="0">
                <a:solidFill>
                  <a:srgbClr val="000099"/>
                </a:solidFill>
                <a:latin typeface="Consolas" panose="020B0609020204030204" pitchFamily="49" charset="0"/>
              </a:rPr>
              <a:t>    &lt;property&gt;</a:t>
            </a:r>
            <a:endParaRPr lang="en-US" altLang="zh-CN" sz="1400" dirty="0">
              <a:solidFill>
                <a:srgbClr val="000099"/>
              </a:solidFill>
            </a:endParaRPr>
          </a:p>
          <a:p>
            <a:r>
              <a:rPr lang="en-US" altLang="zh-CN" sz="1400" dirty="0">
                <a:solidFill>
                  <a:srgbClr val="000099"/>
                </a:solidFill>
                <a:latin typeface="Consolas" panose="020B0609020204030204" pitchFamily="49" charset="0"/>
              </a:rPr>
              <a:t>        &lt;name&gt;</a:t>
            </a:r>
            <a:r>
              <a:rPr lang="en-US" altLang="zh-CN" sz="1400" dirty="0" err="1">
                <a:solidFill>
                  <a:srgbClr val="000099"/>
                </a:solidFill>
                <a:latin typeface="Consolas" panose="020B0609020204030204" pitchFamily="49" charset="0"/>
              </a:rPr>
              <a:t>hadoop.tmp.dir</a:t>
            </a:r>
            <a:r>
              <a:rPr lang="en-US" altLang="zh-CN" sz="1400" dirty="0">
                <a:solidFill>
                  <a:srgbClr val="000099"/>
                </a:solidFill>
                <a:latin typeface="Consolas" panose="020B0609020204030204" pitchFamily="49" charset="0"/>
              </a:rPr>
              <a:t>&lt;/name&gt;</a:t>
            </a:r>
            <a:endParaRPr lang="en-US" altLang="zh-CN" sz="1400" dirty="0">
              <a:solidFill>
                <a:srgbClr val="000099"/>
              </a:solidFill>
            </a:endParaRPr>
          </a:p>
          <a:p>
            <a:r>
              <a:rPr lang="en-US" altLang="zh-CN" sz="1400" dirty="0">
                <a:solidFill>
                  <a:srgbClr val="000099"/>
                </a:solidFill>
                <a:latin typeface="Consolas" panose="020B0609020204030204" pitchFamily="49" charset="0"/>
              </a:rPr>
              <a:t>        &lt;value&gt;file:/usr/local/hadoop/tmp&lt;/value&gt;</a:t>
            </a:r>
            <a:endParaRPr lang="en-US" altLang="zh-CN" sz="1400" dirty="0">
              <a:solidFill>
                <a:srgbClr val="000099"/>
              </a:solidFill>
            </a:endParaRPr>
          </a:p>
          <a:p>
            <a:r>
              <a:rPr lang="en-US" altLang="zh-CN" sz="1400" dirty="0">
                <a:solidFill>
                  <a:srgbClr val="000099"/>
                </a:solidFill>
                <a:latin typeface="Consolas" panose="020B0609020204030204" pitchFamily="49" charset="0"/>
              </a:rPr>
              <a:t>        &lt;description&gt;Abase for other temporary directories.&lt;/description&gt;</a:t>
            </a:r>
            <a:endParaRPr lang="en-US" altLang="zh-CN" sz="1400" dirty="0">
              <a:solidFill>
                <a:srgbClr val="000099"/>
              </a:solidFill>
            </a:endParaRPr>
          </a:p>
          <a:p>
            <a:r>
              <a:rPr lang="en-US" altLang="zh-CN" sz="1400" dirty="0">
                <a:solidFill>
                  <a:srgbClr val="000099"/>
                </a:solidFill>
                <a:latin typeface="Consolas" panose="020B0609020204030204" pitchFamily="49" charset="0"/>
              </a:rPr>
              <a:t>    &lt;/property&gt;</a:t>
            </a:r>
            <a:endParaRPr lang="en-US" altLang="zh-CN" sz="1400" dirty="0">
              <a:solidFill>
                <a:srgbClr val="000099"/>
              </a:solidFill>
            </a:endParaRPr>
          </a:p>
          <a:p>
            <a:r>
              <a:rPr lang="en-US" altLang="zh-CN" sz="1400" dirty="0">
                <a:solidFill>
                  <a:srgbClr val="000099"/>
                </a:solidFill>
                <a:latin typeface="Consolas" panose="020B0609020204030204" pitchFamily="49" charset="0"/>
              </a:rPr>
              <a:t>    &lt;property&gt;</a:t>
            </a:r>
            <a:endParaRPr lang="en-US" altLang="zh-CN" sz="1400" dirty="0">
              <a:solidFill>
                <a:srgbClr val="000099"/>
              </a:solidFill>
            </a:endParaRPr>
          </a:p>
          <a:p>
            <a:r>
              <a:rPr lang="en-US" altLang="zh-CN" sz="1400" dirty="0">
                <a:solidFill>
                  <a:srgbClr val="000099"/>
                </a:solidFill>
                <a:latin typeface="Consolas" panose="020B0609020204030204" pitchFamily="49" charset="0"/>
              </a:rPr>
              <a:t>        &lt;name&gt;</a:t>
            </a:r>
            <a:r>
              <a:rPr lang="en-US" altLang="zh-CN" sz="1400" dirty="0" err="1">
                <a:solidFill>
                  <a:srgbClr val="000099"/>
                </a:solidFill>
                <a:latin typeface="Consolas" panose="020B0609020204030204" pitchFamily="49" charset="0"/>
              </a:rPr>
              <a:t>fs.defaultFS</a:t>
            </a:r>
            <a:r>
              <a:rPr lang="en-US" altLang="zh-CN" sz="1400" dirty="0">
                <a:solidFill>
                  <a:srgbClr val="000099"/>
                </a:solidFill>
                <a:latin typeface="Consolas" panose="020B0609020204030204" pitchFamily="49" charset="0"/>
              </a:rPr>
              <a:t>&lt;/name&gt;</a:t>
            </a:r>
            <a:endParaRPr lang="en-US" altLang="zh-CN" sz="1400" dirty="0">
              <a:solidFill>
                <a:srgbClr val="000099"/>
              </a:solidFill>
            </a:endParaRPr>
          </a:p>
          <a:p>
            <a:r>
              <a:rPr lang="en-US" altLang="zh-CN" sz="1400" dirty="0">
                <a:solidFill>
                  <a:srgbClr val="000099"/>
                </a:solidFill>
                <a:latin typeface="Consolas" panose="020B0609020204030204" pitchFamily="49" charset="0"/>
              </a:rPr>
              <a:t>        &lt;value&gt;hdfs://localhost:9000&lt;/value&gt;</a:t>
            </a:r>
            <a:endParaRPr lang="en-US" altLang="zh-CN" sz="1400" dirty="0">
              <a:solidFill>
                <a:srgbClr val="000099"/>
              </a:solidFill>
            </a:endParaRPr>
          </a:p>
          <a:p>
            <a:r>
              <a:rPr lang="en-US" altLang="zh-CN" sz="1400" dirty="0">
                <a:solidFill>
                  <a:srgbClr val="000099"/>
                </a:solidFill>
                <a:latin typeface="Consolas" panose="020B0609020204030204" pitchFamily="49" charset="0"/>
              </a:rPr>
              <a:t>    &lt;/property&gt;</a:t>
            </a:r>
            <a:endParaRPr lang="en-US" altLang="zh-CN" sz="1400" dirty="0">
              <a:solidFill>
                <a:srgbClr val="000099"/>
              </a:solidFill>
            </a:endParaRPr>
          </a:p>
          <a:p>
            <a:r>
              <a:rPr lang="en-US" altLang="zh-CN" sz="1400" dirty="0">
                <a:solidFill>
                  <a:srgbClr val="000099"/>
                </a:solidFill>
                <a:latin typeface="Consolas" panose="020B0609020204030204" pitchFamily="49" charset="0"/>
              </a:rPr>
              <a:t>&lt;/configuration&gt;</a:t>
            </a:r>
            <a:endParaRPr lang="en-US" altLang="zh-CN" sz="1400" dirty="0">
              <a:solidFill>
                <a:srgbClr val="000099"/>
              </a:solidFill>
            </a:endParaRPr>
          </a:p>
        </p:txBody>
      </p:sp>
      <p:sp>
        <p:nvSpPr>
          <p:cNvPr id="8" name="标题 7">
            <a:extLst>
              <a:ext uri="{FF2B5EF4-FFF2-40B4-BE49-F238E27FC236}">
                <a16:creationId xmlns:a16="http://schemas.microsoft.com/office/drawing/2014/main" id="{38B97698-86B2-4A7E-A02C-93CD41AC63A4}"/>
              </a:ext>
            </a:extLst>
          </p:cNvPr>
          <p:cNvSpPr>
            <a:spLocks noGrp="1"/>
          </p:cNvSpPr>
          <p:nvPr>
            <p:ph type="title"/>
          </p:nvPr>
        </p:nvSpPr>
        <p:spPr/>
        <p:txBody>
          <a:bodyPr>
            <a:normAutofit/>
          </a:bodyPr>
          <a:lstStyle/>
          <a:p>
            <a:r>
              <a:rPr lang="zh-CN" altLang="zh-CN" dirty="0"/>
              <a:t>伪分布式安装</a:t>
            </a:r>
            <a:r>
              <a:rPr lang="zh-CN" altLang="en-US" dirty="0"/>
              <a:t>配置</a:t>
            </a:r>
          </a:p>
        </p:txBody>
      </p:sp>
    </p:spTree>
    <p:extLst>
      <p:ext uri="{BB962C8B-B14F-4D97-AF65-F5344CB8AC3E}">
        <p14:creationId xmlns:p14="http://schemas.microsoft.com/office/powerpoint/2010/main" val="3729987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5BE0F7-8CEE-4602-9CA7-C01B2AB58B8D}"/>
              </a:ext>
            </a:extLst>
          </p:cNvPr>
          <p:cNvSpPr>
            <a:spLocks noGrp="1"/>
          </p:cNvSpPr>
          <p:nvPr>
            <p:ph idx="1"/>
          </p:nvPr>
        </p:nvSpPr>
        <p:spPr/>
        <p:txBody>
          <a:bodyPr>
            <a:normAutofit/>
          </a:bodyPr>
          <a:lstStyle/>
          <a:p>
            <a:pPr marL="0" indent="0">
              <a:buNone/>
            </a:pPr>
            <a:r>
              <a:rPr lang="zh-CN" altLang="en-US" sz="1800" dirty="0"/>
              <a:t>修改配置文件 </a:t>
            </a:r>
            <a:r>
              <a:rPr lang="en-US" altLang="zh-CN" sz="1800" b="1" dirty="0"/>
              <a:t>hdfs-site.xml</a:t>
            </a:r>
            <a:endParaRPr lang="zh-CN" altLang="en-US"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r>
              <a:rPr lang="en-US" altLang="zh-CN" sz="1800" dirty="0" err="1"/>
              <a:t>dfs.replication</a:t>
            </a:r>
            <a:r>
              <a:rPr lang="zh-CN" altLang="en-US" sz="1800" dirty="0"/>
              <a:t>表示副本的数量，伪分布式要设置为</a:t>
            </a:r>
            <a:r>
              <a:rPr lang="en-US" altLang="zh-CN" sz="1800" dirty="0"/>
              <a:t>1</a:t>
            </a:r>
          </a:p>
          <a:p>
            <a:r>
              <a:rPr lang="en-US" altLang="zh-CN" sz="1800" dirty="0" err="1"/>
              <a:t>dfs.namenode.name.dir</a:t>
            </a:r>
            <a:r>
              <a:rPr lang="zh-CN" altLang="en-US" sz="1800" dirty="0"/>
              <a:t>表示本地磁盘目录，是存储</a:t>
            </a:r>
            <a:r>
              <a:rPr lang="en-US" altLang="zh-CN" sz="1800" dirty="0" err="1"/>
              <a:t>fsimage</a:t>
            </a:r>
            <a:r>
              <a:rPr lang="zh-CN" altLang="en-US" sz="1800" dirty="0"/>
              <a:t>文件的地方</a:t>
            </a:r>
          </a:p>
          <a:p>
            <a:r>
              <a:rPr lang="en-US" altLang="zh-CN" sz="1800" dirty="0" err="1"/>
              <a:t>dfs.datanode.data.dir</a:t>
            </a:r>
            <a:r>
              <a:rPr lang="zh-CN" altLang="en-US" sz="1800" dirty="0"/>
              <a:t>表示本地磁盘目录，</a:t>
            </a:r>
            <a:r>
              <a:rPr lang="en-US" altLang="zh-CN" sz="1800" dirty="0"/>
              <a:t>HDFS</a:t>
            </a:r>
            <a:r>
              <a:rPr lang="zh-CN" altLang="en-US" sz="1800" dirty="0"/>
              <a:t>数据存放</a:t>
            </a:r>
            <a:r>
              <a:rPr lang="en-US" altLang="zh-CN" sz="1800" dirty="0"/>
              <a:t>block</a:t>
            </a:r>
            <a:r>
              <a:rPr lang="zh-CN" altLang="en-US" sz="1800" dirty="0"/>
              <a:t>的地方</a:t>
            </a:r>
          </a:p>
          <a:p>
            <a:endParaRPr lang="zh-CN" altLang="en-US" sz="1800" dirty="0"/>
          </a:p>
        </p:txBody>
      </p:sp>
      <p:sp>
        <p:nvSpPr>
          <p:cNvPr id="36866" name="标题 2">
            <a:extLst>
              <a:ext uri="{FF2B5EF4-FFF2-40B4-BE49-F238E27FC236}">
                <a16:creationId xmlns:a16="http://schemas.microsoft.com/office/drawing/2014/main" id="{97A31FD7-5F68-4E95-83D3-F4EFC6888122}"/>
              </a:ext>
            </a:extLst>
          </p:cNvPr>
          <p:cNvSpPr>
            <a:spLocks noGrp="1"/>
          </p:cNvSpPr>
          <p:nvPr>
            <p:ph type="title"/>
          </p:nvPr>
        </p:nvSpPr>
        <p:spPr/>
        <p:txBody>
          <a:bodyPr/>
          <a:lstStyle/>
          <a:p>
            <a:r>
              <a:rPr lang="zh-CN" altLang="zh-CN" b="1"/>
              <a:t>伪分布式安装</a:t>
            </a:r>
            <a:r>
              <a:rPr lang="zh-CN" altLang="en-US" b="1"/>
              <a:t>配置</a:t>
            </a:r>
            <a:endParaRPr lang="zh-CN" altLang="en-US"/>
          </a:p>
        </p:txBody>
      </p:sp>
      <p:sp>
        <p:nvSpPr>
          <p:cNvPr id="36868" name="Rectangle 6">
            <a:extLst>
              <a:ext uri="{FF2B5EF4-FFF2-40B4-BE49-F238E27FC236}">
                <a16:creationId xmlns:a16="http://schemas.microsoft.com/office/drawing/2014/main" id="{0F388923-1BD4-4AA7-987C-9BFC68521DC3}"/>
              </a:ext>
            </a:extLst>
          </p:cNvPr>
          <p:cNvSpPr>
            <a:spLocks noChangeArrowheads="1"/>
          </p:cNvSpPr>
          <p:nvPr/>
        </p:nvSpPr>
        <p:spPr bwMode="auto">
          <a:xfrm>
            <a:off x="2933700" y="1981200"/>
            <a:ext cx="6324600" cy="29908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bIns="14283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a:solidFill>
                  <a:srgbClr val="000099"/>
                </a:solidFill>
                <a:latin typeface="Consolas" panose="020B0609020204030204" pitchFamily="49" charset="0"/>
              </a:rPr>
              <a:t>&lt;configuration&gt;</a:t>
            </a:r>
          </a:p>
          <a:p>
            <a:r>
              <a:rPr lang="en-US" altLang="zh-CN" sz="1400" dirty="0">
                <a:solidFill>
                  <a:srgbClr val="000099"/>
                </a:solidFill>
                <a:latin typeface="Consolas" panose="020B0609020204030204" pitchFamily="49" charset="0"/>
              </a:rPr>
              <a:t>    &lt;property&gt;</a:t>
            </a:r>
          </a:p>
          <a:p>
            <a:r>
              <a:rPr lang="en-US" altLang="zh-CN" sz="1400" dirty="0">
                <a:solidFill>
                  <a:srgbClr val="000099"/>
                </a:solidFill>
                <a:latin typeface="Consolas" panose="020B0609020204030204" pitchFamily="49" charset="0"/>
              </a:rPr>
              <a:t>        &lt;name&gt;</a:t>
            </a:r>
            <a:r>
              <a:rPr lang="en-US" altLang="zh-CN" sz="1400" dirty="0" err="1">
                <a:solidFill>
                  <a:srgbClr val="000099"/>
                </a:solidFill>
                <a:latin typeface="Consolas" panose="020B0609020204030204" pitchFamily="49" charset="0"/>
              </a:rPr>
              <a:t>dfs.replication</a:t>
            </a:r>
            <a:r>
              <a:rPr lang="en-US" altLang="zh-CN" sz="1400" dirty="0">
                <a:solidFill>
                  <a:srgbClr val="000099"/>
                </a:solidFill>
                <a:latin typeface="Consolas" panose="020B0609020204030204" pitchFamily="49" charset="0"/>
              </a:rPr>
              <a:t>&lt;/name&gt;</a:t>
            </a:r>
          </a:p>
          <a:p>
            <a:r>
              <a:rPr lang="en-US" altLang="zh-CN" sz="1400" dirty="0">
                <a:solidFill>
                  <a:srgbClr val="000099"/>
                </a:solidFill>
                <a:latin typeface="Consolas" panose="020B0609020204030204" pitchFamily="49" charset="0"/>
              </a:rPr>
              <a:t>        &lt;value&gt;1&lt;/value&gt;</a:t>
            </a:r>
          </a:p>
          <a:p>
            <a:r>
              <a:rPr lang="en-US" altLang="zh-CN" sz="1400" dirty="0">
                <a:solidFill>
                  <a:srgbClr val="000099"/>
                </a:solidFill>
                <a:latin typeface="Consolas" panose="020B0609020204030204" pitchFamily="49" charset="0"/>
              </a:rPr>
              <a:t>    &lt;/property&gt;</a:t>
            </a:r>
          </a:p>
          <a:p>
            <a:r>
              <a:rPr lang="en-US" altLang="zh-CN" sz="1400" dirty="0">
                <a:solidFill>
                  <a:srgbClr val="000099"/>
                </a:solidFill>
                <a:latin typeface="Consolas" panose="020B0609020204030204" pitchFamily="49" charset="0"/>
              </a:rPr>
              <a:t>    &lt;property&gt;</a:t>
            </a:r>
          </a:p>
          <a:p>
            <a:r>
              <a:rPr lang="en-US" altLang="zh-CN" sz="1400" dirty="0">
                <a:solidFill>
                  <a:srgbClr val="000099"/>
                </a:solidFill>
                <a:latin typeface="Consolas" panose="020B0609020204030204" pitchFamily="49" charset="0"/>
              </a:rPr>
              <a:t>        &lt;name&gt;</a:t>
            </a:r>
            <a:r>
              <a:rPr lang="en-US" altLang="zh-CN" sz="1400" dirty="0" err="1">
                <a:solidFill>
                  <a:srgbClr val="000099"/>
                </a:solidFill>
                <a:latin typeface="Consolas" panose="020B0609020204030204" pitchFamily="49" charset="0"/>
              </a:rPr>
              <a:t>dfs.namenode.name.dir</a:t>
            </a:r>
            <a:r>
              <a:rPr lang="en-US" altLang="zh-CN" sz="1400" dirty="0">
                <a:solidFill>
                  <a:srgbClr val="000099"/>
                </a:solidFill>
                <a:latin typeface="Consolas" panose="020B0609020204030204" pitchFamily="49" charset="0"/>
              </a:rPr>
              <a:t>&lt;/name&gt;</a:t>
            </a:r>
          </a:p>
          <a:p>
            <a:r>
              <a:rPr lang="en-US" altLang="zh-CN" sz="1400" dirty="0">
                <a:solidFill>
                  <a:srgbClr val="000099"/>
                </a:solidFill>
                <a:latin typeface="Consolas" panose="020B0609020204030204" pitchFamily="49" charset="0"/>
              </a:rPr>
              <a:t>        &lt;value&gt;file:/usr/local/hadoop/tmp/dfs/name&lt;/value&gt;</a:t>
            </a:r>
          </a:p>
          <a:p>
            <a:r>
              <a:rPr lang="en-US" altLang="zh-CN" sz="1400" dirty="0">
                <a:solidFill>
                  <a:srgbClr val="000099"/>
                </a:solidFill>
                <a:latin typeface="Consolas" panose="020B0609020204030204" pitchFamily="49" charset="0"/>
              </a:rPr>
              <a:t>    &lt;/property&gt;</a:t>
            </a:r>
          </a:p>
          <a:p>
            <a:r>
              <a:rPr lang="en-US" altLang="zh-CN" sz="1400" dirty="0">
                <a:solidFill>
                  <a:srgbClr val="000099"/>
                </a:solidFill>
                <a:latin typeface="Consolas" panose="020B0609020204030204" pitchFamily="49" charset="0"/>
              </a:rPr>
              <a:t>    &lt;property&gt;</a:t>
            </a:r>
          </a:p>
          <a:p>
            <a:r>
              <a:rPr lang="en-US" altLang="zh-CN" sz="1400" dirty="0">
                <a:solidFill>
                  <a:srgbClr val="000099"/>
                </a:solidFill>
                <a:latin typeface="Consolas" panose="020B0609020204030204" pitchFamily="49" charset="0"/>
              </a:rPr>
              <a:t>        &lt;name&gt;</a:t>
            </a:r>
            <a:r>
              <a:rPr lang="en-US" altLang="zh-CN" sz="1400" dirty="0" err="1">
                <a:solidFill>
                  <a:srgbClr val="000099"/>
                </a:solidFill>
                <a:latin typeface="Consolas" panose="020B0609020204030204" pitchFamily="49" charset="0"/>
              </a:rPr>
              <a:t>dfs.datanode.data.dir</a:t>
            </a:r>
            <a:r>
              <a:rPr lang="en-US" altLang="zh-CN" sz="1400" dirty="0">
                <a:solidFill>
                  <a:srgbClr val="000099"/>
                </a:solidFill>
                <a:latin typeface="Consolas" panose="020B0609020204030204" pitchFamily="49" charset="0"/>
              </a:rPr>
              <a:t>&lt;/name&gt;</a:t>
            </a:r>
          </a:p>
          <a:p>
            <a:r>
              <a:rPr lang="en-US" altLang="zh-CN" sz="1400" dirty="0">
                <a:solidFill>
                  <a:srgbClr val="000099"/>
                </a:solidFill>
                <a:latin typeface="Consolas" panose="020B0609020204030204" pitchFamily="49" charset="0"/>
              </a:rPr>
              <a:t>       &lt;value&gt;file:/usr/local/hadoop/tmp/dfs/data&lt;/value&gt;</a:t>
            </a:r>
          </a:p>
          <a:p>
            <a:r>
              <a:rPr lang="en-US" altLang="zh-CN" sz="1400" dirty="0">
                <a:solidFill>
                  <a:srgbClr val="000099"/>
                </a:solidFill>
                <a:latin typeface="Consolas" panose="020B0609020204030204" pitchFamily="49" charset="0"/>
              </a:rPr>
              <a:t>    &lt;/property&gt;&lt;/configuration&gt;</a:t>
            </a:r>
            <a:endParaRPr lang="en-US" altLang="zh-CN" sz="1400" dirty="0">
              <a:solidFill>
                <a:srgbClr val="00009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12DF141-D16B-4042-8809-B31108819D32}"/>
              </a:ext>
            </a:extLst>
          </p:cNvPr>
          <p:cNvSpPr>
            <a:spLocks noGrp="1"/>
          </p:cNvSpPr>
          <p:nvPr>
            <p:ph idx="1"/>
          </p:nvPr>
        </p:nvSpPr>
        <p:spPr/>
        <p:txBody>
          <a:bodyPr>
            <a:normAutofit/>
          </a:bodyPr>
          <a:lstStyle/>
          <a:p>
            <a:pPr marL="0" indent="0">
              <a:buNone/>
            </a:pPr>
            <a:r>
              <a:rPr lang="zh-CN" altLang="en-US" sz="2000" dirty="0"/>
              <a:t>关于三种</a:t>
            </a:r>
            <a:r>
              <a:rPr lang="en-US" altLang="zh-CN" sz="2000" dirty="0"/>
              <a:t>Shell</a:t>
            </a:r>
            <a:r>
              <a:rPr lang="zh-CN" altLang="en-US" sz="2000" dirty="0"/>
              <a:t>命令方式的区别：</a:t>
            </a:r>
          </a:p>
          <a:p>
            <a:pPr marL="0" indent="0">
              <a:buNone/>
            </a:pPr>
            <a:endParaRPr lang="zh-CN" altLang="en-US" sz="2000" dirty="0"/>
          </a:p>
          <a:p>
            <a:pPr marL="0" indent="0">
              <a:buNone/>
            </a:pPr>
            <a:r>
              <a:rPr lang="en-US" altLang="zh-CN" sz="2000" dirty="0"/>
              <a:t>1. </a:t>
            </a:r>
            <a:r>
              <a:rPr lang="en-US" altLang="zh-CN" sz="2000" dirty="0" err="1"/>
              <a:t>hadoop</a:t>
            </a:r>
            <a:r>
              <a:rPr lang="en-US" altLang="zh-CN" sz="2000" dirty="0"/>
              <a:t> fs</a:t>
            </a:r>
          </a:p>
          <a:p>
            <a:pPr marL="0" indent="0">
              <a:buNone/>
            </a:pPr>
            <a:r>
              <a:rPr lang="en-US" altLang="zh-CN" sz="2000" dirty="0"/>
              <a:t>2. </a:t>
            </a:r>
            <a:r>
              <a:rPr lang="en-US" altLang="zh-CN" sz="2000" dirty="0" err="1"/>
              <a:t>hadoop</a:t>
            </a:r>
            <a:r>
              <a:rPr lang="en-US" altLang="zh-CN" sz="2000" dirty="0"/>
              <a:t> </a:t>
            </a:r>
            <a:r>
              <a:rPr lang="en-US" altLang="zh-CN" sz="2000" dirty="0" err="1"/>
              <a:t>dfs</a:t>
            </a:r>
            <a:endParaRPr lang="en-US" altLang="zh-CN" sz="2000" dirty="0"/>
          </a:p>
          <a:p>
            <a:pPr marL="0" indent="0">
              <a:buNone/>
            </a:pPr>
            <a:r>
              <a:rPr lang="en-US" altLang="zh-CN" sz="2000" dirty="0"/>
              <a:t>3. </a:t>
            </a:r>
            <a:r>
              <a:rPr lang="en-US" altLang="zh-CN" sz="2000" dirty="0" err="1"/>
              <a:t>hdfs</a:t>
            </a:r>
            <a:r>
              <a:rPr lang="en-US" altLang="zh-CN" sz="2000" dirty="0"/>
              <a:t> </a:t>
            </a:r>
            <a:r>
              <a:rPr lang="en-US" altLang="zh-CN" sz="2000" dirty="0" err="1"/>
              <a:t>dfs</a:t>
            </a:r>
            <a:endParaRPr lang="en-US" altLang="zh-CN" sz="2000" dirty="0"/>
          </a:p>
          <a:p>
            <a:endParaRPr lang="en-US" altLang="zh-CN" sz="2000" dirty="0"/>
          </a:p>
          <a:p>
            <a:r>
              <a:rPr lang="en-US" altLang="zh-CN" sz="2000" dirty="0" err="1"/>
              <a:t>hadoop</a:t>
            </a:r>
            <a:r>
              <a:rPr lang="en-US" altLang="zh-CN" sz="2000" dirty="0"/>
              <a:t> fs</a:t>
            </a:r>
            <a:r>
              <a:rPr lang="zh-CN" altLang="en-US" sz="2000" dirty="0"/>
              <a:t>适用于任何不同的文件系统，比如本地文件系统和</a:t>
            </a:r>
            <a:r>
              <a:rPr lang="en-US" altLang="zh-CN" sz="2000" dirty="0"/>
              <a:t>HDFS</a:t>
            </a:r>
            <a:r>
              <a:rPr lang="zh-CN" altLang="en-US" sz="2000" dirty="0"/>
              <a:t>文件系统</a:t>
            </a:r>
          </a:p>
          <a:p>
            <a:r>
              <a:rPr lang="en-US" altLang="zh-CN" sz="2000" dirty="0" err="1"/>
              <a:t>hadoop</a:t>
            </a:r>
            <a:r>
              <a:rPr lang="en-US" altLang="zh-CN" sz="2000" dirty="0"/>
              <a:t> </a:t>
            </a:r>
            <a:r>
              <a:rPr lang="en-US" altLang="zh-CN" sz="2000" dirty="0" err="1"/>
              <a:t>dfs</a:t>
            </a:r>
            <a:r>
              <a:rPr lang="zh-CN" altLang="en-US" sz="2000" dirty="0"/>
              <a:t>只能适用于</a:t>
            </a:r>
            <a:r>
              <a:rPr lang="en-US" altLang="zh-CN" sz="2000" dirty="0"/>
              <a:t>HDFS</a:t>
            </a:r>
            <a:r>
              <a:rPr lang="zh-CN" altLang="en-US" sz="2000" dirty="0"/>
              <a:t>文件系统</a:t>
            </a:r>
          </a:p>
          <a:p>
            <a:r>
              <a:rPr lang="en-US" altLang="zh-CN" sz="2000" dirty="0" err="1"/>
              <a:t>hdfs</a:t>
            </a:r>
            <a:r>
              <a:rPr lang="en-US" altLang="zh-CN" sz="2000" dirty="0"/>
              <a:t> </a:t>
            </a:r>
            <a:r>
              <a:rPr lang="en-US" altLang="zh-CN" sz="2000" dirty="0" err="1"/>
              <a:t>dfs</a:t>
            </a:r>
            <a:r>
              <a:rPr lang="zh-CN" altLang="en-US" sz="2000" dirty="0"/>
              <a:t>跟</a:t>
            </a:r>
            <a:r>
              <a:rPr lang="en-US" altLang="zh-CN" sz="2000" dirty="0" err="1"/>
              <a:t>hadoop</a:t>
            </a:r>
            <a:r>
              <a:rPr lang="en-US" altLang="zh-CN" sz="2000" dirty="0"/>
              <a:t> </a:t>
            </a:r>
            <a:r>
              <a:rPr lang="en-US" altLang="zh-CN" sz="2000" dirty="0" err="1"/>
              <a:t>dfs</a:t>
            </a:r>
            <a:r>
              <a:rPr lang="zh-CN" altLang="en-US" sz="2000" dirty="0"/>
              <a:t>的命令作用一样，也只能适用于</a:t>
            </a:r>
            <a:r>
              <a:rPr lang="en-US" altLang="zh-CN" sz="2000" dirty="0"/>
              <a:t>HDFS</a:t>
            </a:r>
            <a:r>
              <a:rPr lang="zh-CN" altLang="en-US" sz="2000" dirty="0"/>
              <a:t>文件系统</a:t>
            </a:r>
          </a:p>
          <a:p>
            <a:endParaRPr lang="zh-CN" altLang="en-US" sz="2000" dirty="0"/>
          </a:p>
        </p:txBody>
      </p:sp>
      <p:sp>
        <p:nvSpPr>
          <p:cNvPr id="37890" name="标题 2">
            <a:extLst>
              <a:ext uri="{FF2B5EF4-FFF2-40B4-BE49-F238E27FC236}">
                <a16:creationId xmlns:a16="http://schemas.microsoft.com/office/drawing/2014/main" id="{3A67680A-C901-46D8-BADE-B4B062308B93}"/>
              </a:ext>
            </a:extLst>
          </p:cNvPr>
          <p:cNvSpPr>
            <a:spLocks noGrp="1"/>
          </p:cNvSpPr>
          <p:nvPr>
            <p:ph type="title"/>
          </p:nvPr>
        </p:nvSpPr>
        <p:spPr/>
        <p:txBody>
          <a:bodyPr/>
          <a:lstStyle/>
          <a:p>
            <a:r>
              <a:rPr lang="zh-CN" altLang="zh-CN" b="1"/>
              <a:t>伪分布式安装</a:t>
            </a:r>
            <a:r>
              <a:rPr lang="zh-CN" altLang="en-US" b="1"/>
              <a:t>配置</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DC5209A-D278-43A9-8D3D-304E86FFC5A5}"/>
              </a:ext>
            </a:extLst>
          </p:cNvPr>
          <p:cNvSpPr txBox="1"/>
          <p:nvPr/>
        </p:nvSpPr>
        <p:spPr>
          <a:xfrm>
            <a:off x="609600" y="2539160"/>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005D95B3-27FB-48A5-9DED-AAF3C27F5560}"/>
              </a:ext>
            </a:extLst>
          </p:cNvPr>
          <p:cNvSpPr txBox="1"/>
          <p:nvPr/>
        </p:nvSpPr>
        <p:spPr>
          <a:xfrm>
            <a:off x="609600" y="190245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9BEC7BBC-0B1C-4B16-A242-A4ACFCB22F65}"/>
              </a:ext>
            </a:extLst>
          </p:cNvPr>
          <p:cNvSpPr txBox="1"/>
          <p:nvPr/>
        </p:nvSpPr>
        <p:spPr>
          <a:xfrm>
            <a:off x="609601" y="1254158"/>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1027" name="标题 2">
            <a:extLst>
              <a:ext uri="{FF2B5EF4-FFF2-40B4-BE49-F238E27FC236}">
                <a16:creationId xmlns:a16="http://schemas.microsoft.com/office/drawing/2014/main" id="{75667B05-6B61-4D47-9626-11DADF7A2C0D}"/>
              </a:ext>
            </a:extLst>
          </p:cNvPr>
          <p:cNvSpPr>
            <a:spLocks noGrp="1"/>
          </p:cNvSpPr>
          <p:nvPr>
            <p:ph type="title"/>
          </p:nvPr>
        </p:nvSpPr>
        <p:spPr/>
        <p:txBody>
          <a:bodyPr/>
          <a:lstStyle/>
          <a:p>
            <a:r>
              <a:rPr lang="zh-CN" altLang="en-US"/>
              <a:t>提纲</a:t>
            </a:r>
          </a:p>
        </p:txBody>
      </p:sp>
      <p:sp>
        <p:nvSpPr>
          <p:cNvPr id="2" name="内容占位符 1">
            <a:extLst>
              <a:ext uri="{FF2B5EF4-FFF2-40B4-BE49-F238E27FC236}">
                <a16:creationId xmlns:a16="http://schemas.microsoft.com/office/drawing/2014/main" id="{D8E0FC2E-A522-42F3-8811-F356370AF2F5}"/>
              </a:ext>
            </a:extLst>
          </p:cNvPr>
          <p:cNvSpPr>
            <a:spLocks noGrp="1"/>
          </p:cNvSpPr>
          <p:nvPr>
            <p:ph idx="1"/>
          </p:nvPr>
        </p:nvSpPr>
        <p:spPr/>
        <p:txBody>
          <a:bodyPr/>
          <a:lstStyle/>
          <a:p>
            <a:r>
              <a:rPr lang="en-US" altLang="zh-CN" dirty="0"/>
              <a:t>2.1 </a:t>
            </a:r>
            <a:r>
              <a:rPr lang="zh-CN" altLang="en-US" dirty="0"/>
              <a:t>概述</a:t>
            </a:r>
          </a:p>
          <a:p>
            <a:r>
              <a:rPr lang="en-US" altLang="zh-CN" dirty="0"/>
              <a:t>2.2 Hadoop</a:t>
            </a:r>
            <a:r>
              <a:rPr lang="zh-CN" altLang="en-US" dirty="0"/>
              <a:t>项目结构</a:t>
            </a:r>
          </a:p>
          <a:p>
            <a:r>
              <a:rPr lang="en-US" altLang="zh-CN" dirty="0"/>
              <a:t>2.3 Hadoop</a:t>
            </a:r>
            <a:r>
              <a:rPr lang="zh-CN" altLang="en-US" dirty="0"/>
              <a:t>的安装与使用</a:t>
            </a:r>
          </a:p>
          <a:p>
            <a:r>
              <a:rPr lang="en-US" altLang="zh-CN" dirty="0"/>
              <a:t>2.4 Hadoop</a:t>
            </a:r>
            <a:r>
              <a:rPr lang="zh-CN" altLang="en-US" dirty="0"/>
              <a:t>集群的部署与使用</a:t>
            </a:r>
          </a:p>
        </p:txBody>
      </p:sp>
      <p:graphicFrame>
        <p:nvGraphicFramePr>
          <p:cNvPr id="1026" name="Object 5">
            <a:extLst>
              <a:ext uri="{FF2B5EF4-FFF2-40B4-BE49-F238E27FC236}">
                <a16:creationId xmlns:a16="http://schemas.microsoft.com/office/drawing/2014/main" id="{B2E857C4-072E-46CA-AFEA-79E5561F507E}"/>
              </a:ext>
            </a:extLst>
          </p:cNvPr>
          <p:cNvGraphicFramePr>
            <a:graphicFrameLocks noChangeAspect="1"/>
          </p:cNvGraphicFramePr>
          <p:nvPr/>
        </p:nvGraphicFramePr>
        <p:xfrm>
          <a:off x="7543800" y="1066800"/>
          <a:ext cx="3124200" cy="5562600"/>
        </p:xfrm>
        <a:graphic>
          <a:graphicData uri="http://schemas.openxmlformats.org/presentationml/2006/ole">
            <mc:AlternateContent xmlns:mc="http://schemas.openxmlformats.org/markup-compatibility/2006">
              <mc:Choice xmlns:v="urn:schemas-microsoft-com:vml" Requires="v">
                <p:oleObj spid="_x0000_s4099" name="Photo Editor Photo" r:id="rId3" imgW="4761905" imgH="6504762" progId="MSPhotoEd.3">
                  <p:embed/>
                </p:oleObj>
              </mc:Choice>
              <mc:Fallback>
                <p:oleObj name="Photo Editor Photo" r:id="rId3" imgW="4761905" imgH="6504762" progId="MSPhotoEd.3">
                  <p:embed/>
                  <p:pic>
                    <p:nvPicPr>
                      <p:cNvPr id="1026" name="Object 5">
                        <a:extLst>
                          <a:ext uri="{FF2B5EF4-FFF2-40B4-BE49-F238E27FC236}">
                            <a16:creationId xmlns:a16="http://schemas.microsoft.com/office/drawing/2014/main" id="{B2E857C4-072E-46CA-AFEA-79E5561F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10" descr="arrow">
            <a:extLst>
              <a:ext uri="{FF2B5EF4-FFF2-40B4-BE49-F238E27FC236}">
                <a16:creationId xmlns:a16="http://schemas.microsoft.com/office/drawing/2014/main" id="{7357BC0A-0D9E-4101-8174-B5DECAB1D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348" y="3352800"/>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029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标题 2">
            <a:extLst>
              <a:ext uri="{FF2B5EF4-FFF2-40B4-BE49-F238E27FC236}">
                <a16:creationId xmlns:a16="http://schemas.microsoft.com/office/drawing/2014/main" id="{7FDA4DD2-9046-42CA-B5EE-71C7B16BCC4A}"/>
              </a:ext>
            </a:extLst>
          </p:cNvPr>
          <p:cNvSpPr>
            <a:spLocks noGrp="1"/>
          </p:cNvSpPr>
          <p:nvPr>
            <p:ph type="title"/>
          </p:nvPr>
        </p:nvSpPr>
        <p:spPr/>
        <p:txBody>
          <a:bodyPr/>
          <a:lstStyle/>
          <a:p>
            <a:r>
              <a:rPr lang="en-US" altLang="zh-CN"/>
              <a:t>2.4 Hadoop</a:t>
            </a:r>
            <a:r>
              <a:rPr lang="zh-CN" altLang="en-US"/>
              <a:t>集群的部署与使用</a:t>
            </a:r>
          </a:p>
        </p:txBody>
      </p:sp>
      <p:sp>
        <p:nvSpPr>
          <p:cNvPr id="38914" name="内容占位符 1">
            <a:extLst>
              <a:ext uri="{FF2B5EF4-FFF2-40B4-BE49-F238E27FC236}">
                <a16:creationId xmlns:a16="http://schemas.microsoft.com/office/drawing/2014/main" id="{E63325C1-CCCE-460F-B471-ACBDED51007A}"/>
              </a:ext>
            </a:extLst>
          </p:cNvPr>
          <p:cNvSpPr>
            <a:spLocks noGrp="1"/>
          </p:cNvSpPr>
          <p:nvPr>
            <p:ph idx="1"/>
          </p:nvPr>
        </p:nvSpPr>
        <p:spPr/>
        <p:txBody>
          <a:bodyPr/>
          <a:lstStyle/>
          <a:p>
            <a:r>
              <a:rPr lang="en-US" altLang="zh-CN" sz="2400"/>
              <a:t>2.4.1 </a:t>
            </a:r>
            <a:r>
              <a:rPr lang="zh-CN" altLang="en-US" sz="2400"/>
              <a:t>集群节点类型</a:t>
            </a:r>
            <a:endParaRPr lang="en-US" altLang="zh-CN" sz="2400"/>
          </a:p>
          <a:p>
            <a:r>
              <a:rPr lang="en-US" altLang="zh-CN" sz="2400"/>
              <a:t>2.4.2 </a:t>
            </a:r>
            <a:r>
              <a:rPr lang="zh-CN" altLang="en-US" sz="2400"/>
              <a:t>集群规模</a:t>
            </a:r>
            <a:endParaRPr lang="en-US" altLang="zh-CN" sz="2400"/>
          </a:p>
          <a:p>
            <a:r>
              <a:rPr lang="en-US" altLang="zh-CN" sz="2400"/>
              <a:t>2.4.3 </a:t>
            </a:r>
            <a:r>
              <a:rPr lang="zh-CN" altLang="en-US" sz="2400"/>
              <a:t>集群硬件配置</a:t>
            </a:r>
            <a:endParaRPr lang="en-US" altLang="zh-CN" sz="2400"/>
          </a:p>
          <a:p>
            <a:r>
              <a:rPr lang="en-US" altLang="zh-CN" sz="2400"/>
              <a:t>2.4.4 </a:t>
            </a:r>
            <a:r>
              <a:rPr lang="zh-CN" altLang="en-US" sz="2400"/>
              <a:t>集群网络拓扑</a:t>
            </a:r>
            <a:endParaRPr lang="en-US" altLang="zh-CN" sz="2400"/>
          </a:p>
          <a:p>
            <a:r>
              <a:rPr lang="en-US" altLang="zh-CN" sz="2400"/>
              <a:t>2.4.5 </a:t>
            </a:r>
            <a:r>
              <a:rPr lang="zh-CN" altLang="en-US" sz="2400"/>
              <a:t>集群的建立与安装</a:t>
            </a:r>
            <a:endParaRPr lang="en-US" altLang="zh-CN" sz="2400"/>
          </a:p>
          <a:p>
            <a:r>
              <a:rPr lang="en-US" altLang="zh-CN" sz="2400"/>
              <a:t>2.4.6 </a:t>
            </a:r>
            <a:r>
              <a:rPr lang="zh-CN" altLang="en-US" sz="2400"/>
              <a:t>集群基准测试</a:t>
            </a:r>
            <a:endParaRPr lang="en-US" altLang="zh-CN" sz="2400"/>
          </a:p>
          <a:p>
            <a:r>
              <a:rPr lang="en-US" altLang="zh-CN" sz="2400"/>
              <a:t>2.4.7 </a:t>
            </a:r>
            <a:r>
              <a:rPr lang="zh-CN" altLang="en-US" sz="2400"/>
              <a:t>在云计算环境中使用</a:t>
            </a:r>
            <a:r>
              <a:rPr lang="en-US" altLang="zh-CN" sz="2400"/>
              <a:t>Hadoop</a:t>
            </a:r>
          </a:p>
          <a:p>
            <a:endParaRPr lang="en-US" altLang="zh-CN" sz="2400"/>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BBF110B-5049-46EB-A48C-8ACF3FA9107C}"/>
              </a:ext>
            </a:extLst>
          </p:cNvPr>
          <p:cNvSpPr>
            <a:spLocks noGrp="1"/>
          </p:cNvSpPr>
          <p:nvPr>
            <p:ph idx="1"/>
          </p:nvPr>
        </p:nvSpPr>
        <p:spPr/>
        <p:txBody>
          <a:bodyPr>
            <a:normAutofit/>
          </a:bodyPr>
          <a:lstStyle/>
          <a:p>
            <a:r>
              <a:rPr lang="zh-CN" altLang="en-US" sz="2400" dirty="0"/>
              <a:t> </a:t>
            </a:r>
            <a:r>
              <a:rPr lang="en-US" altLang="zh-CN" sz="2400" dirty="0"/>
              <a:t>Hadoop</a:t>
            </a:r>
            <a:r>
              <a:rPr lang="zh-CN" altLang="en-US" sz="2400" dirty="0"/>
              <a:t>是</a:t>
            </a:r>
            <a:r>
              <a:rPr lang="en-US" altLang="zh-CN" sz="2400" dirty="0"/>
              <a:t>Apache</a:t>
            </a:r>
            <a:r>
              <a:rPr lang="zh-CN" altLang="en-US" sz="2400" dirty="0"/>
              <a:t>软件基金会旗下的一个开源分布式计算平台，为用户提供了系统底层细节透明的分布式基础架构</a:t>
            </a:r>
          </a:p>
          <a:p>
            <a:r>
              <a:rPr lang="en-US" altLang="zh-CN" sz="2400" dirty="0"/>
              <a:t>Hadoop</a:t>
            </a:r>
            <a:r>
              <a:rPr lang="zh-CN" altLang="en-US" sz="2400" dirty="0"/>
              <a:t>是基于</a:t>
            </a:r>
            <a:r>
              <a:rPr lang="en-US" altLang="zh-CN" sz="2400" dirty="0"/>
              <a:t>Java</a:t>
            </a:r>
            <a:r>
              <a:rPr lang="zh-CN" altLang="en-US" sz="2400" dirty="0"/>
              <a:t>语言开发的，具有很好的跨平台特性，并且可以部署在廉价的计算机集群中</a:t>
            </a:r>
          </a:p>
          <a:p>
            <a:r>
              <a:rPr lang="en-US" altLang="zh-CN" sz="2400" dirty="0"/>
              <a:t>Hadoop</a:t>
            </a:r>
            <a:r>
              <a:rPr lang="zh-CN" altLang="en-US" sz="2400" dirty="0"/>
              <a:t>的核心是分布式文件系统</a:t>
            </a:r>
            <a:r>
              <a:rPr lang="en-US" altLang="zh-CN" sz="2400" dirty="0"/>
              <a:t>HDFS</a:t>
            </a:r>
            <a:r>
              <a:rPr lang="zh-CN" altLang="en-US" sz="2400" dirty="0"/>
              <a:t>（</a:t>
            </a:r>
            <a:r>
              <a:rPr lang="en-US" altLang="zh-CN" sz="2400" dirty="0"/>
              <a:t>Hadoop Distributed File System</a:t>
            </a:r>
            <a:r>
              <a:rPr lang="zh-CN" altLang="en-US" sz="2400" dirty="0"/>
              <a:t>）和</a:t>
            </a:r>
            <a:r>
              <a:rPr lang="en-US" altLang="zh-CN" sz="2400" dirty="0"/>
              <a:t>MapReduce</a:t>
            </a:r>
          </a:p>
          <a:p>
            <a:r>
              <a:rPr lang="en-US" altLang="zh-CN" sz="2400" dirty="0"/>
              <a:t>Hadoop</a:t>
            </a:r>
            <a:r>
              <a:rPr lang="zh-CN" altLang="en-US" sz="2400" dirty="0"/>
              <a:t>被公认为行业大数据标准开源软件，在分布式环境下提供了海量数据的处理能力</a:t>
            </a:r>
          </a:p>
          <a:p>
            <a:r>
              <a:rPr lang="zh-CN" altLang="en-US" sz="2400" dirty="0"/>
              <a:t>几乎所有主流厂商都围绕</a:t>
            </a:r>
            <a:r>
              <a:rPr lang="en-US" altLang="zh-CN" sz="2400" dirty="0"/>
              <a:t>Hadoop</a:t>
            </a:r>
            <a:r>
              <a:rPr lang="zh-CN" altLang="en-US" sz="2400" dirty="0"/>
              <a:t>提供开发工具、开源软件、商业化工具和技术服务，如谷歌、雅虎、微软、思科、淘宝等，都支持</a:t>
            </a:r>
            <a:r>
              <a:rPr lang="en-US" altLang="zh-CN" sz="2400" dirty="0"/>
              <a:t>Hadoop</a:t>
            </a:r>
          </a:p>
        </p:txBody>
      </p:sp>
      <p:sp>
        <p:nvSpPr>
          <p:cNvPr id="6146" name="标题 2">
            <a:extLst>
              <a:ext uri="{FF2B5EF4-FFF2-40B4-BE49-F238E27FC236}">
                <a16:creationId xmlns:a16="http://schemas.microsoft.com/office/drawing/2014/main" id="{29B14879-C1B6-4D0F-B74C-B2E25415F2E6}"/>
              </a:ext>
            </a:extLst>
          </p:cNvPr>
          <p:cNvSpPr>
            <a:spLocks noGrp="1"/>
          </p:cNvSpPr>
          <p:nvPr>
            <p:ph type="title"/>
          </p:nvPr>
        </p:nvSpPr>
        <p:spPr/>
        <p:txBody>
          <a:bodyPr/>
          <a:lstStyle/>
          <a:p>
            <a:r>
              <a:rPr lang="en-US" altLang="zh-CN"/>
              <a:t>2.1.1 Hadoop</a:t>
            </a:r>
            <a:r>
              <a:rPr lang="zh-CN" altLang="en-US"/>
              <a:t>简介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2E0562-B55A-443C-B390-A75FC386BB3D}"/>
              </a:ext>
            </a:extLst>
          </p:cNvPr>
          <p:cNvSpPr>
            <a:spLocks noGrp="1"/>
          </p:cNvSpPr>
          <p:nvPr>
            <p:ph idx="1"/>
          </p:nvPr>
        </p:nvSpPr>
        <p:spPr/>
        <p:txBody>
          <a:bodyPr>
            <a:normAutofit fontScale="92500" lnSpcReduction="20000"/>
          </a:bodyPr>
          <a:lstStyle/>
          <a:p>
            <a:r>
              <a:rPr lang="en-US" altLang="zh-CN" dirty="0"/>
              <a:t>Hadoop</a:t>
            </a:r>
            <a:r>
              <a:rPr lang="zh-CN" altLang="en-US" dirty="0"/>
              <a:t>框架中最核心的设计是为海量数据提供存储的</a:t>
            </a:r>
            <a:r>
              <a:rPr lang="en-US" altLang="zh-CN" dirty="0"/>
              <a:t>HDFS</a:t>
            </a:r>
            <a:r>
              <a:rPr lang="zh-CN" altLang="en-US" dirty="0"/>
              <a:t>和对数据进行计算的</a:t>
            </a:r>
            <a:r>
              <a:rPr lang="en-US" altLang="zh-CN" dirty="0"/>
              <a:t>MapReduce</a:t>
            </a:r>
          </a:p>
          <a:p>
            <a:r>
              <a:rPr lang="en-US" altLang="zh-CN" dirty="0"/>
              <a:t>MapReduce</a:t>
            </a:r>
            <a:r>
              <a:rPr lang="zh-CN" altLang="en-US" dirty="0"/>
              <a:t>的作业主要包括：（</a:t>
            </a:r>
            <a:r>
              <a:rPr lang="en-US" altLang="zh-CN" dirty="0"/>
              <a:t>1</a:t>
            </a:r>
            <a:r>
              <a:rPr lang="zh-CN" altLang="en-US" dirty="0"/>
              <a:t>）从磁盘或从网络读取数据，即</a:t>
            </a:r>
            <a:r>
              <a:rPr lang="en-US" altLang="zh-CN" dirty="0"/>
              <a:t>IO</a:t>
            </a:r>
            <a:r>
              <a:rPr lang="zh-CN" altLang="en-US" dirty="0"/>
              <a:t>密集工作；（</a:t>
            </a:r>
            <a:r>
              <a:rPr lang="en-US" altLang="zh-CN" dirty="0"/>
              <a:t>2</a:t>
            </a:r>
            <a:r>
              <a:rPr lang="zh-CN" altLang="en-US" dirty="0"/>
              <a:t>）计算数据，即</a:t>
            </a:r>
            <a:r>
              <a:rPr lang="en-US" altLang="zh-CN" dirty="0"/>
              <a:t>CPU</a:t>
            </a:r>
            <a:r>
              <a:rPr lang="zh-CN" altLang="en-US" dirty="0"/>
              <a:t>密集工作</a:t>
            </a:r>
          </a:p>
          <a:p>
            <a:r>
              <a:rPr lang="en-US" altLang="zh-CN" dirty="0"/>
              <a:t>Hadoop</a:t>
            </a:r>
            <a:r>
              <a:rPr lang="zh-CN" altLang="en-US" dirty="0"/>
              <a:t>集群的整体性能取决于</a:t>
            </a:r>
            <a:r>
              <a:rPr lang="en-US" altLang="zh-CN" dirty="0"/>
              <a:t>CPU</a:t>
            </a:r>
            <a:r>
              <a:rPr lang="zh-CN" altLang="en-US" dirty="0"/>
              <a:t>、内存、网络以及存储之间的性能平衡。因此运营团队在选择机器配置时要针对不同的工作节点选择合适硬件类型</a:t>
            </a:r>
          </a:p>
          <a:p>
            <a:r>
              <a:rPr lang="zh-CN" altLang="en-US" dirty="0"/>
              <a:t>一个基本的</a:t>
            </a:r>
            <a:r>
              <a:rPr lang="en-US" altLang="zh-CN" dirty="0"/>
              <a:t>Hadoop</a:t>
            </a:r>
            <a:r>
              <a:rPr lang="zh-CN" altLang="en-US" dirty="0"/>
              <a:t>集群中的节点主要有</a:t>
            </a:r>
          </a:p>
          <a:p>
            <a:pPr lvl="1"/>
            <a:r>
              <a:rPr lang="en-US" altLang="zh-CN" dirty="0" err="1"/>
              <a:t>NameNode</a:t>
            </a:r>
            <a:r>
              <a:rPr lang="zh-CN" altLang="en-US" dirty="0"/>
              <a:t>：负责协调集群中的数据存储</a:t>
            </a:r>
          </a:p>
          <a:p>
            <a:pPr lvl="1"/>
            <a:r>
              <a:rPr lang="en-US" altLang="zh-CN" dirty="0" err="1"/>
              <a:t>DataNode</a:t>
            </a:r>
            <a:r>
              <a:rPr lang="zh-CN" altLang="en-US" dirty="0"/>
              <a:t>：存储被拆分的数据块</a:t>
            </a:r>
          </a:p>
          <a:p>
            <a:pPr lvl="1"/>
            <a:r>
              <a:rPr lang="en-US" altLang="zh-CN" dirty="0" err="1"/>
              <a:t>JobTracker</a:t>
            </a:r>
            <a:r>
              <a:rPr lang="zh-CN" altLang="en-US" dirty="0"/>
              <a:t>：协调数据计算任务</a:t>
            </a:r>
          </a:p>
          <a:p>
            <a:pPr lvl="1"/>
            <a:r>
              <a:rPr lang="en-US" altLang="zh-CN" dirty="0" err="1"/>
              <a:t>TaskTracker</a:t>
            </a:r>
            <a:r>
              <a:rPr lang="zh-CN" altLang="en-US" dirty="0"/>
              <a:t>：负责执行由</a:t>
            </a:r>
            <a:r>
              <a:rPr lang="en-US" altLang="zh-CN" dirty="0" err="1"/>
              <a:t>JobTracker</a:t>
            </a:r>
            <a:r>
              <a:rPr lang="zh-CN" altLang="en-US" dirty="0"/>
              <a:t>指派的任务</a:t>
            </a:r>
          </a:p>
          <a:p>
            <a:pPr lvl="1"/>
            <a:r>
              <a:rPr lang="en-US" altLang="zh-CN" dirty="0" err="1"/>
              <a:t>SecondaryNameNode</a:t>
            </a:r>
            <a:r>
              <a:rPr lang="zh-CN" altLang="en-US" dirty="0"/>
              <a:t>：帮助</a:t>
            </a:r>
            <a:r>
              <a:rPr lang="en-US" altLang="zh-CN" dirty="0" err="1"/>
              <a:t>NameNode</a:t>
            </a:r>
            <a:r>
              <a:rPr lang="zh-CN" altLang="en-US" dirty="0"/>
              <a:t>收集文件系统运行的状态信息</a:t>
            </a:r>
          </a:p>
          <a:p>
            <a:endParaRPr lang="zh-CN" altLang="en-US" dirty="0"/>
          </a:p>
        </p:txBody>
      </p:sp>
      <p:sp>
        <p:nvSpPr>
          <p:cNvPr id="39938" name="标题 2">
            <a:extLst>
              <a:ext uri="{FF2B5EF4-FFF2-40B4-BE49-F238E27FC236}">
                <a16:creationId xmlns:a16="http://schemas.microsoft.com/office/drawing/2014/main" id="{7CB8797D-A328-452B-8538-C76DDAB1E96F}"/>
              </a:ext>
            </a:extLst>
          </p:cNvPr>
          <p:cNvSpPr>
            <a:spLocks noGrp="1"/>
          </p:cNvSpPr>
          <p:nvPr>
            <p:ph type="title"/>
          </p:nvPr>
        </p:nvSpPr>
        <p:spPr/>
        <p:txBody>
          <a:bodyPr/>
          <a:lstStyle/>
          <a:p>
            <a:r>
              <a:rPr lang="en-US" altLang="zh-CN"/>
              <a:t>2.4.1 Hadoop</a:t>
            </a:r>
            <a:r>
              <a:rPr lang="zh-CN" altLang="en-US"/>
              <a:t>集群中有哪些节点类型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DE2D41-61C4-4022-8F3F-F71B00AD3BBC}"/>
              </a:ext>
            </a:extLst>
          </p:cNvPr>
          <p:cNvSpPr>
            <a:spLocks noGrp="1"/>
          </p:cNvSpPr>
          <p:nvPr>
            <p:ph idx="1"/>
          </p:nvPr>
        </p:nvSpPr>
        <p:spPr/>
        <p:txBody>
          <a:bodyPr>
            <a:normAutofit fontScale="92500" lnSpcReduction="20000"/>
          </a:bodyPr>
          <a:lstStyle/>
          <a:p>
            <a:r>
              <a:rPr lang="zh-CN" altLang="en-US" sz="2400" dirty="0"/>
              <a:t>在集群中，大部分的机器设备是作为</a:t>
            </a:r>
            <a:r>
              <a:rPr lang="en-US" altLang="zh-CN" sz="2400" dirty="0" err="1"/>
              <a:t>Datanode</a:t>
            </a:r>
            <a:r>
              <a:rPr lang="zh-CN" altLang="en-US" sz="2400" dirty="0"/>
              <a:t>和</a:t>
            </a:r>
            <a:r>
              <a:rPr lang="en-US" altLang="zh-CN" sz="2400" dirty="0" err="1"/>
              <a:t>TaskTracker</a:t>
            </a:r>
            <a:r>
              <a:rPr lang="zh-CN" altLang="en-US" sz="2400" dirty="0"/>
              <a:t>工作的</a:t>
            </a:r>
            <a:r>
              <a:rPr lang="en-US" altLang="zh-CN" sz="2400" dirty="0" err="1"/>
              <a:t>Datanode</a:t>
            </a:r>
            <a:r>
              <a:rPr lang="en-US" altLang="zh-CN" sz="2400" dirty="0"/>
              <a:t>/</a:t>
            </a:r>
            <a:r>
              <a:rPr lang="en-US" altLang="zh-CN" sz="2400" dirty="0" err="1"/>
              <a:t>TaskTracker</a:t>
            </a:r>
            <a:r>
              <a:rPr lang="zh-CN" altLang="en-US" sz="2400" dirty="0"/>
              <a:t>的硬件规格可以采用以下方案：</a:t>
            </a:r>
          </a:p>
          <a:p>
            <a:pPr lvl="1"/>
            <a:r>
              <a:rPr lang="en-US" altLang="zh-CN" sz="2000" dirty="0"/>
              <a:t>4</a:t>
            </a:r>
            <a:r>
              <a:rPr lang="zh-CN" altLang="en-US" sz="2000" dirty="0"/>
              <a:t>个磁盘驱动器（单盘</a:t>
            </a:r>
            <a:r>
              <a:rPr lang="en-US" altLang="zh-CN" sz="2000" dirty="0"/>
              <a:t>1-2T</a:t>
            </a:r>
            <a:r>
              <a:rPr lang="zh-CN" altLang="en-US" sz="2000" dirty="0"/>
              <a:t>），支持</a:t>
            </a:r>
            <a:r>
              <a:rPr lang="en-US" altLang="zh-CN" sz="2000" dirty="0"/>
              <a:t>JBOD(Just a Bunch Of Disks</a:t>
            </a:r>
            <a:r>
              <a:rPr lang="zh-CN" altLang="en-US" sz="2000" dirty="0"/>
              <a:t>，磁盘簇</a:t>
            </a:r>
            <a:r>
              <a:rPr lang="en-US" altLang="zh-CN" sz="2000" dirty="0"/>
              <a:t>)</a:t>
            </a:r>
          </a:p>
          <a:p>
            <a:pPr lvl="1"/>
            <a:r>
              <a:rPr lang="en-US" altLang="zh-CN" sz="2000" dirty="0"/>
              <a:t>2</a:t>
            </a:r>
            <a:r>
              <a:rPr lang="zh-CN" altLang="en-US" sz="2000" dirty="0"/>
              <a:t>个</a:t>
            </a:r>
            <a:r>
              <a:rPr lang="en-US" altLang="zh-CN" sz="2000" dirty="0"/>
              <a:t>4</a:t>
            </a:r>
            <a:r>
              <a:rPr lang="zh-CN" altLang="en-US" sz="2000" dirty="0"/>
              <a:t>核</a:t>
            </a:r>
            <a:r>
              <a:rPr lang="en-US" altLang="zh-CN" sz="2000" dirty="0"/>
              <a:t>CPU,</a:t>
            </a:r>
            <a:r>
              <a:rPr lang="zh-CN" altLang="en-US" sz="2000" dirty="0"/>
              <a:t>至少</a:t>
            </a:r>
            <a:r>
              <a:rPr lang="en-US" altLang="zh-CN" sz="2000" dirty="0"/>
              <a:t>2-2.5GHz</a:t>
            </a:r>
          </a:p>
          <a:p>
            <a:pPr lvl="1"/>
            <a:r>
              <a:rPr lang="en-US" altLang="zh-CN" sz="2000" dirty="0"/>
              <a:t>16-24GB</a:t>
            </a:r>
            <a:r>
              <a:rPr lang="zh-CN" altLang="en-US" sz="2000" dirty="0"/>
              <a:t>内存</a:t>
            </a:r>
          </a:p>
          <a:p>
            <a:pPr lvl="1"/>
            <a:r>
              <a:rPr lang="zh-CN" altLang="en-US" sz="2000" dirty="0"/>
              <a:t>千兆以太网</a:t>
            </a:r>
          </a:p>
          <a:p>
            <a:r>
              <a:rPr lang="en-US" altLang="zh-CN" sz="2400" dirty="0" err="1"/>
              <a:t>NameNode</a:t>
            </a:r>
            <a:r>
              <a:rPr lang="zh-CN" altLang="en-US" sz="2400" dirty="0"/>
              <a:t>提供整个</a:t>
            </a:r>
            <a:r>
              <a:rPr lang="en-US" altLang="zh-CN" sz="2400" dirty="0"/>
              <a:t>HDFS</a:t>
            </a:r>
            <a:r>
              <a:rPr lang="zh-CN" altLang="en-US" sz="2400" dirty="0"/>
              <a:t>文件系统的</a:t>
            </a:r>
            <a:r>
              <a:rPr lang="en-US" altLang="zh-CN" sz="2400" dirty="0" err="1"/>
              <a:t>NameSpace</a:t>
            </a:r>
            <a:r>
              <a:rPr lang="en-US" altLang="zh-CN" sz="2400" dirty="0"/>
              <a:t>(</a:t>
            </a:r>
            <a:r>
              <a:rPr lang="zh-CN" altLang="en-US" sz="2400" dirty="0"/>
              <a:t>命名空间</a:t>
            </a:r>
            <a:r>
              <a:rPr lang="en-US" altLang="zh-CN" sz="2400" dirty="0"/>
              <a:t>)</a:t>
            </a:r>
            <a:r>
              <a:rPr lang="zh-CN" altLang="en-US" sz="2400" dirty="0"/>
              <a:t>管理、块管理等所有服务，因此需要更多的</a:t>
            </a:r>
            <a:r>
              <a:rPr lang="en-US" altLang="zh-CN" sz="2400" dirty="0"/>
              <a:t>RAM</a:t>
            </a:r>
            <a:r>
              <a:rPr lang="zh-CN" altLang="en-US" sz="2400" dirty="0"/>
              <a:t>，与集群中的数据块数量相对应，并且需要优化</a:t>
            </a:r>
            <a:r>
              <a:rPr lang="en-US" altLang="zh-CN" sz="2400" dirty="0"/>
              <a:t>RAM</a:t>
            </a:r>
            <a:r>
              <a:rPr lang="zh-CN" altLang="en-US" sz="2400" dirty="0"/>
              <a:t>的内存通道带宽，采用双通道或三通道以上内存。硬件规格可以采用以下方案：</a:t>
            </a:r>
          </a:p>
          <a:p>
            <a:pPr lvl="1"/>
            <a:r>
              <a:rPr lang="en-US" altLang="zh-CN" sz="2000" dirty="0"/>
              <a:t>8-12</a:t>
            </a:r>
            <a:r>
              <a:rPr lang="zh-CN" altLang="en-US" sz="2000" dirty="0"/>
              <a:t>个磁盘驱动器（单盘</a:t>
            </a:r>
            <a:r>
              <a:rPr lang="en-US" altLang="zh-CN" sz="2000" dirty="0"/>
              <a:t>1-2T</a:t>
            </a:r>
            <a:r>
              <a:rPr lang="zh-CN" altLang="en-US" sz="2000" dirty="0"/>
              <a:t>）</a:t>
            </a:r>
          </a:p>
          <a:p>
            <a:pPr lvl="1"/>
            <a:r>
              <a:rPr lang="en-US" altLang="zh-CN" sz="2000" dirty="0"/>
              <a:t>2</a:t>
            </a:r>
            <a:r>
              <a:rPr lang="zh-CN" altLang="en-US" sz="2000" dirty="0"/>
              <a:t>个</a:t>
            </a:r>
            <a:r>
              <a:rPr lang="en-US" altLang="zh-CN" sz="2000" dirty="0"/>
              <a:t>4</a:t>
            </a:r>
            <a:r>
              <a:rPr lang="zh-CN" altLang="en-US" sz="2000" dirty="0"/>
              <a:t>核</a:t>
            </a:r>
            <a:r>
              <a:rPr lang="en-US" altLang="zh-CN" sz="2000" dirty="0"/>
              <a:t>/8</a:t>
            </a:r>
            <a:r>
              <a:rPr lang="zh-CN" altLang="en-US" sz="2000" dirty="0"/>
              <a:t>核</a:t>
            </a:r>
            <a:r>
              <a:rPr lang="en-US" altLang="zh-CN" sz="2000" dirty="0"/>
              <a:t>CPU</a:t>
            </a:r>
          </a:p>
          <a:p>
            <a:pPr lvl="1"/>
            <a:r>
              <a:rPr lang="en-US" altLang="zh-CN" sz="2000" dirty="0"/>
              <a:t>16-72GB</a:t>
            </a:r>
            <a:r>
              <a:rPr lang="zh-CN" altLang="en-US" sz="2000" dirty="0"/>
              <a:t>内存</a:t>
            </a:r>
          </a:p>
          <a:p>
            <a:pPr lvl="1"/>
            <a:r>
              <a:rPr lang="zh-CN" altLang="en-US" sz="2000" dirty="0"/>
              <a:t>千兆</a:t>
            </a:r>
            <a:r>
              <a:rPr lang="en-US" altLang="zh-CN" sz="2000" dirty="0"/>
              <a:t>/</a:t>
            </a:r>
            <a:r>
              <a:rPr lang="zh-CN" altLang="en-US" sz="2000" dirty="0"/>
              <a:t>万兆以太网</a:t>
            </a:r>
          </a:p>
          <a:p>
            <a:r>
              <a:rPr lang="en-US" altLang="zh-CN" sz="2400" dirty="0" err="1"/>
              <a:t>SecondaryNameNode</a:t>
            </a:r>
            <a:r>
              <a:rPr lang="zh-CN" altLang="en-US" sz="2400" dirty="0"/>
              <a:t>在小型集群中可以和</a:t>
            </a:r>
            <a:r>
              <a:rPr lang="en-US" altLang="zh-CN" sz="2400" dirty="0" err="1"/>
              <a:t>NameNode</a:t>
            </a:r>
            <a:r>
              <a:rPr lang="zh-CN" altLang="en-US" sz="2400" dirty="0"/>
              <a:t>共用一台机器，较大的群集可以采用与</a:t>
            </a:r>
            <a:r>
              <a:rPr lang="en-US" altLang="zh-CN" sz="2400" dirty="0" err="1"/>
              <a:t>NameNode</a:t>
            </a:r>
            <a:r>
              <a:rPr lang="zh-CN" altLang="en-US" sz="2400" dirty="0"/>
              <a:t>相同的硬件</a:t>
            </a:r>
          </a:p>
          <a:p>
            <a:endParaRPr lang="zh-CN" altLang="en-US" sz="2400" dirty="0"/>
          </a:p>
        </p:txBody>
      </p:sp>
      <p:sp>
        <p:nvSpPr>
          <p:cNvPr id="40962" name="标题 2">
            <a:extLst>
              <a:ext uri="{FF2B5EF4-FFF2-40B4-BE49-F238E27FC236}">
                <a16:creationId xmlns:a16="http://schemas.microsoft.com/office/drawing/2014/main" id="{7CBE5950-B1F9-40A8-817B-3D9669B15888}"/>
              </a:ext>
            </a:extLst>
          </p:cNvPr>
          <p:cNvSpPr>
            <a:spLocks noGrp="1"/>
          </p:cNvSpPr>
          <p:nvPr>
            <p:ph type="title"/>
          </p:nvPr>
        </p:nvSpPr>
        <p:spPr/>
        <p:txBody>
          <a:bodyPr/>
          <a:lstStyle/>
          <a:p>
            <a:r>
              <a:rPr lang="en-US" altLang="zh-CN"/>
              <a:t>2.4.2 </a:t>
            </a:r>
            <a:r>
              <a:rPr lang="zh-CN" altLang="en-US"/>
              <a:t>集群硬件配置</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3F10C2-A4BE-42B8-BA98-FC62572ADFA4}"/>
              </a:ext>
            </a:extLst>
          </p:cNvPr>
          <p:cNvSpPr>
            <a:spLocks noGrp="1"/>
          </p:cNvSpPr>
          <p:nvPr>
            <p:ph idx="1"/>
          </p:nvPr>
        </p:nvSpPr>
        <p:spPr>
          <a:xfrm>
            <a:off x="527051" y="1536412"/>
            <a:ext cx="11137899" cy="4844916"/>
          </a:xfrm>
        </p:spPr>
        <p:txBody>
          <a:bodyPr>
            <a:noAutofit/>
          </a:bodyPr>
          <a:lstStyle/>
          <a:p>
            <a:r>
              <a:rPr lang="en-US" altLang="zh-CN" sz="2000" dirty="0"/>
              <a:t>Hadoop</a:t>
            </a:r>
            <a:r>
              <a:rPr lang="zh-CN" altLang="en-US" sz="2000" dirty="0"/>
              <a:t>集群规模可大可小，初始时，可以从一个较小规模的集群开始，比如包含</a:t>
            </a:r>
            <a:r>
              <a:rPr lang="en-US" altLang="zh-CN" sz="2000" dirty="0"/>
              <a:t>10</a:t>
            </a:r>
            <a:r>
              <a:rPr lang="zh-CN" altLang="en-US" sz="2000" dirty="0"/>
              <a:t>个节点，然后，规模随着存储器和计算需求的扩大而扩大</a:t>
            </a:r>
          </a:p>
          <a:p>
            <a:r>
              <a:rPr lang="zh-CN" altLang="en-US" sz="2000" dirty="0"/>
              <a:t>如果数据每周增大</a:t>
            </a:r>
            <a:r>
              <a:rPr lang="en-US" altLang="zh-CN" sz="2000" dirty="0"/>
              <a:t>1TB</a:t>
            </a:r>
            <a:r>
              <a:rPr lang="zh-CN" altLang="en-US" sz="2000" dirty="0"/>
              <a:t>，并且有三个</a:t>
            </a:r>
            <a:r>
              <a:rPr lang="en-US" altLang="zh-CN" sz="2000" dirty="0"/>
              <a:t>HDFS</a:t>
            </a:r>
            <a:r>
              <a:rPr lang="zh-CN" altLang="en-US" sz="2000" dirty="0"/>
              <a:t>副本，然后每周需要一个额外的</a:t>
            </a:r>
            <a:r>
              <a:rPr lang="en-US" altLang="zh-CN" sz="2000" dirty="0"/>
              <a:t>3TB</a:t>
            </a:r>
            <a:r>
              <a:rPr lang="zh-CN" altLang="en-US" sz="2000" dirty="0"/>
              <a:t>作为原始数据存储。要允许一些中间文件和日志（假定</a:t>
            </a:r>
            <a:r>
              <a:rPr lang="en-US" altLang="zh-CN" sz="2000" dirty="0"/>
              <a:t>30%</a:t>
            </a:r>
            <a:r>
              <a:rPr lang="zh-CN" altLang="en-US" sz="2000" dirty="0"/>
              <a:t>）的空间，由此，可以算出每周大约需要增加一台新机器。存储两年数据的集群，大约需要</a:t>
            </a:r>
            <a:r>
              <a:rPr lang="en-US" altLang="zh-CN" sz="2000" dirty="0"/>
              <a:t>100</a:t>
            </a:r>
            <a:r>
              <a:rPr lang="zh-CN" altLang="en-US" sz="2000" dirty="0"/>
              <a:t>台机器</a:t>
            </a:r>
          </a:p>
          <a:p>
            <a:r>
              <a:rPr lang="zh-CN" altLang="en-US" sz="2000" dirty="0"/>
              <a:t>对于一个小的集群，名称节点（</a:t>
            </a:r>
            <a:r>
              <a:rPr lang="en-US" altLang="zh-CN" sz="2000" dirty="0" err="1"/>
              <a:t>NameNode</a:t>
            </a:r>
            <a:r>
              <a:rPr lang="zh-CN" altLang="en-US" sz="2000" dirty="0"/>
              <a:t>）和</a:t>
            </a:r>
            <a:r>
              <a:rPr lang="en-US" altLang="zh-CN" sz="2000" dirty="0" err="1"/>
              <a:t>JobTracker</a:t>
            </a:r>
            <a:r>
              <a:rPr lang="zh-CN" altLang="en-US" sz="2000" dirty="0"/>
              <a:t>运行在单个节点上，通常是可以接受的。但是，随着集群和存储在</a:t>
            </a:r>
            <a:r>
              <a:rPr lang="en-US" altLang="zh-CN" sz="2000" dirty="0"/>
              <a:t>HDFS</a:t>
            </a:r>
            <a:r>
              <a:rPr lang="zh-CN" altLang="en-US" sz="2000" dirty="0"/>
              <a:t>中的文件数量的增加，名称节点需要更多的主存，这时，名称节点和</a:t>
            </a:r>
            <a:r>
              <a:rPr lang="en-US" altLang="zh-CN" sz="2000" dirty="0" err="1"/>
              <a:t>JobTracker</a:t>
            </a:r>
            <a:r>
              <a:rPr lang="zh-CN" altLang="en-US" sz="2000" dirty="0"/>
              <a:t>就需要运行在不同的节点上</a:t>
            </a:r>
          </a:p>
          <a:p>
            <a:r>
              <a:rPr lang="zh-CN" altLang="en-US" sz="2000" dirty="0"/>
              <a:t>第二名称节点（</a:t>
            </a:r>
            <a:r>
              <a:rPr lang="en-US" altLang="zh-CN" sz="2000" dirty="0" err="1"/>
              <a:t>SecondaryNameNode</a:t>
            </a:r>
            <a:r>
              <a:rPr lang="zh-CN" altLang="en-US" sz="2000" dirty="0"/>
              <a:t>）会和名称节点可以运行在相同的机器上，但是，由于第二名称节点和名称节点几乎具有相同的主存需求，因此，二者最好运行在不同节点上</a:t>
            </a:r>
          </a:p>
          <a:p>
            <a:endParaRPr lang="zh-CN" altLang="en-US" sz="2000" dirty="0"/>
          </a:p>
          <a:p>
            <a:endParaRPr lang="zh-CN" altLang="en-US" sz="2000" dirty="0"/>
          </a:p>
        </p:txBody>
      </p:sp>
      <p:sp>
        <p:nvSpPr>
          <p:cNvPr id="41986" name="标题 2">
            <a:extLst>
              <a:ext uri="{FF2B5EF4-FFF2-40B4-BE49-F238E27FC236}">
                <a16:creationId xmlns:a16="http://schemas.microsoft.com/office/drawing/2014/main" id="{38068FA3-FBD7-4F04-B6BA-6185AE6DC125}"/>
              </a:ext>
            </a:extLst>
          </p:cNvPr>
          <p:cNvSpPr>
            <a:spLocks noGrp="1"/>
          </p:cNvSpPr>
          <p:nvPr>
            <p:ph type="title"/>
          </p:nvPr>
        </p:nvSpPr>
        <p:spPr/>
        <p:txBody>
          <a:bodyPr/>
          <a:lstStyle/>
          <a:p>
            <a:r>
              <a:rPr lang="en-US" altLang="zh-CN"/>
              <a:t>2.4.3 </a:t>
            </a:r>
            <a:r>
              <a:rPr lang="zh-CN" altLang="en-US"/>
              <a:t>集群规模要多大</a:t>
            </a:r>
            <a:r>
              <a:rPr lang="en-US" altLang="zh-CN"/>
              <a:t> </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图片 5" descr="_架(01-22-15-12-55).jpg">
            <a:extLst>
              <a:ext uri="{FF2B5EF4-FFF2-40B4-BE49-F238E27FC236}">
                <a16:creationId xmlns:a16="http://schemas.microsoft.com/office/drawing/2014/main" id="{9EBB81FC-A8CE-4114-A391-6A8BAEF8A5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971800"/>
            <a:ext cx="60198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a:extLst>
              <a:ext uri="{FF2B5EF4-FFF2-40B4-BE49-F238E27FC236}">
                <a16:creationId xmlns:a16="http://schemas.microsoft.com/office/drawing/2014/main" id="{0AA0D206-7BE2-4C3E-AE08-3C9CC2BD42ED}"/>
              </a:ext>
            </a:extLst>
          </p:cNvPr>
          <p:cNvSpPr>
            <a:spLocks noGrp="1"/>
          </p:cNvSpPr>
          <p:nvPr>
            <p:ph idx="1"/>
          </p:nvPr>
        </p:nvSpPr>
        <p:spPr/>
        <p:txBody>
          <a:bodyPr>
            <a:normAutofit/>
          </a:bodyPr>
          <a:lstStyle/>
          <a:p>
            <a:r>
              <a:rPr lang="zh-CN" altLang="en-US" sz="2000" dirty="0"/>
              <a:t>普通的</a:t>
            </a:r>
            <a:r>
              <a:rPr lang="en-US" altLang="zh-CN" sz="2000" dirty="0"/>
              <a:t>Hadoop</a:t>
            </a:r>
            <a:r>
              <a:rPr lang="zh-CN" altLang="en-US" sz="2000" dirty="0"/>
              <a:t>集群结构由一个两阶网络构成</a:t>
            </a:r>
          </a:p>
          <a:p>
            <a:r>
              <a:rPr lang="zh-CN" altLang="en-US" sz="2000" dirty="0"/>
              <a:t>每个机架（</a:t>
            </a:r>
            <a:r>
              <a:rPr lang="en-US" altLang="zh-CN" sz="2000" dirty="0"/>
              <a:t>Rack</a:t>
            </a:r>
            <a:r>
              <a:rPr lang="zh-CN" altLang="en-US" sz="2000" dirty="0"/>
              <a:t>）有</a:t>
            </a:r>
            <a:r>
              <a:rPr lang="en-US" altLang="zh-CN" sz="2000" dirty="0"/>
              <a:t>30-40</a:t>
            </a:r>
            <a:r>
              <a:rPr lang="zh-CN" altLang="en-US" sz="2000" dirty="0"/>
              <a:t>个服务器，配置一个</a:t>
            </a:r>
            <a:r>
              <a:rPr lang="en-US" altLang="zh-CN" sz="2000" dirty="0"/>
              <a:t>1GB</a:t>
            </a:r>
            <a:r>
              <a:rPr lang="zh-CN" altLang="en-US" sz="2000" dirty="0"/>
              <a:t>的交换机，并向上传输到一个核心交换机或者路由器（</a:t>
            </a:r>
            <a:r>
              <a:rPr lang="en-US" altLang="zh-CN" sz="2000" dirty="0"/>
              <a:t>1GB</a:t>
            </a:r>
            <a:r>
              <a:rPr lang="zh-CN" altLang="en-US" sz="2000" dirty="0"/>
              <a:t>或以上）</a:t>
            </a:r>
          </a:p>
          <a:p>
            <a:r>
              <a:rPr lang="zh-CN" altLang="en-US" sz="2000" dirty="0"/>
              <a:t>在相同的机架中的节点间的带宽的总和，要大于不同机架间的节点间的带宽总和</a:t>
            </a:r>
          </a:p>
          <a:p>
            <a:endParaRPr lang="zh-CN" altLang="en-US" sz="2000" dirty="0"/>
          </a:p>
        </p:txBody>
      </p:sp>
      <p:sp>
        <p:nvSpPr>
          <p:cNvPr id="43010" name="标题 2">
            <a:extLst>
              <a:ext uri="{FF2B5EF4-FFF2-40B4-BE49-F238E27FC236}">
                <a16:creationId xmlns:a16="http://schemas.microsoft.com/office/drawing/2014/main" id="{D035AE1C-90E1-44DD-A4D0-37AA189F10A0}"/>
              </a:ext>
            </a:extLst>
          </p:cNvPr>
          <p:cNvSpPr>
            <a:spLocks noGrp="1"/>
          </p:cNvSpPr>
          <p:nvPr>
            <p:ph type="title"/>
          </p:nvPr>
        </p:nvSpPr>
        <p:spPr/>
        <p:txBody>
          <a:bodyPr/>
          <a:lstStyle/>
          <a:p>
            <a:r>
              <a:rPr lang="en-US" altLang="zh-CN"/>
              <a:t>2.4.4 </a:t>
            </a:r>
            <a:r>
              <a:rPr lang="zh-CN" altLang="en-US"/>
              <a:t>集群网络拓扑</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4E5627-C41B-411B-8108-0C797D7DF59C}"/>
              </a:ext>
            </a:extLst>
          </p:cNvPr>
          <p:cNvSpPr>
            <a:spLocks noGrp="1"/>
          </p:cNvSpPr>
          <p:nvPr>
            <p:ph idx="1"/>
          </p:nvPr>
        </p:nvSpPr>
        <p:spPr/>
        <p:txBody>
          <a:bodyPr>
            <a:normAutofit/>
          </a:bodyPr>
          <a:lstStyle/>
          <a:p>
            <a:pPr marL="0" indent="0">
              <a:buNone/>
            </a:pPr>
            <a:r>
              <a:rPr lang="zh-CN" altLang="en-US" dirty="0"/>
              <a:t>采购好相关的硬件设备后，就可以把硬件装入机架，安装并运行</a:t>
            </a:r>
            <a:r>
              <a:rPr lang="en-US" altLang="zh-CN" dirty="0"/>
              <a:t>Hadoop</a:t>
            </a:r>
          </a:p>
          <a:p>
            <a:pPr marL="0" indent="0">
              <a:buNone/>
            </a:pPr>
            <a:r>
              <a:rPr lang="zh-CN" altLang="en-US" dirty="0"/>
              <a:t>安装</a:t>
            </a:r>
            <a:r>
              <a:rPr lang="en-US" altLang="zh-CN" dirty="0"/>
              <a:t>Hadoop</a:t>
            </a:r>
            <a:r>
              <a:rPr lang="zh-CN" altLang="en-US" dirty="0"/>
              <a:t>有多种方法：</a:t>
            </a:r>
            <a:endParaRPr lang="en-US" altLang="zh-CN" dirty="0"/>
          </a:p>
          <a:p>
            <a:pPr marL="0" indent="0">
              <a:buNone/>
            </a:pPr>
            <a:r>
              <a:rPr lang="zh-CN" altLang="en-US" dirty="0"/>
              <a:t>（</a:t>
            </a:r>
            <a:r>
              <a:rPr lang="en-US" altLang="zh-CN" dirty="0"/>
              <a:t>1</a:t>
            </a:r>
            <a:r>
              <a:rPr lang="zh-CN" altLang="en-US" dirty="0"/>
              <a:t>）手动安装</a:t>
            </a:r>
            <a:endParaRPr lang="en-US" altLang="zh-CN" dirty="0"/>
          </a:p>
          <a:p>
            <a:pPr marL="0" indent="0">
              <a:buNone/>
            </a:pPr>
            <a:r>
              <a:rPr lang="zh-CN" altLang="en-US" dirty="0"/>
              <a:t>（</a:t>
            </a:r>
            <a:r>
              <a:rPr lang="en-US" altLang="zh-CN" dirty="0"/>
              <a:t>2</a:t>
            </a:r>
            <a:r>
              <a:rPr lang="zh-CN" altLang="en-US" dirty="0"/>
              <a:t>）自动化安装</a:t>
            </a:r>
            <a:endParaRPr lang="en-US" altLang="zh-CN" dirty="0"/>
          </a:p>
          <a:p>
            <a:pPr marL="342900" lvl="1" indent="-342900">
              <a:lnSpc>
                <a:spcPct val="110000"/>
              </a:lnSpc>
              <a:buSzPct val="70000"/>
              <a:buFont typeface="Wingdings" panose="05000000000000000000" pitchFamily="2" charset="2"/>
              <a:buChar char="v"/>
            </a:pPr>
            <a:r>
              <a:rPr lang="zh-CN" altLang="en-US" sz="2000" dirty="0"/>
              <a:t>为了缓解安装和维护每个节点上相同的软件的负担，可以使用一个自动化方法实现完全自动化安装，比如</a:t>
            </a:r>
            <a:r>
              <a:rPr lang="en-US" altLang="zh-CN" sz="2000" dirty="0"/>
              <a:t>Red Hat Linux’ Kickstart</a:t>
            </a:r>
            <a:r>
              <a:rPr lang="zh-CN" altLang="en-US" sz="2000" dirty="0"/>
              <a:t>、</a:t>
            </a:r>
            <a:r>
              <a:rPr lang="en-US" altLang="zh-CN" sz="2000" dirty="0"/>
              <a:t>Debian</a:t>
            </a:r>
            <a:r>
              <a:rPr lang="zh-CN" altLang="en-US" sz="2000" dirty="0"/>
              <a:t>或者</a:t>
            </a:r>
            <a:r>
              <a:rPr lang="en-US" altLang="zh-CN" sz="2000" dirty="0"/>
              <a:t>Docker</a:t>
            </a:r>
          </a:p>
          <a:p>
            <a:pPr marL="342900" lvl="1" indent="-342900">
              <a:lnSpc>
                <a:spcPct val="110000"/>
              </a:lnSpc>
              <a:buSzPct val="70000"/>
              <a:buFont typeface="Wingdings" panose="05000000000000000000" pitchFamily="2" charset="2"/>
              <a:buChar char="v"/>
            </a:pPr>
            <a:r>
              <a:rPr lang="zh-CN" altLang="en-US" sz="2000" dirty="0"/>
              <a:t>自动化安装部署工具，会通过记录在安装过程中对于各个选项的回答来完成自动化安装过程。</a:t>
            </a:r>
          </a:p>
          <a:p>
            <a:endParaRPr lang="zh-CN" altLang="en-US" dirty="0"/>
          </a:p>
        </p:txBody>
      </p:sp>
      <p:sp>
        <p:nvSpPr>
          <p:cNvPr id="44034" name="标题 2">
            <a:extLst>
              <a:ext uri="{FF2B5EF4-FFF2-40B4-BE49-F238E27FC236}">
                <a16:creationId xmlns:a16="http://schemas.microsoft.com/office/drawing/2014/main" id="{8D070DC8-8129-40ED-B45D-66BA41017256}"/>
              </a:ext>
            </a:extLst>
          </p:cNvPr>
          <p:cNvSpPr>
            <a:spLocks noGrp="1"/>
          </p:cNvSpPr>
          <p:nvPr>
            <p:ph type="title"/>
          </p:nvPr>
        </p:nvSpPr>
        <p:spPr/>
        <p:txBody>
          <a:bodyPr/>
          <a:lstStyle/>
          <a:p>
            <a:r>
              <a:rPr lang="en-US" altLang="zh-CN"/>
              <a:t>2.4.5 </a:t>
            </a:r>
            <a:r>
              <a:rPr lang="zh-CN" altLang="en-US"/>
              <a:t>集群的建立与安装</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5007E0-DC77-482B-BBDE-4C14E44DC7EC}"/>
              </a:ext>
            </a:extLst>
          </p:cNvPr>
          <p:cNvSpPr>
            <a:spLocks noGrp="1"/>
          </p:cNvSpPr>
          <p:nvPr>
            <p:ph idx="1"/>
          </p:nvPr>
        </p:nvSpPr>
        <p:spPr/>
        <p:txBody>
          <a:bodyPr/>
          <a:lstStyle/>
          <a:p>
            <a:r>
              <a:rPr lang="zh-CN" altLang="en-US" dirty="0"/>
              <a:t>如何判断一个</a:t>
            </a:r>
            <a:r>
              <a:rPr lang="en-US" altLang="zh-CN" dirty="0"/>
              <a:t>Hadoop</a:t>
            </a:r>
            <a:r>
              <a:rPr lang="zh-CN" altLang="en-US" dirty="0"/>
              <a:t>集群是否已经正确安装？可以运行基准测试</a:t>
            </a:r>
          </a:p>
          <a:p>
            <a:r>
              <a:rPr lang="en-US" altLang="zh-CN" dirty="0"/>
              <a:t>Hadoop</a:t>
            </a:r>
            <a:r>
              <a:rPr lang="zh-CN" altLang="en-US" dirty="0"/>
              <a:t>自带有一些基准测试程序，被打包在测试程序</a:t>
            </a:r>
            <a:r>
              <a:rPr lang="en-US" altLang="zh-CN" dirty="0"/>
              <a:t>JAR</a:t>
            </a:r>
            <a:r>
              <a:rPr lang="zh-CN" altLang="en-US" dirty="0"/>
              <a:t>文件中</a:t>
            </a:r>
          </a:p>
          <a:p>
            <a:r>
              <a:rPr lang="zh-CN" altLang="en-US" dirty="0"/>
              <a:t>用</a:t>
            </a:r>
            <a:r>
              <a:rPr lang="en-US" altLang="zh-CN" dirty="0" err="1"/>
              <a:t>TestDFSIO</a:t>
            </a:r>
            <a:r>
              <a:rPr lang="zh-CN" altLang="en-US" dirty="0"/>
              <a:t>基准测试，来测试</a:t>
            </a:r>
            <a:r>
              <a:rPr lang="en-US" altLang="zh-CN" dirty="0"/>
              <a:t>HDFS</a:t>
            </a:r>
            <a:r>
              <a:rPr lang="zh-CN" altLang="en-US" dirty="0"/>
              <a:t>的</a:t>
            </a:r>
            <a:r>
              <a:rPr lang="en-US" altLang="zh-CN" dirty="0"/>
              <a:t>IO</a:t>
            </a:r>
            <a:r>
              <a:rPr lang="zh-CN" altLang="en-US" dirty="0"/>
              <a:t>性能</a:t>
            </a:r>
          </a:p>
          <a:p>
            <a:r>
              <a:rPr lang="zh-CN" altLang="en-US" dirty="0"/>
              <a:t>用排序测试</a:t>
            </a:r>
            <a:r>
              <a:rPr lang="en-US" altLang="zh-CN" dirty="0"/>
              <a:t>MapReduce</a:t>
            </a:r>
            <a:r>
              <a:rPr lang="zh-CN" altLang="en-US" dirty="0"/>
              <a:t>：</a:t>
            </a:r>
            <a:r>
              <a:rPr lang="en-US" altLang="zh-CN" dirty="0"/>
              <a:t>Hadoop</a:t>
            </a:r>
            <a:r>
              <a:rPr lang="zh-CN" altLang="en-US" dirty="0"/>
              <a:t>自带一个部分排序的程序，这个测试过程的整个数据集都会通过洗牌（</a:t>
            </a:r>
            <a:r>
              <a:rPr lang="en-US" altLang="zh-CN" dirty="0"/>
              <a:t>Shuffle</a:t>
            </a:r>
            <a:r>
              <a:rPr lang="zh-CN" altLang="en-US" dirty="0"/>
              <a:t>）传输至</a:t>
            </a:r>
            <a:r>
              <a:rPr lang="en-US" altLang="zh-CN" dirty="0"/>
              <a:t>Reducer</a:t>
            </a:r>
            <a:r>
              <a:rPr lang="zh-CN" altLang="en-US" dirty="0"/>
              <a:t>，可以充分测试</a:t>
            </a:r>
            <a:r>
              <a:rPr lang="en-US" altLang="zh-CN" dirty="0"/>
              <a:t>MapReduce</a:t>
            </a:r>
            <a:r>
              <a:rPr lang="zh-CN" altLang="en-US" dirty="0"/>
              <a:t>的性能</a:t>
            </a:r>
          </a:p>
          <a:p>
            <a:endParaRPr lang="zh-CN" altLang="en-US" dirty="0"/>
          </a:p>
          <a:p>
            <a:endParaRPr lang="zh-CN" altLang="en-US" dirty="0"/>
          </a:p>
        </p:txBody>
      </p:sp>
      <p:sp>
        <p:nvSpPr>
          <p:cNvPr id="45058" name="标题 2">
            <a:extLst>
              <a:ext uri="{FF2B5EF4-FFF2-40B4-BE49-F238E27FC236}">
                <a16:creationId xmlns:a16="http://schemas.microsoft.com/office/drawing/2014/main" id="{7D32EFAE-CD6D-4FC8-B0E8-63BB98A45382}"/>
              </a:ext>
            </a:extLst>
          </p:cNvPr>
          <p:cNvSpPr>
            <a:spLocks noGrp="1"/>
          </p:cNvSpPr>
          <p:nvPr>
            <p:ph type="title"/>
          </p:nvPr>
        </p:nvSpPr>
        <p:spPr/>
        <p:txBody>
          <a:bodyPr/>
          <a:lstStyle/>
          <a:p>
            <a:r>
              <a:rPr lang="en-US" altLang="zh-CN"/>
              <a:t>2.4.6 Hadoop</a:t>
            </a:r>
            <a:r>
              <a:rPr lang="zh-CN" altLang="en-US"/>
              <a:t>集群基准测试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30331D-795D-415F-889A-E0BFBF963006}"/>
              </a:ext>
            </a:extLst>
          </p:cNvPr>
          <p:cNvSpPr>
            <a:spLocks noGrp="1"/>
          </p:cNvSpPr>
          <p:nvPr>
            <p:ph idx="1"/>
          </p:nvPr>
        </p:nvSpPr>
        <p:spPr/>
        <p:txBody>
          <a:bodyPr>
            <a:normAutofit/>
          </a:bodyPr>
          <a:lstStyle/>
          <a:p>
            <a:r>
              <a:rPr lang="en-US" altLang="zh-CN" sz="2400" dirty="0"/>
              <a:t>Hadoop</a:t>
            </a:r>
            <a:r>
              <a:rPr lang="zh-CN" altLang="en-US" sz="2400" dirty="0"/>
              <a:t>不仅可以运行在企业内部的集群中，也可以运行在云计算环境中</a:t>
            </a:r>
          </a:p>
          <a:p>
            <a:r>
              <a:rPr lang="zh-CN" altLang="en-US" sz="2400" dirty="0"/>
              <a:t>可以在</a:t>
            </a:r>
            <a:r>
              <a:rPr lang="en-US" altLang="zh-CN" sz="2400" dirty="0"/>
              <a:t>Amazon EC2</a:t>
            </a:r>
            <a:r>
              <a:rPr lang="zh-CN" altLang="en-US" sz="2400" dirty="0"/>
              <a:t>中运行</a:t>
            </a:r>
            <a:r>
              <a:rPr lang="en-US" altLang="zh-CN" sz="2400" dirty="0"/>
              <a:t>Hadoop</a:t>
            </a:r>
            <a:r>
              <a:rPr lang="zh-CN" altLang="en-US" sz="2400" dirty="0"/>
              <a:t>。</a:t>
            </a:r>
            <a:r>
              <a:rPr lang="en-US" altLang="zh-CN" sz="2400" dirty="0"/>
              <a:t>EC2</a:t>
            </a:r>
            <a:r>
              <a:rPr lang="zh-CN" altLang="en-US" sz="2400" dirty="0"/>
              <a:t>是一个计算服务，允许客户租用计算机（实例），来运行自己的应用。客户可以按需运行或终止实例，并且按照实际使用情况来付费</a:t>
            </a:r>
          </a:p>
          <a:p>
            <a:r>
              <a:rPr lang="en-US" altLang="zh-CN" sz="2400" dirty="0"/>
              <a:t>Hadoop</a:t>
            </a:r>
            <a:r>
              <a:rPr lang="zh-CN" altLang="en-US" sz="2400" dirty="0"/>
              <a:t>自带有一套脚本，用于在</a:t>
            </a:r>
            <a:r>
              <a:rPr lang="en-US" altLang="zh-CN" sz="2400" dirty="0"/>
              <a:t>EC2</a:t>
            </a:r>
            <a:r>
              <a:rPr lang="zh-CN" altLang="en-US" sz="2400" dirty="0"/>
              <a:t>上面运行</a:t>
            </a:r>
            <a:r>
              <a:rPr lang="en-US" altLang="zh-CN" sz="2400" dirty="0"/>
              <a:t>Hadoop</a:t>
            </a:r>
          </a:p>
          <a:p>
            <a:r>
              <a:rPr lang="zh-CN" altLang="en-US" sz="2400" dirty="0"/>
              <a:t>在</a:t>
            </a:r>
            <a:r>
              <a:rPr lang="en-US" altLang="zh-CN" sz="2400" dirty="0"/>
              <a:t>EC2</a:t>
            </a:r>
            <a:r>
              <a:rPr lang="zh-CN" altLang="en-US" sz="2400" dirty="0"/>
              <a:t>上运行</a:t>
            </a:r>
            <a:r>
              <a:rPr lang="en-US" altLang="zh-CN" sz="2400" dirty="0"/>
              <a:t>Hadoop</a:t>
            </a:r>
            <a:r>
              <a:rPr lang="zh-CN" altLang="en-US" sz="2400" dirty="0"/>
              <a:t>尤其适用于一些工作流。例如，在</a:t>
            </a:r>
            <a:r>
              <a:rPr lang="en-US" altLang="zh-CN" sz="2400" dirty="0"/>
              <a:t>Amazon S3</a:t>
            </a:r>
            <a:r>
              <a:rPr lang="zh-CN" altLang="en-US" sz="2400" dirty="0"/>
              <a:t>中存储数据，在</a:t>
            </a:r>
            <a:r>
              <a:rPr lang="en-US" altLang="zh-CN" sz="2400" dirty="0"/>
              <a:t>EC2</a:t>
            </a:r>
            <a:r>
              <a:rPr lang="zh-CN" altLang="en-US" sz="2400" dirty="0"/>
              <a:t>上运行集群，在集群中运行</a:t>
            </a:r>
            <a:r>
              <a:rPr lang="en-US" altLang="zh-CN" sz="2400" dirty="0"/>
              <a:t>MapReduce</a:t>
            </a:r>
            <a:r>
              <a:rPr lang="zh-CN" altLang="en-US" sz="2400" dirty="0"/>
              <a:t>作业，读取存储在</a:t>
            </a:r>
            <a:r>
              <a:rPr lang="en-US" altLang="zh-CN" sz="2400" dirty="0"/>
              <a:t>S3</a:t>
            </a:r>
            <a:r>
              <a:rPr lang="zh-CN" altLang="en-US" sz="2400" dirty="0"/>
              <a:t>中的数据，最后，在关闭集群之前将输出写回</a:t>
            </a:r>
            <a:r>
              <a:rPr lang="en-US" altLang="zh-CN" sz="2400" dirty="0"/>
              <a:t>S3</a:t>
            </a:r>
            <a:r>
              <a:rPr lang="zh-CN" altLang="en-US" sz="2400" dirty="0"/>
              <a:t>中；如果长期使用集群，复制</a:t>
            </a:r>
            <a:r>
              <a:rPr lang="en-US" altLang="zh-CN" sz="2400" dirty="0"/>
              <a:t>S3</a:t>
            </a:r>
            <a:r>
              <a:rPr lang="zh-CN" altLang="en-US" sz="2400" dirty="0"/>
              <a:t>数据到运行在</a:t>
            </a:r>
            <a:r>
              <a:rPr lang="en-US" altLang="zh-CN" sz="2400" dirty="0"/>
              <a:t>EC2</a:t>
            </a:r>
            <a:r>
              <a:rPr lang="zh-CN" altLang="en-US" sz="2400" dirty="0"/>
              <a:t>上的</a:t>
            </a:r>
            <a:r>
              <a:rPr lang="en-US" altLang="zh-CN" sz="2400" dirty="0"/>
              <a:t>HDFS</a:t>
            </a:r>
            <a:r>
              <a:rPr lang="zh-CN" altLang="en-US" sz="2400" dirty="0"/>
              <a:t>中，则可以使得数据处理更加高效，因为，</a:t>
            </a:r>
            <a:r>
              <a:rPr lang="en-US" altLang="zh-CN" sz="2400" dirty="0"/>
              <a:t>HDFS</a:t>
            </a:r>
            <a:r>
              <a:rPr lang="zh-CN" altLang="en-US" sz="2400" dirty="0"/>
              <a:t>可以充分利用数据的位置，</a:t>
            </a:r>
            <a:r>
              <a:rPr lang="en-US" altLang="zh-CN" sz="2400" dirty="0"/>
              <a:t>S3</a:t>
            </a:r>
            <a:r>
              <a:rPr lang="zh-CN" altLang="en-US" sz="2400" dirty="0"/>
              <a:t>则做不到，因为，</a:t>
            </a:r>
            <a:r>
              <a:rPr lang="en-US" altLang="zh-CN" sz="2400" dirty="0"/>
              <a:t>S3</a:t>
            </a:r>
            <a:r>
              <a:rPr lang="zh-CN" altLang="en-US" sz="2400" dirty="0"/>
              <a:t>与</a:t>
            </a:r>
            <a:r>
              <a:rPr lang="en-US" altLang="zh-CN" sz="2400" dirty="0"/>
              <a:t>EC2</a:t>
            </a:r>
            <a:r>
              <a:rPr lang="zh-CN" altLang="en-US" sz="2400" dirty="0"/>
              <a:t>的存储不在同一个节点上</a:t>
            </a:r>
          </a:p>
          <a:p>
            <a:endParaRPr lang="zh-CN" altLang="en-US" sz="2400" dirty="0"/>
          </a:p>
        </p:txBody>
      </p:sp>
      <p:sp>
        <p:nvSpPr>
          <p:cNvPr id="46082" name="标题 2">
            <a:extLst>
              <a:ext uri="{FF2B5EF4-FFF2-40B4-BE49-F238E27FC236}">
                <a16:creationId xmlns:a16="http://schemas.microsoft.com/office/drawing/2014/main" id="{1D9D465B-9CA0-4A79-9977-6E7754726E4A}"/>
              </a:ext>
            </a:extLst>
          </p:cNvPr>
          <p:cNvSpPr>
            <a:spLocks noGrp="1"/>
          </p:cNvSpPr>
          <p:nvPr>
            <p:ph type="title"/>
          </p:nvPr>
        </p:nvSpPr>
        <p:spPr/>
        <p:txBody>
          <a:bodyPr/>
          <a:lstStyle/>
          <a:p>
            <a:r>
              <a:rPr lang="en-US" altLang="zh-CN"/>
              <a:t>2.4.7 </a:t>
            </a:r>
            <a:r>
              <a:rPr lang="zh-CN" altLang="en-US"/>
              <a:t>在云计算环境中使用</a:t>
            </a:r>
            <a:r>
              <a:rPr lang="en-US" altLang="zh-CN"/>
              <a:t>Hadoop</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8E023EC9-5399-4260-8CD0-0F58CC9C2C3B}"/>
              </a:ext>
            </a:extLst>
          </p:cNvPr>
          <p:cNvSpPr>
            <a:spLocks noGrp="1" noChangeArrowheads="1"/>
          </p:cNvSpPr>
          <p:nvPr>
            <p:ph idx="1"/>
          </p:nvPr>
        </p:nvSpPr>
        <p:spPr/>
        <p:txBody>
          <a:bodyPr/>
          <a:lstStyle/>
          <a:p>
            <a:pPr>
              <a:lnSpc>
                <a:spcPct val="80000"/>
              </a:lnSpc>
            </a:pPr>
            <a:r>
              <a:rPr lang="en-US" altLang="zh-CN" sz="2000"/>
              <a:t>Hadoop</a:t>
            </a:r>
            <a:r>
              <a:rPr lang="zh-CN" altLang="en-US" sz="2000"/>
              <a:t>被视为事实上的大数据处理标准，本章介绍了</a:t>
            </a:r>
            <a:r>
              <a:rPr lang="en-US" altLang="zh-CN" sz="2000"/>
              <a:t>Hadoop</a:t>
            </a:r>
            <a:r>
              <a:rPr lang="zh-CN" altLang="en-US" sz="2000"/>
              <a:t>的发展历程，并阐述了</a:t>
            </a:r>
            <a:r>
              <a:rPr lang="en-US" altLang="zh-CN" sz="2000"/>
              <a:t>Hadoop</a:t>
            </a:r>
            <a:r>
              <a:rPr lang="zh-CN" altLang="en-US" sz="2000"/>
              <a:t>的高可靠性、高效性、高可扩展性、高容错性、成本低、运行在</a:t>
            </a:r>
            <a:r>
              <a:rPr lang="en-US" altLang="zh-CN" sz="2000"/>
              <a:t>Linux</a:t>
            </a:r>
            <a:r>
              <a:rPr lang="zh-CN" altLang="en-US" sz="2000"/>
              <a:t>平台上、支持多种编程语言等特性</a:t>
            </a:r>
          </a:p>
          <a:p>
            <a:pPr>
              <a:lnSpc>
                <a:spcPct val="80000"/>
              </a:lnSpc>
            </a:pPr>
            <a:r>
              <a:rPr lang="en-US" altLang="zh-CN" sz="2000"/>
              <a:t>Hadoop</a:t>
            </a:r>
            <a:r>
              <a:rPr lang="zh-CN" altLang="en-US" sz="2000"/>
              <a:t>目前已经在各个领域得到了广泛的应用，雅虎、</a:t>
            </a:r>
            <a:r>
              <a:rPr lang="en-US" altLang="zh-CN" sz="2000"/>
              <a:t>Facebook</a:t>
            </a:r>
            <a:r>
              <a:rPr lang="zh-CN" altLang="en-US" sz="2000"/>
              <a:t>、百度、淘宝、网易等公司都建立了自己的</a:t>
            </a:r>
            <a:r>
              <a:rPr lang="en-US" altLang="zh-CN" sz="2000"/>
              <a:t>Hadoop</a:t>
            </a:r>
            <a:r>
              <a:rPr lang="zh-CN" altLang="en-US" sz="2000"/>
              <a:t>集群</a:t>
            </a:r>
          </a:p>
          <a:p>
            <a:pPr>
              <a:lnSpc>
                <a:spcPct val="80000"/>
              </a:lnSpc>
            </a:pPr>
            <a:r>
              <a:rPr lang="zh-CN" altLang="en-US" sz="2000"/>
              <a:t>经过多年发展，</a:t>
            </a:r>
            <a:r>
              <a:rPr lang="en-US" altLang="zh-CN" sz="2000"/>
              <a:t>Hadoop</a:t>
            </a:r>
            <a:r>
              <a:rPr lang="zh-CN" altLang="en-US" sz="2000"/>
              <a:t>项目已经变得非常成熟和完善，包括</a:t>
            </a:r>
            <a:r>
              <a:rPr lang="en-US" altLang="zh-CN" sz="2000"/>
              <a:t>Common</a:t>
            </a:r>
            <a:r>
              <a:rPr lang="zh-CN" altLang="en-US" sz="2000"/>
              <a:t>、</a:t>
            </a:r>
            <a:r>
              <a:rPr lang="en-US" altLang="zh-CN" sz="2000"/>
              <a:t>Avro</a:t>
            </a:r>
            <a:r>
              <a:rPr lang="zh-CN" altLang="en-US" sz="2000"/>
              <a:t>、</a:t>
            </a:r>
            <a:r>
              <a:rPr lang="en-US" altLang="zh-CN" sz="2000"/>
              <a:t>Zookeeper</a:t>
            </a:r>
            <a:r>
              <a:rPr lang="zh-CN" altLang="en-US" sz="2000"/>
              <a:t>、</a:t>
            </a:r>
            <a:r>
              <a:rPr lang="en-US" altLang="zh-CN" sz="2000"/>
              <a:t>HDFS</a:t>
            </a:r>
            <a:r>
              <a:rPr lang="zh-CN" altLang="en-US" sz="2000"/>
              <a:t>、</a:t>
            </a:r>
            <a:r>
              <a:rPr lang="en-US" altLang="zh-CN" sz="2000"/>
              <a:t>MapReduce</a:t>
            </a:r>
            <a:r>
              <a:rPr lang="zh-CN" altLang="en-US" sz="2000"/>
              <a:t>、</a:t>
            </a:r>
            <a:r>
              <a:rPr lang="en-US" altLang="zh-CN" sz="2000"/>
              <a:t>HBase</a:t>
            </a:r>
            <a:r>
              <a:rPr lang="zh-CN" altLang="en-US" sz="2000"/>
              <a:t>、</a:t>
            </a:r>
            <a:r>
              <a:rPr lang="en-US" altLang="zh-CN" sz="2000"/>
              <a:t>Hive</a:t>
            </a:r>
            <a:r>
              <a:rPr lang="zh-CN" altLang="en-US" sz="2000"/>
              <a:t>、</a:t>
            </a:r>
            <a:r>
              <a:rPr lang="en-US" altLang="zh-CN" sz="2000"/>
              <a:t>Chukwa</a:t>
            </a:r>
            <a:r>
              <a:rPr lang="zh-CN" altLang="en-US" sz="2000"/>
              <a:t>、</a:t>
            </a:r>
            <a:r>
              <a:rPr lang="en-US" altLang="zh-CN" sz="2000"/>
              <a:t>Pig</a:t>
            </a:r>
            <a:r>
              <a:rPr lang="zh-CN" altLang="en-US" sz="2000"/>
              <a:t>等子项目，其中，</a:t>
            </a:r>
            <a:r>
              <a:rPr lang="en-US" altLang="zh-CN" sz="2000"/>
              <a:t>HDFS</a:t>
            </a:r>
            <a:r>
              <a:rPr lang="zh-CN" altLang="en-US" sz="2000"/>
              <a:t>和</a:t>
            </a:r>
            <a:r>
              <a:rPr lang="en-US" altLang="zh-CN" sz="2000"/>
              <a:t>MapReduce</a:t>
            </a:r>
            <a:r>
              <a:rPr lang="zh-CN" altLang="en-US" sz="2000"/>
              <a:t>是</a:t>
            </a:r>
            <a:r>
              <a:rPr lang="en-US" altLang="zh-CN" sz="2000"/>
              <a:t>Hadoop</a:t>
            </a:r>
            <a:r>
              <a:rPr lang="zh-CN" altLang="en-US" sz="2000"/>
              <a:t>的两大核心组件</a:t>
            </a:r>
          </a:p>
          <a:p>
            <a:pPr>
              <a:lnSpc>
                <a:spcPct val="80000"/>
              </a:lnSpc>
            </a:pPr>
            <a:r>
              <a:rPr lang="zh-CN" altLang="en-US" sz="2000"/>
              <a:t>本章最后介绍了如何在</a:t>
            </a:r>
            <a:r>
              <a:rPr lang="en-US" altLang="zh-CN" sz="2000"/>
              <a:t>Linux</a:t>
            </a:r>
            <a:r>
              <a:rPr lang="zh-CN" altLang="en-US" sz="2000"/>
              <a:t>系统下完成</a:t>
            </a:r>
            <a:r>
              <a:rPr lang="en-US" altLang="zh-CN" sz="2000"/>
              <a:t>Hadoop</a:t>
            </a:r>
            <a:r>
              <a:rPr lang="zh-CN" altLang="en-US" sz="2000"/>
              <a:t>的安装和配置，这个部分是后续章节实践环节的基础</a:t>
            </a:r>
          </a:p>
          <a:p>
            <a:pPr>
              <a:lnSpc>
                <a:spcPct val="80000"/>
              </a:lnSpc>
            </a:pPr>
            <a:endParaRPr lang="zh-CN" altLang="en-US" sz="2000"/>
          </a:p>
        </p:txBody>
      </p:sp>
      <p:sp>
        <p:nvSpPr>
          <p:cNvPr id="47106" name="Rectangle 2">
            <a:extLst>
              <a:ext uri="{FF2B5EF4-FFF2-40B4-BE49-F238E27FC236}">
                <a16:creationId xmlns:a16="http://schemas.microsoft.com/office/drawing/2014/main" id="{F601B453-48C6-433E-BD8E-DBCDB87A5748}"/>
              </a:ext>
            </a:extLst>
          </p:cNvPr>
          <p:cNvSpPr>
            <a:spLocks noGrp="1" noChangeArrowheads="1"/>
          </p:cNvSpPr>
          <p:nvPr>
            <p:ph type="title"/>
          </p:nvPr>
        </p:nvSpPr>
        <p:spPr/>
        <p:txBody>
          <a:bodyPr/>
          <a:lstStyle/>
          <a:p>
            <a:r>
              <a:rPr lang="zh-CN" altLang="en-US"/>
              <a:t>本章小结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C1C514-98F7-4B6D-A259-6773465B9BB5}"/>
              </a:ext>
            </a:extLst>
          </p:cNvPr>
          <p:cNvSpPr>
            <a:spLocks noGrp="1"/>
          </p:cNvSpPr>
          <p:nvPr>
            <p:ph idx="1"/>
          </p:nvPr>
        </p:nvSpPr>
        <p:spPr/>
        <p:txBody>
          <a:bodyPr>
            <a:normAutofit/>
          </a:bodyPr>
          <a:lstStyle/>
          <a:p>
            <a:r>
              <a:rPr lang="en-US" altLang="zh-CN" sz="2400" dirty="0"/>
              <a:t> Hadoop</a:t>
            </a:r>
            <a:r>
              <a:rPr lang="zh-CN" altLang="en-US" sz="2400" dirty="0"/>
              <a:t>最初是由</a:t>
            </a:r>
            <a:r>
              <a:rPr lang="en-US" altLang="zh-CN" sz="2400" dirty="0"/>
              <a:t>Apache Lucene</a:t>
            </a:r>
            <a:r>
              <a:rPr lang="zh-CN" altLang="en-US" sz="2400" dirty="0"/>
              <a:t>项目的创始人</a:t>
            </a:r>
            <a:r>
              <a:rPr lang="en-US" altLang="zh-CN" sz="2400" dirty="0"/>
              <a:t>Doug Cutting</a:t>
            </a:r>
            <a:r>
              <a:rPr lang="zh-CN" altLang="en-US" sz="2400" dirty="0"/>
              <a:t>开发的文本搜索库。</a:t>
            </a:r>
            <a:r>
              <a:rPr lang="en-US" altLang="zh-CN" sz="2400" dirty="0"/>
              <a:t>Hadoop</a:t>
            </a:r>
            <a:r>
              <a:rPr lang="zh-CN" altLang="en-US" sz="2400" dirty="0"/>
              <a:t>源自始于</a:t>
            </a:r>
            <a:r>
              <a:rPr lang="en-US" altLang="zh-CN" sz="2400" dirty="0"/>
              <a:t>2002</a:t>
            </a:r>
            <a:r>
              <a:rPr lang="zh-CN" altLang="en-US" sz="2400" dirty="0"/>
              <a:t>年的</a:t>
            </a:r>
            <a:r>
              <a:rPr lang="en-US" altLang="zh-CN" sz="2400" dirty="0"/>
              <a:t>Apache </a:t>
            </a:r>
            <a:r>
              <a:rPr lang="en-US" altLang="zh-CN" sz="2400" dirty="0" err="1"/>
              <a:t>Nutch</a:t>
            </a:r>
            <a:r>
              <a:rPr lang="zh-CN" altLang="en-US" sz="2400" dirty="0"/>
              <a:t>项目</a:t>
            </a:r>
            <a:r>
              <a:rPr lang="en-US" altLang="zh-CN" sz="2400" dirty="0"/>
              <a:t>——</a:t>
            </a:r>
            <a:r>
              <a:rPr lang="zh-CN" altLang="en-US" sz="2400" dirty="0"/>
              <a:t>一个开源的网络搜索引擎并且也是</a:t>
            </a:r>
            <a:r>
              <a:rPr lang="en-US" altLang="zh-CN" sz="2400" dirty="0"/>
              <a:t>Lucene</a:t>
            </a:r>
            <a:r>
              <a:rPr lang="zh-CN" altLang="en-US" sz="2400" dirty="0"/>
              <a:t>项目的一部分</a:t>
            </a:r>
          </a:p>
          <a:p>
            <a:r>
              <a:rPr lang="zh-CN" altLang="en-US" sz="2400" dirty="0"/>
              <a:t> 在</a:t>
            </a:r>
            <a:r>
              <a:rPr lang="en-US" altLang="zh-CN" sz="2400" dirty="0"/>
              <a:t>2004</a:t>
            </a:r>
            <a:r>
              <a:rPr lang="zh-CN" altLang="en-US" sz="2400" dirty="0"/>
              <a:t>年，</a:t>
            </a:r>
            <a:r>
              <a:rPr lang="en-US" altLang="zh-CN" sz="2400" dirty="0" err="1"/>
              <a:t>Nutch</a:t>
            </a:r>
            <a:r>
              <a:rPr lang="zh-CN" altLang="en-US" sz="2400" dirty="0"/>
              <a:t>项目也模仿</a:t>
            </a:r>
            <a:r>
              <a:rPr lang="en-US" altLang="zh-CN" sz="2400" dirty="0"/>
              <a:t>GFS</a:t>
            </a:r>
            <a:r>
              <a:rPr lang="zh-CN" altLang="en-US" sz="2400" dirty="0"/>
              <a:t>开发了自己的分布式文件系统</a:t>
            </a:r>
            <a:r>
              <a:rPr lang="en-US" altLang="zh-CN" sz="2400" dirty="0"/>
              <a:t>NDFS</a:t>
            </a:r>
            <a:r>
              <a:rPr lang="zh-CN" altLang="en-US" sz="2400" dirty="0"/>
              <a:t>（</a:t>
            </a:r>
            <a:r>
              <a:rPr lang="en-US" altLang="zh-CN" sz="2400" dirty="0" err="1"/>
              <a:t>Nutch</a:t>
            </a:r>
            <a:r>
              <a:rPr lang="en-US" altLang="zh-CN" sz="2400" dirty="0"/>
              <a:t> Distributed File System</a:t>
            </a:r>
            <a:r>
              <a:rPr lang="zh-CN" altLang="en-US" sz="2400" dirty="0"/>
              <a:t>），也就是</a:t>
            </a:r>
            <a:r>
              <a:rPr lang="en-US" altLang="zh-CN" sz="2400" dirty="0"/>
              <a:t>HDFS</a:t>
            </a:r>
            <a:r>
              <a:rPr lang="zh-CN" altLang="en-US" sz="2400" dirty="0"/>
              <a:t>的前身</a:t>
            </a:r>
          </a:p>
          <a:p>
            <a:r>
              <a:rPr lang="zh-CN" altLang="en-US" sz="2400" dirty="0"/>
              <a:t> </a:t>
            </a:r>
            <a:r>
              <a:rPr lang="en-US" altLang="zh-CN" sz="2400" dirty="0"/>
              <a:t>2004</a:t>
            </a:r>
            <a:r>
              <a:rPr lang="zh-CN" altLang="en-US" sz="2400" dirty="0"/>
              <a:t>年，谷歌公司又发表了另一篇具有深远影响的论文，阐述了</a:t>
            </a:r>
            <a:r>
              <a:rPr lang="en-US" altLang="zh-CN" sz="2400" dirty="0"/>
              <a:t>MapReduce</a:t>
            </a:r>
            <a:r>
              <a:rPr lang="zh-CN" altLang="en-US" sz="2400" dirty="0"/>
              <a:t>分布式编程思想</a:t>
            </a:r>
          </a:p>
          <a:p>
            <a:r>
              <a:rPr lang="zh-CN" altLang="en-US" sz="2400" dirty="0"/>
              <a:t> </a:t>
            </a:r>
            <a:r>
              <a:rPr lang="en-US" altLang="zh-CN" sz="2400" dirty="0"/>
              <a:t>2005</a:t>
            </a:r>
            <a:r>
              <a:rPr lang="zh-CN" altLang="en-US" sz="2400" dirty="0"/>
              <a:t>年，</a:t>
            </a:r>
            <a:r>
              <a:rPr lang="en-US" altLang="zh-CN" sz="2400" dirty="0" err="1"/>
              <a:t>Nutch</a:t>
            </a:r>
            <a:r>
              <a:rPr lang="zh-CN" altLang="en-US" sz="2400" dirty="0"/>
              <a:t>开源实现了谷歌的</a:t>
            </a:r>
            <a:r>
              <a:rPr lang="en-US" altLang="zh-CN" sz="2400" dirty="0"/>
              <a:t>MapReduce</a:t>
            </a:r>
          </a:p>
          <a:p>
            <a:endParaRPr lang="zh-CN" altLang="en-US" sz="2400" dirty="0"/>
          </a:p>
        </p:txBody>
      </p:sp>
      <p:sp>
        <p:nvSpPr>
          <p:cNvPr id="7170" name="标题 2">
            <a:extLst>
              <a:ext uri="{FF2B5EF4-FFF2-40B4-BE49-F238E27FC236}">
                <a16:creationId xmlns:a16="http://schemas.microsoft.com/office/drawing/2014/main" id="{E1CC957E-0350-4522-ABF9-77A8CC82BAC4}"/>
              </a:ext>
            </a:extLst>
          </p:cNvPr>
          <p:cNvSpPr>
            <a:spLocks noGrp="1"/>
          </p:cNvSpPr>
          <p:nvPr>
            <p:ph type="title"/>
          </p:nvPr>
        </p:nvSpPr>
        <p:spPr/>
        <p:txBody>
          <a:bodyPr/>
          <a:lstStyle/>
          <a:p>
            <a:r>
              <a:rPr lang="en-US" altLang="zh-CN"/>
              <a:t>2.1.2 Hadoop</a:t>
            </a:r>
            <a:r>
              <a:rPr lang="zh-CN" altLang="en-US"/>
              <a:t>发展简史</a:t>
            </a:r>
          </a:p>
        </p:txBody>
      </p:sp>
      <p:pic>
        <p:nvPicPr>
          <p:cNvPr id="7172" name="Picture 2">
            <a:extLst>
              <a:ext uri="{FF2B5EF4-FFF2-40B4-BE49-F238E27FC236}">
                <a16:creationId xmlns:a16="http://schemas.microsoft.com/office/drawing/2014/main" id="{774714EA-3CC1-40EF-A420-06296F1AB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238750"/>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Box 5">
            <a:extLst>
              <a:ext uri="{FF2B5EF4-FFF2-40B4-BE49-F238E27FC236}">
                <a16:creationId xmlns:a16="http://schemas.microsoft.com/office/drawing/2014/main" id="{6C153E74-65A4-4911-939A-04E620FC506B}"/>
              </a:ext>
            </a:extLst>
          </p:cNvPr>
          <p:cNvSpPr txBox="1">
            <a:spLocks noChangeArrowheads="1"/>
          </p:cNvSpPr>
          <p:nvPr/>
        </p:nvSpPr>
        <p:spPr bwMode="auto">
          <a:xfrm>
            <a:off x="5181600" y="592455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002060"/>
                </a:solidFill>
                <a:latin typeface="+mn-ea"/>
                <a:ea typeface="+mn-ea"/>
              </a:rPr>
              <a:t>Hadoop</a:t>
            </a:r>
            <a:r>
              <a:rPr lang="zh-CN" altLang="en-US" sz="2000" dirty="0">
                <a:solidFill>
                  <a:srgbClr val="002060"/>
                </a:solidFill>
                <a:latin typeface="+mn-ea"/>
                <a:ea typeface="+mn-ea"/>
              </a:rPr>
              <a:t>的标志</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DF2A814-7510-4BC7-9B7C-EC62E48ED359}"/>
              </a:ext>
            </a:extLst>
          </p:cNvPr>
          <p:cNvSpPr>
            <a:spLocks noGrp="1"/>
          </p:cNvSpPr>
          <p:nvPr>
            <p:ph idx="1"/>
          </p:nvPr>
        </p:nvSpPr>
        <p:spPr/>
        <p:txBody>
          <a:bodyPr>
            <a:normAutofit/>
          </a:bodyPr>
          <a:lstStyle/>
          <a:p>
            <a:r>
              <a:rPr lang="zh-CN" altLang="en-US" sz="2400" dirty="0"/>
              <a:t> 到了</a:t>
            </a:r>
            <a:r>
              <a:rPr lang="en-US" altLang="zh-CN" sz="2400" dirty="0"/>
              <a:t>2006</a:t>
            </a:r>
            <a:r>
              <a:rPr lang="zh-CN" altLang="en-US" sz="2400" dirty="0"/>
              <a:t>年</a:t>
            </a:r>
            <a:r>
              <a:rPr lang="en-US" altLang="zh-CN" sz="2400" dirty="0"/>
              <a:t>2</a:t>
            </a:r>
            <a:r>
              <a:rPr lang="zh-CN" altLang="en-US" sz="2400" dirty="0"/>
              <a:t>月，</a:t>
            </a:r>
            <a:r>
              <a:rPr lang="en-US" altLang="zh-CN" sz="2400" dirty="0" err="1"/>
              <a:t>Nutch</a:t>
            </a:r>
            <a:r>
              <a:rPr lang="zh-CN" altLang="en-US" sz="2400" dirty="0"/>
              <a:t>中的</a:t>
            </a:r>
            <a:r>
              <a:rPr lang="en-US" altLang="zh-CN" sz="2400" dirty="0"/>
              <a:t>NDFS</a:t>
            </a:r>
            <a:r>
              <a:rPr lang="zh-CN" altLang="en-US" sz="2400" dirty="0"/>
              <a:t>和</a:t>
            </a:r>
            <a:r>
              <a:rPr lang="en-US" altLang="zh-CN" sz="2400" dirty="0"/>
              <a:t>MapReduce</a:t>
            </a:r>
            <a:r>
              <a:rPr lang="zh-CN" altLang="en-US" sz="2400" dirty="0"/>
              <a:t>开始独立出来，成为</a:t>
            </a:r>
            <a:r>
              <a:rPr lang="en-US" altLang="zh-CN" sz="2400" dirty="0"/>
              <a:t>Lucene</a:t>
            </a:r>
            <a:r>
              <a:rPr lang="zh-CN" altLang="en-US" sz="2400" dirty="0"/>
              <a:t>项目的一个子项目，称为</a:t>
            </a:r>
            <a:r>
              <a:rPr lang="en-US" altLang="zh-CN" sz="2400" dirty="0"/>
              <a:t>Hadoop</a:t>
            </a:r>
            <a:r>
              <a:rPr lang="zh-CN" altLang="en-US" sz="2400" dirty="0"/>
              <a:t>，同时，</a:t>
            </a:r>
            <a:r>
              <a:rPr lang="en-US" altLang="zh-CN" sz="2400" dirty="0"/>
              <a:t>Doug Cutting</a:t>
            </a:r>
            <a:r>
              <a:rPr lang="zh-CN" altLang="en-US" sz="2400" dirty="0"/>
              <a:t>加盟雅虎</a:t>
            </a:r>
          </a:p>
          <a:p>
            <a:r>
              <a:rPr lang="zh-CN" altLang="en-US" sz="2400" dirty="0"/>
              <a:t> </a:t>
            </a:r>
            <a:r>
              <a:rPr lang="en-US" altLang="zh-CN" sz="2400" dirty="0"/>
              <a:t>2008</a:t>
            </a:r>
            <a:r>
              <a:rPr lang="zh-CN" altLang="en-US" sz="2400" dirty="0"/>
              <a:t>年</a:t>
            </a:r>
            <a:r>
              <a:rPr lang="en-US" altLang="zh-CN" sz="2400" dirty="0"/>
              <a:t>1</a:t>
            </a:r>
            <a:r>
              <a:rPr lang="zh-CN" altLang="en-US" sz="2400" dirty="0"/>
              <a:t>月，</a:t>
            </a:r>
            <a:r>
              <a:rPr lang="en-US" altLang="zh-CN" sz="2400" dirty="0"/>
              <a:t>Hadoop</a:t>
            </a:r>
            <a:r>
              <a:rPr lang="zh-CN" altLang="en-US" sz="2400" dirty="0"/>
              <a:t>正式成为</a:t>
            </a:r>
            <a:r>
              <a:rPr lang="en-US" altLang="zh-CN" sz="2400" dirty="0"/>
              <a:t>Apache</a:t>
            </a:r>
            <a:r>
              <a:rPr lang="zh-CN" altLang="en-US" sz="2400" dirty="0"/>
              <a:t>顶级项目，</a:t>
            </a:r>
            <a:r>
              <a:rPr lang="en-US" altLang="zh-CN" sz="2400" dirty="0"/>
              <a:t>Hadoop</a:t>
            </a:r>
            <a:r>
              <a:rPr lang="zh-CN" altLang="en-US" sz="2400" dirty="0"/>
              <a:t>也逐渐开始被雅虎之外的其他公司使用</a:t>
            </a:r>
          </a:p>
          <a:p>
            <a:r>
              <a:rPr lang="zh-CN" altLang="en-US" sz="2400" dirty="0"/>
              <a:t> </a:t>
            </a:r>
            <a:r>
              <a:rPr lang="en-US" altLang="zh-CN" sz="2400" dirty="0"/>
              <a:t>2008</a:t>
            </a:r>
            <a:r>
              <a:rPr lang="zh-CN" altLang="en-US" sz="2400" dirty="0"/>
              <a:t>年</a:t>
            </a:r>
            <a:r>
              <a:rPr lang="en-US" altLang="zh-CN" sz="2400" dirty="0"/>
              <a:t>4</a:t>
            </a:r>
            <a:r>
              <a:rPr lang="zh-CN" altLang="en-US" sz="2400" dirty="0"/>
              <a:t>月，</a:t>
            </a:r>
            <a:r>
              <a:rPr lang="en-US" altLang="zh-CN" sz="2400" dirty="0"/>
              <a:t>Hadoop</a:t>
            </a:r>
            <a:r>
              <a:rPr lang="zh-CN" altLang="en-US" sz="2400" dirty="0"/>
              <a:t>打破世界纪录，成为最快排序</a:t>
            </a:r>
            <a:r>
              <a:rPr lang="en-US" altLang="zh-CN" sz="2400" dirty="0"/>
              <a:t>1TB</a:t>
            </a:r>
            <a:r>
              <a:rPr lang="zh-CN" altLang="en-US" sz="2400" dirty="0"/>
              <a:t>数据的系统，它采用一个由</a:t>
            </a:r>
            <a:r>
              <a:rPr lang="en-US" altLang="zh-CN" sz="2400" dirty="0"/>
              <a:t>910</a:t>
            </a:r>
            <a:r>
              <a:rPr lang="zh-CN" altLang="en-US" sz="2400" dirty="0"/>
              <a:t>个节点构成的集群进行运算，排序时间只用了</a:t>
            </a:r>
            <a:r>
              <a:rPr lang="en-US" altLang="zh-CN" sz="2400" dirty="0"/>
              <a:t>209</a:t>
            </a:r>
            <a:r>
              <a:rPr lang="zh-CN" altLang="en-US" sz="2400" dirty="0"/>
              <a:t>秒</a:t>
            </a:r>
          </a:p>
          <a:p>
            <a:r>
              <a:rPr lang="zh-CN" altLang="en-US" sz="2400" dirty="0"/>
              <a:t>在</a:t>
            </a:r>
            <a:r>
              <a:rPr lang="en-US" altLang="zh-CN" sz="2400" dirty="0"/>
              <a:t>2009</a:t>
            </a:r>
            <a:r>
              <a:rPr lang="zh-CN" altLang="en-US" sz="2400" dirty="0"/>
              <a:t>年</a:t>
            </a:r>
            <a:r>
              <a:rPr lang="en-US" altLang="zh-CN" sz="2400" dirty="0"/>
              <a:t>5</a:t>
            </a:r>
            <a:r>
              <a:rPr lang="zh-CN" altLang="en-US" sz="2400" dirty="0"/>
              <a:t>月，</a:t>
            </a:r>
            <a:r>
              <a:rPr lang="en-US" altLang="zh-CN" sz="2400" dirty="0"/>
              <a:t>Hadoop</a:t>
            </a:r>
            <a:r>
              <a:rPr lang="zh-CN" altLang="en-US" sz="2400" dirty="0"/>
              <a:t>更是把</a:t>
            </a:r>
            <a:r>
              <a:rPr lang="en-US" altLang="zh-CN" sz="2400" dirty="0"/>
              <a:t>1TB</a:t>
            </a:r>
            <a:r>
              <a:rPr lang="zh-CN" altLang="en-US" sz="2400" dirty="0"/>
              <a:t>数据排序时间缩短到</a:t>
            </a:r>
            <a:r>
              <a:rPr lang="en-US" altLang="zh-CN" sz="2400" dirty="0"/>
              <a:t>62</a:t>
            </a:r>
            <a:r>
              <a:rPr lang="zh-CN" altLang="en-US" sz="2400" dirty="0"/>
              <a:t>秒。</a:t>
            </a:r>
            <a:r>
              <a:rPr lang="en-US" altLang="zh-CN" sz="2400" dirty="0"/>
              <a:t>Hadoop</a:t>
            </a:r>
            <a:r>
              <a:rPr lang="zh-CN" altLang="en-US" sz="2400" dirty="0"/>
              <a:t>从此名声大震，迅速发展成为大数据时代最具影响力的开源分布式开发平台，并成为事实上的大数据处理标准</a:t>
            </a:r>
          </a:p>
          <a:p>
            <a:endParaRPr lang="zh-CN" altLang="en-US" sz="2400" dirty="0"/>
          </a:p>
        </p:txBody>
      </p:sp>
      <p:sp>
        <p:nvSpPr>
          <p:cNvPr id="8194" name="标题 2">
            <a:extLst>
              <a:ext uri="{FF2B5EF4-FFF2-40B4-BE49-F238E27FC236}">
                <a16:creationId xmlns:a16="http://schemas.microsoft.com/office/drawing/2014/main" id="{ED804F61-33EB-4A20-BA6D-D60376B9CAE5}"/>
              </a:ext>
            </a:extLst>
          </p:cNvPr>
          <p:cNvSpPr>
            <a:spLocks noGrp="1"/>
          </p:cNvSpPr>
          <p:nvPr>
            <p:ph type="title"/>
          </p:nvPr>
        </p:nvSpPr>
        <p:spPr/>
        <p:txBody>
          <a:bodyPr/>
          <a:lstStyle/>
          <a:p>
            <a:r>
              <a:rPr lang="en-US" altLang="zh-CN"/>
              <a:t>2.1.2 Hadoop</a:t>
            </a:r>
            <a:r>
              <a:rPr lang="zh-CN" altLang="en-US"/>
              <a:t>发展简史</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585B7FF-F652-4AFD-A73E-7167320F5FEB}"/>
              </a:ext>
            </a:extLst>
          </p:cNvPr>
          <p:cNvSpPr>
            <a:spLocks noGrp="1"/>
          </p:cNvSpPr>
          <p:nvPr>
            <p:ph idx="1"/>
          </p:nvPr>
        </p:nvSpPr>
        <p:spPr/>
        <p:txBody>
          <a:bodyPr>
            <a:normAutofit/>
          </a:bodyPr>
          <a:lstStyle/>
          <a:p>
            <a:pPr marL="0" indent="0">
              <a:buNone/>
            </a:pPr>
            <a:r>
              <a:rPr lang="en-US" altLang="zh-CN" sz="2400" dirty="0"/>
              <a:t>Hadoop</a:t>
            </a:r>
            <a:r>
              <a:rPr lang="zh-CN" altLang="en-US" sz="2400" dirty="0"/>
              <a:t>是一个能够对大量数据进行分布式处理的软件框架，并且是以一种可靠、高效、可伸缩的方式进行处理的，它具有以下几个方面的特性：</a:t>
            </a:r>
          </a:p>
          <a:p>
            <a:r>
              <a:rPr lang="zh-CN" altLang="en-US" sz="2000" dirty="0"/>
              <a:t>   高可靠性</a:t>
            </a:r>
          </a:p>
          <a:p>
            <a:r>
              <a:rPr lang="zh-CN" altLang="en-US" sz="2000" dirty="0"/>
              <a:t>   高效性</a:t>
            </a:r>
          </a:p>
          <a:p>
            <a:r>
              <a:rPr lang="zh-CN" altLang="en-US" sz="2000" dirty="0"/>
              <a:t>   高可扩展性</a:t>
            </a:r>
          </a:p>
          <a:p>
            <a:r>
              <a:rPr lang="zh-CN" altLang="en-US" sz="2000" dirty="0"/>
              <a:t>   高容错性</a:t>
            </a:r>
          </a:p>
          <a:p>
            <a:r>
              <a:rPr lang="zh-CN" altLang="en-US" sz="2000" dirty="0"/>
              <a:t>   成本低</a:t>
            </a:r>
          </a:p>
          <a:p>
            <a:r>
              <a:rPr lang="zh-CN" altLang="en-US" sz="2000" dirty="0"/>
              <a:t>   运行在</a:t>
            </a:r>
            <a:r>
              <a:rPr lang="en-US" altLang="zh-CN" sz="2000" dirty="0"/>
              <a:t>Linux</a:t>
            </a:r>
            <a:r>
              <a:rPr lang="zh-CN" altLang="en-US" sz="2000" dirty="0"/>
              <a:t>平台上</a:t>
            </a:r>
          </a:p>
          <a:p>
            <a:r>
              <a:rPr lang="zh-CN" altLang="en-US" sz="2000" dirty="0"/>
              <a:t>   支持多种编程语言</a:t>
            </a:r>
          </a:p>
        </p:txBody>
      </p:sp>
      <p:sp>
        <p:nvSpPr>
          <p:cNvPr id="9218" name="标题 2">
            <a:extLst>
              <a:ext uri="{FF2B5EF4-FFF2-40B4-BE49-F238E27FC236}">
                <a16:creationId xmlns:a16="http://schemas.microsoft.com/office/drawing/2014/main" id="{D8777900-B00A-4857-B09D-050D498D71B9}"/>
              </a:ext>
            </a:extLst>
          </p:cNvPr>
          <p:cNvSpPr>
            <a:spLocks noGrp="1"/>
          </p:cNvSpPr>
          <p:nvPr>
            <p:ph type="title"/>
          </p:nvPr>
        </p:nvSpPr>
        <p:spPr/>
        <p:txBody>
          <a:bodyPr/>
          <a:lstStyle/>
          <a:p>
            <a:r>
              <a:rPr lang="en-US" altLang="zh-CN"/>
              <a:t>2.1.3 Hadoop</a:t>
            </a:r>
            <a:r>
              <a:rPr lang="zh-CN" altLang="en-US"/>
              <a:t>的特性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EBF2CC-6F74-40A2-BC9E-CABECCF8BCEC}"/>
              </a:ext>
            </a:extLst>
          </p:cNvPr>
          <p:cNvSpPr>
            <a:spLocks noGrp="1"/>
          </p:cNvSpPr>
          <p:nvPr>
            <p:ph idx="1"/>
          </p:nvPr>
        </p:nvSpPr>
        <p:spPr/>
        <p:txBody>
          <a:bodyPr>
            <a:normAutofit/>
          </a:bodyPr>
          <a:lstStyle/>
          <a:p>
            <a:r>
              <a:rPr lang="en-US" altLang="zh-CN" sz="2400" dirty="0"/>
              <a:t>Hadoop</a:t>
            </a:r>
            <a:r>
              <a:rPr lang="zh-CN" altLang="en-US" sz="2400" dirty="0"/>
              <a:t>凭借其突出的优势，已经在各个领域得到了广泛的应用，而互联网领域是其应用的主阵地</a:t>
            </a:r>
          </a:p>
          <a:p>
            <a:r>
              <a:rPr lang="en-US" altLang="zh-CN" sz="2400" dirty="0"/>
              <a:t>2007</a:t>
            </a:r>
            <a:r>
              <a:rPr lang="zh-CN" altLang="en-US" sz="2400" dirty="0"/>
              <a:t>年，雅虎在</a:t>
            </a:r>
            <a:r>
              <a:rPr lang="en-US" altLang="zh-CN" sz="2400" dirty="0"/>
              <a:t>Sunnyvale</a:t>
            </a:r>
            <a:r>
              <a:rPr lang="zh-CN" altLang="en-US" sz="2400" dirty="0"/>
              <a:t>总部建立了</a:t>
            </a:r>
            <a:r>
              <a:rPr lang="en-US" altLang="zh-CN" sz="2400" dirty="0"/>
              <a:t>M45——</a:t>
            </a:r>
            <a:r>
              <a:rPr lang="zh-CN" altLang="en-US" sz="2400" dirty="0"/>
              <a:t>一个包含了</a:t>
            </a:r>
            <a:r>
              <a:rPr lang="en-US" altLang="zh-CN" sz="2400" dirty="0"/>
              <a:t>4000</a:t>
            </a:r>
            <a:r>
              <a:rPr lang="zh-CN" altLang="en-US" sz="2400" dirty="0"/>
              <a:t>个处理器和</a:t>
            </a:r>
            <a:r>
              <a:rPr lang="en-US" altLang="zh-CN" sz="2400" dirty="0"/>
              <a:t>1.5PB</a:t>
            </a:r>
            <a:r>
              <a:rPr lang="zh-CN" altLang="en-US" sz="2400" dirty="0"/>
              <a:t>容量的</a:t>
            </a:r>
            <a:r>
              <a:rPr lang="en-US" altLang="zh-CN" sz="2400" dirty="0"/>
              <a:t>Hadoop</a:t>
            </a:r>
            <a:r>
              <a:rPr lang="zh-CN" altLang="en-US" sz="2400" dirty="0"/>
              <a:t>集群系统</a:t>
            </a:r>
          </a:p>
          <a:p>
            <a:r>
              <a:rPr lang="en-US" altLang="zh-CN" sz="2400" dirty="0"/>
              <a:t>Facebook</a:t>
            </a:r>
            <a:r>
              <a:rPr lang="zh-CN" altLang="en-US" sz="2400" dirty="0"/>
              <a:t>作为全球知名的社交网站，</a:t>
            </a:r>
            <a:r>
              <a:rPr lang="en-US" altLang="zh-CN" sz="2400" dirty="0"/>
              <a:t>Hadoop</a:t>
            </a:r>
            <a:r>
              <a:rPr lang="zh-CN" altLang="en-US" sz="2400" dirty="0"/>
              <a:t>是非常理想的选择，</a:t>
            </a:r>
            <a:r>
              <a:rPr lang="en-US" altLang="zh-CN" sz="2400" dirty="0"/>
              <a:t>Facebook</a:t>
            </a:r>
            <a:r>
              <a:rPr lang="zh-CN" altLang="en-US" sz="2400" dirty="0"/>
              <a:t>主要将</a:t>
            </a:r>
            <a:r>
              <a:rPr lang="en-US" altLang="zh-CN" sz="2400" dirty="0"/>
              <a:t>Hadoop</a:t>
            </a:r>
            <a:r>
              <a:rPr lang="zh-CN" altLang="en-US" sz="2400" dirty="0"/>
              <a:t>平台用于日志处理、推荐系统和数据仓库等方面</a:t>
            </a:r>
          </a:p>
          <a:p>
            <a:r>
              <a:rPr lang="zh-CN" altLang="en-US" sz="2400" dirty="0"/>
              <a:t>国内采用</a:t>
            </a:r>
            <a:r>
              <a:rPr lang="en-US" altLang="zh-CN" sz="2400" dirty="0"/>
              <a:t>Hadoop</a:t>
            </a:r>
            <a:r>
              <a:rPr lang="zh-CN" altLang="en-US" sz="2400" dirty="0"/>
              <a:t>的公司主要有百度、淘宝、网易、华为、中国移动等，其中，淘宝的</a:t>
            </a:r>
            <a:r>
              <a:rPr lang="en-US" altLang="zh-CN" sz="2400" dirty="0"/>
              <a:t>Hadoop</a:t>
            </a:r>
            <a:r>
              <a:rPr lang="zh-CN" altLang="en-US" sz="2400" dirty="0"/>
              <a:t>集群比较大</a:t>
            </a:r>
          </a:p>
          <a:p>
            <a:endParaRPr lang="zh-CN" altLang="en-US" sz="2400" dirty="0"/>
          </a:p>
        </p:txBody>
      </p:sp>
      <p:sp>
        <p:nvSpPr>
          <p:cNvPr id="10242" name="标题 2">
            <a:extLst>
              <a:ext uri="{FF2B5EF4-FFF2-40B4-BE49-F238E27FC236}">
                <a16:creationId xmlns:a16="http://schemas.microsoft.com/office/drawing/2014/main" id="{7FEB3197-FC93-456F-AE0C-C0FCEDB1D007}"/>
              </a:ext>
            </a:extLst>
          </p:cNvPr>
          <p:cNvSpPr>
            <a:spLocks noGrp="1"/>
          </p:cNvSpPr>
          <p:nvPr>
            <p:ph type="title"/>
          </p:nvPr>
        </p:nvSpPr>
        <p:spPr/>
        <p:txBody>
          <a:bodyPr/>
          <a:lstStyle/>
          <a:p>
            <a:r>
              <a:rPr lang="en-US" altLang="zh-CN"/>
              <a:t>2.1.3 Hadoop</a:t>
            </a:r>
            <a:r>
              <a:rPr lang="zh-CN" altLang="en-US"/>
              <a:t>的应用现状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a:extLst>
              <a:ext uri="{FF2B5EF4-FFF2-40B4-BE49-F238E27FC236}">
                <a16:creationId xmlns:a16="http://schemas.microsoft.com/office/drawing/2014/main" id="{63E070AA-97B4-46E6-B7FE-A349B42A3761}"/>
              </a:ext>
            </a:extLst>
          </p:cNvPr>
          <p:cNvSpPr>
            <a:spLocks noGrp="1"/>
          </p:cNvSpPr>
          <p:nvPr>
            <p:ph type="title"/>
          </p:nvPr>
        </p:nvSpPr>
        <p:spPr/>
        <p:txBody>
          <a:bodyPr/>
          <a:lstStyle/>
          <a:p>
            <a:r>
              <a:rPr lang="en-US" altLang="zh-CN"/>
              <a:t>2.1.3 Hadoop</a:t>
            </a:r>
            <a:r>
              <a:rPr lang="zh-CN" altLang="en-US"/>
              <a:t>的应用现状</a:t>
            </a:r>
          </a:p>
        </p:txBody>
      </p:sp>
      <p:sp>
        <p:nvSpPr>
          <p:cNvPr id="2" name="图片占位符 1">
            <a:extLst>
              <a:ext uri="{FF2B5EF4-FFF2-40B4-BE49-F238E27FC236}">
                <a16:creationId xmlns:a16="http://schemas.microsoft.com/office/drawing/2014/main" id="{472B62E4-A2C0-44A0-A552-FD4548916D8D}"/>
              </a:ext>
            </a:extLst>
          </p:cNvPr>
          <p:cNvSpPr>
            <a:spLocks noGrp="1"/>
          </p:cNvSpPr>
          <p:nvPr>
            <p:ph type="pic" sz="quarter" idx="10"/>
          </p:nvPr>
        </p:nvSpPr>
        <p:spPr/>
      </p:sp>
      <p:sp>
        <p:nvSpPr>
          <p:cNvPr id="3" name="文本占位符 2">
            <a:extLst>
              <a:ext uri="{FF2B5EF4-FFF2-40B4-BE49-F238E27FC236}">
                <a16:creationId xmlns:a16="http://schemas.microsoft.com/office/drawing/2014/main" id="{0160123D-02B5-42E0-9DD5-FFD34BFECB73}"/>
              </a:ext>
            </a:extLst>
          </p:cNvPr>
          <p:cNvSpPr>
            <a:spLocks noGrp="1"/>
          </p:cNvSpPr>
          <p:nvPr>
            <p:ph type="body" sz="quarter" idx="11"/>
          </p:nvPr>
        </p:nvSpPr>
        <p:spPr/>
        <p:txBody>
          <a:bodyPr>
            <a:normAutofit fontScale="92500" lnSpcReduction="20000"/>
          </a:bodyPr>
          <a:lstStyle/>
          <a:p>
            <a:r>
              <a:rPr lang="en-US" altLang="zh-CN" dirty="0"/>
              <a:t>Hadoop</a:t>
            </a:r>
            <a:r>
              <a:rPr lang="zh-CN" altLang="en-US" dirty="0"/>
              <a:t>在企业中的应用架构</a:t>
            </a:r>
          </a:p>
          <a:p>
            <a:endParaRPr lang="zh-CN" altLang="en-US" dirty="0"/>
          </a:p>
        </p:txBody>
      </p:sp>
      <p:pic>
        <p:nvPicPr>
          <p:cNvPr id="11267" name="Picture 2">
            <a:extLst>
              <a:ext uri="{FF2B5EF4-FFF2-40B4-BE49-F238E27FC236}">
                <a16:creationId xmlns:a16="http://schemas.microsoft.com/office/drawing/2014/main" id="{34E2D32A-1CC5-4321-A9C0-50E247543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998"/>
          <a:stretch>
            <a:fillRect/>
          </a:stretch>
        </p:blipFill>
        <p:spPr bwMode="auto">
          <a:xfrm>
            <a:off x="2743200" y="1219200"/>
            <a:ext cx="6705600"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2020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5897</TotalTime>
  <Words>4402</Words>
  <Application>Microsoft Office PowerPoint</Application>
  <PresentationFormat>宽屏</PresentationFormat>
  <Paragraphs>363</Paragraphs>
  <Slides>47</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47</vt:i4>
      </vt:variant>
    </vt:vector>
  </HeadingPairs>
  <TitlesOfParts>
    <vt:vector size="58" baseType="lpstr">
      <vt:lpstr>宋体</vt:lpstr>
      <vt:lpstr>微软雅黑</vt:lpstr>
      <vt:lpstr>Arial</vt:lpstr>
      <vt:lpstr>Calibri</vt:lpstr>
      <vt:lpstr>Comic Sans MS</vt:lpstr>
      <vt:lpstr>Consolas</vt:lpstr>
      <vt:lpstr>Times New Roman</vt:lpstr>
      <vt:lpstr>Wingdings</vt:lpstr>
      <vt:lpstr>2020_spring</vt:lpstr>
      <vt:lpstr>自定义设计方案</vt:lpstr>
      <vt:lpstr>Photo Editor Photo</vt:lpstr>
      <vt:lpstr> 第2章 大数据处理架构Hadoop</vt:lpstr>
      <vt:lpstr>提纲</vt:lpstr>
      <vt:lpstr>2.1 概述</vt:lpstr>
      <vt:lpstr>2.1.1 Hadoop简介</vt:lpstr>
      <vt:lpstr>2.1.2 Hadoop发展简史</vt:lpstr>
      <vt:lpstr>2.1.2 Hadoop发展简史</vt:lpstr>
      <vt:lpstr>2.1.3 Hadoop的特性</vt:lpstr>
      <vt:lpstr>2.1.3 Hadoop的应用现状</vt:lpstr>
      <vt:lpstr>2.1.3 Hadoop的应用现状</vt:lpstr>
      <vt:lpstr>2.1.4 Apache Hadoop版本演变</vt:lpstr>
      <vt:lpstr>2.1.4 Apache Hadoop版本演变</vt:lpstr>
      <vt:lpstr>2.1.5 Hadoop各种版本</vt:lpstr>
      <vt:lpstr>2.1.5 Hadoop各种版本</vt:lpstr>
      <vt:lpstr>提纲</vt:lpstr>
      <vt:lpstr>2.2 Hadoop项目结构</vt:lpstr>
      <vt:lpstr>2.2 Hadoop项目结构</vt:lpstr>
      <vt:lpstr>提纲</vt:lpstr>
      <vt:lpstr>2.3 Hadoop的安装与使用</vt:lpstr>
      <vt:lpstr>2.3.1 Hadoop安装之前的预备知识</vt:lpstr>
      <vt:lpstr>2.3.1 Hadoop安装之前的预备知识</vt:lpstr>
      <vt:lpstr>2.3.1 Hadoop安装之前的预备知识</vt:lpstr>
      <vt:lpstr>2.3.1 Hadoop安装之前的预备知识</vt:lpstr>
      <vt:lpstr>2.3.2 安装Linux虚拟机</vt:lpstr>
      <vt:lpstr>2.3.2 安装Linux虚拟机</vt:lpstr>
      <vt:lpstr>2.3.2 安装Linux虚拟机</vt:lpstr>
      <vt:lpstr>2.3.3 安装双操作系统</vt:lpstr>
      <vt:lpstr>2.3.4 Hadoop的安装与使用（单机/伪分布式）</vt:lpstr>
      <vt:lpstr>创建Hadoop用户</vt:lpstr>
      <vt:lpstr>SSH登录权限设置</vt:lpstr>
      <vt:lpstr>安装Java环境</vt:lpstr>
      <vt:lpstr>单机安装配置</vt:lpstr>
      <vt:lpstr>单机安装配置</vt:lpstr>
      <vt:lpstr>伪分布式安装配置</vt:lpstr>
      <vt:lpstr>伪分布式安装配置</vt:lpstr>
      <vt:lpstr>伪分布式安装配置</vt:lpstr>
      <vt:lpstr>伪分布式安装配置</vt:lpstr>
      <vt:lpstr>伪分布式安装配置</vt:lpstr>
      <vt:lpstr>提纲</vt:lpstr>
      <vt:lpstr>2.4 Hadoop集群的部署与使用</vt:lpstr>
      <vt:lpstr>2.4.1 Hadoop集群中有哪些节点类型</vt:lpstr>
      <vt:lpstr>2.4.2 集群硬件配置</vt:lpstr>
      <vt:lpstr>2.4.3 集群规模要多大 </vt:lpstr>
      <vt:lpstr>2.4.4 集群网络拓扑</vt:lpstr>
      <vt:lpstr>2.4.5 集群的建立与安装</vt:lpstr>
      <vt:lpstr>2.4.6 Hadoop集群基准测试</vt:lpstr>
      <vt:lpstr>2.4.7 在云计算环境中使用Hadoop</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Jicheng Hu</cp:lastModifiedBy>
  <cp:revision>1988</cp:revision>
  <cp:lastPrinted>1601-01-01T00:00:00Z</cp:lastPrinted>
  <dcterms:created xsi:type="dcterms:W3CDTF">1601-01-01T00:00:00Z</dcterms:created>
  <dcterms:modified xsi:type="dcterms:W3CDTF">2021-03-07T01:24:57Z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