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96110" y="802640"/>
            <a:ext cx="8555990" cy="365760"/>
          </a:xfrm>
          <a:prstGeom prst="rect">
            <a:avLst/>
          </a:prstGeom>
          <a:solidFill>
            <a:schemeClr val="accent4"/>
          </a:solidFill>
        </p:spPr>
        <p:txBody>
          <a:bodyPr wrap="square" rtlCol="0">
            <a:spAutoFit/>
          </a:bodyPr>
          <a:p>
            <a:r>
              <a:rPr lang="zh-CN" altLang="zh-CN"/>
              <a:t>新华网</a:t>
            </a:r>
            <a:endParaRPr lang="zh-CN" altLang="zh-CN"/>
          </a:p>
        </p:txBody>
      </p:sp>
      <p:sp>
        <p:nvSpPr>
          <p:cNvPr id="5" name="文本框 4"/>
          <p:cNvSpPr txBox="1"/>
          <p:nvPr/>
        </p:nvSpPr>
        <p:spPr>
          <a:xfrm>
            <a:off x="2054225" y="1842135"/>
            <a:ext cx="8819515" cy="2014220"/>
          </a:xfrm>
          <a:prstGeom prst="rect">
            <a:avLst/>
          </a:prstGeom>
          <a:noFill/>
        </p:spPr>
        <p:txBody>
          <a:bodyPr wrap="square" rtlCol="0">
            <a:spAutoFit/>
          </a:bodyPr>
          <a:p>
            <a:r>
              <a:rPr lang="en-US" altLang="zh-CN"/>
              <a:t>1.</a:t>
            </a:r>
            <a:r>
              <a:rPr lang="zh-CN" altLang="en-US"/>
              <a:t>主营业务</a:t>
            </a:r>
            <a:endParaRPr lang="zh-CN" altLang="en-US"/>
          </a:p>
          <a:p>
            <a:r>
              <a:rPr lang="zh-CN" altLang="en-US"/>
              <a:t>依托新华社作为国家通讯社的权威地位和作为世界性通讯社的全球信息网络，新华网拥有权威的内容资源、广泛的用户基础、优质的客户资源和强大的品牌影响力，并以此为基础开展网络广告、信息服务、网站建设及技术服务、移动互联网等主营业务。</a:t>
            </a:r>
            <a:endParaRPr lang="zh-CN" altLang="en-US"/>
          </a:p>
          <a:p>
            <a:endParaRPr lang="zh-CN" altLang="en-US"/>
          </a:p>
          <a:p>
            <a:r>
              <a:rPr lang="en-US" altLang="zh-CN"/>
              <a:t>2. </a:t>
            </a:r>
            <a:r>
              <a:rPr lang="zh-CN" altLang="en-US"/>
              <a:t>主营构成明细</a:t>
            </a:r>
            <a:endParaRPr lang="zh-CN" altLang="en-US"/>
          </a:p>
          <a:p>
            <a:endParaRPr lang="zh-CN" altLang="en-US"/>
          </a:p>
        </p:txBody>
      </p:sp>
      <p:graphicFrame>
        <p:nvGraphicFramePr>
          <p:cNvPr id="6" name="表格 5"/>
          <p:cNvGraphicFramePr/>
          <p:nvPr/>
        </p:nvGraphicFramePr>
        <p:xfrm>
          <a:off x="418465" y="3691255"/>
          <a:ext cx="11420475" cy="3230880"/>
        </p:xfrm>
        <a:graphic>
          <a:graphicData uri="http://schemas.openxmlformats.org/drawingml/2006/table">
            <a:tbl>
              <a:tblPr firstRow="1" bandRow="1">
                <a:tableStyleId>{5C22544A-7EE6-4342-B048-85BDC9FD1C3A}</a:tableStyleId>
              </a:tblPr>
              <a:tblGrid>
                <a:gridCol w="1426845"/>
                <a:gridCol w="1428115"/>
                <a:gridCol w="1426845"/>
                <a:gridCol w="1429385"/>
                <a:gridCol w="1427480"/>
                <a:gridCol w="1426845"/>
                <a:gridCol w="1428115"/>
                <a:gridCol w="1426845"/>
              </a:tblGrid>
              <a:tr h="914400">
                <a:tc>
                  <a:txBody>
                    <a:bodyPr/>
                    <a:p>
                      <a:pPr>
                        <a:buNone/>
                      </a:pPr>
                      <a:r>
                        <a:rPr lang="zh-CN" altLang="en-US"/>
                        <a:t>主营构成</a:t>
                      </a:r>
                      <a:endParaRPr lang="zh-CN" altLang="en-US"/>
                    </a:p>
                  </a:txBody>
                  <a:tcPr/>
                </a:tc>
                <a:tc>
                  <a:txBody>
                    <a:bodyPr/>
                    <a:p>
                      <a:pPr>
                        <a:buNone/>
                      </a:pPr>
                      <a:r>
                        <a:rPr lang="zh-CN" altLang="en-US"/>
                        <a:t>主营收入(元)</a:t>
                      </a:r>
                      <a:endParaRPr lang="zh-CN" altLang="en-US"/>
                    </a:p>
                  </a:txBody>
                  <a:tcPr/>
                </a:tc>
                <a:tc>
                  <a:txBody>
                    <a:bodyPr/>
                    <a:p>
                      <a:pPr>
                        <a:buNone/>
                      </a:pPr>
                      <a:r>
                        <a:rPr lang="zh-CN" altLang="en-US"/>
                        <a:t>收入比例</a:t>
                      </a:r>
                      <a:endParaRPr lang="zh-CN" altLang="en-US"/>
                    </a:p>
                  </a:txBody>
                  <a:tcPr/>
                </a:tc>
                <a:tc>
                  <a:txBody>
                    <a:bodyPr/>
                    <a:p>
                      <a:pPr>
                        <a:buNone/>
                      </a:pPr>
                      <a:r>
                        <a:rPr lang="zh-CN" altLang="en-US"/>
                        <a:t>主营成本(元)</a:t>
                      </a:r>
                      <a:endParaRPr lang="zh-CN" altLang="en-US"/>
                    </a:p>
                  </a:txBody>
                  <a:tcPr/>
                </a:tc>
                <a:tc>
                  <a:txBody>
                    <a:bodyPr/>
                    <a:p>
                      <a:pPr>
                        <a:buNone/>
                      </a:pPr>
                      <a:r>
                        <a:rPr lang="zh-CN" altLang="en-US"/>
                        <a:t>成本比例</a:t>
                      </a:r>
                      <a:endParaRPr lang="zh-CN" altLang="en-US"/>
                    </a:p>
                  </a:txBody>
                  <a:tcPr/>
                </a:tc>
                <a:tc>
                  <a:txBody>
                    <a:bodyPr/>
                    <a:p>
                      <a:pPr>
                        <a:buNone/>
                      </a:pPr>
                      <a:r>
                        <a:rPr lang="zh-CN" altLang="en-US"/>
                        <a:t>主营利润(元)</a:t>
                      </a:r>
                      <a:endParaRPr lang="zh-CN" altLang="en-US"/>
                    </a:p>
                  </a:txBody>
                  <a:tcPr/>
                </a:tc>
                <a:tc>
                  <a:txBody>
                    <a:bodyPr/>
                    <a:p>
                      <a:pPr>
                        <a:buNone/>
                      </a:pPr>
                      <a:r>
                        <a:rPr lang="zh-CN" altLang="en-US"/>
                        <a:t>利润比例</a:t>
                      </a:r>
                      <a:endParaRPr lang="zh-CN" altLang="en-US"/>
                    </a:p>
                  </a:txBody>
                  <a:tcPr/>
                </a:tc>
                <a:tc>
                  <a:txBody>
                    <a:bodyPr/>
                    <a:p>
                      <a:pPr>
                        <a:buNone/>
                      </a:pPr>
                      <a:r>
                        <a:rPr lang="zh-CN" altLang="en-US"/>
                        <a:t>毛利率(%)</a:t>
                      </a:r>
                      <a:endParaRPr lang="zh-CN" altLang="en-US"/>
                    </a:p>
                  </a:txBody>
                  <a:tcPr/>
                </a:tc>
              </a:tr>
              <a:tr h="381000">
                <a:tc>
                  <a:txBody>
                    <a:bodyPr/>
                    <a:p>
                      <a:pPr>
                        <a:buNone/>
                      </a:pPr>
                      <a:r>
                        <a:rPr lang="zh-CN" altLang="en-US"/>
                        <a:t>网络广告</a:t>
                      </a:r>
                      <a:endParaRPr lang="zh-CN" altLang="en-US"/>
                    </a:p>
                  </a:txBody>
                  <a:tcPr/>
                </a:tc>
                <a:tc>
                  <a:txBody>
                    <a:bodyPr/>
                    <a:p>
                      <a:pPr>
                        <a:buNone/>
                      </a:pPr>
                      <a:r>
                        <a:rPr lang="zh-CN" altLang="en-US"/>
                        <a:t>4.78亿</a:t>
                      </a:r>
                      <a:endParaRPr lang="zh-CN" altLang="en-US"/>
                    </a:p>
                  </a:txBody>
                  <a:tcPr/>
                </a:tc>
                <a:tc>
                  <a:txBody>
                    <a:bodyPr/>
                    <a:p>
                      <a:pPr>
                        <a:buNone/>
                      </a:pPr>
                      <a:r>
                        <a:rPr lang="zh-CN" altLang="en-US"/>
                        <a:t>47.95%</a:t>
                      </a:r>
                      <a:endParaRPr lang="zh-CN" altLang="en-US"/>
                    </a:p>
                  </a:txBody>
                  <a:tcPr/>
                </a:tc>
                <a:tc>
                  <a:txBody>
                    <a:bodyPr/>
                    <a:p>
                      <a:pPr>
                        <a:buNone/>
                      </a:pPr>
                      <a:r>
                        <a:rPr lang="zh-CN" altLang="en-US"/>
                        <a:t>1.80亿</a:t>
                      </a:r>
                      <a:endParaRPr lang="zh-CN" altLang="en-US"/>
                    </a:p>
                  </a:txBody>
                  <a:tcPr/>
                </a:tc>
                <a:tc>
                  <a:txBody>
                    <a:bodyPr/>
                    <a:p>
                      <a:pPr>
                        <a:buNone/>
                      </a:pPr>
                      <a:r>
                        <a:rPr lang="zh-CN" altLang="en-US"/>
                        <a:t>41.75%</a:t>
                      </a:r>
                      <a:endParaRPr lang="zh-CN" altLang="en-US"/>
                    </a:p>
                  </a:txBody>
                  <a:tcPr/>
                </a:tc>
                <a:tc>
                  <a:txBody>
                    <a:bodyPr/>
                    <a:p>
                      <a:pPr>
                        <a:buNone/>
                      </a:pPr>
                      <a:r>
                        <a:rPr lang="zh-CN" altLang="en-US"/>
                        <a:t>2.98亿</a:t>
                      </a:r>
                      <a:endParaRPr lang="zh-CN" altLang="en-US"/>
                    </a:p>
                  </a:txBody>
                  <a:tcPr/>
                </a:tc>
                <a:tc>
                  <a:txBody>
                    <a:bodyPr/>
                    <a:p>
                      <a:pPr>
                        <a:buNone/>
                      </a:pPr>
                      <a:r>
                        <a:rPr lang="zh-CN" altLang="en-US"/>
                        <a:t>52.68%</a:t>
                      </a:r>
                      <a:endParaRPr lang="zh-CN" altLang="en-US"/>
                    </a:p>
                  </a:txBody>
                  <a:tcPr/>
                </a:tc>
                <a:tc>
                  <a:txBody>
                    <a:bodyPr/>
                    <a:p>
                      <a:pPr>
                        <a:buNone/>
                      </a:pPr>
                      <a:r>
                        <a:rPr lang="zh-CN" altLang="en-US"/>
                        <a:t>62.34%</a:t>
                      </a:r>
                      <a:endParaRPr lang="zh-CN" altLang="en-US"/>
                    </a:p>
                  </a:txBody>
                  <a:tcPr/>
                </a:tc>
              </a:tr>
              <a:tr h="381000">
                <a:tc>
                  <a:txBody>
                    <a:bodyPr/>
                    <a:p>
                      <a:pPr>
                        <a:buNone/>
                      </a:pPr>
                      <a:r>
                        <a:rPr lang="zh-CN" altLang="en-US"/>
                        <a:t>信息服务</a:t>
                      </a:r>
                      <a:endParaRPr lang="zh-CN" altLang="en-US"/>
                    </a:p>
                  </a:txBody>
                  <a:tcPr/>
                </a:tc>
                <a:tc>
                  <a:txBody>
                    <a:bodyPr/>
                    <a:p>
                      <a:pPr>
                        <a:buNone/>
                      </a:pPr>
                      <a:r>
                        <a:rPr lang="zh-CN" altLang="en-US"/>
                        <a:t>2.78亿</a:t>
                      </a:r>
                      <a:endParaRPr lang="zh-CN" altLang="en-US"/>
                    </a:p>
                  </a:txBody>
                  <a:tcPr/>
                </a:tc>
                <a:tc>
                  <a:txBody>
                    <a:bodyPr/>
                    <a:p>
                      <a:pPr>
                        <a:buNone/>
                      </a:pPr>
                      <a:r>
                        <a:rPr lang="zh-CN" altLang="en-US"/>
                        <a:t>27.84%</a:t>
                      </a:r>
                      <a:endParaRPr lang="zh-CN" altLang="en-US"/>
                    </a:p>
                  </a:txBody>
                  <a:tcPr/>
                </a:tc>
                <a:tc>
                  <a:txBody>
                    <a:bodyPr/>
                    <a:p>
                      <a:pPr>
                        <a:buNone/>
                      </a:pPr>
                      <a:r>
                        <a:rPr lang="zh-CN" altLang="en-US"/>
                        <a:t>5392万</a:t>
                      </a:r>
                      <a:endParaRPr lang="zh-CN" altLang="en-US"/>
                    </a:p>
                  </a:txBody>
                  <a:tcPr/>
                </a:tc>
                <a:tc>
                  <a:txBody>
                    <a:bodyPr/>
                    <a:p>
                      <a:pPr>
                        <a:buNone/>
                      </a:pPr>
                      <a:r>
                        <a:rPr lang="zh-CN" altLang="en-US"/>
                        <a:t>12.49%</a:t>
                      </a:r>
                      <a:endParaRPr lang="zh-CN" altLang="en-US"/>
                    </a:p>
                  </a:txBody>
                  <a:tcPr/>
                </a:tc>
                <a:tc>
                  <a:txBody>
                    <a:bodyPr/>
                    <a:p>
                      <a:pPr>
                        <a:buNone/>
                      </a:pPr>
                      <a:r>
                        <a:rPr lang="zh-CN" altLang="en-US"/>
                        <a:t>2.24亿</a:t>
                      </a:r>
                      <a:endParaRPr lang="zh-CN" altLang="en-US"/>
                    </a:p>
                  </a:txBody>
                  <a:tcPr/>
                </a:tc>
                <a:tc>
                  <a:txBody>
                    <a:bodyPr/>
                    <a:p>
                      <a:pPr>
                        <a:buNone/>
                      </a:pPr>
                      <a:r>
                        <a:rPr lang="zh-CN" altLang="en-US"/>
                        <a:t>39.53%</a:t>
                      </a:r>
                      <a:endParaRPr lang="zh-CN" altLang="en-US"/>
                    </a:p>
                  </a:txBody>
                  <a:tcPr/>
                </a:tc>
                <a:tc>
                  <a:txBody>
                    <a:bodyPr/>
                    <a:p>
                      <a:pPr>
                        <a:buNone/>
                      </a:pPr>
                      <a:r>
                        <a:rPr lang="zh-CN" altLang="en-US"/>
                        <a:t>80.58%</a:t>
                      </a:r>
                      <a:endParaRPr lang="zh-CN" altLang="en-US"/>
                    </a:p>
                  </a:txBody>
                  <a:tcPr/>
                </a:tc>
              </a:tr>
              <a:tr h="914400">
                <a:tc>
                  <a:txBody>
                    <a:bodyPr/>
                    <a:p>
                      <a:pPr>
                        <a:buNone/>
                      </a:pPr>
                      <a:r>
                        <a:rPr lang="zh-CN" altLang="en-US"/>
                        <a:t>移动互联网</a:t>
                      </a:r>
                      <a:endParaRPr lang="zh-CN" altLang="en-US"/>
                    </a:p>
                  </a:txBody>
                  <a:tcPr/>
                </a:tc>
                <a:tc>
                  <a:txBody>
                    <a:bodyPr/>
                    <a:p>
                      <a:pPr>
                        <a:buNone/>
                      </a:pPr>
                      <a:r>
                        <a:rPr lang="zh-CN" altLang="en-US"/>
                        <a:t>1.69亿</a:t>
                      </a:r>
                      <a:endParaRPr lang="zh-CN" altLang="en-US"/>
                    </a:p>
                  </a:txBody>
                  <a:tcPr/>
                </a:tc>
                <a:tc>
                  <a:txBody>
                    <a:bodyPr/>
                    <a:p>
                      <a:pPr>
                        <a:buNone/>
                      </a:pPr>
                      <a:r>
                        <a:rPr lang="zh-CN" altLang="en-US"/>
                        <a:t>16.98%</a:t>
                      </a:r>
                      <a:endParaRPr lang="zh-CN" altLang="en-US"/>
                    </a:p>
                  </a:txBody>
                  <a:tcPr/>
                </a:tc>
                <a:tc>
                  <a:txBody>
                    <a:bodyPr/>
                    <a:p>
                      <a:pPr>
                        <a:buNone/>
                      </a:pPr>
                      <a:r>
                        <a:rPr lang="zh-CN" altLang="en-US"/>
                        <a:t>1.54亿</a:t>
                      </a:r>
                      <a:endParaRPr lang="zh-CN" altLang="en-US"/>
                    </a:p>
                  </a:txBody>
                  <a:tcPr/>
                </a:tc>
                <a:tc>
                  <a:txBody>
                    <a:bodyPr/>
                    <a:p>
                      <a:pPr>
                        <a:buNone/>
                      </a:pPr>
                      <a:r>
                        <a:rPr lang="zh-CN" altLang="en-US"/>
                        <a:t>35.69%</a:t>
                      </a:r>
                      <a:endParaRPr lang="zh-CN" altLang="en-US"/>
                    </a:p>
                  </a:txBody>
                  <a:tcPr/>
                </a:tc>
                <a:tc>
                  <a:txBody>
                    <a:bodyPr/>
                    <a:p>
                      <a:pPr>
                        <a:buNone/>
                      </a:pPr>
                      <a:r>
                        <a:rPr lang="zh-CN" altLang="en-US"/>
                        <a:t>1533万</a:t>
                      </a:r>
                      <a:endParaRPr lang="zh-CN" altLang="en-US"/>
                    </a:p>
                  </a:txBody>
                  <a:tcPr/>
                </a:tc>
                <a:tc>
                  <a:txBody>
                    <a:bodyPr/>
                    <a:p>
                      <a:pPr>
                        <a:buNone/>
                      </a:pPr>
                      <a:r>
                        <a:rPr lang="zh-CN" altLang="en-US"/>
                        <a:t>2.71%</a:t>
                      </a:r>
                      <a:endParaRPr lang="zh-CN" altLang="en-US"/>
                    </a:p>
                  </a:txBody>
                  <a:tcPr/>
                </a:tc>
                <a:tc>
                  <a:txBody>
                    <a:bodyPr/>
                    <a:p>
                      <a:pPr>
                        <a:buNone/>
                      </a:pPr>
                      <a:r>
                        <a:rPr lang="zh-CN" altLang="en-US"/>
                        <a:t>9.05%</a:t>
                      </a:r>
                      <a:endParaRPr lang="zh-CN" altLang="en-US"/>
                    </a:p>
                  </a:txBody>
                  <a:tcPr/>
                </a:tc>
              </a:tr>
              <a:tr h="381000">
                <a:tc>
                  <a:txBody>
                    <a:bodyPr/>
                    <a:p>
                      <a:pPr>
                        <a:buNone/>
                      </a:pPr>
                      <a:r>
                        <a:rPr lang="zh-CN" altLang="en-US"/>
                        <a:t>网站建设及技术服务</a:t>
                      </a:r>
                      <a:endParaRPr lang="zh-CN" altLang="en-US"/>
                    </a:p>
                  </a:txBody>
                  <a:tcPr/>
                </a:tc>
                <a:tc>
                  <a:txBody>
                    <a:bodyPr/>
                    <a:p>
                      <a:pPr>
                        <a:buNone/>
                      </a:pPr>
                      <a:r>
                        <a:rPr lang="zh-CN" altLang="en-US"/>
                        <a:t>7222万</a:t>
                      </a:r>
                      <a:endParaRPr lang="zh-CN" altLang="en-US"/>
                    </a:p>
                  </a:txBody>
                  <a:tcPr/>
                </a:tc>
                <a:tc>
                  <a:txBody>
                    <a:bodyPr/>
                    <a:p>
                      <a:pPr>
                        <a:buNone/>
                      </a:pPr>
                      <a:r>
                        <a:rPr lang="zh-CN" altLang="en-US"/>
                        <a:t>7.24%</a:t>
                      </a:r>
                      <a:endParaRPr lang="zh-CN" altLang="en-US"/>
                    </a:p>
                  </a:txBody>
                  <a:tcPr/>
                </a:tc>
                <a:tc>
                  <a:txBody>
                    <a:bodyPr/>
                    <a:p>
                      <a:pPr>
                        <a:buNone/>
                      </a:pPr>
                      <a:r>
                        <a:rPr lang="zh-CN" altLang="en-US"/>
                        <a:t>4348万</a:t>
                      </a:r>
                      <a:endParaRPr lang="zh-CN" altLang="en-US"/>
                    </a:p>
                  </a:txBody>
                  <a:tcPr/>
                </a:tc>
                <a:tc>
                  <a:txBody>
                    <a:bodyPr/>
                    <a:p>
                      <a:pPr>
                        <a:buNone/>
                      </a:pPr>
                      <a:r>
                        <a:rPr lang="zh-CN" altLang="en-US"/>
                        <a:t>10.08%</a:t>
                      </a:r>
                      <a:endParaRPr lang="zh-CN" altLang="en-US"/>
                    </a:p>
                  </a:txBody>
                  <a:tcPr/>
                </a:tc>
                <a:tc>
                  <a:txBody>
                    <a:bodyPr/>
                    <a:p>
                      <a:pPr>
                        <a:buNone/>
                      </a:pPr>
                      <a:r>
                        <a:rPr lang="zh-CN" altLang="en-US"/>
                        <a:t>2874万</a:t>
                      </a:r>
                      <a:endParaRPr lang="zh-CN" altLang="en-US"/>
                    </a:p>
                  </a:txBody>
                  <a:tcPr/>
                </a:tc>
                <a:tc>
                  <a:txBody>
                    <a:bodyPr/>
                    <a:p>
                      <a:pPr>
                        <a:buNone/>
                      </a:pPr>
                      <a:r>
                        <a:rPr lang="zh-CN" altLang="en-US"/>
                        <a:t>5.08%</a:t>
                      </a:r>
                      <a:endParaRPr lang="zh-CN" altLang="en-US"/>
                    </a:p>
                  </a:txBody>
                  <a:tcPr/>
                </a:tc>
                <a:tc>
                  <a:txBody>
                    <a:bodyPr/>
                    <a:p>
                      <a:pPr>
                        <a:buNone/>
                      </a:pPr>
                      <a:r>
                        <a:rPr lang="zh-CN" altLang="en-US"/>
                        <a:t>39.79%</a:t>
                      </a:r>
                      <a:endParaRPr lang="zh-CN" alt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96110" y="802640"/>
            <a:ext cx="8555990" cy="365760"/>
          </a:xfrm>
          <a:prstGeom prst="rect">
            <a:avLst/>
          </a:prstGeom>
          <a:solidFill>
            <a:schemeClr val="accent4"/>
          </a:solidFill>
        </p:spPr>
        <p:txBody>
          <a:bodyPr wrap="square" rtlCol="0">
            <a:spAutoFit/>
          </a:bodyPr>
          <a:p>
            <a:r>
              <a:rPr lang="zh-CN" altLang="zh-CN"/>
              <a:t>新华网</a:t>
            </a:r>
            <a:endParaRPr lang="zh-CN" altLang="zh-CN"/>
          </a:p>
        </p:txBody>
      </p:sp>
      <p:sp>
        <p:nvSpPr>
          <p:cNvPr id="5" name="文本框 4"/>
          <p:cNvSpPr txBox="1"/>
          <p:nvPr/>
        </p:nvSpPr>
        <p:spPr>
          <a:xfrm>
            <a:off x="2054225" y="1842135"/>
            <a:ext cx="8819515" cy="642620"/>
          </a:xfrm>
          <a:prstGeom prst="rect">
            <a:avLst/>
          </a:prstGeom>
          <a:noFill/>
        </p:spPr>
        <p:txBody>
          <a:bodyPr wrap="square" rtlCol="0">
            <a:spAutoFit/>
          </a:bodyPr>
          <a:p>
            <a:r>
              <a:rPr lang="en-US" altLang="zh-CN"/>
              <a:t>1.</a:t>
            </a:r>
            <a:r>
              <a:rPr lang="zh-CN" altLang="en-US"/>
              <a:t>财务状况</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Words>
  <Application>WPS 演示</Application>
  <PresentationFormat>宽屏</PresentationFormat>
  <Paragraphs>93</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宋体</vt:lpstr>
      <vt:lpstr>Wingdings</vt:lpstr>
      <vt:lpstr>Calibri Light</vt:lpstr>
      <vt:lpstr>Calibri</vt:lpstr>
      <vt:lpstr>微软雅黑</vt:lpstr>
      <vt:lpstr>方正隶变_GBK</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cp:revision>
  <dcterms:created xsi:type="dcterms:W3CDTF">2015-05-05T08:02:00Z</dcterms:created>
  <dcterms:modified xsi:type="dcterms:W3CDTF">2016-12-28T01:24:27Z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