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7" r:id="rId2"/>
    <p:sldId id="288" r:id="rId3"/>
    <p:sldId id="321" r:id="rId4"/>
    <p:sldId id="279" r:id="rId5"/>
    <p:sldId id="308" r:id="rId6"/>
    <p:sldId id="306" r:id="rId7"/>
    <p:sldId id="322" r:id="rId8"/>
    <p:sldId id="304" r:id="rId9"/>
    <p:sldId id="305" r:id="rId10"/>
    <p:sldId id="291" r:id="rId11"/>
    <p:sldId id="302" r:id="rId12"/>
    <p:sldId id="323" r:id="rId13"/>
    <p:sldId id="298" r:id="rId14"/>
    <p:sldId id="300" r:id="rId15"/>
    <p:sldId id="299" r:id="rId16"/>
    <p:sldId id="301" r:id="rId17"/>
    <p:sldId id="312" r:id="rId18"/>
    <p:sldId id="309" r:id="rId19"/>
    <p:sldId id="344" r:id="rId20"/>
    <p:sldId id="317" r:id="rId21"/>
    <p:sldId id="315" r:id="rId22"/>
    <p:sldId id="334" r:id="rId23"/>
    <p:sldId id="316" r:id="rId24"/>
    <p:sldId id="324" r:id="rId25"/>
    <p:sldId id="346" r:id="rId26"/>
    <p:sldId id="347" r:id="rId27"/>
    <p:sldId id="348" r:id="rId28"/>
    <p:sldId id="325" r:id="rId29"/>
    <p:sldId id="318" r:id="rId30"/>
    <p:sldId id="328" r:id="rId31"/>
    <p:sldId id="329" r:id="rId32"/>
    <p:sldId id="330" r:id="rId33"/>
    <p:sldId id="331" r:id="rId34"/>
    <p:sldId id="319" r:id="rId35"/>
    <p:sldId id="332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33" r:id="rId44"/>
    <p:sldId id="342" r:id="rId45"/>
    <p:sldId id="343" r:id="rId46"/>
    <p:sldId id="345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DAE3F3"/>
    <a:srgbClr val="9E9E9E"/>
    <a:srgbClr val="F70751"/>
    <a:srgbClr val="D23361"/>
    <a:srgbClr val="3D82C2"/>
    <a:srgbClr val="D02A5B"/>
    <a:srgbClr val="CC0066"/>
    <a:srgbClr val="C5C4C4"/>
    <a:srgbClr val="D0D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70" y="102"/>
      </p:cViewPr>
      <p:guideLst>
        <p:guide orient="horz" pos="5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D548E-402B-4E11-AA17-65382A6305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5BBA5-25E5-442C-8FD8-DB8699167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8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6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9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3ADF-A8E8-4854-8D0A-920F75C2B8A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11C6-F8A8-42AA-BC41-1AD06AA08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6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yozm.wishket.com/magazine/detail/1827/" TargetMode="External"/><Relationship Id="rId3" Type="http://schemas.openxmlformats.org/officeDocument/2006/relationships/hyperlink" Target="https://linkinghub.elsevier.com/retrieve/pii/S1535947620332217" TargetMode="External"/><Relationship Id="rId7" Type="http://schemas.openxmlformats.org/officeDocument/2006/relationships/hyperlink" Target="https://www.snumdc.org/mdc/performance/outpatient-practice/" TargetMode="External"/><Relationship Id="rId2" Type="http://schemas.openxmlformats.org/officeDocument/2006/relationships/hyperlink" Target="https://movementdisorders.onlinelibrary.wiley.com/doi/10.1002/mdc3.1255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craigmthomas/amp-eda-models#1.4---Statistical-Breakdown" TargetMode="External"/><Relationship Id="rId5" Type="http://schemas.openxmlformats.org/officeDocument/2006/relationships/hyperlink" Target="https://pubmed.ncbi.nlm.nih.gov/8139608/" TargetMode="External"/><Relationship Id="rId4" Type="http://schemas.openxmlformats.org/officeDocument/2006/relationships/hyperlink" Target="https://movementdisorders.onlinelibrary.wiley.com/doi/10.1002/mds.22340" TargetMode="External"/><Relationship Id="rId9" Type="http://schemas.openxmlformats.org/officeDocument/2006/relationships/hyperlink" Target="https://www.ibric.org/myboard/read.php?Board=news&amp;id=31869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numdc.org/mdc/performance/outpatient-practi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8" y="606490"/>
            <a:ext cx="10583772" cy="563632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524714" y="2629193"/>
            <a:ext cx="6375400" cy="1590922"/>
            <a:chOff x="-279400" y="1816651"/>
            <a:chExt cx="6375400" cy="1590922"/>
          </a:xfrm>
        </p:grpSpPr>
        <p:sp>
          <p:nvSpPr>
            <p:cNvPr id="14" name="TextBox 13"/>
            <p:cNvSpPr txBox="1"/>
            <p:nvPr/>
          </p:nvSpPr>
          <p:spPr>
            <a:xfrm>
              <a:off x="-279400" y="1816651"/>
              <a:ext cx="6375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00008B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AMP®-Parkinson's</a:t>
              </a:r>
            </a:p>
            <a:p>
              <a:pPr algn="ctr"/>
              <a:r>
                <a:rPr lang="en-US" altLang="ko-KR" sz="3200" b="1" dirty="0" smtClean="0">
                  <a:solidFill>
                    <a:srgbClr val="8600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Disease </a:t>
              </a:r>
              <a:r>
                <a:rPr lang="en-US" altLang="ko-KR" sz="3200" b="1" dirty="0">
                  <a:solidFill>
                    <a:srgbClr val="8600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Progression Prediction</a:t>
              </a:r>
              <a:endParaRPr lang="ko-KR" altLang="en-US" sz="3200" dirty="0">
                <a:solidFill>
                  <a:srgbClr val="8600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72209" y="3043162"/>
              <a:ext cx="5284881" cy="364411"/>
              <a:chOff x="411909" y="2531189"/>
              <a:chExt cx="5284881" cy="36441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46100" y="2531189"/>
                <a:ext cx="5016500" cy="364411"/>
              </a:xfrm>
              <a:prstGeom prst="rect">
                <a:avLst/>
              </a:prstGeom>
              <a:solidFill>
                <a:srgbClr val="000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1909" y="2542868"/>
                <a:ext cx="5284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latin typeface="KOPUB고딕" panose="020B0502020202020204" pitchFamily="34" charset="0"/>
                    <a:ea typeface="Adobe 고딕 Std B" panose="020B0800000000000000" pitchFamily="34" charset="-127"/>
                  </a:rPr>
                  <a:t>미니 프로젝트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KOPUB고딕" panose="020B0502020202020204" pitchFamily="34" charset="0"/>
                    <a:ea typeface="Adobe 고딕 Std B" panose="020B0800000000000000" pitchFamily="34" charset="-127"/>
                  </a:rPr>
                  <a:t>: </a:t>
                </a:r>
                <a:r>
                  <a:rPr lang="en-US" altLang="ko-KR" sz="1600" dirty="0" smtClean="0">
                    <a:solidFill>
                      <a:schemeClr val="bg1"/>
                    </a:solidFill>
                    <a:latin typeface="KOPUB고딕" panose="020B0502020202020204" pitchFamily="34" charset="0"/>
                    <a:ea typeface="Adobe 고딕 Std B" panose="020B0800000000000000" pitchFamily="34" charset="-127"/>
                  </a:rPr>
                  <a:t>Python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KOPUB고딕" panose="020B0502020202020204" pitchFamily="34" charset="0"/>
                    <a:ea typeface="Adobe 고딕 Std B" panose="020B0800000000000000" pitchFamily="34" charset="-127"/>
                  </a:rPr>
                  <a:t>을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KOPUB고딕" panose="020B0502020202020204" pitchFamily="34" charset="0"/>
                    <a:ea typeface="Adobe 고딕 Std B" panose="020B0800000000000000" pitchFamily="34" charset="-127"/>
                  </a:rPr>
                  <a:t>활용한 통계 분석 및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KOPUB고딕" panose="020B0502020202020204" pitchFamily="34" charset="0"/>
                    <a:ea typeface="Adobe 고딕 Std B" panose="020B0800000000000000" pitchFamily="34" charset="-127"/>
                  </a:rPr>
                  <a:t>웹 서비스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KOPUB고딕" panose="020B0502020202020204" pitchFamily="34" charset="0"/>
                    <a:ea typeface="Adobe 고딕 Std B" panose="020B0800000000000000" pitchFamily="34" charset="-127"/>
                  </a:rPr>
                  <a:t>구현</a:t>
                </a: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400050" y="6392999"/>
            <a:ext cx="2661694" cy="384081"/>
            <a:chOff x="0" y="6156025"/>
            <a:chExt cx="2661694" cy="384081"/>
          </a:xfrm>
        </p:grpSpPr>
        <p:pic>
          <p:nvPicPr>
            <p:cNvPr id="34" name="_x278651016" descr="EMB0000378c3f3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456" y="6164366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56025"/>
              <a:ext cx="1481456" cy="384081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 rot="16200000">
            <a:off x="-3267981" y="3267981"/>
            <a:ext cx="6858002" cy="322038"/>
          </a:xfrm>
          <a:prstGeom prst="rect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21" name="TextBox 20"/>
          <p:cNvSpPr txBox="1"/>
          <p:nvPr/>
        </p:nvSpPr>
        <p:spPr>
          <a:xfrm>
            <a:off x="8388587" y="-972"/>
            <a:ext cx="33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목적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연구 배경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평가지표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순서도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867" y="210721"/>
            <a:ext cx="166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개요</a:t>
            </a:r>
            <a:endParaRPr lang="en-US" altLang="ko-KR" sz="16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74960"/>
              </p:ext>
            </p:extLst>
          </p:nvPr>
        </p:nvGraphicFramePr>
        <p:xfrm>
          <a:off x="1313341" y="1220758"/>
          <a:ext cx="9501864" cy="3681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64">
                  <a:extLst>
                    <a:ext uri="{9D8B030D-6E8A-4147-A177-3AD203B41FA5}">
                      <a16:colId xmlns:a16="http://schemas.microsoft.com/office/drawing/2014/main" val="1103336752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val="856486386"/>
                    </a:ext>
                  </a:extLst>
                </a:gridCol>
                <a:gridCol w="2113407">
                  <a:extLst>
                    <a:ext uri="{9D8B030D-6E8A-4147-A177-3AD203B41FA5}">
                      <a16:colId xmlns:a16="http://schemas.microsoft.com/office/drawing/2014/main" val="1933818282"/>
                    </a:ext>
                  </a:extLst>
                </a:gridCol>
                <a:gridCol w="2375466">
                  <a:extLst>
                    <a:ext uri="{9D8B030D-6E8A-4147-A177-3AD203B41FA5}">
                      <a16:colId xmlns:a16="http://schemas.microsoft.com/office/drawing/2014/main" val="57994219"/>
                    </a:ext>
                  </a:extLst>
                </a:gridCol>
              </a:tblGrid>
              <a:tr h="437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평가 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수식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설명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값 해석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62695"/>
                  </a:ext>
                </a:extLst>
              </a:tr>
              <a:tr h="879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MAE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(Mean Absolute Error)</a:t>
                      </a:r>
                      <a:endParaRPr lang="ko-KR" altLang="en-US" sz="1200" dirty="0" smtClean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평균 절대 오차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실제 값과 예측 값의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절대값 평균</a:t>
                      </a:r>
                      <a:endParaRPr lang="en-US" altLang="ko-KR" sz="1100" dirty="0" smtClean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값이 작을 수록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모델의 성능이 좋음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037968"/>
                  </a:ext>
                </a:extLst>
              </a:tr>
              <a:tr h="7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MSE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(Mean Squared Error)</a:t>
                      </a:r>
                      <a:endParaRPr lang="ko-KR" altLang="en-US" sz="120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Adobe 고딕 Std"/>
                          <a:ea typeface="Adobe 고딕 Std B" panose="020B0800000000000000" pitchFamily="34" charset="-127"/>
                        </a:rPr>
                        <a:t>상관 계수의 제곱 한 값</a:t>
                      </a:r>
                      <a:endParaRPr lang="en-US" altLang="ko-KR" sz="1100" dirty="0" smtClean="0">
                        <a:latin typeface="Adobe 고딕 Std"/>
                        <a:ea typeface="Adobe 고딕 Std B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Adobe 고딕 Std"/>
                          <a:ea typeface="Adobe 고딕 Std B" panose="020B0800000000000000" pitchFamily="34" charset="-127"/>
                        </a:rPr>
                        <a:t>변수간</a:t>
                      </a:r>
                      <a:r>
                        <a:rPr lang="ko-KR" altLang="en-US" sz="1100" baseline="0" dirty="0" smtClean="0">
                          <a:latin typeface="Adobe 고딕 Std"/>
                          <a:ea typeface="Adobe 고딕 Std B" panose="020B0800000000000000" pitchFamily="34" charset="-127"/>
                        </a:rPr>
                        <a:t> 인과 관계를 설명</a:t>
                      </a:r>
                      <a:endParaRPr lang="ko-KR" altLang="en-US" sz="1100" dirty="0">
                        <a:latin typeface="Adobe 고딕 Std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값이 작을 수록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모델의 성능이 좋음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686770"/>
                  </a:ext>
                </a:extLst>
              </a:tr>
              <a:tr h="829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R2 score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(R-squared)</a:t>
                      </a:r>
                      <a:endParaRPr lang="ko-KR" altLang="en-US" sz="1200" dirty="0" smtClean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결정계수</a:t>
                      </a:r>
                      <a:r>
                        <a:rPr lang="en-US" altLang="ko-KR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 err="1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예측값의</a:t>
                      </a:r>
                      <a:r>
                        <a:rPr lang="ko-KR" altLang="en-US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분산 </a:t>
                      </a:r>
                      <a:r>
                        <a:rPr lang="en-US" altLang="ko-KR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/ </a:t>
                      </a:r>
                      <a:r>
                        <a:rPr lang="ko-KR" altLang="en-US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실제 값의 분산</a:t>
                      </a:r>
                      <a:endParaRPr lang="ko-KR" altLang="en-US" sz="110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 ~ 1 </a:t>
                      </a:r>
                      <a:r>
                        <a:rPr lang="ko-KR" altLang="en-US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의 범위</a:t>
                      </a:r>
                      <a:r>
                        <a:rPr lang="en-US" altLang="ko-KR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에 가까울 수록 </a:t>
                      </a:r>
                      <a:r>
                        <a:rPr lang="ko-KR" altLang="en-US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선형 모델이 해당 변수에 대한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높은 연관성</a:t>
                      </a:r>
                      <a:r>
                        <a:rPr lang="ko-KR" altLang="en-US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가짐</a:t>
                      </a:r>
                      <a:endParaRPr lang="ko-KR" altLang="en-US" sz="110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8733053"/>
                  </a:ext>
                </a:extLst>
              </a:tr>
              <a:tr h="821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SMAPE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(Symmetric mean absolute percentage error)</a:t>
                      </a:r>
                      <a:endParaRPr lang="ko-KR" altLang="en-US" sz="1200" dirty="0" smtClean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  <a:latin typeface="Adobe 고딕"/>
                          <a:ea typeface="Adobe 고딕 Std B" panose="020B0800000000000000" pitchFamily="34" charset="-127"/>
                        </a:rPr>
                        <a:t>평균 절대 백분율 오차</a:t>
                      </a:r>
                      <a:r>
                        <a:rPr lang="en-US" altLang="ko-KR" sz="1100" b="0" dirty="0" smtClean="0">
                          <a:latin typeface="Adobe 고딕"/>
                          <a:ea typeface="Adobe 고딕 Std B" panose="020B0800000000000000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b="0" dirty="0" err="1" smtClean="0">
                          <a:latin typeface="Adobe 고딕"/>
                          <a:ea typeface="Adobe 고딕 Std B" panose="020B0800000000000000" pitchFamily="34" charset="-127"/>
                        </a:rPr>
                        <a:t>실제값과</a:t>
                      </a:r>
                      <a:r>
                        <a:rPr lang="ko-KR" altLang="en-US" sz="1100" b="0" dirty="0" smtClean="0">
                          <a:latin typeface="Adobe 고딕"/>
                          <a:ea typeface="Adobe 고딕 Std B" panose="020B0800000000000000" pitchFamily="34" charset="-127"/>
                        </a:rPr>
                        <a:t> </a:t>
                      </a:r>
                      <a:r>
                        <a:rPr lang="ko-KR" altLang="en-US" sz="1100" b="0" dirty="0" err="1" smtClean="0">
                          <a:latin typeface="Adobe 고딕"/>
                          <a:ea typeface="Adobe 고딕 Std B" panose="020B0800000000000000" pitchFamily="34" charset="-127"/>
                        </a:rPr>
                        <a:t>예측값의</a:t>
                      </a:r>
                      <a:endParaRPr lang="en-US" altLang="ko-KR" sz="1100" b="0" dirty="0" smtClean="0">
                        <a:latin typeface="Adobe 고딕"/>
                        <a:ea typeface="Adobe 고딕 Std B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latin typeface="Adobe 고딕"/>
                          <a:ea typeface="Adobe 고딕 Std B" panose="020B0800000000000000" pitchFamily="34" charset="-127"/>
                        </a:rPr>
                        <a:t>비율 차이의 절대값 평균</a:t>
                      </a:r>
                      <a:endParaRPr lang="en-US" altLang="ko-KR" sz="1100" b="0" dirty="0" smtClean="0">
                        <a:latin typeface="Adobe 고딕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0~100</a:t>
                      </a:r>
                      <a:r>
                        <a:rPr lang="en-US" altLang="ko-KR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또는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0~200</a:t>
                      </a:r>
                      <a:r>
                        <a:rPr lang="ko-KR" altLang="en-US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의 범위</a:t>
                      </a:r>
                      <a:r>
                        <a:rPr lang="en-US" altLang="ko-KR" sz="11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값이 작을 수록 모델의 성능이 좋음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47291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088299" y="5298476"/>
            <a:ext cx="7560525" cy="478148"/>
            <a:chOff x="2088299" y="5223659"/>
            <a:chExt cx="7560525" cy="47814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2088299" y="5223659"/>
              <a:ext cx="7560525" cy="4781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04344" y="5249585"/>
              <a:ext cx="75284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SMAPE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사용 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하여 실제 값과 모델이 예측한 값의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오차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(Error) 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를 확인   ▶ 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모델의 성능 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검증함</a:t>
              </a:r>
              <a:endPara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73551" y="4307533"/>
                <a:ext cx="2595193" cy="364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𝑺𝑴𝑨𝑷𝑬</m:t>
                    </m:r>
                  </m:oMath>
                </a14:m>
                <a:r>
                  <a:rPr lang="en-US" altLang="ko-KR" sz="1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l-GR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|+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|)/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51" y="4307533"/>
                <a:ext cx="2595193" cy="364010"/>
              </a:xfrm>
              <a:prstGeom prst="rect">
                <a:avLst/>
              </a:prstGeom>
              <a:blipFill>
                <a:blip r:embed="rId2"/>
                <a:stretch>
                  <a:fillRect l="-2347" t="-79661" b="-130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24987" y="3498870"/>
                <a:ext cx="1330419" cy="311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1400" b="1" dirty="0" smtClean="0"/>
                  <a:t> </a:t>
                </a:r>
                <a:r>
                  <a:rPr lang="en-US" altLang="ko-KR" sz="1400" b="1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r>
                  <a:rPr lang="ko-KR" altLang="en-US" sz="1400" b="1" dirty="0" smtClean="0"/>
                  <a:t> 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987" y="3498870"/>
                <a:ext cx="1330419" cy="311175"/>
              </a:xfrm>
              <a:prstGeom prst="rect">
                <a:avLst/>
              </a:prstGeom>
              <a:blipFill>
                <a:blip r:embed="rId3"/>
                <a:stretch>
                  <a:fillRect l="-4587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81626" y="1875327"/>
                <a:ext cx="1805562" cy="44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𝑴𝑨𝑬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26" y="1875327"/>
                <a:ext cx="1805562" cy="44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80906" y="2676794"/>
                <a:ext cx="2407001" cy="43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06" y="2676794"/>
                <a:ext cx="2407001" cy="43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1318854" y="4083712"/>
            <a:ext cx="9496351" cy="818602"/>
          </a:xfrm>
          <a:prstGeom prst="rect">
            <a:avLst/>
          </a:prstGeom>
          <a:noFill/>
          <a:ln w="28575">
            <a:solidFill>
              <a:srgbClr val="F70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44" name="직사각형 43"/>
          <p:cNvSpPr/>
          <p:nvPr/>
        </p:nvSpPr>
        <p:spPr>
          <a:xfrm>
            <a:off x="821799" y="2743270"/>
            <a:ext cx="1313880" cy="2489438"/>
          </a:xfrm>
          <a:prstGeom prst="rect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4918" y="2820796"/>
            <a:ext cx="2333600" cy="2557234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8653" y="3093594"/>
            <a:ext cx="696193" cy="1834277"/>
            <a:chOff x="1426437" y="3223319"/>
            <a:chExt cx="512019" cy="1739775"/>
          </a:xfrm>
        </p:grpSpPr>
        <p:sp>
          <p:nvSpPr>
            <p:cNvPr id="40" name="순서도: 자기 디스크 39"/>
            <p:cNvSpPr/>
            <p:nvPr/>
          </p:nvSpPr>
          <p:spPr>
            <a:xfrm>
              <a:off x="1426437" y="3223319"/>
              <a:ext cx="512019" cy="7507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 data</a:t>
              </a:r>
              <a:endParaRPr lang="ko-KR" altLang="en-US" sz="105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43" name="순서도: 자기 디스크 42"/>
            <p:cNvSpPr/>
            <p:nvPr/>
          </p:nvSpPr>
          <p:spPr>
            <a:xfrm>
              <a:off x="1426437" y="4212308"/>
              <a:ext cx="512019" cy="7507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Test data</a:t>
              </a:r>
              <a:endParaRPr lang="ko-KR" altLang="en-US" sz="105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91" name="Google Shape;10703;p88"/>
          <p:cNvGrpSpPr/>
          <p:nvPr/>
        </p:nvGrpSpPr>
        <p:grpSpPr>
          <a:xfrm>
            <a:off x="5708163" y="3420296"/>
            <a:ext cx="689592" cy="848168"/>
            <a:chOff x="852385" y="1510916"/>
            <a:chExt cx="353145" cy="351998"/>
          </a:xfrm>
          <a:solidFill>
            <a:srgbClr val="00008B"/>
          </a:solidFill>
        </p:grpSpPr>
        <p:sp>
          <p:nvSpPr>
            <p:cNvPr id="92" name="Google Shape;10704;p88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3" name="Google Shape;10705;p88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4" name="Google Shape;10706;p88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07" name="Google Shape;10678;p88"/>
          <p:cNvGrpSpPr/>
          <p:nvPr/>
        </p:nvGrpSpPr>
        <p:grpSpPr>
          <a:xfrm>
            <a:off x="10273389" y="2856279"/>
            <a:ext cx="937536" cy="853335"/>
            <a:chOff x="3086313" y="2877049"/>
            <a:chExt cx="320143" cy="392581"/>
          </a:xfrm>
          <a:solidFill>
            <a:srgbClr val="00008B"/>
          </a:solidFill>
        </p:grpSpPr>
        <p:sp>
          <p:nvSpPr>
            <p:cNvPr id="108" name="Google Shape;10679;p88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09" name="Google Shape;10680;p88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0" name="Google Shape;10681;p88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1" name="Google Shape;10682;p88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2" name="Google Shape;10683;p88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3" name="Google Shape;10684;p88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4" name="Google Shape;10685;p88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5" name="Google Shape;10686;p88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6" name="Google Shape;10687;p88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7" name="Google Shape;10688;p88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8" name="Google Shape;10689;p88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9" name="Google Shape;10690;p88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127" name="오른쪽 화살표 126"/>
          <p:cNvSpPr/>
          <p:nvPr/>
        </p:nvSpPr>
        <p:spPr>
          <a:xfrm>
            <a:off x="2312421" y="3673538"/>
            <a:ext cx="309320" cy="295126"/>
          </a:xfrm>
          <a:prstGeom prst="rightArrow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4" name="Google Shape;2496;p81"/>
          <p:cNvSpPr/>
          <p:nvPr/>
        </p:nvSpPr>
        <p:spPr>
          <a:xfrm>
            <a:off x="636099" y="1521225"/>
            <a:ext cx="1749888" cy="601936"/>
          </a:xfrm>
          <a:custGeom>
            <a:avLst/>
            <a:gdLst/>
            <a:ahLst/>
            <a:cxnLst/>
            <a:rect l="l" t="t" r="r" b="b"/>
            <a:pathLst>
              <a:path w="13250" h="3499" extrusionOk="0">
                <a:moveTo>
                  <a:pt x="1" y="0"/>
                </a:moveTo>
                <a:lnTo>
                  <a:pt x="1495" y="1494"/>
                </a:lnTo>
                <a:cubicBezTo>
                  <a:pt x="1635" y="1635"/>
                  <a:pt x="1635" y="1866"/>
                  <a:pt x="1495" y="2007"/>
                </a:cubicBezTo>
                <a:lnTo>
                  <a:pt x="2" y="3499"/>
                </a:lnTo>
                <a:lnTo>
                  <a:pt x="11527" y="3499"/>
                </a:lnTo>
                <a:lnTo>
                  <a:pt x="13250" y="1750"/>
                </a:lnTo>
                <a:lnTo>
                  <a:pt x="11527" y="0"/>
                </a:lnTo>
                <a:close/>
              </a:path>
            </a:pathLst>
          </a:custGeom>
          <a:solidFill>
            <a:srgbClr val="0000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sz="1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5" name="오른쪽 화살표 134"/>
          <p:cNvSpPr/>
          <p:nvPr/>
        </p:nvSpPr>
        <p:spPr>
          <a:xfrm>
            <a:off x="5247383" y="3673538"/>
            <a:ext cx="309320" cy="295126"/>
          </a:xfrm>
          <a:prstGeom prst="rightArrow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6" name="오른쪽 화살표 135"/>
          <p:cNvSpPr/>
          <p:nvPr/>
        </p:nvSpPr>
        <p:spPr>
          <a:xfrm>
            <a:off x="6594820" y="3675961"/>
            <a:ext cx="309320" cy="295126"/>
          </a:xfrm>
          <a:prstGeom prst="rightArrow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7" name="오른쪽 화살표 136"/>
          <p:cNvSpPr/>
          <p:nvPr/>
        </p:nvSpPr>
        <p:spPr>
          <a:xfrm>
            <a:off x="9669393" y="3673538"/>
            <a:ext cx="309320" cy="295126"/>
          </a:xfrm>
          <a:prstGeom prst="rightArrow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8" name="Google Shape;2496;p81"/>
          <p:cNvSpPr/>
          <p:nvPr/>
        </p:nvSpPr>
        <p:spPr>
          <a:xfrm>
            <a:off x="3055607" y="1521758"/>
            <a:ext cx="1749888" cy="601936"/>
          </a:xfrm>
          <a:custGeom>
            <a:avLst/>
            <a:gdLst/>
            <a:ahLst/>
            <a:cxnLst/>
            <a:rect l="l" t="t" r="r" b="b"/>
            <a:pathLst>
              <a:path w="13250" h="3499" extrusionOk="0">
                <a:moveTo>
                  <a:pt x="1" y="0"/>
                </a:moveTo>
                <a:lnTo>
                  <a:pt x="1495" y="1494"/>
                </a:lnTo>
                <a:cubicBezTo>
                  <a:pt x="1635" y="1635"/>
                  <a:pt x="1635" y="1866"/>
                  <a:pt x="1495" y="2007"/>
                </a:cubicBezTo>
                <a:lnTo>
                  <a:pt x="2" y="3499"/>
                </a:lnTo>
                <a:lnTo>
                  <a:pt x="11527" y="3499"/>
                </a:lnTo>
                <a:lnTo>
                  <a:pt x="13250" y="1750"/>
                </a:lnTo>
                <a:lnTo>
                  <a:pt x="11527" y="0"/>
                </a:lnTo>
                <a:close/>
              </a:path>
            </a:pathLst>
          </a:custGeom>
          <a:solidFill>
            <a:srgbClr val="0000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전처리</a:t>
            </a:r>
            <a:endParaRPr lang="en-US" altLang="ko-KR" sz="1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9" name="Google Shape;2496;p81"/>
          <p:cNvSpPr/>
          <p:nvPr/>
        </p:nvSpPr>
        <p:spPr>
          <a:xfrm>
            <a:off x="5226327" y="1521758"/>
            <a:ext cx="1749888" cy="601936"/>
          </a:xfrm>
          <a:custGeom>
            <a:avLst/>
            <a:gdLst/>
            <a:ahLst/>
            <a:cxnLst/>
            <a:rect l="l" t="t" r="r" b="b"/>
            <a:pathLst>
              <a:path w="13250" h="3499" extrusionOk="0">
                <a:moveTo>
                  <a:pt x="1" y="0"/>
                </a:moveTo>
                <a:lnTo>
                  <a:pt x="1495" y="1494"/>
                </a:lnTo>
                <a:cubicBezTo>
                  <a:pt x="1635" y="1635"/>
                  <a:pt x="1635" y="1866"/>
                  <a:pt x="1495" y="2007"/>
                </a:cubicBezTo>
                <a:lnTo>
                  <a:pt x="2" y="3499"/>
                </a:lnTo>
                <a:lnTo>
                  <a:pt x="11527" y="3499"/>
                </a:lnTo>
                <a:lnTo>
                  <a:pt x="13250" y="1750"/>
                </a:lnTo>
                <a:lnTo>
                  <a:pt x="11527" y="0"/>
                </a:lnTo>
                <a:close/>
              </a:path>
            </a:pathLst>
          </a:custGeom>
          <a:solidFill>
            <a:srgbClr val="0000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EDA </a:t>
            </a:r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</a:t>
            </a:r>
            <a:endParaRPr lang="en-US" altLang="ko-KR" sz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</a:t>
            </a:r>
            <a:r>
              <a:rPr lang="ko-KR" altLang="en-US" sz="1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</a:t>
            </a:r>
            <a:endParaRPr lang="en-US" altLang="ko-KR" sz="1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Google Shape;2496;p81"/>
          <p:cNvSpPr/>
          <p:nvPr/>
        </p:nvSpPr>
        <p:spPr>
          <a:xfrm>
            <a:off x="7371151" y="1500195"/>
            <a:ext cx="1749888" cy="601936"/>
          </a:xfrm>
          <a:custGeom>
            <a:avLst/>
            <a:gdLst/>
            <a:ahLst/>
            <a:cxnLst/>
            <a:rect l="l" t="t" r="r" b="b"/>
            <a:pathLst>
              <a:path w="13250" h="3499" extrusionOk="0">
                <a:moveTo>
                  <a:pt x="1" y="0"/>
                </a:moveTo>
                <a:lnTo>
                  <a:pt x="1495" y="1494"/>
                </a:lnTo>
                <a:cubicBezTo>
                  <a:pt x="1635" y="1635"/>
                  <a:pt x="1635" y="1866"/>
                  <a:pt x="1495" y="2007"/>
                </a:cubicBezTo>
                <a:lnTo>
                  <a:pt x="2" y="3499"/>
                </a:lnTo>
                <a:lnTo>
                  <a:pt x="11527" y="3499"/>
                </a:lnTo>
                <a:lnTo>
                  <a:pt x="13250" y="1750"/>
                </a:lnTo>
                <a:lnTo>
                  <a:pt x="11527" y="0"/>
                </a:lnTo>
                <a:close/>
              </a:path>
            </a:pathLst>
          </a:custGeom>
          <a:solidFill>
            <a:srgbClr val="0000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구축</a:t>
            </a:r>
            <a:endParaRPr lang="en-US" altLang="ko-KR" sz="1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1" name="Google Shape;2496;p81"/>
          <p:cNvSpPr/>
          <p:nvPr/>
        </p:nvSpPr>
        <p:spPr>
          <a:xfrm>
            <a:off x="9562525" y="1450119"/>
            <a:ext cx="2016924" cy="320741"/>
          </a:xfrm>
          <a:custGeom>
            <a:avLst/>
            <a:gdLst/>
            <a:ahLst/>
            <a:cxnLst/>
            <a:rect l="l" t="t" r="r" b="b"/>
            <a:pathLst>
              <a:path w="13250" h="3499" extrusionOk="0">
                <a:moveTo>
                  <a:pt x="1" y="0"/>
                </a:moveTo>
                <a:lnTo>
                  <a:pt x="1495" y="1494"/>
                </a:lnTo>
                <a:cubicBezTo>
                  <a:pt x="1635" y="1635"/>
                  <a:pt x="1635" y="1866"/>
                  <a:pt x="1495" y="2007"/>
                </a:cubicBezTo>
                <a:lnTo>
                  <a:pt x="2" y="3499"/>
                </a:lnTo>
                <a:lnTo>
                  <a:pt x="11527" y="3499"/>
                </a:lnTo>
                <a:lnTo>
                  <a:pt x="13250" y="1750"/>
                </a:lnTo>
                <a:lnTo>
                  <a:pt x="11527" y="0"/>
                </a:lnTo>
                <a:close/>
              </a:path>
            </a:pathLst>
          </a:custGeom>
          <a:solidFill>
            <a:srgbClr val="0000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예측 결과 도출</a:t>
            </a:r>
            <a:endParaRPr lang="en-US" altLang="ko-KR" sz="1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2" name="Google Shape;2496;p81"/>
          <p:cNvSpPr/>
          <p:nvPr/>
        </p:nvSpPr>
        <p:spPr>
          <a:xfrm>
            <a:off x="9562525" y="1839058"/>
            <a:ext cx="2016924" cy="320741"/>
          </a:xfrm>
          <a:custGeom>
            <a:avLst/>
            <a:gdLst/>
            <a:ahLst/>
            <a:cxnLst/>
            <a:rect l="l" t="t" r="r" b="b"/>
            <a:pathLst>
              <a:path w="13250" h="3499" extrusionOk="0">
                <a:moveTo>
                  <a:pt x="1" y="0"/>
                </a:moveTo>
                <a:lnTo>
                  <a:pt x="1495" y="1494"/>
                </a:lnTo>
                <a:cubicBezTo>
                  <a:pt x="1635" y="1635"/>
                  <a:pt x="1635" y="1866"/>
                  <a:pt x="1495" y="2007"/>
                </a:cubicBezTo>
                <a:lnTo>
                  <a:pt x="2" y="3499"/>
                </a:lnTo>
                <a:lnTo>
                  <a:pt x="11527" y="3499"/>
                </a:lnTo>
                <a:lnTo>
                  <a:pt x="13250" y="1750"/>
                </a:lnTo>
                <a:lnTo>
                  <a:pt x="11527" y="0"/>
                </a:lnTo>
                <a:close/>
              </a:path>
            </a:pathLst>
          </a:custGeom>
          <a:solidFill>
            <a:srgbClr val="0000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 구현</a:t>
            </a:r>
            <a:endParaRPr lang="en-US" altLang="ko-KR" sz="1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44" name="Google Shape;10629;p88"/>
          <p:cNvGrpSpPr/>
          <p:nvPr/>
        </p:nvGrpSpPr>
        <p:grpSpPr>
          <a:xfrm>
            <a:off x="10351284" y="4055136"/>
            <a:ext cx="801269" cy="931305"/>
            <a:chOff x="8010427" y="3348503"/>
            <a:chExt cx="278795" cy="351615"/>
          </a:xfrm>
          <a:solidFill>
            <a:srgbClr val="00008B"/>
          </a:solidFill>
        </p:grpSpPr>
        <p:sp>
          <p:nvSpPr>
            <p:cNvPr id="145" name="Google Shape;10630;p88"/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6" name="Google Shape;10631;p88"/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7" name="Google Shape;10632;p88"/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8" name="Google Shape;10633;p88"/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388222" y="-972"/>
            <a:ext cx="336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목적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연구 배경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평가지표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순서도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002632" y="3009492"/>
            <a:ext cx="1996226" cy="337479"/>
            <a:chOff x="3109174" y="3001994"/>
            <a:chExt cx="1996226" cy="33747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172733" y="3001994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09174" y="3039461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결측치</a:t>
              </a:r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/ </a:t>
              </a:r>
              <a:r>
                <a:rPr lang="ko-KR" altLang="en-US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중복값</a:t>
              </a:r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확인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02632" y="3484729"/>
            <a:ext cx="1996226" cy="337479"/>
            <a:chOff x="3109174" y="3627101"/>
            <a:chExt cx="1996226" cy="337479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3172733" y="3627101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09174" y="3663439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 확인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999521" y="4403071"/>
            <a:ext cx="1996226" cy="337479"/>
            <a:chOff x="3109174" y="4304845"/>
            <a:chExt cx="1996226" cy="337479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172733" y="4304845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09174" y="4342779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피처 엔지니어링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999521" y="4871844"/>
            <a:ext cx="1996226" cy="337479"/>
            <a:chOff x="3109174" y="4934519"/>
            <a:chExt cx="1996226" cy="33747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172733" y="4934519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09174" y="4970657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피처 선택 및 추출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7072341" y="2771376"/>
            <a:ext cx="2333600" cy="2557234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50310" y="2922147"/>
            <a:ext cx="1996226" cy="337479"/>
            <a:chOff x="7407133" y="3001994"/>
            <a:chExt cx="1996226" cy="33747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470692" y="3001994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07133" y="3039461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 선정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250310" y="3514002"/>
            <a:ext cx="1996226" cy="337479"/>
            <a:chOff x="7407133" y="3627101"/>
            <a:chExt cx="1996226" cy="337479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7470692" y="3627101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07133" y="3663439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매개변수 튜닝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50310" y="4128145"/>
            <a:ext cx="1996226" cy="337479"/>
            <a:chOff x="7407133" y="4304845"/>
            <a:chExt cx="1996226" cy="337479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7470692" y="4304845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07133" y="4342779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 훈련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250310" y="4733818"/>
            <a:ext cx="1996226" cy="337479"/>
            <a:chOff x="7407133" y="4934519"/>
            <a:chExt cx="1996226" cy="337479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470692" y="4934519"/>
              <a:ext cx="1862886" cy="33747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407133" y="4970657"/>
              <a:ext cx="1996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 평가</a:t>
              </a:r>
              <a:endParaRPr lang="ko-KR" altLang="en-US" sz="1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>
          <a:xfrm>
            <a:off x="3055607" y="3925984"/>
            <a:ext cx="1862886" cy="337479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13055" y="3973826"/>
            <a:ext cx="199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파생 변수 추가</a:t>
            </a:r>
            <a:endParaRPr lang="ko-KR" altLang="en-US" sz="11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867" y="208555"/>
            <a:ext cx="166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개요</a:t>
            </a:r>
            <a:endParaRPr lang="en-US" altLang="ko-KR" sz="16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67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68" name="직선 연결선 67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1000792" y="5284856"/>
            <a:ext cx="1141659" cy="976324"/>
            <a:chOff x="5534692" y="684281"/>
            <a:chExt cx="1141659" cy="976324"/>
          </a:xfrm>
          <a:noFill/>
        </p:grpSpPr>
        <p:grpSp>
          <p:nvGrpSpPr>
            <p:cNvPr id="19" name="그룹 18"/>
            <p:cNvGrpSpPr/>
            <p:nvPr/>
          </p:nvGrpSpPr>
          <p:grpSpPr>
            <a:xfrm>
              <a:off x="5610755" y="684281"/>
              <a:ext cx="989539" cy="521022"/>
              <a:chOff x="2495179" y="3939309"/>
              <a:chExt cx="989539" cy="521022"/>
            </a:xfrm>
            <a:grpFill/>
          </p:grpSpPr>
          <p:cxnSp>
            <p:nvCxnSpPr>
              <p:cNvPr id="71" name="직선 연결선 70"/>
              <p:cNvCxnSpPr/>
              <p:nvPr/>
            </p:nvCxnSpPr>
            <p:spPr>
              <a:xfrm flipH="1">
                <a:off x="2495179" y="4460331"/>
                <a:ext cx="98953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21284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01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34692" y="1383606"/>
              <a:ext cx="114165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개요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28731" y="5263341"/>
            <a:ext cx="1362874" cy="988314"/>
            <a:chOff x="9015181" y="672291"/>
            <a:chExt cx="1362874" cy="988314"/>
          </a:xfrm>
          <a:noFill/>
        </p:grpSpPr>
        <p:grpSp>
          <p:nvGrpSpPr>
            <p:cNvPr id="20" name="그룹 19"/>
            <p:cNvGrpSpPr/>
            <p:nvPr/>
          </p:nvGrpSpPr>
          <p:grpSpPr>
            <a:xfrm>
              <a:off x="9202001" y="672291"/>
              <a:ext cx="989229" cy="542794"/>
              <a:chOff x="4650861" y="3939309"/>
              <a:chExt cx="989229" cy="542794"/>
            </a:xfrm>
            <a:grpFill/>
          </p:grpSpPr>
          <p:cxnSp>
            <p:nvCxnSpPr>
              <p:cNvPr id="72" name="직선 연결선 71"/>
              <p:cNvCxnSpPr/>
              <p:nvPr/>
            </p:nvCxnSpPr>
            <p:spPr>
              <a:xfrm flipH="1">
                <a:off x="4650861" y="4482103"/>
                <a:ext cx="98922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876811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015181" y="1383606"/>
              <a:ext cx="136287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팀원 구성 및 역할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81956" y="5276021"/>
            <a:ext cx="1021434" cy="983127"/>
            <a:chOff x="1989438" y="3703706"/>
            <a:chExt cx="1021434" cy="983127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006549" y="3703706"/>
              <a:ext cx="988918" cy="530354"/>
              <a:chOff x="6806543" y="3939309"/>
              <a:chExt cx="988918" cy="530354"/>
            </a:xfrm>
            <a:grpFill/>
          </p:grpSpPr>
          <p:cxnSp>
            <p:nvCxnSpPr>
              <p:cNvPr id="73" name="직선 연결선 72"/>
              <p:cNvCxnSpPr/>
              <p:nvPr/>
            </p:nvCxnSpPr>
            <p:spPr>
              <a:xfrm flipH="1">
                <a:off x="6806543" y="4469663"/>
                <a:ext cx="988918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032338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04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98943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Ⅰ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80808" y="5267588"/>
            <a:ext cx="1021434" cy="1000395"/>
            <a:chOff x="5594808" y="3686438"/>
            <a:chExt cx="1021434" cy="1000395"/>
          </a:xfrm>
          <a:noFill/>
        </p:grpSpPr>
        <p:grpSp>
          <p:nvGrpSpPr>
            <p:cNvPr id="22" name="그룹 21"/>
            <p:cNvGrpSpPr/>
            <p:nvPr/>
          </p:nvGrpSpPr>
          <p:grpSpPr>
            <a:xfrm>
              <a:off x="5620744" y="3686438"/>
              <a:ext cx="969557" cy="542794"/>
              <a:chOff x="8981275" y="3939309"/>
              <a:chExt cx="969557" cy="542794"/>
            </a:xfrm>
            <a:grpFill/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8981275" y="4482103"/>
                <a:ext cx="969557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197389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05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59480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Ⅱ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85719" y="5275331"/>
            <a:ext cx="948486" cy="983127"/>
            <a:chOff x="9242744" y="3703706"/>
            <a:chExt cx="948486" cy="983127"/>
          </a:xfrm>
          <a:noFill/>
        </p:grpSpPr>
        <p:grpSp>
          <p:nvGrpSpPr>
            <p:cNvPr id="23" name="그룹 22"/>
            <p:cNvGrpSpPr/>
            <p:nvPr/>
          </p:nvGrpSpPr>
          <p:grpSpPr>
            <a:xfrm>
              <a:off x="9242744" y="3703706"/>
              <a:ext cx="948486" cy="530354"/>
              <a:chOff x="11167048" y="3939309"/>
              <a:chExt cx="948486" cy="530354"/>
            </a:xfrm>
            <a:grpFill/>
          </p:grpSpPr>
          <p:cxnSp>
            <p:nvCxnSpPr>
              <p:cNvPr id="75" name="직선 연결선 74"/>
              <p:cNvCxnSpPr/>
              <p:nvPr/>
            </p:nvCxnSpPr>
            <p:spPr>
              <a:xfrm flipH="1">
                <a:off x="11167048" y="4469663"/>
                <a:ext cx="948486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1372627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06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300046" y="4409834"/>
              <a:ext cx="83388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의견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25372" y="498744"/>
            <a:ext cx="5334600" cy="4603606"/>
            <a:chOff x="3425372" y="441594"/>
            <a:chExt cx="5334600" cy="4603606"/>
          </a:xfrm>
        </p:grpSpPr>
        <p:grpSp>
          <p:nvGrpSpPr>
            <p:cNvPr id="44" name="Google Shape;515;p41"/>
            <p:cNvGrpSpPr/>
            <p:nvPr/>
          </p:nvGrpSpPr>
          <p:grpSpPr>
            <a:xfrm>
              <a:off x="3425372" y="441594"/>
              <a:ext cx="5334600" cy="4603606"/>
              <a:chOff x="1896200" y="539994"/>
              <a:chExt cx="5334600" cy="46036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5" name="Google Shape;516;p41"/>
              <p:cNvGrpSpPr/>
              <p:nvPr/>
            </p:nvGrpSpPr>
            <p:grpSpPr>
              <a:xfrm>
                <a:off x="1896200" y="539994"/>
                <a:ext cx="5334600" cy="4603606"/>
                <a:chOff x="1896200" y="539994"/>
                <a:chExt cx="5334600" cy="4603606"/>
              </a:xfrm>
            </p:grpSpPr>
            <p:sp>
              <p:nvSpPr>
                <p:cNvPr id="48" name="Google Shape;517;p41"/>
                <p:cNvSpPr/>
                <p:nvPr/>
              </p:nvSpPr>
              <p:spPr>
                <a:xfrm>
                  <a:off x="1896200" y="1069900"/>
                  <a:ext cx="5334600" cy="4073700"/>
                </a:xfrm>
                <a:prstGeom prst="rect">
                  <a:avLst/>
                </a:prstGeom>
                <a:solidFill>
                  <a:srgbClr val="0000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8;p41"/>
                <p:cNvSpPr/>
                <p:nvPr/>
              </p:nvSpPr>
              <p:spPr>
                <a:xfrm>
                  <a:off x="2288196" y="1332100"/>
                  <a:ext cx="4613100" cy="38115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9;p41"/>
                <p:cNvSpPr/>
                <p:nvPr/>
              </p:nvSpPr>
              <p:spPr>
                <a:xfrm>
                  <a:off x="3685012" y="539994"/>
                  <a:ext cx="1778237" cy="98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0" h="6655" extrusionOk="0">
                      <a:moveTo>
                        <a:pt x="2114" y="1"/>
                      </a:moveTo>
                      <a:lnTo>
                        <a:pt x="2114" y="2470"/>
                      </a:lnTo>
                      <a:lnTo>
                        <a:pt x="0" y="2470"/>
                      </a:lnTo>
                      <a:lnTo>
                        <a:pt x="0" y="6654"/>
                      </a:lnTo>
                      <a:lnTo>
                        <a:pt x="11990" y="6654"/>
                      </a:lnTo>
                      <a:lnTo>
                        <a:pt x="11990" y="2470"/>
                      </a:lnTo>
                      <a:lnTo>
                        <a:pt x="9897" y="2470"/>
                      </a:lnTo>
                      <a:lnTo>
                        <a:pt x="9897" y="1"/>
                      </a:lnTo>
                      <a:close/>
                    </a:path>
                  </a:pathLst>
                </a:custGeom>
                <a:solidFill>
                  <a:srgbClr val="000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520;p41"/>
              <p:cNvSpPr/>
              <p:nvPr/>
            </p:nvSpPr>
            <p:spPr>
              <a:xfrm>
                <a:off x="3686900" y="905600"/>
                <a:ext cx="1777500" cy="164400"/>
              </a:xfrm>
              <a:prstGeom prst="rect">
                <a:avLst/>
              </a:prstGeom>
              <a:solidFill>
                <a:srgbClr val="000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890260" y="1579594"/>
              <a:ext cx="2404826" cy="2559554"/>
              <a:chOff x="1297740" y="684281"/>
              <a:chExt cx="2404826" cy="25595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006549" y="684281"/>
                <a:ext cx="987206" cy="521022"/>
                <a:chOff x="216439" y="2184856"/>
                <a:chExt cx="987206" cy="521022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216439" y="2705878"/>
                  <a:ext cx="987206" cy="0"/>
                </a:xfrm>
                <a:prstGeom prst="line">
                  <a:avLst/>
                </a:prstGeom>
                <a:ln w="57150">
                  <a:solidFill>
                    <a:srgbClr val="00008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1378" y="2184856"/>
                  <a:ext cx="5373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 smtClean="0">
                      <a:solidFill>
                        <a:srgbClr val="000070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03</a:t>
                  </a:r>
                  <a:endParaRPr lang="ko-KR" altLang="en-US" sz="2400" dirty="0">
                    <a:solidFill>
                      <a:srgbClr val="000070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297740" y="1383606"/>
                <a:ext cx="24048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프로젝트 수행 절차 </a:t>
                </a:r>
                <a:endParaRPr lang="ko-KR" altLang="en-US" sz="2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29749" y="1858840"/>
                <a:ext cx="15408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- ERD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- </a:t>
                </a: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테이블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정의서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-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데이터 전처리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-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피처엔지니어링</a:t>
                </a:r>
                <a:endPara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010" y="142602"/>
            <a:ext cx="166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r>
              <a:rPr lang="en-US" altLang="ko-KR" sz="2400" u="sng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1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66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168" name="직선 연결선 167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5034814" y="1016891"/>
            <a:ext cx="2261801" cy="2160822"/>
            <a:chOff x="5213405" y="1145944"/>
            <a:chExt cx="2123844" cy="216082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53854" y="1145944"/>
              <a:ext cx="2067378" cy="2160822"/>
            </a:xfrm>
            <a:prstGeom prst="roundRect">
              <a:avLst>
                <a:gd name="adj" fmla="val 5217"/>
              </a:avLst>
            </a:prstGeom>
            <a:solidFill>
              <a:srgbClr val="00008B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53853" y="1516560"/>
              <a:ext cx="2067379" cy="13487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53850" y="11602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💾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65283" y="1195042"/>
              <a:ext cx="113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train_protein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253853" y="2848536"/>
              <a:ext cx="2067379" cy="307169"/>
            </a:xfrm>
            <a:prstGeom prst="rect">
              <a:avLst/>
            </a:prstGeom>
            <a:solidFill>
              <a:srgbClr val="C5C5C5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rot="10800000">
              <a:off x="7123415" y="1275647"/>
              <a:ext cx="156746" cy="135128"/>
            </a:xfrm>
            <a:prstGeom prst="triangle">
              <a:avLst/>
            </a:prstGeom>
            <a:solidFill>
              <a:srgbClr val="6A6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5400000">
              <a:off x="7134224" y="2925766"/>
              <a:ext cx="156746" cy="135128"/>
            </a:xfrm>
            <a:prstGeom prst="triangle">
              <a:avLst/>
            </a:prstGeom>
            <a:solidFill>
              <a:srgbClr val="6A6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53850" y="2862840"/>
              <a:ext cx="132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ndexes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19565" y="2293992"/>
              <a:ext cx="10158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UniProt</a:t>
              </a:r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37835" y="2287945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419565" y="2550639"/>
              <a:ext cx="6005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NPX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37834" y="2545943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788" y="2534488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438581" y="2284333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414452" y="154886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visit_id</a:t>
              </a:r>
              <a:endPara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414452" y="1781900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414452" y="2043510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patient_id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13405" y="1550513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213405" y="178190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💡</a:t>
              </a:r>
              <a:endParaRPr lang="ko-KR" altLang="en-US" sz="1100" dirty="0">
                <a:solidFill>
                  <a:schemeClr val="accent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13685" y="204268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💡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94069" y="1790518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794069" y="2045517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32008" y="1570038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272994" y="1008046"/>
            <a:ext cx="3580910" cy="3125632"/>
            <a:chOff x="8269265" y="1280408"/>
            <a:chExt cx="3580910" cy="3125632"/>
          </a:xfrm>
        </p:grpSpPr>
        <p:sp>
          <p:nvSpPr>
            <p:cNvPr id="252" name="TextBox 251"/>
            <p:cNvSpPr txBox="1"/>
            <p:nvPr/>
          </p:nvSpPr>
          <p:spPr>
            <a:xfrm>
              <a:off x="8678004" y="3065849"/>
              <a:ext cx="495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TEXT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8603710" y="3589069"/>
              <a:ext cx="569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CHAR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8289360" y="3850679"/>
              <a:ext cx="88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VARCHAR</a:t>
              </a:r>
            </a:p>
          </p:txBody>
        </p:sp>
        <p:sp>
          <p:nvSpPr>
            <p:cNvPr id="255" name="모서리가 둥근 직사각형 254"/>
            <p:cNvSpPr/>
            <p:nvPr/>
          </p:nvSpPr>
          <p:spPr>
            <a:xfrm>
              <a:off x="8289360" y="1280408"/>
              <a:ext cx="3499147" cy="3125632"/>
            </a:xfrm>
            <a:prstGeom prst="roundRect">
              <a:avLst>
                <a:gd name="adj" fmla="val 5217"/>
              </a:avLst>
            </a:prstGeom>
            <a:solidFill>
              <a:srgbClr val="00008B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8289360" y="1651025"/>
              <a:ext cx="3499147" cy="2284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308407" y="12946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💾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637728" y="1339032"/>
              <a:ext cx="2526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supplemental_clinical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8289357" y="3942023"/>
              <a:ext cx="3499147" cy="307169"/>
            </a:xfrm>
            <a:prstGeom prst="rect">
              <a:avLst/>
            </a:prstGeom>
            <a:solidFill>
              <a:srgbClr val="C5C5C5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0" name="이등변 삼각형 259"/>
            <p:cNvSpPr/>
            <p:nvPr/>
          </p:nvSpPr>
          <p:spPr>
            <a:xfrm rot="10800000">
              <a:off x="11530135" y="1410112"/>
              <a:ext cx="156746" cy="135128"/>
            </a:xfrm>
            <a:prstGeom prst="triangle">
              <a:avLst/>
            </a:prstGeom>
            <a:solidFill>
              <a:srgbClr val="6A6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8289357" y="3958760"/>
              <a:ext cx="3397524" cy="276999"/>
              <a:chOff x="8239479" y="3902683"/>
              <a:chExt cx="3397524" cy="276999"/>
            </a:xfrm>
          </p:grpSpPr>
          <p:sp>
            <p:nvSpPr>
              <p:cNvPr id="286" name="이등변 삼각형 285"/>
              <p:cNvSpPr/>
              <p:nvPr/>
            </p:nvSpPr>
            <p:spPr>
              <a:xfrm rot="5400000">
                <a:off x="11491066" y="3973619"/>
                <a:ext cx="156746" cy="135128"/>
              </a:xfrm>
              <a:prstGeom prst="triangle">
                <a:avLst/>
              </a:prstGeom>
              <a:solidFill>
                <a:srgbClr val="6A6E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8239479" y="3902683"/>
                <a:ext cx="1327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I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ndexes</a:t>
                </a: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8472977" y="175398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visit_id</a:t>
              </a:r>
              <a:endPara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8472977" y="201559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8472977" y="227720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patient_id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472977" y="253881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updrs_1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472977" y="280042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updrs_2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472977" y="306203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updrs_3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472977" y="3329107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updrs_4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472976" y="3585255"/>
              <a:ext cx="3377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upd23b_clinical_state_on_medication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271930" y="1755633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271930" y="20155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💡</a:t>
              </a:r>
              <a:endParaRPr lang="ko-KR" altLang="en-US" sz="1100" dirty="0">
                <a:solidFill>
                  <a:schemeClr val="accent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72210" y="2276381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💡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271930" y="2544862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273724" y="2805674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272409" y="3063683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8269265" y="3324345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8269265" y="3593188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1262874" y="2014771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1262874" y="2270919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0900813" y="2547314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900813" y="2794840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0900813" y="3300349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10900813" y="3556380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0900813" y="1755645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0900813" y="3061211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8875" y="1483703"/>
            <a:ext cx="3580910" cy="3073924"/>
            <a:chOff x="352275" y="1363539"/>
            <a:chExt cx="3580910" cy="3073924"/>
          </a:xfrm>
        </p:grpSpPr>
        <p:sp>
          <p:nvSpPr>
            <p:cNvPr id="326" name="TextBox 325"/>
            <p:cNvSpPr txBox="1"/>
            <p:nvPr/>
          </p:nvSpPr>
          <p:spPr>
            <a:xfrm>
              <a:off x="761014" y="3065849"/>
              <a:ext cx="495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TEXT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686720" y="3589069"/>
              <a:ext cx="569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CHAR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2370" y="3850679"/>
              <a:ext cx="88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VARCHAR</a:t>
              </a:r>
            </a:p>
          </p:txBody>
        </p:sp>
        <p:sp>
          <p:nvSpPr>
            <p:cNvPr id="329" name="모서리가 둥근 직사각형 328"/>
            <p:cNvSpPr/>
            <p:nvPr/>
          </p:nvSpPr>
          <p:spPr>
            <a:xfrm>
              <a:off x="372370" y="1363539"/>
              <a:ext cx="3499147" cy="3073924"/>
            </a:xfrm>
            <a:prstGeom prst="roundRect">
              <a:avLst>
                <a:gd name="adj" fmla="val 5217"/>
              </a:avLst>
            </a:prstGeom>
            <a:solidFill>
              <a:srgbClr val="00008B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372370" y="1712228"/>
              <a:ext cx="3499147" cy="2242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91417" y="13683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💾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20738" y="1422162"/>
              <a:ext cx="1121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train_clinical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381142" y="3967976"/>
              <a:ext cx="3499147" cy="307169"/>
            </a:xfrm>
            <a:prstGeom prst="rect">
              <a:avLst/>
            </a:prstGeom>
            <a:solidFill>
              <a:srgbClr val="C5C5C5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4" name="이등변 삼각형 333"/>
            <p:cNvSpPr/>
            <p:nvPr/>
          </p:nvSpPr>
          <p:spPr>
            <a:xfrm rot="10800000">
              <a:off x="3613145" y="1493242"/>
              <a:ext cx="156746" cy="135128"/>
            </a:xfrm>
            <a:prstGeom prst="triangle">
              <a:avLst/>
            </a:prstGeom>
            <a:solidFill>
              <a:srgbClr val="6A6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335" name="그룹 334"/>
            <p:cNvGrpSpPr/>
            <p:nvPr/>
          </p:nvGrpSpPr>
          <p:grpSpPr>
            <a:xfrm>
              <a:off x="370270" y="3976267"/>
              <a:ext cx="3397524" cy="276999"/>
              <a:chOff x="8237382" y="3920190"/>
              <a:chExt cx="3397524" cy="276999"/>
            </a:xfrm>
          </p:grpSpPr>
          <p:sp>
            <p:nvSpPr>
              <p:cNvPr id="360" name="이등변 삼각형 359"/>
              <p:cNvSpPr/>
              <p:nvPr/>
            </p:nvSpPr>
            <p:spPr>
              <a:xfrm rot="5400000">
                <a:off x="11488969" y="3991126"/>
                <a:ext cx="156746" cy="135128"/>
              </a:xfrm>
              <a:prstGeom prst="triangle">
                <a:avLst/>
              </a:prstGeom>
              <a:solidFill>
                <a:srgbClr val="6A6E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8237382" y="3920190"/>
                <a:ext cx="1327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I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ndexes</a:t>
                </a:r>
              </a:p>
            </p:txBody>
          </p:sp>
        </p:grpSp>
        <p:sp>
          <p:nvSpPr>
            <p:cNvPr id="336" name="TextBox 335"/>
            <p:cNvSpPr txBox="1"/>
            <p:nvPr/>
          </p:nvSpPr>
          <p:spPr>
            <a:xfrm>
              <a:off x="555987" y="183711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visit_id</a:t>
              </a:r>
              <a:endPara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55987" y="209872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55987" y="236033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patient_id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55987" y="262194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updrs_1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55987" y="288355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updrs_2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55987" y="3145165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updrs_3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555987" y="3412237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updrs_4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555986" y="3668385"/>
              <a:ext cx="3377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upd23b_clinical_state_on_medication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354940" y="1838763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354940" y="209872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💡</a:t>
              </a:r>
              <a:endParaRPr lang="ko-KR" altLang="en-US" sz="1100" dirty="0">
                <a:solidFill>
                  <a:schemeClr val="accent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55220" y="2359511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💡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54940" y="2627992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56734" y="2888804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355419" y="3146813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352275" y="3407475"/>
              <a:ext cx="303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◼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52275" y="3676318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345884" y="2097901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345884" y="2354049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2983823" y="2630444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2983823" y="2877970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2983823" y="3383479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2983823" y="3639510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983823" y="1838775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2983823" y="3144341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flipV="1">
            <a:off x="3916304" y="1315665"/>
            <a:ext cx="1157892" cy="940763"/>
            <a:chOff x="3879284" y="1446575"/>
            <a:chExt cx="1377684" cy="725705"/>
          </a:xfrm>
        </p:grpSpPr>
        <p:cxnSp>
          <p:nvCxnSpPr>
            <p:cNvPr id="31" name="꺾인 연결선 30"/>
            <p:cNvCxnSpPr/>
            <p:nvPr/>
          </p:nvCxnSpPr>
          <p:spPr>
            <a:xfrm>
              <a:off x="3879284" y="1568311"/>
              <a:ext cx="1374566" cy="423654"/>
            </a:xfrm>
            <a:prstGeom prst="bentConnector3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983703" y="1446575"/>
              <a:ext cx="0" cy="2434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그룹 364"/>
            <p:cNvGrpSpPr/>
            <p:nvPr/>
          </p:nvGrpSpPr>
          <p:grpSpPr>
            <a:xfrm>
              <a:off x="5036216" y="1816886"/>
              <a:ext cx="220752" cy="355394"/>
              <a:chOff x="4986338" y="1807944"/>
              <a:chExt cx="220752" cy="355394"/>
            </a:xfrm>
          </p:grpSpPr>
          <p:cxnSp>
            <p:nvCxnSpPr>
              <p:cNvPr id="363" name="직선 연결선 362"/>
              <p:cNvCxnSpPr/>
              <p:nvPr/>
            </p:nvCxnSpPr>
            <p:spPr>
              <a:xfrm>
                <a:off x="4986338" y="1987153"/>
                <a:ext cx="217637" cy="1761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/>
              <p:cNvCxnSpPr/>
              <p:nvPr/>
            </p:nvCxnSpPr>
            <p:spPr>
              <a:xfrm flipH="1">
                <a:off x="4989453" y="1807944"/>
                <a:ext cx="217637" cy="1761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6" name="그룹 365"/>
          <p:cNvGrpSpPr/>
          <p:nvPr/>
        </p:nvGrpSpPr>
        <p:grpSpPr>
          <a:xfrm>
            <a:off x="4853444" y="3918836"/>
            <a:ext cx="220752" cy="355394"/>
            <a:chOff x="4986338" y="1826620"/>
            <a:chExt cx="220752" cy="355394"/>
          </a:xfrm>
        </p:grpSpPr>
        <p:cxnSp>
          <p:nvCxnSpPr>
            <p:cNvPr id="367" name="직선 연결선 366"/>
            <p:cNvCxnSpPr/>
            <p:nvPr/>
          </p:nvCxnSpPr>
          <p:spPr>
            <a:xfrm>
              <a:off x="4986338" y="2005829"/>
              <a:ext cx="217637" cy="17618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H="1">
              <a:off x="4989453" y="1826620"/>
              <a:ext cx="217637" cy="17618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꺾인 연결선 369"/>
          <p:cNvCxnSpPr/>
          <p:nvPr/>
        </p:nvCxnSpPr>
        <p:spPr>
          <a:xfrm rot="16200000" flipH="1">
            <a:off x="3671076" y="2620135"/>
            <a:ext cx="2003326" cy="943336"/>
          </a:xfrm>
          <a:prstGeom prst="bentConnector3">
            <a:avLst>
              <a:gd name="adj1" fmla="val 100623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031246" y="3538958"/>
            <a:ext cx="2536252" cy="2384562"/>
            <a:chOff x="5068179" y="3411667"/>
            <a:chExt cx="2536252" cy="2384562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5108014" y="3411667"/>
              <a:ext cx="2480399" cy="2384562"/>
            </a:xfrm>
            <a:prstGeom prst="roundRect">
              <a:avLst>
                <a:gd name="adj" fmla="val 5217"/>
              </a:avLst>
            </a:prstGeom>
            <a:solidFill>
              <a:srgbClr val="00008B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108014" y="3782283"/>
              <a:ext cx="2480399" cy="16300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08011" y="34259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💾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37332" y="3479815"/>
              <a:ext cx="1206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train_peptide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8" name="이등변 삼각형 117"/>
            <p:cNvSpPr/>
            <p:nvPr/>
          </p:nvSpPr>
          <p:spPr>
            <a:xfrm rot="10800000">
              <a:off x="7382774" y="3541370"/>
              <a:ext cx="156746" cy="135128"/>
            </a:xfrm>
            <a:prstGeom prst="triangle">
              <a:avLst/>
            </a:prstGeom>
            <a:solidFill>
              <a:srgbClr val="6A6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08011" y="5342429"/>
              <a:ext cx="2480402" cy="307169"/>
              <a:chOff x="5937451" y="5414182"/>
              <a:chExt cx="2480402" cy="307169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5937454" y="5414182"/>
                <a:ext cx="2480399" cy="307169"/>
              </a:xfrm>
              <a:prstGeom prst="rect">
                <a:avLst/>
              </a:prstGeom>
              <a:solidFill>
                <a:srgbClr val="C5C5C5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19" name="이등변 삼각형 118"/>
              <p:cNvSpPr/>
              <p:nvPr/>
            </p:nvSpPr>
            <p:spPr>
              <a:xfrm rot="5400000">
                <a:off x="8217580" y="5508236"/>
                <a:ext cx="156746" cy="135128"/>
              </a:xfrm>
              <a:prstGeom prst="triangle">
                <a:avLst/>
              </a:prstGeom>
              <a:solidFill>
                <a:srgbClr val="6A6E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937451" y="5428486"/>
                <a:ext cx="1327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I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ndexes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263947" y="4774062"/>
              <a:ext cx="11712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Peptide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082217" y="4768015"/>
              <a:ext cx="237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699190" y="4794623"/>
              <a:ext cx="89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082216" y="5007747"/>
              <a:ext cx="2522215" cy="276884"/>
              <a:chOff x="5911656" y="4431218"/>
              <a:chExt cx="2522215" cy="276884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6093387" y="4435914"/>
                <a:ext cx="14450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PeptideAbundance</a:t>
                </a:r>
                <a:endPara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11656" y="4431218"/>
                <a:ext cx="3032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◼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7538410" y="4446492"/>
                <a:ext cx="8954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float</a:t>
                </a:r>
                <a:endPara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263946" y="3840443"/>
              <a:ext cx="2337277" cy="263092"/>
              <a:chOff x="6093386" y="3539351"/>
              <a:chExt cx="2337277" cy="263092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093386" y="3540833"/>
                <a:ext cx="15095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visit_id</a:t>
                </a:r>
                <a:endPara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535202" y="3539351"/>
                <a:ext cx="8954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object</a:t>
                </a:r>
                <a:endPara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5269226" y="4303773"/>
              <a:ext cx="1509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patient_id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68459" y="431957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💡</a:t>
              </a:r>
              <a:endParaRPr lang="ko-KR" altLang="en-US" sz="11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068179" y="4077839"/>
              <a:ext cx="2522874" cy="270228"/>
              <a:chOff x="5897619" y="3444160"/>
              <a:chExt cx="2522874" cy="270228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6098666" y="3444160"/>
                <a:ext cx="15095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visit_month</a:t>
                </a:r>
                <a:endPara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897619" y="3444160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4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💡</a:t>
                </a:r>
                <a:endParaRPr lang="ko-KR" altLang="en-US" sz="1100" dirty="0">
                  <a:solidFill>
                    <a:schemeClr val="accent4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887093" y="3452778"/>
                <a:ext cx="533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100" dirty="0" err="1" smtClean="0">
                    <a:solidFill>
                      <a:schemeClr val="bg1">
                        <a:lumMod val="75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int</a:t>
                </a:r>
                <a:endPara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7057653" y="4330719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 smtClean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082875" y="4547092"/>
              <a:ext cx="2520653" cy="266065"/>
              <a:chOff x="5912315" y="3913413"/>
              <a:chExt cx="2520653" cy="26606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6093513" y="3915528"/>
                <a:ext cx="15095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UniProt</a:t>
                </a:r>
                <a:endParaRPr lang="en-US" altLang="ko-KR" sz="11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5912315" y="3917868"/>
                <a:ext cx="3064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🔹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7537507" y="3913413"/>
                <a:ext cx="8954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object</a:t>
                </a:r>
                <a:endPara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375" name="TextBox 374"/>
            <p:cNvSpPr txBox="1"/>
            <p:nvPr/>
          </p:nvSpPr>
          <p:spPr>
            <a:xfrm>
              <a:off x="5073287" y="3827292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🔹</a:t>
              </a:r>
            </a:p>
          </p:txBody>
        </p:sp>
      </p:grpSp>
      <p:cxnSp>
        <p:nvCxnSpPr>
          <p:cNvPr id="377" name="직선 연결선 376"/>
          <p:cNvCxnSpPr/>
          <p:nvPr/>
        </p:nvCxnSpPr>
        <p:spPr>
          <a:xfrm rot="5400000">
            <a:off x="7524460" y="4115621"/>
            <a:ext cx="217637" cy="17618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/>
          <p:cNvCxnSpPr/>
          <p:nvPr/>
        </p:nvCxnSpPr>
        <p:spPr>
          <a:xfrm rot="5400000" flipH="1">
            <a:off x="7527575" y="3912602"/>
            <a:ext cx="217637" cy="17618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 rot="16200000">
            <a:off x="7586228" y="2716486"/>
            <a:ext cx="652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visit_id</a:t>
            </a:r>
            <a:endParaRPr lang="en-US" altLang="ko-KR" sz="11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296895" y="1460641"/>
            <a:ext cx="612029" cy="863347"/>
            <a:chOff x="7193716" y="1342239"/>
            <a:chExt cx="612029" cy="863347"/>
          </a:xfrm>
        </p:grpSpPr>
        <p:cxnSp>
          <p:nvCxnSpPr>
            <p:cNvPr id="381" name="꺾인 연결선 380"/>
            <p:cNvCxnSpPr/>
            <p:nvPr/>
          </p:nvCxnSpPr>
          <p:spPr>
            <a:xfrm>
              <a:off x="7193716" y="1463975"/>
              <a:ext cx="612029" cy="741611"/>
            </a:xfrm>
            <a:prstGeom prst="bentConnector2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>
              <a:off x="7269973" y="1342239"/>
              <a:ext cx="0" cy="2434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5" name="꺾인 연결선 384"/>
          <p:cNvCxnSpPr/>
          <p:nvPr/>
        </p:nvCxnSpPr>
        <p:spPr>
          <a:xfrm rot="5400000" flipH="1" flipV="1">
            <a:off x="7439933" y="3440054"/>
            <a:ext cx="593237" cy="367823"/>
          </a:xfrm>
          <a:prstGeom prst="bentConnector3">
            <a:avLst>
              <a:gd name="adj1" fmla="val -29871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60" name="직선 연결선 159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8183441" y="5058797"/>
            <a:ext cx="3608792" cy="824642"/>
            <a:chOff x="862336" y="5778373"/>
            <a:chExt cx="9480432" cy="369332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986057" y="5778373"/>
              <a:ext cx="9305255" cy="3693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62336" y="5797333"/>
              <a:ext cx="9480432" cy="330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※</a:t>
              </a:r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임상 데이터</a:t>
              </a:r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/>
              </a:r>
              <a:b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</a:b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뇌척수액</a:t>
              </a:r>
              <a:r>
                <a:rPr lang="en-US" altLang="ko-KR" sz="14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(CSF)</a:t>
              </a:r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샘플 없는 추가 </a:t>
              </a:r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임상기록</a:t>
              </a:r>
              <a:endPara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</a:t>
              </a:r>
              <a:r>
                <a:rPr lang="en-US" altLang="ko-KR" sz="14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train_clinical</a:t>
              </a:r>
              <a:r>
                <a:rPr lang="ko-KR" altLang="en-US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과의 차이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)</a:t>
              </a:r>
              <a:endPara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4598" y="4844082"/>
            <a:ext cx="3741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train_clinical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 :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임상 데이터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train_protein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 :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단백질 데이터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train_peptide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: </a:t>
            </a: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펩타이드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supplemental_clinical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 임상 데이터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20841" y="1427953"/>
            <a:ext cx="11009184" cy="4190427"/>
            <a:chOff x="482927" y="1462660"/>
            <a:chExt cx="11299268" cy="408291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8659810" y="1462660"/>
              <a:ext cx="3009454" cy="524644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23169" y="1510705"/>
              <a:ext cx="1082737" cy="36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비고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93655" y="1462660"/>
              <a:ext cx="1271682" cy="524644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8128" y="1512850"/>
              <a:ext cx="1082737" cy="36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KEY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927501" y="1462660"/>
              <a:ext cx="1271682" cy="524644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21973" y="1503836"/>
              <a:ext cx="1082737" cy="36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NULL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561346" y="1462660"/>
              <a:ext cx="1271682" cy="524644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55819" y="1503836"/>
              <a:ext cx="1082737" cy="36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자료형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233856" y="1462660"/>
              <a:ext cx="2203315" cy="524644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94145" y="1504138"/>
              <a:ext cx="1082737" cy="36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컬럼명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82927" y="1462660"/>
              <a:ext cx="1656459" cy="524644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5381" y="1908176"/>
              <a:ext cx="11183884" cy="4564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5381" y="2360982"/>
              <a:ext cx="11183884" cy="456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5381" y="2813789"/>
              <a:ext cx="11183884" cy="4564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5381" y="3266596"/>
              <a:ext cx="11183884" cy="456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381" y="3715758"/>
              <a:ext cx="11183884" cy="4564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381" y="4168564"/>
              <a:ext cx="11183884" cy="456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5381" y="4621372"/>
              <a:ext cx="11183884" cy="4564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5381" y="5074179"/>
              <a:ext cx="11183884" cy="456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85381" y="2360982"/>
              <a:ext cx="1118388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5381" y="2824833"/>
              <a:ext cx="1118388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85381" y="3710196"/>
              <a:ext cx="1118388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85381" y="4168564"/>
              <a:ext cx="1118388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85381" y="4621372"/>
              <a:ext cx="1118388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03215" y="1503836"/>
              <a:ext cx="1236062" cy="36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테이블 명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139386" y="1908176"/>
              <a:ext cx="0" cy="3622455"/>
            </a:xfrm>
            <a:prstGeom prst="line">
              <a:avLst/>
            </a:prstGeom>
            <a:ln w="19050">
              <a:solidFill>
                <a:srgbClr val="EDED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77250" y="197839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visit_id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77250" y="242790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77250" y="2890478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patient_id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77250" y="3337854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updrs_1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77250" y="3787016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updrs_2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7250" y="4240773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updrs_3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77250" y="4697223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updrs_4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73783" y="5084665"/>
              <a:ext cx="2263388" cy="46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upd23b_clinical_state_</a:t>
              </a:r>
            </a:p>
            <a:p>
              <a:pPr algn="ctr"/>
              <a:r>
                <a:rPr lang="en-US" altLang="ko-KR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on_medication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77101" y="1986708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77101" y="2445047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77101" y="290404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77101" y="3344516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77101" y="3782963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77101" y="424648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77101" y="4700764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77101" y="5160430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42847" y="1977266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42847" y="244645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42847" y="2892153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847" y="333166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42847" y="378811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42847" y="423838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42847" y="4700536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42847" y="5161482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08592" y="1977267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08592" y="2454768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08592" y="2883840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08592" y="333166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08592" y="3796428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08592" y="4238385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08592" y="4700536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08592" y="5161482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704981" y="2003174"/>
              <a:ext cx="2953515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방문자 </a:t>
              </a:r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ID </a:t>
              </a:r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59811" y="2447423"/>
              <a:ext cx="3043854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방문 월 </a:t>
              </a:r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</a:t>
              </a:r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환자 첫 방문 기준</a:t>
              </a:r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)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53508" y="2900466"/>
              <a:ext cx="1656459" cy="30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환자 </a:t>
              </a:r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ID </a:t>
              </a:r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012806" y="3364917"/>
              <a:ext cx="1656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기분 및 행동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899878" y="3821367"/>
              <a:ext cx="1882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일상 생활의 운동 경험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12806" y="4271637"/>
              <a:ext cx="1656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운동 평가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012806" y="4726443"/>
              <a:ext cx="1656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운동 합병증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65051" y="5077824"/>
              <a:ext cx="2833373" cy="46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환자의 약물 복용 여부</a:t>
              </a:r>
              <a:endParaRPr lang="en-US" altLang="ko-KR" sz="12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/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점수 평가기간 동안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)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85381" y="3266596"/>
              <a:ext cx="1118388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85381" y="5072553"/>
              <a:ext cx="1118388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482927" y="1908176"/>
              <a:ext cx="1656459" cy="3622455"/>
            </a:xfrm>
            <a:prstGeom prst="rect">
              <a:avLst/>
            </a:prstGeom>
            <a:solidFill>
              <a:srgbClr val="F2F2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3803" y="3363811"/>
              <a:ext cx="1656459" cy="86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train_clinical</a:t>
              </a:r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/</a:t>
              </a:r>
            </a:p>
            <a:p>
              <a:pPr algn="ctr"/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supplemental_</a:t>
              </a:r>
            </a:p>
            <a:p>
              <a:pPr algn="ctr"/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clinical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85381" y="5530631"/>
              <a:ext cx="111838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85381" y="1908176"/>
              <a:ext cx="111838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139386" y="1908176"/>
              <a:ext cx="0" cy="363055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8704981" y="3262283"/>
              <a:ext cx="1326470" cy="1802752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43907" y="3972046"/>
              <a:ext cx="1656459" cy="522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통합 파킨슨병</a:t>
              </a:r>
              <a:endParaRPr lang="en-US" altLang="ko-KR" sz="14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/>
              <a:r>
                <a:rPr lang="ko-KR" altLang="en-US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척도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21746" y="3275649"/>
            <a:ext cx="9331765" cy="1857253"/>
          </a:xfrm>
          <a:prstGeom prst="rect">
            <a:avLst/>
          </a:prstGeom>
          <a:noFill/>
          <a:ln w="28575">
            <a:solidFill>
              <a:srgbClr val="F70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08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03540" y="1213787"/>
            <a:ext cx="10969336" cy="4796835"/>
            <a:chOff x="572312" y="809128"/>
            <a:chExt cx="11086058" cy="5389978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8990636" y="809128"/>
              <a:ext cx="2569557" cy="518849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18060" y="832051"/>
              <a:ext cx="1114707" cy="36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비고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7584143" y="809128"/>
              <a:ext cx="1249109" cy="518849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56901" y="830511"/>
              <a:ext cx="1114707" cy="36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KEY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6177649" y="809128"/>
              <a:ext cx="1249109" cy="518849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266743" y="820842"/>
              <a:ext cx="1114707" cy="36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NULL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771156" y="809128"/>
              <a:ext cx="1249109" cy="518849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52083" y="820842"/>
              <a:ext cx="1114707" cy="36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자료형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374944" y="809128"/>
              <a:ext cx="2164203" cy="518849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51774" y="823507"/>
              <a:ext cx="1114707" cy="36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컬럼명</a:t>
              </a:r>
              <a:endParaRPr lang="ko-KR" altLang="en-US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dobe Devanagari" panose="02040503050201020203" pitchFamily="18" charset="0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572314" y="809128"/>
              <a:ext cx="1627054" cy="518849"/>
            </a:xfrm>
            <a:prstGeom prst="round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74840" y="1249723"/>
              <a:ext cx="10985354" cy="451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74840" y="1697529"/>
              <a:ext cx="10985354" cy="451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74840" y="2145334"/>
              <a:ext cx="10985354" cy="451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74840" y="2593140"/>
              <a:ext cx="10985354" cy="451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74840" y="3037341"/>
              <a:ext cx="10985354" cy="451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74840" y="3485146"/>
              <a:ext cx="10985354" cy="451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74840" y="3932952"/>
              <a:ext cx="10985354" cy="451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74840" y="4380758"/>
              <a:ext cx="10985354" cy="451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4719" y="820842"/>
              <a:ext cx="1246581" cy="429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테이블 </a:t>
              </a:r>
              <a:r>
                <a:rPr lang="ko-KR" altLang="en-US" dirty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Adobe Devanagari" panose="02040503050201020203" pitchFamily="18" charset="0"/>
                </a:rPr>
                <a:t>명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625522" y="1312576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visit_id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25522" y="1763712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25522" y="2213770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patient_id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25522" y="2663611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UniProt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25522" y="3116849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NPX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25522" y="3567224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visit_id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25522" y="4009598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339757" y="4454390"/>
              <a:ext cx="2330220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patient_id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581470" y="1294503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581470" y="1764221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81470" y="2218151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581470" y="2670200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581470" y="3103803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581470" y="3562206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581470" y="4003246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581470" y="4473320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987543" y="1313459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987543" y="1782057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987543" y="2214611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987543" y="2657490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87543" y="3108899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987543" y="3563232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87543" y="4013689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987543" y="4458060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393615" y="1313459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93615" y="1782057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393615" y="2214611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393615" y="2666527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393615" y="3108899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393615" y="3572268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393615" y="4004653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393615" y="4458060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573663" y="1331840"/>
              <a:ext cx="1403502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방문자 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ID 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154555" y="1782057"/>
              <a:ext cx="2231087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방문 월 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환자 첫 방문 기준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)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417414" y="2241721"/>
              <a:ext cx="1705369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환자 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ID 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192173" y="2675908"/>
              <a:ext cx="2155853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단백질 </a:t>
              </a:r>
              <a:r>
                <a:rPr lang="en-US" altLang="ko-KR" sz="1200" b="1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UniProt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ID 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116938" y="3118005"/>
              <a:ext cx="2306323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정규화된 단백질 발생 빈도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417415" y="3581672"/>
              <a:ext cx="1705368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방문자 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ID 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116939" y="4015031"/>
              <a:ext cx="2306323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방문 월</a:t>
              </a:r>
              <a:r>
                <a:rPr lang="en-US" altLang="ko-KR" sz="12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환자 첫 방문 기준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)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417414" y="4475150"/>
              <a:ext cx="1705369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환자 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ID 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574840" y="4824958"/>
              <a:ext cx="10985354" cy="451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74840" y="5283578"/>
              <a:ext cx="10985354" cy="451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74840" y="5739896"/>
              <a:ext cx="10985354" cy="451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339757" y="4886319"/>
              <a:ext cx="2330220" cy="33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UniProt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339757" y="5351187"/>
              <a:ext cx="2330220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eptide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339757" y="5811292"/>
              <a:ext cx="2330220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</a:t>
              </a:r>
              <a:r>
                <a:rPr lang="en-US" altLang="ko-KR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eptideAbundance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581470" y="4912210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581470" y="5352155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object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581470" y="5809284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float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987543" y="4898235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987543" y="5355636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987543" y="5811291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비허용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393615" y="4906493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393615" y="5346529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393615" y="5822335"/>
              <a:ext cx="1705369" cy="30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192173" y="4917195"/>
              <a:ext cx="2155852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단백질 </a:t>
              </a:r>
              <a:r>
                <a:rPr lang="en-US" altLang="ko-KR" sz="1200" b="1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UniProt</a:t>
              </a:r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ID 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881828" y="5369322"/>
              <a:ext cx="2776542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peptide</a:t>
              </a:r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에 포함된 아미노산 서열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9568348" y="5820733"/>
              <a:ext cx="1403502" cy="27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아미노산 빈도</a:t>
              </a:r>
              <a:endPara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574840" y="1697529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584244" y="2146851"/>
              <a:ext cx="10975949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74840" y="3031839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574840" y="3932952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574840" y="4832168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574840" y="2593140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574840" y="4380758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74840" y="5266964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574840" y="5735284"/>
              <a:ext cx="10985354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572314" y="1249724"/>
              <a:ext cx="1627054" cy="22318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72312" y="2136089"/>
              <a:ext cx="1705369" cy="355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train_proteins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584673" y="3496811"/>
              <a:ext cx="1627054" cy="269449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72312" y="4646521"/>
              <a:ext cx="1705369" cy="355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train_peptides</a:t>
              </a:r>
              <a:endPara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2192536" y="1237184"/>
              <a:ext cx="0" cy="496192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574840" y="3494551"/>
              <a:ext cx="1098535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574840" y="1246588"/>
              <a:ext cx="1098535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574840" y="6199106"/>
              <a:ext cx="1098535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08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9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그룹 157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60" name="직선 연결선 159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719134" y="4959927"/>
            <a:ext cx="4998576" cy="917717"/>
            <a:chOff x="3364731" y="5342539"/>
            <a:chExt cx="6251260" cy="73866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364731" y="5342539"/>
              <a:ext cx="6103916" cy="7386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43672" y="5402554"/>
              <a:ext cx="6072319" cy="66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err="1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임상데이터</a:t>
              </a: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,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임상 데이터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의 </a:t>
              </a:r>
              <a:r>
                <a:rPr lang="ko-KR" altLang="en-US" sz="16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결측치</a:t>
              </a:r>
              <a:r>
                <a:rPr lang="ko-KR" altLang="en-US" sz="16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확인</a:t>
              </a:r>
              <a:endPara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단백질 데이터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,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펩타이드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데이터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에는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6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결측치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없음</a:t>
              </a:r>
              <a:endPara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 rotWithShape="1">
          <a:blip r:embed="rId2"/>
          <a:srcRect l="17347" t="17119" r="32150" b="8557"/>
          <a:stretch/>
        </p:blipFill>
        <p:spPr>
          <a:xfrm>
            <a:off x="9301018" y="1853009"/>
            <a:ext cx="2610119" cy="2534263"/>
          </a:xfrm>
          <a:prstGeom prst="rect">
            <a:avLst/>
          </a:prstGeom>
          <a:ln>
            <a:noFill/>
          </a:ln>
        </p:spPr>
      </p:pic>
      <p:pic>
        <p:nvPicPr>
          <p:cNvPr id="30" name="그림 29"/>
          <p:cNvPicPr>
            <a:picLocks/>
          </p:cNvPicPr>
          <p:nvPr/>
        </p:nvPicPr>
        <p:blipFill rotWithShape="1">
          <a:blip r:embed="rId3"/>
          <a:srcRect l="18481" t="18590" r="30816" b="7802"/>
          <a:stretch/>
        </p:blipFill>
        <p:spPr>
          <a:xfrm>
            <a:off x="6369267" y="1838171"/>
            <a:ext cx="2609971" cy="2465974"/>
          </a:xfrm>
          <a:prstGeom prst="rect">
            <a:avLst/>
          </a:prstGeom>
          <a:ln>
            <a:noFill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l="18600" t="18551" r="26637" b="7258"/>
          <a:stretch/>
        </p:blipFill>
        <p:spPr>
          <a:xfrm>
            <a:off x="440130" y="1853010"/>
            <a:ext cx="2755651" cy="2693381"/>
          </a:xfrm>
          <a:prstGeom prst="rect">
            <a:avLst/>
          </a:prstGeom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rcRect l="18395" t="19060" r="23319" b="4475"/>
          <a:stretch/>
        </p:blipFill>
        <p:spPr>
          <a:xfrm>
            <a:off x="3348841" y="1853010"/>
            <a:ext cx="2941123" cy="2774807"/>
          </a:xfrm>
          <a:prstGeom prst="rect">
            <a:avLst/>
          </a:prstGeom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500152" y="820044"/>
            <a:ext cx="13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결측치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확인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5864" y="1515484"/>
            <a:ext cx="1175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임상 데이터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30268" y="1494036"/>
            <a:ext cx="150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 임상 데이터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9108" y="1494035"/>
            <a:ext cx="1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단백질 데이터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02525" y="1530394"/>
            <a:ext cx="157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펩타이드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8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2" name="AutoShape 2" descr="data:image/png;base64,iVBORw0KGgoAAAANSUhEUgAABocAAAGLCAYAAAAF50uGAAAAOXRFWHRTb2Z0d2FyZQBNYXRwbG90bGliIHZlcnNpb24zLjcuMSwgaHR0cHM6Ly9tYXRwbG90bGliLm9yZy/bCgiHAAAACXBIWXMAAA9hAAAPYQGoP6dpAACQpUlEQVR4nOzdfVxUZf7/8feA3Co3ogKSiDeZ9zepLaJZmiYauplYaWZUpOVipW5mtmqmu1G2qd24uu03b9o0qy2trEy8r8Q0ilIrV80iSzAzITEB4fr90W9mHRiQm4EB5vV8POahc851zvmcM2euD3N95pyxGGOMAAAAAAAAAAAA4BY8XB0AAAAAAAAAAAAAag7FIQAAAAAAAAAAADdCcQgAAAAAAAAAAMCNUBwCAAAAAAAAAABwIxSHAAAAAAAAAAAA3AjFIQAAAAAAAAAAADdCcQgAAAAAAAAAAMCNUBwCAAAAAAAAAABwIxSHAAAAAAAAAAAA3AjFoYuwWCx2Dy8vLzVt2lRdu3bV7bffrtdff13nz593dZi6/fbbZbFYtH37drvpAwYMkMVi0bfffuuSuGpabm6uFi5cqIEDByosLEze3t5q3LixYmJiNGfOHGVkZLg6xFqnVatWslgs1bqN7du3l3gvNWjQQOHh4br++uu1bdu2at1+ZVnjvv322yu0XE0cU+t73vrw8PBQUFCQWrVqpREjRmjBggXKysqq1hhQeeSWuoXcUnHklsqrbO6pKPJI3UcuqVvIJRVXE7nkQhkZGZoxY4Z69uypkJAQeXt7KywsTEOGDNE//vEPnTlzxq59aeewM+Ou6WNgVdH3p6Oc7Ofnp/DwcMXExOj+++/X7t27qzfoOoh+vG6hH6+4murDioqKtHz5cg0cOFAhISHy8vJSWFiYunfvrgkTJmj16tXVHoMzrVy5UhaLRXPnznV1KPXK3LlzZbFYtHLlynIvU1f66aqgOFROCQkJSkhI0NixY9WvXz+dP39eL774okaPHq2OHTtqz549rg6xVnHFHwm7du3SpZdeqj//+c/as2ePunTpotGjR6tv3746cuSI5s+fr8suu0ybN2+usZiqorQ/wOqysLAw23tp9OjRCg4O1ltvvaVBgwZp6dKlNR5PZRJDbdOvXz8lJCTotttu05AhQ9SiRQtt2bJFM2bMUMuWLfXEE0/IGOOUbVksFrVq1cop68LvyC0VQ26pOnKLc9WHD27kkbqPXFIx5JKqq4+5ZOnSpbrsssu0YMEC/fDDD+rbt69Gjx6tzp0768MPP1RSUpIuvfRSnTx50tWh1moX5uT4+Hj17NlTGRkZeuaZZxQTE6PY2FhlZmY6ZVv16TykH68Y+vGqq0/vn/z8fMXFxSkxMVE7d+5U+/btFR8fr759++rXX3/V//3f/ykxMdHVYaKCatt4XU310674fNmgxrZUxzk6GY8cOaKHH35Yr776qgYOHKiPPvpIPXr0qPHYyvLiiy/q7NmzuuSSS1wdSrVKT0/XoEGDdO7cOc2YMUOzZ89Ww4YNbfOLioq0fv16Pfjggzp27JgLI619tmzZooKCghrZVocOHezeS8YYzZs3T3PnztWf//xnxcfHKzQ0tEZiKY8//OEP+uqrrxQUFOTqUEp11113lfh2+W+//ab/+7//00MPPaSHHnpI2dnZeuyxx1wTIMpEbqndyC2VR26pvJrOPeSRuo9cUruRSyqvpnLJP//5T/3pT39So0aN9Pzzz2v8+PF233Q/e/aslixZovnz5+vMmTNq2rRpmetzZtw1mU+doXhOtvrggw903333adOmTRo4cKA+/vhjBQYG1nyAtRT9eO1GP155NdGHPffcc9q4caMiIyO1adMmdejQwW7+gQMHtGrVqmqNAfVfXe2ny4Mrh6qgbdu2euWVV5SYmKizZ8/qzjvvdHVIJbRs2VIdOnSQl5eXq0OpNsYYjR8/XufOndPcuXP1+OOP2yVqSfLw8NCoUaOUlpam3r17uyjS2qlt27YlkmdNsVgsmj17ttq2bavffvtNmzZtckkcpfH391eHDh3UvHlzV4dSIX5+frr33nv1zjvvyNPTU8nJyfr8889dHRbKidxSO5BbqobcUnm1IfeQR+o+ckntQC6pmprIJd9//72mTJkii8Wit956S7fddluJWyD5+/tr+vTp+vjjj8tVuHdm3K7Mp87Uv39/ffTRR+ratau+/vrrOn3FbU2hH68d6Merpib6sNdff12SNGfOHIfb6ty5sxYsWFCtMcA91YV+ulwMyiTJXOwwnT592jRs2NBIMh988IFt+rZt24wkk5CQ4HC5hIQEI8ls27atxDajoqJMXl6emTNnjmnTpo3x8fExrVu3NrNnzza//fZbudd19dVXG0nm6NGjJZY5efKkefjhh02XLl2Mv7+/CQgIMF26dDHTp083P/74o63dL7/8Yp555hkzZMgQ07JlS+Pt7W1CQkJMbGys2bRpk906jx49ajtmjh4XKioqMmvWrDEDBw40wcHBxsfHx3To0ME88sgjJjc31+Exc+Tdd981kkyLFi1MQUFBuZezys3NNfPmzTOdO3c2vr6+JjAw0PTv39+8/PLLDttbXx9HVqxYYSSZRx55xG76ha/DunXrTHR0tPH39zeNGzc2Y8aMMd9//32JbZT2sL6WRUVF5qWXXjL9+vUzoaGhxsfHx7Ro0cIMGjTIPPfcc+Xe/6ioqBKvjfV1vPrqq83Zs2fNjBkzbK9927ZtzeOPP26KiorKvQ3re+Hqq692OH/UqFFGknnsscds0yp6flx4jP/973+bnj17Gj8/P9OsWTNz2223mWPHjjncb0cP6/uorPfw2bNnzcMPP2xatWplfHx8TJs2bcycOXNMXl6ew2Nq9eWXX5qEhATTokUL4+3tbUJDQ83NN99s9u/fX76D+f9Z3/MrVqwos92tt95qJJnExES76YcOHTKPPPKI6dOnjwkLCzNeXl7mkksuMePHjzcHDx60a2s9rx09LnxNP/vsMzN9+nTTs2dP07RpU+Pt7W1at25tJk2aZH744YcK7V99R24htxRHbqn+3HLhe+f48eMmMTHRXHLJJcbT09MsWrTIttyuXbvMH//4R1s/FhUV5bAfsx5/R4/ifXNF+v7S3uOPPPKIbd1ffPGFGTFihAkODjb+/v7mqquuMh999FG5j50x5JH6gFxCLimOXFLxXPLggw8aSebmm28u9zJWpZ3Dzoy7rM8VGRkZ5t577zXt2rUzvr6+pnHjxqZXr15m7ty5Jjs729buxx9/NE888YS56qqrTEREhPHy8jJhYWHmhhtuMHv27KnQvpXmYjnZavPmzUaSadiwoV1/8dtvv5n/+7//M3/84x9N69atja+vrwkKCir1fC/PeViR/sFV6Mfpx4ujH694P96uXTsjyaxfv77cy9Tk+6eiY1XGlP5aG1O1sbK1a9ea3r17Gz8/PxMREWGmT59u8vLyjDHGHD582IwZM8Y0a9bM+Pn5mQEDBpjPP/+81GP43nvvmeuuu87ub/apU6eakydPlnk8d+zYYQYOHGgaNWpkAgICzHXXXWcOHDhg174843UVzRvG2H+eKq+q9NPGGLNhwwZzxx13mA4dOpiAgADj7+9vunXrZv72t7+Zc+fO2bUtz+dL6+t/8803m3bt2hl/f3/TqFEjc8UVV5glS5aYwsLCcu+bbR8rvISbKc9JYIwxo0ePNpLMvHnzbNOq0tm0bNnSDB8+3Pj5+Znhw4ebUaNGmaCgICPJDBo0yJw/f75c6yotWX/55ZemRYsWRpIJDw83N9xwg7nhhhtM586djSSzbt06W9v33nvPSDKtWrUy1157rbn55ptNTEyMsVgsxmKxmBdeeMHW9qeffjIJCQkmLCzMSDLx8fEmISHB9rAqLCw0Y8eONZJMo0aNzIABA8wNN9xgIiMjjSTzhz/8wZw9e/aix90YY5KSkowkM3Xq1HK1v1BOTo7p1auXkWSaNWtmRo8ebYYNG2Z8fHyMJHPfffeVWKYqyXr69OnG09PTDBgwwIwePdq2v+3atbPb34SEBNO2bVsjycTGxtodw59++skYY8wDDzxgJBkfHx9z7bXXmrFjx5qBAweaZs2alRqfI2Ul65iYGHPllVeakJAQM2rUKBMbG2t8fX2NJPOXv/yl3Nu42IeFa6+91kgyTz31lDGmcueH9RgnJSUZi8VirrrqKjNmzBjTqlUr2x9zF/5R9Oc//9l0797dSDL9+vWzO8ZfffWVXdzF38N5eXmmf//+RpJp3LixGTVqlImLizN+fn5mxIgRpmXLlg77jXXr1tnOrR49epjRo0eb6OhoY7FYjL+/v9mxY0e5j2l5B/U2bNhgJJk2bdrYTZ8xY4axWCyma9euZvjw4SY+Pt507NjRSDKBgYF2fwR88MEHtu01bNjQ7lglJyfb2t18882mQYMGpmfPnmbkyJFm5MiRtuPfvHlzBvYuQG4htxRHbqn+3GJtf91115kWLVqY8PBwM3r0aDN8+HDzz3/+0xhjzL///W/j6elpyw1jxowxl112mZFkwsLCbPnBGGOSk5NNv379jCTTvXt3u+N54YeCivb9FysOJSUlGX9/f9O1a1dz880323KZr6+v2bdvX7mPH3mk7iOXkEuKI5dUPJdYz6s333yz3MtYVaY4VNG4SysO7dy50wQHB9vO/xtvvNEMHz7cXHrppUaS+eyzz2xtly5daiSZ9u3bm6FDh5qbbrrJXH755UaS8fLyMu+//36596005S0OGWNMs2bNjCSzc+dO27SvvvrKSDIRERFm4MCB5uabbzZXX3218fLycnjeluc8rEj/4Cr04/TjxdGPV7wfv+aaa4wkM3z4cJOfn1+uZWry/VPRsSpjSn+tqzJWNmXKFNOgQQMzePBgc8MNN5imTZsaSea2224z//3vf03Tpk1Nhw4dzM0332y6du1qJJmQkBCTmZlZ4vjMmDHDSDLe3t6mX79+ZvTo0bYiXdu2bUssYz2e06ZNM56eniY6OtrcdNNNts9ZTZo0McePH7e1L894XUXzhjHVVxwyxnE/bYwxYWFhJjAw0PTt29fcdNNNJjY21jRu3NhIMtdcc43d+VKez5e//fab7Zj179/f3HzzzWbw4MHG39+/zHO6zH2s8BJuprwnwV//+lcjyYwdO9Y2rSqdjbWDOHLkiG36iRMnTJcuXYwku2+4lrUuR8m6oKDAtG/f3tY5WKvEVvv37zeHDx+2Pf/mm29Mampqifg//fRTExwcbAIDA82vv/560e1eaMGCBUaSGTBggF0HkJeXZxITE40kM2PGDIfLFmd94/z73/8uV/sLTZ482UgyAwcONDk5ObbpX331lQkNDTWSzNtvv223TFWStb+/v9m1a5dtem5urunbt6+RVOKP09JeU2N+7wx8fHxMQECA+eabb+zmFRQU2P2hfTFlJWvrH/gXfvNs7969xtPT0/j7+5d43UtT1oeFrKwsExgYaCSZlJQUY0zlzg/rMW7QoIF55513bNPz8/PNuHHjjCRz/fXX2y1zscRQ2nv48ccfN5LM5ZdfbvetiEOHDpmIiAiH/cbRo0dNw4YNTaNGjWz7afXee+8ZLy8vExkZWeL9WJryDuodO3bMFs+F605NTS1x7hhjzPLly23vieLKOveNMWbr1q0l/ggoLCw0jz76qJFk7rjjjrJ3yo2QW8gt5Jaazy3W9pLMDTfcUOKbfRkZGcbPz894enraDRIWFhaaKVOmGEmmd+/edsuU9a0+6z5XtO+/WHFIknn66aft5lnjGz9+vMM4HCGP1H3kEnIJuaRquSQvL89YLBYjqcTAXHlUpjhU0bgdrevnn3+2FViefPLJEt8S3rVrl8nKyrI9/+KLLxxeqbpx40bbN/WLf0u/OotDgwcPNpJsX8ww5verTFJSUkrE8c0335hWrVoZDw+PErGUdR5al61o/1DT6Mfpx+nHq/6Z4OWXX7atr2XLlmbKlCnmlVdesTvPiqvJ909lxqpKe62rMlbWqFEjs3fvXtv048ePm7CwMGOxWEzHjh3NQw89ZOuDi4qKzPjx440kM2fOHLv1vfrqq0aS6dKlizl06JBtelFRkZkzZ46RSl6Naz2eHh4edsXh8+fPm/j4eCPJzJ49226Zi43XVSZvVGdxyFE/bYwx69evL1Gwy8nJMcOHDzeSzKpVq+zmXezzZUFBgVm3bl2JQuiJEydM7969jaQKffHcGIpDF1Xek2DZsmVGkhk6dKhtWlU7m+eff77EMtZvVbRt27Zc63KUNF955RUjyXTu3LlERbui/vKXvxhJ5q233rrodq0KCgpM06ZNTcOGDR1WoM+ePWvCw8NN48aNy3U5XIcOHYwks3HjxgrFfubMGePn52c8PDzsvgls9cwzzxhJZvDgwXbTq5KsHX374T//+Y/D86SsZJ2VlWWk37+BXFVlJWsPDw/z9ddfl1jG2omV9od4cY4+LPz2229m9+7dJjo62ki/f5Pt/PnzlT4/rMf4lltuKbHMyZMnjb+/v7FYLCYjI8M2vbLFIeuVQVu3bi2xjPWbecWP6f33328kmWeffdbhtu677z4jybzxxhsO5xdX3kG9c+fO2eJxdDwd6devn7FYLOb06dN20y82qFeWSy65xDRp0qRSy9ZH5JaykVvskVscq0huubC9j4+Pw9s3WD/MFP+D3pjf+1Jr8f/DDz+0Tb/YH++V6fsvVhzq169fifWcPHmywn00eaTuI5eUjVxij1xSUmZmpu2cLn5rl/KoTHGoonE7WtcTTzxR4j1dWdaByS+++MJuenUWh8aMGWMkmccff7xc6/7Xv/5lJJlnnnnGbvrFikNlKa1/qGn042WjH7dHP166hQsX2m7rdeGjVatWJjk5ucSXwmry/VOZsSpHr3VVx8pmzZpVYpmpU6ca6fc7BBQvNnz++ecO+3XrFT2O7lhQVFRkevToYTw9PW1XoRnzv+M5bty4Est88sknDrdTmUKOVWl5ozqLQ4766bIcOnTISDKjRo2ym36xz5dlSUlJMdLvV2hVRAPBKYwxklTixyurYsyYMSWmDR06VI0bN9aRI0d0/PjxSv1Y8ebNmyVJd911lzw9Pcu1TGFhobZs2aJdu3bp+PHjysvLkyQdOnTI7t/y+PTTT3Xy5Elde+21CgsLKzHfz89PvXr10jvvvKNDhw6pffv25V53RaSlpem3335T7969Hf5o3fjx43Xffffpo48+UlFRkTw8PKq8zSFDhpSYdtlll0mSjh8/Xu71hIaGqkWLFkpPT9dDDz2kiRMnqk2bNlWOr7ioqCiHx78yMUvSjh07HL5HLr30Uq1fv16enp7as2dPlc4PR++bJk2aaMiQIVq/fr0+/PBDjR07tkJxXygjI0MZGRkKDQ3VwIEDS8wfO3asJk2aVGK69QfRR40a5XC9/fv31zPPPKM9e/bohhtuqHR8xVn7Jqlk/3TmzBm9/fbbSk9P16lTp1RQUCDp99fVGKMjR46oZ8+eFdrezz//rLfeekv79+/X6dOnVVhYKEkqKCjQzz//rFOnTikkJKSKe+U+yC3klvIgt1w8t1yoZ8+euuSSS0q0/+CDDyRJ48aNKzHPx8dHN954o55++ml98MEH6tevX7liq46+39Hr3aRJE4WEhFT42JUHeaTuI5eQS8rD3XNJTXFG3Nb3yd13313u7ebl5Wnjxo3as2ePfvrpJ+Xn50uS9u3bJ+n390nXrl3Lvb6qKKtP+vDDD7V9+3b98MMPOnfunIwxtmNSkfeylTP7B1eiH6cfLw937senTp2qhIQEvf7669q+fbv27t2rQ4cO6dtvv9XMmTP15ptvauvWrfLz83NK7JV5/1R1rKqq57aj88P6ug4YMEBeXl4O5134Opw4cUKff/652rVrpy5dupRYn8ViUb9+/ZSenq60tDTFxsZeNIaq5m1n543KKqufPnTokN59910dPnxYubm5KioqsrWvbIzp6enatGmTvvvuO509e1bGGP3666+VWifFISc5efKkJDntw2rjxo0VEBDgcF5UVJR++eUX/fjjj5VK1t9//70kqW3btuVqf+zYMQ0fPlyff/55qW2sJ2B5fPvtt5KklJSUi/5xc/LkyYsm6yZNmkiSfvrpp3LHIEk//vijJKlVq1YO5wcHBysoKEjZ2dn65ZdfbNupihYtWpSYZn2drX8AldeqVas0ZswYPfHEE3riiScUFRWlq6++WmPGjNGwYcOqHGtp8UqVjzksLExDhw6VJDVo0EBNmjRRnz59NHz4cFsiqur5ERUV5bCt9XW2vu6VZV2+tO0EBQUpODhYp0+ftptu3S9HA5IXsvYlznLh+ho3bmz7/9atWzVmzJgy3zcVeV9L0ssvv6yJEyfqzJkzZa6TQb3yI7eQW8qD3HLx3HKhli1bOlzPxV476/Qffvih3LFVR99f1vE7depUuddTXuSRuo9cQi4pD3fMJY0bN5bFYpExRj/99FOp63QmZ8Rd0ffJvn379Mc//tF2fjtS0f66Khz1SdnZ2Ro1apS2bt1a6nIVjdHZ/YMr0Y/Tj5eHO/bjFwoJCdGECRM0YcIESdJ3332nJUuWaOHChdq9e7cWLlyov/zlL1ULWpV//1R1rKqq57ajzyONGjW66LwLXwdrDIcOHSpXDMU58xytjrxRFY76aWOMHnjgAS1atMjuC3cXqmiM+fn5uv322/Xyyy+X2qai66Q45CSfffaZJKlTp07lXqaoqKi6wnGqu+66S59//rni4+P14IMPqn379goICJCHh4eef/553X333aWe5I5Y9/vSSy+96Ddvy5Mge/TooY8++kiffvqpbr311nLHUR4V/WbOxV5TZ3wbxOqaa67R4cOHtWHDBm3cuFHbt2/Xiy++qBdffFHx8fH6z3/+U+VtODNeSerQoYNWrlxZZhtnnx+1hXW/EhISymwXHR3t1O1a+6Z27drZBknPnDmjm266SadOndKcOXM0ZswYRUVFyc/PTxaLRbfccotefvnlCr2vv/vuO91+++2SpMWLFysuLk6XXHKJ7Zs5ffv2VWpqaoXWCXILueV35JaylSe3XMjX17dS26nMt3Wro+939vG7GPJI3UcuIZdI5BJHvL291alTJx04cECffvppjRSHaroPN8bopptu0rfffqt77rlH99xzj9q0aaNGjRrJYrHo4YcfVnJyco31rcYYWxHgwj5pxowZ2rp1q66++mo9+uij6tKli4KDg+Xp6alNmzYpNja2wjE6u39wJfpx+nGJfryioqKitGDBAp0/f16LFi3SO++8U+7iUG18/1T13C7reJf3tbDGEB4eXuKqoOIcFcOc+ZpXR96oCkf99CuvvKKFCxcqMjJSixYtUkxMjJo1ayYvLy/l5+fLx8enwjEuXLhQL7/8srp27aoFCxaoZ8+eaty4sby8vPTf//5X7du3r/A6KQ45QXZ2tt5//31JsrvNlLe3tySV+u1H6zcqHPnll1/066+/OqxGZ2RkSJIiIiIqFW9kZKQk6ciRIxdtm5ubq5SUFIWFhemVV14pcVnwN998U+HtW//oruhgTmni4uK0ZMkSvfbaa1qwYIEaNCjfaW09ft99953D+dnZ2Tp9+rT8/Pzsvinr5eVVqde0OgQGBuqWW27RLbfcIknavXu3brzxRr3++ut69913dd1119VoPM5Q1fPju+++U7du3RxOlyr/vrGyfvujtPMmJyenxFVD0u/7deTIET311FM1WtR65ZVXJNn3TR988IF+/vlnjR49Wo8++miJZSrzvn733XeVn5+vBx54QPfff79T1unuyC0VQ25xnvqYW8ojIiJCBw8e1HfffafOnTuXmF/eq4Au5Kq+35nII3UbuaRiyCXOU1dySVxcnA4cOKA1a9boj3/8o6vDKZfIyEh9/fXXOnLkyEVvBff111/r66+/Vu/evbV06dIS82u6b92yZYtOnjypgIAA9erVyzZ93bp18vT01FtvvaXAwMAqx1gd/YOr0I9XDP2489SVfvxirrnmGi1atMjuShZXvH+qOlbl7HO7MqwxNG3a1GUxWDk7b1RFaf30unXrJElLly5VXFyc3TKVjdG6zpdffrnEZ9bKrrNmv7ZST/35z39Wbm6urrjiCsXExNimWweR//vf/5ZY5tSpU/r000/LXO+rr75aYtqmTZt06tQptWnTplKX+ErS4MGDJUkvvPDCRavh2dnZKioqUvPmzUsk6oKCAttJWZy1oz1//nyJeVdccYWCgoK0Y8cOp9z+ZOjQoercubOOHTumv/3tb2W2zcnJ0YEDByRJvXr1kp+fn9LS0hzej/Gll16SJPXr18+uut28eXP9/PPP+vnnn0ssY72/rjOUdQxL06dPH40fP16StH//fqfFUpOqen44et+cOnVKmzZtst3/1KoyxzgqKkqRkZE6ceKEduzYUWL+2rVrHS537bXXSlKp75nqsH37dq1du1YWi0X33nuvbfovv/wiyfElvYcPHy61b/Ly8ir1WJW1zp07dyorK6vC8bs7cktJ5Jaqc9fcUh79+/eXJIeX6Ofn5+u1116zaydd/Hi6ou93JvJI3UcuKYlcUnX1KZdMnjxZPj4+evXVV7Vt27Yy23799de2vsqVrO+T559//qJty+pbf/nlF6WkpDg3uDKcPXtW06ZNkyTdc8898vHxsYslMDCwxACf5Li/kco+DyvbP9RG9OMl0Y9XXX3qxy92lcThw4cl2X/ByxXvn4qMVTni7HO7Mlq0aKEOHTroyy+/dHjsnOli52hl8kZ1Ka2fLisHVya3VXadF0NxqAq++eYb3XzzzXrhhRfUsGFDvfDCC3bzW7durZYtW2rfvn168803bdNzc3M1ceJE5eTklLn+Rx991O6+wCdPntT06dMlSUlJSZWOe9SoUbrsssu0f/9+Pfjgg7YfD7Y6cOCArdoYGhqqoKAg7d+/Xx999JGtTWFhoWbMmFFqZ2CteB88eLDEPB8fHz344IP69ddfNWrUKIeVzR9++EH//ve/y7U/FotFL730knx9fTV37lzNnDlTubm5dm2MMXrrrbfUu3dv7d27V5LUsGFD3XnnnSoqKlJSUpLdMv/973/117/+VZJ033332a3r6quvliTbfKsFCxboww8/LFfM5VHWMczIyNDKlSt19uxZu+nnzp2zfaixfmOnrqnq+fHKK6/YKvbS7x3q1KlTlZubq+HDh9v91kRZx7gskyZNkvR7ArgwKX/zzTeaN2+ew2X+/Oc/y8/PTw888IDeeOONEvPz8vL0n//8R8eOHatQLI6cO3dOzz33nOLi4lRYWKjZs2fb/Vig9Qf/3njjDbt7J58+fVqJiYkl+gSriIgIZWVlObwyyrrOl156ye699MMPP+iee+6p8j65E3ILueVC5Jaak5iYKD8/P61du1bvvPOObXpRUZEefvhh/fDDD+rVq5fdB7eL5ZGa7PudiTxS95FLyCUXIpeULjIyUosXL5YxRn/84x/173//u8RA42+//abFixcrOjpa2dnZLor0f+666y41bdpU7733ni32C+3evVsnTpyQ9Pvthzw8PLR161a7Aepz587pnnvuqbEBxg8//FD9+vXTvn371LlzZ82ePdtu/mWXXaZffvnFdrWq1aJFi0ot2pV1Hla2f6hN6Mfpxy9EP166P/7xj3rmmWcc9mcff/yx5s+fL0kaPXq0bbor3j8VGatyxNnndmXNnj1bRUVFio+PV3p6eon5P//8s/71r39VeTsX+5xVmbzhbBfrp62fb55//nm7XP3BBx/oySefdLjO8uy3JC1btsxu+n/+8x+9+OKLldsRgzJJMpJMQkKCSUhIMOPHjzfXX3+96dixo7FYLEaSadeundm7d6/D5V944QUjyXh6epqBAweaESNGmLCwMNOuXTtz/fXXG0lm27ZtJbbZsmVLM3z4cOPv729GjBhhRo0aZYKDg40kM3DgQFNQUGC3TEJCgsN1XX311UaSOXr0qN30ffv2mfDwcCPJNG/e3IwaNcrccMMNpkuXLkaSWbduna3t3/72N9s+XHvttebmm282rVq1Mn5+fiYpKclIMo888ojd+l9//XUjyQQGBprRo0ebxMREk5iYaJtfWFhoxo8fbyQZb29vEx0dbcaMGWNGjRplOnfubCwWi+nevXt5XiKbDz/80ISFhRlJxt/f3wwaNMjccsstJi4uzjbd19fXbN682bZMTk6O6dWrl5FkQkNDzY033miuu+464+vraySZ++67r8R29u/fb/z8/Iwk06NHDxMfH28uu+wy4+fnZ/70pz85PB6lvQ7GGHP06FEjyVx99dV20z/55BNjsViMr6+vuf76623H8OTJk+azzz6z7edVV11lbrnlFnP99debZs2aGUmmd+/e5ty5c+U6blFRUaZ4V1BaTFaPPPKIkWRWrFhRrm1s27atzPUVV5nzw3qMk5KSjMViMVdffbUZM2aMad26tZFkIiIizHfffWe3zA8//GB8fX2Np6enGTp0qLnzzjtNYmKi+frrr+3iTkhIsFsuLy/P9OvXz0gyjRs3NvHx8Wb48OHGz8/PDB8+3LRs2bLEMTXGmPXr1xt/f38jyVx66aVmxIgRZsyYMaZ///6mYcOGRpL57LPPynWMrO/5fv362fqnG2+80fTv39+2DR8fH7NgwQJTVFRUYvlrr73WSDLBwcFm5MiRZuTIkSY4ONhceumlpfZN9957r5FkWrdubcaNG2cSExPNggULbMekc+fORpIJDw838fHxJi4uzvj7+5u+ffuavn37lvoecEfkFnJLceSW6s8tpfXpF3rxxReNh4eHsVgs5sorrzRjx4417du3N5JMWFiY+eqrr+za//bbbyY0NNQWxx133GESExPNRx99ZGtT0b6/tDgvdnwcHfOykEfqPnIJuaQ4cknFc4nVkiVLjI+Pj62/Hz58uLnlllvMNddcY+sTIyIizE8//WRbprRj58y4S+vbt23bZgICAmx96k033WRGjBhhLr300hJ5ZcKECUaS8fPzM3FxcWb06NEmLCzMNG3a1Nx+++0Ot1vWeeGINXeFhYXZ+qRx48aZ6667zlxyySW2/mro0KEmMzOzxPIvvfSSrU3//v3N2LFjTadOnYyHh4eZOnWqw7xY1nloTOX6h5pGP04/Xhz9eMX78e7duxtJpkGDBqZ3797mxhtvNPHx8aZHjx6299iIESNKnNc19f6pzFjVihUrHL7WVRkrc3R+lLadC/c3KiqqxPSHH37YSDIeHh6mZ8+e5sYbbzSjR482l19+ufH09DRBQUF27UvrQ8razsXG6yqTNyrzN0JV+umDBw/aPu916tTJ9hnQYrGYBx54wOF+X+zz5Y4dO4ynp6eRZHr16mXGjh1revfubSTZ1lnez8e2faxQazdkPQmsjwYNGpiQkBDTpUsXk5CQYN544w1z/vz5MtexYsUK06VLF+Pt7W3CwsLMXXfdZU6ePFnqm8N6cpw7d848/PDDplWrVsbb29tERUWZv/zlL+bs2bMltlHRZG2MMVlZWeaBBx4wl112mfH19TVBQUGma9euZsaMGeb48eN2bVetWmUuv/xy4+/vb5o0aWKuv/568/nnn5fZkSxatMh06tTJ9ke2oz9q33zzTRMXF2dCQ0ONl5eXCQ0NNb169TIPPvigSUtLK/O4OvLrr7+av//97+bqq682zZo1Mw0aNDDBwcEmOjraPPLII+b7778vscyZM2fMo48+aos1ICDAXHnllWbNmjWlbic1NdUMGDDA+Pv7m8DAQDNs2DCTnp5e6vGoTLI2xpjVq1ebnj172v44sK4jJyfHPPXUU+a6664zrVq1Mr6+vqZJkyamd+/eZtGiRSY3N7fcx6w2DuBZVeT8uPAYr1ixwvTo0cN2XMaPH+/wtTfGmPfff9/069fPNGrUyHaMre+jsgYSc3NzzcyZM03Lli2Nt7e3adWqlXn44YdNXl5emQN0hw8fNn/6059Mu3btjK+vrwkICDDt27c3Y8aMMa+++qrJy8sr17GxvuetD4vFYgICAkxUVJSJi4szCxYsMFlZWaUuf/bsWfOXv/zFtGvXzvj4+JjIyEhzzz33lNk3nTlzxkyePNlERkaaBg0alHhNT506ZSZNmmRatWplfHx8TJs2bcyMGTNMbm5uhT9g1nfklt+RW+yRW1xfHDLGmI8++siMGDHCNGnSxHh5eZmWLVuaSZMmmWPHjjlsv3fvXnPttdeaoKAg2weE4vtQkb6/potD5JG6i1zyO3KJPXJJ5YpDxhjz3XffmenTp5vu3buboKAg06BBAxMaGmqGDBlili5das6cOWPX3pXFIWOM+eabb8w999xjex+GhISYXr16mXnz5pmcnBxbu/Pnz5unnnrKdOrUyfj6+pqwsDAzbtw48+2335a63coWhy58+Pj4mNDQUNOnTx9z3333mdTU1DLX8c4775g+ffqYgIAAExwcbAYPHmy2b99eZv4u7Ty0qkz/UJPox39HP26Pfrxi/fihQ4fMM888Y0aMGGEuu+wy06hRI+Pl5WWaN29u4uLizJo1axx+0cmYmnn/VGas6mJ9VGXHyiq6HUfFC6sdO3aYG2+80URERBgvLy/TpEkT061bNzN58mSzY8cOu7aVKQ4ZU/Z4nTEVzxtVKQ5Vtp/+6quvzIgRI0xoaKjx9/c3l19+uXn++efL3O+Lfb5MTU0111xzjWncuLEJCAgwffv2Na+//vpF31ulsfz/YFCLWCwWRUVF2V2iCKBsAwYM0I4dO3T06FG1atXK1eEAtQ65BQBQVeQSAKjb6MeByqvM+4exKtR2/OYQAAAAAAAAAACAG6E4BAAAAAAAAAAA4EYoDgEAAAAAAAAAALgRlxaHkpOTdcUVVyggIEChoaEaOXKkDh48aNfm3LlzSkpKUpMmTdSoUSPFx8crKyvLrk1GRobi4uLk7++v0NBQTZ8+XefPn7drs337dvXs2VM+Pj669NJLtXLlyurevUozxnD/V6CCtm/fLmMM93BFqebOnSuLxWL36NChg22+s/JNbUVuAYCas3PnTo0YMUIRERGyWCxav3693XxjjObMmaPmzZvLz89PgwcP1qFDh1wTbAWQSwCg8pw1BlZcRXIK/ThQeZV5/zBWhdrOpcWhHTt2KCkpSbt371ZKSooKCgo0ZMgQ5ebm2tpMnTpVb7/9tl577TXt2LFDP/74o0aNGmWbX1hYqLi4OOXn52vXrl1atWqVVq5cqTlz5tjaHD16VHFxcRo4cKDS09M1ZcoU3XXXXXr//fdrdH8BAK7VuXNnHT9+3Pb48MMPbfOckW8AAJCk3Nxcde/eXUuWLHE4f8GCBXrmmWe0bNkyffzxx2rYsKFiY2N17ty5Go4UAFBTnDEG5gg5BQBQWRZjjHF1EFY//fSTQkNDtWPHDl111VXKzs5Ws2bNtGbNGo0ePVqS9PXXX6tjx45KTU1Vnz599N5772n48OH68ccfFRYWJklatmyZZsyYoZ9++kne3t6aMWOG3nnnHe3fv9+2rTFjxuj06dPauHGjS/YVAFCz5s6dq/Xr1ys9Pb3EPGflGwAAirNYLFq3bp1Gjhwp6fdvnUZEROjPf/6zHnjgAUm/56GwsDCtXLlSY8aMcWG0AICaUpkxsOLIKQCAqmjg6gAulJ2dLUkKCQmRJKWlpamgoECDBw+2tenQoYNatmxpS4ypqanq2rWrbaBOkmJjYzVp0iQdOHBAl19+uVJTU+3WYW0zZcoUh3Hk5eUpLy/P9ryoqEinTp1SkyZNZLFYnLW7AOAWjDH69ddfFRERIQ8P1/7U3aFDhxQRESFfX1/FxMQoOTlZLVu2dFq+cYScAgDOU5tySmUdPXpUmZmZdjknKChI0dHRSk1NLXUgj3wCAM5TG/JJZcbAiqtMTiGfAIDz1IZ8UhW1pjhUVFSkKVOmqF+/furSpYskKTMzU97e3goODrZrGxYWpszMTFubCwfqrPOt88pqk5OTo99++01+fn5285KTk/Xoo486bd8AANL333+vFi1auGz70dHRWrlypdq3b6/jx4/r0UcfVf/+/bV//36n5RtHyCkA4HyuzilVYc0ZjnIK+QQAapar8kllx8CKq0xOIZ8AgPPV1c8ntaY4lJSUpP3799v9/oOrzJw5U9OmTbM9z87OVsuWLfX9998rMDDQhZEBQN2Tk5OjyMhIBQQEuDSOYcOG2f7frVs3RUdHKyoqSq+++mqJLwk4EzkFAJyntuQUVyCfAIDzuDqfuHIMjHwCAM7j6nxSVbWiODR58mRt2LBBO3futKuwhYeHKz8/X6dPn7b75kRWVpbCw8Ntbfbs2WO3vqysLNs867/WaRe2CQwMdDgg6OPjIx8fnxLTAwMDSZQAUEm17RYFwcHBuuyyy3T48GFde+21Tsk3jpBTAMD5altOqQhrzsjKylLz5s1t07OystSjR49SlyOfAIDzuSKfVGUMrLjK5BTyCQA4X139fOLSG+EZYzR58mStW7dOW7duVevWre3m9+rVS15eXtqyZYtt2sGDB5WRkaGYmBhJUkxMjPbt26cTJ07Y2qSkpCgwMFCdOnWytblwHdY21nUAANzPmTNndOTIETVv3txp+QYAgItp3bq1wsPD7XJOTk6OPv74Yz6fAEA95owxsOLIKQCAqnDplUNJSUlas2aN3nzzTQUEBNjuhxoUFCQ/Pz8FBQUpMTFR06ZNU0hIiAIDA3XvvfcqJibG9kN8Q4YMUadOnTR+/HgtWLBAmZmZmjVrlpKSkmzfhLjnnnv03HPP6cEHH9Sdd96prVu36tVXX9U777zjsn0HANSsBx54QCNGjFBUVJR+/PFHPfLII/L09NTYsWOdlm8AAJB+/wLC4cOHbc+PHj2q9PR0hYSEqGXLlpoyZYr++te/ql27dmrdurVmz56tiIgIjRw50nVBAwCqlTPGwCSpQ4cOSk5O1g033CCLxUJOAQBUmkuLQ0uXLpUkDRgwwG76ihUrdPvtt0uSFi1aJA8PD8XHxysvL0+xsbH6xz/+YWvr6empDRs2aNKkSYqJiVHDhg2VkJCgefPm2dq0bt1a77zzjqZOnaqnn35aLVq00P/93/8pNja22vcRAFA7HDt2TGPHjtXPP/+sZs2a6corr9Tu3bvVrFkzSc7JNwAASNInn3yigQMH2p5bf9shISFBK1eu1IMPPqjc3FxNnDhRp0+f1pVXXqmNGzfK19fXVSEDAKqZM8bApN+vJsrOzrY9J6cAACrLYowxrg6itsvJyVFQUJCys7O5/yoAVBB9qD2OBwBUHn3o/3AsAKDy6EP/h2MBAJVX1/tQl/7mEAAAAAAAAAAAAGoWxSEAAAAAAAAAAAA3QnEIAAAAAAAAAADAjVAcAgAAAAAAAAAAcCMUhwAAAAAAAAAAANwIxSEAAAAAAAAAAAA3QnEIAAAAAAAAAADAjVAcAgAAAAAAAAAAcCMUhwAAAAAAAAAAANwIxSEAAAAAAAAAAAA3QnEIAAAAAAAAAADAjVAcAgAAAAAAAAAAcCMUhwAAAAAAAAAAANwIxSEAAAAAAAAAAAA3QnEIAAAAAAAAAADAjVAcAgAAAAAAAAAAcCMUhwAAAAAAAAAAANwIxSEAAAAAAAAAAAA3QnEIAAAAAAAAAADAjVAcAgAAAAAAAAAAcCMUh1BpO3fu1IgRIxQRESGLxaL169fbzbdYLA4fTz75pF27d955R9HR0fLz81Pjxo01cuTIi65n7dq11bx3AAAAAAAAAADUTw1cHQDqrtzcXHXv3l133nmnRo0aVWL+8ePH7Z6/9957SkxMVHx8vG3a66+/rgkTJuixxx7TNddco/Pnz2v//v0l1rVixQoNHTrU9jw4ONh5OwIAAAAAAAAAgBuhOIRKGzZsmIYNG1bq/PDwcLvnb775pgYOHKg2bdpIks6fP6/7779fTz75pBITE23tOnXqVGJdwcHBJdYHAAAAAAAAAAAqjtvKoUZkZWXpnXfesSsCffrpp/rhhx/k4eGhyy+/XM2bN9ewYcMcXjmUlJSkpk2b6g9/+IOWL18uY0xNhg8AAAAAAAAAQL1BcQg1YtWqVQoICLC7/dw333wjSZo7d65mzZqlDRs2qHHjxhowYIBOnTplazdv3jy9+uqrSklJUXx8vP70pz/p2WefrfF9AAAAAAAAAACgPuC2cqgRy5cv17hx4+Tr62ubVlRUJEn6y1/+YvsdohUrVqhFixZ67bXXdPfdd0uSZs+ebVvm8ssvV25urp588kndd999NbgHAAAAAAAAAADUD1w5hGr3wQcf6ODBg7rrrrvspjdv3lyS/W8M+fj4qE2bNsrIyCh1fdHR0Tp27Jjy8vKqJ2AAAAAAAAAAAOoxlxaHdu7cqREjRigiIkIWi0Xr16+3m2+xWBw+nnzySVubVq1alZj/+OOP263niy++UP/+/eXr66vIyEgtWLCgJnYP/98LL7ygXr16qXv37nbTe/XqJR8fHx08eNA2raCgQN9++62ioqJKXV96eroaN24sHx+faosZAAAAAADAmZwxDlbc3LlzS7Tv0KFDNe8JAKA+cOlt5XJzc9W9e3fdeeeddr9FY3X8+HG75++9954SExNttyCzmjdvniZMmGB7HhAQYPt/Tk6OhgwZosGDB2vZsmXat2+f7rzzTgUHB2vixIlO3iP3cubMGR0+fNj2/OjRo0pPT1dISIhatmwp6ffj/9prr+mpp54qsXxgYKDuuecePfLII4qMjFRUVJTtD54bb7xRkvT2228rKytLffr0ka+vr1JSUvTYY4/pgQceqIE9BAAAAAAAcA5njYMV17lzZ23evNn2vEEDfkUCAHBxLs0Ww4YN07Bhw0qdHx4ebvf8zTff1MCBA9WmTRu76QEBASXaWq1evVr5+flavny5vL291blzZ6Wnp2vhwoU1Xhy6bcbTNbq96paZcUgpa5fYnk+bNk2S1KbLFep33ThJ0n/Tdykvv0Dbvz6tXQ72v6hBSwVFXKbrb4hX4fkCNWkepejhd+j+x1+UJP3wzVf6bOcG/frLSUlGAY2bquuVcfrmt+B6dTxffOJ+V4cAAAAAAACqkbPGwYpr0KBBqeNiAACUps58lSArK0vvvPOOVq1aVWLe448/rvnz56tly5a65ZZbNHXqVNu3JFJTU3XVVVfJ29vb1j42NlZPPPGEfvnlFzVu3LjE+vLy8ux+zyYnJ6ca9qjuC2/ZTuMfXFxmm8t69NVlPfqWOt/D01O9Bl6vXgOvdzj/kjYddUmbjlUJEwAAAAAAoE4paxysuEOHDikiIkK+vr6KiYlRcnKy7Y4uxTHmBQCwculvDlXEqlWrFBAQUOKy2/vuu09r167Vtm3bdPfdd+uxxx7Tgw8+aJufmZmpsLAwu2WszzMzMx1uKzk5WUFBQbZHZGSkk/cGAAAAAAAAcKy0cbDioqOjtXLlSm3cuFFLly7V0aNH1b9/f/36668O2zPmBQCwqjNXDi1fvlzjxo2Tr6+v3XTrrcwkqVu3bvL29tbdd9+t5ORk+fj4VGpbM2fOtFtvTk4OyRIAAAAAAAA1orRxsOIuvE1dt27dFB0draioKL366qtKTEws0Z4xLwCAVZ0oDn3wwQc6ePCgXnnllYu2jY6O1vnz5/Xtt9+qffv2Cg8PV1ZWll0b6/PS7sfq4+NT6cISAAAAAAAAUFkVGQcrLjg4WJdddpkOHz7scD5jXgAAqzpxW7kXXnhBvXr1Uvfu3S/aNj09XR4eHgoNDZUkxcTEaOfOnSooKLC1SUlJUfv27R3+3hAAAAAAAADgKhUZByvuzJkzOnLkiJo3b14NkQEA6hOXFofOnDmj9PR0paenS5KOHj2q9PR0ZWRk2Nrk5OTotdde01133VVi+dTUVC1evFiff/65vvnmG61evVpTp07Vrbfeaiv83HLLLfL29lZiYqIOHDigV155RU8//bTdJbQAAAAAAABAdarqOJgkDRo0SM8995zt+QMPPKAdO3bo22+/1a5du3TDDTfI09NTY8eOrdZ9AQDUfS69rdwnn3yigQMH2p5bCzYJCQlauXKlJGnt2rUyxjhMaj4+Plq7dq3mzp2rvLw8tW7dWlOnTrUr/AQFBWnTpk1KSkpSr1691LRpU82ZM0cTJ06s3p0DAAAAAAAA/r+qjoNJ0pEjR3Ty5Enb82PHjmns2LH6+eef1axZM1155ZXavXu3mjVrVn07AgCoFyzGGOPqIGq7nJwcBQUFKTs7W4GBgZVez20znnZiVKhPXnzifleHAFQbZ/Wh9QXHAwAqjz70fzgWAFB59KH/w7EAgMqr631onfjNIQAAAAAAAAAAADgHxSEAAAAAAAAAAAA3QnEIAAAAAAAAAADAjVAcAgAAAAAAAAAAcCMUhwAAAAAAAAAAANwIxSEAAAAAAAAAAAA3QnEIAAAAAAAAAADAjVAcAgAAcCOPP/64LBaLpkyZYpt27tw5JSUlqUmTJmrUqJHi4+OVlZVlt1xGRobi4uLk7++v0NBQTZ8+XefPn6/h6AEAAAAAgDNQHAIAAHATe/fu1T//+U9169bNbvrUqVP19ttv67XXXtOOHTv0448/atSoUbb5hYWFiouLU35+vnbt2qVVq1Zp5cqVmjNnTk3vAgAAAAAAcAKKQwAAAG7gzJkzGjdunP71r3+pcePGtunZ2dl64YUXtHDhQl1zzTXq1auXVqxYoV27dmn37t2SpE2bNunLL7/USy+9pB49emjYsGGaP3++lixZovz8fFftEgAAAAAAqCSKQwAAAG4gKSlJcXFxGjx4sN30tLQ0FRQU2E3v0KGDWrZsqdTUVElSamqqunbtqrCwMFub2NhY5eTk6MCBAzWzAwAAAAAAwGkauDoAAAAAVK+1a9fq008/1d69e0vMy8zMlLe3t4KDg+2mh4WFKTMz09bmwsKQdb51HgAAAAAAqFu4cggA4HYef/xxWSwWTZkyxTbt3LlzSkpKUpMmTdSoUSPFx8crKyvLbrmMjAzFxcXJ399foaGhmj59us6fP1/D0QMV8/333+v+++/X6tWr5evr6+pwAPx/hYWFmj17tlq3bi0/Pz+1bdtW8+fPlzHG1aEBAAAAcAMUhwAAbmXv3r365z//qW7dutlNnzp1qt5++2299tpr2rFjh3788UeNGjXKNr+wsFBxcXHKz8/Xrl27tGrVKq1cuVJz5syp6V0AKiQtLU0nTpxQz5491aBBAzVo0EA7duzQM888owYNGigsLEz5+fk6ffq03XJZWVkKDw+XJIWHh5collqfW9sAqJgnnnhCS5cu1XPPPaevvvpKTzzxhBYsWKBnn33W1aEBAAAAcAMUhwAAbuPMmTMaN26c/vWvf6lx48a26dnZ2XrhhRe0cOFCXXPNNerVq5dWrFihXbt2affu3ZKkTZs26csvv9RLL72kHj16aNiwYZo/f76WLFmi/Px8V+0ScFGDBg3Svn37lJ6ebnv07t1b48aNs/3fy8tLW7ZssS1z8OBBZWRkKCYmRpIUExOjffv26cSJE7Y2KSkpCgwMVKdOnWp8n4D6YNeuXbr++usVFxenVq1aafTo0RoyZIj27Nnj6tAAAAAAuAGKQwAAt5GUlKS4uDgNHjzYbnpaWpoKCgrspnfo0EEtW7ZUamqqJCk1NVVdu3a1+92V2NhY5eTk6MCBA6VuMy8vTzk5OXYPoCYFBASoS5cudo+GDRuqSZMm6tKli4KCgpSYmKhp06Zp27ZtSktL0x133KGYmBj16dNHkjRkyBB16tRJ48eP1+eff673339fs2bNUlJSknx8fFy8h0Dd1LdvX23ZskX//e9/JUmff/65PvzwQw0bNsxhe/IJAAAAAGdq4OoAAACoCWvXrtWnn36qvXv3lpiXmZkpb29vBQcH200PCwtTZmamrc2FhSHrfOu80iQnJ+vRRx+tYvTOF7vwfVeHABf64tgpHS36Tl/9//OgsNV1Mi2OaUjcH1VUWKCm7Xup46jJdudJ4+un69PXn1PPK6Ll6e2riN6DtbfxlZxLbuT9abGuDqFeeeihh5STk6MOHTrI09NThYWF+tvf/qZx48Y5bF9b8wkAAACAuoniEACg3vv+++91//33KyUlRb6+vjW67ZkzZ2ratGm25zk5OYqMjKzRGIDirvjTk3bPPb281TF+sjrGTy51Gb+QMPWcML+6QwPcxquvvqrVq1drzZo16ty5s9LT0zVlyhRFREQoISGhRHvyCQAAAABnojgEAKj30tLSdOLECfXs2dM2rbCwUDt37tRzzz2n999/X/n5+Tp9+rTd1UNZWVkKDw+XJIWHh5f4HYisrCzbvNL4+Phw2y0AQAnTp0/XQw89pDFjxkiSunbtqu+++07JyckOi0PkEwAAAADOxG8OAQDqvUGDBmnfvn1KT0+3PXr37q1x48bZ/u/l5aUtW7bYljl48KAyMjIUExMjSYqJidG+fft04sQJW5uUlBQFBgaqU6dONb5PAIC67ezZs/LwsP845unpqaKiIhdFBAAAAMCdcOUQAKDeCwgIUJcuXeymNWzYUE2aNLFNT0xM1LRp0xQSEqLAwEDde++9iomJUZ8+fSRJQ4YMUadOnTR+/HgtWLBAmZmZmjVrlpKSkvgmNwCgwkaMGKG//e1vatmypTp37qzPPvtMCxcu1J133unq0AAAAAC4AYpDAABIWrRokTw8PBQfH6+8vDzFxsbqH//4h22+p6enNmzYoEmTJikmJkYNGzZUQkKC5s2b58KoAQB11bPPPqvZs2frT3/6k06cOKGIiAjdfffdmjNnjqtDAwAAAOAGKA4BANzS9u3b7Z77+vpqyZIlWrJkSanLREVF6d13363myAAA7iAgIECLFy/W4sWLXR0KAAAAADfEbw4BAAAAAAAAAAC4EYpDAAAAAAAAAAAAboTiEAAAAAAAAAAAgBuhOAQAAAAAAAAAAOBGKA4BAAAAAAAAAAC4EZcWh3bu3KkRI0YoIiJCFotF69evt5t/++23y2Kx2D2GDh1q1+bUqVMaN26cAgMDFRwcrMTERJ05c8auzRdffKH+/fvL19dXkZGRWrBgQXXvGgAAAAAAAGDjjHEwR5YsWaJWrVrJ19dX0dHR2rNnTzXtAQCgPnFpcSg3N1fdu3fXkiVLSm0zdOhQHT9+3PZ4+eWX7eaPGzdOBw4cUEpKijZs2KCdO3dq4sSJtvk5OTkaMmSIoqKilJaWpieffFJz587V888/X237BQAAAAAAAFzIGeNgxb3yyiuaNm2aHnnkEX366afq3r27YmNjdeLECWeHDwCoZxq4cuPDhg3TsGHDymzj4+Oj8PBwh/O++uorbdy4UXv37lXv3r0lSc8++6yuu+46/f3vf1dERIRWr16t/Px8LV++XN7e3urcubPS09O1cOFCuyISAAAAAAAAUF2qOg7myMKFCzVhwgTdcccdkqRly5bpnXfe0fLly/XQQw9VKV4AQP1W639zaPv27QoNDVX79u01adIk/fzzz7Z5qampCg4OthWGJGnw4MHy8PDQxx9/bGtz1VVXydvb29YmNjZWBw8e1C+//OJwm3l5ecrJybF7AAAAAAAAANWprHGw4vLz85WWlqbBgwfbpnl4eGjw4MFKTU11uAxjXgAAq1pdHBo6dKhefPFFbdmyRU888YR27NihYcOGqbCwUJKUmZmp0NBQu2UaNGigkJAQZWZm2tqEhYXZtbE+t7YpLjk5WUFBQbZHZGSks3cNAAAAAAAAsLnYOFhxJ0+eVGFhocNxL8a8AAAX49Lbyl3MmDFjbP/v2rWrunXrprZt22r79u0aNGhQtW135syZmjZtmu15Tk4OyRIAAAAAAADVpibGwRjzAgBY1eorh4pr06aNmjZtqsOHD0uSwsPDS/zA3vnz53Xq1Cnb/VnDw8OVlZVl18b6vLR7uPr4+CgwMNDuAQAAAAAAANSU4uNgxTVt2lSenp4Ox70Y8wIAXEydKg4dO3ZMP//8s5o3by5JiomJ0enTp5WWlmZrs3XrVhUVFSk6OtrWZufOnSooKLC1SUlJUfv27dW4ceOa3QEAAAAAAACgHIqPgxXn7e2tXr16acuWLbZpRUVF2rJli2JiYmoqTABAHeXS4tCZM2eUnp6u9PR0SdLRo0eVnp6ujIwMnTlzRtOnT9fu3bv17bffasuWLbr++ut16aWXKjY2VpLUsWNHDR06VBMmTNCePXv00UcfafLkyRozZowiIiIkSbfccou8vb2VmJioAwcO6JVXXtHTTz9tdwktAAAAAAAAUJ2qOg4mSYMGDdJzzz1nez5t2jT961//0qpVq/TVV19p0qRJys3N1R133FHTuwcAqGNc+ptDn3zyiQYOHGh7bi3YJCQkaOnSpfriiy+0atUqnT59WhERERoyZIjmz58vHx8f2zKrV6/W5MmTNWjQIHl4eCg+Pl7PPPOMbX5QUJA2bdqkpKQk9erVS02bNtWcOXM0ceLEmttRAAAAAAAAuDVnjIMdOXJEJ0+etD2/+eab9dNPP2nOnDnKzMxUjx49tHHjRoWFhdXcjgEA6iSXFocGDBggY0yp899///2LriMkJERr1qwps023bt30wQcfVDg+AAAAAAAAwBmcMQ727bfflpg2efJkTZ48uSqhAQDcUJ36zSEAAAAAAAAAAABUDcUhAAAAAAAAAAAAN0JxCAAAAAAAAAAAwI1QHAIAAAAAAAAAAHAjFIcAAAAAAAAAAADcCMUhAAAAAAAAAAAAN0JxCAAAAAAAAAAAwI1QHAIAAAAAAAAAAHAjFIcAAAAAAAAAAADcCMUhAAAAAAAAAAAAN0JxCAAAAAAAAAAAwI1QHAIAAAAAAAAAAHAjFIcAAAAAAAAAAADcCMUhAAAAAAAAAAAAN0JxCAAAAAAAAAAAwI1QHAIAAAAAAAAAAHAjFIcAAAAAAAAAAADcCMUhAAAAAAAAAAAAN0JxCAAAAAAAAAAAwI1QHAIAAAAAAAAAAHAjFIcAAAAAAAAAAADcCMUhAAAAAAAAAAAAN0JxCAAAAAAAAAAAwI1QHAIAAAAAAAAAAHAjFIcAAAAAAAAAAADcCMUhAAAAAAAAAAAAN0JxCAAAAAAAAAAAwI24tDi0c+dOjRgxQhEREbJYLFq/fr1tXkFBgWbMmKGuXbuqYcOGioiI0G233aYff/zRbh2tWrWSxWKxezz++ON2bb744gv1799fvr6+ioyM1IIFC2pi9wAAAAAAAABJzhkHK27u3LklxsU6dOhQzXsCAKgPXFocys3NVffu3bVkyZIS886ePatPP/1Us2fP1qeffqo33nhDBw8e1B//+McSbefNm6fjx4/bHvfee69tXk5OjoYMGaKoqCilpaXpySef1Ny5c/X8889X674BAAAAAAAAVs4aByuuc+fOduNiH374YXWEDwCoZxq4cuPDhg3TsGHDHM4LCgpSSkqK3bTnnntOf/jDH5SRkaGWLVvapgcEBCg8PNzhelavXq38/HwtX75c3t7e6ty5s9LT07Vw4UJNnDjReTsDAAAAAAAAlMJZ42DFNWjQoNRxMQAASlOnfnMoOztbFotFwcHBdtMff/xxNWnSRJdffrmefPJJnT9/3jYvNTVVV111lby9vW3TYmNjdfDgQf3yyy8Ot5OXl6ecnBy7BwAAAAAAAFBTShsHK+7QoUOKiIhQmzZtNG7cOGVkZJTaljEvAIBVnSkOnTt3TjNmzNDYsWMVGBhom37fffdp7dq12rZtm+6++2499thjevDBB23zMzMzFRYWZrcu6/PMzEyH20pOTlZQUJDtERkZWQ17BAAAAAAAAJRU2jhYcdHR0Vq5cqU2btyopUuX6ujRo+rfv79+/fVXh+0Z8wIAWLn0tnLlVVBQoJtuuknGGC1dutRu3rRp02z/79atm7y9vXX33XcrOTlZPj4+ldrezJkz7dabk5NDsgQAAAAAAEC1K2scrLgLb1PXrVs3RUdHKyoqSq+++qoSExNLtGfMCwBgVeuLQ9aE+N1332nr1q1lfltC+v0bE+fPn9e3336r9u3bKzw8XFlZWXZtrM9Lux+rj49PpQtLAAAAAAAAQGVUdBysuODgYF122WU6fPiww/mMeQEArGr1beWsCfHQoUPavHmzmjRpctFl0tPT5eHhodDQUElSTEyMdu7cqYKCAlublJQUtW/fXo0bN6622AEAAAAAAIDyqsw4WHFnzpzRkSNH1Lx582qIEABQn7i0OHTmzBmlp6crPT1dknT06FGlp6crIyNDBQUFGj16tD755BOtXr1ahYWFyszMVGZmpvLz8yVJqampWrx4sT7//HN98803Wr16taZOnapbb73VVvi55ZZb5O3trcTERB04cECvvPKKnn76abtLaAEA9d/SpUvVrVs3BQYGKjAwUDExMXrvvfds88+dO6ekpCQ1adJEjRo1Unx8fIkrTzMyMhQXFyd/f3+FhoZq+vTpOn/+fE3vCgCgnvjhhx906623qkmTJvLz81PXrl31ySefuDosAEA1qeo4mCQNGjRIzz33nO35Aw88oB07dujbb7/Vrl27dMMNN8jT01Njx46t6d0DANQxLr2t3CeffKKBAwfanlsLNgkJCZo7d67eeustSVKPHj3sltu2bZsGDBggHx8frV27VnPnzlVeXp5at26tqVOn2hV+goKCtGnTJiUlJalXr15q2rSp5syZo4kTJ1b/DgIAao0WLVro8ccfV7t27WSM0apVq3T99dfrs88+U+fOnTV16lS98847eu211xQUFKTJkydr1KhR+uijjyRJhYWFiouLU3h4uHbt2qXjx4/rtttuk5eXlx577DEX7x0AoK755Zdf1K9fPw0cOFDvvfeemjVrpkOHDnF3AwCox6o6DiZJR44c0cmTJ23zjh07prFjx+rnn39Ws2bNdOWVV2r37t1q1qxZ9e4MAKDOsxhjjKuDqO1ycnIUFBSk7OzsCt/r9UK3zXjaiVGhPnnxiftdHQJQbZzVh1aHkJAQPfnkkxo9erSaNWumNWvWaPTo0ZKkr7/+Wh07dlRqaqr69Omj9957T8OHD9ePP/6osLAwSdKyZcs0Y8YM/fTTT/L29i7XNmvL8Yhd+L7Ltg2gbnp/WqyrQ6g1fagzPPTQQ/roo4/0wQcfVGr5+nQsAKCm0Yf+D8cCACqvrvehtfo3hwAAqA6FhYVau3atcnNzFRMTo7S0NBUUFGjw4MG2Nh06dFDLli2Vmpoq6fdbmXbt2tVWGJKk2NhY5eTk6MCBA6VuKy8vTzk5OXYPAADeeust9e7dWzfeeKNCQ0N1+eWX61//+lep7cknAAAAAJyJ4hAAwG3s27dPjRo1ko+Pj+655x6tW7dOnTp1UmZmpry9vRUcHGzXPiwsTJmZmZKkzMxMu8KQdb51XmmSk5MVFBRke0RGRjp3pwAAddI333yjpUuXql27dnr//fc1adIk3XfffVq1apXD9uQTAAAAAM5EcQgA4Dbat2+v9PR0ffzxx5o0aZISEhL05ZdfVus2Z86cqezsbNvj+++/r9btAQDqhqKiIvXs2VOPPfaYLr/8ck2cOFETJkzQsmXLHLYnnwAAAABwpgauDgAAgJri7e2tSy+9VJLUq1cv7d27V08//bRuvvlm5efn6/Tp03ZXD2VlZSk8PFySFB4erj179titLysryzavND4+PvLx8XHyngAA6rrmzZurU6dOdtM6duyo119/3WF78gkAAAAAZ+LKIQCA2yoqKlJeXp569eolLy8vbdmyxTbv4MGDysjIUExMjCQpJiZG+/bt04kTJ2xtUlJSFBgYWGJwDwCAi+nXr58OHjxoN+2///2voqKiXBQRAAAAAHfClUMAALcwc+ZMDRs2TC1bttSvv/6qNWvWaPv27Xr//fcVFBSkxMRETZs2TSEhIQoMDNS9996rmJgY9enTR5I0ZMgQderUSePHj9eCBQuUmZmpWbNmKSkpiW9yAwAqbOrUqerbt68ee+wx3XTTTdqzZ4+ef/55Pf/8864ODQAAAIAboDgEAHALJ06c0G233abjx48rKChI3bp10/vvv69rr71WkrRo0SJ5eHgoPj5eeXl5io2N1T/+8Q/b8p6entqwYYMmTZqkmJgYNWzYUAkJCZo3b56rdgkAUIddccUVWrdunWbOnKl58+apdevWWrx4scaNG+fq0AAAAAC4AYpDAAC38MILL5Q539fXV0uWLNGSJUtKbRMVFaV3333X2aEBANzU8OHDNXz4cFeHAQAAAMAN8ZtDAAAAAAAAAAAAboTiEAAAAAAAAAAAgBuhOAQAAAAAAAAAAOBGKA4BAAAAAAAAAAC4EYpDAAAAAAAAAAAAboTiEAAAAAAAAAAAgBupVHGoTZs2+vnnn0tMP336tNq0aVPloAAAsCLnAABqCjkHAFAcuQEAUF9Vqjj07bffqrCwsMT0vLw8/fDDD1UOCgAAK3IOAKCmkHMAAMWRGwAA9VWDijR+6623bP9///33FRQUZHteWFioLVu2qFWrVk4LDgDgvsg5AICaQs4BABRHbgAA1HcVKg6NHDlSkmSxWJSQkGA3z8vLS61atdJTTz3ltOAAAO6LnAMAqCnkHABAceQGAEB9V6HiUFFRkSSpdevW2rt3r5o2bVotQQEAQM4BANQUcg4AoDhyAwCgvqtQccjq6NGjzo4DAACHyDkAgJpCzgEAFEduAADUV5UqDknSli1btGXLFp04ccL2bQqr5cuXVzkwAACsyDkAgJpCzgEAFEduAADUR5UqDj366KOaN2+eevfurebNm8tisTg7LgAAJJFzAAA1h5wDACiO3AAAqK8qVRxatmyZVq5cqfHjxzs7HgAA7JBzAAA1hZwDACiO3AAAqK88KrNQfn6++vbt6+xYAAAogZwDAKgp5BwAQHHkBgBAfVWp4tBdd92lNWvWODsWAABKIOcAAGoKOQcAUBy5AQBQX1XqtnLnzp3T888/r82bN6tbt27y8vKym79w4UKnBAcAADkHAFBTyDkAgOLIDQCA+qpSxaEvvvhCPXr0kCTt37/fbh4/zAcAcCZyDgCgppBzAADFkRsAAPVVpYpD27Ztc3YcAAA4RM4BANQUcg4AoDhyAwCgvqrUbw45y86dOzVixAhFRETIYrFo/fr1dvONMZozZ46aN28uPz8/DR48WIcOHbJrc+rUKY0bN06BgYEKDg5WYmKizpw5Y9fmiy++UP/+/eXr66vIyEgtWLCguncNAAAAAAAAsHHGOJgjS5YsUatWreTr66vo6Gjt2bOnmvYAAFCfVOrKoYEDB5Z56ezWrVvLtZ7c3Fx1795dd955p0aNGlVi/oIFC/TMM89o1apVat26tWbPnq3Y2Fh9+eWX8vX1lSSNGzdOx48fV0pKigoKCnTHHXdo4sSJth8LzMnJ0ZAhQzR48GAtW7ZM+/bt05133qng4GBNnDixEnsPAKhJzso5AABcDDkHAFCcM3ODM8bBinvllVc0bdo0LVu2TNHR0Vq8eLFiY2N18OBBhYaGljs2AID7qVRxyHqvVauCggKlp6dr//79SkhIKPd6hg0bpmHDhjmcZ4zR4sWLNWvWLF1//fWSpBdffFFhYWFav369xowZo6+++kobN27U3r171bt3b0nSs88+q+uuu05///vfFRERodWrVys/P1/Lly+Xt7e3OnfurPT0dC1cuJDiEADUAc7KOQAAXAw5BwBQnDNzQ1XHwRxZuHChJkyYoDvuuEOStGzZMr3zzjtavny5HnrooQrFBwBwL5UqDi1atMjh9Llz55a4pVtlHT16VJmZmRo8eLBtWlBQkKKjo5WamqoxY8YoNTVVwcHBtsKQJA0ePFgeHh76+OOPdcMNNyg1NVVXXXWVvL29bW1iY2P1xBNP6JdfflHjxo1LbDsvL095eXm25zk5OU7ZJwBAxdVEzgEAQCLnAABKqqncUJ5xsOLy8/OVlpammTNn2qZ5eHho8ODBSk1NdbgdxrwAAFZO/c2hW2+9VcuXL3fKujIzMyVJYWFhdtPDwsJs8zIzM0tcItugQQOFhITYtXG0jgu3UVxycrKCgoJsj8jIyKrvEADAqZyZcwAAKAs5BwBQnLNzQ3nGwYo7efKkCgsLK7QMY14AACunFodSU1NLvQdqXTJz5kxlZ2fbHt9//72rQwIAFFNfcg4AoPYj5wAAiquruYExLwCAVaVuK1f8R/OMMTp+/Lg++eQTzZ492ymBhYeHS5KysrLUvHlz2/SsrCzb/V7Dw8N14sQJu+XOnz+vU6dO2ZYPDw9XVlaWXRvrc2ub4nx8fOTj4+OU/QAAVE1N5BwAACRyDgCgpJrKDeUZByuuadOm8vT0dDjuxZgXAOBiKnXl0IWXnwYFBSkkJEQDBgzQu+++q0ceecQpgbVu3Vrh4eHasmWLbVpOTo4+/vhjxcTESJJiYmJ0+vRppaWl2dps3bpVRUVFio6OtrXZuXOnCgoKbG1SUlLUvn17h783BACoXWoi5wAAIJFzAAAl1VRuKM84WHHe3t7q1auX3TJFRUXasmVLqcsAAGBVqSuHVqxY4ZSNnzlzRocPH7Y9P3r0qNLT0xUSEqKWLVtqypQp+utf/6p27dqpdevWmj17tiIiIjRy5EhJUseOHTV06FBNmDBBy5YtU0FBgSZPnqwxY8YoIiJCknTLLbfo0UcfVWJiombMmKH9+/fr6aefLvUHBQEAtYuzcg4AABdDzgEAFOfM3FDVcTBJGjRokG644QZNnjxZkjRt2jQlJCSod+/e+sMf/qDFixcrNzdXd9xxh9PiBgDUT5UqDlmlpaXpq6++kiR17txZl19+eYWW/+STTzRw4EDb82nTpkmSEhIStHLlSj344IPKzc3VxIkTdfr0aV155ZXauHGj3T1dV69ercmTJ2vQoEHy8PBQfHy8nnnmGdv8oKAgbdq0SUlJSerVq5eaNm2qOXPmaOLEiVXZdQBADatqzgEAoLzIOQCA4pyRG5wxDnbkyBGdPHnS9vzmm2/WTz/9pDlz5igzM1M9evTQxo0bFRYWVtldBQC4CYsxxlR0oRMnTmjMmDHavn27goODJUmnT5/WwIEDtXbtWjVr1szZcbpUTk6OgoKClJ2drcDAwEqv57YZTzsxKtQnLz5xv6tDAKpNVfvQ+pZznJVTqip24fsu2zaAuun9abGuDqHa+9C6lHNqSz4BgLqoIn1oXcoNlUE+AYDKq+t9aKV+c+jee+/Vr7/+qgMHDujUqVM6deqU9u/fr5ycHN13333OjhEA4MbIOQCAmkLOAQAUR24AANRXlbqt3MaNG7V582Z17NjRNq1Tp05asmSJhgwZ4rTgAAAg5wAAago5BwBQHLkBAFBfVerKoaKiInl5eZWY7uXlpaKioioHBQCAFTkHAFBTyDkAgOLIDQCA+qpSxaFrrrlG999/v3788UfbtB9++EFTp07VoEGDnBYcAADkHABATSHnAACKIzcAAOqrShWHnnvuOeXk5KhVq1Zq27at2rZtq9atWysnJ0fPPvuss2MEALgxcg4AoKaQcwAAxZEbAAD1VaV+cygyMlKffvqpNm/erK+//lqS1LFjRw0ePNipwQEAQM4BANQUcg4AoDhyAwCgvqrQlUNbt25Vp06dlJOTI4vFomuvvVb33nuv7r33Xl1xxRXq3LmzPvjgg+qKFQDgRsg5AICaQs4BABRHbgAA1HcVKg4tXrxYEyZMUGBgYIl5QUFBuvvuu7Vw4UKnBQcAcF/kHABATSHnAACKIzcAAOq7ChWHPv/8cw0dOrTU+UOGDFFaWlqVgwIAgJwDAKgp5BwAQHHkBgBAfVeh4lBWVpa8vLxKnd+gQQP99NNPVQ4KAAByDgCgppBzAADFkRsAAPVdhYpDl1xyifbv31/q/C+++ELNmzevclAAAJBzAAA1hZwDACiO3AAAqO8qVBy67rrrNHv2bJ07d67EvN9++02PPPKIhg8f7rTgAADui5wDAKgp5BwAQHHkBgBAfWcxxpjyNs7KylLPnj3l6empyZMnq3379pKkr7/+WkuWLFFhYaE+/fRThYWFVVvArpCTk6OgoCBlZ2c7/CHC8rptxtNOjAr1yYtP3O/qEIBqU9k+tL7mHGfllKqKXfi+y7YNoG56f1qsq0Ootj60Luac2pJPAKAuKk8fWhdzQ2WQTwCg8up6H9qgIo3DwsK0a9cuTZo0STNnzpS1rmSxWBQbG6slS5bU+aQIAKgdyDkAgJpCzgEAFEduAADUdxUqDklSVFSU3n33Xf3yyy86fPiwjDFq166dGjduXB3xAQDcGDkHAFBTyDkAgOLIDQCA+qzCxSGrxo0b64orrnBmLAAAOETOAQDUFHIOAKA4cgMAoD7ycHUAAAAAAAAAAAAAqDkUhwAAAAAAAAAAANwIxSEAAAAAAAAAAAA3QnEIAAAAAAAAAADAjVAcAgC4heTkZF1xxRUKCAhQaGioRo4cqYMHD9q1OXfunJKSktSkSRM1atRI8fHxysrKsmuTkZGhuLg4+fv7KzQ0VNOnT9f58+drclcAAPXM448/LovFoilTprg6FAAAAABuguIQAMAt7NixQ0lJSdq9e7dSUlJUUFCgIUOGKDc319Zm6tSpevvtt/Xaa69px44d+vHHHzVq1Cjb/MLCQsXFxSk/P1+7du3SqlWrtHLlSs2ZM8cVuwQAqAf27t2rf/7zn+rWrZurQwEAAADgRigOAQDcwsaNG3X77berc+fO6t69u1auXKmMjAylpaVJkrKzs/XCCy9o4cKFuuaaa9SrVy+tWLFCu3bt0u7duyVJmzZt0pdffqmXXnpJPXr00LBhwzR//nwtWbJE+fn5rtw9AEAddObMGY0bN07/+te/1LhxY1eHAwAAAMCNUBwCALil7OxsSVJISIgkKS0tTQUFBRo8eLCtTYcOHdSyZUulpqZKklJTU9W1a1eFhYXZ2sTGxionJ0cHDhxwuJ28vDzl5OTYPQAAkKSkpCTFxcXZ5Z7SkE8AAAAAOBPFIQCA2ykqKtKUKVPUr18/denSRZKUmZkpb29vBQcH27UNCwtTZmamrc2FhSHrfOs8R5KTkxUUFGR7REZGOnlvAAB10dq1a/Xpp58qOTm5XO3JJwAAAACcieIQAMDtJCUlaf/+/Vq7dm21b2vmzJnKzs62Pb7//vtq3yYAoHb7/vvvdf/992v16tXy9fUt1zLkEwAAAADO1MDVAQAAUJMmT56sDRs2aOfOnWrRooVtenh4uPLz83X69Gm7q4eysrIUHh5ua7Nnzx679WVlZdnmOeLj4yMfHx8n7wUAoC5LS0vTiRMn1LNnT9u0wsJC7dy5U88995zy8vLk6elptwz5BAAAAIAz1forh1q1aiWLxVLikZSUJEkaMGBAiXn33HOP3ToyMjIUFxcnf39/hYaGavr06Tp//rwrdgcA4CLGGE2ePFnr1q3T1q1b1bp1a7v5vXr1kpeXl7Zs2WKbdvDgQWVkZCgmJkaSFBMTo3379unEiRO2NikpKQoMDFSnTp1qZkcAAHXeoEGDtG/fPqWnp9sevXv31rhx45Senl6iMAQAcA8XGwMrbuXKlSXalveKVAAAav2VQ3v37lVhYaHt+f79+3XttdfqxhtvtE2bMGGC5s2bZ3vu7+9v+39hYaHi4uIUHh6uXbt26fjx47rtttvk5eWlxx57rGZ2AgDgcklJSVqzZo3efPNNBQQE2H4jKCgoSH5+fgoKClJiYqKmTZumkJAQBQYG6t5771VMTIz69OkjSRoyZIg6deqk8ePHa8GCBcrMzNSsWbOUlJTEt7kBAOUWEBBg+807q4YNG6pJkyYlpgMA3Ed5xsCKCwwM1MGDB23PLRZLtcYIAKg/an1xqFmzZnbPH3/8cbVt21ZXX321bZq/v3+pt/PZtGmTvvzyS23evFlhYWHq0aOH5s+frxkzZmju3Lny9vau1vgBALXD0qVLJf1+xemFVqxYodtvv12StGjRInl4eCg+Pl55eXmKjY3VP/7xD1tbT09PbdiwQZMmTVJMTIwaNmyohIQEuy8oAAAAAEBllGcMrDiLxVLqmBgAAGWp9beVu1B+fr5eeukl3XnnnXbfhFi9erWaNm2qLl26aObMmTp79qxtXmpqqrp27aqwsDDbtNjYWOXk5OjAgQMOt5OXl6ecnBy7BwCgbjPGOHxYC0OS5OvrqyVLlujUqVPKzc3VG2+8UeKDVlRUlN59912dPXtWP/30k/7+97+rQYNa/10LAEAtt337di1evNjVYQAAaonSxsCKO3PmjKKiohQZGanrr7++1LEuK8a8UFdU9DaLACquThWH1q9fr9OnT9sN5N1yyy166aWXtG3bNs2cOVP//ve/deutt9rmZ2Zm2hWGJNmeW28pVFxycrKCgoJsj8jISOfvDAAAAAAAAOCAozGw4tq3b6/ly5frzTff1EsvvaSioiL17dtXx44dK3UZxrxQV+zdu1fHjx+3PVJSUiSpzNssAqiYOvVV5xdeeEHDhg1TRESEbdrEiRNt/+/atauaN2+uQYMG6ciRI2rbtm2ltjNz5kxNmzbN9jwnJ4dkCQAAAAAAgBrhaAysuJiYGMXExNie9+3bVx07dtQ///lPzZ8/3+EyjHmhrqjMbRYBVEydKQ5999132rx5s954440y20VHR0uSDh8+rLZt2yo8PFx79uyxa5OVlSVJpd6T1cfHhx8WBwAAAAAAQI0r7xhYcV5eXrr88st1+PDhUtsw5oW6yHqbxWnTppV5m0UAFVNnbiu3YsUKhYaGKi4ursx26enpkqTmzZtL+v1bFPv27dOJEydsbVJSUhQYGKhOnTpVW7wAAAAAAABARZV3DKy4wsJC7du3zzYmBtQX5bnNIoCKqxNXDhUVFWnFihVKSEiw+9HvI0eOaM2aNbruuuvUpEkTffHFF5o6daquuuoqdevWTZI0ZMgQderUSePHj9eCBQuUmZmpWbNmKSkpiW9KAAAAAAAAoNYobQxMkm677TZdcsklSk5OliTNmzdPffr00aWXXqrTp0/rySef1Hfffae77rrLFaED1aY8t1kEUHF1oji0efNmZWRk6M4777Sb7u3trc2bN2vx4sXKzc1VZGSk4uPjNWvWLFsbT09PbdiwQZMmTVJMTIwaNmyohIQEzZs3r6Z3AwAAAAAAAChVaWNgkpSRkSEPj//dBOiXX37RhAkTlJmZqcaNG6tXr17atWsXd8pBvVLZ2ywCuLg6URwaMmSIjDElpkdGRmrHjh0XXT4qKkrvvvtudYQGAAAAAAAAOEVpY2CStH37drvnixYt0qJFi2ogKsB1KnubRQAXV2d+cwgAAAAAAAAA4B7Kus0igKrjXQUAAAAAAADApT488qOrQ0Ats+eDHcrIyFC3wXGcH3Doyrb8DlVVUBwCAAAAAAAAANQqf+h/tT44/IOrwwDqLW4rBwAAAAAAAAAA4EYoDgEAAAAAAAAAALgRikMAAAAAAAAAAABuhOIQAAAAAAAAAACAG6E4BAAAAAAAAAAA4EYoDgEAAAAAAAAAALgRikMAAAAAAAAAAABuhOIQAAAAAAAAAACAG6E4BAAAAAAAAAAA4EYoDgEAAAAAAAAAALgRikMAAAAAAAAAAABuhOIQAAAAAAAAAACAG6E4BAAAAAAAAAAA4EYoDgEAAAAAAAAAALgRikMAAAAAAAAAAABuhOIQAAAAAAAAAACAG6E4BAAAAAAAAAAA4EYoDgEAAAAAAAAAALgRikMAAAAAAAAAAABuhOIQAAAAAAAAAACAG6E4BAAAAAAAAAAA4EYoDgEAAAAAAAAAALgRikMAAAAAAAAAAABuhOIQAAAAAAAAAACAG6E4BAAAAAAAAAAA4EZqdXFo7ty5slgsdo8OHTrY5p87d05JSUlq0qSJGjVqpPj4eGVlZdmtIyMjQ3FxcfL391doaKimT5+u8+fP1/SuAAAAAAAAAKW62DiYI6+99po6dOggX19fde3aVe+++24NRQsAqOtqdXFIkjp37qzjx4/bHh9++KFt3tSpU/X222/rtdde044dO/Tjjz9q1KhRtvmFhYWKi4tTfn6+du3apVWrVmnlypWaM2eOK3YFAAAAAAAAKFVZ42DF7dq1S2PHjlViYqI+++wzjRw5UiNHjtT+/ftrMGIAQF3VwNUBXEyDBg0UHh5eYnp2drZeeOEFrVmzRtdcc40kacWKFerYsaN2796tPn36aNOmTfryyy+1efNmhYWFqUePHpo/f75mzJihuXPnytvbu6Z3BwAAAAAAAHCotHEwR55++mkNHTpU06dPlyTNnz9fKSkpeu6557Rs2bLqDBMAUA/U+iuHDh06pIiICLVp00bjxo1TRkaGJCktLU0FBQUaPHiwrW2HDh3UsmVLpaamSpJSU1PVtWtXhYWF2drExsYqJydHBw4cKHWbeXl5ysnJsXsAAAAAAAAA1am0cTBHUlNT7cbFpN/HvazjYo4w5gUAsKrVxaHo6GitXLlSGzdu1NKlS3X06FH1799fv/76qzIzM+Xt7a3g4GC7ZcLCwpSZmSlJyszMtCsMWedb55UmOTlZQUFBtkdkZKRzdwwAAAAAAAC4QFnjYI6UNu7FmBcAoDxq9W3lhg0bZvt/t27dFB0draioKL366qvy8/Ortu3OnDlT06ZNsz3PyckhWQIAAAAAAKDalDUOlpiY6JRtMOYFALCq1cWh4oKDg3XZZZfp8OHDuvbaa5Wfn6/Tp0/bXT2UlZVluzdreHi49uzZY7eOrKws27zS+Pj4yMfHx/k7AAAAAAAAAJTDheNgjoSHh9vGuawuHBdzhDEvAIBVrb6tXHFnzpzRkSNH1Lx5c/Xq1UteXl7asmWLbf7BgweVkZGhmJgYSVJMTIz27dunEydO2NqkpKQoMDBQnTp1qvH4AQAAAAAAgPK4cBzMkZiYGLtxMen3cS/ruBgAAGWp1cWhBx54QDt27NC3336rXbt26YYbbpCnp6fGjh2roKAgJSYmatq0adq2bZvS0tJ0xx13KCYmRn369JEkDRkyRJ06ddL48eP1+eef6/3339esWbOUlJTEtyQAAAAAAABQa5Q1DiZJt912m2bOnGlrf//992vjxo166qmn9PXXX2vu3Ln65JNPNHnyZFftAgCgDqnVt5U7duyYxo4dq59//lnNmjXTlVdeqd27d6tZs2aSpEWLFsnDw0Px8fHKy8tTbGys/vGPf9iW9/T01IYNGzRp0iTFxMSoYcOGSkhI0Lx581y1SwAAAAAAAEAJFxsHy8jIkIfH/77n3bdvX61Zs0azZs3Sww8/rHbt2mn9+vXq0qWLq3YBAFCH1Ori0Nq1a8uc7+vrqyVLlmjJkiWltomKitK7777r7NAAAAAAAMAFkpOT9cYbb+jrr7+Wn5+f+vbtqyeeeELt27d3dWhAnXCxcbDt27eXmHbjjTfqxhtvrKaIAAD1Wa2+rRwAAAAAAKgbduzYoaSkJO3evVspKSkqKCjQkCFDlJub6+rQAAAAUEytvnIIAAAAAADUDRs3brR7vnLlSoWGhiotLU1XXXWVi6ICAACAI1w5BAAAAAAAnC47O1uSFBIS4uJIAAAAUBzFIQAAAAAA4FRFRUWaMmWK+vXrpy5durg6HAAAABRDcQgA4BZ27typESNGKCIiQhaLRevXr7ebb4zRnDlz1Lx5c/n5+Wnw4ME6dOiQXZtTp05p3LhxCgwMVHBwsBITE3XmzJka3AsAQH2RnJysK664QgEBAQoNDdXIkSN18OBBV4cFOE1SUpL279+vtWvXujoUAAAAOEBxCADgFnJzc9W9e3ctWbLE4fwFCxbomWee0bJly/Txxx+rYcOGio2N1blz52xtxo0bpwMHDiglJUUbNmzQzp07NXHixJraBQBAPbJjxw4lJSVp9+7dSklJUUFBgYYMGaLc3FxXhwZU2eTJk7VhwwZt27ZNLVq0cHU4AAAAcKCBqwMAAKAmDBs2TMOGDXM4zxijxYsXa9asWbr++uslSS+++KLCwsK0fv16jRkzRl999ZU2btyovXv3qnfv3pKkZ599Vtddd53+/ve/KyIiosb2BQBQ923cuNHu+cqVKxUaGqq0tDRdddVVLooKqBpjjO69916tW7dO27dvV+vWrV0dEgAAAErBlUMAALd39OhRZWZmavDgwbZpQUFBio6OVmpqqiQpNTVVwcHBtsKQJA0ePFgeHh76+OOPS113Xl6ecnJy7B4AABSXnZ0tSQoJCXE4n3yCuiApKUkvvfSS1qxZo4CAAGVmZiozM1O//fabq0MDAABAMVw5BABwe5mZmZKksLAwu+lhYWG2eZmZmQoNDbWb36BBA4WEhNjaOJKcnKxHH33UyREDAOqToqIiTZkyRf369VOXLl0ctqnN+eSP2390dQioJd5eulSSNGDAALvpPWYsVOTQm10QEWqjtwZwxT0AALUBxSEAAKrRzJkzNW3aNNvznJwcRUZGujAiAEBtk5SUpP379+vDDz8stQ35BHXBiG0/uDoEAAAAlBPFIQCA2wsPD5ckZWVlqXnz5rbpWVlZ6tGjh63NiRMn7JY7f/68Tp06ZVveER8fH/n4+Dg/aABAvTB58mRt2LBBO3fuVIsWLUptRz4BAAAA4Ez85hAAwO21bt1a4eHh2rJli21aTk6OPv74Y8XExEiSYmJidPr0aaWlpdnabN26VUVFRYqOjq7xmAEAdZsxRpMnT9a6deu0detWtW7d2tUhAQAAAHAjXDkEAHALZ86c0eHDh23Pjx49qvT0dIWEhKhly5aaMmWK/vrXv6pdu3Zq3bq1Zs+erYiICI0cOVKS1LFjRw0dOlQTJkzQsmXLVFBQoMmTJ2vMmDGKiOC+6QCAiklKStKaNWv05ptvKiAgwPb7dUFBQfLz83NxdAAAAADqO4pDAAC38Mknn2jgwIG259bfbUhISNDKlSv14IMPKjc3VxMnTtTp06d15ZVXauPGjfL19bUts3r1ak2ePFmDBg2Sh4eH4uPj9cwzz9T4vgAA6r6lS5dKkgYMGGA3fcWKFbr99ttrPiAAAAAAboXiEADALQwYMEDGmFLnWywWzZs3T/PmzSu1TUhIiNasWVMd4QEA3ExZOQkAAAAAqhu/OQQAAAAAAAAAAOBGKA4BAAAAAAAAAAC4EYpDAAAAAAAAAAAAboTiEAAAAAAAAAAAgBuhOAQAAAAAAAAAAOBGKA4BAAAAAAAAAAC4EYpDAAAAAAAAAAAAboTiEAAAAAAAAAAAgBuhOAQAAAAAAAAAAOBGKA4BAAAAAAAAAAC4EYpDAAAAAAAAAAAAboTiEAAAAAAAAAAAgBup1cWh5ORkXXHFFQoICFBoaKhGjhypgwcP2rUZMGCALBaL3eOee+6xa5ORkaG4uDj5+/srNDRU06dP1/nz52tyVwAAAAAAAIBSlWccrLiVK1eWGBfz9fWtoYgBAHVZrS4O7dixQ0lJSdq9e7dSUlJUUFCgIUOGKDc3167dhAkTdPz4cdtjwYIFtnmFhYWKi4tTfn6+du3apVWrVmnlypWaM2dOTe8OAAAAAAAA4FB5x8GKCwwMtBsX++6772ooYgBAXdbA1QGUZePGjXbPV65cqdDQUKWlpemqq66yTff391d4eLjDdWzatElffvmlNm/erLCwMPXo0UPz58/XjBkzNHfuXHl7e1frPgAAAAAAAAAXU95xsOIsFkup42IAAJSmVl85VFx2drYkKSQkxG766tWr1bRpU3Xp0kUzZ87U2bNnbfNSU1PVtWtXhYWF2abFxsYqJydHBw4ccLidvLw85eTk2D0AAAAAAACAmlLaOFhxZ86cUVRUlCIjI3X99deXOt4lMeYFAPifOlMcKioq0pQpU9SvXz916dLFNv2WW27RSy+9pG3btmnmzJn697//rVtvvdU2PzMz064wJMn2PDMz0+G2kpOTFRQUZHtERkZWwx4BAAAAAAAAJZU2DlZc+/bttXz5cr355pt66aWXVFRUpL59++rYsWMO2zPmBQCwqtW3lbtQUlKS9u/frw8//NBu+sSJE23/79q1q5o3b65BgwbpyJEjatu2baW2NXPmTE2bNs32PCcnh2QJAAAAAACAGlHaOFhxMTExiomJsT3v27evOnbsqH/+85+aP39+ifaMeQEArOpEcWjy5MnasGGDdu7cqRYtWpTZNjo6WpJ0+PBhtW3bVuHh4dqzZ49dm6ysLEkq9X6sPj4+8vHxcULkAAAAAAAAQPlVZBysOC8vL11++eU6fPiww/mMeQEArGr1beWMMZo8ebLWrVunrVu3qnXr1hddJj09XZLUvHlzSb9/g2Lfvn06ceKErU1KSooCAwPVqVOnaokbAAAAAAAAqIjKjIMVV1hYqH379tnGxQAAKE2tvnIoKSlJa9as0ZtvvqmAgADbbwQFBQXJz89PR44c0Zo1a3TdddepSZMm+uKLLzR16lRdddVV6tatmyRpyJAh6tSpk8aPH68FCxYoMzNTs2bNUlJSEt+UAAAAAAAAQK1wsXEwSbrtttt0ySWXKDk5WZI0b9489enTR5deeqlOnz6tJ598Ut99953uuusul+0HAKBuqNXFoaVLl0qSBgwYYDd9xYoVuv322+Xt7a3Nmzdr8eLFys3NVWRkpOLj4zVr1ixbW09PT23YsEGTJk1STEyMGjZsqISEBM2bN68mdwUAAAAAAAAo1cXGwSQpIyNDHh7/uxHQL7/8ogkTJigzM1ONGzdWr169tGvXLu6WAwC4qFpdHDLGlDk/MjJSO3bsuOh6oqKi9O677zorLAAAAAAAAMCpLjYOJknbt2+3e75o0SItWrSomiICANRntfo3hwAAAAAAAAAAAOBcFIcAAAAAAAAAAADcCMUhAAAAAAAAAAAAN0JxCAAAAAAAAAAAwI1QHAIAAAAAAAAAAHAjFIcAAAAAAAAAAADcCMUhAAAAAAAAAAAAN0JxCAAAAAAAAAAAwI1QHAIAAAAAAAAAAHAjFIcAAAAAAAAAAADcCMUhAAAAAAAAAAAAN0JxCAAAAAAAAAAAwI1QHAIAAAAAAAAAAHAjFIcAAAAAAAAAAADcCMUhAAAAAAAAAAAAN0JxCAAAAAAAAAAAwI1QHAIAAAAAAAAAAHAjFIcAAAAAAAAAAADcCMUhAAAAAAAAAAAAN0JxCAAAAAAAAAAAwI1QHAIAAAAAAAAAAHAjFIcAAAAAAAAAAADcCMUhAPj/kpOTdcUVVyggIEChoaEaOXKkDh486OqwAAAAAAAAAMCpKA4BwP+3Y8cOJSUlaffu3UpJSVFBQYGGDBmi3NxcV4cGAAAAAAAAAE7TwNUBAEBtsXHjRrvnK1euVGhoqNLS0nTVVVe5KCoAAAAAAAAAcC6uHAKAUmRnZ0uSQkJCXBwJAAAAAAAAADgPxSEAcKCoqEhTpkxRv3791KVLF1eHAwAAAAAAAABOw23lAMCBpKQk7d+/Xx9++KGrQwEAAAAAAAAAp3KrK4eWLFmiVq1aydfXV9HR0dqzZ4+rQwJQC02ePFkbNmzQtm3b1KJFC1eHg1qIfAIAcBZyCgCguIrmhtdee00dOnSQr6+vunbtqnfffbeGIgUA1GVuUxx65ZVXNG3aND3yyCP69NNP1b17d8XGxurEiROuDg1ALWGM0eTJk7Vu3Tpt3bpVrVu3dnVIqIXIJwAAZyGnAACKq2hu2LVrl8aOHavExER99tlnGjlypEaOHKn9+/fXcOQAgLrGbYpDCxcu1IQJE3THHXeoU6dOWrZsmfz9/bV8+XJXhwaglkhKStJLL72kNWvWKCAgQJmZmcrMzNRvv/3m6tBQi5BPAADOQk4BABRX0dzw9NNPa+jQoZo+fbo6duyo+fPnq2fPnnruuedqOHIAQF3jFr85lJ+fr7S0NM2cOdM2zcPDQ4MHD1ZqamqJ9nl5ecrLy7M9z87OliTl5ORULY68c1VaHvVXVc8tZ5k4Z6mrQ3CpV5b+vv8DBgywm/6Ha0erdafeLoio9nh+3qRKL2s9v40xzgrHZSqaT6TqyylVdf5crku3D6DucXW/dWEM7phTams+kaSC3F9dHQKAOqQ29Fu1NZ9U5vNGamqqpk2bZjctNjZW69evd9i+NueT3F/JJwAqxtV9V23NJ+XlFsWhkydPqrCwUGFhYXbTw8LC9PXXX5don5ycrEcffbTE9MjIyGqLEe7tlacfcnUIKMOelP9oT8p/XB2GSznjHP31118VFBTkhGhcp6L5RCKnAKg/gv7i6gj+xx1zCvkEQH1Rm3rv2pZPKvN5IzMz02H7zMxMh+3JJwDgfLUtn5SXWxSHKmrmzJl237ooKirSqVOn1KRJE1ksFhdGVn/k5OQoMjJS33//vQIDA10dDmCH89O5jDH69ddfFRER4epQXIKcgrqE/g+1nTvnFPIJ6hpyCmoz8gn5BHUH+QS1WV3PJ25RHGratKk8PT2VlZVlNz0rK0vh4eEl2vv4+MjHx8duWnBwcHWG6LYCAwPp2FFrcX46T1389oQjFc0nEjkFdRP9H2ozd80p5BPUVeQU1Fa1MZ9U5vNGeHg4n0/gFsgnqK1qYz4pLw9XB1ATvL291atXL23ZssU2raioSFu2bFFMTIwLIwMA1CXkEwCAs5BTAADFVSY3xMTE2LWXpJSUFHIJAOCi3OLKIUmaNm2aEhIS1Lt3b/3hD3/Q4sWLlZubqzvuuMPVoQEA6hDyCQDAWcgpAIDiLpYbbrvtNl1yySVKTk6WJN1///26+uqr9dRTTykuLk5r167VJ598oueff96VuwEAqAPcpjh0880366efftKcOXOUmZmpHj16aOPGjSV+tA81w8fHR4888kiJS5mB2oDzE2Uhn6A+o/8DahY5BfUZOQWonIvlhoyMDHl4/O9GQH379tWaNWs0a9YsPfzww2rXrp3Wr1+vLl26uGoXAKcinwDVx2KMMa4OAgAAAAAAAAAAADXDLX5zCAAAAAAAAAAAAL+jOAQAAAAAAAAAAOBGKA4BAAAAAAAAAAC4EYpD/6+9ew+OqrzDOP6sQC7NHRKyxEBgCiYEc/ESarglApKBEQVadKhSIjhTaohgNQPYP0KhkERbAVOKLVMhdAilguFiDV6QBEVECQkFmgulZoISLFXQEIok5O0fTFaXTULU3Sxmv5+Zndk9Z885v/ecM/tk8p73HAAAAAAAAAAAAA9C5xC6TE5OjpKSkhQQEKC+fftqypQpqq6udndZgM3atWsVHx+vwMBABQYGKjk5WcXFxe4uCwBcjowGADgDeQIAcBYyBXA9OofQZUpLS5WRkaH33ntPb7zxhpqamjRhwgQ1Nja6uzRAkhQZGanc3FyVlZXp0KFDGjt2rO6//34dP37c3aUBgEuR0QAAZyBPAADOQqYArmcxxhh3FwHPdPbsWfXt21elpaUaM2aMu8sB2tS7d289++yzmjNnjrtLAYAuQ0YDAJyBPAEAOAuZAjhfT3cXAM/1+eefS7r6z3fgRnPlyhW99NJLamxsVHJysrvLAYAuRUYDAJyBPAEAOAuZAjgfI4fgFi0tLbrvvvt0/vx5vfPOO+4uB7A5evSokpOTdenSJfn7+6uwsFCTJk1yd1kA0GXIaACAM5AnAABnIVMA12DkENwiIyNDx44d4wcdN5zo6GhVVFTo888/19atWzVr1iyVlpYqNjbW3aUBQJcgowEAzkCeAACchUwBXIORQ+hy8+bN044dO7Rv3z4NGjTI3eUAHRo/frx++MMf6o9//KO7SwEAlyOjAQDOQJ4AAJyFTAFch5FD6DLGGGVmZqqoqEglJSX8oON7oaWlRV9++aW7ywAAlyKjAQDOQJ4AAJyFTAFcj84hdJmMjAwVFhZqx44dCggI0JkzZyRJQUFB8vX1dXN1gLR48WJNnDhRAwYMUENDgwoLC1VSUqLXXnvN3aUBgEuR0QAAZyBPAADOQqYArsdt5dBlLBZLm9PXr1+v9PT0ri0GaMOcOXO0Z88e1dfXKygoSPHx8Vq4cKHuueced5cGAC5FRgMAnIE8AQA4C5kCuB6dQwAAAAAAAAAAAB7kJncXAAAAAAAAAAAAgK5D5xAAAAAAAAAAAIAHoXMIAAAAAAAAAADAg9A5BAAAAAAAAAAA4EHoHAIAAAAAAAAAAPAgdA4BAAAAAAAAAAB4EDqHAAAAAAAAAAAAPAidQwAAAAAAAAAAAB6EziG4VG1trSwWiyoqKtxdik1VVZXuuusu+fj4KDEx8VutIz09XVOmTHFqXd2FxWLR9u3b3V1Gp5SUlMhisej8+fOSpA0bNig4ONitNbXn2loBT0SmeB4yxTXIFHg68sTzkCeuQZ7A05Ennoc8cQ3yxH3oHOrm0tPTZbFYlJubazd9+/btslgsbqrKvbKzs+Xn56fq6mrt2bPHYb7FYunwtWTJEq1evVobNmzo+uI70PpHSeurd+/eSklJ0dtvv92lddTX12vixInfatklS5bY6u/Zs6dCQ0M1ZswYrVq1Sl9++aWTK3X04IMPqqamxmnrI9zQ3ZApjsgU1yJTvkKmoDshTxyRJ65FnnyFPEF3Qp44Ik9cizz5CnnSPdA55AF8fHyUl5enc+fOubsUp7l8+fK3XvbkyZMaNWqUoqKi1KdPH4f59fX1tteqVasUGBhoN+2pp55SUFDQDdvb/uabb6q+vl779u1TRESE7r33Xn3yySddtn2r1Spvb+9vvfywYcNUX1+vuro67d27V9OnT1dOTo5GjBihhoYGJ1bqyNfXV3379nXpNoDvOzLFHpniWmQK0H2RJ/bIE9ciT4DuizyxR564FnmC7obOIQ8wfvx4Wa1W5eTktPudJUuWOAw3XbVqlQYOHGj73DqsdMWKFQoPD1dwcLCWLl2q5uZmZWVlqXfv3oqMjNT69esd1l9VVaURI0bIx8dHt956q0pLS+3mHzt2TBMnTpS/v7/Cw8M1c+ZM/fe//7XNT01N1bx587RgwQKFhoYqLS2tzXa0tLRo6dKlioyMlLe3txITE7V7927bfIvForKyMi1dutR2RcS1rFar7RUUFCSLxWI3zd/f32GIbWpqqjIzM7VgwQKFhIQoPDxc69atU2Njox555BEFBARo8ODBKi4u/kbt3rp1q+Li4uTr66s+ffpo/PjxamxsbLPtrfr06SOr1apbb71VTz/9tL744gsdPHjQNr+0tFTDhw+Xt7e3+vXrp0WLFqm5uVmS9Morryg4OFhXrlyRJFVUVMhisWjRokW25R999FE9/PDD7W7/60NsL1++rHnz5qlfv37y8fFRVFRUh+ehJPXs2VNWq1URERGKi4tTZmamSktLdezYMeXl5bW5nVbBwcG2q1taryr561//2uG593VtDbHdtWuXkpKS5OPjo9DQUE2dOtU27y9/+YvuvPNOBQQEyGq16qc//an+85//2LZ/9913S5JCQkJksViUnp4u6ep5mpOTo0GDBsnX11cJCQnaunWr3XZfffVV3XLLLfL19dXdd9+t2traDvcb0FXIFDKFTCFTAGcgT8gT8oQ8AZyBPCFPyBPyBN8enUMeoEePHlqxYoXy8/P10Ucffad1vfXWWzp9+rT27dun5557TtnZ2br33nsVEhKigwcPau7cufr5z3/usJ2srCw9+eSTKi8vV3JysiZPnqxPP/1UknT+/HmNHTtWt912mw4dOqTdu3frk08+0QMPPGC3joKCAnl5eWn//v164YUX2qxv9erV+t3vfqff/va3+sc//qG0tDTdd999OnHihKSrV0gMGzZMTz75pO2KCGcpKChQaGio3n//fWVmZuoXv/iFpk+frhEjRujw4cOaMGGCZs6cqYsXL3aq3fX19ZoxY4Zmz56tyspKlZSUaNq0aTLGdKqe//3vf9q4caMkycvLS5L08ccfa9KkSUpKStKRI0e0du1a/fnPf9ZvfvMbSdLo0aPV0NCg8vJySVdDNTQ0VCUlJbb1lpaWKjU1tVM1PP/889q5c6f+9re/qbq6Wps2bbL746uzYmJiNHHiRL388svfeNmOzr3r+fvf/66pU6dq0qRJKi8v1549ezR8+HDb/KamJi1btkxHjhzR9u3bVVtbawvD/v37a9u2bZKk6upq1dfXa/Xq1ZKknJwcbdy4US+88IKOHz+uJ554Qg8//LAtxE+dOqVp06Zp8uTJqqio0KOPPmr3xwrgTmQKmUKmkCmAM5An5Al5Qp4AzkCekCfkCXmC78CgW5s1a5a5//77jTHG3HXXXWb27NnGGGOKiorM1w9/dna2SUhIsFt25cqVJioqym5dUVFR5sqVK7Zp0dHRZvTo0bbPzc3Nxs/Pz2zevNkYY8yHH35oJJnc3Fzbd5qamkxkZKTJy8szxhizbNkyM2HCBLttnzp1ykgy1dXVxhhjUlJSzG233Xbd9kZERJjly5fbTUtKSjKPPfaY7XNCQoLJzs6+7rqMMWb9+vUmKCjIYfrX92trfaNGjbJ9bt0PM2fOtE2rr683ksyBAweMMddvd1lZmZFkamtrO1Vr67729fU1fn5+xmKxGEnmjjvuMJcvXzbGGPP000+b6Oho09LSYltuzZo1xt/f33Zcb7/9dvPss88aY4yZMmWKWb58ufHy8jINDQ3mo48+MpJMTU1Nu3VIMkVFRcYYYzIzM83YsWPttteRts7DVgsXLjS+vr5tbqdVUFCQWb9+vd3+6Ojc27t3r5Fkzp07Z4xxPN7JycnmoYce6lTtxhjzwQcfGEmmoaGhzfUbY8ylS5fMD37wA/Puu+/aLTtnzhwzY8YMY4wxixcvNrGxsQ7tv3ZdQFcjU8gUMoVMAZyBPCFPyBPyBHAG8oQ8IU/IE3w3jBzyIHl5eSooKFBlZeW3XsewYcN0001fnTbh4eGKi4uzfe7Ro4f69OljG2bYKjk52fa+Z8+euvPOO211HDlyRHv37pW/v7/tFRMTI+nqvVJb3XHHHR3W9sUXX+j06dMaOXKk3fSRI0d+pzZ3Vnx8vO196374+r4JDw+XJNu+uV67ExISNG7cOMXFxWn69Olat25dp+6hu2XLFpWXl2vbtm0aPHiwNmzYoF69ekmSKisrlZycbPdgxpEjR+rChQu2K19SUlJUUlIiY4zefvttTZs2TUOHDtU777yj0tJSRUREaMiQIZ3aJ+np6aqoqFB0dLQef/xxvf76651ari3GmG/1QMmOzr3rqaio0Lhx49qdX1ZWpsmTJ2vAgAEKCAhQSkqKJKmurq7dZf71r3/p4sWLuueee+yO/caNG23ne2VlpX70ox+12w7gRkCmuBaZ4ohMcUSmoDsgT1yLPHFEnjgiT9AdkCeuRZ44Ik8ckSffPz3dXQC6zpgxY5SWlqbFixfbhgG2uummmxyGbjY1NTmso/UHt5XFYmlzWktLS6frunDhgiZPnmx3b81W/fr1s7338/Pr9Drd4Xr7pvVHvnXfXK/dPXr00BtvvKF3331Xr7/+uvLz8/WrX/1KBw8e1KBBg9qto3///hoyZIiGDBmi5uZmTZ06VceOHev0A/NSU1P14osv6siRI+rVq5diYmKUmpqqkpISnTt3zhYGnXH77bfrww8/VHFxsd5880098MADGj9+vMO9RjujsrLSrt0Wi6VT5+x34evr2+68xsZGpaWlKS0tTZs2bVJYWJjq6uqUlpbW4cMjL1y4IOnq8N2bb77Zbt53eagh0NXIFNciUxyRKY7IFHQH5IlrkSeOyBNH5Am6A/LEtcgTR+SJI/Lk+4eRQx4mNzdXu3bt0oEDB+ymh4WF6cyZM3Y/PBUVFU7b7nvvvWd739zcrLKyMg0dOlTS1R/T48ePa+DAgRo8eLDd65uEY2BgoCIiIrR//3676fv371dsbKxzGuJEnWm3xWLRyJEj9etf/1rl5eXy8vJSUVFRp7fxk5/8RD179tQf/vAHSdLQoUN14MABu+O8f/9+BQQEKDIyUtJX92BduXKlLRRbg7KkpKTT915tFRgYqAcffFDr1q3Tli1btG3bNn322WffaB1VVVXavXu3fvzjH9umhYWFqb6+3vb5xIkTtnvbfl1H5971xMfHa8+ePe3W9Omnnyo3N1ejR49WTEyMw9VDrfe9bX3YoSTFxsbK29tbdXV1Dse9f//+kq4ep/fff7/ddgA3CjLlxkGmdB6ZQqbgxkOe3DjIk84jT8gT3HjIkxsHedJ55Al54k50DnmYuLg4PfTQQ3r++eftpqempurs2bN65plndPLkSa1Zs0bFxcVO2+6aNWtUVFSkqqoqZWRk6Ny5c5o9e7YkKSMjQ5999plmzJihDz74QCdPntRrr72mRx55xO4HpjOysrKUl5enLVu2qLq6WosWLVJFRYXmz5/vtLY4y/XaffDgQa1YsUKHDh1SXV2dXn75ZZ09e7bTP/LS1aB9/PHHlZubq4sXL+qxxx7TqVOnlJmZqaqqKu3YsUPZ2dn65S9/aRs6HRISovj4eG3atMkWimPGjNHhw4dVU1Pzja6ieO6557R582ZVVVWppqZGL730kqxWq4KDg9tdprm5WWfOnNHp06d19OhR5efnKyUlRYmJicrKyrJ9b+zYsfr973+v8vJyHTp0SHPnznW4kkXq+Ny7nuzsbG3evFnZ2dmqrKzU0aNHbVe9DBgwQF5eXsrPz9e///1v7dy5U8uWLbNbPioqShaLRa+88orOnj2rCxcuKCAgQE899ZSeeOIJFRQU6OTJkzp8+LDy8/NVUFAgSZo7d65OnDihrKwsVVdXq7CwUBs2bOhUzUBXIlNuHGRK28gUMgXfD+TJjYM8aRt5Qp7g+4E8uXGQJ20jT8iTG07XPd4I7nDtQ+SMufrQMi8vL3Pt4V+7dq3p37+/8fPzMz/72c/M8uXLHR7Od+26UlJSzPz58+2mRUVFmZUrV9q2JckUFhaa4cOHGy8vLxMbG2veeustu2VqamrM1KlTTXBwsPH19TUxMTFmwYIFtoe6tbWdtly5csUsWbLE3HzzzaZXr14mISHBFBcX233HVQ/n62g/tNI1D5TrqN3//Oc/TVpamgkLCzPe3t7mlltuMfn5+e3W2rqvy8vL7aY3NjaakJAQ2wPpSkpKTFJSkvHy8jJWq9UsXLjQNDU12S0zf/58I8lUVlbapiUkJBir1dru9ttq45/+9CeTmJho/Pz8TGBgoBk3bpw5fPhwu8tmZ2cbSUaS6dGjh+ndu7cZNWqUWblypbl06ZLddz/++GMzYcIE4+fnZ4YMGWJeffXVNh/O19G5d72H8xljzLZt20xiYqLx8vIyoaGhZtq0abZ5hYWFZuDAgcbb29skJyebnTt3OhyDpUuXGqvVaiwWi5k1a5YxxpiWlhazatUqEx0dbXr16mXCwsJMWlqaKS0ttS23a9cuM3jwYOPt7W1Gjx5tXnzxRR7OB7cjU8gUMoVMAZyBPCFPyBPyBHAG8oQ8IU/IE3w3FmOuuYEhAHQDtbW1GjRokMrLy5WYmOjucgAA32NkCgDAGcgTAIAzkCdwFm4rBwAAAAAAAAAA4EHoHAIAAAAAAAAAAPAg3FYOAAAAAAAAAADAgzByCAAAAAAAAAAAwIPQOQQAAAAAAAAAAOBB6BwCAAAAAAAAAADwIHQOAQAAAAAAAAAAeBA6hwAAAAAAAAAAADwInUMAAAAAAAAAAAAehM4hAAAAAAAAAAAAD0LnEAAAAAAAAAAAgAf5P3QQl+stDPr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9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204743" y="5223020"/>
            <a:ext cx="5791476" cy="543867"/>
            <a:chOff x="5238492" y="5685830"/>
            <a:chExt cx="12750797" cy="543867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238492" y="5685830"/>
              <a:ext cx="12750797" cy="5438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500"/>
                </a:lnSpc>
              </a:pPr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5661" y="5764741"/>
              <a:ext cx="12091325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각 데이터의 </a:t>
              </a:r>
              <a:r>
                <a:rPr lang="ko-KR" altLang="en-US" sz="16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중복값이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거의 영향을 </a:t>
              </a:r>
              <a:r>
                <a:rPr lang="ko-KR" altLang="en-US" sz="16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미치지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않을 것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으로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판단됨</a:t>
              </a:r>
              <a:endPara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12" y="1381286"/>
            <a:ext cx="9311743" cy="31193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45439" y="461724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0.15%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9984" y="462281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0.63%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58762" y="4607748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0.35%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93289" y="462629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0.36%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152" y="820044"/>
            <a:ext cx="13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중복값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확인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그룹 157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60" name="직선 연결선 159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4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5" y="1361948"/>
            <a:ext cx="5581061" cy="321312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61787" y="1364297"/>
            <a:ext cx="5128388" cy="3121388"/>
            <a:chOff x="5892667" y="1227405"/>
            <a:chExt cx="6023277" cy="366606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2667" y="1227405"/>
              <a:ext cx="3037442" cy="366606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9657" y="1227405"/>
              <a:ext cx="3046287" cy="3570106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293067" y="4950952"/>
            <a:ext cx="4293086" cy="942771"/>
            <a:chOff x="1293067" y="4951710"/>
            <a:chExt cx="4179350" cy="73866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1293067" y="4951710"/>
              <a:ext cx="4179350" cy="7386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17093" y="4977765"/>
              <a:ext cx="3931299" cy="675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임상 데이터에서는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0~108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개월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사이 방문 </a:t>
              </a:r>
              <a:endPara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20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임상 데이터에서는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0~36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개월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사이 방문</a:t>
              </a:r>
              <a:endPara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20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임상 데이터에서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개월 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데이터가 가장 많음</a:t>
              </a:r>
              <a:endPara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621087" y="4421368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AUC - ROC Score = 0.939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842786" y="4950954"/>
            <a:ext cx="4358613" cy="942770"/>
            <a:chOff x="6842786" y="4951710"/>
            <a:chExt cx="4358613" cy="73866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842786" y="4951710"/>
              <a:ext cx="4358613" cy="7386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25602" y="4994600"/>
              <a:ext cx="4044697" cy="675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임상 데이터와 추가 임상 데이터를 쉽게 구분 가능</a:t>
              </a:r>
              <a:endPara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2000"/>
                </a:lnSpc>
              </a:pPr>
              <a:r>
                <a:rPr lang="ko-KR" altLang="en-US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⇨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두 데이터 세트의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특징이 다르므로 </a:t>
              </a:r>
              <a:endParaRPr lang="en-US" altLang="ko-KR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20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합쳐서 사용할 때 주의해야함</a:t>
              </a:r>
              <a:endPara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0152" y="820044"/>
            <a:ext cx="13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확인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그룹 157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60" name="직선 연결선 159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9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644613" y="4780922"/>
            <a:ext cx="7625361" cy="942771"/>
            <a:chOff x="1894830" y="4963204"/>
            <a:chExt cx="7934759" cy="738664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894831" y="4963204"/>
              <a:ext cx="7875093" cy="7386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4830" y="5102490"/>
              <a:ext cx="7934759" cy="55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단백질 데이터의 </a:t>
              </a:r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NPX, </a:t>
              </a:r>
              <a:r>
                <a:rPr lang="ko-KR" altLang="en-US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펩타이드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데이터의 </a:t>
              </a:r>
              <a:r>
                <a:rPr lang="en-US" altLang="ko-KR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PeptideAbundance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log </a:t>
              </a:r>
              <a:r>
                <a:rPr lang="ko-KR" altLang="en-US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변환 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값 </a:t>
              </a:r>
              <a:endPara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2400"/>
                </a:lnSpc>
              </a:pPr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⇨ NPX, </a:t>
              </a:r>
              <a:r>
                <a:rPr lang="en-US" altLang="ko-KR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PeptideAbundance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값의 분포도가 </a:t>
              </a:r>
              <a:r>
                <a:rPr lang="ko-KR" altLang="en-US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광범위</a:t>
              </a:r>
              <a:r>
                <a:rPr lang="en-US" altLang="ko-KR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endPara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 rotWithShape="1">
          <a:blip r:embed="rId2"/>
          <a:srcRect t="6295"/>
          <a:stretch/>
        </p:blipFill>
        <p:spPr>
          <a:xfrm>
            <a:off x="897452" y="1780842"/>
            <a:ext cx="4680000" cy="2880000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 rotWithShape="1">
          <a:blip r:embed="rId3"/>
          <a:srcRect t="5785"/>
          <a:stretch/>
        </p:blipFill>
        <p:spPr>
          <a:xfrm>
            <a:off x="6514635" y="1780842"/>
            <a:ext cx="4680000" cy="28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493690" y="139051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protein_data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3711" y="139051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peptide_data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152" y="820044"/>
            <a:ext cx="13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확인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01" y="2902585"/>
            <a:ext cx="2237585" cy="2123487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5038725" y="2913908"/>
            <a:ext cx="2114550" cy="2114550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16200000">
            <a:off x="-3267981" y="3267981"/>
            <a:ext cx="6858002" cy="322038"/>
          </a:xfrm>
          <a:prstGeom prst="rect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365" y="151868"/>
            <a:ext cx="5329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008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AMP®-Parkinson's</a:t>
            </a:r>
          </a:p>
          <a:p>
            <a:pPr algn="ctr"/>
            <a:r>
              <a:rPr lang="en-US" altLang="ko-KR" sz="2800" b="1" dirty="0" smtClean="0">
                <a:solidFill>
                  <a:srgbClr val="8600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Disease </a:t>
            </a:r>
            <a:r>
              <a:rPr lang="en-US" altLang="ko-KR" sz="2800" b="1" dirty="0">
                <a:solidFill>
                  <a:srgbClr val="8600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Progression Prediction</a:t>
            </a:r>
            <a:endParaRPr lang="ko-KR" altLang="en-US" sz="2800" dirty="0">
              <a:solidFill>
                <a:srgbClr val="8600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" name="직선 연결선 9"/>
          <p:cNvCxnSpPr>
            <a:stCxn id="2" idx="3"/>
          </p:cNvCxnSpPr>
          <p:nvPr/>
        </p:nvCxnSpPr>
        <p:spPr>
          <a:xfrm flipH="1">
            <a:off x="4657725" y="4718789"/>
            <a:ext cx="690669" cy="692256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" idx="7"/>
          </p:cNvCxnSpPr>
          <p:nvPr/>
        </p:nvCxnSpPr>
        <p:spPr>
          <a:xfrm flipV="1">
            <a:off x="6843606" y="2505920"/>
            <a:ext cx="693951" cy="717657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1"/>
          </p:cNvCxnSpPr>
          <p:nvPr/>
        </p:nvCxnSpPr>
        <p:spPr>
          <a:xfrm flipH="1" flipV="1">
            <a:off x="4654443" y="2529626"/>
            <a:ext cx="693951" cy="693951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" idx="5"/>
          </p:cNvCxnSpPr>
          <p:nvPr/>
        </p:nvCxnSpPr>
        <p:spPr>
          <a:xfrm>
            <a:off x="6843606" y="4718789"/>
            <a:ext cx="766869" cy="766869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" idx="2"/>
          </p:cNvCxnSpPr>
          <p:nvPr/>
        </p:nvCxnSpPr>
        <p:spPr>
          <a:xfrm flipH="1">
            <a:off x="4124325" y="3971183"/>
            <a:ext cx="914400" cy="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7153275" y="3971183"/>
            <a:ext cx="914400" cy="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048125" y="1986040"/>
            <a:ext cx="742950" cy="742950"/>
          </a:xfrm>
          <a:prstGeom prst="ellipse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497762" y="1986040"/>
            <a:ext cx="742950" cy="742950"/>
          </a:xfrm>
          <a:prstGeom prst="ellipse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048125" y="5250077"/>
            <a:ext cx="742950" cy="742950"/>
          </a:xfrm>
          <a:prstGeom prst="ellipse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497762" y="5250077"/>
            <a:ext cx="742950" cy="742950"/>
          </a:xfrm>
          <a:prstGeom prst="ellipse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387618" y="3599708"/>
            <a:ext cx="742950" cy="742950"/>
          </a:xfrm>
          <a:prstGeom prst="ellipse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8023225" y="3602488"/>
            <a:ext cx="742950" cy="742950"/>
          </a:xfrm>
          <a:prstGeom prst="ellipse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78" name="Google Shape;12481;p91"/>
          <p:cNvGrpSpPr/>
          <p:nvPr/>
        </p:nvGrpSpPr>
        <p:grpSpPr>
          <a:xfrm>
            <a:off x="4255153" y="2177626"/>
            <a:ext cx="320022" cy="359778"/>
            <a:chOff x="3567553" y="1499912"/>
            <a:chExt cx="320022" cy="359778"/>
          </a:xfrm>
          <a:solidFill>
            <a:schemeClr val="bg1"/>
          </a:solidFill>
        </p:grpSpPr>
        <p:sp>
          <p:nvSpPr>
            <p:cNvPr id="79" name="Google Shape;12482;p91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0" name="Google Shape;12483;p91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1" name="Google Shape;12484;p91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2" name="Google Shape;12485;p91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3" name="Google Shape;12486;p91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84" name="Google Shape;12487;p91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92" name="Google Shape;12601;p91"/>
          <p:cNvGrpSpPr/>
          <p:nvPr/>
        </p:nvGrpSpPr>
        <p:grpSpPr>
          <a:xfrm>
            <a:off x="3624462" y="3795158"/>
            <a:ext cx="269261" cy="352050"/>
            <a:chOff x="1367060" y="2422129"/>
            <a:chExt cx="269261" cy="352050"/>
          </a:xfrm>
          <a:solidFill>
            <a:schemeClr val="bg1"/>
          </a:solidFill>
        </p:grpSpPr>
        <p:sp>
          <p:nvSpPr>
            <p:cNvPr id="93" name="Google Shape;12602;p9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4" name="Google Shape;12603;p9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5" name="Google Shape;12604;p9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6" name="Google Shape;12605;p9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7" name="Google Shape;12606;p9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8" name="Google Shape;12607;p9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9" name="Google Shape;12608;p9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00" name="Google Shape;12609;p9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3" name="Google Shape;12610;p9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4" name="Google Shape;12611;p9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5" name="Google Shape;12612;p9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6" name="Google Shape;12613;p9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7" name="Google Shape;12614;p9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18" name="Google Shape;12615;p9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34" name="Google Shape;12168;p90"/>
          <p:cNvGrpSpPr/>
          <p:nvPr/>
        </p:nvGrpSpPr>
        <p:grpSpPr>
          <a:xfrm>
            <a:off x="7678935" y="2200588"/>
            <a:ext cx="380604" cy="313854"/>
            <a:chOff x="3074027" y="1983777"/>
            <a:chExt cx="380604" cy="313854"/>
          </a:xfrm>
          <a:solidFill>
            <a:schemeClr val="bg1"/>
          </a:solidFill>
        </p:grpSpPr>
        <p:sp>
          <p:nvSpPr>
            <p:cNvPr id="135" name="Google Shape;12169;p90"/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36" name="Google Shape;12170;p90"/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37" name="Google Shape;12171;p90"/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38" name="Google Shape;12172;p90"/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39" name="Google Shape;12173;p90"/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46" name="Google Shape;10549;p88"/>
          <p:cNvGrpSpPr/>
          <p:nvPr/>
        </p:nvGrpSpPr>
        <p:grpSpPr>
          <a:xfrm>
            <a:off x="8259093" y="3753798"/>
            <a:ext cx="271213" cy="383088"/>
            <a:chOff x="1333682" y="3344330"/>
            <a:chExt cx="271213" cy="383088"/>
          </a:xfrm>
          <a:solidFill>
            <a:schemeClr val="bg1"/>
          </a:solidFill>
        </p:grpSpPr>
        <p:sp>
          <p:nvSpPr>
            <p:cNvPr id="147" name="Google Shape;10550;p88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8" name="Google Shape;10551;p88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9" name="Google Shape;10552;p88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0" name="Google Shape;10553;p88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1" name="Google Shape;10554;p88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2" name="Google Shape;10555;p88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3" name="Google Shape;10556;p88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4" name="Google Shape;10557;p88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5" name="Google Shape;10558;p88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6" name="Google Shape;10559;p88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7" name="Google Shape;10560;p88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58" name="Google Shape;10456;p88"/>
          <p:cNvGrpSpPr/>
          <p:nvPr/>
        </p:nvGrpSpPr>
        <p:grpSpPr>
          <a:xfrm>
            <a:off x="7688422" y="5440998"/>
            <a:ext cx="362223" cy="361108"/>
            <a:chOff x="3513010" y="3816134"/>
            <a:chExt cx="362223" cy="361108"/>
          </a:xfrm>
          <a:solidFill>
            <a:schemeClr val="bg1"/>
          </a:solidFill>
        </p:grpSpPr>
        <p:sp>
          <p:nvSpPr>
            <p:cNvPr id="159" name="Google Shape;10457;p88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0" name="Google Shape;10458;p88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1" name="Google Shape;10459;p88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2" name="Google Shape;10460;p88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63" name="Google Shape;12033;p90"/>
          <p:cNvGrpSpPr/>
          <p:nvPr/>
        </p:nvGrpSpPr>
        <p:grpSpPr>
          <a:xfrm>
            <a:off x="4255153" y="5450768"/>
            <a:ext cx="363243" cy="300675"/>
            <a:chOff x="3075928" y="2445798"/>
            <a:chExt cx="363243" cy="300675"/>
          </a:xfrm>
          <a:solidFill>
            <a:schemeClr val="bg1"/>
          </a:solidFill>
        </p:grpSpPr>
        <p:sp>
          <p:nvSpPr>
            <p:cNvPr id="164" name="Google Shape;12034;p90"/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5" name="Google Shape;12035;p90"/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6" name="Google Shape;12036;p90"/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7" name="Google Shape;12037;p90"/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8" name="Google Shape;12038;p90"/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69" name="Google Shape;12039;p90"/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0" name="Google Shape;12040;p90"/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1" name="Google Shape;12041;p90"/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2" name="Google Shape;12042;p90"/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3" name="Google Shape;12043;p90"/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74" name="Google Shape;12044;p90"/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3525669" y="1099332"/>
            <a:ext cx="5171056" cy="1591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242674" y="1144454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MDS-UPDRS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이용한 </a:t>
            </a: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파킨슨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질병 진행 예측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98407" y="1735704"/>
            <a:ext cx="1899879" cy="1344105"/>
            <a:chOff x="1556967" y="3130389"/>
            <a:chExt cx="1899879" cy="1344105"/>
          </a:xfrm>
        </p:grpSpPr>
        <p:sp>
          <p:nvSpPr>
            <p:cNvPr id="85" name="TextBox 84"/>
            <p:cNvSpPr txBox="1"/>
            <p:nvPr/>
          </p:nvSpPr>
          <p:spPr>
            <a:xfrm>
              <a:off x="1556967" y="3130389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팀 구성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1762152" y="3495906"/>
              <a:ext cx="1488999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875183" y="3551164"/>
              <a:ext cx="12089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 구성 및 역할</a:t>
              </a:r>
              <a:endPara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개발 환경</a:t>
              </a:r>
              <a:endPara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기간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90287" y="3408006"/>
            <a:ext cx="1619353" cy="1626074"/>
            <a:chOff x="2045568" y="1366485"/>
            <a:chExt cx="1619353" cy="1626074"/>
          </a:xfrm>
        </p:grpSpPr>
        <p:sp>
          <p:nvSpPr>
            <p:cNvPr id="76" name="TextBox 75"/>
            <p:cNvSpPr txBox="1"/>
            <p:nvPr/>
          </p:nvSpPr>
          <p:spPr>
            <a:xfrm>
              <a:off x="2045568" y="1366485"/>
              <a:ext cx="1619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개요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126132" y="1738746"/>
              <a:ext cx="1488999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443244" y="1792230"/>
              <a:ext cx="8338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대회 목적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연구배경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지표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순서도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44735" y="5320958"/>
            <a:ext cx="2130711" cy="1344138"/>
            <a:chOff x="1757159" y="5183956"/>
            <a:chExt cx="2130711" cy="1344138"/>
          </a:xfrm>
        </p:grpSpPr>
        <p:sp>
          <p:nvSpPr>
            <p:cNvPr id="132" name="TextBox 131"/>
            <p:cNvSpPr txBox="1"/>
            <p:nvPr/>
          </p:nvSpPr>
          <p:spPr>
            <a:xfrm>
              <a:off x="1757159" y="5183956"/>
              <a:ext cx="213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수행 절차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1967532" y="5556642"/>
              <a:ext cx="1697389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148205" y="5604764"/>
              <a:ext cx="12955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테이블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정의서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전처리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피처 엔지니어링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47008" y="1589334"/>
            <a:ext cx="3023729" cy="1639654"/>
            <a:chOff x="8489133" y="1369414"/>
            <a:chExt cx="3023729" cy="1639654"/>
          </a:xfrm>
        </p:grpSpPr>
        <p:sp>
          <p:nvSpPr>
            <p:cNvPr id="127" name="TextBox 126"/>
            <p:cNvSpPr txBox="1"/>
            <p:nvPr/>
          </p:nvSpPr>
          <p:spPr>
            <a:xfrm>
              <a:off x="9094665" y="1369414"/>
              <a:ext cx="1487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Ⅰ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endPara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9246127" y="1730709"/>
              <a:ext cx="1146489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8489133" y="1808739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ERD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기초통계분석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상관 분석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지표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523775" y="1806023"/>
              <a:ext cx="19890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머신 러닝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 분리 </a:t>
              </a:r>
              <a:endPara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 생성 및 학습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 평가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및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성능 검증 </a:t>
              </a:r>
              <a:endPara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505760" y="5287635"/>
            <a:ext cx="1863698" cy="1339751"/>
            <a:chOff x="8413169" y="5191125"/>
            <a:chExt cx="1863698" cy="1339751"/>
          </a:xfrm>
        </p:grpSpPr>
        <p:sp>
          <p:nvSpPr>
            <p:cNvPr id="124" name="TextBox 123"/>
            <p:cNvSpPr txBox="1"/>
            <p:nvPr/>
          </p:nvSpPr>
          <p:spPr>
            <a:xfrm>
              <a:off x="8510496" y="5191125"/>
              <a:ext cx="16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자체 평가 의견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179" name="직선 연결선 178"/>
            <p:cNvCxnSpPr/>
            <p:nvPr/>
          </p:nvCxnSpPr>
          <p:spPr>
            <a:xfrm>
              <a:off x="8710176" y="5556642"/>
              <a:ext cx="1269687" cy="3815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413169" y="5607546"/>
              <a:ext cx="186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분석 결과 요약</a:t>
              </a:r>
              <a:endPara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한계점 및 개선사항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endPara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출처 </a:t>
              </a:r>
              <a:endPara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889647" y="3476577"/>
            <a:ext cx="2013693" cy="1324542"/>
            <a:chOff x="8748565" y="3189111"/>
            <a:chExt cx="2013693" cy="1324542"/>
          </a:xfrm>
        </p:grpSpPr>
        <p:sp>
          <p:nvSpPr>
            <p:cNvPr id="129" name="TextBox 128"/>
            <p:cNvSpPr txBox="1"/>
            <p:nvPr/>
          </p:nvSpPr>
          <p:spPr>
            <a:xfrm>
              <a:off x="9006381" y="3189111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Ⅱ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9126792" y="3550505"/>
              <a:ext cx="1205012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8748565" y="3590323"/>
              <a:ext cx="2013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대시 보드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Home / Description / Data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EDA / STAT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/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0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4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745677" y="2168460"/>
            <a:ext cx="3722296" cy="719167"/>
            <a:chOff x="8079179" y="2454845"/>
            <a:chExt cx="3722296" cy="71916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8081817" y="2454845"/>
              <a:ext cx="3719658" cy="7191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79179" y="2492554"/>
              <a:ext cx="3722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Adobe Fan Heiti Std B" panose="020B0700000000000000" pitchFamily="34" charset="-128"/>
                </a:rPr>
                <a:t>약물 복용 </a:t>
              </a:r>
              <a:r>
                <a:rPr lang="en-US" altLang="ko-KR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OFF</a:t>
              </a:r>
              <a:r>
                <a:rPr lang="ko-KR" altLang="en-US" b="1" dirty="0" smtClean="0">
                  <a:latin typeface="Adobe Fan Heiti Std B" panose="020B0700000000000000" pitchFamily="34" charset="-128"/>
                </a:rPr>
                <a:t>일 경우</a:t>
              </a:r>
              <a:r>
                <a:rPr lang="en-US" altLang="ko-KR" b="1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 </a:t>
              </a:r>
            </a:p>
            <a:p>
              <a:pPr algn="ctr"/>
              <a:r>
                <a:rPr lang="en-US" altLang="ko-KR" b="1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UPDRS_1,2,3</a:t>
              </a:r>
              <a:r>
                <a:rPr lang="ko-KR" altLang="en-US" b="1" dirty="0" smtClean="0">
                  <a:latin typeface="Adobe Fan Heiti Std B" panose="020B0700000000000000" pitchFamily="34" charset="-128"/>
                </a:rPr>
                <a:t>에서 점차적으로 증가</a:t>
              </a:r>
              <a:endParaRPr lang="en-US" altLang="ko-KR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b="1301"/>
          <a:stretch/>
        </p:blipFill>
        <p:spPr>
          <a:xfrm>
            <a:off x="500152" y="1445454"/>
            <a:ext cx="6811625" cy="44749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745677" y="4552466"/>
            <a:ext cx="3722296" cy="719167"/>
            <a:chOff x="8079179" y="2454845"/>
            <a:chExt cx="3722296" cy="71916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8081817" y="2454845"/>
              <a:ext cx="3719658" cy="7191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79179" y="2492554"/>
              <a:ext cx="3722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Adobe Fan Heiti Std B" panose="020B0700000000000000" pitchFamily="34" charset="-128"/>
                </a:rPr>
                <a:t>약물 복용 </a:t>
              </a:r>
              <a:r>
                <a:rPr lang="en-US" altLang="ko-KR" b="1" dirty="0" smtClean="0">
                  <a:solidFill>
                    <a:srgbClr val="3D82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ON</a:t>
              </a:r>
              <a:r>
                <a:rPr lang="ko-KR" altLang="en-US" b="1" dirty="0" smtClean="0">
                  <a:latin typeface="Adobe Fan Heiti Std B" panose="020B0700000000000000" pitchFamily="34" charset="-128"/>
                </a:rPr>
                <a:t>일 경우</a:t>
              </a:r>
              <a:endParaRPr lang="en-US" altLang="ko-KR" b="1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OFF</a:t>
              </a:r>
              <a:r>
                <a:rPr lang="ko-KR" altLang="en-US" b="1" dirty="0">
                  <a:latin typeface="Adobe Fan Heiti Std B" panose="020B0700000000000000" pitchFamily="34" charset="-128"/>
                </a:rPr>
                <a:t> </a:t>
              </a:r>
              <a:r>
                <a:rPr lang="ko-KR" altLang="en-US" b="1" dirty="0" smtClean="0">
                  <a:latin typeface="Adobe Fan Heiti Std B" panose="020B0700000000000000" pitchFamily="34" charset="-128"/>
                </a:rPr>
                <a:t>에 </a:t>
              </a:r>
              <a:r>
                <a:rPr lang="ko-KR" altLang="en-US" b="1" dirty="0">
                  <a:latin typeface="Adobe Fan Heiti Std B" panose="020B0700000000000000" pitchFamily="34" charset="-128"/>
                </a:rPr>
                <a:t>비해 비교적 </a:t>
              </a:r>
              <a:r>
                <a:rPr lang="ko-KR" altLang="en-US" b="1" dirty="0" smtClean="0">
                  <a:latin typeface="Adobe Fan Heiti Std B" panose="020B0700000000000000" pitchFamily="34" charset="-128"/>
                </a:rPr>
                <a:t>평탄함 </a:t>
              </a:r>
              <a:r>
                <a:rPr lang="ko-KR" altLang="en-US" b="1" dirty="0">
                  <a:latin typeface="Adobe Fan Heiti Std B" panose="020B0700000000000000" pitchFamily="34" charset="-128"/>
                </a:rPr>
                <a:t>유지 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0152" y="820044"/>
            <a:ext cx="38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약물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복용</a:t>
            </a:r>
            <a:r>
              <a:rPr lang="ko-KR" altLang="en-US" b="1" dirty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 여부에 따른 </a:t>
            </a:r>
            <a:r>
              <a:rPr lang="en-US" altLang="ko-KR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UPDRS </a:t>
            </a:r>
            <a:r>
              <a:rPr lang="ko-KR" altLang="en-US" b="1" dirty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점수  </a:t>
            </a:r>
            <a:endParaRPr lang="en-US" altLang="ko-KR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52618" y="6011840"/>
            <a:ext cx="2848857" cy="38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기초 통계 분석 페이지에서 다룰 예정</a:t>
            </a:r>
            <a:endParaRPr lang="en-US" altLang="ko-KR" sz="12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7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456912" y="5586398"/>
            <a:ext cx="7483444" cy="3385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8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90618" y="5477897"/>
            <a:ext cx="7621393" cy="462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78670" y="5539372"/>
            <a:ext cx="756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약물복용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ON +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약물복용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OFF -&gt;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시간에 따라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점수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점진적으로 증가</a:t>
            </a:r>
            <a:endParaRPr lang="ko-KR" altLang="en-US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59" y="1533822"/>
            <a:ext cx="9449920" cy="35207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0152" y="820044"/>
            <a:ext cx="38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약물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복용</a:t>
            </a:r>
            <a:r>
              <a:rPr lang="ko-KR" altLang="en-US" b="1" dirty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 여부에 따른 </a:t>
            </a:r>
            <a:r>
              <a:rPr lang="en-US" altLang="ko-KR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UPDRS </a:t>
            </a:r>
            <a:r>
              <a:rPr lang="ko-KR" altLang="en-US" b="1" dirty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점수  </a:t>
            </a:r>
            <a:endParaRPr lang="en-US" altLang="ko-KR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8924" y="-972"/>
            <a:ext cx="3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2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1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74173" y="4959186"/>
            <a:ext cx="4091110" cy="9406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visit_month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이용한 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파생 변수 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</a:t>
            </a:r>
            <a:endParaRPr lang="en-US" altLang="ko-KR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⇨ test data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</a:t>
            </a: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12, 24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개월만 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</a:t>
            </a:r>
            <a:endParaRPr lang="en-US" altLang="ko-KR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3820" y="82004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파생 피처 생성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20" y="1326776"/>
            <a:ext cx="4218726" cy="35435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4" y="1326776"/>
            <a:ext cx="4666472" cy="3252771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799551" y="4963334"/>
            <a:ext cx="4308218" cy="9406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updrs_4, medication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많음</a:t>
            </a:r>
            <a:r>
              <a:rPr lang="en-US" altLang="ko-KR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⇨ </a:t>
            </a: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updrs_4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값을 </a:t>
            </a: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으로 설정</a:t>
            </a:r>
            <a:endParaRPr lang="en-US" altLang="ko-KR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96719" y="2007788"/>
            <a:ext cx="1008363" cy="2465600"/>
          </a:xfrm>
          <a:prstGeom prst="rect">
            <a:avLst/>
          </a:prstGeom>
          <a:noFill/>
          <a:ln w="28575">
            <a:solidFill>
              <a:srgbClr val="F70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0152" y="820044"/>
            <a:ext cx="14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결측치</a:t>
            </a:r>
            <a:r>
              <a:rPr lang="ko-KR" altLang="en-US" b="1" dirty="0" smtClean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 처리</a:t>
            </a:r>
            <a:endParaRPr lang="en-US" altLang="ko-KR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8924" y="-972"/>
            <a:ext cx="387327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53" y="4083920"/>
            <a:ext cx="5366302" cy="208830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638191" y="1458119"/>
            <a:ext cx="11067312" cy="1916478"/>
            <a:chOff x="495749" y="1493988"/>
            <a:chExt cx="11352196" cy="19658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347" y="1875010"/>
              <a:ext cx="2888051" cy="158026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04750" y="1502614"/>
              <a:ext cx="97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updrs_2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4026" y="1884092"/>
              <a:ext cx="3010492" cy="15632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569752" y="1500958"/>
              <a:ext cx="1050394" cy="33220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updrs_3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326" y="1869739"/>
              <a:ext cx="2665619" cy="159005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0337452" y="1500997"/>
              <a:ext cx="884984" cy="33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updrs_4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95749" y="1493988"/>
              <a:ext cx="2595043" cy="1953329"/>
              <a:chOff x="582757" y="1688476"/>
              <a:chExt cx="2640982" cy="177516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757" y="2021676"/>
                <a:ext cx="2640982" cy="144196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698716" y="1688476"/>
                <a:ext cx="963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updrs_1</a:t>
                </a:r>
                <a:endPara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</p:grpSp>
      <p:cxnSp>
        <p:nvCxnSpPr>
          <p:cNvPr id="27" name="직선 연결선 26"/>
          <p:cNvCxnSpPr/>
          <p:nvPr/>
        </p:nvCxnSpPr>
        <p:spPr>
          <a:xfrm>
            <a:off x="2145186" y="3489768"/>
            <a:ext cx="1067528" cy="616110"/>
          </a:xfrm>
          <a:prstGeom prst="line">
            <a:avLst/>
          </a:prstGeom>
          <a:ln w="12700">
            <a:solidFill>
              <a:srgbClr val="C5C4C4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068024" y="3489768"/>
            <a:ext cx="401907" cy="517369"/>
          </a:xfrm>
          <a:prstGeom prst="line">
            <a:avLst/>
          </a:prstGeom>
          <a:ln w="12700">
            <a:solidFill>
              <a:srgbClr val="C5C4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8132166" y="3454132"/>
            <a:ext cx="4631" cy="552558"/>
          </a:xfrm>
          <a:prstGeom prst="line">
            <a:avLst/>
          </a:prstGeom>
          <a:ln w="12700">
            <a:solidFill>
              <a:srgbClr val="C5C4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0850178" y="3432346"/>
            <a:ext cx="18926" cy="591896"/>
          </a:xfrm>
          <a:prstGeom prst="line">
            <a:avLst/>
          </a:prstGeom>
          <a:ln w="12700">
            <a:solidFill>
              <a:srgbClr val="C5C4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2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3" name="직선 연결선 32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-14838" y="226441"/>
            <a:ext cx="169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수행 절차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152" y="811731"/>
            <a:ext cx="228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피처 중요도 확인</a:t>
            </a:r>
            <a:endParaRPr lang="en-US" altLang="ko-KR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8924" y="-972"/>
            <a:ext cx="387327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ERD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테이블 정의서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전처리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엔지니어링 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4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0792" y="5284856"/>
            <a:ext cx="1141659" cy="976324"/>
            <a:chOff x="5534692" y="684281"/>
            <a:chExt cx="1141659" cy="976324"/>
          </a:xfrm>
          <a:noFill/>
        </p:grpSpPr>
        <p:grpSp>
          <p:nvGrpSpPr>
            <p:cNvPr id="19" name="그룹 18"/>
            <p:cNvGrpSpPr/>
            <p:nvPr/>
          </p:nvGrpSpPr>
          <p:grpSpPr>
            <a:xfrm>
              <a:off x="5610755" y="684281"/>
              <a:ext cx="989539" cy="521022"/>
              <a:chOff x="2495179" y="3939309"/>
              <a:chExt cx="989539" cy="521022"/>
            </a:xfrm>
            <a:grpFill/>
          </p:grpSpPr>
          <p:cxnSp>
            <p:nvCxnSpPr>
              <p:cNvPr id="71" name="직선 연결선 70"/>
              <p:cNvCxnSpPr/>
              <p:nvPr/>
            </p:nvCxnSpPr>
            <p:spPr>
              <a:xfrm flipH="1">
                <a:off x="2495179" y="4460331"/>
                <a:ext cx="98953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21284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01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34692" y="1383606"/>
              <a:ext cx="114165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개요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28731" y="5263341"/>
            <a:ext cx="1362874" cy="988314"/>
            <a:chOff x="9015181" y="672291"/>
            <a:chExt cx="1362874" cy="988314"/>
          </a:xfrm>
          <a:noFill/>
        </p:grpSpPr>
        <p:grpSp>
          <p:nvGrpSpPr>
            <p:cNvPr id="20" name="그룹 19"/>
            <p:cNvGrpSpPr/>
            <p:nvPr/>
          </p:nvGrpSpPr>
          <p:grpSpPr>
            <a:xfrm>
              <a:off x="9202001" y="672291"/>
              <a:ext cx="989229" cy="542794"/>
              <a:chOff x="4650861" y="3939309"/>
              <a:chExt cx="989229" cy="542794"/>
            </a:xfrm>
            <a:grpFill/>
          </p:grpSpPr>
          <p:cxnSp>
            <p:nvCxnSpPr>
              <p:cNvPr id="72" name="직선 연결선 71"/>
              <p:cNvCxnSpPr/>
              <p:nvPr/>
            </p:nvCxnSpPr>
            <p:spPr>
              <a:xfrm flipH="1">
                <a:off x="4650861" y="4482103"/>
                <a:ext cx="98922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876811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015181" y="1383606"/>
              <a:ext cx="136287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팀원 구성 및 역할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51125" y="5276021"/>
            <a:ext cx="1483098" cy="983127"/>
            <a:chOff x="1758607" y="3703706"/>
            <a:chExt cx="1483098" cy="983127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006549" y="3703706"/>
              <a:ext cx="988918" cy="530354"/>
              <a:chOff x="6806543" y="3939309"/>
              <a:chExt cx="988918" cy="530354"/>
            </a:xfrm>
            <a:grpFill/>
          </p:grpSpPr>
          <p:cxnSp>
            <p:nvCxnSpPr>
              <p:cNvPr id="73" name="직선 연결선 72"/>
              <p:cNvCxnSpPr/>
              <p:nvPr/>
            </p:nvCxnSpPr>
            <p:spPr>
              <a:xfrm flipH="1">
                <a:off x="6806543" y="4469663"/>
                <a:ext cx="988918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032338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758607" y="4409834"/>
              <a:ext cx="148309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수행 절차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80808" y="5267588"/>
            <a:ext cx="1021434" cy="1000395"/>
            <a:chOff x="5594808" y="3686438"/>
            <a:chExt cx="1021434" cy="1000395"/>
          </a:xfrm>
          <a:noFill/>
        </p:grpSpPr>
        <p:grpSp>
          <p:nvGrpSpPr>
            <p:cNvPr id="22" name="그룹 21"/>
            <p:cNvGrpSpPr/>
            <p:nvPr/>
          </p:nvGrpSpPr>
          <p:grpSpPr>
            <a:xfrm>
              <a:off x="5620744" y="3686438"/>
              <a:ext cx="969557" cy="542794"/>
              <a:chOff x="8981275" y="3939309"/>
              <a:chExt cx="969557" cy="542794"/>
            </a:xfrm>
            <a:grpFill/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8981275" y="4482103"/>
                <a:ext cx="969557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197389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05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59480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Ⅱ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85719" y="5275331"/>
            <a:ext cx="948486" cy="983127"/>
            <a:chOff x="9242744" y="3703706"/>
            <a:chExt cx="948486" cy="983127"/>
          </a:xfrm>
          <a:noFill/>
        </p:grpSpPr>
        <p:grpSp>
          <p:nvGrpSpPr>
            <p:cNvPr id="23" name="그룹 22"/>
            <p:cNvGrpSpPr/>
            <p:nvPr/>
          </p:nvGrpSpPr>
          <p:grpSpPr>
            <a:xfrm>
              <a:off x="9242744" y="3703706"/>
              <a:ext cx="948486" cy="530354"/>
              <a:chOff x="11167048" y="3939309"/>
              <a:chExt cx="948486" cy="530354"/>
            </a:xfrm>
            <a:grpFill/>
          </p:grpSpPr>
          <p:cxnSp>
            <p:nvCxnSpPr>
              <p:cNvPr id="75" name="직선 연결선 74"/>
              <p:cNvCxnSpPr/>
              <p:nvPr/>
            </p:nvCxnSpPr>
            <p:spPr>
              <a:xfrm flipH="1">
                <a:off x="11167048" y="4469663"/>
                <a:ext cx="948486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1372627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06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300046" y="4409834"/>
              <a:ext cx="83388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의견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25372" y="498744"/>
            <a:ext cx="5334600" cy="4603606"/>
            <a:chOff x="3425372" y="441594"/>
            <a:chExt cx="5334600" cy="4603606"/>
          </a:xfrm>
        </p:grpSpPr>
        <p:grpSp>
          <p:nvGrpSpPr>
            <p:cNvPr id="44" name="Google Shape;515;p41"/>
            <p:cNvGrpSpPr/>
            <p:nvPr/>
          </p:nvGrpSpPr>
          <p:grpSpPr>
            <a:xfrm>
              <a:off x="3425372" y="441594"/>
              <a:ext cx="5334600" cy="4603606"/>
              <a:chOff x="1896200" y="539994"/>
              <a:chExt cx="5334600" cy="46036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5" name="Google Shape;516;p41"/>
              <p:cNvGrpSpPr/>
              <p:nvPr/>
            </p:nvGrpSpPr>
            <p:grpSpPr>
              <a:xfrm>
                <a:off x="1896200" y="539994"/>
                <a:ext cx="5334600" cy="4603606"/>
                <a:chOff x="1896200" y="539994"/>
                <a:chExt cx="5334600" cy="4603606"/>
              </a:xfrm>
            </p:grpSpPr>
            <p:sp>
              <p:nvSpPr>
                <p:cNvPr id="48" name="Google Shape;517;p41"/>
                <p:cNvSpPr/>
                <p:nvPr/>
              </p:nvSpPr>
              <p:spPr>
                <a:xfrm>
                  <a:off x="1896200" y="1069900"/>
                  <a:ext cx="5334600" cy="4073700"/>
                </a:xfrm>
                <a:prstGeom prst="rect">
                  <a:avLst/>
                </a:prstGeom>
                <a:solidFill>
                  <a:srgbClr val="0000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8;p41"/>
                <p:cNvSpPr/>
                <p:nvPr/>
              </p:nvSpPr>
              <p:spPr>
                <a:xfrm>
                  <a:off x="2278865" y="1332100"/>
                  <a:ext cx="4613100" cy="38115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9;p41"/>
                <p:cNvSpPr/>
                <p:nvPr/>
              </p:nvSpPr>
              <p:spPr>
                <a:xfrm>
                  <a:off x="3685012" y="539994"/>
                  <a:ext cx="1778237" cy="98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0" h="6655" extrusionOk="0">
                      <a:moveTo>
                        <a:pt x="2114" y="1"/>
                      </a:moveTo>
                      <a:lnTo>
                        <a:pt x="2114" y="2470"/>
                      </a:lnTo>
                      <a:lnTo>
                        <a:pt x="0" y="2470"/>
                      </a:lnTo>
                      <a:lnTo>
                        <a:pt x="0" y="6654"/>
                      </a:lnTo>
                      <a:lnTo>
                        <a:pt x="11990" y="6654"/>
                      </a:lnTo>
                      <a:lnTo>
                        <a:pt x="11990" y="2470"/>
                      </a:lnTo>
                      <a:lnTo>
                        <a:pt x="9897" y="2470"/>
                      </a:lnTo>
                      <a:lnTo>
                        <a:pt x="9897" y="1"/>
                      </a:lnTo>
                      <a:close/>
                    </a:path>
                  </a:pathLst>
                </a:custGeom>
                <a:solidFill>
                  <a:srgbClr val="000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520;p41"/>
              <p:cNvSpPr/>
              <p:nvPr/>
            </p:nvSpPr>
            <p:spPr>
              <a:xfrm>
                <a:off x="3686900" y="905600"/>
                <a:ext cx="1777500" cy="164400"/>
              </a:xfrm>
              <a:prstGeom prst="rect">
                <a:avLst/>
              </a:prstGeom>
              <a:solidFill>
                <a:srgbClr val="000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237797" y="1579594"/>
              <a:ext cx="2644517" cy="2510148"/>
              <a:chOff x="645277" y="684281"/>
              <a:chExt cx="2644517" cy="251014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006549" y="684281"/>
                <a:ext cx="987206" cy="521022"/>
                <a:chOff x="216439" y="2184856"/>
                <a:chExt cx="987206" cy="521022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216439" y="2705878"/>
                  <a:ext cx="987206" cy="0"/>
                </a:xfrm>
                <a:prstGeom prst="line">
                  <a:avLst/>
                </a:prstGeom>
                <a:ln w="57150">
                  <a:solidFill>
                    <a:srgbClr val="00008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1378" y="2184856"/>
                  <a:ext cx="5373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 smtClean="0">
                      <a:solidFill>
                        <a:srgbClr val="000070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04</a:t>
                  </a:r>
                  <a:endParaRPr lang="ko-KR" altLang="en-US" sz="2400" dirty="0">
                    <a:solidFill>
                      <a:srgbClr val="000070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710516" y="1383606"/>
                <a:ext cx="1579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수행 결과 </a:t>
                </a:r>
                <a:r>
                  <a:rPr lang="en-US" altLang="ko-KR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Ⅰ</a:t>
                </a:r>
                <a:endParaRPr lang="ko-KR" altLang="en-US" sz="2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45277" y="2132600"/>
                <a:ext cx="1361270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-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기초통계분석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- </a:t>
                </a: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상관 분석</a:t>
                </a:r>
                <a:endPara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- </a:t>
                </a: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평가 지표</a:t>
                </a:r>
                <a:endPara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106220" y="3019156"/>
            <a:ext cx="165622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 러닝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분리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평가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61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62" name="직선 연결선 61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5010" y="142602"/>
            <a:ext cx="166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r>
              <a:rPr lang="en-US" altLang="ko-KR" sz="2400" u="sng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92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4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471535" y="1300635"/>
            <a:ext cx="2923764" cy="2366356"/>
            <a:chOff x="1172608" y="1403609"/>
            <a:chExt cx="2923764" cy="236635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608" y="1403609"/>
              <a:ext cx="2923764" cy="2366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27168" y="2030374"/>
              <a:ext cx="12410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p-value  : 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0.00248</a:t>
              </a:r>
              <a:endParaRPr lang="ko-KR" altLang="en-US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11956" y="-972"/>
            <a:ext cx="35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기초 통계분석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상관 분석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지표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5313" y="3753056"/>
            <a:ext cx="2931560" cy="2354688"/>
            <a:chOff x="1153237" y="3917469"/>
            <a:chExt cx="2931560" cy="235468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237" y="3917469"/>
              <a:ext cx="2931560" cy="23546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115593" y="4444908"/>
              <a:ext cx="12410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p-value  : 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0.0</a:t>
              </a:r>
              <a:endParaRPr lang="ko-KR" altLang="en-US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692343" y="1334730"/>
            <a:ext cx="2838312" cy="2298166"/>
            <a:chOff x="6386255" y="1449279"/>
            <a:chExt cx="2838312" cy="229816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6255" y="1449279"/>
              <a:ext cx="2838312" cy="229816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291406" y="2033257"/>
              <a:ext cx="12410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p-value  : 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0.0</a:t>
              </a:r>
              <a:endParaRPr lang="ko-KR" altLang="en-US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92343" y="3766504"/>
            <a:ext cx="2838312" cy="2307404"/>
            <a:chOff x="6386255" y="3915847"/>
            <a:chExt cx="2838312" cy="23074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6255" y="3915847"/>
              <a:ext cx="2838312" cy="230740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279830" y="4444908"/>
              <a:ext cx="12410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p-value  : 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0.00078</a:t>
              </a:r>
              <a:endParaRPr lang="ko-KR" altLang="en-US" sz="1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0152" y="820044"/>
            <a:ext cx="41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Medication On / Off -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점수 분석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71785" y="1628333"/>
            <a:ext cx="4514314" cy="2077374"/>
            <a:chOff x="7102836" y="1510459"/>
            <a:chExt cx="4514314" cy="207737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7102836" y="1510459"/>
              <a:ext cx="4440685" cy="2077374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61069" y="2144220"/>
                  <a:ext cx="4081714" cy="3844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b="1" dirty="0" smtClean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 /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000" b="1" dirty="0"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069" y="2144220"/>
                  <a:ext cx="4081714" cy="384464"/>
                </a:xfrm>
                <a:prstGeom prst="rect">
                  <a:avLst/>
                </a:prstGeom>
                <a:blipFill>
                  <a:blip r:embed="rId6"/>
                  <a:stretch>
                    <a:fillRect l="-2093" t="-6349" b="-349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7195747" y="1699111"/>
              <a:ext cx="4421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두 집단간 평균 차이 검정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(Two-sample t-test)</a:t>
              </a:r>
              <a:endParaRPr lang="ko-KR" altLang="en-US" sz="16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8784" y="2782422"/>
              <a:ext cx="3847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귀무가설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(H0)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두 모집단 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(On, Off)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평균이 같다</a:t>
              </a:r>
              <a:endPara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8784" y="3134577"/>
              <a:ext cx="4245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대립가설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(H1)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두 모집단 </a:t>
              </a:r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(On, Off)</a:t>
              </a: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평균이 같지 않다</a:t>
              </a:r>
              <a:endPara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6152" y="4435464"/>
            <a:ext cx="4439947" cy="1200329"/>
            <a:chOff x="7111149" y="4619881"/>
            <a:chExt cx="4439947" cy="1200329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111149" y="4631537"/>
              <a:ext cx="4416467" cy="11874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22726" y="4619881"/>
              <a:ext cx="44283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▣   </a:t>
              </a: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t-test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를 통해 나온  </a:t>
              </a:r>
              <a:r>
                <a:rPr lang="en-US" altLang="ko-KR" sz="1600" u="sng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p-value &lt; 0.05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∴  </a:t>
              </a:r>
              <a:r>
                <a:rPr lang="ko-KR" altLang="en-US" sz="16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귀무가설</a:t>
              </a: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(H0)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기각  </a:t>
              </a: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/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대립가설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(H1)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채택</a:t>
              </a: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    On, Off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의 </a:t>
              </a:r>
              <a:r>
                <a:rPr lang="ko-KR" altLang="en-US" sz="1600" u="sng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평균이 다르다고 판단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할 수 있음</a:t>
              </a:r>
              <a:endPara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9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3" y="1375381"/>
            <a:ext cx="2928796" cy="2371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62" y="1375381"/>
            <a:ext cx="2874224" cy="2371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10" y="3921284"/>
            <a:ext cx="2859879" cy="23473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76" y="3932424"/>
            <a:ext cx="2838310" cy="233201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618" y="1549119"/>
            <a:ext cx="2207970" cy="202443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711" y="1549119"/>
            <a:ext cx="2182639" cy="202443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618" y="4126088"/>
            <a:ext cx="2207970" cy="20131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4541" y="4120332"/>
            <a:ext cx="2174810" cy="20246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39540" y="1613364"/>
            <a:ext cx="626011" cy="144780"/>
          </a:xfrm>
          <a:prstGeom prst="roundRect">
            <a:avLst/>
          </a:prstGeom>
          <a:solidFill>
            <a:srgbClr val="F7075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87840" y="4137747"/>
            <a:ext cx="626011" cy="144780"/>
          </a:xfrm>
          <a:prstGeom prst="roundRect">
            <a:avLst/>
          </a:prstGeom>
          <a:solidFill>
            <a:srgbClr val="F7075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72400" y="2112680"/>
            <a:ext cx="969188" cy="156003"/>
          </a:xfrm>
          <a:prstGeom prst="roundRect">
            <a:avLst/>
          </a:prstGeom>
          <a:solidFill>
            <a:srgbClr val="F7075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6340" y="4676543"/>
            <a:ext cx="935248" cy="162157"/>
          </a:xfrm>
          <a:prstGeom prst="roundRect">
            <a:avLst/>
          </a:prstGeom>
          <a:solidFill>
            <a:srgbClr val="F7075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416539" y="2106525"/>
            <a:ext cx="932811" cy="169779"/>
          </a:xfrm>
          <a:prstGeom prst="roundRect">
            <a:avLst/>
          </a:prstGeom>
          <a:solidFill>
            <a:srgbClr val="F7075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416538" y="4684162"/>
            <a:ext cx="932811" cy="169779"/>
          </a:xfrm>
          <a:prstGeom prst="roundRect">
            <a:avLst/>
          </a:prstGeom>
          <a:solidFill>
            <a:srgbClr val="F7075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18709" y="3209904"/>
            <a:ext cx="133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p-value  :  </a:t>
            </a:r>
            <a:r>
              <a:rPr lang="en-US" altLang="ko-KR" sz="1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5.06e-06</a:t>
            </a:r>
            <a:endParaRPr lang="ko-KR" altLang="en-US" sz="10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8709" y="5749440"/>
            <a:ext cx="133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p-value  :  </a:t>
            </a:r>
            <a:r>
              <a:rPr lang="en-US" altLang="ko-KR" sz="1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0.0236</a:t>
            </a:r>
            <a:endParaRPr lang="ko-KR" altLang="en-US" sz="10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8834" y="3209904"/>
            <a:ext cx="133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p-value  :  </a:t>
            </a:r>
            <a:r>
              <a:rPr lang="en-US" altLang="ko-KR" sz="1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0.00576</a:t>
            </a:r>
            <a:endParaRPr lang="ko-KR" altLang="en-US" sz="10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6454" y="5746970"/>
            <a:ext cx="133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p-value  :  </a:t>
            </a:r>
            <a:r>
              <a:rPr lang="en-US" altLang="ko-KR" sz="1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3.40e-06</a:t>
            </a:r>
            <a:endParaRPr lang="ko-KR" altLang="en-US" sz="10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1" y="820044"/>
            <a:ext cx="4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visit_month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점수 분석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7115" y="1313411"/>
            <a:ext cx="5287923" cy="2450509"/>
          </a:xfrm>
          <a:prstGeom prst="roundRect">
            <a:avLst/>
          </a:prstGeom>
          <a:noFill/>
          <a:ln>
            <a:solidFill>
              <a:srgbClr val="D23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09391" y="3865658"/>
            <a:ext cx="5287923" cy="2450509"/>
          </a:xfrm>
          <a:prstGeom prst="roundRect">
            <a:avLst/>
          </a:prstGeom>
          <a:noFill/>
          <a:ln>
            <a:solidFill>
              <a:srgbClr val="D23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7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211956" y="-972"/>
            <a:ext cx="35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기초 통계분석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상관 분석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지표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2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33401" y="820044"/>
            <a:ext cx="25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전체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별 상관관계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6" y="1189376"/>
            <a:ext cx="5652306" cy="5094951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088966" y="1534586"/>
            <a:ext cx="4208032" cy="3885313"/>
          </a:xfrm>
          <a:prstGeom prst="roundRect">
            <a:avLst/>
          </a:prstGeom>
          <a:solidFill>
            <a:srgbClr val="DAE3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Fan Heiti Std B" panose="020B0700000000000000" pitchFamily="34" charset="-128"/>
              <a:ea typeface="Adobe 고딕 Std B" panose="020B0800000000000000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48891" y="3327549"/>
            <a:ext cx="1025335" cy="2034159"/>
          </a:xfrm>
          <a:prstGeom prst="rect">
            <a:avLst/>
          </a:prstGeom>
          <a:noFill/>
          <a:ln w="28575">
            <a:solidFill>
              <a:srgbClr val="F70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343908" y="1767687"/>
            <a:ext cx="385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① </a:t>
            </a: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visit_month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– </a:t>
            </a: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▶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updrs_1, 4  : 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약한 양의 상관관계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( 0.1, 0.17 )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43909" y="2519751"/>
            <a:ext cx="35042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② </a:t>
            </a: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간 상관관계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▶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updrs_1 - 2  : 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양의 상관관계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( 0.62 )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▶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updrs_2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 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양의 상관관계 </a:t>
            </a:r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0.82 )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43909" y="3635219"/>
            <a:ext cx="2600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③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NPX – </a:t>
            </a: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PeptideAbundance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▶ 양의 상관관계 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( 0.64 )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43908" y="4407135"/>
            <a:ext cx="3358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④ </a:t>
            </a: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– NPX  &amp;  </a:t>
            </a:r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PeptideAbundance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▶ 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상관관계가 거의 없다고 판단</a:t>
            </a:r>
            <a:endParaRPr lang="ko-KR" altLang="en-US" sz="1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211956" y="-972"/>
            <a:ext cx="35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기초 통계분석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상관 분석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지표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6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2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211956" y="-972"/>
            <a:ext cx="3532916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기초 통계분석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상관 분석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지표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0" name="그림 2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29" y="1840330"/>
            <a:ext cx="4680000" cy="1512000"/>
          </a:xfrm>
          <a:prstGeom prst="rect">
            <a:avLst/>
          </a:prstGeom>
        </p:spPr>
      </p:pic>
      <p:pic>
        <p:nvPicPr>
          <p:cNvPr id="31" name="그림 3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3079" y="1778825"/>
            <a:ext cx="4680000" cy="1512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377146" y="3645883"/>
            <a:ext cx="9205300" cy="384182"/>
            <a:chOff x="1594559" y="3017301"/>
            <a:chExt cx="8805382" cy="384182"/>
          </a:xfrm>
        </p:grpSpPr>
        <p:sp>
          <p:nvSpPr>
            <p:cNvPr id="33" name="TextBox 32"/>
            <p:cNvSpPr txBox="1"/>
            <p:nvPr/>
          </p:nvSpPr>
          <p:spPr>
            <a:xfrm>
              <a:off x="7211572" y="3017301"/>
              <a:ext cx="3188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updrs_4</a:t>
              </a:r>
              <a:r>
                <a:rPr lang="ko-KR" altLang="en-US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==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으로 설정</a:t>
              </a:r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94559" y="3032151"/>
              <a:ext cx="3188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updrs_4</a:t>
              </a:r>
              <a:r>
                <a:rPr lang="ko-KR" altLang="en-US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!= 0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으로 설정</a:t>
              </a:r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1155469" y="4632989"/>
            <a:ext cx="4217442" cy="9197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155469" y="4589658"/>
            <a:ext cx="4231178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평가지표 </a:t>
            </a: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MAE, MSE, R2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는 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UPDRS_4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값에 크게 영향을 받지 않음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857011" y="4589658"/>
            <a:ext cx="4255918" cy="963065"/>
            <a:chOff x="3786909" y="4235326"/>
            <a:chExt cx="4758725" cy="125688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786909" y="4291877"/>
              <a:ext cx="4661026" cy="1200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86913" y="4235326"/>
              <a:ext cx="4758721" cy="120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평가지표 </a:t>
              </a:r>
              <a:r>
                <a:rPr lang="en-US" altLang="ko-KR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SMAPE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는 </a:t>
              </a:r>
              <a:endPara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UPDRS_4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의 값에 크게 영향을 받음</a:t>
              </a:r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.</a:t>
              </a: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279111" y="1311110"/>
            <a:ext cx="4941884" cy="27517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3401" y="820044"/>
            <a:ext cx="25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평가지표 별 점수 비교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352522" y="-972"/>
            <a:ext cx="44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 러닝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분리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052" name="Picture 4" descr="Xgboost vs Catboost | ML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093" y="264623"/>
            <a:ext cx="3687389" cy="155015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605686" y="5192100"/>
            <a:ext cx="3829326" cy="1033421"/>
            <a:chOff x="5746062" y="2757329"/>
            <a:chExt cx="3878871" cy="1033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5746062" y="2757329"/>
              <a:ext cx="3869279" cy="1033421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14894" y="2786125"/>
              <a:ext cx="381003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3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. 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H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yper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arameter</a:t>
              </a:r>
              <a:endPara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</a:t>
              </a:r>
              <a:r>
                <a:rPr lang="ko-KR" altLang="en-US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파라미터가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최적화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가 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잘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되어있음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</a:t>
              </a:r>
              <a:r>
                <a:rPr lang="ko-KR" altLang="en-US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파라미터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튜닝에 크게 </a:t>
              </a:r>
              <a:r>
                <a:rPr lang="ko-KR" altLang="en-US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신경쓰지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않아도 됨 </a:t>
              </a:r>
              <a:endPara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34652" y="1706209"/>
            <a:ext cx="3829326" cy="1098599"/>
            <a:chOff x="315602" y="2890061"/>
            <a:chExt cx="4038648" cy="1098599"/>
          </a:xfrm>
          <a:solidFill>
            <a:srgbClr val="DAE3F3"/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404757" y="2890061"/>
              <a:ext cx="3936244" cy="109859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5602" y="2963382"/>
              <a:ext cx="40386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1.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균형 잡힌 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트리 구조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여서 </a:t>
              </a:r>
              <a:r>
                <a:rPr lang="ko-KR" altLang="en-US" sz="1200" dirty="0" err="1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오버피팅을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방지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endPara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 </a:t>
              </a:r>
              <a:r>
                <a:rPr lang="en-US" altLang="ko-KR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ight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GBM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: 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leaf-wise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 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XG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boost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 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대칭 트리</a:t>
              </a:r>
              <a:endPara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07827" y="2963014"/>
            <a:ext cx="3827186" cy="2078932"/>
            <a:chOff x="1291034" y="4203738"/>
            <a:chExt cx="4079943" cy="2078932"/>
          </a:xfrm>
          <a:solidFill>
            <a:srgbClr val="DAE3F3"/>
          </a:solidFill>
        </p:grpSpPr>
        <p:sp>
          <p:nvSpPr>
            <p:cNvPr id="21" name="모서리가 둥근 직사각형 20"/>
            <p:cNvSpPr/>
            <p:nvPr/>
          </p:nvSpPr>
          <p:spPr>
            <a:xfrm>
              <a:off x="1291034" y="4203738"/>
              <a:ext cx="4038648" cy="2078932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2329" y="4237589"/>
              <a:ext cx="4038648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2. </a:t>
              </a:r>
              <a:r>
                <a:rPr lang="en-US" altLang="ko-KR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rdered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B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oosting</a:t>
              </a:r>
              <a:endPara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5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기존의 </a:t>
              </a:r>
              <a:r>
                <a:rPr lang="ko-KR" altLang="en-US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부스팅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모든 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훈련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데이터를 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대상으로 </a:t>
              </a:r>
              <a:r>
                <a:rPr lang="ko-KR" altLang="en-US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잔차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계산 </a:t>
              </a:r>
              <a:endPara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5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</a:t>
              </a:r>
              <a:r>
                <a:rPr lang="ko-KR" altLang="en-US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Catboost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는 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일부만 가지고 </a:t>
              </a:r>
              <a:r>
                <a:rPr lang="ko-KR" altLang="en-US" sz="1200" dirty="0" err="1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잔차를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계산</a:t>
              </a:r>
              <a:endParaRPr lang="en-US" altLang="ko-KR" sz="12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이 값으로 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모델을 만들고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,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데이터의 </a:t>
              </a:r>
              <a:r>
                <a:rPr lang="ko-KR" altLang="en-US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잔차는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이 모델로 예측한 값을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사용</a:t>
              </a:r>
              <a:endPara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9578" y="3774660"/>
            <a:ext cx="6278545" cy="1032419"/>
            <a:chOff x="504639" y="3754763"/>
            <a:chExt cx="5006430" cy="1032419"/>
          </a:xfrm>
        </p:grpSpPr>
        <p:sp>
          <p:nvSpPr>
            <p:cNvPr id="25" name="TextBox 24"/>
            <p:cNvSpPr txBox="1"/>
            <p:nvPr/>
          </p:nvSpPr>
          <p:spPr>
            <a:xfrm>
              <a:off x="504639" y="3754763"/>
              <a:ext cx="4965135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📌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6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XGBoost</a:t>
              </a:r>
              <a:endPara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934" y="4168230"/>
              <a:ext cx="4965135" cy="61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레벨 별 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나무 성장 전략을 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사용하여 나무를 한 번에 한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레벨 씩 성장시키는 기법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균형 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잡히고 대칭적인 트리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를 만드는 것이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목표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9579" y="4931378"/>
            <a:ext cx="6653845" cy="1044054"/>
            <a:chOff x="504640" y="4790059"/>
            <a:chExt cx="5305689" cy="1044054"/>
          </a:xfrm>
        </p:grpSpPr>
        <p:sp>
          <p:nvSpPr>
            <p:cNvPr id="28" name="TextBox 27"/>
            <p:cNvSpPr txBox="1"/>
            <p:nvPr/>
          </p:nvSpPr>
          <p:spPr>
            <a:xfrm>
              <a:off x="504640" y="4790059"/>
              <a:ext cx="5264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📌  </a:t>
              </a:r>
              <a:r>
                <a:rPr lang="en-US" altLang="ko-KR" sz="16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LightGBM</a:t>
              </a:r>
              <a:endPara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935" y="5215161"/>
              <a:ext cx="5264394" cy="61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잎 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단위 트리 성장 전략을 사용하여 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가장 높은 이득을 가진 잎 노드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를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확장하는 기법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▶ 더 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복잡하고 </a:t>
              </a:r>
              <a:r>
                <a:rPr lang="ko-KR" altLang="en-US" sz="1200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비대칭적인 트리</a:t>
              </a:r>
              <a:r>
                <a:rPr lang="ko-KR" alt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를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생성 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데이터가 작을 때 효과적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) </a:t>
              </a: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6" r="4547" b="3740"/>
          <a:stretch/>
        </p:blipFill>
        <p:spPr>
          <a:xfrm>
            <a:off x="297052" y="1504604"/>
            <a:ext cx="6959855" cy="202875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29578" y="922721"/>
            <a:ext cx="297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모델별</a:t>
            </a:r>
            <a:r>
              <a:rPr lang="ko-KR" altLang="en-US" b="1" dirty="0" smtClean="0">
                <a:latin typeface="Adobe Fan Heiti Std B" panose="020B0700000000000000" pitchFamily="34" charset="-128"/>
                <a:ea typeface="Adobe 고딕 Std B" panose="020B0800000000000000" pitchFamily="34" charset="-127"/>
              </a:rPr>
              <a:t> 트리 성장 전략 비교 </a:t>
            </a:r>
            <a:endParaRPr lang="en-US" altLang="ko-KR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4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1889" y="1449238"/>
            <a:ext cx="2216496" cy="21146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grpSp>
        <p:nvGrpSpPr>
          <p:cNvPr id="6" name="그룹 5"/>
          <p:cNvGrpSpPr/>
          <p:nvPr/>
        </p:nvGrpSpPr>
        <p:grpSpPr>
          <a:xfrm>
            <a:off x="1000792" y="5284856"/>
            <a:ext cx="1141659" cy="976324"/>
            <a:chOff x="5534692" y="684281"/>
            <a:chExt cx="1141659" cy="976324"/>
          </a:xfrm>
          <a:noFill/>
        </p:grpSpPr>
        <p:grpSp>
          <p:nvGrpSpPr>
            <p:cNvPr id="19" name="그룹 18"/>
            <p:cNvGrpSpPr/>
            <p:nvPr/>
          </p:nvGrpSpPr>
          <p:grpSpPr>
            <a:xfrm>
              <a:off x="5610755" y="684281"/>
              <a:ext cx="989539" cy="521022"/>
              <a:chOff x="2495179" y="3939309"/>
              <a:chExt cx="989539" cy="521022"/>
            </a:xfrm>
            <a:grpFill/>
          </p:grpSpPr>
          <p:cxnSp>
            <p:nvCxnSpPr>
              <p:cNvPr id="71" name="직선 연결선 70"/>
              <p:cNvCxnSpPr/>
              <p:nvPr/>
            </p:nvCxnSpPr>
            <p:spPr>
              <a:xfrm flipH="1">
                <a:off x="2495179" y="4460331"/>
                <a:ext cx="98953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21284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01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34692" y="1383606"/>
              <a:ext cx="114165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개요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28729" y="5263341"/>
            <a:ext cx="1362873" cy="988314"/>
            <a:chOff x="9015179" y="672291"/>
            <a:chExt cx="1362873" cy="988314"/>
          </a:xfrm>
          <a:noFill/>
        </p:grpSpPr>
        <p:grpSp>
          <p:nvGrpSpPr>
            <p:cNvPr id="20" name="그룹 19"/>
            <p:cNvGrpSpPr/>
            <p:nvPr/>
          </p:nvGrpSpPr>
          <p:grpSpPr>
            <a:xfrm>
              <a:off x="9202001" y="672291"/>
              <a:ext cx="989229" cy="542794"/>
              <a:chOff x="4650861" y="3939309"/>
              <a:chExt cx="989229" cy="542794"/>
            </a:xfrm>
            <a:grpFill/>
          </p:grpSpPr>
          <p:cxnSp>
            <p:nvCxnSpPr>
              <p:cNvPr id="72" name="직선 연결선 71"/>
              <p:cNvCxnSpPr/>
              <p:nvPr/>
            </p:nvCxnSpPr>
            <p:spPr>
              <a:xfrm flipH="1">
                <a:off x="4650861" y="4482103"/>
                <a:ext cx="98922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876811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015179" y="1383606"/>
              <a:ext cx="136287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절차 및 방법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81956" y="5276021"/>
            <a:ext cx="1021434" cy="983127"/>
            <a:chOff x="1989438" y="3703706"/>
            <a:chExt cx="1021434" cy="983127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006549" y="3703706"/>
              <a:ext cx="988918" cy="530354"/>
              <a:chOff x="6806543" y="3939309"/>
              <a:chExt cx="988918" cy="530354"/>
            </a:xfrm>
            <a:grpFill/>
          </p:grpSpPr>
          <p:cxnSp>
            <p:nvCxnSpPr>
              <p:cNvPr id="73" name="직선 연결선 72"/>
              <p:cNvCxnSpPr/>
              <p:nvPr/>
            </p:nvCxnSpPr>
            <p:spPr>
              <a:xfrm flipH="1">
                <a:off x="6806543" y="4469663"/>
                <a:ext cx="988918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032338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04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98943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80808" y="5267588"/>
            <a:ext cx="1021434" cy="1000395"/>
            <a:chOff x="5594808" y="3686438"/>
            <a:chExt cx="1021434" cy="1000395"/>
          </a:xfrm>
          <a:noFill/>
        </p:grpSpPr>
        <p:grpSp>
          <p:nvGrpSpPr>
            <p:cNvPr id="22" name="그룹 21"/>
            <p:cNvGrpSpPr/>
            <p:nvPr/>
          </p:nvGrpSpPr>
          <p:grpSpPr>
            <a:xfrm>
              <a:off x="5620744" y="3686438"/>
              <a:ext cx="969557" cy="542794"/>
              <a:chOff x="8981275" y="3939309"/>
              <a:chExt cx="969557" cy="542794"/>
            </a:xfrm>
            <a:grpFill/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8981275" y="4482103"/>
                <a:ext cx="969557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197389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05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59480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Ⅱ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85719" y="5275331"/>
            <a:ext cx="948486" cy="983127"/>
            <a:chOff x="9242744" y="3703706"/>
            <a:chExt cx="948486" cy="983127"/>
          </a:xfrm>
          <a:noFill/>
        </p:grpSpPr>
        <p:grpSp>
          <p:nvGrpSpPr>
            <p:cNvPr id="23" name="그룹 22"/>
            <p:cNvGrpSpPr/>
            <p:nvPr/>
          </p:nvGrpSpPr>
          <p:grpSpPr>
            <a:xfrm>
              <a:off x="9242744" y="3703706"/>
              <a:ext cx="948486" cy="530354"/>
              <a:chOff x="11167048" y="3939309"/>
              <a:chExt cx="948486" cy="530354"/>
            </a:xfrm>
            <a:grpFill/>
          </p:grpSpPr>
          <p:cxnSp>
            <p:nvCxnSpPr>
              <p:cNvPr id="75" name="직선 연결선 74"/>
              <p:cNvCxnSpPr/>
              <p:nvPr/>
            </p:nvCxnSpPr>
            <p:spPr>
              <a:xfrm flipH="1">
                <a:off x="11167048" y="4469663"/>
                <a:ext cx="948486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1372627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06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300046" y="4409834"/>
              <a:ext cx="83388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의견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25372" y="498744"/>
            <a:ext cx="5334600" cy="4603606"/>
            <a:chOff x="3425372" y="441594"/>
            <a:chExt cx="5334600" cy="4603606"/>
          </a:xfrm>
        </p:grpSpPr>
        <p:grpSp>
          <p:nvGrpSpPr>
            <p:cNvPr id="44" name="Google Shape;515;p41"/>
            <p:cNvGrpSpPr/>
            <p:nvPr/>
          </p:nvGrpSpPr>
          <p:grpSpPr>
            <a:xfrm>
              <a:off x="3425372" y="441594"/>
              <a:ext cx="5334600" cy="4603606"/>
              <a:chOff x="1896200" y="539994"/>
              <a:chExt cx="5334600" cy="46036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5" name="Google Shape;516;p41"/>
              <p:cNvGrpSpPr/>
              <p:nvPr/>
            </p:nvGrpSpPr>
            <p:grpSpPr>
              <a:xfrm>
                <a:off x="1896200" y="539994"/>
                <a:ext cx="5334600" cy="4603606"/>
                <a:chOff x="1896200" y="539994"/>
                <a:chExt cx="5334600" cy="4603606"/>
              </a:xfrm>
            </p:grpSpPr>
            <p:sp>
              <p:nvSpPr>
                <p:cNvPr id="48" name="Google Shape;517;p41"/>
                <p:cNvSpPr/>
                <p:nvPr/>
              </p:nvSpPr>
              <p:spPr>
                <a:xfrm>
                  <a:off x="1896200" y="1069900"/>
                  <a:ext cx="5334600" cy="4073700"/>
                </a:xfrm>
                <a:prstGeom prst="rect">
                  <a:avLst/>
                </a:prstGeom>
                <a:solidFill>
                  <a:srgbClr val="0000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8;p41"/>
                <p:cNvSpPr/>
                <p:nvPr/>
              </p:nvSpPr>
              <p:spPr>
                <a:xfrm>
                  <a:off x="2269146" y="1332025"/>
                  <a:ext cx="4613100" cy="38115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9;p41"/>
                <p:cNvSpPr/>
                <p:nvPr/>
              </p:nvSpPr>
              <p:spPr>
                <a:xfrm>
                  <a:off x="3685012" y="539994"/>
                  <a:ext cx="1778237" cy="98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0" h="6655" extrusionOk="0">
                      <a:moveTo>
                        <a:pt x="2114" y="1"/>
                      </a:moveTo>
                      <a:lnTo>
                        <a:pt x="2114" y="2470"/>
                      </a:lnTo>
                      <a:lnTo>
                        <a:pt x="0" y="2470"/>
                      </a:lnTo>
                      <a:lnTo>
                        <a:pt x="0" y="6654"/>
                      </a:lnTo>
                      <a:lnTo>
                        <a:pt x="11990" y="6654"/>
                      </a:lnTo>
                      <a:lnTo>
                        <a:pt x="11990" y="2470"/>
                      </a:lnTo>
                      <a:lnTo>
                        <a:pt x="9897" y="2470"/>
                      </a:lnTo>
                      <a:lnTo>
                        <a:pt x="9897" y="1"/>
                      </a:lnTo>
                      <a:close/>
                    </a:path>
                  </a:pathLst>
                </a:custGeom>
                <a:solidFill>
                  <a:srgbClr val="000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520;p41"/>
              <p:cNvSpPr/>
              <p:nvPr/>
            </p:nvSpPr>
            <p:spPr>
              <a:xfrm>
                <a:off x="3686900" y="905600"/>
                <a:ext cx="1777500" cy="164400"/>
              </a:xfrm>
              <a:prstGeom prst="rect">
                <a:avLst/>
              </a:prstGeom>
              <a:solidFill>
                <a:srgbClr val="000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18500" y="1579594"/>
              <a:ext cx="2148345" cy="2204456"/>
              <a:chOff x="1425980" y="684281"/>
              <a:chExt cx="2148345" cy="220445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006549" y="684281"/>
                <a:ext cx="987206" cy="521022"/>
                <a:chOff x="216439" y="2184856"/>
                <a:chExt cx="987206" cy="521022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216439" y="2705878"/>
                  <a:ext cx="987206" cy="0"/>
                </a:xfrm>
                <a:prstGeom prst="line">
                  <a:avLst/>
                </a:prstGeom>
                <a:ln w="57150">
                  <a:solidFill>
                    <a:srgbClr val="00008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1378" y="2184856"/>
                  <a:ext cx="5373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 smtClean="0">
                      <a:solidFill>
                        <a:srgbClr val="000070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01</a:t>
                  </a:r>
                  <a:endParaRPr lang="ko-KR" altLang="en-US" sz="2400" dirty="0">
                    <a:solidFill>
                      <a:srgbClr val="000070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425980" y="1383606"/>
                <a:ext cx="21483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프로젝트 팀 </a:t>
                </a:r>
                <a:r>
                  <a:rPr lang="ko-KR" altLang="en-US" sz="2000" dirty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구성 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11502" y="1858840"/>
                <a:ext cx="1377300" cy="102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팀 구성 및 역할</a:t>
                </a:r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개발 환경</a:t>
                </a:r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프로젝트 기간</a:t>
                </a:r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5010" y="142602"/>
            <a:ext cx="166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r>
              <a:rPr lang="en-US" altLang="ko-KR" sz="2400" u="sng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52522" y="-972"/>
            <a:ext cx="44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 러닝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분리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46" y="1312763"/>
            <a:ext cx="5959212" cy="361507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684494" y="5710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879790" y="5092575"/>
            <a:ext cx="5599168" cy="738664"/>
            <a:chOff x="2422551" y="5342539"/>
            <a:chExt cx="7378674" cy="73866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422551" y="5342539"/>
              <a:ext cx="7378674" cy="7386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2551" y="5391744"/>
              <a:ext cx="73786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예측 값 과 실제 값을 50개씩 랜덤 추출 </a:t>
              </a:r>
            </a:p>
            <a:p>
              <a:pPr algn="ctr"/>
              <a:r>
                <a:rPr lang="ko-KR" altLang="en-US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전반적으로 </a:t>
              </a:r>
              <a:r>
                <a:rPr lang="ko-KR" altLang="en-US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실제 값 </a:t>
              </a:r>
              <a:r>
                <a:rPr lang="ko-KR" altLang="en-US" dirty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과 </a:t>
              </a:r>
              <a:r>
                <a:rPr lang="ko-KR" altLang="en-US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근접한 수준</a:t>
              </a:r>
              <a:r>
                <a:rPr lang="ko-KR" altLang="en-US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으로 나타남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3" y="1464445"/>
            <a:ext cx="4440419" cy="331170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29578" y="922721"/>
            <a:ext cx="297839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훈련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데이터 분리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30531" y="5087275"/>
            <a:ext cx="3489094" cy="7386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415886" y="5130877"/>
            <a:ext cx="3525124" cy="69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random_state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시드값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고정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ts val="2400"/>
              </a:lnSpc>
            </a:pP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k-fold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5) :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교차검증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20959" y="902765"/>
            <a:ext cx="297839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실제 값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예측 값 확인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52522" y="-972"/>
            <a:ext cx="44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 러닝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분리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8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40936" y="1971314"/>
            <a:ext cx="2703121" cy="858016"/>
            <a:chOff x="352862" y="2890061"/>
            <a:chExt cx="4038648" cy="109859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04757" y="2890061"/>
              <a:ext cx="3936245" cy="10985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2862" y="2941173"/>
              <a:ext cx="4038648" cy="10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임상 데이터</a:t>
              </a:r>
              <a:endPara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피처 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en-US" altLang="ko-KR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, </a:t>
              </a:r>
              <a:r>
                <a:rPr lang="en-US" altLang="ko-KR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month_offset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조건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UPDRS_4 != 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0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11312" y="1961976"/>
            <a:ext cx="2703121" cy="858016"/>
            <a:chOff x="352862" y="2890061"/>
            <a:chExt cx="4038648" cy="1098599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4757" y="2890061"/>
              <a:ext cx="3936245" cy="10985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2862" y="2941173"/>
              <a:ext cx="4038648" cy="10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임상 데이터</a:t>
              </a:r>
              <a:endPara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피처 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en-US" altLang="ko-KR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, </a:t>
              </a:r>
              <a:r>
                <a:rPr lang="en-US" altLang="ko-KR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month_offset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조건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UPDRS_4 == 0</a:t>
              </a:r>
              <a:endPara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49" name="그림 4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7" y="3022396"/>
            <a:ext cx="2700000" cy="2700000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90" y="3075170"/>
            <a:ext cx="2700000" cy="27000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13367" y="3101264"/>
            <a:ext cx="2700000" cy="2700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899785" y="594641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= 69.42</a:t>
            </a:r>
            <a:endParaRPr lang="ko-KR" altLang="en-US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99013" y="5927262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= 69.52</a:t>
            </a:r>
            <a:endParaRPr lang="ko-KR" altLang="en-US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05876" y="5927262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= 95.76</a:t>
            </a:r>
            <a:endParaRPr lang="ko-KR" altLang="en-US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343498" y="1971181"/>
            <a:ext cx="2703121" cy="858016"/>
            <a:chOff x="365282" y="2890061"/>
            <a:chExt cx="4038648" cy="1098599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04757" y="2890061"/>
              <a:ext cx="3936244" cy="10985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5282" y="2930529"/>
              <a:ext cx="4038648" cy="100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임상 데이터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+ </a:t>
              </a: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임상 데이터</a:t>
              </a:r>
              <a:endPara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피처 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en-US" altLang="ko-KR" sz="12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visit_month</a:t>
              </a:r>
              <a:r>
                <a:rPr lang="en-US" altLang="ko-KR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, </a:t>
              </a:r>
              <a:r>
                <a:rPr lang="en-US" altLang="ko-KR" sz="12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month_offset</a:t>
              </a:r>
              <a:endPara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조건</a:t>
              </a:r>
              <a:r>
                <a:rPr lang="en-US" altLang="ko-KR" sz="12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UPDRS_4 == 0</a:t>
              </a:r>
              <a:endPara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813037" y="158031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483413" y="15726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06947" y="157661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29578" y="922721"/>
            <a:ext cx="2978393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CatBoost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0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352522" y="-972"/>
            <a:ext cx="44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 러닝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분리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4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83413" y="15726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813037" y="158031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306947" y="157661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144" y="2896292"/>
            <a:ext cx="2700000" cy="270141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46" y="2897707"/>
            <a:ext cx="2700000" cy="2700000"/>
          </a:xfrm>
          <a:prstGeom prst="rect">
            <a:avLst/>
          </a:prstGeom>
        </p:spPr>
      </p:pic>
      <p:pic>
        <p:nvPicPr>
          <p:cNvPr id="74" name="그림 7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10251" y="2897707"/>
            <a:ext cx="2700000" cy="2700000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940937" y="1961803"/>
            <a:ext cx="2703121" cy="593207"/>
            <a:chOff x="352863" y="2890061"/>
            <a:chExt cx="4038648" cy="109859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04757" y="2890061"/>
              <a:ext cx="3936245" cy="10985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2863" y="3146134"/>
              <a:ext cx="4038648" cy="59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피처 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medication on/off 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646046" y="1961803"/>
            <a:ext cx="2703121" cy="583870"/>
            <a:chOff x="404757" y="2890061"/>
            <a:chExt cx="4038648" cy="1098599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04757" y="2890061"/>
              <a:ext cx="3936245" cy="10985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757" y="3150229"/>
              <a:ext cx="4038648" cy="60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피처 </a:t>
              </a:r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protein CV TOP 10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369919" y="1988966"/>
            <a:ext cx="2703121" cy="565911"/>
            <a:chOff x="404757" y="2890061"/>
            <a:chExt cx="4038648" cy="1098599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04757" y="2890061"/>
              <a:ext cx="3936244" cy="10985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4757" y="3124899"/>
              <a:ext cx="4038648" cy="62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ko-KR" altLang="en-US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추가 피처 </a:t>
              </a:r>
              <a:r>
                <a:rPr lang="en-US" altLang="ko-KR" sz="14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en-US" altLang="ko-KR" sz="14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peptide CV TOP 10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9578" y="922721"/>
            <a:ext cx="297839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CatBoost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899785" y="594641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= 69.56</a:t>
            </a:r>
            <a:endParaRPr lang="ko-KR" altLang="en-US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99012" y="592726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= 69.48</a:t>
            </a:r>
            <a:endParaRPr lang="ko-KR" altLang="en-US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05877" y="5927262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= </a:t>
            </a: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67.62</a:t>
            </a:r>
            <a:endParaRPr lang="ko-KR" altLang="en-US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0627" y="527718"/>
            <a:ext cx="4739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▶ 공통 사항</a:t>
            </a:r>
            <a:endParaRPr lang="en-US" altLang="ko-KR" sz="11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</a:t>
            </a:r>
            <a:r>
              <a:rPr lang="ko-KR" altLang="en-US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임상 데이터</a:t>
            </a:r>
            <a:r>
              <a: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피처 </a:t>
            </a:r>
            <a:r>
              <a: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11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visit_month</a:t>
            </a:r>
            <a:r>
              <a: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en-US" altLang="ko-KR" sz="11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month_offset</a:t>
            </a:r>
            <a:r>
              <a: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 </a:t>
            </a:r>
            <a:r>
              <a:rPr lang="ko-KR" altLang="en-US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조건 </a:t>
            </a:r>
            <a:r>
              <a:rPr lang="en-US" altLang="ko-KR" sz="11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UPDRS_4 == 0 </a:t>
            </a:r>
          </a:p>
        </p:txBody>
      </p:sp>
    </p:spTree>
    <p:extLst>
      <p:ext uri="{BB962C8B-B14F-4D97-AF65-F5344CB8AC3E}">
        <p14:creationId xmlns:p14="http://schemas.microsoft.com/office/powerpoint/2010/main" val="21471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52522" y="-972"/>
            <a:ext cx="440168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 러닝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분리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75844" y="4375120"/>
            <a:ext cx="3538148" cy="12537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43" y="1551277"/>
            <a:ext cx="7191310" cy="43027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89929" y="4529151"/>
            <a:ext cx="307968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</a:t>
            </a:r>
            <a:r>
              <a:rPr lang="ko-KR" altLang="en-US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평가지표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확인했을 때 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ts val="26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약물복용여부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 모델의 성능에 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ts val="26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가장 많은 영향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미침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5370" y="1794780"/>
            <a:ext cx="353814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Constant UPDRS 4 : 69.5178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Supplemental Data : 69.4233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Medication State : 67.6184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Protein Data : 69.5638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Peptide Data : 69.5638 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578" y="922721"/>
            <a:ext cx="3759789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CatBoost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별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SMAPE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점수 예측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7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71" y="3374817"/>
            <a:ext cx="8952887" cy="1215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71" y="1391122"/>
            <a:ext cx="8843603" cy="152155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84583" y="2525272"/>
            <a:ext cx="700563" cy="297110"/>
          </a:xfrm>
          <a:prstGeom prst="rect">
            <a:avLst/>
          </a:prstGeom>
          <a:noFill/>
          <a:ln w="28575">
            <a:solidFill>
              <a:srgbClr val="F70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84021" y="3448769"/>
            <a:ext cx="470694" cy="297110"/>
          </a:xfrm>
          <a:prstGeom prst="rect">
            <a:avLst/>
          </a:prstGeom>
          <a:noFill/>
          <a:ln w="28575">
            <a:solidFill>
              <a:srgbClr val="F70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318911" y="3482385"/>
            <a:ext cx="553475" cy="297110"/>
          </a:xfrm>
          <a:prstGeom prst="rect">
            <a:avLst/>
          </a:prstGeom>
          <a:noFill/>
          <a:ln w="28575">
            <a:solidFill>
              <a:srgbClr val="F70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16200000">
            <a:off x="4399510" y="5024895"/>
            <a:ext cx="556953" cy="669175"/>
          </a:xfrm>
          <a:prstGeom prst="downArrow">
            <a:avLst/>
          </a:prstGeom>
          <a:solidFill>
            <a:schemeClr val="bg1">
              <a:lumMod val="6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533836" y="4763497"/>
            <a:ext cx="2847945" cy="1163845"/>
            <a:chOff x="404757" y="2843374"/>
            <a:chExt cx="4038648" cy="1163845"/>
          </a:xfrm>
          <a:solidFill>
            <a:srgbClr val="DAE3F3"/>
          </a:solidFill>
        </p:grpSpPr>
        <p:sp>
          <p:nvSpPr>
            <p:cNvPr id="19" name="모서리가 둥근 직사각형 18"/>
            <p:cNvSpPr/>
            <p:nvPr/>
          </p:nvSpPr>
          <p:spPr>
            <a:xfrm>
              <a:off x="404757" y="2890061"/>
              <a:ext cx="3936244" cy="109859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고딕 Std B" panose="020B0800000000000000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757" y="2843374"/>
              <a:ext cx="4038648" cy="11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최종 </a:t>
              </a: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SCORE =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56.0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1,788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 중 </a:t>
              </a:r>
              <a:r>
                <a:rPr lang="en-US" altLang="ko-KR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450 </a:t>
              </a:r>
              <a:r>
                <a:rPr lang="ko-KR" altLang="en-US" sz="16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등 </a:t>
              </a:r>
              <a:endPara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상위 약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25 %</a:t>
              </a:r>
              <a:endParaRPr lang="ko-KR" altLang="en-US" sz="16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352522" y="-972"/>
            <a:ext cx="440168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 러닝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분리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생성 및 학습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4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1196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578" y="922721"/>
            <a:ext cx="1243593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제출 결과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0792" y="5284856"/>
            <a:ext cx="1141659" cy="976324"/>
            <a:chOff x="5534692" y="684281"/>
            <a:chExt cx="1141659" cy="976324"/>
          </a:xfrm>
          <a:noFill/>
        </p:grpSpPr>
        <p:grpSp>
          <p:nvGrpSpPr>
            <p:cNvPr id="19" name="그룹 18"/>
            <p:cNvGrpSpPr/>
            <p:nvPr/>
          </p:nvGrpSpPr>
          <p:grpSpPr>
            <a:xfrm>
              <a:off x="5610755" y="684281"/>
              <a:ext cx="989539" cy="521022"/>
              <a:chOff x="2495179" y="3939309"/>
              <a:chExt cx="989539" cy="521022"/>
            </a:xfrm>
            <a:grpFill/>
          </p:grpSpPr>
          <p:cxnSp>
            <p:nvCxnSpPr>
              <p:cNvPr id="71" name="직선 연결선 70"/>
              <p:cNvCxnSpPr/>
              <p:nvPr/>
            </p:nvCxnSpPr>
            <p:spPr>
              <a:xfrm flipH="1">
                <a:off x="2495179" y="4460331"/>
                <a:ext cx="98953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21284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01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34692" y="1383606"/>
              <a:ext cx="114165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개요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28731" y="5263341"/>
            <a:ext cx="1362874" cy="988314"/>
            <a:chOff x="9015181" y="672291"/>
            <a:chExt cx="1362874" cy="988314"/>
          </a:xfrm>
          <a:noFill/>
        </p:grpSpPr>
        <p:grpSp>
          <p:nvGrpSpPr>
            <p:cNvPr id="20" name="그룹 19"/>
            <p:cNvGrpSpPr/>
            <p:nvPr/>
          </p:nvGrpSpPr>
          <p:grpSpPr>
            <a:xfrm>
              <a:off x="9202001" y="672291"/>
              <a:ext cx="989229" cy="542794"/>
              <a:chOff x="4650861" y="3939309"/>
              <a:chExt cx="989229" cy="542794"/>
            </a:xfrm>
            <a:grpFill/>
          </p:grpSpPr>
          <p:cxnSp>
            <p:nvCxnSpPr>
              <p:cNvPr id="72" name="직선 연결선 71"/>
              <p:cNvCxnSpPr/>
              <p:nvPr/>
            </p:nvCxnSpPr>
            <p:spPr>
              <a:xfrm flipH="1">
                <a:off x="4650861" y="4482103"/>
                <a:ext cx="98922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876811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015181" y="1383606"/>
              <a:ext cx="136287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팀원 구성 및 역할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51125" y="5276021"/>
            <a:ext cx="1483098" cy="983127"/>
            <a:chOff x="1758607" y="3703706"/>
            <a:chExt cx="1483098" cy="983127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006549" y="3703706"/>
              <a:ext cx="988918" cy="530354"/>
              <a:chOff x="6806543" y="3939309"/>
              <a:chExt cx="988918" cy="530354"/>
            </a:xfrm>
            <a:grpFill/>
          </p:grpSpPr>
          <p:cxnSp>
            <p:nvCxnSpPr>
              <p:cNvPr id="73" name="직선 연결선 72"/>
              <p:cNvCxnSpPr/>
              <p:nvPr/>
            </p:nvCxnSpPr>
            <p:spPr>
              <a:xfrm flipH="1">
                <a:off x="6806543" y="4469663"/>
                <a:ext cx="988918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032338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758607" y="4409834"/>
              <a:ext cx="148309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수행 절차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80808" y="5267588"/>
            <a:ext cx="1021434" cy="1000395"/>
            <a:chOff x="5594808" y="3686438"/>
            <a:chExt cx="1021434" cy="1000395"/>
          </a:xfrm>
          <a:noFill/>
        </p:grpSpPr>
        <p:grpSp>
          <p:nvGrpSpPr>
            <p:cNvPr id="22" name="그룹 21"/>
            <p:cNvGrpSpPr/>
            <p:nvPr/>
          </p:nvGrpSpPr>
          <p:grpSpPr>
            <a:xfrm>
              <a:off x="5620744" y="3686438"/>
              <a:ext cx="969557" cy="542794"/>
              <a:chOff x="8981275" y="3939309"/>
              <a:chExt cx="969557" cy="542794"/>
            </a:xfrm>
            <a:grpFill/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8981275" y="4482103"/>
                <a:ext cx="969557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197389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04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59480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Ⅰ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85719" y="5275331"/>
            <a:ext cx="948486" cy="983127"/>
            <a:chOff x="9242744" y="3703706"/>
            <a:chExt cx="948486" cy="983127"/>
          </a:xfrm>
          <a:noFill/>
        </p:grpSpPr>
        <p:grpSp>
          <p:nvGrpSpPr>
            <p:cNvPr id="23" name="그룹 22"/>
            <p:cNvGrpSpPr/>
            <p:nvPr/>
          </p:nvGrpSpPr>
          <p:grpSpPr>
            <a:xfrm>
              <a:off x="9242744" y="3703706"/>
              <a:ext cx="948486" cy="530354"/>
              <a:chOff x="11167048" y="3939309"/>
              <a:chExt cx="948486" cy="530354"/>
            </a:xfrm>
            <a:grpFill/>
          </p:grpSpPr>
          <p:cxnSp>
            <p:nvCxnSpPr>
              <p:cNvPr id="75" name="직선 연결선 74"/>
              <p:cNvCxnSpPr/>
              <p:nvPr/>
            </p:nvCxnSpPr>
            <p:spPr>
              <a:xfrm flipH="1">
                <a:off x="11167048" y="4469663"/>
                <a:ext cx="948486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1372627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06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300046" y="4409834"/>
              <a:ext cx="83388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의견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25372" y="498744"/>
            <a:ext cx="5334600" cy="4603606"/>
            <a:chOff x="3425372" y="441594"/>
            <a:chExt cx="5334600" cy="4603606"/>
          </a:xfrm>
        </p:grpSpPr>
        <p:grpSp>
          <p:nvGrpSpPr>
            <p:cNvPr id="44" name="Google Shape;515;p41"/>
            <p:cNvGrpSpPr/>
            <p:nvPr/>
          </p:nvGrpSpPr>
          <p:grpSpPr>
            <a:xfrm>
              <a:off x="3425372" y="441594"/>
              <a:ext cx="5334600" cy="4603606"/>
              <a:chOff x="1896200" y="539994"/>
              <a:chExt cx="5334600" cy="46036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5" name="Google Shape;516;p41"/>
              <p:cNvGrpSpPr/>
              <p:nvPr/>
            </p:nvGrpSpPr>
            <p:grpSpPr>
              <a:xfrm>
                <a:off x="1896200" y="539994"/>
                <a:ext cx="5334600" cy="4603606"/>
                <a:chOff x="1896200" y="539994"/>
                <a:chExt cx="5334600" cy="4603606"/>
              </a:xfrm>
            </p:grpSpPr>
            <p:sp>
              <p:nvSpPr>
                <p:cNvPr id="48" name="Google Shape;517;p41"/>
                <p:cNvSpPr/>
                <p:nvPr/>
              </p:nvSpPr>
              <p:spPr>
                <a:xfrm>
                  <a:off x="1896200" y="1069900"/>
                  <a:ext cx="5334600" cy="4073700"/>
                </a:xfrm>
                <a:prstGeom prst="rect">
                  <a:avLst/>
                </a:prstGeom>
                <a:solidFill>
                  <a:srgbClr val="0000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8;p41"/>
                <p:cNvSpPr/>
                <p:nvPr/>
              </p:nvSpPr>
              <p:spPr>
                <a:xfrm>
                  <a:off x="2288196" y="1332100"/>
                  <a:ext cx="4613100" cy="38115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9;p41"/>
                <p:cNvSpPr/>
                <p:nvPr/>
              </p:nvSpPr>
              <p:spPr>
                <a:xfrm>
                  <a:off x="3685012" y="539994"/>
                  <a:ext cx="1778237" cy="98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0" h="6655" extrusionOk="0">
                      <a:moveTo>
                        <a:pt x="2114" y="1"/>
                      </a:moveTo>
                      <a:lnTo>
                        <a:pt x="2114" y="2470"/>
                      </a:lnTo>
                      <a:lnTo>
                        <a:pt x="0" y="2470"/>
                      </a:lnTo>
                      <a:lnTo>
                        <a:pt x="0" y="6654"/>
                      </a:lnTo>
                      <a:lnTo>
                        <a:pt x="11990" y="6654"/>
                      </a:lnTo>
                      <a:lnTo>
                        <a:pt x="11990" y="2470"/>
                      </a:lnTo>
                      <a:lnTo>
                        <a:pt x="9897" y="2470"/>
                      </a:lnTo>
                      <a:lnTo>
                        <a:pt x="9897" y="1"/>
                      </a:lnTo>
                      <a:close/>
                    </a:path>
                  </a:pathLst>
                </a:custGeom>
                <a:solidFill>
                  <a:srgbClr val="000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520;p41"/>
              <p:cNvSpPr/>
              <p:nvPr/>
            </p:nvSpPr>
            <p:spPr>
              <a:xfrm>
                <a:off x="3686900" y="905600"/>
                <a:ext cx="1777500" cy="164400"/>
              </a:xfrm>
              <a:prstGeom prst="rect">
                <a:avLst/>
              </a:prstGeom>
              <a:solidFill>
                <a:srgbClr val="000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303036" y="1579594"/>
              <a:ext cx="1579278" cy="1590057"/>
              <a:chOff x="1710516" y="684281"/>
              <a:chExt cx="1579278" cy="1590057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006549" y="684281"/>
                <a:ext cx="987206" cy="521022"/>
                <a:chOff x="216439" y="2184856"/>
                <a:chExt cx="987206" cy="521022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216439" y="2705878"/>
                  <a:ext cx="987206" cy="0"/>
                </a:xfrm>
                <a:prstGeom prst="line">
                  <a:avLst/>
                </a:prstGeom>
                <a:ln w="57150">
                  <a:solidFill>
                    <a:srgbClr val="00008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1378" y="2184856"/>
                  <a:ext cx="5373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 smtClean="0">
                      <a:solidFill>
                        <a:srgbClr val="000070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05</a:t>
                  </a:r>
                  <a:endParaRPr lang="ko-KR" altLang="en-US" sz="2400" dirty="0">
                    <a:solidFill>
                      <a:srgbClr val="000070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710516" y="1383606"/>
                <a:ext cx="1579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수행 결과 </a:t>
                </a:r>
                <a:r>
                  <a:rPr lang="en-US" altLang="ko-KR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Ⅱ</a:t>
                </a:r>
                <a:endParaRPr lang="ko-KR" altLang="en-US" sz="2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010274" y="1858840"/>
                <a:ext cx="97975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대시 보드 </a:t>
                </a:r>
                <a:endPara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6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010" y="142602"/>
            <a:ext cx="166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r>
              <a:rPr lang="en-US" altLang="ko-KR" sz="2400" u="sng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2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84494" y="5710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AutoShape 2" descr="Python Tutorial: Streamlit | DataC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947862" y="-972"/>
            <a:ext cx="80634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1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63227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Ⅱ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4494" y="5710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84494" y="5710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43" y="1377870"/>
            <a:ext cx="5256913" cy="358733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177063" y="5134363"/>
            <a:ext cx="7837874" cy="7763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87181" y="5213586"/>
            <a:ext cx="7612800" cy="64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Streamlit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다른 대시보드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Tool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비해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쉽게 개발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가능하며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클라우드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를 활용하여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결과물을</a:t>
            </a:r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배포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할 수 있는 대시보드 서비스이다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pic>
        <p:nvPicPr>
          <p:cNvPr id="33" name="Picture 4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52" y="373830"/>
            <a:ext cx="1010288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9578" y="922721"/>
            <a:ext cx="1972553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/>
              <a:t>📠 </a:t>
            </a:r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Streamlit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소개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7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4" name="AutoShape 2" descr="Python Tutorial: Streamlit | DataC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947862" y="-972"/>
            <a:ext cx="80634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6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63227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Ⅱ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04" y="1643349"/>
            <a:ext cx="2520226" cy="24952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972900" y="4351072"/>
            <a:ext cx="4591481" cy="1751724"/>
            <a:chOff x="1804172" y="4237464"/>
            <a:chExt cx="4591481" cy="175172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1804172" y="4237464"/>
              <a:ext cx="4405435" cy="17517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95302" y="4354879"/>
              <a:ext cx="4500351" cy="1592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✔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Home  :  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대회 목표 및 대회 개요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✔ 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3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Description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:  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대회에 사용되는 용어 및 평가지표 설명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✔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Data 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</a:t>
              </a:r>
              <a:r>
                <a:rPr lang="ko-KR" altLang="en-US" sz="13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Dataset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설명</a:t>
              </a:r>
              <a:endParaRPr lang="ko-KR" altLang="en-US" sz="1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✔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EDA : 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 시각화로 데이터 탐색과 이해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✔ 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STAT 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모델에 학습에 사용한 </a:t>
              </a:r>
              <a:r>
                <a:rPr lang="ko-KR" altLang="en-US" sz="13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Catboost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설명</a:t>
              </a: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67" y="858247"/>
            <a:ext cx="3735505" cy="53912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그룹 2"/>
          <p:cNvGrpSpPr/>
          <p:nvPr/>
        </p:nvGrpSpPr>
        <p:grpSpPr>
          <a:xfrm>
            <a:off x="9224127" y="3144737"/>
            <a:ext cx="2802548" cy="574404"/>
            <a:chOff x="6504304" y="5053532"/>
            <a:chExt cx="2526977" cy="57440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6504304" y="5053532"/>
              <a:ext cx="2435847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91992" y="5135493"/>
              <a:ext cx="243928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개발환경 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/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대회 목표 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/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개요 설명</a:t>
              </a:r>
              <a:endParaRPr lang="ko-KR" altLang="en-US" sz="1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38" name="아래쪽 화살표 37"/>
          <p:cNvSpPr/>
          <p:nvPr/>
        </p:nvSpPr>
        <p:spPr>
          <a:xfrm rot="16200000">
            <a:off x="5448681" y="2555039"/>
            <a:ext cx="458873" cy="599565"/>
          </a:xfrm>
          <a:prstGeom prst="downArrow">
            <a:avLst/>
          </a:prstGeom>
          <a:solidFill>
            <a:srgbClr val="D02A5B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 descr="Python Tutorial: Streamlit | DataCa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52" y="373830"/>
            <a:ext cx="1010288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29578" y="922721"/>
            <a:ext cx="316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📠 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Main Menu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&amp; Home </a:t>
            </a:r>
          </a:p>
        </p:txBody>
      </p:sp>
    </p:spTree>
    <p:extLst>
      <p:ext uri="{BB962C8B-B14F-4D97-AF65-F5344CB8AC3E}">
        <p14:creationId xmlns:p14="http://schemas.microsoft.com/office/powerpoint/2010/main" val="38406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07975" y="6459023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4" name="AutoShape 2" descr="Python Tutorial: Streamlit | DataC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947862" y="-972"/>
            <a:ext cx="80634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2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3" name="직선 연결선 32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63227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Ⅱ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4881" y="5596031"/>
            <a:ext cx="3187383" cy="456309"/>
            <a:chOff x="4118004" y="5355210"/>
            <a:chExt cx="3187383" cy="45630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118004" y="5355210"/>
              <a:ext cx="3112355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141415" y="5437171"/>
              <a:ext cx="316397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파킨슨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질환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과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MDS-UPDRS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에 대한</a:t>
              </a:r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설명</a:t>
              </a:r>
              <a:endParaRPr lang="en-US" altLang="ko-KR" sz="1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121504" y="5570479"/>
            <a:ext cx="2912460" cy="456309"/>
            <a:chOff x="7946192" y="5355210"/>
            <a:chExt cx="2912460" cy="456309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7946192" y="5355210"/>
              <a:ext cx="2809187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6338" y="5462723"/>
              <a:ext cx="2832314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Protein, Peptide 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등 기본 용어 설명</a:t>
              </a:r>
              <a:endParaRPr lang="en-US" altLang="ko-KR" sz="1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8" y="1848865"/>
            <a:ext cx="2205174" cy="26806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8" y="1292053"/>
            <a:ext cx="3469330" cy="39669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166" y="1281486"/>
            <a:ext cx="3717136" cy="1502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166" y="3408414"/>
            <a:ext cx="3717136" cy="866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66" y="4515954"/>
            <a:ext cx="3717136" cy="7399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" descr="Python Tutorial: Streamlit | DataCa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52" y="373830"/>
            <a:ext cx="1010288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29578" y="922721"/>
            <a:ext cx="19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📠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Description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3226260" y="2889429"/>
            <a:ext cx="458873" cy="599565"/>
          </a:xfrm>
          <a:prstGeom prst="downArrow">
            <a:avLst/>
          </a:prstGeom>
          <a:solidFill>
            <a:srgbClr val="D02A5B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09172" y="6537624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4" name="AutoShape 2" descr="Python Tutorial: Streamlit | DataC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947862" y="-972"/>
            <a:ext cx="80634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1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63227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Ⅱ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07" y="1450729"/>
            <a:ext cx="3802526" cy="1158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07" y="2850933"/>
            <a:ext cx="3778908" cy="23166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그룹 36"/>
          <p:cNvGrpSpPr/>
          <p:nvPr/>
        </p:nvGrpSpPr>
        <p:grpSpPr>
          <a:xfrm>
            <a:off x="4342754" y="5508194"/>
            <a:ext cx="2044701" cy="456309"/>
            <a:chOff x="4297727" y="5558583"/>
            <a:chExt cx="2044701" cy="45630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311124" y="5558583"/>
              <a:ext cx="2017908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97727" y="5640543"/>
              <a:ext cx="20447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 변수에 대한 설명</a:t>
              </a:r>
              <a:endParaRPr lang="en-US" altLang="ko-KR" sz="1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597910" y="5487250"/>
            <a:ext cx="2044701" cy="456309"/>
            <a:chOff x="8178093" y="5349500"/>
            <a:chExt cx="2044701" cy="45630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8370051" y="5349500"/>
              <a:ext cx="1660787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178093" y="5452405"/>
              <a:ext cx="20447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 셋 확인 가능</a:t>
              </a:r>
              <a:endParaRPr lang="en-US" altLang="ko-KR" sz="13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47" name="Picture 4" descr="Python Tutorial: Streamlit | DataCa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52" y="373830"/>
            <a:ext cx="1010288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9578" y="922721"/>
            <a:ext cx="19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📠 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DATA</a:t>
            </a:r>
          </a:p>
        </p:txBody>
      </p:sp>
      <p:sp>
        <p:nvSpPr>
          <p:cNvPr id="27" name="아래쪽 화살표 26"/>
          <p:cNvSpPr/>
          <p:nvPr/>
        </p:nvSpPr>
        <p:spPr>
          <a:xfrm rot="16200000">
            <a:off x="3020581" y="2895554"/>
            <a:ext cx="458873" cy="599565"/>
          </a:xfrm>
          <a:prstGeom prst="downArrow">
            <a:avLst/>
          </a:prstGeom>
          <a:solidFill>
            <a:srgbClr val="D02A5B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84" y="1456406"/>
            <a:ext cx="1892053" cy="4427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979" y="1450729"/>
            <a:ext cx="3876204" cy="37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cxnSp>
        <p:nvCxnSpPr>
          <p:cNvPr id="57" name="직선 연결선 56"/>
          <p:cNvCxnSpPr/>
          <p:nvPr/>
        </p:nvCxnSpPr>
        <p:spPr>
          <a:xfrm>
            <a:off x="292352" y="6487598"/>
            <a:ext cx="11734323" cy="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7510" y="6530930"/>
            <a:ext cx="438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미니 프로젝트 </a:t>
            </a:r>
            <a:r>
              <a:rPr lang="en-US" altLang="ko-KR" sz="12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Python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활용한 통계 분석 및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 서비스 </a:t>
            </a:r>
            <a:r>
              <a:rPr lang="ko-KR" altLang="en-US" sz="1200" dirty="0">
                <a:solidFill>
                  <a:srgbClr val="00008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26" y="209083"/>
            <a:ext cx="1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 구성 및 역할</a:t>
            </a:r>
            <a:endParaRPr lang="en-US" altLang="ko-KR" sz="16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54566" y="-972"/>
            <a:ext cx="310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 구성 및 역할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개발환경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기간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061909" y="815262"/>
            <a:ext cx="2074146" cy="2583634"/>
          </a:xfrm>
          <a:prstGeom prst="roundRect">
            <a:avLst/>
          </a:prstGeom>
          <a:solidFill>
            <a:srgbClr val="F3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5207060" y="1181859"/>
            <a:ext cx="1761768" cy="201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5546872" y="840119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6447214" y="842942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5867348" y="852203"/>
            <a:ext cx="483770" cy="1647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순서도: 지연 232"/>
          <p:cNvSpPr/>
          <p:nvPr/>
        </p:nvSpPr>
        <p:spPr>
          <a:xfrm rot="5400000">
            <a:off x="5879096" y="556885"/>
            <a:ext cx="441280" cy="337693"/>
          </a:xfrm>
          <a:prstGeom prst="flowChartDelay">
            <a:avLst/>
          </a:prstGeom>
          <a:solidFill>
            <a:srgbClr val="EEE2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7" name="그룹 236"/>
          <p:cNvGrpSpPr/>
          <p:nvPr/>
        </p:nvGrpSpPr>
        <p:grpSpPr>
          <a:xfrm>
            <a:off x="5207055" y="1152468"/>
            <a:ext cx="1761769" cy="2066437"/>
            <a:chOff x="1254045" y="1749271"/>
            <a:chExt cx="1586962" cy="2635145"/>
          </a:xfrm>
        </p:grpSpPr>
        <p:sp>
          <p:nvSpPr>
            <p:cNvPr id="241" name="직사각형 240"/>
            <p:cNvSpPr/>
            <p:nvPr/>
          </p:nvSpPr>
          <p:spPr>
            <a:xfrm>
              <a:off x="1326383" y="2254250"/>
              <a:ext cx="1435867" cy="2095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1254045" y="4210072"/>
              <a:ext cx="1586962" cy="139678"/>
            </a:xfrm>
            <a:prstGeom prst="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1254048" y="1749271"/>
              <a:ext cx="1586959" cy="2635145"/>
            </a:xfrm>
            <a:prstGeom prst="rect">
              <a:avLst/>
            </a:prstGeom>
            <a:noFill/>
            <a:ln w="57150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5651238" y="1314625"/>
            <a:ext cx="9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이한영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39" name="직선 연결선 238"/>
          <p:cNvCxnSpPr/>
          <p:nvPr/>
        </p:nvCxnSpPr>
        <p:spPr>
          <a:xfrm>
            <a:off x="5916413" y="1619366"/>
            <a:ext cx="380745" cy="0"/>
          </a:xfrm>
          <a:prstGeom prst="line">
            <a:avLst/>
          </a:prstGeom>
          <a:ln w="25400">
            <a:solidFill>
              <a:srgbClr val="000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모서리가 둥근 직사각형 233"/>
          <p:cNvSpPr/>
          <p:nvPr/>
        </p:nvSpPr>
        <p:spPr>
          <a:xfrm>
            <a:off x="1419563" y="815261"/>
            <a:ext cx="2074146" cy="2583634"/>
          </a:xfrm>
          <a:prstGeom prst="roundRect">
            <a:avLst/>
          </a:prstGeom>
          <a:solidFill>
            <a:srgbClr val="F3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1564714" y="1181858"/>
            <a:ext cx="1761768" cy="201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1904526" y="840118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2804868" y="842941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2225002" y="852202"/>
            <a:ext cx="483770" cy="1647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순서도: 지연 247"/>
          <p:cNvSpPr/>
          <p:nvPr/>
        </p:nvSpPr>
        <p:spPr>
          <a:xfrm rot="5400000">
            <a:off x="2236750" y="556884"/>
            <a:ext cx="441280" cy="337693"/>
          </a:xfrm>
          <a:prstGeom prst="flowChartDelay">
            <a:avLst/>
          </a:prstGeom>
          <a:solidFill>
            <a:srgbClr val="EEE2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2" name="그룹 211"/>
          <p:cNvGrpSpPr/>
          <p:nvPr/>
        </p:nvGrpSpPr>
        <p:grpSpPr>
          <a:xfrm>
            <a:off x="1564709" y="1152467"/>
            <a:ext cx="1761769" cy="2066437"/>
            <a:chOff x="1254045" y="1749271"/>
            <a:chExt cx="1586962" cy="2635145"/>
          </a:xfrm>
        </p:grpSpPr>
        <p:sp>
          <p:nvSpPr>
            <p:cNvPr id="215" name="직사각형 214"/>
            <p:cNvSpPr/>
            <p:nvPr/>
          </p:nvSpPr>
          <p:spPr>
            <a:xfrm>
              <a:off x="1326383" y="2254250"/>
              <a:ext cx="1435867" cy="2095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254045" y="4210072"/>
              <a:ext cx="1586962" cy="139678"/>
            </a:xfrm>
            <a:prstGeom prst="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1254048" y="1749271"/>
              <a:ext cx="1586959" cy="2635145"/>
            </a:xfrm>
            <a:prstGeom prst="rect">
              <a:avLst/>
            </a:prstGeom>
            <a:noFill/>
            <a:ln w="57150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2008892" y="1314624"/>
            <a:ext cx="9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성열민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14" name="직선 연결선 213"/>
          <p:cNvCxnSpPr/>
          <p:nvPr/>
        </p:nvCxnSpPr>
        <p:spPr>
          <a:xfrm>
            <a:off x="2274067" y="1619365"/>
            <a:ext cx="380745" cy="0"/>
          </a:xfrm>
          <a:prstGeom prst="line">
            <a:avLst/>
          </a:prstGeom>
          <a:ln w="25400">
            <a:solidFill>
              <a:srgbClr val="000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모서리가 둥근 직사각형 275"/>
          <p:cNvSpPr/>
          <p:nvPr/>
        </p:nvSpPr>
        <p:spPr>
          <a:xfrm>
            <a:off x="8706613" y="815261"/>
            <a:ext cx="2074146" cy="2583634"/>
          </a:xfrm>
          <a:prstGeom prst="roundRect">
            <a:avLst/>
          </a:prstGeom>
          <a:solidFill>
            <a:srgbClr val="F3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/>
          <p:cNvSpPr/>
          <p:nvPr/>
        </p:nvSpPr>
        <p:spPr>
          <a:xfrm>
            <a:off x="8851764" y="1181858"/>
            <a:ext cx="1761768" cy="201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9191576" y="840118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10091918" y="842941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9512052" y="852202"/>
            <a:ext cx="483770" cy="1647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순서도: 지연 280"/>
          <p:cNvSpPr/>
          <p:nvPr/>
        </p:nvSpPr>
        <p:spPr>
          <a:xfrm rot="5400000">
            <a:off x="9523800" y="556884"/>
            <a:ext cx="441280" cy="337693"/>
          </a:xfrm>
          <a:prstGeom prst="flowChartDelay">
            <a:avLst/>
          </a:prstGeom>
          <a:solidFill>
            <a:srgbClr val="EEE2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8932065" y="1548463"/>
            <a:ext cx="1594031" cy="164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8851759" y="3082186"/>
            <a:ext cx="1761769" cy="109533"/>
          </a:xfrm>
          <a:prstGeom prst="rect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8851762" y="1152467"/>
            <a:ext cx="1761766" cy="2066437"/>
          </a:xfrm>
          <a:prstGeom prst="rect">
            <a:avLst/>
          </a:prstGeom>
          <a:noFill/>
          <a:ln w="57150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/>
          <p:cNvSpPr txBox="1"/>
          <p:nvPr/>
        </p:nvSpPr>
        <p:spPr>
          <a:xfrm>
            <a:off x="9295942" y="1314624"/>
            <a:ext cx="9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임광현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9561117" y="1619365"/>
            <a:ext cx="380745" cy="0"/>
          </a:xfrm>
          <a:prstGeom prst="line">
            <a:avLst/>
          </a:prstGeom>
          <a:ln w="25400">
            <a:solidFill>
              <a:srgbClr val="000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5068533" y="3806514"/>
            <a:ext cx="2074146" cy="2583634"/>
          </a:xfrm>
          <a:prstGeom prst="roundRect">
            <a:avLst/>
          </a:prstGeom>
          <a:solidFill>
            <a:srgbClr val="F3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5213684" y="4173111"/>
            <a:ext cx="1761768" cy="201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5553496" y="3831371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6453838" y="3834194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모서리가 둥근 직사각형 334"/>
          <p:cNvSpPr/>
          <p:nvPr/>
        </p:nvSpPr>
        <p:spPr>
          <a:xfrm>
            <a:off x="5873972" y="3843455"/>
            <a:ext cx="483770" cy="1647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순서도: 지연 335"/>
          <p:cNvSpPr/>
          <p:nvPr/>
        </p:nvSpPr>
        <p:spPr>
          <a:xfrm rot="5400000">
            <a:off x="5885720" y="3548137"/>
            <a:ext cx="441280" cy="337693"/>
          </a:xfrm>
          <a:prstGeom prst="flowChartDelay">
            <a:avLst/>
          </a:prstGeom>
          <a:solidFill>
            <a:srgbClr val="EEE2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4" name="그룹 323"/>
          <p:cNvGrpSpPr/>
          <p:nvPr/>
        </p:nvGrpSpPr>
        <p:grpSpPr>
          <a:xfrm>
            <a:off x="5213679" y="4143720"/>
            <a:ext cx="1761769" cy="2066437"/>
            <a:chOff x="1254045" y="1749271"/>
            <a:chExt cx="1586962" cy="2635145"/>
          </a:xfrm>
        </p:grpSpPr>
        <p:sp>
          <p:nvSpPr>
            <p:cNvPr id="327" name="직사각형 326"/>
            <p:cNvSpPr/>
            <p:nvPr/>
          </p:nvSpPr>
          <p:spPr>
            <a:xfrm>
              <a:off x="1326383" y="2254250"/>
              <a:ext cx="1435867" cy="2095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1254045" y="4210072"/>
              <a:ext cx="1586962" cy="139678"/>
            </a:xfrm>
            <a:prstGeom prst="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1254048" y="1749271"/>
              <a:ext cx="1586959" cy="2635145"/>
            </a:xfrm>
            <a:prstGeom prst="rect">
              <a:avLst/>
            </a:prstGeom>
            <a:noFill/>
            <a:ln w="57150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5657862" y="4305877"/>
            <a:ext cx="9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김동욱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26" name="직선 연결선 325"/>
          <p:cNvCxnSpPr/>
          <p:nvPr/>
        </p:nvCxnSpPr>
        <p:spPr>
          <a:xfrm>
            <a:off x="5923037" y="4610618"/>
            <a:ext cx="380745" cy="0"/>
          </a:xfrm>
          <a:prstGeom prst="line">
            <a:avLst/>
          </a:prstGeom>
          <a:ln w="25400">
            <a:solidFill>
              <a:srgbClr val="000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그룹 302"/>
          <p:cNvGrpSpPr/>
          <p:nvPr/>
        </p:nvGrpSpPr>
        <p:grpSpPr>
          <a:xfrm>
            <a:off x="1426187" y="3496343"/>
            <a:ext cx="2074146" cy="2893804"/>
            <a:chOff x="1208083" y="1359123"/>
            <a:chExt cx="1690460" cy="3212876"/>
          </a:xfrm>
        </p:grpSpPr>
        <p:sp>
          <p:nvSpPr>
            <p:cNvPr id="314" name="모서리가 둥근 직사각형 313"/>
            <p:cNvSpPr/>
            <p:nvPr/>
          </p:nvSpPr>
          <p:spPr>
            <a:xfrm>
              <a:off x="1208083" y="1703492"/>
              <a:ext cx="1690460" cy="2868507"/>
            </a:xfrm>
            <a:prstGeom prst="roundRect">
              <a:avLst/>
            </a:prstGeom>
            <a:solidFill>
              <a:srgbClr val="F3F0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1326383" y="2110511"/>
              <a:ext cx="1435867" cy="2239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1603335" y="173109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2337127" y="1734225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1864528" y="1744507"/>
              <a:ext cx="394280" cy="1828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/>
            <p:cNvSpPr/>
            <p:nvPr/>
          </p:nvSpPr>
          <p:spPr>
            <a:xfrm rot="5400000">
              <a:off x="1808960" y="1466478"/>
              <a:ext cx="489936" cy="275225"/>
            </a:xfrm>
            <a:prstGeom prst="flowChartDelay">
              <a:avLst/>
            </a:prstGeom>
            <a:solidFill>
              <a:srgbClr val="EEE2E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" name="그룹 306"/>
          <p:cNvGrpSpPr/>
          <p:nvPr/>
        </p:nvGrpSpPr>
        <p:grpSpPr>
          <a:xfrm>
            <a:off x="1571333" y="4143719"/>
            <a:ext cx="1761769" cy="2066437"/>
            <a:chOff x="1254045" y="1749271"/>
            <a:chExt cx="1586962" cy="2635145"/>
          </a:xfrm>
        </p:grpSpPr>
        <p:sp>
          <p:nvSpPr>
            <p:cNvPr id="310" name="직사각형 309"/>
            <p:cNvSpPr/>
            <p:nvPr/>
          </p:nvSpPr>
          <p:spPr>
            <a:xfrm>
              <a:off x="1326383" y="2254250"/>
              <a:ext cx="1435867" cy="2095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1254045" y="4210072"/>
              <a:ext cx="1586962" cy="139678"/>
            </a:xfrm>
            <a:prstGeom prst="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2" name="그림 3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787" y="2572257"/>
              <a:ext cx="1315058" cy="155719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13" name="직사각형 312"/>
            <p:cNvSpPr/>
            <p:nvPr/>
          </p:nvSpPr>
          <p:spPr>
            <a:xfrm>
              <a:off x="1254048" y="1749271"/>
              <a:ext cx="1586959" cy="2635145"/>
            </a:xfrm>
            <a:prstGeom prst="rect">
              <a:avLst/>
            </a:prstGeom>
            <a:noFill/>
            <a:ln w="57150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2015516" y="4305876"/>
            <a:ext cx="9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이태선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09" name="직선 연결선 308"/>
          <p:cNvCxnSpPr/>
          <p:nvPr/>
        </p:nvCxnSpPr>
        <p:spPr>
          <a:xfrm>
            <a:off x="2280691" y="4610617"/>
            <a:ext cx="380745" cy="0"/>
          </a:xfrm>
          <a:prstGeom prst="line">
            <a:avLst/>
          </a:prstGeom>
          <a:ln w="25400">
            <a:solidFill>
              <a:srgbClr val="000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742283" y="4718188"/>
            <a:ext cx="1448952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 제작 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PPT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제작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8713237" y="3806513"/>
            <a:ext cx="2074146" cy="2583634"/>
          </a:xfrm>
          <a:prstGeom prst="roundRect">
            <a:avLst/>
          </a:prstGeom>
          <a:solidFill>
            <a:srgbClr val="F3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8858388" y="4173110"/>
            <a:ext cx="1761768" cy="201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9198200" y="3831370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10098542" y="3834193"/>
            <a:ext cx="224389" cy="164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9518676" y="3843454"/>
            <a:ext cx="483770" cy="1647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순서도: 지연 301"/>
          <p:cNvSpPr/>
          <p:nvPr/>
        </p:nvSpPr>
        <p:spPr>
          <a:xfrm rot="5400000">
            <a:off x="9530424" y="3548136"/>
            <a:ext cx="441280" cy="337693"/>
          </a:xfrm>
          <a:prstGeom prst="flowChartDelay">
            <a:avLst/>
          </a:prstGeom>
          <a:solidFill>
            <a:srgbClr val="EEE2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0" name="그룹 289"/>
          <p:cNvGrpSpPr/>
          <p:nvPr/>
        </p:nvGrpSpPr>
        <p:grpSpPr>
          <a:xfrm>
            <a:off x="8858383" y="4143719"/>
            <a:ext cx="1761769" cy="2066437"/>
            <a:chOff x="1254045" y="1749271"/>
            <a:chExt cx="1586962" cy="2635145"/>
          </a:xfrm>
        </p:grpSpPr>
        <p:sp>
          <p:nvSpPr>
            <p:cNvPr id="293" name="직사각형 292"/>
            <p:cNvSpPr/>
            <p:nvPr/>
          </p:nvSpPr>
          <p:spPr>
            <a:xfrm>
              <a:off x="1326383" y="2254250"/>
              <a:ext cx="1435867" cy="2095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1254045" y="4210072"/>
              <a:ext cx="1586962" cy="139678"/>
            </a:xfrm>
            <a:prstGeom prst="rect">
              <a:avLst/>
            </a:prstGeom>
            <a:solidFill>
              <a:srgbClr val="000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1254048" y="1749271"/>
              <a:ext cx="1586959" cy="2635145"/>
            </a:xfrm>
            <a:prstGeom prst="rect">
              <a:avLst/>
            </a:prstGeom>
            <a:noFill/>
            <a:ln w="57150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302566" y="4305876"/>
            <a:ext cx="90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김미나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92" name="직선 연결선 291"/>
          <p:cNvCxnSpPr/>
          <p:nvPr/>
        </p:nvCxnSpPr>
        <p:spPr>
          <a:xfrm>
            <a:off x="9567741" y="4610617"/>
            <a:ext cx="380745" cy="0"/>
          </a:xfrm>
          <a:prstGeom prst="line">
            <a:avLst/>
          </a:prstGeom>
          <a:ln w="25400">
            <a:solidFill>
              <a:srgbClr val="000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oogle Shape;8664;p88"/>
          <p:cNvGrpSpPr/>
          <p:nvPr/>
        </p:nvGrpSpPr>
        <p:grpSpPr>
          <a:xfrm>
            <a:off x="5372099" y="4723185"/>
            <a:ext cx="1518817" cy="1265255"/>
            <a:chOff x="-24353875" y="3147725"/>
            <a:chExt cx="289875" cy="296175"/>
          </a:xfrm>
          <a:solidFill>
            <a:srgbClr val="E5E5E5"/>
          </a:solidFill>
        </p:grpSpPr>
        <p:sp>
          <p:nvSpPr>
            <p:cNvPr id="121" name="Google Shape;8665;p8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666;p8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TextBox 322"/>
          <p:cNvSpPr txBox="1"/>
          <p:nvPr/>
        </p:nvSpPr>
        <p:spPr>
          <a:xfrm>
            <a:off x="5384630" y="4718189"/>
            <a:ext cx="144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PPT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제작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23" name="Google Shape;9227;p89"/>
          <p:cNvGrpSpPr/>
          <p:nvPr/>
        </p:nvGrpSpPr>
        <p:grpSpPr>
          <a:xfrm>
            <a:off x="9044180" y="4699936"/>
            <a:ext cx="1459965" cy="1274407"/>
            <a:chOff x="5358450" y="4015675"/>
            <a:chExt cx="289875" cy="191425"/>
          </a:xfrm>
          <a:solidFill>
            <a:srgbClr val="E5E5E5"/>
          </a:solidFill>
        </p:grpSpPr>
        <p:sp>
          <p:nvSpPr>
            <p:cNvPr id="124" name="Google Shape;9228;p89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229;p89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230;p89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231;p89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9029333" y="4718188"/>
            <a:ext cx="144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논문변역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PPT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제작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0" name="Google Shape;8970;p89"/>
          <p:cNvSpPr/>
          <p:nvPr/>
        </p:nvSpPr>
        <p:spPr>
          <a:xfrm>
            <a:off x="9406674" y="1708442"/>
            <a:ext cx="1064987" cy="832532"/>
          </a:xfrm>
          <a:custGeom>
            <a:avLst/>
            <a:gdLst/>
            <a:ahLst/>
            <a:cxnLst/>
            <a:rect l="l" t="t" r="r" b="b"/>
            <a:pathLst>
              <a:path w="9452" h="9217" extrusionOk="0">
                <a:moveTo>
                  <a:pt x="3387" y="836"/>
                </a:moveTo>
                <a:cubicBezTo>
                  <a:pt x="3497" y="836"/>
                  <a:pt x="3607" y="875"/>
                  <a:pt x="3686" y="954"/>
                </a:cubicBezTo>
                <a:cubicBezTo>
                  <a:pt x="3844" y="1111"/>
                  <a:pt x="3844" y="1395"/>
                  <a:pt x="3686" y="1553"/>
                </a:cubicBezTo>
                <a:lnTo>
                  <a:pt x="1638" y="3600"/>
                </a:lnTo>
                <a:cubicBezTo>
                  <a:pt x="1560" y="3679"/>
                  <a:pt x="1449" y="3718"/>
                  <a:pt x="1339" y="3718"/>
                </a:cubicBezTo>
                <a:cubicBezTo>
                  <a:pt x="1229" y="3718"/>
                  <a:pt x="1118" y="3679"/>
                  <a:pt x="1040" y="3600"/>
                </a:cubicBezTo>
                <a:cubicBezTo>
                  <a:pt x="882" y="3443"/>
                  <a:pt x="882" y="3159"/>
                  <a:pt x="1040" y="3002"/>
                </a:cubicBezTo>
                <a:lnTo>
                  <a:pt x="3088" y="954"/>
                </a:lnTo>
                <a:cubicBezTo>
                  <a:pt x="3166" y="875"/>
                  <a:pt x="3277" y="836"/>
                  <a:pt x="3387" y="836"/>
                </a:cubicBezTo>
                <a:close/>
                <a:moveTo>
                  <a:pt x="8081" y="5530"/>
                </a:moveTo>
                <a:cubicBezTo>
                  <a:pt x="8191" y="5530"/>
                  <a:pt x="8302" y="5569"/>
                  <a:pt x="8380" y="5648"/>
                </a:cubicBezTo>
                <a:cubicBezTo>
                  <a:pt x="8538" y="5806"/>
                  <a:pt x="8538" y="6089"/>
                  <a:pt x="8380" y="6247"/>
                </a:cubicBezTo>
                <a:lnTo>
                  <a:pt x="6333" y="8295"/>
                </a:lnTo>
                <a:cubicBezTo>
                  <a:pt x="6254" y="8358"/>
                  <a:pt x="6143" y="8389"/>
                  <a:pt x="6033" y="8389"/>
                </a:cubicBezTo>
                <a:cubicBezTo>
                  <a:pt x="5923" y="8389"/>
                  <a:pt x="5813" y="8358"/>
                  <a:pt x="5734" y="8295"/>
                </a:cubicBezTo>
                <a:cubicBezTo>
                  <a:pt x="5576" y="8137"/>
                  <a:pt x="5576" y="7853"/>
                  <a:pt x="5734" y="7696"/>
                </a:cubicBezTo>
                <a:lnTo>
                  <a:pt x="7782" y="5648"/>
                </a:lnTo>
                <a:cubicBezTo>
                  <a:pt x="7861" y="5569"/>
                  <a:pt x="7971" y="5530"/>
                  <a:pt x="8081" y="5530"/>
                </a:cubicBezTo>
                <a:close/>
                <a:moveTo>
                  <a:pt x="3414" y="1"/>
                </a:moveTo>
                <a:cubicBezTo>
                  <a:pt x="3095" y="1"/>
                  <a:pt x="2772" y="119"/>
                  <a:pt x="2520" y="355"/>
                </a:cubicBezTo>
                <a:lnTo>
                  <a:pt x="473" y="2403"/>
                </a:lnTo>
                <a:cubicBezTo>
                  <a:pt x="0" y="2876"/>
                  <a:pt x="0" y="3663"/>
                  <a:pt x="473" y="4199"/>
                </a:cubicBezTo>
                <a:cubicBezTo>
                  <a:pt x="700" y="4406"/>
                  <a:pt x="1008" y="4544"/>
                  <a:pt x="1345" y="4544"/>
                </a:cubicBezTo>
                <a:cubicBezTo>
                  <a:pt x="1522" y="4544"/>
                  <a:pt x="1706" y="4506"/>
                  <a:pt x="1890" y="4419"/>
                </a:cubicBezTo>
                <a:lnTo>
                  <a:pt x="4915" y="7444"/>
                </a:lnTo>
                <a:cubicBezTo>
                  <a:pt x="4663" y="7980"/>
                  <a:pt x="4789" y="8515"/>
                  <a:pt x="5135" y="8862"/>
                </a:cubicBezTo>
                <a:cubicBezTo>
                  <a:pt x="5372" y="9098"/>
                  <a:pt x="5687" y="9216"/>
                  <a:pt x="6010" y="9216"/>
                </a:cubicBezTo>
                <a:cubicBezTo>
                  <a:pt x="6333" y="9216"/>
                  <a:pt x="6663" y="9098"/>
                  <a:pt x="6931" y="8862"/>
                </a:cubicBezTo>
                <a:lnTo>
                  <a:pt x="8979" y="6814"/>
                </a:lnTo>
                <a:cubicBezTo>
                  <a:pt x="9452" y="6341"/>
                  <a:pt x="9452" y="5554"/>
                  <a:pt x="8979" y="5050"/>
                </a:cubicBezTo>
                <a:cubicBezTo>
                  <a:pt x="8757" y="4828"/>
                  <a:pt x="8445" y="4696"/>
                  <a:pt x="8117" y="4696"/>
                </a:cubicBezTo>
                <a:cubicBezTo>
                  <a:pt x="7933" y="4696"/>
                  <a:pt x="7743" y="4738"/>
                  <a:pt x="7561" y="4829"/>
                </a:cubicBezTo>
                <a:lnTo>
                  <a:pt x="4505" y="1773"/>
                </a:lnTo>
                <a:cubicBezTo>
                  <a:pt x="4757" y="1269"/>
                  <a:pt x="4631" y="733"/>
                  <a:pt x="4285" y="355"/>
                </a:cubicBezTo>
                <a:cubicBezTo>
                  <a:pt x="4048" y="119"/>
                  <a:pt x="3733" y="1"/>
                  <a:pt x="3414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971;p89"/>
          <p:cNvSpPr/>
          <p:nvPr/>
        </p:nvSpPr>
        <p:spPr>
          <a:xfrm>
            <a:off x="9026740" y="2215711"/>
            <a:ext cx="798853" cy="640409"/>
          </a:xfrm>
          <a:custGeom>
            <a:avLst/>
            <a:gdLst/>
            <a:ahLst/>
            <a:cxnLst/>
            <a:rect l="l" t="t" r="r" b="b"/>
            <a:pathLst>
              <a:path w="7090" h="7090" extrusionOk="0">
                <a:moveTo>
                  <a:pt x="5325" y="1"/>
                </a:moveTo>
                <a:lnTo>
                  <a:pt x="4160" y="1166"/>
                </a:lnTo>
                <a:cubicBezTo>
                  <a:pt x="4081" y="1088"/>
                  <a:pt x="3971" y="1048"/>
                  <a:pt x="3860" y="1048"/>
                </a:cubicBezTo>
                <a:cubicBezTo>
                  <a:pt x="3750" y="1048"/>
                  <a:pt x="3640" y="1088"/>
                  <a:pt x="3561" y="1166"/>
                </a:cubicBezTo>
                <a:lnTo>
                  <a:pt x="474" y="4254"/>
                </a:lnTo>
                <a:cubicBezTo>
                  <a:pt x="159" y="4569"/>
                  <a:pt x="1" y="4947"/>
                  <a:pt x="1" y="5419"/>
                </a:cubicBezTo>
                <a:cubicBezTo>
                  <a:pt x="1" y="5861"/>
                  <a:pt x="159" y="6302"/>
                  <a:pt x="474" y="6617"/>
                </a:cubicBezTo>
                <a:cubicBezTo>
                  <a:pt x="789" y="6932"/>
                  <a:pt x="1214" y="7089"/>
                  <a:pt x="1639" y="7089"/>
                </a:cubicBezTo>
                <a:cubicBezTo>
                  <a:pt x="2065" y="7089"/>
                  <a:pt x="2490" y="6932"/>
                  <a:pt x="2805" y="6617"/>
                </a:cubicBezTo>
                <a:lnTo>
                  <a:pt x="5892" y="3529"/>
                </a:lnTo>
                <a:cubicBezTo>
                  <a:pt x="6081" y="3372"/>
                  <a:pt x="6081" y="3088"/>
                  <a:pt x="5924" y="2931"/>
                </a:cubicBezTo>
                <a:lnTo>
                  <a:pt x="7090" y="1765"/>
                </a:lnTo>
                <a:lnTo>
                  <a:pt x="5325" y="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972;p89"/>
          <p:cNvSpPr/>
          <p:nvPr/>
        </p:nvSpPr>
        <p:spPr>
          <a:xfrm>
            <a:off x="9619626" y="2631209"/>
            <a:ext cx="837838" cy="224911"/>
          </a:xfrm>
          <a:custGeom>
            <a:avLst/>
            <a:gdLst/>
            <a:ahLst/>
            <a:cxnLst/>
            <a:rect l="l" t="t" r="r" b="b"/>
            <a:pathLst>
              <a:path w="7436" h="2490" extrusionOk="0"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1639"/>
                </a:lnTo>
                <a:lnTo>
                  <a:pt x="410" y="1639"/>
                </a:lnTo>
                <a:cubicBezTo>
                  <a:pt x="189" y="1639"/>
                  <a:pt x="0" y="1859"/>
                  <a:pt x="0" y="2048"/>
                </a:cubicBezTo>
                <a:cubicBezTo>
                  <a:pt x="0" y="2269"/>
                  <a:pt x="189" y="2489"/>
                  <a:pt x="410" y="2489"/>
                </a:cubicBezTo>
                <a:lnTo>
                  <a:pt x="7026" y="2489"/>
                </a:lnTo>
                <a:cubicBezTo>
                  <a:pt x="7278" y="2489"/>
                  <a:pt x="7435" y="2269"/>
                  <a:pt x="7435" y="2048"/>
                </a:cubicBezTo>
                <a:cubicBezTo>
                  <a:pt x="7435" y="1859"/>
                  <a:pt x="7246" y="1639"/>
                  <a:pt x="6994" y="1639"/>
                </a:cubicBezTo>
                <a:lnTo>
                  <a:pt x="6616" y="1639"/>
                </a:lnTo>
                <a:lnTo>
                  <a:pt x="6616" y="1229"/>
                </a:lnTo>
                <a:cubicBezTo>
                  <a:pt x="6616" y="536"/>
                  <a:pt x="6049" y="0"/>
                  <a:pt x="5356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TextBox 267"/>
          <p:cNvSpPr txBox="1"/>
          <p:nvPr/>
        </p:nvSpPr>
        <p:spPr>
          <a:xfrm>
            <a:off x="9022709" y="1726936"/>
            <a:ext cx="1448952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시각화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머신러닝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4" name="Google Shape;9176;p89"/>
          <p:cNvSpPr/>
          <p:nvPr/>
        </p:nvSpPr>
        <p:spPr>
          <a:xfrm>
            <a:off x="5465186" y="2158683"/>
            <a:ext cx="1361772" cy="859278"/>
          </a:xfrm>
          <a:custGeom>
            <a:avLst/>
            <a:gdLst/>
            <a:ahLst/>
            <a:cxnLst/>
            <a:rect l="l" t="t" r="r" b="b"/>
            <a:pathLst>
              <a:path w="11122" h="7909" extrusionOk="0">
                <a:moveTo>
                  <a:pt x="10535" y="0"/>
                </a:moveTo>
                <a:cubicBezTo>
                  <a:pt x="10489" y="0"/>
                  <a:pt x="10442" y="10"/>
                  <a:pt x="10397" y="33"/>
                </a:cubicBezTo>
                <a:cubicBezTo>
                  <a:pt x="10208" y="64"/>
                  <a:pt x="10114" y="253"/>
                  <a:pt x="10177" y="474"/>
                </a:cubicBezTo>
                <a:cubicBezTo>
                  <a:pt x="10334" y="978"/>
                  <a:pt x="10429" y="1482"/>
                  <a:pt x="10429" y="1986"/>
                </a:cubicBezTo>
                <a:cubicBezTo>
                  <a:pt x="10429" y="4885"/>
                  <a:pt x="8066" y="7247"/>
                  <a:pt x="5199" y="7247"/>
                </a:cubicBezTo>
                <a:cubicBezTo>
                  <a:pt x="3561" y="7247"/>
                  <a:pt x="2017" y="6397"/>
                  <a:pt x="1072" y="5137"/>
                </a:cubicBezTo>
                <a:lnTo>
                  <a:pt x="1733" y="5137"/>
                </a:lnTo>
                <a:cubicBezTo>
                  <a:pt x="1922" y="5137"/>
                  <a:pt x="2080" y="4979"/>
                  <a:pt x="2080" y="4790"/>
                </a:cubicBezTo>
                <a:cubicBezTo>
                  <a:pt x="2080" y="4601"/>
                  <a:pt x="1922" y="4443"/>
                  <a:pt x="1733" y="4443"/>
                </a:cubicBezTo>
                <a:lnTo>
                  <a:pt x="347" y="4443"/>
                </a:lnTo>
                <a:cubicBezTo>
                  <a:pt x="158" y="4443"/>
                  <a:pt x="1" y="4601"/>
                  <a:pt x="1" y="4790"/>
                </a:cubicBezTo>
                <a:lnTo>
                  <a:pt x="1" y="6176"/>
                </a:lnTo>
                <a:cubicBezTo>
                  <a:pt x="1" y="6365"/>
                  <a:pt x="158" y="6523"/>
                  <a:pt x="347" y="6523"/>
                </a:cubicBezTo>
                <a:cubicBezTo>
                  <a:pt x="536" y="6523"/>
                  <a:pt x="694" y="6365"/>
                  <a:pt x="694" y="6176"/>
                </a:cubicBezTo>
                <a:lnTo>
                  <a:pt x="694" y="5767"/>
                </a:lnTo>
                <a:cubicBezTo>
                  <a:pt x="1796" y="7090"/>
                  <a:pt x="3466" y="7909"/>
                  <a:pt x="5199" y="7909"/>
                </a:cubicBezTo>
                <a:cubicBezTo>
                  <a:pt x="8412" y="7909"/>
                  <a:pt x="11122" y="5231"/>
                  <a:pt x="11122" y="1986"/>
                </a:cubicBezTo>
                <a:cubicBezTo>
                  <a:pt x="11122" y="1419"/>
                  <a:pt x="10996" y="820"/>
                  <a:pt x="10838" y="222"/>
                </a:cubicBezTo>
                <a:cubicBezTo>
                  <a:pt x="10814" y="102"/>
                  <a:pt x="10681" y="0"/>
                  <a:pt x="1053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9177;p89"/>
          <p:cNvSpPr/>
          <p:nvPr/>
        </p:nvSpPr>
        <p:spPr>
          <a:xfrm>
            <a:off x="5384254" y="1734313"/>
            <a:ext cx="1357853" cy="860039"/>
          </a:xfrm>
          <a:custGeom>
            <a:avLst/>
            <a:gdLst/>
            <a:ahLst/>
            <a:cxnLst/>
            <a:rect l="l" t="t" r="r" b="b"/>
            <a:pathLst>
              <a:path w="11090" h="7916" extrusionOk="0">
                <a:moveTo>
                  <a:pt x="5891" y="1"/>
                </a:moveTo>
                <a:cubicBezTo>
                  <a:pt x="2678" y="1"/>
                  <a:pt x="0" y="2679"/>
                  <a:pt x="0" y="5892"/>
                </a:cubicBezTo>
                <a:cubicBezTo>
                  <a:pt x="0" y="6491"/>
                  <a:pt x="126" y="7089"/>
                  <a:pt x="284" y="7656"/>
                </a:cubicBezTo>
                <a:cubicBezTo>
                  <a:pt x="310" y="7842"/>
                  <a:pt x="448" y="7916"/>
                  <a:pt x="604" y="7916"/>
                </a:cubicBezTo>
                <a:cubicBezTo>
                  <a:pt x="633" y="7916"/>
                  <a:pt x="663" y="7913"/>
                  <a:pt x="693" y="7908"/>
                </a:cubicBezTo>
                <a:cubicBezTo>
                  <a:pt x="882" y="7877"/>
                  <a:pt x="977" y="7656"/>
                  <a:pt x="945" y="7467"/>
                </a:cubicBezTo>
                <a:cubicBezTo>
                  <a:pt x="788" y="6963"/>
                  <a:pt x="662" y="6459"/>
                  <a:pt x="662" y="5892"/>
                </a:cubicBezTo>
                <a:cubicBezTo>
                  <a:pt x="662" y="3025"/>
                  <a:pt x="3025" y="662"/>
                  <a:pt x="5891" y="662"/>
                </a:cubicBezTo>
                <a:cubicBezTo>
                  <a:pt x="7561" y="662"/>
                  <a:pt x="9105" y="1481"/>
                  <a:pt x="10050" y="2742"/>
                </a:cubicBezTo>
                <a:lnTo>
                  <a:pt x="9357" y="2742"/>
                </a:lnTo>
                <a:cubicBezTo>
                  <a:pt x="9168" y="2742"/>
                  <a:pt x="9010" y="2899"/>
                  <a:pt x="9010" y="3088"/>
                </a:cubicBezTo>
                <a:cubicBezTo>
                  <a:pt x="9010" y="3309"/>
                  <a:pt x="9168" y="3466"/>
                  <a:pt x="9357" y="3466"/>
                </a:cubicBezTo>
                <a:lnTo>
                  <a:pt x="10743" y="3466"/>
                </a:lnTo>
                <a:cubicBezTo>
                  <a:pt x="10932" y="3466"/>
                  <a:pt x="11090" y="3309"/>
                  <a:pt x="11090" y="3088"/>
                </a:cubicBezTo>
                <a:lnTo>
                  <a:pt x="11090" y="1733"/>
                </a:lnTo>
                <a:cubicBezTo>
                  <a:pt x="11090" y="1513"/>
                  <a:pt x="10932" y="1355"/>
                  <a:pt x="10743" y="1355"/>
                </a:cubicBezTo>
                <a:cubicBezTo>
                  <a:pt x="10554" y="1355"/>
                  <a:pt x="10397" y="1513"/>
                  <a:pt x="10397" y="1733"/>
                </a:cubicBezTo>
                <a:lnTo>
                  <a:pt x="10397" y="2111"/>
                </a:lnTo>
                <a:cubicBezTo>
                  <a:pt x="9294" y="820"/>
                  <a:pt x="7624" y="1"/>
                  <a:pt x="589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178;p89"/>
          <p:cNvSpPr/>
          <p:nvPr/>
        </p:nvSpPr>
        <p:spPr>
          <a:xfrm>
            <a:off x="5642601" y="1963664"/>
            <a:ext cx="926010" cy="821578"/>
          </a:xfrm>
          <a:custGeom>
            <a:avLst/>
            <a:gdLst/>
            <a:ahLst/>
            <a:cxnLst/>
            <a:rect l="l" t="t" r="r" b="b"/>
            <a:pathLst>
              <a:path w="7563" h="7562" extrusionOk="0">
                <a:moveTo>
                  <a:pt x="3750" y="2048"/>
                </a:moveTo>
                <a:cubicBezTo>
                  <a:pt x="3939" y="2048"/>
                  <a:pt x="4097" y="2206"/>
                  <a:pt x="4097" y="2426"/>
                </a:cubicBezTo>
                <a:lnTo>
                  <a:pt x="4097" y="3435"/>
                </a:lnTo>
                <a:lnTo>
                  <a:pt x="4475" y="3435"/>
                </a:lnTo>
                <a:cubicBezTo>
                  <a:pt x="4664" y="3435"/>
                  <a:pt x="4821" y="3592"/>
                  <a:pt x="4821" y="3781"/>
                </a:cubicBezTo>
                <a:cubicBezTo>
                  <a:pt x="4821" y="4002"/>
                  <a:pt x="4664" y="4159"/>
                  <a:pt x="4475" y="4159"/>
                </a:cubicBezTo>
                <a:lnTo>
                  <a:pt x="3750" y="4159"/>
                </a:lnTo>
                <a:cubicBezTo>
                  <a:pt x="3561" y="4159"/>
                  <a:pt x="3403" y="4002"/>
                  <a:pt x="3403" y="3781"/>
                </a:cubicBezTo>
                <a:lnTo>
                  <a:pt x="3403" y="2426"/>
                </a:lnTo>
                <a:cubicBezTo>
                  <a:pt x="3403" y="2206"/>
                  <a:pt x="3561" y="2048"/>
                  <a:pt x="3750" y="2048"/>
                </a:cubicBezTo>
                <a:close/>
                <a:moveTo>
                  <a:pt x="3435" y="0"/>
                </a:moveTo>
                <a:cubicBezTo>
                  <a:pt x="2647" y="95"/>
                  <a:pt x="1923" y="410"/>
                  <a:pt x="1356" y="883"/>
                </a:cubicBezTo>
                <a:lnTo>
                  <a:pt x="2049" y="1576"/>
                </a:lnTo>
                <a:cubicBezTo>
                  <a:pt x="2175" y="1702"/>
                  <a:pt x="2175" y="1954"/>
                  <a:pt x="2049" y="2048"/>
                </a:cubicBezTo>
                <a:cubicBezTo>
                  <a:pt x="1986" y="2111"/>
                  <a:pt x="1899" y="2143"/>
                  <a:pt x="1812" y="2143"/>
                </a:cubicBezTo>
                <a:cubicBezTo>
                  <a:pt x="1726" y="2143"/>
                  <a:pt x="1639" y="2111"/>
                  <a:pt x="1576" y="2048"/>
                </a:cubicBezTo>
                <a:lnTo>
                  <a:pt x="883" y="1355"/>
                </a:lnTo>
                <a:cubicBezTo>
                  <a:pt x="410" y="1922"/>
                  <a:pt x="95" y="2647"/>
                  <a:pt x="1" y="3435"/>
                </a:cubicBezTo>
                <a:lnTo>
                  <a:pt x="1041" y="3435"/>
                </a:lnTo>
                <a:cubicBezTo>
                  <a:pt x="1230" y="3435"/>
                  <a:pt x="1387" y="3592"/>
                  <a:pt x="1387" y="3781"/>
                </a:cubicBezTo>
                <a:cubicBezTo>
                  <a:pt x="1387" y="3970"/>
                  <a:pt x="1230" y="4128"/>
                  <a:pt x="1041" y="4128"/>
                </a:cubicBezTo>
                <a:lnTo>
                  <a:pt x="1" y="4128"/>
                </a:lnTo>
                <a:cubicBezTo>
                  <a:pt x="95" y="4915"/>
                  <a:pt x="410" y="5640"/>
                  <a:pt x="883" y="6238"/>
                </a:cubicBezTo>
                <a:lnTo>
                  <a:pt x="1576" y="5514"/>
                </a:lnTo>
                <a:cubicBezTo>
                  <a:pt x="1639" y="5451"/>
                  <a:pt x="1734" y="5419"/>
                  <a:pt x="1824" y="5419"/>
                </a:cubicBezTo>
                <a:cubicBezTo>
                  <a:pt x="1915" y="5419"/>
                  <a:pt x="2001" y="5451"/>
                  <a:pt x="2049" y="5514"/>
                </a:cubicBezTo>
                <a:cubicBezTo>
                  <a:pt x="2175" y="5640"/>
                  <a:pt x="2175" y="5860"/>
                  <a:pt x="2049" y="5986"/>
                </a:cubicBezTo>
                <a:lnTo>
                  <a:pt x="1356" y="6711"/>
                </a:lnTo>
                <a:cubicBezTo>
                  <a:pt x="1923" y="7184"/>
                  <a:pt x="2647" y="7499"/>
                  <a:pt x="3435" y="7562"/>
                </a:cubicBezTo>
                <a:lnTo>
                  <a:pt x="3435" y="6553"/>
                </a:lnTo>
                <a:cubicBezTo>
                  <a:pt x="3435" y="6333"/>
                  <a:pt x="3592" y="6175"/>
                  <a:pt x="3781" y="6175"/>
                </a:cubicBezTo>
                <a:cubicBezTo>
                  <a:pt x="4002" y="6175"/>
                  <a:pt x="4160" y="6333"/>
                  <a:pt x="4160" y="6553"/>
                </a:cubicBezTo>
                <a:lnTo>
                  <a:pt x="4160" y="7562"/>
                </a:lnTo>
                <a:cubicBezTo>
                  <a:pt x="4947" y="7499"/>
                  <a:pt x="5640" y="7184"/>
                  <a:pt x="6239" y="6711"/>
                </a:cubicBezTo>
                <a:lnTo>
                  <a:pt x="5514" y="5986"/>
                </a:lnTo>
                <a:cubicBezTo>
                  <a:pt x="5420" y="5860"/>
                  <a:pt x="5420" y="5640"/>
                  <a:pt x="5514" y="5514"/>
                </a:cubicBezTo>
                <a:cubicBezTo>
                  <a:pt x="5577" y="5451"/>
                  <a:pt x="5672" y="5419"/>
                  <a:pt x="5762" y="5419"/>
                </a:cubicBezTo>
                <a:cubicBezTo>
                  <a:pt x="5853" y="5419"/>
                  <a:pt x="5940" y="5451"/>
                  <a:pt x="5987" y="5514"/>
                </a:cubicBezTo>
                <a:lnTo>
                  <a:pt x="6711" y="6238"/>
                </a:lnTo>
                <a:cubicBezTo>
                  <a:pt x="7184" y="5640"/>
                  <a:pt x="7499" y="4915"/>
                  <a:pt x="7562" y="4128"/>
                </a:cubicBezTo>
                <a:lnTo>
                  <a:pt x="6554" y="4128"/>
                </a:lnTo>
                <a:cubicBezTo>
                  <a:pt x="6365" y="4128"/>
                  <a:pt x="6207" y="3970"/>
                  <a:pt x="6207" y="3781"/>
                </a:cubicBezTo>
                <a:cubicBezTo>
                  <a:pt x="6207" y="3592"/>
                  <a:pt x="6365" y="3435"/>
                  <a:pt x="6554" y="3435"/>
                </a:cubicBezTo>
                <a:lnTo>
                  <a:pt x="7562" y="3435"/>
                </a:lnTo>
                <a:cubicBezTo>
                  <a:pt x="7499" y="2647"/>
                  <a:pt x="7184" y="1922"/>
                  <a:pt x="6711" y="1355"/>
                </a:cubicBezTo>
                <a:lnTo>
                  <a:pt x="5987" y="2048"/>
                </a:lnTo>
                <a:cubicBezTo>
                  <a:pt x="5940" y="2111"/>
                  <a:pt x="5853" y="2143"/>
                  <a:pt x="5762" y="2143"/>
                </a:cubicBezTo>
                <a:cubicBezTo>
                  <a:pt x="5672" y="2143"/>
                  <a:pt x="5577" y="2111"/>
                  <a:pt x="5514" y="2048"/>
                </a:cubicBezTo>
                <a:cubicBezTo>
                  <a:pt x="5420" y="1922"/>
                  <a:pt x="5420" y="1702"/>
                  <a:pt x="5514" y="1576"/>
                </a:cubicBezTo>
                <a:lnTo>
                  <a:pt x="6239" y="883"/>
                </a:lnTo>
                <a:cubicBezTo>
                  <a:pt x="5640" y="410"/>
                  <a:pt x="4947" y="95"/>
                  <a:pt x="4160" y="0"/>
                </a:cubicBezTo>
                <a:lnTo>
                  <a:pt x="4160" y="1040"/>
                </a:lnTo>
                <a:cubicBezTo>
                  <a:pt x="4160" y="1229"/>
                  <a:pt x="4002" y="1387"/>
                  <a:pt x="3781" y="1387"/>
                </a:cubicBezTo>
                <a:cubicBezTo>
                  <a:pt x="3592" y="1387"/>
                  <a:pt x="3435" y="1229"/>
                  <a:pt x="3435" y="1040"/>
                </a:cubicBezTo>
                <a:lnTo>
                  <a:pt x="3435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TextBox 235"/>
          <p:cNvSpPr txBox="1"/>
          <p:nvPr/>
        </p:nvSpPr>
        <p:spPr>
          <a:xfrm>
            <a:off x="5378005" y="1726937"/>
            <a:ext cx="144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전처리 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머신러닝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8" name="Google Shape;9038;p89"/>
          <p:cNvSpPr/>
          <p:nvPr/>
        </p:nvSpPr>
        <p:spPr>
          <a:xfrm>
            <a:off x="1708929" y="1708442"/>
            <a:ext cx="1538288" cy="1068245"/>
          </a:xfrm>
          <a:custGeom>
            <a:avLst/>
            <a:gdLst/>
            <a:ahLst/>
            <a:cxnLst/>
            <a:rect l="l" t="t" r="r" b="b"/>
            <a:pathLst>
              <a:path w="11973" h="8980" extrusionOk="0">
                <a:moveTo>
                  <a:pt x="2017" y="3749"/>
                </a:moveTo>
                <a:lnTo>
                  <a:pt x="3119" y="5514"/>
                </a:lnTo>
                <a:lnTo>
                  <a:pt x="914" y="5514"/>
                </a:lnTo>
                <a:lnTo>
                  <a:pt x="2017" y="3749"/>
                </a:lnTo>
                <a:close/>
                <a:moveTo>
                  <a:pt x="9641" y="3749"/>
                </a:moveTo>
                <a:lnTo>
                  <a:pt x="10744" y="5514"/>
                </a:lnTo>
                <a:lnTo>
                  <a:pt x="8538" y="5514"/>
                </a:lnTo>
                <a:lnTo>
                  <a:pt x="9641" y="3749"/>
                </a:lnTo>
                <a:close/>
                <a:moveTo>
                  <a:pt x="5892" y="0"/>
                </a:moveTo>
                <a:cubicBezTo>
                  <a:pt x="5325" y="0"/>
                  <a:pt x="4852" y="473"/>
                  <a:pt x="4852" y="1040"/>
                </a:cubicBezTo>
                <a:lnTo>
                  <a:pt x="4852" y="1166"/>
                </a:lnTo>
                <a:lnTo>
                  <a:pt x="4537" y="1324"/>
                </a:lnTo>
                <a:cubicBezTo>
                  <a:pt x="3812" y="1733"/>
                  <a:pt x="3529" y="1891"/>
                  <a:pt x="3025" y="1954"/>
                </a:cubicBezTo>
                <a:cubicBezTo>
                  <a:pt x="2867" y="1607"/>
                  <a:pt x="2521" y="1324"/>
                  <a:pt x="2080" y="1324"/>
                </a:cubicBezTo>
                <a:cubicBezTo>
                  <a:pt x="1702" y="1324"/>
                  <a:pt x="1324" y="1576"/>
                  <a:pt x="1166" y="1922"/>
                </a:cubicBezTo>
                <a:cubicBezTo>
                  <a:pt x="946" y="1891"/>
                  <a:pt x="693" y="1796"/>
                  <a:pt x="504" y="1733"/>
                </a:cubicBezTo>
                <a:cubicBezTo>
                  <a:pt x="454" y="1708"/>
                  <a:pt x="403" y="1696"/>
                  <a:pt x="355" y="1696"/>
                </a:cubicBezTo>
                <a:cubicBezTo>
                  <a:pt x="223" y="1696"/>
                  <a:pt x="110" y="1784"/>
                  <a:pt x="63" y="1922"/>
                </a:cubicBezTo>
                <a:cubicBezTo>
                  <a:pt x="0" y="2111"/>
                  <a:pt x="63" y="2332"/>
                  <a:pt x="252" y="2363"/>
                </a:cubicBezTo>
                <a:cubicBezTo>
                  <a:pt x="536" y="2489"/>
                  <a:pt x="820" y="2552"/>
                  <a:pt x="1135" y="2615"/>
                </a:cubicBezTo>
                <a:cubicBezTo>
                  <a:pt x="1198" y="2867"/>
                  <a:pt x="1387" y="3119"/>
                  <a:pt x="1607" y="3277"/>
                </a:cubicBezTo>
                <a:lnTo>
                  <a:pt x="95" y="5671"/>
                </a:lnTo>
                <a:cubicBezTo>
                  <a:pt x="95" y="5703"/>
                  <a:pt x="63" y="5829"/>
                  <a:pt x="63" y="5860"/>
                </a:cubicBezTo>
                <a:lnTo>
                  <a:pt x="63" y="6238"/>
                </a:lnTo>
                <a:cubicBezTo>
                  <a:pt x="63" y="7372"/>
                  <a:pt x="1009" y="8318"/>
                  <a:pt x="2143" y="8318"/>
                </a:cubicBezTo>
                <a:cubicBezTo>
                  <a:pt x="3308" y="8318"/>
                  <a:pt x="4254" y="7372"/>
                  <a:pt x="4254" y="6238"/>
                </a:cubicBezTo>
                <a:lnTo>
                  <a:pt x="4254" y="5860"/>
                </a:lnTo>
                <a:cubicBezTo>
                  <a:pt x="4254" y="5829"/>
                  <a:pt x="4191" y="5703"/>
                  <a:pt x="4191" y="5671"/>
                </a:cubicBezTo>
                <a:lnTo>
                  <a:pt x="2710" y="3277"/>
                </a:lnTo>
                <a:cubicBezTo>
                  <a:pt x="2930" y="3151"/>
                  <a:pt x="3088" y="2930"/>
                  <a:pt x="3182" y="2647"/>
                </a:cubicBezTo>
                <a:cubicBezTo>
                  <a:pt x="3844" y="2521"/>
                  <a:pt x="4191" y="2363"/>
                  <a:pt x="4947" y="1922"/>
                </a:cubicBezTo>
                <a:lnTo>
                  <a:pt x="4947" y="8979"/>
                </a:lnTo>
                <a:lnTo>
                  <a:pt x="7089" y="8979"/>
                </a:lnTo>
                <a:lnTo>
                  <a:pt x="7089" y="1922"/>
                </a:lnTo>
                <a:cubicBezTo>
                  <a:pt x="7814" y="2332"/>
                  <a:pt x="8192" y="2521"/>
                  <a:pt x="8853" y="2647"/>
                </a:cubicBezTo>
                <a:cubicBezTo>
                  <a:pt x="8916" y="2899"/>
                  <a:pt x="9074" y="3119"/>
                  <a:pt x="9326" y="3277"/>
                </a:cubicBezTo>
                <a:lnTo>
                  <a:pt x="7814" y="5671"/>
                </a:lnTo>
                <a:cubicBezTo>
                  <a:pt x="7814" y="5703"/>
                  <a:pt x="7782" y="5829"/>
                  <a:pt x="7782" y="5860"/>
                </a:cubicBezTo>
                <a:lnTo>
                  <a:pt x="7782" y="6238"/>
                </a:lnTo>
                <a:cubicBezTo>
                  <a:pt x="7782" y="7372"/>
                  <a:pt x="8727" y="8318"/>
                  <a:pt x="9861" y="8318"/>
                </a:cubicBezTo>
                <a:cubicBezTo>
                  <a:pt x="11027" y="8318"/>
                  <a:pt x="11972" y="7372"/>
                  <a:pt x="11972" y="6238"/>
                </a:cubicBezTo>
                <a:lnTo>
                  <a:pt x="11972" y="5860"/>
                </a:lnTo>
                <a:cubicBezTo>
                  <a:pt x="11972" y="5829"/>
                  <a:pt x="11909" y="5703"/>
                  <a:pt x="11909" y="5671"/>
                </a:cubicBezTo>
                <a:lnTo>
                  <a:pt x="10429" y="3277"/>
                </a:lnTo>
                <a:cubicBezTo>
                  <a:pt x="10429" y="3151"/>
                  <a:pt x="10618" y="2930"/>
                  <a:pt x="10681" y="2615"/>
                </a:cubicBezTo>
                <a:cubicBezTo>
                  <a:pt x="10933" y="2521"/>
                  <a:pt x="11248" y="2458"/>
                  <a:pt x="11531" y="2363"/>
                </a:cubicBezTo>
                <a:cubicBezTo>
                  <a:pt x="11720" y="2300"/>
                  <a:pt x="11815" y="2080"/>
                  <a:pt x="11720" y="1922"/>
                </a:cubicBezTo>
                <a:cubicBezTo>
                  <a:pt x="11674" y="1784"/>
                  <a:pt x="11560" y="1696"/>
                  <a:pt x="11429" y="1696"/>
                </a:cubicBezTo>
                <a:cubicBezTo>
                  <a:pt x="11380" y="1696"/>
                  <a:pt x="11330" y="1708"/>
                  <a:pt x="11279" y="1733"/>
                </a:cubicBezTo>
                <a:cubicBezTo>
                  <a:pt x="11059" y="1796"/>
                  <a:pt x="10870" y="1891"/>
                  <a:pt x="10618" y="1922"/>
                </a:cubicBezTo>
                <a:cubicBezTo>
                  <a:pt x="10460" y="1576"/>
                  <a:pt x="10113" y="1324"/>
                  <a:pt x="9704" y="1324"/>
                </a:cubicBezTo>
                <a:cubicBezTo>
                  <a:pt x="9294" y="1324"/>
                  <a:pt x="8916" y="1576"/>
                  <a:pt x="8790" y="1954"/>
                </a:cubicBezTo>
                <a:cubicBezTo>
                  <a:pt x="8255" y="1891"/>
                  <a:pt x="8003" y="1733"/>
                  <a:pt x="7278" y="1324"/>
                </a:cubicBezTo>
                <a:lnTo>
                  <a:pt x="6963" y="1166"/>
                </a:lnTo>
                <a:lnTo>
                  <a:pt x="6963" y="1040"/>
                </a:lnTo>
                <a:cubicBezTo>
                  <a:pt x="6963" y="441"/>
                  <a:pt x="6490" y="0"/>
                  <a:pt x="589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9039;p89"/>
          <p:cNvSpPr/>
          <p:nvPr/>
        </p:nvSpPr>
        <p:spPr>
          <a:xfrm>
            <a:off x="2072044" y="2862694"/>
            <a:ext cx="809679" cy="165114"/>
          </a:xfrm>
          <a:custGeom>
            <a:avLst/>
            <a:gdLst/>
            <a:ahLst/>
            <a:cxnLst/>
            <a:rect l="l" t="t" r="r" b="b"/>
            <a:pathLst>
              <a:path w="6302" h="1388" extrusionOk="0">
                <a:moveTo>
                  <a:pt x="693" y="1"/>
                </a:moveTo>
                <a:cubicBezTo>
                  <a:pt x="315" y="1"/>
                  <a:pt x="0" y="316"/>
                  <a:pt x="0" y="694"/>
                </a:cubicBezTo>
                <a:lnTo>
                  <a:pt x="0" y="1040"/>
                </a:lnTo>
                <a:cubicBezTo>
                  <a:pt x="0" y="1261"/>
                  <a:pt x="158" y="1387"/>
                  <a:pt x="347" y="1387"/>
                </a:cubicBezTo>
                <a:lnTo>
                  <a:pt x="5955" y="1387"/>
                </a:lnTo>
                <a:cubicBezTo>
                  <a:pt x="6144" y="1356"/>
                  <a:pt x="6301" y="1198"/>
                  <a:pt x="6301" y="1040"/>
                </a:cubicBezTo>
                <a:lnTo>
                  <a:pt x="6301" y="694"/>
                </a:lnTo>
                <a:cubicBezTo>
                  <a:pt x="6301" y="316"/>
                  <a:pt x="5986" y="1"/>
                  <a:pt x="5577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TextBox 210"/>
          <p:cNvSpPr txBox="1"/>
          <p:nvPr/>
        </p:nvSpPr>
        <p:spPr>
          <a:xfrm>
            <a:off x="1735659" y="1726936"/>
            <a:ext cx="144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통계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검증 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머신러닝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4" name="AutoShape 2" descr="Python Tutorial: Streamlit | DataC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947862" y="-972"/>
            <a:ext cx="80634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32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33" name="직선 연결선 32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63227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Ⅱ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761388" y="5701232"/>
            <a:ext cx="3181698" cy="574403"/>
            <a:chOff x="4297727" y="5502279"/>
            <a:chExt cx="2044701" cy="57440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311124" y="5502279"/>
              <a:ext cx="2017908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97727" y="5584239"/>
              <a:ext cx="204470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데이터 탐색과 이해를 위한 데이터 시각화</a:t>
              </a:r>
              <a:endParaRPr lang="en-US" altLang="ko-KR" sz="1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47" name="Picture 4" descr="Python Tutorial: Streamlit | DataCa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52" y="373830"/>
            <a:ext cx="1010288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29578" y="922721"/>
            <a:ext cx="19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📠 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EDA</a:t>
            </a: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3236250" y="3008116"/>
            <a:ext cx="458873" cy="599565"/>
          </a:xfrm>
          <a:prstGeom prst="downArrow">
            <a:avLst/>
          </a:prstGeom>
          <a:solidFill>
            <a:srgbClr val="D02A5B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02" y="1376606"/>
            <a:ext cx="1992396" cy="4614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975" y="1292053"/>
            <a:ext cx="3398262" cy="4058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743" y="1254001"/>
            <a:ext cx="3996490" cy="40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4" name="AutoShape 2" descr="Python Tutorial: Streamlit | DataC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947862" y="-972"/>
            <a:ext cx="80634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6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63227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Ⅱ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892802" y="5423210"/>
            <a:ext cx="3000102" cy="502379"/>
            <a:chOff x="3867680" y="5529129"/>
            <a:chExt cx="2105668" cy="45630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867680" y="5529129"/>
              <a:ext cx="2017907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647" y="5650222"/>
              <a:ext cx="2044701" cy="265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 err="1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기초통계량</a:t>
              </a:r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및 상관관계에 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대한 설명</a:t>
              </a:r>
              <a:endParaRPr lang="en-US" altLang="ko-KR" sz="1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37" name="Picture 4" descr="Python Tutorial: Streamlit | DataCa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52" y="373830"/>
            <a:ext cx="1010288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9578" y="922721"/>
            <a:ext cx="19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📠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08" y="1367930"/>
            <a:ext cx="1986091" cy="4908628"/>
          </a:xfrm>
          <a:prstGeom prst="rect">
            <a:avLst/>
          </a:prstGeom>
        </p:spPr>
      </p:pic>
      <p:sp>
        <p:nvSpPr>
          <p:cNvPr id="23" name="아래쪽 화살표 22"/>
          <p:cNvSpPr/>
          <p:nvPr/>
        </p:nvSpPr>
        <p:spPr>
          <a:xfrm rot="16200000">
            <a:off x="3247539" y="3008116"/>
            <a:ext cx="458873" cy="599565"/>
          </a:xfrm>
          <a:prstGeom prst="downArrow">
            <a:avLst/>
          </a:prstGeom>
          <a:solidFill>
            <a:srgbClr val="D02A5B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84" y="1710247"/>
            <a:ext cx="4482049" cy="2895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900" y="1494683"/>
            <a:ext cx="3569917" cy="33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4" name="AutoShape 2" descr="Python Tutorial: Streamlit | DataC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947862" y="-972"/>
            <a:ext cx="806341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대시보드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26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63227" y="219941"/>
            <a:ext cx="116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Ⅱ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182953" y="5586070"/>
            <a:ext cx="2296845" cy="456309"/>
            <a:chOff x="3867680" y="5529129"/>
            <a:chExt cx="2105668" cy="45630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867680" y="5529129"/>
              <a:ext cx="2017907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647" y="5650222"/>
              <a:ext cx="20447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300" dirty="0" err="1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CatBoost</a:t>
              </a:r>
              <a:r>
                <a:rPr lang="en-US" altLang="ko-KR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  <a:r>
                <a:rPr lang="ko-KR" altLang="en-US" sz="13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모델에 대한 설명</a:t>
              </a:r>
              <a:endParaRPr lang="en-US" altLang="ko-KR" sz="1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37" name="Picture 4" descr="Python Tutorial: Streamlit | DataCa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52" y="373830"/>
            <a:ext cx="1010288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85" y="1453191"/>
            <a:ext cx="4445208" cy="39107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9578" y="922721"/>
            <a:ext cx="19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📠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1" y="1535532"/>
            <a:ext cx="2098473" cy="3386424"/>
          </a:xfrm>
          <a:prstGeom prst="rect">
            <a:avLst/>
          </a:prstGeom>
        </p:spPr>
      </p:pic>
      <p:sp>
        <p:nvSpPr>
          <p:cNvPr id="23" name="아래쪽 화살표 22"/>
          <p:cNvSpPr/>
          <p:nvPr/>
        </p:nvSpPr>
        <p:spPr>
          <a:xfrm rot="16200000">
            <a:off x="3118049" y="2996563"/>
            <a:ext cx="458873" cy="599565"/>
          </a:xfrm>
          <a:prstGeom prst="downArrow">
            <a:avLst/>
          </a:prstGeom>
          <a:solidFill>
            <a:srgbClr val="D02A5B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046" y="1494015"/>
            <a:ext cx="3044661" cy="396166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8089666" y="5543242"/>
            <a:ext cx="2296845" cy="456309"/>
            <a:chOff x="3867680" y="5529129"/>
            <a:chExt cx="2105668" cy="45630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867680" y="5529129"/>
              <a:ext cx="2017907" cy="4563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28647" y="5650222"/>
              <a:ext cx="20447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00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모델 성능 평가</a:t>
              </a:r>
              <a:endParaRPr lang="en-US" altLang="ko-KR" sz="13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8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0792" y="5284856"/>
            <a:ext cx="1141659" cy="976324"/>
            <a:chOff x="5534692" y="684281"/>
            <a:chExt cx="1141659" cy="976324"/>
          </a:xfrm>
          <a:noFill/>
        </p:grpSpPr>
        <p:grpSp>
          <p:nvGrpSpPr>
            <p:cNvPr id="19" name="그룹 18"/>
            <p:cNvGrpSpPr/>
            <p:nvPr/>
          </p:nvGrpSpPr>
          <p:grpSpPr>
            <a:xfrm>
              <a:off x="5610755" y="684281"/>
              <a:ext cx="989539" cy="521022"/>
              <a:chOff x="2495179" y="3939309"/>
              <a:chExt cx="989539" cy="521022"/>
            </a:xfrm>
            <a:grpFill/>
          </p:grpSpPr>
          <p:cxnSp>
            <p:nvCxnSpPr>
              <p:cNvPr id="71" name="직선 연결선 70"/>
              <p:cNvCxnSpPr/>
              <p:nvPr/>
            </p:nvCxnSpPr>
            <p:spPr>
              <a:xfrm flipH="1">
                <a:off x="2495179" y="4460331"/>
                <a:ext cx="98953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21284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01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34692" y="1383606"/>
              <a:ext cx="114165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개요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28731" y="5263341"/>
            <a:ext cx="1362874" cy="988314"/>
            <a:chOff x="9015181" y="672291"/>
            <a:chExt cx="1362874" cy="988314"/>
          </a:xfrm>
          <a:noFill/>
        </p:grpSpPr>
        <p:grpSp>
          <p:nvGrpSpPr>
            <p:cNvPr id="20" name="그룹 19"/>
            <p:cNvGrpSpPr/>
            <p:nvPr/>
          </p:nvGrpSpPr>
          <p:grpSpPr>
            <a:xfrm>
              <a:off x="9202001" y="672291"/>
              <a:ext cx="989229" cy="542794"/>
              <a:chOff x="4650861" y="3939309"/>
              <a:chExt cx="989229" cy="542794"/>
            </a:xfrm>
            <a:grpFill/>
          </p:grpSpPr>
          <p:cxnSp>
            <p:nvCxnSpPr>
              <p:cNvPr id="72" name="직선 연결선 71"/>
              <p:cNvCxnSpPr/>
              <p:nvPr/>
            </p:nvCxnSpPr>
            <p:spPr>
              <a:xfrm flipH="1">
                <a:off x="4650861" y="4482103"/>
                <a:ext cx="98922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876811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015181" y="1383606"/>
              <a:ext cx="136287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팀원 구성 및 역할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51125" y="5276021"/>
            <a:ext cx="1483098" cy="983127"/>
            <a:chOff x="1758607" y="3703706"/>
            <a:chExt cx="1483098" cy="983127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006549" y="3703706"/>
              <a:ext cx="988918" cy="530354"/>
              <a:chOff x="6806543" y="3939309"/>
              <a:chExt cx="988918" cy="530354"/>
            </a:xfrm>
            <a:grpFill/>
          </p:grpSpPr>
          <p:cxnSp>
            <p:nvCxnSpPr>
              <p:cNvPr id="73" name="직선 연결선 72"/>
              <p:cNvCxnSpPr/>
              <p:nvPr/>
            </p:nvCxnSpPr>
            <p:spPr>
              <a:xfrm flipH="1">
                <a:off x="6806543" y="4469663"/>
                <a:ext cx="988918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032338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758607" y="4409834"/>
              <a:ext cx="148309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프로젝트 수행 절차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80808" y="5267588"/>
            <a:ext cx="1021434" cy="1000395"/>
            <a:chOff x="5594808" y="3686438"/>
            <a:chExt cx="1021434" cy="1000395"/>
          </a:xfrm>
          <a:noFill/>
        </p:grpSpPr>
        <p:grpSp>
          <p:nvGrpSpPr>
            <p:cNvPr id="22" name="그룹 21"/>
            <p:cNvGrpSpPr/>
            <p:nvPr/>
          </p:nvGrpSpPr>
          <p:grpSpPr>
            <a:xfrm>
              <a:off x="5620744" y="3686438"/>
              <a:ext cx="969557" cy="542794"/>
              <a:chOff x="8981275" y="3939309"/>
              <a:chExt cx="969557" cy="542794"/>
            </a:xfrm>
            <a:grpFill/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8981275" y="4482103"/>
                <a:ext cx="969557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197389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04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59480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Ⅰ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49246" y="5275331"/>
            <a:ext cx="1021433" cy="983127"/>
            <a:chOff x="9206271" y="3703706"/>
            <a:chExt cx="1021433" cy="983127"/>
          </a:xfrm>
          <a:noFill/>
        </p:grpSpPr>
        <p:grpSp>
          <p:nvGrpSpPr>
            <p:cNvPr id="23" name="그룹 22"/>
            <p:cNvGrpSpPr/>
            <p:nvPr/>
          </p:nvGrpSpPr>
          <p:grpSpPr>
            <a:xfrm>
              <a:off x="9242744" y="3703706"/>
              <a:ext cx="948486" cy="530354"/>
              <a:chOff x="11167048" y="3939309"/>
              <a:chExt cx="948486" cy="530354"/>
            </a:xfrm>
            <a:grpFill/>
          </p:grpSpPr>
          <p:cxnSp>
            <p:nvCxnSpPr>
              <p:cNvPr id="75" name="직선 연결선 74"/>
              <p:cNvCxnSpPr/>
              <p:nvPr/>
            </p:nvCxnSpPr>
            <p:spPr>
              <a:xfrm flipH="1">
                <a:off x="11167048" y="4469663"/>
                <a:ext cx="948486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1372627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05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206271" y="4409834"/>
              <a:ext cx="102143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Ⅱ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25372" y="498744"/>
            <a:ext cx="5334600" cy="4603606"/>
            <a:chOff x="3425372" y="441594"/>
            <a:chExt cx="5334600" cy="4603606"/>
          </a:xfrm>
        </p:grpSpPr>
        <p:grpSp>
          <p:nvGrpSpPr>
            <p:cNvPr id="44" name="Google Shape;515;p41"/>
            <p:cNvGrpSpPr/>
            <p:nvPr/>
          </p:nvGrpSpPr>
          <p:grpSpPr>
            <a:xfrm>
              <a:off x="3425372" y="441594"/>
              <a:ext cx="5334600" cy="4603606"/>
              <a:chOff x="1896200" y="539994"/>
              <a:chExt cx="5334600" cy="46036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5" name="Google Shape;516;p41"/>
              <p:cNvGrpSpPr/>
              <p:nvPr/>
            </p:nvGrpSpPr>
            <p:grpSpPr>
              <a:xfrm>
                <a:off x="1896200" y="539994"/>
                <a:ext cx="5334600" cy="4603606"/>
                <a:chOff x="1896200" y="539994"/>
                <a:chExt cx="5334600" cy="4603606"/>
              </a:xfrm>
            </p:grpSpPr>
            <p:sp>
              <p:nvSpPr>
                <p:cNvPr id="48" name="Google Shape;517;p41"/>
                <p:cNvSpPr/>
                <p:nvPr/>
              </p:nvSpPr>
              <p:spPr>
                <a:xfrm>
                  <a:off x="1896200" y="1069900"/>
                  <a:ext cx="5334600" cy="4073700"/>
                </a:xfrm>
                <a:prstGeom prst="rect">
                  <a:avLst/>
                </a:prstGeom>
                <a:solidFill>
                  <a:srgbClr val="0000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8;p41"/>
                <p:cNvSpPr/>
                <p:nvPr/>
              </p:nvSpPr>
              <p:spPr>
                <a:xfrm>
                  <a:off x="2288196" y="1332100"/>
                  <a:ext cx="4613100" cy="38115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9;p41"/>
                <p:cNvSpPr/>
                <p:nvPr/>
              </p:nvSpPr>
              <p:spPr>
                <a:xfrm>
                  <a:off x="3685012" y="539994"/>
                  <a:ext cx="1778237" cy="98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0" h="6655" extrusionOk="0">
                      <a:moveTo>
                        <a:pt x="2114" y="1"/>
                      </a:moveTo>
                      <a:lnTo>
                        <a:pt x="2114" y="2470"/>
                      </a:lnTo>
                      <a:lnTo>
                        <a:pt x="0" y="2470"/>
                      </a:lnTo>
                      <a:lnTo>
                        <a:pt x="0" y="6654"/>
                      </a:lnTo>
                      <a:lnTo>
                        <a:pt x="11990" y="6654"/>
                      </a:lnTo>
                      <a:lnTo>
                        <a:pt x="11990" y="2470"/>
                      </a:lnTo>
                      <a:lnTo>
                        <a:pt x="9897" y="2470"/>
                      </a:lnTo>
                      <a:lnTo>
                        <a:pt x="9897" y="1"/>
                      </a:lnTo>
                      <a:close/>
                    </a:path>
                  </a:pathLst>
                </a:custGeom>
                <a:solidFill>
                  <a:srgbClr val="000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520;p41"/>
              <p:cNvSpPr/>
              <p:nvPr/>
            </p:nvSpPr>
            <p:spPr>
              <a:xfrm>
                <a:off x="3686900" y="905600"/>
                <a:ext cx="1777500" cy="164400"/>
              </a:xfrm>
              <a:prstGeom prst="rect">
                <a:avLst/>
              </a:prstGeom>
              <a:solidFill>
                <a:srgbClr val="000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146744" y="1579594"/>
              <a:ext cx="1891865" cy="2236388"/>
              <a:chOff x="1554224" y="684281"/>
              <a:chExt cx="1891865" cy="223638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006549" y="684281"/>
                <a:ext cx="987206" cy="521022"/>
                <a:chOff x="216439" y="2184856"/>
                <a:chExt cx="987206" cy="521022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216439" y="2705878"/>
                  <a:ext cx="987206" cy="0"/>
                </a:xfrm>
                <a:prstGeom prst="line">
                  <a:avLst/>
                </a:prstGeom>
                <a:ln w="57150">
                  <a:solidFill>
                    <a:srgbClr val="00008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1378" y="2184856"/>
                  <a:ext cx="5373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 smtClean="0">
                      <a:solidFill>
                        <a:srgbClr val="000070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06</a:t>
                  </a:r>
                  <a:endParaRPr lang="ko-KR" altLang="en-US" sz="2400" dirty="0">
                    <a:solidFill>
                      <a:srgbClr val="000070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54224" y="1383606"/>
                <a:ext cx="1891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자체 평가 의견 </a:t>
                </a:r>
                <a:endParaRPr lang="ko-KR" altLang="en-US" sz="2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631966" y="1858840"/>
                <a:ext cx="1736373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분석 결과 요약</a:t>
                </a:r>
                <a:endPara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한계점 및 개선 사항</a:t>
                </a:r>
                <a:endPara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출처 </a:t>
                </a:r>
                <a:endPara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6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010" y="142602"/>
            <a:ext cx="166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  <a:r>
              <a:rPr lang="en-US" altLang="ko-KR" sz="2400" u="sng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86590" y="2057467"/>
            <a:ext cx="9744164" cy="3407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277" y="2038985"/>
            <a:ext cx="93666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Ⅰ.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단일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펩타이드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단일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단백질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로는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UPDRS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의 점수와 명확한 관계가 있다고 보기 </a:t>
            </a:r>
            <a:r>
              <a:rPr lang="ko-KR" altLang="en-US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어려움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Ⅱ. </a:t>
            </a:r>
            <a:r>
              <a:rPr lang="ko-KR" altLang="en-US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제공 된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데이터에서는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peptide</a:t>
            </a:r>
            <a:r>
              <a:rPr lang="en-US" altLang="ko-KR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protein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정보보다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피험자의 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patient_id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가 더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중요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Ⅲ.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UPDRS_4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는 다른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UPDRS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보다 데이터가 더 부족하기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때문에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UPDRS_4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으로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    설정했을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때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예측 값이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더 높게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나타남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Ⅳ.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약물을 복용한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사람들이 복용하지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않은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사람들 보다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비교적 느리게 질병이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진행 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그러나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시간이 </a:t>
            </a:r>
            <a:r>
              <a:rPr lang="ko-KR" altLang="en-US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지날수록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둘 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UPDRS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의 점수는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증가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미니 프로젝트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: Python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을 활용한 통계 분석 및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웹 서비스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구현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0830" y="228730"/>
            <a:ext cx="151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 평가 의견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11956" y="-972"/>
            <a:ext cx="35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분석 결과 요약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한계점 및 개선 사항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/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출처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6589" y="11189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분석 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0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6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2028" y="219941"/>
            <a:ext cx="1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 평가 의견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3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미니 프로젝트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: Python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을 활용한 통계 분석 및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웹 서비스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고딕 Std B" panose="020B0800000000000000" pitchFamily="34" charset="-127"/>
                  <a:ea typeface="Adobe 고딕 Std B" panose="020B0800000000000000" pitchFamily="34" charset="-127"/>
                  <a:cs typeface="+mn-cs"/>
                </a:rPr>
                <a:t>구현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86589" y="1118937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한계점 및 개선 사항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70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830" y="228730"/>
            <a:ext cx="151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 평가 의견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1956" y="-972"/>
            <a:ext cx="35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분석 결과 요약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한계점 및 개선 사항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/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출처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9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82028" y="219941"/>
            <a:ext cx="1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 평가 의견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589" y="2057467"/>
            <a:ext cx="10380658" cy="3407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193" y="2038985"/>
            <a:ext cx="103941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Ⅰ.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protein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데이터가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visit_month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의 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40%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만 존재하여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정확한 데이터를 확보했다고 보기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어려움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Ⅱ.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protein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pepetide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의 데이터보다 약물복용여부가 더 중요하다고 판단이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되지만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test_data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에서는 약물 복용 여부를 알 수 </a:t>
            </a:r>
            <a:r>
              <a:rPr lang="ko-KR" altLang="en-US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없음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Ⅲ. </a:t>
            </a:r>
            <a:r>
              <a:rPr lang="ko-KR" altLang="en-US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여러가지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모델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구현 하는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데에 있어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한계가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Ⅳ.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평가지표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(SMAPE)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결과값이 </a:t>
            </a:r>
            <a:r>
              <a:rPr lang="ko-KR" altLang="en-US" noProof="0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대부분 높은 수치를 보이며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SMAPE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가 </a:t>
            </a:r>
            <a:r>
              <a:rPr lang="ko-KR" altLang="en-US" dirty="0" smtClean="0">
                <a:solidFill>
                  <a:prstClr val="black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모델 평가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에 가장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적합한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평가지표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가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맞는지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비교해볼 필요가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43" name="직선 연결선 142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328803" y="951963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참고 자료</a:t>
            </a:r>
            <a:endParaRPr lang="ko-KR" altLang="en-US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408581" y="1395404"/>
          <a:ext cx="9501864" cy="430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601">
                  <a:extLst>
                    <a:ext uri="{9D8B030D-6E8A-4147-A177-3AD203B41FA5}">
                      <a16:colId xmlns:a16="http://schemas.microsoft.com/office/drawing/2014/main" val="1103336752"/>
                    </a:ext>
                  </a:extLst>
                </a:gridCol>
                <a:gridCol w="8324263">
                  <a:extLst>
                    <a:ext uri="{9D8B030D-6E8A-4147-A177-3AD203B41FA5}">
                      <a16:colId xmlns:a16="http://schemas.microsoft.com/office/drawing/2014/main" val="1933818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자료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출처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62695"/>
                  </a:ext>
                </a:extLst>
              </a:tr>
              <a:tr h="43968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논문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[1] Holden(2018). Progression of MDS-UPDRS Scores Over Five Years in De Novo Parkinson Disease from the Parkinson's Progression Markers Initiative Cohort. Movement Disorders Clinical Practice, 5, 47-53. </a:t>
                      </a:r>
                    </a:p>
                    <a:p>
                      <a:pPr latinLnBrk="1"/>
                      <a:r>
                        <a:rPr lang="en-US" altLang="ko-KR" sz="1050" b="1" dirty="0" smtClean="0">
                          <a:hlinkClick r:id="rId2"/>
                        </a:rPr>
                        <a:t>DOI: 10.1002/mdc3.12553</a:t>
                      </a:r>
                      <a:endParaRPr lang="ko-KR" altLang="en-US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037968"/>
                  </a:ext>
                </a:extLst>
              </a:tr>
              <a:tr h="43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[2] Shi(2015). Cerebrospinal Fluid Peptides as Potential Parkinson Disease Biomarkers: A Staged Pipeline for Discovery and Validation*. Molecular &amp; Cellular Proteomics, 14(3), 544–555. </a:t>
                      </a:r>
                    </a:p>
                    <a:p>
                      <a:pPr latinLnBrk="1"/>
                      <a:r>
                        <a:rPr lang="en-US" altLang="ko-KR" sz="1050" b="1" dirty="0" smtClean="0">
                          <a:hlinkClick r:id="rId3"/>
                        </a:rPr>
                        <a:t>DOI: 10.1074/mcp.m114.040576</a:t>
                      </a:r>
                      <a:endParaRPr lang="en-US" altLang="ko-KR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19034"/>
                  </a:ext>
                </a:extLst>
              </a:tr>
              <a:tr h="3565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[3] Goetz(2008). Movement Disorder Society-Sponsored Revision of the Unified Parkinson’s Disease Rating Scale (MDS-UPDRS): Scale Presentation and </a:t>
                      </a:r>
                      <a:r>
                        <a:rPr lang="en-US" altLang="ko-KR" sz="1050" b="1" dirty="0" err="1" smtClean="0"/>
                        <a:t>Clinimetric</a:t>
                      </a:r>
                      <a:r>
                        <a:rPr lang="en-US" altLang="ko-KR" sz="1050" b="1" dirty="0" smtClean="0"/>
                        <a:t> Testing Results. Movement Disorders, 23(15), 2129–2170.</a:t>
                      </a:r>
                    </a:p>
                    <a:p>
                      <a:pPr latinLnBrk="1"/>
                      <a:r>
                        <a:rPr lang="en-US" altLang="ko-KR" sz="1050" b="1" dirty="0" smtClean="0">
                          <a:hlinkClick r:id="rId4"/>
                        </a:rPr>
                        <a:t>DOI: 10.1002/mds.22340</a:t>
                      </a:r>
                      <a:endParaRPr lang="ko-KR" altLang="en-US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686770"/>
                  </a:ext>
                </a:extLst>
              </a:tr>
              <a:tr h="356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[4] Martinez-Martin(1994). Unified Parkinson's Disease Rating Scale characteristics and structure. Movement Disorders, 9(1), 76-83.</a:t>
                      </a:r>
                      <a:br>
                        <a:rPr lang="en-US" altLang="ko-KR" sz="1050" b="1" dirty="0" smtClean="0"/>
                      </a:br>
                      <a:r>
                        <a:rPr lang="en-US" altLang="ko-KR" sz="1050" b="1" dirty="0" smtClean="0">
                          <a:hlinkClick r:id="rId5"/>
                        </a:rPr>
                        <a:t>DOI: 10.1002/mds.870090112.</a:t>
                      </a:r>
                      <a:endParaRPr lang="en-US" altLang="ko-KR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288259"/>
                  </a:ext>
                </a:extLst>
              </a:tr>
              <a:tr h="4146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웹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[5]</a:t>
                      </a:r>
                      <a:r>
                        <a:rPr lang="ko-KR" altLang="en-US" sz="1050" b="1" dirty="0" smtClean="0"/>
                        <a:t> </a:t>
                      </a:r>
                      <a:r>
                        <a:rPr lang="en-US" altLang="ko-KR" sz="1050" b="1" dirty="0" smtClean="0"/>
                        <a:t>Craig Thomas.(2023)."AMP - EDA + Models“</a:t>
                      </a:r>
                    </a:p>
                    <a:p>
                      <a:pPr latinLnBrk="1"/>
                      <a:r>
                        <a:rPr lang="en-US" altLang="ko-KR" sz="1050" b="1" dirty="0" smtClean="0">
                          <a:hlinkClick r:id="rId6"/>
                        </a:rPr>
                        <a:t>https://www.kaggle.com/code/craigmthomas/amp-eda-models#1.4---Statistical-Breakdown</a:t>
                      </a:r>
                      <a:endParaRPr lang="en-US" altLang="ko-KR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8733053"/>
                  </a:ext>
                </a:extLst>
              </a:tr>
              <a:tr h="414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[6]</a:t>
                      </a:r>
                      <a:r>
                        <a:rPr lang="ko-KR" altLang="en-US" sz="1050" b="1" dirty="0" smtClean="0"/>
                        <a:t> </a:t>
                      </a:r>
                      <a:r>
                        <a:rPr lang="ko-KR" altLang="en-US" sz="1050" b="1" dirty="0" err="1" smtClean="0"/>
                        <a:t>파킨슨센터</a:t>
                      </a:r>
                      <a:r>
                        <a:rPr lang="en-US" altLang="ko-KR" sz="1050" b="1" dirty="0" smtClean="0"/>
                        <a:t>(2022)."</a:t>
                      </a:r>
                      <a:r>
                        <a:rPr lang="ko-KR" altLang="en-US" sz="1050" b="1" dirty="0" smtClean="0"/>
                        <a:t>실적 및 통계</a:t>
                      </a:r>
                      <a:r>
                        <a:rPr lang="en-US" altLang="ko-KR" sz="1050" b="1" dirty="0" smtClean="0"/>
                        <a:t>_</a:t>
                      </a:r>
                      <a:r>
                        <a:rPr lang="ko-KR" altLang="en-US" sz="1050" b="1" dirty="0" smtClean="0"/>
                        <a:t>외래 진료 환자수</a:t>
                      </a:r>
                      <a:r>
                        <a:rPr lang="en-US" altLang="ko-KR" sz="1050" b="1" dirty="0" smtClean="0"/>
                        <a:t>“</a:t>
                      </a:r>
                    </a:p>
                    <a:p>
                      <a:pPr latinLnBrk="1"/>
                      <a:r>
                        <a:rPr lang="en-US" altLang="ko-KR" sz="1050" b="1" dirty="0" smtClean="0">
                          <a:hlinkClick r:id="rId7"/>
                        </a:rPr>
                        <a:t>https://www.snumdc.org/mdc/performance/outpatient-practice/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472378"/>
                  </a:ext>
                </a:extLst>
              </a:tr>
              <a:tr h="4109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 smtClean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[7]</a:t>
                      </a:r>
                      <a:r>
                        <a:rPr lang="ko-KR" altLang="en-US" sz="1050" b="1" dirty="0" err="1" smtClean="0"/>
                        <a:t>애옹킴</a:t>
                      </a:r>
                      <a:r>
                        <a:rPr lang="en-US" altLang="ko-KR" sz="1050" b="1" dirty="0" smtClean="0"/>
                        <a:t>(2022)."</a:t>
                      </a:r>
                      <a:r>
                        <a:rPr lang="ko-KR" altLang="en-US" sz="1050" b="1" dirty="0" err="1" smtClean="0"/>
                        <a:t>파이썬</a:t>
                      </a:r>
                      <a:r>
                        <a:rPr lang="ko-KR" altLang="en-US" sz="1050" b="1" dirty="0" smtClean="0"/>
                        <a:t> </a:t>
                      </a:r>
                      <a:r>
                        <a:rPr lang="ko-KR" altLang="en-US" sz="1050" b="1" dirty="0" err="1" smtClean="0"/>
                        <a:t>스트림릿으로</a:t>
                      </a:r>
                      <a:r>
                        <a:rPr lang="ko-KR" altLang="en-US" sz="1050" b="1" dirty="0" smtClean="0"/>
                        <a:t> 데이터 대시보드 만들기</a:t>
                      </a:r>
                      <a:r>
                        <a:rPr lang="en-US" altLang="ko-KR" sz="1050" b="1" dirty="0" smtClean="0"/>
                        <a:t>“</a:t>
                      </a:r>
                    </a:p>
                    <a:p>
                      <a:pPr latinLnBrk="1"/>
                      <a:r>
                        <a:rPr lang="en-US" altLang="ko-KR" sz="1050" b="1" dirty="0" smtClean="0">
                          <a:hlinkClick r:id="rId8"/>
                        </a:rPr>
                        <a:t>https://yozm.wishket.com/magazine/detail/1827/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472913"/>
                  </a:ext>
                </a:extLst>
              </a:tr>
              <a:tr h="410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[8] </a:t>
                      </a:r>
                      <a:r>
                        <a:rPr lang="ko-KR" altLang="en-US" sz="1050" b="1" dirty="0" smtClean="0"/>
                        <a:t>김병희 기자</a:t>
                      </a:r>
                      <a:r>
                        <a:rPr lang="en-US" altLang="ko-KR" sz="1050" b="1" dirty="0" smtClean="0"/>
                        <a:t>(2020). “</a:t>
                      </a:r>
                      <a:r>
                        <a:rPr lang="ko-KR" altLang="en-US" sz="1050" b="1" dirty="0" smtClean="0"/>
                        <a:t>한 번 처치로 뇌세포 생성해 파킨슨병 치료</a:t>
                      </a:r>
                      <a:r>
                        <a:rPr lang="en-US" altLang="ko-KR" sz="1050" b="1" dirty="0" smtClean="0"/>
                        <a:t>."</a:t>
                      </a:r>
                    </a:p>
                    <a:p>
                      <a:pPr latinLnBrk="1"/>
                      <a:r>
                        <a:rPr lang="en-US" altLang="ko-KR" sz="1050" b="1" dirty="0" smtClean="0">
                          <a:hlinkClick r:id="rId9"/>
                        </a:rPr>
                        <a:t>https://www.ibric.org/myboard/read.php?Board=news&amp;id=318691</a:t>
                      </a:r>
                      <a:endParaRPr lang="en-US" altLang="ko-KR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2352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830" y="228730"/>
            <a:ext cx="151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 평가 의견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1956" y="-972"/>
            <a:ext cx="35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분석 결과 요약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한계점 및 개선 사항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/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출처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+mn-cs"/>
              </a:rPr>
              <a:t>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722" y="228730"/>
            <a:ext cx="134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수행 결과 </a:t>
            </a:r>
            <a:r>
              <a:rPr lang="en-US" altLang="ko-KR" sz="1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Ⅰ</a:t>
            </a:r>
            <a:r>
              <a:rPr lang="ko-KR" altLang="en-US" sz="14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293118" y="183694"/>
            <a:ext cx="12094593" cy="380273"/>
            <a:chOff x="-293118" y="183694"/>
            <a:chExt cx="12094593" cy="380273"/>
          </a:xfrm>
        </p:grpSpPr>
        <p:sp>
          <p:nvSpPr>
            <p:cNvPr id="17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82028" y="219941"/>
            <a:ext cx="1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4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 평가 의견</a:t>
            </a:r>
            <a:endParaRPr lang="en-US" altLang="ko-KR" sz="1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7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자유형: 도형 14">
            <a:extLst>
              <a:ext uri="{FF2B5EF4-FFF2-40B4-BE49-F238E27FC236}">
                <a16:creationId xmlns:a16="http://schemas.microsoft.com/office/drawing/2014/main" id="{202E06CC-E35B-40A1-B8FB-7F61AD70859B}"/>
              </a:ext>
            </a:extLst>
          </p:cNvPr>
          <p:cNvSpPr/>
          <p:nvPr/>
        </p:nvSpPr>
        <p:spPr>
          <a:xfrm flipH="1">
            <a:off x="714628" y="1112951"/>
            <a:ext cx="10664572" cy="5216202"/>
          </a:xfrm>
          <a:custGeom>
            <a:avLst/>
            <a:gdLst>
              <a:gd name="connsiteX0" fmla="*/ 10847173 w 11393712"/>
              <a:gd name="connsiteY0" fmla="*/ 0 h 5925457"/>
              <a:gd name="connsiteX1" fmla="*/ 10829173 w 11393712"/>
              <a:gd name="connsiteY1" fmla="*/ 18000 h 5925457"/>
              <a:gd name="connsiteX2" fmla="*/ 10847173 w 11393712"/>
              <a:gd name="connsiteY2" fmla="*/ 36000 h 5925457"/>
              <a:gd name="connsiteX3" fmla="*/ 10865173 w 11393712"/>
              <a:gd name="connsiteY3" fmla="*/ 18000 h 5925457"/>
              <a:gd name="connsiteX4" fmla="*/ 10847173 w 11393712"/>
              <a:gd name="connsiteY4" fmla="*/ 0 h 5925457"/>
              <a:gd name="connsiteX5" fmla="*/ 10727253 w 11393712"/>
              <a:gd name="connsiteY5" fmla="*/ 0 h 5925457"/>
              <a:gd name="connsiteX6" fmla="*/ 10726055 w 11393712"/>
              <a:gd name="connsiteY6" fmla="*/ 496 h 5925457"/>
              <a:gd name="connsiteX7" fmla="*/ 10726055 w 11393712"/>
              <a:gd name="connsiteY7" fmla="*/ 0 h 5925457"/>
              <a:gd name="connsiteX8" fmla="*/ 255032 w 11393712"/>
              <a:gd name="connsiteY8" fmla="*/ 0 h 5925457"/>
              <a:gd name="connsiteX9" fmla="*/ 0 w 11393712"/>
              <a:gd name="connsiteY9" fmla="*/ 255032 h 5925457"/>
              <a:gd name="connsiteX10" fmla="*/ 0 w 11393712"/>
              <a:gd name="connsiteY10" fmla="*/ 5670425 h 5925457"/>
              <a:gd name="connsiteX11" fmla="*/ 255032 w 11393712"/>
              <a:gd name="connsiteY11" fmla="*/ 5925457 h 5925457"/>
              <a:gd name="connsiteX12" fmla="*/ 11138680 w 11393712"/>
              <a:gd name="connsiteY12" fmla="*/ 5925457 h 5925457"/>
              <a:gd name="connsiteX13" fmla="*/ 11393712 w 11393712"/>
              <a:gd name="connsiteY13" fmla="*/ 5670425 h 5925457"/>
              <a:gd name="connsiteX14" fmla="*/ 11393712 w 11393712"/>
              <a:gd name="connsiteY14" fmla="*/ 255032 h 5925457"/>
              <a:gd name="connsiteX15" fmla="*/ 11138680 w 11393712"/>
              <a:gd name="connsiteY15" fmla="*/ 0 h 5925457"/>
              <a:gd name="connsiteX16" fmla="*/ 11068955 w 11393712"/>
              <a:gd name="connsiteY16" fmla="*/ 0 h 5925457"/>
              <a:gd name="connsiteX17" fmla="*/ 11068955 w 11393712"/>
              <a:gd name="connsiteY17" fmla="*/ 1537 h 5925457"/>
              <a:gd name="connsiteX18" fmla="*/ 11065245 w 11393712"/>
              <a:gd name="connsiteY18" fmla="*/ 0 h 5925457"/>
              <a:gd name="connsiteX19" fmla="*/ 11047245 w 11393712"/>
              <a:gd name="connsiteY19" fmla="*/ 18000 h 5925457"/>
              <a:gd name="connsiteX20" fmla="*/ 11065245 w 11393712"/>
              <a:gd name="connsiteY20" fmla="*/ 36000 h 5925457"/>
              <a:gd name="connsiteX21" fmla="*/ 11068955 w 11393712"/>
              <a:gd name="connsiteY21" fmla="*/ 34463 h 5925457"/>
              <a:gd name="connsiteX22" fmla="*/ 11068955 w 11393712"/>
              <a:gd name="connsiteY22" fmla="*/ 36000 h 5925457"/>
              <a:gd name="connsiteX23" fmla="*/ 11134331 w 11393712"/>
              <a:gd name="connsiteY23" fmla="*/ 36000 h 5925457"/>
              <a:gd name="connsiteX24" fmla="*/ 11357712 w 11393712"/>
              <a:gd name="connsiteY24" fmla="*/ 259381 h 5925457"/>
              <a:gd name="connsiteX25" fmla="*/ 11357712 w 11393712"/>
              <a:gd name="connsiteY25" fmla="*/ 5666424 h 5925457"/>
              <a:gd name="connsiteX26" fmla="*/ 11134331 w 11393712"/>
              <a:gd name="connsiteY26" fmla="*/ 5889805 h 5925457"/>
              <a:gd name="connsiteX27" fmla="*/ 259381 w 11393712"/>
              <a:gd name="connsiteY27" fmla="*/ 5889805 h 5925457"/>
              <a:gd name="connsiteX28" fmla="*/ 36000 w 11393712"/>
              <a:gd name="connsiteY28" fmla="*/ 5666424 h 5925457"/>
              <a:gd name="connsiteX29" fmla="*/ 36000 w 11393712"/>
              <a:gd name="connsiteY29" fmla="*/ 259381 h 5925457"/>
              <a:gd name="connsiteX30" fmla="*/ 259381 w 11393712"/>
              <a:gd name="connsiteY30" fmla="*/ 36000 h 5925457"/>
              <a:gd name="connsiteX31" fmla="*/ 10726055 w 11393712"/>
              <a:gd name="connsiteY31" fmla="*/ 36000 h 5925457"/>
              <a:gd name="connsiteX32" fmla="*/ 10726055 w 11393712"/>
              <a:gd name="connsiteY32" fmla="*/ 35504 h 5925457"/>
              <a:gd name="connsiteX33" fmla="*/ 10727253 w 11393712"/>
              <a:gd name="connsiteY33" fmla="*/ 36000 h 5925457"/>
              <a:gd name="connsiteX34" fmla="*/ 10745253 w 11393712"/>
              <a:gd name="connsiteY34" fmla="*/ 18000 h 5925457"/>
              <a:gd name="connsiteX35" fmla="*/ 10727253 w 11393712"/>
              <a:gd name="connsiteY35" fmla="*/ 0 h 5925457"/>
              <a:gd name="connsiteX36" fmla="*/ 10945324 w 11393712"/>
              <a:gd name="connsiteY36" fmla="*/ 0 h 5925457"/>
              <a:gd name="connsiteX37" fmla="*/ 10927324 w 11393712"/>
              <a:gd name="connsiteY37" fmla="*/ 18000 h 5925457"/>
              <a:gd name="connsiteX38" fmla="*/ 10945324 w 11393712"/>
              <a:gd name="connsiteY38" fmla="*/ 36000 h 5925457"/>
              <a:gd name="connsiteX39" fmla="*/ 10963324 w 11393712"/>
              <a:gd name="connsiteY39" fmla="*/ 18000 h 5925457"/>
              <a:gd name="connsiteX40" fmla="*/ 10945324 w 11393712"/>
              <a:gd name="connsiteY40" fmla="*/ 0 h 59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393712" h="5925457">
                <a:moveTo>
                  <a:pt x="10847173" y="0"/>
                </a:moveTo>
                <a:cubicBezTo>
                  <a:pt x="10837232" y="0"/>
                  <a:pt x="10829173" y="8059"/>
                  <a:pt x="10829173" y="18000"/>
                </a:cubicBezTo>
                <a:cubicBezTo>
                  <a:pt x="10829173" y="27941"/>
                  <a:pt x="10837232" y="36000"/>
                  <a:pt x="10847173" y="36000"/>
                </a:cubicBezTo>
                <a:cubicBezTo>
                  <a:pt x="10857114" y="36000"/>
                  <a:pt x="10865173" y="27941"/>
                  <a:pt x="10865173" y="18000"/>
                </a:cubicBezTo>
                <a:cubicBezTo>
                  <a:pt x="10865173" y="8059"/>
                  <a:pt x="10857114" y="0"/>
                  <a:pt x="10847173" y="0"/>
                </a:cubicBezTo>
                <a:close/>
                <a:moveTo>
                  <a:pt x="10727253" y="0"/>
                </a:moveTo>
                <a:lnTo>
                  <a:pt x="10726055" y="496"/>
                </a:lnTo>
                <a:lnTo>
                  <a:pt x="10726055" y="0"/>
                </a:lnTo>
                <a:lnTo>
                  <a:pt x="255032" y="0"/>
                </a:lnTo>
                <a:cubicBezTo>
                  <a:pt x="114182" y="0"/>
                  <a:pt x="0" y="114182"/>
                  <a:pt x="0" y="255032"/>
                </a:cubicBezTo>
                <a:lnTo>
                  <a:pt x="0" y="5670425"/>
                </a:lnTo>
                <a:cubicBezTo>
                  <a:pt x="0" y="5811275"/>
                  <a:pt x="114182" y="5925457"/>
                  <a:pt x="255032" y="5925457"/>
                </a:cubicBezTo>
                <a:lnTo>
                  <a:pt x="11138680" y="5925457"/>
                </a:lnTo>
                <a:cubicBezTo>
                  <a:pt x="11279530" y="5925457"/>
                  <a:pt x="11393712" y="5811275"/>
                  <a:pt x="11393712" y="5670425"/>
                </a:cubicBezTo>
                <a:lnTo>
                  <a:pt x="11393712" y="255032"/>
                </a:lnTo>
                <a:cubicBezTo>
                  <a:pt x="11393712" y="114182"/>
                  <a:pt x="11279530" y="0"/>
                  <a:pt x="11138680" y="0"/>
                </a:cubicBezTo>
                <a:lnTo>
                  <a:pt x="11068955" y="0"/>
                </a:lnTo>
                <a:lnTo>
                  <a:pt x="11068955" y="1537"/>
                </a:lnTo>
                <a:lnTo>
                  <a:pt x="11065245" y="0"/>
                </a:lnTo>
                <a:cubicBezTo>
                  <a:pt x="11055303" y="0"/>
                  <a:pt x="11047245" y="8059"/>
                  <a:pt x="11047245" y="18000"/>
                </a:cubicBezTo>
                <a:cubicBezTo>
                  <a:pt x="11047245" y="27941"/>
                  <a:pt x="11055303" y="36000"/>
                  <a:pt x="11065245" y="36000"/>
                </a:cubicBezTo>
                <a:lnTo>
                  <a:pt x="11068955" y="34463"/>
                </a:lnTo>
                <a:lnTo>
                  <a:pt x="11068955" y="36000"/>
                </a:lnTo>
                <a:lnTo>
                  <a:pt x="11134331" y="36000"/>
                </a:lnTo>
                <a:cubicBezTo>
                  <a:pt x="11257701" y="36000"/>
                  <a:pt x="11357712" y="136011"/>
                  <a:pt x="11357712" y="259381"/>
                </a:cubicBezTo>
                <a:lnTo>
                  <a:pt x="11357712" y="5666424"/>
                </a:lnTo>
                <a:cubicBezTo>
                  <a:pt x="11357712" y="5789794"/>
                  <a:pt x="11257701" y="5889805"/>
                  <a:pt x="11134331" y="5889805"/>
                </a:cubicBezTo>
                <a:lnTo>
                  <a:pt x="259381" y="5889805"/>
                </a:lnTo>
                <a:cubicBezTo>
                  <a:pt x="136011" y="5889805"/>
                  <a:pt x="36000" y="5789794"/>
                  <a:pt x="36000" y="5666424"/>
                </a:cubicBezTo>
                <a:lnTo>
                  <a:pt x="36000" y="259381"/>
                </a:lnTo>
                <a:cubicBezTo>
                  <a:pt x="36000" y="136011"/>
                  <a:pt x="136011" y="36000"/>
                  <a:pt x="259381" y="36000"/>
                </a:cubicBezTo>
                <a:lnTo>
                  <a:pt x="10726055" y="36000"/>
                </a:lnTo>
                <a:lnTo>
                  <a:pt x="10726055" y="35504"/>
                </a:lnTo>
                <a:lnTo>
                  <a:pt x="10727253" y="36000"/>
                </a:lnTo>
                <a:cubicBezTo>
                  <a:pt x="10737194" y="36000"/>
                  <a:pt x="10745253" y="27941"/>
                  <a:pt x="10745253" y="18000"/>
                </a:cubicBezTo>
                <a:cubicBezTo>
                  <a:pt x="10745253" y="8059"/>
                  <a:pt x="10737194" y="0"/>
                  <a:pt x="10727253" y="0"/>
                </a:cubicBezTo>
                <a:close/>
                <a:moveTo>
                  <a:pt x="10945324" y="0"/>
                </a:moveTo>
                <a:cubicBezTo>
                  <a:pt x="10935383" y="0"/>
                  <a:pt x="10927324" y="8059"/>
                  <a:pt x="10927324" y="18000"/>
                </a:cubicBezTo>
                <a:cubicBezTo>
                  <a:pt x="10927324" y="27941"/>
                  <a:pt x="10935383" y="36000"/>
                  <a:pt x="10945324" y="36000"/>
                </a:cubicBezTo>
                <a:cubicBezTo>
                  <a:pt x="10955265" y="36000"/>
                  <a:pt x="10963324" y="27941"/>
                  <a:pt x="10963324" y="18000"/>
                </a:cubicBezTo>
                <a:cubicBezTo>
                  <a:pt x="10963324" y="8059"/>
                  <a:pt x="10955265" y="0"/>
                  <a:pt x="10945324" y="0"/>
                </a:cubicBezTo>
                <a:close/>
              </a:path>
            </a:pathLst>
          </a:custGeom>
          <a:solidFill>
            <a:srgbClr val="000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사각형: 둥근 위쪽 모서리 15">
            <a:extLst>
              <a:ext uri="{FF2B5EF4-FFF2-40B4-BE49-F238E27FC236}">
                <a16:creationId xmlns:a16="http://schemas.microsoft.com/office/drawing/2014/main" id="{7B249BC7-9E60-45EB-986F-3B4C28E1B229}"/>
              </a:ext>
            </a:extLst>
          </p:cNvPr>
          <p:cNvSpPr/>
          <p:nvPr/>
        </p:nvSpPr>
        <p:spPr>
          <a:xfrm>
            <a:off x="925201" y="1284156"/>
            <a:ext cx="10243426" cy="4563045"/>
          </a:xfrm>
          <a:prstGeom prst="round2SameRect">
            <a:avLst>
              <a:gd name="adj1" fmla="val 2724"/>
              <a:gd name="adj2" fmla="val 0"/>
            </a:avLst>
          </a:prstGeom>
          <a:solidFill>
            <a:srgbClr val="FCFCFC"/>
          </a:solidFill>
          <a:ln w="31750">
            <a:solidFill>
              <a:srgbClr val="000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6B65FBC-789E-4BBE-A39F-346AC8CE938E}"/>
              </a:ext>
            </a:extLst>
          </p:cNvPr>
          <p:cNvGrpSpPr/>
          <p:nvPr/>
        </p:nvGrpSpPr>
        <p:grpSpPr>
          <a:xfrm>
            <a:off x="5913573" y="5961865"/>
            <a:ext cx="255549" cy="255549"/>
            <a:chOff x="5940897" y="5789410"/>
            <a:chExt cx="310206" cy="310206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5B075468-4B9A-43E8-9372-421139740DB7}"/>
                </a:ext>
              </a:extLst>
            </p:cNvPr>
            <p:cNvSpPr/>
            <p:nvPr/>
          </p:nvSpPr>
          <p:spPr>
            <a:xfrm>
              <a:off x="5940897" y="5789410"/>
              <a:ext cx="310206" cy="310206"/>
            </a:xfrm>
            <a:prstGeom prst="arc">
              <a:avLst>
                <a:gd name="adj1" fmla="val 14521413"/>
                <a:gd name="adj2" fmla="val 11428246"/>
              </a:avLst>
            </a:prstGeom>
            <a:ln w="28575" cap="rnd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231115B-7A7F-4673-94C8-5064812E634C}"/>
                </a:ext>
              </a:extLst>
            </p:cNvPr>
            <p:cNvSpPr/>
            <p:nvPr/>
          </p:nvSpPr>
          <p:spPr>
            <a:xfrm>
              <a:off x="5956516" y="5831935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00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25201" y="5996894"/>
            <a:ext cx="720638" cy="186999"/>
            <a:chOff x="594570" y="5977844"/>
            <a:chExt cx="720638" cy="186999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F4E41D5C-E177-4248-B36D-B2A02309CA0B}"/>
                </a:ext>
              </a:extLst>
            </p:cNvPr>
            <p:cNvSpPr/>
            <p:nvPr/>
          </p:nvSpPr>
          <p:spPr>
            <a:xfrm rot="10800000" flipV="1">
              <a:off x="594570" y="5977859"/>
              <a:ext cx="186984" cy="186984"/>
            </a:xfrm>
            <a:prstGeom prst="ellipse">
              <a:avLst/>
            </a:prstGeom>
            <a:solidFill>
              <a:srgbClr val="000070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7837198-C599-4D16-9E62-DD43C423B3CD}"/>
                </a:ext>
              </a:extLst>
            </p:cNvPr>
            <p:cNvSpPr/>
            <p:nvPr/>
          </p:nvSpPr>
          <p:spPr>
            <a:xfrm rot="10800000" flipV="1">
              <a:off x="862028" y="5977852"/>
              <a:ext cx="186984" cy="186984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44465301-1678-42CD-B769-7977C8E6D59A}"/>
                </a:ext>
              </a:extLst>
            </p:cNvPr>
            <p:cNvSpPr/>
            <p:nvPr/>
          </p:nvSpPr>
          <p:spPr>
            <a:xfrm rot="10800000" flipV="1">
              <a:off x="1128224" y="5977844"/>
              <a:ext cx="186984" cy="186984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0" name="직선 연결선 139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grpSp>
        <p:nvGrpSpPr>
          <p:cNvPr id="142" name="그룹 141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143" name="직선 연결선 142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654566" y="7341"/>
            <a:ext cx="3108967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 구성 및 역할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개발환경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기간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1651" y="209083"/>
            <a:ext cx="193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개발환경</a:t>
            </a:r>
            <a:endParaRPr lang="en-US" altLang="ko-KR" sz="16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099235" y="4440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</a:t>
            </a:r>
            <a:endParaRPr lang="en-US" altLang="ko-KR" b="1" dirty="0" smtClean="0">
              <a:solidFill>
                <a:schemeClr val="accent3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081766" y="3032536"/>
            <a:ext cx="6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배포</a:t>
            </a:r>
            <a:endParaRPr lang="ko-KR" altLang="en-US" b="1" dirty="0">
              <a:solidFill>
                <a:schemeClr val="accent3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695852" y="1440285"/>
            <a:ext cx="1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개발환경</a:t>
            </a:r>
            <a:endParaRPr lang="ko-KR" altLang="en-US" b="1" dirty="0">
              <a:solidFill>
                <a:schemeClr val="accent3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  <a:cs typeface="Calibri" panose="020F0502020204030204" pitchFamily="34" charset="0"/>
            </a:endParaRPr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66" y="2069823"/>
            <a:ext cx="1132170" cy="518080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17" y="2005672"/>
            <a:ext cx="906134" cy="646382"/>
          </a:xfrm>
          <a:prstGeom prst="rect">
            <a:avLst/>
          </a:prstGeom>
        </p:spPr>
      </p:pic>
      <p:pic>
        <p:nvPicPr>
          <p:cNvPr id="182" name="Picture 4" descr="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25" y="1923056"/>
            <a:ext cx="808552" cy="8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4" descr="아나콘다(Anaconda)로 스트림릿(Streamlit) 간단하게 설치하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42" y="3505879"/>
            <a:ext cx="1129410" cy="73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38" y="3545569"/>
            <a:ext cx="1254476" cy="656386"/>
          </a:xfrm>
          <a:prstGeom prst="rect">
            <a:avLst/>
          </a:prstGeom>
        </p:spPr>
      </p:pic>
      <p:pic>
        <p:nvPicPr>
          <p:cNvPr id="185" name="그림 1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10" y="4904733"/>
            <a:ext cx="1390244" cy="731966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017930" y="1404505"/>
            <a:ext cx="0" cy="4304145"/>
          </a:xfrm>
          <a:prstGeom prst="line">
            <a:avLst/>
          </a:prstGeom>
          <a:ln w="19050">
            <a:solidFill>
              <a:srgbClr val="434343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767940" y="1439707"/>
            <a:ext cx="165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3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라이브러리</a:t>
            </a:r>
            <a:endParaRPr lang="ko-KR" altLang="en-US" sz="2000" b="1" dirty="0">
              <a:solidFill>
                <a:schemeClr val="accent3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8504" y="2005051"/>
            <a:ext cx="287452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matplotlib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(3.7.1)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numpy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(1.24.3)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pandas (2.0.1)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pingouin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(0.5.3)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(5.14.1)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-express (0.4.1)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scikit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-learn (1.2.2)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seaborn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(0.12.2)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statsmodels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(0.13.5)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(1.22.0)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-option-menu (0.3.2)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utils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(1.0.1)</a:t>
            </a:r>
          </a:p>
          <a:p>
            <a:pPr algn="ctr"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xgboost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  <a:cs typeface="Calibri" panose="020F0502020204030204" pitchFamily="34" charset="0"/>
              </a:rPr>
              <a:t> (1.7.5)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  <a:cs typeface="Calibri" panose="020F0502020204030204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12185" y="2863850"/>
            <a:ext cx="6627888" cy="0"/>
          </a:xfrm>
          <a:prstGeom prst="line">
            <a:avLst/>
          </a:prstGeom>
          <a:ln w="1905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1112185" y="4360141"/>
            <a:ext cx="6627888" cy="0"/>
          </a:xfrm>
          <a:prstGeom prst="line">
            <a:avLst/>
          </a:prstGeom>
          <a:ln w="1905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54566" y="1912116"/>
            <a:ext cx="1888710" cy="0"/>
          </a:xfrm>
          <a:prstGeom prst="line">
            <a:avLst/>
          </a:prstGeom>
          <a:ln w="1905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654566" y="-972"/>
            <a:ext cx="310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 구성 및 역할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개발환경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기간 </a:t>
            </a:r>
            <a:endParaRPr lang="ko-KR" altLang="en-US" sz="1200" dirty="0">
              <a:solidFill>
                <a:srgbClr val="0000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37587" y="867570"/>
            <a:ext cx="2231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기간 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4/24 ~ 5/17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304786" y="5028986"/>
            <a:ext cx="314660" cy="31466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423773" y="1697785"/>
            <a:ext cx="314660" cy="31466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38590" y="1688980"/>
            <a:ext cx="10046861" cy="44343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9162" y="1242359"/>
            <a:ext cx="10056288" cy="400163"/>
          </a:xfrm>
          <a:prstGeom prst="rect">
            <a:avLst/>
          </a:prstGeom>
          <a:solidFill>
            <a:srgbClr val="000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029162" y="1242359"/>
            <a:ext cx="827759" cy="39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SUN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08537" y="1237567"/>
            <a:ext cx="883866" cy="39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MON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787912" y="1253822"/>
            <a:ext cx="798783" cy="39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TUE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58966" y="1237567"/>
            <a:ext cx="832290" cy="39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WED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97212" y="1248965"/>
            <a:ext cx="801969" cy="39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THU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270674" y="1253822"/>
            <a:ext cx="663652" cy="39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FRI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70905" y="1253822"/>
            <a:ext cx="815976" cy="39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SAT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1240" y="1696331"/>
            <a:ext cx="965072" cy="4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53535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</a:t>
            </a:r>
            <a:endParaRPr lang="en-US" altLang="ko-KR" sz="1100" dirty="0" smtClean="0">
              <a:solidFill>
                <a:srgbClr val="535353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100" dirty="0" smtClean="0">
                <a:solidFill>
                  <a:srgbClr val="53535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</a:t>
            </a:r>
            <a:endParaRPr lang="ko-KR" altLang="en-US" sz="1100" dirty="0">
              <a:solidFill>
                <a:srgbClr val="535353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1038589" y="2751934"/>
            <a:ext cx="10046861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1038589" y="3906143"/>
            <a:ext cx="10046861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1038589" y="5036603"/>
            <a:ext cx="10046861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58557" y="1666436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23</a:t>
            </a:r>
            <a:endParaRPr lang="ko-KR" altLang="en-US" sz="1600" dirty="0">
              <a:solidFill>
                <a:srgbClr val="FF3300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37932" y="1666356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24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739211" y="1666356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25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04718" y="1672205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26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55833" y="1666318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27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213842" y="1670171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28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639921" y="1670171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29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58557" y="2725259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30</a:t>
            </a:r>
            <a:endParaRPr lang="ko-KR" altLang="en-US" sz="1600" dirty="0">
              <a:solidFill>
                <a:srgbClr val="FF3300"/>
              </a:solidFill>
              <a:latin typeface="Arial Black" panose="020B0A040201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337932" y="2725179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739211" y="2725179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204718" y="2731028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3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755833" y="2725141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4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213842" y="2728994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5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639921" y="2728994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6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58557" y="3868021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7</a:t>
            </a:r>
            <a:endParaRPr lang="ko-KR" altLang="en-US" sz="1600" dirty="0">
              <a:solidFill>
                <a:srgbClr val="FF3300"/>
              </a:solidFill>
              <a:latin typeface="Arial Black" panose="020B0A0402010202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337932" y="3867942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8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739211" y="3867942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9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204718" y="3873791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10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755833" y="3867903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11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213842" y="3871757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12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639921" y="3871757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13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958557" y="4994935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14</a:t>
            </a:r>
            <a:endParaRPr lang="ko-KR" altLang="en-US" sz="1600" dirty="0">
              <a:solidFill>
                <a:srgbClr val="FF3300"/>
              </a:solidFill>
              <a:latin typeface="Arial Black" panose="020B0A04020102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337932" y="4994856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15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739211" y="4994856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16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204718" y="5000705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17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755833" y="4994817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18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213842" y="4998671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19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639921" y="4998671"/>
            <a:ext cx="636106" cy="36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35353"/>
                </a:solidFill>
                <a:latin typeface="Arial Black" panose="020B0A04020102020204" pitchFamily="34" charset="0"/>
              </a:rPr>
              <a:t>20</a:t>
            </a:r>
            <a:endParaRPr lang="ko-KR" altLang="en-US" sz="1600" dirty="0">
              <a:solidFill>
                <a:srgbClr val="535353"/>
              </a:solidFill>
              <a:latin typeface="Arial Black" panose="020B0A0402010202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598387" y="5050519"/>
            <a:ext cx="965072" cy="46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53535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</a:t>
            </a:r>
            <a:endParaRPr lang="en-US" altLang="ko-KR" sz="1100" dirty="0" smtClean="0">
              <a:solidFill>
                <a:srgbClr val="535353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100" dirty="0" smtClean="0">
                <a:solidFill>
                  <a:srgbClr val="53535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마감</a:t>
            </a:r>
            <a:endParaRPr lang="ko-KR" altLang="en-US" sz="1100" dirty="0">
              <a:solidFill>
                <a:srgbClr val="535353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58771" y="209083"/>
            <a:ext cx="154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기간</a:t>
            </a:r>
            <a:endParaRPr lang="en-US" altLang="ko-KR" sz="16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67129" y="5284856"/>
            <a:ext cx="1208985" cy="976324"/>
            <a:chOff x="5501029" y="684281"/>
            <a:chExt cx="1208985" cy="976324"/>
          </a:xfrm>
          <a:noFill/>
        </p:grpSpPr>
        <p:grpSp>
          <p:nvGrpSpPr>
            <p:cNvPr id="19" name="그룹 18"/>
            <p:cNvGrpSpPr/>
            <p:nvPr/>
          </p:nvGrpSpPr>
          <p:grpSpPr>
            <a:xfrm>
              <a:off x="5610755" y="684281"/>
              <a:ext cx="989539" cy="521022"/>
              <a:chOff x="2495179" y="3939309"/>
              <a:chExt cx="989539" cy="521022"/>
            </a:xfrm>
            <a:grpFill/>
          </p:grpSpPr>
          <p:cxnSp>
            <p:nvCxnSpPr>
              <p:cNvPr id="71" name="직선 연결선 70"/>
              <p:cNvCxnSpPr/>
              <p:nvPr/>
            </p:nvCxnSpPr>
            <p:spPr>
              <a:xfrm flipH="1">
                <a:off x="2495179" y="4460331"/>
                <a:ext cx="98953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21284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01029" y="1383606"/>
              <a:ext cx="120898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팀 구성 및 역할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28729" y="5263341"/>
            <a:ext cx="1362873" cy="988314"/>
            <a:chOff x="9015179" y="672291"/>
            <a:chExt cx="1362873" cy="988314"/>
          </a:xfrm>
          <a:noFill/>
        </p:grpSpPr>
        <p:grpSp>
          <p:nvGrpSpPr>
            <p:cNvPr id="20" name="그룹 19"/>
            <p:cNvGrpSpPr/>
            <p:nvPr/>
          </p:nvGrpSpPr>
          <p:grpSpPr>
            <a:xfrm>
              <a:off x="9202001" y="672291"/>
              <a:ext cx="989229" cy="542794"/>
              <a:chOff x="4650861" y="3939309"/>
              <a:chExt cx="989229" cy="542794"/>
            </a:xfrm>
            <a:grpFill/>
          </p:grpSpPr>
          <p:cxnSp>
            <p:nvCxnSpPr>
              <p:cNvPr id="72" name="직선 연결선 71"/>
              <p:cNvCxnSpPr/>
              <p:nvPr/>
            </p:nvCxnSpPr>
            <p:spPr>
              <a:xfrm flipH="1">
                <a:off x="4650861" y="4482103"/>
                <a:ext cx="989229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876811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015179" y="1383606"/>
              <a:ext cx="136287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절차 및 방법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81956" y="5276021"/>
            <a:ext cx="1021434" cy="983127"/>
            <a:chOff x="1989438" y="3703706"/>
            <a:chExt cx="1021434" cy="983127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006549" y="3703706"/>
              <a:ext cx="988918" cy="530354"/>
              <a:chOff x="6806543" y="3939309"/>
              <a:chExt cx="988918" cy="530354"/>
            </a:xfrm>
            <a:grpFill/>
          </p:grpSpPr>
          <p:cxnSp>
            <p:nvCxnSpPr>
              <p:cNvPr id="73" name="직선 연결선 72"/>
              <p:cNvCxnSpPr/>
              <p:nvPr/>
            </p:nvCxnSpPr>
            <p:spPr>
              <a:xfrm flipH="1">
                <a:off x="6806543" y="4469663"/>
                <a:ext cx="988918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032338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04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98943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Ⅰ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80808" y="5267588"/>
            <a:ext cx="1021434" cy="1000395"/>
            <a:chOff x="5594808" y="3686438"/>
            <a:chExt cx="1021434" cy="1000395"/>
          </a:xfrm>
          <a:noFill/>
        </p:grpSpPr>
        <p:grpSp>
          <p:nvGrpSpPr>
            <p:cNvPr id="22" name="그룹 21"/>
            <p:cNvGrpSpPr/>
            <p:nvPr/>
          </p:nvGrpSpPr>
          <p:grpSpPr>
            <a:xfrm>
              <a:off x="5620744" y="3686438"/>
              <a:ext cx="969557" cy="542794"/>
              <a:chOff x="8981275" y="3939309"/>
              <a:chExt cx="969557" cy="542794"/>
            </a:xfrm>
            <a:grpFill/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8981275" y="4482103"/>
                <a:ext cx="969557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197389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05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594808" y="4409834"/>
              <a:ext cx="102143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수행 결과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Ⅱ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85719" y="5275331"/>
            <a:ext cx="948486" cy="983127"/>
            <a:chOff x="9242744" y="3703706"/>
            <a:chExt cx="948486" cy="983127"/>
          </a:xfrm>
          <a:noFill/>
        </p:grpSpPr>
        <p:grpSp>
          <p:nvGrpSpPr>
            <p:cNvPr id="23" name="그룹 22"/>
            <p:cNvGrpSpPr/>
            <p:nvPr/>
          </p:nvGrpSpPr>
          <p:grpSpPr>
            <a:xfrm>
              <a:off x="9242744" y="3703706"/>
              <a:ext cx="948486" cy="530354"/>
              <a:chOff x="11167048" y="3939309"/>
              <a:chExt cx="948486" cy="530354"/>
            </a:xfrm>
            <a:grpFill/>
          </p:grpSpPr>
          <p:cxnSp>
            <p:nvCxnSpPr>
              <p:cNvPr id="75" name="직선 연결선 74"/>
              <p:cNvCxnSpPr/>
              <p:nvPr/>
            </p:nvCxnSpPr>
            <p:spPr>
              <a:xfrm flipH="1">
                <a:off x="11167048" y="4469663"/>
                <a:ext cx="948486" cy="0"/>
              </a:xfrm>
              <a:prstGeom prst="line">
                <a:avLst/>
              </a:prstGeom>
              <a:grpFill/>
              <a:ln w="57150">
                <a:solidFill>
                  <a:srgbClr val="000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1372627" y="3939309"/>
                <a:ext cx="53732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>
                        <a:lumMod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06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300046" y="4409834"/>
              <a:ext cx="83388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평가 의견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25372" y="498744"/>
            <a:ext cx="5334600" cy="4603606"/>
            <a:chOff x="3425372" y="441594"/>
            <a:chExt cx="5334600" cy="4603606"/>
          </a:xfrm>
        </p:grpSpPr>
        <p:grpSp>
          <p:nvGrpSpPr>
            <p:cNvPr id="44" name="Google Shape;515;p41"/>
            <p:cNvGrpSpPr/>
            <p:nvPr/>
          </p:nvGrpSpPr>
          <p:grpSpPr>
            <a:xfrm>
              <a:off x="3425372" y="441594"/>
              <a:ext cx="5334600" cy="4603606"/>
              <a:chOff x="1896200" y="539994"/>
              <a:chExt cx="5334600" cy="46036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5" name="Google Shape;516;p41"/>
              <p:cNvGrpSpPr/>
              <p:nvPr/>
            </p:nvGrpSpPr>
            <p:grpSpPr>
              <a:xfrm>
                <a:off x="1896200" y="539994"/>
                <a:ext cx="5334600" cy="4603606"/>
                <a:chOff x="1896200" y="539994"/>
                <a:chExt cx="5334600" cy="4603606"/>
              </a:xfrm>
            </p:grpSpPr>
            <p:sp>
              <p:nvSpPr>
                <p:cNvPr id="48" name="Google Shape;517;p41"/>
                <p:cNvSpPr/>
                <p:nvPr/>
              </p:nvSpPr>
              <p:spPr>
                <a:xfrm>
                  <a:off x="1896200" y="1069900"/>
                  <a:ext cx="5334600" cy="4073700"/>
                </a:xfrm>
                <a:prstGeom prst="rect">
                  <a:avLst/>
                </a:prstGeom>
                <a:solidFill>
                  <a:srgbClr val="0000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8;p41"/>
                <p:cNvSpPr/>
                <p:nvPr/>
              </p:nvSpPr>
              <p:spPr>
                <a:xfrm>
                  <a:off x="2269146" y="1332025"/>
                  <a:ext cx="4613100" cy="38115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9;p41"/>
                <p:cNvSpPr/>
                <p:nvPr/>
              </p:nvSpPr>
              <p:spPr>
                <a:xfrm>
                  <a:off x="3685012" y="539994"/>
                  <a:ext cx="1778237" cy="987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0" h="6655" extrusionOk="0">
                      <a:moveTo>
                        <a:pt x="2114" y="1"/>
                      </a:moveTo>
                      <a:lnTo>
                        <a:pt x="2114" y="2470"/>
                      </a:lnTo>
                      <a:lnTo>
                        <a:pt x="0" y="2470"/>
                      </a:lnTo>
                      <a:lnTo>
                        <a:pt x="0" y="6654"/>
                      </a:lnTo>
                      <a:lnTo>
                        <a:pt x="11990" y="6654"/>
                      </a:lnTo>
                      <a:lnTo>
                        <a:pt x="11990" y="2470"/>
                      </a:lnTo>
                      <a:lnTo>
                        <a:pt x="9897" y="2470"/>
                      </a:lnTo>
                      <a:lnTo>
                        <a:pt x="9897" y="1"/>
                      </a:lnTo>
                      <a:close/>
                    </a:path>
                  </a:pathLst>
                </a:custGeom>
                <a:solidFill>
                  <a:srgbClr val="000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520;p41"/>
              <p:cNvSpPr/>
              <p:nvPr/>
            </p:nvSpPr>
            <p:spPr>
              <a:xfrm>
                <a:off x="3686900" y="905600"/>
                <a:ext cx="1777500" cy="164400"/>
              </a:xfrm>
              <a:prstGeom prst="rect">
                <a:avLst/>
              </a:prstGeom>
              <a:solidFill>
                <a:srgbClr val="000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202845" y="1579594"/>
              <a:ext cx="1779654" cy="2527622"/>
              <a:chOff x="1610325" y="684281"/>
              <a:chExt cx="1779654" cy="2527622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006549" y="684281"/>
                <a:ext cx="987206" cy="521022"/>
                <a:chOff x="216439" y="2184856"/>
                <a:chExt cx="987206" cy="521022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216439" y="2705878"/>
                  <a:ext cx="987206" cy="0"/>
                </a:xfrm>
                <a:prstGeom prst="line">
                  <a:avLst/>
                </a:prstGeom>
                <a:ln w="57150">
                  <a:solidFill>
                    <a:srgbClr val="00008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1378" y="2184856"/>
                  <a:ext cx="5373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400" dirty="0" smtClean="0">
                      <a:solidFill>
                        <a:srgbClr val="000070"/>
                      </a:solidFill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02</a:t>
                  </a:r>
                  <a:endParaRPr lang="ko-KR" altLang="en-US" sz="2400" dirty="0">
                    <a:solidFill>
                      <a:srgbClr val="000070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610325" y="1383606"/>
                <a:ext cx="17796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프로젝트 개요</a:t>
                </a:r>
                <a:endParaRPr lang="ko-KR" altLang="en-US" sz="2000" dirty="0"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029512" y="1858840"/>
                <a:ext cx="941283" cy="1353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대회 목적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연구배경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평가 지표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순서도</a:t>
                </a: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293118" y="142602"/>
            <a:ext cx="12094593" cy="461665"/>
            <a:chOff x="-293118" y="142602"/>
            <a:chExt cx="12094593" cy="461665"/>
          </a:xfrm>
        </p:grpSpPr>
        <p:sp>
          <p:nvSpPr>
            <p:cNvPr id="60" name="Google Shape;2093;p78"/>
            <p:cNvSpPr/>
            <p:nvPr/>
          </p:nvSpPr>
          <p:spPr>
            <a:xfrm>
              <a:off x="-293118" y="183694"/>
              <a:ext cx="2274318" cy="380273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00008B"/>
            </a:solidFill>
            <a:ln>
              <a:solidFill>
                <a:srgbClr val="00008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10" y="142602"/>
              <a:ext cx="1664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2000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Index</a:t>
              </a:r>
              <a:r>
                <a:rPr lang="en-US" altLang="ko-KR" sz="2400" u="sng" dirty="0" smtClean="0">
                  <a:solidFill>
                    <a:schemeClr val="bg1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</a:t>
              </a: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095500" y="374115"/>
              <a:ext cx="9705975" cy="1641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6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7324" y="3318586"/>
            <a:ext cx="11430000" cy="2989358"/>
          </a:xfrm>
          <a:prstGeom prst="roundRect">
            <a:avLst>
              <a:gd name="adj" fmla="val 4055"/>
            </a:avLst>
          </a:prstGeom>
          <a:solidFill>
            <a:srgbClr val="FFFFFF"/>
          </a:solidFill>
          <a:ln>
            <a:solidFill>
              <a:srgbClr val="D0D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7324" y="2799972"/>
            <a:ext cx="5694066" cy="615421"/>
          </a:xfrm>
          <a:prstGeom prst="roundRect">
            <a:avLst>
              <a:gd name="adj" fmla="val 4055"/>
            </a:avLst>
          </a:prstGeom>
          <a:solidFill>
            <a:srgbClr val="FBFBFB"/>
          </a:solidFill>
          <a:ln>
            <a:solidFill>
              <a:srgbClr val="D0D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2431" y="2963676"/>
            <a:ext cx="194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8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대회 목표</a:t>
            </a:r>
            <a:endParaRPr lang="ko-KR" altLang="en-US" sz="1600" dirty="0">
              <a:solidFill>
                <a:srgbClr val="00008B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945" y="3996619"/>
            <a:ext cx="5356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대회의 </a:t>
            </a:r>
            <a:r>
              <a:rPr lang="ko-KR" altLang="en-US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목적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파킨슨병 환자의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임상 데이터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</a:t>
            </a:r>
            <a:r>
              <a:rPr lang="ko-KR" altLang="en-US" sz="1600" dirty="0" smtClean="0">
                <a:solidFill>
                  <a:srgbClr val="C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사용하여</a:t>
            </a:r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파킨슨병 환자의 진행을 측정하는 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MDS-UPDRS (</a:t>
            </a:r>
            <a:r>
              <a:rPr lang="ko-KR" altLang="en-US" sz="1600" u="sng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통합 파킨슨병 </a:t>
            </a:r>
            <a:r>
              <a:rPr lang="ko-KR" altLang="en-US" sz="1600" u="sng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</a:t>
            </a:r>
            <a:r>
              <a:rPr lang="ko-KR" altLang="en-US" sz="1600" u="sng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가척도</a:t>
            </a:r>
            <a:r>
              <a:rPr lang="en-US" altLang="ko-KR" sz="1600" u="sng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en-US" altLang="ko-KR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예측</a:t>
            </a:r>
            <a:endParaRPr lang="en-US" altLang="ko-KR" sz="16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8546" y="2999396"/>
            <a:ext cx="253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What is MDS-UPDRS ?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98130" y="2799971"/>
            <a:ext cx="5739193" cy="615421"/>
          </a:xfrm>
          <a:prstGeom prst="roundRect">
            <a:avLst>
              <a:gd name="adj" fmla="val 4055"/>
            </a:avLst>
          </a:prstGeom>
          <a:solidFill>
            <a:srgbClr val="FBFBFB"/>
          </a:solidFill>
          <a:ln>
            <a:solidFill>
              <a:srgbClr val="D0D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883616"/>
            <a:ext cx="11441776" cy="19357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00614" y="2952002"/>
            <a:ext cx="194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008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MDS-UPDRS</a:t>
            </a:r>
            <a:r>
              <a:rPr lang="ko-KR" altLang="en-US" sz="1600" dirty="0" smtClean="0">
                <a:solidFill>
                  <a:srgbClr val="00008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란</a:t>
            </a:r>
            <a:r>
              <a:rPr lang="en-US" altLang="ko-KR" sz="1600" dirty="0" smtClean="0">
                <a:solidFill>
                  <a:srgbClr val="00008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</a:t>
            </a:r>
            <a:endParaRPr lang="ko-KR" altLang="en-US" sz="1600" dirty="0">
              <a:solidFill>
                <a:srgbClr val="00008B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43578"/>
              </p:ext>
            </p:extLst>
          </p:nvPr>
        </p:nvGraphicFramePr>
        <p:xfrm>
          <a:off x="6794206" y="3769181"/>
          <a:ext cx="4427031" cy="1723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904">
                  <a:extLst>
                    <a:ext uri="{9D8B030D-6E8A-4147-A177-3AD203B41FA5}">
                      <a16:colId xmlns:a16="http://schemas.microsoft.com/office/drawing/2014/main" val="3989297387"/>
                    </a:ext>
                  </a:extLst>
                </a:gridCol>
                <a:gridCol w="2684964">
                  <a:extLst>
                    <a:ext uri="{9D8B030D-6E8A-4147-A177-3AD203B41FA5}">
                      <a16:colId xmlns:a16="http://schemas.microsoft.com/office/drawing/2014/main" val="3504639288"/>
                    </a:ext>
                  </a:extLst>
                </a:gridCol>
                <a:gridCol w="1087163">
                  <a:extLst>
                    <a:ext uri="{9D8B030D-6E8A-4147-A177-3AD203B41FA5}">
                      <a16:colId xmlns:a16="http://schemas.microsoft.com/office/drawing/2014/main" val="1467187937"/>
                    </a:ext>
                  </a:extLst>
                </a:gridCol>
              </a:tblGrid>
              <a:tr h="2907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MDS-UPDRS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0000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점수 범위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000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45071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Part 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00008B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일상생활에서 </a:t>
                      </a:r>
                      <a:r>
                        <a:rPr lang="ko-KR" altLang="en-US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비 운동성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상태 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 ~ 52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13356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Part 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00008B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일상생활에서 </a:t>
                      </a:r>
                      <a:r>
                        <a:rPr lang="ko-KR" alt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운동성 증상</a:t>
                      </a:r>
                      <a:r>
                        <a:rPr lang="ko-KR" altLang="en-US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상태 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 ~ 52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8742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Part 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00008B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 클리닉에서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검사하는 </a:t>
                      </a:r>
                      <a:r>
                        <a:rPr lang="ko-KR" altLang="en-US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운동성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증상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상태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 ~ 132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3513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Part 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00008B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 </a:t>
                      </a:r>
                      <a:r>
                        <a:rPr lang="ko-KR" altLang="en-US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운동성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합병증</a:t>
                      </a: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 ~ 24</a:t>
                      </a:r>
                      <a:endParaRPr lang="ko-KR" alt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53415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0828" y="5658521"/>
            <a:ext cx="5598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▶  </a:t>
            </a:r>
            <a:r>
              <a:rPr lang="ko-KR" altLang="en-US" sz="1400" u="sng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파킨슨병의 </a:t>
            </a:r>
            <a:r>
              <a:rPr lang="ko-KR" altLang="en-US" sz="1400" u="sng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 정도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평가할 수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있는 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객관적인 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지표</a:t>
            </a:r>
            <a:endParaRPr lang="en-US" altLang="ko-KR" sz="14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67" y="210721"/>
            <a:ext cx="166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개요</a:t>
            </a:r>
            <a:endParaRPr lang="en-US" altLang="ko-KR" sz="16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8587" y="-972"/>
            <a:ext cx="33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대회 </a:t>
            </a:r>
            <a:r>
              <a:rPr lang="ko-KR" altLang="en-US" sz="1200" dirty="0" smtClean="0">
                <a:solidFill>
                  <a:srgbClr val="000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목적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/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연구 배경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평가지표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순서도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098130" y="3761050"/>
            <a:ext cx="0" cy="2165661"/>
          </a:xfrm>
          <a:prstGeom prst="line">
            <a:avLst/>
          </a:prstGeom>
          <a:ln w="12700">
            <a:solidFill>
              <a:srgbClr val="D0D8E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093;p78"/>
          <p:cNvSpPr/>
          <p:nvPr/>
        </p:nvSpPr>
        <p:spPr>
          <a:xfrm>
            <a:off x="-293118" y="183694"/>
            <a:ext cx="2274318" cy="380273"/>
          </a:xfrm>
          <a:custGeom>
            <a:avLst/>
            <a:gdLst/>
            <a:ahLst/>
            <a:cxnLst/>
            <a:rect l="l" t="t" r="r" b="b"/>
            <a:pathLst>
              <a:path w="11841" h="2305" extrusionOk="0">
                <a:moveTo>
                  <a:pt x="1155" y="0"/>
                </a:moveTo>
                <a:lnTo>
                  <a:pt x="0" y="2304"/>
                </a:lnTo>
                <a:lnTo>
                  <a:pt x="11410" y="2304"/>
                </a:lnTo>
                <a:lnTo>
                  <a:pt x="11840" y="1153"/>
                </a:lnTo>
                <a:lnTo>
                  <a:pt x="11410" y="0"/>
                </a:lnTo>
                <a:close/>
              </a:path>
            </a:pathLst>
          </a:custGeom>
          <a:solidFill>
            <a:srgbClr val="00008B"/>
          </a:solidFill>
          <a:ln>
            <a:solidFill>
              <a:srgbClr val="00008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pic>
        <p:nvPicPr>
          <p:cNvPr id="42" name="그림 41" descr="자다가 옆 사람 '퍽퍽'…파킨슨병 '예고 신호'일 수도 : 네이트 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70" y="882230"/>
            <a:ext cx="3544630" cy="4341077"/>
          </a:xfrm>
          <a:prstGeom prst="rect">
            <a:avLst/>
          </a:prstGeom>
          <a:noFill/>
          <a:ln>
            <a:solidFill>
              <a:srgbClr val="D0D8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13" y="883132"/>
            <a:ext cx="4810796" cy="3286584"/>
          </a:xfrm>
          <a:prstGeom prst="rect">
            <a:avLst/>
          </a:prstGeom>
          <a:ln>
            <a:solidFill>
              <a:srgbClr val="D0D8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787503" y="5324538"/>
            <a:ext cx="45524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파킨슨병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</a:t>
            </a:r>
            <a:r>
              <a:rPr lang="ko-KR" altLang="en-US" sz="1400" dirty="0" smtClean="0">
                <a:solidFill>
                  <a:srgbClr val="C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흑질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도파민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신경세포의 소실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운동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인지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 및 기타 정상인 기능에 영향을 끼치는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치료법이 없는 뇌 질환</a:t>
            </a:r>
            <a:endParaRPr lang="en-US" altLang="ko-KR" sz="14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0055" y="5324538"/>
            <a:ext cx="583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※ 2037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년까지 미국에서는 </a:t>
            </a: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160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만 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명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파킨슨병에 걸릴 것으로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추정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이로 </a:t>
            </a:r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인한 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경제적 비용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</a:t>
            </a:r>
            <a:r>
              <a:rPr lang="ko-KR" altLang="en-US" sz="1400" dirty="0" smtClean="0">
                <a:solidFill>
                  <a:srgbClr val="C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800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억 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달러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 예상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81922" y="4577678"/>
            <a:ext cx="3158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파킨슨병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환자는 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매년 증가 하는 추세</a:t>
            </a:r>
            <a:endParaRPr lang="en-US" altLang="ko-KR" sz="14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(2022 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기준 </a:t>
            </a:r>
            <a:r>
              <a:rPr lang="en-US" altLang="ko-KR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11,164 </a:t>
            </a:r>
            <a:r>
              <a:rPr lang="ko-KR" altLang="en-US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명</a:t>
            </a:r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8587" y="-972"/>
            <a:ext cx="33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목적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연구 배경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평가지표 </a:t>
            </a:r>
            <a:r>
              <a:rPr lang="en-US" altLang="ko-KR" sz="1200" dirty="0" smtClean="0">
                <a:solidFill>
                  <a:srgbClr val="0000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순서도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37510" y="6487598"/>
            <a:ext cx="11789165" cy="320331"/>
            <a:chOff x="237510" y="6487598"/>
            <a:chExt cx="11789165" cy="320331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92352" y="6487598"/>
              <a:ext cx="11734323" cy="0"/>
            </a:xfrm>
            <a:prstGeom prst="line">
              <a:avLst/>
            </a:prstGeom>
            <a:ln w="19050">
              <a:solidFill>
                <a:srgbClr val="0000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37510" y="6530930"/>
              <a:ext cx="43821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미니 프로젝트 </a:t>
              </a:r>
              <a:r>
                <a:rPr lang="en-US" altLang="ko-KR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: Python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을 활용한 통계 분석 및 </a:t>
              </a:r>
              <a:r>
                <a:rPr lang="ko-KR" altLang="en-US" sz="1200" dirty="0" smtClean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서비스 </a:t>
              </a:r>
              <a:r>
                <a:rPr lang="ko-KR" altLang="en-US" sz="1200" dirty="0">
                  <a:solidFill>
                    <a:srgbClr val="00008B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구현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867" y="210721"/>
            <a:ext cx="166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프로젝트 개요</a:t>
            </a:r>
            <a:endParaRPr lang="en-US" altLang="ko-KR" sz="16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61102" y="4231300"/>
            <a:ext cx="23663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u="sng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데이터 출처 </a:t>
            </a:r>
            <a:r>
              <a:rPr lang="en-US" altLang="ko-KR" sz="900" u="sng" dirty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: </a:t>
            </a:r>
            <a:r>
              <a:rPr lang="ko-KR" altLang="en-US" sz="900" u="sng" dirty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서울대학교 병원 </a:t>
            </a:r>
            <a:r>
              <a:rPr lang="ko-KR" altLang="en-US" sz="900" u="sng" dirty="0" err="1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파킨슨</a:t>
            </a:r>
            <a:r>
              <a:rPr lang="ko-KR" altLang="en-US" sz="900" u="sng" dirty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4"/>
              </a:rPr>
              <a:t> 센터</a:t>
            </a:r>
            <a:endParaRPr lang="en-US" altLang="ko-KR" sz="900" u="sng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095500" y="374115"/>
            <a:ext cx="9705975" cy="1641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3505</Words>
  <Application>Microsoft Office PowerPoint</Application>
  <PresentationFormat>와이드스크린</PresentationFormat>
  <Paragraphs>858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9" baseType="lpstr">
      <vt:lpstr>Adobe Fan Heiti Std B</vt:lpstr>
      <vt:lpstr>Adobe 고딕</vt:lpstr>
      <vt:lpstr>Adobe 고딕 Std</vt:lpstr>
      <vt:lpstr>Adobe 고딕 Std B</vt:lpstr>
      <vt:lpstr>KOPUB고딕</vt:lpstr>
      <vt:lpstr>맑은 고딕</vt:lpstr>
      <vt:lpstr>Adobe Devanagari</vt:lpstr>
      <vt:lpstr>Arial</vt:lpstr>
      <vt:lpstr>Arial Black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227</cp:revision>
  <dcterms:created xsi:type="dcterms:W3CDTF">2023-05-08T06:00:11Z</dcterms:created>
  <dcterms:modified xsi:type="dcterms:W3CDTF">2023-05-17T00:39:26Z</dcterms:modified>
</cp:coreProperties>
</file>