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1" r:id="rId6"/>
    <p:sldId id="268" r:id="rId7"/>
    <p:sldId id="263" r:id="rId8"/>
    <p:sldId id="269" r:id="rId9"/>
    <p:sldId id="264" r:id="rId10"/>
    <p:sldId id="270" r:id="rId11"/>
    <p:sldId id="265" r:id="rId12"/>
    <p:sldId id="266" r:id="rId13"/>
    <p:sldId id="272" r:id="rId14"/>
    <p:sldId id="273" r:id="rId15"/>
    <p:sldId id="275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461"/>
    <a:srgbClr val="FFE699"/>
    <a:srgbClr val="A9875E"/>
    <a:srgbClr val="AC75D5"/>
    <a:srgbClr val="C95FDB"/>
    <a:srgbClr val="ED7D31"/>
    <a:srgbClr val="EDED8B"/>
    <a:srgbClr val="F18FC9"/>
    <a:srgbClr val="F6A4F2"/>
    <a:srgbClr val="B5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-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7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8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3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D5D9-9F1B-45C3-A3F5-CD3344BCC81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98C0-2B5E-4599-9FE9-30ACB784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5684" y="1271837"/>
            <a:ext cx="6218316" cy="95412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주류에 관한 </a:t>
            </a:r>
            <a:r>
              <a:rPr lang="en-US" altLang="ko-KR" sz="5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Crawling</a:t>
            </a:r>
            <a:endParaRPr lang="ko-KR" altLang="en-US" sz="5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02" y="2798617"/>
            <a:ext cx="1393834" cy="1385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0216" y="2802156"/>
            <a:ext cx="1330036" cy="1403693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4574377" y="4887872"/>
            <a:ext cx="2907079" cy="102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이한영</a:t>
            </a:r>
            <a:endParaRPr lang="en-US" altLang="ko-KR" sz="3200" dirty="0" smtClean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연세 </a:t>
            </a:r>
            <a:r>
              <a:rPr lang="en-US" altLang="ko-KR" sz="32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IT </a:t>
            </a:r>
            <a:r>
              <a:rPr lang="ko-KR" altLang="en-US" sz="3200" dirty="0" err="1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미래교육원</a:t>
            </a:r>
            <a:endParaRPr lang="ko-KR" altLang="en-US" sz="32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29" y="2886900"/>
            <a:ext cx="1043707" cy="12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1850" y="535107"/>
            <a:ext cx="56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 국제 주류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 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와인 박람회 소개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2" t="34728" r="4484" b="30644"/>
          <a:stretch/>
        </p:blipFill>
        <p:spPr>
          <a:xfrm>
            <a:off x="295275" y="152400"/>
            <a:ext cx="676275" cy="978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558" y="685398"/>
            <a:ext cx="4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528" y="1601367"/>
            <a:ext cx="48213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6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en-US" altLang="ko-KR" sz="1600" dirty="0" smtClean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en-US" altLang="ko-KR" sz="1600" b="1" dirty="0" smtClean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6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SIWSE2():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="http://www.siwse.com/sp.php?p=11"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html=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urllib.request.urlopen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soup=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(html,"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</a:t>
            </a:r>
            <a:r>
              <a:rPr lang="en-US" altLang="ko-KR" sz="16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6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("div",{"class":"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content_desc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print(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hdline.get_text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().strip())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SIWSE2()</a:t>
            </a:r>
            <a:endParaRPr lang="ko-KR" altLang="en-US" sz="1600" b="1" dirty="0">
              <a:solidFill>
                <a:srgbClr val="F3BF7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681287" y="3419303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6" y="3222263"/>
            <a:ext cx="5634183" cy="897157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36" y="4368683"/>
            <a:ext cx="5634000" cy="673139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36" y="5291085"/>
            <a:ext cx="5634000" cy="673139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836" y="1661774"/>
            <a:ext cx="5634000" cy="1311226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17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086" y="544343"/>
            <a:ext cx="378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소매가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소주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맥주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6" t="73035" r="42574"/>
          <a:stretch/>
        </p:blipFill>
        <p:spPr>
          <a:xfrm>
            <a:off x="295276" y="140964"/>
            <a:ext cx="628650" cy="1017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982" y="590148"/>
            <a:ext cx="46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0383" y="1644779"/>
            <a:ext cx="51169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requests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regions=input("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서울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광주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대구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대전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부산 중 입력하세요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print()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en-US" altLang="ko-KR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b="1" dirty="0">
                <a:solidFill>
                  <a:srgbClr val="A9875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RPOAB</a:t>
            </a:r>
            <a:r>
              <a:rPr lang="en-US" altLang="ko-KR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f"https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://search.naver.com/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search.naver?where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nexearch&amp;sm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tab_etc&amp;qvt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=0&amp;query={regions}%20%EC%A3%BC%EB%A5%98%20%EC%86%8C%EB%A7%A4%EA%B0%80"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response=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requests.get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soup=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(response.text,"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    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#print(soup)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data=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class":"panel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selected"})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if data is None: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print("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입력하신 지역에 대한 정보가 없습니다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return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73884" y="1292937"/>
            <a:ext cx="345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list=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("table",{"class":"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list_over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div=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class":"detail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item=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div.findAll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beer=item[0].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soju=item[1].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list.get_text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().strip())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print(beer)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print(soju)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r>
              <a:rPr lang="en-US" altLang="ko-KR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RPOAB()</a:t>
            </a:r>
            <a:endParaRPr lang="ko-KR" altLang="en-US" sz="1400" b="1" dirty="0">
              <a:solidFill>
                <a:srgbClr val="F3BF7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flipV="1">
            <a:off x="5320145" y="2974109"/>
            <a:ext cx="1745672" cy="150552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88" y="4295644"/>
            <a:ext cx="3067478" cy="800212"/>
          </a:xfrm>
          <a:prstGeom prst="rect">
            <a:avLst/>
          </a:prstGeom>
          <a:ln w="25400">
            <a:solidFill>
              <a:srgbClr val="F6A4F2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65265" y="4898967"/>
            <a:ext cx="4297680" cy="645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88" y="5287904"/>
            <a:ext cx="3067478" cy="819264"/>
          </a:xfrm>
          <a:prstGeom prst="rect">
            <a:avLst/>
          </a:prstGeom>
          <a:ln w="25400">
            <a:solidFill>
              <a:srgbClr val="F6A4F2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79450" y="5784360"/>
            <a:ext cx="43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→ 지정한 지역 이외 </a:t>
            </a:r>
            <a:r>
              <a:rPr lang="ko-KR" altLang="en-US" b="1" dirty="0" smtClean="0">
                <a:solidFill>
                  <a:srgbClr val="FFE699"/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지역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입력 시 에러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  <a:latin typeface="Letter Gothic Std" panose="020B0409020202030304" pitchFamily="49" charset="0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3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04" y="1276351"/>
            <a:ext cx="5126957" cy="3711286"/>
          </a:xfrm>
          <a:prstGeom prst="rect">
            <a:avLst/>
          </a:prstGeom>
          <a:ln w="25400">
            <a:solidFill>
              <a:srgbClr val="F18FC9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1086" y="544343"/>
            <a:ext cx="307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인당 알콜 소비량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6" t="73035" r="42574"/>
          <a:stretch/>
        </p:blipFill>
        <p:spPr>
          <a:xfrm>
            <a:off x="295276" y="140964"/>
            <a:ext cx="628650" cy="1017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982" y="590148"/>
            <a:ext cx="46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694" y="1536713"/>
            <a:ext cx="523239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pandas as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pd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matplotlib.pyplot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as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matplotlib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font_manager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한글 폰트 경로 설정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font_path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="C:/Windows/Fonts/malgun.ttf"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font=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font_manager.FontProperties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fname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font_path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get_name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plt.rc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font",family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=font)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pd.read_csv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("1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인당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_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알콜음료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_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소비량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.csv", encoding="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euc-kr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plt.plot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년도별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"],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["1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인당 소비량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"])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plt.xlabel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년도별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plt.ylabel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("1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인당 소비량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plt.title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("1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인당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알콜음료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소비량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plt.xticks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년도별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"],rotation=90)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plt.show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       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681287" y="3419303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8597" y="5086863"/>
            <a:ext cx="565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2015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년 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1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인당 </a:t>
            </a:r>
            <a:r>
              <a:rPr lang="ko-KR" alt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알콜소비량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최대</a:t>
            </a:r>
            <a:endParaRPr lang="en-US" altLang="ko-KR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Letter Gothic Std" panose="020B0409020202030304" pitchFamily="49" charset="0"/>
              <a:ea typeface="한컴 말랑말랑 Regular" panose="020F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2020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년 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1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인당 </a:t>
            </a:r>
            <a:r>
              <a:rPr lang="ko-KR" alt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알콜소비량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최소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(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코로나 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19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영향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)</a:t>
            </a:r>
          </a:p>
          <a:p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 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이후 다시 증가하였다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. </a:t>
            </a:r>
          </a:p>
          <a:p>
            <a:r>
              <a:rPr lang="en-US" altLang="ko-K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우리나라 평균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(8.6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리터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) /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선진국 평균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(8.9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리터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04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2" t="67550" r="62778"/>
          <a:stretch/>
        </p:blipFill>
        <p:spPr>
          <a:xfrm>
            <a:off x="335024" y="46067"/>
            <a:ext cx="549153" cy="1123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086" y="544343"/>
            <a:ext cx="290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트렌드 분석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94" y="599694"/>
            <a:ext cx="46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06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38424" y="260797"/>
            <a:ext cx="53570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result=[]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for li in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try: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title=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("a",{"class":"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news_tit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body=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("a",{"class":"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api_txt_lines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dsc_txt_wrap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result.append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(title+" "+ body)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except: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 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pass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nlp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Okt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nouns =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nlp.nouns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 ".join(result))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count = Counter(nouns)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top_keywords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dict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count.most_common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(100))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Image.open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('C:/image/soju.jpg')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image=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np.array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wc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WordCloud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background_color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="white",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font_path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='C:/Windows/Fonts/malgun.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ttf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',width=200, height=100,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random_state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=43,mask=image)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wc.generate_from_frequencies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top_keywords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plt.figure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figsize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=(6,6))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plt.imshow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wc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plt.axis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("off")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plt.tight_layout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(pad=0)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plt.show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word_cloud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(“</a:t>
            </a:r>
            <a:r>
              <a:rPr lang="ko-KR" altLang="en-US" sz="1400" b="1" dirty="0" smtClean="0">
                <a:solidFill>
                  <a:srgbClr val="FFE69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5024" y="1621190"/>
            <a:ext cx="523239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requests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matplotlib.pyplot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as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plt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numpy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as 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np</a:t>
            </a:r>
            <a:endParaRPr lang="en-US" altLang="ko-KR" dirty="0"/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konlpy.tag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Okt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collections import Counter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wordcloud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WordCloud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PIL import Image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b="1" dirty="0" err="1">
                <a:solidFill>
                  <a:srgbClr val="FFE69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en-US" altLang="ko-KR" sz="1400" b="1" dirty="0">
                <a:solidFill>
                  <a:srgbClr val="FFE69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E69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word_cloud</a:t>
            </a:r>
            <a:r>
              <a:rPr lang="en-US" altLang="ko-KR" sz="1400" b="1" dirty="0">
                <a:solidFill>
                  <a:srgbClr val="FFE69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(keyword):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f"https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://search.naver.com/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search.naver?where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news&amp;sm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tab_jum&amp;query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={keyword}"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headers={"User-Agent": "Mozilla/5.0 (Windows NT 10.0; Win64; x64)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AppleWebKit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/537.36 (KHTML, like Gecko) Chrome/111.0.0.0 Safari/537.36"}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res=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requests.get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url,headers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=headers)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soup=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(res.text,"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list_news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hdline.findAll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("li")</a:t>
            </a: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 flipV="1">
            <a:off x="4646817" y="2128058"/>
            <a:ext cx="1725355" cy="156279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2" t="67550" r="62778"/>
          <a:stretch/>
        </p:blipFill>
        <p:spPr>
          <a:xfrm>
            <a:off x="335024" y="46067"/>
            <a:ext cx="549153" cy="1123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086" y="544343"/>
            <a:ext cx="290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트렌드 분석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94" y="599694"/>
            <a:ext cx="46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06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4" y="1439906"/>
            <a:ext cx="1963084" cy="4290623"/>
          </a:xfrm>
          <a:prstGeom prst="rect">
            <a:avLst/>
          </a:prstGeom>
          <a:ln w="25400">
            <a:solidFill>
              <a:srgbClr val="AC75D5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730" y="1440241"/>
            <a:ext cx="1963084" cy="4289955"/>
          </a:xfrm>
          <a:prstGeom prst="rect">
            <a:avLst/>
          </a:prstGeom>
          <a:ln w="25400">
            <a:solidFill>
              <a:srgbClr val="AC75D5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3023" y="5764399"/>
            <a:ext cx="260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전통주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막걸리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백세주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관광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위스키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090" y="5764399"/>
            <a:ext cx="204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국내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맥주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가격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930" y="1439906"/>
            <a:ext cx="1963084" cy="4290290"/>
          </a:xfrm>
          <a:prstGeom prst="rect">
            <a:avLst/>
          </a:prstGeom>
          <a:ln w="25400">
            <a:solidFill>
              <a:srgbClr val="AC75D5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589" y="1439906"/>
            <a:ext cx="1963085" cy="4290290"/>
          </a:xfrm>
          <a:prstGeom prst="rect">
            <a:avLst/>
          </a:prstGeom>
          <a:ln w="25400">
            <a:solidFill>
              <a:srgbClr val="AC75D5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333852" y="5764399"/>
            <a:ext cx="23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맥주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편의점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하이트 진로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수입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8024" y="5730196"/>
            <a:ext cx="238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증류식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소주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출시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안동소주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진로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시장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383605" y="1729875"/>
            <a:ext cx="9375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 거치며 생겨난 </a:t>
            </a:r>
            <a:r>
              <a:rPr lang="ko-KR" altLang="en-US" sz="2800" dirty="0" err="1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혼술</a:t>
            </a: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문화로 고급 주류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</a:t>
            </a: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국내</a:t>
            </a:r>
            <a:r>
              <a:rPr lang="en-US" altLang="ko-KR" sz="28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맥주나 수입 맥주를 더 선호하는 경향이 있다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MZ</a:t>
            </a: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세대들에게 전통주가 인기를 끌며 다양한 전통주가 </a:t>
            </a:r>
            <a:endParaRPr lang="en-US" altLang="ko-KR" sz="2800" dirty="0" smtClean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</a:t>
            </a: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생겨나고 있다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다양한 행사와 홍보를 통해 주류의 시장은 활성화 되고있다</a:t>
            </a:r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3634" y="601104"/>
            <a:ext cx="91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결론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77090" y="1136073"/>
            <a:ext cx="1634837" cy="0"/>
          </a:xfrm>
          <a:prstGeom prst="line">
            <a:avLst/>
          </a:prstGeom>
          <a:ln w="19050">
            <a:solidFill>
              <a:srgbClr val="F4E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4" t="75086" r="4527" b="2369"/>
          <a:stretch/>
        </p:blipFill>
        <p:spPr>
          <a:xfrm>
            <a:off x="277090" y="136627"/>
            <a:ext cx="671670" cy="9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t="79264" r="49452" b="2075"/>
          <a:stretch/>
        </p:blipFill>
        <p:spPr>
          <a:xfrm flipH="1">
            <a:off x="4684680" y="2101405"/>
            <a:ext cx="2734888" cy="1097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0744" y="3133785"/>
            <a:ext cx="5259770" cy="92333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THANK YOU</a:t>
            </a:r>
            <a:endParaRPr lang="ko-KR" altLang="en-US" sz="54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486429" y="2000578"/>
            <a:ext cx="7235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주류의 종류와 관련된 이슈를 통해 </a:t>
            </a:r>
            <a:endParaRPr lang="en-US" altLang="ko-KR" sz="3600" dirty="0" smtClean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시대에 따라 변하는 </a:t>
            </a:r>
            <a:endParaRPr lang="en-US" altLang="ko-KR" sz="3600" dirty="0" smtClean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우리나라 주류 트렌드를 알아보자</a:t>
            </a:r>
            <a:r>
              <a:rPr lang="en-US" altLang="ko-KR" sz="36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090" y="556889"/>
            <a:ext cx="264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주제 선정 이유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93" y="3220833"/>
            <a:ext cx="3219899" cy="3258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7" t="26182" r="6525" b="54303"/>
          <a:stretch/>
        </p:blipFill>
        <p:spPr>
          <a:xfrm>
            <a:off x="2701636" y="210053"/>
            <a:ext cx="845497" cy="9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14327" y="1878330"/>
            <a:ext cx="723900" cy="31647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EE9E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295277" y="1671838"/>
            <a:ext cx="422164" cy="206493"/>
          </a:xfrm>
          <a:prstGeom prst="rect">
            <a:avLst/>
          </a:prstGeom>
        </p:spPr>
      </p:pic>
      <p:sp>
        <p:nvSpPr>
          <p:cNvPr id="25" name="순서도: 지연 24"/>
          <p:cNvSpPr/>
          <p:nvPr/>
        </p:nvSpPr>
        <p:spPr>
          <a:xfrm rot="5400000" flipV="1">
            <a:off x="3290750" y="1867507"/>
            <a:ext cx="195321" cy="83500"/>
          </a:xfrm>
          <a:prstGeom prst="flowChartDelay">
            <a:avLst/>
          </a:prstGeom>
          <a:solidFill>
            <a:srgbClr val="F4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6" name="순서도: 지연 25"/>
          <p:cNvSpPr/>
          <p:nvPr/>
        </p:nvSpPr>
        <p:spPr>
          <a:xfrm rot="5400000" flipV="1">
            <a:off x="3560116" y="1850964"/>
            <a:ext cx="122317" cy="54733"/>
          </a:xfrm>
          <a:prstGeom prst="flowChartDelay">
            <a:avLst/>
          </a:prstGeom>
          <a:solidFill>
            <a:srgbClr val="F4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2805" y="1917180"/>
            <a:ext cx="7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5744" y="2510123"/>
            <a:ext cx="70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5743" y="3139630"/>
            <a:ext cx="70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5742" y="4387501"/>
            <a:ext cx="6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3128" y="1886700"/>
            <a:ext cx="302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키워드 검색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09303" y="3124373"/>
            <a:ext cx="393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뉴스</a:t>
            </a:r>
            <a:r>
              <a:rPr lang="en-US" altLang="ko-KR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지식</a:t>
            </a:r>
            <a:r>
              <a:rPr lang="en-US" altLang="ko-KR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</a:t>
            </a:r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4189" y="3764442"/>
            <a:ext cx="68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4685" y="2482447"/>
            <a:ext cx="170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소개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5449" y="3747827"/>
            <a:ext cx="561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 국제 주류</a:t>
            </a:r>
            <a:r>
              <a:rPr lang="en-US" altLang="ko-KR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 </a:t>
            </a:r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와인 박람회 소개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0829" y="4426700"/>
            <a:ext cx="561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소매가 및 알콜 소비량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1985" y="556889"/>
            <a:ext cx="107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D7D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차</a:t>
            </a:r>
            <a:endParaRPr lang="ko-KR" altLang="en-US" sz="2800" dirty="0">
              <a:solidFill>
                <a:srgbClr val="ED7D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9" t="6181" r="32036" b="78909"/>
          <a:stretch/>
        </p:blipFill>
        <p:spPr>
          <a:xfrm flipH="1">
            <a:off x="222016" y="251302"/>
            <a:ext cx="836471" cy="8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r="46608"/>
          <a:stretch/>
        </p:blipFill>
        <p:spPr>
          <a:xfrm>
            <a:off x="406397" y="265471"/>
            <a:ext cx="489529" cy="879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086" y="544343"/>
            <a:ext cx="290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키워드 검색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7" y="708137"/>
            <a:ext cx="4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625869" y="3428539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4799" y="1320140"/>
            <a:ext cx="52231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검색어와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alcohol=input("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주류를 입력하세요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f"https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://terms.naver.com/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search.naver?query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={alcohol}&amp;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searchType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=&amp;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dicType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=&amp;subject="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response=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requests.get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(response.text,"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relate_search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info=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soup.find_all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info_area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ul.get_text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print(info[0].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text.strip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print(info[1].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text.strip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()) </a:t>
            </a:r>
            <a:endParaRPr lang="ko-KR" altLang="en-US" sz="1400" b="1" dirty="0">
              <a:solidFill>
                <a:srgbClr val="F3BF7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74" y="1737361"/>
            <a:ext cx="5649652" cy="265285"/>
          </a:xfrm>
          <a:prstGeom prst="rect">
            <a:avLst/>
          </a:prstGeom>
          <a:ln w="25400">
            <a:solidFill>
              <a:srgbClr val="91E7C6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029" y="2189835"/>
            <a:ext cx="885949" cy="1619476"/>
          </a:xfrm>
          <a:prstGeom prst="rect">
            <a:avLst/>
          </a:prstGeom>
          <a:ln w="25400">
            <a:solidFill>
              <a:srgbClr val="91E7C6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36" y="4058504"/>
            <a:ext cx="5661891" cy="2329006"/>
          </a:xfrm>
          <a:prstGeom prst="rect">
            <a:avLst/>
          </a:prstGeom>
          <a:ln w="25400">
            <a:solidFill>
              <a:srgbClr val="91E7C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120443" y="2189835"/>
            <a:ext cx="14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연관 </a:t>
            </a:r>
            <a:r>
              <a:rPr lang="ko-KR" altLang="en-US" b="1" dirty="0" err="1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검색어</a:t>
            </a:r>
            <a:endParaRPr lang="ko-KR" altLang="en-US" b="1" dirty="0">
              <a:solidFill>
                <a:srgbClr val="ED7D3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9073" y="3549219"/>
            <a:ext cx="191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ED7D3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검색어</a:t>
            </a:r>
            <a:r>
              <a:rPr lang="ko-KR" altLang="en-US" b="1" dirty="0" smtClean="0">
                <a:solidFill>
                  <a:srgbClr val="ED7D3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관련 정보</a:t>
            </a:r>
            <a:endParaRPr lang="ko-KR" altLang="en-US" b="1" dirty="0">
              <a:solidFill>
                <a:srgbClr val="ED7D3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55" y="2699120"/>
            <a:ext cx="1198188" cy="11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9" y="404161"/>
            <a:ext cx="697657" cy="697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086" y="544343"/>
            <a:ext cx="490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소개① 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산업 소개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188" y="720117"/>
            <a:ext cx="43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074" y="1397196"/>
            <a:ext cx="52231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bs4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pandas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pd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ko-KR" altLang="en-US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scrap_to_excel</a:t>
            </a:r>
            <a:r>
              <a:rPr lang="ko-KR" altLang="en-US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():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="https://www.kalia.or.kr:9118/sub03/sub01.php"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urllib.request.urlopen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", {"class":"sub0301_wrap"})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h4s =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div.findAll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("h4", {"class":"h4_tit"})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result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[]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for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h4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h4s: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title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h4.get_text()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content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h4.find_next("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").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().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strip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result.append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([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title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content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pd.DataFrame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result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columns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=['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headLine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', '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content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'])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df.to_excel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('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주류산업소개.xlsx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index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False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("저장 완료")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return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scrap_to_excel</a:t>
            </a:r>
            <a:r>
              <a:rPr lang="ko-KR" altLang="en-US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6" y="1879214"/>
            <a:ext cx="5661891" cy="1611369"/>
          </a:xfrm>
          <a:prstGeom prst="rect">
            <a:avLst/>
          </a:prstGeom>
          <a:ln w="25400">
            <a:solidFill>
              <a:srgbClr val="EDED8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23548"/>
          <a:stretch/>
        </p:blipFill>
        <p:spPr>
          <a:xfrm>
            <a:off x="6206836" y="3918640"/>
            <a:ext cx="5661891" cy="1250025"/>
          </a:xfrm>
          <a:prstGeom prst="rect">
            <a:avLst/>
          </a:prstGeom>
          <a:ln w="25400">
            <a:solidFill>
              <a:srgbClr val="EDED8B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142182" y="5180147"/>
            <a:ext cx="40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C:/</a:t>
            </a:r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사용자</a:t>
            </a:r>
            <a:r>
              <a:rPr lang="en-US" altLang="ko-KR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/YONSAI – .</a:t>
            </a:r>
            <a:r>
              <a:rPr lang="en-US" altLang="ko-KR" b="1" dirty="0" err="1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xlsx</a:t>
            </a:r>
            <a:r>
              <a:rPr lang="en-US" altLang="ko-KR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파일로 저장</a:t>
            </a:r>
            <a:endParaRPr lang="ko-KR" altLang="en-US" b="1" dirty="0">
              <a:solidFill>
                <a:srgbClr val="ED7D3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625869" y="3428539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42181" y="1478961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주류 산업 소개</a:t>
            </a:r>
            <a:endParaRPr lang="ko-KR" altLang="en-US" b="1" dirty="0">
              <a:solidFill>
                <a:srgbClr val="ED7D3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6063" y="5789751"/>
            <a:ext cx="656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주류의 이용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: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손 소독제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식품 보존용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의약용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주류 제조</a:t>
            </a:r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pitchFamily="49" charset="0"/>
                <a:ea typeface="한컴 말랑말랑 Regular" panose="020F0303000000000000" pitchFamily="50" charset="-127"/>
              </a:rPr>
              <a:t> 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  <a:latin typeface="Letter Gothic Std" panose="020B0409020202030304" pitchFamily="49" charset="0"/>
              <a:ea typeface="한컴 말랑말랑 Regular" panose="020F03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948" y="5045825"/>
            <a:ext cx="4339245" cy="87837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80721" b="91153"/>
          <a:stretch/>
        </p:blipFill>
        <p:spPr>
          <a:xfrm>
            <a:off x="9943868" y="1319972"/>
            <a:ext cx="1924859" cy="497399"/>
          </a:xfrm>
          <a:prstGeom prst="rect">
            <a:avLst/>
          </a:prstGeom>
          <a:ln w="25400">
            <a:solidFill>
              <a:srgbClr val="EDED8B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75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9" y="404161"/>
            <a:ext cx="697657" cy="697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087" y="544343"/>
            <a:ext cx="407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소개② 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술의 종류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188" y="720117"/>
            <a:ext cx="43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742" y="1462593"/>
            <a:ext cx="51354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bs4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pandas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pd</a:t>
            </a:r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="https://www.kalia.or.kr:9118/sub03/sub02.php"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urllib.request.urlopen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",{"class":"sub0302_wrap"})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h4s=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div.findAll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("h4",{"class":"h4_tit"})</a:t>
            </a:r>
          </a:p>
          <a:p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ko-KR" altLang="en-US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drink</a:t>
            </a:r>
            <a:r>
              <a:rPr lang="ko-KR" altLang="en-US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():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pd.read_html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("https://www.kalia.or.kr:9118/sub03/sub02.php",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header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=0,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encoding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='utf-8')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for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enumerate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dfs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):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df.to_excel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"{h4s[i+1].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()}.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xlsx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",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index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False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"{h4s[i+1].get_text()}.xlsx </a:t>
            </a:r>
            <a:r>
              <a:rPr lang="ko-KR" altLang="en-US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저장완료</a:t>
            </a:r>
            <a:r>
              <a:rPr lang="ko-KR" altLang="en-US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endParaRPr lang="ko-KR" altLang="en-US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400" b="1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drink</a:t>
            </a:r>
            <a:r>
              <a:rPr lang="ko-KR" altLang="en-US" sz="14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4" y="5919171"/>
            <a:ext cx="1905266" cy="543001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99" y="1710694"/>
            <a:ext cx="5663355" cy="1965491"/>
          </a:xfrm>
          <a:prstGeom prst="rect">
            <a:avLst/>
          </a:prstGeom>
          <a:ln w="25400">
            <a:solidFill>
              <a:srgbClr val="EDED8B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36" y="4158338"/>
            <a:ext cx="5630100" cy="613546"/>
          </a:xfrm>
          <a:prstGeom prst="rect">
            <a:avLst/>
          </a:prstGeom>
          <a:ln w="25400">
            <a:solidFill>
              <a:srgbClr val="EDED8B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073" y="5367025"/>
            <a:ext cx="5652654" cy="359477"/>
          </a:xfrm>
          <a:prstGeom prst="rect">
            <a:avLst/>
          </a:prstGeom>
          <a:ln w="25400">
            <a:solidFill>
              <a:srgbClr val="EDED8B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086762" y="1311563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주류의 분류</a:t>
            </a:r>
            <a:endParaRPr lang="ko-KR" altLang="en-US" b="1" dirty="0">
              <a:solidFill>
                <a:srgbClr val="ED7D3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0618" y="3763817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맥주의 분류</a:t>
            </a:r>
            <a:endParaRPr lang="ko-KR" altLang="en-US" b="1" dirty="0">
              <a:solidFill>
                <a:srgbClr val="ED7D3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5239" y="4950685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ED7D3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위스키의 분류</a:t>
            </a:r>
            <a:endParaRPr lang="ko-KR" altLang="en-US" b="1" dirty="0">
              <a:solidFill>
                <a:srgbClr val="ED7D3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625869" y="3428539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54182" y="4682836"/>
            <a:ext cx="4765963" cy="701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17" y="724437"/>
            <a:ext cx="5640825" cy="5622379"/>
          </a:xfrm>
          <a:prstGeom prst="rect">
            <a:avLst/>
          </a:prstGeom>
          <a:ln w="25400">
            <a:solidFill>
              <a:srgbClr val="E9646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1086" y="544343"/>
            <a:ext cx="178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뉴스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3" y="442451"/>
            <a:ext cx="731520" cy="65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700" y="570549"/>
            <a:ext cx="50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03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090" y="1229772"/>
            <a:ext cx="541251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</a:t>
            </a:r>
            <a:endParaRPr lang="en-US" altLang="ko-KR" sz="13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en-US" altLang="ko-KR" sz="13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3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en-US" altLang="ko-KR" sz="13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3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Alcohol_beverage</a:t>
            </a:r>
            <a:r>
              <a:rPr lang="en-US" altLang="ko-KR" sz="1300" b="1" dirty="0" smtClean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():   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="https://search.naver.com/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search.naver?where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news&amp;sm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tab_jum&amp;query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=%EC%A3%BC%EB%A5%98"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html=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urllib.request.urlopen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3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soup=</a:t>
            </a:r>
            <a:r>
              <a:rPr lang="en-US" altLang="ko-KR" sz="13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3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(html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,"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endParaRPr lang="en-US" altLang="ko-KR" sz="13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ul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",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attrs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={"class":"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list_news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hdline.findAll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("li")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index=1</a:t>
            </a:r>
            <a:endParaRPr lang="en-US" altLang="ko-KR" sz="13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for li in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try: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a_tag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("a",{"class":"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news_tit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a_href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a_tag.get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href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title=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a_tag.get_text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div_tag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("div",{"class":"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news_area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"}).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get_text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().strip()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print(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index,title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print(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div_tag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print(</a:t>
            </a:r>
            <a:r>
              <a:rPr lang="en-US" altLang="ko-KR" sz="13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a_href</a:t>
            </a:r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index+=1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print()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except: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pass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r>
              <a:rPr lang="en-US" altLang="ko-KR" sz="13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Alcohol_beverage</a:t>
            </a:r>
            <a:r>
              <a:rPr lang="en-US" altLang="ko-KR" sz="13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endParaRPr lang="ko-KR" altLang="en-US" sz="1300" b="1" dirty="0">
              <a:solidFill>
                <a:srgbClr val="F3BF7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625869" y="3428539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83318" y="5164974"/>
            <a:ext cx="5640825" cy="580044"/>
          </a:xfrm>
          <a:prstGeom prst="rect">
            <a:avLst/>
          </a:prstGeom>
          <a:noFill/>
          <a:ln w="25400">
            <a:solidFill>
              <a:srgbClr val="E9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83317" y="3857105"/>
            <a:ext cx="5640825" cy="659475"/>
          </a:xfrm>
          <a:prstGeom prst="rect">
            <a:avLst/>
          </a:prstGeom>
          <a:noFill/>
          <a:ln w="25400">
            <a:solidFill>
              <a:srgbClr val="E9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086" y="544343"/>
            <a:ext cx="209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주류 지식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3" y="442451"/>
            <a:ext cx="731520" cy="65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700" y="570549"/>
            <a:ext cx="50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03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274" y="1296450"/>
            <a:ext cx="513541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requests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en-US" altLang="ko-KR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ju</a:t>
            </a:r>
            <a:r>
              <a:rPr lang="en-US" altLang="ko-KR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="https://search.naver.com/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search.naver?where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kin&amp;sm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tab_jum&amp;query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=%EC%A3%BC%EB%A5%98"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html=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urllib.request.urlopen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soup=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(html,"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</a:t>
            </a:r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api_subject_bx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hdline.findAll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("li")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index=0</a:t>
            </a:r>
            <a:endParaRPr lang="en-US" altLang="ko-KR" sz="1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for li in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index+=1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question=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("a",{"class":"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api_txt_lines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question_text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print("[",index,"]",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question.get_text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answer=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answer_group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answer.get_text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().strip())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li.find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("a",{"class":"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btn_save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_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keep_trigger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url1=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url.get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("data-</a:t>
            </a:r>
            <a:r>
              <a:rPr lang="en-US" altLang="ko-KR" sz="1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print(url1)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print()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r>
              <a:rPr lang="en-US" altLang="ko-KR" sz="14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ju</a:t>
            </a:r>
            <a:r>
              <a:rPr lang="en-US" altLang="ko-KR" sz="14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endParaRPr lang="ko-KR" altLang="en-US" sz="1400" b="1" dirty="0">
              <a:solidFill>
                <a:srgbClr val="F3BF7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283855"/>
            <a:ext cx="5681952" cy="5015346"/>
          </a:xfrm>
          <a:prstGeom prst="rect">
            <a:avLst/>
          </a:prstGeom>
          <a:ln w="25400">
            <a:solidFill>
              <a:srgbClr val="E9646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625869" y="3428539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1850" y="535107"/>
            <a:ext cx="56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 국제 주류</a:t>
            </a:r>
            <a:r>
              <a:rPr lang="en-US" altLang="ko-KR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 </a:t>
            </a:r>
            <a:r>
              <a:rPr lang="ko-KR" altLang="en-US" sz="2800" dirty="0" smtClean="0">
                <a:solidFill>
                  <a:srgbClr val="F4EBE7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와인 박람회 소개</a:t>
            </a:r>
            <a:endParaRPr lang="ko-KR" altLang="en-US" sz="2800" dirty="0">
              <a:solidFill>
                <a:srgbClr val="F4EBE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2" t="34728" r="4484" b="30644"/>
          <a:stretch/>
        </p:blipFill>
        <p:spPr>
          <a:xfrm>
            <a:off x="295275" y="152400"/>
            <a:ext cx="676275" cy="978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558" y="685398"/>
            <a:ext cx="4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527" y="1601366"/>
            <a:ext cx="48213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from bs4 import 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endParaRPr lang="en-US" altLang="ko-KR" sz="1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def</a:t>
            </a:r>
            <a:r>
              <a:rPr lang="en-US" altLang="ko-KR" sz="16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SIWSE1():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="http://www.siwse.com/sp.php?p=12"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html=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urllib.request.urlopen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soup=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(html,"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html.parser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div=</a:t>
            </a:r>
            <a:r>
              <a:rPr lang="en-US" altLang="ko-KR" sz="16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soup.find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("div",{"class":"sub12_01"})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txt=</a:t>
            </a:r>
            <a:r>
              <a:rPr lang="en-US" altLang="ko-KR" sz="1600" dirty="0" err="1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div.find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("section",{"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class":"txt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"})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print(</a:t>
            </a:r>
            <a:r>
              <a:rPr lang="en-US" altLang="ko-KR" sz="16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txt.get_text</a:t>
            </a: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().strip())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SIWSE1</a:t>
            </a:r>
            <a:r>
              <a:rPr lang="en-US" altLang="ko-KR" sz="1600" b="1" dirty="0" smtClean="0">
                <a:solidFill>
                  <a:srgbClr val="F3BF7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endParaRPr lang="en-US" altLang="ko-KR" sz="1600" b="1" dirty="0">
              <a:solidFill>
                <a:srgbClr val="F3BF7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625869" y="3428539"/>
            <a:ext cx="423948" cy="700117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25" y="2212564"/>
            <a:ext cx="5641857" cy="3882340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6395288" y="2982900"/>
            <a:ext cx="3301777" cy="25771"/>
          </a:xfrm>
          <a:prstGeom prst="line">
            <a:avLst/>
          </a:prstGeom>
          <a:ln w="136525">
            <a:solidFill>
              <a:srgbClr val="FFFF00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471" y="623423"/>
            <a:ext cx="1969419" cy="14917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528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1262</Words>
  <Application>Microsoft Office PowerPoint</Application>
  <PresentationFormat>와이드스크린</PresentationFormat>
  <Paragraphs>281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여기어때 잘난체 OTF</vt:lpstr>
      <vt:lpstr>한컴 말랑말랑 Bold</vt:lpstr>
      <vt:lpstr>한컴 말랑말랑 Regular</vt:lpstr>
      <vt:lpstr>Arial</vt:lpstr>
      <vt:lpstr>Letter Gothic Std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51</cp:revision>
  <dcterms:created xsi:type="dcterms:W3CDTF">2023-03-22T02:24:17Z</dcterms:created>
  <dcterms:modified xsi:type="dcterms:W3CDTF">2023-04-07T00:27:37Z</dcterms:modified>
</cp:coreProperties>
</file>