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7"/>
  </p:notesMasterIdLst>
  <p:sldIdLst>
    <p:sldId id="277" r:id="rId5"/>
    <p:sldId id="334" r:id="rId6"/>
    <p:sldId id="335" r:id="rId7"/>
    <p:sldId id="318" r:id="rId8"/>
    <p:sldId id="329" r:id="rId9"/>
    <p:sldId id="330" r:id="rId10"/>
    <p:sldId id="332" r:id="rId11"/>
    <p:sldId id="333" r:id="rId12"/>
    <p:sldId id="327" r:id="rId13"/>
    <p:sldId id="336" r:id="rId14"/>
    <p:sldId id="337" r:id="rId15"/>
    <p:sldId id="298" r:id="rId16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67" autoAdjust="0"/>
    <p:restoredTop sz="95687" autoAdjust="0"/>
  </p:normalViewPr>
  <p:slideViewPr>
    <p:cSldViewPr>
      <p:cViewPr varScale="1">
        <p:scale>
          <a:sx n="117" d="100"/>
          <a:sy n="117" d="100"/>
        </p:scale>
        <p:origin x="509" y="86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2023/4/4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6160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93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257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577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7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88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273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270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721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15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37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221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图形平移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–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 平移矩阵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046" y="0"/>
            <a:ext cx="387590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57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769" y="293172"/>
            <a:ext cx="5334462" cy="45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30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48090" y="2294859"/>
            <a:ext cx="124745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287267" y="431711"/>
            <a:ext cx="256993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 </a:t>
            </a:r>
            <a:r>
              <a:rPr lang="zh-CN" altLang="en-US" sz="30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什么是矩阵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xmlns="" id="{9A4B01EE-6400-42C3-8BD2-64C3082E9D5F}"/>
              </a:ext>
            </a:extLst>
          </p:cNvPr>
          <p:cNvSpPr/>
          <p:nvPr/>
        </p:nvSpPr>
        <p:spPr>
          <a:xfrm>
            <a:off x="971500" y="1707630"/>
            <a:ext cx="7993536" cy="73310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 smtClean="0">
                <a:latin typeface="微软雅黑" panose="020B0503020204020204" charset="-122"/>
                <a:ea typeface="微软雅黑" panose="020B0503020204020204" charset="-122"/>
              </a:rPr>
              <a:t>矩阵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就是</a:t>
            </a:r>
            <a:r>
              <a:rPr lang="zh-CN" altLang="en-US" sz="2000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纵横排列的数据</a:t>
            </a:r>
            <a:r>
              <a:rPr lang="zh-CN" altLang="en-US" sz="2000" kern="10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表格</a:t>
            </a:r>
            <a:r>
              <a:rPr lang="en-US" altLang="zh-CN" sz="2000" kern="10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(m</a:t>
            </a:r>
            <a:r>
              <a:rPr lang="zh-CN" altLang="en-US" sz="2000" kern="10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行</a:t>
            </a:r>
            <a:r>
              <a:rPr lang="en-US" altLang="zh-CN" sz="2000" kern="10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2000" kern="10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列</a:t>
            </a:r>
            <a:r>
              <a:rPr lang="en-US" altLang="zh-CN" sz="2000" kern="10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2000" kern="10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xmlns="" id="{41B8FCE5-ACD3-4060-BD80-1493254ADC56}"/>
              </a:ext>
            </a:extLst>
          </p:cNvPr>
          <p:cNvSpPr/>
          <p:nvPr/>
        </p:nvSpPr>
        <p:spPr>
          <a:xfrm>
            <a:off x="971500" y="2931800"/>
            <a:ext cx="7705496" cy="60391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 smtClean="0">
                <a:latin typeface="微软雅黑" panose="020B0503020204020204" charset="-122"/>
                <a:ea typeface="微软雅黑" panose="020B0503020204020204" charset="-122"/>
              </a:rPr>
              <a:t>作用是</a:t>
            </a:r>
            <a:r>
              <a:rPr lang="zh-CN" altLang="en-US" sz="2000" kern="100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把一个点转换到另一个点</a:t>
            </a:r>
            <a:endParaRPr lang="en-US" altLang="zh-CN" sz="2000" kern="10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584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783926" y="431711"/>
            <a:ext cx="357662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1.1 </a:t>
            </a:r>
            <a:r>
              <a:rPr lang="zh-CN" altLang="en-US" sz="3000" b="1" kern="10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行主序和列主序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84" y="1419590"/>
            <a:ext cx="76327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8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2E80D7E0-EDA6-4862-9754-ED169BDFE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10" y="339440"/>
            <a:ext cx="4858157" cy="4464620"/>
          </a:xfrm>
          <a:prstGeom prst="rect">
            <a:avLst/>
          </a:prstGeom>
        </p:spPr>
      </p:pic>
      <p:sp>
        <p:nvSpPr>
          <p:cNvPr id="8" name="矩形">
            <a:extLst>
              <a:ext uri="{FF2B5EF4-FFF2-40B4-BE49-F238E27FC236}">
                <a16:creationId xmlns:a16="http://schemas.microsoft.com/office/drawing/2014/main" xmlns="" id="{370F2469-C19D-4912-A420-B665B89161E5}"/>
              </a:ext>
            </a:extLst>
          </p:cNvPr>
          <p:cNvSpPr/>
          <p:nvPr/>
        </p:nvSpPr>
        <p:spPr>
          <a:xfrm>
            <a:off x="5419066" y="987530"/>
            <a:ext cx="3457877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</a:rPr>
              <a:t>x' 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= x + x1</a:t>
            </a:r>
            <a:endParaRPr lang="zh-CN" altLang="en-US" sz="2000" b="1" u="none" strike="noStrike" kern="1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xmlns="" id="{3EA94AC9-C02B-4CB9-AAE5-13218E2C8960}"/>
              </a:ext>
            </a:extLst>
          </p:cNvPr>
          <p:cNvSpPr/>
          <p:nvPr/>
        </p:nvSpPr>
        <p:spPr>
          <a:xfrm>
            <a:off x="5419066" y="1955475"/>
            <a:ext cx="3457877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y' = y + y1</a:t>
            </a:r>
            <a:endParaRPr lang="zh-CN" altLang="en-US" sz="2000" b="1" u="none" strike="noStrike" kern="1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xmlns="" id="{10640B0E-494E-4FCF-90FD-D65E13D5A1A1}"/>
              </a:ext>
            </a:extLst>
          </p:cNvPr>
          <p:cNvSpPr/>
          <p:nvPr/>
        </p:nvSpPr>
        <p:spPr>
          <a:xfrm>
            <a:off x="5419067" y="2923420"/>
            <a:ext cx="3457877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z' = z + z1</a:t>
            </a:r>
            <a:endParaRPr lang="zh-CN" altLang="en-US" sz="2000" b="1" u="none" strike="noStrike" kern="1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xmlns="" id="{A3BB9D06-33B3-46CA-A23F-17F318379F80}"/>
              </a:ext>
            </a:extLst>
          </p:cNvPr>
          <p:cNvSpPr/>
          <p:nvPr/>
        </p:nvSpPr>
        <p:spPr>
          <a:xfrm>
            <a:off x="5434723" y="3891365"/>
            <a:ext cx="3457877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w=1 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齐次坐标为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sz="2000" b="1" u="none" strike="noStrike" kern="1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5004060" y="1473795"/>
            <a:ext cx="3672085" cy="54990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ax + by + </a:t>
            </a:r>
            <a:r>
              <a:rPr lang="en-US" altLang="zh-CN" sz="2000" kern="100" dirty="0" err="1">
                <a:latin typeface="微软雅黑" panose="020B0503020204020204" charset="-122"/>
                <a:ea typeface="微软雅黑" panose="020B0503020204020204" charset="-122"/>
              </a:rPr>
              <a:t>cz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 + 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</a:rPr>
              <a:t>d 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= x'</a:t>
            </a:r>
          </a:p>
        </p:txBody>
      </p:sp>
      <p:sp>
        <p:nvSpPr>
          <p:cNvPr id="92" name="矩形"/>
          <p:cNvSpPr/>
          <p:nvPr/>
        </p:nvSpPr>
        <p:spPr>
          <a:xfrm>
            <a:off x="5003635" y="3314089"/>
            <a:ext cx="367251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u="none" strike="noStrike" kern="1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ix + </a:t>
            </a:r>
            <a:r>
              <a:rPr lang="en-US" altLang="zh-CN" sz="2000" kern="100" dirty="0" err="1">
                <a:latin typeface="微软雅黑" panose="020B0503020204020204" charset="-122"/>
                <a:ea typeface="微软雅黑" panose="020B0503020204020204" charset="-122"/>
              </a:rPr>
              <a:t>jy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 + </a:t>
            </a:r>
            <a:r>
              <a:rPr lang="en-US" altLang="zh-CN" sz="2000" kern="100" dirty="0" err="1">
                <a:latin typeface="微软雅黑" panose="020B0503020204020204" charset="-122"/>
                <a:ea typeface="微软雅黑" panose="020B0503020204020204" charset="-122"/>
              </a:rPr>
              <a:t>kz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 + 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</a:rPr>
              <a:t>l 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= z'</a:t>
            </a:r>
          </a:p>
        </p:txBody>
      </p:sp>
      <p:sp>
        <p:nvSpPr>
          <p:cNvPr id="93" name="矩形"/>
          <p:cNvSpPr/>
          <p:nvPr/>
        </p:nvSpPr>
        <p:spPr>
          <a:xfrm>
            <a:off x="5003635" y="2393942"/>
            <a:ext cx="367251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ex + </a:t>
            </a:r>
            <a:r>
              <a:rPr lang="en-US" altLang="zh-CN" sz="2000" kern="100" dirty="0" err="1">
                <a:latin typeface="微软雅黑" panose="020B0503020204020204" charset="-122"/>
                <a:ea typeface="微软雅黑" panose="020B0503020204020204" charset="-122"/>
              </a:rPr>
              <a:t>fy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 + </a:t>
            </a:r>
            <a:r>
              <a:rPr lang="en-US" altLang="zh-CN" sz="2000" kern="100" dirty="0" err="1">
                <a:latin typeface="微软雅黑" panose="020B0503020204020204" charset="-122"/>
                <a:ea typeface="微软雅黑" panose="020B0503020204020204" charset="-122"/>
              </a:rPr>
              <a:t>gz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 + 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</a:rPr>
              <a:t>h 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= y'</a:t>
            </a:r>
          </a:p>
        </p:txBody>
      </p:sp>
      <p:sp>
        <p:nvSpPr>
          <p:cNvPr id="2" name="矩形"/>
          <p:cNvSpPr/>
          <p:nvPr/>
        </p:nvSpPr>
        <p:spPr>
          <a:xfrm>
            <a:off x="3094902" y="431711"/>
            <a:ext cx="2954655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2. 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获得平移矩阵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xmlns="" id="{EAB60F3A-1E51-44C3-9DE0-307504D8FA2A}"/>
              </a:ext>
            </a:extLst>
          </p:cNvPr>
          <p:cNvSpPr/>
          <p:nvPr/>
        </p:nvSpPr>
        <p:spPr>
          <a:xfrm>
            <a:off x="5003634" y="4234235"/>
            <a:ext cx="3744945" cy="58393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mx + </a:t>
            </a:r>
            <a:r>
              <a:rPr lang="en-US" altLang="zh-CN" sz="2000" kern="100" dirty="0" err="1">
                <a:latin typeface="微软雅黑" panose="020B0503020204020204" charset="-122"/>
                <a:ea typeface="微软雅黑" panose="020B0503020204020204" charset="-122"/>
              </a:rPr>
              <a:t>ny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 + oz + 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</a:rPr>
              <a:t>p 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= w'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44100C1B-F78A-4A38-BC5F-ACA3E792D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0" y="1939888"/>
            <a:ext cx="5087561" cy="192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4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3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094902" y="431711"/>
            <a:ext cx="2954655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2. 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获得平移矩阵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xmlns="" id="{9A4B01EE-6400-42C3-8BD2-64C3082E9D5F}"/>
              </a:ext>
            </a:extLst>
          </p:cNvPr>
          <p:cNvSpPr/>
          <p:nvPr/>
        </p:nvSpPr>
        <p:spPr>
          <a:xfrm>
            <a:off x="178964" y="915520"/>
            <a:ext cx="7933866" cy="174422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ax + by + </a:t>
            </a:r>
            <a:r>
              <a:rPr lang="en-US" altLang="zh-CN" sz="2000" kern="100" dirty="0" err="1">
                <a:latin typeface="微软雅黑" panose="020B0503020204020204" charset="-122"/>
                <a:ea typeface="微软雅黑" panose="020B0503020204020204" charset="-122"/>
              </a:rPr>
              <a:t>cz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 + 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</a:rPr>
              <a:t>d 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= x + 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</a:rPr>
              <a:t>x1</a:t>
            </a:r>
            <a:r>
              <a:rPr lang="zh-CN" altLang="en-US" sz="2000" kern="100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66700" algn="just">
              <a:lnSpc>
                <a:spcPct val="200000"/>
              </a:lnSpc>
              <a:buClr>
                <a:srgbClr val="C00000"/>
              </a:buClr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只有当 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a = 1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b = c = 0, 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</a:rPr>
              <a:t>d 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= x1 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的时候，等式左右两边成⽴ 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xmlns="" id="{41B8FCE5-ACD3-4060-BD80-1493254ADC56}"/>
              </a:ext>
            </a:extLst>
          </p:cNvPr>
          <p:cNvSpPr/>
          <p:nvPr/>
        </p:nvSpPr>
        <p:spPr>
          <a:xfrm>
            <a:off x="178964" y="2583600"/>
            <a:ext cx="7777506" cy="174422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ex + </a:t>
            </a:r>
            <a:r>
              <a:rPr lang="en-US" altLang="zh-CN" sz="2000" kern="100" dirty="0" err="1">
                <a:latin typeface="微软雅黑" panose="020B0503020204020204" charset="-122"/>
                <a:ea typeface="微软雅黑" panose="020B0503020204020204" charset="-122"/>
              </a:rPr>
              <a:t>fy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 + </a:t>
            </a:r>
            <a:r>
              <a:rPr lang="en-US" altLang="zh-CN" sz="2000" kern="100" dirty="0" err="1">
                <a:latin typeface="微软雅黑" panose="020B0503020204020204" charset="-122"/>
                <a:ea typeface="微软雅黑" panose="020B0503020204020204" charset="-122"/>
              </a:rPr>
              <a:t>gz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 + 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</a:rPr>
              <a:t>h 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= y + 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</a:rPr>
              <a:t>y1</a:t>
            </a:r>
            <a:r>
              <a:rPr lang="zh-CN" altLang="en-US" sz="2000" kern="100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66700" algn="just">
              <a:lnSpc>
                <a:spcPct val="200000"/>
              </a:lnSpc>
              <a:buClr>
                <a:srgbClr val="C00000"/>
              </a:buClr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只有当 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f = 1, e = g = 0, 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</a:rPr>
              <a:t>h 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= y1 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的时候，等式左右两边成⽴ 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794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094902" y="431711"/>
            <a:ext cx="2954655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2. 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获得平移矩阵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xmlns="" id="{9A4B01EE-6400-42C3-8BD2-64C3082E9D5F}"/>
              </a:ext>
            </a:extLst>
          </p:cNvPr>
          <p:cNvSpPr/>
          <p:nvPr/>
        </p:nvSpPr>
        <p:spPr>
          <a:xfrm>
            <a:off x="178964" y="915520"/>
            <a:ext cx="7933866" cy="174422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 ix + </a:t>
            </a:r>
            <a:r>
              <a:rPr lang="en-US" altLang="zh-CN" sz="2000" kern="100" dirty="0" err="1">
                <a:latin typeface="微软雅黑" panose="020B0503020204020204" charset="-122"/>
                <a:ea typeface="微软雅黑" panose="020B0503020204020204" charset="-122"/>
              </a:rPr>
              <a:t>jy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 + </a:t>
            </a:r>
            <a:r>
              <a:rPr lang="en-US" altLang="zh-CN" sz="2000" kern="100" dirty="0" err="1">
                <a:latin typeface="微软雅黑" panose="020B0503020204020204" charset="-122"/>
                <a:ea typeface="微软雅黑" panose="020B0503020204020204" charset="-122"/>
              </a:rPr>
              <a:t>kz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 + 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</a:rPr>
              <a:t>l 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= z + 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</a:rPr>
              <a:t>z1</a:t>
            </a:r>
            <a:r>
              <a:rPr lang="zh-CN" altLang="en-US" sz="2000" kern="100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66700" algn="just">
              <a:lnSpc>
                <a:spcPct val="200000"/>
              </a:lnSpc>
              <a:buClr>
                <a:srgbClr val="C00000"/>
              </a:buClr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只有当 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k = 1,i = j = 0, 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</a:rPr>
              <a:t>l</a:t>
            </a:r>
            <a:r>
              <a:rPr lang="zh-CN" altLang="en-US" sz="2000" kern="1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</a:rPr>
              <a:t>= 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z1 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的时候，等式左右两边成⽴ 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xmlns="" id="{41B8FCE5-ACD3-4060-BD80-1493254ADC56}"/>
              </a:ext>
            </a:extLst>
          </p:cNvPr>
          <p:cNvSpPr/>
          <p:nvPr/>
        </p:nvSpPr>
        <p:spPr>
          <a:xfrm>
            <a:off x="178964" y="2583600"/>
            <a:ext cx="7777506" cy="174422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mx + </a:t>
            </a:r>
            <a:r>
              <a:rPr lang="en-US" altLang="zh-CN" sz="2000" kern="100" dirty="0" err="1">
                <a:latin typeface="微软雅黑" panose="020B0503020204020204" charset="-122"/>
                <a:ea typeface="微软雅黑" panose="020B0503020204020204" charset="-122"/>
              </a:rPr>
              <a:t>ny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 + oz + 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</a:rPr>
              <a:t>p 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= 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 kern="100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20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66700" algn="just">
              <a:lnSpc>
                <a:spcPct val="200000"/>
              </a:lnSpc>
              <a:buClr>
                <a:srgbClr val="C00000"/>
              </a:buClr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只有当 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m = n = o = 0, 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</a:rPr>
              <a:t>p 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= 1 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的时候，等式左右两边成⽴</a:t>
            </a:r>
          </a:p>
        </p:txBody>
      </p:sp>
    </p:spTree>
    <p:extLst>
      <p:ext uri="{BB962C8B-B14F-4D97-AF65-F5344CB8AC3E}">
        <p14:creationId xmlns:p14="http://schemas.microsoft.com/office/powerpoint/2010/main" val="265085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094902" y="431711"/>
            <a:ext cx="2954655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2. 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获得平移矩阵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9" name="圆角矩形">
            <a:extLst>
              <a:ext uri="{FF2B5EF4-FFF2-40B4-BE49-F238E27FC236}">
                <a16:creationId xmlns:a16="http://schemas.microsoft.com/office/drawing/2014/main" xmlns="" id="{E7355C39-7199-4D46-8382-18F491075012}"/>
              </a:ext>
            </a:extLst>
          </p:cNvPr>
          <p:cNvSpPr/>
          <p:nvPr/>
        </p:nvSpPr>
        <p:spPr>
          <a:xfrm>
            <a:off x="6372250" y="1635620"/>
            <a:ext cx="2313445" cy="2322145"/>
          </a:xfrm>
          <a:prstGeom prst="roundRect">
            <a:avLst>
              <a:gd name="adj" fmla="val 12057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>
              <a:lnSpc>
                <a:spcPct val="200000"/>
              </a:lnSpc>
            </a:pPr>
            <a:r>
              <a:rPr lang="zh-CN" altLang="en-US" sz="2000" b="1" u="none" strike="noStrike" kern="1200" cap="none" spc="0" baseline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将之前计算的参数填入矩阵中，并修改</a:t>
            </a:r>
            <a:r>
              <a:rPr lang="zh-CN" altLang="en-US" sz="2000" b="1" u="none" strike="noStrike" kern="1200" cap="none" spc="0" baseline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为列主序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20" y="1779640"/>
            <a:ext cx="5796996" cy="187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53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"/>
          <p:cNvSpPr/>
          <p:nvPr/>
        </p:nvSpPr>
        <p:spPr>
          <a:xfrm>
            <a:off x="3254245" y="405676"/>
            <a:ext cx="256993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3. 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知识点</a:t>
            </a:r>
            <a:r>
              <a:rPr lang="zh-CN" altLang="en-US" sz="30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介绍</a:t>
            </a:r>
            <a:endParaRPr lang="zh-CN" altLang="en-US" sz="18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5" name="圆角矩形">
            <a:extLst>
              <a:ext uri="{FF2B5EF4-FFF2-40B4-BE49-F238E27FC236}">
                <a16:creationId xmlns:a16="http://schemas.microsoft.com/office/drawing/2014/main" xmlns="" id="{AA0F92BF-6300-4C0B-84A3-268E949C7AFA}"/>
              </a:ext>
            </a:extLst>
          </p:cNvPr>
          <p:cNvSpPr/>
          <p:nvPr/>
        </p:nvSpPr>
        <p:spPr>
          <a:xfrm>
            <a:off x="3707880" y="1491600"/>
            <a:ext cx="5076704" cy="3023629"/>
          </a:xfrm>
          <a:prstGeom prst="roundRect">
            <a:avLst>
              <a:gd name="adj" fmla="val 7313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endParaRPr lang="en-US" altLang="ja-JP" sz="2000" b="1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xmlns="" id="{5C1D1A6A-38BE-46FF-B65B-E34761163180}"/>
              </a:ext>
            </a:extLst>
          </p:cNvPr>
          <p:cNvSpPr/>
          <p:nvPr/>
        </p:nvSpPr>
        <p:spPr>
          <a:xfrm>
            <a:off x="3819965" y="1798728"/>
            <a:ext cx="4801597" cy="614109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location: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指定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uniform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变量的存储位置 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圆角矩形">
            <a:extLst>
              <a:ext uri="{FF2B5EF4-FFF2-40B4-BE49-F238E27FC236}">
                <a16:creationId xmlns:a16="http://schemas.microsoft.com/office/drawing/2014/main" xmlns="" id="{19EEF8FB-B381-4A95-B501-D6691BF722B7}"/>
              </a:ext>
            </a:extLst>
          </p:cNvPr>
          <p:cNvSpPr/>
          <p:nvPr/>
        </p:nvSpPr>
        <p:spPr>
          <a:xfrm>
            <a:off x="251400" y="2339286"/>
            <a:ext cx="2961535" cy="1328256"/>
          </a:xfrm>
          <a:prstGeom prst="roundRect">
            <a:avLst>
              <a:gd name="adj" fmla="val 12057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fr-FR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gl.uniformMatrix4fv</a:t>
            </a:r>
          </a:p>
          <a:p>
            <a:pPr algn="ctr"/>
            <a:r>
              <a:rPr lang="fr-FR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(location, transpose, array) 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Rounded Rectangle 14">
            <a:extLst>
              <a:ext uri="{FF2B5EF4-FFF2-40B4-BE49-F238E27FC236}">
                <a16:creationId xmlns:a16="http://schemas.microsoft.com/office/drawing/2014/main" xmlns="" id="{1D43CFFD-1340-4D65-97CC-36EAE448BF11}"/>
              </a:ext>
            </a:extLst>
          </p:cNvPr>
          <p:cNvSpPr/>
          <p:nvPr/>
        </p:nvSpPr>
        <p:spPr>
          <a:xfrm>
            <a:off x="3846771" y="2712994"/>
            <a:ext cx="4801597" cy="614109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transpose: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在 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webgl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中恒为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false </a:t>
            </a:r>
          </a:p>
        </p:txBody>
      </p:sp>
      <p:sp>
        <p:nvSpPr>
          <p:cNvPr id="9" name="Rounded Rectangle 15">
            <a:extLst>
              <a:ext uri="{FF2B5EF4-FFF2-40B4-BE49-F238E27FC236}">
                <a16:creationId xmlns:a16="http://schemas.microsoft.com/office/drawing/2014/main" xmlns="" id="{FF28B54E-C82D-4091-9770-5FDB3CFCC9DB}"/>
              </a:ext>
            </a:extLst>
          </p:cNvPr>
          <p:cNvSpPr/>
          <p:nvPr/>
        </p:nvSpPr>
        <p:spPr>
          <a:xfrm>
            <a:off x="3864621" y="3632033"/>
            <a:ext cx="4801597" cy="614109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array: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矩阵数组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" name="直线连接线">
            <a:extLst>
              <a:ext uri="{FF2B5EF4-FFF2-40B4-BE49-F238E27FC236}">
                <a16:creationId xmlns:a16="http://schemas.microsoft.com/office/drawing/2014/main" xmlns="" id="{6EA67FDD-8165-4B2E-9CDA-28047FF87674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3212935" y="3003414"/>
            <a:ext cx="494945" cy="1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C9394A"/>
            </a:solidFill>
            <a:prstDash val="sysDash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16988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107</TotalTime>
  <Words>384</Words>
  <Application>Microsoft Office PowerPoint</Application>
  <PresentationFormat>全屏显示(16:9)</PresentationFormat>
  <Paragraphs>42</Paragraphs>
  <Slides>12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Meiryo</vt:lpstr>
      <vt:lpstr>方正兰亭黑简体</vt:lpstr>
      <vt:lpstr>宋体</vt:lpstr>
      <vt:lpstr>微软雅黑</vt:lpstr>
      <vt:lpstr>Arial</vt:lpstr>
      <vt:lpstr>Calibri</vt:lpstr>
      <vt:lpstr>Times New Roman</vt:lpstr>
      <vt:lpstr>Wingdings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Windows User</cp:lastModifiedBy>
  <cp:revision>122</cp:revision>
  <dcterms:created xsi:type="dcterms:W3CDTF">2016-04-25T01:54:00Z</dcterms:created>
  <dcterms:modified xsi:type="dcterms:W3CDTF">2023-04-04T08:38:21Z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