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26"/>
  </p:notesMasterIdLst>
  <p:sldIdLst>
    <p:sldId id="277" r:id="rId6"/>
    <p:sldId id="341" r:id="rId7"/>
    <p:sldId id="320" r:id="rId8"/>
    <p:sldId id="329" r:id="rId9"/>
    <p:sldId id="330" r:id="rId10"/>
    <p:sldId id="331" r:id="rId11"/>
    <p:sldId id="342" r:id="rId12"/>
    <p:sldId id="321" r:id="rId13"/>
    <p:sldId id="332" r:id="rId14"/>
    <p:sldId id="296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19" r:id="rId23"/>
    <p:sldId id="326" r:id="rId24"/>
    <p:sldId id="298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 autoAdjust="0"/>
    <p:restoredTop sz="95687" autoAdjust="0"/>
  </p:normalViewPr>
  <p:slideViewPr>
    <p:cSldViewPr>
      <p:cViewPr varScale="1">
        <p:scale>
          <a:sx n="76" d="100"/>
          <a:sy n="76" d="100"/>
        </p:scale>
        <p:origin x="782" y="5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2023/4/3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66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2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6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7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43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4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0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D6BD-DE1B-4B5F-8B41-2702339687B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12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5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5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6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5369" y="1723198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使用缓冲区对象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绘制多个点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705327" y="201518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gl.ARRAY_BUFFER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表示缓冲区存储的是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顶点的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8" name="矩形"/>
          <p:cNvSpPr/>
          <p:nvPr/>
        </p:nvSpPr>
        <p:spPr>
          <a:xfrm>
            <a:off x="705327" y="3043337"/>
            <a:ext cx="865461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gl.ELEMENT_ARRAY_BUFFER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表示缓冲区存储的是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顶点的索引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值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1315702" y="431711"/>
            <a:ext cx="651306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1.3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gl.bindBuffer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buffer)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3589" y="2522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data: 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写⼊缓冲区的顶点数据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，如程序中的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points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类型同 </a:t>
            </a:r>
            <a:r>
              <a:rPr lang="en-US" altLang="zh-CN" sz="2000" kern="1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gl.bindBuffer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中的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1007926" y="431711"/>
            <a:ext cx="71286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gl.bufferData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data, type)</a:t>
            </a:r>
          </a:p>
        </p:txBody>
      </p:sp>
    </p:spTree>
    <p:extLst>
      <p:ext uri="{BB962C8B-B14F-4D97-AF65-F5344CB8AC3E}">
        <p14:creationId xmlns:p14="http://schemas.microsoft.com/office/powerpoint/2010/main" val="5551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表示如何使⽤缓冲区对象中的数据，分为以下⼏类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1007926" y="431711"/>
            <a:ext cx="71286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gl.bufferData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data, type)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xmlns="" id="{72A304C3-E7D1-4B31-9609-3A38E520A7F4}"/>
              </a:ext>
            </a:extLst>
          </p:cNvPr>
          <p:cNvSpPr/>
          <p:nvPr/>
        </p:nvSpPr>
        <p:spPr>
          <a:xfrm>
            <a:off x="2471649" y="2048141"/>
            <a:ext cx="6141310" cy="289993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BE2F26C9-B669-4C85-8807-2FA4A3E5D7E5}"/>
              </a:ext>
            </a:extLst>
          </p:cNvPr>
          <p:cNvSpPr/>
          <p:nvPr/>
        </p:nvSpPr>
        <p:spPr>
          <a:xfrm>
            <a:off x="2712246" y="2261958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gl.STATIC_DRAW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写⼊⼀次，多次绘制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xmlns="" id="{23A15BB5-E81F-4488-BC9E-9E45302E7EEB}"/>
              </a:ext>
            </a:extLst>
          </p:cNvPr>
          <p:cNvSpPr/>
          <p:nvPr/>
        </p:nvSpPr>
        <p:spPr>
          <a:xfrm>
            <a:off x="467430" y="3164901"/>
            <a:ext cx="1344909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xmlns="" id="{0A31D53B-F803-4C0F-92AF-AF7F28A47D9A}"/>
              </a:ext>
            </a:extLst>
          </p:cNvPr>
          <p:cNvSpPr/>
          <p:nvPr/>
        </p:nvSpPr>
        <p:spPr>
          <a:xfrm>
            <a:off x="2739052" y="3176224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gl.STREAM_DRAW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写⼊⼀次，绘制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若干次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xmlns="" id="{C2A89468-F9DA-43BC-ABDA-54B05739B14B}"/>
              </a:ext>
            </a:extLst>
          </p:cNvPr>
          <p:cNvSpPr/>
          <p:nvPr/>
        </p:nvSpPr>
        <p:spPr>
          <a:xfrm>
            <a:off x="2756902" y="4095263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gl.DYNAMIC_DRAW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写⼊多次，绘制多次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:a16="http://schemas.microsoft.com/office/drawing/2014/main" xmlns="" id="{8161D67D-ABE4-4416-85ED-B6E009C205B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812339" y="3485411"/>
            <a:ext cx="659310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24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5417" y="326284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size: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指定每个顶点所使⽤数据的个数 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-125548" y="19542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7" name="矩形"/>
          <p:cNvSpPr/>
          <p:nvPr/>
        </p:nvSpPr>
        <p:spPr>
          <a:xfrm>
            <a:off x="685417" y="221170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attribute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3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203081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指定数据格式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, size, type, normalized, stride, offset)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xmlns="" id="{9B30E0C2-BE47-401A-AC55-165E3696F6C1}"/>
              </a:ext>
            </a:extLst>
          </p:cNvPr>
          <p:cNvSpPr/>
          <p:nvPr/>
        </p:nvSpPr>
        <p:spPr>
          <a:xfrm>
            <a:off x="3923910" y="2283710"/>
            <a:ext cx="4680650" cy="2736380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51802B2A-3C5D-4DA2-85EE-6D1169C769FA}"/>
              </a:ext>
            </a:extLst>
          </p:cNvPr>
          <p:cNvSpPr/>
          <p:nvPr/>
        </p:nvSpPr>
        <p:spPr>
          <a:xfrm>
            <a:off x="4141115" y="2408191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gl.FLOAT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xmlns="" id="{1973AA48-430C-495A-A7BF-8B9CF8872243}"/>
              </a:ext>
            </a:extLst>
          </p:cNvPr>
          <p:cNvSpPr/>
          <p:nvPr/>
        </p:nvSpPr>
        <p:spPr>
          <a:xfrm>
            <a:off x="707027" y="3322457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xmlns="" id="{4E792BFD-2F94-4B84-BE0B-8C274B1869C4}"/>
              </a:ext>
            </a:extLst>
          </p:cNvPr>
          <p:cNvSpPr/>
          <p:nvPr/>
        </p:nvSpPr>
        <p:spPr>
          <a:xfrm>
            <a:off x="4167921" y="3322457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gl.UNSIGNED_BYTE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：⽆符号字节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xmlns="" id="{1508B22E-6C20-46F0-9921-B29EC1E3D238}"/>
              </a:ext>
            </a:extLst>
          </p:cNvPr>
          <p:cNvSpPr/>
          <p:nvPr/>
        </p:nvSpPr>
        <p:spPr>
          <a:xfrm>
            <a:off x="4185771" y="4241496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gl.SHORT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：短整型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:a16="http://schemas.microsoft.com/office/drawing/2014/main" xmlns="" id="{C4A9CC21-0C59-41D0-BFDD-08BD8717A67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944930" y="3642967"/>
            <a:ext cx="978980" cy="893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81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203081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指定数据格式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xmlns="" id="{9B30E0C2-BE47-401A-AC55-165E3696F6C1}"/>
              </a:ext>
            </a:extLst>
          </p:cNvPr>
          <p:cNvSpPr/>
          <p:nvPr/>
        </p:nvSpPr>
        <p:spPr>
          <a:xfrm>
            <a:off x="3707880" y="2355720"/>
            <a:ext cx="5040700" cy="2736380"/>
          </a:xfrm>
          <a:prstGeom prst="roundRect">
            <a:avLst>
              <a:gd name="adj" fmla="val 1392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51802B2A-3C5D-4DA2-85EE-6D1169C769FA}"/>
              </a:ext>
            </a:extLst>
          </p:cNvPr>
          <p:cNvSpPr/>
          <p:nvPr/>
        </p:nvSpPr>
        <p:spPr>
          <a:xfrm>
            <a:off x="3923910" y="2480201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gl.UNSIGNED_SHORT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：无符号短整型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xmlns="" id="{1973AA48-430C-495A-A7BF-8B9CF8872243}"/>
              </a:ext>
            </a:extLst>
          </p:cNvPr>
          <p:cNvSpPr/>
          <p:nvPr/>
        </p:nvSpPr>
        <p:spPr>
          <a:xfrm>
            <a:off x="755470" y="3388022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xmlns="" id="{4E792BFD-2F94-4B84-BE0B-8C274B1869C4}"/>
              </a:ext>
            </a:extLst>
          </p:cNvPr>
          <p:cNvSpPr/>
          <p:nvPr/>
        </p:nvSpPr>
        <p:spPr>
          <a:xfrm>
            <a:off x="3950716" y="3394467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gl.INT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xmlns="" id="{1508B22E-6C20-46F0-9921-B29EC1E3D238}"/>
              </a:ext>
            </a:extLst>
          </p:cNvPr>
          <p:cNvSpPr/>
          <p:nvPr/>
        </p:nvSpPr>
        <p:spPr>
          <a:xfrm>
            <a:off x="3968566" y="4313506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gl.UNSIGNED_INT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:a16="http://schemas.microsoft.com/office/drawing/2014/main" xmlns="" id="{C4A9CC21-0C59-41D0-BFDD-08BD8717A67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993373" y="3708532"/>
            <a:ext cx="714507" cy="1537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215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953205"/>
            <a:ext cx="82296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normalized: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表示是否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将数据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归⼀化到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1] [-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这个区间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A825EA76-4C13-42D3-ABB5-0562B348A87F}"/>
              </a:ext>
            </a:extLst>
          </p:cNvPr>
          <p:cNvSpPr/>
          <p:nvPr/>
        </p:nvSpPr>
        <p:spPr>
          <a:xfrm>
            <a:off x="683460" y="313219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stride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：两个相邻顶点之间的字节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2B66E31D-CA06-43E7-B8F8-A56C4B9913D4}"/>
              </a:ext>
            </a:extLst>
          </p:cNvPr>
          <p:cNvSpPr/>
          <p:nvPr/>
        </p:nvSpPr>
        <p:spPr>
          <a:xfrm>
            <a:off x="683460" y="415597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：数据偏移量</a:t>
            </a:r>
          </a:p>
        </p:txBody>
      </p:sp>
    </p:spTree>
    <p:extLst>
      <p:ext uri="{BB962C8B-B14F-4D97-AF65-F5344CB8AC3E}">
        <p14:creationId xmlns:p14="http://schemas.microsoft.com/office/powerpoint/2010/main" val="31202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3589" y="2522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gl.disableVertexAttribArray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aPosition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);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使⽤此⽅法禁⽤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attribute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变量的存储地址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588099" y="431711"/>
            <a:ext cx="79682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1.6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gl.enableVertexAttribArray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(location)</a:t>
            </a:r>
          </a:p>
        </p:txBody>
      </p:sp>
    </p:spTree>
    <p:extLst>
      <p:ext uri="{BB962C8B-B14F-4D97-AF65-F5344CB8AC3E}">
        <p14:creationId xmlns:p14="http://schemas.microsoft.com/office/powerpoint/2010/main" val="14715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2699740" y="339440"/>
            <a:ext cx="3794540" cy="54623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缓冲区使用流程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9425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6829891-4B03-4E99-B2BB-32D7605D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62" y="998356"/>
            <a:ext cx="2349053" cy="4134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02553" y="431711"/>
            <a:ext cx="33393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缓冲区执行过程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67A397B-6604-464A-B615-F48723E5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89" y="1121659"/>
            <a:ext cx="6348022" cy="40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91567" y="431711"/>
            <a:ext cx="39613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1.0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什么是缓冲区对象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440" y="1923660"/>
            <a:ext cx="8210537" cy="13731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缓冲区对象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系统中的一块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内存区域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，可以一次性地向缓冲区对象中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填充大量的顶点数据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，然后将这些数据保存在其中，供顶点着色器使用。</a:t>
            </a:r>
          </a:p>
        </p:txBody>
      </p:sp>
    </p:spTree>
    <p:extLst>
      <p:ext uri="{BB962C8B-B14F-4D97-AF65-F5344CB8AC3E}">
        <p14:creationId xmlns:p14="http://schemas.microsoft.com/office/powerpoint/2010/main" val="8937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76282" y="431711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创建顶点数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1F2BA2E-13C9-49AC-AE26-5142BB3C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99" y="1347580"/>
            <a:ext cx="7251802" cy="3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778477" cy="13731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中，需要处理⼤量的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相同类型数据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，所以引入类型化数组，这样程序就可以预知到数组中的数据类型， 提⾼性能。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667268" y="431711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</p:spTree>
    <p:extLst>
      <p:ext uri="{BB962C8B-B14F-4D97-AF65-F5344CB8AC3E}">
        <p14:creationId xmlns:p14="http://schemas.microsoft.com/office/powerpoint/2010/main" val="19597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666861" y="358744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  <p:sp>
        <p:nvSpPr>
          <p:cNvPr id="6" name="圆角矩形"/>
          <p:cNvSpPr/>
          <p:nvPr/>
        </p:nvSpPr>
        <p:spPr>
          <a:xfrm>
            <a:off x="3923910" y="1184021"/>
            <a:ext cx="4248590" cy="383606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1115" y="1397838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Int8Array: 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547909" y="2781546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类型化数组类型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67921" y="2312104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UInt8Array: 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5771" y="3231143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Int16Array: 16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2785812" y="3102056"/>
            <a:ext cx="1138098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xmlns="" id="{170F0D84-A6B4-4852-B821-FD2173F8E111}"/>
              </a:ext>
            </a:extLst>
          </p:cNvPr>
          <p:cNvSpPr/>
          <p:nvPr/>
        </p:nvSpPr>
        <p:spPr>
          <a:xfrm>
            <a:off x="4211950" y="4150182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UInt16Array:16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67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666861" y="358744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  <p:sp>
        <p:nvSpPr>
          <p:cNvPr id="6" name="圆角矩形"/>
          <p:cNvSpPr/>
          <p:nvPr/>
        </p:nvSpPr>
        <p:spPr>
          <a:xfrm>
            <a:off x="3923910" y="1184021"/>
            <a:ext cx="4464620" cy="383606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1115" y="1397838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Int32Array:32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547909" y="2781546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类型化数组类型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67921" y="2312104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UInt32Array:32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5771" y="3231143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Float32Array: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单精度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2785812" y="3102056"/>
            <a:ext cx="1138098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xmlns="" id="{170F0D84-A6B4-4852-B821-FD2173F8E111}"/>
              </a:ext>
            </a:extLst>
          </p:cNvPr>
          <p:cNvSpPr/>
          <p:nvPr/>
        </p:nvSpPr>
        <p:spPr>
          <a:xfrm>
            <a:off x="4211950" y="4150182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Float64Array: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双精度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points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Float32Array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([-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3921" y="431711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创建缓冲区对象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523732A-B7FE-4645-A0CF-B08228F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109787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7595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已经创建好的缓冲区对象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9E7CFE4A-071D-4535-AF47-431FDABC3AEA}"/>
              </a:ext>
            </a:extLst>
          </p:cNvPr>
          <p:cNvSpPr/>
          <p:nvPr/>
        </p:nvSpPr>
        <p:spPr>
          <a:xfrm>
            <a:off x="1390884" y="431711"/>
            <a:ext cx="63627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gl.bindBuffer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buffer)</a:t>
            </a:r>
          </a:p>
        </p:txBody>
      </p:sp>
      <p:sp>
        <p:nvSpPr>
          <p:cNvPr id="4" name="矩形"/>
          <p:cNvSpPr/>
          <p:nvPr/>
        </p:nvSpPr>
        <p:spPr>
          <a:xfrm>
            <a:off x="683460" y="293180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：可以是如下两种 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9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218</TotalTime>
  <Words>673</Words>
  <Application>Microsoft Office PowerPoint</Application>
  <PresentationFormat>全屏显示(16:9)</PresentationFormat>
  <Paragraphs>77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Meiryo</vt:lpstr>
      <vt:lpstr>方正兰亭黑简体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讲师ppt模板20141215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Windows User</cp:lastModifiedBy>
  <cp:revision>131</cp:revision>
  <dcterms:created xsi:type="dcterms:W3CDTF">2016-04-25T01:54:00Z</dcterms:created>
  <dcterms:modified xsi:type="dcterms:W3CDTF">2023-04-03T09:27:55Z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