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4"/>
  </p:notesMasterIdLst>
  <p:sldIdLst>
    <p:sldId id="256" r:id="rId2"/>
    <p:sldId id="887" r:id="rId3"/>
    <p:sldId id="888" r:id="rId4"/>
    <p:sldId id="889" r:id="rId5"/>
    <p:sldId id="890" r:id="rId6"/>
    <p:sldId id="891" r:id="rId7"/>
    <p:sldId id="892" r:id="rId8"/>
    <p:sldId id="893" r:id="rId9"/>
    <p:sldId id="894" r:id="rId10"/>
    <p:sldId id="895" r:id="rId11"/>
    <p:sldId id="896" r:id="rId12"/>
    <p:sldId id="897" r:id="rId13"/>
    <p:sldId id="898" r:id="rId14"/>
    <p:sldId id="899" r:id="rId15"/>
    <p:sldId id="900" r:id="rId16"/>
    <p:sldId id="901" r:id="rId17"/>
    <p:sldId id="902" r:id="rId18"/>
    <p:sldId id="903" r:id="rId19"/>
    <p:sldId id="904" r:id="rId20"/>
    <p:sldId id="905" r:id="rId21"/>
    <p:sldId id="906" r:id="rId22"/>
    <p:sldId id="907" r:id="rId23"/>
    <p:sldId id="908" r:id="rId24"/>
    <p:sldId id="909" r:id="rId25"/>
    <p:sldId id="910" r:id="rId26"/>
    <p:sldId id="911" r:id="rId27"/>
    <p:sldId id="912" r:id="rId28"/>
    <p:sldId id="913" r:id="rId29"/>
    <p:sldId id="914" r:id="rId30"/>
    <p:sldId id="915" r:id="rId31"/>
    <p:sldId id="916" r:id="rId32"/>
    <p:sldId id="917" r:id="rId33"/>
    <p:sldId id="918" r:id="rId34"/>
    <p:sldId id="919" r:id="rId35"/>
    <p:sldId id="920" r:id="rId36"/>
    <p:sldId id="921" r:id="rId37"/>
    <p:sldId id="922" r:id="rId38"/>
    <p:sldId id="923" r:id="rId39"/>
    <p:sldId id="924" r:id="rId40"/>
    <p:sldId id="925" r:id="rId41"/>
    <p:sldId id="926" r:id="rId42"/>
    <p:sldId id="927" r:id="rId43"/>
    <p:sldId id="928" r:id="rId44"/>
    <p:sldId id="929" r:id="rId45"/>
    <p:sldId id="930" r:id="rId46"/>
    <p:sldId id="931" r:id="rId47"/>
    <p:sldId id="932" r:id="rId48"/>
    <p:sldId id="933" r:id="rId49"/>
    <p:sldId id="935" r:id="rId50"/>
    <p:sldId id="934" r:id="rId51"/>
    <p:sldId id="874" r:id="rId52"/>
    <p:sldId id="875" r:id="rId53"/>
    <p:sldId id="876" r:id="rId54"/>
    <p:sldId id="877" r:id="rId55"/>
    <p:sldId id="878" r:id="rId56"/>
    <p:sldId id="879" r:id="rId57"/>
    <p:sldId id="880" r:id="rId58"/>
    <p:sldId id="881" r:id="rId59"/>
    <p:sldId id="882" r:id="rId60"/>
    <p:sldId id="883" r:id="rId61"/>
    <p:sldId id="884" r:id="rId62"/>
    <p:sldId id="885" r:id="rId63"/>
    <p:sldId id="886" r:id="rId64"/>
    <p:sldId id="938" r:id="rId65"/>
    <p:sldId id="939" r:id="rId66"/>
    <p:sldId id="940" r:id="rId67"/>
    <p:sldId id="941" r:id="rId68"/>
    <p:sldId id="942" r:id="rId69"/>
    <p:sldId id="943" r:id="rId70"/>
    <p:sldId id="944" r:id="rId71"/>
    <p:sldId id="945" r:id="rId72"/>
    <p:sldId id="946" r:id="rId73"/>
    <p:sldId id="947" r:id="rId74"/>
    <p:sldId id="948" r:id="rId75"/>
    <p:sldId id="949" r:id="rId76"/>
    <p:sldId id="950" r:id="rId77"/>
    <p:sldId id="951" r:id="rId78"/>
    <p:sldId id="952" r:id="rId79"/>
    <p:sldId id="953" r:id="rId80"/>
    <p:sldId id="954" r:id="rId81"/>
    <p:sldId id="955" r:id="rId82"/>
    <p:sldId id="956" r:id="rId83"/>
    <p:sldId id="957" r:id="rId84"/>
    <p:sldId id="958" r:id="rId85"/>
    <p:sldId id="959" r:id="rId86"/>
    <p:sldId id="960" r:id="rId87"/>
    <p:sldId id="961" r:id="rId88"/>
    <p:sldId id="962" r:id="rId89"/>
    <p:sldId id="963" r:id="rId90"/>
    <p:sldId id="964" r:id="rId91"/>
    <p:sldId id="965" r:id="rId92"/>
    <p:sldId id="966" r:id="rId93"/>
    <p:sldId id="967" r:id="rId94"/>
    <p:sldId id="968" r:id="rId95"/>
    <p:sldId id="969" r:id="rId96"/>
    <p:sldId id="970" r:id="rId97"/>
    <p:sldId id="971" r:id="rId98"/>
    <p:sldId id="972" r:id="rId99"/>
    <p:sldId id="973" r:id="rId100"/>
    <p:sldId id="974" r:id="rId101"/>
    <p:sldId id="975" r:id="rId102"/>
    <p:sldId id="976" r:id="rId103"/>
    <p:sldId id="977" r:id="rId104"/>
    <p:sldId id="978" r:id="rId105"/>
    <p:sldId id="979" r:id="rId106"/>
    <p:sldId id="980" r:id="rId107"/>
    <p:sldId id="981" r:id="rId108"/>
    <p:sldId id="982" r:id="rId109"/>
    <p:sldId id="983" r:id="rId110"/>
    <p:sldId id="984" r:id="rId111"/>
    <p:sldId id="985" r:id="rId112"/>
    <p:sldId id="986" r:id="rId113"/>
  </p:sldIdLst>
  <p:sldSz cx="9144000" cy="5143500" type="screen16x9"/>
  <p:notesSz cx="6858000" cy="9144000"/>
  <p:embeddedFontLst>
    <p:embeddedFont>
      <p:font typeface="Calibri" panose="020F0502020204030204" pitchFamily="34" charset="0"/>
      <p:regular r:id="rId115"/>
      <p:bold r:id="rId116"/>
      <p:italic r:id="rId117"/>
      <p:boldItalic r:id="rId118"/>
    </p:embeddedFont>
    <p:embeddedFont>
      <p:font typeface="Book Antiqua" panose="02040602050305030304" pitchFamily="18" charset="0"/>
      <p:regular r:id="rId119"/>
      <p:bold r:id="rId120"/>
      <p:italic r:id="rId121"/>
      <p:boldItalic r:id="rId122"/>
    </p:embeddedFont>
    <p:embeddedFont>
      <p:font typeface="맑은 고딕" panose="020B0503020000020004" pitchFamily="50" charset="-127"/>
      <p:regular r:id="rId123"/>
      <p:bold r:id="rId124"/>
    </p:embeddedFont>
    <p:embeddedFont>
      <p:font typeface="Quattrocento Sans" panose="020B0600000101010101" charset="0"/>
      <p:bold r:id="rId125"/>
      <p:italic r:id="rId126"/>
      <p:boldItalic r:id="rId127"/>
    </p:embeddedFont>
    <p:embeddedFont>
      <p:font typeface="Wingdings 3" panose="05040102010807070707" pitchFamily="18" charset="2"/>
      <p:regular r:id="rId128"/>
    </p:embeddedFont>
    <p:embeddedFont>
      <p:font typeface="Monotype Sorts" panose="020B0600000101010101"/>
      <p:regular r:id="rId129"/>
    </p:embeddedFont>
    <p:embeddedFont>
      <p:font typeface="Cambria Math" panose="02040503050406030204" pitchFamily="18" charset="0"/>
      <p:regular r:id="rId130"/>
    </p:embeddedFont>
    <p:embeddedFont>
      <p:font typeface="Lora" panose="020B0600000101010101" charset="0"/>
      <p:regular r:id="rId131"/>
      <p:bold r:id="rId132"/>
      <p:italic r:id="rId133"/>
      <p:boldItalic r:id="rId134"/>
    </p:embeddedFont>
    <p:embeddedFont>
      <p:font typeface="Century Gothic" panose="020B0502020202020204" pitchFamily="34" charset="0"/>
      <p:regular r:id="rId135"/>
      <p:bold r:id="rId136"/>
      <p:italic r:id="rId137"/>
      <p:boldItalic r:id="rId138"/>
    </p:embeddedFont>
    <p:embeddedFont>
      <p:font typeface="Parchment" panose="03040602040708040804" pitchFamily="66" charset="0"/>
      <p:regular r:id="rId1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995BCE-AD46-486A-A2DC-2DDAB3130599}">
  <a:tblStyle styleId="{24995BCE-AD46-486A-A2DC-2DDAB31305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94434" autoAdjust="0"/>
  </p:normalViewPr>
  <p:slideViewPr>
    <p:cSldViewPr snapToGrid="0">
      <p:cViewPr varScale="1">
        <p:scale>
          <a:sx n="110" d="100"/>
          <a:sy n="110" d="100"/>
        </p:scale>
        <p:origin x="499" y="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9.fntdata"/><Relationship Id="rId138" Type="http://schemas.openxmlformats.org/officeDocument/2006/relationships/font" Target="fonts/font2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9.fntdata"/><Relationship Id="rId128" Type="http://schemas.openxmlformats.org/officeDocument/2006/relationships/font" Target="fonts/font14.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134" Type="http://schemas.openxmlformats.org/officeDocument/2006/relationships/font" Target="fonts/font20.fntdata"/><Relationship Id="rId139"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7.fntdata"/><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2.fntdata"/><Relationship Id="rId124" Type="http://schemas.openxmlformats.org/officeDocument/2006/relationships/font" Target="fonts/font10.fntdata"/><Relationship Id="rId129" Type="http://schemas.openxmlformats.org/officeDocument/2006/relationships/font" Target="fonts/font15.fntdata"/><Relationship Id="rId13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8.fntdata"/><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font" Target="fonts/font5.fntdata"/><Relationship Id="rId12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8.fntdata"/><Relationship Id="rId130" Type="http://schemas.openxmlformats.org/officeDocument/2006/relationships/font" Target="fonts/font16.fntdata"/><Relationship Id="rId135" Type="http://schemas.openxmlformats.org/officeDocument/2006/relationships/font" Target="fonts/font21.fntdata"/><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font" Target="fonts/font11.fntdata"/><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131" Type="http://schemas.openxmlformats.org/officeDocument/2006/relationships/font" Target="fonts/font17.fntdata"/><Relationship Id="rId136" Type="http://schemas.openxmlformats.org/officeDocument/2006/relationships/font" Target="fonts/font2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oleObject" Target="file:///G:\TEACHING\INFO2020\WK6%20-%20MULTIPLE%20REGRESSION\Class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TEACHING\INFO2020\WK6%20-%20MULTIPLE%20REGRESSION\ClassExamp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Scatter Chart of Miles</a:t>
            </a:r>
            <a:r>
              <a:rPr lang="en-US" baseline="0"/>
              <a:t> Traveled and Travel Time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'Least Squared Method'!$C$4</c:f>
              <c:strCache>
                <c:ptCount val="1"/>
                <c:pt idx="0">
                  <c:v>Travel Time (hours)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trendlineLbl>
          </c:trendline>
          <c:xVal>
            <c:numRef>
              <c:f>'Least Squared Method'!$B$5:$B$14</c:f>
              <c:numCache>
                <c:formatCode>General</c:formatCode>
                <c:ptCount val="10"/>
                <c:pt idx="0">
                  <c:v>100</c:v>
                </c:pt>
                <c:pt idx="1">
                  <c:v>50</c:v>
                </c:pt>
                <c:pt idx="2">
                  <c:v>100</c:v>
                </c:pt>
                <c:pt idx="3">
                  <c:v>100</c:v>
                </c:pt>
                <c:pt idx="4">
                  <c:v>50</c:v>
                </c:pt>
                <c:pt idx="5">
                  <c:v>80</c:v>
                </c:pt>
                <c:pt idx="6">
                  <c:v>75</c:v>
                </c:pt>
                <c:pt idx="7">
                  <c:v>65</c:v>
                </c:pt>
                <c:pt idx="8">
                  <c:v>90</c:v>
                </c:pt>
                <c:pt idx="9">
                  <c:v>90</c:v>
                </c:pt>
              </c:numCache>
            </c:numRef>
          </c:xVal>
          <c:yVal>
            <c:numRef>
              <c:f>'Least Squared Method'!$C$5:$C$14</c:f>
              <c:numCache>
                <c:formatCode>General</c:formatCode>
                <c:ptCount val="10"/>
                <c:pt idx="0">
                  <c:v>9.3000000000000007</c:v>
                </c:pt>
                <c:pt idx="1">
                  <c:v>4.8</c:v>
                </c:pt>
                <c:pt idx="2">
                  <c:v>8.9</c:v>
                </c:pt>
                <c:pt idx="3">
                  <c:v>6.5</c:v>
                </c:pt>
                <c:pt idx="4">
                  <c:v>4.2</c:v>
                </c:pt>
                <c:pt idx="5">
                  <c:v>6.2</c:v>
                </c:pt>
                <c:pt idx="6">
                  <c:v>7.4</c:v>
                </c:pt>
                <c:pt idx="7">
                  <c:v>6</c:v>
                </c:pt>
                <c:pt idx="8">
                  <c:v>7.6</c:v>
                </c:pt>
                <c:pt idx="9">
                  <c:v>6.1</c:v>
                </c:pt>
              </c:numCache>
            </c:numRef>
          </c:yVal>
          <c:smooth val="0"/>
          <c:extLst>
            <c:ext xmlns:c16="http://schemas.microsoft.com/office/drawing/2014/chart" uri="{C3380CC4-5D6E-409C-BE32-E72D297353CC}">
              <c16:uniqueId val="{00000000-6F10-41FC-806F-7157F788DC3F}"/>
            </c:ext>
          </c:extLst>
        </c:ser>
        <c:dLbls>
          <c:showLegendKey val="0"/>
          <c:showVal val="0"/>
          <c:showCatName val="0"/>
          <c:showSerName val="0"/>
          <c:showPercent val="0"/>
          <c:showBubbleSize val="0"/>
        </c:dLbls>
        <c:axId val="1072790640"/>
        <c:axId val="1072795536"/>
      </c:scatterChart>
      <c:valAx>
        <c:axId val="10727906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Miles Traveled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072795536"/>
        <c:crosses val="autoZero"/>
        <c:crossBetween val="midCat"/>
      </c:valAx>
      <c:valAx>
        <c:axId val="1072795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Travel Time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072790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Scatter Chart of Miles Traveled and Travel Time</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scatterChart>
        <c:scatterStyle val="lineMarker"/>
        <c:varyColors val="0"/>
        <c:ser>
          <c:idx val="0"/>
          <c:order val="0"/>
          <c:tx>
            <c:strRef>
              <c:f>'Coefficient of Determinant'!$C$1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trendlineLbl>
          </c:trendline>
          <c:xVal>
            <c:numRef>
              <c:f>'Coefficient of Determinant'!$B$2:$B$11</c:f>
              <c:numCache>
                <c:formatCode>General</c:formatCode>
                <c:ptCount val="10"/>
                <c:pt idx="0">
                  <c:v>100</c:v>
                </c:pt>
                <c:pt idx="1">
                  <c:v>50</c:v>
                </c:pt>
                <c:pt idx="2">
                  <c:v>100</c:v>
                </c:pt>
                <c:pt idx="3">
                  <c:v>100</c:v>
                </c:pt>
                <c:pt idx="4">
                  <c:v>50</c:v>
                </c:pt>
                <c:pt idx="5">
                  <c:v>80</c:v>
                </c:pt>
                <c:pt idx="6">
                  <c:v>75</c:v>
                </c:pt>
                <c:pt idx="7">
                  <c:v>65</c:v>
                </c:pt>
                <c:pt idx="8">
                  <c:v>90</c:v>
                </c:pt>
                <c:pt idx="9">
                  <c:v>90</c:v>
                </c:pt>
              </c:numCache>
            </c:numRef>
          </c:xVal>
          <c:yVal>
            <c:numRef>
              <c:f>'Coefficient of Determinant'!$C$2:$C$11</c:f>
              <c:numCache>
                <c:formatCode>General</c:formatCode>
                <c:ptCount val="10"/>
                <c:pt idx="0">
                  <c:v>9.3000000000000007</c:v>
                </c:pt>
                <c:pt idx="1">
                  <c:v>4.8</c:v>
                </c:pt>
                <c:pt idx="2">
                  <c:v>8.9</c:v>
                </c:pt>
                <c:pt idx="3">
                  <c:v>6.5</c:v>
                </c:pt>
                <c:pt idx="4">
                  <c:v>4.2</c:v>
                </c:pt>
                <c:pt idx="5">
                  <c:v>6.2</c:v>
                </c:pt>
                <c:pt idx="6">
                  <c:v>7.4</c:v>
                </c:pt>
                <c:pt idx="7">
                  <c:v>6</c:v>
                </c:pt>
                <c:pt idx="8">
                  <c:v>7.6</c:v>
                </c:pt>
                <c:pt idx="9">
                  <c:v>6.1</c:v>
                </c:pt>
              </c:numCache>
            </c:numRef>
          </c:yVal>
          <c:smooth val="0"/>
          <c:extLst>
            <c:ext xmlns:c16="http://schemas.microsoft.com/office/drawing/2014/chart" uri="{C3380CC4-5D6E-409C-BE32-E72D297353CC}">
              <c16:uniqueId val="{00000000-5B86-4F35-913E-F79A71FFF49D}"/>
            </c:ext>
          </c:extLst>
        </c:ser>
        <c:dLbls>
          <c:showLegendKey val="0"/>
          <c:showVal val="0"/>
          <c:showCatName val="0"/>
          <c:showSerName val="0"/>
          <c:showPercent val="0"/>
          <c:showBubbleSize val="0"/>
        </c:dLbls>
        <c:axId val="1072799888"/>
        <c:axId val="1072800432"/>
      </c:scatterChart>
      <c:valAx>
        <c:axId val="1072799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Miles</a:t>
                </a:r>
                <a:r>
                  <a:rPr lang="en-US" baseline="0"/>
                  <a:t> Traveled</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072800432"/>
        <c:crosses val="autoZero"/>
        <c:crossBetween val="midCat"/>
      </c:valAx>
      <c:valAx>
        <c:axId val="1072800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Travel Time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ko-K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0727998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image" Target="../media/image2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FDFBD-DDA7-4552-B491-DA0BCFC09A1D}" type="doc">
      <dgm:prSet loTypeId="urn:microsoft.com/office/officeart/2008/layout/LinedList" loCatId="hierarchy" qsTypeId="urn:microsoft.com/office/officeart/2005/8/quickstyle/simple1" qsCatId="simple" csTypeId="urn:microsoft.com/office/officeart/2005/8/colors/colorful1" csCatId="colorful" phldr="1"/>
      <dgm:spPr/>
      <dgm:t>
        <a:bodyPr/>
        <a:lstStyle/>
        <a:p>
          <a:endParaRPr lang="en-US"/>
        </a:p>
      </dgm:t>
    </dgm:pt>
    <dgm:pt modelId="{42615B95-4018-47E9-8582-9A66D0D34199}">
      <dgm:prSet/>
      <dgm:spPr/>
      <dgm:t>
        <a:bodyPr/>
        <a:lstStyle/>
        <a:p>
          <a:pPr rtl="0"/>
          <a:r>
            <a:rPr lang="en-US" dirty="0" smtClean="0"/>
            <a:t>Time Series Models</a:t>
          </a:r>
        </a:p>
        <a:p>
          <a:pPr rtl="0"/>
          <a:r>
            <a:rPr lang="ko-KR" altLang="en-US" dirty="0" smtClean="0"/>
            <a:t>시계열</a:t>
          </a:r>
          <a:endParaRPr lang="en-US" dirty="0"/>
        </a:p>
      </dgm:t>
    </dgm:pt>
    <dgm:pt modelId="{F5FFC995-037B-48AD-9803-DA43034CEBE0}" type="parTrans" cxnId="{3467CF7D-BA5E-4584-A9EF-F02296DF7340}">
      <dgm:prSet/>
      <dgm:spPr/>
      <dgm:t>
        <a:bodyPr/>
        <a:lstStyle/>
        <a:p>
          <a:endParaRPr lang="en-US"/>
        </a:p>
      </dgm:t>
    </dgm:pt>
    <dgm:pt modelId="{179C8A27-1E7E-4FA2-A5BF-4914EC34D381}" type="sibTrans" cxnId="{3467CF7D-BA5E-4584-A9EF-F02296DF7340}">
      <dgm:prSet/>
      <dgm:spPr/>
      <dgm:t>
        <a:bodyPr/>
        <a:lstStyle/>
        <a:p>
          <a:endParaRPr lang="en-US"/>
        </a:p>
      </dgm:t>
    </dgm:pt>
    <dgm:pt modelId="{716D9DB1-AF4B-4611-88A1-A230EB04C681}">
      <dgm:prSet/>
      <dgm:spPr/>
      <dgm:t>
        <a:bodyPr/>
        <a:lstStyle/>
        <a:p>
          <a:pPr rtl="0"/>
          <a:r>
            <a:rPr lang="en-US" dirty="0" smtClean="0"/>
            <a:t>Causal Models</a:t>
          </a:r>
        </a:p>
        <a:p>
          <a:pPr rtl="0"/>
          <a:r>
            <a:rPr lang="ko-KR" altLang="en-US" dirty="0" smtClean="0"/>
            <a:t>인과모델</a:t>
          </a:r>
          <a:endParaRPr lang="en-US" dirty="0"/>
        </a:p>
      </dgm:t>
    </dgm:pt>
    <dgm:pt modelId="{36F422E1-04B5-4636-BE16-B1699776868F}" type="parTrans" cxnId="{5FF50F0B-8B96-4FDA-939D-B59142FF7525}">
      <dgm:prSet/>
      <dgm:spPr/>
      <dgm:t>
        <a:bodyPr/>
        <a:lstStyle/>
        <a:p>
          <a:endParaRPr lang="en-US"/>
        </a:p>
      </dgm:t>
    </dgm:pt>
    <dgm:pt modelId="{033AFB3A-2CE0-4AB9-BEE8-3E3D8A64C2F9}" type="sibTrans" cxnId="{5FF50F0B-8B96-4FDA-939D-B59142FF7525}">
      <dgm:prSet/>
      <dgm:spPr/>
      <dgm:t>
        <a:bodyPr/>
        <a:lstStyle/>
        <a:p>
          <a:endParaRPr lang="en-US"/>
        </a:p>
      </dgm:t>
    </dgm:pt>
    <dgm:pt modelId="{B4EFEBA1-4E6C-4605-A8B1-001074E917FE}">
      <dgm:prSet/>
      <dgm:spPr/>
      <dgm:t>
        <a:bodyPr/>
        <a:lstStyle/>
        <a:p>
          <a:pPr rtl="0"/>
          <a:r>
            <a:rPr lang="en-US" dirty="0" smtClean="0"/>
            <a:t>Data relating to past demand can be used to predict future demand</a:t>
          </a:r>
          <a:br>
            <a:rPr lang="en-US" dirty="0" smtClean="0"/>
          </a:br>
          <a:r>
            <a:rPr lang="ko-KR" altLang="en-US" dirty="0" smtClean="0"/>
            <a:t>과거의 데이터를 이용하여 미래를 예측</a:t>
          </a:r>
          <a:endParaRPr lang="en-US" dirty="0"/>
        </a:p>
      </dgm:t>
    </dgm:pt>
    <dgm:pt modelId="{D0B472D2-C4B2-4AD0-A9B8-A12DDC867A6E}" type="parTrans" cxnId="{FBC4E7EF-14CB-42E5-A892-EBE10B94C790}">
      <dgm:prSet/>
      <dgm:spPr/>
      <dgm:t>
        <a:bodyPr/>
        <a:lstStyle/>
        <a:p>
          <a:endParaRPr lang="en-US"/>
        </a:p>
      </dgm:t>
    </dgm:pt>
    <dgm:pt modelId="{F4B2933D-9112-4566-9020-91A7513566D1}" type="sibTrans" cxnId="{FBC4E7EF-14CB-42E5-A892-EBE10B94C790}">
      <dgm:prSet/>
      <dgm:spPr/>
      <dgm:t>
        <a:bodyPr/>
        <a:lstStyle/>
        <a:p>
          <a:endParaRPr lang="en-US"/>
        </a:p>
      </dgm:t>
    </dgm:pt>
    <dgm:pt modelId="{5D44E28C-2A67-4DB4-932C-73FE8875EF2D}">
      <dgm:prSet/>
      <dgm:spPr/>
      <dgm:t>
        <a:bodyPr/>
        <a:lstStyle/>
        <a:p>
          <a:pPr rtl="0"/>
          <a:r>
            <a:rPr lang="en-US" baseline="0" dirty="0" smtClean="0"/>
            <a:t>For example, the past sales for lawn mowers are used to make the forecast.</a:t>
          </a:r>
          <a:br>
            <a:rPr lang="en-US" baseline="0" dirty="0" smtClean="0"/>
          </a:br>
          <a:r>
            <a:rPr lang="ko-KR" altLang="en-US" baseline="0" dirty="0" smtClean="0"/>
            <a:t>예를 들어 과거의 잔디깍기 기계의 세일을 이용하여 예측</a:t>
          </a:r>
          <a:r>
            <a:rPr lang="en-US" baseline="0" dirty="0" smtClean="0"/>
            <a:t> </a:t>
          </a:r>
          <a:endParaRPr lang="en-US" dirty="0"/>
        </a:p>
      </dgm:t>
    </dgm:pt>
    <dgm:pt modelId="{14350456-BB7C-4E10-9B7A-8DFFC6F03724}" type="parTrans" cxnId="{B976B8AC-B742-403B-B1FA-33DE830C0008}">
      <dgm:prSet/>
      <dgm:spPr/>
      <dgm:t>
        <a:bodyPr/>
        <a:lstStyle/>
        <a:p>
          <a:endParaRPr lang="en-US"/>
        </a:p>
      </dgm:t>
    </dgm:pt>
    <dgm:pt modelId="{0CE3BC30-AA34-477F-AA2C-1C5706B9488F}" type="sibTrans" cxnId="{B976B8AC-B742-403B-B1FA-33DE830C0008}">
      <dgm:prSet/>
      <dgm:spPr/>
      <dgm:t>
        <a:bodyPr/>
        <a:lstStyle/>
        <a:p>
          <a:endParaRPr lang="en-US"/>
        </a:p>
      </dgm:t>
    </dgm:pt>
    <dgm:pt modelId="{9461EDEF-3F61-4FDB-9487-0A3AD291846A}">
      <dgm:prSet/>
      <dgm:spPr/>
      <dgm:t>
        <a:bodyPr/>
        <a:lstStyle/>
        <a:p>
          <a:pPr rtl="0"/>
          <a:r>
            <a:rPr lang="en-US" baseline="0" dirty="0" smtClean="0"/>
            <a:t>Use independent variables other than time to predict future demand</a:t>
          </a:r>
          <a:br>
            <a:rPr lang="en-US" baseline="0" dirty="0" smtClean="0"/>
          </a:br>
          <a:r>
            <a:rPr lang="ko-KR" altLang="en-US" baseline="0" dirty="0" smtClean="0"/>
            <a:t>시간이외의 다른 독립변수들을 이용하여 미래를 예측</a:t>
          </a:r>
          <a:r>
            <a:rPr lang="en-US" baseline="0" dirty="0" smtClean="0"/>
            <a:t>. </a:t>
          </a:r>
          <a:endParaRPr lang="en-US" dirty="0"/>
        </a:p>
      </dgm:t>
    </dgm:pt>
    <dgm:pt modelId="{91A0965D-1872-4F50-97C0-FD431630188B}" type="parTrans" cxnId="{D97265AD-A889-415F-9F64-3A5D3BF03DAC}">
      <dgm:prSet/>
      <dgm:spPr/>
      <dgm:t>
        <a:bodyPr/>
        <a:lstStyle/>
        <a:p>
          <a:endParaRPr lang="en-US"/>
        </a:p>
      </dgm:t>
    </dgm:pt>
    <dgm:pt modelId="{692A1AF3-D92A-41E5-9B91-EE54ADD94AE1}" type="sibTrans" cxnId="{D97265AD-A889-415F-9F64-3A5D3BF03DAC}">
      <dgm:prSet/>
      <dgm:spPr/>
      <dgm:t>
        <a:bodyPr/>
        <a:lstStyle/>
        <a:p>
          <a:endParaRPr lang="en-US"/>
        </a:p>
      </dgm:t>
    </dgm:pt>
    <dgm:pt modelId="{92A9AAF0-ACDA-43BD-AD87-72748CCD8A16}">
      <dgm:prSet/>
      <dgm:spPr/>
      <dgm:t>
        <a:bodyPr/>
        <a:lstStyle/>
        <a:p>
          <a:pPr rtl="0"/>
          <a:r>
            <a:rPr lang="en-US" baseline="0" dirty="0" smtClean="0"/>
            <a:t>For example, the factors such as advertising budget, competitors’ prices are used to make the forecast </a:t>
          </a:r>
          <a:r>
            <a:rPr lang="ko-KR" altLang="en-US" baseline="0" dirty="0" smtClean="0"/>
            <a:t>예를 들어 광고비용</a:t>
          </a:r>
          <a:r>
            <a:rPr lang="en-US" altLang="ko-KR" baseline="0" dirty="0" smtClean="0"/>
            <a:t>, </a:t>
          </a:r>
          <a:r>
            <a:rPr lang="ko-KR" altLang="en-US" baseline="0" dirty="0" smtClean="0"/>
            <a:t>경쟁자의 가격등을 이용하여 예측</a:t>
          </a:r>
          <a:endParaRPr lang="en-US" dirty="0"/>
        </a:p>
      </dgm:t>
    </dgm:pt>
    <dgm:pt modelId="{95D1DC5D-A703-4DEC-83E6-75FBF9E8CEFE}" type="parTrans" cxnId="{603DAA88-1BE3-467F-BD29-4B1C766E3D1B}">
      <dgm:prSet/>
      <dgm:spPr/>
      <dgm:t>
        <a:bodyPr/>
        <a:lstStyle/>
        <a:p>
          <a:endParaRPr lang="en-US"/>
        </a:p>
      </dgm:t>
    </dgm:pt>
    <dgm:pt modelId="{D7D5FE92-FBFB-42C4-9082-6CC0D3B84395}" type="sibTrans" cxnId="{603DAA88-1BE3-467F-BD29-4B1C766E3D1B}">
      <dgm:prSet/>
      <dgm:spPr/>
      <dgm:t>
        <a:bodyPr/>
        <a:lstStyle/>
        <a:p>
          <a:endParaRPr lang="en-US"/>
        </a:p>
      </dgm:t>
    </dgm:pt>
    <dgm:pt modelId="{64402451-1428-4A17-BDF6-BDCEE6286884}">
      <dgm:prSet/>
      <dgm:spPr/>
      <dgm:t>
        <a:bodyPr/>
        <a:lstStyle/>
        <a:p>
          <a:pPr rtl="0"/>
          <a:r>
            <a:rPr lang="en-US" dirty="0" smtClean="0"/>
            <a:t>Can use Linear Regression, Multiple Regression</a:t>
          </a:r>
          <a:br>
            <a:rPr lang="en-US" dirty="0" smtClean="0"/>
          </a:br>
          <a:r>
            <a:rPr lang="ko-KR" altLang="en-US" dirty="0" smtClean="0"/>
            <a:t>회귀분석</a:t>
          </a:r>
          <a:r>
            <a:rPr lang="en-US" altLang="ko-KR" dirty="0" smtClean="0"/>
            <a:t>, </a:t>
          </a:r>
          <a:r>
            <a:rPr lang="ko-KR" altLang="en-US" dirty="0" smtClean="0"/>
            <a:t>다중회귀분석등</a:t>
          </a:r>
          <a:endParaRPr lang="en-US" dirty="0"/>
        </a:p>
      </dgm:t>
    </dgm:pt>
    <dgm:pt modelId="{CB095F36-0284-45FF-B727-63A49DF163FA}" type="parTrans" cxnId="{76C02F3A-AC64-4681-A255-B6BBCC73429A}">
      <dgm:prSet/>
      <dgm:spPr/>
      <dgm:t>
        <a:bodyPr/>
        <a:lstStyle/>
        <a:p>
          <a:endParaRPr lang="en-US"/>
        </a:p>
      </dgm:t>
    </dgm:pt>
    <dgm:pt modelId="{666A6CD7-CD23-4BAE-B2D5-6C818A457359}" type="sibTrans" cxnId="{76C02F3A-AC64-4681-A255-B6BBCC73429A}">
      <dgm:prSet/>
      <dgm:spPr/>
      <dgm:t>
        <a:bodyPr/>
        <a:lstStyle/>
        <a:p>
          <a:endParaRPr lang="en-US"/>
        </a:p>
      </dgm:t>
    </dgm:pt>
    <dgm:pt modelId="{6444AD2F-32CB-453C-9284-A94BCC384ECD}">
      <dgm:prSet/>
      <dgm:spPr/>
      <dgm:t>
        <a:bodyPr/>
        <a:lstStyle/>
        <a:p>
          <a:pPr rtl="0"/>
          <a:r>
            <a:rPr lang="en-US" dirty="0" smtClean="0"/>
            <a:t>Can use smoothing models, trend models</a:t>
          </a:r>
          <a:br>
            <a:rPr lang="en-US" dirty="0" smtClean="0"/>
          </a:br>
          <a:r>
            <a:rPr lang="ko-KR" altLang="en-US" dirty="0" smtClean="0"/>
            <a:t>평활모델</a:t>
          </a:r>
          <a:r>
            <a:rPr lang="en-US" altLang="ko-KR" dirty="0" smtClean="0"/>
            <a:t>, </a:t>
          </a:r>
          <a:r>
            <a:rPr lang="ko-KR" altLang="en-US" dirty="0" smtClean="0"/>
            <a:t>추세모델등이 있음</a:t>
          </a:r>
          <a:endParaRPr lang="en-US" dirty="0"/>
        </a:p>
      </dgm:t>
    </dgm:pt>
    <dgm:pt modelId="{BFCA3032-70FA-4CB7-807A-70235D038450}" type="parTrans" cxnId="{B8B6C9AD-86B2-4E94-9F0B-A9BEDE7CDC9E}">
      <dgm:prSet/>
      <dgm:spPr/>
      <dgm:t>
        <a:bodyPr/>
        <a:lstStyle/>
        <a:p>
          <a:endParaRPr lang="en-US"/>
        </a:p>
      </dgm:t>
    </dgm:pt>
    <dgm:pt modelId="{39A2BE39-3281-4AC9-8A21-3584D5E4F7D9}" type="sibTrans" cxnId="{B8B6C9AD-86B2-4E94-9F0B-A9BEDE7CDC9E}">
      <dgm:prSet/>
      <dgm:spPr/>
      <dgm:t>
        <a:bodyPr/>
        <a:lstStyle/>
        <a:p>
          <a:endParaRPr lang="en-US"/>
        </a:p>
      </dgm:t>
    </dgm:pt>
    <dgm:pt modelId="{27824AF9-B925-4660-BAE2-94E5292645A9}" type="pres">
      <dgm:prSet presAssocID="{12CFDFBD-DDA7-4552-B491-DA0BCFC09A1D}" presName="vert0" presStyleCnt="0">
        <dgm:presLayoutVars>
          <dgm:dir/>
          <dgm:animOne val="branch"/>
          <dgm:animLvl val="lvl"/>
        </dgm:presLayoutVars>
      </dgm:prSet>
      <dgm:spPr/>
      <dgm:t>
        <a:bodyPr/>
        <a:lstStyle/>
        <a:p>
          <a:endParaRPr lang="en-US"/>
        </a:p>
      </dgm:t>
    </dgm:pt>
    <dgm:pt modelId="{790B9235-727F-4356-B201-4E65DD6977CE}" type="pres">
      <dgm:prSet presAssocID="{42615B95-4018-47E9-8582-9A66D0D34199}" presName="thickLine" presStyleLbl="alignNode1" presStyleIdx="0" presStyleCnt="2"/>
      <dgm:spPr/>
    </dgm:pt>
    <dgm:pt modelId="{E1A91064-89BB-4041-B8E0-E6F8A7E5113D}" type="pres">
      <dgm:prSet presAssocID="{42615B95-4018-47E9-8582-9A66D0D34199}" presName="horz1" presStyleCnt="0"/>
      <dgm:spPr/>
    </dgm:pt>
    <dgm:pt modelId="{9A0595AC-9B16-4E57-82BC-304C9402E1A9}" type="pres">
      <dgm:prSet presAssocID="{42615B95-4018-47E9-8582-9A66D0D34199}" presName="tx1" presStyleLbl="revTx" presStyleIdx="0" presStyleCnt="8"/>
      <dgm:spPr/>
      <dgm:t>
        <a:bodyPr/>
        <a:lstStyle/>
        <a:p>
          <a:endParaRPr lang="en-US"/>
        </a:p>
      </dgm:t>
    </dgm:pt>
    <dgm:pt modelId="{10B3A79C-876C-4176-AAB5-8AE7E7076CE7}" type="pres">
      <dgm:prSet presAssocID="{42615B95-4018-47E9-8582-9A66D0D34199}" presName="vert1" presStyleCnt="0"/>
      <dgm:spPr/>
    </dgm:pt>
    <dgm:pt modelId="{C29F194C-E1FF-40B0-85E5-7EA6C06A2FEE}" type="pres">
      <dgm:prSet presAssocID="{B4EFEBA1-4E6C-4605-A8B1-001074E917FE}" presName="vertSpace2a" presStyleCnt="0"/>
      <dgm:spPr/>
    </dgm:pt>
    <dgm:pt modelId="{4386E923-B139-4AAA-BDDB-5D6A6B220CDB}" type="pres">
      <dgm:prSet presAssocID="{B4EFEBA1-4E6C-4605-A8B1-001074E917FE}" presName="horz2" presStyleCnt="0"/>
      <dgm:spPr/>
    </dgm:pt>
    <dgm:pt modelId="{CC170617-8463-474D-B8E1-06FC3C0B1D94}" type="pres">
      <dgm:prSet presAssocID="{B4EFEBA1-4E6C-4605-A8B1-001074E917FE}" presName="horzSpace2" presStyleCnt="0"/>
      <dgm:spPr/>
    </dgm:pt>
    <dgm:pt modelId="{07E1E257-ECCA-4281-AC5F-ED5BC25F0E8A}" type="pres">
      <dgm:prSet presAssocID="{B4EFEBA1-4E6C-4605-A8B1-001074E917FE}" presName="tx2" presStyleLbl="revTx" presStyleIdx="1" presStyleCnt="8"/>
      <dgm:spPr/>
      <dgm:t>
        <a:bodyPr/>
        <a:lstStyle/>
        <a:p>
          <a:endParaRPr lang="en-US"/>
        </a:p>
      </dgm:t>
    </dgm:pt>
    <dgm:pt modelId="{7C10A981-1D49-455B-8676-97C5B9E97AE7}" type="pres">
      <dgm:prSet presAssocID="{B4EFEBA1-4E6C-4605-A8B1-001074E917FE}" presName="vert2" presStyleCnt="0"/>
      <dgm:spPr/>
    </dgm:pt>
    <dgm:pt modelId="{63E01D18-059F-4854-9CEC-77460D9D75A8}" type="pres">
      <dgm:prSet presAssocID="{B4EFEBA1-4E6C-4605-A8B1-001074E917FE}" presName="thinLine2b" presStyleLbl="callout" presStyleIdx="0" presStyleCnt="6"/>
      <dgm:spPr/>
    </dgm:pt>
    <dgm:pt modelId="{2AF960D3-DBB6-48E0-AFB4-1090F592CA58}" type="pres">
      <dgm:prSet presAssocID="{B4EFEBA1-4E6C-4605-A8B1-001074E917FE}" presName="vertSpace2b" presStyleCnt="0"/>
      <dgm:spPr/>
    </dgm:pt>
    <dgm:pt modelId="{F0B2EB77-4260-4362-B429-1558E9215B83}" type="pres">
      <dgm:prSet presAssocID="{5D44E28C-2A67-4DB4-932C-73FE8875EF2D}" presName="horz2" presStyleCnt="0"/>
      <dgm:spPr/>
    </dgm:pt>
    <dgm:pt modelId="{786D27D4-AB8D-445B-B405-8D64A0212DA4}" type="pres">
      <dgm:prSet presAssocID="{5D44E28C-2A67-4DB4-932C-73FE8875EF2D}" presName="horzSpace2" presStyleCnt="0"/>
      <dgm:spPr/>
    </dgm:pt>
    <dgm:pt modelId="{C35594DD-94D2-46A9-B56C-A8554323074E}" type="pres">
      <dgm:prSet presAssocID="{5D44E28C-2A67-4DB4-932C-73FE8875EF2D}" presName="tx2" presStyleLbl="revTx" presStyleIdx="2" presStyleCnt="8"/>
      <dgm:spPr/>
      <dgm:t>
        <a:bodyPr/>
        <a:lstStyle/>
        <a:p>
          <a:endParaRPr lang="en-US"/>
        </a:p>
      </dgm:t>
    </dgm:pt>
    <dgm:pt modelId="{86AF6591-C7F4-413F-BD8F-B2B9B2BCDC40}" type="pres">
      <dgm:prSet presAssocID="{5D44E28C-2A67-4DB4-932C-73FE8875EF2D}" presName="vert2" presStyleCnt="0"/>
      <dgm:spPr/>
    </dgm:pt>
    <dgm:pt modelId="{DEFD1779-67ED-4C0F-8D15-ACE1EC70FD1E}" type="pres">
      <dgm:prSet presAssocID="{5D44E28C-2A67-4DB4-932C-73FE8875EF2D}" presName="thinLine2b" presStyleLbl="callout" presStyleIdx="1" presStyleCnt="6"/>
      <dgm:spPr/>
    </dgm:pt>
    <dgm:pt modelId="{F5A50A25-BAED-4435-9268-508E07FAD2D4}" type="pres">
      <dgm:prSet presAssocID="{5D44E28C-2A67-4DB4-932C-73FE8875EF2D}" presName="vertSpace2b" presStyleCnt="0"/>
      <dgm:spPr/>
    </dgm:pt>
    <dgm:pt modelId="{B704054F-6EC5-4D7D-B161-CFA822398621}" type="pres">
      <dgm:prSet presAssocID="{6444AD2F-32CB-453C-9284-A94BCC384ECD}" presName="horz2" presStyleCnt="0"/>
      <dgm:spPr/>
    </dgm:pt>
    <dgm:pt modelId="{A6675B42-ABA7-432C-A8DB-B4500724DFBA}" type="pres">
      <dgm:prSet presAssocID="{6444AD2F-32CB-453C-9284-A94BCC384ECD}" presName="horzSpace2" presStyleCnt="0"/>
      <dgm:spPr/>
    </dgm:pt>
    <dgm:pt modelId="{3A5473BA-6CFE-4B4C-BF1E-0086A0A2E149}" type="pres">
      <dgm:prSet presAssocID="{6444AD2F-32CB-453C-9284-A94BCC384ECD}" presName="tx2" presStyleLbl="revTx" presStyleIdx="3" presStyleCnt="8"/>
      <dgm:spPr/>
      <dgm:t>
        <a:bodyPr/>
        <a:lstStyle/>
        <a:p>
          <a:endParaRPr lang="en-US"/>
        </a:p>
      </dgm:t>
    </dgm:pt>
    <dgm:pt modelId="{AA42458B-B5D2-448A-8668-82BAB1E11987}" type="pres">
      <dgm:prSet presAssocID="{6444AD2F-32CB-453C-9284-A94BCC384ECD}" presName="vert2" presStyleCnt="0"/>
      <dgm:spPr/>
    </dgm:pt>
    <dgm:pt modelId="{B4336FB5-7D4F-4FF2-ADB4-445571194D32}" type="pres">
      <dgm:prSet presAssocID="{6444AD2F-32CB-453C-9284-A94BCC384ECD}" presName="thinLine2b" presStyleLbl="callout" presStyleIdx="2" presStyleCnt="6"/>
      <dgm:spPr/>
    </dgm:pt>
    <dgm:pt modelId="{90C0CA4B-052A-4C55-A5FA-BEABBAF02FC4}" type="pres">
      <dgm:prSet presAssocID="{6444AD2F-32CB-453C-9284-A94BCC384ECD}" presName="vertSpace2b" presStyleCnt="0"/>
      <dgm:spPr/>
    </dgm:pt>
    <dgm:pt modelId="{B4ED6270-0F1A-40D4-B337-6229F3370885}" type="pres">
      <dgm:prSet presAssocID="{716D9DB1-AF4B-4611-88A1-A230EB04C681}" presName="thickLine" presStyleLbl="alignNode1" presStyleIdx="1" presStyleCnt="2"/>
      <dgm:spPr/>
    </dgm:pt>
    <dgm:pt modelId="{9ECDD2AA-04AA-491D-B772-9389FF64C8A9}" type="pres">
      <dgm:prSet presAssocID="{716D9DB1-AF4B-4611-88A1-A230EB04C681}" presName="horz1" presStyleCnt="0"/>
      <dgm:spPr/>
    </dgm:pt>
    <dgm:pt modelId="{B4BA5EB3-EF5F-4F17-8771-02501A5C7F8C}" type="pres">
      <dgm:prSet presAssocID="{716D9DB1-AF4B-4611-88A1-A230EB04C681}" presName="tx1" presStyleLbl="revTx" presStyleIdx="4" presStyleCnt="8"/>
      <dgm:spPr/>
      <dgm:t>
        <a:bodyPr/>
        <a:lstStyle/>
        <a:p>
          <a:endParaRPr lang="en-US"/>
        </a:p>
      </dgm:t>
    </dgm:pt>
    <dgm:pt modelId="{D26F4DAF-7EED-43C8-AA12-22DF46DE2C1A}" type="pres">
      <dgm:prSet presAssocID="{716D9DB1-AF4B-4611-88A1-A230EB04C681}" presName="vert1" presStyleCnt="0"/>
      <dgm:spPr/>
    </dgm:pt>
    <dgm:pt modelId="{04939F08-1D5F-4BBD-A142-A4F41F6F209C}" type="pres">
      <dgm:prSet presAssocID="{9461EDEF-3F61-4FDB-9487-0A3AD291846A}" presName="vertSpace2a" presStyleCnt="0"/>
      <dgm:spPr/>
    </dgm:pt>
    <dgm:pt modelId="{D0914415-5039-4CD9-BD3E-1AB26EA94A24}" type="pres">
      <dgm:prSet presAssocID="{9461EDEF-3F61-4FDB-9487-0A3AD291846A}" presName="horz2" presStyleCnt="0"/>
      <dgm:spPr/>
    </dgm:pt>
    <dgm:pt modelId="{32C79A57-09FA-4602-B111-93428D76EE9D}" type="pres">
      <dgm:prSet presAssocID="{9461EDEF-3F61-4FDB-9487-0A3AD291846A}" presName="horzSpace2" presStyleCnt="0"/>
      <dgm:spPr/>
    </dgm:pt>
    <dgm:pt modelId="{6DCE14EC-8C42-4247-89F2-21053426428E}" type="pres">
      <dgm:prSet presAssocID="{9461EDEF-3F61-4FDB-9487-0A3AD291846A}" presName="tx2" presStyleLbl="revTx" presStyleIdx="5" presStyleCnt="8"/>
      <dgm:spPr/>
      <dgm:t>
        <a:bodyPr/>
        <a:lstStyle/>
        <a:p>
          <a:endParaRPr lang="en-US"/>
        </a:p>
      </dgm:t>
    </dgm:pt>
    <dgm:pt modelId="{7693AA73-0F2E-431C-9B11-A350E1B54FB2}" type="pres">
      <dgm:prSet presAssocID="{9461EDEF-3F61-4FDB-9487-0A3AD291846A}" presName="vert2" presStyleCnt="0"/>
      <dgm:spPr/>
    </dgm:pt>
    <dgm:pt modelId="{0B365A2A-5430-4C1F-A31E-DAA475890A90}" type="pres">
      <dgm:prSet presAssocID="{9461EDEF-3F61-4FDB-9487-0A3AD291846A}" presName="thinLine2b" presStyleLbl="callout" presStyleIdx="3" presStyleCnt="6"/>
      <dgm:spPr/>
    </dgm:pt>
    <dgm:pt modelId="{E399D78F-5189-4EE0-8703-5247854AA3F1}" type="pres">
      <dgm:prSet presAssocID="{9461EDEF-3F61-4FDB-9487-0A3AD291846A}" presName="vertSpace2b" presStyleCnt="0"/>
      <dgm:spPr/>
    </dgm:pt>
    <dgm:pt modelId="{35D15576-50FC-4FC9-B8FA-33E6E50FC388}" type="pres">
      <dgm:prSet presAssocID="{92A9AAF0-ACDA-43BD-AD87-72748CCD8A16}" presName="horz2" presStyleCnt="0"/>
      <dgm:spPr/>
    </dgm:pt>
    <dgm:pt modelId="{8684CC33-1ECF-4DD5-99D2-E45D4FF18603}" type="pres">
      <dgm:prSet presAssocID="{92A9AAF0-ACDA-43BD-AD87-72748CCD8A16}" presName="horzSpace2" presStyleCnt="0"/>
      <dgm:spPr/>
    </dgm:pt>
    <dgm:pt modelId="{2354DB4E-EEE5-40C9-99A4-0B2B855C5D72}" type="pres">
      <dgm:prSet presAssocID="{92A9AAF0-ACDA-43BD-AD87-72748CCD8A16}" presName="tx2" presStyleLbl="revTx" presStyleIdx="6" presStyleCnt="8"/>
      <dgm:spPr/>
      <dgm:t>
        <a:bodyPr/>
        <a:lstStyle/>
        <a:p>
          <a:endParaRPr lang="en-US"/>
        </a:p>
      </dgm:t>
    </dgm:pt>
    <dgm:pt modelId="{FDC6B01E-CC04-4A17-BC3D-FABE9AD93B38}" type="pres">
      <dgm:prSet presAssocID="{92A9AAF0-ACDA-43BD-AD87-72748CCD8A16}" presName="vert2" presStyleCnt="0"/>
      <dgm:spPr/>
    </dgm:pt>
    <dgm:pt modelId="{BA0B8F0D-4A19-4249-8049-15BAFD1C7D3A}" type="pres">
      <dgm:prSet presAssocID="{92A9AAF0-ACDA-43BD-AD87-72748CCD8A16}" presName="thinLine2b" presStyleLbl="callout" presStyleIdx="4" presStyleCnt="6"/>
      <dgm:spPr/>
    </dgm:pt>
    <dgm:pt modelId="{9F681B4F-BBA1-44C7-800A-C48B1EB3CC08}" type="pres">
      <dgm:prSet presAssocID="{92A9AAF0-ACDA-43BD-AD87-72748CCD8A16}" presName="vertSpace2b" presStyleCnt="0"/>
      <dgm:spPr/>
    </dgm:pt>
    <dgm:pt modelId="{B3BC8AD3-B290-493F-A73D-B58B6EBBD189}" type="pres">
      <dgm:prSet presAssocID="{64402451-1428-4A17-BDF6-BDCEE6286884}" presName="horz2" presStyleCnt="0"/>
      <dgm:spPr/>
    </dgm:pt>
    <dgm:pt modelId="{27B73066-171B-4A5C-886B-130DB50E648B}" type="pres">
      <dgm:prSet presAssocID="{64402451-1428-4A17-BDF6-BDCEE6286884}" presName="horzSpace2" presStyleCnt="0"/>
      <dgm:spPr/>
    </dgm:pt>
    <dgm:pt modelId="{80BEF68E-B5F5-4702-8097-352D211B77F8}" type="pres">
      <dgm:prSet presAssocID="{64402451-1428-4A17-BDF6-BDCEE6286884}" presName="tx2" presStyleLbl="revTx" presStyleIdx="7" presStyleCnt="8"/>
      <dgm:spPr/>
      <dgm:t>
        <a:bodyPr/>
        <a:lstStyle/>
        <a:p>
          <a:endParaRPr lang="en-US"/>
        </a:p>
      </dgm:t>
    </dgm:pt>
    <dgm:pt modelId="{6049BB66-D3F6-446B-B34C-F6BB38C1D52F}" type="pres">
      <dgm:prSet presAssocID="{64402451-1428-4A17-BDF6-BDCEE6286884}" presName="vert2" presStyleCnt="0"/>
      <dgm:spPr/>
    </dgm:pt>
    <dgm:pt modelId="{01487F4D-EF82-4509-9777-4C522DEE1AE5}" type="pres">
      <dgm:prSet presAssocID="{64402451-1428-4A17-BDF6-BDCEE6286884}" presName="thinLine2b" presStyleLbl="callout" presStyleIdx="5" presStyleCnt="6"/>
      <dgm:spPr/>
    </dgm:pt>
    <dgm:pt modelId="{F895E44F-0D7B-464A-AA70-DC684011D199}" type="pres">
      <dgm:prSet presAssocID="{64402451-1428-4A17-BDF6-BDCEE6286884}" presName="vertSpace2b" presStyleCnt="0"/>
      <dgm:spPr/>
    </dgm:pt>
  </dgm:ptLst>
  <dgm:cxnLst>
    <dgm:cxn modelId="{81F26B93-E48A-4D2E-95D1-637DFCA4A0A6}" type="presOf" srcId="{12CFDFBD-DDA7-4552-B491-DA0BCFC09A1D}" destId="{27824AF9-B925-4660-BAE2-94E5292645A9}" srcOrd="0" destOrd="0" presId="urn:microsoft.com/office/officeart/2008/layout/LinedList"/>
    <dgm:cxn modelId="{5FF50F0B-8B96-4FDA-939D-B59142FF7525}" srcId="{12CFDFBD-DDA7-4552-B491-DA0BCFC09A1D}" destId="{716D9DB1-AF4B-4611-88A1-A230EB04C681}" srcOrd="1" destOrd="0" parTransId="{36F422E1-04B5-4636-BE16-B1699776868F}" sibTransId="{033AFB3A-2CE0-4AB9-BEE8-3E3D8A64C2F9}"/>
    <dgm:cxn modelId="{603DAA88-1BE3-467F-BD29-4B1C766E3D1B}" srcId="{716D9DB1-AF4B-4611-88A1-A230EB04C681}" destId="{92A9AAF0-ACDA-43BD-AD87-72748CCD8A16}" srcOrd="1" destOrd="0" parTransId="{95D1DC5D-A703-4DEC-83E6-75FBF9E8CEFE}" sibTransId="{D7D5FE92-FBFB-42C4-9082-6CC0D3B84395}"/>
    <dgm:cxn modelId="{C1DD64EC-0114-4259-A593-2D319171531E}" type="presOf" srcId="{B4EFEBA1-4E6C-4605-A8B1-001074E917FE}" destId="{07E1E257-ECCA-4281-AC5F-ED5BC25F0E8A}" srcOrd="0" destOrd="0" presId="urn:microsoft.com/office/officeart/2008/layout/LinedList"/>
    <dgm:cxn modelId="{C6BE851F-1B20-4F87-9F4E-35F6F2F7ACC8}" type="presOf" srcId="{92A9AAF0-ACDA-43BD-AD87-72748CCD8A16}" destId="{2354DB4E-EEE5-40C9-99A4-0B2B855C5D72}" srcOrd="0" destOrd="0" presId="urn:microsoft.com/office/officeart/2008/layout/LinedList"/>
    <dgm:cxn modelId="{B976B8AC-B742-403B-B1FA-33DE830C0008}" srcId="{42615B95-4018-47E9-8582-9A66D0D34199}" destId="{5D44E28C-2A67-4DB4-932C-73FE8875EF2D}" srcOrd="1" destOrd="0" parTransId="{14350456-BB7C-4E10-9B7A-8DFFC6F03724}" sibTransId="{0CE3BC30-AA34-477F-AA2C-1C5706B9488F}"/>
    <dgm:cxn modelId="{026D2994-23CD-43CD-8256-F306A6D614A1}" type="presOf" srcId="{716D9DB1-AF4B-4611-88A1-A230EB04C681}" destId="{B4BA5EB3-EF5F-4F17-8771-02501A5C7F8C}" srcOrd="0" destOrd="0" presId="urn:microsoft.com/office/officeart/2008/layout/LinedList"/>
    <dgm:cxn modelId="{576899D3-AFF5-497A-80C0-AE5A01A24FCA}" type="presOf" srcId="{64402451-1428-4A17-BDF6-BDCEE6286884}" destId="{80BEF68E-B5F5-4702-8097-352D211B77F8}" srcOrd="0" destOrd="0" presId="urn:microsoft.com/office/officeart/2008/layout/LinedList"/>
    <dgm:cxn modelId="{FBC4E7EF-14CB-42E5-A892-EBE10B94C790}" srcId="{42615B95-4018-47E9-8582-9A66D0D34199}" destId="{B4EFEBA1-4E6C-4605-A8B1-001074E917FE}" srcOrd="0" destOrd="0" parTransId="{D0B472D2-C4B2-4AD0-A9B8-A12DDC867A6E}" sibTransId="{F4B2933D-9112-4566-9020-91A7513566D1}"/>
    <dgm:cxn modelId="{F6D5018F-7D29-4DF2-BC67-383F7A84EE04}" type="presOf" srcId="{9461EDEF-3F61-4FDB-9487-0A3AD291846A}" destId="{6DCE14EC-8C42-4247-89F2-21053426428E}" srcOrd="0" destOrd="0" presId="urn:microsoft.com/office/officeart/2008/layout/LinedList"/>
    <dgm:cxn modelId="{B8B6C9AD-86B2-4E94-9F0B-A9BEDE7CDC9E}" srcId="{42615B95-4018-47E9-8582-9A66D0D34199}" destId="{6444AD2F-32CB-453C-9284-A94BCC384ECD}" srcOrd="2" destOrd="0" parTransId="{BFCA3032-70FA-4CB7-807A-70235D038450}" sibTransId="{39A2BE39-3281-4AC9-8A21-3584D5E4F7D9}"/>
    <dgm:cxn modelId="{B7503AC4-7599-4D23-BF08-681CE38F4437}" type="presOf" srcId="{42615B95-4018-47E9-8582-9A66D0D34199}" destId="{9A0595AC-9B16-4E57-82BC-304C9402E1A9}" srcOrd="0" destOrd="0" presId="urn:microsoft.com/office/officeart/2008/layout/LinedList"/>
    <dgm:cxn modelId="{76C02F3A-AC64-4681-A255-B6BBCC73429A}" srcId="{716D9DB1-AF4B-4611-88A1-A230EB04C681}" destId="{64402451-1428-4A17-BDF6-BDCEE6286884}" srcOrd="2" destOrd="0" parTransId="{CB095F36-0284-45FF-B727-63A49DF163FA}" sibTransId="{666A6CD7-CD23-4BAE-B2D5-6C818A457359}"/>
    <dgm:cxn modelId="{3467CF7D-BA5E-4584-A9EF-F02296DF7340}" srcId="{12CFDFBD-DDA7-4552-B491-DA0BCFC09A1D}" destId="{42615B95-4018-47E9-8582-9A66D0D34199}" srcOrd="0" destOrd="0" parTransId="{F5FFC995-037B-48AD-9803-DA43034CEBE0}" sibTransId="{179C8A27-1E7E-4FA2-A5BF-4914EC34D381}"/>
    <dgm:cxn modelId="{DED56ECC-2D0F-41FD-A3A7-C88FB0238B5A}" type="presOf" srcId="{6444AD2F-32CB-453C-9284-A94BCC384ECD}" destId="{3A5473BA-6CFE-4B4C-BF1E-0086A0A2E149}" srcOrd="0" destOrd="0" presId="urn:microsoft.com/office/officeart/2008/layout/LinedList"/>
    <dgm:cxn modelId="{D97265AD-A889-415F-9F64-3A5D3BF03DAC}" srcId="{716D9DB1-AF4B-4611-88A1-A230EB04C681}" destId="{9461EDEF-3F61-4FDB-9487-0A3AD291846A}" srcOrd="0" destOrd="0" parTransId="{91A0965D-1872-4F50-97C0-FD431630188B}" sibTransId="{692A1AF3-D92A-41E5-9B91-EE54ADD94AE1}"/>
    <dgm:cxn modelId="{DC77137C-1672-4014-979B-E3100111F1D0}" type="presOf" srcId="{5D44E28C-2A67-4DB4-932C-73FE8875EF2D}" destId="{C35594DD-94D2-46A9-B56C-A8554323074E}" srcOrd="0" destOrd="0" presId="urn:microsoft.com/office/officeart/2008/layout/LinedList"/>
    <dgm:cxn modelId="{31CDE984-2F3D-4DCD-809D-8AB93622A50E}" type="presParOf" srcId="{27824AF9-B925-4660-BAE2-94E5292645A9}" destId="{790B9235-727F-4356-B201-4E65DD6977CE}" srcOrd="0" destOrd="0" presId="urn:microsoft.com/office/officeart/2008/layout/LinedList"/>
    <dgm:cxn modelId="{F4CDB152-B8F4-424A-B40E-04193C87B9B6}" type="presParOf" srcId="{27824AF9-B925-4660-BAE2-94E5292645A9}" destId="{E1A91064-89BB-4041-B8E0-E6F8A7E5113D}" srcOrd="1" destOrd="0" presId="urn:microsoft.com/office/officeart/2008/layout/LinedList"/>
    <dgm:cxn modelId="{9D26FF55-9291-47F4-AD88-0E744FC01E98}" type="presParOf" srcId="{E1A91064-89BB-4041-B8E0-E6F8A7E5113D}" destId="{9A0595AC-9B16-4E57-82BC-304C9402E1A9}" srcOrd="0" destOrd="0" presId="urn:microsoft.com/office/officeart/2008/layout/LinedList"/>
    <dgm:cxn modelId="{52AB5182-5835-4A31-AA84-90130EE784ED}" type="presParOf" srcId="{E1A91064-89BB-4041-B8E0-E6F8A7E5113D}" destId="{10B3A79C-876C-4176-AAB5-8AE7E7076CE7}" srcOrd="1" destOrd="0" presId="urn:microsoft.com/office/officeart/2008/layout/LinedList"/>
    <dgm:cxn modelId="{F1A3DF92-AC31-4B34-8B2A-ABAE6543E498}" type="presParOf" srcId="{10B3A79C-876C-4176-AAB5-8AE7E7076CE7}" destId="{C29F194C-E1FF-40B0-85E5-7EA6C06A2FEE}" srcOrd="0" destOrd="0" presId="urn:microsoft.com/office/officeart/2008/layout/LinedList"/>
    <dgm:cxn modelId="{B26091E5-9B4C-4772-AF5A-1728ED59761D}" type="presParOf" srcId="{10B3A79C-876C-4176-AAB5-8AE7E7076CE7}" destId="{4386E923-B139-4AAA-BDDB-5D6A6B220CDB}" srcOrd="1" destOrd="0" presId="urn:microsoft.com/office/officeart/2008/layout/LinedList"/>
    <dgm:cxn modelId="{E63ED901-9658-4F5F-AEF6-981B9F0144D2}" type="presParOf" srcId="{4386E923-B139-4AAA-BDDB-5D6A6B220CDB}" destId="{CC170617-8463-474D-B8E1-06FC3C0B1D94}" srcOrd="0" destOrd="0" presId="urn:microsoft.com/office/officeart/2008/layout/LinedList"/>
    <dgm:cxn modelId="{2E8208D3-0FE3-4284-9968-2B0E8D9B895D}" type="presParOf" srcId="{4386E923-B139-4AAA-BDDB-5D6A6B220CDB}" destId="{07E1E257-ECCA-4281-AC5F-ED5BC25F0E8A}" srcOrd="1" destOrd="0" presId="urn:microsoft.com/office/officeart/2008/layout/LinedList"/>
    <dgm:cxn modelId="{3896472B-6F9B-4CCC-A7A6-B62B29F5BC23}" type="presParOf" srcId="{4386E923-B139-4AAA-BDDB-5D6A6B220CDB}" destId="{7C10A981-1D49-455B-8676-97C5B9E97AE7}" srcOrd="2" destOrd="0" presId="urn:microsoft.com/office/officeart/2008/layout/LinedList"/>
    <dgm:cxn modelId="{F3D74C2D-3E0C-44FE-BF68-C157D0E72823}" type="presParOf" srcId="{10B3A79C-876C-4176-AAB5-8AE7E7076CE7}" destId="{63E01D18-059F-4854-9CEC-77460D9D75A8}" srcOrd="2" destOrd="0" presId="urn:microsoft.com/office/officeart/2008/layout/LinedList"/>
    <dgm:cxn modelId="{19BD8D2C-D0C0-4670-933B-E7474232767E}" type="presParOf" srcId="{10B3A79C-876C-4176-AAB5-8AE7E7076CE7}" destId="{2AF960D3-DBB6-48E0-AFB4-1090F592CA58}" srcOrd="3" destOrd="0" presId="urn:microsoft.com/office/officeart/2008/layout/LinedList"/>
    <dgm:cxn modelId="{DE60FB6F-0180-4D69-915D-9E6613FA5D08}" type="presParOf" srcId="{10B3A79C-876C-4176-AAB5-8AE7E7076CE7}" destId="{F0B2EB77-4260-4362-B429-1558E9215B83}" srcOrd="4" destOrd="0" presId="urn:microsoft.com/office/officeart/2008/layout/LinedList"/>
    <dgm:cxn modelId="{F4C89911-B5AB-4060-AB67-0F65ABCFAF96}" type="presParOf" srcId="{F0B2EB77-4260-4362-B429-1558E9215B83}" destId="{786D27D4-AB8D-445B-B405-8D64A0212DA4}" srcOrd="0" destOrd="0" presId="urn:microsoft.com/office/officeart/2008/layout/LinedList"/>
    <dgm:cxn modelId="{B9E94037-B988-4BF4-B912-1807911811F7}" type="presParOf" srcId="{F0B2EB77-4260-4362-B429-1558E9215B83}" destId="{C35594DD-94D2-46A9-B56C-A8554323074E}" srcOrd="1" destOrd="0" presId="urn:microsoft.com/office/officeart/2008/layout/LinedList"/>
    <dgm:cxn modelId="{BDB6E601-0A96-4EDC-8AD3-0840B8ED0C4F}" type="presParOf" srcId="{F0B2EB77-4260-4362-B429-1558E9215B83}" destId="{86AF6591-C7F4-413F-BD8F-B2B9B2BCDC40}" srcOrd="2" destOrd="0" presId="urn:microsoft.com/office/officeart/2008/layout/LinedList"/>
    <dgm:cxn modelId="{48EDE462-600F-4237-8355-6BF4912161A6}" type="presParOf" srcId="{10B3A79C-876C-4176-AAB5-8AE7E7076CE7}" destId="{DEFD1779-67ED-4C0F-8D15-ACE1EC70FD1E}" srcOrd="5" destOrd="0" presId="urn:microsoft.com/office/officeart/2008/layout/LinedList"/>
    <dgm:cxn modelId="{069A9C6F-A441-4043-B333-E7850E462E0E}" type="presParOf" srcId="{10B3A79C-876C-4176-AAB5-8AE7E7076CE7}" destId="{F5A50A25-BAED-4435-9268-508E07FAD2D4}" srcOrd="6" destOrd="0" presId="urn:microsoft.com/office/officeart/2008/layout/LinedList"/>
    <dgm:cxn modelId="{9440442B-6C0A-4AEC-AF2C-0B29F3245285}" type="presParOf" srcId="{10B3A79C-876C-4176-AAB5-8AE7E7076CE7}" destId="{B704054F-6EC5-4D7D-B161-CFA822398621}" srcOrd="7" destOrd="0" presId="urn:microsoft.com/office/officeart/2008/layout/LinedList"/>
    <dgm:cxn modelId="{88EC665D-576C-4CE3-BC76-4438C3BD08D6}" type="presParOf" srcId="{B704054F-6EC5-4D7D-B161-CFA822398621}" destId="{A6675B42-ABA7-432C-A8DB-B4500724DFBA}" srcOrd="0" destOrd="0" presId="urn:microsoft.com/office/officeart/2008/layout/LinedList"/>
    <dgm:cxn modelId="{AA940C3D-9E82-488F-A50D-F2977B93EC57}" type="presParOf" srcId="{B704054F-6EC5-4D7D-B161-CFA822398621}" destId="{3A5473BA-6CFE-4B4C-BF1E-0086A0A2E149}" srcOrd="1" destOrd="0" presId="urn:microsoft.com/office/officeart/2008/layout/LinedList"/>
    <dgm:cxn modelId="{2A67F217-A1E0-41C1-B5BD-8A820FCE86DE}" type="presParOf" srcId="{B704054F-6EC5-4D7D-B161-CFA822398621}" destId="{AA42458B-B5D2-448A-8668-82BAB1E11987}" srcOrd="2" destOrd="0" presId="urn:microsoft.com/office/officeart/2008/layout/LinedList"/>
    <dgm:cxn modelId="{8FEE639C-321B-4EBA-B40C-41967DA8FDAC}" type="presParOf" srcId="{10B3A79C-876C-4176-AAB5-8AE7E7076CE7}" destId="{B4336FB5-7D4F-4FF2-ADB4-445571194D32}" srcOrd="8" destOrd="0" presId="urn:microsoft.com/office/officeart/2008/layout/LinedList"/>
    <dgm:cxn modelId="{9A08941C-BCA1-4C8B-991A-5C7429D87FAA}" type="presParOf" srcId="{10B3A79C-876C-4176-AAB5-8AE7E7076CE7}" destId="{90C0CA4B-052A-4C55-A5FA-BEABBAF02FC4}" srcOrd="9" destOrd="0" presId="urn:microsoft.com/office/officeart/2008/layout/LinedList"/>
    <dgm:cxn modelId="{AAF104E0-D271-4FD8-8F10-5925602A85A6}" type="presParOf" srcId="{27824AF9-B925-4660-BAE2-94E5292645A9}" destId="{B4ED6270-0F1A-40D4-B337-6229F3370885}" srcOrd="2" destOrd="0" presId="urn:microsoft.com/office/officeart/2008/layout/LinedList"/>
    <dgm:cxn modelId="{0B67FBBC-71C7-417B-BD61-57BC90F964B4}" type="presParOf" srcId="{27824AF9-B925-4660-BAE2-94E5292645A9}" destId="{9ECDD2AA-04AA-491D-B772-9389FF64C8A9}" srcOrd="3" destOrd="0" presId="urn:microsoft.com/office/officeart/2008/layout/LinedList"/>
    <dgm:cxn modelId="{333CA87A-DA96-49EF-A9BD-B1B5F9378580}" type="presParOf" srcId="{9ECDD2AA-04AA-491D-B772-9389FF64C8A9}" destId="{B4BA5EB3-EF5F-4F17-8771-02501A5C7F8C}" srcOrd="0" destOrd="0" presId="urn:microsoft.com/office/officeart/2008/layout/LinedList"/>
    <dgm:cxn modelId="{C164E50C-9B98-410A-924D-27619B5A96FC}" type="presParOf" srcId="{9ECDD2AA-04AA-491D-B772-9389FF64C8A9}" destId="{D26F4DAF-7EED-43C8-AA12-22DF46DE2C1A}" srcOrd="1" destOrd="0" presId="urn:microsoft.com/office/officeart/2008/layout/LinedList"/>
    <dgm:cxn modelId="{496857E6-AD57-4F34-9842-12A39F97F24B}" type="presParOf" srcId="{D26F4DAF-7EED-43C8-AA12-22DF46DE2C1A}" destId="{04939F08-1D5F-4BBD-A142-A4F41F6F209C}" srcOrd="0" destOrd="0" presId="urn:microsoft.com/office/officeart/2008/layout/LinedList"/>
    <dgm:cxn modelId="{F7C42D2E-351E-4812-A876-03726638126F}" type="presParOf" srcId="{D26F4DAF-7EED-43C8-AA12-22DF46DE2C1A}" destId="{D0914415-5039-4CD9-BD3E-1AB26EA94A24}" srcOrd="1" destOrd="0" presId="urn:microsoft.com/office/officeart/2008/layout/LinedList"/>
    <dgm:cxn modelId="{DE7F7455-80F1-45F5-B96A-F9675DD37C86}" type="presParOf" srcId="{D0914415-5039-4CD9-BD3E-1AB26EA94A24}" destId="{32C79A57-09FA-4602-B111-93428D76EE9D}" srcOrd="0" destOrd="0" presId="urn:microsoft.com/office/officeart/2008/layout/LinedList"/>
    <dgm:cxn modelId="{3017D84C-EAD5-4C5B-B41F-6EB73AC82950}" type="presParOf" srcId="{D0914415-5039-4CD9-BD3E-1AB26EA94A24}" destId="{6DCE14EC-8C42-4247-89F2-21053426428E}" srcOrd="1" destOrd="0" presId="urn:microsoft.com/office/officeart/2008/layout/LinedList"/>
    <dgm:cxn modelId="{87EC22D7-B563-4BFC-90DA-97716E950F5D}" type="presParOf" srcId="{D0914415-5039-4CD9-BD3E-1AB26EA94A24}" destId="{7693AA73-0F2E-431C-9B11-A350E1B54FB2}" srcOrd="2" destOrd="0" presId="urn:microsoft.com/office/officeart/2008/layout/LinedList"/>
    <dgm:cxn modelId="{BE86DDFF-65F7-4035-A199-D0BD12EAD1A0}" type="presParOf" srcId="{D26F4DAF-7EED-43C8-AA12-22DF46DE2C1A}" destId="{0B365A2A-5430-4C1F-A31E-DAA475890A90}" srcOrd="2" destOrd="0" presId="urn:microsoft.com/office/officeart/2008/layout/LinedList"/>
    <dgm:cxn modelId="{5AEC981A-763D-4F5B-B0BC-733A77E65455}" type="presParOf" srcId="{D26F4DAF-7EED-43C8-AA12-22DF46DE2C1A}" destId="{E399D78F-5189-4EE0-8703-5247854AA3F1}" srcOrd="3" destOrd="0" presId="urn:microsoft.com/office/officeart/2008/layout/LinedList"/>
    <dgm:cxn modelId="{E61CB8C2-292E-4F7F-B1BA-3F23B7E121F0}" type="presParOf" srcId="{D26F4DAF-7EED-43C8-AA12-22DF46DE2C1A}" destId="{35D15576-50FC-4FC9-B8FA-33E6E50FC388}" srcOrd="4" destOrd="0" presId="urn:microsoft.com/office/officeart/2008/layout/LinedList"/>
    <dgm:cxn modelId="{5717A286-CF59-4609-849C-A1398F0C42DC}" type="presParOf" srcId="{35D15576-50FC-4FC9-B8FA-33E6E50FC388}" destId="{8684CC33-1ECF-4DD5-99D2-E45D4FF18603}" srcOrd="0" destOrd="0" presId="urn:microsoft.com/office/officeart/2008/layout/LinedList"/>
    <dgm:cxn modelId="{EFADBF4F-10DB-408F-8C2E-8F8914B69D9D}" type="presParOf" srcId="{35D15576-50FC-4FC9-B8FA-33E6E50FC388}" destId="{2354DB4E-EEE5-40C9-99A4-0B2B855C5D72}" srcOrd="1" destOrd="0" presId="urn:microsoft.com/office/officeart/2008/layout/LinedList"/>
    <dgm:cxn modelId="{34735B4E-8E58-4C8B-BA1E-CC9A90691309}" type="presParOf" srcId="{35D15576-50FC-4FC9-B8FA-33E6E50FC388}" destId="{FDC6B01E-CC04-4A17-BC3D-FABE9AD93B38}" srcOrd="2" destOrd="0" presId="urn:microsoft.com/office/officeart/2008/layout/LinedList"/>
    <dgm:cxn modelId="{1DEA9788-93B3-403E-BCA0-80DB0532B097}" type="presParOf" srcId="{D26F4DAF-7EED-43C8-AA12-22DF46DE2C1A}" destId="{BA0B8F0D-4A19-4249-8049-15BAFD1C7D3A}" srcOrd="5" destOrd="0" presId="urn:microsoft.com/office/officeart/2008/layout/LinedList"/>
    <dgm:cxn modelId="{6EDDB5C8-2005-4DA4-A5C9-802594A8592E}" type="presParOf" srcId="{D26F4DAF-7EED-43C8-AA12-22DF46DE2C1A}" destId="{9F681B4F-BBA1-44C7-800A-C48B1EB3CC08}" srcOrd="6" destOrd="0" presId="urn:microsoft.com/office/officeart/2008/layout/LinedList"/>
    <dgm:cxn modelId="{EEC14881-7301-458A-A0E7-FB98415C6BEE}" type="presParOf" srcId="{D26F4DAF-7EED-43C8-AA12-22DF46DE2C1A}" destId="{B3BC8AD3-B290-493F-A73D-B58B6EBBD189}" srcOrd="7" destOrd="0" presId="urn:microsoft.com/office/officeart/2008/layout/LinedList"/>
    <dgm:cxn modelId="{18E09B22-E686-420C-B07D-C83C806948A9}" type="presParOf" srcId="{B3BC8AD3-B290-493F-A73D-B58B6EBBD189}" destId="{27B73066-171B-4A5C-886B-130DB50E648B}" srcOrd="0" destOrd="0" presId="urn:microsoft.com/office/officeart/2008/layout/LinedList"/>
    <dgm:cxn modelId="{E1FD40AF-548B-4B29-979C-70BF20C13C8A}" type="presParOf" srcId="{B3BC8AD3-B290-493F-A73D-B58B6EBBD189}" destId="{80BEF68E-B5F5-4702-8097-352D211B77F8}" srcOrd="1" destOrd="0" presId="urn:microsoft.com/office/officeart/2008/layout/LinedList"/>
    <dgm:cxn modelId="{83625283-F3D4-4CE4-91CB-22AA9D1E975F}" type="presParOf" srcId="{B3BC8AD3-B290-493F-A73D-B58B6EBBD189}" destId="{6049BB66-D3F6-446B-B34C-F6BB38C1D52F}" srcOrd="2" destOrd="0" presId="urn:microsoft.com/office/officeart/2008/layout/LinedList"/>
    <dgm:cxn modelId="{A05D581A-9153-4C54-AB16-4A024FA13EBC}" type="presParOf" srcId="{D26F4DAF-7EED-43C8-AA12-22DF46DE2C1A}" destId="{01487F4D-EF82-4509-9777-4C522DEE1AE5}" srcOrd="8" destOrd="0" presId="urn:microsoft.com/office/officeart/2008/layout/LinedList"/>
    <dgm:cxn modelId="{B8D8F040-1293-4B63-B336-DC84D5639F30}" type="presParOf" srcId="{D26F4DAF-7EED-43C8-AA12-22DF46DE2C1A}" destId="{F895E44F-0D7B-464A-AA70-DC684011D199}"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562FE0-706A-4791-B293-33E20D9C795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019A5C73-2A2D-4311-B397-9C8E3496966C}">
          <dgm:prSet/>
          <dgm:spPr/>
          <dgm:t>
            <a:bodyPr/>
            <a:lstStyle/>
            <a:p>
              <a:pPr rtl="0"/>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dirty="0"/>
            </a:p>
          </dgm:t>
        </dgm:pt>
      </mc:Choice>
      <mc:Fallback xmlns="">
        <dgm:pt modelId="{019A5C73-2A2D-4311-B397-9C8E3496966C}">
          <dgm:prSet/>
          <dgm:spPr/>
          <dgm:t>
            <a:bodyPr/>
            <a:lstStyle/>
            <a:p>
              <a:pPr rtl="0"/>
              <a:r>
                <a:rPr lang="en-US" i="0" smtClean="0">
                  <a:latin typeface="Cambria Math" panose="02040503050406030204" pitchFamily="18" charset="0"/>
                </a:rPr>
                <a:t>(</a:t>
              </a:r>
              <a:r>
                <a:rPr lang="en-US" b="0" i="0" smtClean="0">
                  <a:latin typeface="Cambria Math" panose="02040503050406030204" pitchFamily="18" charset="0"/>
                </a:rPr>
                <a:t>𝑦_𝑖 ) ̂= 𝑏_0+ 𝑏_1 𝑥_𝑖</a:t>
              </a:r>
              <a:endParaRPr lang="en-US" dirty="0"/>
            </a:p>
          </dgm:t>
        </dgm:pt>
      </mc:Fallback>
    </mc:AlternateContent>
    <dgm:pt modelId="{955B1FB9-F0A5-41D6-91EE-E4DA15D27B04}" type="parTrans" cxnId="{6D93A2AC-F255-4136-A7B6-30C1F591D2B4}">
      <dgm:prSet/>
      <dgm:spPr/>
      <dgm:t>
        <a:bodyPr/>
        <a:lstStyle/>
        <a:p>
          <a:endParaRPr lang="en-US"/>
        </a:p>
      </dgm:t>
    </dgm:pt>
    <dgm:pt modelId="{A1AF5FC1-6D6C-4B17-82AF-EC9DEC7A6FCC}" type="sibTrans" cxnId="{6D93A2AC-F255-4136-A7B6-30C1F591D2B4}">
      <dgm:prSet/>
      <dgm:spPr/>
      <dgm:t>
        <a:bodyPr/>
        <a:lstStyle/>
        <a:p>
          <a:endParaRPr lang="en-US"/>
        </a:p>
      </dgm:t>
    </dgm:pt>
    <mc:AlternateContent xmlns:mc="http://schemas.openxmlformats.org/markup-compatibility/2006" xmlns:a14="http://schemas.microsoft.com/office/drawing/2010/main">
      <mc:Choice Requires="a14">
        <dgm:pt modelId="{F2DED6DD-E933-4499-9302-6B42C46DE216}">
          <dgm:prSet/>
          <dgm:spPr/>
          <dgm:t>
            <a:bodyPr/>
            <a:lstStyle/>
            <a:p>
              <a:pPr rtl="0"/>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smtClean="0"/>
                <a:t> is the predicted value of the dependent variable </a:t>
              </a:r>
              <a:r>
                <a:rPr lang="ko-KR" altLang="en-US" dirty="0" smtClean="0"/>
                <a:t>종속변수의 예측값</a:t>
              </a:r>
              <a:endParaRPr lang="en-US" dirty="0"/>
            </a:p>
          </dgm:t>
        </dgm:pt>
      </mc:Choice>
      <mc:Fallback xmlns="">
        <dgm:pt modelId="{F2DED6DD-E933-4499-9302-6B42C46DE216}">
          <dgm:prSet/>
          <dgm:spPr/>
          <dgm:t>
            <a:bodyPr/>
            <a:lstStyle/>
            <a:p>
              <a:pPr rtl="0"/>
              <a:r>
                <a:rPr lang="en-US" i="0" smtClean="0">
                  <a:latin typeface="Cambria Math" panose="02040503050406030204" pitchFamily="18" charset="0"/>
                </a:rPr>
                <a:t>(</a:t>
              </a:r>
              <a:r>
                <a:rPr lang="en-US" b="0" i="0" smtClean="0">
                  <a:latin typeface="Cambria Math" panose="02040503050406030204" pitchFamily="18" charset="0"/>
                </a:rPr>
                <a:t>𝑦_𝑖 ) ̂</a:t>
              </a:r>
              <a:r>
                <a:rPr lang="en-US" dirty="0" smtClean="0"/>
                <a:t> is the predicted value of the dependent </a:t>
              </a:r>
              <a:r>
                <a:rPr lang="en-US" dirty="0" smtClean="0"/>
                <a:t>variable </a:t>
              </a:r>
              <a:r>
                <a:rPr lang="ko-KR" altLang="en-US" dirty="0" smtClean="0"/>
                <a:t>종속변수의 예측값</a:t>
              </a:r>
              <a:endParaRPr lang="en-US" dirty="0"/>
            </a:p>
          </dgm:t>
        </dgm:pt>
      </mc:Fallback>
    </mc:AlternateContent>
    <dgm:pt modelId="{F702DFE1-5276-46C8-8C20-2B26FA4CAAA6}" type="parTrans" cxnId="{0021142C-DC51-43E7-AE8A-960CD0CAC55C}">
      <dgm:prSet/>
      <dgm:spPr/>
      <dgm:t>
        <a:bodyPr/>
        <a:lstStyle/>
        <a:p>
          <a:endParaRPr lang="en-US"/>
        </a:p>
      </dgm:t>
    </dgm:pt>
    <dgm:pt modelId="{98D014C3-9089-4596-9F02-A37C21F3F13A}" type="sibTrans" cxnId="{0021142C-DC51-43E7-AE8A-960CD0CAC55C}">
      <dgm:prSet/>
      <dgm:spPr/>
      <dgm:t>
        <a:bodyPr/>
        <a:lstStyle/>
        <a:p>
          <a:endParaRPr lang="en-US"/>
        </a:p>
      </dgm:t>
    </dgm:pt>
    <mc:AlternateContent xmlns:mc="http://schemas.openxmlformats.org/markup-compatibility/2006" xmlns:a14="http://schemas.microsoft.com/office/drawing/2010/main">
      <mc:Choice Requires="a14">
        <dgm:pt modelId="{2AFC4DA0-80C1-44F8-8924-5ED1667FB616}">
          <dgm:prSet/>
          <dgm:spPr/>
          <dgm:t>
            <a:bodyPr/>
            <a:lstStyle/>
            <a:p>
              <a:pPr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smtClean="0"/>
                <a:t> is the </a:t>
              </a:r>
              <a14:m>
                <m:oMath xmlns:m="http://schemas.openxmlformats.org/officeDocument/2006/math">
                  <m:r>
                    <a:rPr lang="en-US" b="0" i="1" smtClean="0">
                      <a:latin typeface="Cambria Math" panose="02040503050406030204" pitchFamily="18" charset="0"/>
                    </a:rPr>
                    <m:t>𝑦</m:t>
                  </m:r>
                </m:oMath>
              </a14:m>
              <a:r>
                <a:rPr lang="en-US" dirty="0" smtClean="0"/>
                <a:t>-intercept y</a:t>
              </a:r>
              <a:r>
                <a:rPr lang="ko-KR" altLang="en-US" dirty="0" smtClean="0"/>
                <a:t>절편</a:t>
              </a:r>
              <a:endParaRPr lang="en-US" dirty="0"/>
            </a:p>
          </dgm:t>
        </dgm:pt>
      </mc:Choice>
      <mc:Fallback xmlns="">
        <dgm:pt modelId="{2AFC4DA0-80C1-44F8-8924-5ED1667FB616}">
          <dgm:prSet/>
          <dgm:spPr/>
          <dgm:t>
            <a:bodyPr/>
            <a:lstStyle/>
            <a:p>
              <a:pPr rtl="0"/>
              <a:r>
                <a:rPr lang="en-US" b="0" i="0" smtClean="0">
                  <a:latin typeface="Cambria Math" panose="02040503050406030204" pitchFamily="18" charset="0"/>
                </a:rPr>
                <a:t>𝑏_0</a:t>
              </a:r>
              <a:r>
                <a:rPr lang="en-US" dirty="0" smtClean="0"/>
                <a:t> is the </a:t>
              </a:r>
              <a:r>
                <a:rPr lang="en-US" b="0" i="0" smtClean="0">
                  <a:latin typeface="Cambria Math" panose="02040503050406030204" pitchFamily="18" charset="0"/>
                </a:rPr>
                <a:t>𝑦</a:t>
              </a:r>
              <a:r>
                <a:rPr lang="en-US" dirty="0" smtClean="0"/>
                <a:t>-</a:t>
              </a:r>
              <a:r>
                <a:rPr lang="en-US" dirty="0" smtClean="0"/>
                <a:t>intercept y</a:t>
              </a:r>
              <a:r>
                <a:rPr lang="ko-KR" altLang="en-US" dirty="0" smtClean="0"/>
                <a:t>절편</a:t>
              </a:r>
              <a:endParaRPr lang="en-US" dirty="0"/>
            </a:p>
          </dgm:t>
        </dgm:pt>
      </mc:Fallback>
    </mc:AlternateContent>
    <dgm:pt modelId="{4B09C598-1884-42BC-948D-43288C3D5EE9}" type="parTrans" cxnId="{30071A76-FE36-4978-9041-AC358C62D841}">
      <dgm:prSet/>
      <dgm:spPr/>
      <dgm:t>
        <a:bodyPr/>
        <a:lstStyle/>
        <a:p>
          <a:endParaRPr lang="en-US"/>
        </a:p>
      </dgm:t>
    </dgm:pt>
    <dgm:pt modelId="{0BD8BF9B-4D2C-44C8-8500-21A8DE271A0E}" type="sibTrans" cxnId="{30071A76-FE36-4978-9041-AC358C62D841}">
      <dgm:prSet/>
      <dgm:spPr/>
      <dgm:t>
        <a:bodyPr/>
        <a:lstStyle/>
        <a:p>
          <a:endParaRPr lang="en-US"/>
        </a:p>
      </dgm:t>
    </dgm:pt>
    <mc:AlternateContent xmlns:mc="http://schemas.openxmlformats.org/markup-compatibility/2006" xmlns:a14="http://schemas.microsoft.com/office/drawing/2010/main">
      <mc:Choice Requires="a14">
        <dgm:pt modelId="{3AE7E9ED-C9FE-4A18-81B0-FF7DC657B506}">
          <dgm:prSet/>
          <dgm:spPr/>
          <dgm:t>
            <a:bodyPr/>
            <a:lstStyle/>
            <a:p>
              <a:pPr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is the independent variable </a:t>
              </a:r>
              <a:r>
                <a:rPr lang="ko-KR" altLang="en-US" dirty="0" smtClean="0"/>
                <a:t>독립변수</a:t>
              </a:r>
              <a:endParaRPr lang="en-US" dirty="0"/>
            </a:p>
          </dgm:t>
        </dgm:pt>
      </mc:Choice>
      <mc:Fallback xmlns="">
        <dgm:pt modelId="{3AE7E9ED-C9FE-4A18-81B0-FF7DC657B506}">
          <dgm:prSet/>
          <dgm:spPr/>
          <dgm:t>
            <a:bodyPr/>
            <a:lstStyle/>
            <a:p>
              <a:pPr rtl="0"/>
              <a:r>
                <a:rPr lang="en-US" b="0" i="0" smtClean="0">
                  <a:latin typeface="Cambria Math" panose="02040503050406030204" pitchFamily="18" charset="0"/>
                </a:rPr>
                <a:t>𝑥_𝑖</a:t>
              </a:r>
              <a:r>
                <a:rPr lang="en-US" dirty="0" smtClean="0"/>
                <a:t> is the independent </a:t>
              </a:r>
              <a:r>
                <a:rPr lang="en-US" dirty="0" smtClean="0"/>
                <a:t>variable </a:t>
              </a:r>
              <a:r>
                <a:rPr lang="ko-KR" altLang="en-US" dirty="0" smtClean="0"/>
                <a:t>독립변수</a:t>
              </a:r>
              <a:endParaRPr lang="en-US" dirty="0"/>
            </a:p>
          </dgm:t>
        </dgm:pt>
      </mc:Fallback>
    </mc:AlternateContent>
    <dgm:pt modelId="{2CFA1E6F-7791-4FD3-A8E6-12F0A042978E}" type="parTrans" cxnId="{229AFBDE-D88D-4747-A7BA-2380D6AD8AB6}">
      <dgm:prSet/>
      <dgm:spPr/>
      <dgm:t>
        <a:bodyPr/>
        <a:lstStyle/>
        <a:p>
          <a:endParaRPr lang="en-US"/>
        </a:p>
      </dgm:t>
    </dgm:pt>
    <dgm:pt modelId="{1B41343D-04C1-4DBB-8887-469AEAE60A29}" type="sibTrans" cxnId="{229AFBDE-D88D-4747-A7BA-2380D6AD8AB6}">
      <dgm:prSet/>
      <dgm:spPr/>
      <dgm:t>
        <a:bodyPr/>
        <a:lstStyle/>
        <a:p>
          <a:endParaRPr lang="en-US"/>
        </a:p>
      </dgm:t>
    </dgm:pt>
    <mc:AlternateContent xmlns:mc="http://schemas.openxmlformats.org/markup-compatibility/2006" xmlns:a14="http://schemas.microsoft.com/office/drawing/2010/main">
      <mc:Choice Requires="a14">
        <dgm:pt modelId="{55DD0654-0753-45BD-9671-C7C4853579BB}">
          <dgm:prSet/>
          <dgm:spPr/>
          <dgm:t>
            <a:bodyPr/>
            <a:lstStyle/>
            <a:p>
              <a:pPr rtl="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smtClean="0"/>
                <a:t> is the slope </a:t>
              </a:r>
              <a:r>
                <a:rPr lang="ko-KR" altLang="en-US" dirty="0" smtClean="0"/>
                <a:t>기울기</a:t>
              </a:r>
              <a:endParaRPr lang="en-US" dirty="0"/>
            </a:p>
          </dgm:t>
        </dgm:pt>
      </mc:Choice>
      <mc:Fallback xmlns="">
        <dgm:pt modelId="{55DD0654-0753-45BD-9671-C7C4853579BB}">
          <dgm:prSet/>
          <dgm:spPr/>
          <dgm:t>
            <a:bodyPr/>
            <a:lstStyle/>
            <a:p>
              <a:pPr rtl="0"/>
              <a:r>
                <a:rPr lang="en-US" b="0" i="0" smtClean="0">
                  <a:latin typeface="Cambria Math" panose="02040503050406030204" pitchFamily="18" charset="0"/>
                </a:rPr>
                <a:t>𝑏_1</a:t>
              </a:r>
              <a:r>
                <a:rPr lang="en-US" dirty="0" smtClean="0"/>
                <a:t> is the </a:t>
              </a:r>
              <a:r>
                <a:rPr lang="en-US" dirty="0" smtClean="0"/>
                <a:t>slope </a:t>
              </a:r>
              <a:r>
                <a:rPr lang="ko-KR" altLang="en-US" dirty="0" smtClean="0"/>
                <a:t>기울기</a:t>
              </a:r>
              <a:endParaRPr lang="en-US" dirty="0"/>
            </a:p>
          </dgm:t>
        </dgm:pt>
      </mc:Fallback>
    </mc:AlternateContent>
    <dgm:pt modelId="{1FA31363-1E2F-4F1D-AEE8-4E724B506CC9}" type="parTrans" cxnId="{C39D9991-2B33-473A-BCB5-D5385DBA19C5}">
      <dgm:prSet/>
      <dgm:spPr/>
      <dgm:t>
        <a:bodyPr/>
        <a:lstStyle/>
        <a:p>
          <a:endParaRPr lang="en-US"/>
        </a:p>
      </dgm:t>
    </dgm:pt>
    <dgm:pt modelId="{9C282A97-F68B-4017-A6E0-C98CDBA831C1}" type="sibTrans" cxnId="{C39D9991-2B33-473A-BCB5-D5385DBA19C5}">
      <dgm:prSet/>
      <dgm:spPr/>
      <dgm:t>
        <a:bodyPr/>
        <a:lstStyle/>
        <a:p>
          <a:endParaRPr lang="en-US"/>
        </a:p>
      </dgm:t>
    </dgm:pt>
    <dgm:pt modelId="{445EFE54-DF8E-4E7E-93FB-12867CCF546E}" type="pres">
      <dgm:prSet presAssocID="{F4562FE0-706A-4791-B293-33E20D9C7951}" presName="linear" presStyleCnt="0">
        <dgm:presLayoutVars>
          <dgm:animLvl val="lvl"/>
          <dgm:resizeHandles val="exact"/>
        </dgm:presLayoutVars>
      </dgm:prSet>
      <dgm:spPr/>
      <dgm:t>
        <a:bodyPr/>
        <a:lstStyle/>
        <a:p>
          <a:endParaRPr lang="en-US"/>
        </a:p>
      </dgm:t>
    </dgm:pt>
    <dgm:pt modelId="{7115CB5F-F523-4BE4-9E0D-2A7F6531CD2E}" type="pres">
      <dgm:prSet presAssocID="{019A5C73-2A2D-4311-B397-9C8E3496966C}" presName="parentText" presStyleLbl="node1" presStyleIdx="0" presStyleCnt="1">
        <dgm:presLayoutVars>
          <dgm:chMax val="0"/>
          <dgm:bulletEnabled val="1"/>
        </dgm:presLayoutVars>
      </dgm:prSet>
      <dgm:spPr/>
      <dgm:t>
        <a:bodyPr/>
        <a:lstStyle/>
        <a:p>
          <a:endParaRPr lang="en-US"/>
        </a:p>
      </dgm:t>
    </dgm:pt>
    <dgm:pt modelId="{9F8DC254-219C-4C5C-861E-B35F1669AD40}" type="pres">
      <dgm:prSet presAssocID="{019A5C73-2A2D-4311-B397-9C8E3496966C}" presName="childText" presStyleLbl="revTx" presStyleIdx="0" presStyleCnt="1">
        <dgm:presLayoutVars>
          <dgm:bulletEnabled val="1"/>
        </dgm:presLayoutVars>
      </dgm:prSet>
      <dgm:spPr/>
      <dgm:t>
        <a:bodyPr/>
        <a:lstStyle/>
        <a:p>
          <a:endParaRPr lang="en-US"/>
        </a:p>
      </dgm:t>
    </dgm:pt>
  </dgm:ptLst>
  <dgm:cxnLst>
    <dgm:cxn modelId="{9AB32E84-66CD-4C58-AA0D-3D3246C991C6}" type="presOf" srcId="{F2DED6DD-E933-4499-9302-6B42C46DE216}" destId="{9F8DC254-219C-4C5C-861E-B35F1669AD40}" srcOrd="0" destOrd="0" presId="urn:microsoft.com/office/officeart/2005/8/layout/vList2"/>
    <dgm:cxn modelId="{9B818AE5-3C20-4048-B869-526B6648A9A1}" type="presOf" srcId="{55DD0654-0753-45BD-9671-C7C4853579BB}" destId="{9F8DC254-219C-4C5C-861E-B35F1669AD40}" srcOrd="0" destOrd="2" presId="urn:microsoft.com/office/officeart/2005/8/layout/vList2"/>
    <dgm:cxn modelId="{C39D9991-2B33-473A-BCB5-D5385DBA19C5}" srcId="{019A5C73-2A2D-4311-B397-9C8E3496966C}" destId="{55DD0654-0753-45BD-9671-C7C4853579BB}" srcOrd="2" destOrd="0" parTransId="{1FA31363-1E2F-4F1D-AEE8-4E724B506CC9}" sibTransId="{9C282A97-F68B-4017-A6E0-C98CDBA831C1}"/>
    <dgm:cxn modelId="{9C74540A-0B8C-488E-AE61-E862EAEA5E52}" type="presOf" srcId="{2AFC4DA0-80C1-44F8-8924-5ED1667FB616}" destId="{9F8DC254-219C-4C5C-861E-B35F1669AD40}" srcOrd="0" destOrd="1" presId="urn:microsoft.com/office/officeart/2005/8/layout/vList2"/>
    <dgm:cxn modelId="{0021142C-DC51-43E7-AE8A-960CD0CAC55C}" srcId="{019A5C73-2A2D-4311-B397-9C8E3496966C}" destId="{F2DED6DD-E933-4499-9302-6B42C46DE216}" srcOrd="0" destOrd="0" parTransId="{F702DFE1-5276-46C8-8C20-2B26FA4CAAA6}" sibTransId="{98D014C3-9089-4596-9F02-A37C21F3F13A}"/>
    <dgm:cxn modelId="{A6A486C4-84E2-4547-AE66-434D03AB137C}" type="presOf" srcId="{3AE7E9ED-C9FE-4A18-81B0-FF7DC657B506}" destId="{9F8DC254-219C-4C5C-861E-B35F1669AD40}" srcOrd="0" destOrd="3" presId="urn:microsoft.com/office/officeart/2005/8/layout/vList2"/>
    <dgm:cxn modelId="{229AFBDE-D88D-4747-A7BA-2380D6AD8AB6}" srcId="{019A5C73-2A2D-4311-B397-9C8E3496966C}" destId="{3AE7E9ED-C9FE-4A18-81B0-FF7DC657B506}" srcOrd="3" destOrd="0" parTransId="{2CFA1E6F-7791-4FD3-A8E6-12F0A042978E}" sibTransId="{1B41343D-04C1-4DBB-8887-469AEAE60A29}"/>
    <dgm:cxn modelId="{30071A76-FE36-4978-9041-AC358C62D841}" srcId="{019A5C73-2A2D-4311-B397-9C8E3496966C}" destId="{2AFC4DA0-80C1-44F8-8924-5ED1667FB616}" srcOrd="1" destOrd="0" parTransId="{4B09C598-1884-42BC-948D-43288C3D5EE9}" sibTransId="{0BD8BF9B-4D2C-44C8-8500-21A8DE271A0E}"/>
    <dgm:cxn modelId="{ED9D6440-3E96-468A-8E56-CF6846CE03F2}" type="presOf" srcId="{F4562FE0-706A-4791-B293-33E20D9C7951}" destId="{445EFE54-DF8E-4E7E-93FB-12867CCF546E}" srcOrd="0" destOrd="0" presId="urn:microsoft.com/office/officeart/2005/8/layout/vList2"/>
    <dgm:cxn modelId="{6D93A2AC-F255-4136-A7B6-30C1F591D2B4}" srcId="{F4562FE0-706A-4791-B293-33E20D9C7951}" destId="{019A5C73-2A2D-4311-B397-9C8E3496966C}" srcOrd="0" destOrd="0" parTransId="{955B1FB9-F0A5-41D6-91EE-E4DA15D27B04}" sibTransId="{A1AF5FC1-6D6C-4B17-82AF-EC9DEC7A6FCC}"/>
    <dgm:cxn modelId="{3F63C3E1-3AAD-4AE5-ADDB-841C3E908CB3}" type="presOf" srcId="{019A5C73-2A2D-4311-B397-9C8E3496966C}" destId="{7115CB5F-F523-4BE4-9E0D-2A7F6531CD2E}" srcOrd="0" destOrd="0" presId="urn:microsoft.com/office/officeart/2005/8/layout/vList2"/>
    <dgm:cxn modelId="{7A491675-4FDF-434D-A4EB-D1699F13CB23}" type="presParOf" srcId="{445EFE54-DF8E-4E7E-93FB-12867CCF546E}" destId="{7115CB5F-F523-4BE4-9E0D-2A7F6531CD2E}" srcOrd="0" destOrd="0" presId="urn:microsoft.com/office/officeart/2005/8/layout/vList2"/>
    <dgm:cxn modelId="{DA6D86B3-1020-4CEB-9A39-91A94485350F}" type="presParOf" srcId="{445EFE54-DF8E-4E7E-93FB-12867CCF546E}" destId="{9F8DC254-219C-4C5C-861E-B35F1669AD4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62FE0-706A-4791-B293-33E20D9C795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9A5C73-2A2D-4311-B397-9C8E3496966C}">
      <dgm:prSet/>
      <dgm:spPr>
        <a:blipFill>
          <a:blip xmlns:r="http://schemas.openxmlformats.org/officeDocument/2006/relationships" r:embed="rId1"/>
          <a:stretch>
            <a:fillRect/>
          </a:stretch>
        </a:blipFill>
      </dgm:spPr>
      <dgm:t>
        <a:bodyPr/>
        <a:lstStyle/>
        <a:p>
          <a:r>
            <a:rPr lang="en-US">
              <a:noFill/>
            </a:rPr>
            <a:t> </a:t>
          </a:r>
        </a:p>
      </dgm:t>
    </dgm:pt>
    <dgm:pt modelId="{955B1FB9-F0A5-41D6-91EE-E4DA15D27B04}" type="parTrans" cxnId="{6D93A2AC-F255-4136-A7B6-30C1F591D2B4}">
      <dgm:prSet/>
      <dgm:spPr/>
      <dgm:t>
        <a:bodyPr/>
        <a:lstStyle/>
        <a:p>
          <a:endParaRPr lang="en-US"/>
        </a:p>
      </dgm:t>
    </dgm:pt>
    <dgm:pt modelId="{A1AF5FC1-6D6C-4B17-82AF-EC9DEC7A6FCC}" type="sibTrans" cxnId="{6D93A2AC-F255-4136-A7B6-30C1F591D2B4}">
      <dgm:prSet/>
      <dgm:spPr/>
      <dgm:t>
        <a:bodyPr/>
        <a:lstStyle/>
        <a:p>
          <a:endParaRPr lang="en-US"/>
        </a:p>
      </dgm:t>
    </dgm:pt>
    <dgm:pt modelId="{F2DED6DD-E933-4499-9302-6B42C46DE216}">
      <dgm:prSet/>
      <dgm:spPr>
        <a:blipFill>
          <a:blip xmlns:r="http://schemas.openxmlformats.org/officeDocument/2006/relationships" r:embed="rId2"/>
          <a:stretch>
            <a:fillRect t="-3509" b="-8480"/>
          </a:stretch>
        </a:blipFill>
      </dgm:spPr>
      <dgm:t>
        <a:bodyPr/>
        <a:lstStyle/>
        <a:p>
          <a:r>
            <a:rPr lang="en-US">
              <a:noFill/>
            </a:rPr>
            <a:t> </a:t>
          </a:r>
        </a:p>
      </dgm:t>
    </dgm:pt>
    <dgm:pt modelId="{F702DFE1-5276-46C8-8C20-2B26FA4CAAA6}" type="parTrans" cxnId="{0021142C-DC51-43E7-AE8A-960CD0CAC55C}">
      <dgm:prSet/>
      <dgm:spPr/>
      <dgm:t>
        <a:bodyPr/>
        <a:lstStyle/>
        <a:p>
          <a:endParaRPr lang="en-US"/>
        </a:p>
      </dgm:t>
    </dgm:pt>
    <dgm:pt modelId="{98D014C3-9089-4596-9F02-A37C21F3F13A}" type="sibTrans" cxnId="{0021142C-DC51-43E7-AE8A-960CD0CAC55C}">
      <dgm:prSet/>
      <dgm:spPr/>
      <dgm:t>
        <a:bodyPr/>
        <a:lstStyle/>
        <a:p>
          <a:endParaRPr lang="en-US"/>
        </a:p>
      </dgm:t>
    </dgm:pt>
    <dgm:pt modelId="{2AFC4DA0-80C1-44F8-8924-5ED1667FB616}">
      <dgm:prSet/>
      <dgm:spPr/>
      <dgm:t>
        <a:bodyPr/>
        <a:lstStyle/>
        <a:p>
          <a:r>
            <a:rPr lang="en-US">
              <a:noFill/>
            </a:rPr>
            <a:t> </a:t>
          </a:r>
        </a:p>
      </dgm:t>
    </dgm:pt>
    <dgm:pt modelId="{4B09C598-1884-42BC-948D-43288C3D5EE9}" type="parTrans" cxnId="{30071A76-FE36-4978-9041-AC358C62D841}">
      <dgm:prSet/>
      <dgm:spPr/>
      <dgm:t>
        <a:bodyPr/>
        <a:lstStyle/>
        <a:p>
          <a:endParaRPr lang="en-US"/>
        </a:p>
      </dgm:t>
    </dgm:pt>
    <dgm:pt modelId="{0BD8BF9B-4D2C-44C8-8500-21A8DE271A0E}" type="sibTrans" cxnId="{30071A76-FE36-4978-9041-AC358C62D841}">
      <dgm:prSet/>
      <dgm:spPr/>
      <dgm:t>
        <a:bodyPr/>
        <a:lstStyle/>
        <a:p>
          <a:endParaRPr lang="en-US"/>
        </a:p>
      </dgm:t>
    </dgm:pt>
    <dgm:pt modelId="{3AE7E9ED-C9FE-4A18-81B0-FF7DC657B506}">
      <dgm:prSet/>
      <dgm:spPr/>
      <dgm:t>
        <a:bodyPr/>
        <a:lstStyle/>
        <a:p>
          <a:r>
            <a:rPr lang="en-US">
              <a:noFill/>
            </a:rPr>
            <a:t> </a:t>
          </a:r>
        </a:p>
      </dgm:t>
    </dgm:pt>
    <dgm:pt modelId="{2CFA1E6F-7791-4FD3-A8E6-12F0A042978E}" type="parTrans" cxnId="{229AFBDE-D88D-4747-A7BA-2380D6AD8AB6}">
      <dgm:prSet/>
      <dgm:spPr/>
      <dgm:t>
        <a:bodyPr/>
        <a:lstStyle/>
        <a:p>
          <a:endParaRPr lang="en-US"/>
        </a:p>
      </dgm:t>
    </dgm:pt>
    <dgm:pt modelId="{1B41343D-04C1-4DBB-8887-469AEAE60A29}" type="sibTrans" cxnId="{229AFBDE-D88D-4747-A7BA-2380D6AD8AB6}">
      <dgm:prSet/>
      <dgm:spPr/>
      <dgm:t>
        <a:bodyPr/>
        <a:lstStyle/>
        <a:p>
          <a:endParaRPr lang="en-US"/>
        </a:p>
      </dgm:t>
    </dgm:pt>
    <dgm:pt modelId="{55DD0654-0753-45BD-9671-C7C4853579BB}">
      <dgm:prSet/>
      <dgm:spPr/>
      <dgm:t>
        <a:bodyPr/>
        <a:lstStyle/>
        <a:p>
          <a:r>
            <a:rPr lang="en-US">
              <a:noFill/>
            </a:rPr>
            <a:t> </a:t>
          </a:r>
        </a:p>
      </dgm:t>
    </dgm:pt>
    <dgm:pt modelId="{1FA31363-1E2F-4F1D-AEE8-4E724B506CC9}" type="parTrans" cxnId="{C39D9991-2B33-473A-BCB5-D5385DBA19C5}">
      <dgm:prSet/>
      <dgm:spPr/>
      <dgm:t>
        <a:bodyPr/>
        <a:lstStyle/>
        <a:p>
          <a:endParaRPr lang="en-US"/>
        </a:p>
      </dgm:t>
    </dgm:pt>
    <dgm:pt modelId="{9C282A97-F68B-4017-A6E0-C98CDBA831C1}" type="sibTrans" cxnId="{C39D9991-2B33-473A-BCB5-D5385DBA19C5}">
      <dgm:prSet/>
      <dgm:spPr/>
      <dgm:t>
        <a:bodyPr/>
        <a:lstStyle/>
        <a:p>
          <a:endParaRPr lang="en-US"/>
        </a:p>
      </dgm:t>
    </dgm:pt>
    <dgm:pt modelId="{445EFE54-DF8E-4E7E-93FB-12867CCF546E}" type="pres">
      <dgm:prSet presAssocID="{F4562FE0-706A-4791-B293-33E20D9C7951}" presName="linear" presStyleCnt="0">
        <dgm:presLayoutVars>
          <dgm:animLvl val="lvl"/>
          <dgm:resizeHandles val="exact"/>
        </dgm:presLayoutVars>
      </dgm:prSet>
      <dgm:spPr/>
      <dgm:t>
        <a:bodyPr/>
        <a:lstStyle/>
        <a:p>
          <a:endParaRPr lang="en-US"/>
        </a:p>
      </dgm:t>
    </dgm:pt>
    <dgm:pt modelId="{7115CB5F-F523-4BE4-9E0D-2A7F6531CD2E}" type="pres">
      <dgm:prSet presAssocID="{019A5C73-2A2D-4311-B397-9C8E3496966C}" presName="parentText" presStyleLbl="node1" presStyleIdx="0" presStyleCnt="1">
        <dgm:presLayoutVars>
          <dgm:chMax val="0"/>
          <dgm:bulletEnabled val="1"/>
        </dgm:presLayoutVars>
      </dgm:prSet>
      <dgm:spPr/>
      <dgm:t>
        <a:bodyPr/>
        <a:lstStyle/>
        <a:p>
          <a:endParaRPr lang="en-US"/>
        </a:p>
      </dgm:t>
    </dgm:pt>
    <dgm:pt modelId="{9F8DC254-219C-4C5C-861E-B35F1669AD40}" type="pres">
      <dgm:prSet presAssocID="{019A5C73-2A2D-4311-B397-9C8E3496966C}" presName="childText" presStyleLbl="revTx" presStyleIdx="0" presStyleCnt="1">
        <dgm:presLayoutVars>
          <dgm:bulletEnabled val="1"/>
        </dgm:presLayoutVars>
      </dgm:prSet>
      <dgm:spPr/>
      <dgm:t>
        <a:bodyPr/>
        <a:lstStyle/>
        <a:p>
          <a:endParaRPr lang="en-US"/>
        </a:p>
      </dgm:t>
    </dgm:pt>
  </dgm:ptLst>
  <dgm:cxnLst>
    <dgm:cxn modelId="{9AB32E84-66CD-4C58-AA0D-3D3246C991C6}" type="presOf" srcId="{F2DED6DD-E933-4499-9302-6B42C46DE216}" destId="{9F8DC254-219C-4C5C-861E-B35F1669AD40}" srcOrd="0" destOrd="0" presId="urn:microsoft.com/office/officeart/2005/8/layout/vList2"/>
    <dgm:cxn modelId="{9B818AE5-3C20-4048-B869-526B6648A9A1}" type="presOf" srcId="{55DD0654-0753-45BD-9671-C7C4853579BB}" destId="{9F8DC254-219C-4C5C-861E-B35F1669AD40}" srcOrd="0" destOrd="2" presId="urn:microsoft.com/office/officeart/2005/8/layout/vList2"/>
    <dgm:cxn modelId="{C39D9991-2B33-473A-BCB5-D5385DBA19C5}" srcId="{019A5C73-2A2D-4311-B397-9C8E3496966C}" destId="{55DD0654-0753-45BD-9671-C7C4853579BB}" srcOrd="2" destOrd="0" parTransId="{1FA31363-1E2F-4F1D-AEE8-4E724B506CC9}" sibTransId="{9C282A97-F68B-4017-A6E0-C98CDBA831C1}"/>
    <dgm:cxn modelId="{9C74540A-0B8C-488E-AE61-E862EAEA5E52}" type="presOf" srcId="{2AFC4DA0-80C1-44F8-8924-5ED1667FB616}" destId="{9F8DC254-219C-4C5C-861E-B35F1669AD40}" srcOrd="0" destOrd="1" presId="urn:microsoft.com/office/officeart/2005/8/layout/vList2"/>
    <dgm:cxn modelId="{0021142C-DC51-43E7-AE8A-960CD0CAC55C}" srcId="{019A5C73-2A2D-4311-B397-9C8E3496966C}" destId="{F2DED6DD-E933-4499-9302-6B42C46DE216}" srcOrd="0" destOrd="0" parTransId="{F702DFE1-5276-46C8-8C20-2B26FA4CAAA6}" sibTransId="{98D014C3-9089-4596-9F02-A37C21F3F13A}"/>
    <dgm:cxn modelId="{A6A486C4-84E2-4547-AE66-434D03AB137C}" type="presOf" srcId="{3AE7E9ED-C9FE-4A18-81B0-FF7DC657B506}" destId="{9F8DC254-219C-4C5C-861E-B35F1669AD40}" srcOrd="0" destOrd="3" presId="urn:microsoft.com/office/officeart/2005/8/layout/vList2"/>
    <dgm:cxn modelId="{229AFBDE-D88D-4747-A7BA-2380D6AD8AB6}" srcId="{019A5C73-2A2D-4311-B397-9C8E3496966C}" destId="{3AE7E9ED-C9FE-4A18-81B0-FF7DC657B506}" srcOrd="3" destOrd="0" parTransId="{2CFA1E6F-7791-4FD3-A8E6-12F0A042978E}" sibTransId="{1B41343D-04C1-4DBB-8887-469AEAE60A29}"/>
    <dgm:cxn modelId="{30071A76-FE36-4978-9041-AC358C62D841}" srcId="{019A5C73-2A2D-4311-B397-9C8E3496966C}" destId="{2AFC4DA0-80C1-44F8-8924-5ED1667FB616}" srcOrd="1" destOrd="0" parTransId="{4B09C598-1884-42BC-948D-43288C3D5EE9}" sibTransId="{0BD8BF9B-4D2C-44C8-8500-21A8DE271A0E}"/>
    <dgm:cxn modelId="{ED9D6440-3E96-468A-8E56-CF6846CE03F2}" type="presOf" srcId="{F4562FE0-706A-4791-B293-33E20D9C7951}" destId="{445EFE54-DF8E-4E7E-93FB-12867CCF546E}" srcOrd="0" destOrd="0" presId="urn:microsoft.com/office/officeart/2005/8/layout/vList2"/>
    <dgm:cxn modelId="{6D93A2AC-F255-4136-A7B6-30C1F591D2B4}" srcId="{F4562FE0-706A-4791-B293-33E20D9C7951}" destId="{019A5C73-2A2D-4311-B397-9C8E3496966C}" srcOrd="0" destOrd="0" parTransId="{955B1FB9-F0A5-41D6-91EE-E4DA15D27B04}" sibTransId="{A1AF5FC1-6D6C-4B17-82AF-EC9DEC7A6FCC}"/>
    <dgm:cxn modelId="{3F63C3E1-3AAD-4AE5-ADDB-841C3E908CB3}" type="presOf" srcId="{019A5C73-2A2D-4311-B397-9C8E3496966C}" destId="{7115CB5F-F523-4BE4-9E0D-2A7F6531CD2E}" srcOrd="0" destOrd="0" presId="urn:microsoft.com/office/officeart/2005/8/layout/vList2"/>
    <dgm:cxn modelId="{7A491675-4FDF-434D-A4EB-D1699F13CB23}" type="presParOf" srcId="{445EFE54-DF8E-4E7E-93FB-12867CCF546E}" destId="{7115CB5F-F523-4BE4-9E0D-2A7F6531CD2E}" srcOrd="0" destOrd="0" presId="urn:microsoft.com/office/officeart/2005/8/layout/vList2"/>
    <dgm:cxn modelId="{DA6D86B3-1020-4CEB-9A39-91A94485350F}" type="presParOf" srcId="{445EFE54-DF8E-4E7E-93FB-12867CCF546E}" destId="{9F8DC254-219C-4C5C-861E-B35F1669AD4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8C3FE4-01D8-4D15-9D6C-B8F127193B7C}"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411662F0-95B1-4A16-B245-7DC8590ABFDD}">
      <dgm:prSet/>
      <dgm:spPr/>
      <dgm:t>
        <a:bodyPr/>
        <a:lstStyle/>
        <a:p>
          <a:pPr rtl="0"/>
          <a:r>
            <a:rPr lang="en-US" b="0" i="0" dirty="0" smtClean="0"/>
            <a:t>Frequency table, histogram, descriptive statistics</a:t>
          </a:r>
          <a:endParaRPr lang="en-US" dirty="0"/>
        </a:p>
      </dgm:t>
    </dgm:pt>
    <dgm:pt modelId="{5A8CCAF8-6E55-41E3-92D3-B8ED3D7B9AEA}" type="parTrans" cxnId="{6AA1DEC6-A933-48D7-B5EF-64565D2F5DD3}">
      <dgm:prSet/>
      <dgm:spPr/>
      <dgm:t>
        <a:bodyPr/>
        <a:lstStyle/>
        <a:p>
          <a:endParaRPr lang="en-US"/>
        </a:p>
      </dgm:t>
    </dgm:pt>
    <dgm:pt modelId="{25F0B820-887E-4A05-9BB8-4D70F5E596B3}" type="sibTrans" cxnId="{6AA1DEC6-A933-48D7-B5EF-64565D2F5DD3}">
      <dgm:prSet/>
      <dgm:spPr/>
      <dgm:t>
        <a:bodyPr/>
        <a:lstStyle/>
        <a:p>
          <a:endParaRPr lang="en-US"/>
        </a:p>
      </dgm:t>
    </dgm:pt>
    <dgm:pt modelId="{CEDA33B8-588C-41BE-BE86-6FBFB66BCB51}">
      <dgm:prSet/>
      <dgm:spPr/>
      <dgm:t>
        <a:bodyPr/>
        <a:lstStyle/>
        <a:p>
          <a:pPr rtl="0"/>
          <a:r>
            <a:rPr lang="en-US" b="0" i="0" dirty="0" smtClean="0"/>
            <a:t>Scatter plot, correlation matrix</a:t>
          </a:r>
          <a:endParaRPr lang="en-US" dirty="0"/>
        </a:p>
      </dgm:t>
    </dgm:pt>
    <dgm:pt modelId="{EF535083-7DBC-41B1-AD48-B46FD6195124}" type="parTrans" cxnId="{B6CC44BC-0254-488D-82B1-202EA6D35E40}">
      <dgm:prSet/>
      <dgm:spPr/>
      <dgm:t>
        <a:bodyPr/>
        <a:lstStyle/>
        <a:p>
          <a:endParaRPr lang="en-US"/>
        </a:p>
      </dgm:t>
    </dgm:pt>
    <dgm:pt modelId="{110F4370-6359-45FE-9872-C810DB45674D}" type="sibTrans" cxnId="{B6CC44BC-0254-488D-82B1-202EA6D35E40}">
      <dgm:prSet/>
      <dgm:spPr/>
      <dgm:t>
        <a:bodyPr/>
        <a:lstStyle/>
        <a:p>
          <a:endParaRPr lang="en-US"/>
        </a:p>
      </dgm:t>
    </dgm:pt>
    <dgm:pt modelId="{BD8317DE-5D84-4A77-A41F-D5097872FE6E}">
      <dgm:prSet/>
      <dgm:spPr/>
      <dgm:t>
        <a:bodyPr/>
        <a:lstStyle/>
        <a:p>
          <a:pPr rtl="0"/>
          <a:r>
            <a:rPr lang="en-US" b="0" i="0" dirty="0" smtClean="0"/>
            <a:t>Regression analysis (stepwise, forward, backward) </a:t>
          </a:r>
          <a:r>
            <a:rPr lang="en-US" b="0" i="0" dirty="0" smtClean="0">
              <a:sym typeface="Wingdings" panose="05000000000000000000" pitchFamily="2" charset="2"/>
            </a:rPr>
            <a:t></a:t>
          </a:r>
          <a:r>
            <a:rPr lang="en-US" b="0" i="0" dirty="0" smtClean="0"/>
            <a:t> Prediction equation</a:t>
          </a:r>
          <a:endParaRPr lang="en-US" dirty="0"/>
        </a:p>
      </dgm:t>
    </dgm:pt>
    <dgm:pt modelId="{4F0D3189-B4DB-4004-80E7-3D81C1BE551E}" type="parTrans" cxnId="{C638A6EC-F4BC-4A17-A2AB-DEA0592AF284}">
      <dgm:prSet/>
      <dgm:spPr/>
      <dgm:t>
        <a:bodyPr/>
        <a:lstStyle/>
        <a:p>
          <a:endParaRPr lang="en-US"/>
        </a:p>
      </dgm:t>
    </dgm:pt>
    <dgm:pt modelId="{465FAF56-F824-44E5-8B78-A53CC15A40CF}" type="sibTrans" cxnId="{C638A6EC-F4BC-4A17-A2AB-DEA0592AF284}">
      <dgm:prSet/>
      <dgm:spPr/>
      <dgm:t>
        <a:bodyPr/>
        <a:lstStyle/>
        <a:p>
          <a:endParaRPr lang="en-US"/>
        </a:p>
      </dgm:t>
    </dgm:pt>
    <dgm:pt modelId="{902EB94F-F2E3-451B-BE83-0AFEF42D352D}">
      <dgm:prSet/>
      <dgm:spPr/>
      <dgm:t>
        <a:bodyPr/>
        <a:lstStyle/>
        <a:p>
          <a:pPr rtl="0"/>
          <a:r>
            <a:rPr lang="en-US" b="0" i="0" smtClean="0"/>
            <a:t>Residual analysis </a:t>
          </a:r>
          <a:r>
            <a:rPr lang="en-US" b="0" i="0" smtClean="0">
              <a:sym typeface="Wingdings" panose="05000000000000000000" pitchFamily="2" charset="2"/>
            </a:rPr>
            <a:t></a:t>
          </a:r>
          <a:r>
            <a:rPr lang="en-US" b="0" i="0" smtClean="0"/>
            <a:t> outlier, transformation</a:t>
          </a:r>
          <a:endParaRPr lang="en-US"/>
        </a:p>
      </dgm:t>
    </dgm:pt>
    <dgm:pt modelId="{1E15223E-EEC9-4B4F-B054-FF54A36E227C}" type="parTrans" cxnId="{601795DB-CFA8-4D82-ACCD-9909D97500EB}">
      <dgm:prSet/>
      <dgm:spPr/>
      <dgm:t>
        <a:bodyPr/>
        <a:lstStyle/>
        <a:p>
          <a:endParaRPr lang="en-US"/>
        </a:p>
      </dgm:t>
    </dgm:pt>
    <dgm:pt modelId="{C9ACC562-405B-497F-8E82-9A5C7953A7D0}" type="sibTrans" cxnId="{601795DB-CFA8-4D82-ACCD-9909D97500EB}">
      <dgm:prSet/>
      <dgm:spPr/>
      <dgm:t>
        <a:bodyPr/>
        <a:lstStyle/>
        <a:p>
          <a:endParaRPr lang="en-US"/>
        </a:p>
      </dgm:t>
    </dgm:pt>
    <dgm:pt modelId="{92F8A67A-0DE9-4E7A-9415-C9F3A7F75C99}" type="pres">
      <dgm:prSet presAssocID="{E48C3FE4-01D8-4D15-9D6C-B8F127193B7C}" presName="Name0" presStyleCnt="0">
        <dgm:presLayoutVars>
          <dgm:dir/>
          <dgm:animLvl val="lvl"/>
          <dgm:resizeHandles val="exact"/>
        </dgm:presLayoutVars>
      </dgm:prSet>
      <dgm:spPr/>
      <dgm:t>
        <a:bodyPr/>
        <a:lstStyle/>
        <a:p>
          <a:endParaRPr lang="en-US"/>
        </a:p>
      </dgm:t>
    </dgm:pt>
    <dgm:pt modelId="{04FB0CC9-EA31-42A6-8C82-791B2E0E958B}" type="pres">
      <dgm:prSet presAssocID="{902EB94F-F2E3-451B-BE83-0AFEF42D352D}" presName="boxAndChildren" presStyleCnt="0"/>
      <dgm:spPr/>
    </dgm:pt>
    <dgm:pt modelId="{5799FA87-CAAD-45C1-B9B9-97DFE7AE945F}" type="pres">
      <dgm:prSet presAssocID="{902EB94F-F2E3-451B-BE83-0AFEF42D352D}" presName="parentTextBox" presStyleLbl="node1" presStyleIdx="0" presStyleCnt="4"/>
      <dgm:spPr/>
      <dgm:t>
        <a:bodyPr/>
        <a:lstStyle/>
        <a:p>
          <a:endParaRPr lang="en-US"/>
        </a:p>
      </dgm:t>
    </dgm:pt>
    <dgm:pt modelId="{8473DC6B-DB88-4E87-917C-E7D569440DFA}" type="pres">
      <dgm:prSet presAssocID="{465FAF56-F824-44E5-8B78-A53CC15A40CF}" presName="sp" presStyleCnt="0"/>
      <dgm:spPr/>
    </dgm:pt>
    <dgm:pt modelId="{D114593A-3169-4343-BBB1-E1D750BEA2F7}" type="pres">
      <dgm:prSet presAssocID="{BD8317DE-5D84-4A77-A41F-D5097872FE6E}" presName="arrowAndChildren" presStyleCnt="0"/>
      <dgm:spPr/>
    </dgm:pt>
    <dgm:pt modelId="{6BD1C0C4-D94F-4A89-AEE8-D480F0DDD0DF}" type="pres">
      <dgm:prSet presAssocID="{BD8317DE-5D84-4A77-A41F-D5097872FE6E}" presName="parentTextArrow" presStyleLbl="node1" presStyleIdx="1" presStyleCnt="4"/>
      <dgm:spPr/>
      <dgm:t>
        <a:bodyPr/>
        <a:lstStyle/>
        <a:p>
          <a:endParaRPr lang="en-US"/>
        </a:p>
      </dgm:t>
    </dgm:pt>
    <dgm:pt modelId="{CC6CD9A2-0FC9-4A2B-BC42-4FFBFB611122}" type="pres">
      <dgm:prSet presAssocID="{110F4370-6359-45FE-9872-C810DB45674D}" presName="sp" presStyleCnt="0"/>
      <dgm:spPr/>
    </dgm:pt>
    <dgm:pt modelId="{FF5DB97E-983F-490F-ADDA-5D6FDF65036B}" type="pres">
      <dgm:prSet presAssocID="{CEDA33B8-588C-41BE-BE86-6FBFB66BCB51}" presName="arrowAndChildren" presStyleCnt="0"/>
      <dgm:spPr/>
    </dgm:pt>
    <dgm:pt modelId="{DAFDC1BD-5611-40B9-97B3-5C43751C7FB6}" type="pres">
      <dgm:prSet presAssocID="{CEDA33B8-588C-41BE-BE86-6FBFB66BCB51}" presName="parentTextArrow" presStyleLbl="node1" presStyleIdx="2" presStyleCnt="4"/>
      <dgm:spPr/>
      <dgm:t>
        <a:bodyPr/>
        <a:lstStyle/>
        <a:p>
          <a:endParaRPr lang="en-US"/>
        </a:p>
      </dgm:t>
    </dgm:pt>
    <dgm:pt modelId="{AD5F87FA-C632-42A2-8F62-4E712190EE37}" type="pres">
      <dgm:prSet presAssocID="{25F0B820-887E-4A05-9BB8-4D70F5E596B3}" presName="sp" presStyleCnt="0"/>
      <dgm:spPr/>
    </dgm:pt>
    <dgm:pt modelId="{78AC1EF0-26D5-4EA9-AFAB-2A351440A969}" type="pres">
      <dgm:prSet presAssocID="{411662F0-95B1-4A16-B245-7DC8590ABFDD}" presName="arrowAndChildren" presStyleCnt="0"/>
      <dgm:spPr/>
    </dgm:pt>
    <dgm:pt modelId="{516890E7-A76F-43B3-9AFF-0C28F9BC93FF}" type="pres">
      <dgm:prSet presAssocID="{411662F0-95B1-4A16-B245-7DC8590ABFDD}" presName="parentTextArrow" presStyleLbl="node1" presStyleIdx="3" presStyleCnt="4"/>
      <dgm:spPr/>
      <dgm:t>
        <a:bodyPr/>
        <a:lstStyle/>
        <a:p>
          <a:endParaRPr lang="en-US"/>
        </a:p>
      </dgm:t>
    </dgm:pt>
  </dgm:ptLst>
  <dgm:cxnLst>
    <dgm:cxn modelId="{98499C22-3DB1-4FC9-9121-285D2272C99B}" type="presOf" srcId="{BD8317DE-5D84-4A77-A41F-D5097872FE6E}" destId="{6BD1C0C4-D94F-4A89-AEE8-D480F0DDD0DF}" srcOrd="0" destOrd="0" presId="urn:microsoft.com/office/officeart/2005/8/layout/process4"/>
    <dgm:cxn modelId="{6FA7A005-CB45-4E6A-80CC-E996DB7BBC46}" type="presOf" srcId="{E48C3FE4-01D8-4D15-9D6C-B8F127193B7C}" destId="{92F8A67A-0DE9-4E7A-9415-C9F3A7F75C99}" srcOrd="0" destOrd="0" presId="urn:microsoft.com/office/officeart/2005/8/layout/process4"/>
    <dgm:cxn modelId="{B6CC44BC-0254-488D-82B1-202EA6D35E40}" srcId="{E48C3FE4-01D8-4D15-9D6C-B8F127193B7C}" destId="{CEDA33B8-588C-41BE-BE86-6FBFB66BCB51}" srcOrd="1" destOrd="0" parTransId="{EF535083-7DBC-41B1-AD48-B46FD6195124}" sibTransId="{110F4370-6359-45FE-9872-C810DB45674D}"/>
    <dgm:cxn modelId="{6E818CD6-27BD-4ADB-BF26-06557A0B2FDF}" type="presOf" srcId="{902EB94F-F2E3-451B-BE83-0AFEF42D352D}" destId="{5799FA87-CAAD-45C1-B9B9-97DFE7AE945F}" srcOrd="0" destOrd="0" presId="urn:microsoft.com/office/officeart/2005/8/layout/process4"/>
    <dgm:cxn modelId="{C638A6EC-F4BC-4A17-A2AB-DEA0592AF284}" srcId="{E48C3FE4-01D8-4D15-9D6C-B8F127193B7C}" destId="{BD8317DE-5D84-4A77-A41F-D5097872FE6E}" srcOrd="2" destOrd="0" parTransId="{4F0D3189-B4DB-4004-80E7-3D81C1BE551E}" sibTransId="{465FAF56-F824-44E5-8B78-A53CC15A40CF}"/>
    <dgm:cxn modelId="{6AA1DEC6-A933-48D7-B5EF-64565D2F5DD3}" srcId="{E48C3FE4-01D8-4D15-9D6C-B8F127193B7C}" destId="{411662F0-95B1-4A16-B245-7DC8590ABFDD}" srcOrd="0" destOrd="0" parTransId="{5A8CCAF8-6E55-41E3-92D3-B8ED3D7B9AEA}" sibTransId="{25F0B820-887E-4A05-9BB8-4D70F5E596B3}"/>
    <dgm:cxn modelId="{98875554-28B2-443E-832F-DC2A43DF9B43}" type="presOf" srcId="{411662F0-95B1-4A16-B245-7DC8590ABFDD}" destId="{516890E7-A76F-43B3-9AFF-0C28F9BC93FF}" srcOrd="0" destOrd="0" presId="urn:microsoft.com/office/officeart/2005/8/layout/process4"/>
    <dgm:cxn modelId="{73F61B02-30FC-4C1B-A71C-6E1CFC504C48}" type="presOf" srcId="{CEDA33B8-588C-41BE-BE86-6FBFB66BCB51}" destId="{DAFDC1BD-5611-40B9-97B3-5C43751C7FB6}" srcOrd="0" destOrd="0" presId="urn:microsoft.com/office/officeart/2005/8/layout/process4"/>
    <dgm:cxn modelId="{601795DB-CFA8-4D82-ACCD-9909D97500EB}" srcId="{E48C3FE4-01D8-4D15-9D6C-B8F127193B7C}" destId="{902EB94F-F2E3-451B-BE83-0AFEF42D352D}" srcOrd="3" destOrd="0" parTransId="{1E15223E-EEC9-4B4F-B054-FF54A36E227C}" sibTransId="{C9ACC562-405B-497F-8E82-9A5C7953A7D0}"/>
    <dgm:cxn modelId="{43B1A9BC-9B41-426F-82AA-ACFA1CB69A37}" type="presParOf" srcId="{92F8A67A-0DE9-4E7A-9415-C9F3A7F75C99}" destId="{04FB0CC9-EA31-42A6-8C82-791B2E0E958B}" srcOrd="0" destOrd="0" presId="urn:microsoft.com/office/officeart/2005/8/layout/process4"/>
    <dgm:cxn modelId="{7CC20385-0871-4327-8C29-341454872A6D}" type="presParOf" srcId="{04FB0CC9-EA31-42A6-8C82-791B2E0E958B}" destId="{5799FA87-CAAD-45C1-B9B9-97DFE7AE945F}" srcOrd="0" destOrd="0" presId="urn:microsoft.com/office/officeart/2005/8/layout/process4"/>
    <dgm:cxn modelId="{A6B1266D-5D4E-4D7A-8636-D7A1F6BD8FCD}" type="presParOf" srcId="{92F8A67A-0DE9-4E7A-9415-C9F3A7F75C99}" destId="{8473DC6B-DB88-4E87-917C-E7D569440DFA}" srcOrd="1" destOrd="0" presId="urn:microsoft.com/office/officeart/2005/8/layout/process4"/>
    <dgm:cxn modelId="{05AE8F49-D6BF-4F75-A3C8-22D15E052EB9}" type="presParOf" srcId="{92F8A67A-0DE9-4E7A-9415-C9F3A7F75C99}" destId="{D114593A-3169-4343-BBB1-E1D750BEA2F7}" srcOrd="2" destOrd="0" presId="urn:microsoft.com/office/officeart/2005/8/layout/process4"/>
    <dgm:cxn modelId="{FEA6D4D1-D2A2-4847-84D6-9B1245A96A14}" type="presParOf" srcId="{D114593A-3169-4343-BBB1-E1D750BEA2F7}" destId="{6BD1C0C4-D94F-4A89-AEE8-D480F0DDD0DF}" srcOrd="0" destOrd="0" presId="urn:microsoft.com/office/officeart/2005/8/layout/process4"/>
    <dgm:cxn modelId="{64AEB7F9-9E35-48B1-9075-5ED0A3AE2B81}" type="presParOf" srcId="{92F8A67A-0DE9-4E7A-9415-C9F3A7F75C99}" destId="{CC6CD9A2-0FC9-4A2B-BC42-4FFBFB611122}" srcOrd="3" destOrd="0" presId="urn:microsoft.com/office/officeart/2005/8/layout/process4"/>
    <dgm:cxn modelId="{B56043E9-4800-4D5B-A720-907961209C0D}" type="presParOf" srcId="{92F8A67A-0DE9-4E7A-9415-C9F3A7F75C99}" destId="{FF5DB97E-983F-490F-ADDA-5D6FDF65036B}" srcOrd="4" destOrd="0" presId="urn:microsoft.com/office/officeart/2005/8/layout/process4"/>
    <dgm:cxn modelId="{5AF074A3-F2F1-4CBB-A6CD-6D3D386801A2}" type="presParOf" srcId="{FF5DB97E-983F-490F-ADDA-5D6FDF65036B}" destId="{DAFDC1BD-5611-40B9-97B3-5C43751C7FB6}" srcOrd="0" destOrd="0" presId="urn:microsoft.com/office/officeart/2005/8/layout/process4"/>
    <dgm:cxn modelId="{AC8C1752-6E7C-4AB7-BF52-201956F35272}" type="presParOf" srcId="{92F8A67A-0DE9-4E7A-9415-C9F3A7F75C99}" destId="{AD5F87FA-C632-42A2-8F62-4E712190EE37}" srcOrd="5" destOrd="0" presId="urn:microsoft.com/office/officeart/2005/8/layout/process4"/>
    <dgm:cxn modelId="{6E13CC00-069F-42ED-9FC6-3B9E7D35D3E1}" type="presParOf" srcId="{92F8A67A-0DE9-4E7A-9415-C9F3A7F75C99}" destId="{78AC1EF0-26D5-4EA9-AFAB-2A351440A969}" srcOrd="6" destOrd="0" presId="urn:microsoft.com/office/officeart/2005/8/layout/process4"/>
    <dgm:cxn modelId="{9FA0B321-4BFA-40C7-887D-3BD9CCB96479}" type="presParOf" srcId="{78AC1EF0-26D5-4EA9-AFAB-2A351440A969}" destId="{516890E7-A76F-43B3-9AFF-0C28F9BC93F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7AF16-5E4F-45BC-B706-5FC3C7961E9C}"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A6BF5723-2F63-45FA-9BF8-2F445B18F40B}">
      <dgm:prSet/>
      <dgm:spPr/>
      <dgm:t>
        <a:bodyPr/>
        <a:lstStyle/>
        <a:p>
          <a:pPr rtl="0"/>
          <a:r>
            <a:rPr lang="en-US" dirty="0" smtClean="0"/>
            <a:t>Erroneous data </a:t>
          </a:r>
          <a:r>
            <a:rPr lang="en-US" dirty="0" smtClean="0">
              <a:sym typeface="Wingdings" panose="05000000000000000000" pitchFamily="2" charset="2"/>
            </a:rPr>
            <a:t></a:t>
          </a:r>
          <a:r>
            <a:rPr lang="en-US" dirty="0" smtClean="0"/>
            <a:t> data should be correct or delete</a:t>
          </a:r>
          <a:endParaRPr lang="en-US" dirty="0"/>
        </a:p>
      </dgm:t>
    </dgm:pt>
    <dgm:pt modelId="{52BC0995-FA1C-49D5-BFF2-BBCF94626E1F}" type="parTrans" cxnId="{0A11BF20-6CEC-4C27-A602-325B1A28A427}">
      <dgm:prSet/>
      <dgm:spPr/>
      <dgm:t>
        <a:bodyPr/>
        <a:lstStyle/>
        <a:p>
          <a:endParaRPr lang="en-US"/>
        </a:p>
      </dgm:t>
    </dgm:pt>
    <dgm:pt modelId="{1C11C741-0A6F-4E35-8E04-DA4CD76D93E6}" type="sibTrans" cxnId="{0A11BF20-6CEC-4C27-A602-325B1A28A427}">
      <dgm:prSet/>
      <dgm:spPr/>
      <dgm:t>
        <a:bodyPr/>
        <a:lstStyle/>
        <a:p>
          <a:endParaRPr lang="en-US"/>
        </a:p>
      </dgm:t>
    </dgm:pt>
    <dgm:pt modelId="{6A40293A-46C3-4AFE-AB33-BDDDD57DFD7F}">
      <dgm:prSet/>
      <dgm:spPr/>
      <dgm:t>
        <a:bodyPr/>
        <a:lstStyle/>
        <a:p>
          <a:pPr rtl="0"/>
          <a:r>
            <a:rPr lang="en-US" dirty="0" smtClean="0"/>
            <a:t>A violation of model assumption </a:t>
          </a:r>
          <a:r>
            <a:rPr lang="en-US" dirty="0" smtClean="0">
              <a:sym typeface="Wingdings" panose="05000000000000000000" pitchFamily="2" charset="2"/>
            </a:rPr>
            <a:t></a:t>
          </a:r>
          <a:r>
            <a:rPr lang="en-US" dirty="0" smtClean="0"/>
            <a:t> another model should be considered.</a:t>
          </a:r>
          <a:endParaRPr lang="en-US" dirty="0"/>
        </a:p>
      </dgm:t>
    </dgm:pt>
    <dgm:pt modelId="{87845BDD-D695-4255-9610-7AC26EC1CEBF}" type="parTrans" cxnId="{868C2E12-F632-403A-8EAC-B1D7FD8B89F3}">
      <dgm:prSet/>
      <dgm:spPr/>
      <dgm:t>
        <a:bodyPr/>
        <a:lstStyle/>
        <a:p>
          <a:endParaRPr lang="en-US"/>
        </a:p>
      </dgm:t>
    </dgm:pt>
    <dgm:pt modelId="{C182410E-627C-4098-A8CE-0525CF965CCB}" type="sibTrans" cxnId="{868C2E12-F632-403A-8EAC-B1D7FD8B89F3}">
      <dgm:prSet/>
      <dgm:spPr/>
      <dgm:t>
        <a:bodyPr/>
        <a:lstStyle/>
        <a:p>
          <a:endParaRPr lang="en-US"/>
        </a:p>
      </dgm:t>
    </dgm:pt>
    <dgm:pt modelId="{10D7FC1E-0BA9-4E18-9752-D31785AE0DAB}" type="pres">
      <dgm:prSet presAssocID="{B247AF16-5E4F-45BC-B706-5FC3C7961E9C}" presName="diagram" presStyleCnt="0">
        <dgm:presLayoutVars>
          <dgm:dir/>
          <dgm:resizeHandles val="exact"/>
        </dgm:presLayoutVars>
      </dgm:prSet>
      <dgm:spPr/>
      <dgm:t>
        <a:bodyPr/>
        <a:lstStyle/>
        <a:p>
          <a:endParaRPr lang="en-US"/>
        </a:p>
      </dgm:t>
    </dgm:pt>
    <dgm:pt modelId="{0B37C805-0F98-4FB6-AB23-8F362751538C}" type="pres">
      <dgm:prSet presAssocID="{A6BF5723-2F63-45FA-9BF8-2F445B18F40B}" presName="node" presStyleLbl="node1" presStyleIdx="0" presStyleCnt="2" custScaleX="130434">
        <dgm:presLayoutVars>
          <dgm:bulletEnabled val="1"/>
        </dgm:presLayoutVars>
      </dgm:prSet>
      <dgm:spPr/>
      <dgm:t>
        <a:bodyPr/>
        <a:lstStyle/>
        <a:p>
          <a:endParaRPr lang="en-US"/>
        </a:p>
      </dgm:t>
    </dgm:pt>
    <dgm:pt modelId="{D2FDFFB2-915E-438A-8FE6-E2DF72D0CDC3}" type="pres">
      <dgm:prSet presAssocID="{1C11C741-0A6F-4E35-8E04-DA4CD76D93E6}" presName="sibTrans" presStyleCnt="0"/>
      <dgm:spPr/>
    </dgm:pt>
    <dgm:pt modelId="{50EFE5F0-2E85-42F9-A11A-2B14B8FCFA55}" type="pres">
      <dgm:prSet presAssocID="{6A40293A-46C3-4AFE-AB33-BDDDD57DFD7F}" presName="node" presStyleLbl="node1" presStyleIdx="1" presStyleCnt="2" custScaleX="142986">
        <dgm:presLayoutVars>
          <dgm:bulletEnabled val="1"/>
        </dgm:presLayoutVars>
      </dgm:prSet>
      <dgm:spPr/>
      <dgm:t>
        <a:bodyPr/>
        <a:lstStyle/>
        <a:p>
          <a:endParaRPr lang="en-US"/>
        </a:p>
      </dgm:t>
    </dgm:pt>
  </dgm:ptLst>
  <dgm:cxnLst>
    <dgm:cxn modelId="{0A11BF20-6CEC-4C27-A602-325B1A28A427}" srcId="{B247AF16-5E4F-45BC-B706-5FC3C7961E9C}" destId="{A6BF5723-2F63-45FA-9BF8-2F445B18F40B}" srcOrd="0" destOrd="0" parTransId="{52BC0995-FA1C-49D5-BFF2-BBCF94626E1F}" sibTransId="{1C11C741-0A6F-4E35-8E04-DA4CD76D93E6}"/>
    <dgm:cxn modelId="{93C5FBF7-582E-46C5-9DEF-283E67E8D522}" type="presOf" srcId="{B247AF16-5E4F-45BC-B706-5FC3C7961E9C}" destId="{10D7FC1E-0BA9-4E18-9752-D31785AE0DAB}" srcOrd="0" destOrd="0" presId="urn:microsoft.com/office/officeart/2005/8/layout/default"/>
    <dgm:cxn modelId="{868C2E12-F632-403A-8EAC-B1D7FD8B89F3}" srcId="{B247AF16-5E4F-45BC-B706-5FC3C7961E9C}" destId="{6A40293A-46C3-4AFE-AB33-BDDDD57DFD7F}" srcOrd="1" destOrd="0" parTransId="{87845BDD-D695-4255-9610-7AC26EC1CEBF}" sibTransId="{C182410E-627C-4098-A8CE-0525CF965CCB}"/>
    <dgm:cxn modelId="{B5396621-D485-4117-88F2-53326B5EC0B4}" type="presOf" srcId="{A6BF5723-2F63-45FA-9BF8-2F445B18F40B}" destId="{0B37C805-0F98-4FB6-AB23-8F362751538C}" srcOrd="0" destOrd="0" presId="urn:microsoft.com/office/officeart/2005/8/layout/default"/>
    <dgm:cxn modelId="{1CB13D5A-C4C7-4C0C-90CA-08F585627022}" type="presOf" srcId="{6A40293A-46C3-4AFE-AB33-BDDDD57DFD7F}" destId="{50EFE5F0-2E85-42F9-A11A-2B14B8FCFA55}" srcOrd="0" destOrd="0" presId="urn:microsoft.com/office/officeart/2005/8/layout/default"/>
    <dgm:cxn modelId="{9F6BA6D7-2849-41C4-89AF-372B7212BF9E}" type="presParOf" srcId="{10D7FC1E-0BA9-4E18-9752-D31785AE0DAB}" destId="{0B37C805-0F98-4FB6-AB23-8F362751538C}" srcOrd="0" destOrd="0" presId="urn:microsoft.com/office/officeart/2005/8/layout/default"/>
    <dgm:cxn modelId="{43CE9A41-10A1-4CB9-BDE0-0CFC00CB2AC7}" type="presParOf" srcId="{10D7FC1E-0BA9-4E18-9752-D31785AE0DAB}" destId="{D2FDFFB2-915E-438A-8FE6-E2DF72D0CDC3}" srcOrd="1" destOrd="0" presId="urn:microsoft.com/office/officeart/2005/8/layout/default"/>
    <dgm:cxn modelId="{14FF30CE-DC0F-4BB1-98BA-607770AB8299}" type="presParOf" srcId="{10D7FC1E-0BA9-4E18-9752-D31785AE0DAB}" destId="{50EFE5F0-2E85-42F9-A11A-2B14B8FCFA5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B9235-727F-4356-B201-4E65DD6977CE}">
      <dsp:nvSpPr>
        <dsp:cNvPr id="0" name=""/>
        <dsp:cNvSpPr/>
      </dsp:nvSpPr>
      <dsp:spPr>
        <a:xfrm>
          <a:off x="0" y="0"/>
          <a:ext cx="6048375"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0595AC-9B16-4E57-82BC-304C9402E1A9}">
      <dsp:nvSpPr>
        <dsp:cNvPr id="0" name=""/>
        <dsp:cNvSpPr/>
      </dsp:nvSpPr>
      <dsp:spPr>
        <a:xfrm>
          <a:off x="0" y="0"/>
          <a:ext cx="1209675" cy="132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Time Series Models</a:t>
          </a:r>
        </a:p>
        <a:p>
          <a:pPr lvl="0" algn="l" defTabSz="800100" rtl="0">
            <a:lnSpc>
              <a:spcPct val="90000"/>
            </a:lnSpc>
            <a:spcBef>
              <a:spcPct val="0"/>
            </a:spcBef>
            <a:spcAft>
              <a:spcPct val="35000"/>
            </a:spcAft>
          </a:pPr>
          <a:r>
            <a:rPr lang="ko-KR" altLang="en-US" sz="1800" kern="1200" dirty="0" smtClean="0"/>
            <a:t>시계열</a:t>
          </a:r>
          <a:endParaRPr lang="en-US" sz="1800" kern="1200" dirty="0"/>
        </a:p>
      </dsp:txBody>
      <dsp:txXfrm>
        <a:off x="0" y="0"/>
        <a:ext cx="1209675" cy="1323974"/>
      </dsp:txXfrm>
    </dsp:sp>
    <dsp:sp modelId="{07E1E257-ECCA-4281-AC5F-ED5BC25F0E8A}">
      <dsp:nvSpPr>
        <dsp:cNvPr id="0" name=""/>
        <dsp:cNvSpPr/>
      </dsp:nvSpPr>
      <dsp:spPr>
        <a:xfrm>
          <a:off x="1300400" y="20687"/>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Data relating to past demand can be used to predict future demand</a:t>
          </a:r>
          <a:br>
            <a:rPr lang="en-US" sz="1000" kern="1200" dirty="0" smtClean="0"/>
          </a:br>
          <a:r>
            <a:rPr lang="ko-KR" altLang="en-US" sz="1000" kern="1200" dirty="0" smtClean="0"/>
            <a:t>과거의 데이터를 이용하여 미래를 예측</a:t>
          </a:r>
          <a:endParaRPr lang="en-US" sz="1000" kern="1200" dirty="0"/>
        </a:p>
      </dsp:txBody>
      <dsp:txXfrm>
        <a:off x="1300400" y="20687"/>
        <a:ext cx="4747974" cy="413742"/>
      </dsp:txXfrm>
    </dsp:sp>
    <dsp:sp modelId="{63E01D18-059F-4854-9CEC-77460D9D75A8}">
      <dsp:nvSpPr>
        <dsp:cNvPr id="0" name=""/>
        <dsp:cNvSpPr/>
      </dsp:nvSpPr>
      <dsp:spPr>
        <a:xfrm>
          <a:off x="1209675" y="434429"/>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5594DD-94D2-46A9-B56C-A8554323074E}">
      <dsp:nvSpPr>
        <dsp:cNvPr id="0" name=""/>
        <dsp:cNvSpPr/>
      </dsp:nvSpPr>
      <dsp:spPr>
        <a:xfrm>
          <a:off x="1300400" y="455116"/>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baseline="0" dirty="0" smtClean="0"/>
            <a:t>For example, the past sales for lawn mowers are used to make the forecast.</a:t>
          </a:r>
          <a:br>
            <a:rPr lang="en-US" sz="1000" kern="1200" baseline="0" dirty="0" smtClean="0"/>
          </a:br>
          <a:r>
            <a:rPr lang="ko-KR" altLang="en-US" sz="1000" kern="1200" baseline="0" dirty="0" smtClean="0"/>
            <a:t>예를 들어 과거의 잔디깍기 기계의 세일을 이용하여 예측</a:t>
          </a:r>
          <a:r>
            <a:rPr lang="en-US" sz="1000" kern="1200" baseline="0" dirty="0" smtClean="0"/>
            <a:t> </a:t>
          </a:r>
          <a:endParaRPr lang="en-US" sz="1000" kern="1200" dirty="0"/>
        </a:p>
      </dsp:txBody>
      <dsp:txXfrm>
        <a:off x="1300400" y="455116"/>
        <a:ext cx="4747974" cy="413742"/>
      </dsp:txXfrm>
    </dsp:sp>
    <dsp:sp modelId="{DEFD1779-67ED-4C0F-8D15-ACE1EC70FD1E}">
      <dsp:nvSpPr>
        <dsp:cNvPr id="0" name=""/>
        <dsp:cNvSpPr/>
      </dsp:nvSpPr>
      <dsp:spPr>
        <a:xfrm>
          <a:off x="1209675" y="868858"/>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473BA-6CFE-4B4C-BF1E-0086A0A2E149}">
      <dsp:nvSpPr>
        <dsp:cNvPr id="0" name=""/>
        <dsp:cNvSpPr/>
      </dsp:nvSpPr>
      <dsp:spPr>
        <a:xfrm>
          <a:off x="1300400" y="889545"/>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Can use smoothing models, trend models</a:t>
          </a:r>
          <a:br>
            <a:rPr lang="en-US" sz="1000" kern="1200" dirty="0" smtClean="0"/>
          </a:br>
          <a:r>
            <a:rPr lang="ko-KR" altLang="en-US" sz="1000" kern="1200" dirty="0" smtClean="0"/>
            <a:t>평활모델</a:t>
          </a:r>
          <a:r>
            <a:rPr lang="en-US" altLang="ko-KR" sz="1000" kern="1200" dirty="0" smtClean="0"/>
            <a:t>, </a:t>
          </a:r>
          <a:r>
            <a:rPr lang="ko-KR" altLang="en-US" sz="1000" kern="1200" dirty="0" smtClean="0"/>
            <a:t>추세모델등이 있음</a:t>
          </a:r>
          <a:endParaRPr lang="en-US" sz="1000" kern="1200" dirty="0"/>
        </a:p>
      </dsp:txBody>
      <dsp:txXfrm>
        <a:off x="1300400" y="889545"/>
        <a:ext cx="4747974" cy="413742"/>
      </dsp:txXfrm>
    </dsp:sp>
    <dsp:sp modelId="{B4336FB5-7D4F-4FF2-ADB4-445571194D32}">
      <dsp:nvSpPr>
        <dsp:cNvPr id="0" name=""/>
        <dsp:cNvSpPr/>
      </dsp:nvSpPr>
      <dsp:spPr>
        <a:xfrm>
          <a:off x="1209675" y="1303287"/>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ED6270-0F1A-40D4-B337-6229F3370885}">
      <dsp:nvSpPr>
        <dsp:cNvPr id="0" name=""/>
        <dsp:cNvSpPr/>
      </dsp:nvSpPr>
      <dsp:spPr>
        <a:xfrm>
          <a:off x="0" y="1323975"/>
          <a:ext cx="6048375"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A5EB3-EF5F-4F17-8771-02501A5C7F8C}">
      <dsp:nvSpPr>
        <dsp:cNvPr id="0" name=""/>
        <dsp:cNvSpPr/>
      </dsp:nvSpPr>
      <dsp:spPr>
        <a:xfrm>
          <a:off x="0" y="1323975"/>
          <a:ext cx="1209675" cy="132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t>Causal Models</a:t>
          </a:r>
        </a:p>
        <a:p>
          <a:pPr lvl="0" algn="l" defTabSz="800100" rtl="0">
            <a:lnSpc>
              <a:spcPct val="90000"/>
            </a:lnSpc>
            <a:spcBef>
              <a:spcPct val="0"/>
            </a:spcBef>
            <a:spcAft>
              <a:spcPct val="35000"/>
            </a:spcAft>
          </a:pPr>
          <a:r>
            <a:rPr lang="ko-KR" altLang="en-US" sz="1800" kern="1200" dirty="0" smtClean="0"/>
            <a:t>인과모델</a:t>
          </a:r>
          <a:endParaRPr lang="en-US" sz="1800" kern="1200" dirty="0"/>
        </a:p>
      </dsp:txBody>
      <dsp:txXfrm>
        <a:off x="0" y="1323975"/>
        <a:ext cx="1209675" cy="1323974"/>
      </dsp:txXfrm>
    </dsp:sp>
    <dsp:sp modelId="{6DCE14EC-8C42-4247-89F2-21053426428E}">
      <dsp:nvSpPr>
        <dsp:cNvPr id="0" name=""/>
        <dsp:cNvSpPr/>
      </dsp:nvSpPr>
      <dsp:spPr>
        <a:xfrm>
          <a:off x="1300400" y="1344662"/>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baseline="0" dirty="0" smtClean="0"/>
            <a:t>Use independent variables other than time to predict future demand</a:t>
          </a:r>
          <a:br>
            <a:rPr lang="en-US" sz="1000" kern="1200" baseline="0" dirty="0" smtClean="0"/>
          </a:br>
          <a:r>
            <a:rPr lang="ko-KR" altLang="en-US" sz="1000" kern="1200" baseline="0" dirty="0" smtClean="0"/>
            <a:t>시간이외의 다른 독립변수들을 이용하여 미래를 예측</a:t>
          </a:r>
          <a:r>
            <a:rPr lang="en-US" sz="1000" kern="1200" baseline="0" dirty="0" smtClean="0"/>
            <a:t>. </a:t>
          </a:r>
          <a:endParaRPr lang="en-US" sz="1000" kern="1200" dirty="0"/>
        </a:p>
      </dsp:txBody>
      <dsp:txXfrm>
        <a:off x="1300400" y="1344662"/>
        <a:ext cx="4747974" cy="413742"/>
      </dsp:txXfrm>
    </dsp:sp>
    <dsp:sp modelId="{0B365A2A-5430-4C1F-A31E-DAA475890A90}">
      <dsp:nvSpPr>
        <dsp:cNvPr id="0" name=""/>
        <dsp:cNvSpPr/>
      </dsp:nvSpPr>
      <dsp:spPr>
        <a:xfrm>
          <a:off x="1209675" y="1758404"/>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54DB4E-EEE5-40C9-99A4-0B2B855C5D72}">
      <dsp:nvSpPr>
        <dsp:cNvPr id="0" name=""/>
        <dsp:cNvSpPr/>
      </dsp:nvSpPr>
      <dsp:spPr>
        <a:xfrm>
          <a:off x="1300400" y="1779091"/>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baseline="0" dirty="0" smtClean="0"/>
            <a:t>For example, the factors such as advertising budget, competitors’ prices are used to make the forecast </a:t>
          </a:r>
          <a:r>
            <a:rPr lang="ko-KR" altLang="en-US" sz="1000" kern="1200" baseline="0" dirty="0" smtClean="0"/>
            <a:t>예를 들어 광고비용</a:t>
          </a:r>
          <a:r>
            <a:rPr lang="en-US" altLang="ko-KR" sz="1000" kern="1200" baseline="0" dirty="0" smtClean="0"/>
            <a:t>, </a:t>
          </a:r>
          <a:r>
            <a:rPr lang="ko-KR" altLang="en-US" sz="1000" kern="1200" baseline="0" dirty="0" smtClean="0"/>
            <a:t>경쟁자의 가격등을 이용하여 예측</a:t>
          </a:r>
          <a:endParaRPr lang="en-US" sz="1000" kern="1200" dirty="0"/>
        </a:p>
      </dsp:txBody>
      <dsp:txXfrm>
        <a:off x="1300400" y="1779091"/>
        <a:ext cx="4747974" cy="413742"/>
      </dsp:txXfrm>
    </dsp:sp>
    <dsp:sp modelId="{BA0B8F0D-4A19-4249-8049-15BAFD1C7D3A}">
      <dsp:nvSpPr>
        <dsp:cNvPr id="0" name=""/>
        <dsp:cNvSpPr/>
      </dsp:nvSpPr>
      <dsp:spPr>
        <a:xfrm>
          <a:off x="1209675" y="2192833"/>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BEF68E-B5F5-4702-8097-352D211B77F8}">
      <dsp:nvSpPr>
        <dsp:cNvPr id="0" name=""/>
        <dsp:cNvSpPr/>
      </dsp:nvSpPr>
      <dsp:spPr>
        <a:xfrm>
          <a:off x="1300400" y="2213520"/>
          <a:ext cx="4747974" cy="413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rtl="0">
            <a:lnSpc>
              <a:spcPct val="90000"/>
            </a:lnSpc>
            <a:spcBef>
              <a:spcPct val="0"/>
            </a:spcBef>
            <a:spcAft>
              <a:spcPct val="35000"/>
            </a:spcAft>
          </a:pPr>
          <a:r>
            <a:rPr lang="en-US" sz="1000" kern="1200" dirty="0" smtClean="0"/>
            <a:t>Can use Linear Regression, Multiple Regression</a:t>
          </a:r>
          <a:br>
            <a:rPr lang="en-US" sz="1000" kern="1200" dirty="0" smtClean="0"/>
          </a:br>
          <a:r>
            <a:rPr lang="ko-KR" altLang="en-US" sz="1000" kern="1200" dirty="0" smtClean="0"/>
            <a:t>회귀분석</a:t>
          </a:r>
          <a:r>
            <a:rPr lang="en-US" altLang="ko-KR" sz="1000" kern="1200" dirty="0" smtClean="0"/>
            <a:t>, </a:t>
          </a:r>
          <a:r>
            <a:rPr lang="ko-KR" altLang="en-US" sz="1000" kern="1200" dirty="0" smtClean="0"/>
            <a:t>다중회귀분석등</a:t>
          </a:r>
          <a:endParaRPr lang="en-US" sz="1000" kern="1200" dirty="0"/>
        </a:p>
      </dsp:txBody>
      <dsp:txXfrm>
        <a:off x="1300400" y="2213520"/>
        <a:ext cx="4747974" cy="413742"/>
      </dsp:txXfrm>
    </dsp:sp>
    <dsp:sp modelId="{01487F4D-EF82-4509-9777-4C522DEE1AE5}">
      <dsp:nvSpPr>
        <dsp:cNvPr id="0" name=""/>
        <dsp:cNvSpPr/>
      </dsp:nvSpPr>
      <dsp:spPr>
        <a:xfrm>
          <a:off x="1209675" y="2627262"/>
          <a:ext cx="483870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5CB5F-F523-4BE4-9E0D-2A7F6531CD2E}">
      <dsp:nvSpPr>
        <dsp:cNvPr id="0" name=""/>
        <dsp:cNvSpPr/>
      </dsp:nvSpPr>
      <dsp:spPr>
        <a:xfrm>
          <a:off x="0" y="73363"/>
          <a:ext cx="6096000" cy="702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acc>
                  <m:accPr>
                    <m:chr m:val="̂"/>
                    <m:ctrlPr>
                      <a:rPr lang="en-US" sz="2400" i="1" kern="1200" smtClean="0">
                        <a:latin typeface="Cambria Math" panose="02040503050406030204" pitchFamily="18" charset="0"/>
                      </a:rPr>
                    </m:ctrlPr>
                  </m:accPr>
                  <m:e>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𝑦</m:t>
                        </m:r>
                      </m:e>
                      <m:sub>
                        <m:r>
                          <a:rPr lang="en-US" sz="2400" b="0" i="1" kern="1200" smtClean="0">
                            <a:latin typeface="Cambria Math" panose="02040503050406030204" pitchFamily="18" charset="0"/>
                          </a:rPr>
                          <m:t>𝑖</m:t>
                        </m:r>
                      </m:sub>
                    </m:sSub>
                  </m:e>
                </m:acc>
                <m:r>
                  <a:rPr lang="en-US" sz="2400" b="0" i="1" kern="1200" smtClean="0">
                    <a:latin typeface="Cambria Math" panose="02040503050406030204" pitchFamily="18" charset="0"/>
                  </a:rPr>
                  <m:t>= </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𝑏</m:t>
                    </m:r>
                  </m:e>
                  <m:sub>
                    <m:r>
                      <a:rPr lang="en-US" sz="2400" b="0" i="1" kern="1200" smtClean="0">
                        <a:latin typeface="Cambria Math" panose="02040503050406030204" pitchFamily="18" charset="0"/>
                      </a:rPr>
                      <m:t>0</m:t>
                    </m:r>
                  </m:sub>
                </m:sSub>
                <m:r>
                  <a:rPr lang="en-US" sz="2400" b="0" i="1" kern="1200" smtClean="0">
                    <a:latin typeface="Cambria Math" panose="02040503050406030204" pitchFamily="18" charset="0"/>
                  </a:rPr>
                  <m:t>+ </m:t>
                </m:r>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𝑏</m:t>
                    </m:r>
                  </m:e>
                  <m:sub>
                    <m:r>
                      <a:rPr lang="en-US" sz="2400" b="0" i="1" kern="1200" smtClean="0">
                        <a:latin typeface="Cambria Math" panose="02040503050406030204" pitchFamily="18" charset="0"/>
                      </a:rPr>
                      <m:t>1</m:t>
                    </m:r>
                  </m:sub>
                </m:sSub>
                <m:sSub>
                  <m:sSubPr>
                    <m:ctrlPr>
                      <a:rPr lang="en-US" sz="2400" b="0" i="1" kern="1200" smtClean="0">
                        <a:latin typeface="Cambria Math" panose="02040503050406030204" pitchFamily="18" charset="0"/>
                      </a:rPr>
                    </m:ctrlPr>
                  </m:sSubPr>
                  <m:e>
                    <m:r>
                      <a:rPr lang="en-US" sz="2400" b="0" i="1" kern="1200" smtClean="0">
                        <a:latin typeface="Cambria Math" panose="02040503050406030204" pitchFamily="18" charset="0"/>
                      </a:rPr>
                      <m:t>𝑥</m:t>
                    </m:r>
                  </m:e>
                  <m:sub>
                    <m:r>
                      <a:rPr lang="en-US" sz="2400" b="0" i="1" kern="1200" smtClean="0">
                        <a:latin typeface="Cambria Math" panose="02040503050406030204" pitchFamily="18" charset="0"/>
                      </a:rPr>
                      <m:t>𝑖</m:t>
                    </m:r>
                  </m:sub>
                </m:sSub>
              </m:oMath>
            </m:oMathPara>
          </a14:m>
          <a:endParaRPr lang="en-US" sz="2400" kern="1200" dirty="0"/>
        </a:p>
      </dsp:txBody>
      <dsp:txXfrm>
        <a:off x="34269" y="107632"/>
        <a:ext cx="6027462" cy="633462"/>
      </dsp:txXfrm>
    </dsp:sp>
    <dsp:sp modelId="{9F8DC254-219C-4C5C-861E-B35F1669AD40}">
      <dsp:nvSpPr>
        <dsp:cNvPr id="0" name=""/>
        <dsp:cNvSpPr/>
      </dsp:nvSpPr>
      <dsp:spPr>
        <a:xfrm>
          <a:off x="0" y="775363"/>
          <a:ext cx="6096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171450" lvl="1" indent="-171450" algn="l" defTabSz="844550" rtl="0">
            <a:lnSpc>
              <a:spcPct val="90000"/>
            </a:lnSpc>
            <a:spcBef>
              <a:spcPct val="0"/>
            </a:spcBef>
            <a:spcAft>
              <a:spcPct val="20000"/>
            </a:spcAft>
            <a:buChar char="••"/>
          </a:pPr>
          <a14:m xmlns:a14="http://schemas.microsoft.com/office/drawing/2010/main">
            <m:oMath xmlns:m="http://schemas.openxmlformats.org/officeDocument/2006/math">
              <m:acc>
                <m:accPr>
                  <m:chr m:val="̂"/>
                  <m:ctrlPr>
                    <a:rPr lang="en-US" sz="1900" i="1" kern="1200" smtClean="0">
                      <a:latin typeface="Cambria Math" panose="02040503050406030204" pitchFamily="18" charset="0"/>
                    </a:rPr>
                  </m:ctrlPr>
                </m:accPr>
                <m:e>
                  <m:sSub>
                    <m:sSubPr>
                      <m:ctrlPr>
                        <a:rPr lang="en-US" sz="1900" b="0" i="1" kern="1200" smtClean="0">
                          <a:latin typeface="Cambria Math" panose="02040503050406030204" pitchFamily="18" charset="0"/>
                        </a:rPr>
                      </m:ctrlPr>
                    </m:sSubPr>
                    <m:e>
                      <m:r>
                        <a:rPr lang="en-US" sz="1900" b="0" i="1" kern="1200" smtClean="0">
                          <a:latin typeface="Cambria Math" panose="02040503050406030204" pitchFamily="18" charset="0"/>
                        </a:rPr>
                        <m:t>𝑦</m:t>
                      </m:r>
                    </m:e>
                    <m:sub>
                      <m:r>
                        <a:rPr lang="en-US" sz="1900" b="0" i="1" kern="1200" smtClean="0">
                          <a:latin typeface="Cambria Math" panose="02040503050406030204" pitchFamily="18" charset="0"/>
                        </a:rPr>
                        <m:t>𝑖</m:t>
                      </m:r>
                    </m:sub>
                  </m:sSub>
                </m:e>
              </m:acc>
            </m:oMath>
          </a14:m>
          <a:r>
            <a:rPr lang="en-US" sz="1900" kern="1200" dirty="0" smtClean="0"/>
            <a:t> is the predicted value of the dependent variable </a:t>
          </a:r>
          <a:r>
            <a:rPr lang="ko-KR" altLang="en-US" sz="1900" kern="1200" dirty="0" smtClean="0"/>
            <a:t>종속변수의 예측값</a:t>
          </a:r>
          <a:endParaRPr lang="en-US" sz="1900" kern="1200" dirty="0"/>
        </a:p>
        <a:p>
          <a:pPr marL="171450" lvl="1" indent="-171450" algn="l" defTabSz="844550" rtl="0">
            <a:lnSpc>
              <a:spcPct val="90000"/>
            </a:lnSpc>
            <a:spcBef>
              <a:spcPct val="0"/>
            </a:spcBef>
            <a:spcAft>
              <a:spcPct val="20000"/>
            </a:spcAft>
            <a:buChar char="••"/>
          </a:pPr>
          <a14:m xmlns:a14="http://schemas.microsoft.com/office/drawing/2010/main">
            <m:oMath xmlns:m="http://schemas.openxmlformats.org/officeDocument/2006/math">
              <m:sSub>
                <m:sSubPr>
                  <m:ctrlPr>
                    <a:rPr lang="en-US" sz="1900" b="0" i="1" kern="1200" smtClean="0">
                      <a:latin typeface="Cambria Math" panose="02040503050406030204" pitchFamily="18" charset="0"/>
                    </a:rPr>
                  </m:ctrlPr>
                </m:sSubPr>
                <m:e>
                  <m:r>
                    <a:rPr lang="en-US" sz="1900" b="0" i="1" kern="1200" smtClean="0">
                      <a:latin typeface="Cambria Math" panose="02040503050406030204" pitchFamily="18" charset="0"/>
                    </a:rPr>
                    <m:t>𝑏</m:t>
                  </m:r>
                </m:e>
                <m:sub>
                  <m:r>
                    <a:rPr lang="en-US" sz="1900" b="0" i="1" kern="1200" smtClean="0">
                      <a:latin typeface="Cambria Math" panose="02040503050406030204" pitchFamily="18" charset="0"/>
                    </a:rPr>
                    <m:t>0</m:t>
                  </m:r>
                </m:sub>
              </m:sSub>
            </m:oMath>
          </a14:m>
          <a:r>
            <a:rPr lang="en-US" sz="1900" kern="1200" dirty="0" smtClean="0"/>
            <a:t> is the </a:t>
          </a:r>
          <a14:m xmlns:a14="http://schemas.microsoft.com/office/drawing/2010/main">
            <m:oMath xmlns:m="http://schemas.openxmlformats.org/officeDocument/2006/math">
              <m:r>
                <a:rPr lang="en-US" sz="1900" b="0" i="1" kern="1200" smtClean="0">
                  <a:latin typeface="Cambria Math" panose="02040503050406030204" pitchFamily="18" charset="0"/>
                </a:rPr>
                <m:t>𝑦</m:t>
              </m:r>
            </m:oMath>
          </a14:m>
          <a:r>
            <a:rPr lang="en-US" sz="1900" kern="1200" dirty="0" smtClean="0"/>
            <a:t>-intercept y</a:t>
          </a:r>
          <a:r>
            <a:rPr lang="ko-KR" altLang="en-US" sz="1900" kern="1200" dirty="0" smtClean="0"/>
            <a:t>절편</a:t>
          </a:r>
          <a:endParaRPr lang="en-US" sz="1900" kern="1200" dirty="0"/>
        </a:p>
        <a:p>
          <a:pPr marL="171450" lvl="1" indent="-171450" algn="l" defTabSz="844550" rtl="0">
            <a:lnSpc>
              <a:spcPct val="90000"/>
            </a:lnSpc>
            <a:spcBef>
              <a:spcPct val="0"/>
            </a:spcBef>
            <a:spcAft>
              <a:spcPct val="20000"/>
            </a:spcAft>
            <a:buChar char="••"/>
          </a:pPr>
          <a14:m xmlns:a14="http://schemas.microsoft.com/office/drawing/2010/main">
            <m:oMath xmlns:m="http://schemas.openxmlformats.org/officeDocument/2006/math">
              <m:sSub>
                <m:sSubPr>
                  <m:ctrlPr>
                    <a:rPr lang="en-US" sz="1900" b="0" i="1" kern="1200" smtClean="0">
                      <a:latin typeface="Cambria Math" panose="02040503050406030204" pitchFamily="18" charset="0"/>
                    </a:rPr>
                  </m:ctrlPr>
                </m:sSubPr>
                <m:e>
                  <m:r>
                    <a:rPr lang="en-US" sz="1900" b="0" i="1" kern="1200" smtClean="0">
                      <a:latin typeface="Cambria Math" panose="02040503050406030204" pitchFamily="18" charset="0"/>
                    </a:rPr>
                    <m:t>𝑏</m:t>
                  </m:r>
                </m:e>
                <m:sub>
                  <m:r>
                    <a:rPr lang="en-US" sz="1900" b="0" i="1" kern="1200" smtClean="0">
                      <a:latin typeface="Cambria Math" panose="02040503050406030204" pitchFamily="18" charset="0"/>
                    </a:rPr>
                    <m:t>1</m:t>
                  </m:r>
                </m:sub>
              </m:sSub>
            </m:oMath>
          </a14:m>
          <a:r>
            <a:rPr lang="en-US" sz="1900" kern="1200" dirty="0" smtClean="0"/>
            <a:t> is the slope </a:t>
          </a:r>
          <a:r>
            <a:rPr lang="ko-KR" altLang="en-US" sz="1900" kern="1200" dirty="0" smtClean="0"/>
            <a:t>기울기</a:t>
          </a:r>
          <a:endParaRPr lang="en-US" sz="1900" kern="1200" dirty="0"/>
        </a:p>
        <a:p>
          <a:pPr marL="171450" lvl="1" indent="-171450" algn="l" defTabSz="844550" rtl="0">
            <a:lnSpc>
              <a:spcPct val="90000"/>
            </a:lnSpc>
            <a:spcBef>
              <a:spcPct val="0"/>
            </a:spcBef>
            <a:spcAft>
              <a:spcPct val="20000"/>
            </a:spcAft>
            <a:buChar char="••"/>
          </a:pPr>
          <a14:m xmlns:a14="http://schemas.microsoft.com/office/drawing/2010/main">
            <m:oMath xmlns:m="http://schemas.openxmlformats.org/officeDocument/2006/math">
              <m:sSub>
                <m:sSubPr>
                  <m:ctrlPr>
                    <a:rPr lang="en-US" sz="1900" b="0" i="1" kern="1200" smtClean="0">
                      <a:latin typeface="Cambria Math" panose="02040503050406030204" pitchFamily="18" charset="0"/>
                    </a:rPr>
                  </m:ctrlPr>
                </m:sSubPr>
                <m:e>
                  <m:r>
                    <a:rPr lang="en-US" sz="1900" b="0" i="1" kern="1200" smtClean="0">
                      <a:latin typeface="Cambria Math" panose="02040503050406030204" pitchFamily="18" charset="0"/>
                    </a:rPr>
                    <m:t>𝑥</m:t>
                  </m:r>
                </m:e>
                <m:sub>
                  <m:r>
                    <a:rPr lang="en-US" sz="1900" b="0" i="1" kern="1200" smtClean="0">
                      <a:latin typeface="Cambria Math" panose="02040503050406030204" pitchFamily="18" charset="0"/>
                    </a:rPr>
                    <m:t>𝑖</m:t>
                  </m:r>
                </m:sub>
              </m:sSub>
            </m:oMath>
          </a14:m>
          <a:r>
            <a:rPr lang="en-US" sz="1900" kern="1200" dirty="0" smtClean="0"/>
            <a:t> is the independent variable </a:t>
          </a:r>
          <a:r>
            <a:rPr lang="ko-KR" altLang="en-US" sz="1900" kern="1200" dirty="0" smtClean="0"/>
            <a:t>독립변수</a:t>
          </a:r>
          <a:endParaRPr lang="en-US" sz="1900" kern="1200" dirty="0"/>
        </a:p>
      </dsp:txBody>
      <dsp:txXfrm>
        <a:off x="0" y="775363"/>
        <a:ext cx="6096000" cy="208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FA87-CAAD-45C1-B9B9-97DFE7AE945F}">
      <dsp:nvSpPr>
        <dsp:cNvPr id="0" name=""/>
        <dsp:cNvSpPr/>
      </dsp:nvSpPr>
      <dsp:spPr>
        <a:xfrm>
          <a:off x="0" y="2171892"/>
          <a:ext cx="6049962" cy="47515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i="0" kern="1200" smtClean="0"/>
            <a:t>Residual analysis </a:t>
          </a:r>
          <a:r>
            <a:rPr lang="en-US" sz="1400" b="0" i="0" kern="1200" smtClean="0">
              <a:sym typeface="Wingdings" panose="05000000000000000000" pitchFamily="2" charset="2"/>
            </a:rPr>
            <a:t></a:t>
          </a:r>
          <a:r>
            <a:rPr lang="en-US" sz="1400" b="0" i="0" kern="1200" smtClean="0"/>
            <a:t> outlier, transformation</a:t>
          </a:r>
          <a:endParaRPr lang="en-US" sz="1400" kern="1200"/>
        </a:p>
      </dsp:txBody>
      <dsp:txXfrm>
        <a:off x="0" y="2171892"/>
        <a:ext cx="6049962" cy="475157"/>
      </dsp:txXfrm>
    </dsp:sp>
    <dsp:sp modelId="{6BD1C0C4-D94F-4A89-AEE8-D480F0DDD0DF}">
      <dsp:nvSpPr>
        <dsp:cNvPr id="0" name=""/>
        <dsp:cNvSpPr/>
      </dsp:nvSpPr>
      <dsp:spPr>
        <a:xfrm rot="10800000">
          <a:off x="0" y="1448228"/>
          <a:ext cx="6049962" cy="730791"/>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i="0" kern="1200" dirty="0" smtClean="0"/>
            <a:t>Regression analysis (stepwise, forward, backward) </a:t>
          </a:r>
          <a:r>
            <a:rPr lang="en-US" sz="1400" b="0" i="0" kern="1200" dirty="0" smtClean="0">
              <a:sym typeface="Wingdings" panose="05000000000000000000" pitchFamily="2" charset="2"/>
            </a:rPr>
            <a:t></a:t>
          </a:r>
          <a:r>
            <a:rPr lang="en-US" sz="1400" b="0" i="0" kern="1200" dirty="0" smtClean="0"/>
            <a:t> Prediction equation</a:t>
          </a:r>
          <a:endParaRPr lang="en-US" sz="1400" kern="1200" dirty="0"/>
        </a:p>
      </dsp:txBody>
      <dsp:txXfrm rot="10800000">
        <a:off x="0" y="1448228"/>
        <a:ext cx="6049962" cy="474846"/>
      </dsp:txXfrm>
    </dsp:sp>
    <dsp:sp modelId="{DAFDC1BD-5611-40B9-97B3-5C43751C7FB6}">
      <dsp:nvSpPr>
        <dsp:cNvPr id="0" name=""/>
        <dsp:cNvSpPr/>
      </dsp:nvSpPr>
      <dsp:spPr>
        <a:xfrm rot="10800000">
          <a:off x="0" y="724564"/>
          <a:ext cx="6049962" cy="730791"/>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i="0" kern="1200" dirty="0" smtClean="0"/>
            <a:t>Scatter plot, correlation matrix</a:t>
          </a:r>
          <a:endParaRPr lang="en-US" sz="1400" kern="1200" dirty="0"/>
        </a:p>
      </dsp:txBody>
      <dsp:txXfrm rot="10800000">
        <a:off x="0" y="724564"/>
        <a:ext cx="6049962" cy="474846"/>
      </dsp:txXfrm>
    </dsp:sp>
    <dsp:sp modelId="{516890E7-A76F-43B3-9AFF-0C28F9BC93FF}">
      <dsp:nvSpPr>
        <dsp:cNvPr id="0" name=""/>
        <dsp:cNvSpPr/>
      </dsp:nvSpPr>
      <dsp:spPr>
        <a:xfrm rot="10800000">
          <a:off x="0" y="900"/>
          <a:ext cx="6049962" cy="730791"/>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0" i="0" kern="1200" dirty="0" smtClean="0"/>
            <a:t>Frequency table, histogram, descriptive statistics</a:t>
          </a:r>
          <a:endParaRPr lang="en-US" sz="1400" kern="1200" dirty="0"/>
        </a:p>
      </dsp:txBody>
      <dsp:txXfrm rot="10800000">
        <a:off x="0" y="900"/>
        <a:ext cx="6049962" cy="474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7C805-0F98-4FB6-AB23-8F362751538C}">
      <dsp:nvSpPr>
        <dsp:cNvPr id="0" name=""/>
        <dsp:cNvSpPr/>
      </dsp:nvSpPr>
      <dsp:spPr>
        <a:xfrm>
          <a:off x="227156" y="308"/>
          <a:ext cx="2557871" cy="1176628"/>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Erroneous data </a:t>
          </a:r>
          <a:r>
            <a:rPr lang="en-US" sz="1900" kern="1200" dirty="0" smtClean="0">
              <a:sym typeface="Wingdings" panose="05000000000000000000" pitchFamily="2" charset="2"/>
            </a:rPr>
            <a:t></a:t>
          </a:r>
          <a:r>
            <a:rPr lang="en-US" sz="1900" kern="1200" dirty="0" smtClean="0"/>
            <a:t> data should be correct or delete</a:t>
          </a:r>
          <a:endParaRPr lang="en-US" sz="1900" kern="1200" dirty="0"/>
        </a:p>
      </dsp:txBody>
      <dsp:txXfrm>
        <a:off x="227156" y="308"/>
        <a:ext cx="2557871" cy="1176628"/>
      </dsp:txXfrm>
    </dsp:sp>
    <dsp:sp modelId="{50EFE5F0-2E85-42F9-A11A-2B14B8FCFA55}">
      <dsp:nvSpPr>
        <dsp:cNvPr id="0" name=""/>
        <dsp:cNvSpPr/>
      </dsp:nvSpPr>
      <dsp:spPr>
        <a:xfrm>
          <a:off x="2981132" y="308"/>
          <a:ext cx="2804022" cy="1176628"/>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A violation of model assumption </a:t>
          </a:r>
          <a:r>
            <a:rPr lang="en-US" sz="1900" kern="1200" dirty="0" smtClean="0">
              <a:sym typeface="Wingdings" panose="05000000000000000000" pitchFamily="2" charset="2"/>
            </a:rPr>
            <a:t></a:t>
          </a:r>
          <a:r>
            <a:rPr lang="en-US" sz="1900" kern="1200" dirty="0" smtClean="0"/>
            <a:t> another model should be considered.</a:t>
          </a:r>
          <a:endParaRPr lang="en-US" sz="1900" kern="1200" dirty="0"/>
        </a:p>
      </dsp:txBody>
      <dsp:txXfrm>
        <a:off x="2981132" y="308"/>
        <a:ext cx="2804022" cy="11766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59518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02446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419100" y="703263"/>
            <a:ext cx="6172200" cy="3473450"/>
          </a:xfrm>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365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pPr defTabSz="931774">
              <a:defRPr/>
            </a:pPr>
            <a:r>
              <a:rPr lang="en-US" dirty="0" smtClean="0"/>
              <a:t>A mean square is a sum of squares divided by its corresponding degrees of freedom. </a:t>
            </a:r>
            <a:endParaRPr lang="en-US" dirty="0"/>
          </a:p>
        </p:txBody>
      </p:sp>
    </p:spTree>
    <p:extLst>
      <p:ext uri="{BB962C8B-B14F-4D97-AF65-F5344CB8AC3E}">
        <p14:creationId xmlns:p14="http://schemas.microsoft.com/office/powerpoint/2010/main" val="92085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307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r>
              <a:rPr lang="en-US" dirty="0" smtClean="0">
                <a:latin typeface="Book Antiqua" pitchFamily="18" charset="0"/>
              </a:rPr>
              <a:t>Rejection Rule -</a:t>
            </a:r>
            <a:r>
              <a:rPr lang="en-US" baseline="0" dirty="0" smtClean="0">
                <a:latin typeface="Book Antiqua" pitchFamily="18" charset="0"/>
              </a:rPr>
              <a:t> </a:t>
            </a:r>
            <a:r>
              <a:rPr lang="en-US" dirty="0" smtClean="0">
                <a:latin typeface="Book Antiqua" pitchFamily="18" charset="0"/>
              </a:rPr>
              <a:t>Reject </a:t>
            </a:r>
            <a:r>
              <a:rPr lang="en-US" i="1" dirty="0" smtClean="0">
                <a:latin typeface="Book Antiqua" pitchFamily="18" charset="0"/>
              </a:rPr>
              <a:t>H</a:t>
            </a:r>
            <a:r>
              <a:rPr lang="en-US" baseline="-25000" dirty="0" smtClean="0">
                <a:latin typeface="Book Antiqua" pitchFamily="18" charset="0"/>
              </a:rPr>
              <a:t>0</a:t>
            </a:r>
            <a:r>
              <a:rPr lang="en-US" dirty="0" smtClean="0">
                <a:latin typeface="Book Antiqua" pitchFamily="18" charset="0"/>
              </a:rPr>
              <a:t> if </a:t>
            </a:r>
            <a:r>
              <a:rPr lang="en-US" i="1" dirty="0" smtClean="0">
                <a:latin typeface="Book Antiqua" pitchFamily="18" charset="0"/>
              </a:rPr>
              <a:t>p</a:t>
            </a:r>
            <a:r>
              <a:rPr lang="en-US" dirty="0" smtClean="0">
                <a:latin typeface="Book Antiqua" pitchFamily="18" charset="0"/>
              </a:rPr>
              <a:t>-value </a:t>
            </a:r>
            <a:r>
              <a:rPr lang="en-US" u="sng" dirty="0" smtClean="0">
                <a:latin typeface="Book Antiqua" pitchFamily="18" charset="0"/>
              </a:rPr>
              <a:t>&lt;</a:t>
            </a:r>
            <a:r>
              <a:rPr lang="en-US" dirty="0" smtClean="0">
                <a:latin typeface="Book Antiqua" pitchFamily="18" charset="0"/>
              </a:rPr>
              <a:t> </a:t>
            </a:r>
            <a:r>
              <a:rPr lang="en-US" dirty="0" smtClean="0">
                <a:latin typeface="Symbol" pitchFamily="18" charset="2"/>
              </a:rPr>
              <a:t>a</a:t>
            </a:r>
            <a:r>
              <a:rPr lang="en-US" dirty="0" smtClean="0">
                <a:latin typeface="Book Antiqua" pitchFamily="18" charset="0"/>
              </a:rPr>
              <a:t>  or if </a:t>
            </a:r>
            <a:r>
              <a:rPr lang="en-US" i="1" dirty="0" smtClean="0">
                <a:latin typeface="Book Antiqua" pitchFamily="18" charset="0"/>
              </a:rPr>
              <a:t>t</a:t>
            </a:r>
            <a:r>
              <a:rPr lang="en-US" dirty="0" smtClean="0">
                <a:latin typeface="Book Antiqua" pitchFamily="18" charset="0"/>
              </a:rPr>
              <a:t> </a:t>
            </a:r>
            <a:r>
              <a:rPr lang="en-US" u="sng" dirty="0" smtClean="0">
                <a:latin typeface="Book Antiqua" pitchFamily="18" charset="0"/>
              </a:rPr>
              <a:t>&lt;</a:t>
            </a:r>
            <a:r>
              <a:rPr lang="en-US" dirty="0" smtClean="0">
                <a:latin typeface="Book Antiqua" pitchFamily="18" charset="0"/>
              </a:rPr>
              <a:t> -</a:t>
            </a:r>
            <a:r>
              <a:rPr lang="en-US" i="1" dirty="0" smtClean="0">
                <a:latin typeface="Book Antiqua" pitchFamily="18" charset="0"/>
              </a:rPr>
              <a:t>t a/2 </a:t>
            </a:r>
            <a:r>
              <a:rPr lang="en-US" dirty="0" smtClean="0">
                <a:latin typeface="Book Antiqua" pitchFamily="18" charset="0"/>
              </a:rPr>
              <a:t>or </a:t>
            </a:r>
            <a:r>
              <a:rPr lang="en-US" i="1" dirty="0" smtClean="0">
                <a:latin typeface="Book Antiqua" pitchFamily="18" charset="0"/>
              </a:rPr>
              <a:t>t</a:t>
            </a:r>
            <a:r>
              <a:rPr lang="en-US" dirty="0" smtClean="0">
                <a:latin typeface="Book Antiqua" pitchFamily="18" charset="0"/>
              </a:rPr>
              <a:t> </a:t>
            </a:r>
            <a:r>
              <a:rPr lang="en-US" u="sng" dirty="0" smtClean="0">
                <a:latin typeface="Book Antiqua" pitchFamily="18" charset="0"/>
              </a:rPr>
              <a:t>&gt;</a:t>
            </a:r>
            <a:r>
              <a:rPr lang="en-US" dirty="0" smtClean="0">
                <a:latin typeface="Book Antiqua" pitchFamily="18" charset="0"/>
              </a:rPr>
              <a:t> </a:t>
            </a:r>
            <a:r>
              <a:rPr lang="en-US" i="1" dirty="0" smtClean="0">
                <a:latin typeface="Book Antiqua" pitchFamily="18" charset="0"/>
              </a:rPr>
              <a:t>t a/2</a:t>
            </a:r>
            <a:r>
              <a:rPr lang="en-US" dirty="0" smtClean="0">
                <a:latin typeface="Symbol" pitchFamily="18" charset="2"/>
              </a:rPr>
              <a:t> </a:t>
            </a:r>
            <a:r>
              <a:rPr lang="en-US" dirty="0" smtClean="0">
                <a:latin typeface="Book Antiqua" pitchFamily="18" charset="0"/>
              </a:rPr>
              <a:t>where </a:t>
            </a:r>
            <a:r>
              <a:rPr lang="en-US" i="1" dirty="0" smtClean="0">
                <a:latin typeface="Book Antiqua" pitchFamily="18" charset="0"/>
              </a:rPr>
              <a:t>t a/2 </a:t>
            </a:r>
            <a:r>
              <a:rPr lang="en-US" dirty="0" smtClean="0">
                <a:latin typeface="Book Antiqua" pitchFamily="18" charset="0"/>
              </a:rPr>
              <a:t>is based on a </a:t>
            </a:r>
            <a:r>
              <a:rPr lang="en-US" i="1" dirty="0" smtClean="0">
                <a:latin typeface="Book Antiqua" pitchFamily="18" charset="0"/>
              </a:rPr>
              <a:t>t </a:t>
            </a:r>
            <a:r>
              <a:rPr lang="en-US" dirty="0" smtClean="0">
                <a:latin typeface="Book Antiqua" pitchFamily="18" charset="0"/>
              </a:rPr>
              <a:t> distribution with </a:t>
            </a:r>
            <a:r>
              <a:rPr lang="en-US" i="1" dirty="0" smtClean="0">
                <a:latin typeface="Book Antiqua" pitchFamily="18" charset="0"/>
              </a:rPr>
              <a:t>n</a:t>
            </a:r>
            <a:r>
              <a:rPr lang="en-US" dirty="0" smtClean="0">
                <a:latin typeface="Book Antiqua" pitchFamily="18" charset="0"/>
              </a:rPr>
              <a:t> - </a:t>
            </a:r>
            <a:r>
              <a:rPr lang="en-US" i="1" dirty="0" smtClean="0">
                <a:latin typeface="Book Antiqua" pitchFamily="18" charset="0"/>
              </a:rPr>
              <a:t>p</a:t>
            </a:r>
            <a:r>
              <a:rPr lang="en-US" dirty="0" smtClean="0">
                <a:latin typeface="Book Antiqua" pitchFamily="18" charset="0"/>
              </a:rPr>
              <a:t> - 1 degrees of freedom.</a:t>
            </a:r>
            <a:endParaRPr lang="en-US" dirty="0" smtClean="0"/>
          </a:p>
          <a:p>
            <a:endParaRPr lang="en-US" dirty="0"/>
          </a:p>
        </p:txBody>
      </p:sp>
    </p:spTree>
    <p:extLst>
      <p:ext uri="{BB962C8B-B14F-4D97-AF65-F5344CB8AC3E}">
        <p14:creationId xmlns:p14="http://schemas.microsoft.com/office/powerpoint/2010/main" val="83810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2320925" y="530225"/>
            <a:ext cx="4654550" cy="2619375"/>
          </a:xfrm>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031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030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35</a:t>
            </a:fld>
            <a:endParaRPr lang="en-US"/>
          </a:p>
        </p:txBody>
      </p:sp>
    </p:spTree>
    <p:extLst>
      <p:ext uri="{BB962C8B-B14F-4D97-AF65-F5344CB8AC3E}">
        <p14:creationId xmlns:p14="http://schemas.microsoft.com/office/powerpoint/2010/main" val="1790864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2320925" y="530225"/>
            <a:ext cx="4654550" cy="2619375"/>
          </a:xfrm>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690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320925" y="530225"/>
            <a:ext cx="4654550" cy="2619375"/>
          </a:xfrm>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0475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544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xfrm>
            <a:off x="5382827" y="6769642"/>
            <a:ext cx="4117961" cy="356362"/>
          </a:xfrm>
          <a:prstGeom prst="rect">
            <a:avLst/>
          </a:prstGeom>
          <a:noFill/>
        </p:spPr>
        <p:txBody>
          <a:bodyPr lIns="94947" tIns="47474" rIns="94947" bIns="47474"/>
          <a:lstStyle>
            <a:lvl1pPr>
              <a:defRPr sz="2400">
                <a:solidFill>
                  <a:schemeClr val="tx1"/>
                </a:solidFill>
                <a:latin typeface="Times New Roman" pitchFamily="18" charset="0"/>
              </a:defRPr>
            </a:lvl1pPr>
            <a:lvl2pPr marL="771450" indent="-296711">
              <a:defRPr sz="2400">
                <a:solidFill>
                  <a:schemeClr val="tx1"/>
                </a:solidFill>
                <a:latin typeface="Times New Roman" pitchFamily="18" charset="0"/>
              </a:defRPr>
            </a:lvl2pPr>
            <a:lvl3pPr marL="1186847" indent="-237369">
              <a:defRPr sz="2400">
                <a:solidFill>
                  <a:schemeClr val="tx1"/>
                </a:solidFill>
                <a:latin typeface="Times New Roman" pitchFamily="18" charset="0"/>
              </a:defRPr>
            </a:lvl3pPr>
            <a:lvl4pPr marL="1661585" indent="-237369">
              <a:defRPr sz="2400">
                <a:solidFill>
                  <a:schemeClr val="tx1"/>
                </a:solidFill>
                <a:latin typeface="Times New Roman" pitchFamily="18" charset="0"/>
              </a:defRPr>
            </a:lvl4pPr>
            <a:lvl5pPr marL="2136324" indent="-237369">
              <a:defRPr sz="2400">
                <a:solidFill>
                  <a:schemeClr val="tx1"/>
                </a:solidFill>
                <a:latin typeface="Times New Roman" pitchFamily="18" charset="0"/>
              </a:defRPr>
            </a:lvl5pPr>
            <a:lvl6pPr marL="2611062" indent="-237369" eaLnBrk="0" fontAlgn="base" hangingPunct="0">
              <a:spcBef>
                <a:spcPct val="0"/>
              </a:spcBef>
              <a:spcAft>
                <a:spcPct val="0"/>
              </a:spcAft>
              <a:defRPr sz="2400">
                <a:solidFill>
                  <a:schemeClr val="tx1"/>
                </a:solidFill>
                <a:latin typeface="Times New Roman" pitchFamily="18" charset="0"/>
              </a:defRPr>
            </a:lvl6pPr>
            <a:lvl7pPr marL="3085801" indent="-237369" eaLnBrk="0" fontAlgn="base" hangingPunct="0">
              <a:spcBef>
                <a:spcPct val="0"/>
              </a:spcBef>
              <a:spcAft>
                <a:spcPct val="0"/>
              </a:spcAft>
              <a:defRPr sz="2400">
                <a:solidFill>
                  <a:schemeClr val="tx1"/>
                </a:solidFill>
                <a:latin typeface="Times New Roman" pitchFamily="18" charset="0"/>
              </a:defRPr>
            </a:lvl7pPr>
            <a:lvl8pPr marL="3560540" indent="-237369" eaLnBrk="0" fontAlgn="base" hangingPunct="0">
              <a:spcBef>
                <a:spcPct val="0"/>
              </a:spcBef>
              <a:spcAft>
                <a:spcPct val="0"/>
              </a:spcAft>
              <a:defRPr sz="2400">
                <a:solidFill>
                  <a:schemeClr val="tx1"/>
                </a:solidFill>
                <a:latin typeface="Times New Roman" pitchFamily="18" charset="0"/>
              </a:defRPr>
            </a:lvl8pPr>
            <a:lvl9pPr marL="4035279" indent="-237369" eaLnBrk="0" fontAlgn="base" hangingPunct="0">
              <a:spcBef>
                <a:spcPct val="0"/>
              </a:spcBef>
              <a:spcAft>
                <a:spcPct val="0"/>
              </a:spcAft>
              <a:defRPr sz="2400">
                <a:solidFill>
                  <a:schemeClr val="tx1"/>
                </a:solidFill>
                <a:latin typeface="Times New Roman" pitchFamily="18" charset="0"/>
              </a:defRPr>
            </a:lvl9pPr>
          </a:lstStyle>
          <a:p>
            <a:fld id="{05A81F6F-671E-4667-BED4-66C32E1EBA10}" type="slidenum">
              <a:rPr lang="en-US" sz="1200"/>
              <a:pPr/>
              <a:t>2</a:t>
            </a:fld>
            <a:endParaRPr lang="en-US" sz="1200"/>
          </a:p>
        </p:txBody>
      </p:sp>
      <p:sp>
        <p:nvSpPr>
          <p:cNvPr id="115715" name="Rectangle 2"/>
          <p:cNvSpPr>
            <a:spLocks noChangeArrowheads="1"/>
          </p:cNvSpPr>
          <p:nvPr/>
        </p:nvSpPr>
        <p:spPr bwMode="auto">
          <a:xfrm>
            <a:off x="5385026" y="0"/>
            <a:ext cx="4117961" cy="35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947" tIns="47474" rIns="94947" bIns="47474" anchor="ctr"/>
          <a:lstStyle/>
          <a:p>
            <a:endParaRPr lang="en-US"/>
          </a:p>
        </p:txBody>
      </p:sp>
      <p:sp>
        <p:nvSpPr>
          <p:cNvPr id="115716" name="Rectangle 3"/>
          <p:cNvSpPr>
            <a:spLocks noChangeArrowheads="1"/>
          </p:cNvSpPr>
          <p:nvPr/>
        </p:nvSpPr>
        <p:spPr bwMode="auto">
          <a:xfrm>
            <a:off x="5385026" y="6770878"/>
            <a:ext cx="4117961" cy="35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781" tIns="0" rIns="19781" bIns="0" anchor="b"/>
          <a:lstStyle/>
          <a:p>
            <a:pPr algn="r"/>
            <a:r>
              <a:rPr lang="en-US" sz="1000" i="1"/>
              <a:t>15</a:t>
            </a:r>
          </a:p>
        </p:txBody>
      </p:sp>
      <p:sp>
        <p:nvSpPr>
          <p:cNvPr id="115717" name="Rectangle 4"/>
          <p:cNvSpPr>
            <a:spLocks noChangeArrowheads="1"/>
          </p:cNvSpPr>
          <p:nvPr/>
        </p:nvSpPr>
        <p:spPr bwMode="auto">
          <a:xfrm>
            <a:off x="0" y="6770878"/>
            <a:ext cx="4117961" cy="35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947" tIns="47474" rIns="94947" bIns="47474" anchor="ctr"/>
          <a:lstStyle/>
          <a:p>
            <a:endParaRPr lang="en-US"/>
          </a:p>
        </p:txBody>
      </p:sp>
      <p:sp>
        <p:nvSpPr>
          <p:cNvPr id="115718" name="Rectangle 5"/>
          <p:cNvSpPr>
            <a:spLocks noChangeArrowheads="1"/>
          </p:cNvSpPr>
          <p:nvPr/>
        </p:nvSpPr>
        <p:spPr bwMode="auto">
          <a:xfrm>
            <a:off x="0" y="0"/>
            <a:ext cx="4117961" cy="35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947" tIns="47474" rIns="94947" bIns="47474" anchor="ctr"/>
          <a:lstStyle/>
          <a:p>
            <a:endParaRPr lang="en-US"/>
          </a:p>
        </p:txBody>
      </p:sp>
      <p:sp>
        <p:nvSpPr>
          <p:cNvPr id="115719" name="Rectangle 6"/>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3959" tIns="46156" rIns="93959" bIns="46156"/>
          <a:lstStyle/>
          <a:p>
            <a:pPr defTabSz="949478">
              <a:defRPr/>
            </a:pPr>
            <a:endParaRPr lang="en-US" baseline="0" dirty="0" smtClean="0"/>
          </a:p>
        </p:txBody>
      </p:sp>
      <p:sp>
        <p:nvSpPr>
          <p:cNvPr id="115720" name="Rectangle 7"/>
          <p:cNvSpPr>
            <a:spLocks noGrp="1" noRot="1" noChangeAspect="1" noChangeArrowheads="1" noTextEdit="1"/>
          </p:cNvSpPr>
          <p:nvPr>
            <p:ph type="sldImg"/>
          </p:nvPr>
        </p:nvSpPr>
        <p:spPr>
          <a:xfrm>
            <a:off x="2386013" y="539750"/>
            <a:ext cx="4732337" cy="2662238"/>
          </a:xfrm>
          <a:ln w="12700" cap="flat">
            <a:solidFill>
              <a:schemeClr val="tx1"/>
            </a:solidFill>
          </a:ln>
        </p:spPr>
      </p:sp>
    </p:spTree>
    <p:extLst>
      <p:ext uri="{BB962C8B-B14F-4D97-AF65-F5344CB8AC3E}">
        <p14:creationId xmlns:p14="http://schemas.microsoft.com/office/powerpoint/2010/main" val="1303017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5384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2320925" y="530225"/>
            <a:ext cx="4654550" cy="2619375"/>
          </a:xfrm>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948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93700" y="692150"/>
            <a:ext cx="6070600" cy="3416300"/>
          </a:xfrm>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2698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393700" y="692150"/>
            <a:ext cx="6070600" cy="3416300"/>
          </a:xfrm>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3885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393700" y="692150"/>
            <a:ext cx="6070600" cy="3416300"/>
          </a:xfrm>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830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393700" y="692150"/>
            <a:ext cx="6070600" cy="3416300"/>
          </a:xfrm>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431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xfrm>
            <a:off x="393700" y="692150"/>
            <a:ext cx="6070600" cy="3416300"/>
          </a:xfrm>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9499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393700" y="692150"/>
            <a:ext cx="6070600" cy="3416300"/>
          </a:xfrm>
          <a:ln/>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003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93700" y="692150"/>
            <a:ext cx="6070600" cy="3416300"/>
          </a:xfrm>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5916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393700" y="692150"/>
            <a:ext cx="6070600" cy="3416300"/>
          </a:xfrm>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033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2386013" y="539750"/>
            <a:ext cx="4732337" cy="2662238"/>
          </a:xfrm>
          <a:ln/>
        </p:spPr>
      </p:sp>
      <p:sp>
        <p:nvSpPr>
          <p:cNvPr id="224259" name="Rectangle 3"/>
          <p:cNvSpPr>
            <a:spLocks noGrp="1" noChangeArrowheads="1"/>
          </p:cNvSpPr>
          <p:nvPr>
            <p:ph type="body" idx="1"/>
          </p:nvPr>
        </p:nvSpPr>
        <p:spPr/>
        <p:txBody>
          <a:bodyPr/>
          <a:lstStyle/>
          <a:p>
            <a:r>
              <a:rPr lang="en-US" dirty="0" smtClean="0"/>
              <a:t>Regression: functional relationship between two or more correlated variables</a:t>
            </a:r>
          </a:p>
          <a:p>
            <a:r>
              <a:rPr lang="en-US" dirty="0" smtClean="0"/>
              <a:t>Used to predict one variable given the other</a:t>
            </a:r>
          </a:p>
        </p:txBody>
      </p:sp>
    </p:spTree>
    <p:extLst>
      <p:ext uri="{BB962C8B-B14F-4D97-AF65-F5344CB8AC3E}">
        <p14:creationId xmlns:p14="http://schemas.microsoft.com/office/powerpoint/2010/main" val="3460409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393700" y="692150"/>
            <a:ext cx="6070600" cy="3416300"/>
          </a:xfrm>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2387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93700" y="692150"/>
            <a:ext cx="6070600" cy="3416300"/>
          </a:xfrm>
          <a:ln/>
        </p:spPr>
      </p:sp>
      <p:sp>
        <p:nvSpPr>
          <p:cNvPr id="73731" name="Rectangle 3"/>
          <p:cNvSpPr>
            <a:spLocks noGrp="1" noChangeArrowheads="1"/>
          </p:cNvSpPr>
          <p:nvPr>
            <p:ph type="body" idx="1"/>
          </p:nvPr>
        </p:nvSpPr>
        <p:spPr>
          <a:noFill/>
          <a:ln w="9525"/>
        </p:spPr>
        <p:txBody>
          <a:bodyPr/>
          <a:lstStyle/>
          <a:p>
            <a:pPr>
              <a:spcBef>
                <a:spcPct val="0"/>
              </a:spcBef>
            </a:pPr>
            <a:endParaRPr lang="en-US" sz="2400" smtClean="0">
              <a:latin typeface="Times New Roman" pitchFamily="18" charset="0"/>
            </a:endParaRPr>
          </a:p>
        </p:txBody>
      </p:sp>
    </p:spTree>
    <p:extLst>
      <p:ext uri="{BB962C8B-B14F-4D97-AF65-F5344CB8AC3E}">
        <p14:creationId xmlns:p14="http://schemas.microsoft.com/office/powerpoint/2010/main" val="2687217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93700" y="692150"/>
            <a:ext cx="6070600" cy="3416300"/>
          </a:xfrm>
          <a:ln/>
        </p:spPr>
      </p:sp>
      <p:sp>
        <p:nvSpPr>
          <p:cNvPr id="7475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946224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93700" y="692150"/>
            <a:ext cx="6070600" cy="3416300"/>
          </a:xfrm>
          <a:ln/>
        </p:spPr>
      </p:sp>
      <p:sp>
        <p:nvSpPr>
          <p:cNvPr id="7577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137247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a:xfrm>
            <a:off x="2320925" y="530225"/>
            <a:ext cx="4654550" cy="2619375"/>
          </a:xfrm>
          <a:ln/>
        </p:spPr>
      </p:sp>
      <p:sp>
        <p:nvSpPr>
          <p:cNvPr id="415747" name="Rectangle 3"/>
          <p:cNvSpPr>
            <a:spLocks noGrp="1" noChangeArrowheads="1"/>
          </p:cNvSpPr>
          <p:nvPr>
            <p:ph type="body" idx="1"/>
          </p:nvPr>
        </p:nvSpPr>
        <p:spPr/>
        <p:txBody>
          <a:bodyPr/>
          <a:lstStyle/>
          <a:p>
            <a:pPr marL="0" lvl="1" defTabSz="931774">
              <a:defRPr/>
            </a:pPr>
            <a:r>
              <a:rPr lang="en-US" sz="2400" dirty="0">
                <a:effectLst>
                  <a:outerShdw blurRad="38100" dist="38100" dir="2700000" algn="tl">
                    <a:srgbClr val="000000"/>
                  </a:outerShdw>
                </a:effectLst>
              </a:rPr>
              <a:t>This rule’s shortcoming can be circumvented by using </a:t>
            </a:r>
            <a:r>
              <a:rPr lang="en-US" sz="2400" u="sng" dirty="0" err="1">
                <a:effectLst>
                  <a:outerShdw blurRad="38100" dist="38100" dir="2700000" algn="tl">
                    <a:srgbClr val="000000"/>
                  </a:outerShdw>
                </a:effectLst>
              </a:rPr>
              <a:t>studentized</a:t>
            </a:r>
            <a:r>
              <a:rPr lang="en-US" sz="2400" u="sng" dirty="0">
                <a:effectLst>
                  <a:outerShdw blurRad="38100" dist="38100" dir="2700000" algn="tl">
                    <a:srgbClr val="000000"/>
                  </a:outerShdw>
                </a:effectLst>
              </a:rPr>
              <a:t> deleted residuals</a:t>
            </a:r>
            <a:r>
              <a:rPr lang="en-US" sz="2400" dirty="0">
                <a:effectLst>
                  <a:outerShdw blurRad="38100" dist="38100" dir="2700000" algn="tl">
                    <a:srgbClr val="000000"/>
                  </a:outerShdw>
                </a:effectLst>
              </a:rPr>
              <a:t>. The |</a:t>
            </a:r>
            <a:r>
              <a:rPr lang="en-US" sz="2400" i="1" dirty="0" err="1">
                <a:effectLst>
                  <a:outerShdw blurRad="38100" dist="38100" dir="2700000" algn="tl">
                    <a:srgbClr val="000000"/>
                  </a:outerShdw>
                </a:effectLst>
              </a:rPr>
              <a:t>i</a:t>
            </a:r>
            <a:r>
              <a:rPr lang="en-US" sz="2400" i="1" dirty="0">
                <a:effectLst>
                  <a:outerShdw blurRad="38100" dist="38100" dir="2700000" algn="tl">
                    <a:srgbClr val="000000"/>
                  </a:outerShdw>
                </a:effectLst>
              </a:rPr>
              <a:t> </a:t>
            </a:r>
            <a:r>
              <a:rPr lang="en-US" sz="2400" dirty="0" err="1">
                <a:effectLst>
                  <a:outerShdw blurRad="38100" dist="38100" dir="2700000" algn="tl">
                    <a:srgbClr val="000000"/>
                  </a:outerShdw>
                </a:effectLst>
              </a:rPr>
              <a:t>th</a:t>
            </a:r>
            <a:r>
              <a:rPr lang="en-US" sz="2400" dirty="0">
                <a:effectLst>
                  <a:outerShdw blurRad="38100" dist="38100" dir="2700000" algn="tl">
                    <a:srgbClr val="000000"/>
                  </a:outerShdw>
                </a:effectLst>
              </a:rPr>
              <a:t> </a:t>
            </a:r>
            <a:r>
              <a:rPr lang="en-US" sz="2400" dirty="0" err="1">
                <a:effectLst>
                  <a:outerShdw blurRad="38100" dist="38100" dir="2700000" algn="tl">
                    <a:srgbClr val="000000"/>
                  </a:outerShdw>
                </a:effectLst>
              </a:rPr>
              <a:t>studentized</a:t>
            </a:r>
            <a:r>
              <a:rPr lang="en-US" sz="2400" dirty="0">
                <a:effectLst>
                  <a:outerShdw blurRad="38100" dist="38100" dir="2700000" algn="tl">
                    <a:srgbClr val="000000"/>
                  </a:outerShdw>
                </a:effectLst>
              </a:rPr>
              <a:t> deleted residual| will be larger than the |</a:t>
            </a:r>
            <a:r>
              <a:rPr lang="en-US" sz="2400" i="1" dirty="0" err="1">
                <a:effectLst>
                  <a:outerShdw blurRad="38100" dist="38100" dir="2700000" algn="tl">
                    <a:srgbClr val="000000"/>
                  </a:outerShdw>
                </a:effectLst>
              </a:rPr>
              <a:t>i</a:t>
            </a:r>
            <a:r>
              <a:rPr lang="en-US" sz="2400" i="1" dirty="0">
                <a:effectLst>
                  <a:outerShdw blurRad="38100" dist="38100" dir="2700000" algn="tl">
                    <a:srgbClr val="000000"/>
                  </a:outerShdw>
                </a:effectLst>
              </a:rPr>
              <a:t> </a:t>
            </a:r>
            <a:r>
              <a:rPr lang="en-US" sz="2400" dirty="0" err="1">
                <a:effectLst>
                  <a:outerShdw blurRad="38100" dist="38100" dir="2700000" algn="tl">
                    <a:srgbClr val="000000"/>
                  </a:outerShdw>
                </a:effectLst>
              </a:rPr>
              <a:t>th</a:t>
            </a:r>
            <a:r>
              <a:rPr lang="en-US" sz="2400" dirty="0">
                <a:effectLst>
                  <a:outerShdw blurRad="38100" dist="38100" dir="2700000" algn="tl">
                    <a:srgbClr val="000000"/>
                  </a:outerShdw>
                </a:effectLst>
              </a:rPr>
              <a:t> standardized residual|.</a:t>
            </a:r>
          </a:p>
          <a:p>
            <a:pPr marL="0" lvl="1" defTabSz="931774">
              <a:defRPr/>
            </a:pPr>
            <a:endParaRPr lang="en-US" sz="2400" dirty="0">
              <a:effectLst>
                <a:outerShdw blurRad="38100" dist="38100" dir="2700000" algn="tl">
                  <a:srgbClr val="000000"/>
                </a:outerShdw>
              </a:effectLst>
            </a:endParaRPr>
          </a:p>
          <a:p>
            <a:pPr marL="0" lvl="1" defTabSz="931774">
              <a:defRPr/>
            </a:pPr>
            <a:endParaRPr lang="en-US" sz="2400" dirty="0">
              <a:effectLst>
                <a:outerShdw blurRad="38100" dist="38100" dir="2700000" algn="tl">
                  <a:srgbClr val="000000"/>
                </a:outerShdw>
              </a:effectLst>
            </a:endParaRPr>
          </a:p>
          <a:p>
            <a:pPr marL="0" lvl="1" defTabSz="931774">
              <a:defRPr/>
            </a:pPr>
            <a:endParaRPr lang="en-US" sz="2400" dirty="0">
              <a:effectLst>
                <a:outerShdw blurRad="38100" dist="38100" dir="2700000" algn="tl">
                  <a:srgbClr val="000000"/>
                </a:outerShdw>
              </a:effectLst>
            </a:endParaRPr>
          </a:p>
          <a:p>
            <a:pPr marL="0" lvl="1" defTabSz="931774">
              <a:defRPr/>
            </a:pPr>
            <a:endParaRPr lang="en-US" sz="2400" dirty="0">
              <a:effectLst>
                <a:outerShdw blurRad="38100" dist="38100" dir="2700000" algn="tl">
                  <a:srgbClr val="000000"/>
                </a:outerShdw>
              </a:effectLst>
            </a:endParaRPr>
          </a:p>
          <a:p>
            <a:endParaRPr lang="en-US" dirty="0"/>
          </a:p>
        </p:txBody>
      </p:sp>
    </p:spTree>
    <p:extLst>
      <p:ext uri="{BB962C8B-B14F-4D97-AF65-F5344CB8AC3E}">
        <p14:creationId xmlns:p14="http://schemas.microsoft.com/office/powerpoint/2010/main" val="4067501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r>
              <a:rPr lang="en-US" dirty="0" smtClean="0"/>
              <a:t>Chapter 14.9</a:t>
            </a:r>
            <a:endParaRPr lang="en-US" dirty="0"/>
          </a:p>
        </p:txBody>
      </p:sp>
    </p:spTree>
    <p:extLst>
      <p:ext uri="{BB962C8B-B14F-4D97-AF65-F5344CB8AC3E}">
        <p14:creationId xmlns:p14="http://schemas.microsoft.com/office/powerpoint/2010/main" val="538413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530225"/>
            <a:ext cx="4654550" cy="2619375"/>
          </a:xfrm>
        </p:spPr>
      </p:sp>
      <p:sp>
        <p:nvSpPr>
          <p:cNvPr id="3" name="Notes Placeholder 2"/>
          <p:cNvSpPr>
            <a:spLocks noGrp="1"/>
          </p:cNvSpPr>
          <p:nvPr>
            <p:ph type="body" idx="1"/>
          </p:nvPr>
        </p:nvSpPr>
        <p:spPr/>
        <p:txBody>
          <a:bodyPr/>
          <a:lstStyle/>
          <a:p>
            <a:endParaRPr lang="en-US" dirty="0" smtClean="0"/>
          </a:p>
          <a:p>
            <a:endParaRPr lang="en-US" dirty="0"/>
          </a:p>
        </p:txBody>
      </p:sp>
    </p:spTree>
    <p:extLst>
      <p:ext uri="{BB962C8B-B14F-4D97-AF65-F5344CB8AC3E}">
        <p14:creationId xmlns:p14="http://schemas.microsoft.com/office/powerpoint/2010/main" val="2251378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Rot="1" noChangeAspect="1" noChangeArrowheads="1" noTextEdit="1"/>
          </p:cNvSpPr>
          <p:nvPr>
            <p:ph type="sldImg"/>
          </p:nvPr>
        </p:nvSpPr>
        <p:spPr>
          <a:xfrm>
            <a:off x="4518025" y="407988"/>
            <a:ext cx="3565525" cy="2006600"/>
          </a:xfrm>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1985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320925" y="530225"/>
            <a:ext cx="4654550" cy="2619375"/>
          </a:xfrm>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2273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2320925" y="530225"/>
            <a:ext cx="4654550" cy="2619375"/>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23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172200" cy="347345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31774">
                  <a:defRPr/>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smtClean="0"/>
                  <a:t> = average of </a:t>
                </a:r>
                <a14:m>
                  <m:oMath xmlns:m="http://schemas.openxmlformats.org/officeDocument/2006/math">
                    <m:r>
                      <a:rPr lang="en-US" i="1">
                        <a:latin typeface="Cambria Math" panose="02040503050406030204" pitchFamily="18" charset="0"/>
                      </a:rPr>
                      <m:t>𝑥</m:t>
                    </m:r>
                    <m:r>
                      <a:rPr lang="en-US" i="1" baseline="-25000">
                        <a:latin typeface="Cambria Math" panose="02040503050406030204" pitchFamily="18" charset="0"/>
                      </a:rPr>
                      <m:t>𝑖</m:t>
                    </m:r>
                  </m:oMath>
                </a14:m>
                <a:endParaRPr lang="en-US" dirty="0">
                  <a:solidFill>
                    <a:srgbClr val="000000"/>
                  </a:solidFill>
                  <a:latin typeface="Calibri" panose="020F0502020204030204" pitchFamily="34" charset="0"/>
                </a:endParaRPr>
              </a:p>
              <a:p>
                <a14:m>
                  <m:oMath xmlns:m="http://schemas.openxmlformats.org/officeDocument/2006/math">
                    <m:acc>
                      <m:accPr>
                        <m:chr m:val="̅"/>
                        <m:ctrlPr>
                          <a:rPr lang="en-US" i="1" dirty="0">
                            <a:solidFill>
                              <a:srgbClr val="000000"/>
                            </a:solidFill>
                            <a:latin typeface="Cambria Math" panose="02040503050406030204" pitchFamily="18" charset="0"/>
                          </a:rPr>
                        </m:ctrlPr>
                      </m:accPr>
                      <m:e>
                        <m:r>
                          <a:rPr lang="en-US" i="1" dirty="0">
                            <a:solidFill>
                              <a:srgbClr val="000000"/>
                            </a:solidFill>
                            <a:latin typeface="Cambria Math" panose="02040503050406030204" pitchFamily="18" charset="0"/>
                          </a:rPr>
                          <m:t>𝑦</m:t>
                        </m:r>
                      </m:e>
                    </m:acc>
                  </m:oMath>
                </a14:m>
                <a:r>
                  <a:rPr lang="en-US" dirty="0">
                    <a:solidFill>
                      <a:srgbClr val="000000"/>
                    </a:solidFill>
                    <a:latin typeface="Calibri" panose="020F0502020204030204" pitchFamily="34" charset="0"/>
                  </a:rPr>
                  <a:t> = average of </a:t>
                </a:r>
                <a14:m>
                  <m:oMath xmlns:m="http://schemas.openxmlformats.org/officeDocument/2006/math">
                    <m:r>
                      <a:rPr lang="en-US" i="1">
                        <a:latin typeface="Cambria Math" panose="02040503050406030204" pitchFamily="18" charset="0"/>
                      </a:rPr>
                      <m:t>𝑦</m:t>
                    </m:r>
                    <m:r>
                      <a:rPr lang="en-US" i="1" baseline="-25000">
                        <a:latin typeface="Cambria Math" panose="02040503050406030204" pitchFamily="18" charset="0"/>
                      </a:rPr>
                      <m:t>𝑖</m:t>
                    </m:r>
                  </m:oMath>
                </a14:m>
                <a:endParaRPr lang="en-US" dirty="0">
                  <a:solidFill>
                    <a:srgbClr val="000000"/>
                  </a:solidFill>
                  <a:latin typeface="Calibri" panose="020F0502020204030204" pitchFamily="34" charset="0"/>
                </a:endParaRPr>
              </a:p>
              <a:p>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i="0" smtClean="0">
                    <a:latin typeface="Cambria Math" panose="02040503050406030204" pitchFamily="18" charset="0"/>
                  </a:rPr>
                  <a:t>𝑥 ̅</a:t>
                </a:r>
                <a:r>
                  <a:rPr lang="en-US" dirty="0" smtClean="0"/>
                  <a:t> = average of </a:t>
                </a:r>
                <a:r>
                  <a:rPr lang="en-US" sz="1200" b="0" i="0" u="none" strike="noStrike" smtClean="0">
                    <a:effectLst/>
                    <a:latin typeface="Cambria Math" panose="02040503050406030204" pitchFamily="18" charset="0"/>
                  </a:rPr>
                  <a:t>𝑥</a:t>
                </a:r>
                <a:r>
                  <a:rPr lang="en-US" sz="1200" b="0" i="0" u="none" strike="noStrike" baseline="-25000" smtClean="0">
                    <a:effectLst/>
                    <a:latin typeface="Cambria Math" panose="02040503050406030204" pitchFamily="18" charset="0"/>
                  </a:rPr>
                  <a:t>𝑖</a:t>
                </a:r>
                <a:endParaRPr lang="en-US" sz="1200" b="0" i="0" u="none" strike="noStrike" dirty="0">
                  <a:solidFill>
                    <a:srgbClr val="000000"/>
                  </a:solidFill>
                  <a:effectLst/>
                  <a:latin typeface="Calibri" panose="020F0502020204030204" pitchFamily="34" charset="0"/>
                </a:endParaRPr>
              </a:p>
              <a:p>
                <a:r>
                  <a:rPr lang="en-US" sz="1200" b="0" i="0" u="none" strike="noStrike" dirty="0" smtClean="0">
                    <a:solidFill>
                      <a:srgbClr val="000000"/>
                    </a:solidFill>
                    <a:effectLst/>
                    <a:latin typeface="Cambria Math" panose="02040503050406030204" pitchFamily="18" charset="0"/>
                  </a:rPr>
                  <a:t>𝑦</a:t>
                </a:r>
                <a:r>
                  <a:rPr lang="en-US" sz="1200" b="0" i="0" u="none" strike="noStrike" dirty="0" smtClean="0">
                    <a:solidFill>
                      <a:srgbClr val="000000"/>
                    </a:solidFill>
                    <a:effectLst/>
                    <a:latin typeface="Cambria Math" panose="02040503050406030204" pitchFamily="18" charset="0"/>
                  </a:rPr>
                  <a:t> ̅</a:t>
                </a:r>
                <a:r>
                  <a:rPr lang="en-US" sz="1200" b="0" i="0" u="none" strike="noStrike" dirty="0" smtClean="0">
                    <a:solidFill>
                      <a:srgbClr val="000000"/>
                    </a:solidFill>
                    <a:effectLst/>
                    <a:latin typeface="Calibri" panose="020F0502020204030204" pitchFamily="34" charset="0"/>
                  </a:rPr>
                  <a:t> = average of </a:t>
                </a:r>
                <a:r>
                  <a:rPr lang="en-US" sz="1200" b="0" i="0" u="none" strike="noStrike" smtClean="0">
                    <a:effectLst/>
                    <a:latin typeface="Cambria Math" panose="02040503050406030204" pitchFamily="18" charset="0"/>
                  </a:rPr>
                  <a:t>𝑦</a:t>
                </a:r>
                <a:r>
                  <a:rPr lang="en-US" sz="1200" b="0" i="0" u="none" strike="noStrike" baseline="-25000" smtClean="0">
                    <a:effectLst/>
                    <a:latin typeface="Cambria Math" panose="02040503050406030204" pitchFamily="18" charset="0"/>
                  </a:rPr>
                  <a:t>𝑖</a:t>
                </a:r>
                <a:endParaRPr lang="en-US" sz="1200" b="0" i="0" u="none" strike="noStrike" dirty="0">
                  <a:solidFill>
                    <a:srgbClr val="000000"/>
                  </a:solidFill>
                  <a:effectLst/>
                  <a:latin typeface="Calibri" panose="020F0502020204030204" pitchFamily="34" charset="0"/>
                </a:endParaRPr>
              </a:p>
              <a:p>
                <a:endParaRPr lang="en-US" dirty="0" smtClean="0"/>
              </a:p>
              <a:p>
                <a:endParaRPr lang="en-US" dirty="0"/>
              </a:p>
            </p:txBody>
          </p:sp>
        </mc:Fallback>
      </mc:AlternateContent>
    </p:spTree>
    <p:extLst>
      <p:ext uri="{BB962C8B-B14F-4D97-AF65-F5344CB8AC3E}">
        <p14:creationId xmlns:p14="http://schemas.microsoft.com/office/powerpoint/2010/main" val="266783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6013" y="539750"/>
            <a:ext cx="4732337" cy="2662238"/>
          </a:xfrm>
        </p:spPr>
      </p:sp>
      <p:sp>
        <p:nvSpPr>
          <p:cNvPr id="3" name="Notes Placeholder 2"/>
          <p:cNvSpPr>
            <a:spLocks noGrp="1"/>
          </p:cNvSpPr>
          <p:nvPr>
            <p:ph type="body" idx="1"/>
          </p:nvPr>
        </p:nvSpPr>
        <p:spPr/>
        <p:txBody>
          <a:bodyPr/>
          <a:lstStyle/>
          <a:p>
            <a:pPr defTabSz="949478">
              <a:defRPr/>
            </a:pPr>
            <a:r>
              <a:rPr lang="en-US" dirty="0" smtClean="0"/>
              <a:t>Standard Error of Estimate – how well the line fits the data</a:t>
            </a:r>
            <a:endParaRPr lang="en-US" dirty="0"/>
          </a:p>
        </p:txBody>
      </p:sp>
    </p:spTree>
    <p:extLst>
      <p:ext uri="{BB962C8B-B14F-4D97-AF65-F5344CB8AC3E}">
        <p14:creationId xmlns:p14="http://schemas.microsoft.com/office/powerpoint/2010/main" val="319339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419100" y="703263"/>
            <a:ext cx="6172200" cy="3473450"/>
          </a:xfrm>
          <a:ln/>
        </p:spPr>
      </p:sp>
      <p:sp>
        <p:nvSpPr>
          <p:cNvPr id="1996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6222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419100" y="703263"/>
            <a:ext cx="6172200" cy="3473450"/>
          </a:xfrm>
          <a:ln/>
        </p:spPr>
      </p:sp>
      <p:sp>
        <p:nvSpPr>
          <p:cNvPr id="145411" name="Rectangle 3"/>
          <p:cNvSpPr>
            <a:spLocks noGrp="1" noChangeArrowheads="1"/>
          </p:cNvSpPr>
          <p:nvPr>
            <p:ph type="body" idx="1"/>
          </p:nvPr>
        </p:nvSpPr>
        <p:spPr/>
        <p:txBody>
          <a:bodyPr/>
          <a:lstStyle/>
          <a:p>
            <a:pPr defTabSz="931774">
              <a:defRPr/>
            </a:pPr>
            <a:endParaRPr lang="en-US" dirty="0"/>
          </a:p>
        </p:txBody>
      </p:sp>
    </p:spTree>
    <p:extLst>
      <p:ext uri="{BB962C8B-B14F-4D97-AF65-F5344CB8AC3E}">
        <p14:creationId xmlns:p14="http://schemas.microsoft.com/office/powerpoint/2010/main" val="35187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419100" y="703263"/>
            <a:ext cx="6172200" cy="3473450"/>
          </a:xfrm>
          <a:ln/>
        </p:spPr>
      </p:sp>
      <p:sp>
        <p:nvSpPr>
          <p:cNvPr id="146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404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419100" y="703263"/>
            <a:ext cx="6172200" cy="3473450"/>
          </a:xfrm>
          <a:ln/>
        </p:spPr>
      </p:sp>
      <p:sp>
        <p:nvSpPr>
          <p:cNvPr id="7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540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75800" y="1618700"/>
            <a:ext cx="3430850" cy="3231000"/>
          </a:xfrm>
          <a:prstGeom prst="rect">
            <a:avLst/>
          </a:prstGeom>
        </p:spPr>
        <p:txBody>
          <a:bodyPr spcFirstLastPara="1" wrap="square" lIns="91425" tIns="91425" rIns="91425" bIns="91425" anchor="t" anchorCtr="0">
            <a:norm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dirty="0"/>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rm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dirty="0"/>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0920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482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0843" y="1866899"/>
            <a:ext cx="3912577" cy="264795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1866900"/>
            <a:ext cx="3910130" cy="26649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560112" y="4782823"/>
            <a:ext cx="990599" cy="171494"/>
          </a:xfrm>
          <a:prstGeom prst="rect">
            <a:avLst/>
          </a:prstGeom>
        </p:spPr>
        <p:txBody>
          <a:bodyPr/>
          <a:lstStyle/>
          <a:p>
            <a:fld id="{637F8453-345B-485B-B766-853B6241D169}" type="datetime1">
              <a:rPr lang="en-US" smtClean="0"/>
              <a:t>2/20/2020</a:t>
            </a:fld>
            <a:endParaRPr lang="en-US" dirty="0"/>
          </a:p>
        </p:txBody>
      </p:sp>
      <p:sp>
        <p:nvSpPr>
          <p:cNvPr id="6" name="Footer Placeholder 5"/>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1"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57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60112" y="4782823"/>
            <a:ext cx="990599" cy="171494"/>
          </a:xfrm>
          <a:prstGeom prst="rect">
            <a:avLst/>
          </a:prstGeom>
        </p:spPr>
        <p:txBody>
          <a:bodyPr/>
          <a:lstStyle/>
          <a:p>
            <a:fld id="{51FA382E-972C-4234-B42D-52CB2C9AC34C}" type="datetime1">
              <a:rPr lang="en-US" smtClean="0"/>
              <a:t>2/20/2020</a:t>
            </a:fld>
            <a:endParaRPr lang="en-US" dirty="0"/>
          </a:p>
        </p:txBody>
      </p:sp>
      <p:sp>
        <p:nvSpPr>
          <p:cNvPr id="5" name="Footer Placeholder 4"/>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8"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416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60112" y="4782823"/>
            <a:ext cx="990599" cy="171494"/>
          </a:xfrm>
          <a:prstGeom prst="rect">
            <a:avLst/>
          </a:prstGeom>
        </p:spPr>
        <p:txBody>
          <a:bodyPr/>
          <a:lstStyle/>
          <a:p>
            <a:fld id="{723E3786-B2E1-4A4D-998D-19500DD98796}" type="datetime1">
              <a:rPr lang="en-US" smtClean="0"/>
              <a:t>2/20/2020</a:t>
            </a:fld>
            <a:endParaRPr lang="en-US" dirty="0"/>
          </a:p>
        </p:txBody>
      </p:sp>
      <p:sp>
        <p:nvSpPr>
          <p:cNvPr id="3" name="Footer Placeholder 2"/>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1" name="Rectangle 10"/>
          <p:cNvSpPr/>
          <p:nvPr/>
        </p:nvSpPr>
        <p:spPr>
          <a:xfrm>
            <a:off x="7745644" y="-1053"/>
            <a:ext cx="68580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44985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rm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191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rm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764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532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036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reserve="1">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27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687899" y="1611230"/>
            <a:ext cx="7855327" cy="3112200"/>
          </a:xfrm>
          <a:prstGeom prst="rect">
            <a:avLst/>
          </a:prstGeom>
        </p:spPr>
        <p:txBody>
          <a:bodyPr spcFirstLastPara="1" wrap="square" lIns="91425" tIns="91425" rIns="91425" bIns="91425" anchor="t" anchorCtr="0">
            <a:norm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217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chart" Target="../charts/chart1.xml"/></Relationships>
</file>

<file path=ppt/slides/_rels/slide1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emf"/><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1.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59.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8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benalexkeen.com/correlation-in-python/"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0.png"/></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ko-KR" dirty="0" smtClean="0"/>
              <a:t>Day </a:t>
            </a:r>
            <a:r>
              <a:rPr lang="en-US" altLang="ko-KR" dirty="0" smtClean="0"/>
              <a:t>15</a:t>
            </a:r>
            <a:endParaRPr lang="en-US" dirty="0"/>
          </a:p>
        </p:txBody>
      </p:sp>
      <p:sp>
        <p:nvSpPr>
          <p:cNvPr id="71" name="Google Shape;71;p1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ko-KR" altLang="en-US" dirty="0" smtClean="0"/>
              <a:t>통계기반 데이터분석</a:t>
            </a:r>
            <a:endParaRPr dirty="0"/>
          </a:p>
        </p:txBody>
      </p:sp>
      <p:grpSp>
        <p:nvGrpSpPr>
          <p:cNvPr id="72" name="Google Shape;72;p12"/>
          <p:cNvGrpSpPr/>
          <p:nvPr/>
        </p:nvGrpSpPr>
        <p:grpSpPr>
          <a:xfrm>
            <a:off x="1299165" y="2392743"/>
            <a:ext cx="215966" cy="342399"/>
            <a:chOff x="6718575" y="2318625"/>
            <a:chExt cx="256950" cy="407375"/>
          </a:xfrm>
        </p:grpSpPr>
        <p:sp>
          <p:nvSpPr>
            <p:cNvPr id="73" name="Google Shape;73;p12"/>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1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1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1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1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1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12"/>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Slope, Y Intercept, and Estimated </a:t>
            </a:r>
            <a:r>
              <a:rPr lang="en-US" dirty="0" smtClean="0"/>
              <a:t>Regression Equation (</a:t>
            </a:r>
            <a:r>
              <a:rPr lang="ko-KR" altLang="en-US" dirty="0" smtClean="0"/>
              <a:t>기울기</a:t>
            </a:r>
            <a:r>
              <a:rPr lang="en-US" altLang="ko-KR" dirty="0" smtClean="0"/>
              <a:t>, Y</a:t>
            </a:r>
            <a:r>
              <a:rPr lang="ko-KR" altLang="en-US" dirty="0" smtClean="0"/>
              <a:t>절편</a:t>
            </a:r>
            <a:r>
              <a:rPr lang="en-US" altLang="ko-KR" dirty="0" smtClean="0"/>
              <a:t>, </a:t>
            </a:r>
            <a:r>
              <a:rPr lang="ko-KR" altLang="en-US" dirty="0" smtClean="0"/>
              <a:t>추정회귀식</a:t>
            </a:r>
            <a:r>
              <a:rPr lang="en-US" altLang="ko-KR" dirty="0" smtClean="0"/>
              <a:t>) </a:t>
            </a:r>
            <a:endParaRPr lang="en-US" dirty="0"/>
          </a:p>
        </p:txBody>
      </p:sp>
      <p:sp>
        <p:nvSpPr>
          <p:cNvPr id="3" name="Slide Number Placeholder 2"/>
          <p:cNvSpPr>
            <a:spLocks noGrp="1"/>
          </p:cNvSpPr>
          <p:nvPr>
            <p:ph type="sldNum" idx="12"/>
          </p:nvPr>
        </p:nvSpPr>
        <p:spPr/>
        <p:txBody>
          <a:bodyPr/>
          <a:lstStyle/>
          <a:p>
            <a:fld id="{D57F1E4F-1CFF-5643-939E-217C01CDF565}"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half" idx="4294967295"/>
              </p:nvPr>
            </p:nvSpPr>
            <p:spPr>
              <a:xfrm>
                <a:off x="1172611" y="1866902"/>
                <a:ext cx="3913188" cy="2647950"/>
              </a:xfrm>
            </p:spPr>
            <p:txBody>
              <a:bodyPr>
                <a:normAutofit fontScale="85000" lnSpcReduction="20000"/>
              </a:bodyPr>
              <a:lstStyle/>
              <a:p>
                <a:r>
                  <a:rPr lang="en-US" dirty="0" smtClean="0"/>
                  <a:t>Slope </a:t>
                </a:r>
                <a:br>
                  <a:rPr lang="en-US" dirty="0" smtClean="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sSup>
                          <m:sSupPr>
                            <m:ctrlPr>
                              <a:rPr lang="en-US" b="0" i="1" smtClean="0">
                                <a:latin typeface="Cambria Math" panose="02040503050406030204" pitchFamily="18" charset="0"/>
                              </a:rPr>
                            </m:ctrlPr>
                          </m:sSupPr>
                          <m:e>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nary>
                            <m:r>
                              <a:rPr lang="en-US" i="1">
                                <a:latin typeface="Cambria Math" panose="02040503050406030204" pitchFamily="18" charset="0"/>
                              </a:rPr>
                              <m:t>)</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234</m:t>
                        </m:r>
                      </m:num>
                      <m:den>
                        <m:r>
                          <a:rPr lang="en-US" b="0" i="1" smtClean="0">
                            <a:latin typeface="Cambria Math" panose="02040503050406030204" pitchFamily="18" charset="0"/>
                          </a:rPr>
                          <m:t>3450</m:t>
                        </m:r>
                      </m:den>
                    </m:f>
                    <m:r>
                      <a:rPr lang="en-US" b="0" i="1" smtClean="0">
                        <a:latin typeface="Cambria Math" panose="02040503050406030204" pitchFamily="18" charset="0"/>
                      </a:rPr>
                      <m:t>=0.0678</m:t>
                    </m:r>
                  </m:oMath>
                </a14:m>
                <a:endParaRPr lang="en-US" dirty="0" smtClean="0"/>
              </a:p>
              <a:p>
                <a:r>
                  <a:rPr lang="en-US" dirty="0"/>
                  <a:t>Y-Intercept </a:t>
                </a:r>
                <a:r>
                  <a:rPr lang="en-US" i="1" dirty="0" smtClean="0">
                    <a:latin typeface="Cambria Math" panose="02040503050406030204" pitchFamily="18" charset="0"/>
                  </a:rPr>
                  <a:t/>
                </a:r>
                <a:br>
                  <a:rPr lang="en-US" i="1" dirty="0" smtClean="0">
                    <a:latin typeface="Cambria Math" panose="02040503050406030204" pitchFamily="18" charset="0"/>
                  </a:rPr>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r>
                          <a:rPr lang="en-US" b="0" i="1" smtClean="0">
                            <a:latin typeface="Cambria Math" panose="02040503050406030204" pitchFamily="18" charset="0"/>
                          </a:rPr>
                          <m:t> </m:t>
                        </m:r>
                      </m:e>
                      <m:sub>
                        <m:r>
                          <a:rPr lang="en-US" b="0" i="1" smtClean="0">
                            <a:latin typeface="Cambria Math" panose="02040503050406030204" pitchFamily="18" charset="0"/>
                          </a:rPr>
                          <m:t>0</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=6.7 −0.0678 ∗80=1.2739</m:t>
                    </m:r>
                  </m:oMath>
                </a14:m>
                <a:endParaRPr lang="en-US" dirty="0" smtClean="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half" idx="4294967295"/>
              </p:nvPr>
            </p:nvSpPr>
            <p:spPr>
              <a:xfrm>
                <a:off x="1172611" y="1866902"/>
                <a:ext cx="3913188" cy="2647950"/>
              </a:xfrm>
              <a:blipFill rotWithShape="0">
                <a:blip r:embed="rId3"/>
                <a:stretch>
                  <a:fillRect l="-312" t="-8966"/>
                </a:stretch>
              </a:blipFill>
            </p:spPr>
            <p:txBody>
              <a:bodyPr/>
              <a:lstStyle/>
              <a:p>
                <a:r>
                  <a:rPr lang="en-US">
                    <a:noFill/>
                  </a:rPr>
                  <a:t> </a:t>
                </a:r>
              </a:p>
            </p:txBody>
          </p:sp>
        </mc:Fallback>
      </mc:AlternateContent>
      <p:graphicFrame>
        <p:nvGraphicFramePr>
          <p:cNvPr id="15" name="Content Placeholder 14"/>
          <p:cNvGraphicFramePr>
            <a:graphicFrameLocks noGrp="1"/>
          </p:cNvGraphicFramePr>
          <p:nvPr>
            <p:ph sz="half" idx="4294967295"/>
            <p:extLst/>
          </p:nvPr>
        </p:nvGraphicFramePr>
        <p:xfrm>
          <a:off x="5978525" y="1677988"/>
          <a:ext cx="3165475" cy="3195637"/>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9" name="Rectangle 8"/>
              <p:cNvSpPr/>
              <p:nvPr/>
            </p:nvSpPr>
            <p:spPr>
              <a:xfrm>
                <a:off x="1688682" y="4598312"/>
                <a:ext cx="2881045" cy="4154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lvl="0"/>
                <a14:m>
                  <m:oMath xmlns:m="http://schemas.openxmlformats.org/officeDocument/2006/math">
                    <m:acc>
                      <m:accPr>
                        <m:chr m:val="̂"/>
                        <m:ctrlPr>
                          <a:rPr lang="en-US" sz="2100" i="1">
                            <a:latin typeface="Cambria Math" panose="02040503050406030204" pitchFamily="18" charset="0"/>
                          </a:rPr>
                        </m:ctrlPr>
                      </m:accPr>
                      <m:e>
                        <m:sSub>
                          <m:sSubPr>
                            <m:ctrlPr>
                              <a:rPr lang="en-US" sz="2100" i="1">
                                <a:latin typeface="Cambria Math" panose="02040503050406030204" pitchFamily="18" charset="0"/>
                              </a:rPr>
                            </m:ctrlPr>
                          </m:sSubPr>
                          <m:e>
                            <m:r>
                              <a:rPr lang="en-US" sz="2100" i="1">
                                <a:latin typeface="Cambria Math" panose="02040503050406030204" pitchFamily="18" charset="0"/>
                              </a:rPr>
                              <m:t>𝑦</m:t>
                            </m:r>
                          </m:e>
                          <m:sub>
                            <m:r>
                              <a:rPr lang="en-US" sz="2100" i="1">
                                <a:latin typeface="Cambria Math" panose="02040503050406030204" pitchFamily="18" charset="0"/>
                              </a:rPr>
                              <m:t>𝑖</m:t>
                            </m:r>
                          </m:sub>
                        </m:sSub>
                      </m:e>
                    </m:acc>
                  </m:oMath>
                </a14:m>
                <a:r>
                  <a:rPr lang="en-US" sz="2100" dirty="0"/>
                  <a:t> = 1.2739 + 0.0678 x</a:t>
                </a:r>
              </a:p>
            </p:txBody>
          </p:sp>
        </mc:Choice>
        <mc:Fallback xmlns="">
          <p:sp>
            <p:nvSpPr>
              <p:cNvPr id="9" name="Rectangle 8"/>
              <p:cNvSpPr>
                <a:spLocks noRot="1" noChangeAspect="1" noMove="1" noResize="1" noEditPoints="1" noAdjustHandles="1" noChangeArrowheads="1" noChangeShapeType="1" noTextEdit="1"/>
              </p:cNvSpPr>
              <p:nvPr/>
            </p:nvSpPr>
            <p:spPr>
              <a:xfrm>
                <a:off x="1688682" y="4598312"/>
                <a:ext cx="2881045" cy="415498"/>
              </a:xfrm>
              <a:prstGeom prst="rect">
                <a:avLst/>
              </a:prstGeom>
              <a:blipFill rotWithShape="0">
                <a:blip r:embed="rId5"/>
                <a:stretch>
                  <a:fillRect t="-5556" r="-1048" b="-25000"/>
                </a:stretch>
              </a:blipFill>
            </p:spPr>
            <p:txBody>
              <a:bodyPr/>
              <a:lstStyle/>
              <a:p>
                <a:r>
                  <a:rPr lang="en-US">
                    <a:noFill/>
                  </a:rPr>
                  <a:t> </a:t>
                </a:r>
              </a:p>
            </p:txBody>
          </p:sp>
        </mc:Fallback>
      </mc:AlternateContent>
    </p:spTree>
    <p:extLst>
      <p:ext uri="{BB962C8B-B14F-4D97-AF65-F5344CB8AC3E}">
        <p14:creationId xmlns:p14="http://schemas.microsoft.com/office/powerpoint/2010/main" val="417298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Standard Residual Plot Against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02" t="-35897" r="-1633" b="-17949"/>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100</a:t>
            </a:fld>
            <a:endParaRPr lang="en-US" dirty="0"/>
          </a:p>
        </p:txBody>
      </p:sp>
      <p:pic>
        <p:nvPicPr>
          <p:cNvPr id="5" name="Content Placeholder 4"/>
          <p:cNvPicPr>
            <a:picLocks noGrp="1" noChangeAspect="1"/>
          </p:cNvPicPr>
          <p:nvPr>
            <p:ph idx="4294967295"/>
          </p:nvPr>
        </p:nvPicPr>
        <p:blipFill>
          <a:blip r:embed="rId3"/>
          <a:stretch>
            <a:fillRect/>
          </a:stretch>
        </p:blipFill>
        <p:spPr>
          <a:xfrm>
            <a:off x="1492398" y="1647529"/>
            <a:ext cx="4459288" cy="2679700"/>
          </a:xfrm>
          <a:prstGeom prst="rect">
            <a:avLst/>
          </a:prstGeom>
        </p:spPr>
      </p:pic>
      <p:sp>
        <p:nvSpPr>
          <p:cNvPr id="6" name="Rectangle 5"/>
          <p:cNvSpPr/>
          <p:nvPr/>
        </p:nvSpPr>
        <p:spPr>
          <a:xfrm>
            <a:off x="1492398" y="4388189"/>
            <a:ext cx="6128511" cy="323165"/>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500" dirty="0">
                <a:solidFill>
                  <a:schemeClr val="tx1">
                    <a:lumMod val="75000"/>
                    <a:lumOff val="25000"/>
                  </a:schemeClr>
                </a:solidFill>
                <a:latin typeface="+mn-lt"/>
              </a:rPr>
              <a:t>Curvilinear pattern has been removed.</a:t>
            </a:r>
          </a:p>
        </p:txBody>
      </p:sp>
    </p:spTree>
    <p:extLst>
      <p:ext uri="{BB962C8B-B14F-4D97-AF65-F5344CB8AC3E}">
        <p14:creationId xmlns:p14="http://schemas.microsoft.com/office/powerpoint/2010/main" val="27066962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657350" y="144067"/>
            <a:ext cx="5829300" cy="41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91142" name="Rectangle 6"/>
          <p:cNvSpPr>
            <a:spLocks noChangeArrowheads="1"/>
          </p:cNvSpPr>
          <p:nvPr/>
        </p:nvSpPr>
        <p:spPr bwMode="auto">
          <a:xfrm>
            <a:off x="1653779" y="3560139"/>
            <a:ext cx="58293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effectLst>
                <a:outerShdw blurRad="38100" dist="38100" dir="2700000" algn="tl">
                  <a:srgbClr val="000000"/>
                </a:outerShdw>
              </a:effectLst>
              <a:latin typeface="Book Antiqua" pitchFamily="18" charset="0"/>
            </a:endParaRPr>
          </a:p>
        </p:txBody>
      </p:sp>
      <p:sp>
        <p:nvSpPr>
          <p:cNvPr id="91144" name="Rectangle 8"/>
          <p:cNvSpPr>
            <a:spLocks noChangeArrowheads="1"/>
          </p:cNvSpPr>
          <p:nvPr/>
        </p:nvSpPr>
        <p:spPr bwMode="auto">
          <a:xfrm>
            <a:off x="1653779" y="828845"/>
            <a:ext cx="58293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effectLst>
                <a:outerShdw blurRad="38100" dist="38100" dir="2700000" algn="tl">
                  <a:srgbClr val="000000"/>
                </a:outerShdw>
              </a:effectLst>
              <a:latin typeface="Book Antiqua" pitchFamily="18" charset="0"/>
            </a:endParaRPr>
          </a:p>
        </p:txBody>
      </p:sp>
      <p:sp>
        <p:nvSpPr>
          <p:cNvPr id="3" name="Title 2"/>
          <p:cNvSpPr>
            <a:spLocks noGrp="1"/>
          </p:cNvSpPr>
          <p:nvPr>
            <p:ph type="title"/>
          </p:nvPr>
        </p:nvSpPr>
        <p:spPr/>
        <p:txBody>
          <a:bodyPr/>
          <a:lstStyle/>
          <a:p>
            <a:r>
              <a:rPr lang="en-US" dirty="0" smtClean="0"/>
              <a:t>Second-Order Model with Two Predictor Variables (2</a:t>
            </a:r>
            <a:r>
              <a:rPr lang="ko-KR" altLang="en-US" dirty="0" smtClean="0"/>
              <a:t>개의 예측변수를 갖는 </a:t>
            </a:r>
            <a:r>
              <a:rPr lang="en-US" altLang="ko-KR" dirty="0" smtClean="0"/>
              <a:t>2</a:t>
            </a:r>
            <a:r>
              <a:rPr lang="ko-KR" altLang="en-US" dirty="0" smtClean="0"/>
              <a:t>차모델</a:t>
            </a:r>
            <a:r>
              <a:rPr lang="en-US" altLang="ko-KR" dirty="0" smtClean="0"/>
              <a: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type="body" idx="1"/>
              </p:nvPr>
            </p:nvSpPr>
            <p:spPr/>
            <p:txBody>
              <a:bodyPr>
                <a:normAutofit/>
              </a:bodyPr>
              <a:lstStyle/>
              <a:p>
                <a14:m>
                  <m:oMath xmlns:m="http://schemas.openxmlformats.org/officeDocument/2006/math">
                    <m:r>
                      <a:rPr lang="en-US" b="1" i="1">
                        <a:latin typeface="Cambria Math"/>
                      </a:rPr>
                      <m:t>𝒚</m:t>
                    </m:r>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𝟎</m:t>
                        </m:r>
                      </m:sub>
                    </m:sSub>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𝟏</m:t>
                        </m:r>
                      </m:sub>
                    </m:sSub>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𝟏</m:t>
                        </m:r>
                      </m:sub>
                    </m:sSub>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𝟐</m:t>
                        </m:r>
                      </m:sub>
                    </m:sSub>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𝟑</m:t>
                        </m:r>
                      </m:sub>
                    </m:sSub>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𝟏</m:t>
                            </m:r>
                          </m:sub>
                        </m:sSub>
                      </m:e>
                      <m:sup>
                        <m:r>
                          <a:rPr lang="en-US" b="1" i="1">
                            <a:latin typeface="Cambria Math"/>
                          </a:rPr>
                          <m:t>𝟐</m:t>
                        </m:r>
                      </m:sup>
                    </m:sSup>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𝟒</m:t>
                        </m:r>
                      </m:sub>
                    </m:sSub>
                    <m:sSup>
                      <m:sSupPr>
                        <m:ctrlPr>
                          <a:rPr lang="en-US" b="1" i="1">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𝟐</m:t>
                            </m:r>
                          </m:sub>
                        </m:sSub>
                      </m:e>
                      <m:sup>
                        <m:r>
                          <a:rPr lang="en-US" b="1" i="1">
                            <a:latin typeface="Cambria Math"/>
                          </a:rPr>
                          <m:t>𝟐</m:t>
                        </m:r>
                      </m:sup>
                    </m:sSup>
                    <m:r>
                      <a:rPr lang="en-US" b="1" i="1">
                        <a:latin typeface="Cambria Math"/>
                      </a:rPr>
                      <m:t>+</m:t>
                    </m:r>
                    <m:sSub>
                      <m:sSubPr>
                        <m:ctrlPr>
                          <a:rPr lang="en-US" b="1" i="1">
                            <a:latin typeface="Cambria Math" panose="02040503050406030204" pitchFamily="18" charset="0"/>
                          </a:rPr>
                        </m:ctrlPr>
                      </m:sSubPr>
                      <m:e>
                        <m:r>
                          <a:rPr lang="en-US" b="1" i="1">
                            <a:latin typeface="Cambria Math"/>
                            <a:ea typeface="Cambria Math"/>
                          </a:rPr>
                          <m:t>𝜷</m:t>
                        </m:r>
                      </m:e>
                      <m:sub>
                        <m:r>
                          <a:rPr lang="en-US" b="1" i="1">
                            <a:latin typeface="Cambria Math"/>
                          </a:rPr>
                          <m:t>𝟓</m:t>
                        </m:r>
                      </m:sub>
                    </m:sSub>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𝟏</m:t>
                        </m:r>
                      </m:sub>
                    </m:sSub>
                    <m:sSub>
                      <m:sSubPr>
                        <m:ctrlPr>
                          <a:rPr lang="en-US" b="1" i="1">
                            <a:latin typeface="Cambria Math" panose="02040503050406030204" pitchFamily="18" charset="0"/>
                          </a:rPr>
                        </m:ctrlPr>
                      </m:sSubPr>
                      <m:e>
                        <m:r>
                          <a:rPr lang="en-US" b="1" i="1">
                            <a:latin typeface="Cambria Math"/>
                          </a:rPr>
                          <m:t>𝒙</m:t>
                        </m:r>
                      </m:e>
                      <m:sub>
                        <m:r>
                          <a:rPr lang="en-US" b="1" i="1">
                            <a:latin typeface="Cambria Math"/>
                          </a:rPr>
                          <m:t>𝟐</m:t>
                        </m:r>
                      </m:sub>
                    </m:sSub>
                    <m:r>
                      <a:rPr lang="en-US" b="1" i="1">
                        <a:latin typeface="Cambria Math"/>
                      </a:rPr>
                      <m:t>+</m:t>
                    </m:r>
                    <m:r>
                      <a:rPr lang="en-US" b="1" i="1">
                        <a:latin typeface="Cambria Math"/>
                        <a:ea typeface="Cambria Math"/>
                      </a:rPr>
                      <m:t>𝜺</m:t>
                    </m:r>
                  </m:oMath>
                </a14:m>
                <a:endParaRPr lang="en-US" b="1" dirty="0"/>
              </a:p>
              <a:p>
                <a:pPr lvl="0"/>
                <a:r>
                  <a:rPr lang="en-US" dirty="0" smtClean="0"/>
                  <a:t>In this model, the variable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oMath>
                </a14:m>
                <a:r>
                  <a:rPr lang="en-US" dirty="0" smtClean="0"/>
                  <a:t> is added to account for the potential effects of the two variables acting together.</a:t>
                </a:r>
              </a:p>
              <a:p>
                <a:pPr lvl="0"/>
                <a:r>
                  <a:rPr lang="en-US" dirty="0" smtClean="0"/>
                  <a:t>This type of effect is called </a:t>
                </a:r>
                <a:r>
                  <a:rPr lang="en-US" b="1" dirty="0" smtClean="0"/>
                  <a:t>interaction</a:t>
                </a:r>
                <a:r>
                  <a:rPr lang="en-US" dirty="0" smtClean="0"/>
                  <a:t>.</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3"/>
                <a:stretch>
                  <a:fillRect l="-179"/>
                </a:stretch>
              </a:blipFill>
            </p:spPr>
            <p:txBody>
              <a:bodyPr/>
              <a:lstStyle/>
              <a:p>
                <a:r>
                  <a:rPr lang="en-US">
                    <a:noFill/>
                  </a:rPr>
                  <a:t> </a:t>
                </a:r>
              </a:p>
            </p:txBody>
          </p:sp>
        </mc:Fallback>
      </mc:AlternateContent>
      <p:sp>
        <p:nvSpPr>
          <p:cNvPr id="2" name="Slide Number Placeholder 1"/>
          <p:cNvSpPr>
            <a:spLocks noGrp="1"/>
          </p:cNvSpPr>
          <p:nvPr>
            <p:ph type="sldNum"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2568428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Tyler Example</a:t>
            </a:r>
            <a:endParaRPr lang="en-US" dirty="0"/>
          </a:p>
        </p:txBody>
      </p:sp>
      <p:sp>
        <p:nvSpPr>
          <p:cNvPr id="3" name="Content Placeholder 2"/>
          <p:cNvSpPr>
            <a:spLocks noGrp="1"/>
          </p:cNvSpPr>
          <p:nvPr>
            <p:ph type="body" idx="1"/>
          </p:nvPr>
        </p:nvSpPr>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dirty="0" smtClean="0"/>
              <a:t>Tyler Personal Care is one of new shampoo products. Two factors believed to have the most influence on sales are units selling price and advertising expenditure. To investigate the effects of these two variables on sales, prices of $2.00, $2.50, and $3.00 were paired with advertising expenditures of $50,000 and $100,000 in 24 test markets. The unit sales that were observed (in 1000s) are reported in the table on the next slide.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3613634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타일러 예제</a:t>
            </a:r>
            <a:endParaRPr lang="en-US" dirty="0"/>
          </a:p>
        </p:txBody>
      </p:sp>
      <p:sp>
        <p:nvSpPr>
          <p:cNvPr id="3" name="Content Placeholder 2"/>
          <p:cNvSpPr>
            <a:spLocks noGrp="1"/>
          </p:cNvSpPr>
          <p:nvPr>
            <p:ph type="body" idx="1"/>
          </p:nvPr>
        </p:nvSpPr>
        <p:spPr/>
        <p:style>
          <a:lnRef idx="2">
            <a:schemeClr val="dk1"/>
          </a:lnRef>
          <a:fillRef idx="1">
            <a:schemeClr val="lt1"/>
          </a:fillRef>
          <a:effectRef idx="0">
            <a:schemeClr val="dk1"/>
          </a:effectRef>
          <a:fontRef idx="minor">
            <a:schemeClr val="dk1"/>
          </a:fontRef>
        </p:style>
        <p:txBody>
          <a:bodyPr>
            <a:normAutofit fontScale="92500"/>
          </a:bodyPr>
          <a:lstStyle/>
          <a:p>
            <a:pPr marL="0" indent="0">
              <a:buNone/>
            </a:pPr>
            <a:r>
              <a:rPr lang="ko-KR" altLang="en-US" dirty="0" smtClean="0">
                <a:latin typeface="+mn-ea"/>
                <a:ea typeface="+mn-ea"/>
              </a:rPr>
              <a:t>타일러 펄스널케어는 새로운 샴푸상품의 하나입니다</a:t>
            </a:r>
            <a:r>
              <a:rPr lang="en-US" altLang="ko-KR" dirty="0" smtClean="0">
                <a:latin typeface="+mn-ea"/>
                <a:ea typeface="+mn-ea"/>
              </a:rPr>
              <a:t>. </a:t>
            </a:r>
            <a:r>
              <a:rPr lang="ko-KR" altLang="en-US" dirty="0" smtClean="0">
                <a:latin typeface="+mn-ea"/>
                <a:ea typeface="+mn-ea"/>
              </a:rPr>
              <a:t>세일에 가장 영향을 미치리라고 보는 두가지 요소는 단위당 판매가격과 광고비용입니다</a:t>
            </a:r>
            <a:r>
              <a:rPr lang="en-US" altLang="ko-KR" dirty="0" smtClean="0">
                <a:latin typeface="+mn-ea"/>
                <a:ea typeface="+mn-ea"/>
              </a:rPr>
              <a:t>. </a:t>
            </a:r>
            <a:r>
              <a:rPr lang="ko-KR" altLang="en-US" dirty="0" smtClean="0">
                <a:latin typeface="+mn-ea"/>
                <a:ea typeface="+mn-ea"/>
              </a:rPr>
              <a:t>이 두가지 변수의 영향을 조사하기 위해</a:t>
            </a:r>
            <a:r>
              <a:rPr lang="en-US" altLang="ko-KR" dirty="0" smtClean="0">
                <a:latin typeface="+mn-ea"/>
                <a:ea typeface="+mn-ea"/>
              </a:rPr>
              <a:t>, 2</a:t>
            </a:r>
            <a:r>
              <a:rPr lang="ko-KR" altLang="en-US" dirty="0" smtClean="0">
                <a:latin typeface="+mn-ea"/>
                <a:ea typeface="+mn-ea"/>
              </a:rPr>
              <a:t>불</a:t>
            </a:r>
            <a:r>
              <a:rPr lang="en-US" altLang="ko-KR" dirty="0" smtClean="0">
                <a:latin typeface="+mn-ea"/>
                <a:ea typeface="+mn-ea"/>
              </a:rPr>
              <a:t>, 2</a:t>
            </a:r>
            <a:r>
              <a:rPr lang="ko-KR" altLang="en-US" dirty="0" smtClean="0">
                <a:latin typeface="+mn-ea"/>
                <a:ea typeface="+mn-ea"/>
              </a:rPr>
              <a:t>불</a:t>
            </a:r>
            <a:r>
              <a:rPr lang="en-US" altLang="ko-KR" dirty="0" smtClean="0">
                <a:latin typeface="+mn-ea"/>
                <a:ea typeface="+mn-ea"/>
              </a:rPr>
              <a:t>50</a:t>
            </a:r>
            <a:r>
              <a:rPr lang="ko-KR" altLang="en-US" dirty="0" smtClean="0">
                <a:latin typeface="+mn-ea"/>
                <a:ea typeface="+mn-ea"/>
              </a:rPr>
              <a:t>센트</a:t>
            </a:r>
            <a:r>
              <a:rPr lang="en-US" altLang="ko-KR" dirty="0" smtClean="0">
                <a:latin typeface="+mn-ea"/>
                <a:ea typeface="+mn-ea"/>
              </a:rPr>
              <a:t>, 3</a:t>
            </a:r>
            <a:r>
              <a:rPr lang="ko-KR" altLang="en-US" dirty="0" smtClean="0">
                <a:latin typeface="+mn-ea"/>
                <a:ea typeface="+mn-ea"/>
              </a:rPr>
              <a:t>불의 판매가격과 </a:t>
            </a:r>
            <a:r>
              <a:rPr lang="en-US" altLang="ko-KR" dirty="0" smtClean="0">
                <a:latin typeface="+mn-ea"/>
                <a:ea typeface="+mn-ea"/>
              </a:rPr>
              <a:t>5</a:t>
            </a:r>
            <a:r>
              <a:rPr lang="ko-KR" altLang="en-US" dirty="0" smtClean="0">
                <a:latin typeface="+mn-ea"/>
                <a:ea typeface="+mn-ea"/>
              </a:rPr>
              <a:t>만불</a:t>
            </a:r>
            <a:r>
              <a:rPr lang="en-US" altLang="ko-KR" dirty="0" smtClean="0">
                <a:latin typeface="+mn-ea"/>
                <a:ea typeface="+mn-ea"/>
              </a:rPr>
              <a:t>, 10</a:t>
            </a:r>
            <a:r>
              <a:rPr lang="ko-KR" altLang="en-US" dirty="0" smtClean="0">
                <a:latin typeface="+mn-ea"/>
                <a:ea typeface="+mn-ea"/>
              </a:rPr>
              <a:t>만불의 광고비용을 </a:t>
            </a:r>
            <a:r>
              <a:rPr lang="en-US" altLang="ko-KR" dirty="0" smtClean="0">
                <a:latin typeface="+mn-ea"/>
                <a:ea typeface="+mn-ea"/>
              </a:rPr>
              <a:t>24</a:t>
            </a:r>
            <a:r>
              <a:rPr lang="ko-KR" altLang="en-US" dirty="0" smtClean="0">
                <a:latin typeface="+mn-ea"/>
                <a:ea typeface="+mn-ea"/>
              </a:rPr>
              <a:t>개의 테스트마켓에서 비교하여 보았습니다</a:t>
            </a:r>
            <a:r>
              <a:rPr lang="en-US" altLang="ko-KR" dirty="0" smtClean="0">
                <a:latin typeface="+mn-ea"/>
                <a:ea typeface="+mn-ea"/>
              </a:rPr>
              <a:t>. </a:t>
            </a:r>
            <a:r>
              <a:rPr lang="ko-KR" altLang="en-US" dirty="0" smtClean="0">
                <a:latin typeface="+mn-ea"/>
                <a:ea typeface="+mn-ea"/>
              </a:rPr>
              <a:t>다음 슬라이드에 있는 테이블에 세일갯수</a:t>
            </a:r>
            <a:r>
              <a:rPr lang="en-US" altLang="ko-KR" dirty="0" smtClean="0">
                <a:latin typeface="+mn-ea"/>
                <a:ea typeface="+mn-ea"/>
              </a:rPr>
              <a:t>(1000</a:t>
            </a:r>
            <a:r>
              <a:rPr lang="ko-KR" altLang="en-US" dirty="0" smtClean="0">
                <a:latin typeface="+mn-ea"/>
                <a:ea typeface="+mn-ea"/>
              </a:rPr>
              <a:t>단위</a:t>
            </a:r>
            <a:r>
              <a:rPr lang="en-US" altLang="ko-KR" dirty="0" smtClean="0">
                <a:latin typeface="+mn-ea"/>
                <a:ea typeface="+mn-ea"/>
              </a:rPr>
              <a:t>)</a:t>
            </a:r>
            <a:r>
              <a:rPr lang="ko-KR" altLang="en-US" dirty="0" smtClean="0">
                <a:latin typeface="+mn-ea"/>
                <a:ea typeface="+mn-ea"/>
              </a:rPr>
              <a:t>가 보고되어 있습니다</a:t>
            </a:r>
            <a:r>
              <a:rPr lang="en-US" altLang="ko-KR" dirty="0" smtClean="0">
                <a:latin typeface="+mn-ea"/>
                <a:ea typeface="+mn-ea"/>
              </a:rPr>
              <a:t>. </a:t>
            </a:r>
            <a:endParaRPr lang="en-US" dirty="0">
              <a:latin typeface="+mn-ea"/>
              <a:ea typeface="+mn-ea"/>
            </a:endParaRPr>
          </a:p>
        </p:txBody>
      </p:sp>
      <p:sp>
        <p:nvSpPr>
          <p:cNvPr id="4" name="Slide Number Placeholder 3"/>
          <p:cNvSpPr>
            <a:spLocks noGrp="1"/>
          </p:cNvSpPr>
          <p:nvPr>
            <p:ph type="sldNum"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1902983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Tyler Example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104</a:t>
            </a:fld>
            <a:endParaRPr lang="en-US" dirty="0"/>
          </a:p>
        </p:txBody>
      </p:sp>
      <p:graphicFrame>
        <p:nvGraphicFramePr>
          <p:cNvPr id="5" name="Content Placeholder 4"/>
          <p:cNvGraphicFramePr>
            <a:graphicFrameLocks noGrp="1"/>
          </p:cNvGraphicFramePr>
          <p:nvPr>
            <p:ph idx="4294967295"/>
            <p:extLst/>
          </p:nvPr>
        </p:nvGraphicFramePr>
        <p:xfrm>
          <a:off x="1381250" y="1456579"/>
          <a:ext cx="4904582" cy="3293272"/>
        </p:xfrm>
        <a:graphic>
          <a:graphicData uri="http://schemas.openxmlformats.org/drawingml/2006/table">
            <a:tbl>
              <a:tblPr>
                <a:tableStyleId>{5940675A-B579-460E-94D1-54222C63F5DA}</a:tableStyleId>
              </a:tblPr>
              <a:tblGrid>
                <a:gridCol w="482204">
                  <a:extLst>
                    <a:ext uri="{9D8B030D-6E8A-4147-A177-3AD203B41FA5}">
                      <a16:colId xmlns:a16="http://schemas.microsoft.com/office/drawing/2014/main" val="20000"/>
                    </a:ext>
                  </a:extLst>
                </a:gridCol>
                <a:gridCol w="1195131">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gridCol w="482204">
                  <a:extLst>
                    <a:ext uri="{9D8B030D-6E8A-4147-A177-3AD203B41FA5}">
                      <a16:colId xmlns:a16="http://schemas.microsoft.com/office/drawing/2014/main" val="20003"/>
                    </a:ext>
                  </a:extLst>
                </a:gridCol>
                <a:gridCol w="1049593">
                  <a:extLst>
                    <a:ext uri="{9D8B030D-6E8A-4147-A177-3AD203B41FA5}">
                      <a16:colId xmlns:a16="http://schemas.microsoft.com/office/drawing/2014/main" val="20004"/>
                    </a:ext>
                  </a:extLst>
                </a:gridCol>
                <a:gridCol w="847725">
                  <a:extLst>
                    <a:ext uri="{9D8B030D-6E8A-4147-A177-3AD203B41FA5}">
                      <a16:colId xmlns:a16="http://schemas.microsoft.com/office/drawing/2014/main" val="20005"/>
                    </a:ext>
                  </a:extLst>
                </a:gridCol>
              </a:tblGrid>
              <a:tr h="624364">
                <a:tc>
                  <a:txBody>
                    <a:bodyPr/>
                    <a:lstStyle/>
                    <a:p>
                      <a:pPr algn="ctr" fontAlgn="b"/>
                      <a:r>
                        <a:rPr lang="en-US" sz="1400" u="none" strike="noStrike" dirty="0">
                          <a:effectLst/>
                        </a:rPr>
                        <a:t>Price</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tc>
                  <a:txBody>
                    <a:bodyPr/>
                    <a:lstStyle/>
                    <a:p>
                      <a:pPr algn="ctr" fontAlgn="b"/>
                      <a:r>
                        <a:rPr lang="en-US" sz="1400" u="none" strike="noStrike" dirty="0">
                          <a:effectLst/>
                        </a:rPr>
                        <a:t>Advertising Expenditure ($1000s)</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tc>
                  <a:txBody>
                    <a:bodyPr/>
                    <a:lstStyle/>
                    <a:p>
                      <a:pPr algn="ctr" fontAlgn="b"/>
                      <a:r>
                        <a:rPr lang="en-US" sz="1400" u="none" strike="noStrike" dirty="0">
                          <a:effectLst/>
                        </a:rPr>
                        <a:t>Sales (1000s)</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tc>
                  <a:txBody>
                    <a:bodyPr/>
                    <a:lstStyle/>
                    <a:p>
                      <a:pPr algn="ctr" fontAlgn="b"/>
                      <a:r>
                        <a:rPr lang="en-US" sz="1400" u="none" strike="noStrike" dirty="0">
                          <a:effectLst/>
                        </a:rPr>
                        <a:t>Price</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tc>
                  <a:txBody>
                    <a:bodyPr/>
                    <a:lstStyle/>
                    <a:p>
                      <a:pPr algn="ctr" fontAlgn="b"/>
                      <a:r>
                        <a:rPr lang="en-US" sz="1400" u="none" strike="noStrike" dirty="0">
                          <a:effectLst/>
                        </a:rPr>
                        <a:t>Advertising Expenditure ($1000s)</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tc>
                  <a:txBody>
                    <a:bodyPr/>
                    <a:lstStyle/>
                    <a:p>
                      <a:pPr algn="ctr" fontAlgn="b"/>
                      <a:r>
                        <a:rPr lang="en-US" sz="1400" u="none" strike="noStrike" dirty="0">
                          <a:effectLst/>
                        </a:rPr>
                        <a:t>Sales (1000s)</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60000"/>
                        <a:lumOff val="40000"/>
                      </a:schemeClr>
                    </a:solidFill>
                  </a:tcPr>
                </a:tc>
                <a:extLst>
                  <a:ext uri="{0D108BD9-81ED-4DB2-BD59-A6C34878D82A}">
                    <a16:rowId xmlns:a16="http://schemas.microsoft.com/office/drawing/2014/main" val="10000"/>
                  </a:ext>
                </a:extLst>
              </a:tr>
              <a:tr h="212884">
                <a:tc>
                  <a:txBody>
                    <a:bodyPr/>
                    <a:lstStyle/>
                    <a:p>
                      <a:pPr algn="ctr"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50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478</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810</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12884">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50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$2.50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653</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212884">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335</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212884">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473</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832</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4"/>
                  </a:ext>
                </a:extLst>
              </a:tr>
              <a:tr h="212884">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358</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$2.50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641</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212884">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329</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372</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212884">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456</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800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212884">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360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620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212884">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322</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390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212884">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437</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790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r h="212884">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365</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670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1"/>
                  </a:ext>
                </a:extLst>
              </a:tr>
              <a:tr h="212884">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342</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393</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976300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Sales (1000s) for Tyler Personal Care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105</a:t>
            </a:fld>
            <a:endParaRPr lang="en-US" dirty="0"/>
          </a:p>
        </p:txBody>
      </p:sp>
      <p:pic>
        <p:nvPicPr>
          <p:cNvPr id="7" name="Content Placeholder 6"/>
          <p:cNvPicPr>
            <a:picLocks noGrp="1" noChangeAspect="1"/>
          </p:cNvPicPr>
          <p:nvPr>
            <p:ph sz="half" idx="4294967295"/>
          </p:nvPr>
        </p:nvPicPr>
        <p:blipFill>
          <a:blip r:embed="rId2"/>
          <a:stretch>
            <a:fillRect/>
          </a:stretch>
        </p:blipFill>
        <p:spPr>
          <a:xfrm>
            <a:off x="1541671" y="2763927"/>
            <a:ext cx="2609850" cy="860425"/>
          </a:xfrm>
          <a:prstGeom prst="rect">
            <a:avLst/>
          </a:prstGeom>
        </p:spPr>
      </p:pic>
      <p:pic>
        <p:nvPicPr>
          <p:cNvPr id="11" name="Content Placeholder 10"/>
          <p:cNvPicPr>
            <a:picLocks noGrp="1" noChangeAspect="1"/>
          </p:cNvPicPr>
          <p:nvPr>
            <p:ph sz="half" idx="4294967295"/>
          </p:nvPr>
        </p:nvPicPr>
        <p:blipFill>
          <a:blip r:embed="rId3"/>
          <a:stretch>
            <a:fillRect/>
          </a:stretch>
        </p:blipFill>
        <p:spPr>
          <a:xfrm>
            <a:off x="4769803" y="1739644"/>
            <a:ext cx="3094037" cy="1860550"/>
          </a:xfrm>
          <a:prstGeom prst="rect">
            <a:avLst/>
          </a:prstGeom>
        </p:spPr>
      </p:pic>
      <p:sp>
        <p:nvSpPr>
          <p:cNvPr id="8" name="Rectangle 7"/>
          <p:cNvSpPr/>
          <p:nvPr/>
        </p:nvSpPr>
        <p:spPr>
          <a:xfrm>
            <a:off x="1582129" y="3842737"/>
            <a:ext cx="6128511" cy="1200329"/>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At higher selling prices, the effect of increased advertising expenditure diminishes. It provides evidence of interaction between the price and advertising expenditure variables.</a:t>
            </a:r>
          </a:p>
        </p:txBody>
      </p:sp>
      <p:sp>
        <p:nvSpPr>
          <p:cNvPr id="9" name="Rectangle 8"/>
          <p:cNvSpPr/>
          <p:nvPr/>
        </p:nvSpPr>
        <p:spPr>
          <a:xfrm>
            <a:off x="1541671" y="1760713"/>
            <a:ext cx="2816819" cy="784830"/>
          </a:xfrm>
          <a:prstGeom prst="rect">
            <a:avLst/>
          </a:prstGeom>
          <a:ln>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en-US" sz="1500" dirty="0">
                <a:solidFill>
                  <a:schemeClr val="tx1"/>
                </a:solidFill>
              </a:rPr>
              <a:t>You can use the Excel PivotTable tool to create the summary table. </a:t>
            </a:r>
          </a:p>
        </p:txBody>
      </p:sp>
    </p:spTree>
    <p:extLst>
      <p:ext uri="{BB962C8B-B14F-4D97-AF65-F5344CB8AC3E}">
        <p14:creationId xmlns:p14="http://schemas.microsoft.com/office/powerpoint/2010/main" val="10319005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Modeling Interaction</a:t>
            </a:r>
            <a:endParaRPr lang="en-US" dirty="0"/>
          </a:p>
        </p:txBody>
      </p:sp>
      <p:sp>
        <p:nvSpPr>
          <p:cNvPr id="2" name="Text Placeholder 1"/>
          <p:cNvSpPr>
            <a:spLocks noGrp="1"/>
          </p:cNvSpPr>
          <p:nvPr>
            <p:ph type="body" idx="2"/>
          </p:nvPr>
        </p:nvSpPr>
        <p:spPr/>
        <p:txBody>
          <a:bodyPr/>
          <a:lstStyle/>
          <a:p>
            <a:r>
              <a:rPr lang="en-US" dirty="0"/>
              <a:t>Add a second independent variable that is the multiplication of the price and the advertising expenditure.</a:t>
            </a:r>
          </a:p>
          <a:p>
            <a:endParaRPr lang="en-US" dirty="0">
              <a:latin typeface="Parchment" panose="03040602040708040804" pitchFamily="66" charset="0"/>
            </a:endParaRPr>
          </a:p>
          <a:p>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106</a:t>
            </a:fld>
            <a:endParaRPr lang="en-US" dirty="0"/>
          </a:p>
        </p:txBody>
      </p:sp>
      <p:pic>
        <p:nvPicPr>
          <p:cNvPr id="22" name="Content Placeholder 21"/>
          <p:cNvPicPr>
            <a:picLocks noGrp="1" noChangeAspect="1"/>
          </p:cNvPicPr>
          <p:nvPr>
            <p:ph sz="half" idx="4294967295"/>
          </p:nvPr>
        </p:nvPicPr>
        <p:blipFill>
          <a:blip r:embed="rId2"/>
          <a:stretch>
            <a:fillRect/>
          </a:stretch>
        </p:blipFill>
        <p:spPr>
          <a:xfrm>
            <a:off x="1664737" y="1703275"/>
            <a:ext cx="2036763" cy="3146425"/>
          </a:xfrm>
          <a:prstGeom prst="rect">
            <a:avLst/>
          </a:prstGeom>
        </p:spPr>
      </p:pic>
      <p:sp>
        <p:nvSpPr>
          <p:cNvPr id="12" name="Line Callout 1 11"/>
          <p:cNvSpPr/>
          <p:nvPr/>
        </p:nvSpPr>
        <p:spPr>
          <a:xfrm>
            <a:off x="3851297" y="1408933"/>
            <a:ext cx="862026" cy="323165"/>
          </a:xfrm>
          <a:prstGeom prst="borderCallout1">
            <a:avLst>
              <a:gd name="adj1" fmla="val 102797"/>
              <a:gd name="adj2" fmla="val 42460"/>
              <a:gd name="adj3" fmla="val 225925"/>
              <a:gd name="adj4" fmla="val -79921"/>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=A2*B2</a:t>
            </a:r>
          </a:p>
        </p:txBody>
      </p:sp>
    </p:spTree>
    <p:extLst>
      <p:ext uri="{BB962C8B-B14F-4D97-AF65-F5344CB8AC3E}">
        <p14:creationId xmlns:p14="http://schemas.microsoft.com/office/powerpoint/2010/main" val="9249218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107</a:t>
            </a:fld>
            <a:endParaRPr lang="en-US" dirty="0"/>
          </a:p>
        </p:txBody>
      </p:sp>
      <p:pic>
        <p:nvPicPr>
          <p:cNvPr id="7" name="Content Placeholder 6"/>
          <p:cNvPicPr>
            <a:picLocks noGrp="1" noChangeAspect="1"/>
          </p:cNvPicPr>
          <p:nvPr>
            <p:ph idx="4294967295"/>
          </p:nvPr>
        </p:nvPicPr>
        <p:blipFill>
          <a:blip r:embed="rId2"/>
          <a:stretch>
            <a:fillRect/>
          </a:stretch>
        </p:blipFill>
        <p:spPr>
          <a:xfrm>
            <a:off x="1264920" y="1602129"/>
            <a:ext cx="6072188" cy="2293938"/>
          </a:xfrm>
          <a:prstGeom prst="rect">
            <a:avLst/>
          </a:prstGeom>
        </p:spPr>
      </p:pic>
      <p:sp>
        <p:nvSpPr>
          <p:cNvPr id="8" name="Rectangle 7"/>
          <p:cNvSpPr/>
          <p:nvPr/>
        </p:nvSpPr>
        <p:spPr>
          <a:xfrm>
            <a:off x="1530854" y="4176023"/>
            <a:ext cx="6128511" cy="923330"/>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Estimated regression equation</a:t>
            </a:r>
            <a:br>
              <a:rPr lang="en-US" sz="1800" dirty="0">
                <a:solidFill>
                  <a:schemeClr val="tx1">
                    <a:lumMod val="75000"/>
                    <a:lumOff val="25000"/>
                  </a:schemeClr>
                </a:solidFill>
                <a:latin typeface="+mn-lt"/>
              </a:rPr>
            </a:br>
            <a:r>
              <a:rPr lang="en-US" sz="1800" dirty="0">
                <a:solidFill>
                  <a:schemeClr val="tx1">
                    <a:lumMod val="75000"/>
                    <a:lumOff val="25000"/>
                  </a:schemeClr>
                </a:solidFill>
                <a:latin typeface="+mn-lt"/>
              </a:rPr>
              <a:t>Sales = -275.8333 + 175 Price + 19.68 </a:t>
            </a:r>
            <a:r>
              <a:rPr lang="en-US" sz="1800" dirty="0" err="1">
                <a:solidFill>
                  <a:schemeClr val="tx1">
                    <a:lumMod val="75000"/>
                    <a:lumOff val="25000"/>
                  </a:schemeClr>
                </a:solidFill>
                <a:latin typeface="+mn-lt"/>
              </a:rPr>
              <a:t>AdvExp</a:t>
            </a:r>
            <a:r>
              <a:rPr lang="en-US" sz="1800" dirty="0">
                <a:solidFill>
                  <a:schemeClr val="tx1">
                    <a:lumMod val="75000"/>
                    <a:lumOff val="25000"/>
                  </a:schemeClr>
                </a:solidFill>
                <a:latin typeface="+mn-lt"/>
              </a:rPr>
              <a:t> – 6.08 </a:t>
            </a:r>
            <a:r>
              <a:rPr lang="en-US" sz="1800" dirty="0" err="1">
                <a:solidFill>
                  <a:schemeClr val="tx1">
                    <a:lumMod val="75000"/>
                    <a:lumOff val="25000"/>
                  </a:schemeClr>
                </a:solidFill>
                <a:latin typeface="+mn-lt"/>
              </a:rPr>
              <a:t>PriceAdv</a:t>
            </a:r>
            <a:endParaRPr lang="en-US" sz="1800" dirty="0">
              <a:solidFill>
                <a:schemeClr val="tx1">
                  <a:lumMod val="75000"/>
                  <a:lumOff val="25000"/>
                </a:schemeClr>
              </a:solidFill>
              <a:latin typeface="+mn-lt"/>
            </a:endParaRPr>
          </a:p>
        </p:txBody>
      </p:sp>
      <p:sp>
        <p:nvSpPr>
          <p:cNvPr id="9" name="Line Callout 1 8"/>
          <p:cNvSpPr/>
          <p:nvPr/>
        </p:nvSpPr>
        <p:spPr>
          <a:xfrm>
            <a:off x="4595110" y="1532389"/>
            <a:ext cx="2807157" cy="1246495"/>
          </a:xfrm>
          <a:prstGeom prst="borderCallout1">
            <a:avLst>
              <a:gd name="adj1" fmla="val 102797"/>
              <a:gd name="adj2" fmla="val 42460"/>
              <a:gd name="adj3" fmla="val 200193"/>
              <a:gd name="adj4" fmla="val 26654"/>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Interaction is significant. Thus we can conclude that the effect of advertising expenditure on sales depends on the price.</a:t>
            </a:r>
          </a:p>
        </p:txBody>
      </p:sp>
    </p:spTree>
    <p:extLst>
      <p:ext uri="{BB962C8B-B14F-4D97-AF65-F5344CB8AC3E}">
        <p14:creationId xmlns:p14="http://schemas.microsoft.com/office/powerpoint/2010/main" val="2104138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Models That Are Intrinsically Linear</a:t>
            </a:r>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p:txBody>
              <a:bodyPr>
                <a:normAutofit lnSpcReduction="10000"/>
              </a:bodyPr>
              <a:lstStyle/>
              <a:p>
                <a:pPr lvl="0"/>
                <a:r>
                  <a:rPr lang="en-US" dirty="0" smtClean="0"/>
                  <a:t>Exponential Model</a:t>
                </a:r>
                <a:br>
                  <a:rPr lang="en-US" dirty="0" smtClean="0"/>
                </a:br>
                <a14:m>
                  <m:oMath xmlns:m="http://schemas.openxmlformats.org/officeDocument/2006/math">
                    <m:r>
                      <a:rPr lang="en-US" sz="2700" i="1">
                        <a:latin typeface="Cambria Math"/>
                      </a:rPr>
                      <m:t>𝐸</m:t>
                    </m:r>
                    <m:d>
                      <m:dPr>
                        <m:ctrlPr>
                          <a:rPr lang="en-US" sz="2700" i="1">
                            <a:latin typeface="Cambria Math" panose="02040503050406030204" pitchFamily="18" charset="0"/>
                          </a:rPr>
                        </m:ctrlPr>
                      </m:dPr>
                      <m:e>
                        <m:r>
                          <a:rPr lang="en-US" sz="2700" i="1">
                            <a:latin typeface="Cambria Math"/>
                          </a:rPr>
                          <m:t>𝑦</m:t>
                        </m:r>
                      </m:e>
                    </m:d>
                    <m:r>
                      <a:rPr lang="en-US" sz="2700" i="1">
                        <a:latin typeface="Cambria Math"/>
                      </a:rPr>
                      <m:t>=</m:t>
                    </m:r>
                    <m:sSub>
                      <m:sSubPr>
                        <m:ctrlPr>
                          <a:rPr lang="en-US" sz="2700" i="1">
                            <a:latin typeface="Cambria Math" panose="02040503050406030204" pitchFamily="18" charset="0"/>
                            <a:ea typeface="Cambria Math"/>
                          </a:rPr>
                        </m:ctrlPr>
                      </m:sSubPr>
                      <m:e>
                        <m:r>
                          <a:rPr lang="en-US" sz="2700" i="1">
                            <a:latin typeface="Cambria Math"/>
                            <a:ea typeface="Cambria Math"/>
                          </a:rPr>
                          <m:t>𝛽</m:t>
                        </m:r>
                      </m:e>
                      <m:sub>
                        <m:r>
                          <a:rPr lang="en-US" sz="2700" i="1">
                            <a:latin typeface="Cambria Math"/>
                            <a:ea typeface="Cambria Math"/>
                          </a:rPr>
                          <m:t>0</m:t>
                        </m:r>
                      </m:sub>
                    </m:sSub>
                    <m:sSup>
                      <m:sSupPr>
                        <m:ctrlPr>
                          <a:rPr lang="en-US" sz="2700" i="1">
                            <a:latin typeface="Cambria Math" panose="02040503050406030204" pitchFamily="18" charset="0"/>
                            <a:ea typeface="Cambria Math"/>
                          </a:rPr>
                        </m:ctrlPr>
                      </m:sSupPr>
                      <m:e>
                        <m:sSub>
                          <m:sSubPr>
                            <m:ctrlPr>
                              <a:rPr lang="en-US" sz="2700" i="1">
                                <a:latin typeface="Cambria Math" panose="02040503050406030204" pitchFamily="18" charset="0"/>
                                <a:ea typeface="Cambria Math"/>
                              </a:rPr>
                            </m:ctrlPr>
                          </m:sSubPr>
                          <m:e>
                            <m:r>
                              <a:rPr lang="en-US" sz="2700" i="1">
                                <a:latin typeface="Cambria Math"/>
                                <a:ea typeface="Cambria Math"/>
                              </a:rPr>
                              <m:t>𝛽</m:t>
                            </m:r>
                          </m:e>
                          <m:sub>
                            <m:r>
                              <a:rPr lang="en-US" sz="2700" i="1">
                                <a:latin typeface="Cambria Math"/>
                                <a:ea typeface="Cambria Math"/>
                              </a:rPr>
                              <m:t>1</m:t>
                            </m:r>
                          </m:sub>
                        </m:sSub>
                      </m:e>
                      <m:sup>
                        <m:r>
                          <a:rPr lang="en-US" sz="2700" i="1">
                            <a:latin typeface="Cambria Math"/>
                            <a:ea typeface="Cambria Math"/>
                          </a:rPr>
                          <m:t>𝑥</m:t>
                        </m:r>
                      </m:sup>
                    </m:sSup>
                  </m:oMath>
                </a14:m>
                <a:endParaRPr lang="en-US" dirty="0" smtClean="0"/>
              </a:p>
              <a:p>
                <a:pPr lvl="0"/>
                <a:r>
                  <a:rPr lang="en-US" dirty="0" smtClean="0"/>
                  <a:t>We </a:t>
                </a:r>
                <a:r>
                  <a:rPr lang="en-US" dirty="0"/>
                  <a:t>can transform this nonlinear model to a linear model by taking the logarithm of both sides</a:t>
                </a:r>
                <a:r>
                  <a:rPr lang="en-US" dirty="0" smtClean="0"/>
                  <a:t>.</a:t>
                </a:r>
                <a:br>
                  <a:rPr lang="en-US" dirty="0" smtClean="0"/>
                </a:b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e>
                        </m:func>
                      </m:e>
                    </m:func>
                    <m:func>
                      <m:funcPr>
                        <m:ctrlPr>
                          <a:rPr lang="en-US" i="1">
                            <a:latin typeface="Cambria Math" panose="02040503050406030204" pitchFamily="18" charset="0"/>
                          </a:rPr>
                        </m:ctrlPr>
                      </m:funcPr>
                      <m:fName>
                        <m:r>
                          <a:rPr lang="en-US" b="0" i="1" smtClean="0">
                            <a:latin typeface="Cambria Math" panose="02040503050406030204" pitchFamily="18" charset="0"/>
                          </a:rPr>
                          <m:t>𝑥</m:t>
                        </m:r>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e>
                    </m:func>
                  </m:oMath>
                </a14:m>
                <a:endParaRPr lang="en-US" dirty="0"/>
              </a:p>
              <a:p>
                <a:r>
                  <a:rPr lang="en-US" dirty="0" smtClean="0"/>
                  <a:t>But many nonlinear models cannot be transformed into an equivalent linear model.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 b="-2348"/>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950869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type="body" idx="1"/>
          </p:nvPr>
        </p:nvSpPr>
        <p:spPr/>
        <p:txBody>
          <a:bodyPr>
            <a:normAutofit lnSpcReduction="10000"/>
          </a:bodyPr>
          <a:lstStyle/>
          <a:p>
            <a:r>
              <a:rPr lang="en-US" dirty="0" smtClean="0"/>
              <a:t>Outlier Detection Example</a:t>
            </a:r>
          </a:p>
          <a:p>
            <a:pPr lvl="1"/>
            <a:r>
              <a:rPr lang="en-US" dirty="0" smtClean="0"/>
              <a:t>Enter it as a vector and then save it as a data frame</a:t>
            </a:r>
          </a:p>
          <a:p>
            <a:pPr lvl="1"/>
            <a:r>
              <a:rPr lang="en-US" dirty="0"/>
              <a:t>S</a:t>
            </a:r>
            <a:r>
              <a:rPr lang="en-US" dirty="0" smtClean="0"/>
              <a:t>catter chart</a:t>
            </a:r>
          </a:p>
          <a:p>
            <a:pPr lvl="1"/>
            <a:r>
              <a:rPr lang="en-US" dirty="0" smtClean="0"/>
              <a:t>Regression analysis</a:t>
            </a:r>
          </a:p>
          <a:p>
            <a:pPr lvl="1"/>
            <a:r>
              <a:rPr lang="en-US" dirty="0" smtClean="0"/>
              <a:t>Standard residual analysis</a:t>
            </a:r>
          </a:p>
          <a:p>
            <a:r>
              <a:rPr lang="en-US" dirty="0"/>
              <a:t>Correct the outlier to 30</a:t>
            </a:r>
          </a:p>
          <a:p>
            <a:pPr lvl="1"/>
            <a:r>
              <a:rPr lang="en-US" dirty="0"/>
              <a:t>Scatter chart</a:t>
            </a:r>
          </a:p>
          <a:p>
            <a:pPr lvl="1"/>
            <a:r>
              <a:rPr lang="en-US" dirty="0"/>
              <a:t>Regression analysis</a:t>
            </a:r>
          </a:p>
          <a:p>
            <a:pPr lvl="1"/>
            <a:r>
              <a:rPr lang="en-US" dirty="0"/>
              <a:t>Standard residual analysis</a:t>
            </a:r>
          </a:p>
          <a:p>
            <a:endParaRPr lang="en-US" dirty="0" smtClean="0"/>
          </a:p>
          <a:p>
            <a:pPr lvl="1"/>
            <a:endParaRPr lang="en-US" dirty="0" smtClean="0"/>
          </a:p>
        </p:txBody>
      </p:sp>
      <p:sp>
        <p:nvSpPr>
          <p:cNvPr id="4" name="Slide Number Placeholder 3"/>
          <p:cNvSpPr>
            <a:spLocks noGrp="1"/>
          </p:cNvSpPr>
          <p:nvPr>
            <p:ph type="sldNum"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36090042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of Determination (</a:t>
            </a:r>
            <a:r>
              <a:rPr lang="ko-KR" altLang="en-US" dirty="0" smtClean="0"/>
              <a:t>결정계수</a:t>
            </a:r>
            <a:r>
              <a:rPr lang="en-US" altLang="ko-KR"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1006868" y="1714486"/>
                <a:ext cx="3913188" cy="2647950"/>
              </a:xfrm>
            </p:spPr>
            <p:txBody>
              <a:bodyPr>
                <a:normAutofit lnSpcReduction="10000"/>
              </a:bodyPr>
              <a:lstStyle/>
              <a:p>
                <a:r>
                  <a:rPr lang="en-US" dirty="0" smtClean="0"/>
                  <a:t>A measure of the goodness of fit for the estimated regression equation </a:t>
                </a:r>
                <a:r>
                  <a:rPr lang="ko-KR" altLang="en-US" dirty="0" smtClean="0">
                    <a:latin typeface="+mn-ea"/>
                    <a:ea typeface="+mn-ea"/>
                  </a:rPr>
                  <a:t>회귀식의 적합성을 보여줌</a:t>
                </a:r>
                <a:endParaRPr lang="en-US" dirty="0" smtClean="0"/>
              </a:p>
              <a:p>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𝑟</m:t>
                        </m:r>
                      </m:e>
                      <m:sup>
                        <m:r>
                          <a:rPr lang="en-US" smtClean="0">
                            <a:latin typeface="Cambria Math" panose="02040503050406030204" pitchFamily="18" charset="0"/>
                          </a:rPr>
                          <m:t>2</m:t>
                        </m:r>
                      </m:sup>
                    </m:sSup>
                    <m:r>
                      <a:rPr lang="en-US" smtClean="0">
                        <a:latin typeface="Cambria Math" panose="02040503050406030204" pitchFamily="18" charset="0"/>
                      </a:rPr>
                      <m:t>= </m:t>
                    </m:r>
                    <m:f>
                      <m:fPr>
                        <m:ctrlPr>
                          <a:rPr lang="en-US" i="1" smtClean="0">
                            <a:latin typeface="Cambria Math" panose="02040503050406030204" pitchFamily="18" charset="0"/>
                          </a:rPr>
                        </m:ctrlPr>
                      </m:fPr>
                      <m:num>
                        <m:r>
                          <a:rPr lang="en-US" smtClean="0">
                            <a:latin typeface="Cambria Math" panose="02040503050406030204" pitchFamily="18" charset="0"/>
                          </a:rPr>
                          <m:t>𝑆𝑆𝑅</m:t>
                        </m:r>
                      </m:num>
                      <m:den>
                        <m:r>
                          <a:rPr lang="en-US" smtClean="0">
                            <a:latin typeface="Cambria Math" panose="02040503050406030204" pitchFamily="18" charset="0"/>
                          </a:rPr>
                          <m:t>𝑆𝑆𝑇</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1006868" y="1714486"/>
                <a:ext cx="3913188" cy="2647950"/>
              </a:xfrm>
              <a:blipFill>
                <a:blip r:embed="rId2"/>
                <a:stretch>
                  <a:fillRect l="-312"/>
                </a:stretch>
              </a:blipFill>
            </p:spPr>
            <p:txBody>
              <a:bodyPr/>
              <a:lstStyle/>
              <a:p>
                <a:r>
                  <a:rPr lang="en-US">
                    <a:noFill/>
                  </a:rPr>
                  <a:t> </a:t>
                </a:r>
              </a:p>
            </p:txBody>
          </p:sp>
        </mc:Fallback>
      </mc:AlternateContent>
      <p:pic>
        <p:nvPicPr>
          <p:cNvPr id="7" name="Content Placeholder 6"/>
          <p:cNvPicPr>
            <a:picLocks noGrp="1" noChangeAspect="1"/>
          </p:cNvPicPr>
          <p:nvPr>
            <p:ph sz="half" idx="4294967295"/>
          </p:nvPr>
        </p:nvPicPr>
        <p:blipFill>
          <a:blip r:embed="rId3"/>
          <a:stretch>
            <a:fillRect/>
          </a:stretch>
        </p:blipFill>
        <p:spPr>
          <a:xfrm>
            <a:off x="4869258" y="1900405"/>
            <a:ext cx="3090862" cy="1479550"/>
          </a:xfrm>
        </p:spPr>
      </p:pic>
      <p:sp>
        <p:nvSpPr>
          <p:cNvPr id="12" name="Rectangle 11"/>
          <p:cNvSpPr/>
          <p:nvPr/>
        </p:nvSpPr>
        <p:spPr>
          <a:xfrm>
            <a:off x="3361814" y="3565873"/>
            <a:ext cx="4547507" cy="1477328"/>
          </a:xfrm>
          <a:prstGeom prst="rect">
            <a:avLst/>
          </a:prstGeom>
          <a:solidFill>
            <a:schemeClr val="bg2"/>
          </a:solidFill>
        </p:spPr>
        <p:txBody>
          <a:bodyPr wrap="square">
            <a:spAutoFit/>
          </a:bodyPr>
          <a:lstStyle/>
          <a:p>
            <a:r>
              <a:rPr lang="en-US" sz="1800" dirty="0">
                <a:latin typeface="+mn-lt"/>
              </a:rPr>
              <a:t>SST = SSR + SSE</a:t>
            </a:r>
          </a:p>
          <a:p>
            <a:r>
              <a:rPr lang="en-US" sz="1800" dirty="0">
                <a:latin typeface="+mn-lt"/>
              </a:rPr>
              <a:t>where</a:t>
            </a:r>
            <a:br>
              <a:rPr lang="en-US" sz="1800" dirty="0">
                <a:latin typeface="+mn-lt"/>
              </a:rPr>
            </a:br>
            <a:r>
              <a:rPr lang="en-US" sz="1800" dirty="0">
                <a:latin typeface="+mn-lt"/>
              </a:rPr>
              <a:t>  SST = total sum of squares</a:t>
            </a:r>
            <a:br>
              <a:rPr lang="en-US" sz="1800" dirty="0">
                <a:latin typeface="+mn-lt"/>
              </a:rPr>
            </a:br>
            <a:r>
              <a:rPr lang="en-US" sz="1800" dirty="0">
                <a:latin typeface="+mn-lt"/>
              </a:rPr>
              <a:t>  SSR = sum of squares due to regression</a:t>
            </a:r>
            <a:br>
              <a:rPr lang="en-US" sz="1800" dirty="0">
                <a:latin typeface="+mn-lt"/>
              </a:rPr>
            </a:br>
            <a:r>
              <a:rPr lang="en-US" sz="1800" dirty="0">
                <a:latin typeface="+mn-lt"/>
              </a:rPr>
              <a:t>  SSE = sum of squares due to error</a:t>
            </a:r>
          </a:p>
        </p:txBody>
      </p:sp>
    </p:spTree>
    <p:extLst>
      <p:ext uri="{BB962C8B-B14F-4D97-AF65-F5344CB8AC3E}">
        <p14:creationId xmlns:p14="http://schemas.microsoft.com/office/powerpoint/2010/main" val="1191980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normAutofit fontScale="92500" lnSpcReduction="20000"/>
          </a:bodyPr>
          <a:lstStyle/>
          <a:p>
            <a:r>
              <a:rPr lang="en-US" dirty="0"/>
              <a:t>Miles per Gallon </a:t>
            </a:r>
            <a:r>
              <a:rPr lang="en-US" dirty="0" smtClean="0"/>
              <a:t>Example</a:t>
            </a:r>
          </a:p>
          <a:p>
            <a:pPr lvl="1"/>
            <a:r>
              <a:rPr lang="en-US" dirty="0" smtClean="0"/>
              <a:t>Enter it as a matrix and then save it as a data frame</a:t>
            </a:r>
          </a:p>
          <a:p>
            <a:pPr lvl="1"/>
            <a:r>
              <a:rPr lang="en-US" dirty="0" smtClean="0"/>
              <a:t>Scatter chart</a:t>
            </a:r>
          </a:p>
          <a:p>
            <a:pPr lvl="1"/>
            <a:r>
              <a:rPr lang="en-US" dirty="0" smtClean="0"/>
              <a:t>Regression analysis</a:t>
            </a:r>
          </a:p>
          <a:p>
            <a:pPr lvl="1"/>
            <a:r>
              <a:rPr lang="en-US" dirty="0" smtClean="0"/>
              <a:t>Standard residual plot</a:t>
            </a:r>
          </a:p>
          <a:p>
            <a:r>
              <a:rPr lang="en-US" dirty="0"/>
              <a:t>Log transformation</a:t>
            </a:r>
          </a:p>
          <a:p>
            <a:pPr lvl="1"/>
            <a:r>
              <a:rPr lang="en-US" dirty="0"/>
              <a:t>Add </a:t>
            </a:r>
            <a:r>
              <a:rPr lang="en-US" dirty="0" err="1"/>
              <a:t>LnMPG</a:t>
            </a:r>
            <a:r>
              <a:rPr lang="en-US" dirty="0"/>
              <a:t> to the data frame</a:t>
            </a:r>
          </a:p>
          <a:p>
            <a:pPr lvl="1"/>
            <a:r>
              <a:rPr lang="en-US" dirty="0"/>
              <a:t>Regression </a:t>
            </a:r>
            <a:r>
              <a:rPr lang="en-US" dirty="0" smtClean="0"/>
              <a:t>analysis &amp; standard residual plot</a:t>
            </a:r>
            <a:endParaRPr lang="en-US" dirty="0"/>
          </a:p>
          <a:p>
            <a:r>
              <a:rPr lang="en-US" dirty="0"/>
              <a:t>Reciprocal transformation </a:t>
            </a:r>
          </a:p>
          <a:p>
            <a:pPr lvl="1"/>
            <a:r>
              <a:rPr lang="en-US" dirty="0"/>
              <a:t>Add RCP_MPG to the data frame</a:t>
            </a:r>
          </a:p>
          <a:p>
            <a:pPr lvl="1"/>
            <a:r>
              <a:rPr lang="en-US" dirty="0"/>
              <a:t>Regression </a:t>
            </a:r>
            <a:r>
              <a:rPr lang="en-US" dirty="0" smtClean="0"/>
              <a:t>analysis</a:t>
            </a:r>
            <a:r>
              <a:rPr lang="en-US" dirty="0"/>
              <a:t> &amp; standard residual </a:t>
            </a:r>
            <a:r>
              <a:rPr lang="en-US" dirty="0" smtClean="0"/>
              <a:t>plot</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232483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normAutofit lnSpcReduction="10000"/>
          </a:bodyPr>
          <a:lstStyle/>
          <a:p>
            <a:r>
              <a:rPr lang="en-US" dirty="0" smtClean="0"/>
              <a:t>Reynold Example</a:t>
            </a:r>
          </a:p>
          <a:p>
            <a:pPr lvl="1"/>
            <a:r>
              <a:rPr lang="en-US" dirty="0" smtClean="0"/>
              <a:t>Save it as an excel file and then a data frame</a:t>
            </a:r>
          </a:p>
          <a:p>
            <a:pPr lvl="1"/>
            <a:r>
              <a:rPr lang="en-US" dirty="0" smtClean="0"/>
              <a:t>Regression analysis</a:t>
            </a:r>
          </a:p>
          <a:p>
            <a:pPr lvl="1"/>
            <a:r>
              <a:rPr lang="en-US" dirty="0" smtClean="0"/>
              <a:t>Scatter chart</a:t>
            </a:r>
          </a:p>
          <a:p>
            <a:pPr lvl="1"/>
            <a:r>
              <a:rPr lang="en-US" dirty="0" smtClean="0"/>
              <a:t>Standard residual plot</a:t>
            </a:r>
          </a:p>
          <a:p>
            <a:r>
              <a:rPr lang="en-US" dirty="0" err="1" smtClean="0"/>
              <a:t>Curvlinear</a:t>
            </a:r>
            <a:r>
              <a:rPr lang="en-US" dirty="0" smtClean="0"/>
              <a:t> transformation</a:t>
            </a:r>
          </a:p>
          <a:p>
            <a:pPr lvl="1"/>
            <a:r>
              <a:rPr lang="en-US" dirty="0" smtClean="0"/>
              <a:t>Add </a:t>
            </a:r>
            <a:r>
              <a:rPr lang="en-US" dirty="0" err="1" smtClean="0"/>
              <a:t>MonthsSQRT</a:t>
            </a:r>
            <a:r>
              <a:rPr lang="en-US" dirty="0" smtClean="0"/>
              <a:t> to the data frame</a:t>
            </a:r>
          </a:p>
          <a:p>
            <a:pPr lvl="1"/>
            <a:r>
              <a:rPr lang="en-US" dirty="0" smtClean="0"/>
              <a:t>Regression analysis</a:t>
            </a:r>
          </a:p>
          <a:p>
            <a:pPr lvl="1"/>
            <a:r>
              <a:rPr lang="en-US" dirty="0" smtClean="0"/>
              <a:t>Standard residual plot</a:t>
            </a:r>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16100183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normAutofit/>
          </a:bodyPr>
          <a:lstStyle/>
          <a:p>
            <a:r>
              <a:rPr lang="en-US" dirty="0" smtClean="0"/>
              <a:t>Tyler Example</a:t>
            </a:r>
          </a:p>
          <a:p>
            <a:pPr lvl="1"/>
            <a:r>
              <a:rPr lang="en-US" dirty="0" smtClean="0"/>
              <a:t>Save it as an excel file</a:t>
            </a:r>
          </a:p>
          <a:p>
            <a:pPr lvl="1"/>
            <a:r>
              <a:rPr lang="en-US" dirty="0" smtClean="0"/>
              <a:t>Regression analysis</a:t>
            </a:r>
          </a:p>
          <a:p>
            <a:pPr lvl="1"/>
            <a:r>
              <a:rPr lang="en-US" dirty="0" smtClean="0"/>
              <a:t>Standard residual plot</a:t>
            </a:r>
          </a:p>
          <a:p>
            <a:r>
              <a:rPr lang="en-US" dirty="0" smtClean="0"/>
              <a:t>Transformation </a:t>
            </a:r>
          </a:p>
          <a:p>
            <a:pPr lvl="1"/>
            <a:r>
              <a:rPr lang="en-US" dirty="0" smtClean="0"/>
              <a:t>Add </a:t>
            </a:r>
            <a:r>
              <a:rPr lang="en-US" dirty="0" err="1" smtClean="0"/>
              <a:t>PriceAds</a:t>
            </a:r>
            <a:r>
              <a:rPr lang="en-US" dirty="0" smtClean="0"/>
              <a:t> to the data frame</a:t>
            </a:r>
          </a:p>
          <a:p>
            <a:pPr lvl="1"/>
            <a:r>
              <a:rPr lang="en-US" dirty="0" smtClean="0"/>
              <a:t>Regression analysis</a:t>
            </a:r>
          </a:p>
          <a:p>
            <a:pPr lvl="1"/>
            <a:r>
              <a:rPr lang="en-US" dirty="0" smtClean="0"/>
              <a:t>Standard residual plot</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40746768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Squares Due to Error (</a:t>
            </a:r>
            <a:r>
              <a:rPr lang="ko-KR" altLang="en-US" dirty="0" smtClean="0"/>
              <a:t>오차로 인한 제곱의 합</a:t>
            </a:r>
            <a:r>
              <a:rPr lang="en-US" altLang="ko-KR"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4294967295"/>
                <p:extLst/>
              </p:nvPr>
            </p:nvGraphicFramePr>
            <p:xfrm>
              <a:off x="1381250" y="1747267"/>
              <a:ext cx="6096451" cy="2637408"/>
            </p:xfrm>
            <a:graphic>
              <a:graphicData uri="http://schemas.openxmlformats.org/drawingml/2006/table">
                <a:tbl>
                  <a:tblPr>
                    <a:tableStyleId>{5940675A-B579-460E-94D1-54222C63F5DA}</a:tableStyleId>
                  </a:tblPr>
                  <a:tblGrid>
                    <a:gridCol w="1173907">
                      <a:extLst>
                        <a:ext uri="{9D8B030D-6E8A-4147-A177-3AD203B41FA5}">
                          <a16:colId xmlns:a16="http://schemas.microsoft.com/office/drawing/2014/main" val="20000"/>
                        </a:ext>
                      </a:extLst>
                    </a:gridCol>
                    <a:gridCol w="859208">
                      <a:extLst>
                        <a:ext uri="{9D8B030D-6E8A-4147-A177-3AD203B41FA5}">
                          <a16:colId xmlns:a16="http://schemas.microsoft.com/office/drawing/2014/main" val="20001"/>
                        </a:ext>
                      </a:extLst>
                    </a:gridCol>
                    <a:gridCol w="859208">
                      <a:extLst>
                        <a:ext uri="{9D8B030D-6E8A-4147-A177-3AD203B41FA5}">
                          <a16:colId xmlns:a16="http://schemas.microsoft.com/office/drawing/2014/main" val="20002"/>
                        </a:ext>
                      </a:extLst>
                    </a:gridCol>
                    <a:gridCol w="1038209">
                      <a:extLst>
                        <a:ext uri="{9D8B030D-6E8A-4147-A177-3AD203B41FA5}">
                          <a16:colId xmlns:a16="http://schemas.microsoft.com/office/drawing/2014/main" val="20003"/>
                        </a:ext>
                      </a:extLst>
                    </a:gridCol>
                    <a:gridCol w="1038209">
                      <a:extLst>
                        <a:ext uri="{9D8B030D-6E8A-4147-A177-3AD203B41FA5}">
                          <a16:colId xmlns:a16="http://schemas.microsoft.com/office/drawing/2014/main" val="20004"/>
                        </a:ext>
                      </a:extLst>
                    </a:gridCol>
                    <a:gridCol w="1127710">
                      <a:extLst>
                        <a:ext uri="{9D8B030D-6E8A-4147-A177-3AD203B41FA5}">
                          <a16:colId xmlns:a16="http://schemas.microsoft.com/office/drawing/2014/main" val="20005"/>
                        </a:ext>
                      </a:extLst>
                    </a:gridCol>
                  </a:tblGrid>
                  <a:tr h="555064">
                    <a:tc>
                      <a:txBody>
                        <a:bodyPr/>
                        <a:lstStyle/>
                        <a:p>
                          <a:pPr algn="ctr" fontAlgn="b"/>
                          <a:r>
                            <a:rPr lang="en-US" sz="1100" u="none" strike="noStrike" dirty="0">
                              <a:effectLst/>
                            </a:rPr>
                            <a:t>Driving</a:t>
                          </a:r>
                          <a:br>
                            <a:rPr lang="en-US" sz="1100" u="none" strike="noStrike" dirty="0">
                              <a:effectLst/>
                            </a:rPr>
                          </a:br>
                          <a:r>
                            <a:rPr lang="en-US" sz="1100" u="none" strike="noStrike" dirty="0">
                              <a:effectLst/>
                            </a:rPr>
                            <a:t>Assignment</a:t>
                          </a:r>
                          <a:endParaRPr lang="en-US" sz="1100" b="0" i="0" u="none" strike="noStrike" dirty="0">
                            <a:solidFill>
                              <a:srgbClr val="000000"/>
                            </a:solidFill>
                            <a:effectLst/>
                            <a:latin typeface="Calibri" panose="020F0502020204030204" pitchFamily="34" charset="0"/>
                          </a:endParaRPr>
                        </a:p>
                      </a:txBody>
                      <a:tcPr marL="8479" marR="8479" marT="642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𝑥</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𝑦</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r>
                            <a:rPr lang="en-US" sz="1200" u="none" strike="noStrike" dirty="0">
                              <a:effectLst/>
                            </a:rPr>
                            <a:t>Predicted </a:t>
                          </a:r>
                          <a:r>
                            <a:rPr lang="en-US" sz="1200" u="none" strike="noStrike" dirty="0" smtClean="0">
                              <a:effectLst/>
                            </a:rPr>
                            <a:t>Sales</a:t>
                          </a:r>
                          <a:br>
                            <a:rPr lang="en-US" sz="1200" u="none" strike="noStrike" dirty="0" smtClean="0">
                              <a:effectLst/>
                            </a:rPr>
                          </a:b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𝑦</m:t>
                                        </m:r>
                                      </m:e>
                                    </m:acc>
                                  </m:e>
                                  <m:sub>
                                    <m:r>
                                      <a:rPr lang="en-US" sz="1200" b="0" i="1" smtClean="0">
                                        <a:latin typeface="Cambria Math" panose="02040503050406030204" pitchFamily="18" charset="0"/>
                                      </a:rPr>
                                      <m:t>𝑖</m:t>
                                    </m:r>
                                  </m:sub>
                                </m:sSub>
                              </m:oMath>
                            </m:oMathPara>
                          </a14:m>
                          <a:endParaRPr lang="en-US" sz="1200" b="0" i="0" u="none" strike="noStrike" dirty="0">
                            <a:solidFill>
                              <a:srgbClr val="000000"/>
                            </a:solidFill>
                            <a:effectLst/>
                            <a:latin typeface="Calibri" panose="020F0502020204030204" pitchFamily="34" charset="0"/>
                          </a:endParaRPr>
                        </a:p>
                      </a:txBody>
                      <a:tcPr marL="8479" marR="8479" marT="6424" marB="0" anchor="b">
                        <a:solidFill>
                          <a:schemeClr val="accent4"/>
                        </a:solidFill>
                      </a:tcPr>
                    </a:tc>
                    <a:tc>
                      <a:txBody>
                        <a:bodyPr/>
                        <a:lstStyle/>
                        <a:p>
                          <a:pPr algn="ctr" fontAlgn="b"/>
                          <a:r>
                            <a:rPr lang="en-US" sz="1100" u="none" strike="noStrike" dirty="0" smtClean="0">
                              <a:effectLst/>
                            </a:rPr>
                            <a:t>Error</a:t>
                          </a:r>
                        </a:p>
                        <a:p>
                          <a:pPr algn="ctr" fontAlgn="b"/>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 </m:t>
                                </m:r>
                                <m:sSub>
                                  <m:sSubPr>
                                    <m:ctrlPr>
                                      <a:rPr lang="en-US" sz="1100" b="0" i="1" smtClean="0">
                                        <a:latin typeface="Cambria Math" panose="02040503050406030204" pitchFamily="18" charset="0"/>
                                      </a:rPr>
                                    </m:ctrlPr>
                                  </m:sSub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𝑦</m:t>
                                        </m:r>
                                      </m:e>
                                    </m:acc>
                                  </m:e>
                                  <m:sub>
                                    <m:r>
                                      <a:rPr lang="en-US" sz="1100" b="0" i="1" smtClean="0">
                                        <a:latin typeface="Cambria Math" panose="02040503050406030204" pitchFamily="18" charset="0"/>
                                      </a:rPr>
                                      <m:t>𝑖</m:t>
                                    </m:r>
                                  </m:sub>
                                </m:sSub>
                              </m:oMath>
                            </m:oMathPara>
                          </a14:m>
                          <a:endParaRPr lang="en-US" sz="1100" b="0" i="0" u="none" strike="noStrike" dirty="0">
                            <a:solidFill>
                              <a:srgbClr val="000000"/>
                            </a:solidFill>
                            <a:effectLst/>
                            <a:latin typeface="Calibri" panose="020F0502020204030204" pitchFamily="34" charset="0"/>
                          </a:endParaRPr>
                        </a:p>
                      </a:txBody>
                      <a:tcPr marL="8479" marR="8479" marT="6424" marB="0" anchor="b">
                        <a:solidFill>
                          <a:schemeClr val="accent4"/>
                        </a:solidFill>
                      </a:tcPr>
                    </a:tc>
                    <a:tc>
                      <a:txBody>
                        <a:bodyPr/>
                        <a:lstStyle/>
                        <a:p>
                          <a:pPr algn="ctr" fontAlgn="b"/>
                          <a:r>
                            <a:rPr lang="en-US" sz="1100" u="none" strike="noStrike" dirty="0">
                              <a:effectLst/>
                            </a:rPr>
                            <a:t>Squared </a:t>
                          </a:r>
                          <a:r>
                            <a:rPr lang="en-US" sz="1100" u="none" strike="noStrike" dirty="0" smtClean="0">
                              <a:effectLst/>
                            </a:rPr>
                            <a:t>Error</a:t>
                          </a:r>
                          <a:br>
                            <a:rPr lang="en-US" sz="1100" u="none" strike="noStrike" dirty="0" smtClean="0">
                              <a:effectLst/>
                            </a:rPr>
                          </a:br>
                          <a14:m>
                            <m:oMathPara xmlns:m="http://schemas.openxmlformats.org/officeDocument/2006/math">
                              <m:oMathParaPr>
                                <m:jc m:val="centerGroup"/>
                              </m:oMathParaPr>
                              <m:oMath xmlns:m="http://schemas.openxmlformats.org/officeDocument/2006/math">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𝑦</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 </m:t>
                                    </m:r>
                                    <m:sSub>
                                      <m:sSubPr>
                                        <m:ctrlPr>
                                          <a:rPr lang="en-US" sz="1100" b="0" i="1" smtClean="0">
                                            <a:latin typeface="Cambria Math" panose="02040503050406030204" pitchFamily="18" charset="0"/>
                                          </a:rPr>
                                        </m:ctrlPr>
                                      </m:sSub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𝑦</m:t>
                                            </m:r>
                                          </m:e>
                                        </m:acc>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e>
                                  <m:sup>
                                    <m:r>
                                      <a:rPr lang="en-US" sz="1100" b="0" i="1" smtClean="0">
                                        <a:latin typeface="Cambria Math" panose="02040503050406030204" pitchFamily="18" charset="0"/>
                                      </a:rPr>
                                      <m:t>2</m:t>
                                    </m:r>
                                  </m:sup>
                                </m:sSup>
                              </m:oMath>
                            </m:oMathPara>
                          </a14:m>
                          <a:endParaRPr lang="en-US" sz="1100" b="0" i="0" u="none" strike="noStrike" dirty="0">
                            <a:solidFill>
                              <a:srgbClr val="000000"/>
                            </a:solidFill>
                            <a:effectLst/>
                            <a:latin typeface="Calibri" panose="020F0502020204030204" pitchFamily="34" charset="0"/>
                          </a:endParaRPr>
                        </a:p>
                      </a:txBody>
                      <a:tcPr marL="8479" marR="8479" marT="6424" marB="0" anchor="b">
                        <a:solidFill>
                          <a:schemeClr val="accent4"/>
                        </a:solidFill>
                      </a:tcPr>
                    </a:tc>
                    <a:extLst>
                      <a:ext uri="{0D108BD9-81ED-4DB2-BD59-A6C34878D82A}">
                        <a16:rowId xmlns:a16="http://schemas.microsoft.com/office/drawing/2014/main" val="10000"/>
                      </a:ext>
                    </a:extLst>
                  </a:tr>
                  <a:tr h="189304">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dirty="0">
                              <a:effectLst/>
                            </a:rPr>
                            <a:t>8.0565</a:t>
                          </a:r>
                          <a:endParaRPr lang="en-US" sz="1200" b="0"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1.2435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1.5462</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1"/>
                      </a:ext>
                    </a:extLst>
                  </a:tr>
                  <a:tr h="189304">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4.6652</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0.1348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0.0182</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2"/>
                      </a:ext>
                    </a:extLst>
                  </a:tr>
                  <a:tr h="189304">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8.0565</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0.8435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0.7115</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3"/>
                      </a:ext>
                    </a:extLst>
                  </a:tr>
                  <a:tr h="189304">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8.0565</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-1.5565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2.4228</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4"/>
                      </a:ext>
                    </a:extLst>
                  </a:tr>
                  <a:tr h="189304">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4.6652</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-0.4652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0.2164</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5"/>
                      </a:ext>
                    </a:extLst>
                  </a:tr>
                  <a:tr h="189304">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6.7000</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-0.5000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0.2500</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6"/>
                      </a:ext>
                    </a:extLst>
                  </a:tr>
                  <a:tr h="189304">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6.3609</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1.0391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1.0798</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7"/>
                      </a:ext>
                    </a:extLst>
                  </a:tr>
                  <a:tr h="189304">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5.6826</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0.3174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0.1007</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8"/>
                      </a:ext>
                    </a:extLst>
                  </a:tr>
                  <a:tr h="189304">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7.3783</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0.2217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0.0492</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09"/>
                      </a:ext>
                    </a:extLst>
                  </a:tr>
                  <a:tr h="189304">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7.3783</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-1.2783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1.6340</a:t>
                          </a:r>
                          <a:endParaRPr lang="en-US" sz="1100" b="0" i="0" u="none" strike="noStrike">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10"/>
                      </a:ext>
                    </a:extLst>
                  </a:tr>
                  <a:tr h="189304">
                    <a:tc>
                      <a:txBody>
                        <a:bodyPr/>
                        <a:lstStyle/>
                        <a:p>
                          <a:pPr algn="r" fontAlgn="b"/>
                          <a:r>
                            <a:rPr lang="en-US" sz="1100" u="none" strike="noStrike">
                              <a:effectLst/>
                            </a:rPr>
                            <a:t>AVG</a:t>
                          </a:r>
                          <a:endParaRPr lang="en-US" sz="1100" b="1"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b="1" u="none" strike="noStrike" dirty="0">
                              <a:effectLst/>
                            </a:rPr>
                            <a:t>SSE</a:t>
                          </a:r>
                          <a:endParaRPr lang="en-US" sz="1100" b="1"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b="1" u="none" strike="noStrike" dirty="0">
                              <a:effectLst/>
                            </a:rPr>
                            <a:t>8.0287</a:t>
                          </a:r>
                          <a:endParaRPr lang="en-US" sz="1100" b="1" i="0" u="none" strike="noStrike" dirty="0">
                            <a:solidFill>
                              <a:srgbClr val="000000"/>
                            </a:solidFill>
                            <a:effectLst/>
                            <a:latin typeface="Calibri" panose="020F0502020204030204" pitchFamily="34" charset="0"/>
                          </a:endParaRPr>
                        </a:p>
                      </a:txBody>
                      <a:tcPr marL="8479" marR="8479" marT="6424" marB="0" anchor="b"/>
                    </a:tc>
                    <a:extLst>
                      <a:ext uri="{0D108BD9-81ED-4DB2-BD59-A6C34878D82A}">
                        <a16:rowId xmlns:a16="http://schemas.microsoft.com/office/drawing/2014/main" val="10011"/>
                      </a:ext>
                    </a:extLst>
                  </a:tr>
                </a:tbl>
              </a:graphicData>
            </a:graphic>
          </p:graphicFrame>
        </mc:Choice>
        <mc:Fallback xmlns="">
          <p:graphicFrame>
            <p:nvGraphicFramePr>
              <p:cNvPr id="6" name="Content Placeholder 5"/>
              <p:cNvGraphicFramePr>
                <a:graphicFrameLocks noGrp="1"/>
              </p:cNvGraphicFramePr>
              <p:nvPr>
                <p:ph idx="4294967295"/>
                <p:extLst>
                  <p:ext uri="{D42A27DB-BD31-4B8C-83A1-F6EECF244321}">
                    <p14:modId xmlns:p14="http://schemas.microsoft.com/office/powerpoint/2010/main" val="1912782859"/>
                  </p:ext>
                </p:extLst>
              </p:nvPr>
            </p:nvGraphicFramePr>
            <p:xfrm>
              <a:off x="1381250" y="1747267"/>
              <a:ext cx="6096451" cy="2637408"/>
            </p:xfrm>
            <a:graphic>
              <a:graphicData uri="http://schemas.openxmlformats.org/drawingml/2006/table">
                <a:tbl>
                  <a:tblPr>
                    <a:tableStyleId>{5940675A-B579-460E-94D1-54222C63F5DA}</a:tableStyleId>
                  </a:tblPr>
                  <a:tblGrid>
                    <a:gridCol w="1173907"/>
                    <a:gridCol w="859208"/>
                    <a:gridCol w="859208"/>
                    <a:gridCol w="1038209"/>
                    <a:gridCol w="1038209"/>
                    <a:gridCol w="1127710"/>
                  </a:tblGrid>
                  <a:tr h="555064">
                    <a:tc>
                      <a:txBody>
                        <a:bodyPr/>
                        <a:lstStyle/>
                        <a:p>
                          <a:pPr algn="ctr" fontAlgn="b"/>
                          <a:r>
                            <a:rPr lang="en-US" sz="1100" u="none" strike="noStrike" dirty="0">
                              <a:effectLst/>
                            </a:rPr>
                            <a:t>Driving</a:t>
                          </a:r>
                          <a:br>
                            <a:rPr lang="en-US" sz="1100" u="none" strike="noStrike" dirty="0">
                              <a:effectLst/>
                            </a:rPr>
                          </a:br>
                          <a:r>
                            <a:rPr lang="en-US" sz="1100" u="none" strike="noStrike" dirty="0">
                              <a:effectLst/>
                            </a:rPr>
                            <a:t>Assignment</a:t>
                          </a:r>
                          <a:endParaRPr lang="en-US" sz="1100" b="0" i="0" u="none" strike="noStrike" dirty="0">
                            <a:solidFill>
                              <a:srgbClr val="000000"/>
                            </a:solidFill>
                            <a:effectLst/>
                            <a:latin typeface="Calibri" panose="020F0502020204030204" pitchFamily="34" charset="0"/>
                          </a:endParaRPr>
                        </a:p>
                      </a:txBody>
                      <a:tcPr marL="8479" marR="8479" marT="6424" marB="0" anchor="b">
                        <a:solidFill>
                          <a:schemeClr val="accent4"/>
                        </a:solidFill>
                      </a:tcPr>
                    </a:tc>
                    <a:tc>
                      <a:txBody>
                        <a:bodyPr/>
                        <a:lstStyle/>
                        <a:p>
                          <a:endParaRPr lang="en-US"/>
                        </a:p>
                      </a:txBody>
                      <a:tcPr marL="6704" marR="6704" marT="6704" marB="0" anchor="b">
                        <a:blipFill rotWithShape="0">
                          <a:blip r:embed="rId2"/>
                          <a:stretch>
                            <a:fillRect l="-137589" t="-6593" r="-474468" b="-392308"/>
                          </a:stretch>
                        </a:blipFill>
                      </a:tcPr>
                    </a:tc>
                    <a:tc>
                      <a:txBody>
                        <a:bodyPr/>
                        <a:lstStyle/>
                        <a:p>
                          <a:endParaRPr lang="en-US"/>
                        </a:p>
                      </a:txBody>
                      <a:tcPr marL="6704" marR="6704" marT="6704" marB="0" anchor="b">
                        <a:blipFill rotWithShape="0">
                          <a:blip r:embed="rId2"/>
                          <a:stretch>
                            <a:fillRect l="-237589" t="-6593" r="-374468" b="-392308"/>
                          </a:stretch>
                        </a:blipFill>
                      </a:tcPr>
                    </a:tc>
                    <a:tc>
                      <a:txBody>
                        <a:bodyPr/>
                        <a:lstStyle/>
                        <a:p>
                          <a:endParaRPr lang="en-US"/>
                        </a:p>
                      </a:txBody>
                      <a:tcPr marL="8479" marR="8479" marT="6424" marB="0" anchor="b">
                        <a:blipFill rotWithShape="0">
                          <a:blip r:embed="rId2"/>
                          <a:stretch>
                            <a:fillRect l="-280000" t="-6593" r="-210588" b="-392308"/>
                          </a:stretch>
                        </a:blipFill>
                      </a:tcPr>
                    </a:tc>
                    <a:tc>
                      <a:txBody>
                        <a:bodyPr/>
                        <a:lstStyle/>
                        <a:p>
                          <a:endParaRPr lang="en-US"/>
                        </a:p>
                      </a:txBody>
                      <a:tcPr marL="8479" marR="8479" marT="6424" marB="0" anchor="b">
                        <a:blipFill rotWithShape="0">
                          <a:blip r:embed="rId2"/>
                          <a:stretch>
                            <a:fillRect l="-377778" t="-6593" r="-109357" b="-392308"/>
                          </a:stretch>
                        </a:blipFill>
                      </a:tcPr>
                    </a:tc>
                    <a:tc>
                      <a:txBody>
                        <a:bodyPr/>
                        <a:lstStyle/>
                        <a:p>
                          <a:endParaRPr lang="en-US"/>
                        </a:p>
                      </a:txBody>
                      <a:tcPr marL="8479" marR="8479" marT="6424" marB="0" anchor="b">
                        <a:blipFill rotWithShape="0">
                          <a:blip r:embed="rId2"/>
                          <a:stretch>
                            <a:fillRect l="-441622" t="-6593" r="-1081" b="-392308"/>
                          </a:stretch>
                        </a:blipFill>
                      </a:tcPr>
                    </a:tc>
                  </a:tr>
                  <a:tr h="189304">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dirty="0">
                              <a:effectLst/>
                            </a:rPr>
                            <a:t>8.0565</a:t>
                          </a:r>
                          <a:endParaRPr lang="en-US" sz="1200" b="0"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1.2435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1.5462</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4.8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4.6652</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0.1348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0.0182</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8.0565</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0.8435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0.7115</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8.0565</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-1.5565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2.4228</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4.6652</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-0.4652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0.2164</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6.7000</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-0.5000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0.2500</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6.3609</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1.0391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1.0798</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5.6826</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0.3174</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0.1007</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7.3783</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0.2217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0.0492</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200" u="none" strike="noStrike">
                              <a:effectLst/>
                            </a:rPr>
                            <a:t>7.3783</a:t>
                          </a:r>
                          <a:endParaRPr lang="en-US" sz="12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-1.2783</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1.6340</a:t>
                          </a:r>
                          <a:endParaRPr lang="en-US" sz="1100" b="0" i="0" u="none" strike="noStrike">
                            <a:solidFill>
                              <a:srgbClr val="000000"/>
                            </a:solidFill>
                            <a:effectLst/>
                            <a:latin typeface="Calibri" panose="020F0502020204030204" pitchFamily="34" charset="0"/>
                          </a:endParaRPr>
                        </a:p>
                      </a:txBody>
                      <a:tcPr marL="8479" marR="8479" marT="6424" marB="0" anchor="b"/>
                    </a:tc>
                  </a:tr>
                  <a:tr h="189304">
                    <a:tc>
                      <a:txBody>
                        <a:bodyPr/>
                        <a:lstStyle/>
                        <a:p>
                          <a:pPr algn="r" fontAlgn="b"/>
                          <a:r>
                            <a:rPr lang="en-US" sz="1100" u="none" strike="noStrike">
                              <a:effectLst/>
                            </a:rPr>
                            <a:t>AVG</a:t>
                          </a:r>
                          <a:endParaRPr lang="en-US" sz="1100" b="1"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8479" marR="8479" marT="6424"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b="1" u="none" strike="noStrike" dirty="0">
                              <a:effectLst/>
                            </a:rPr>
                            <a:t>SSE</a:t>
                          </a:r>
                          <a:endParaRPr lang="en-US" sz="1100" b="1" i="0" u="none" strike="noStrike" dirty="0">
                            <a:solidFill>
                              <a:srgbClr val="000000"/>
                            </a:solidFill>
                            <a:effectLst/>
                            <a:latin typeface="Calibri" panose="020F0502020204030204" pitchFamily="34" charset="0"/>
                          </a:endParaRPr>
                        </a:p>
                      </a:txBody>
                      <a:tcPr marL="8479" marR="8479" marT="6424" marB="0" anchor="b"/>
                    </a:tc>
                    <a:tc>
                      <a:txBody>
                        <a:bodyPr/>
                        <a:lstStyle/>
                        <a:p>
                          <a:pPr algn="r" fontAlgn="b"/>
                          <a:r>
                            <a:rPr lang="en-US" sz="1100" b="1" u="none" strike="noStrike" dirty="0">
                              <a:effectLst/>
                            </a:rPr>
                            <a:t>8.0287</a:t>
                          </a:r>
                          <a:endParaRPr lang="en-US" sz="1100" b="1" i="0" u="none" strike="noStrike" dirty="0">
                            <a:solidFill>
                              <a:srgbClr val="000000"/>
                            </a:solidFill>
                            <a:effectLst/>
                            <a:latin typeface="Calibri" panose="020F0502020204030204" pitchFamily="34" charset="0"/>
                          </a:endParaRPr>
                        </a:p>
                      </a:txBody>
                      <a:tcPr marL="8479" marR="8479" marT="6424" marB="0" anchor="b"/>
                    </a:tc>
                  </a:tr>
                </a:tbl>
              </a:graphicData>
            </a:graphic>
          </p:graphicFrame>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4294967295"/>
              </p:nvPr>
            </p:nvSpPr>
            <p:spPr>
              <a:xfrm>
                <a:off x="3216275" y="4384675"/>
                <a:ext cx="5927725" cy="396875"/>
              </a:xfrm>
            </p:spPr>
            <p:txBody>
              <a:bodyPr>
                <a:normAutofit fontScale="47500" lnSpcReduction="20000"/>
              </a:bodyPr>
              <a:lstStyle/>
              <a:p>
                <a:r>
                  <a:rPr lang="en-US" dirty="0" smtClean="0"/>
                  <a:t>SSE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=8.0287</m:t>
                        </m:r>
                      </m:e>
                    </m:nary>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4294967295"/>
              </p:nvPr>
            </p:nvSpPr>
            <p:spPr>
              <a:xfrm>
                <a:off x="3216275" y="4384675"/>
                <a:ext cx="5927725" cy="396875"/>
              </a:xfrm>
              <a:blipFill rotWithShape="0">
                <a:blip r:embed="rId3"/>
                <a:stretch>
                  <a:fillRect l="-206" t="-38462" b="-89231"/>
                </a:stretch>
              </a:blipFill>
            </p:spPr>
            <p:txBody>
              <a:bodyPr/>
              <a:lstStyle/>
              <a:p>
                <a:r>
                  <a:rPr lang="en-US">
                    <a:noFill/>
                  </a:rPr>
                  <a:t> </a:t>
                </a:r>
              </a:p>
            </p:txBody>
          </p:sp>
        </mc:Fallback>
      </mc:AlternateContent>
    </p:spTree>
    <p:extLst>
      <p:ext uri="{BB962C8B-B14F-4D97-AF65-F5344CB8AC3E}">
        <p14:creationId xmlns:p14="http://schemas.microsoft.com/office/powerpoint/2010/main" val="1531114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Sum of Squares (</a:t>
            </a:r>
            <a:r>
              <a:rPr lang="ko-KR" altLang="en-US" dirty="0" smtClean="0"/>
              <a:t>제곱의 총합</a:t>
            </a:r>
            <a:r>
              <a:rPr lang="en-US" altLang="ko-KR"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13</a:t>
            </a:fld>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4294967295"/>
                <p:extLst/>
              </p:nvPr>
            </p:nvGraphicFramePr>
            <p:xfrm>
              <a:off x="1381250" y="1647166"/>
              <a:ext cx="6093280" cy="2619684"/>
            </p:xfrm>
            <a:graphic>
              <a:graphicData uri="http://schemas.openxmlformats.org/drawingml/2006/table">
                <a:tbl>
                  <a:tblPr>
                    <a:tableStyleId>{5940675A-B579-460E-94D1-54222C63F5DA}</a:tableStyleId>
                  </a:tblPr>
                  <a:tblGrid>
                    <a:gridCol w="1425328">
                      <a:extLst>
                        <a:ext uri="{9D8B030D-6E8A-4147-A177-3AD203B41FA5}">
                          <a16:colId xmlns:a16="http://schemas.microsoft.com/office/drawing/2014/main" val="20000"/>
                        </a:ext>
                      </a:extLst>
                    </a:gridCol>
                    <a:gridCol w="1140263">
                      <a:extLst>
                        <a:ext uri="{9D8B030D-6E8A-4147-A177-3AD203B41FA5}">
                          <a16:colId xmlns:a16="http://schemas.microsoft.com/office/drawing/2014/main" val="20001"/>
                        </a:ext>
                      </a:extLst>
                    </a:gridCol>
                    <a:gridCol w="1140263">
                      <a:extLst>
                        <a:ext uri="{9D8B030D-6E8A-4147-A177-3AD203B41FA5}">
                          <a16:colId xmlns:a16="http://schemas.microsoft.com/office/drawing/2014/main" val="20002"/>
                        </a:ext>
                      </a:extLst>
                    </a:gridCol>
                    <a:gridCol w="1193713">
                      <a:extLst>
                        <a:ext uri="{9D8B030D-6E8A-4147-A177-3AD203B41FA5}">
                          <a16:colId xmlns:a16="http://schemas.microsoft.com/office/drawing/2014/main" val="20003"/>
                        </a:ext>
                      </a:extLst>
                    </a:gridCol>
                    <a:gridCol w="1193713">
                      <a:extLst>
                        <a:ext uri="{9D8B030D-6E8A-4147-A177-3AD203B41FA5}">
                          <a16:colId xmlns:a16="http://schemas.microsoft.com/office/drawing/2014/main" val="20004"/>
                        </a:ext>
                      </a:extLst>
                    </a:gridCol>
                  </a:tblGrid>
                  <a:tr h="553587">
                    <a:tc>
                      <a:txBody>
                        <a:bodyPr/>
                        <a:lstStyle/>
                        <a:p>
                          <a:pPr algn="ctr" fontAlgn="b"/>
                          <a:r>
                            <a:rPr lang="en-US" sz="1200" u="none" strike="noStrike" dirty="0">
                              <a:effectLst/>
                            </a:rPr>
                            <a:t>Driving</a:t>
                          </a:r>
                          <a:br>
                            <a:rPr lang="en-US" sz="1200" u="none" strike="noStrike" dirty="0">
                              <a:effectLst/>
                            </a:rPr>
                          </a:br>
                          <a:r>
                            <a:rPr lang="en-US" sz="1200" u="none" strike="noStrike" dirty="0">
                              <a:effectLst/>
                            </a:rPr>
                            <a:t>Assignment</a:t>
                          </a:r>
                          <a:endParaRPr lang="en-US" sz="1200" b="0" i="0" u="none" strike="noStrike" dirty="0">
                            <a:solidFill>
                              <a:srgbClr val="000000"/>
                            </a:solidFill>
                            <a:effectLst/>
                            <a:latin typeface="Calibri" panose="020F0502020204030204" pitchFamily="34" charset="0"/>
                          </a:endParaRPr>
                        </a:p>
                      </a:txBody>
                      <a:tcPr marL="10510" marR="10510" marT="4947"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𝑥</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𝑦</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r>
                            <a:rPr lang="en-US" sz="1200" u="none" strike="noStrike" dirty="0" smtClean="0">
                              <a:effectLst/>
                            </a:rPr>
                            <a:t>Deviation</a:t>
                          </a:r>
                        </a:p>
                        <a:p>
                          <a:pPr algn="ctr" fontAlgn="b"/>
                          <a14:m>
                            <m:oMathPara xmlns:m="http://schemas.openxmlformats.org/officeDocument/2006/math">
                              <m:oMathParaPr>
                                <m:jc m:val="centerGroup"/>
                              </m:oMathParaPr>
                              <m:oMath xmlns:m="http://schemas.openxmlformats.org/officeDocument/2006/math">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𝑦</m:t>
                                    </m:r>
                                  </m:e>
                                  <m:sub>
                                    <m:r>
                                      <a:rPr lang="en-US" sz="1200" b="0" i="1" u="none" strike="noStrike" smtClean="0">
                                        <a:solidFill>
                                          <a:srgbClr val="000000"/>
                                        </a:solidFill>
                                        <a:effectLst/>
                                        <a:latin typeface="Cambria Math" panose="02040503050406030204" pitchFamily="18" charset="0"/>
                                      </a:rPr>
                                      <m:t>𝑖</m:t>
                                    </m:r>
                                  </m:sub>
                                </m:sSub>
                                <m:r>
                                  <a:rPr lang="en-US" sz="1200" b="0" i="1" u="none" strike="noStrike" smtClean="0">
                                    <a:solidFill>
                                      <a:srgbClr val="000000"/>
                                    </a:solidFill>
                                    <a:effectLst/>
                                    <a:latin typeface="Cambria Math" panose="02040503050406030204" pitchFamily="18" charset="0"/>
                                  </a:rPr>
                                  <m:t> − </m:t>
                                </m:r>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oMath>
                            </m:oMathPara>
                          </a14:m>
                          <a:endParaRPr lang="en-US" sz="1200" b="0" i="0" u="none" strike="noStrike" dirty="0">
                            <a:solidFill>
                              <a:srgbClr val="000000"/>
                            </a:solidFill>
                            <a:effectLst/>
                            <a:latin typeface="Calibri" panose="020F0502020204030204" pitchFamily="34" charset="0"/>
                          </a:endParaRPr>
                        </a:p>
                      </a:txBody>
                      <a:tcPr marL="10510" marR="10510" marT="4947" marB="0" anchor="b">
                        <a:solidFill>
                          <a:schemeClr val="accent4"/>
                        </a:solidFill>
                      </a:tcPr>
                    </a:tc>
                    <a:tc>
                      <a:txBody>
                        <a:bodyPr/>
                        <a:lstStyle/>
                        <a:p>
                          <a:pPr algn="ctr" fontAlgn="b"/>
                          <a:r>
                            <a:rPr lang="en-US" sz="1200" u="none" strike="noStrike" dirty="0" smtClean="0">
                              <a:effectLst/>
                            </a:rPr>
                            <a:t>Squared Deviation</a:t>
                          </a:r>
                        </a:p>
                        <a:p>
                          <a:pPr algn="ctr" fontAlgn="b"/>
                          <a14:m>
                            <m:oMathPara xmlns:m="http://schemas.openxmlformats.org/officeDocument/2006/math">
                              <m:oMathParaPr>
                                <m:jc m:val="centerGroup"/>
                              </m:oMathParaPr>
                              <m:oMath xmlns:m="http://schemas.openxmlformats.org/officeDocument/2006/math">
                                <m:sSup>
                                  <m:sSupPr>
                                    <m:ctrlPr>
                                      <a:rPr lang="en-US" sz="1200" b="0" i="1" u="none" strike="noStrike" smtClean="0">
                                        <a:solidFill>
                                          <a:srgbClr val="000000"/>
                                        </a:solidFill>
                                        <a:effectLst/>
                                        <a:latin typeface="Cambria Math" panose="02040503050406030204" pitchFamily="18" charset="0"/>
                                      </a:rPr>
                                    </m:ctrlPr>
                                  </m:sSupPr>
                                  <m:e>
                                    <m:sSub>
                                      <m:sSubPr>
                                        <m:ctrlPr>
                                          <a:rPr lang="en-US" sz="1200" b="0" i="1" u="none" strike="noStrike" smtClean="0">
                                            <a:solidFill>
                                              <a:srgbClr val="000000"/>
                                            </a:solidFill>
                                            <a:effectLst/>
                                            <a:latin typeface="Cambria Math" panose="02040503050406030204" pitchFamily="18" charset="0"/>
                                          </a:rPr>
                                        </m:ctrlPr>
                                      </m:sSubPr>
                                      <m:e>
                                        <m:r>
                                          <a:rPr lang="en-US" sz="1200" b="0" i="1" u="none" strike="noStrike" smtClean="0">
                                            <a:solidFill>
                                              <a:srgbClr val="000000"/>
                                            </a:solidFill>
                                            <a:effectLst/>
                                            <a:latin typeface="Cambria Math" panose="02040503050406030204" pitchFamily="18" charset="0"/>
                                          </a:rPr>
                                          <m:t>(</m:t>
                                        </m:r>
                                        <m:r>
                                          <a:rPr lang="en-US" sz="1200" b="0" i="1" u="none" strike="noStrike" smtClean="0">
                                            <a:solidFill>
                                              <a:srgbClr val="000000"/>
                                            </a:solidFill>
                                            <a:effectLst/>
                                            <a:latin typeface="Cambria Math" panose="02040503050406030204" pitchFamily="18" charset="0"/>
                                          </a:rPr>
                                          <m:t>𝑦</m:t>
                                        </m:r>
                                      </m:e>
                                      <m:sub>
                                        <m:r>
                                          <a:rPr lang="en-US" sz="1200" b="0" i="1" u="none" strike="noStrike" smtClean="0">
                                            <a:solidFill>
                                              <a:srgbClr val="000000"/>
                                            </a:solidFill>
                                            <a:effectLst/>
                                            <a:latin typeface="Cambria Math" panose="02040503050406030204" pitchFamily="18" charset="0"/>
                                          </a:rPr>
                                          <m:t>𝑖</m:t>
                                        </m:r>
                                      </m:sub>
                                    </m:sSub>
                                    <m:r>
                                      <a:rPr lang="en-US" sz="1200" b="0" i="1" u="none" strike="noStrike" smtClean="0">
                                        <a:solidFill>
                                          <a:srgbClr val="000000"/>
                                        </a:solidFill>
                                        <a:effectLst/>
                                        <a:latin typeface="Cambria Math" panose="02040503050406030204" pitchFamily="18" charset="0"/>
                                      </a:rPr>
                                      <m:t> − </m:t>
                                    </m:r>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r>
                                      <a:rPr lang="en-US" sz="1200" b="0" i="1" u="none" strike="noStrike" smtClean="0">
                                        <a:solidFill>
                                          <a:srgbClr val="000000"/>
                                        </a:solidFill>
                                        <a:effectLst/>
                                        <a:latin typeface="Cambria Math" panose="02040503050406030204" pitchFamily="18" charset="0"/>
                                      </a:rPr>
                                      <m:t>)</m:t>
                                    </m:r>
                                  </m:e>
                                  <m:sup>
                                    <m:r>
                                      <a:rPr lang="en-US" sz="1200" b="0" i="1" u="none" strike="noStrike" smtClean="0">
                                        <a:solidFill>
                                          <a:srgbClr val="000000"/>
                                        </a:solidFill>
                                        <a:effectLst/>
                                        <a:latin typeface="Cambria Math" panose="02040503050406030204" pitchFamily="18" charset="0"/>
                                      </a:rPr>
                                      <m:t>2</m:t>
                                    </m:r>
                                  </m:sup>
                                </m:sSup>
                              </m:oMath>
                            </m:oMathPara>
                          </a14:m>
                          <a:endParaRPr lang="en-US" sz="1200" b="0" i="0" u="none" strike="noStrike" dirty="0">
                            <a:solidFill>
                              <a:srgbClr val="000000"/>
                            </a:solidFill>
                            <a:effectLst/>
                            <a:latin typeface="Calibri" panose="020F0502020204030204" pitchFamily="34" charset="0"/>
                          </a:endParaRPr>
                        </a:p>
                      </a:txBody>
                      <a:tcPr marL="10510" marR="10510" marT="4947" marB="0" anchor="b">
                        <a:solidFill>
                          <a:schemeClr val="accent4"/>
                        </a:solidFill>
                      </a:tcPr>
                    </a:tc>
                    <a:extLst>
                      <a:ext uri="{0D108BD9-81ED-4DB2-BD59-A6C34878D82A}">
                        <a16:rowId xmlns:a16="http://schemas.microsoft.com/office/drawing/2014/main" val="10000"/>
                      </a:ext>
                    </a:extLst>
                  </a:tr>
                  <a:tr h="187827">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9.3</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6.76</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1"/>
                      </a:ext>
                    </a:extLst>
                  </a:tr>
                  <a:tr h="187827">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3.61</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2"/>
                      </a:ext>
                    </a:extLst>
                  </a:tr>
                  <a:tr h="187827">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4.84</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3"/>
                      </a:ext>
                    </a:extLst>
                  </a:tr>
                  <a:tr h="187827">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4"/>
                      </a:ext>
                    </a:extLst>
                  </a:tr>
                  <a:tr h="187827">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6.25</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5"/>
                      </a:ext>
                    </a:extLst>
                  </a:tr>
                  <a:tr h="187827">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6"/>
                      </a:ext>
                    </a:extLst>
                  </a:tr>
                  <a:tr h="187827">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7.4</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7"/>
                      </a:ext>
                    </a:extLst>
                  </a:tr>
                  <a:tr h="187827">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8"/>
                      </a:ext>
                    </a:extLst>
                  </a:tr>
                  <a:tr h="18782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0.81</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09"/>
                      </a:ext>
                    </a:extLst>
                  </a:tr>
                  <a:tr h="187827">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6.1</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0.36</a:t>
                          </a:r>
                          <a:endParaRPr lang="en-US" sz="1200" b="0" i="0" u="none" strike="noStrike">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10"/>
                      </a:ext>
                    </a:extLst>
                  </a:tr>
                  <a:tr h="187827">
                    <a:tc>
                      <a:txBody>
                        <a:bodyPr/>
                        <a:lstStyle/>
                        <a:p>
                          <a:pPr algn="r" fontAlgn="b"/>
                          <a:r>
                            <a:rPr lang="en-US" sz="1200" u="none" strike="noStrike">
                              <a:effectLst/>
                            </a:rPr>
                            <a:t>AVG</a:t>
                          </a:r>
                          <a:endParaRPr lang="en-US" sz="1200" b="1"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14:m>
                            <m:oMath xmlns:m="http://schemas.openxmlformats.org/officeDocument/2006/math">
                              <m:acc>
                                <m:accPr>
                                  <m:chr m:val="̅"/>
                                  <m:ctrlPr>
                                    <a:rPr lang="en-US" sz="1200" b="0" i="1" u="none" strike="noStrike" smtClean="0">
                                      <a:solidFill>
                                        <a:srgbClr val="000000"/>
                                      </a:solidFill>
                                      <a:effectLst/>
                                      <a:latin typeface="Cambria Math" panose="02040503050406030204" pitchFamily="18" charset="0"/>
                                    </a:rPr>
                                  </m:ctrlPr>
                                </m:accPr>
                                <m:e>
                                  <m:r>
                                    <a:rPr lang="en-US" sz="1200" b="0" i="1" u="none" strike="noStrike" smtClean="0">
                                      <a:solidFill>
                                        <a:srgbClr val="000000"/>
                                      </a:solidFill>
                                      <a:effectLst/>
                                      <a:latin typeface="Cambria Math" panose="02040503050406030204" pitchFamily="18" charset="0"/>
                                    </a:rPr>
                                    <m:t>𝑦</m:t>
                                  </m:r>
                                </m:e>
                              </m:acc>
                            </m:oMath>
                          </a14:m>
                          <a:r>
                            <a:rPr lang="en-US" sz="1200" u="none" strike="noStrike" dirty="0" smtClean="0">
                              <a:effectLst/>
                            </a:rPr>
                            <a:t> = 6.7</a:t>
                          </a:r>
                          <a:endParaRPr lang="en-US" sz="1200" b="0" i="0" u="none" strike="noStrike" dirty="0">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b="1" u="none" strike="noStrike" dirty="0">
                              <a:effectLst/>
                            </a:rPr>
                            <a:t>SST</a:t>
                          </a:r>
                          <a:endParaRPr lang="en-US" sz="1200" b="1" i="0" u="none" strike="noStrike" dirty="0">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b="1" u="none" strike="noStrike" dirty="0">
                              <a:effectLst/>
                            </a:rPr>
                            <a:t>23.9</a:t>
                          </a:r>
                          <a:endParaRPr lang="en-US" sz="1200" b="1" i="0" u="none" strike="noStrike" dirty="0">
                            <a:solidFill>
                              <a:srgbClr val="000000"/>
                            </a:solidFill>
                            <a:effectLst/>
                            <a:latin typeface="Calibri" panose="020F0502020204030204" pitchFamily="34" charset="0"/>
                          </a:endParaRPr>
                        </a:p>
                      </a:txBody>
                      <a:tcPr marL="10510" marR="10510" marT="4947" marB="0" anchor="b"/>
                    </a:tc>
                    <a:extLst>
                      <a:ext uri="{0D108BD9-81ED-4DB2-BD59-A6C34878D82A}">
                        <a16:rowId xmlns:a16="http://schemas.microsoft.com/office/drawing/2014/main" val="10011"/>
                      </a:ext>
                    </a:extLst>
                  </a:tr>
                </a:tbl>
              </a:graphicData>
            </a:graphic>
          </p:graphicFrame>
        </mc:Choice>
        <mc:Fallback xmlns="">
          <p:graphicFrame>
            <p:nvGraphicFramePr>
              <p:cNvPr id="6" name="Content Placeholder 5"/>
              <p:cNvGraphicFramePr>
                <a:graphicFrameLocks noGrp="1"/>
              </p:cNvGraphicFramePr>
              <p:nvPr>
                <p:ph idx="4294967295"/>
                <p:extLst>
                  <p:ext uri="{D42A27DB-BD31-4B8C-83A1-F6EECF244321}">
                    <p14:modId xmlns:p14="http://schemas.microsoft.com/office/powerpoint/2010/main" val="30800074"/>
                  </p:ext>
                </p:extLst>
              </p:nvPr>
            </p:nvGraphicFramePr>
            <p:xfrm>
              <a:off x="1381250" y="1647166"/>
              <a:ext cx="6093280" cy="2619684"/>
            </p:xfrm>
            <a:graphic>
              <a:graphicData uri="http://schemas.openxmlformats.org/drawingml/2006/table">
                <a:tbl>
                  <a:tblPr>
                    <a:tableStyleId>{5940675A-B579-460E-94D1-54222C63F5DA}</a:tableStyleId>
                  </a:tblPr>
                  <a:tblGrid>
                    <a:gridCol w="1425328"/>
                    <a:gridCol w="1140263"/>
                    <a:gridCol w="1140263"/>
                    <a:gridCol w="1193713"/>
                    <a:gridCol w="1193713"/>
                  </a:tblGrid>
                  <a:tr h="553587">
                    <a:tc>
                      <a:txBody>
                        <a:bodyPr/>
                        <a:lstStyle/>
                        <a:p>
                          <a:pPr algn="ctr" fontAlgn="b"/>
                          <a:r>
                            <a:rPr lang="en-US" sz="1200" u="none" strike="noStrike" dirty="0">
                              <a:effectLst/>
                            </a:rPr>
                            <a:t>Driving</a:t>
                          </a:r>
                          <a:br>
                            <a:rPr lang="en-US" sz="1200" u="none" strike="noStrike" dirty="0">
                              <a:effectLst/>
                            </a:rPr>
                          </a:br>
                          <a:r>
                            <a:rPr lang="en-US" sz="1200" u="none" strike="noStrike" dirty="0">
                              <a:effectLst/>
                            </a:rPr>
                            <a:t>Assignment</a:t>
                          </a:r>
                          <a:endParaRPr lang="en-US" sz="1200" b="0" i="0" u="none" strike="noStrike" dirty="0">
                            <a:solidFill>
                              <a:srgbClr val="000000"/>
                            </a:solidFill>
                            <a:effectLst/>
                            <a:latin typeface="Calibri" panose="020F0502020204030204" pitchFamily="34" charset="0"/>
                          </a:endParaRPr>
                        </a:p>
                      </a:txBody>
                      <a:tcPr marL="10510" marR="10510" marT="4947" marB="0" anchor="b">
                        <a:solidFill>
                          <a:schemeClr val="accent4"/>
                        </a:solidFill>
                      </a:tcPr>
                    </a:tc>
                    <a:tc>
                      <a:txBody>
                        <a:bodyPr/>
                        <a:lstStyle/>
                        <a:p>
                          <a:endParaRPr lang="en-US"/>
                        </a:p>
                      </a:txBody>
                      <a:tcPr marL="6704" marR="6704" marT="6704" marB="0" anchor="b">
                        <a:blipFill rotWithShape="0">
                          <a:blip r:embed="rId2"/>
                          <a:stretch>
                            <a:fillRect l="-125668" t="-7692" r="-311230" b="-389011"/>
                          </a:stretch>
                        </a:blipFill>
                      </a:tcPr>
                    </a:tc>
                    <a:tc>
                      <a:txBody>
                        <a:bodyPr/>
                        <a:lstStyle/>
                        <a:p>
                          <a:endParaRPr lang="en-US"/>
                        </a:p>
                      </a:txBody>
                      <a:tcPr marL="6704" marR="6704" marT="6704" marB="0" anchor="b">
                        <a:blipFill rotWithShape="0">
                          <a:blip r:embed="rId2"/>
                          <a:stretch>
                            <a:fillRect l="-224468" t="-7692" r="-209574" b="-389011"/>
                          </a:stretch>
                        </a:blipFill>
                      </a:tcPr>
                    </a:tc>
                    <a:tc>
                      <a:txBody>
                        <a:bodyPr/>
                        <a:lstStyle/>
                        <a:p>
                          <a:endParaRPr lang="en-US"/>
                        </a:p>
                      </a:txBody>
                      <a:tcPr marL="10510" marR="10510" marT="4947" marB="0" anchor="b">
                        <a:blipFill rotWithShape="0">
                          <a:blip r:embed="rId2"/>
                          <a:stretch>
                            <a:fillRect l="-311224" t="-7692" r="-101020" b="-389011"/>
                          </a:stretch>
                        </a:blipFill>
                      </a:tcPr>
                    </a:tc>
                    <a:tc>
                      <a:txBody>
                        <a:bodyPr/>
                        <a:lstStyle/>
                        <a:p>
                          <a:endParaRPr lang="en-US"/>
                        </a:p>
                      </a:txBody>
                      <a:tcPr marL="10510" marR="10510" marT="4947" marB="0" anchor="b">
                        <a:blipFill rotWithShape="0">
                          <a:blip r:embed="rId2"/>
                          <a:stretch>
                            <a:fillRect l="-411224" t="-7692" r="-1020" b="-389011"/>
                          </a:stretch>
                        </a:blipFill>
                      </a:tcPr>
                    </a:tc>
                  </a:tr>
                  <a:tr h="187827">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9.3</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6.76</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4.8</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3.61</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4.84</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50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4.2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6.25</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6.2</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7.4</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65</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0.9</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0.81</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6.1</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-0.6</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0.36</a:t>
                          </a:r>
                          <a:endParaRPr lang="en-US" sz="1200" b="0" i="0" u="none" strike="noStrike">
                            <a:solidFill>
                              <a:srgbClr val="000000"/>
                            </a:solidFill>
                            <a:effectLst/>
                            <a:latin typeface="Calibri" panose="020F0502020204030204" pitchFamily="34" charset="0"/>
                          </a:endParaRPr>
                        </a:p>
                      </a:txBody>
                      <a:tcPr marL="10510" marR="10510" marT="4947" marB="0" anchor="b"/>
                    </a:tc>
                  </a:tr>
                  <a:tr h="187827">
                    <a:tc>
                      <a:txBody>
                        <a:bodyPr/>
                        <a:lstStyle/>
                        <a:p>
                          <a:pPr algn="r" fontAlgn="b"/>
                          <a:r>
                            <a:rPr lang="en-US" sz="1200" u="none" strike="noStrike">
                              <a:effectLst/>
                            </a:rPr>
                            <a:t>AVG</a:t>
                          </a:r>
                          <a:endParaRPr lang="en-US" sz="1200" b="1" i="0" u="none" strike="noStrike">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u="none" strike="noStrike">
                              <a:effectLst/>
                            </a:rPr>
                            <a:t>80</a:t>
                          </a:r>
                          <a:endParaRPr lang="en-US" sz="1200" b="0" i="0" u="none" strike="noStrike">
                            <a:solidFill>
                              <a:srgbClr val="000000"/>
                            </a:solidFill>
                            <a:effectLst/>
                            <a:latin typeface="Calibri" panose="020F0502020204030204" pitchFamily="34" charset="0"/>
                          </a:endParaRPr>
                        </a:p>
                      </a:txBody>
                      <a:tcPr marL="10510" marR="10510" marT="4947" marB="0" anchor="b"/>
                    </a:tc>
                    <a:tc>
                      <a:txBody>
                        <a:bodyPr/>
                        <a:lstStyle/>
                        <a:p>
                          <a:endParaRPr lang="en-US"/>
                        </a:p>
                      </a:txBody>
                      <a:tcPr marL="10510" marR="10510" marT="4947" marB="0" anchor="b">
                        <a:blipFill rotWithShape="0">
                          <a:blip r:embed="rId2"/>
                          <a:stretch>
                            <a:fillRect l="-224468" t="-1309677" r="-209574" b="-48387"/>
                          </a:stretch>
                        </a:blipFill>
                      </a:tcPr>
                    </a:tc>
                    <a:tc>
                      <a:txBody>
                        <a:bodyPr/>
                        <a:lstStyle/>
                        <a:p>
                          <a:pPr algn="r" fontAlgn="b"/>
                          <a:r>
                            <a:rPr lang="en-US" sz="1200" b="1" u="none" strike="noStrike" dirty="0">
                              <a:effectLst/>
                            </a:rPr>
                            <a:t>SST</a:t>
                          </a:r>
                          <a:endParaRPr lang="en-US" sz="1200" b="1" i="0" u="none" strike="noStrike" dirty="0">
                            <a:solidFill>
                              <a:srgbClr val="000000"/>
                            </a:solidFill>
                            <a:effectLst/>
                            <a:latin typeface="Calibri" panose="020F0502020204030204" pitchFamily="34" charset="0"/>
                          </a:endParaRPr>
                        </a:p>
                      </a:txBody>
                      <a:tcPr marL="10510" marR="10510" marT="4947" marB="0" anchor="b"/>
                    </a:tc>
                    <a:tc>
                      <a:txBody>
                        <a:bodyPr/>
                        <a:lstStyle/>
                        <a:p>
                          <a:pPr algn="r" fontAlgn="b"/>
                          <a:r>
                            <a:rPr lang="en-US" sz="1200" b="1" u="none" strike="noStrike" dirty="0">
                              <a:effectLst/>
                            </a:rPr>
                            <a:t>23.9</a:t>
                          </a:r>
                          <a:endParaRPr lang="en-US" sz="1200" b="1" i="0" u="none" strike="noStrike" dirty="0">
                            <a:solidFill>
                              <a:srgbClr val="000000"/>
                            </a:solidFill>
                            <a:effectLst/>
                            <a:latin typeface="Calibri" panose="020F0502020204030204" pitchFamily="34" charset="0"/>
                          </a:endParaRPr>
                        </a:p>
                      </a:txBody>
                      <a:tcPr marL="10510" marR="10510" marT="4947" marB="0" anchor="b"/>
                    </a:tc>
                  </a:tr>
                </a:tbl>
              </a:graphicData>
            </a:graphic>
          </p:graphicFrame>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4294967295"/>
              </p:nvPr>
            </p:nvSpPr>
            <p:spPr>
              <a:xfrm>
                <a:off x="1488005" y="4392664"/>
                <a:ext cx="6073775" cy="357187"/>
              </a:xfrm>
            </p:spPr>
            <p:txBody>
              <a:bodyPr>
                <a:noAutofit/>
              </a:bodyPr>
              <a:lstStyle/>
              <a:p>
                <a:pPr marL="76200" indent="0">
                  <a:buNone/>
                </a:pPr>
                <a:r>
                  <a:rPr lang="en-US" sz="1600" dirty="0" smtClean="0"/>
                  <a:t>SST </a:t>
                </a:r>
                <a:r>
                  <a:rPr lang="en-US" sz="1600" dirty="0"/>
                  <a:t>= </a:t>
                </a:r>
                <a14:m>
                  <m:oMath xmlns:m="http://schemas.openxmlformats.org/officeDocument/2006/math">
                    <m:nary>
                      <m:naryPr>
                        <m:chr m:val="∑"/>
                        <m:subHide m:val="on"/>
                        <m:supHide m:val="on"/>
                        <m:ctrlPr>
                          <a:rPr lang="en-US" sz="1600" i="1">
                            <a:latin typeface="Cambria Math" panose="02040503050406030204" pitchFamily="18" charset="0"/>
                          </a:rPr>
                        </m:ctrlPr>
                      </m:naryPr>
                      <m:sub/>
                      <m:sup/>
                      <m:e>
                        <m:sSup>
                          <m:sSupPr>
                            <m:ctrlPr>
                              <a:rPr lang="en-US" sz="1600" i="1">
                                <a:latin typeface="Cambria Math" panose="02040503050406030204" pitchFamily="18" charset="0"/>
                              </a:rPr>
                            </m:ctrlPr>
                          </m:sSupPr>
                          <m:e>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r>
                              <a:rPr lang="en-US" sz="1600" i="1">
                                <a:latin typeface="Cambria Math" panose="02040503050406030204" pitchFamily="18" charset="0"/>
                              </a:rPr>
                              <m:t> −</m:t>
                            </m:r>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i="1">
                                <a:latin typeface="Cambria Math" panose="02040503050406030204" pitchFamily="18" charset="0"/>
                              </a:rPr>
                              <m:t>)</m:t>
                            </m:r>
                          </m:e>
                          <m:sup>
                            <m:r>
                              <a:rPr lang="en-US" sz="1600" i="1">
                                <a:latin typeface="Cambria Math" panose="02040503050406030204" pitchFamily="18" charset="0"/>
                              </a:rPr>
                              <m:t>2</m:t>
                            </m:r>
                          </m:sup>
                        </m:sSup>
                        <m:r>
                          <a:rPr lang="en-US" sz="1600" i="1">
                            <a:latin typeface="Cambria Math" panose="02040503050406030204" pitchFamily="18" charset="0"/>
                          </a:rPr>
                          <m:t>=</m:t>
                        </m:r>
                        <m:r>
                          <a:rPr lang="en-US" sz="1600" b="0" i="1" smtClean="0">
                            <a:latin typeface="Cambria Math" panose="02040503050406030204" pitchFamily="18" charset="0"/>
                          </a:rPr>
                          <m:t>23.9</m:t>
                        </m:r>
                      </m:e>
                    </m:nary>
                  </m:oMath>
                </a14:m>
                <a:endParaRPr lang="en-US" sz="1600" dirty="0"/>
              </a:p>
              <a:p>
                <a:pPr marL="76200" indent="0">
                  <a:buNone/>
                </a:pPr>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half" idx="4294967295"/>
              </p:nvPr>
            </p:nvSpPr>
            <p:spPr>
              <a:xfrm>
                <a:off x="1488005" y="4392664"/>
                <a:ext cx="6073775" cy="357187"/>
              </a:xfrm>
              <a:blipFill rotWithShape="0">
                <a:blip r:embed="rId3"/>
                <a:stretch>
                  <a:fillRect t="-70690" b="-193103"/>
                </a:stretch>
              </a:blipFill>
            </p:spPr>
            <p:txBody>
              <a:bodyPr/>
              <a:lstStyle/>
              <a:p>
                <a:r>
                  <a:rPr lang="en-US">
                    <a:noFill/>
                  </a:rPr>
                  <a:t> </a:t>
                </a:r>
              </a:p>
            </p:txBody>
          </p:sp>
        </mc:Fallback>
      </mc:AlternateContent>
    </p:spTree>
    <p:extLst>
      <p:ext uri="{BB962C8B-B14F-4D97-AF65-F5344CB8AC3E}">
        <p14:creationId xmlns:p14="http://schemas.microsoft.com/office/powerpoint/2010/main" val="1046760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Squared (</a:t>
            </a:r>
            <a:r>
              <a:rPr lang="ko-KR" altLang="en-US" dirty="0" smtClean="0"/>
              <a:t>결정계수</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14</a:t>
            </a:fld>
            <a:endParaRPr lang="en-US" dirty="0"/>
          </a:p>
        </p:txBody>
      </p:sp>
      <p:sp>
        <p:nvSpPr>
          <p:cNvPr id="3" name="Content Placeholder 2"/>
          <p:cNvSpPr>
            <a:spLocks noGrp="1"/>
          </p:cNvSpPr>
          <p:nvPr>
            <p:ph sz="half" idx="4294967295"/>
          </p:nvPr>
        </p:nvSpPr>
        <p:spPr>
          <a:xfrm>
            <a:off x="441788" y="1427018"/>
            <a:ext cx="4442431" cy="3070369"/>
          </a:xfrm>
        </p:spPr>
        <p:txBody>
          <a:bodyPr>
            <a:noAutofit/>
          </a:bodyPr>
          <a:lstStyle/>
          <a:p>
            <a:r>
              <a:rPr lang="en-US" sz="1600" dirty="0" smtClean="0"/>
              <a:t>SSR = SST - SSE = 23.9 – 8.0287 = 15.8713  </a:t>
            </a:r>
          </a:p>
          <a:p>
            <a:r>
              <a:rPr lang="en-US" sz="1600" dirty="0" smtClean="0"/>
              <a:t>R Squared = 15.8713 / 23.9 = .6641</a:t>
            </a:r>
          </a:p>
          <a:p>
            <a:r>
              <a:rPr lang="en-US" sz="1600" dirty="0" smtClean="0"/>
              <a:t>66.41% </a:t>
            </a:r>
            <a:r>
              <a:rPr lang="en-US" sz="1600" dirty="0"/>
              <a:t>of </a:t>
            </a:r>
            <a:r>
              <a:rPr lang="en-US" sz="1600" dirty="0" smtClean="0"/>
              <a:t>the </a:t>
            </a:r>
            <a:r>
              <a:rPr lang="en-US" sz="1600" dirty="0"/>
              <a:t>variability in travel time can be explained by the linear effect of the number of miles </a:t>
            </a:r>
            <a:r>
              <a:rPr lang="en-US" sz="1600" dirty="0" smtClean="0"/>
              <a:t>traveled</a:t>
            </a:r>
            <a:r>
              <a:rPr lang="en-US" sz="1600" dirty="0"/>
              <a:t> </a:t>
            </a:r>
            <a:r>
              <a:rPr lang="ko-KR" altLang="en-US" sz="1600" dirty="0" smtClean="0">
                <a:latin typeface="맑은 고딕" panose="020B0503020000020004" pitchFamily="34" charset="-127"/>
                <a:ea typeface="맑은 고딕" panose="020B0503020000020004" pitchFamily="34" charset="-127"/>
              </a:rPr>
              <a:t>운전시간의 </a:t>
            </a:r>
            <a:r>
              <a:rPr lang="en-US" altLang="ko-KR" sz="1600" dirty="0" smtClean="0">
                <a:latin typeface="맑은 고딕" panose="020B0503020000020004" pitchFamily="34" charset="-127"/>
                <a:ea typeface="맑은 고딕" panose="020B0503020000020004" pitchFamily="34" charset="-127"/>
              </a:rPr>
              <a:t>66.41%</a:t>
            </a:r>
            <a:r>
              <a:rPr lang="ko-KR" altLang="en-US" sz="1600" dirty="0" smtClean="0">
                <a:latin typeface="맑은 고딕" panose="020B0503020000020004" pitchFamily="34" charset="-127"/>
                <a:ea typeface="맑은 고딕" panose="020B0503020000020004" pitchFamily="34" charset="-127"/>
              </a:rPr>
              <a:t>에 대한 설명력을 가짐</a:t>
            </a:r>
            <a:endParaRPr lang="en-US" sz="1600" dirty="0" smtClean="0"/>
          </a:p>
          <a:p>
            <a:r>
              <a:rPr lang="en-US" sz="1600" dirty="0" smtClean="0"/>
              <a:t>A </a:t>
            </a:r>
            <a:r>
              <a:rPr lang="en-US" sz="1600" dirty="0"/>
              <a:t>second independent variable </a:t>
            </a:r>
            <a:r>
              <a:rPr lang="en-US" sz="1600" dirty="0" smtClean="0"/>
              <a:t>can be added to explain </a:t>
            </a:r>
            <a:r>
              <a:rPr lang="en-US" sz="1600" dirty="0"/>
              <a:t>some of remaining variability in the dependent </a:t>
            </a:r>
            <a:r>
              <a:rPr lang="en-US" sz="1600" dirty="0" smtClean="0"/>
              <a:t>variable </a:t>
            </a:r>
            <a:r>
              <a:rPr lang="ko-KR" altLang="en-US" sz="1600" dirty="0" smtClean="0">
                <a:latin typeface="맑은 고딕" panose="020B0503020000020004" pitchFamily="34" charset="-127"/>
                <a:ea typeface="맑은 고딕" panose="020B0503020000020004" pitchFamily="34" charset="-127"/>
              </a:rPr>
              <a:t>두번째 변수를 고려해야 함</a:t>
            </a:r>
            <a:r>
              <a:rPr lang="en-US" sz="1600" dirty="0" smtClean="0"/>
              <a:t> </a:t>
            </a:r>
            <a:endParaRPr lang="en-US" sz="1600" dirty="0"/>
          </a:p>
        </p:txBody>
      </p:sp>
      <p:graphicFrame>
        <p:nvGraphicFramePr>
          <p:cNvPr id="6" name="Content Placeholder 5"/>
          <p:cNvGraphicFramePr>
            <a:graphicFrameLocks noGrp="1"/>
          </p:cNvGraphicFramePr>
          <p:nvPr>
            <p:ph sz="half" idx="4294967295"/>
            <p:extLst/>
          </p:nvPr>
        </p:nvGraphicFramePr>
        <p:xfrm>
          <a:off x="4884220" y="1509712"/>
          <a:ext cx="3098800" cy="2987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97566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Regression (</a:t>
            </a:r>
            <a:r>
              <a:rPr lang="ko-KR" altLang="en-US" dirty="0" smtClean="0"/>
              <a:t>회귀분석 결과</a:t>
            </a:r>
            <a:r>
              <a:rPr lang="en-US" altLang="ko-KR"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15</a:t>
            </a:fld>
            <a:endParaRPr lang="en-US" dirty="0"/>
          </a:p>
        </p:txBody>
      </p:sp>
      <p:pic>
        <p:nvPicPr>
          <p:cNvPr id="7" name="Content Placeholder 6"/>
          <p:cNvPicPr>
            <a:picLocks noGrp="1" noChangeAspect="1"/>
          </p:cNvPicPr>
          <p:nvPr>
            <p:ph idx="4294967295"/>
          </p:nvPr>
        </p:nvPicPr>
        <p:blipFill>
          <a:blip r:embed="rId2"/>
          <a:stretch>
            <a:fillRect/>
          </a:stretch>
        </p:blipFill>
        <p:spPr>
          <a:xfrm>
            <a:off x="2690188" y="1698536"/>
            <a:ext cx="3854450" cy="2935287"/>
          </a:xfrm>
          <a:prstGeom prst="rect">
            <a:avLst/>
          </a:prstGeom>
        </p:spPr>
      </p:pic>
      <p:sp>
        <p:nvSpPr>
          <p:cNvPr id="8" name="Rounded Rectangle 7"/>
          <p:cNvSpPr/>
          <p:nvPr/>
        </p:nvSpPr>
        <p:spPr>
          <a:xfrm>
            <a:off x="3475179" y="1983921"/>
            <a:ext cx="353871" cy="8817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TextBox 8"/>
          <p:cNvSpPr txBox="1"/>
          <p:nvPr/>
        </p:nvSpPr>
        <p:spPr>
          <a:xfrm>
            <a:off x="3494303" y="2819287"/>
            <a:ext cx="315623" cy="253916"/>
          </a:xfrm>
          <a:prstGeom prst="rect">
            <a:avLst/>
          </a:prstGeom>
          <a:noFill/>
        </p:spPr>
        <p:txBody>
          <a:bodyPr wrap="square" rtlCol="0">
            <a:spAutoFit/>
          </a:bodyPr>
          <a:lstStyle/>
          <a:p>
            <a:r>
              <a:rPr lang="en-US" sz="1050" dirty="0">
                <a:solidFill>
                  <a:srgbClr val="FF0000"/>
                </a:solidFill>
              </a:rPr>
              <a:t>x</a:t>
            </a:r>
          </a:p>
        </p:txBody>
      </p:sp>
      <p:sp>
        <p:nvSpPr>
          <p:cNvPr id="10" name="Rounded Rectangle 9"/>
          <p:cNvSpPr/>
          <p:nvPr/>
        </p:nvSpPr>
        <p:spPr>
          <a:xfrm>
            <a:off x="3947432" y="1991024"/>
            <a:ext cx="322490" cy="8746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TextBox 10"/>
          <p:cNvSpPr txBox="1"/>
          <p:nvPr/>
        </p:nvSpPr>
        <p:spPr>
          <a:xfrm>
            <a:off x="4014492" y="2819286"/>
            <a:ext cx="315623" cy="253916"/>
          </a:xfrm>
          <a:prstGeom prst="rect">
            <a:avLst/>
          </a:prstGeom>
          <a:noFill/>
        </p:spPr>
        <p:txBody>
          <a:bodyPr wrap="square" rtlCol="0">
            <a:spAutoFit/>
          </a:bodyPr>
          <a:lstStyle/>
          <a:p>
            <a:r>
              <a:rPr lang="en-US" sz="1050" dirty="0">
                <a:solidFill>
                  <a:srgbClr val="FF0000"/>
                </a:solidFill>
              </a:rPr>
              <a:t>y</a:t>
            </a:r>
          </a:p>
        </p:txBody>
      </p:sp>
      <p:sp>
        <p:nvSpPr>
          <p:cNvPr id="12" name="Line Callout 1 11"/>
          <p:cNvSpPr/>
          <p:nvPr/>
        </p:nvSpPr>
        <p:spPr>
          <a:xfrm>
            <a:off x="4471795" y="3307440"/>
            <a:ext cx="1170214" cy="323165"/>
          </a:xfrm>
          <a:prstGeom prst="borderCallout1">
            <a:avLst>
              <a:gd name="adj1" fmla="val 102174"/>
              <a:gd name="adj2" fmla="val 48497"/>
              <a:gd name="adj3" fmla="val 404063"/>
              <a:gd name="adj4" fmla="val -56507"/>
            </a:avLst>
          </a:prstGeom>
          <a:ln>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Slope</a:t>
            </a:r>
          </a:p>
        </p:txBody>
      </p:sp>
      <p:sp>
        <p:nvSpPr>
          <p:cNvPr id="13" name="Line Callout 1 12"/>
          <p:cNvSpPr/>
          <p:nvPr/>
        </p:nvSpPr>
        <p:spPr>
          <a:xfrm>
            <a:off x="1373692" y="3976582"/>
            <a:ext cx="1186458" cy="323165"/>
          </a:xfrm>
          <a:prstGeom prst="borderCallout1">
            <a:avLst>
              <a:gd name="adj1" fmla="val 52511"/>
              <a:gd name="adj2" fmla="val 99703"/>
              <a:gd name="adj3" fmla="val 159594"/>
              <a:gd name="adj4" fmla="val 173159"/>
            </a:avLst>
          </a:prstGeom>
          <a:ln>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Intercept</a:t>
            </a:r>
          </a:p>
        </p:txBody>
      </p:sp>
    </p:spTree>
    <p:extLst>
      <p:ext uri="{BB962C8B-B14F-4D97-AF65-F5344CB8AC3E}">
        <p14:creationId xmlns:p14="http://schemas.microsoft.com/office/powerpoint/2010/main" val="4036000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Butler Trucking Company (Multiple Regression Example)</a:t>
            </a:r>
            <a:endParaRPr lang="en-US" dirty="0"/>
          </a:p>
        </p:txBody>
      </p:sp>
      <p:sp>
        <p:nvSpPr>
          <p:cNvPr id="3" name="Content Placeholder 2"/>
          <p:cNvSpPr>
            <a:spLocks noGrp="1"/>
          </p:cNvSpPr>
          <p:nvPr>
            <p:ph type="body" idx="1"/>
          </p:nvPr>
        </p:nvSpPr>
        <p:spPr>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2500"/>
          </a:bodyPr>
          <a:lstStyle/>
          <a:p>
            <a:pPr marL="76200" indent="0">
              <a:buNone/>
            </a:pPr>
            <a:r>
              <a:rPr lang="en-US" dirty="0" smtClean="0"/>
              <a:t>In attempting to identify another independent variable, the managers felt that the number of deliveries could also contribute to the total travel time. The Butler Trucking data, with the number of deliveries added, are shown in the table on the next slide.  Use a Regression tool to develop the estimated multiple regression equation with both miles traveled and number of deliveries as independent variables. </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45803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버틀러 트럭회사 </a:t>
            </a:r>
            <a:r>
              <a:rPr lang="en-US" altLang="ko-KR" dirty="0" smtClean="0"/>
              <a:t>(</a:t>
            </a:r>
            <a:r>
              <a:rPr lang="ko-KR" altLang="en-US" dirty="0" smtClean="0"/>
              <a:t>다중회귀 예제</a:t>
            </a:r>
            <a:r>
              <a:rPr lang="en-US" dirty="0" smtClean="0"/>
              <a:t>)</a:t>
            </a:r>
            <a:endParaRPr lang="en-US" dirty="0"/>
          </a:p>
        </p:txBody>
      </p:sp>
      <p:sp>
        <p:nvSpPr>
          <p:cNvPr id="3" name="Content Placeholder 2"/>
          <p:cNvSpPr>
            <a:spLocks noGrp="1"/>
          </p:cNvSpPr>
          <p:nvPr>
            <p:ph type="body" idx="1"/>
          </p:nvPr>
        </p:nvSpPr>
        <p:spPr>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pPr marL="0" indent="0">
              <a:buNone/>
            </a:pPr>
            <a:r>
              <a:rPr lang="ko-KR" altLang="en-US" dirty="0" smtClean="0">
                <a:latin typeface="+mn-ea"/>
                <a:ea typeface="+mn-ea"/>
              </a:rPr>
              <a:t>매니저들은 또다른 독립변수를 찾기로 했는데</a:t>
            </a:r>
            <a:r>
              <a:rPr lang="en-US" altLang="ko-KR" dirty="0" smtClean="0">
                <a:latin typeface="+mn-ea"/>
                <a:ea typeface="+mn-ea"/>
              </a:rPr>
              <a:t>, </a:t>
            </a:r>
            <a:r>
              <a:rPr lang="ko-KR" altLang="en-US" dirty="0" smtClean="0">
                <a:latin typeface="+mn-ea"/>
                <a:ea typeface="+mn-ea"/>
              </a:rPr>
              <a:t>배달의 갯수가 총운전시간에 영향을 미칠거라고 생각했습니다</a:t>
            </a:r>
            <a:r>
              <a:rPr lang="en-US" altLang="ko-KR" dirty="0" smtClean="0">
                <a:latin typeface="+mn-ea"/>
                <a:ea typeface="+mn-ea"/>
              </a:rPr>
              <a:t>. </a:t>
            </a:r>
            <a:r>
              <a:rPr lang="ko-KR" altLang="en-US" dirty="0" smtClean="0">
                <a:latin typeface="+mn-ea"/>
                <a:ea typeface="+mn-ea"/>
              </a:rPr>
              <a:t>다음 슬라이드에서 배달의 갯수를 합한 데이터 테이블을 보여줍니다</a:t>
            </a:r>
            <a:r>
              <a:rPr lang="en-US" altLang="ko-KR" dirty="0" smtClean="0">
                <a:latin typeface="+mn-ea"/>
                <a:ea typeface="+mn-ea"/>
              </a:rPr>
              <a:t>. </a:t>
            </a:r>
            <a:r>
              <a:rPr lang="ko-KR" altLang="en-US" dirty="0" smtClean="0">
                <a:latin typeface="+mn-ea"/>
                <a:ea typeface="+mn-ea"/>
              </a:rPr>
              <a:t>회귀분석 명령어를 이용하여 운전한 마일수와 배달의 갯수를 독립변수로 하여 다중회귀방정식을 구하십시요</a:t>
            </a:r>
            <a:r>
              <a:rPr lang="en-US" altLang="ko-KR" dirty="0" smtClean="0">
                <a:latin typeface="+mn-ea"/>
                <a:ea typeface="+mn-ea"/>
              </a:rPr>
              <a:t>. </a:t>
            </a:r>
            <a:endParaRPr lang="en-US" dirty="0">
              <a:latin typeface="+mn-ea"/>
              <a:ea typeface="+mn-ea"/>
            </a:endParaRPr>
          </a:p>
        </p:txBody>
      </p:sp>
      <p:sp>
        <p:nvSpPr>
          <p:cNvPr id="4" name="Slide Number Placeholder 3"/>
          <p:cNvSpPr>
            <a:spLocks noGrp="1"/>
          </p:cNvSpPr>
          <p:nvPr>
            <p:ph type="sldNum"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517938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 For Butler Trucking with Two Independent Variables (</a:t>
            </a:r>
            <a:r>
              <a:rPr lang="ko-KR" altLang="en-US" dirty="0" smtClean="0"/>
              <a:t>독립변수 </a:t>
            </a:r>
            <a:r>
              <a:rPr lang="en-US" altLang="ko-KR" dirty="0" smtClean="0"/>
              <a:t>2</a:t>
            </a:r>
            <a:r>
              <a:rPr lang="ko-KR" altLang="en-US" dirty="0" smtClean="0"/>
              <a:t>개인 데이터</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18</a:t>
            </a:fld>
            <a:endParaRPr lang="en-US" dirty="0"/>
          </a:p>
        </p:txBody>
      </p:sp>
      <p:graphicFrame>
        <p:nvGraphicFramePr>
          <p:cNvPr id="5" name="Content Placeholder 4"/>
          <p:cNvGraphicFramePr>
            <a:graphicFrameLocks noGrp="1"/>
          </p:cNvGraphicFramePr>
          <p:nvPr>
            <p:ph idx="4294967295"/>
            <p:extLst/>
          </p:nvPr>
        </p:nvGraphicFramePr>
        <p:xfrm>
          <a:off x="1520576" y="1928067"/>
          <a:ext cx="6076951" cy="2821784"/>
        </p:xfrm>
        <a:graphic>
          <a:graphicData uri="http://schemas.openxmlformats.org/drawingml/2006/table">
            <a:tbl>
              <a:tblPr>
                <a:tableStyleId>{5940675A-B579-460E-94D1-54222C63F5DA}</a:tableStyleId>
              </a:tblPr>
              <a:tblGrid>
                <a:gridCol w="1886635">
                  <a:extLst>
                    <a:ext uri="{9D8B030D-6E8A-4147-A177-3AD203B41FA5}">
                      <a16:colId xmlns:a16="http://schemas.microsoft.com/office/drawing/2014/main" val="20000"/>
                    </a:ext>
                  </a:extLst>
                </a:gridCol>
                <a:gridCol w="1330574">
                  <a:extLst>
                    <a:ext uri="{9D8B030D-6E8A-4147-A177-3AD203B41FA5}">
                      <a16:colId xmlns:a16="http://schemas.microsoft.com/office/drawing/2014/main" val="20001"/>
                    </a:ext>
                  </a:extLst>
                </a:gridCol>
                <a:gridCol w="1529168">
                  <a:extLst>
                    <a:ext uri="{9D8B030D-6E8A-4147-A177-3AD203B41FA5}">
                      <a16:colId xmlns:a16="http://schemas.microsoft.com/office/drawing/2014/main" val="20002"/>
                    </a:ext>
                  </a:extLst>
                </a:gridCol>
                <a:gridCol w="1330574">
                  <a:extLst>
                    <a:ext uri="{9D8B030D-6E8A-4147-A177-3AD203B41FA5}">
                      <a16:colId xmlns:a16="http://schemas.microsoft.com/office/drawing/2014/main" val="20003"/>
                    </a:ext>
                  </a:extLst>
                </a:gridCol>
              </a:tblGrid>
              <a:tr h="464344">
                <a:tc>
                  <a:txBody>
                    <a:bodyPr/>
                    <a:lstStyle/>
                    <a:p>
                      <a:pPr algn="ctr" fontAlgn="b"/>
                      <a:r>
                        <a:rPr lang="en-US" sz="1500" u="none" strike="noStrike" dirty="0">
                          <a:effectLst/>
                        </a:rPr>
                        <a:t>Driving</a:t>
                      </a:r>
                      <a:br>
                        <a:rPr lang="en-US" sz="1500" u="none" strike="noStrike" dirty="0">
                          <a:effectLst/>
                        </a:rPr>
                      </a:br>
                      <a:r>
                        <a:rPr lang="en-US" sz="1500" u="none" strike="noStrike" dirty="0">
                          <a:effectLst/>
                        </a:rPr>
                        <a:t>Assignment</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solidFill>
                  </a:tcPr>
                </a:tc>
                <a:tc>
                  <a:txBody>
                    <a:bodyPr/>
                    <a:lstStyle/>
                    <a:p>
                      <a:pPr algn="ctr" fontAlgn="b"/>
                      <a:r>
                        <a:rPr lang="en-US" sz="1500" u="none" strike="noStrike" dirty="0">
                          <a:effectLst/>
                        </a:rPr>
                        <a:t>Miles Traveled </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solidFill>
                  </a:tcPr>
                </a:tc>
                <a:tc>
                  <a:txBody>
                    <a:bodyPr/>
                    <a:lstStyle/>
                    <a:p>
                      <a:pPr algn="ctr" fontAlgn="b"/>
                      <a:r>
                        <a:rPr lang="en-US" sz="1500" u="none" strike="noStrike" dirty="0">
                          <a:effectLst/>
                        </a:rPr>
                        <a:t>Number of Deliveries</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solidFill>
                  </a:tcPr>
                </a:tc>
                <a:tc>
                  <a:txBody>
                    <a:bodyPr/>
                    <a:lstStyle/>
                    <a:p>
                      <a:pPr algn="ctr" fontAlgn="b"/>
                      <a:r>
                        <a:rPr lang="en-US" sz="1500" u="none" strike="noStrike" dirty="0">
                          <a:effectLst/>
                        </a:rPr>
                        <a:t>Travel Time (hours)</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solidFill>
                  </a:tcPr>
                </a:tc>
                <a:extLst>
                  <a:ext uri="{0D108BD9-81ED-4DB2-BD59-A6C34878D82A}">
                    <a16:rowId xmlns:a16="http://schemas.microsoft.com/office/drawing/2014/main" val="10000"/>
                  </a:ext>
                </a:extLst>
              </a:tr>
              <a:tr h="235744">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100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9.3</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35744">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50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4.8</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235744">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8.9</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235744">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6.5</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4"/>
                  </a:ext>
                </a:extLst>
              </a:tr>
              <a:tr h="235744">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50</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4.2</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235744">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80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6.2</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235744">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75</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7.4</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235744">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65</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235744">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90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7.6</a:t>
                      </a:r>
                      <a:endParaRPr lang="en-US" sz="15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235744">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a:effectLst/>
                        </a:rPr>
                        <a:t>90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1500" u="none" strike="noStrike" dirty="0">
                          <a:effectLst/>
                        </a:rPr>
                        <a:t>6.1</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791787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Equation (</a:t>
            </a:r>
            <a:r>
              <a:rPr lang="ko-KR" altLang="en-US" dirty="0" smtClean="0"/>
              <a:t>다중회귀방정식</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19</a:t>
            </a:fld>
            <a:endParaRPr lang="en-US" dirty="0"/>
          </a:p>
        </p:txBody>
      </p:sp>
      <p:pic>
        <p:nvPicPr>
          <p:cNvPr id="5" name="Content Placeholder 4"/>
          <p:cNvPicPr>
            <a:picLocks noGrp="1" noChangeAspect="1"/>
          </p:cNvPicPr>
          <p:nvPr>
            <p:ph idx="4294967295"/>
          </p:nvPr>
        </p:nvPicPr>
        <p:blipFill>
          <a:blip r:embed="rId2"/>
          <a:stretch>
            <a:fillRect/>
          </a:stretch>
        </p:blipFill>
        <p:spPr>
          <a:xfrm>
            <a:off x="1630704" y="1716926"/>
            <a:ext cx="3792538" cy="2933700"/>
          </a:xfrm>
          <a:prstGeom prst="rect">
            <a:avLst/>
          </a:prstGeom>
        </p:spPr>
      </p:pic>
      <p:sp>
        <p:nvSpPr>
          <p:cNvPr id="6" name="Rounded Rectangle 5"/>
          <p:cNvSpPr/>
          <p:nvPr/>
        </p:nvSpPr>
        <p:spPr>
          <a:xfrm>
            <a:off x="2318657" y="1983921"/>
            <a:ext cx="767444" cy="8817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TextBox 6"/>
          <p:cNvSpPr txBox="1"/>
          <p:nvPr/>
        </p:nvSpPr>
        <p:spPr>
          <a:xfrm>
            <a:off x="2751354" y="2819287"/>
            <a:ext cx="315623" cy="253916"/>
          </a:xfrm>
          <a:prstGeom prst="rect">
            <a:avLst/>
          </a:prstGeom>
          <a:noFill/>
        </p:spPr>
        <p:txBody>
          <a:bodyPr wrap="square" rtlCol="0">
            <a:spAutoFit/>
          </a:bodyPr>
          <a:lstStyle/>
          <a:p>
            <a:r>
              <a:rPr lang="en-US" sz="1050" dirty="0">
                <a:solidFill>
                  <a:srgbClr val="FF0000"/>
                </a:solidFill>
              </a:rPr>
              <a:t>x</a:t>
            </a:r>
          </a:p>
        </p:txBody>
      </p:sp>
      <p:sp>
        <p:nvSpPr>
          <p:cNvPr id="8" name="Rounded Rectangle 7"/>
          <p:cNvSpPr/>
          <p:nvPr/>
        </p:nvSpPr>
        <p:spPr>
          <a:xfrm>
            <a:off x="3204483" y="1991024"/>
            <a:ext cx="322490" cy="8746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TextBox 8"/>
          <p:cNvSpPr txBox="1"/>
          <p:nvPr/>
        </p:nvSpPr>
        <p:spPr>
          <a:xfrm>
            <a:off x="3271543" y="2819286"/>
            <a:ext cx="315623" cy="253916"/>
          </a:xfrm>
          <a:prstGeom prst="rect">
            <a:avLst/>
          </a:prstGeom>
          <a:noFill/>
        </p:spPr>
        <p:txBody>
          <a:bodyPr wrap="square" rtlCol="0">
            <a:spAutoFit/>
          </a:bodyPr>
          <a:lstStyle/>
          <a:p>
            <a:r>
              <a:rPr lang="en-US" sz="1050" dirty="0">
                <a:solidFill>
                  <a:srgbClr val="FF0000"/>
                </a:solidFill>
              </a:rPr>
              <a:t>y</a:t>
            </a:r>
          </a:p>
        </p:txBody>
      </p:sp>
      <p:sp>
        <p:nvSpPr>
          <p:cNvPr id="10" name="Rectangle 4"/>
          <p:cNvSpPr>
            <a:spLocks noChangeArrowheads="1"/>
          </p:cNvSpPr>
          <p:nvPr/>
        </p:nvSpPr>
        <p:spPr bwMode="auto">
          <a:xfrm>
            <a:off x="5079235" y="2288657"/>
            <a:ext cx="3738342" cy="1061257"/>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800" dirty="0">
                <a:solidFill>
                  <a:schemeClr val="bg1"/>
                </a:solidFill>
                <a:effectLst>
                  <a:outerShdw blurRad="38100" dist="38100" dir="2700000" algn="tl">
                    <a:srgbClr val="000000"/>
                  </a:outerShdw>
                </a:effectLst>
                <a:latin typeface="+mn-lt"/>
              </a:rPr>
              <a:t>Travel Time = -.8687 </a:t>
            </a:r>
            <a:br>
              <a:rPr lang="en-US" sz="1800" dirty="0">
                <a:solidFill>
                  <a:schemeClr val="bg1"/>
                </a:solidFill>
                <a:effectLst>
                  <a:outerShdw blurRad="38100" dist="38100" dir="2700000" algn="tl">
                    <a:srgbClr val="000000"/>
                  </a:outerShdw>
                </a:effectLst>
                <a:latin typeface="+mn-lt"/>
              </a:rPr>
            </a:br>
            <a:r>
              <a:rPr lang="en-US" sz="1800" dirty="0">
                <a:solidFill>
                  <a:schemeClr val="bg1"/>
                </a:solidFill>
                <a:effectLst>
                  <a:outerShdw blurRad="38100" dist="38100" dir="2700000" algn="tl">
                    <a:srgbClr val="000000"/>
                  </a:outerShdw>
                </a:effectLst>
                <a:latin typeface="+mn-lt"/>
              </a:rPr>
              <a:t>+ .0611 Miles Traveled </a:t>
            </a:r>
            <a:br>
              <a:rPr lang="en-US" sz="1800" dirty="0">
                <a:solidFill>
                  <a:schemeClr val="bg1"/>
                </a:solidFill>
                <a:effectLst>
                  <a:outerShdw blurRad="38100" dist="38100" dir="2700000" algn="tl">
                    <a:srgbClr val="000000"/>
                  </a:outerShdw>
                </a:effectLst>
                <a:latin typeface="+mn-lt"/>
              </a:rPr>
            </a:br>
            <a:r>
              <a:rPr lang="en-US" sz="1800" dirty="0">
                <a:solidFill>
                  <a:schemeClr val="bg1"/>
                </a:solidFill>
                <a:effectLst>
                  <a:outerShdw blurRad="38100" dist="38100" dir="2700000" algn="tl">
                    <a:srgbClr val="000000"/>
                  </a:outerShdw>
                </a:effectLst>
                <a:latin typeface="+mn-lt"/>
              </a:rPr>
              <a:t>+ .9234 Number of Deliveries</a:t>
            </a:r>
          </a:p>
        </p:txBody>
      </p:sp>
      <p:sp>
        <p:nvSpPr>
          <p:cNvPr id="11" name="Line Callout 1 10"/>
          <p:cNvSpPr/>
          <p:nvPr/>
        </p:nvSpPr>
        <p:spPr>
          <a:xfrm>
            <a:off x="2845868" y="3491264"/>
            <a:ext cx="2387440" cy="323165"/>
          </a:xfrm>
          <a:prstGeom prst="borderCallout1">
            <a:avLst>
              <a:gd name="adj1" fmla="val 102174"/>
              <a:gd name="adj2" fmla="val 48497"/>
              <a:gd name="adj3" fmla="val 346929"/>
              <a:gd name="adj4" fmla="val -6605"/>
            </a:avLst>
          </a:prstGeom>
          <a:ln>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Slope for Miles Traveled</a:t>
            </a:r>
          </a:p>
        </p:txBody>
      </p:sp>
      <p:sp>
        <p:nvSpPr>
          <p:cNvPr id="12" name="Line Callout 1 11"/>
          <p:cNvSpPr/>
          <p:nvPr/>
        </p:nvSpPr>
        <p:spPr>
          <a:xfrm>
            <a:off x="1228221" y="4751840"/>
            <a:ext cx="1186458" cy="323165"/>
          </a:xfrm>
          <a:prstGeom prst="borderCallout1">
            <a:avLst>
              <a:gd name="adj1" fmla="val -4623"/>
              <a:gd name="adj2" fmla="val 46029"/>
              <a:gd name="adj3" fmla="val -98870"/>
              <a:gd name="adj4" fmla="val 91272"/>
            </a:avLst>
          </a:prstGeom>
          <a:ln>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Intercept</a:t>
            </a:r>
          </a:p>
        </p:txBody>
      </p:sp>
      <p:sp>
        <p:nvSpPr>
          <p:cNvPr id="13" name="Line Callout 1 12"/>
          <p:cNvSpPr/>
          <p:nvPr/>
        </p:nvSpPr>
        <p:spPr>
          <a:xfrm>
            <a:off x="3204483" y="4751840"/>
            <a:ext cx="2992210" cy="323165"/>
          </a:xfrm>
          <a:prstGeom prst="borderCallout1">
            <a:avLst>
              <a:gd name="adj1" fmla="val 58643"/>
              <a:gd name="adj2" fmla="val -62"/>
              <a:gd name="adj3" fmla="val -44849"/>
              <a:gd name="adj4" fmla="val -21652"/>
            </a:avLst>
          </a:prstGeom>
          <a:ln>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Slope for Number of Deliveries</a:t>
            </a:r>
          </a:p>
        </p:txBody>
      </p:sp>
    </p:spTree>
    <p:extLst>
      <p:ext uri="{BB962C8B-B14F-4D97-AF65-F5344CB8AC3E}">
        <p14:creationId xmlns:p14="http://schemas.microsoft.com/office/powerpoint/2010/main" val="1238505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p:cNvSpPr>
            <a:spLocks noGrp="1" noChangeArrowheads="1"/>
          </p:cNvSpPr>
          <p:nvPr>
            <p:ph type="title"/>
          </p:nvPr>
        </p:nvSpPr>
        <p:spPr/>
        <p:txBody>
          <a:bodyPr/>
          <a:lstStyle/>
          <a:p>
            <a:r>
              <a:rPr lang="en-US" dirty="0" smtClean="0"/>
              <a:t>Quantitative Forecasting Methods (</a:t>
            </a:r>
            <a:r>
              <a:rPr lang="ko-KR" altLang="en-US" dirty="0" smtClean="0"/>
              <a:t>계량예측법</a:t>
            </a:r>
            <a:r>
              <a:rPr lang="en-US" altLang="ko-KR" dirty="0" smtClean="0"/>
              <a:t>)</a:t>
            </a:r>
            <a:endParaRPr lang="en-US" dirty="0" smtClean="0"/>
          </a:p>
        </p:txBody>
      </p:sp>
      <p:sp>
        <p:nvSpPr>
          <p:cNvPr id="2" name="Slide Number Placeholder 1"/>
          <p:cNvSpPr>
            <a:spLocks noGrp="1"/>
          </p:cNvSpPr>
          <p:nvPr>
            <p:ph type="sldNum" idx="12"/>
          </p:nvPr>
        </p:nvSpPr>
        <p:spPr/>
        <p:txBody>
          <a:bodyPr/>
          <a:lstStyle/>
          <a:p>
            <a:fld id="{D57F1E4F-1CFF-5643-939E-217C01CDF565}" type="slidenum">
              <a:rPr lang="en-US" smtClean="0"/>
              <a:pPr/>
              <a:t>2</a:t>
            </a:fld>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355265039"/>
              </p:ext>
            </p:extLst>
          </p:nvPr>
        </p:nvGraphicFramePr>
        <p:xfrm>
          <a:off x="1381250" y="1805077"/>
          <a:ext cx="6048375" cy="2647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4202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1658541" y="1671638"/>
            <a:ext cx="5829300" cy="1067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lnSpc>
                <a:spcPct val="90000"/>
              </a:lnSpc>
              <a:spcBef>
                <a:spcPct val="20000"/>
              </a:spcBef>
              <a:buClr>
                <a:srgbClr val="66FFFF"/>
              </a:buClr>
              <a:buSzPct val="75000"/>
            </a:pPr>
            <a:endParaRPr lang="en-US" sz="1800" dirty="0">
              <a:effectLst>
                <a:outerShdw blurRad="38100" dist="38100" dir="2700000" algn="tl">
                  <a:srgbClr val="000000"/>
                </a:outerShdw>
              </a:effectLst>
              <a:latin typeface="Book Antiqua" pitchFamily="18" charset="0"/>
            </a:endParaRPr>
          </a:p>
        </p:txBody>
      </p:sp>
      <p:sp>
        <p:nvSpPr>
          <p:cNvPr id="196807" name="Rectangle 199"/>
          <p:cNvSpPr>
            <a:spLocks noChangeArrowheads="1"/>
          </p:cNvSpPr>
          <p:nvPr/>
        </p:nvSpPr>
        <p:spPr bwMode="auto">
          <a:xfrm>
            <a:off x="1657350" y="39292"/>
            <a:ext cx="5829300" cy="61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pPr>
              <a:spcBef>
                <a:spcPct val="20000"/>
              </a:spcBef>
              <a:buClr>
                <a:srgbClr val="66FFFF"/>
              </a:buClr>
              <a:buSzPct val="75000"/>
              <a:buFont typeface="Monotype Sorts" pitchFamily="2" charset="2"/>
              <a:buNone/>
            </a:pPr>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8" name="Title 7"/>
          <p:cNvSpPr>
            <a:spLocks noGrp="1"/>
          </p:cNvSpPr>
          <p:nvPr>
            <p:ph type="title"/>
          </p:nvPr>
        </p:nvSpPr>
        <p:spPr/>
        <p:txBody>
          <a:bodyPr/>
          <a:lstStyle/>
          <a:p>
            <a:r>
              <a:rPr lang="en-US" dirty="0" smtClean="0"/>
              <a:t>Interpreting the Coefficients (</a:t>
            </a:r>
            <a:r>
              <a:rPr lang="ko-KR" altLang="en-US" dirty="0" smtClean="0"/>
              <a:t>계수의 해석</a:t>
            </a:r>
            <a:r>
              <a:rPr lang="en-US" altLang="ko-KR" dirty="0" smtClean="0"/>
              <a:t>)</a:t>
            </a:r>
            <a:endParaRPr lang="en-US" dirty="0"/>
          </a:p>
        </p:txBody>
      </p:sp>
      <p:sp>
        <p:nvSpPr>
          <p:cNvPr id="2" name="Slide Number Placeholder 1"/>
          <p:cNvSpPr>
            <a:spLocks noGrp="1"/>
          </p:cNvSpPr>
          <p:nvPr>
            <p:ph type="sldNum" idx="12"/>
          </p:nvPr>
        </p:nvSpPr>
        <p:spPr/>
        <p:txBody>
          <a:bodyPr/>
          <a:lstStyle/>
          <a:p>
            <a:fld id="{D57F1E4F-1CFF-5643-939E-217C01CDF565}" type="slidenum">
              <a:rPr lang="en-US" smtClean="0"/>
              <a:pPr/>
              <a:t>20</a:t>
            </a:fld>
            <a:endParaRPr lang="en-US" dirty="0"/>
          </a:p>
        </p:txBody>
      </p:sp>
      <p:sp>
        <p:nvSpPr>
          <p:cNvPr id="5" name="Content Placeholder 4"/>
          <p:cNvSpPr>
            <a:spLocks noGrp="1"/>
          </p:cNvSpPr>
          <p:nvPr>
            <p:ph type="body" idx="4294967295"/>
          </p:nvPr>
        </p:nvSpPr>
        <p:spPr>
          <a:xfrm>
            <a:off x="3218834" y="1616075"/>
            <a:ext cx="5324394" cy="3113088"/>
          </a:xfrm>
        </p:spPr>
        <p:txBody>
          <a:bodyPr>
            <a:normAutofit fontScale="85000" lnSpcReduction="10000"/>
          </a:bodyPr>
          <a:lstStyle/>
          <a:p>
            <a:r>
              <a:rPr lang="en-US" dirty="0" smtClean="0"/>
              <a:t>Travel Time is </a:t>
            </a:r>
            <a:r>
              <a:rPr lang="en-US" dirty="0"/>
              <a:t>expected to increase by </a:t>
            </a:r>
            <a:r>
              <a:rPr lang="en-US" dirty="0" smtClean="0"/>
              <a:t>.6011 hours for each </a:t>
            </a:r>
            <a:r>
              <a:rPr lang="en-US" dirty="0"/>
              <a:t>additional </a:t>
            </a:r>
            <a:r>
              <a:rPr lang="en-US" dirty="0" smtClean="0"/>
              <a:t>Miles Traveled (</a:t>
            </a:r>
            <a:r>
              <a:rPr lang="en-US" dirty="0"/>
              <a:t>when the </a:t>
            </a:r>
            <a:r>
              <a:rPr lang="en-US" dirty="0" smtClean="0"/>
              <a:t>variable number of deliveries is </a:t>
            </a:r>
            <a:r>
              <a:rPr lang="en-US" dirty="0"/>
              <a:t>held constant</a:t>
            </a:r>
            <a:r>
              <a:rPr lang="en-US" dirty="0" smtClean="0"/>
              <a:t>) </a:t>
            </a:r>
            <a:r>
              <a:rPr lang="ko-KR" altLang="en-US" dirty="0" smtClean="0">
                <a:latin typeface="맑은 고딕" panose="020B0503020000020004" pitchFamily="34" charset="-127"/>
                <a:ea typeface="맑은 고딕" panose="020B0503020000020004" pitchFamily="34" charset="-127"/>
              </a:rPr>
              <a:t>운전거리가 하나 늘어날때 운전시간은 </a:t>
            </a:r>
            <a:r>
              <a:rPr lang="en-US" altLang="ko-KR" dirty="0" smtClean="0">
                <a:latin typeface="맑은 고딕" panose="020B0503020000020004" pitchFamily="34" charset="-127"/>
                <a:ea typeface="맑은 고딕" panose="020B0503020000020004" pitchFamily="34" charset="-127"/>
              </a:rPr>
              <a:t>.0611 </a:t>
            </a:r>
            <a:r>
              <a:rPr lang="ko-KR" altLang="en-US" dirty="0" smtClean="0">
                <a:latin typeface="맑은 고딕" panose="020B0503020000020004" pitchFamily="34" charset="-127"/>
                <a:ea typeface="맑은 고딕" panose="020B0503020000020004" pitchFamily="34" charset="-127"/>
              </a:rPr>
              <a:t>증가함</a:t>
            </a:r>
            <a:endParaRPr lang="en-US" dirty="0" smtClean="0">
              <a:latin typeface="맑은 고딕" panose="020B0503020000020004" pitchFamily="34" charset="-127"/>
              <a:ea typeface="맑은 고딕" panose="020B0503020000020004" pitchFamily="34" charset="-127"/>
            </a:endParaRPr>
          </a:p>
          <a:p>
            <a:r>
              <a:rPr lang="en-US" dirty="0" smtClean="0"/>
              <a:t>Travel Time is </a:t>
            </a:r>
            <a:r>
              <a:rPr lang="en-US" dirty="0"/>
              <a:t>expected to increase by </a:t>
            </a:r>
            <a:r>
              <a:rPr lang="en-US" dirty="0" smtClean="0"/>
              <a:t>.9234 hours for </a:t>
            </a:r>
            <a:r>
              <a:rPr lang="en-US" dirty="0"/>
              <a:t>each additional </a:t>
            </a:r>
            <a:r>
              <a:rPr lang="en-US" dirty="0" smtClean="0"/>
              <a:t>Number of Deliveries (when </a:t>
            </a:r>
            <a:r>
              <a:rPr lang="en-US" dirty="0"/>
              <a:t>the variable </a:t>
            </a:r>
            <a:r>
              <a:rPr lang="en-US" dirty="0" smtClean="0"/>
              <a:t>Miles Traveled is </a:t>
            </a:r>
            <a:r>
              <a:rPr lang="en-US" dirty="0"/>
              <a:t>held constant</a:t>
            </a:r>
            <a:r>
              <a:rPr lang="en-US" dirty="0" smtClean="0"/>
              <a:t>)</a:t>
            </a:r>
            <a:r>
              <a:rPr lang="en-US" dirty="0"/>
              <a:t> </a:t>
            </a:r>
            <a:r>
              <a:rPr lang="ko-KR" altLang="en-US" dirty="0" smtClean="0">
                <a:latin typeface="맑은 고딕" panose="020B0503020000020004" pitchFamily="34" charset="-127"/>
                <a:ea typeface="맑은 고딕" panose="020B0503020000020004" pitchFamily="34" charset="-127"/>
              </a:rPr>
              <a:t>배달수가 하나 늘어날때 운전시간은 </a:t>
            </a:r>
            <a:r>
              <a:rPr lang="en-US" altLang="ko-KR" dirty="0" smtClean="0">
                <a:latin typeface="맑은 고딕" panose="020B0503020000020004" pitchFamily="34" charset="-127"/>
                <a:ea typeface="맑은 고딕" panose="020B0503020000020004" pitchFamily="34" charset="-127"/>
              </a:rPr>
              <a:t>.9234 </a:t>
            </a:r>
            <a:r>
              <a:rPr lang="ko-KR" altLang="en-US" dirty="0" smtClean="0">
                <a:latin typeface="맑은 고딕" panose="020B0503020000020004" pitchFamily="34" charset="-127"/>
                <a:ea typeface="맑은 고딕" panose="020B0503020000020004" pitchFamily="34" charset="-127"/>
              </a:rPr>
              <a:t>늘어남</a:t>
            </a:r>
            <a:endParaRPr lang="en-US" dirty="0" smtClean="0"/>
          </a:p>
        </p:txBody>
      </p:sp>
      <p:sp>
        <p:nvSpPr>
          <p:cNvPr id="9" name="Rectangle 3"/>
          <p:cNvSpPr>
            <a:spLocks noChangeArrowheads="1"/>
          </p:cNvSpPr>
          <p:nvPr/>
        </p:nvSpPr>
        <p:spPr bwMode="auto">
          <a:xfrm>
            <a:off x="1752887" y="1758898"/>
            <a:ext cx="1371600" cy="3429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800" i="1" dirty="0">
                <a:solidFill>
                  <a:schemeClr val="bg1"/>
                </a:solidFill>
                <a:latin typeface="+mn-lt"/>
              </a:rPr>
              <a:t>b</a:t>
            </a:r>
            <a:r>
              <a:rPr lang="en-US" sz="1800" baseline="-25000" dirty="0">
                <a:solidFill>
                  <a:schemeClr val="bg1"/>
                </a:solidFill>
                <a:latin typeface="+mn-lt"/>
              </a:rPr>
              <a:t>1</a:t>
            </a:r>
            <a:r>
              <a:rPr lang="en-US" sz="1800" dirty="0">
                <a:solidFill>
                  <a:schemeClr val="bg1"/>
                </a:solidFill>
                <a:latin typeface="+mn-lt"/>
              </a:rPr>
              <a:t> = .0611</a:t>
            </a:r>
          </a:p>
        </p:txBody>
      </p:sp>
      <p:sp>
        <p:nvSpPr>
          <p:cNvPr id="11" name="Rectangle 4"/>
          <p:cNvSpPr>
            <a:spLocks noChangeArrowheads="1"/>
          </p:cNvSpPr>
          <p:nvPr/>
        </p:nvSpPr>
        <p:spPr bwMode="auto">
          <a:xfrm>
            <a:off x="1825998" y="3026178"/>
            <a:ext cx="1371600" cy="3429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800" i="1" dirty="0">
                <a:solidFill>
                  <a:schemeClr val="bg1"/>
                </a:solidFill>
                <a:latin typeface="+mn-lt"/>
              </a:rPr>
              <a:t>b</a:t>
            </a:r>
            <a:r>
              <a:rPr lang="en-US" sz="1800" i="1" baseline="-25000" dirty="0">
                <a:solidFill>
                  <a:schemeClr val="bg1"/>
                </a:solidFill>
                <a:latin typeface="+mn-lt"/>
              </a:rPr>
              <a:t>2</a:t>
            </a:r>
            <a:r>
              <a:rPr lang="en-US" sz="1800" i="1" dirty="0">
                <a:solidFill>
                  <a:schemeClr val="bg1"/>
                </a:solidFill>
                <a:latin typeface="+mn-lt"/>
              </a:rPr>
              <a:t> = 0.9234</a:t>
            </a:r>
          </a:p>
        </p:txBody>
      </p:sp>
    </p:spTree>
    <p:extLst>
      <p:ext uri="{BB962C8B-B14F-4D97-AF65-F5344CB8AC3E}">
        <p14:creationId xmlns:p14="http://schemas.microsoft.com/office/powerpoint/2010/main" val="2768112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38300" y="2031095"/>
            <a:ext cx="5866860" cy="934459"/>
          </a:xfrm>
          <a:prstGeom prst="rect">
            <a:avLst/>
          </a:prstGeom>
        </p:spPr>
      </p:pic>
      <p:sp>
        <p:nvSpPr>
          <p:cNvPr id="144386" name="Rectangle 2"/>
          <p:cNvSpPr>
            <a:spLocks noChangeArrowheads="1"/>
          </p:cNvSpPr>
          <p:nvPr/>
        </p:nvSpPr>
        <p:spPr bwMode="auto">
          <a:xfrm>
            <a:off x="1658541" y="814388"/>
            <a:ext cx="4471988" cy="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solidFill>
                <a:srgbClr val="66FFFF"/>
              </a:solidFill>
              <a:effectLst>
                <a:outerShdw blurRad="38100" dist="38100" dir="2700000" algn="tl">
                  <a:srgbClr val="000000"/>
                </a:outerShdw>
              </a:effectLst>
              <a:latin typeface="Book Antiqua" pitchFamily="18" charset="0"/>
            </a:endParaRPr>
          </a:p>
        </p:txBody>
      </p:sp>
      <p:sp>
        <p:nvSpPr>
          <p:cNvPr id="144594" name="Rectangle 210"/>
          <p:cNvSpPr>
            <a:spLocks noChangeArrowheads="1"/>
          </p:cNvSpPr>
          <p:nvPr/>
        </p:nvSpPr>
        <p:spPr bwMode="auto">
          <a:xfrm>
            <a:off x="1653779" y="0"/>
            <a:ext cx="5829300" cy="68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3" name="AutoShape 3"/>
          <p:cNvSpPr>
            <a:spLocks noChangeAspect="1" noChangeArrowheads="1" noTextEdit="1"/>
          </p:cNvSpPr>
          <p:nvPr/>
        </p:nvSpPr>
        <p:spPr bwMode="auto">
          <a:xfrm>
            <a:off x="1616869" y="1219201"/>
            <a:ext cx="5909072" cy="200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50"/>
          </a:p>
        </p:txBody>
      </p:sp>
      <p:sp>
        <p:nvSpPr>
          <p:cNvPr id="144389" name="AutoShape 5"/>
          <p:cNvSpPr>
            <a:spLocks noChangeArrowheads="1"/>
          </p:cNvSpPr>
          <p:nvPr/>
        </p:nvSpPr>
        <p:spPr bwMode="auto">
          <a:xfrm flipH="1">
            <a:off x="3701332" y="3155062"/>
            <a:ext cx="714375" cy="328613"/>
          </a:xfrm>
          <a:prstGeom prst="wedgeRoundRectCallout">
            <a:avLst>
              <a:gd name="adj1" fmla="val -76929"/>
              <a:gd name="adj2" fmla="val -129249"/>
              <a:gd name="adj3" fmla="val 16667"/>
            </a:avLst>
          </a:prstGeom>
          <a:solidFill>
            <a:srgbClr val="054F7D"/>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lstStyle/>
          <a:p>
            <a:r>
              <a:rPr lang="en-US" dirty="0">
                <a:solidFill>
                  <a:schemeClr val="bg1"/>
                </a:solidFill>
                <a:effectLst>
                  <a:outerShdw blurRad="38100" dist="38100" dir="2700000" algn="tl">
                    <a:srgbClr val="000000"/>
                  </a:outerShdw>
                </a:effectLst>
                <a:latin typeface="Book Antiqua" pitchFamily="18" charset="0"/>
              </a:rPr>
              <a:t>SST</a:t>
            </a:r>
          </a:p>
        </p:txBody>
      </p:sp>
      <p:sp>
        <p:nvSpPr>
          <p:cNvPr id="144394" name="AutoShape 10"/>
          <p:cNvSpPr>
            <a:spLocks noChangeArrowheads="1"/>
          </p:cNvSpPr>
          <p:nvPr/>
        </p:nvSpPr>
        <p:spPr bwMode="auto">
          <a:xfrm flipH="1">
            <a:off x="4816689" y="1618216"/>
            <a:ext cx="738330" cy="350868"/>
          </a:xfrm>
          <a:prstGeom prst="wedgeRoundRectCallout">
            <a:avLst>
              <a:gd name="adj1" fmla="val 50888"/>
              <a:gd name="adj2" fmla="val 174167"/>
              <a:gd name="adj3" fmla="val 16667"/>
            </a:avLst>
          </a:prstGeom>
          <a:solidFill>
            <a:srgbClr val="054F7D"/>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a:lstStyle/>
          <a:p>
            <a:r>
              <a:rPr lang="en-US" dirty="0">
                <a:solidFill>
                  <a:schemeClr val="bg1"/>
                </a:solidFill>
                <a:effectLst>
                  <a:outerShdw blurRad="38100" dist="38100" dir="2700000" algn="tl">
                    <a:srgbClr val="000000"/>
                  </a:outerShdw>
                </a:effectLst>
                <a:latin typeface="Book Antiqua" pitchFamily="18" charset="0"/>
              </a:rPr>
              <a:t>SSR</a:t>
            </a:r>
          </a:p>
        </p:txBody>
      </p:sp>
      <p:sp>
        <p:nvSpPr>
          <p:cNvPr id="12" name="Title 11"/>
          <p:cNvSpPr>
            <a:spLocks noGrp="1"/>
          </p:cNvSpPr>
          <p:nvPr>
            <p:ph type="title"/>
          </p:nvPr>
        </p:nvSpPr>
        <p:spPr/>
        <p:txBody>
          <a:bodyPr/>
          <a:lstStyle/>
          <a:p>
            <a:r>
              <a:rPr lang="en-US" dirty="0" smtClean="0"/>
              <a:t>Multiple Coefficient of Determination (</a:t>
            </a:r>
            <a:r>
              <a:rPr lang="ko-KR" altLang="en-US" dirty="0" smtClean="0"/>
              <a:t>다중결정계수</a:t>
            </a:r>
            <a:r>
              <a:rPr lang="en-US" altLang="ko-KR" dirty="0" smtClean="0"/>
              <a:t>)</a:t>
            </a:r>
            <a:endParaRPr lang="en-US" dirty="0"/>
          </a:p>
        </p:txBody>
      </p:sp>
      <p:sp>
        <p:nvSpPr>
          <p:cNvPr id="2" name="Slide Number Placeholder 1"/>
          <p:cNvSpPr>
            <a:spLocks noGrp="1"/>
          </p:cNvSpPr>
          <p:nvPr>
            <p:ph type="sldNum" idx="12"/>
          </p:nvPr>
        </p:nvSpPr>
        <p:spPr/>
        <p:txBody>
          <a:bodyPr/>
          <a:lstStyle/>
          <a:p>
            <a:fld id="{D57F1E4F-1CFF-5643-939E-217C01CDF565}" type="slidenum">
              <a:rPr lang="en-US" smtClean="0"/>
              <a:pPr/>
              <a:t>21</a:t>
            </a:fld>
            <a:endParaRPr lang="en-US" dirty="0"/>
          </a:p>
        </p:txBody>
      </p:sp>
      <p:sp>
        <p:nvSpPr>
          <p:cNvPr id="4" name="Content Placeholder 3"/>
          <p:cNvSpPr>
            <a:spLocks noGrp="1"/>
          </p:cNvSpPr>
          <p:nvPr>
            <p:ph idx="4294967295"/>
          </p:nvPr>
        </p:nvSpPr>
        <p:spPr>
          <a:xfrm>
            <a:off x="2333625" y="1616075"/>
            <a:ext cx="6810375" cy="3113088"/>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0" name="Text Box 6"/>
          <p:cNvSpPr txBox="1">
            <a:spLocks noChangeArrowheads="1"/>
          </p:cNvSpPr>
          <p:nvPr/>
        </p:nvSpPr>
        <p:spPr bwMode="auto">
          <a:xfrm>
            <a:off x="5310329" y="3141207"/>
            <a:ext cx="2526654" cy="553998"/>
          </a:xfrm>
          <a:prstGeom prst="rect">
            <a:avLst/>
          </a:prstGeom>
          <a:ln/>
          <a:extLst/>
        </p:spPr>
        <p:style>
          <a:lnRef idx="1">
            <a:schemeClr val="accent2"/>
          </a:lnRef>
          <a:fillRef idx="3">
            <a:schemeClr val="accent2"/>
          </a:fillRef>
          <a:effectRef idx="2">
            <a:schemeClr val="accent2"/>
          </a:effectRef>
          <a:fontRef idx="minor">
            <a:schemeClr val="lt1"/>
          </a:fontRef>
        </p:style>
        <p:txBody>
          <a:bodyPr wrap="none">
            <a:spAutoFit/>
          </a:bodyPr>
          <a:lstStyle/>
          <a:p>
            <a:r>
              <a:rPr lang="en-US" sz="3000" i="1" dirty="0">
                <a:effectLst>
                  <a:outerShdw blurRad="38100" dist="38100" dir="2700000" algn="tl">
                    <a:srgbClr val="000000"/>
                  </a:outerShdw>
                </a:effectLst>
                <a:latin typeface="Book Antiqua" pitchFamily="18" charset="0"/>
              </a:rPr>
              <a:t>R</a:t>
            </a:r>
            <a:r>
              <a:rPr lang="en-US" sz="3000" baseline="30000" dirty="0">
                <a:effectLst>
                  <a:outerShdw blurRad="38100" dist="38100" dir="2700000" algn="tl">
                    <a:srgbClr val="000000"/>
                  </a:outerShdw>
                </a:effectLst>
                <a:latin typeface="Book Antiqua" pitchFamily="18" charset="0"/>
              </a:rPr>
              <a:t>2</a:t>
            </a:r>
            <a:r>
              <a:rPr lang="en-US" sz="3000" dirty="0">
                <a:effectLst>
                  <a:outerShdw blurRad="38100" dist="38100" dir="2700000" algn="tl">
                    <a:srgbClr val="000000"/>
                  </a:outerShdw>
                </a:effectLst>
                <a:latin typeface="Book Antiqua" pitchFamily="18" charset="0"/>
              </a:rPr>
              <a:t> = SSR/SST</a:t>
            </a:r>
          </a:p>
        </p:txBody>
      </p:sp>
      <p:sp>
        <p:nvSpPr>
          <p:cNvPr id="9" name="Rectangle 8"/>
          <p:cNvSpPr/>
          <p:nvPr/>
        </p:nvSpPr>
        <p:spPr>
          <a:xfrm>
            <a:off x="1541742" y="3739953"/>
            <a:ext cx="6192558" cy="1477328"/>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R Squared = 21.6006/23.9 = .9038; 90.38% of the variability in Travel Time y is explained by the miles traveled and the number of deliveries as the independent </a:t>
            </a:r>
            <a:r>
              <a:rPr lang="en-US" sz="1800" dirty="0" smtClean="0">
                <a:solidFill>
                  <a:schemeClr val="tx1">
                    <a:lumMod val="75000"/>
                    <a:lumOff val="25000"/>
                  </a:schemeClr>
                </a:solidFill>
                <a:latin typeface="+mn-lt"/>
              </a:rPr>
              <a:t>variables </a:t>
            </a:r>
            <a:r>
              <a:rPr lang="ko-KR" altLang="en-US" sz="1800" dirty="0" smtClean="0">
                <a:solidFill>
                  <a:schemeClr val="tx1">
                    <a:lumMod val="75000"/>
                    <a:lumOff val="25000"/>
                  </a:schemeClr>
                </a:solidFill>
                <a:latin typeface="맑은 고딕" panose="020B0503020000020004" pitchFamily="34" charset="-127"/>
                <a:ea typeface="맑은 고딕" panose="020B0503020000020004" pitchFamily="34" charset="-127"/>
              </a:rPr>
              <a:t>운전시간의 </a:t>
            </a:r>
            <a:r>
              <a:rPr lang="en-US" altLang="ko-KR" sz="1800" dirty="0" smtClean="0">
                <a:solidFill>
                  <a:schemeClr val="tx1">
                    <a:lumMod val="75000"/>
                    <a:lumOff val="25000"/>
                  </a:schemeClr>
                </a:solidFill>
                <a:latin typeface="맑은 고딕" panose="020B0503020000020004" pitchFamily="34" charset="-127"/>
                <a:ea typeface="맑은 고딕" panose="020B0503020000020004" pitchFamily="34" charset="-127"/>
              </a:rPr>
              <a:t>90.38%</a:t>
            </a:r>
            <a:r>
              <a:rPr lang="ko-KR" altLang="en-US" sz="1800" dirty="0" smtClean="0">
                <a:solidFill>
                  <a:schemeClr val="tx1">
                    <a:lumMod val="75000"/>
                    <a:lumOff val="25000"/>
                  </a:schemeClr>
                </a:solidFill>
                <a:latin typeface="맑은 고딕" panose="020B0503020000020004" pitchFamily="34" charset="-127"/>
                <a:ea typeface="맑은 고딕" panose="020B0503020000020004" pitchFamily="34" charset="-127"/>
              </a:rPr>
              <a:t>가 운전거리와 배달수에 의해서 설명됨</a:t>
            </a:r>
            <a:endParaRPr lang="en-US" sz="1800" dirty="0">
              <a:solidFill>
                <a:schemeClr val="tx1">
                  <a:lumMod val="75000"/>
                  <a:lumOff val="25000"/>
                </a:schemeClr>
              </a:solidFill>
              <a:latin typeface="+mn-lt"/>
            </a:endParaRPr>
          </a:p>
        </p:txBody>
      </p:sp>
    </p:spTree>
    <p:extLst>
      <p:ext uri="{BB962C8B-B14F-4D97-AF65-F5344CB8AC3E}">
        <p14:creationId xmlns:p14="http://schemas.microsoft.com/office/powerpoint/2010/main" val="33856787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Adjusted Multiple Coefficient</a:t>
            </a:r>
            <a:br>
              <a:rPr lang="en-US" dirty="0" smtClean="0"/>
            </a:br>
            <a:r>
              <a:rPr lang="en-US" dirty="0" smtClean="0"/>
              <a:t>of Determination (</a:t>
            </a:r>
            <a:r>
              <a:rPr lang="ko-KR" altLang="en-US" dirty="0" smtClean="0"/>
              <a:t>조정다중결정계수</a:t>
            </a:r>
            <a:r>
              <a:rPr lang="en-US" altLang="ko-KR" dirty="0" smtClean="0"/>
              <a:t>)</a:t>
            </a:r>
            <a:endParaRPr lang="en-US" dirty="0"/>
          </a:p>
        </p:txBody>
      </p:sp>
      <p:sp>
        <p:nvSpPr>
          <p:cNvPr id="2" name="Slide Number Placeholder 1"/>
          <p:cNvSpPr>
            <a:spLocks noGrp="1"/>
          </p:cNvSpPr>
          <p:nvPr>
            <p:ph type="sldNum" idx="12"/>
          </p:nvPr>
        </p:nvSpPr>
        <p:spPr/>
        <p:txBody>
          <a:bodyPr/>
          <a:lstStyle/>
          <a:p>
            <a:fld id="{D57F1E4F-1CFF-5643-939E-217C01CDF565}" type="slidenum">
              <a:rPr lang="en-US" smtClean="0"/>
              <a:pPr/>
              <a:t>22</a:t>
            </a:fld>
            <a:endParaRPr lang="en-US" dirty="0"/>
          </a:p>
        </p:txBody>
      </p:sp>
      <p:sp>
        <p:nvSpPr>
          <p:cNvPr id="3" name="Content Placeholder 2"/>
          <p:cNvSpPr>
            <a:spLocks noGrp="1"/>
          </p:cNvSpPr>
          <p:nvPr>
            <p:ph idx="4294967295"/>
          </p:nvPr>
        </p:nvSpPr>
        <p:spPr>
          <a:xfrm>
            <a:off x="2333625" y="1616075"/>
            <a:ext cx="6810375" cy="3113088"/>
          </a:xfrm>
        </p:spPr>
        <p:txBody>
          <a:bodyPr>
            <a:normAutofit/>
          </a:bodyPr>
          <a:lstStyle/>
          <a:p>
            <a:endParaRPr lang="en-US" dirty="0" smtClean="0"/>
          </a:p>
          <a:p>
            <a:endParaRPr lang="en-US" dirty="0"/>
          </a:p>
          <a:p>
            <a:pPr marL="0" indent="0">
              <a:buNone/>
            </a:pPr>
            <a:r>
              <a:rPr lang="en-US" sz="1800" i="1" dirty="0"/>
              <a:t>Where</a:t>
            </a:r>
            <a:br>
              <a:rPr lang="en-US" sz="1800" i="1" dirty="0"/>
            </a:br>
            <a:r>
              <a:rPr lang="en-US" sz="1800" i="1" dirty="0"/>
              <a:t>n</a:t>
            </a:r>
            <a:r>
              <a:rPr lang="en-US" sz="1800" dirty="0"/>
              <a:t> denotes the number of observations</a:t>
            </a:r>
            <a:br>
              <a:rPr lang="en-US" sz="1800" dirty="0"/>
            </a:br>
            <a:r>
              <a:rPr lang="en-US" sz="1800" i="1" dirty="0"/>
              <a:t>p</a:t>
            </a:r>
            <a:r>
              <a:rPr lang="en-US" sz="1800" dirty="0"/>
              <a:t> denotes the number of independent variables </a:t>
            </a:r>
          </a:p>
          <a:p>
            <a:endParaRPr lang="en-US" dirty="0"/>
          </a:p>
          <a:p>
            <a:endParaRPr lang="en-US" dirty="0" smtClean="0"/>
          </a:p>
          <a:p>
            <a:endParaRPr lang="en-US" dirty="0" smtClean="0"/>
          </a:p>
          <a:p>
            <a:endParaRPr lang="en-US" dirty="0"/>
          </a:p>
        </p:txBody>
      </p:sp>
      <p:sp>
        <p:nvSpPr>
          <p:cNvPr id="143365" name="Rectangle 5"/>
          <p:cNvSpPr>
            <a:spLocks noChangeArrowheads="1"/>
          </p:cNvSpPr>
          <p:nvPr/>
        </p:nvSpPr>
        <p:spPr bwMode="auto">
          <a:xfrm>
            <a:off x="1653779" y="1"/>
            <a:ext cx="5829300" cy="84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2460832" y="1723999"/>
                <a:ext cx="4215193" cy="848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i="1" dirty="0">
                              <a:latin typeface="Cambria Math" panose="02040503050406030204" pitchFamily="18" charset="0"/>
                            </a:rPr>
                          </m:ctrlPr>
                        </m:sSupPr>
                        <m:e>
                          <m:sSub>
                            <m:sSubPr>
                              <m:ctrlPr>
                                <a:rPr lang="en-US" sz="2400" i="1" dirty="0">
                                  <a:latin typeface="Cambria Math" panose="02040503050406030204" pitchFamily="18" charset="0"/>
                                </a:rPr>
                              </m:ctrlPr>
                            </m:sSubPr>
                            <m:e>
                              <m:r>
                                <a:rPr lang="en-US" sz="2400" i="1" dirty="0">
                                  <a:latin typeface="Cambria Math"/>
                                </a:rPr>
                                <m:t>𝑅</m:t>
                              </m:r>
                            </m:e>
                            <m:sub>
                              <m:r>
                                <a:rPr lang="en-US" sz="2400" i="1" dirty="0">
                                  <a:latin typeface="Cambria Math"/>
                                </a:rPr>
                                <m:t>𝑎</m:t>
                              </m:r>
                            </m:sub>
                          </m:sSub>
                        </m:e>
                        <m:sup>
                          <m:r>
                            <a:rPr lang="en-US" sz="2400" i="1" dirty="0">
                              <a:latin typeface="Cambria Math"/>
                            </a:rPr>
                            <m:t>2</m:t>
                          </m:r>
                        </m:sup>
                      </m:sSup>
                      <m:r>
                        <a:rPr lang="en-US" sz="2400" i="1" dirty="0">
                          <a:latin typeface="Cambria Math"/>
                        </a:rPr>
                        <m:t>=1− (1−</m:t>
                      </m:r>
                      <m:sSup>
                        <m:sSupPr>
                          <m:ctrlPr>
                            <a:rPr lang="en-US" sz="2400" i="1">
                              <a:latin typeface="Cambria Math" panose="02040503050406030204" pitchFamily="18" charset="0"/>
                            </a:rPr>
                          </m:ctrlPr>
                        </m:sSupPr>
                        <m:e>
                          <m:r>
                            <a:rPr lang="en-US" sz="2400" i="1">
                              <a:latin typeface="Cambria Math"/>
                            </a:rPr>
                            <m:t>𝑅</m:t>
                          </m:r>
                        </m:e>
                        <m:sup>
                          <m:r>
                            <a:rPr lang="en-US" sz="2400" i="1">
                              <a:latin typeface="Cambria Math"/>
                            </a:rPr>
                            <m:t>2</m:t>
                          </m:r>
                        </m:sup>
                      </m:sSup>
                      <m:r>
                        <a:rPr lang="en-US" sz="2400" i="1">
                          <a:latin typeface="Cambria Math"/>
                        </a:rPr>
                        <m:t>)</m:t>
                      </m:r>
                      <m:f>
                        <m:fPr>
                          <m:ctrlPr>
                            <a:rPr lang="en-US" sz="2400" i="1">
                              <a:latin typeface="Cambria Math" panose="02040503050406030204" pitchFamily="18" charset="0"/>
                            </a:rPr>
                          </m:ctrlPr>
                        </m:fPr>
                        <m:num>
                          <m:r>
                            <a:rPr lang="en-US" sz="2400" i="1">
                              <a:latin typeface="Cambria Math"/>
                            </a:rPr>
                            <m:t>𝑛</m:t>
                          </m:r>
                          <m:r>
                            <a:rPr lang="en-US" sz="2400" i="1">
                              <a:latin typeface="Cambria Math"/>
                            </a:rPr>
                            <m:t>−1</m:t>
                          </m:r>
                        </m:num>
                        <m:den>
                          <m:r>
                            <a:rPr lang="en-US" sz="2400" i="1">
                              <a:latin typeface="Cambria Math"/>
                            </a:rPr>
                            <m:t>𝑛</m:t>
                          </m:r>
                          <m:r>
                            <a:rPr lang="en-US" sz="2400" i="1">
                              <a:latin typeface="Cambria Math"/>
                            </a:rPr>
                            <m:t>−</m:t>
                          </m:r>
                          <m:r>
                            <a:rPr lang="en-US" sz="2400" i="1">
                              <a:latin typeface="Cambria Math"/>
                            </a:rPr>
                            <m:t>𝑝</m:t>
                          </m:r>
                          <m:r>
                            <a:rPr lang="en-US" sz="2400" i="1">
                              <a:latin typeface="Cambria Math"/>
                            </a:rPr>
                            <m:t>−1</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60832" y="1723999"/>
                <a:ext cx="4215193" cy="8484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26725" y="3653357"/>
                <a:ext cx="5683408" cy="612732"/>
              </a:xfrm>
              <a:prstGeom prst="rect">
                <a:avLst/>
              </a:prstGeom>
            </p:spPr>
            <p:txBody>
              <a:bodyPr wrap="square">
                <a:spAutoFit/>
              </a:bodyPr>
              <a:lstStyle>
                <a:defPPr>
                  <a:defRPr lang="en-US"/>
                </a:defPPr>
                <a:lvl1pPr marL="342900" indent="-342900" algn="l" defTabSz="457200" eaLnBrk="1" hangingPunct="1">
                  <a:spcBef>
                    <a:spcPts val="1000"/>
                  </a:spcBef>
                  <a:spcAft>
                    <a:spcPts val="0"/>
                  </a:spcAft>
                  <a:buClr>
                    <a:schemeClr val="accent1"/>
                  </a:buClr>
                  <a:buSzPct val="80000"/>
                  <a:buFont typeface="Wingdings 3" charset="2"/>
                  <a:buChar char=""/>
                  <a:defRPr sz="2400" i="1">
                    <a:solidFill>
                      <a:schemeClr val="tx1">
                        <a:lumMod val="75000"/>
                        <a:lumOff val="25000"/>
                      </a:schemeClr>
                    </a:solidFill>
                    <a:effectLst/>
                    <a:latin typeface="+mn-lt"/>
                  </a:defRPr>
                </a:lvl1pPr>
              </a:lstStyle>
              <a:p>
                <a:pPr marL="0" indent="0">
                  <a:buNone/>
                </a:pPr>
                <a14:m>
                  <m:oMathPara xmlns:m="http://schemas.openxmlformats.org/officeDocument/2006/math">
                    <m:oMathParaPr>
                      <m:jc m:val="center"/>
                    </m:oMathParaPr>
                    <m:oMath xmlns:m="http://schemas.openxmlformats.org/officeDocument/2006/math">
                      <m:sSup>
                        <m:sSupPr>
                          <m:ctrlPr>
                            <a:rPr lang="en-US" sz="1800" i="1" dirty="0">
                              <a:latin typeface="Cambria Math" panose="02040503050406030204" pitchFamily="18" charset="0"/>
                            </a:rPr>
                          </m:ctrlPr>
                        </m:sSupPr>
                        <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R</m:t>
                              </m:r>
                            </m:e>
                            <m:sub>
                              <m:r>
                                <m:rPr>
                                  <m:sty m:val="p"/>
                                </m:rPr>
                                <a:rPr lang="en-US" sz="1800" dirty="0">
                                  <a:latin typeface="Cambria Math" panose="02040503050406030204" pitchFamily="18" charset="0"/>
                                </a:rPr>
                                <m:t>a</m:t>
                              </m:r>
                            </m:sub>
                          </m:sSub>
                        </m:e>
                        <m:sup>
                          <m:r>
                            <a:rPr lang="en-US" sz="1800" dirty="0">
                              <a:latin typeface="Cambria Math" panose="02040503050406030204" pitchFamily="18" charset="0"/>
                            </a:rPr>
                            <m:t>2</m:t>
                          </m:r>
                        </m:sup>
                      </m:sSup>
                      <m:r>
                        <a:rPr lang="en-US" sz="1800" dirty="0">
                          <a:latin typeface="Cambria Math" panose="02040503050406030204" pitchFamily="18" charset="0"/>
                        </a:rPr>
                        <m:t>=1− </m:t>
                      </m:r>
                      <m:d>
                        <m:dPr>
                          <m:ctrlPr>
                            <a:rPr lang="en-US" sz="1800" i="1" dirty="0">
                              <a:latin typeface="Cambria Math" panose="02040503050406030204" pitchFamily="18" charset="0"/>
                            </a:rPr>
                          </m:ctrlPr>
                        </m:dPr>
                        <m:e>
                          <m:r>
                            <a:rPr lang="en-US" sz="1800" dirty="0">
                              <a:latin typeface="Cambria Math" panose="02040503050406030204" pitchFamily="18" charset="0"/>
                            </a:rPr>
                            <m:t>1−.9038</m:t>
                          </m:r>
                        </m:e>
                      </m:d>
                      <m:f>
                        <m:fPr>
                          <m:ctrlPr>
                            <a:rPr lang="en-US" sz="1800" i="1">
                              <a:latin typeface="Cambria Math" panose="02040503050406030204" pitchFamily="18" charset="0"/>
                            </a:rPr>
                          </m:ctrlPr>
                        </m:fPr>
                        <m:num>
                          <m:r>
                            <a:rPr lang="en-US" sz="1800">
                              <a:latin typeface="Cambria Math" panose="02040503050406030204" pitchFamily="18" charset="0"/>
                            </a:rPr>
                            <m:t>10−1</m:t>
                          </m:r>
                        </m:num>
                        <m:den>
                          <m:r>
                            <a:rPr lang="en-US" sz="1800">
                              <a:latin typeface="Cambria Math" panose="02040503050406030204" pitchFamily="18" charset="0"/>
                            </a:rPr>
                            <m:t>10−2−1</m:t>
                          </m:r>
                        </m:den>
                      </m:f>
                      <m:r>
                        <a:rPr lang="en-US" sz="1800">
                          <a:latin typeface="Cambria Math" panose="02040503050406030204" pitchFamily="18" charset="0"/>
                        </a:rPr>
                        <m:t>=   .8863</m:t>
                      </m:r>
                    </m:oMath>
                  </m:oMathPara>
                </a14:m>
                <a:endParaRPr lang="en-US" sz="1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78299" y="4871142"/>
                <a:ext cx="7577877" cy="786177"/>
              </a:xfrm>
              <a:prstGeom prst="rect">
                <a:avLst/>
              </a:prstGeom>
              <a:blipFill rotWithShape="0">
                <a:blip r:embed="rId4"/>
                <a:stretch>
                  <a:fillRect/>
                </a:stretch>
              </a:blipFill>
            </p:spPr>
            <p:txBody>
              <a:bodyPr/>
              <a:lstStyle/>
              <a:p>
                <a:r>
                  <a:rPr lang="en-US">
                    <a:noFill/>
                  </a:rPr>
                  <a:t> </a:t>
                </a:r>
              </a:p>
            </p:txBody>
          </p:sp>
        </mc:Fallback>
      </mc:AlternateContent>
      <p:sp>
        <p:nvSpPr>
          <p:cNvPr id="4" name="Rectangle 3"/>
          <p:cNvSpPr/>
          <p:nvPr/>
        </p:nvSpPr>
        <p:spPr>
          <a:xfrm>
            <a:off x="1436914" y="4270573"/>
            <a:ext cx="6498772" cy="923330"/>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latin typeface="Quattrocento Sans"/>
                <a:ea typeface="Quattrocento Sans"/>
                <a:cs typeface="Quattrocento Sans"/>
                <a:sym typeface="Quattrocento Sans"/>
              </a:rPr>
              <a:t>The adjusted multiple coefficient of determination compensates for the number of independent variables in the </a:t>
            </a:r>
            <a:r>
              <a:rPr lang="en-US" sz="1800" dirty="0" smtClean="0">
                <a:latin typeface="Quattrocento Sans"/>
                <a:ea typeface="Quattrocento Sans"/>
                <a:cs typeface="Quattrocento Sans"/>
                <a:sym typeface="Quattrocento Sans"/>
              </a:rPr>
              <a:t>model </a:t>
            </a:r>
            <a:r>
              <a:rPr lang="ko-KR" altLang="en-US" sz="1800" dirty="0" smtClean="0">
                <a:latin typeface="맑은 고딕" panose="020B0503020000020004" pitchFamily="34" charset="-127"/>
                <a:ea typeface="맑은 고딕" panose="020B0503020000020004" pitchFamily="34" charset="-127"/>
                <a:cs typeface="Quattrocento Sans"/>
                <a:sym typeface="Quattrocento Sans"/>
              </a:rPr>
              <a:t>다중결정계수는 독립변수의 숫자에 의해 조정됨</a:t>
            </a:r>
            <a:endParaRPr lang="en-US" sz="18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83502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7" name="Line 17"/>
          <p:cNvSpPr>
            <a:spLocks noChangeShapeType="1"/>
          </p:cNvSpPr>
          <p:nvPr/>
        </p:nvSpPr>
        <p:spPr bwMode="auto">
          <a:xfrm flipV="1">
            <a:off x="2326318" y="2768135"/>
            <a:ext cx="16189" cy="932105"/>
          </a:xfrm>
          <a:prstGeom prst="line">
            <a:avLst/>
          </a:prstGeom>
          <a:noFill/>
          <a:ln w="1905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sz="1050"/>
          </a:p>
        </p:txBody>
      </p:sp>
      <p:sp>
        <p:nvSpPr>
          <p:cNvPr id="3" name="Slide Number Placeholder 2"/>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6574" name="Line 14"/>
          <p:cNvSpPr>
            <a:spLocks noChangeShapeType="1"/>
          </p:cNvSpPr>
          <p:nvPr/>
        </p:nvSpPr>
        <p:spPr bwMode="auto">
          <a:xfrm flipV="1">
            <a:off x="5538881" y="2065105"/>
            <a:ext cx="564531" cy="1"/>
          </a:xfrm>
          <a:prstGeom prst="line">
            <a:avLst/>
          </a:prstGeom>
          <a:noFill/>
          <a:ln w="1905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sz="1050"/>
          </a:p>
        </p:txBody>
      </p:sp>
      <p:sp>
        <p:nvSpPr>
          <p:cNvPr id="66575" name="Line 15"/>
          <p:cNvSpPr>
            <a:spLocks noChangeShapeType="1"/>
          </p:cNvSpPr>
          <p:nvPr/>
        </p:nvSpPr>
        <p:spPr bwMode="auto">
          <a:xfrm flipH="1">
            <a:off x="6807391" y="2293237"/>
            <a:ext cx="24924" cy="1045254"/>
          </a:xfrm>
          <a:prstGeom prst="line">
            <a:avLst/>
          </a:prstGeom>
          <a:noFill/>
          <a:ln w="1905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sz="1050"/>
          </a:p>
        </p:txBody>
      </p:sp>
      <p:sp>
        <p:nvSpPr>
          <p:cNvPr id="66576" name="Line 16"/>
          <p:cNvSpPr>
            <a:spLocks noChangeShapeType="1"/>
          </p:cNvSpPr>
          <p:nvPr/>
        </p:nvSpPr>
        <p:spPr bwMode="auto">
          <a:xfrm flipH="1" flipV="1">
            <a:off x="3887939" y="4232792"/>
            <a:ext cx="729520" cy="0"/>
          </a:xfrm>
          <a:prstGeom prst="line">
            <a:avLst/>
          </a:prstGeom>
          <a:noFill/>
          <a:ln w="1905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sz="1050"/>
          </a:p>
        </p:txBody>
      </p:sp>
      <p:sp>
        <p:nvSpPr>
          <p:cNvPr id="66582" name="Text Box 22"/>
          <p:cNvSpPr txBox="1">
            <a:spLocks noChangeArrowheads="1"/>
          </p:cNvSpPr>
          <p:nvPr/>
        </p:nvSpPr>
        <p:spPr bwMode="auto">
          <a:xfrm>
            <a:off x="1515872" y="1064691"/>
            <a:ext cx="4023009" cy="1703445"/>
          </a:xfrm>
          <a:prstGeom prst="roundRect">
            <a:avLst/>
          </a:prstGeom>
          <a:ln/>
          <a:extLst/>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nSpc>
                <a:spcPct val="110000"/>
              </a:lnSpc>
            </a:pPr>
            <a:r>
              <a:rPr lang="en-US" sz="1050" dirty="0">
                <a:solidFill>
                  <a:srgbClr val="FFFFFF"/>
                </a:solidFill>
                <a:effectLst>
                  <a:outerShdw blurRad="38100" dist="38100" dir="2700000" algn="tl">
                    <a:srgbClr val="000000"/>
                  </a:outerShdw>
                </a:effectLst>
                <a:latin typeface="Book Antiqua" pitchFamily="18" charset="0"/>
              </a:rPr>
              <a:t>Multiple Regression Model</a:t>
            </a:r>
          </a:p>
          <a:p>
            <a:pPr>
              <a:lnSpc>
                <a:spcPct val="110000"/>
              </a:lnSpc>
            </a:pPr>
            <a:r>
              <a:rPr lang="en-US" sz="1800" b="1" i="1" dirty="0">
                <a:solidFill>
                  <a:schemeClr val="tx1"/>
                </a:solidFill>
                <a:latin typeface="Book Antiqua" pitchFamily="18" charset="0"/>
              </a:rPr>
              <a:t>y</a:t>
            </a:r>
            <a:r>
              <a:rPr lang="en-US" sz="1800" b="1" dirty="0">
                <a:solidFill>
                  <a:schemeClr val="tx1"/>
                </a:solidFill>
                <a:latin typeface="Book Antiqua" pitchFamily="18" charset="0"/>
              </a:rPr>
              <a:t> =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0</a:t>
            </a:r>
            <a:r>
              <a:rPr lang="en-US" sz="1800" b="1" dirty="0" smtClean="0">
                <a:solidFill>
                  <a:schemeClr val="tx1"/>
                </a:solidFill>
                <a:latin typeface="Book Antiqua" pitchFamily="18" charset="0"/>
              </a:rPr>
              <a:t> </a:t>
            </a:r>
            <a:r>
              <a:rPr lang="en-US" sz="1800" b="1" dirty="0">
                <a:solidFill>
                  <a:schemeClr val="tx1"/>
                </a:solidFill>
                <a:latin typeface="Book Antiqua" pitchFamily="18" charset="0"/>
              </a:rPr>
              <a:t>+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1 </a:t>
            </a:r>
            <a:r>
              <a:rPr lang="en-US" sz="1800" b="1" baseline="-25000" dirty="0" smtClean="0">
                <a:solidFill>
                  <a:schemeClr val="tx1"/>
                </a:solidFill>
                <a:latin typeface="Book Antiqua" pitchFamily="18" charset="0"/>
              </a:rPr>
              <a:t>1</a:t>
            </a:r>
            <a:r>
              <a:rPr lang="en-US" sz="1800" b="1" i="1" dirty="0" smtClean="0">
                <a:solidFill>
                  <a:schemeClr val="tx1"/>
                </a:solidFill>
                <a:latin typeface="Book Antiqua" pitchFamily="18" charset="0"/>
              </a:rPr>
              <a:t>x</a:t>
            </a:r>
            <a:r>
              <a:rPr lang="en-US" sz="1800" b="1" baseline="-25000" dirty="0" smtClean="0">
                <a:solidFill>
                  <a:schemeClr val="tx1"/>
                </a:solidFill>
                <a:latin typeface="Book Antiqua" pitchFamily="18" charset="0"/>
              </a:rPr>
              <a:t>1 </a:t>
            </a:r>
            <a:r>
              <a:rPr lang="en-US" sz="1800" b="1" dirty="0">
                <a:solidFill>
                  <a:schemeClr val="tx1"/>
                </a:solidFill>
                <a:latin typeface="Book Antiqua" pitchFamily="18" charset="0"/>
              </a:rPr>
              <a:t>+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2 </a:t>
            </a:r>
            <a:r>
              <a:rPr lang="en-US" sz="1800" b="1" baseline="-25000" dirty="0" smtClean="0">
                <a:solidFill>
                  <a:schemeClr val="tx1"/>
                </a:solidFill>
                <a:latin typeface="Book Antiqua" pitchFamily="18" charset="0"/>
              </a:rPr>
              <a:t>2</a:t>
            </a:r>
            <a:r>
              <a:rPr lang="en-US" sz="1800" b="1" i="1" dirty="0" smtClean="0">
                <a:solidFill>
                  <a:schemeClr val="tx1"/>
                </a:solidFill>
                <a:latin typeface="Book Antiqua" pitchFamily="18" charset="0"/>
              </a:rPr>
              <a:t>x</a:t>
            </a:r>
            <a:r>
              <a:rPr lang="en-US" sz="1800" b="1" baseline="-25000" dirty="0" smtClean="0">
                <a:solidFill>
                  <a:schemeClr val="tx1"/>
                </a:solidFill>
                <a:latin typeface="Book Antiqua" pitchFamily="18" charset="0"/>
              </a:rPr>
              <a:t>2 </a:t>
            </a:r>
            <a:r>
              <a:rPr lang="en-US" sz="1800" b="1" dirty="0">
                <a:solidFill>
                  <a:schemeClr val="tx1"/>
                </a:solidFill>
                <a:latin typeface="Book Antiqua" pitchFamily="18" charset="0"/>
              </a:rPr>
              <a:t>+. . .+ </a:t>
            </a:r>
            <a:r>
              <a:rPr lang="en-US" sz="1800" b="1" i="1" dirty="0" err="1">
                <a:solidFill>
                  <a:schemeClr val="tx1"/>
                </a:solidFill>
                <a:latin typeface="Symbol" pitchFamily="18" charset="2"/>
              </a:rPr>
              <a:t>b</a:t>
            </a:r>
            <a:r>
              <a:rPr lang="en-US" sz="1800" b="1" i="1" baseline="-25000" dirty="0" err="1">
                <a:solidFill>
                  <a:schemeClr val="tx1"/>
                </a:solidFill>
                <a:latin typeface="Book Antiqua" pitchFamily="18" charset="0"/>
              </a:rPr>
              <a:t>p</a:t>
            </a:r>
            <a:r>
              <a:rPr lang="en-US" sz="1800" b="1" i="1" baseline="-25000" dirty="0">
                <a:solidFill>
                  <a:schemeClr val="tx1"/>
                </a:solidFill>
                <a:latin typeface="Book Antiqua" pitchFamily="18" charset="0"/>
              </a:rPr>
              <a:t> </a:t>
            </a:r>
            <a:r>
              <a:rPr lang="en-US" sz="1800" b="1" i="1" baseline="-25000" dirty="0" err="1" smtClean="0">
                <a:solidFill>
                  <a:schemeClr val="tx1"/>
                </a:solidFill>
                <a:latin typeface="Book Antiqua" pitchFamily="18" charset="0"/>
              </a:rPr>
              <a:t>p</a:t>
            </a:r>
            <a:r>
              <a:rPr lang="en-US" sz="1800" b="1" i="1" dirty="0" err="1" smtClean="0">
                <a:solidFill>
                  <a:schemeClr val="tx1"/>
                </a:solidFill>
                <a:latin typeface="Book Antiqua" pitchFamily="18" charset="0"/>
              </a:rPr>
              <a:t>x</a:t>
            </a:r>
            <a:r>
              <a:rPr lang="en-US" sz="1800" b="1" i="1" baseline="-25000" dirty="0" err="1" smtClean="0">
                <a:solidFill>
                  <a:schemeClr val="tx1"/>
                </a:solidFill>
                <a:latin typeface="Book Antiqua" pitchFamily="18" charset="0"/>
              </a:rPr>
              <a:t>p</a:t>
            </a:r>
            <a:r>
              <a:rPr lang="en-US" sz="1800" b="1" i="1" dirty="0" smtClean="0">
                <a:solidFill>
                  <a:schemeClr val="tx1"/>
                </a:solidFill>
                <a:latin typeface="Book Antiqua" pitchFamily="18" charset="0"/>
              </a:rPr>
              <a:t> </a:t>
            </a:r>
            <a:r>
              <a:rPr lang="en-US" sz="1800" b="1" i="1" dirty="0">
                <a:solidFill>
                  <a:schemeClr val="tx1"/>
                </a:solidFill>
                <a:latin typeface="Book Antiqua" pitchFamily="18" charset="0"/>
              </a:rPr>
              <a:t>+ </a:t>
            </a:r>
            <a:r>
              <a:rPr lang="en-US" sz="1800" b="1" i="1" dirty="0">
                <a:solidFill>
                  <a:schemeClr val="tx1"/>
                </a:solidFill>
                <a:latin typeface="Symbol" pitchFamily="18" charset="2"/>
              </a:rPr>
              <a:t>e</a:t>
            </a:r>
          </a:p>
          <a:p>
            <a:pPr>
              <a:lnSpc>
                <a:spcPct val="110000"/>
              </a:lnSpc>
            </a:pPr>
            <a:r>
              <a:rPr lang="en-US" sz="1050" dirty="0">
                <a:solidFill>
                  <a:srgbClr val="FFFFFF"/>
                </a:solidFill>
                <a:effectLst>
                  <a:outerShdw blurRad="38100" dist="38100" dir="2700000" algn="tl">
                    <a:srgbClr val="000000"/>
                  </a:outerShdw>
                </a:effectLst>
                <a:latin typeface="Book Antiqua" pitchFamily="18" charset="0"/>
              </a:rPr>
              <a:t>Multiple Regression Equation</a:t>
            </a:r>
          </a:p>
          <a:p>
            <a:pPr>
              <a:lnSpc>
                <a:spcPct val="110000"/>
              </a:lnSpc>
            </a:pPr>
            <a:r>
              <a:rPr lang="en-US" sz="1050" b="1" i="1" dirty="0">
                <a:solidFill>
                  <a:schemeClr val="tx1"/>
                </a:solidFill>
                <a:latin typeface="Book Antiqua" pitchFamily="18" charset="0"/>
              </a:rPr>
              <a:t>E</a:t>
            </a:r>
            <a:r>
              <a:rPr lang="en-US" sz="1050" b="1" dirty="0">
                <a:solidFill>
                  <a:schemeClr val="tx1"/>
                </a:solidFill>
                <a:latin typeface="Book Antiqua" pitchFamily="18" charset="0"/>
              </a:rPr>
              <a:t>(</a:t>
            </a:r>
            <a:r>
              <a:rPr lang="en-US" sz="1050" b="1" i="1" dirty="0">
                <a:solidFill>
                  <a:schemeClr val="tx1"/>
                </a:solidFill>
                <a:latin typeface="Book Antiqua" pitchFamily="18" charset="0"/>
              </a:rPr>
              <a:t>y</a:t>
            </a:r>
            <a:r>
              <a:rPr lang="en-US" sz="1050" b="1" dirty="0">
                <a:solidFill>
                  <a:schemeClr val="tx1"/>
                </a:solidFill>
                <a:latin typeface="Book Antiqua" pitchFamily="18" charset="0"/>
              </a:rPr>
              <a:t>) =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0 </a:t>
            </a:r>
            <a:r>
              <a:rPr lang="en-US" sz="1800" b="1" baseline="-25000" dirty="0" smtClean="0">
                <a:solidFill>
                  <a:schemeClr val="tx1"/>
                </a:solidFill>
                <a:latin typeface="Book Antiqua" pitchFamily="18" charset="0"/>
              </a:rPr>
              <a:t>0</a:t>
            </a:r>
            <a:r>
              <a:rPr lang="en-US" sz="1800" b="1" dirty="0" smtClean="0">
                <a:solidFill>
                  <a:schemeClr val="tx1"/>
                </a:solidFill>
                <a:latin typeface="Book Antiqua" pitchFamily="18" charset="0"/>
              </a:rPr>
              <a:t> </a:t>
            </a:r>
            <a:r>
              <a:rPr lang="en-US" sz="1800" b="1" dirty="0">
                <a:solidFill>
                  <a:schemeClr val="tx1"/>
                </a:solidFill>
                <a:latin typeface="Book Antiqua" pitchFamily="18" charset="0"/>
              </a:rPr>
              <a:t>+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1 </a:t>
            </a:r>
            <a:r>
              <a:rPr lang="en-US" sz="1800" b="1" baseline="-25000" dirty="0" smtClean="0">
                <a:solidFill>
                  <a:schemeClr val="tx1"/>
                </a:solidFill>
                <a:latin typeface="Book Antiqua" pitchFamily="18" charset="0"/>
              </a:rPr>
              <a:t>1</a:t>
            </a:r>
            <a:r>
              <a:rPr lang="en-US" sz="1800" b="1" i="1" dirty="0" smtClean="0">
                <a:solidFill>
                  <a:schemeClr val="tx1"/>
                </a:solidFill>
                <a:latin typeface="Book Antiqua" pitchFamily="18" charset="0"/>
              </a:rPr>
              <a:t>x</a:t>
            </a:r>
            <a:r>
              <a:rPr lang="en-US" sz="1800" b="1" baseline="-25000" dirty="0" smtClean="0">
                <a:solidFill>
                  <a:schemeClr val="tx1"/>
                </a:solidFill>
                <a:latin typeface="Book Antiqua" pitchFamily="18" charset="0"/>
              </a:rPr>
              <a:t>1 </a:t>
            </a:r>
            <a:r>
              <a:rPr lang="en-US" sz="1800" b="1" dirty="0">
                <a:solidFill>
                  <a:schemeClr val="tx1"/>
                </a:solidFill>
                <a:latin typeface="Book Antiqua" pitchFamily="18" charset="0"/>
              </a:rPr>
              <a:t>+ </a:t>
            </a:r>
            <a:r>
              <a:rPr lang="en-US" sz="1800" b="1" i="1" dirty="0">
                <a:solidFill>
                  <a:schemeClr val="tx1"/>
                </a:solidFill>
                <a:latin typeface="Symbol" pitchFamily="18" charset="2"/>
              </a:rPr>
              <a:t>b</a:t>
            </a:r>
            <a:r>
              <a:rPr lang="en-US" sz="1800" b="1" baseline="-25000" dirty="0">
                <a:solidFill>
                  <a:schemeClr val="tx1"/>
                </a:solidFill>
                <a:latin typeface="Book Antiqua" pitchFamily="18" charset="0"/>
              </a:rPr>
              <a:t>2 </a:t>
            </a:r>
            <a:r>
              <a:rPr lang="en-US" sz="1800" b="1" baseline="-25000" dirty="0" smtClean="0">
                <a:solidFill>
                  <a:schemeClr val="tx1"/>
                </a:solidFill>
                <a:latin typeface="Book Antiqua" pitchFamily="18" charset="0"/>
              </a:rPr>
              <a:t>2</a:t>
            </a:r>
            <a:r>
              <a:rPr lang="en-US" sz="1800" b="1" i="1" dirty="0" smtClean="0">
                <a:solidFill>
                  <a:schemeClr val="tx1"/>
                </a:solidFill>
                <a:latin typeface="Book Antiqua" pitchFamily="18" charset="0"/>
              </a:rPr>
              <a:t>x</a:t>
            </a:r>
            <a:r>
              <a:rPr lang="en-US" sz="1800" b="1" baseline="-25000" dirty="0" smtClean="0">
                <a:solidFill>
                  <a:schemeClr val="tx1"/>
                </a:solidFill>
                <a:latin typeface="Book Antiqua" pitchFamily="18" charset="0"/>
              </a:rPr>
              <a:t>2 </a:t>
            </a:r>
            <a:r>
              <a:rPr lang="en-US" sz="1800" b="1" dirty="0">
                <a:solidFill>
                  <a:schemeClr val="tx1"/>
                </a:solidFill>
                <a:latin typeface="Book Antiqua" pitchFamily="18" charset="0"/>
              </a:rPr>
              <a:t>+. . .+ </a:t>
            </a:r>
            <a:r>
              <a:rPr lang="en-US" sz="1800" b="1" i="1" dirty="0" err="1">
                <a:solidFill>
                  <a:schemeClr val="tx1"/>
                </a:solidFill>
                <a:latin typeface="Symbol" pitchFamily="18" charset="2"/>
              </a:rPr>
              <a:t>b</a:t>
            </a:r>
            <a:r>
              <a:rPr lang="en-US" sz="1800" b="1" i="1" baseline="-25000" dirty="0" err="1">
                <a:solidFill>
                  <a:schemeClr val="tx1"/>
                </a:solidFill>
                <a:latin typeface="Book Antiqua" pitchFamily="18" charset="0"/>
              </a:rPr>
              <a:t>p</a:t>
            </a:r>
            <a:r>
              <a:rPr lang="en-US" sz="1800" b="1" i="1" baseline="-25000" dirty="0">
                <a:solidFill>
                  <a:schemeClr val="tx1"/>
                </a:solidFill>
                <a:latin typeface="Book Antiqua" pitchFamily="18" charset="0"/>
              </a:rPr>
              <a:t> </a:t>
            </a:r>
            <a:r>
              <a:rPr lang="en-US" sz="1800" b="1" i="1" baseline="-25000" dirty="0" err="1" smtClean="0">
                <a:solidFill>
                  <a:schemeClr val="tx1"/>
                </a:solidFill>
                <a:latin typeface="Book Antiqua" pitchFamily="18" charset="0"/>
              </a:rPr>
              <a:t>p</a:t>
            </a:r>
            <a:r>
              <a:rPr lang="en-US" sz="1800" b="1" i="1" dirty="0" err="1" smtClean="0">
                <a:solidFill>
                  <a:schemeClr val="tx1"/>
                </a:solidFill>
                <a:latin typeface="Book Antiqua" pitchFamily="18" charset="0"/>
              </a:rPr>
              <a:t>x</a:t>
            </a:r>
            <a:r>
              <a:rPr lang="en-US" sz="1800" b="1" i="1" baseline="-25000" dirty="0" err="1" smtClean="0">
                <a:solidFill>
                  <a:schemeClr val="tx1"/>
                </a:solidFill>
                <a:latin typeface="Book Antiqua" pitchFamily="18" charset="0"/>
              </a:rPr>
              <a:t>p</a:t>
            </a:r>
            <a:r>
              <a:rPr lang="en-US" sz="1800" b="1" i="1" dirty="0" smtClean="0">
                <a:solidFill>
                  <a:schemeClr val="tx1"/>
                </a:solidFill>
                <a:latin typeface="Book Antiqua" pitchFamily="18" charset="0"/>
              </a:rPr>
              <a:t> </a:t>
            </a:r>
            <a:endParaRPr lang="en-US" sz="1050" b="1" dirty="0">
              <a:solidFill>
                <a:schemeClr val="tx1"/>
              </a:solidFill>
              <a:latin typeface="Book Antiqua" pitchFamily="18" charset="0"/>
            </a:endParaRPr>
          </a:p>
          <a:p>
            <a:pPr>
              <a:lnSpc>
                <a:spcPct val="110000"/>
              </a:lnSpc>
            </a:pPr>
            <a:r>
              <a:rPr lang="en-US" sz="1050" dirty="0">
                <a:solidFill>
                  <a:srgbClr val="FFFFFF"/>
                </a:solidFill>
                <a:effectLst>
                  <a:outerShdw blurRad="38100" dist="38100" dir="2700000" algn="tl">
                    <a:srgbClr val="000000"/>
                  </a:outerShdw>
                </a:effectLst>
                <a:latin typeface="Book Antiqua" pitchFamily="18" charset="0"/>
              </a:rPr>
              <a:t>Unknown parameters are</a:t>
            </a:r>
          </a:p>
          <a:p>
            <a:pPr>
              <a:lnSpc>
                <a:spcPct val="110000"/>
              </a:lnSpc>
            </a:pPr>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0</a:t>
            </a:r>
            <a:r>
              <a:rPr lang="en-US" sz="1800" dirty="0">
                <a:solidFill>
                  <a:srgbClr val="FFFFFF"/>
                </a:solidFill>
                <a:effectLst>
                  <a:outerShdw blurRad="38100" dist="38100" dir="2700000" algn="tl">
                    <a:srgbClr val="000000"/>
                  </a:outerShdw>
                </a:effectLst>
                <a:latin typeface="Book Antiqua" pitchFamily="18" charset="0"/>
              </a:rPr>
              <a:t>, </a:t>
            </a:r>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1</a:t>
            </a:r>
            <a:r>
              <a:rPr lang="en-US" sz="1800" dirty="0">
                <a:solidFill>
                  <a:srgbClr val="FFFFFF"/>
                </a:solidFill>
                <a:effectLst>
                  <a:outerShdw blurRad="38100" dist="38100" dir="2700000" algn="tl">
                    <a:srgbClr val="000000"/>
                  </a:outerShdw>
                </a:effectLst>
                <a:latin typeface="Book Antiqua" pitchFamily="18" charset="0"/>
              </a:rPr>
              <a:t>, </a:t>
            </a:r>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2</a:t>
            </a:r>
            <a:r>
              <a:rPr lang="en-US" sz="1800" dirty="0">
                <a:solidFill>
                  <a:srgbClr val="FFFFFF"/>
                </a:solidFill>
                <a:effectLst>
                  <a:outerShdw blurRad="38100" dist="38100" dir="2700000" algn="tl">
                    <a:srgbClr val="000000"/>
                  </a:outerShdw>
                </a:effectLst>
                <a:latin typeface="Book Antiqua" pitchFamily="18" charset="0"/>
              </a:rPr>
              <a:t>, . . . , </a:t>
            </a:r>
            <a:r>
              <a:rPr lang="en-US" sz="1800" i="1" dirty="0" err="1">
                <a:solidFill>
                  <a:srgbClr val="FFFFFF"/>
                </a:solidFill>
                <a:effectLst>
                  <a:outerShdw blurRad="38100" dist="38100" dir="2700000" algn="tl">
                    <a:srgbClr val="000000"/>
                  </a:outerShdw>
                </a:effectLst>
                <a:latin typeface="Symbol" pitchFamily="18" charset="2"/>
              </a:rPr>
              <a:t>b</a:t>
            </a:r>
            <a:r>
              <a:rPr lang="en-US" sz="1800" i="1" baseline="-25000" dirty="0" err="1">
                <a:solidFill>
                  <a:srgbClr val="FFFFFF"/>
                </a:solidFill>
                <a:effectLst>
                  <a:outerShdw blurRad="38100" dist="38100" dir="2700000" algn="tl">
                    <a:srgbClr val="000000"/>
                  </a:outerShdw>
                </a:effectLst>
                <a:latin typeface="Book Antiqua" pitchFamily="18" charset="0"/>
              </a:rPr>
              <a:t>p</a:t>
            </a:r>
            <a:endParaRPr lang="en-US" sz="1050" dirty="0">
              <a:effectLst>
                <a:outerShdw blurRad="38100" dist="38100" dir="2700000" algn="tl">
                  <a:srgbClr val="000000"/>
                </a:outerShdw>
              </a:effectLst>
              <a:latin typeface="Book Antiqua" pitchFamily="18" charset="0"/>
            </a:endParaRPr>
          </a:p>
        </p:txBody>
      </p:sp>
      <p:sp>
        <p:nvSpPr>
          <p:cNvPr id="66583" name="Text Box 23"/>
          <p:cNvSpPr txBox="1">
            <a:spLocks noChangeArrowheads="1"/>
          </p:cNvSpPr>
          <p:nvPr/>
        </p:nvSpPr>
        <p:spPr bwMode="auto">
          <a:xfrm>
            <a:off x="6103413" y="1478545"/>
            <a:ext cx="1131659" cy="814691"/>
          </a:xfrm>
          <a:prstGeom prst="roundRect">
            <a:avLst/>
          </a:prstGeom>
          <a:ln/>
          <a:extLst/>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pPr>
              <a:lnSpc>
                <a:spcPct val="90000"/>
              </a:lnSpc>
            </a:pPr>
            <a:r>
              <a:rPr lang="en-US" sz="1050" u="sng" dirty="0">
                <a:effectLst>
                  <a:outerShdw blurRad="38100" dist="38100" dir="2700000" algn="tl">
                    <a:srgbClr val="000000"/>
                  </a:outerShdw>
                </a:effectLst>
                <a:latin typeface="Book Antiqua" pitchFamily="18" charset="0"/>
              </a:rPr>
              <a:t>Sample Data:</a:t>
            </a:r>
          </a:p>
          <a:p>
            <a:pPr>
              <a:lnSpc>
                <a:spcPct val="90000"/>
              </a:lnSpc>
            </a:pPr>
            <a:r>
              <a:rPr lang="en-US" sz="1050" i="1" dirty="0">
                <a:effectLst>
                  <a:outerShdw blurRad="38100" dist="38100" dir="2700000" algn="tl">
                    <a:srgbClr val="000000"/>
                  </a:outerShdw>
                </a:effectLst>
                <a:latin typeface="Book Antiqua" pitchFamily="18" charset="0"/>
              </a:rPr>
              <a:t>x</a:t>
            </a:r>
            <a:r>
              <a:rPr lang="en-US" sz="1050" baseline="-25000" dirty="0">
                <a:effectLst>
                  <a:outerShdw blurRad="38100" dist="38100" dir="2700000" algn="tl">
                    <a:srgbClr val="000000"/>
                  </a:outerShdw>
                </a:effectLst>
                <a:latin typeface="Book Antiqua" pitchFamily="18" charset="0"/>
              </a:rPr>
              <a:t>1</a:t>
            </a:r>
            <a:r>
              <a:rPr lang="en-US" sz="1050" i="1" dirty="0">
                <a:effectLst>
                  <a:outerShdw blurRad="38100" dist="38100" dir="2700000" algn="tl">
                    <a:srgbClr val="000000"/>
                  </a:outerShdw>
                </a:effectLst>
                <a:latin typeface="Book Antiqua" pitchFamily="18" charset="0"/>
              </a:rPr>
              <a:t>  x</a:t>
            </a:r>
            <a:r>
              <a:rPr lang="en-US" sz="1050" baseline="-25000" dirty="0">
                <a:effectLst>
                  <a:outerShdw blurRad="38100" dist="38100" dir="2700000" algn="tl">
                    <a:srgbClr val="000000"/>
                  </a:outerShdw>
                </a:effectLst>
                <a:latin typeface="Book Antiqua" pitchFamily="18" charset="0"/>
              </a:rPr>
              <a:t>2</a:t>
            </a:r>
            <a:r>
              <a:rPr lang="en-US" sz="1050" i="1" dirty="0">
                <a:effectLst>
                  <a:outerShdw blurRad="38100" dist="38100" dir="2700000" algn="tl">
                    <a:srgbClr val="000000"/>
                  </a:outerShdw>
                </a:effectLst>
                <a:latin typeface="Book Antiqua" pitchFamily="18" charset="0"/>
              </a:rPr>
              <a:t>  . . .  </a:t>
            </a:r>
            <a:r>
              <a:rPr lang="en-US" sz="1050" i="1" dirty="0" err="1">
                <a:effectLst>
                  <a:outerShdw blurRad="38100" dist="38100" dir="2700000" algn="tl">
                    <a:srgbClr val="000000"/>
                  </a:outerShdw>
                </a:effectLst>
                <a:latin typeface="Book Antiqua" pitchFamily="18" charset="0"/>
              </a:rPr>
              <a:t>x</a:t>
            </a:r>
            <a:r>
              <a:rPr lang="en-US" sz="1050" i="1" baseline="-25000" dirty="0" err="1">
                <a:effectLst>
                  <a:outerShdw blurRad="38100" dist="38100" dir="2700000" algn="tl">
                    <a:srgbClr val="000000"/>
                  </a:outerShdw>
                </a:effectLst>
                <a:latin typeface="Book Antiqua" pitchFamily="18" charset="0"/>
              </a:rPr>
              <a:t>p</a:t>
            </a:r>
            <a:r>
              <a:rPr lang="en-US" sz="1050" i="1" dirty="0">
                <a:effectLst>
                  <a:outerShdw blurRad="38100" dist="38100" dir="2700000" algn="tl">
                    <a:srgbClr val="000000"/>
                  </a:outerShdw>
                </a:effectLst>
                <a:latin typeface="Book Antiqua" pitchFamily="18" charset="0"/>
              </a:rPr>
              <a:t>   y</a:t>
            </a:r>
          </a:p>
          <a:p>
            <a:pPr>
              <a:lnSpc>
                <a:spcPct val="90000"/>
              </a:lnSpc>
            </a:pPr>
            <a:endParaRPr lang="en-US" sz="450" i="1" dirty="0">
              <a:effectLst>
                <a:outerShdw blurRad="38100" dist="38100" dir="2700000" algn="tl">
                  <a:srgbClr val="000000"/>
                </a:outerShdw>
              </a:effectLst>
              <a:latin typeface="Book Antiqua" pitchFamily="18" charset="0"/>
            </a:endParaRPr>
          </a:p>
          <a:p>
            <a:pPr>
              <a:lnSpc>
                <a:spcPct val="90000"/>
              </a:lnSpc>
            </a:pPr>
            <a:r>
              <a:rPr lang="en-US" sz="1050" b="1" i="1" dirty="0">
                <a:effectLst>
                  <a:outerShdw blurRad="38100" dist="38100" dir="2700000" algn="tl">
                    <a:srgbClr val="000000"/>
                  </a:outerShdw>
                </a:effectLst>
                <a:latin typeface="Book Antiqua" pitchFamily="18" charset="0"/>
              </a:rPr>
              <a:t>.     .          .     .</a:t>
            </a:r>
          </a:p>
          <a:p>
            <a:pPr>
              <a:lnSpc>
                <a:spcPct val="90000"/>
              </a:lnSpc>
            </a:pPr>
            <a:r>
              <a:rPr lang="en-US" sz="1050" b="1" i="1" dirty="0">
                <a:effectLst>
                  <a:outerShdw blurRad="38100" dist="38100" dir="2700000" algn="tl">
                    <a:srgbClr val="000000"/>
                  </a:outerShdw>
                </a:effectLst>
                <a:latin typeface="Book Antiqua" pitchFamily="18" charset="0"/>
              </a:rPr>
              <a:t>.     .          .     . </a:t>
            </a:r>
            <a:endParaRPr lang="en-US" sz="1050" dirty="0">
              <a:effectLst>
                <a:outerShdw blurRad="38100" dist="38100" dir="2700000" algn="tl">
                  <a:srgbClr val="000000"/>
                </a:outerShdw>
              </a:effectLst>
              <a:latin typeface="Book Antiqua" pitchFamily="18" charset="0"/>
            </a:endParaRPr>
          </a:p>
        </p:txBody>
      </p:sp>
      <p:sp>
        <p:nvSpPr>
          <p:cNvPr id="66587" name="Text Box 27"/>
          <p:cNvSpPr txBox="1">
            <a:spLocks noChangeArrowheads="1"/>
          </p:cNvSpPr>
          <p:nvPr/>
        </p:nvSpPr>
        <p:spPr bwMode="auto">
          <a:xfrm>
            <a:off x="1361475" y="3700241"/>
            <a:ext cx="2526465" cy="893862"/>
          </a:xfrm>
          <a:prstGeom prst="roundRect">
            <a:avLst/>
          </a:prstGeom>
          <a:solidFill>
            <a:schemeClr val="accent3">
              <a:lumMod val="75000"/>
            </a:schemeClr>
          </a:solidFill>
          <a:ln/>
          <a:extLst/>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n-US" sz="1800" i="1" dirty="0">
                <a:effectLst>
                  <a:outerShdw blurRad="38100" dist="38100" dir="2700000" algn="tl">
                    <a:srgbClr val="000000"/>
                  </a:outerShdw>
                </a:effectLst>
                <a:latin typeface="Book Antiqua" pitchFamily="18" charset="0"/>
              </a:rPr>
              <a:t>b</a:t>
            </a:r>
            <a:r>
              <a:rPr lang="en-US" sz="1800" baseline="-25000" dirty="0">
                <a:effectLst>
                  <a:outerShdw blurRad="38100" dist="38100" dir="2700000" algn="tl">
                    <a:srgbClr val="000000"/>
                  </a:outerShdw>
                </a:effectLst>
                <a:latin typeface="Book Antiqua" pitchFamily="18" charset="0"/>
              </a:rPr>
              <a:t>0</a:t>
            </a:r>
            <a:r>
              <a:rPr lang="en-US" sz="1800" dirty="0">
                <a:effectLst>
                  <a:outerShdw blurRad="38100" dist="38100" dir="2700000" algn="tl">
                    <a:srgbClr val="000000"/>
                  </a:outerShdw>
                </a:effectLst>
                <a:latin typeface="Book Antiqua" pitchFamily="18" charset="0"/>
              </a:rPr>
              <a:t>, </a:t>
            </a:r>
            <a:r>
              <a:rPr lang="en-US" sz="1800" i="1" dirty="0">
                <a:effectLst>
                  <a:outerShdw blurRad="38100" dist="38100" dir="2700000" algn="tl">
                    <a:srgbClr val="000000"/>
                  </a:outerShdw>
                </a:effectLst>
                <a:latin typeface="Book Antiqua" pitchFamily="18" charset="0"/>
              </a:rPr>
              <a:t>b</a:t>
            </a:r>
            <a:r>
              <a:rPr lang="en-US" sz="1800" baseline="-25000" dirty="0">
                <a:effectLst>
                  <a:outerShdw blurRad="38100" dist="38100" dir="2700000" algn="tl">
                    <a:srgbClr val="000000"/>
                  </a:outerShdw>
                </a:effectLst>
                <a:latin typeface="Book Antiqua" pitchFamily="18" charset="0"/>
              </a:rPr>
              <a:t>1</a:t>
            </a:r>
            <a:r>
              <a:rPr lang="en-US" sz="1800" dirty="0">
                <a:effectLst>
                  <a:outerShdw blurRad="38100" dist="38100" dir="2700000" algn="tl">
                    <a:srgbClr val="000000"/>
                  </a:outerShdw>
                </a:effectLst>
                <a:latin typeface="Book Antiqua" pitchFamily="18" charset="0"/>
              </a:rPr>
              <a:t>, </a:t>
            </a:r>
            <a:r>
              <a:rPr lang="en-US" sz="1800" i="1" dirty="0">
                <a:effectLst>
                  <a:outerShdw blurRad="38100" dist="38100" dir="2700000" algn="tl">
                    <a:srgbClr val="000000"/>
                  </a:outerShdw>
                </a:effectLst>
                <a:latin typeface="Book Antiqua" pitchFamily="18" charset="0"/>
              </a:rPr>
              <a:t>b</a:t>
            </a:r>
            <a:r>
              <a:rPr lang="en-US" sz="1800" baseline="-25000" dirty="0">
                <a:effectLst>
                  <a:outerShdw blurRad="38100" dist="38100" dir="2700000" algn="tl">
                    <a:srgbClr val="000000"/>
                  </a:outerShdw>
                </a:effectLst>
                <a:latin typeface="Book Antiqua" pitchFamily="18" charset="0"/>
              </a:rPr>
              <a:t>2</a:t>
            </a:r>
            <a:r>
              <a:rPr lang="en-US" sz="1800" i="1" dirty="0">
                <a:effectLst>
                  <a:outerShdw blurRad="38100" dist="38100" dir="2700000" algn="tl">
                    <a:srgbClr val="000000"/>
                  </a:outerShdw>
                </a:effectLst>
                <a:latin typeface="Book Antiqua" pitchFamily="18" charset="0"/>
              </a:rPr>
              <a:t>, </a:t>
            </a:r>
            <a:r>
              <a:rPr lang="en-US" sz="1800" dirty="0">
                <a:effectLst>
                  <a:outerShdw blurRad="38100" dist="38100" dir="2700000" algn="tl">
                    <a:srgbClr val="000000"/>
                  </a:outerShdw>
                </a:effectLst>
                <a:latin typeface="Book Antiqua" pitchFamily="18" charset="0"/>
              </a:rPr>
              <a:t>. . . , </a:t>
            </a:r>
            <a:r>
              <a:rPr lang="en-US" sz="1800" i="1" dirty="0" err="1">
                <a:effectLst>
                  <a:outerShdw blurRad="38100" dist="38100" dir="2700000" algn="tl">
                    <a:srgbClr val="000000"/>
                  </a:outerShdw>
                </a:effectLst>
                <a:latin typeface="Book Antiqua" pitchFamily="18" charset="0"/>
              </a:rPr>
              <a:t>b</a:t>
            </a:r>
            <a:r>
              <a:rPr lang="en-US" sz="1800" i="1" baseline="-25000" dirty="0" err="1">
                <a:effectLst>
                  <a:outerShdw blurRad="38100" dist="38100" dir="2700000" algn="tl">
                    <a:srgbClr val="000000"/>
                  </a:outerShdw>
                </a:effectLst>
                <a:latin typeface="Book Antiqua" pitchFamily="18" charset="0"/>
              </a:rPr>
              <a:t>p</a:t>
            </a:r>
            <a:endParaRPr lang="en-US" sz="1050" dirty="0">
              <a:effectLst>
                <a:outerShdw blurRad="38100" dist="38100" dir="2700000" algn="tl">
                  <a:srgbClr val="000000"/>
                </a:outerShdw>
              </a:effectLst>
              <a:latin typeface="Book Antiqua" pitchFamily="18" charset="0"/>
            </a:endParaRPr>
          </a:p>
          <a:p>
            <a:r>
              <a:rPr lang="en-US" sz="1050" dirty="0">
                <a:effectLst>
                  <a:outerShdw blurRad="38100" dist="38100" dir="2700000" algn="tl">
                    <a:srgbClr val="000000"/>
                  </a:outerShdw>
                </a:effectLst>
                <a:latin typeface="Book Antiqua" pitchFamily="18" charset="0"/>
              </a:rPr>
              <a:t>provide estimates of</a:t>
            </a:r>
          </a:p>
          <a:p>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0</a:t>
            </a:r>
            <a:r>
              <a:rPr lang="en-US" sz="1800" dirty="0">
                <a:solidFill>
                  <a:srgbClr val="FFFFFF"/>
                </a:solidFill>
                <a:effectLst>
                  <a:outerShdw blurRad="38100" dist="38100" dir="2700000" algn="tl">
                    <a:srgbClr val="000000"/>
                  </a:outerShdw>
                </a:effectLst>
                <a:latin typeface="Book Antiqua" pitchFamily="18" charset="0"/>
              </a:rPr>
              <a:t>, </a:t>
            </a:r>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1</a:t>
            </a:r>
            <a:r>
              <a:rPr lang="en-US" sz="1800" dirty="0">
                <a:solidFill>
                  <a:srgbClr val="FFFFFF"/>
                </a:solidFill>
                <a:effectLst>
                  <a:outerShdw blurRad="38100" dist="38100" dir="2700000" algn="tl">
                    <a:srgbClr val="000000"/>
                  </a:outerShdw>
                </a:effectLst>
                <a:latin typeface="Book Antiqua" pitchFamily="18" charset="0"/>
              </a:rPr>
              <a:t>, </a:t>
            </a:r>
            <a:r>
              <a:rPr lang="en-US" sz="1800" i="1" dirty="0">
                <a:solidFill>
                  <a:srgbClr val="FFFFFF"/>
                </a:solidFill>
                <a:effectLst>
                  <a:outerShdw blurRad="38100" dist="38100" dir="2700000" algn="tl">
                    <a:srgbClr val="000000"/>
                  </a:outerShdw>
                </a:effectLst>
                <a:latin typeface="Symbol" pitchFamily="18" charset="2"/>
              </a:rPr>
              <a:t>b</a:t>
            </a:r>
            <a:r>
              <a:rPr lang="en-US" sz="1800" baseline="-25000" dirty="0">
                <a:solidFill>
                  <a:srgbClr val="FFFFFF"/>
                </a:solidFill>
                <a:effectLst>
                  <a:outerShdw blurRad="38100" dist="38100" dir="2700000" algn="tl">
                    <a:srgbClr val="000000"/>
                  </a:outerShdw>
                </a:effectLst>
                <a:latin typeface="Book Antiqua" pitchFamily="18" charset="0"/>
              </a:rPr>
              <a:t>2</a:t>
            </a:r>
            <a:r>
              <a:rPr lang="en-US" sz="1800" dirty="0">
                <a:solidFill>
                  <a:srgbClr val="FFFFFF"/>
                </a:solidFill>
                <a:effectLst>
                  <a:outerShdw blurRad="38100" dist="38100" dir="2700000" algn="tl">
                    <a:srgbClr val="000000"/>
                  </a:outerShdw>
                </a:effectLst>
                <a:latin typeface="Book Antiqua" pitchFamily="18" charset="0"/>
              </a:rPr>
              <a:t>, . . . , </a:t>
            </a:r>
            <a:r>
              <a:rPr lang="en-US" sz="1800" i="1" dirty="0" err="1">
                <a:solidFill>
                  <a:srgbClr val="FFFFFF"/>
                </a:solidFill>
                <a:effectLst>
                  <a:outerShdw blurRad="38100" dist="38100" dir="2700000" algn="tl">
                    <a:srgbClr val="000000"/>
                  </a:outerShdw>
                </a:effectLst>
                <a:latin typeface="Symbol" pitchFamily="18" charset="2"/>
              </a:rPr>
              <a:t>b</a:t>
            </a:r>
            <a:r>
              <a:rPr lang="en-US" sz="1800" i="1" baseline="-25000" dirty="0" err="1">
                <a:solidFill>
                  <a:srgbClr val="FFFFFF"/>
                </a:solidFill>
                <a:effectLst>
                  <a:outerShdw blurRad="38100" dist="38100" dir="2700000" algn="tl">
                    <a:srgbClr val="000000"/>
                  </a:outerShdw>
                </a:effectLst>
                <a:latin typeface="Book Antiqua" pitchFamily="18" charset="0"/>
              </a:rPr>
              <a:t>p</a:t>
            </a:r>
            <a:endParaRPr lang="en-US" sz="1050" dirty="0">
              <a:effectLst>
                <a:outerShdw blurRad="38100" dist="38100" dir="2700000" algn="tl">
                  <a:srgbClr val="000000"/>
                </a:outerShdw>
              </a:effectLst>
              <a:latin typeface="Book Antiqua" pitchFamily="18" charset="0"/>
            </a:endParaRPr>
          </a:p>
        </p:txBody>
      </p:sp>
      <p:grpSp>
        <p:nvGrpSpPr>
          <p:cNvPr id="2" name="Group 1"/>
          <p:cNvGrpSpPr/>
          <p:nvPr/>
        </p:nvGrpSpPr>
        <p:grpSpPr>
          <a:xfrm>
            <a:off x="4617461" y="3338488"/>
            <a:ext cx="3239666" cy="1660029"/>
            <a:chOff x="4491288" y="4095750"/>
            <a:chExt cx="4319554" cy="2213372"/>
          </a:xfrm>
        </p:grpSpPr>
        <p:sp>
          <p:nvSpPr>
            <p:cNvPr id="66585" name="Text Box 25"/>
            <p:cNvSpPr txBox="1">
              <a:spLocks noChangeArrowheads="1"/>
            </p:cNvSpPr>
            <p:nvPr/>
          </p:nvSpPr>
          <p:spPr bwMode="auto">
            <a:xfrm>
              <a:off x="4491288" y="4095750"/>
              <a:ext cx="4207300" cy="2213372"/>
            </a:xfrm>
            <a:prstGeom prst="round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1050" dirty="0">
                  <a:effectLst>
                    <a:outerShdw blurRad="38100" dist="38100" dir="2700000" algn="tl">
                      <a:srgbClr val="000000"/>
                    </a:outerShdw>
                  </a:effectLst>
                  <a:latin typeface="Book Antiqua" pitchFamily="18" charset="0"/>
                </a:rPr>
                <a:t>Estimated Multiple</a:t>
              </a:r>
            </a:p>
            <a:p>
              <a:r>
                <a:rPr lang="en-US" sz="1050" dirty="0">
                  <a:effectLst>
                    <a:outerShdw blurRad="38100" dist="38100" dir="2700000" algn="tl">
                      <a:srgbClr val="000000"/>
                    </a:outerShdw>
                  </a:effectLst>
                  <a:latin typeface="Book Antiqua" pitchFamily="18" charset="0"/>
                </a:rPr>
                <a:t>Regression Equation</a:t>
              </a:r>
            </a:p>
            <a:p>
              <a:r>
                <a:rPr lang="en-US" sz="2400" i="1" dirty="0">
                  <a:effectLst>
                    <a:outerShdw blurRad="38100" dist="38100" dir="2700000" algn="tl">
                      <a:srgbClr val="000000"/>
                    </a:outerShdw>
                  </a:effectLst>
                  <a:latin typeface="Book Antiqua" pitchFamily="18" charset="0"/>
                </a:rPr>
                <a:t> </a:t>
              </a:r>
              <a:endParaRPr lang="en-US" sz="2400" dirty="0">
                <a:effectLst>
                  <a:outerShdw blurRad="38100" dist="38100" dir="2700000" algn="tl">
                    <a:srgbClr val="000000"/>
                  </a:outerShdw>
                </a:effectLst>
                <a:latin typeface="Book Antiqua" pitchFamily="18" charset="0"/>
              </a:endParaRPr>
            </a:p>
            <a:p>
              <a:r>
                <a:rPr lang="en-US" sz="1800" dirty="0">
                  <a:effectLst>
                    <a:outerShdw blurRad="38100" dist="38100" dir="2700000" algn="tl">
                      <a:srgbClr val="000000"/>
                    </a:outerShdw>
                  </a:effectLst>
                  <a:latin typeface="Book Antiqua" pitchFamily="18" charset="0"/>
                </a:rPr>
                <a:t>Sample statistics are</a:t>
              </a:r>
            </a:p>
            <a:p>
              <a:r>
                <a:rPr lang="en-US" sz="1800" i="1" dirty="0">
                  <a:effectLst>
                    <a:outerShdw blurRad="38100" dist="38100" dir="2700000" algn="tl">
                      <a:srgbClr val="000000"/>
                    </a:outerShdw>
                  </a:effectLst>
                  <a:latin typeface="Book Antiqua" pitchFamily="18" charset="0"/>
                </a:rPr>
                <a:t> b</a:t>
              </a:r>
              <a:r>
                <a:rPr lang="en-US" sz="1800" baseline="-25000" dirty="0">
                  <a:effectLst>
                    <a:outerShdw blurRad="38100" dist="38100" dir="2700000" algn="tl">
                      <a:srgbClr val="000000"/>
                    </a:outerShdw>
                  </a:effectLst>
                  <a:latin typeface="Book Antiqua" pitchFamily="18" charset="0"/>
                </a:rPr>
                <a:t>0</a:t>
              </a:r>
              <a:r>
                <a:rPr lang="en-US" sz="1800" dirty="0">
                  <a:effectLst>
                    <a:outerShdw blurRad="38100" dist="38100" dir="2700000" algn="tl">
                      <a:srgbClr val="000000"/>
                    </a:outerShdw>
                  </a:effectLst>
                  <a:latin typeface="Book Antiqua" pitchFamily="18" charset="0"/>
                </a:rPr>
                <a:t>, </a:t>
              </a:r>
              <a:r>
                <a:rPr lang="en-US" sz="1800" i="1" dirty="0">
                  <a:effectLst>
                    <a:outerShdw blurRad="38100" dist="38100" dir="2700000" algn="tl">
                      <a:srgbClr val="000000"/>
                    </a:outerShdw>
                  </a:effectLst>
                  <a:latin typeface="Book Antiqua" pitchFamily="18" charset="0"/>
                </a:rPr>
                <a:t>b</a:t>
              </a:r>
              <a:r>
                <a:rPr lang="en-US" sz="1800" baseline="-25000" dirty="0">
                  <a:effectLst>
                    <a:outerShdw blurRad="38100" dist="38100" dir="2700000" algn="tl">
                      <a:srgbClr val="000000"/>
                    </a:outerShdw>
                  </a:effectLst>
                  <a:latin typeface="Book Antiqua" pitchFamily="18" charset="0"/>
                </a:rPr>
                <a:t>1</a:t>
              </a:r>
              <a:r>
                <a:rPr lang="en-US" sz="1800" dirty="0">
                  <a:effectLst>
                    <a:outerShdw blurRad="38100" dist="38100" dir="2700000" algn="tl">
                      <a:srgbClr val="000000"/>
                    </a:outerShdw>
                  </a:effectLst>
                  <a:latin typeface="Book Antiqua" pitchFamily="18" charset="0"/>
                </a:rPr>
                <a:t>, </a:t>
              </a:r>
              <a:r>
                <a:rPr lang="en-US" sz="1800" i="1" dirty="0">
                  <a:effectLst>
                    <a:outerShdw blurRad="38100" dist="38100" dir="2700000" algn="tl">
                      <a:srgbClr val="000000"/>
                    </a:outerShdw>
                  </a:effectLst>
                  <a:latin typeface="Book Antiqua" pitchFamily="18" charset="0"/>
                </a:rPr>
                <a:t>b</a:t>
              </a:r>
              <a:r>
                <a:rPr lang="en-US" sz="1800" baseline="-25000" dirty="0">
                  <a:effectLst>
                    <a:outerShdw blurRad="38100" dist="38100" dir="2700000" algn="tl">
                      <a:srgbClr val="000000"/>
                    </a:outerShdw>
                  </a:effectLst>
                  <a:latin typeface="Book Antiqua" pitchFamily="18" charset="0"/>
                </a:rPr>
                <a:t>2</a:t>
              </a:r>
              <a:r>
                <a:rPr lang="en-US" sz="1800" i="1" dirty="0">
                  <a:effectLst>
                    <a:outerShdw blurRad="38100" dist="38100" dir="2700000" algn="tl">
                      <a:srgbClr val="000000"/>
                    </a:outerShdw>
                  </a:effectLst>
                  <a:latin typeface="Book Antiqua" pitchFamily="18" charset="0"/>
                </a:rPr>
                <a:t>, </a:t>
              </a:r>
              <a:r>
                <a:rPr lang="en-US" sz="1800" dirty="0">
                  <a:effectLst>
                    <a:outerShdw blurRad="38100" dist="38100" dir="2700000" algn="tl">
                      <a:srgbClr val="000000"/>
                    </a:outerShdw>
                  </a:effectLst>
                  <a:latin typeface="Book Antiqua" pitchFamily="18" charset="0"/>
                </a:rPr>
                <a:t>. . . , </a:t>
              </a:r>
              <a:r>
                <a:rPr lang="en-US" sz="1800" i="1" dirty="0" err="1">
                  <a:effectLst>
                    <a:outerShdw blurRad="38100" dist="38100" dir="2700000" algn="tl">
                      <a:srgbClr val="000000"/>
                    </a:outerShdw>
                  </a:effectLst>
                  <a:latin typeface="Book Antiqua" pitchFamily="18" charset="0"/>
                </a:rPr>
                <a:t>b</a:t>
              </a:r>
              <a:r>
                <a:rPr lang="en-US" sz="1800" i="1" baseline="-25000" dirty="0" err="1">
                  <a:effectLst>
                    <a:outerShdw blurRad="38100" dist="38100" dir="2700000" algn="tl">
                      <a:srgbClr val="000000"/>
                    </a:outerShdw>
                  </a:effectLst>
                  <a:latin typeface="Book Antiqua" pitchFamily="18" charset="0"/>
                </a:rPr>
                <a:t>p</a:t>
              </a:r>
              <a:r>
                <a:rPr lang="en-US" sz="1800" i="1" baseline="-25000" dirty="0">
                  <a:effectLst>
                    <a:outerShdw blurRad="38100" dist="38100" dir="2700000" algn="tl">
                      <a:srgbClr val="000000"/>
                    </a:outerShdw>
                  </a:effectLst>
                  <a:latin typeface="Book Antiqua" pitchFamily="18" charset="0"/>
                </a:rPr>
                <a:t> </a:t>
              </a:r>
              <a:endParaRPr lang="en-US" sz="1800" i="1" dirty="0">
                <a:effectLst>
                  <a:outerShdw blurRad="38100" dist="38100" dir="2700000" algn="tl">
                    <a:srgbClr val="000000"/>
                  </a:outerShdw>
                </a:effectLst>
                <a:latin typeface="Book Antiqua" pitchFamily="18" charset="0"/>
              </a:endParaRPr>
            </a:p>
            <a:p>
              <a:endParaRPr lang="en-US" sz="1050" dirty="0">
                <a:effectLst>
                  <a:outerShdw blurRad="38100" dist="38100" dir="2700000" algn="tl">
                    <a:srgbClr val="000000"/>
                  </a:outerShdw>
                </a:effectLst>
                <a:latin typeface="Book Antiqua" pitchFamily="18" charset="0"/>
              </a:endParaRPr>
            </a:p>
          </p:txBody>
        </p:sp>
        <mc:AlternateContent xmlns:mc="http://schemas.openxmlformats.org/markup-compatibility/2006" xmlns:a14="http://schemas.microsoft.com/office/drawing/2010/main">
          <mc:Choice Requires="a14">
            <p:sp>
              <p:nvSpPr>
                <p:cNvPr id="23" name="Text Box 9"/>
                <p:cNvSpPr txBox="1">
                  <a:spLocks noChangeArrowheads="1"/>
                </p:cNvSpPr>
                <p:nvPr/>
              </p:nvSpPr>
              <p:spPr bwMode="auto">
                <a:xfrm>
                  <a:off x="4497267" y="4728950"/>
                  <a:ext cx="4313575" cy="492443"/>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acc>
                        <m:accPr>
                          <m:chr m:val="̂"/>
                          <m:ctrlPr>
                            <a:rPr lang="en-US" sz="1800" b="1" i="1" smtClean="0">
                              <a:effectLst/>
                              <a:latin typeface="Cambria Math" panose="02040503050406030204" pitchFamily="18" charset="0"/>
                            </a:rPr>
                          </m:ctrlPr>
                        </m:accPr>
                        <m:e>
                          <m:r>
                            <a:rPr lang="en-US" sz="1800" b="1" i="1">
                              <a:effectLst/>
                              <a:latin typeface="Cambria Math"/>
                            </a:rPr>
                            <m:t>𝒚</m:t>
                          </m:r>
                          <m:r>
                            <a:rPr lang="en-US" sz="1800" b="1" i="1">
                              <a:effectLst/>
                              <a:latin typeface="Cambria Math"/>
                            </a:rPr>
                            <m:t> </m:t>
                          </m:r>
                        </m:e>
                      </m:acc>
                    </m:oMath>
                  </a14:m>
                  <a:r>
                    <a:rPr lang="en-US" sz="1800" b="1" dirty="0">
                      <a:effectLst/>
                      <a:latin typeface="Book Antiqua" pitchFamily="18" charset="0"/>
                    </a:rPr>
                    <a:t>= </a:t>
                  </a:r>
                  <a:r>
                    <a:rPr lang="en-US" sz="1800" b="1" i="1" dirty="0">
                      <a:effectLst/>
                      <a:latin typeface="Book Antiqua" pitchFamily="18" charset="0"/>
                    </a:rPr>
                    <a:t>b</a:t>
                  </a:r>
                  <a:r>
                    <a:rPr lang="en-US" sz="1800" b="1" baseline="-25000" dirty="0">
                      <a:effectLst/>
                      <a:latin typeface="Book Antiqua" pitchFamily="18" charset="0"/>
                    </a:rPr>
                    <a:t>0</a:t>
                  </a:r>
                  <a:r>
                    <a:rPr lang="en-US" sz="1800" b="1" dirty="0">
                      <a:effectLst/>
                      <a:latin typeface="Book Antiqua" pitchFamily="18" charset="0"/>
                    </a:rPr>
                    <a:t> + </a:t>
                  </a:r>
                  <a:r>
                    <a:rPr lang="en-US" sz="1800" b="1" i="1" dirty="0">
                      <a:effectLst/>
                      <a:latin typeface="Book Antiqua" pitchFamily="18" charset="0"/>
                    </a:rPr>
                    <a:t>b</a:t>
                  </a:r>
                  <a:r>
                    <a:rPr lang="en-US" sz="1800" b="1" baseline="-25000" dirty="0">
                      <a:effectLst/>
                      <a:latin typeface="Book Antiqua" pitchFamily="18" charset="0"/>
                    </a:rPr>
                    <a:t>1</a:t>
                  </a:r>
                  <a:r>
                    <a:rPr lang="en-US" sz="1800" b="1" i="1" dirty="0">
                      <a:effectLst/>
                      <a:latin typeface="Book Antiqua" pitchFamily="18" charset="0"/>
                    </a:rPr>
                    <a:t>x</a:t>
                  </a:r>
                  <a:r>
                    <a:rPr lang="en-US" sz="1800" b="1" baseline="-25000" dirty="0">
                      <a:effectLst/>
                      <a:latin typeface="Book Antiqua" pitchFamily="18" charset="0"/>
                    </a:rPr>
                    <a:t>1 </a:t>
                  </a:r>
                  <a:r>
                    <a:rPr lang="en-US" sz="1800" b="1" dirty="0">
                      <a:effectLst/>
                      <a:latin typeface="Book Antiqua" pitchFamily="18" charset="0"/>
                    </a:rPr>
                    <a:t>+ </a:t>
                  </a:r>
                  <a:r>
                    <a:rPr lang="en-US" sz="1800" b="1" i="1" dirty="0">
                      <a:effectLst/>
                      <a:latin typeface="Book Antiqua" pitchFamily="18" charset="0"/>
                    </a:rPr>
                    <a:t>b</a:t>
                  </a:r>
                  <a:r>
                    <a:rPr lang="en-US" sz="1800" b="1" baseline="-25000" dirty="0">
                      <a:effectLst/>
                      <a:latin typeface="Book Antiqua" pitchFamily="18" charset="0"/>
                    </a:rPr>
                    <a:t>2</a:t>
                  </a:r>
                  <a:r>
                    <a:rPr lang="en-US" sz="1800" b="1" i="1" dirty="0">
                      <a:effectLst/>
                      <a:latin typeface="Book Antiqua" pitchFamily="18" charset="0"/>
                    </a:rPr>
                    <a:t>x</a:t>
                  </a:r>
                  <a:r>
                    <a:rPr lang="en-US" sz="1800" b="1" baseline="-25000" dirty="0">
                      <a:effectLst/>
                      <a:latin typeface="Book Antiqua" pitchFamily="18" charset="0"/>
                    </a:rPr>
                    <a:t>2 </a:t>
                  </a:r>
                  <a:r>
                    <a:rPr lang="en-US" sz="1800" b="1" dirty="0">
                      <a:effectLst/>
                      <a:latin typeface="Book Antiqua" pitchFamily="18" charset="0"/>
                    </a:rPr>
                    <a:t>+ . . . + </a:t>
                  </a:r>
                  <a:r>
                    <a:rPr lang="en-US" sz="1800" b="1" i="1" dirty="0" err="1">
                      <a:effectLst/>
                      <a:latin typeface="Book Antiqua" pitchFamily="18" charset="0"/>
                    </a:rPr>
                    <a:t>b</a:t>
                  </a:r>
                  <a:r>
                    <a:rPr lang="en-US" sz="1800" b="1" i="1" baseline="-25000" dirty="0" err="1">
                      <a:effectLst/>
                      <a:latin typeface="Book Antiqua" pitchFamily="18" charset="0"/>
                    </a:rPr>
                    <a:t>p</a:t>
                  </a:r>
                  <a:r>
                    <a:rPr lang="en-US" sz="1800" b="1" i="1" dirty="0" err="1">
                      <a:effectLst/>
                      <a:latin typeface="Book Antiqua" pitchFamily="18" charset="0"/>
                    </a:rPr>
                    <a:t>x</a:t>
                  </a:r>
                  <a:r>
                    <a:rPr lang="en-US" sz="1800" b="1" i="1" baseline="-25000" dirty="0" err="1">
                      <a:effectLst/>
                      <a:latin typeface="Book Antiqua" pitchFamily="18" charset="0"/>
                    </a:rPr>
                    <a:t>p</a:t>
                  </a:r>
                  <a:endParaRPr lang="en-US" sz="1800" b="1" i="1" baseline="-25000" dirty="0">
                    <a:effectLst/>
                    <a:latin typeface="Book Antiqua" pitchFamily="18" charset="0"/>
                  </a:endParaRPr>
                </a:p>
              </p:txBody>
            </p:sp>
          </mc:Choice>
          <mc:Fallback xmlns="">
            <p:sp>
              <p:nvSpPr>
                <p:cNvPr id="23" name="Text Box 9"/>
                <p:cNvSpPr txBox="1">
                  <a:spLocks noRot="1" noChangeAspect="1" noMove="1" noResize="1" noEditPoints="1" noAdjustHandles="1" noChangeArrowheads="1" noChangeShapeType="1" noTextEdit="1"/>
                </p:cNvSpPr>
                <p:nvPr/>
              </p:nvSpPr>
              <p:spPr bwMode="auto">
                <a:xfrm>
                  <a:off x="4497267" y="4728950"/>
                  <a:ext cx="4313575" cy="492443"/>
                </a:xfrm>
                <a:prstGeom prst="rect">
                  <a:avLst/>
                </a:prstGeom>
                <a:blipFill rotWithShape="0">
                  <a:blip r:embed="rId3"/>
                  <a:stretch>
                    <a:fillRect t="-10000" b="-28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4" name="Rectangle 3"/>
          <p:cNvSpPr/>
          <p:nvPr/>
        </p:nvSpPr>
        <p:spPr>
          <a:xfrm>
            <a:off x="178969" y="164495"/>
            <a:ext cx="7397392" cy="1338828"/>
          </a:xfrm>
          <a:prstGeom prst="rect">
            <a:avLst/>
          </a:prstGeom>
        </p:spPr>
        <p:txBody>
          <a:bodyPr wrap="square">
            <a:spAutoFit/>
          </a:bodyPr>
          <a:lstStyle/>
          <a:p>
            <a:pPr algn="r"/>
            <a:r>
              <a:rPr lang="en-US" sz="2700" b="1" dirty="0" smtClean="0">
                <a:latin typeface="+mn-lt"/>
              </a:rPr>
              <a:t>Estimation Process for Multiple Regression</a:t>
            </a:r>
          </a:p>
          <a:p>
            <a:pPr algn="r"/>
            <a:r>
              <a:rPr lang="ko-KR" altLang="en-US" sz="2700" b="1" dirty="0" smtClean="0">
                <a:latin typeface="맑은 고딕" panose="020B0503020000020004" pitchFamily="34" charset="-127"/>
                <a:ea typeface="맑은 고딕" panose="020B0503020000020004" pitchFamily="34" charset="-127"/>
              </a:rPr>
              <a:t>다중회귀분석의 예측절차</a:t>
            </a:r>
            <a:endParaRPr lang="en-US" sz="2700" b="1" dirty="0" smtClean="0">
              <a:latin typeface="맑은 고딕" panose="020B0503020000020004" pitchFamily="34" charset="-127"/>
              <a:ea typeface="맑은 고딕" panose="020B0503020000020004" pitchFamily="34" charset="-127"/>
            </a:endParaRPr>
          </a:p>
          <a:p>
            <a:pPr algn="r"/>
            <a:endParaRPr lang="en-US" sz="2700" b="1" dirty="0">
              <a:latin typeface="맑은 고딕" panose="020B0503020000020004" pitchFamily="34" charset="-127"/>
              <a:ea typeface="맑은 고딕" panose="020B0503020000020004" pitchFamily="34" charset="-127"/>
            </a:endParaRPr>
          </a:p>
        </p:txBody>
      </p:sp>
    </p:spTree>
    <p:extLst>
      <p:ext uri="{BB962C8B-B14F-4D97-AF65-F5344CB8AC3E}">
        <p14:creationId xmlns:p14="http://schemas.microsoft.com/office/powerpoint/2010/main" val="23131708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Assumptions About the Error Term </a:t>
            </a:r>
            <a:r>
              <a:rPr lang="el-GR" dirty="0" smtClean="0"/>
              <a:t>ε</a:t>
            </a:r>
            <a:r>
              <a:rPr lang="en-US" dirty="0"/>
              <a:t> </a:t>
            </a:r>
            <a:r>
              <a:rPr lang="en-US" dirty="0" smtClean="0"/>
              <a:t/>
            </a:r>
            <a:br>
              <a:rPr lang="en-US" dirty="0" smtClean="0"/>
            </a:br>
            <a:r>
              <a:rPr lang="ko-KR" altLang="en-US" dirty="0" smtClean="0"/>
              <a:t>오차에 관한 가정</a:t>
            </a:r>
            <a:endParaRPr lang="en-US" dirty="0"/>
          </a:p>
        </p:txBody>
      </p:sp>
      <p:sp>
        <p:nvSpPr>
          <p:cNvPr id="10" name="Content Placeholder 9"/>
          <p:cNvSpPr>
            <a:spLocks noGrp="1"/>
          </p:cNvSpPr>
          <p:nvPr>
            <p:ph type="body" idx="1"/>
          </p:nvPr>
        </p:nvSpPr>
        <p:spPr/>
        <p:txBody>
          <a:bodyPr>
            <a:normAutofit fontScale="85000" lnSpcReduction="20000"/>
          </a:bodyPr>
          <a:lstStyle/>
          <a:p>
            <a:r>
              <a:rPr lang="en-US" dirty="0" smtClean="0"/>
              <a:t>The error </a:t>
            </a:r>
            <a:r>
              <a:rPr lang="el-GR" dirty="0" smtClean="0"/>
              <a:t>ε</a:t>
            </a:r>
            <a:r>
              <a:rPr lang="en-US" dirty="0" smtClean="0"/>
              <a:t> is a random variable with mean of zero </a:t>
            </a:r>
            <a:r>
              <a:rPr lang="ko-KR" altLang="en-US" dirty="0" smtClean="0">
                <a:latin typeface="맑은 고딕" panose="020B0503020000020004" pitchFamily="34" charset="-127"/>
                <a:ea typeface="맑은 고딕" panose="020B0503020000020004" pitchFamily="34" charset="-127"/>
              </a:rPr>
              <a:t>평균이 </a:t>
            </a:r>
            <a:r>
              <a:rPr lang="en-US" altLang="ko-KR" dirty="0" smtClean="0">
                <a:latin typeface="맑은 고딕" panose="020B0503020000020004" pitchFamily="34" charset="-127"/>
                <a:ea typeface="맑은 고딕" panose="020B0503020000020004" pitchFamily="34" charset="-127"/>
              </a:rPr>
              <a:t>0</a:t>
            </a:r>
            <a:r>
              <a:rPr lang="ko-KR" altLang="en-US" dirty="0" smtClean="0">
                <a:latin typeface="맑은 고딕" panose="020B0503020000020004" pitchFamily="34" charset="-127"/>
                <a:ea typeface="맑은 고딕" panose="020B0503020000020004" pitchFamily="34" charset="-127"/>
              </a:rPr>
              <a:t>임</a:t>
            </a:r>
            <a:endParaRPr lang="en-US" dirty="0" smtClean="0"/>
          </a:p>
          <a:p>
            <a:r>
              <a:rPr lang="en-US" dirty="0" smtClean="0"/>
              <a:t>The variance of </a:t>
            </a:r>
            <a:r>
              <a:rPr lang="el-GR" dirty="0" smtClean="0"/>
              <a:t>ε</a:t>
            </a:r>
            <a:r>
              <a:rPr lang="en-US" dirty="0" smtClean="0"/>
              <a:t>, denoted by </a:t>
            </a:r>
            <a:r>
              <a:rPr lang="el-GR" dirty="0" smtClean="0"/>
              <a:t>σ</a:t>
            </a:r>
            <a:r>
              <a:rPr lang="en-US" baseline="30000" dirty="0" smtClean="0"/>
              <a:t>2</a:t>
            </a:r>
            <a:r>
              <a:rPr lang="en-US" dirty="0" smtClean="0"/>
              <a:t>, is the same for all values of the independent variables </a:t>
            </a:r>
            <a:r>
              <a:rPr lang="ko-KR" altLang="en-US" dirty="0" smtClean="0">
                <a:latin typeface="맑은 고딕" panose="020B0503020000020004" pitchFamily="34" charset="-127"/>
                <a:ea typeface="맑은 고딕" panose="020B0503020000020004" pitchFamily="34" charset="-127"/>
              </a:rPr>
              <a:t>독립변수에 대해서 오차가 퍼져있는 정도가 똑같음</a:t>
            </a:r>
            <a:r>
              <a:rPr lang="en-US" dirty="0" smtClean="0"/>
              <a:t>.</a:t>
            </a:r>
          </a:p>
          <a:p>
            <a:r>
              <a:rPr lang="en-US" dirty="0" smtClean="0"/>
              <a:t>The values of </a:t>
            </a:r>
            <a:r>
              <a:rPr lang="el-GR" dirty="0"/>
              <a:t>ε </a:t>
            </a:r>
            <a:r>
              <a:rPr lang="en-US" dirty="0" smtClean="0"/>
              <a:t>are independent </a:t>
            </a:r>
            <a:r>
              <a:rPr lang="ko-KR" altLang="en-US" dirty="0" smtClean="0">
                <a:latin typeface="맑은 고딕" panose="020B0503020000020004" pitchFamily="34" charset="-127"/>
                <a:ea typeface="맑은 고딕" panose="020B0503020000020004" pitchFamily="34" charset="-127"/>
              </a:rPr>
              <a:t>오차끼리 독립적임</a:t>
            </a:r>
            <a:endParaRPr lang="en-US" dirty="0" smtClean="0"/>
          </a:p>
          <a:p>
            <a:r>
              <a:rPr lang="en-US" dirty="0" smtClean="0"/>
              <a:t>The error </a:t>
            </a:r>
            <a:r>
              <a:rPr lang="el-GR" dirty="0"/>
              <a:t>ε </a:t>
            </a:r>
            <a:r>
              <a:rPr lang="en-US" dirty="0" smtClean="0"/>
              <a:t>is a normally distributed random variable reflecting the deviation between the y value and the expected value of y given by </a:t>
            </a:r>
            <a:r>
              <a:rPr lang="el-GR" dirty="0" smtClean="0"/>
              <a:t>β</a:t>
            </a:r>
            <a:r>
              <a:rPr lang="en-US" baseline="-25000" dirty="0" smtClean="0"/>
              <a:t>0</a:t>
            </a:r>
            <a:r>
              <a:rPr lang="en-US" dirty="0" smtClean="0"/>
              <a:t> + </a:t>
            </a:r>
            <a:r>
              <a:rPr lang="el-GR" dirty="0" smtClean="0"/>
              <a:t>β</a:t>
            </a:r>
            <a:r>
              <a:rPr lang="en-US" baseline="-25000" dirty="0" smtClean="0"/>
              <a:t>1</a:t>
            </a:r>
            <a:r>
              <a:rPr lang="en-US" dirty="0" smtClean="0"/>
              <a:t>x</a:t>
            </a:r>
            <a:r>
              <a:rPr lang="en-US" baseline="-25000" dirty="0" smtClean="0"/>
              <a:t>1</a:t>
            </a:r>
            <a:r>
              <a:rPr lang="en-US" dirty="0" smtClean="0"/>
              <a:t> + </a:t>
            </a:r>
            <a:r>
              <a:rPr lang="el-GR" dirty="0" smtClean="0"/>
              <a:t>β</a:t>
            </a:r>
            <a:r>
              <a:rPr lang="en-US" baseline="-25000" dirty="0" smtClean="0"/>
              <a:t>2</a:t>
            </a:r>
            <a:r>
              <a:rPr lang="en-US" dirty="0" smtClean="0"/>
              <a:t>x</a:t>
            </a:r>
            <a:r>
              <a:rPr lang="en-US" baseline="-25000" dirty="0" smtClean="0"/>
              <a:t>2</a:t>
            </a:r>
            <a:r>
              <a:rPr lang="en-US" dirty="0" smtClean="0"/>
              <a:t> + . . + </a:t>
            </a:r>
            <a:r>
              <a:rPr lang="el-GR" dirty="0" smtClean="0"/>
              <a:t>β</a:t>
            </a:r>
            <a:r>
              <a:rPr lang="en-US" baseline="-25000" dirty="0" err="1" smtClean="0"/>
              <a:t>p</a:t>
            </a:r>
            <a:r>
              <a:rPr lang="en-US" dirty="0" err="1" smtClean="0"/>
              <a:t>x</a:t>
            </a:r>
            <a:r>
              <a:rPr lang="en-US" baseline="-25000" dirty="0" err="1" smtClean="0"/>
              <a:t>p</a:t>
            </a:r>
            <a:r>
              <a:rPr lang="en-US" baseline="-25000" dirty="0" smtClean="0"/>
              <a:t>  </a:t>
            </a:r>
            <a:r>
              <a:rPr lang="ko-KR" altLang="en-US" dirty="0">
                <a:latin typeface="맑은 고딕" panose="020B0503020000020004" pitchFamily="34" charset="-127"/>
                <a:ea typeface="맑은 고딕" panose="020B0503020000020004" pitchFamily="34" charset="-127"/>
              </a:rPr>
              <a:t>오차는 정규분포를 따름</a:t>
            </a:r>
            <a:endParaRPr lang="en-US" dirty="0">
              <a:latin typeface="맑은 고딕" panose="020B0503020000020004" pitchFamily="34" charset="-127"/>
              <a:ea typeface="맑은 고딕" panose="020B0503020000020004" pitchFamily="34" charset="-127"/>
            </a:endParaRPr>
          </a:p>
        </p:txBody>
      </p:sp>
      <p:sp>
        <p:nvSpPr>
          <p:cNvPr id="2" name="Slide Number Placeholder 1"/>
          <p:cNvSpPr>
            <a:spLocks noGrp="1"/>
          </p:cNvSpPr>
          <p:nvPr>
            <p:ph type="sldNum" idx="12"/>
          </p:nvPr>
        </p:nvSpPr>
        <p:spPr/>
        <p:txBody>
          <a:bodyPr/>
          <a:lstStyle/>
          <a:p>
            <a:fld id="{D57F1E4F-1CFF-5643-939E-217C01CDF565}" type="slidenum">
              <a:rPr lang="en-US" smtClean="0"/>
              <a:pPr/>
              <a:t>24</a:t>
            </a:fld>
            <a:endParaRPr lang="en-US" dirty="0"/>
          </a:p>
        </p:txBody>
      </p:sp>
      <p:sp>
        <p:nvSpPr>
          <p:cNvPr id="194566" name="Rectangle 6"/>
          <p:cNvSpPr>
            <a:spLocks noChangeArrowheads="1"/>
          </p:cNvSpPr>
          <p:nvPr/>
        </p:nvSpPr>
        <p:spPr bwMode="auto">
          <a:xfrm>
            <a:off x="1653779" y="132160"/>
            <a:ext cx="5829300" cy="41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i="1" dirty="0">
              <a:solidFill>
                <a:srgbClr val="66FFFF"/>
              </a:solidFill>
              <a:effectLst>
                <a:outerShdw blurRad="38100" dist="38100" dir="2700000" algn="tl">
                  <a:srgbClr val="000000"/>
                </a:outerShdw>
              </a:effectLst>
              <a:latin typeface="Symbol" pitchFamily="18" charset="2"/>
            </a:endParaRPr>
          </a:p>
        </p:txBody>
      </p:sp>
    </p:spTree>
    <p:extLst>
      <p:ext uri="{BB962C8B-B14F-4D97-AF65-F5344CB8AC3E}">
        <p14:creationId xmlns:p14="http://schemas.microsoft.com/office/powerpoint/2010/main" val="4234559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Significance (</a:t>
            </a:r>
            <a:r>
              <a:rPr lang="ko-KR" altLang="en-US" dirty="0" smtClean="0"/>
              <a:t>유의성검정</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25</a:t>
            </a:fld>
            <a:endParaRPr lang="en-US" dirty="0"/>
          </a:p>
        </p:txBody>
      </p:sp>
      <p:pic>
        <p:nvPicPr>
          <p:cNvPr id="12" name="Content Placeholder 11"/>
          <p:cNvPicPr>
            <a:picLocks noGrp="1" noChangeAspect="1"/>
          </p:cNvPicPr>
          <p:nvPr>
            <p:ph idx="4294967295"/>
          </p:nvPr>
        </p:nvPicPr>
        <p:blipFill>
          <a:blip r:embed="rId2"/>
          <a:stretch>
            <a:fillRect/>
          </a:stretch>
        </p:blipFill>
        <p:spPr>
          <a:xfrm>
            <a:off x="1625147" y="1929687"/>
            <a:ext cx="5616575" cy="1443038"/>
          </a:xfrm>
          <a:prstGeom prst="rect">
            <a:avLst/>
          </a:prstGeom>
        </p:spPr>
      </p:pic>
      <p:sp>
        <p:nvSpPr>
          <p:cNvPr id="6" name="Rounded Rectangle 5"/>
          <p:cNvSpPr/>
          <p:nvPr/>
        </p:nvSpPr>
        <p:spPr>
          <a:xfrm>
            <a:off x="4342346" y="2101677"/>
            <a:ext cx="1111398" cy="3159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ounded Rectangle 6"/>
          <p:cNvSpPr/>
          <p:nvPr/>
        </p:nvSpPr>
        <p:spPr>
          <a:xfrm>
            <a:off x="3608615" y="2785016"/>
            <a:ext cx="1306286" cy="6096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498831" y="1404471"/>
            <a:ext cx="184731" cy="253916"/>
          </a:xfrm>
          <a:prstGeom prst="rect">
            <a:avLst/>
          </a:prstGeom>
        </p:spPr>
        <p:txBody>
          <a:bodyPr wrap="none">
            <a:spAutoFit/>
          </a:bodyPr>
          <a:lstStyle/>
          <a:p>
            <a:pPr>
              <a:defRPr/>
            </a:pPr>
            <a:endParaRPr lang="en-US" sz="1050" dirty="0"/>
          </a:p>
        </p:txBody>
      </p:sp>
      <p:sp>
        <p:nvSpPr>
          <p:cNvPr id="9" name="Line Callout 1 8"/>
          <p:cNvSpPr/>
          <p:nvPr/>
        </p:nvSpPr>
        <p:spPr>
          <a:xfrm>
            <a:off x="5151887" y="967782"/>
            <a:ext cx="2005618" cy="523220"/>
          </a:xfrm>
          <a:prstGeom prst="borderCallout1">
            <a:avLst>
              <a:gd name="adj1" fmla="val 98819"/>
              <a:gd name="adj2" fmla="val 52093"/>
              <a:gd name="adj3" fmla="val 226863"/>
              <a:gd name="adj4" fmla="val 13590"/>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F test for overall significance</a:t>
            </a:r>
          </a:p>
        </p:txBody>
      </p:sp>
      <p:sp>
        <p:nvSpPr>
          <p:cNvPr id="10" name="Line Callout 1 9"/>
          <p:cNvSpPr/>
          <p:nvPr/>
        </p:nvSpPr>
        <p:spPr>
          <a:xfrm>
            <a:off x="5365393" y="3469414"/>
            <a:ext cx="2266875" cy="584775"/>
          </a:xfrm>
          <a:prstGeom prst="borderCallout1">
            <a:avLst>
              <a:gd name="adj1" fmla="val 42229"/>
              <a:gd name="adj2" fmla="val 343"/>
              <a:gd name="adj3" fmla="val -61825"/>
              <a:gd name="adj4" fmla="val -19571"/>
            </a:avLst>
          </a:prstGeom>
          <a:solidFill>
            <a:schemeClr val="bg2"/>
          </a:solidFill>
          <a:ln>
            <a:solidFill>
              <a:schemeClr val="tx1"/>
            </a:solidFill>
            <a:headEnd type="none" w="med" len="med"/>
            <a:tailEnd type="arrow" w="med" len="med"/>
          </a:ln>
        </p:spPr>
        <p:txBody>
          <a:bodyPr wrap="square">
            <a:spAutoFit/>
          </a:bodyPr>
          <a:lstStyle/>
          <a:p>
            <a:pPr lvl="0"/>
            <a:r>
              <a:rPr lang="en-US" sz="1600" dirty="0">
                <a:solidFill>
                  <a:schemeClr val="bg1"/>
                </a:solidFill>
                <a:latin typeface="+mn-lt"/>
              </a:rPr>
              <a:t>t test for individual significance</a:t>
            </a:r>
          </a:p>
        </p:txBody>
      </p:sp>
      <p:sp>
        <p:nvSpPr>
          <p:cNvPr id="11" name="Rectangle 10"/>
          <p:cNvSpPr/>
          <p:nvPr/>
        </p:nvSpPr>
        <p:spPr>
          <a:xfrm>
            <a:off x="214746" y="3556506"/>
            <a:ext cx="5150648" cy="1477328"/>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latin typeface="Quattrocento Sans"/>
                <a:ea typeface="Quattrocento Sans"/>
                <a:cs typeface="Quattrocento Sans"/>
              </a:rPr>
              <a:t>In simple linear regression, the F and t tests provide the same conclusion. In multiple regression, the F and t tests have different </a:t>
            </a:r>
            <a:r>
              <a:rPr lang="en-US" sz="1800" dirty="0" smtClean="0">
                <a:latin typeface="Quattrocento Sans"/>
                <a:ea typeface="Quattrocento Sans"/>
                <a:cs typeface="Quattrocento Sans"/>
              </a:rPr>
              <a:t>purposes </a:t>
            </a:r>
            <a:r>
              <a:rPr lang="ko-KR" altLang="en-US" sz="1800" dirty="0" smtClean="0">
                <a:latin typeface="맑은 고딕" panose="020B0503020000020004" pitchFamily="34" charset="-127"/>
                <a:ea typeface="맑은 고딕" panose="020B0503020000020004" pitchFamily="34" charset="-127"/>
                <a:cs typeface="Quattrocento Sans"/>
              </a:rPr>
              <a:t>단순회귀에서는 </a:t>
            </a:r>
            <a:r>
              <a:rPr lang="en-US" altLang="ko-KR" sz="1800" dirty="0" smtClean="0">
                <a:latin typeface="맑은 고딕" panose="020B0503020000020004" pitchFamily="34" charset="-127"/>
                <a:ea typeface="맑은 고딕" panose="020B0503020000020004" pitchFamily="34" charset="-127"/>
                <a:cs typeface="Quattrocento Sans"/>
              </a:rPr>
              <a:t>F, t</a:t>
            </a:r>
            <a:r>
              <a:rPr lang="ko-KR" altLang="en-US" sz="1800" dirty="0" smtClean="0">
                <a:latin typeface="맑은 고딕" panose="020B0503020000020004" pitchFamily="34" charset="-127"/>
                <a:ea typeface="맑은 고딕" panose="020B0503020000020004" pitchFamily="34" charset="-127"/>
                <a:cs typeface="Quattrocento Sans"/>
              </a:rPr>
              <a:t>값의 결과가 같으나 다중회귀에서는 </a:t>
            </a:r>
            <a:r>
              <a:rPr lang="en-US" altLang="ko-KR" sz="1800" dirty="0" smtClean="0">
                <a:latin typeface="맑은 고딕" panose="020B0503020000020004" pitchFamily="34" charset="-127"/>
                <a:ea typeface="맑은 고딕" panose="020B0503020000020004" pitchFamily="34" charset="-127"/>
                <a:cs typeface="Quattrocento Sans"/>
              </a:rPr>
              <a:t>F, t</a:t>
            </a:r>
            <a:r>
              <a:rPr lang="ko-KR" altLang="en-US" sz="1800" dirty="0" smtClean="0">
                <a:latin typeface="맑은 고딕" panose="020B0503020000020004" pitchFamily="34" charset="-127"/>
                <a:ea typeface="맑은 고딕" panose="020B0503020000020004" pitchFamily="34" charset="-127"/>
                <a:cs typeface="Quattrocento Sans"/>
              </a:rPr>
              <a:t>값의 결과가 다름</a:t>
            </a:r>
            <a:endParaRPr lang="en-US" sz="1800" dirty="0">
              <a:latin typeface="Quattrocento Sans"/>
              <a:ea typeface="Quattrocento Sans"/>
              <a:cs typeface="Quattrocento Sans"/>
            </a:endParaRPr>
          </a:p>
        </p:txBody>
      </p:sp>
    </p:spTree>
    <p:extLst>
      <p:ext uri="{BB962C8B-B14F-4D97-AF65-F5344CB8AC3E}">
        <p14:creationId xmlns:p14="http://schemas.microsoft.com/office/powerpoint/2010/main" val="2086059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Test (F </a:t>
            </a:r>
            <a:r>
              <a:rPr lang="ko-KR" altLang="en-US" dirty="0" smtClean="0"/>
              <a:t>검정</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26</a:t>
            </a:fld>
            <a:endParaRPr lang="en-US" dirty="0"/>
          </a:p>
        </p:txBody>
      </p:sp>
      <p:pic>
        <p:nvPicPr>
          <p:cNvPr id="17" name="Content Placeholder 16"/>
          <p:cNvPicPr>
            <a:picLocks noGrp="1" noChangeAspect="1"/>
          </p:cNvPicPr>
          <p:nvPr>
            <p:ph idx="4294967295"/>
          </p:nvPr>
        </p:nvPicPr>
        <p:blipFill>
          <a:blip r:embed="rId3"/>
          <a:stretch>
            <a:fillRect/>
          </a:stretch>
        </p:blipFill>
        <p:spPr>
          <a:xfrm>
            <a:off x="2389423" y="2535934"/>
            <a:ext cx="4643437" cy="747712"/>
          </a:xfrm>
          <a:prstGeom prst="rect">
            <a:avLst/>
          </a:prstGeom>
        </p:spPr>
      </p:pic>
      <p:sp>
        <p:nvSpPr>
          <p:cNvPr id="6" name="Line Callout 1 5"/>
          <p:cNvSpPr/>
          <p:nvPr/>
        </p:nvSpPr>
        <p:spPr>
          <a:xfrm>
            <a:off x="2189990" y="1679945"/>
            <a:ext cx="2111753" cy="523220"/>
          </a:xfrm>
          <a:prstGeom prst="borderCallout1">
            <a:avLst>
              <a:gd name="adj1" fmla="val 98819"/>
              <a:gd name="adj2" fmla="val 52093"/>
              <a:gd name="adj3" fmla="val 225787"/>
              <a:gd name="adj4" fmla="val 77856"/>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 of independent variables</a:t>
            </a:r>
          </a:p>
        </p:txBody>
      </p:sp>
      <p:sp>
        <p:nvSpPr>
          <p:cNvPr id="7" name="Line Callout 1 6"/>
          <p:cNvSpPr/>
          <p:nvPr/>
        </p:nvSpPr>
        <p:spPr>
          <a:xfrm>
            <a:off x="1287162" y="3458857"/>
            <a:ext cx="2585282" cy="523220"/>
          </a:xfrm>
          <a:prstGeom prst="borderCallout1">
            <a:avLst>
              <a:gd name="adj1" fmla="val -214"/>
              <a:gd name="adj2" fmla="val 48935"/>
              <a:gd name="adj3" fmla="val -77388"/>
              <a:gd name="adj4" fmla="val 95640"/>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 of observations - # of independent var. - 1</a:t>
            </a:r>
          </a:p>
        </p:txBody>
      </p:sp>
      <p:sp>
        <p:nvSpPr>
          <p:cNvPr id="8" name="Line Callout 1 7"/>
          <p:cNvSpPr/>
          <p:nvPr/>
        </p:nvSpPr>
        <p:spPr>
          <a:xfrm>
            <a:off x="3245867" y="4234267"/>
            <a:ext cx="2585282" cy="307777"/>
          </a:xfrm>
          <a:prstGeom prst="borderCallout1">
            <a:avLst>
              <a:gd name="adj1" fmla="val -214"/>
              <a:gd name="adj2" fmla="val 48935"/>
              <a:gd name="adj3" fmla="val -317012"/>
              <a:gd name="adj4" fmla="val 24533"/>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 of observations - 1</a:t>
            </a:r>
          </a:p>
        </p:txBody>
      </p:sp>
      <p:sp>
        <p:nvSpPr>
          <p:cNvPr id="9" name="Line Callout 1 8"/>
          <p:cNvSpPr/>
          <p:nvPr/>
        </p:nvSpPr>
        <p:spPr>
          <a:xfrm>
            <a:off x="4499022" y="1695053"/>
            <a:ext cx="760628" cy="307777"/>
          </a:xfrm>
          <a:prstGeom prst="borderCallout1">
            <a:avLst>
              <a:gd name="adj1" fmla="val 98819"/>
              <a:gd name="adj2" fmla="val 52093"/>
              <a:gd name="adj3" fmla="val 365533"/>
              <a:gd name="adj4" fmla="val 13186"/>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SSR</a:t>
            </a:r>
          </a:p>
        </p:txBody>
      </p:sp>
      <p:sp>
        <p:nvSpPr>
          <p:cNvPr id="10" name="Line Callout 1 9"/>
          <p:cNvSpPr/>
          <p:nvPr/>
        </p:nvSpPr>
        <p:spPr>
          <a:xfrm>
            <a:off x="4499022" y="3566579"/>
            <a:ext cx="760628" cy="307777"/>
          </a:xfrm>
          <a:prstGeom prst="borderCallout1">
            <a:avLst>
              <a:gd name="adj1" fmla="val -2235"/>
              <a:gd name="adj2" fmla="val 52093"/>
              <a:gd name="adj3" fmla="val -129632"/>
              <a:gd name="adj4" fmla="val 17479"/>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SSE</a:t>
            </a:r>
          </a:p>
        </p:txBody>
      </p:sp>
      <p:sp>
        <p:nvSpPr>
          <p:cNvPr id="11" name="Line Callout 1 10"/>
          <p:cNvSpPr/>
          <p:nvPr/>
        </p:nvSpPr>
        <p:spPr>
          <a:xfrm>
            <a:off x="5397094" y="1705941"/>
            <a:ext cx="760628" cy="307777"/>
          </a:xfrm>
          <a:prstGeom prst="borderCallout1">
            <a:avLst>
              <a:gd name="adj1" fmla="val 98819"/>
              <a:gd name="adj2" fmla="val 52093"/>
              <a:gd name="adj3" fmla="val 365533"/>
              <a:gd name="adj4" fmla="val 13186"/>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SSR/2</a:t>
            </a:r>
          </a:p>
        </p:txBody>
      </p:sp>
      <p:sp>
        <p:nvSpPr>
          <p:cNvPr id="12" name="Line Callout 1 11"/>
          <p:cNvSpPr/>
          <p:nvPr/>
        </p:nvSpPr>
        <p:spPr>
          <a:xfrm>
            <a:off x="5338096" y="3554879"/>
            <a:ext cx="760628" cy="307777"/>
          </a:xfrm>
          <a:prstGeom prst="borderCallout1">
            <a:avLst>
              <a:gd name="adj1" fmla="val -2235"/>
              <a:gd name="adj2" fmla="val 52093"/>
              <a:gd name="adj3" fmla="val -129632"/>
              <a:gd name="adj4" fmla="val 17479"/>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SSE/7</a:t>
            </a:r>
          </a:p>
        </p:txBody>
      </p:sp>
      <p:sp>
        <p:nvSpPr>
          <p:cNvPr id="13" name="Line Callout 1 12"/>
          <p:cNvSpPr/>
          <p:nvPr/>
        </p:nvSpPr>
        <p:spPr>
          <a:xfrm>
            <a:off x="6295167" y="1716830"/>
            <a:ext cx="1593382" cy="307777"/>
          </a:xfrm>
          <a:prstGeom prst="borderCallout1">
            <a:avLst>
              <a:gd name="adj1" fmla="val 103872"/>
              <a:gd name="adj2" fmla="val 50148"/>
              <a:gd name="adj3" fmla="val 339954"/>
              <a:gd name="adj4" fmla="val -2356"/>
            </a:avLst>
          </a:prstGeom>
          <a:solidFill>
            <a:schemeClr val="bg2"/>
          </a:solidFill>
          <a:ln>
            <a:solidFill>
              <a:schemeClr val="tx1"/>
            </a:solidFill>
            <a:headEnd type="none" w="med" len="med"/>
            <a:tailEnd type="arrow" w="med" len="med"/>
          </a:ln>
        </p:spPr>
        <p:txBody>
          <a:bodyPr wrap="square">
            <a:spAutoFit/>
          </a:bodyPr>
          <a:lstStyle/>
          <a:p>
            <a:r>
              <a:rPr lang="en-US" dirty="0">
                <a:solidFill>
                  <a:schemeClr val="bg1"/>
                </a:solidFill>
                <a:latin typeface="+mn-lt"/>
              </a:rPr>
              <a:t>F = MSR/MSE</a:t>
            </a:r>
          </a:p>
        </p:txBody>
      </p:sp>
      <p:sp>
        <p:nvSpPr>
          <p:cNvPr id="14" name="Rounded Rectangle 13"/>
          <p:cNvSpPr/>
          <p:nvPr/>
        </p:nvSpPr>
        <p:spPr>
          <a:xfrm>
            <a:off x="6295050" y="2827233"/>
            <a:ext cx="823535" cy="1651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Line Callout 1 14"/>
              <p:cNvSpPr/>
              <p:nvPr/>
            </p:nvSpPr>
            <p:spPr>
              <a:xfrm>
                <a:off x="6236169" y="3525473"/>
                <a:ext cx="1764832" cy="1169551"/>
              </a:xfrm>
              <a:prstGeom prst="borderCallout1">
                <a:avLst>
                  <a:gd name="adj1" fmla="val -423"/>
                  <a:gd name="adj2" fmla="val 58936"/>
                  <a:gd name="adj3" fmla="val -40119"/>
                  <a:gd name="adj4" fmla="val 36998"/>
                </a:avLst>
              </a:prstGeom>
              <a:solidFill>
                <a:schemeClr val="bg2"/>
              </a:solidFill>
              <a:ln>
                <a:solidFill>
                  <a:schemeClr val="tx1"/>
                </a:solidFill>
                <a:headEnd type="none" w="med" len="med"/>
                <a:tailEnd type="arrow" w="med" len="med"/>
              </a:ln>
            </p:spPr>
            <p:txBody>
              <a:bodyPr wrap="square">
                <a:spAutoFit/>
              </a:bodyPr>
              <a:lstStyle/>
              <a:p>
                <a:r>
                  <a:rPr lang="en-US" altLang="ko-KR" dirty="0" smtClean="0">
                    <a:solidFill>
                      <a:schemeClr val="bg1"/>
                    </a:solidFill>
                    <a:latin typeface="+mn-lt"/>
                  </a:rPr>
                  <a:t>p-value </a:t>
                </a:r>
                <a14:m>
                  <m:oMath xmlns:m="http://schemas.openxmlformats.org/officeDocument/2006/math">
                    <m:r>
                      <a:rPr lang="en-US" altLang="ko-KR" i="1">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latin typeface="+mn-lt"/>
                  </a:rPr>
                  <a:t> .05, so the regression relationship is significant at the .05 level of significance</a:t>
                </a:r>
              </a:p>
            </p:txBody>
          </p:sp>
        </mc:Choice>
        <mc:Fallback xmlns="">
          <p:sp>
            <p:nvSpPr>
              <p:cNvPr id="15" name="Line Callout 1 14"/>
              <p:cNvSpPr>
                <a:spLocks noRot="1" noChangeAspect="1" noMove="1" noResize="1" noEditPoints="1" noAdjustHandles="1" noChangeArrowheads="1" noChangeShapeType="1" noTextEdit="1"/>
              </p:cNvSpPr>
              <p:nvPr/>
            </p:nvSpPr>
            <p:spPr>
              <a:xfrm>
                <a:off x="6236169" y="3525473"/>
                <a:ext cx="1764832" cy="1169551"/>
              </a:xfrm>
              <a:prstGeom prst="borderCallout1">
                <a:avLst>
                  <a:gd name="adj1" fmla="val -423"/>
                  <a:gd name="adj2" fmla="val 58936"/>
                  <a:gd name="adj3" fmla="val -40119"/>
                  <a:gd name="adj4" fmla="val 36998"/>
                </a:avLst>
              </a:prstGeom>
              <a:blipFill rotWithShape="0">
                <a:blip r:embed="rId4"/>
                <a:stretch>
                  <a:fillRect l="-685" r="-3082" b="-2827"/>
                </a:stretch>
              </a:blipFill>
              <a:ln>
                <a:solidFill>
                  <a:schemeClr val="tx1"/>
                </a:solidFill>
                <a:headEnd type="none" w="med" len="med"/>
                <a:tailEnd type="arrow" w="med" len="med"/>
              </a:ln>
            </p:spPr>
            <p:txBody>
              <a:bodyPr/>
              <a:lstStyle/>
              <a:p>
                <a:r>
                  <a:rPr lang="en-US">
                    <a:noFill/>
                  </a:rPr>
                  <a:t> </a:t>
                </a:r>
              </a:p>
            </p:txBody>
          </p:sp>
        </mc:Fallback>
      </mc:AlternateContent>
      <p:sp>
        <p:nvSpPr>
          <p:cNvPr id="3" name="TextBox 2"/>
          <p:cNvSpPr txBox="1"/>
          <p:nvPr/>
        </p:nvSpPr>
        <p:spPr>
          <a:xfrm>
            <a:off x="5105400" y="586176"/>
            <a:ext cx="2951018" cy="83099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latin typeface="+mn-ea"/>
                <a:ea typeface="+mn-ea"/>
              </a:rPr>
              <a:t>P</a:t>
            </a:r>
            <a:r>
              <a:rPr lang="ko-KR" altLang="en-US" sz="1600" dirty="0" smtClean="0">
                <a:latin typeface="+mn-ea"/>
                <a:ea typeface="+mn-ea"/>
              </a:rPr>
              <a:t>값이 </a:t>
            </a:r>
            <a:r>
              <a:rPr lang="en-US" altLang="ko-KR" sz="1600" dirty="0" smtClean="0">
                <a:latin typeface="+mn-ea"/>
                <a:ea typeface="+mn-ea"/>
              </a:rPr>
              <a:t>0.05</a:t>
            </a:r>
            <a:r>
              <a:rPr lang="ko-KR" altLang="en-US" sz="1600" dirty="0" smtClean="0">
                <a:latin typeface="+mn-ea"/>
                <a:ea typeface="+mn-ea"/>
              </a:rPr>
              <a:t>보다 작기때문에 전체모델은 통계적으로 유의함 </a:t>
            </a:r>
            <a:r>
              <a:rPr lang="en-US" altLang="ko-KR" sz="1600" dirty="0" smtClean="0">
                <a:latin typeface="+mn-ea"/>
                <a:ea typeface="+mn-ea"/>
              </a:rPr>
              <a:t>(95%</a:t>
            </a:r>
            <a:r>
              <a:rPr lang="ko-KR" altLang="en-US" sz="1600" dirty="0" smtClean="0">
                <a:latin typeface="+mn-ea"/>
                <a:ea typeface="+mn-ea"/>
              </a:rPr>
              <a:t>의 유의성수준</a:t>
            </a:r>
            <a:r>
              <a:rPr lang="en-US" altLang="ko-KR" sz="1600" dirty="0" smtClean="0">
                <a:latin typeface="+mn-ea"/>
                <a:ea typeface="+mn-ea"/>
              </a:rPr>
              <a:t>)</a:t>
            </a:r>
            <a:endParaRPr lang="en-US" sz="1600" dirty="0">
              <a:latin typeface="+mn-ea"/>
              <a:ea typeface="+mn-ea"/>
            </a:endParaRPr>
          </a:p>
        </p:txBody>
      </p:sp>
    </p:spTree>
    <p:extLst>
      <p:ext uri="{BB962C8B-B14F-4D97-AF65-F5344CB8AC3E}">
        <p14:creationId xmlns:p14="http://schemas.microsoft.com/office/powerpoint/2010/main" val="14059180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Test Hypothesis (F </a:t>
            </a:r>
            <a:r>
              <a:rPr lang="ko-KR" altLang="en-US" dirty="0" smtClean="0"/>
              <a:t>검정가설</a:t>
            </a:r>
            <a:r>
              <a:rPr lang="en-US" altLang="ko-K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p:txBody>
              <a:bodyPr>
                <a:noAutofit/>
              </a:bodyPr>
              <a:lstStyle/>
              <a:p>
                <a:endParaRPr lang="en-US" sz="1800" dirty="0"/>
              </a:p>
              <a:p>
                <a:r>
                  <a:rPr lang="en-US" sz="1650" dirty="0"/>
                  <a:t>For </a:t>
                </a:r>
                <a:r>
                  <a:rPr lang="en-US" sz="1650" dirty="0">
                    <a:sym typeface="Symbol" panose="05050102010706020507" pitchFamily="18" charset="2"/>
                  </a:rPr>
                  <a:t></a:t>
                </a:r>
                <a:r>
                  <a:rPr lang="en-US" sz="1650" dirty="0"/>
                  <a:t> = .05 and </a:t>
                </a:r>
                <a:r>
                  <a:rPr lang="en-US" sz="1650" dirty="0" err="1"/>
                  <a:t>d.f.</a:t>
                </a:r>
                <a:r>
                  <a:rPr lang="en-US" sz="1650" dirty="0"/>
                  <a:t> = 2, 7; F.</a:t>
                </a:r>
                <a:r>
                  <a:rPr lang="en-US" sz="1650" baseline="-25000" dirty="0"/>
                  <a:t>05</a:t>
                </a:r>
                <a:r>
                  <a:rPr lang="en-US" sz="1650" dirty="0"/>
                  <a:t> = 4.74</a:t>
                </a:r>
              </a:p>
              <a:p>
                <a:r>
                  <a:rPr lang="en-US" sz="1650" dirty="0"/>
                  <a:t>F = MSR/MSE = 10.8003/.3285 = 32.9</a:t>
                </a:r>
              </a:p>
              <a:p>
                <a:r>
                  <a:rPr lang="en-US" sz="1650" i="1" dirty="0"/>
                  <a:t>p</a:t>
                </a:r>
                <a:r>
                  <a:rPr lang="en-US" sz="1650" dirty="0"/>
                  <a:t>-value </a:t>
                </a:r>
                <a14:m>
                  <m:oMath xmlns:m="http://schemas.openxmlformats.org/officeDocument/2006/math">
                    <m:r>
                      <a:rPr lang="en-US" altLang="ko-KR" sz="1650" i="1">
                        <a:latin typeface="Cambria Math" panose="02040503050406030204" pitchFamily="18" charset="0"/>
                        <a:ea typeface="Cambria Math" panose="02040503050406030204" pitchFamily="18" charset="0"/>
                      </a:rPr>
                      <m:t>≤</m:t>
                    </m:r>
                  </m:oMath>
                </a14:m>
                <a:r>
                  <a:rPr lang="en-US" sz="1650" dirty="0"/>
                  <a:t> .05 (Also, F = 32.9 </a:t>
                </a:r>
                <a14:m>
                  <m:oMath xmlns:m="http://schemas.openxmlformats.org/officeDocument/2006/math">
                    <m:r>
                      <a:rPr lang="en-US" sz="1650" i="1" dirty="0">
                        <a:latin typeface="Cambria Math" panose="02040503050406030204" pitchFamily="18" charset="0"/>
                        <a:ea typeface="Cambria Math" panose="02040503050406030204" pitchFamily="18" charset="0"/>
                      </a:rPr>
                      <m:t>≥</m:t>
                    </m:r>
                  </m:oMath>
                </a14:m>
                <a:r>
                  <a:rPr lang="en-US" sz="1650" dirty="0"/>
                  <a:t> 4.74), so we can reject </a:t>
                </a:r>
                <a:r>
                  <a:rPr lang="en-US" sz="1650" dirty="0" smtClean="0"/>
                  <a:t>H</a:t>
                </a:r>
                <a:r>
                  <a:rPr lang="en-US" sz="1650" baseline="-25000" dirty="0" smtClean="0"/>
                  <a:t>0 </a:t>
                </a:r>
                <a:r>
                  <a:rPr lang="ko-KR" altLang="en-US" sz="1650" dirty="0">
                    <a:latin typeface="+mn-ea"/>
                    <a:ea typeface="+mn-ea"/>
                  </a:rPr>
                  <a:t>기울기가 같다는 가정을 </a:t>
                </a:r>
                <a:r>
                  <a:rPr lang="ko-KR" altLang="en-US" sz="1650" dirty="0" smtClean="0">
                    <a:latin typeface="+mn-ea"/>
                    <a:ea typeface="+mn-ea"/>
                  </a:rPr>
                  <a:t>거절함</a:t>
                </a:r>
                <a:r>
                  <a:rPr lang="en-US" altLang="ko-KR" sz="1650" dirty="0" smtClean="0">
                    <a:latin typeface="+mn-ea"/>
                    <a:ea typeface="+mn-ea"/>
                  </a:rPr>
                  <a:t>. </a:t>
                </a:r>
                <a:r>
                  <a:rPr lang="ko-KR" altLang="en-US" sz="1650" dirty="0" smtClean="0">
                    <a:latin typeface="+mn-ea"/>
                    <a:ea typeface="+mn-ea"/>
                  </a:rPr>
                  <a:t>기울기가 있다는 것은 그 변수가 의미가 있다는 것을 의미함</a:t>
                </a:r>
                <a:endParaRPr lang="en-US" sz="1650" dirty="0">
                  <a:latin typeface="+mn-ea"/>
                  <a:ea typeface="+mn-ea"/>
                </a:endParaRPr>
              </a:p>
              <a:p>
                <a:r>
                  <a:rPr lang="en-US" sz="1650" dirty="0"/>
                  <a:t>If H</a:t>
                </a:r>
                <a:r>
                  <a:rPr lang="en-US" sz="1650" baseline="-25000" dirty="0"/>
                  <a:t>0</a:t>
                </a:r>
                <a:r>
                  <a:rPr lang="en-US" sz="1650" dirty="0"/>
                  <a:t> is rejected, the test gives us sufficient statistical evidence to conclude that one or more of the parameters is not equal to zero and that the overall relationship between travel time and the miles traveled and number of deliveries is </a:t>
                </a:r>
                <a:r>
                  <a:rPr lang="en-US" sz="1650" dirty="0" smtClean="0"/>
                  <a:t>significant </a:t>
                </a:r>
                <a:r>
                  <a:rPr lang="en-US" sz="1650" dirty="0" smtClean="0">
                    <a:latin typeface="+mn-ea"/>
                    <a:ea typeface="+mn-ea"/>
                  </a:rPr>
                  <a:t>p</a:t>
                </a:r>
                <a:r>
                  <a:rPr lang="ko-KR" altLang="en-US" sz="1650" dirty="0" smtClean="0">
                    <a:latin typeface="+mn-ea"/>
                    <a:ea typeface="+mn-ea"/>
                  </a:rPr>
                  <a:t>값이 </a:t>
                </a:r>
                <a:r>
                  <a:rPr lang="en-US" altLang="ko-KR" sz="1650" dirty="0" smtClean="0">
                    <a:latin typeface="+mn-ea"/>
                    <a:ea typeface="+mn-ea"/>
                  </a:rPr>
                  <a:t>0.05</a:t>
                </a:r>
                <a:r>
                  <a:rPr lang="ko-KR" altLang="en-US" sz="1650" dirty="0" smtClean="0">
                    <a:latin typeface="+mn-ea"/>
                    <a:ea typeface="+mn-ea"/>
                  </a:rPr>
                  <a:t>보다 작으므로 전체모델 </a:t>
                </a:r>
                <a:r>
                  <a:rPr lang="en-US" altLang="ko-KR" sz="1650" dirty="0" smtClean="0">
                    <a:latin typeface="+mn-ea"/>
                    <a:ea typeface="+mn-ea"/>
                  </a:rPr>
                  <a:t>(</a:t>
                </a:r>
                <a:r>
                  <a:rPr lang="ko-KR" altLang="en-US" sz="1650" dirty="0" smtClean="0">
                    <a:latin typeface="+mn-ea"/>
                    <a:ea typeface="+mn-ea"/>
                  </a:rPr>
                  <a:t>두개의 변수</a:t>
                </a:r>
                <a:r>
                  <a:rPr lang="en-US" altLang="ko-KR" sz="1650" dirty="0" smtClean="0">
                    <a:latin typeface="+mn-ea"/>
                    <a:ea typeface="+mn-ea"/>
                  </a:rPr>
                  <a:t>)</a:t>
                </a:r>
                <a:r>
                  <a:rPr lang="ko-KR" altLang="en-US" sz="1650" dirty="0" smtClean="0">
                    <a:latin typeface="+mn-ea"/>
                    <a:ea typeface="+mn-ea"/>
                  </a:rPr>
                  <a:t>은 통계적으로 유의함</a:t>
                </a:r>
                <a:r>
                  <a:rPr lang="en-US" sz="1650" dirty="0" smtClean="0"/>
                  <a:t> </a:t>
                </a:r>
                <a:endParaRPr lang="en-US" sz="1650" dirty="0"/>
              </a:p>
              <a:p>
                <a:endParaRPr lang="en-US" sz="1650" dirty="0"/>
              </a:p>
              <a:p>
                <a:endParaRPr lang="en-US" sz="1650" dirty="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blipFill>
                <a:blip r:embed="rId2"/>
                <a:stretch>
                  <a:fillRect l="-179" b="-8415"/>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27</a:t>
            </a:fld>
            <a:endParaRPr lang="en-US" dirty="0"/>
          </a:p>
        </p:txBody>
      </p:sp>
      <p:sp>
        <p:nvSpPr>
          <p:cNvPr id="5" name="Rectangle 4"/>
          <p:cNvSpPr/>
          <p:nvPr/>
        </p:nvSpPr>
        <p:spPr>
          <a:xfrm>
            <a:off x="1862808" y="1497896"/>
            <a:ext cx="5329325" cy="553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H</a:t>
            </a:r>
            <a:r>
              <a:rPr lang="en-US" sz="1500" baseline="-25000" dirty="0"/>
              <a:t>0</a:t>
            </a:r>
            <a:r>
              <a:rPr lang="en-US" sz="1500" dirty="0"/>
              <a:t>:  </a:t>
            </a:r>
            <a:r>
              <a:rPr lang="el-GR" sz="1500" dirty="0"/>
              <a:t>β</a:t>
            </a:r>
            <a:r>
              <a:rPr lang="en-US" sz="1500" baseline="-25000" dirty="0"/>
              <a:t>1</a:t>
            </a:r>
            <a:r>
              <a:rPr lang="en-US" sz="1500" dirty="0"/>
              <a:t> = </a:t>
            </a:r>
            <a:r>
              <a:rPr lang="el-GR" sz="1500" dirty="0"/>
              <a:t>β</a:t>
            </a:r>
            <a:r>
              <a:rPr lang="en-US" sz="1500" baseline="-25000" dirty="0"/>
              <a:t>2</a:t>
            </a:r>
            <a:r>
              <a:rPr lang="en-US" sz="1500" dirty="0"/>
              <a:t> = . . . = </a:t>
            </a:r>
            <a:r>
              <a:rPr lang="el-GR" sz="1500" dirty="0"/>
              <a:t>β</a:t>
            </a:r>
            <a:r>
              <a:rPr lang="en-US" sz="1500" baseline="-25000" dirty="0"/>
              <a:t>p</a:t>
            </a:r>
            <a:r>
              <a:rPr lang="en-US" sz="1500" dirty="0"/>
              <a:t>  = 0</a:t>
            </a:r>
          </a:p>
          <a:p>
            <a:pPr algn="l"/>
            <a:r>
              <a:rPr lang="en-US" sz="1500" dirty="0"/>
              <a:t>H</a:t>
            </a:r>
            <a:r>
              <a:rPr lang="en-US" sz="1500" baseline="-25000" dirty="0"/>
              <a:t>a</a:t>
            </a:r>
            <a:r>
              <a:rPr lang="en-US" sz="1500" dirty="0"/>
              <a:t>:  One or more of the parameters is not equal to zero</a:t>
            </a:r>
          </a:p>
        </p:txBody>
      </p:sp>
    </p:spTree>
    <p:extLst>
      <p:ext uri="{BB962C8B-B14F-4D97-AF65-F5344CB8AC3E}">
        <p14:creationId xmlns:p14="http://schemas.microsoft.com/office/powerpoint/2010/main" val="16663383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Test (T </a:t>
            </a:r>
            <a:r>
              <a:rPr lang="ko-KR" altLang="en-US" dirty="0" smtClean="0"/>
              <a:t>검정</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28</a:t>
            </a:fld>
            <a:endParaRPr lang="en-US" dirty="0"/>
          </a:p>
        </p:txBody>
      </p:sp>
      <p:pic>
        <p:nvPicPr>
          <p:cNvPr id="10" name="Content Placeholder 9"/>
          <p:cNvPicPr>
            <a:picLocks noGrp="1" noChangeAspect="1"/>
          </p:cNvPicPr>
          <p:nvPr>
            <p:ph idx="4294967295"/>
          </p:nvPr>
        </p:nvPicPr>
        <p:blipFill>
          <a:blip r:embed="rId3"/>
          <a:stretch>
            <a:fillRect/>
          </a:stretch>
        </p:blipFill>
        <p:spPr>
          <a:xfrm>
            <a:off x="1657350" y="3094255"/>
            <a:ext cx="5673725" cy="615950"/>
          </a:xfrm>
          <a:prstGeom prst="rect">
            <a:avLst/>
          </a:prstGeom>
        </p:spPr>
      </p:pic>
      <p:sp>
        <p:nvSpPr>
          <p:cNvPr id="6" name="Line Callout 1 5"/>
          <p:cNvSpPr/>
          <p:nvPr/>
        </p:nvSpPr>
        <p:spPr>
          <a:xfrm>
            <a:off x="3432432" y="2102788"/>
            <a:ext cx="1644394" cy="584775"/>
          </a:xfrm>
          <a:prstGeom prst="borderCallout1">
            <a:avLst>
              <a:gd name="adj1" fmla="val 98819"/>
              <a:gd name="adj2" fmla="val 52093"/>
              <a:gd name="adj3" fmla="val 189635"/>
              <a:gd name="adj4" fmla="val 36957"/>
            </a:avLst>
          </a:prstGeom>
          <a:solidFill>
            <a:schemeClr val="bg2"/>
          </a:solidFill>
          <a:ln>
            <a:solidFill>
              <a:schemeClr val="tx1"/>
            </a:solidFill>
            <a:headEnd type="none" w="med" len="med"/>
            <a:tailEnd type="arrow" w="med" len="med"/>
          </a:ln>
        </p:spPr>
        <p:txBody>
          <a:bodyPr wrap="square">
            <a:spAutoFit/>
          </a:bodyPr>
          <a:lstStyle/>
          <a:p>
            <a:r>
              <a:rPr lang="en-US" sz="1600" dirty="0">
                <a:solidFill>
                  <a:schemeClr val="bg1"/>
                </a:solidFill>
                <a:latin typeface="+mn-lt"/>
              </a:rPr>
              <a:t>T = coefficient / standard error</a:t>
            </a:r>
          </a:p>
        </p:txBody>
      </p:sp>
      <p:sp>
        <p:nvSpPr>
          <p:cNvPr id="7" name="Rounded Rectangle 6"/>
          <p:cNvSpPr/>
          <p:nvPr/>
        </p:nvSpPr>
        <p:spPr>
          <a:xfrm>
            <a:off x="4347420" y="3322864"/>
            <a:ext cx="551152" cy="4275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mc:AlternateContent xmlns:mc="http://schemas.openxmlformats.org/markup-compatibility/2006" xmlns:a14="http://schemas.microsoft.com/office/drawing/2010/main">
        <mc:Choice Requires="a14">
          <p:sp>
            <p:nvSpPr>
              <p:cNvPr id="8" name="Line Callout 1 7"/>
              <p:cNvSpPr/>
              <p:nvPr/>
            </p:nvSpPr>
            <p:spPr>
              <a:xfrm>
                <a:off x="5738776" y="2220445"/>
                <a:ext cx="2188746" cy="784830"/>
              </a:xfrm>
              <a:prstGeom prst="borderCallout1">
                <a:avLst>
                  <a:gd name="adj1" fmla="val 53081"/>
                  <a:gd name="adj2" fmla="val 486"/>
                  <a:gd name="adj3" fmla="val 154902"/>
                  <a:gd name="adj4" fmla="val -38409"/>
                </a:avLst>
              </a:prstGeom>
              <a:solidFill>
                <a:schemeClr val="bg2"/>
              </a:solidFill>
              <a:ln>
                <a:solidFill>
                  <a:schemeClr val="tx1"/>
                </a:solidFill>
                <a:headEnd type="none" w="med" len="med"/>
                <a:tailEnd type="arrow" w="med" len="med"/>
              </a:ln>
            </p:spPr>
            <p:txBody>
              <a:bodyPr wrap="square">
                <a:spAutoFit/>
              </a:bodyPr>
              <a:lstStyle/>
              <a:p>
                <a:r>
                  <a:rPr lang="en-US" altLang="ko-KR" sz="1500" dirty="0" smtClean="0">
                    <a:solidFill>
                      <a:schemeClr val="bg1"/>
                    </a:solidFill>
                    <a:latin typeface="+mn-lt"/>
                  </a:rPr>
                  <a:t>p-value </a:t>
                </a:r>
                <a14:m>
                  <m:oMath xmlns:m="http://schemas.openxmlformats.org/officeDocument/2006/math">
                    <m:r>
                      <a:rPr lang="en-US" altLang="ko-KR" sz="1500" i="1">
                        <a:solidFill>
                          <a:schemeClr val="bg1"/>
                        </a:solidFill>
                        <a:latin typeface="Cambria Math" panose="02040503050406030204" pitchFamily="18" charset="0"/>
                        <a:ea typeface="Cambria Math" panose="02040503050406030204" pitchFamily="18" charset="0"/>
                      </a:rPr>
                      <m:t>≤ </m:t>
                    </m:r>
                  </m:oMath>
                </a14:m>
                <a:r>
                  <a:rPr lang="en-US" sz="1500" dirty="0">
                    <a:solidFill>
                      <a:schemeClr val="bg1"/>
                    </a:solidFill>
                    <a:latin typeface="+mn-lt"/>
                  </a:rPr>
                  <a:t> .05, so the miles traveled is statistically significant</a:t>
                </a:r>
              </a:p>
            </p:txBody>
          </p:sp>
        </mc:Choice>
        <mc:Fallback xmlns="">
          <p:sp>
            <p:nvSpPr>
              <p:cNvPr id="8" name="Line Callout 1 7"/>
              <p:cNvSpPr>
                <a:spLocks noRot="1" noChangeAspect="1" noMove="1" noResize="1" noEditPoints="1" noAdjustHandles="1" noChangeArrowheads="1" noChangeShapeType="1" noTextEdit="1"/>
              </p:cNvSpPr>
              <p:nvPr/>
            </p:nvSpPr>
            <p:spPr>
              <a:xfrm>
                <a:off x="5738776" y="2220445"/>
                <a:ext cx="2188746" cy="784830"/>
              </a:xfrm>
              <a:prstGeom prst="borderCallout1">
                <a:avLst>
                  <a:gd name="adj1" fmla="val 53081"/>
                  <a:gd name="adj2" fmla="val 486"/>
                  <a:gd name="adj3" fmla="val 154902"/>
                  <a:gd name="adj4" fmla="val -38409"/>
                </a:avLst>
              </a:prstGeom>
              <a:blipFill rotWithShape="0">
                <a:blip r:embed="rId4"/>
                <a:stretch>
                  <a:fillRect t="-467"/>
                </a:stretch>
              </a:blipFill>
              <a:ln>
                <a:solidFill>
                  <a:schemeClr val="tx1"/>
                </a:solidFill>
                <a:headEnd type="none" w="med" len="med"/>
                <a:tailEnd type="arrow"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ine Callout 1 8"/>
              <p:cNvSpPr/>
              <p:nvPr/>
            </p:nvSpPr>
            <p:spPr>
              <a:xfrm>
                <a:off x="5657133" y="3849985"/>
                <a:ext cx="2188746" cy="784830"/>
              </a:xfrm>
              <a:prstGeom prst="borderCallout1">
                <a:avLst>
                  <a:gd name="adj1" fmla="val 53081"/>
                  <a:gd name="adj2" fmla="val 486"/>
                  <a:gd name="adj3" fmla="val -15362"/>
                  <a:gd name="adj4" fmla="val -36171"/>
                </a:avLst>
              </a:prstGeom>
              <a:solidFill>
                <a:schemeClr val="bg2"/>
              </a:solidFill>
              <a:ln>
                <a:solidFill>
                  <a:schemeClr val="tx1"/>
                </a:solidFill>
                <a:headEnd type="none" w="med" len="med"/>
                <a:tailEnd type="arrow" w="med" len="med"/>
              </a:ln>
            </p:spPr>
            <p:txBody>
              <a:bodyPr wrap="square">
                <a:spAutoFit/>
              </a:bodyPr>
              <a:lstStyle/>
              <a:p>
                <a:r>
                  <a:rPr lang="en-US" altLang="ko-KR" sz="1500" dirty="0" smtClean="0">
                    <a:solidFill>
                      <a:schemeClr val="bg1"/>
                    </a:solidFill>
                    <a:latin typeface="+mn-lt"/>
                  </a:rPr>
                  <a:t>p-value </a:t>
                </a:r>
                <a14:m>
                  <m:oMath xmlns:m="http://schemas.openxmlformats.org/officeDocument/2006/math">
                    <m:r>
                      <a:rPr lang="en-US" altLang="ko-KR" sz="1500" i="1">
                        <a:solidFill>
                          <a:schemeClr val="bg1"/>
                        </a:solidFill>
                        <a:latin typeface="Cambria Math" panose="02040503050406030204" pitchFamily="18" charset="0"/>
                        <a:ea typeface="Cambria Math" panose="02040503050406030204" pitchFamily="18" charset="0"/>
                      </a:rPr>
                      <m:t>≤ </m:t>
                    </m:r>
                  </m:oMath>
                </a14:m>
                <a:r>
                  <a:rPr lang="en-US" sz="1500" dirty="0">
                    <a:solidFill>
                      <a:schemeClr val="bg1"/>
                    </a:solidFill>
                    <a:latin typeface="+mn-lt"/>
                  </a:rPr>
                  <a:t> .05, so the number of deliveries is statistically significant</a:t>
                </a:r>
              </a:p>
            </p:txBody>
          </p:sp>
        </mc:Choice>
        <mc:Fallback xmlns="">
          <p:sp>
            <p:nvSpPr>
              <p:cNvPr id="9" name="Line Callout 1 8"/>
              <p:cNvSpPr>
                <a:spLocks noRot="1" noChangeAspect="1" noMove="1" noResize="1" noEditPoints="1" noAdjustHandles="1" noChangeArrowheads="1" noChangeShapeType="1" noTextEdit="1"/>
              </p:cNvSpPr>
              <p:nvPr/>
            </p:nvSpPr>
            <p:spPr>
              <a:xfrm>
                <a:off x="5657133" y="3849985"/>
                <a:ext cx="2188746" cy="784830"/>
              </a:xfrm>
              <a:prstGeom prst="borderCallout1">
                <a:avLst>
                  <a:gd name="adj1" fmla="val 53081"/>
                  <a:gd name="adj2" fmla="val 486"/>
                  <a:gd name="adj3" fmla="val -15362"/>
                  <a:gd name="adj4" fmla="val -36171"/>
                </a:avLst>
              </a:prstGeom>
              <a:blipFill rotWithShape="0">
                <a:blip r:embed="rId5"/>
                <a:stretch>
                  <a:fillRect b="-5556"/>
                </a:stretch>
              </a:blipFill>
              <a:ln>
                <a:solidFill>
                  <a:schemeClr val="tx1"/>
                </a:solidFill>
                <a:headEnd type="none" w="med" len="med"/>
                <a:tailEnd type="arrow" w="med" len="med"/>
              </a:ln>
            </p:spPr>
            <p:txBody>
              <a:bodyPr/>
              <a:lstStyle/>
              <a:p>
                <a:r>
                  <a:rPr lang="en-US">
                    <a:noFill/>
                  </a:rPr>
                  <a:t> </a:t>
                </a:r>
              </a:p>
            </p:txBody>
          </p:sp>
        </mc:Fallback>
      </mc:AlternateContent>
      <p:sp>
        <p:nvSpPr>
          <p:cNvPr id="3" name="TextBox 2"/>
          <p:cNvSpPr txBox="1"/>
          <p:nvPr/>
        </p:nvSpPr>
        <p:spPr>
          <a:xfrm>
            <a:off x="5738776" y="1278435"/>
            <a:ext cx="2535382" cy="738664"/>
          </a:xfrm>
          <a:prstGeom prst="rect">
            <a:avLst/>
          </a:prstGeom>
          <a:noFill/>
        </p:spPr>
        <p:txBody>
          <a:bodyPr wrap="square" rtlCol="0">
            <a:spAutoFit/>
          </a:bodyPr>
          <a:lstStyle/>
          <a:p>
            <a:r>
              <a:rPr lang="en-US" dirty="0" smtClean="0">
                <a:latin typeface="맑은 고딕" panose="020B0503020000020004" pitchFamily="34" charset="-127"/>
                <a:ea typeface="맑은 고딕" panose="020B0503020000020004" pitchFamily="34" charset="-127"/>
              </a:rPr>
              <a:t>P</a:t>
            </a:r>
            <a:r>
              <a:rPr lang="ko-KR" altLang="en-US" dirty="0" smtClean="0">
                <a:latin typeface="맑은 고딕" panose="020B0503020000020004" pitchFamily="34" charset="-127"/>
                <a:ea typeface="맑은 고딕" panose="020B0503020000020004" pitchFamily="34" charset="-127"/>
              </a:rPr>
              <a:t>값이 </a:t>
            </a:r>
            <a:r>
              <a:rPr lang="en-US" altLang="ko-KR" dirty="0" smtClean="0">
                <a:latin typeface="맑은 고딕" panose="020B0503020000020004" pitchFamily="34" charset="-127"/>
                <a:ea typeface="맑은 고딕" panose="020B0503020000020004" pitchFamily="34" charset="-127"/>
              </a:rPr>
              <a:t>0.05</a:t>
            </a:r>
            <a:r>
              <a:rPr lang="ko-KR" altLang="en-US" dirty="0" smtClean="0">
                <a:latin typeface="맑은 고딕" panose="020B0503020000020004" pitchFamily="34" charset="-127"/>
                <a:ea typeface="맑은 고딕" panose="020B0503020000020004" pitchFamily="34" charset="-127"/>
              </a:rPr>
              <a:t>보다 작으므로 운전거리는 통계적으로 유의한 변수임</a:t>
            </a:r>
            <a:endParaRPr lang="en-US" dirty="0">
              <a:latin typeface="맑은 고딕" panose="020B0503020000020004" pitchFamily="34" charset="-127"/>
              <a:ea typeface="맑은 고딕" panose="020B0503020000020004" pitchFamily="34" charset="-127"/>
            </a:endParaRPr>
          </a:p>
        </p:txBody>
      </p:sp>
      <p:sp>
        <p:nvSpPr>
          <p:cNvPr id="11" name="TextBox 10"/>
          <p:cNvSpPr txBox="1"/>
          <p:nvPr/>
        </p:nvSpPr>
        <p:spPr>
          <a:xfrm>
            <a:off x="3237832" y="4212656"/>
            <a:ext cx="2219176" cy="738664"/>
          </a:xfrm>
          <a:prstGeom prst="rect">
            <a:avLst/>
          </a:prstGeom>
          <a:noFill/>
        </p:spPr>
        <p:txBody>
          <a:bodyPr wrap="square" rtlCol="0">
            <a:spAutoFit/>
          </a:bodyPr>
          <a:lstStyle/>
          <a:p>
            <a:r>
              <a:rPr lang="en-US" dirty="0" smtClean="0">
                <a:latin typeface="맑은 고딕" panose="020B0503020000020004" pitchFamily="34" charset="-127"/>
                <a:ea typeface="맑은 고딕" panose="020B0503020000020004" pitchFamily="34" charset="-127"/>
              </a:rPr>
              <a:t>P</a:t>
            </a:r>
            <a:r>
              <a:rPr lang="ko-KR" altLang="en-US" dirty="0" smtClean="0">
                <a:latin typeface="맑은 고딕" panose="020B0503020000020004" pitchFamily="34" charset="-127"/>
                <a:ea typeface="맑은 고딕" panose="020B0503020000020004" pitchFamily="34" charset="-127"/>
              </a:rPr>
              <a:t>값이 </a:t>
            </a:r>
            <a:r>
              <a:rPr lang="en-US" altLang="ko-KR" dirty="0" smtClean="0">
                <a:latin typeface="맑은 고딕" panose="020B0503020000020004" pitchFamily="34" charset="-127"/>
                <a:ea typeface="맑은 고딕" panose="020B0503020000020004" pitchFamily="34" charset="-127"/>
              </a:rPr>
              <a:t>0.05</a:t>
            </a:r>
            <a:r>
              <a:rPr lang="ko-KR" altLang="en-US" dirty="0" smtClean="0">
                <a:latin typeface="맑은 고딕" panose="020B0503020000020004" pitchFamily="34" charset="-127"/>
                <a:ea typeface="맑은 고딕" panose="020B0503020000020004" pitchFamily="34" charset="-127"/>
              </a:rPr>
              <a:t>보다 작으므로 배달수는 통계적으로 유의한 변수임</a:t>
            </a:r>
            <a:endParaRPr lang="en-US" dirty="0">
              <a:latin typeface="맑은 고딕" panose="020B0503020000020004" pitchFamily="34" charset="-127"/>
              <a:ea typeface="맑은 고딕" panose="020B0503020000020004" pitchFamily="34" charset="-127"/>
            </a:endParaRPr>
          </a:p>
        </p:txBody>
      </p:sp>
    </p:spTree>
    <p:extLst>
      <p:ext uri="{BB962C8B-B14F-4D97-AF65-F5344CB8AC3E}">
        <p14:creationId xmlns:p14="http://schemas.microsoft.com/office/powerpoint/2010/main" val="9287640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Test Hypothesis (T </a:t>
            </a:r>
            <a:r>
              <a:rPr lang="ko-KR" altLang="en-US" dirty="0" smtClean="0"/>
              <a:t>검정가설</a:t>
            </a:r>
            <a:r>
              <a:rPr lang="en-US" altLang="ko-K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p:txBody>
              <a:bodyPr>
                <a:noAutofit/>
              </a:bodyPr>
              <a:lstStyle/>
              <a:p>
                <a:endParaRPr lang="en-US" sz="500" dirty="0"/>
              </a:p>
              <a:p>
                <a:endParaRPr lang="en-US" sz="500" dirty="0"/>
              </a:p>
              <a:p>
                <a:endParaRPr lang="en-US" sz="500" dirty="0"/>
              </a:p>
              <a:p>
                <a:r>
                  <a:rPr lang="en-US" sz="1600" dirty="0"/>
                  <a:t>For </a:t>
                </a:r>
                <a:r>
                  <a:rPr lang="en-US" sz="1600" dirty="0">
                    <a:sym typeface="Symbol" panose="05050102010706020507" pitchFamily="18" charset="2"/>
                  </a:rPr>
                  <a:t></a:t>
                </a:r>
                <a:r>
                  <a:rPr lang="en-US" sz="1600" dirty="0"/>
                  <a:t> = .05 and </a:t>
                </a:r>
                <a:r>
                  <a:rPr lang="en-US" sz="1600" dirty="0" err="1"/>
                  <a:t>d.f.</a:t>
                </a:r>
                <a:r>
                  <a:rPr lang="en-US" sz="1600" dirty="0"/>
                  <a:t> = 7; t.</a:t>
                </a:r>
                <a:r>
                  <a:rPr lang="en-US" sz="1600" baseline="-25000" dirty="0"/>
                  <a:t>025</a:t>
                </a:r>
                <a:r>
                  <a:rPr lang="en-US" sz="1600" dirty="0"/>
                  <a:t> = 2.365</a:t>
                </a:r>
              </a:p>
              <a:p>
                <a:r>
                  <a:rPr lang="en-US" sz="1600" dirty="0"/>
                  <a:t>Miles traveled: t = </a:t>
                </a:r>
                <a14:m>
                  <m:oMath xmlns:m="http://schemas.openxmlformats.org/officeDocument/2006/math">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𝑖</m:t>
                            </m:r>
                          </m:sub>
                        </m:sSub>
                      </m:num>
                      <m:den>
                        <m:sSub>
                          <m:sSubPr>
                            <m:ctrlPr>
                              <a:rPr lang="en-US" sz="1600" i="1">
                                <a:latin typeface="Cambria Math" panose="02040503050406030204" pitchFamily="18" charset="0"/>
                              </a:rPr>
                            </m:ctrlPr>
                          </m:sSubPr>
                          <m:e>
                            <m:r>
                              <a:rPr lang="en-US" sz="1600" i="1">
                                <a:latin typeface="Cambria Math"/>
                              </a:rPr>
                              <m:t>𝑠</m:t>
                            </m:r>
                          </m:e>
                          <m:sub>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𝑖</m:t>
                                </m:r>
                              </m:sub>
                            </m:sSub>
                          </m:sub>
                        </m:sSub>
                      </m:den>
                    </m:f>
                  </m:oMath>
                </a14:m>
                <a:r>
                  <a:rPr lang="en-US" sz="1600" dirty="0"/>
                  <a:t> = .0611/.0099 = 6.1717	</a:t>
                </a:r>
              </a:p>
              <a:p>
                <a:r>
                  <a:rPr lang="en-US" sz="1600" i="1" dirty="0"/>
                  <a:t>p</a:t>
                </a:r>
                <a:r>
                  <a:rPr lang="en-US" sz="1600" dirty="0"/>
                  <a:t>-value </a:t>
                </a:r>
                <a14:m>
                  <m:oMath xmlns:m="http://schemas.openxmlformats.org/officeDocument/2006/math">
                    <m:r>
                      <a:rPr lang="en-US" altLang="ko-KR" sz="1600" i="1">
                        <a:latin typeface="Cambria Math" panose="02040503050406030204" pitchFamily="18" charset="0"/>
                        <a:ea typeface="Cambria Math" panose="02040503050406030204" pitchFamily="18" charset="0"/>
                      </a:rPr>
                      <m:t>≤</m:t>
                    </m:r>
                  </m:oMath>
                </a14:m>
                <a:r>
                  <a:rPr lang="en-US" sz="1600" dirty="0"/>
                  <a:t> .05 (Also, t = 6.1717 &gt;= 2.365), so we can reject </a:t>
                </a:r>
                <a:r>
                  <a:rPr lang="en-US" sz="1600" dirty="0" smtClean="0"/>
                  <a:t>H</a:t>
                </a:r>
                <a:r>
                  <a:rPr lang="en-US" sz="1600" baseline="-25000" dirty="0" smtClean="0"/>
                  <a:t>0 </a:t>
                </a:r>
                <a:r>
                  <a:rPr lang="en-US" sz="1600" dirty="0" smtClean="0"/>
                  <a:t>. </a:t>
                </a:r>
                <a:endParaRPr lang="en-US" sz="1600" dirty="0"/>
              </a:p>
              <a:p>
                <a:r>
                  <a:rPr lang="en-US" sz="1600" dirty="0"/>
                  <a:t>If H</a:t>
                </a:r>
                <a:r>
                  <a:rPr lang="en-US" sz="1600" baseline="-25000" dirty="0"/>
                  <a:t>0</a:t>
                </a:r>
                <a:r>
                  <a:rPr lang="en-US" sz="1600" dirty="0"/>
                  <a:t> is rejected, the test gives us sufficient statistical evidence to conclude that the parameter is not equal to zero and that the relationship between travel time and miles traveled is </a:t>
                </a:r>
                <a:r>
                  <a:rPr lang="en-US" sz="1600" dirty="0" smtClean="0"/>
                  <a:t>significant. t</a:t>
                </a:r>
                <a:r>
                  <a:rPr lang="ko-KR" altLang="en-US" sz="1600" dirty="0" smtClean="0">
                    <a:latin typeface="+mn-ea"/>
                    <a:ea typeface="+mn-ea"/>
                  </a:rPr>
                  <a:t>테스트의 </a:t>
                </a:r>
                <a:r>
                  <a:rPr lang="en-US" altLang="ko-KR" sz="1600" dirty="0" smtClean="0">
                    <a:latin typeface="+mn-ea"/>
                    <a:ea typeface="+mn-ea"/>
                  </a:rPr>
                  <a:t>p</a:t>
                </a:r>
                <a:r>
                  <a:rPr lang="ko-KR" altLang="en-US" sz="1600" dirty="0" smtClean="0">
                    <a:latin typeface="+mn-ea"/>
                    <a:ea typeface="+mn-ea"/>
                  </a:rPr>
                  <a:t>값이 </a:t>
                </a:r>
                <a:r>
                  <a:rPr lang="en-US" altLang="ko-KR" sz="1600" dirty="0" smtClean="0">
                    <a:latin typeface="+mn-ea"/>
                    <a:ea typeface="+mn-ea"/>
                  </a:rPr>
                  <a:t>0.05</a:t>
                </a:r>
                <a:r>
                  <a:rPr lang="ko-KR" altLang="en-US" sz="1600" dirty="0" smtClean="0">
                    <a:latin typeface="+mn-ea"/>
                    <a:ea typeface="+mn-ea"/>
                  </a:rPr>
                  <a:t>보다 작으면 운전거리가 통계적으로 중요한 요소가 됨 </a:t>
                </a:r>
                <a:r>
                  <a:rPr lang="en-US" altLang="ko-KR" sz="1600" dirty="0" smtClean="0">
                    <a:latin typeface="+mn-ea"/>
                    <a:ea typeface="+mn-ea"/>
                  </a:rPr>
                  <a:t>(</a:t>
                </a:r>
                <a:r>
                  <a:rPr lang="ko-KR" altLang="en-US" sz="1600" dirty="0" smtClean="0">
                    <a:latin typeface="+mn-ea"/>
                    <a:ea typeface="+mn-ea"/>
                  </a:rPr>
                  <a:t>귀무가설의 거절</a:t>
                </a:r>
                <a:r>
                  <a:rPr lang="en-US" altLang="ko-KR" sz="1600" dirty="0" smtClean="0">
                    <a:latin typeface="+mn-ea"/>
                    <a:ea typeface="+mn-ea"/>
                  </a:rPr>
                  <a:t>, </a:t>
                </a:r>
                <a:r>
                  <a:rPr lang="ko-KR" altLang="en-US" sz="1600" dirty="0" smtClean="0">
                    <a:latin typeface="+mn-ea"/>
                    <a:ea typeface="+mn-ea"/>
                  </a:rPr>
                  <a:t>다시말해 기울기가 </a:t>
                </a:r>
                <a:r>
                  <a:rPr lang="en-US" altLang="ko-KR" sz="1600" dirty="0" smtClean="0">
                    <a:latin typeface="+mn-ea"/>
                    <a:ea typeface="+mn-ea"/>
                  </a:rPr>
                  <a:t>0</a:t>
                </a:r>
                <a:r>
                  <a:rPr lang="ko-KR" altLang="en-US" sz="1600" dirty="0" smtClean="0">
                    <a:latin typeface="+mn-ea"/>
                    <a:ea typeface="+mn-ea"/>
                  </a:rPr>
                  <a:t>과 같지 않으므로 그 변수가 의미를 가짐</a:t>
                </a:r>
                <a:r>
                  <a:rPr lang="en-US" altLang="ko-KR" sz="1600" dirty="0" smtClean="0">
                    <a:latin typeface="+mn-ea"/>
                    <a:ea typeface="+mn-ea"/>
                  </a:rPr>
                  <a:t>)</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blipFill>
                <a:blip r:embed="rId3"/>
                <a:stretch>
                  <a:fillRect l="-179" b="-7436"/>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29</a:t>
            </a:fld>
            <a:endParaRPr lang="en-US" dirty="0"/>
          </a:p>
        </p:txBody>
      </p:sp>
      <p:sp>
        <p:nvSpPr>
          <p:cNvPr id="5" name="Rectangle 4"/>
          <p:cNvSpPr/>
          <p:nvPr/>
        </p:nvSpPr>
        <p:spPr>
          <a:xfrm>
            <a:off x="2840268" y="1502364"/>
            <a:ext cx="160044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800" i="1" dirty="0"/>
              <a:t>H</a:t>
            </a:r>
            <a:r>
              <a:rPr lang="en-US" sz="1800" baseline="-25000" dirty="0"/>
              <a:t>0</a:t>
            </a:r>
            <a:r>
              <a:rPr lang="en-US" sz="1800" dirty="0"/>
              <a:t>: </a:t>
            </a:r>
            <a:r>
              <a:rPr lang="en-US" sz="1800" i="1" dirty="0">
                <a:latin typeface="Symbol" panose="05050102010706020507" pitchFamily="18" charset="2"/>
              </a:rPr>
              <a:t>b</a:t>
            </a:r>
            <a:r>
              <a:rPr lang="en-US" sz="1800" baseline="-25000" dirty="0"/>
              <a:t>i</a:t>
            </a:r>
            <a:r>
              <a:rPr lang="en-US" sz="1800" dirty="0"/>
              <a:t> = 0</a:t>
            </a:r>
            <a:br>
              <a:rPr lang="en-US" sz="1800" dirty="0"/>
            </a:br>
            <a:r>
              <a:rPr lang="en-US" sz="1800" i="1" dirty="0"/>
              <a:t>H</a:t>
            </a:r>
            <a:r>
              <a:rPr lang="en-US" sz="1800" baseline="-25000" dirty="0"/>
              <a:t>a</a:t>
            </a:r>
            <a:r>
              <a:rPr lang="en-US" sz="1800" dirty="0"/>
              <a:t>: </a:t>
            </a:r>
            <a:r>
              <a:rPr lang="en-US" sz="1800" i="1" dirty="0">
                <a:latin typeface="Symbol" panose="05050102010706020507" pitchFamily="18" charset="2"/>
              </a:rPr>
              <a:t>b</a:t>
            </a:r>
            <a:r>
              <a:rPr lang="en-US" sz="1800" baseline="-25000" dirty="0"/>
              <a:t>i</a:t>
            </a:r>
            <a:r>
              <a:rPr lang="en-US" sz="1800" dirty="0"/>
              <a:t> ≠ 0</a:t>
            </a:r>
          </a:p>
        </p:txBody>
      </p:sp>
    </p:spTree>
    <p:extLst>
      <p:ext uri="{BB962C8B-B14F-4D97-AF65-F5344CB8AC3E}">
        <p14:creationId xmlns:p14="http://schemas.microsoft.com/office/powerpoint/2010/main" val="3962696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2"/>
          <p:cNvSpPr>
            <a:spLocks noChangeArrowheads="1"/>
          </p:cNvSpPr>
          <p:nvPr/>
        </p:nvSpPr>
        <p:spPr bwMode="auto">
          <a:xfrm>
            <a:off x="3668243" y="1060252"/>
            <a:ext cx="5600700" cy="95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solidFill>
                <a:srgbClr val="FFFFFF"/>
              </a:solidFill>
              <a:effectLst>
                <a:outerShdw blurRad="38100" dist="38100" dir="2700000" algn="tl">
                  <a:srgbClr val="000000"/>
                </a:outerShdw>
              </a:effectLst>
              <a:latin typeface="Book Antiqua" pitchFamily="18" charset="0"/>
            </a:endParaRPr>
          </a:p>
        </p:txBody>
      </p:sp>
      <p:sp>
        <p:nvSpPr>
          <p:cNvPr id="3" name="Rectangle 2053"/>
          <p:cNvSpPr>
            <a:spLocks noChangeArrowheads="1"/>
          </p:cNvSpPr>
          <p:nvPr/>
        </p:nvSpPr>
        <p:spPr bwMode="auto">
          <a:xfrm>
            <a:off x="1657350" y="39292"/>
            <a:ext cx="5829300" cy="61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4" name="Rectangle 2055"/>
          <p:cNvSpPr>
            <a:spLocks noChangeArrowheads="1"/>
          </p:cNvSpPr>
          <p:nvPr/>
        </p:nvSpPr>
        <p:spPr bwMode="auto">
          <a:xfrm>
            <a:off x="1652588" y="1716882"/>
            <a:ext cx="5600700" cy="1232297"/>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solidFill>
                <a:srgbClr val="FFFFFF"/>
              </a:solidFill>
              <a:effectLst>
                <a:outerShdw blurRad="38100" dist="38100" dir="2700000" algn="tl">
                  <a:srgbClr val="000000"/>
                </a:outerShdw>
              </a:effectLst>
              <a:latin typeface="Book Antiqua" pitchFamily="18" charset="0"/>
            </a:endParaRPr>
          </a:p>
        </p:txBody>
      </p:sp>
      <p:sp>
        <p:nvSpPr>
          <p:cNvPr id="15" name="Title 14"/>
          <p:cNvSpPr>
            <a:spLocks noGrp="1"/>
          </p:cNvSpPr>
          <p:nvPr>
            <p:ph type="title"/>
          </p:nvPr>
        </p:nvSpPr>
        <p:spPr/>
        <p:txBody>
          <a:bodyPr/>
          <a:lstStyle/>
          <a:p>
            <a:r>
              <a:rPr lang="en-US" dirty="0" smtClean="0"/>
              <a:t>Casual Models (</a:t>
            </a:r>
            <a:r>
              <a:rPr lang="ko-KR" altLang="en-US" dirty="0" smtClean="0"/>
              <a:t>인과모델</a:t>
            </a:r>
            <a:r>
              <a:rPr lang="en-US" altLang="ko-KR" dirty="0" smtClean="0"/>
              <a:t>)</a:t>
            </a:r>
            <a:endParaRPr lang="en-US" dirty="0"/>
          </a:p>
        </p:txBody>
      </p:sp>
      <p:sp>
        <p:nvSpPr>
          <p:cNvPr id="18" name="Slide Number Placeholder 17"/>
          <p:cNvSpPr>
            <a:spLocks noGrp="1"/>
          </p:cNvSpPr>
          <p:nvPr>
            <p:ph type="sldNum" idx="12"/>
          </p:nvPr>
        </p:nvSpPr>
        <p:spPr/>
        <p:txBody>
          <a:bodyPr/>
          <a:lstStyle/>
          <a:p>
            <a:fld id="{D57F1E4F-1CFF-5643-939E-217C01CDF565}" type="slidenum">
              <a:rPr lang="en-US" smtClean="0"/>
              <a:pPr/>
              <a:t>3</a:t>
            </a:fld>
            <a:endParaRPr lang="en-US" dirty="0"/>
          </a:p>
        </p:txBody>
      </p:sp>
      <p:sp>
        <p:nvSpPr>
          <p:cNvPr id="16" name="Content Placeholder 15"/>
          <p:cNvSpPr>
            <a:spLocks noGrp="1"/>
          </p:cNvSpPr>
          <p:nvPr>
            <p:ph sz="half" idx="4294967295"/>
          </p:nvPr>
        </p:nvSpPr>
        <p:spPr>
          <a:xfrm>
            <a:off x="537928" y="1866900"/>
            <a:ext cx="3913188" cy="26479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ormAutofit fontScale="92500" lnSpcReduction="10000"/>
          </a:bodyPr>
          <a:lstStyle/>
          <a:p>
            <a:pPr marL="0" indent="0">
              <a:buNone/>
            </a:pPr>
            <a:r>
              <a:rPr lang="en-US" dirty="0" smtClean="0"/>
              <a:t>Linear Regression Analysis is the study of how a dependent variable y is related to </a:t>
            </a:r>
            <a:r>
              <a:rPr lang="en-US" b="1" dirty="0" smtClean="0"/>
              <a:t>an independent variable</a:t>
            </a:r>
            <a:br>
              <a:rPr lang="en-US" b="1" dirty="0" smtClean="0"/>
            </a:br>
            <a:r>
              <a:rPr lang="ko-KR" altLang="en-US" b="1" dirty="0" smtClean="0">
                <a:latin typeface="+mn-ea"/>
                <a:ea typeface="+mn-ea"/>
              </a:rPr>
              <a:t>독립변수가 한개일때</a:t>
            </a:r>
            <a:r>
              <a:rPr lang="en-US" dirty="0"/>
              <a:t/>
            </a:r>
            <a:br>
              <a:rPr lang="en-US" dirty="0"/>
            </a:br>
            <a:endParaRPr lang="en-US" dirty="0" smtClean="0"/>
          </a:p>
          <a:p>
            <a:pPr marL="0" indent="0">
              <a:buNone/>
            </a:pPr>
            <a:endParaRPr lang="en-US" dirty="0"/>
          </a:p>
        </p:txBody>
      </p:sp>
      <p:sp>
        <p:nvSpPr>
          <p:cNvPr id="6" name="Content Placeholder 5"/>
          <p:cNvSpPr>
            <a:spLocks noGrp="1"/>
          </p:cNvSpPr>
          <p:nvPr>
            <p:ph sz="half" idx="4294967295"/>
          </p:nvPr>
        </p:nvSpPr>
        <p:spPr>
          <a:xfrm>
            <a:off x="4633215" y="1866900"/>
            <a:ext cx="3910012" cy="2665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ormAutofit fontScale="92500"/>
          </a:bodyPr>
          <a:lstStyle/>
          <a:p>
            <a:pPr marL="0" indent="0">
              <a:buNone/>
            </a:pPr>
            <a:r>
              <a:rPr lang="en-US" dirty="0" smtClean="0"/>
              <a:t>Multiple Regression Analysis is the study of how a dependent variable y is related to </a:t>
            </a:r>
            <a:r>
              <a:rPr lang="en-US" b="1" dirty="0" smtClean="0"/>
              <a:t>two or more independent variables</a:t>
            </a:r>
            <a:br>
              <a:rPr lang="en-US" b="1" dirty="0" smtClean="0"/>
            </a:br>
            <a:r>
              <a:rPr lang="ko-KR" altLang="en-US" b="1" dirty="0" smtClean="0">
                <a:latin typeface="+mn-ea"/>
                <a:ea typeface="+mn-ea"/>
              </a:rPr>
              <a:t>독립변수가 두개이상 일때</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919827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Analysis (</a:t>
            </a:r>
            <a:r>
              <a:rPr lang="ko-KR" altLang="en-US" dirty="0" smtClean="0"/>
              <a:t>잔차분석</a:t>
            </a:r>
            <a:r>
              <a:rPr lang="en-US" altLang="ko-K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a:xfrm>
                <a:off x="1381250" y="1616470"/>
                <a:ext cx="4448050" cy="3112200"/>
              </a:xfrm>
            </p:spPr>
            <p:txBody>
              <a:bodyPr>
                <a:noAutofit/>
              </a:bodyPr>
              <a:lstStyle/>
              <a:p>
                <a:r>
                  <a:rPr lang="en-US" sz="1600" dirty="0"/>
                  <a:t>Residual - The difference between the observed value of the dependent variable and the predicted value of dependent variable </a:t>
                </a:r>
                <a:r>
                  <a:rPr lang="ko-KR" altLang="en-US" sz="1600" dirty="0" smtClean="0">
                    <a:latin typeface="맑은 고딕" panose="020B0503020000020004" pitchFamily="34" charset="-127"/>
                    <a:ea typeface="맑은 고딕" panose="020B0503020000020004" pitchFamily="34" charset="-127"/>
                  </a:rPr>
                  <a:t>종속변수와 종속변수의 예측값의 차이</a:t>
                </a:r>
                <a:endParaRPr lang="en-US" sz="1600" dirty="0"/>
              </a:p>
              <a:p>
                <a:r>
                  <a:rPr lang="en-US" sz="1600" dirty="0"/>
                  <a:t>The residuals provide the best information about error; hence an analysis of the residuals is an important step in determining whether the assumptions for </a:t>
                </a:r>
                <a14:m>
                  <m:oMath xmlns:m="http://schemas.openxmlformats.org/officeDocument/2006/math">
                    <m:r>
                      <a:rPr lang="en-US" sz="1600" i="1" dirty="0">
                        <a:latin typeface="Cambria Math" panose="02040503050406030204" pitchFamily="18" charset="0"/>
                        <a:ea typeface="Cambria Math" panose="02040503050406030204" pitchFamily="18" charset="0"/>
                      </a:rPr>
                      <m:t>𝜀</m:t>
                    </m:r>
                  </m:oMath>
                </a14:m>
                <a:r>
                  <a:rPr lang="en-US" sz="1600" dirty="0"/>
                  <a:t> are </a:t>
                </a:r>
                <a:r>
                  <a:rPr lang="en-US" sz="1600" dirty="0" smtClean="0"/>
                  <a:t>appropriate </a:t>
                </a:r>
                <a:r>
                  <a:rPr lang="ko-KR" altLang="en-US" sz="1600" dirty="0" smtClean="0">
                    <a:latin typeface="맑은 고딕" panose="020B0503020000020004" pitchFamily="34" charset="-127"/>
                    <a:ea typeface="맑은 고딕" panose="020B0503020000020004" pitchFamily="34" charset="-127"/>
                  </a:rPr>
                  <a:t>잔차는 오차에 대한 중요한 정보를 주기때문에 오차가 가정에 위배되지 않는지 확인하기 위해 잔차분석을 함</a:t>
                </a:r>
                <a:r>
                  <a:rPr lang="en-US" sz="1600" dirty="0" smtClean="0"/>
                  <a:t> </a:t>
                </a:r>
                <a:endParaRPr lang="en-US" sz="1600" dirty="0"/>
              </a:p>
              <a:p>
                <a:endParaRPr lang="en-US" sz="700" dirty="0" smtClean="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xfrm>
                <a:off x="1381250" y="1616470"/>
                <a:ext cx="4448050" cy="3112200"/>
              </a:xfrm>
              <a:blipFill>
                <a:blip r:embed="rId2"/>
                <a:stretch>
                  <a:fillRect l="-274" t="-978" b="-13307"/>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30</a:t>
            </a:fld>
            <a:endParaRPr lang="en-US" dirty="0"/>
          </a:p>
        </p:txBody>
      </p:sp>
      <p:pic>
        <p:nvPicPr>
          <p:cNvPr id="6" name="Content Placeholder 5"/>
          <p:cNvPicPr>
            <a:picLocks noGrp="1" noChangeAspect="1"/>
          </p:cNvPicPr>
          <p:nvPr>
            <p:ph sz="half" idx="4294967295"/>
          </p:nvPr>
        </p:nvPicPr>
        <p:blipFill>
          <a:blip r:embed="rId3"/>
          <a:stretch>
            <a:fillRect/>
          </a:stretch>
        </p:blipFill>
        <p:spPr>
          <a:xfrm>
            <a:off x="5829300" y="2397270"/>
            <a:ext cx="3059112" cy="2187575"/>
          </a:xfrm>
          <a:prstGeom prst="rect">
            <a:avLst/>
          </a:prstGeom>
        </p:spPr>
      </p:pic>
      <p:sp>
        <p:nvSpPr>
          <p:cNvPr id="7" name="Line Callout 1 6"/>
          <p:cNvSpPr/>
          <p:nvPr/>
        </p:nvSpPr>
        <p:spPr>
          <a:xfrm>
            <a:off x="6208729" y="1117611"/>
            <a:ext cx="2188746" cy="923330"/>
          </a:xfrm>
          <a:prstGeom prst="borderCallout1">
            <a:avLst>
              <a:gd name="adj1" fmla="val 99143"/>
              <a:gd name="adj2" fmla="val 56065"/>
              <a:gd name="adj3" fmla="val 155300"/>
              <a:gd name="adj4" fmla="val 102713"/>
            </a:avLst>
          </a:prstGeom>
          <a:solidFill>
            <a:schemeClr val="bg2"/>
          </a:solidFill>
          <a:ln>
            <a:solidFill>
              <a:schemeClr val="tx1"/>
            </a:solidFill>
            <a:headEnd type="none" w="med" len="med"/>
            <a:tailEnd type="arrow" w="med" len="med"/>
          </a:ln>
        </p:spPr>
        <p:txBody>
          <a:bodyPr wrap="square">
            <a:spAutoFit/>
          </a:bodyPr>
          <a:lstStyle/>
          <a:p>
            <a:r>
              <a:rPr lang="en-US" altLang="ko-KR" sz="1800" dirty="0">
                <a:solidFill>
                  <a:schemeClr val="bg1"/>
                </a:solidFill>
                <a:latin typeface="+mn-lt"/>
              </a:rPr>
              <a:t>Residual = travel time – predicted travel time</a:t>
            </a:r>
            <a:endParaRPr lang="en-US" sz="1800" dirty="0">
              <a:solidFill>
                <a:schemeClr val="bg1"/>
              </a:solidFill>
              <a:latin typeface="+mn-lt"/>
            </a:endParaRPr>
          </a:p>
        </p:txBody>
      </p:sp>
    </p:spTree>
    <p:extLst>
      <p:ext uri="{BB962C8B-B14F-4D97-AF65-F5344CB8AC3E}">
        <p14:creationId xmlns:p14="http://schemas.microsoft.com/office/powerpoint/2010/main" val="3377496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Residual Plot Against x</a:t>
            </a:r>
            <a:r>
              <a:rPr lang="en-US" baseline="-25000" smtClean="0"/>
              <a:t>1  </a:t>
            </a:r>
            <a:r>
              <a:rPr lang="en-US" smtClean="0"/>
              <a:t>(x</a:t>
            </a:r>
            <a:r>
              <a:rPr lang="en-US" baseline="-25000" smtClean="0"/>
              <a:t>1</a:t>
            </a:r>
            <a:r>
              <a:rPr lang="ko-KR" altLang="en-US" smtClean="0"/>
              <a:t>에 대한 잔차도 분석</a:t>
            </a:r>
            <a:r>
              <a:rPr lang="en-US" altLang="ko-KR"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31</a:t>
            </a:fld>
            <a:endParaRPr lang="en-US" dirty="0"/>
          </a:p>
        </p:txBody>
      </p:sp>
      <p:pic>
        <p:nvPicPr>
          <p:cNvPr id="7" name="Content Placeholder 6"/>
          <p:cNvPicPr>
            <a:picLocks noGrp="1" noChangeAspect="1"/>
          </p:cNvPicPr>
          <p:nvPr>
            <p:ph sz="half" idx="4294967295"/>
          </p:nvPr>
        </p:nvPicPr>
        <p:blipFill>
          <a:blip r:embed="rId2"/>
          <a:stretch>
            <a:fillRect/>
          </a:stretch>
        </p:blipFill>
        <p:spPr>
          <a:xfrm>
            <a:off x="4625975" y="1609725"/>
            <a:ext cx="3594100" cy="2160588"/>
          </a:xfrm>
          <a:prstGeom prst="rect">
            <a:avLst/>
          </a:prstGeom>
        </p:spPr>
      </p:pic>
      <p:sp>
        <p:nvSpPr>
          <p:cNvPr id="8" name="Content Placeholder 2"/>
          <p:cNvSpPr txBox="1">
            <a:spLocks/>
          </p:cNvSpPr>
          <p:nvPr/>
        </p:nvSpPr>
        <p:spPr>
          <a:xfrm>
            <a:off x="600075" y="1792975"/>
            <a:ext cx="3375933" cy="2988860"/>
          </a:xfrm>
          <a:prstGeom prst="rect">
            <a:avLst/>
          </a:prstGeom>
        </p:spPr>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57200" indent="-381000">
              <a:spcBef>
                <a:spcPts val="600"/>
              </a:spcBef>
              <a:buClr>
                <a:srgbClr val="FFCD00"/>
              </a:buClr>
              <a:buSzPts val="2400"/>
              <a:buFont typeface="Quattrocento Sans"/>
              <a:buChar char="◉"/>
            </a:pPr>
            <a:r>
              <a:rPr lang="en-US" sz="2000" dirty="0">
                <a:solidFill>
                  <a:srgbClr val="000000"/>
                </a:solidFill>
                <a:latin typeface="Quattrocento Sans"/>
                <a:ea typeface="Quattrocento Sans"/>
                <a:cs typeface="Quattrocento Sans"/>
                <a:sym typeface="Quattrocento Sans"/>
              </a:rPr>
              <a:t>A graph in which the values of the independent variable are represented by the horizontal axis and the corresponding residual values are represented by the vertical </a:t>
            </a:r>
            <a:r>
              <a:rPr lang="en-US" sz="2000" dirty="0" smtClean="0">
                <a:solidFill>
                  <a:srgbClr val="000000"/>
                </a:solidFill>
                <a:latin typeface="Quattrocento Sans"/>
                <a:ea typeface="Quattrocento Sans"/>
                <a:cs typeface="Quattrocento Sans"/>
                <a:sym typeface="Quattrocento Sans"/>
              </a:rPr>
              <a:t>axis </a:t>
            </a:r>
            <a:r>
              <a:rPr lang="en-US" sz="2000" dirty="0" smtClean="0">
                <a:solidFill>
                  <a:srgbClr val="000000"/>
                </a:solidFill>
                <a:latin typeface="맑은 고딕" panose="020B0503020000020004" pitchFamily="34" charset="-127"/>
                <a:ea typeface="맑은 고딕" panose="020B0503020000020004" pitchFamily="34" charset="-127"/>
                <a:cs typeface="Quattrocento Sans"/>
                <a:sym typeface="Quattrocento Sans"/>
              </a:rPr>
              <a:t>x</a:t>
            </a:r>
            <a:r>
              <a:rPr lang="ko-KR" altLang="en-US" sz="2000" dirty="0" smtClean="0">
                <a:solidFill>
                  <a:srgbClr val="000000"/>
                </a:solidFill>
                <a:latin typeface="맑은 고딕" panose="020B0503020000020004" pitchFamily="34" charset="-127"/>
                <a:ea typeface="맑은 고딕" panose="020B0503020000020004" pitchFamily="34" charset="-127"/>
                <a:cs typeface="Quattrocento Sans"/>
                <a:sym typeface="Quattrocento Sans"/>
              </a:rPr>
              <a:t>에는 독립변수값</a:t>
            </a:r>
            <a:r>
              <a:rPr lang="en-US" altLang="ko-KR" sz="2000" dirty="0" smtClean="0">
                <a:solidFill>
                  <a:srgbClr val="000000"/>
                </a:solidFill>
                <a:latin typeface="맑은 고딕" panose="020B0503020000020004" pitchFamily="34" charset="-127"/>
                <a:ea typeface="맑은 고딕" panose="020B0503020000020004" pitchFamily="34" charset="-127"/>
                <a:cs typeface="Quattrocento Sans"/>
                <a:sym typeface="Quattrocento Sans"/>
              </a:rPr>
              <a:t>, y</a:t>
            </a:r>
            <a:r>
              <a:rPr lang="ko-KR" altLang="en-US" sz="2000" dirty="0" smtClean="0">
                <a:solidFill>
                  <a:srgbClr val="000000"/>
                </a:solidFill>
                <a:latin typeface="맑은 고딕" panose="020B0503020000020004" pitchFamily="34" charset="-127"/>
                <a:ea typeface="맑은 고딕" panose="020B0503020000020004" pitchFamily="34" charset="-127"/>
                <a:cs typeface="Quattrocento Sans"/>
                <a:sym typeface="Quattrocento Sans"/>
              </a:rPr>
              <a:t>에는 잔차값</a:t>
            </a:r>
            <a:endParaRPr lang="en-US" sz="2000" dirty="0">
              <a:solidFill>
                <a:srgbClr val="000000"/>
              </a:solidFill>
              <a:latin typeface="맑은 고딕" panose="020B0503020000020004" pitchFamily="34" charset="-127"/>
              <a:ea typeface="맑은 고딕" panose="020B0503020000020004" pitchFamily="34" charset="-127"/>
              <a:cs typeface="Quattrocento Sans"/>
              <a:sym typeface="Quattrocento Sans"/>
            </a:endParaRPr>
          </a:p>
        </p:txBody>
      </p:sp>
    </p:spTree>
    <p:extLst>
      <p:ext uri="{BB962C8B-B14F-4D97-AF65-F5344CB8AC3E}">
        <p14:creationId xmlns:p14="http://schemas.microsoft.com/office/powerpoint/2010/main" val="3241660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Residual Plot Against x2 (x2</a:t>
            </a:r>
            <a:r>
              <a:rPr lang="ko-KR" altLang="en-US" smtClean="0"/>
              <a:t>에 대한 잔차도분석</a:t>
            </a:r>
            <a:r>
              <a:rPr lang="en-US" altLang="ko-KR"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32</a:t>
            </a:fld>
            <a:endParaRPr lang="en-US" dirty="0"/>
          </a:p>
        </p:txBody>
      </p:sp>
      <p:pic>
        <p:nvPicPr>
          <p:cNvPr id="7" name="Content Placeholder 6"/>
          <p:cNvPicPr>
            <a:picLocks noGrp="1" noChangeAspect="1"/>
          </p:cNvPicPr>
          <p:nvPr>
            <p:ph idx="4294967295"/>
          </p:nvPr>
        </p:nvPicPr>
        <p:blipFill>
          <a:blip r:embed="rId2"/>
          <a:stretch>
            <a:fillRect/>
          </a:stretch>
        </p:blipFill>
        <p:spPr>
          <a:xfrm>
            <a:off x="768928" y="1819708"/>
            <a:ext cx="4584700" cy="2754312"/>
          </a:xfrm>
        </p:spPr>
      </p:pic>
      <p:sp>
        <p:nvSpPr>
          <p:cNvPr id="8" name="Rectangle 7"/>
          <p:cNvSpPr/>
          <p:nvPr/>
        </p:nvSpPr>
        <p:spPr>
          <a:xfrm>
            <a:off x="5888622" y="2038195"/>
            <a:ext cx="2302328"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gn="l"/>
            <a:r>
              <a:rPr lang="en-US" sz="1800" dirty="0">
                <a:solidFill>
                  <a:schemeClr val="tx1"/>
                </a:solidFill>
                <a:latin typeface="Century Gothic" panose="020B0502020202020204" pitchFamily="34" charset="0"/>
              </a:rPr>
              <a:t>The horizontal pattern of the residuals indicates that regression model is </a:t>
            </a:r>
            <a:r>
              <a:rPr lang="en-US" sz="1800" dirty="0" smtClean="0">
                <a:solidFill>
                  <a:schemeClr val="tx1"/>
                </a:solidFill>
                <a:latin typeface="Century Gothic" panose="020B0502020202020204" pitchFamily="34" charset="0"/>
              </a:rPr>
              <a:t>valid</a:t>
            </a:r>
          </a:p>
          <a:p>
            <a:r>
              <a:rPr lang="ko-KR" altLang="en-US" sz="1800" dirty="0" smtClean="0">
                <a:solidFill>
                  <a:schemeClr val="tx1"/>
                </a:solidFill>
                <a:latin typeface="맑은 고딕" panose="020B0503020000020004" pitchFamily="34" charset="-127"/>
              </a:rPr>
              <a:t>수평</a:t>
            </a:r>
            <a:r>
              <a:rPr lang="ko-KR" altLang="en-US" sz="1800" dirty="0">
                <a:solidFill>
                  <a:schemeClr val="tx1"/>
                </a:solidFill>
                <a:latin typeface="맑은 고딕" panose="020B0503020000020004" pitchFamily="34" charset="-127"/>
              </a:rPr>
              <a:t>적 패턴을 보이면 회귀모델이</a:t>
            </a:r>
            <a:endParaRPr lang="en-US" sz="1800" dirty="0">
              <a:solidFill>
                <a:schemeClr val="tx1"/>
              </a:solidFill>
            </a:endParaRPr>
          </a:p>
          <a:p>
            <a:pPr marL="0" indent="0">
              <a:buNone/>
            </a:pPr>
            <a:r>
              <a:rPr lang="ko-KR" altLang="en-US" sz="1800" dirty="0" smtClean="0">
                <a:solidFill>
                  <a:schemeClr val="tx1"/>
                </a:solidFill>
                <a:latin typeface="맑은 고딕" panose="020B0503020000020004" pitchFamily="34" charset="-127"/>
              </a:rPr>
              <a:t>타당하다고 봄</a:t>
            </a:r>
            <a:r>
              <a:rPr lang="en-US" sz="1800" dirty="0" smtClean="0">
                <a:solidFill>
                  <a:schemeClr val="tx1"/>
                </a:solidFill>
                <a:latin typeface="Century Gothic" panose="020B0502020202020204" pitchFamily="34" charset="0"/>
              </a:rPr>
              <a:t>. </a:t>
            </a:r>
            <a:endParaRPr lang="en-US" sz="18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208799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1473037" y="2053040"/>
            <a:ext cx="2649492" cy="190677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effectLst>
                <a:outerShdw blurRad="38100" dist="38100" dir="2700000" algn="tl">
                  <a:srgbClr val="000000">
                    <a:alpha val="43137"/>
                  </a:srgbClr>
                </a:outerShdw>
              </a:effectLst>
            </a:endParaRPr>
          </a:p>
        </p:txBody>
      </p:sp>
      <p:sp>
        <p:nvSpPr>
          <p:cNvPr id="382979" name="Oval 3"/>
          <p:cNvSpPr>
            <a:spLocks noChangeArrowheads="1"/>
          </p:cNvSpPr>
          <p:nvPr/>
        </p:nvSpPr>
        <p:spPr bwMode="auto">
          <a:xfrm rot="1579004">
            <a:off x="2650803" y="2847528"/>
            <a:ext cx="57123"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0" name="Oval 4"/>
          <p:cNvSpPr>
            <a:spLocks noChangeArrowheads="1"/>
          </p:cNvSpPr>
          <p:nvPr/>
        </p:nvSpPr>
        <p:spPr bwMode="auto">
          <a:xfrm rot="1579004">
            <a:off x="3227812" y="3132692"/>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1" name="Oval 5"/>
          <p:cNvSpPr>
            <a:spLocks noChangeArrowheads="1"/>
          </p:cNvSpPr>
          <p:nvPr/>
        </p:nvSpPr>
        <p:spPr bwMode="auto">
          <a:xfrm rot="1579004">
            <a:off x="2680969" y="3106446"/>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2" name="Oval 6"/>
          <p:cNvSpPr>
            <a:spLocks noChangeArrowheads="1"/>
          </p:cNvSpPr>
          <p:nvPr/>
        </p:nvSpPr>
        <p:spPr bwMode="auto">
          <a:xfrm rot="1579004">
            <a:off x="2331811" y="2925558"/>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3" name="Oval 7"/>
          <p:cNvSpPr>
            <a:spLocks noChangeArrowheads="1"/>
          </p:cNvSpPr>
          <p:nvPr/>
        </p:nvSpPr>
        <p:spPr bwMode="auto">
          <a:xfrm rot="1579004">
            <a:off x="2149530" y="3046859"/>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4" name="Oval 8"/>
          <p:cNvSpPr>
            <a:spLocks noChangeArrowheads="1"/>
          </p:cNvSpPr>
          <p:nvPr/>
        </p:nvSpPr>
        <p:spPr bwMode="auto">
          <a:xfrm rot="1579004">
            <a:off x="2374172" y="3095805"/>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5" name="Oval 9"/>
          <p:cNvSpPr>
            <a:spLocks noChangeArrowheads="1"/>
          </p:cNvSpPr>
          <p:nvPr/>
        </p:nvSpPr>
        <p:spPr bwMode="auto">
          <a:xfrm rot="1579004">
            <a:off x="3428064" y="2841852"/>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6" name="Oval 10"/>
          <p:cNvSpPr>
            <a:spLocks noChangeArrowheads="1"/>
          </p:cNvSpPr>
          <p:nvPr/>
        </p:nvSpPr>
        <p:spPr bwMode="auto">
          <a:xfrm rot="1579004">
            <a:off x="2985840" y="3094386"/>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7" name="Oval 11"/>
          <p:cNvSpPr>
            <a:spLocks noChangeArrowheads="1"/>
          </p:cNvSpPr>
          <p:nvPr/>
        </p:nvSpPr>
        <p:spPr bwMode="auto">
          <a:xfrm rot="1579004">
            <a:off x="3065428" y="2917045"/>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8" name="Oval 12"/>
          <p:cNvSpPr>
            <a:spLocks noChangeArrowheads="1"/>
          </p:cNvSpPr>
          <p:nvPr/>
        </p:nvSpPr>
        <p:spPr bwMode="auto">
          <a:xfrm rot="1579004">
            <a:off x="3471067" y="3033381"/>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2989" name="Line 13"/>
          <p:cNvSpPr>
            <a:spLocks noChangeShapeType="1"/>
          </p:cNvSpPr>
          <p:nvPr/>
        </p:nvSpPr>
        <p:spPr bwMode="auto">
          <a:xfrm>
            <a:off x="1965965" y="2299899"/>
            <a:ext cx="0" cy="1481152"/>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0" name="Line 14"/>
          <p:cNvSpPr>
            <a:spLocks noChangeShapeType="1"/>
          </p:cNvSpPr>
          <p:nvPr/>
        </p:nvSpPr>
        <p:spPr bwMode="auto">
          <a:xfrm rot="5400000">
            <a:off x="2897909" y="2849107"/>
            <a:ext cx="0" cy="1863887"/>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1" name="Text Box 15"/>
          <p:cNvSpPr txBox="1">
            <a:spLocks noChangeArrowheads="1"/>
          </p:cNvSpPr>
          <p:nvPr/>
        </p:nvSpPr>
        <p:spPr bwMode="auto">
          <a:xfrm>
            <a:off x="3877348" y="3693798"/>
            <a:ext cx="300082" cy="369332"/>
          </a:xfrm>
          <a:prstGeom prst="rect">
            <a:avLst/>
          </a:prstGeom>
          <a:noFill/>
          <a:ln w="12700">
            <a:noFill/>
            <a:miter lim="800000"/>
            <a:headEnd/>
            <a:tailEnd/>
          </a:ln>
          <a:effectLst/>
        </p:spPr>
        <p:txBody>
          <a:bodyPr wrap="none">
            <a:spAutoFit/>
          </a:bodyPr>
          <a:lstStyle/>
          <a:p>
            <a:r>
              <a:rPr lang="en-US" sz="1800" i="1" dirty="0">
                <a:effectLst>
                  <a:outerShdw blurRad="38100" dist="38100" dir="2700000" algn="tl">
                    <a:srgbClr val="000000">
                      <a:alpha val="43137"/>
                    </a:srgbClr>
                  </a:outerShdw>
                </a:effectLst>
                <a:latin typeface="Book Antiqua" pitchFamily="18" charset="0"/>
              </a:rPr>
              <a:t>x</a:t>
            </a:r>
            <a:endParaRPr lang="en-US" sz="1800" dirty="0">
              <a:effectLst>
                <a:outerShdw blurRad="38100" dist="38100" dir="2700000" algn="tl">
                  <a:srgbClr val="000000">
                    <a:alpha val="43137"/>
                  </a:srgbClr>
                </a:outerShdw>
              </a:effectLst>
              <a:latin typeface="Book Antiqua" pitchFamily="18" charset="0"/>
            </a:endParaRPr>
          </a:p>
        </p:txBody>
      </p:sp>
      <p:sp>
        <p:nvSpPr>
          <p:cNvPr id="382993" name="Text Box 17"/>
          <p:cNvSpPr txBox="1">
            <a:spLocks noChangeArrowheads="1"/>
          </p:cNvSpPr>
          <p:nvPr/>
        </p:nvSpPr>
        <p:spPr bwMode="auto">
          <a:xfrm>
            <a:off x="1790103" y="2919173"/>
            <a:ext cx="300082" cy="369332"/>
          </a:xfrm>
          <a:prstGeom prst="rect">
            <a:avLst/>
          </a:prstGeom>
          <a:noFill/>
          <a:ln w="12700">
            <a:noFill/>
            <a:miter lim="800000"/>
            <a:headEnd/>
            <a:tailEnd/>
          </a:ln>
          <a:effectLst/>
        </p:spPr>
        <p:txBody>
          <a:bodyPr wrap="none">
            <a:spAutoFit/>
          </a:bodyPr>
          <a:lstStyle/>
          <a:p>
            <a:r>
              <a:rPr lang="en-US" sz="1800">
                <a:effectLst>
                  <a:outerShdw blurRad="38100" dist="38100" dir="2700000" algn="tl">
                    <a:srgbClr val="000000">
                      <a:alpha val="43137"/>
                    </a:srgbClr>
                  </a:outerShdw>
                </a:effectLst>
                <a:latin typeface="Book Antiqua" pitchFamily="18" charset="0"/>
              </a:rPr>
              <a:t>0</a:t>
            </a:r>
          </a:p>
        </p:txBody>
      </p:sp>
      <p:grpSp>
        <p:nvGrpSpPr>
          <p:cNvPr id="383016" name="Group 40"/>
          <p:cNvGrpSpPr>
            <a:grpSpLocks/>
          </p:cNvGrpSpPr>
          <p:nvPr/>
        </p:nvGrpSpPr>
        <p:grpSpPr bwMode="auto">
          <a:xfrm>
            <a:off x="1898718" y="2402046"/>
            <a:ext cx="94349" cy="1225781"/>
            <a:chOff x="1497" y="1308"/>
            <a:chExt cx="147" cy="1728"/>
          </a:xfrm>
        </p:grpSpPr>
        <p:sp>
          <p:nvSpPr>
            <p:cNvPr id="382995" name="Line 19"/>
            <p:cNvSpPr>
              <a:spLocks noChangeShapeType="1"/>
            </p:cNvSpPr>
            <p:nvPr/>
          </p:nvSpPr>
          <p:spPr bwMode="auto">
            <a:xfrm>
              <a:off x="1500" y="2172"/>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6" name="Line 20"/>
            <p:cNvSpPr>
              <a:spLocks noChangeShapeType="1"/>
            </p:cNvSpPr>
            <p:nvPr/>
          </p:nvSpPr>
          <p:spPr bwMode="auto">
            <a:xfrm>
              <a:off x="1500" y="238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7" name="Line 21"/>
            <p:cNvSpPr>
              <a:spLocks noChangeShapeType="1"/>
            </p:cNvSpPr>
            <p:nvPr/>
          </p:nvSpPr>
          <p:spPr bwMode="auto">
            <a:xfrm>
              <a:off x="1500" y="260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8" name="Line 22"/>
            <p:cNvSpPr>
              <a:spLocks noChangeShapeType="1"/>
            </p:cNvSpPr>
            <p:nvPr/>
          </p:nvSpPr>
          <p:spPr bwMode="auto">
            <a:xfrm>
              <a:off x="1500" y="282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2999" name="Line 23"/>
            <p:cNvSpPr>
              <a:spLocks noChangeShapeType="1"/>
            </p:cNvSpPr>
            <p:nvPr/>
          </p:nvSpPr>
          <p:spPr bwMode="auto">
            <a:xfrm>
              <a:off x="1500" y="195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3000" name="Line 24"/>
            <p:cNvSpPr>
              <a:spLocks noChangeShapeType="1"/>
            </p:cNvSpPr>
            <p:nvPr/>
          </p:nvSpPr>
          <p:spPr bwMode="auto">
            <a:xfrm>
              <a:off x="1500" y="174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3001" name="Line 25"/>
            <p:cNvSpPr>
              <a:spLocks noChangeShapeType="1"/>
            </p:cNvSpPr>
            <p:nvPr/>
          </p:nvSpPr>
          <p:spPr bwMode="auto">
            <a:xfrm>
              <a:off x="1500" y="152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3002" name="Line 26"/>
            <p:cNvSpPr>
              <a:spLocks noChangeShapeType="1"/>
            </p:cNvSpPr>
            <p:nvPr/>
          </p:nvSpPr>
          <p:spPr bwMode="auto">
            <a:xfrm>
              <a:off x="1497" y="303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3003" name="Line 27"/>
            <p:cNvSpPr>
              <a:spLocks noChangeShapeType="1"/>
            </p:cNvSpPr>
            <p:nvPr/>
          </p:nvSpPr>
          <p:spPr bwMode="auto">
            <a:xfrm>
              <a:off x="1497" y="130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grpSp>
      <p:sp>
        <p:nvSpPr>
          <p:cNvPr id="383004" name="Text Box 28"/>
          <p:cNvSpPr txBox="1">
            <a:spLocks noChangeArrowheads="1"/>
          </p:cNvSpPr>
          <p:nvPr/>
        </p:nvSpPr>
        <p:spPr bwMode="auto">
          <a:xfrm>
            <a:off x="2487632" y="2131544"/>
            <a:ext cx="1588897" cy="369332"/>
          </a:xfrm>
          <a:prstGeom prst="rect">
            <a:avLst/>
          </a:prstGeom>
          <a:noFill/>
          <a:ln w="12700">
            <a:noFill/>
            <a:miter lim="800000"/>
            <a:headEnd/>
            <a:tailEnd/>
          </a:ln>
          <a:effectLst/>
        </p:spPr>
        <p:txBody>
          <a:bodyPr wrap="none">
            <a:spAutoFit/>
          </a:bodyPr>
          <a:lstStyle/>
          <a:p>
            <a:r>
              <a:rPr lang="en-US" sz="1800" b="1" dirty="0">
                <a:solidFill>
                  <a:schemeClr val="bg1"/>
                </a:solidFill>
                <a:effectLst>
                  <a:outerShdw blurRad="38100" dist="38100" dir="2700000" algn="tl">
                    <a:srgbClr val="000000">
                      <a:alpha val="43137"/>
                    </a:srgbClr>
                  </a:outerShdw>
                </a:effectLst>
                <a:latin typeface="Book Antiqua" pitchFamily="18" charset="0"/>
              </a:rPr>
              <a:t>Good Pattern</a:t>
            </a:r>
          </a:p>
        </p:txBody>
      </p:sp>
      <p:sp>
        <p:nvSpPr>
          <p:cNvPr id="383005" name="Text Box 29"/>
          <p:cNvSpPr txBox="1">
            <a:spLocks noChangeArrowheads="1"/>
          </p:cNvSpPr>
          <p:nvPr/>
        </p:nvSpPr>
        <p:spPr bwMode="auto">
          <a:xfrm rot="16200000">
            <a:off x="1021999" y="2825018"/>
            <a:ext cx="1077539" cy="369332"/>
          </a:xfrm>
          <a:prstGeom prst="rect">
            <a:avLst/>
          </a:prstGeom>
          <a:noFill/>
          <a:ln w="12700">
            <a:noFill/>
            <a:miter lim="800000"/>
            <a:headEnd/>
            <a:tailEnd/>
          </a:ln>
          <a:effectLst/>
        </p:spPr>
        <p:txBody>
          <a:bodyPr wrap="none">
            <a:spAutoFit/>
          </a:bodyPr>
          <a:lstStyle/>
          <a:p>
            <a:r>
              <a:rPr lang="en-US" sz="1800" dirty="0">
                <a:effectLst>
                  <a:outerShdw blurRad="38100" dist="38100" dir="2700000" algn="tl">
                    <a:srgbClr val="000000">
                      <a:alpha val="43137"/>
                    </a:srgbClr>
                  </a:outerShdw>
                </a:effectLst>
                <a:latin typeface="Book Antiqua" pitchFamily="18" charset="0"/>
              </a:rPr>
              <a:t>Residual</a:t>
            </a:r>
          </a:p>
        </p:txBody>
      </p:sp>
      <p:sp>
        <p:nvSpPr>
          <p:cNvPr id="383006" name="Oval 30"/>
          <p:cNvSpPr>
            <a:spLocks noChangeArrowheads="1"/>
          </p:cNvSpPr>
          <p:nvPr/>
        </p:nvSpPr>
        <p:spPr bwMode="auto">
          <a:xfrm rot="1579004">
            <a:off x="3471067" y="3127017"/>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07" name="Oval 31"/>
          <p:cNvSpPr>
            <a:spLocks noChangeArrowheads="1"/>
          </p:cNvSpPr>
          <p:nvPr/>
        </p:nvSpPr>
        <p:spPr bwMode="auto">
          <a:xfrm rot="1579004">
            <a:off x="2878013" y="3195116"/>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08" name="Oval 32"/>
          <p:cNvSpPr>
            <a:spLocks noChangeArrowheads="1"/>
          </p:cNvSpPr>
          <p:nvPr/>
        </p:nvSpPr>
        <p:spPr bwMode="auto">
          <a:xfrm rot="1579004">
            <a:off x="2505107" y="2865261"/>
            <a:ext cx="57124"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09" name="Oval 33"/>
          <p:cNvSpPr>
            <a:spLocks noChangeArrowheads="1"/>
          </p:cNvSpPr>
          <p:nvPr/>
        </p:nvSpPr>
        <p:spPr bwMode="auto">
          <a:xfrm rot="1579004">
            <a:off x="3147583" y="3179510"/>
            <a:ext cx="57765"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11" name="Line 35"/>
          <p:cNvSpPr>
            <a:spLocks noChangeShapeType="1"/>
          </p:cNvSpPr>
          <p:nvPr/>
        </p:nvSpPr>
        <p:spPr bwMode="auto">
          <a:xfrm>
            <a:off x="2035283" y="3014937"/>
            <a:ext cx="1667486" cy="0"/>
          </a:xfrm>
          <a:prstGeom prst="line">
            <a:avLst/>
          </a:prstGeom>
          <a:noFill/>
          <a:ln w="12700">
            <a:solidFill>
              <a:schemeClr val="tx1"/>
            </a:solidFill>
            <a:prstDash val="lgDash"/>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383012" name="Oval 36"/>
          <p:cNvSpPr>
            <a:spLocks noChangeArrowheads="1"/>
          </p:cNvSpPr>
          <p:nvPr/>
        </p:nvSpPr>
        <p:spPr bwMode="auto">
          <a:xfrm rot="1579004">
            <a:off x="2887640" y="2966700"/>
            <a:ext cx="57124"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13" name="Oval 37"/>
          <p:cNvSpPr>
            <a:spLocks noChangeArrowheads="1"/>
          </p:cNvSpPr>
          <p:nvPr/>
        </p:nvSpPr>
        <p:spPr bwMode="auto">
          <a:xfrm rot="1579004">
            <a:off x="2575067" y="3017066"/>
            <a:ext cx="57123"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383014" name="Oval 38"/>
          <p:cNvSpPr>
            <a:spLocks noChangeArrowheads="1"/>
          </p:cNvSpPr>
          <p:nvPr/>
        </p:nvSpPr>
        <p:spPr bwMode="auto">
          <a:xfrm rot="1579004">
            <a:off x="3313818" y="2967410"/>
            <a:ext cx="57124" cy="65971"/>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40" name="TextBox 39"/>
              <p:cNvSpPr txBox="1"/>
              <p:nvPr/>
            </p:nvSpPr>
            <p:spPr>
              <a:xfrm>
                <a:off x="1777449" y="2080635"/>
                <a:ext cx="792140" cy="369332"/>
              </a:xfrm>
              <a:prstGeom prst="rect">
                <a:avLst/>
              </a:prstGeom>
              <a:noFill/>
              <a:effectLst>
                <a:outerShdw dist="25400" dir="3600000" algn="ctr" rotWithShape="0">
                  <a:schemeClr val="accent4">
                    <a:lumMod val="10000"/>
                  </a:scheme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smtClean="0">
                          <a:solidFill>
                            <a:schemeClr val="bg1"/>
                          </a:solidFill>
                          <a:effectLst>
                            <a:outerShdw blurRad="38100" dist="38100" dir="2700000" algn="tl">
                              <a:srgbClr val="000000">
                                <a:alpha val="43137"/>
                              </a:srgbClr>
                            </a:outerShdw>
                          </a:effectLst>
                          <a:latin typeface="Cambria Math" panose="02040503050406030204" pitchFamily="18" charset="0"/>
                        </a:rPr>
                        <m:t>𝑦</m:t>
                      </m:r>
                      <m:r>
                        <a:rPr lang="en-US" sz="1800" b="1" smtClean="0">
                          <a:solidFill>
                            <a:schemeClr val="bg1"/>
                          </a:solidFill>
                          <a:effectLst>
                            <a:outerShdw blurRad="38100" dist="38100" dir="2700000" algn="tl">
                              <a:srgbClr val="000000">
                                <a:alpha val="43137"/>
                              </a:srgbClr>
                            </a:outerShdw>
                          </a:effectLst>
                          <a:latin typeface="Cambria Math" panose="02040503050406030204" pitchFamily="18" charset="0"/>
                        </a:rPr>
                        <m:t>−</m:t>
                      </m:r>
                      <m:acc>
                        <m:accPr>
                          <m:chr m:val="̂"/>
                          <m:ctrlPr>
                            <a:rPr lang="en-US" sz="1800" b="1"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1800" b="1">
                              <a:solidFill>
                                <a:schemeClr val="bg1"/>
                              </a:solidFill>
                              <a:effectLst>
                                <a:outerShdw blurRad="38100" dist="38100" dir="2700000" algn="tl">
                                  <a:srgbClr val="000000">
                                    <a:alpha val="43137"/>
                                  </a:srgbClr>
                                </a:outerShdw>
                              </a:effectLst>
                              <a:latin typeface="Cambria Math" panose="02040503050406030204" pitchFamily="18" charset="0"/>
                            </a:rPr>
                            <m:t>𝑦</m:t>
                          </m:r>
                        </m:e>
                      </m:acc>
                    </m:oMath>
                  </m:oMathPara>
                </a14:m>
                <a:endParaRPr lang="en-US" sz="1800" b="1" dirty="0">
                  <a:solidFill>
                    <a:schemeClr val="bg1"/>
                  </a:solidFill>
                  <a:effectLst>
                    <a:outerShdw blurRad="38100" dist="38100" dir="2700000" algn="tl">
                      <a:srgbClr val="000000">
                        <a:alpha val="43137"/>
                      </a:srgbClr>
                    </a:outerShdw>
                  </a:effectLst>
                  <a:latin typeface="Book Antiqua" pitchFamily="18"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777449" y="2080635"/>
                <a:ext cx="792140" cy="369332"/>
              </a:xfrm>
              <a:prstGeom prst="rect">
                <a:avLst/>
              </a:prstGeom>
              <a:blipFill rotWithShape="0">
                <a:blip r:embed="rId3"/>
                <a:stretch>
                  <a:fillRect t="-4054"/>
                </a:stretch>
              </a:blipFill>
              <a:effectLst>
                <a:outerShdw dist="25400" dir="3600000" algn="ctr" rotWithShape="0">
                  <a:schemeClr val="accent4">
                    <a:lumMod val="10000"/>
                  </a:scheme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Pattern of Residual Plot (</a:t>
            </a:r>
            <a:r>
              <a:rPr lang="ko-KR" altLang="en-US" dirty="0" smtClean="0"/>
              <a:t>잔차도분석의 패턴</a:t>
            </a:r>
            <a:r>
              <a:rPr lang="en-US" altLang="ko-KR" dirty="0" smtClean="0"/>
              <a:t>)</a:t>
            </a:r>
            <a:endParaRPr lang="en-US" dirty="0"/>
          </a:p>
        </p:txBody>
      </p:sp>
      <p:grpSp>
        <p:nvGrpSpPr>
          <p:cNvPr id="43" name="Group 42"/>
          <p:cNvGrpSpPr/>
          <p:nvPr/>
        </p:nvGrpSpPr>
        <p:grpSpPr>
          <a:xfrm>
            <a:off x="4383074" y="1401611"/>
            <a:ext cx="2769678" cy="1844644"/>
            <a:chOff x="1114875" y="1295400"/>
            <a:chExt cx="6850466" cy="4591114"/>
          </a:xfrm>
        </p:grpSpPr>
        <p:sp>
          <p:nvSpPr>
            <p:cNvPr id="44" name="Rectangle 3"/>
            <p:cNvSpPr>
              <a:spLocks noChangeArrowheads="1"/>
            </p:cNvSpPr>
            <p:nvPr/>
          </p:nvSpPr>
          <p:spPr bwMode="auto">
            <a:xfrm>
              <a:off x="1276350" y="1295400"/>
              <a:ext cx="6553200" cy="426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effectLst>
                  <a:outerShdw blurRad="38100" dist="38100" dir="2700000" algn="tl">
                    <a:srgbClr val="000000">
                      <a:alpha val="43137"/>
                    </a:srgbClr>
                  </a:outerShdw>
                </a:effectLst>
              </a:endParaRPr>
            </a:p>
          </p:txBody>
        </p:sp>
        <p:sp>
          <p:nvSpPr>
            <p:cNvPr id="45" name="Line 4"/>
            <p:cNvSpPr>
              <a:spLocks noChangeShapeType="1"/>
            </p:cNvSpPr>
            <p:nvPr/>
          </p:nvSpPr>
          <p:spPr bwMode="auto">
            <a:xfrm>
              <a:off x="2495550" y="1847850"/>
              <a:ext cx="0" cy="33147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46" name="Line 5"/>
            <p:cNvSpPr>
              <a:spLocks noChangeShapeType="1"/>
            </p:cNvSpPr>
            <p:nvPr/>
          </p:nvSpPr>
          <p:spPr bwMode="auto">
            <a:xfrm rot="5400000">
              <a:off x="4800600" y="2857500"/>
              <a:ext cx="0" cy="46101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47" name="Text Box 6"/>
            <p:cNvSpPr txBox="1">
              <a:spLocks noChangeArrowheads="1"/>
            </p:cNvSpPr>
            <p:nvPr/>
          </p:nvSpPr>
          <p:spPr bwMode="auto">
            <a:xfrm>
              <a:off x="7223124" y="4967288"/>
              <a:ext cx="742217" cy="919226"/>
            </a:xfrm>
            <a:prstGeom prst="rect">
              <a:avLst/>
            </a:prstGeom>
            <a:noFill/>
            <a:ln w="12700">
              <a:noFill/>
              <a:miter lim="800000"/>
              <a:headEnd/>
              <a:tailEnd/>
            </a:ln>
            <a:effectLst/>
          </p:spPr>
          <p:txBody>
            <a:bodyPr wrap="none">
              <a:spAutoFit/>
            </a:bodyPr>
            <a:lstStyle/>
            <a:p>
              <a:r>
                <a:rPr lang="en-US" sz="1800" i="1">
                  <a:effectLst>
                    <a:outerShdw blurRad="38100" dist="38100" dir="2700000" algn="tl">
                      <a:srgbClr val="000000">
                        <a:alpha val="43137"/>
                      </a:srgbClr>
                    </a:outerShdw>
                  </a:effectLst>
                  <a:latin typeface="Book Antiqua" pitchFamily="18" charset="0"/>
                </a:rPr>
                <a:t>x</a:t>
              </a:r>
              <a:endParaRPr lang="en-US" sz="1800">
                <a:effectLst>
                  <a:outerShdw blurRad="38100" dist="38100" dir="2700000" algn="tl">
                    <a:srgbClr val="000000">
                      <a:alpha val="43137"/>
                    </a:srgbClr>
                  </a:outerShdw>
                </a:effectLst>
                <a:latin typeface="Book Antiqua" pitchFamily="18" charset="0"/>
              </a:endParaRPr>
            </a:p>
          </p:txBody>
        </p:sp>
        <p:sp>
          <p:nvSpPr>
            <p:cNvPr id="48" name="Text Box 8"/>
            <p:cNvSpPr txBox="1">
              <a:spLocks noChangeArrowheads="1"/>
            </p:cNvSpPr>
            <p:nvPr/>
          </p:nvSpPr>
          <p:spPr bwMode="auto">
            <a:xfrm>
              <a:off x="2060575" y="3233737"/>
              <a:ext cx="742217" cy="919226"/>
            </a:xfrm>
            <a:prstGeom prst="rect">
              <a:avLst/>
            </a:prstGeom>
            <a:noFill/>
            <a:ln w="12700">
              <a:noFill/>
              <a:miter lim="800000"/>
              <a:headEnd/>
              <a:tailEnd/>
            </a:ln>
            <a:effectLst/>
          </p:spPr>
          <p:txBody>
            <a:bodyPr wrap="none">
              <a:spAutoFit/>
            </a:bodyPr>
            <a:lstStyle/>
            <a:p>
              <a:r>
                <a:rPr lang="en-US" sz="1800">
                  <a:effectLst>
                    <a:outerShdw blurRad="38100" dist="38100" dir="2700000" algn="tl">
                      <a:srgbClr val="000000">
                        <a:alpha val="43137"/>
                      </a:srgbClr>
                    </a:outerShdw>
                  </a:effectLst>
                  <a:latin typeface="Book Antiqua" pitchFamily="18" charset="0"/>
                </a:rPr>
                <a:t>0</a:t>
              </a:r>
            </a:p>
          </p:txBody>
        </p:sp>
        <p:grpSp>
          <p:nvGrpSpPr>
            <p:cNvPr id="49" name="Group 41"/>
            <p:cNvGrpSpPr>
              <a:grpSpLocks/>
            </p:cNvGrpSpPr>
            <p:nvPr/>
          </p:nvGrpSpPr>
          <p:grpSpPr bwMode="auto">
            <a:xfrm>
              <a:off x="2381250" y="2076450"/>
              <a:ext cx="228600" cy="2743200"/>
              <a:chOff x="1512" y="1308"/>
              <a:chExt cx="144" cy="1728"/>
            </a:xfrm>
          </p:grpSpPr>
          <p:sp>
            <p:nvSpPr>
              <p:cNvPr id="72" name="Line 10"/>
              <p:cNvSpPr>
                <a:spLocks noChangeShapeType="1"/>
              </p:cNvSpPr>
              <p:nvPr/>
            </p:nvSpPr>
            <p:spPr bwMode="auto">
              <a:xfrm>
                <a:off x="1512" y="2172"/>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3" name="Line 11"/>
              <p:cNvSpPr>
                <a:spLocks noChangeShapeType="1"/>
              </p:cNvSpPr>
              <p:nvPr/>
            </p:nvSpPr>
            <p:spPr bwMode="auto">
              <a:xfrm>
                <a:off x="1512" y="238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4" name="Line 12"/>
              <p:cNvSpPr>
                <a:spLocks noChangeShapeType="1"/>
              </p:cNvSpPr>
              <p:nvPr/>
            </p:nvSpPr>
            <p:spPr bwMode="auto">
              <a:xfrm>
                <a:off x="1512" y="260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5" name="Line 13"/>
              <p:cNvSpPr>
                <a:spLocks noChangeShapeType="1"/>
              </p:cNvSpPr>
              <p:nvPr/>
            </p:nvSpPr>
            <p:spPr bwMode="auto">
              <a:xfrm>
                <a:off x="1512" y="282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6" name="Line 14"/>
              <p:cNvSpPr>
                <a:spLocks noChangeShapeType="1"/>
              </p:cNvSpPr>
              <p:nvPr/>
            </p:nvSpPr>
            <p:spPr bwMode="auto">
              <a:xfrm>
                <a:off x="1512" y="195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7" name="Line 15"/>
              <p:cNvSpPr>
                <a:spLocks noChangeShapeType="1"/>
              </p:cNvSpPr>
              <p:nvPr/>
            </p:nvSpPr>
            <p:spPr bwMode="auto">
              <a:xfrm>
                <a:off x="1512" y="174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8" name="Line 16"/>
              <p:cNvSpPr>
                <a:spLocks noChangeShapeType="1"/>
              </p:cNvSpPr>
              <p:nvPr/>
            </p:nvSpPr>
            <p:spPr bwMode="auto">
              <a:xfrm>
                <a:off x="1512" y="152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79" name="Line 17"/>
              <p:cNvSpPr>
                <a:spLocks noChangeShapeType="1"/>
              </p:cNvSpPr>
              <p:nvPr/>
            </p:nvSpPr>
            <p:spPr bwMode="auto">
              <a:xfrm>
                <a:off x="1512" y="303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80" name="Line 18"/>
              <p:cNvSpPr>
                <a:spLocks noChangeShapeType="1"/>
              </p:cNvSpPr>
              <p:nvPr/>
            </p:nvSpPr>
            <p:spPr bwMode="auto">
              <a:xfrm>
                <a:off x="1512" y="130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grpSp>
        <p:sp>
          <p:nvSpPr>
            <p:cNvPr id="50" name="Text Box 19"/>
            <p:cNvSpPr txBox="1">
              <a:spLocks noChangeArrowheads="1"/>
            </p:cNvSpPr>
            <p:nvPr/>
          </p:nvSpPr>
          <p:spPr bwMode="auto">
            <a:xfrm rot="16200000">
              <a:off x="230686" y="2915885"/>
              <a:ext cx="2681875" cy="913498"/>
            </a:xfrm>
            <a:prstGeom prst="rect">
              <a:avLst/>
            </a:prstGeom>
            <a:noFill/>
            <a:ln w="12700">
              <a:noFill/>
              <a:miter lim="800000"/>
              <a:headEnd/>
              <a:tailEnd/>
            </a:ln>
            <a:effectLst/>
          </p:spPr>
          <p:txBody>
            <a:bodyPr wrap="none">
              <a:spAutoFit/>
            </a:bodyPr>
            <a:lstStyle/>
            <a:p>
              <a:r>
                <a:rPr lang="en-US" sz="1800" dirty="0">
                  <a:effectLst>
                    <a:outerShdw blurRad="38100" dist="38100" dir="2700000" algn="tl">
                      <a:srgbClr val="000000">
                        <a:alpha val="43137"/>
                      </a:srgbClr>
                    </a:outerShdw>
                  </a:effectLst>
                  <a:latin typeface="Book Antiqua" pitchFamily="18" charset="0"/>
                </a:rPr>
                <a:t>Residual</a:t>
              </a:r>
            </a:p>
          </p:txBody>
        </p:sp>
        <p:sp>
          <p:nvSpPr>
            <p:cNvPr id="51" name="Line 20"/>
            <p:cNvSpPr>
              <a:spLocks noChangeShapeType="1"/>
            </p:cNvSpPr>
            <p:nvPr/>
          </p:nvSpPr>
          <p:spPr bwMode="auto">
            <a:xfrm>
              <a:off x="2667000" y="3448050"/>
              <a:ext cx="4124325" cy="0"/>
            </a:xfrm>
            <a:prstGeom prst="line">
              <a:avLst/>
            </a:prstGeom>
            <a:noFill/>
            <a:ln w="12700">
              <a:solidFill>
                <a:schemeClr val="tx1"/>
              </a:solidFill>
              <a:prstDash val="lgDash"/>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53" name="Text Box 22"/>
            <p:cNvSpPr txBox="1">
              <a:spLocks noChangeArrowheads="1"/>
            </p:cNvSpPr>
            <p:nvPr/>
          </p:nvSpPr>
          <p:spPr bwMode="auto">
            <a:xfrm>
              <a:off x="4100361" y="1342358"/>
              <a:ext cx="3787210" cy="1608646"/>
            </a:xfrm>
            <a:prstGeom prst="rect">
              <a:avLst/>
            </a:prstGeom>
            <a:noFill/>
            <a:ln w="12700">
              <a:noFill/>
              <a:miter lim="800000"/>
              <a:headEnd/>
              <a:tailEnd/>
            </a:ln>
            <a:effectLst/>
          </p:spPr>
          <p:txBody>
            <a:bodyPr wrap="none">
              <a:spAutoFit/>
            </a:bodyPr>
            <a:lstStyle/>
            <a:p>
              <a:r>
                <a:rPr lang="en-US" sz="1800" b="1" dirty="0" err="1">
                  <a:solidFill>
                    <a:schemeClr val="bg1"/>
                  </a:solidFill>
                  <a:effectLst>
                    <a:outerShdw blurRad="38100" dist="38100" dir="2700000" algn="tl">
                      <a:srgbClr val="000000">
                        <a:alpha val="43137"/>
                      </a:srgbClr>
                    </a:outerShdw>
                  </a:effectLst>
                  <a:latin typeface="Book Antiqua" pitchFamily="18" charset="0"/>
                </a:rPr>
                <a:t>Nonconstant</a:t>
              </a:r>
              <a:r>
                <a:rPr lang="en-US" sz="1800" b="1" dirty="0">
                  <a:solidFill>
                    <a:schemeClr val="bg1"/>
                  </a:solidFill>
                  <a:effectLst>
                    <a:outerShdw blurRad="38100" dist="38100" dir="2700000" algn="tl">
                      <a:srgbClr val="000000">
                        <a:alpha val="43137"/>
                      </a:srgbClr>
                    </a:outerShdw>
                  </a:effectLst>
                  <a:latin typeface="Book Antiqua" pitchFamily="18" charset="0"/>
                </a:rPr>
                <a:t/>
              </a:r>
              <a:br>
                <a:rPr lang="en-US" sz="1800" b="1" dirty="0">
                  <a:solidFill>
                    <a:schemeClr val="bg1"/>
                  </a:solidFill>
                  <a:effectLst>
                    <a:outerShdw blurRad="38100" dist="38100" dir="2700000" algn="tl">
                      <a:srgbClr val="000000">
                        <a:alpha val="43137"/>
                      </a:srgbClr>
                    </a:outerShdw>
                  </a:effectLst>
                  <a:latin typeface="Book Antiqua" pitchFamily="18" charset="0"/>
                </a:rPr>
              </a:br>
              <a:r>
                <a:rPr lang="en-US" sz="1800" b="1" dirty="0">
                  <a:solidFill>
                    <a:schemeClr val="bg1"/>
                  </a:solidFill>
                  <a:effectLst>
                    <a:outerShdw blurRad="38100" dist="38100" dir="2700000" algn="tl">
                      <a:srgbClr val="000000">
                        <a:alpha val="43137"/>
                      </a:srgbClr>
                    </a:outerShdw>
                  </a:effectLst>
                  <a:latin typeface="Book Antiqua" pitchFamily="18" charset="0"/>
                </a:rPr>
                <a:t>Variance</a:t>
              </a:r>
            </a:p>
          </p:txBody>
        </p:sp>
        <p:sp>
          <p:nvSpPr>
            <p:cNvPr id="54" name="Oval 23"/>
            <p:cNvSpPr>
              <a:spLocks noChangeArrowheads="1"/>
            </p:cNvSpPr>
            <p:nvPr/>
          </p:nvSpPr>
          <p:spPr bwMode="auto">
            <a:xfrm rot="1579004">
              <a:off x="4189413" y="2806700"/>
              <a:ext cx="141287"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55" name="Oval 24"/>
            <p:cNvSpPr>
              <a:spLocks noChangeArrowheads="1"/>
            </p:cNvSpPr>
            <p:nvPr/>
          </p:nvSpPr>
          <p:spPr bwMode="auto">
            <a:xfrm rot="1579004">
              <a:off x="5616575" y="3825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56" name="Oval 25"/>
            <p:cNvSpPr>
              <a:spLocks noChangeArrowheads="1"/>
            </p:cNvSpPr>
            <p:nvPr/>
          </p:nvSpPr>
          <p:spPr bwMode="auto">
            <a:xfrm rot="1579004">
              <a:off x="4264025" y="443388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57" name="Oval 26"/>
            <p:cNvSpPr>
              <a:spLocks noChangeArrowheads="1"/>
            </p:cNvSpPr>
            <p:nvPr/>
          </p:nvSpPr>
          <p:spPr bwMode="auto">
            <a:xfrm rot="1579004">
              <a:off x="3400425" y="3057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58" name="Oval 27"/>
            <p:cNvSpPr>
              <a:spLocks noChangeArrowheads="1"/>
            </p:cNvSpPr>
            <p:nvPr/>
          </p:nvSpPr>
          <p:spPr bwMode="auto">
            <a:xfrm rot="1579004">
              <a:off x="2949575" y="351948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59" name="Oval 28"/>
            <p:cNvSpPr>
              <a:spLocks noChangeArrowheads="1"/>
            </p:cNvSpPr>
            <p:nvPr/>
          </p:nvSpPr>
          <p:spPr bwMode="auto">
            <a:xfrm rot="1579004">
              <a:off x="3505200" y="36290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0" name="Oval 29"/>
            <p:cNvSpPr>
              <a:spLocks noChangeArrowheads="1"/>
            </p:cNvSpPr>
            <p:nvPr/>
          </p:nvSpPr>
          <p:spPr bwMode="auto">
            <a:xfrm rot="1579004">
              <a:off x="6111875" y="252730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1" name="Oval 30"/>
            <p:cNvSpPr>
              <a:spLocks noChangeArrowheads="1"/>
            </p:cNvSpPr>
            <p:nvPr/>
          </p:nvSpPr>
          <p:spPr bwMode="auto">
            <a:xfrm rot="1579004">
              <a:off x="4002088" y="3795713"/>
              <a:ext cx="141287"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2" name="Oval 31"/>
            <p:cNvSpPr>
              <a:spLocks noChangeArrowheads="1"/>
            </p:cNvSpPr>
            <p:nvPr/>
          </p:nvSpPr>
          <p:spPr bwMode="auto">
            <a:xfrm rot="1579004">
              <a:off x="5018088" y="40449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3" name="Oval 32"/>
            <p:cNvSpPr>
              <a:spLocks noChangeArrowheads="1"/>
            </p:cNvSpPr>
            <p:nvPr/>
          </p:nvSpPr>
          <p:spPr bwMode="auto">
            <a:xfrm rot="1579004">
              <a:off x="5214938" y="29813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4" name="Oval 33"/>
            <p:cNvSpPr>
              <a:spLocks noChangeArrowheads="1"/>
            </p:cNvSpPr>
            <p:nvPr/>
          </p:nvSpPr>
          <p:spPr bwMode="auto">
            <a:xfrm rot="1579004">
              <a:off x="6218238" y="3698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5" name="Oval 34"/>
            <p:cNvSpPr>
              <a:spLocks noChangeArrowheads="1"/>
            </p:cNvSpPr>
            <p:nvPr/>
          </p:nvSpPr>
          <p:spPr bwMode="auto">
            <a:xfrm rot="1579004">
              <a:off x="4927600" y="27495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6" name="Oval 35"/>
            <p:cNvSpPr>
              <a:spLocks noChangeArrowheads="1"/>
            </p:cNvSpPr>
            <p:nvPr/>
          </p:nvSpPr>
          <p:spPr bwMode="auto">
            <a:xfrm rot="1579004">
              <a:off x="5080000" y="43688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7" name="Oval 36"/>
            <p:cNvSpPr>
              <a:spLocks noChangeArrowheads="1"/>
            </p:cNvSpPr>
            <p:nvPr/>
          </p:nvSpPr>
          <p:spPr bwMode="auto">
            <a:xfrm rot="1579004">
              <a:off x="3657600" y="41624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8" name="Oval 37"/>
            <p:cNvSpPr>
              <a:spLocks noChangeArrowheads="1"/>
            </p:cNvSpPr>
            <p:nvPr/>
          </p:nvSpPr>
          <p:spPr bwMode="auto">
            <a:xfrm rot="1579004">
              <a:off x="5799138" y="474980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69" name="Oval 38"/>
            <p:cNvSpPr>
              <a:spLocks noChangeArrowheads="1"/>
            </p:cNvSpPr>
            <p:nvPr/>
          </p:nvSpPr>
          <p:spPr bwMode="auto">
            <a:xfrm rot="1579004">
              <a:off x="4775200" y="33401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70" name="Oval 39"/>
            <p:cNvSpPr>
              <a:spLocks noChangeArrowheads="1"/>
            </p:cNvSpPr>
            <p:nvPr/>
          </p:nvSpPr>
          <p:spPr bwMode="auto">
            <a:xfrm rot="1579004">
              <a:off x="5943600" y="33035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71" name="TextBox 70"/>
                <p:cNvSpPr txBox="1"/>
                <p:nvPr/>
              </p:nvSpPr>
              <p:spPr>
                <a:xfrm>
                  <a:off x="2029279" y="1357157"/>
                  <a:ext cx="1959263" cy="919226"/>
                </a:xfrm>
                <a:prstGeom prst="rect">
                  <a:avLst/>
                </a:prstGeom>
                <a:noFill/>
                <a:effectLst>
                  <a:outerShdw dist="25400" dir="3600000" algn="ctr" rotWithShape="0">
                    <a:schemeClr val="accent4">
                      <a:lumMod val="10000"/>
                    </a:scheme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effectLst>
                              <a:outerShdw blurRad="38100" dist="38100" dir="2700000" algn="tl">
                                <a:srgbClr val="000000">
                                  <a:alpha val="43137"/>
                                </a:srgbClr>
                              </a:outerShdw>
                            </a:effectLst>
                            <a:latin typeface="Cambria Math"/>
                          </a:rPr>
                          <m:t>𝑦</m:t>
                        </m:r>
                        <m:r>
                          <a:rPr lang="en-US" sz="1800" i="1" smtClean="0">
                            <a:solidFill>
                              <a:schemeClr val="bg1"/>
                            </a:solidFill>
                            <a:effectLst>
                              <a:outerShdw blurRad="38100" dist="38100" dir="2700000" algn="tl">
                                <a:srgbClr val="000000">
                                  <a:alpha val="43137"/>
                                </a:srgbClr>
                              </a:outerShdw>
                            </a:effectLst>
                            <a:latin typeface="Cambria Math"/>
                          </a:rPr>
                          <m:t>−</m:t>
                        </m:r>
                        <m:acc>
                          <m:accPr>
                            <m:chr m:val="̂"/>
                            <m:ctrlPr>
                              <a:rPr lang="en-US" sz="1800"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1800" i="1">
                                <a:solidFill>
                                  <a:schemeClr val="bg1"/>
                                </a:solidFill>
                                <a:effectLst>
                                  <a:outerShdw blurRad="38100" dist="38100" dir="2700000" algn="tl">
                                    <a:srgbClr val="000000">
                                      <a:alpha val="43137"/>
                                    </a:srgbClr>
                                  </a:outerShdw>
                                </a:effectLst>
                                <a:latin typeface="Cambria Math"/>
                              </a:rPr>
                              <m:t>𝑦</m:t>
                            </m:r>
                          </m:e>
                        </m:acc>
                      </m:oMath>
                    </m:oMathPara>
                  </a14:m>
                  <a:endParaRPr lang="en-US" sz="1800" dirty="0">
                    <a:solidFill>
                      <a:schemeClr val="bg1"/>
                    </a:solidFill>
                    <a:effectLst>
                      <a:outerShdw blurRad="38100" dist="38100" dir="2700000" algn="tl">
                        <a:srgbClr val="000000">
                          <a:alpha val="43137"/>
                        </a:srgbClr>
                      </a:outerShdw>
                    </a:effectLst>
                    <a:latin typeface="+mn-lt"/>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029279" y="1357157"/>
                  <a:ext cx="1959263" cy="919226"/>
                </a:xfrm>
                <a:prstGeom prst="rect">
                  <a:avLst/>
                </a:prstGeom>
                <a:blipFill rotWithShape="0">
                  <a:blip r:embed="rId4"/>
                  <a:stretch>
                    <a:fillRect t="-5479"/>
                  </a:stretch>
                </a:blipFill>
                <a:effectLst>
                  <a:outerShdw dist="25400" dir="3600000" algn="ctr" rotWithShape="0">
                    <a:schemeClr val="accent4">
                      <a:lumMod val="10000"/>
                    </a:schemeClr>
                  </a:outerShdw>
                </a:effectLst>
              </p:spPr>
              <p:txBody>
                <a:bodyPr/>
                <a:lstStyle/>
                <a:p>
                  <a:r>
                    <a:rPr lang="en-US">
                      <a:noFill/>
                    </a:rPr>
                    <a:t> </a:t>
                  </a:r>
                </a:p>
              </p:txBody>
            </p:sp>
          </mc:Fallback>
        </mc:AlternateContent>
      </p:grpSp>
      <p:grpSp>
        <p:nvGrpSpPr>
          <p:cNvPr id="81" name="Group 80"/>
          <p:cNvGrpSpPr/>
          <p:nvPr/>
        </p:nvGrpSpPr>
        <p:grpSpPr>
          <a:xfrm>
            <a:off x="5019903" y="3282644"/>
            <a:ext cx="2792564" cy="1856704"/>
            <a:chOff x="1058269" y="1265386"/>
            <a:chExt cx="6907072" cy="4621128"/>
          </a:xfrm>
        </p:grpSpPr>
        <p:sp>
          <p:nvSpPr>
            <p:cNvPr id="82" name="Rectangle 3"/>
            <p:cNvSpPr>
              <a:spLocks noChangeArrowheads="1"/>
            </p:cNvSpPr>
            <p:nvPr/>
          </p:nvSpPr>
          <p:spPr bwMode="auto">
            <a:xfrm>
              <a:off x="1276350" y="1295400"/>
              <a:ext cx="6553200" cy="426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effectLst>
                  <a:outerShdw blurRad="38100" dist="38100" dir="2700000" algn="tl">
                    <a:srgbClr val="000000">
                      <a:alpha val="43137"/>
                    </a:srgbClr>
                  </a:outerShdw>
                </a:effectLst>
              </a:endParaRPr>
            </a:p>
          </p:txBody>
        </p:sp>
        <p:sp>
          <p:nvSpPr>
            <p:cNvPr id="83" name="Line 4"/>
            <p:cNvSpPr>
              <a:spLocks noChangeShapeType="1"/>
            </p:cNvSpPr>
            <p:nvPr/>
          </p:nvSpPr>
          <p:spPr bwMode="auto">
            <a:xfrm>
              <a:off x="2495550" y="1847850"/>
              <a:ext cx="0" cy="33147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84" name="Line 5"/>
            <p:cNvSpPr>
              <a:spLocks noChangeShapeType="1"/>
            </p:cNvSpPr>
            <p:nvPr/>
          </p:nvSpPr>
          <p:spPr bwMode="auto">
            <a:xfrm rot="5400000">
              <a:off x="4800600" y="2857500"/>
              <a:ext cx="0" cy="46101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85" name="Text Box 6"/>
            <p:cNvSpPr txBox="1">
              <a:spLocks noChangeArrowheads="1"/>
            </p:cNvSpPr>
            <p:nvPr/>
          </p:nvSpPr>
          <p:spPr bwMode="auto">
            <a:xfrm>
              <a:off x="7223124" y="4967288"/>
              <a:ext cx="742217" cy="919226"/>
            </a:xfrm>
            <a:prstGeom prst="rect">
              <a:avLst/>
            </a:prstGeom>
            <a:noFill/>
            <a:ln w="12700">
              <a:noFill/>
              <a:miter lim="800000"/>
              <a:headEnd/>
              <a:tailEnd/>
            </a:ln>
            <a:effectLst/>
          </p:spPr>
          <p:txBody>
            <a:bodyPr wrap="none">
              <a:spAutoFit/>
            </a:bodyPr>
            <a:lstStyle/>
            <a:p>
              <a:r>
                <a:rPr lang="en-US" sz="1800" i="1">
                  <a:effectLst>
                    <a:outerShdw blurRad="38100" dist="38100" dir="2700000" algn="tl">
                      <a:srgbClr val="000000">
                        <a:alpha val="43137"/>
                      </a:srgbClr>
                    </a:outerShdw>
                  </a:effectLst>
                  <a:latin typeface="Book Antiqua" pitchFamily="18" charset="0"/>
                </a:rPr>
                <a:t>x</a:t>
              </a:r>
              <a:endParaRPr lang="en-US" sz="1800">
                <a:effectLst>
                  <a:outerShdw blurRad="38100" dist="38100" dir="2700000" algn="tl">
                    <a:srgbClr val="000000">
                      <a:alpha val="43137"/>
                    </a:srgbClr>
                  </a:outerShdw>
                </a:effectLst>
                <a:latin typeface="Book Antiqua" pitchFamily="18" charset="0"/>
              </a:endParaRPr>
            </a:p>
          </p:txBody>
        </p:sp>
        <p:sp>
          <p:nvSpPr>
            <p:cNvPr id="86" name="Text Box 8"/>
            <p:cNvSpPr txBox="1">
              <a:spLocks noChangeArrowheads="1"/>
            </p:cNvSpPr>
            <p:nvPr/>
          </p:nvSpPr>
          <p:spPr bwMode="auto">
            <a:xfrm>
              <a:off x="2060575" y="3233738"/>
              <a:ext cx="742217" cy="919226"/>
            </a:xfrm>
            <a:prstGeom prst="rect">
              <a:avLst/>
            </a:prstGeom>
            <a:noFill/>
            <a:ln w="12700">
              <a:noFill/>
              <a:miter lim="800000"/>
              <a:headEnd/>
              <a:tailEnd/>
            </a:ln>
            <a:effectLst/>
          </p:spPr>
          <p:txBody>
            <a:bodyPr wrap="none">
              <a:spAutoFit/>
            </a:bodyPr>
            <a:lstStyle/>
            <a:p>
              <a:r>
                <a:rPr lang="en-US" sz="1800">
                  <a:effectLst>
                    <a:outerShdw blurRad="38100" dist="38100" dir="2700000" algn="tl">
                      <a:srgbClr val="000000">
                        <a:alpha val="43137"/>
                      </a:srgbClr>
                    </a:outerShdw>
                  </a:effectLst>
                  <a:latin typeface="Book Antiqua" pitchFamily="18" charset="0"/>
                </a:rPr>
                <a:t>0</a:t>
              </a:r>
            </a:p>
          </p:txBody>
        </p:sp>
        <p:grpSp>
          <p:nvGrpSpPr>
            <p:cNvPr id="87" name="Group 44"/>
            <p:cNvGrpSpPr>
              <a:grpSpLocks/>
            </p:cNvGrpSpPr>
            <p:nvPr/>
          </p:nvGrpSpPr>
          <p:grpSpPr bwMode="auto">
            <a:xfrm>
              <a:off x="2376488" y="2076450"/>
              <a:ext cx="233363" cy="2743200"/>
              <a:chOff x="1497" y="1308"/>
              <a:chExt cx="147" cy="1728"/>
            </a:xfrm>
          </p:grpSpPr>
          <p:sp>
            <p:nvSpPr>
              <p:cNvPr id="112" name="Line 10"/>
              <p:cNvSpPr>
                <a:spLocks noChangeShapeType="1"/>
              </p:cNvSpPr>
              <p:nvPr/>
            </p:nvSpPr>
            <p:spPr bwMode="auto">
              <a:xfrm>
                <a:off x="1500" y="2172"/>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3" name="Line 11"/>
              <p:cNvSpPr>
                <a:spLocks noChangeShapeType="1"/>
              </p:cNvSpPr>
              <p:nvPr/>
            </p:nvSpPr>
            <p:spPr bwMode="auto">
              <a:xfrm>
                <a:off x="1500" y="238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4" name="Line 12"/>
              <p:cNvSpPr>
                <a:spLocks noChangeShapeType="1"/>
              </p:cNvSpPr>
              <p:nvPr/>
            </p:nvSpPr>
            <p:spPr bwMode="auto">
              <a:xfrm>
                <a:off x="1500" y="260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5" name="Line 13"/>
              <p:cNvSpPr>
                <a:spLocks noChangeShapeType="1"/>
              </p:cNvSpPr>
              <p:nvPr/>
            </p:nvSpPr>
            <p:spPr bwMode="auto">
              <a:xfrm>
                <a:off x="1500" y="282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6" name="Line 14"/>
              <p:cNvSpPr>
                <a:spLocks noChangeShapeType="1"/>
              </p:cNvSpPr>
              <p:nvPr/>
            </p:nvSpPr>
            <p:spPr bwMode="auto">
              <a:xfrm>
                <a:off x="1500" y="195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7" name="Line 15"/>
              <p:cNvSpPr>
                <a:spLocks noChangeShapeType="1"/>
              </p:cNvSpPr>
              <p:nvPr/>
            </p:nvSpPr>
            <p:spPr bwMode="auto">
              <a:xfrm>
                <a:off x="1500" y="174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8" name="Line 16"/>
              <p:cNvSpPr>
                <a:spLocks noChangeShapeType="1"/>
              </p:cNvSpPr>
              <p:nvPr/>
            </p:nvSpPr>
            <p:spPr bwMode="auto">
              <a:xfrm>
                <a:off x="1500" y="152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19" name="Line 17"/>
              <p:cNvSpPr>
                <a:spLocks noChangeShapeType="1"/>
              </p:cNvSpPr>
              <p:nvPr/>
            </p:nvSpPr>
            <p:spPr bwMode="auto">
              <a:xfrm>
                <a:off x="1497" y="303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120" name="Line 18"/>
              <p:cNvSpPr>
                <a:spLocks noChangeShapeType="1"/>
              </p:cNvSpPr>
              <p:nvPr/>
            </p:nvSpPr>
            <p:spPr bwMode="auto">
              <a:xfrm>
                <a:off x="1497" y="130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grpSp>
        <p:sp>
          <p:nvSpPr>
            <p:cNvPr id="88" name="Text Box 19"/>
            <p:cNvSpPr txBox="1">
              <a:spLocks noChangeArrowheads="1"/>
            </p:cNvSpPr>
            <p:nvPr/>
          </p:nvSpPr>
          <p:spPr bwMode="auto">
            <a:xfrm rot="16200000">
              <a:off x="174081" y="3088931"/>
              <a:ext cx="2681874" cy="913498"/>
            </a:xfrm>
            <a:prstGeom prst="rect">
              <a:avLst/>
            </a:prstGeom>
            <a:noFill/>
            <a:ln w="12700">
              <a:noFill/>
              <a:miter lim="800000"/>
              <a:headEnd/>
              <a:tailEnd/>
            </a:ln>
            <a:effectLst/>
          </p:spPr>
          <p:txBody>
            <a:bodyPr wrap="none">
              <a:spAutoFit/>
            </a:bodyPr>
            <a:lstStyle/>
            <a:p>
              <a:r>
                <a:rPr lang="en-US" sz="1800" dirty="0">
                  <a:effectLst>
                    <a:outerShdw blurRad="38100" dist="38100" dir="2700000" algn="tl">
                      <a:srgbClr val="000000">
                        <a:alpha val="43137"/>
                      </a:srgbClr>
                    </a:outerShdw>
                  </a:effectLst>
                  <a:latin typeface="Book Antiqua" pitchFamily="18" charset="0"/>
                </a:rPr>
                <a:t>Residual</a:t>
              </a:r>
            </a:p>
          </p:txBody>
        </p:sp>
        <p:sp>
          <p:nvSpPr>
            <p:cNvPr id="89" name="Line 20"/>
            <p:cNvSpPr>
              <a:spLocks noChangeShapeType="1"/>
            </p:cNvSpPr>
            <p:nvPr/>
          </p:nvSpPr>
          <p:spPr bwMode="auto">
            <a:xfrm>
              <a:off x="2667000" y="3448050"/>
              <a:ext cx="4124325" cy="0"/>
            </a:xfrm>
            <a:prstGeom prst="line">
              <a:avLst/>
            </a:prstGeom>
            <a:noFill/>
            <a:ln w="12700">
              <a:solidFill>
                <a:schemeClr val="tx1"/>
              </a:solidFill>
              <a:prstDash val="lgDash"/>
              <a:round/>
              <a:headEnd/>
              <a:tailEnd/>
            </a:ln>
            <a:effectLst>
              <a:outerShdw dist="17961" dir="2700000" algn="ctr" rotWithShape="0">
                <a:schemeClr val="bg2"/>
              </a:outerShdw>
            </a:effectLst>
          </p:spPr>
          <p:txBody>
            <a:bodyPr/>
            <a:lstStyle/>
            <a:p>
              <a:endParaRPr lang="en-US" sz="1050">
                <a:effectLst>
                  <a:outerShdw blurRad="38100" dist="38100" dir="2700000" algn="tl">
                    <a:srgbClr val="000000">
                      <a:alpha val="43137"/>
                    </a:srgbClr>
                  </a:outerShdw>
                </a:effectLst>
              </a:endParaRPr>
            </a:p>
          </p:txBody>
        </p:sp>
        <p:sp>
          <p:nvSpPr>
            <p:cNvPr id="91" name="Text Box 22"/>
            <p:cNvSpPr txBox="1">
              <a:spLocks noChangeArrowheads="1"/>
            </p:cNvSpPr>
            <p:nvPr/>
          </p:nvSpPr>
          <p:spPr bwMode="auto">
            <a:xfrm>
              <a:off x="3721523" y="1265386"/>
              <a:ext cx="4120258" cy="1608645"/>
            </a:xfrm>
            <a:prstGeom prst="rect">
              <a:avLst/>
            </a:prstGeom>
            <a:noFill/>
            <a:ln w="12700">
              <a:noFill/>
              <a:miter lim="800000"/>
              <a:headEnd/>
              <a:tailEnd/>
            </a:ln>
            <a:effectLst/>
          </p:spPr>
          <p:txBody>
            <a:bodyPr wrap="none">
              <a:spAutoFit/>
            </a:bodyPr>
            <a:lstStyle/>
            <a:p>
              <a:r>
                <a:rPr lang="en-US" sz="1800" b="1" dirty="0">
                  <a:solidFill>
                    <a:schemeClr val="bg1"/>
                  </a:solidFill>
                  <a:effectLst>
                    <a:outerShdw blurRad="38100" dist="38100" dir="2700000" algn="tl">
                      <a:srgbClr val="000000">
                        <a:alpha val="43137"/>
                      </a:srgbClr>
                    </a:outerShdw>
                  </a:effectLst>
                  <a:latin typeface="Book Antiqua" pitchFamily="18" charset="0"/>
                </a:rPr>
                <a:t>Model Form </a:t>
              </a:r>
              <a:br>
                <a:rPr lang="en-US" sz="1800" b="1" dirty="0">
                  <a:solidFill>
                    <a:schemeClr val="bg1"/>
                  </a:solidFill>
                  <a:effectLst>
                    <a:outerShdw blurRad="38100" dist="38100" dir="2700000" algn="tl">
                      <a:srgbClr val="000000">
                        <a:alpha val="43137"/>
                      </a:srgbClr>
                    </a:outerShdw>
                  </a:effectLst>
                  <a:latin typeface="Book Antiqua" pitchFamily="18" charset="0"/>
                </a:rPr>
              </a:br>
              <a:r>
                <a:rPr lang="en-US" sz="1800" b="1" dirty="0">
                  <a:solidFill>
                    <a:schemeClr val="bg1"/>
                  </a:solidFill>
                  <a:effectLst>
                    <a:outerShdw blurRad="38100" dist="38100" dir="2700000" algn="tl">
                      <a:srgbClr val="000000">
                        <a:alpha val="43137"/>
                      </a:srgbClr>
                    </a:outerShdw>
                  </a:effectLst>
                  <a:latin typeface="Book Antiqua" pitchFamily="18" charset="0"/>
                </a:rPr>
                <a:t>Not Adequate</a:t>
              </a:r>
            </a:p>
          </p:txBody>
        </p:sp>
        <p:sp>
          <p:nvSpPr>
            <p:cNvPr id="92" name="Oval 23"/>
            <p:cNvSpPr>
              <a:spLocks noChangeArrowheads="1"/>
            </p:cNvSpPr>
            <p:nvPr/>
          </p:nvSpPr>
          <p:spPr bwMode="auto">
            <a:xfrm rot="1579004">
              <a:off x="4189413" y="3492500"/>
              <a:ext cx="141287"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3" name="Oval 24"/>
            <p:cNvSpPr>
              <a:spLocks noChangeArrowheads="1"/>
            </p:cNvSpPr>
            <p:nvPr/>
          </p:nvSpPr>
          <p:spPr bwMode="auto">
            <a:xfrm rot="1579004">
              <a:off x="5616575" y="37115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4" name="Oval 25"/>
            <p:cNvSpPr>
              <a:spLocks noChangeArrowheads="1"/>
            </p:cNvSpPr>
            <p:nvPr/>
          </p:nvSpPr>
          <p:spPr bwMode="auto">
            <a:xfrm rot="1579004">
              <a:off x="4264025" y="395763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5" name="Oval 26"/>
            <p:cNvSpPr>
              <a:spLocks noChangeArrowheads="1"/>
            </p:cNvSpPr>
            <p:nvPr/>
          </p:nvSpPr>
          <p:spPr bwMode="auto">
            <a:xfrm rot="1579004">
              <a:off x="3076575" y="27908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6" name="Oval 27"/>
            <p:cNvSpPr>
              <a:spLocks noChangeArrowheads="1"/>
            </p:cNvSpPr>
            <p:nvPr/>
          </p:nvSpPr>
          <p:spPr bwMode="auto">
            <a:xfrm rot="1579004">
              <a:off x="2949575" y="311943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7" name="Oval 28"/>
            <p:cNvSpPr>
              <a:spLocks noChangeArrowheads="1"/>
            </p:cNvSpPr>
            <p:nvPr/>
          </p:nvSpPr>
          <p:spPr bwMode="auto">
            <a:xfrm rot="1579004">
              <a:off x="4565650" y="38735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8" name="Oval 29"/>
            <p:cNvSpPr>
              <a:spLocks noChangeArrowheads="1"/>
            </p:cNvSpPr>
            <p:nvPr/>
          </p:nvSpPr>
          <p:spPr bwMode="auto">
            <a:xfrm rot="1579004">
              <a:off x="3505200" y="36290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99" name="Oval 30"/>
            <p:cNvSpPr>
              <a:spLocks noChangeArrowheads="1"/>
            </p:cNvSpPr>
            <p:nvPr/>
          </p:nvSpPr>
          <p:spPr bwMode="auto">
            <a:xfrm rot="1579004">
              <a:off x="6340475" y="28892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0" name="Oval 31"/>
            <p:cNvSpPr>
              <a:spLocks noChangeArrowheads="1"/>
            </p:cNvSpPr>
            <p:nvPr/>
          </p:nvSpPr>
          <p:spPr bwMode="auto">
            <a:xfrm rot="1579004">
              <a:off x="3754438" y="3738563"/>
              <a:ext cx="141287"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1" name="Oval 32"/>
            <p:cNvSpPr>
              <a:spLocks noChangeArrowheads="1"/>
            </p:cNvSpPr>
            <p:nvPr/>
          </p:nvSpPr>
          <p:spPr bwMode="auto">
            <a:xfrm rot="1579004">
              <a:off x="4903788" y="43878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2" name="Oval 33"/>
            <p:cNvSpPr>
              <a:spLocks noChangeArrowheads="1"/>
            </p:cNvSpPr>
            <p:nvPr/>
          </p:nvSpPr>
          <p:spPr bwMode="auto">
            <a:xfrm rot="1579004">
              <a:off x="5214938" y="3819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3" name="Oval 34"/>
            <p:cNvSpPr>
              <a:spLocks noChangeArrowheads="1"/>
            </p:cNvSpPr>
            <p:nvPr/>
          </p:nvSpPr>
          <p:spPr bwMode="auto">
            <a:xfrm rot="1579004">
              <a:off x="5943600" y="27320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4" name="Oval 35"/>
            <p:cNvSpPr>
              <a:spLocks noChangeArrowheads="1"/>
            </p:cNvSpPr>
            <p:nvPr/>
          </p:nvSpPr>
          <p:spPr bwMode="auto">
            <a:xfrm rot="1579004">
              <a:off x="6218238" y="3184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5" name="Oval 36"/>
            <p:cNvSpPr>
              <a:spLocks noChangeArrowheads="1"/>
            </p:cNvSpPr>
            <p:nvPr/>
          </p:nvSpPr>
          <p:spPr bwMode="auto">
            <a:xfrm rot="1579004">
              <a:off x="3381375" y="3190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6" name="Oval 37"/>
            <p:cNvSpPr>
              <a:spLocks noChangeArrowheads="1"/>
            </p:cNvSpPr>
            <p:nvPr/>
          </p:nvSpPr>
          <p:spPr bwMode="auto">
            <a:xfrm rot="1579004">
              <a:off x="3705225" y="3952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7" name="Oval 38"/>
            <p:cNvSpPr>
              <a:spLocks noChangeArrowheads="1"/>
            </p:cNvSpPr>
            <p:nvPr/>
          </p:nvSpPr>
          <p:spPr bwMode="auto">
            <a:xfrm rot="1579004">
              <a:off x="5391150" y="42751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8" name="Oval 39"/>
            <p:cNvSpPr>
              <a:spLocks noChangeArrowheads="1"/>
            </p:cNvSpPr>
            <p:nvPr/>
          </p:nvSpPr>
          <p:spPr bwMode="auto">
            <a:xfrm rot="1579004">
              <a:off x="4743450" y="40465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09" name="Oval 40"/>
            <p:cNvSpPr>
              <a:spLocks noChangeArrowheads="1"/>
            </p:cNvSpPr>
            <p:nvPr/>
          </p:nvSpPr>
          <p:spPr bwMode="auto">
            <a:xfrm rot="1579004">
              <a:off x="6019800" y="36655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p:sp>
          <p:nvSpPr>
            <p:cNvPr id="110" name="Oval 41"/>
            <p:cNvSpPr>
              <a:spLocks noChangeArrowheads="1"/>
            </p:cNvSpPr>
            <p:nvPr/>
          </p:nvSpPr>
          <p:spPr bwMode="auto">
            <a:xfrm rot="1579004">
              <a:off x="5886450" y="34559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11" name="TextBox 110"/>
                <p:cNvSpPr txBox="1"/>
                <p:nvPr/>
              </p:nvSpPr>
              <p:spPr>
                <a:xfrm>
                  <a:off x="2029276" y="1357156"/>
                  <a:ext cx="1959263" cy="919226"/>
                </a:xfrm>
                <a:prstGeom prst="rect">
                  <a:avLst/>
                </a:prstGeom>
                <a:noFill/>
                <a:effectLst>
                  <a:outerShdw dist="25400" dir="3600000" algn="ctr" rotWithShape="0">
                    <a:schemeClr val="accent4">
                      <a:lumMod val="10000"/>
                    </a:scheme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effectLst>
                              <a:outerShdw blurRad="38100" dist="38100" dir="2700000" algn="tl">
                                <a:srgbClr val="000000">
                                  <a:alpha val="43137"/>
                                </a:srgbClr>
                              </a:outerShdw>
                            </a:effectLst>
                            <a:latin typeface="Cambria Math"/>
                          </a:rPr>
                          <m:t>𝑦</m:t>
                        </m:r>
                        <m:r>
                          <a:rPr lang="en-US" sz="1800" i="1" smtClean="0">
                            <a:solidFill>
                              <a:schemeClr val="bg1"/>
                            </a:solidFill>
                            <a:effectLst>
                              <a:outerShdw blurRad="38100" dist="38100" dir="2700000" algn="tl">
                                <a:srgbClr val="000000">
                                  <a:alpha val="43137"/>
                                </a:srgbClr>
                              </a:outerShdw>
                            </a:effectLst>
                            <a:latin typeface="Cambria Math"/>
                          </a:rPr>
                          <m:t>−</m:t>
                        </m:r>
                        <m:acc>
                          <m:accPr>
                            <m:chr m:val="̂"/>
                            <m:ctrlPr>
                              <a:rPr lang="en-US" sz="1800" i="1">
                                <a:solidFill>
                                  <a:schemeClr val="bg1"/>
                                </a:solidFill>
                                <a:effectLst>
                                  <a:outerShdw blurRad="38100" dist="38100" dir="2700000" algn="tl">
                                    <a:srgbClr val="000000">
                                      <a:alpha val="43137"/>
                                    </a:srgbClr>
                                  </a:outerShdw>
                                </a:effectLst>
                                <a:latin typeface="Cambria Math" panose="02040503050406030204" pitchFamily="18" charset="0"/>
                              </a:rPr>
                            </m:ctrlPr>
                          </m:accPr>
                          <m:e>
                            <m:r>
                              <a:rPr lang="en-US" sz="1800" i="1">
                                <a:solidFill>
                                  <a:schemeClr val="bg1"/>
                                </a:solidFill>
                                <a:effectLst>
                                  <a:outerShdw blurRad="38100" dist="38100" dir="2700000" algn="tl">
                                    <a:srgbClr val="000000">
                                      <a:alpha val="43137"/>
                                    </a:srgbClr>
                                  </a:outerShdw>
                                </a:effectLst>
                                <a:latin typeface="Cambria Math"/>
                              </a:rPr>
                              <m:t>𝑦</m:t>
                            </m:r>
                          </m:e>
                        </m:acc>
                      </m:oMath>
                    </m:oMathPara>
                  </a14:m>
                  <a:endParaRPr lang="en-US" sz="1800" dirty="0">
                    <a:solidFill>
                      <a:schemeClr val="bg1"/>
                    </a:solidFill>
                    <a:effectLst>
                      <a:outerShdw blurRad="38100" dist="38100" dir="2700000" algn="tl">
                        <a:srgbClr val="000000">
                          <a:alpha val="43137"/>
                        </a:srgbClr>
                      </a:outerShdw>
                    </a:effectLst>
                    <a:latin typeface="+mn-lt"/>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2029276" y="1357156"/>
                  <a:ext cx="1959263" cy="919226"/>
                </a:xfrm>
                <a:prstGeom prst="rect">
                  <a:avLst/>
                </a:prstGeom>
                <a:blipFill rotWithShape="0">
                  <a:blip r:embed="rId5"/>
                  <a:stretch>
                    <a:fillRect t="-4054"/>
                  </a:stretch>
                </a:blipFill>
                <a:effectLst>
                  <a:outerShdw dist="25400" dir="3600000" algn="ctr" rotWithShape="0">
                    <a:schemeClr val="accent4">
                      <a:lumMod val="10000"/>
                    </a:schemeClr>
                  </a:outerShdw>
                </a:effectLst>
              </p:spPr>
              <p:txBody>
                <a:bodyPr/>
                <a:lstStyle/>
                <a:p>
                  <a:r>
                    <a:rPr lang="en-US">
                      <a:noFill/>
                    </a:rPr>
                    <a:t> </a:t>
                  </a:r>
                </a:p>
              </p:txBody>
            </p:sp>
          </mc:Fallback>
        </mc:AlternateContent>
      </p:grpSp>
      <p:sp>
        <p:nvSpPr>
          <p:cNvPr id="3" name="Slide Number Placeholder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340981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Residual Plot Against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panose="02040503050406030204" pitchFamily="18" charset="0"/>
                          </a:rPr>
                          <m:t>𝑦</m:t>
                        </m:r>
                      </m:e>
                    </m:acc>
                  </m:oMath>
                </a14:m>
                <a:r>
                  <a:rPr lang="en-US" dirty="0"/>
                  <a:t> </a:t>
                </a:r>
                <a:r>
                  <a:rPr lang="en-US" dirty="0" smtClean="0"/>
                  <a:t>(</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𝑦</m:t>
                        </m:r>
                      </m:e>
                    </m:acc>
                  </m:oMath>
                </a14:m>
                <a:r>
                  <a:rPr lang="ko-KR" altLang="en-US" dirty="0" smtClean="0"/>
                  <a:t>에 대한 잔차도분석</a:t>
                </a:r>
                <a:r>
                  <a:rPr lang="en-US" altLang="ko-KR"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402" t="-36752" b="-52991"/>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34</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504825" y="1771650"/>
                <a:ext cx="3913188" cy="2647950"/>
              </a:xfrm>
            </p:spPr>
            <p:txBody>
              <a:bodyPr>
                <a:normAutofit fontScale="70000" lnSpcReduction="20000"/>
              </a:bodyPr>
              <a:lstStyle/>
              <a:p>
                <a:r>
                  <a:rPr lang="en-US" dirty="0" smtClean="0"/>
                  <a:t>The predicted value of the dependent variable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𝑦</m:t>
                        </m:r>
                      </m:e>
                    </m:acc>
                  </m:oMath>
                </a14:m>
                <a:r>
                  <a:rPr lang="en-US" dirty="0" smtClean="0"/>
                  <a:t> on the horizontal axis and the residual values on the vertical axis </a:t>
                </a:r>
                <a:r>
                  <a:rPr lang="en-US" altLang="ko-KR" dirty="0" smtClean="0">
                    <a:latin typeface="맑은 고딕" panose="020B0503020000020004" pitchFamily="34" charset="-127"/>
                    <a:ea typeface="맑은 고딕" panose="020B0503020000020004" pitchFamily="34" charset="-127"/>
                  </a:rPr>
                  <a:t>x</a:t>
                </a:r>
                <a:r>
                  <a:rPr lang="ko-KR" altLang="en-US" dirty="0" smtClean="0">
                    <a:latin typeface="맑은 고딕" panose="020B0503020000020004" pitchFamily="34" charset="-127"/>
                    <a:ea typeface="맑은 고딕" panose="020B0503020000020004" pitchFamily="34" charset="-127"/>
                  </a:rPr>
                  <a:t>축에 </a:t>
                </a:r>
                <a:r>
                  <a:rPr lang="en-US" altLang="ko-KR" dirty="0" smtClean="0">
                    <a:latin typeface="맑은 고딕" panose="020B0503020000020004" pitchFamily="34" charset="-127"/>
                    <a:ea typeface="맑은 고딕" panose="020B0503020000020004" pitchFamily="34" charset="-127"/>
                  </a:rPr>
                  <a:t>y</a:t>
                </a:r>
                <a:r>
                  <a:rPr lang="ko-KR" altLang="en-US" dirty="0" smtClean="0">
                    <a:latin typeface="맑은 고딕" panose="020B0503020000020004" pitchFamily="34" charset="-127"/>
                    <a:ea typeface="맑은 고딕" panose="020B0503020000020004" pitchFamily="34" charset="-127"/>
                  </a:rPr>
                  <a:t>의 예측값</a:t>
                </a:r>
                <a:r>
                  <a:rPr lang="en-US" altLang="ko-KR" dirty="0" smtClean="0">
                    <a:latin typeface="맑은 고딕" panose="020B0503020000020004" pitchFamily="34" charset="-127"/>
                    <a:ea typeface="맑은 고딕" panose="020B0503020000020004" pitchFamily="34" charset="-127"/>
                  </a:rPr>
                  <a:t>, y</a:t>
                </a:r>
                <a:r>
                  <a:rPr lang="ko-KR" altLang="en-US" dirty="0" smtClean="0">
                    <a:latin typeface="맑은 고딕" panose="020B0503020000020004" pitchFamily="34" charset="-127"/>
                    <a:ea typeface="맑은 고딕" panose="020B0503020000020004" pitchFamily="34" charset="-127"/>
                  </a:rPr>
                  <a:t>축에 잔차표시</a:t>
                </a:r>
                <a:r>
                  <a:rPr lang="en-US" dirty="0" smtClean="0"/>
                  <a:t> </a:t>
                </a:r>
              </a:p>
              <a:p>
                <a:r>
                  <a:rPr lang="en-US" dirty="0" smtClean="0"/>
                  <a:t>For multiple regression analysis, it is more widely used because of the presence of more than one independent variable</a:t>
                </a:r>
                <a:r>
                  <a:rPr lang="en-US" dirty="0"/>
                  <a:t> </a:t>
                </a:r>
                <a:r>
                  <a:rPr lang="ko-KR" altLang="en-US" dirty="0" smtClean="0">
                    <a:latin typeface="맑은 고딕" panose="020B0503020000020004" pitchFamily="34" charset="-127"/>
                    <a:ea typeface="맑은 고딕" panose="020B0503020000020004" pitchFamily="34" charset="-127"/>
                  </a:rPr>
                  <a:t>다중회귀분석시 독립변수가 한개이상이므로 주로 사용</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504825" y="1771650"/>
                <a:ext cx="3913188" cy="2647950"/>
              </a:xfrm>
              <a:blipFill>
                <a:blip r:embed="rId4"/>
                <a:stretch>
                  <a:fillRect l="-312" t="-2535"/>
                </a:stretch>
              </a:blipFill>
            </p:spPr>
            <p:txBody>
              <a:bodyPr/>
              <a:lstStyle/>
              <a:p>
                <a:r>
                  <a:rPr lang="en-US">
                    <a:noFill/>
                  </a:rPr>
                  <a:t> </a:t>
                </a:r>
              </a:p>
            </p:txBody>
          </p:sp>
        </mc:Fallback>
      </mc:AlternateContent>
      <p:pic>
        <p:nvPicPr>
          <p:cNvPr id="7" name="Content Placeholder 6"/>
          <p:cNvPicPr>
            <a:picLocks noGrp="1" noChangeAspect="1"/>
          </p:cNvPicPr>
          <p:nvPr>
            <p:ph sz="half" idx="4294967295"/>
          </p:nvPr>
        </p:nvPicPr>
        <p:blipFill>
          <a:blip r:embed="rId5"/>
          <a:stretch>
            <a:fillRect/>
          </a:stretch>
        </p:blipFill>
        <p:spPr>
          <a:xfrm>
            <a:off x="4748977" y="1524000"/>
            <a:ext cx="2995612" cy="1800225"/>
          </a:xfrm>
        </p:spPr>
      </p:pic>
      <p:sp>
        <p:nvSpPr>
          <p:cNvPr id="8" name="Rectangle 7"/>
          <p:cNvSpPr/>
          <p:nvPr/>
        </p:nvSpPr>
        <p:spPr>
          <a:xfrm>
            <a:off x="4672180" y="3487967"/>
            <a:ext cx="3149205" cy="1261884"/>
          </a:xfrm>
          <a:prstGeom prst="rect">
            <a:avLst/>
          </a:prstGeom>
          <a:solidFill>
            <a:schemeClr val="bg2"/>
          </a:solidFill>
        </p:spPr>
        <p:txBody>
          <a:bodyPr wrap="square">
            <a:spAutoFit/>
          </a:bodyPr>
          <a:lstStyle/>
          <a:p>
            <a:pPr algn="l"/>
            <a:r>
              <a:rPr lang="en-US" sz="1900" dirty="0">
                <a:solidFill>
                  <a:schemeClr val="bg1"/>
                </a:solidFill>
                <a:latin typeface="Quattrocento Sans"/>
                <a:ea typeface="Quattrocento Sans"/>
                <a:cs typeface="Quattrocento Sans"/>
                <a:sym typeface="Quattrocento Sans"/>
              </a:rPr>
              <a:t>The horizontal pattern of the residuals indicates that the assumption of the regression model is valid. </a:t>
            </a:r>
          </a:p>
        </p:txBody>
      </p:sp>
    </p:spTree>
    <p:extLst>
      <p:ext uri="{BB962C8B-B14F-4D97-AF65-F5344CB8AC3E}">
        <p14:creationId xmlns:p14="http://schemas.microsoft.com/office/powerpoint/2010/main" val="16844031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Residual (</a:t>
            </a:r>
            <a:r>
              <a:rPr lang="ko-KR" altLang="en-US" dirty="0" smtClean="0"/>
              <a:t>표준잔차</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35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1190625" y="1724025"/>
                <a:ext cx="2720975" cy="2647950"/>
              </a:xfrm>
            </p:spPr>
            <p:txBody>
              <a:bodyPr>
                <a:normAutofit fontScale="77500" lnSpcReduction="20000"/>
              </a:bodyPr>
              <a:lstStyle/>
              <a:p>
                <a:r>
                  <a:rPr lang="en-US" dirty="0" smtClean="0"/>
                  <a:t>Standard Residual </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ub>
                        </m:sSub>
                      </m:den>
                    </m:f>
                  </m:oMath>
                </a14:m>
                <a:endParaRPr lang="en-US" b="0" dirty="0" smtClean="0"/>
              </a:p>
              <a:p>
                <a:r>
                  <a:rPr lang="en-US" dirty="0" smtClean="0"/>
                  <a:t>Standard Deviation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sub>
                    </m:sSub>
                    <m:r>
                      <a:rPr lang="en-US" b="0" i="1" smtClean="0">
                        <a:latin typeface="Cambria Math" panose="02040503050406030204" pitchFamily="18" charset="0"/>
                      </a:rPr>
                      <m:t>)=</m:t>
                    </m:r>
                    <m:r>
                      <a:rPr lang="en-US" b="0" i="1" smtClean="0">
                        <a:latin typeface="Cambria Math" panose="02040503050406030204" pitchFamily="18" charset="0"/>
                      </a:rPr>
                      <m:t>𝑠</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rad>
                  </m:oMath>
                </a14:m>
                <a:endParaRPr lang="en-US" dirty="0" smtClean="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1190625" y="1724025"/>
                <a:ext cx="2720975" cy="2647950"/>
              </a:xfrm>
              <a:blipFill rotWithShape="0">
                <a:blip r:embed="rId3"/>
                <a:stretch>
                  <a:fillRect l="-447" t="-1613" r="-1790"/>
                </a:stretch>
              </a:blipFill>
            </p:spPr>
            <p:txBody>
              <a:bodyPr/>
              <a:lstStyle/>
              <a:p>
                <a:r>
                  <a:rPr lang="en-US">
                    <a:noFill/>
                  </a:rPr>
                  <a:t> </a:t>
                </a:r>
              </a:p>
            </p:txBody>
          </p:sp>
        </mc:Fallback>
      </mc:AlternateContent>
      <p:pic>
        <p:nvPicPr>
          <p:cNvPr id="6" name="Content Placeholder 5"/>
          <p:cNvPicPr>
            <a:picLocks noGrp="1" noChangeAspect="1"/>
          </p:cNvPicPr>
          <p:nvPr>
            <p:ph sz="half" idx="4294967295"/>
          </p:nvPr>
        </p:nvPicPr>
        <p:blipFill>
          <a:blip r:embed="rId4"/>
          <a:stretch>
            <a:fillRect/>
          </a:stretch>
        </p:blipFill>
        <p:spPr>
          <a:xfrm>
            <a:off x="4390308" y="1952740"/>
            <a:ext cx="3452812" cy="2051050"/>
          </a:xfrm>
          <a:prstGeom prst="rect">
            <a:avLst/>
          </a:prstGeom>
        </p:spPr>
      </p:pic>
      <p:sp>
        <p:nvSpPr>
          <p:cNvPr id="7" name="Rounded Rectangle 6"/>
          <p:cNvSpPr/>
          <p:nvPr/>
        </p:nvSpPr>
        <p:spPr>
          <a:xfrm>
            <a:off x="7036856" y="2561963"/>
            <a:ext cx="806264" cy="144182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114818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Standard Residual Plot </a:t>
                </a:r>
                <a:r>
                  <a:rPr lang="en-US" dirty="0"/>
                  <a:t>Against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𝑦</m:t>
                        </m:r>
                      </m:e>
                    </m:acc>
                  </m:oMath>
                </a14:m>
                <a:r>
                  <a:rPr lang="en-US" dirty="0" smtClean="0"/>
                  <a:t>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𝑦</m:t>
                        </m:r>
                      </m:e>
                    </m:acc>
                  </m:oMath>
                </a14:m>
                <a:r>
                  <a:rPr lang="ko-KR" altLang="en-US" dirty="0" smtClean="0"/>
                  <a:t>에 대한 표준잔차도 분석</a:t>
                </a:r>
                <a:r>
                  <a:rPr lang="en-US" altLang="ko-KR"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02" t="-35897" r="-1633" b="-52991"/>
                </a:stretch>
              </a:blipFill>
            </p:spPr>
            <p:txBody>
              <a:bodyPr/>
              <a:lstStyle/>
              <a:p>
                <a:r>
                  <a:rPr lang="en-US">
                    <a:noFill/>
                  </a:rPr>
                  <a:t> </a:t>
                </a:r>
              </a:p>
            </p:txBody>
          </p:sp>
        </mc:Fallback>
      </mc:AlternateContent>
      <p:sp>
        <p:nvSpPr>
          <p:cNvPr id="5" name="Slide Number Placeholder 4"/>
          <p:cNvSpPr>
            <a:spLocks noGrp="1"/>
          </p:cNvSpPr>
          <p:nvPr>
            <p:ph type="sldNum" idx="12"/>
          </p:nvPr>
        </p:nvSpPr>
        <p:spPr/>
        <p:txBody>
          <a:bodyPr/>
          <a:lstStyle/>
          <a:p>
            <a:fld id="{D57F1E4F-1CFF-5643-939E-217C01CDF565}" type="slidenum">
              <a:rPr lang="en-US" smtClean="0"/>
              <a:pPr/>
              <a:t>36</a:t>
            </a:fld>
            <a:endParaRPr lang="en-US" dirty="0"/>
          </a:p>
        </p:txBody>
      </p:sp>
      <p:pic>
        <p:nvPicPr>
          <p:cNvPr id="13" name="Content Placeholder 12"/>
          <p:cNvPicPr>
            <a:picLocks noGrp="1" noChangeAspect="1"/>
          </p:cNvPicPr>
          <p:nvPr>
            <p:ph sz="half" idx="4294967295"/>
          </p:nvPr>
        </p:nvPicPr>
        <p:blipFill>
          <a:blip r:embed="rId3"/>
          <a:stretch>
            <a:fillRect/>
          </a:stretch>
        </p:blipFill>
        <p:spPr>
          <a:xfrm>
            <a:off x="5067300" y="1728788"/>
            <a:ext cx="3105150" cy="1876425"/>
          </a:xfrm>
          <a:prstGeom prst="rect">
            <a:avLst/>
          </a:prstGeom>
        </p:spPr>
      </p:pic>
      <p:pic>
        <p:nvPicPr>
          <p:cNvPr id="8" name="Content Placeholder 7"/>
          <p:cNvPicPr>
            <a:picLocks noGrp="1" noChangeAspect="1"/>
          </p:cNvPicPr>
          <p:nvPr>
            <p:ph sz="half" idx="4294967295"/>
          </p:nvPr>
        </p:nvPicPr>
        <p:blipFill>
          <a:blip r:embed="rId4"/>
          <a:stretch>
            <a:fillRect/>
          </a:stretch>
        </p:blipFill>
        <p:spPr>
          <a:xfrm>
            <a:off x="1634047" y="1725613"/>
            <a:ext cx="2862263" cy="1879600"/>
          </a:xfrm>
          <a:prstGeom prst="rect">
            <a:avLst/>
          </a:prstGeom>
        </p:spPr>
      </p:pic>
      <p:sp>
        <p:nvSpPr>
          <p:cNvPr id="9" name="Rectangle 8"/>
          <p:cNvSpPr/>
          <p:nvPr/>
        </p:nvSpPr>
        <p:spPr>
          <a:xfrm>
            <a:off x="2456086" y="2381840"/>
            <a:ext cx="703493" cy="12244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p:cNvSpPr txBox="1"/>
          <p:nvPr/>
        </p:nvSpPr>
        <p:spPr>
          <a:xfrm>
            <a:off x="2492210" y="3513945"/>
            <a:ext cx="315623" cy="253916"/>
          </a:xfrm>
          <a:prstGeom prst="rect">
            <a:avLst/>
          </a:prstGeom>
          <a:noFill/>
        </p:spPr>
        <p:txBody>
          <a:bodyPr wrap="square" rtlCol="0">
            <a:spAutoFit/>
          </a:bodyPr>
          <a:lstStyle/>
          <a:p>
            <a:r>
              <a:rPr lang="en-US" sz="1050" dirty="0">
                <a:solidFill>
                  <a:srgbClr val="FF0000"/>
                </a:solidFill>
              </a:rPr>
              <a:t>x</a:t>
            </a:r>
          </a:p>
        </p:txBody>
      </p:sp>
      <p:sp>
        <p:nvSpPr>
          <p:cNvPr id="11" name="Rectangle 10"/>
          <p:cNvSpPr/>
          <p:nvPr/>
        </p:nvSpPr>
        <p:spPr>
          <a:xfrm>
            <a:off x="3940999" y="2402858"/>
            <a:ext cx="555311" cy="12034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TextBox 11"/>
          <p:cNvSpPr txBox="1"/>
          <p:nvPr/>
        </p:nvSpPr>
        <p:spPr>
          <a:xfrm>
            <a:off x="4105678" y="3525656"/>
            <a:ext cx="315623" cy="253916"/>
          </a:xfrm>
          <a:prstGeom prst="rect">
            <a:avLst/>
          </a:prstGeom>
          <a:noFill/>
        </p:spPr>
        <p:txBody>
          <a:bodyPr wrap="square" rtlCol="0">
            <a:spAutoFit/>
          </a:bodyPr>
          <a:lstStyle/>
          <a:p>
            <a:r>
              <a:rPr lang="en-US" sz="1050" dirty="0">
                <a:solidFill>
                  <a:srgbClr val="FF0000"/>
                </a:solidFill>
              </a:rPr>
              <a:t>y</a:t>
            </a:r>
          </a:p>
        </p:txBody>
      </p:sp>
      <mc:AlternateContent xmlns:mc="http://schemas.openxmlformats.org/markup-compatibility/2006" xmlns:a14="http://schemas.microsoft.com/office/drawing/2010/main">
        <mc:Choice Requires="a14">
          <p:sp>
            <p:nvSpPr>
              <p:cNvPr id="14" name="Rectangle 13"/>
              <p:cNvSpPr/>
              <p:nvPr/>
            </p:nvSpPr>
            <p:spPr>
              <a:xfrm>
                <a:off x="1381250" y="3779572"/>
                <a:ext cx="6368143" cy="1338828"/>
              </a:xfrm>
              <a:prstGeom prst="rect">
                <a:avLst/>
              </a:prstGeom>
            </p:spPr>
            <p:txBody>
              <a:bodyPr wrap="square">
                <a:spAutoFit/>
              </a:bodyPr>
              <a:lstStyle/>
              <a:p>
                <a:pPr marL="457200" indent="-381000" defTabSz="342900">
                  <a:lnSpc>
                    <a:spcPct val="80000"/>
                  </a:lnSpc>
                  <a:spcBef>
                    <a:spcPts val="600"/>
                  </a:spcBef>
                  <a:buClr>
                    <a:srgbClr val="FFCD00"/>
                  </a:buClr>
                  <a:buSzPts val="2400"/>
                  <a:buFont typeface="Quattrocento Sans"/>
                  <a:buChar char="◉"/>
                </a:pPr>
                <a:r>
                  <a:rPr lang="en-US" sz="1900" dirty="0">
                    <a:latin typeface="Quattrocento Sans"/>
                    <a:ea typeface="Quattrocento Sans"/>
                    <a:cs typeface="Quattrocento Sans"/>
                    <a:sym typeface="Quattrocento Sans"/>
                  </a:rPr>
                  <a:t>Typically, standard residuals &lt; -2 or &gt; +2 are </a:t>
                </a:r>
                <a:r>
                  <a:rPr lang="en-US" sz="1900" dirty="0" smtClean="0">
                    <a:latin typeface="Quattrocento Sans"/>
                    <a:ea typeface="Quattrocento Sans"/>
                    <a:cs typeface="Quattrocento Sans"/>
                    <a:sym typeface="Quattrocento Sans"/>
                  </a:rPr>
                  <a:t>outliers </a:t>
                </a:r>
                <a:r>
                  <a:rPr lang="en-US" sz="1900" dirty="0" smtClean="0">
                    <a:latin typeface="맑은 고딕" panose="020B0503020000020004" pitchFamily="34" charset="-127"/>
                    <a:ea typeface="맑은 고딕" panose="020B0503020000020004" pitchFamily="34" charset="-127"/>
                    <a:cs typeface="Quattrocento Sans"/>
                    <a:sym typeface="Quattrocento Sans"/>
                  </a:rPr>
                  <a:t>2</a:t>
                </a:r>
                <a:r>
                  <a:rPr lang="ko-KR" altLang="en-US" sz="1900" dirty="0" smtClean="0">
                    <a:latin typeface="맑은 고딕" panose="020B0503020000020004" pitchFamily="34" charset="-127"/>
                    <a:ea typeface="맑은 고딕" panose="020B0503020000020004" pitchFamily="34" charset="-127"/>
                    <a:cs typeface="Quattrocento Sans"/>
                    <a:sym typeface="Quattrocento Sans"/>
                  </a:rPr>
                  <a:t>이하 또는 </a:t>
                </a:r>
                <a:r>
                  <a:rPr lang="en-US" altLang="ko-KR" sz="1900" dirty="0" smtClean="0">
                    <a:latin typeface="맑은 고딕" panose="020B0503020000020004" pitchFamily="34" charset="-127"/>
                    <a:ea typeface="맑은 고딕" panose="020B0503020000020004" pitchFamily="34" charset="-127"/>
                    <a:cs typeface="Quattrocento Sans"/>
                    <a:sym typeface="Quattrocento Sans"/>
                  </a:rPr>
                  <a:t>2</a:t>
                </a:r>
                <a:r>
                  <a:rPr lang="ko-KR" altLang="en-US" sz="1900" dirty="0" smtClean="0">
                    <a:latin typeface="맑은 고딕" panose="020B0503020000020004" pitchFamily="34" charset="-127"/>
                    <a:ea typeface="맑은 고딕" panose="020B0503020000020004" pitchFamily="34" charset="-127"/>
                    <a:cs typeface="Quattrocento Sans"/>
                    <a:sym typeface="Quattrocento Sans"/>
                  </a:rPr>
                  <a:t>이상은 이상치임</a:t>
                </a:r>
                <a:endParaRPr lang="en-US" sz="1900" dirty="0">
                  <a:latin typeface="Quattrocento Sans"/>
                  <a:ea typeface="Quattrocento Sans"/>
                  <a:cs typeface="Quattrocento Sans"/>
                  <a:sym typeface="Quattrocento Sans"/>
                </a:endParaRPr>
              </a:p>
              <a:p>
                <a:pPr marL="457200" indent="-381000" defTabSz="342900">
                  <a:lnSpc>
                    <a:spcPct val="80000"/>
                  </a:lnSpc>
                  <a:spcBef>
                    <a:spcPts val="600"/>
                  </a:spcBef>
                  <a:buClr>
                    <a:srgbClr val="FFCD00"/>
                  </a:buClr>
                  <a:buSzPts val="2400"/>
                  <a:buFont typeface="Quattrocento Sans"/>
                  <a:buChar char="◉"/>
                </a:pPr>
                <a:r>
                  <a:rPr lang="en-US" sz="1900" dirty="0">
                    <a:latin typeface="Quattrocento Sans"/>
                    <a:ea typeface="Quattrocento Sans"/>
                    <a:cs typeface="Quattrocento Sans"/>
                    <a:sym typeface="Quattrocento Sans"/>
                  </a:rPr>
                  <a:t>Providing insight about the assumption that the error term </a:t>
                </a:r>
                <a14:m>
                  <m:oMath xmlns:m="http://schemas.openxmlformats.org/officeDocument/2006/math">
                    <m:r>
                      <a:rPr lang="en-US" sz="1900" dirty="0">
                        <a:latin typeface="Cambria Math" panose="02040503050406030204" pitchFamily="18" charset="0"/>
                        <a:ea typeface="Quattrocento Sans"/>
                        <a:cs typeface="Quattrocento Sans"/>
                        <a:sym typeface="Quattrocento Sans"/>
                      </a:rPr>
                      <m:t>𝜀</m:t>
                    </m:r>
                  </m:oMath>
                </a14:m>
                <a:r>
                  <a:rPr lang="en-US" sz="1900" dirty="0">
                    <a:latin typeface="Quattrocento Sans"/>
                    <a:ea typeface="Quattrocento Sans"/>
                    <a:cs typeface="Quattrocento Sans"/>
                    <a:sym typeface="Quattrocento Sans"/>
                  </a:rPr>
                  <a:t> has a normal </a:t>
                </a:r>
                <a:r>
                  <a:rPr lang="en-US" sz="1900" dirty="0" smtClean="0">
                    <a:latin typeface="Quattrocento Sans"/>
                    <a:ea typeface="Quattrocento Sans"/>
                    <a:cs typeface="Quattrocento Sans"/>
                    <a:sym typeface="Quattrocento Sans"/>
                  </a:rPr>
                  <a:t>distribution </a:t>
                </a:r>
                <a:r>
                  <a:rPr lang="ko-KR" altLang="en-US" sz="1900" dirty="0" smtClean="0">
                    <a:latin typeface="맑은 고딕" panose="020B0503020000020004" pitchFamily="34" charset="-127"/>
                    <a:ea typeface="맑은 고딕" panose="020B0503020000020004" pitchFamily="34" charset="-127"/>
                    <a:cs typeface="Quattrocento Sans"/>
                    <a:sym typeface="Quattrocento Sans"/>
                  </a:rPr>
                  <a:t>오차가 정규분포를 띠는지 보여주는 줌</a:t>
                </a:r>
                <a:endParaRPr lang="en-US" sz="1900" dirty="0">
                  <a:latin typeface="Quattrocento Sans"/>
                  <a:ea typeface="Quattrocento Sans"/>
                  <a:cs typeface="Quattrocento Sans"/>
                  <a:sym typeface="Quattrocento Sans"/>
                </a:endParaRPr>
              </a:p>
            </p:txBody>
          </p:sp>
        </mc:Choice>
        <mc:Fallback xmlns="">
          <p:sp>
            <p:nvSpPr>
              <p:cNvPr id="14" name="Rectangle 13"/>
              <p:cNvSpPr>
                <a:spLocks noRot="1" noChangeAspect="1" noMove="1" noResize="1" noEditPoints="1" noAdjustHandles="1" noChangeArrowheads="1" noChangeShapeType="1" noTextEdit="1"/>
              </p:cNvSpPr>
              <p:nvPr/>
            </p:nvSpPr>
            <p:spPr>
              <a:xfrm>
                <a:off x="1381250" y="3779572"/>
                <a:ext cx="6368143" cy="1338828"/>
              </a:xfrm>
              <a:prstGeom prst="rect">
                <a:avLst/>
              </a:prstGeom>
              <a:blipFill>
                <a:blip r:embed="rId5"/>
                <a:stretch>
                  <a:fillRect l="-192" t="-12273" b="-6364"/>
                </a:stretch>
              </a:blipFill>
            </p:spPr>
            <p:txBody>
              <a:bodyPr/>
              <a:lstStyle/>
              <a:p>
                <a:r>
                  <a:rPr lang="en-US">
                    <a:noFill/>
                  </a:rPr>
                  <a:t> </a:t>
                </a:r>
              </a:p>
            </p:txBody>
          </p:sp>
        </mc:Fallback>
      </mc:AlternateContent>
    </p:spTree>
    <p:extLst>
      <p:ext uri="{BB962C8B-B14F-4D97-AF65-F5344CB8AC3E}">
        <p14:creationId xmlns:p14="http://schemas.microsoft.com/office/powerpoint/2010/main" val="3064766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7" name="Rectangle 9"/>
          <p:cNvSpPr>
            <a:spLocks noChangeArrowheads="1"/>
          </p:cNvSpPr>
          <p:nvPr/>
        </p:nvSpPr>
        <p:spPr bwMode="auto">
          <a:xfrm>
            <a:off x="1658542" y="814388"/>
            <a:ext cx="4239815" cy="41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solidFill>
                <a:srgbClr val="66FFFF"/>
              </a:solidFill>
              <a:effectLst>
                <a:outerShdw blurRad="38100" dist="38100" dir="2700000" algn="tl">
                  <a:srgbClr val="000000"/>
                </a:outerShdw>
              </a:effectLst>
              <a:latin typeface="Book Antiqua" pitchFamily="18" charset="0"/>
            </a:endParaRPr>
          </a:p>
        </p:txBody>
      </p:sp>
      <p:pic>
        <p:nvPicPr>
          <p:cNvPr id="232781" name="Picture 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691" y="5974556"/>
            <a:ext cx="2199084" cy="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Outliers (</a:t>
            </a:r>
            <a:r>
              <a:rPr lang="ko-KR" altLang="en-US" dirty="0" smtClean="0"/>
              <a:t>이상점</a:t>
            </a:r>
            <a:r>
              <a:rPr lang="en-US" altLang="ko-KR" dirty="0" smtClean="0"/>
              <a:t>)</a:t>
            </a:r>
            <a:endParaRPr lang="en-US" dirty="0"/>
          </a:p>
        </p:txBody>
      </p:sp>
      <p:sp>
        <p:nvSpPr>
          <p:cNvPr id="2" name="Slide Number Placeholder 1"/>
          <p:cNvSpPr>
            <a:spLocks noGrp="1"/>
          </p:cNvSpPr>
          <p:nvPr>
            <p:ph type="sldNum" sz="quarter" idx="12"/>
          </p:nvPr>
        </p:nvSpPr>
        <p:spPr/>
        <p:txBody>
          <a:bodyPr/>
          <a:lstStyle/>
          <a:p>
            <a:fld id="{D57F1E4F-1CFF-5643-939E-217C01CDF565}" type="slidenum">
              <a:rPr lang="en-US" smtClean="0"/>
              <a:pPr/>
              <a:t>37</a:t>
            </a:fld>
            <a:endParaRPr lang="en-US" dirty="0"/>
          </a:p>
        </p:txBody>
      </p:sp>
      <p:grpSp>
        <p:nvGrpSpPr>
          <p:cNvPr id="156" name="Group 358"/>
          <p:cNvGrpSpPr>
            <a:grpSpLocks/>
          </p:cNvGrpSpPr>
          <p:nvPr/>
        </p:nvGrpSpPr>
        <p:grpSpPr bwMode="auto">
          <a:xfrm>
            <a:off x="1955350" y="1896544"/>
            <a:ext cx="5254658" cy="2941439"/>
            <a:chOff x="476" y="1090"/>
            <a:chExt cx="4807" cy="2827"/>
          </a:xfrm>
        </p:grpSpPr>
        <p:sp>
          <p:nvSpPr>
            <p:cNvPr id="157" name="Rectangle 207"/>
            <p:cNvSpPr>
              <a:spLocks noChangeArrowheads="1"/>
            </p:cNvSpPr>
            <p:nvPr/>
          </p:nvSpPr>
          <p:spPr bwMode="auto">
            <a:xfrm>
              <a:off x="476" y="1090"/>
              <a:ext cx="4807" cy="2819"/>
            </a:xfrm>
            <a:prstGeom prst="rect">
              <a:avLst/>
            </a:prstGeom>
            <a:solidFill>
              <a:srgbClr val="80808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en-US" sz="1050"/>
            </a:p>
          </p:txBody>
        </p:sp>
        <p:sp>
          <p:nvSpPr>
            <p:cNvPr id="158" name="Rectangle 208"/>
            <p:cNvSpPr>
              <a:spLocks noChangeArrowheads="1"/>
            </p:cNvSpPr>
            <p:nvPr/>
          </p:nvSpPr>
          <p:spPr bwMode="auto">
            <a:xfrm>
              <a:off x="1238" y="1348"/>
              <a:ext cx="3858" cy="10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59" name="Rectangle 209"/>
            <p:cNvSpPr>
              <a:spLocks noChangeArrowheads="1"/>
            </p:cNvSpPr>
            <p:nvPr/>
          </p:nvSpPr>
          <p:spPr bwMode="auto">
            <a:xfrm>
              <a:off x="1238" y="1451"/>
              <a:ext cx="3858" cy="90"/>
            </a:xfrm>
            <a:prstGeom prst="rect">
              <a:avLst/>
            </a:prstGeom>
            <a:solidFill>
              <a:srgbClr val="FDFD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0" name="Rectangle 210"/>
            <p:cNvSpPr>
              <a:spLocks noChangeArrowheads="1"/>
            </p:cNvSpPr>
            <p:nvPr/>
          </p:nvSpPr>
          <p:spPr bwMode="auto">
            <a:xfrm>
              <a:off x="1238" y="1541"/>
              <a:ext cx="3858" cy="91"/>
            </a:xfrm>
            <a:prstGeom prst="rect">
              <a:avLst/>
            </a:prstGeom>
            <a:solidFill>
              <a:srgbClr val="FBFB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1" name="Rectangle 211"/>
            <p:cNvSpPr>
              <a:spLocks noChangeArrowheads="1"/>
            </p:cNvSpPr>
            <p:nvPr/>
          </p:nvSpPr>
          <p:spPr bwMode="auto">
            <a:xfrm>
              <a:off x="1238" y="1632"/>
              <a:ext cx="3858" cy="64"/>
            </a:xfrm>
            <a:prstGeom prst="rect">
              <a:avLst/>
            </a:prstGeom>
            <a:solidFill>
              <a:srgbClr val="F9F9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2" name="Rectangle 212"/>
            <p:cNvSpPr>
              <a:spLocks noChangeArrowheads="1"/>
            </p:cNvSpPr>
            <p:nvPr/>
          </p:nvSpPr>
          <p:spPr bwMode="auto">
            <a:xfrm>
              <a:off x="1238" y="1696"/>
              <a:ext cx="3858" cy="26"/>
            </a:xfrm>
            <a:prstGeom prst="rect">
              <a:avLst/>
            </a:prstGeom>
            <a:solidFill>
              <a:srgbClr val="F7F7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3" name="Rectangle 213"/>
            <p:cNvSpPr>
              <a:spLocks noChangeArrowheads="1"/>
            </p:cNvSpPr>
            <p:nvPr/>
          </p:nvSpPr>
          <p:spPr bwMode="auto">
            <a:xfrm>
              <a:off x="1238" y="1722"/>
              <a:ext cx="3858" cy="65"/>
            </a:xfrm>
            <a:prstGeom prst="rect">
              <a:avLst/>
            </a:prstGeom>
            <a:solidFill>
              <a:srgbClr val="F5F5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4" name="Rectangle 214"/>
            <p:cNvSpPr>
              <a:spLocks noChangeArrowheads="1"/>
            </p:cNvSpPr>
            <p:nvPr/>
          </p:nvSpPr>
          <p:spPr bwMode="auto">
            <a:xfrm>
              <a:off x="1238" y="1787"/>
              <a:ext cx="3858" cy="26"/>
            </a:xfrm>
            <a:prstGeom prst="rect">
              <a:avLst/>
            </a:prstGeom>
            <a:solidFill>
              <a:srgbClr val="F3F3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5" name="Rectangle 215"/>
            <p:cNvSpPr>
              <a:spLocks noChangeArrowheads="1"/>
            </p:cNvSpPr>
            <p:nvPr/>
          </p:nvSpPr>
          <p:spPr bwMode="auto">
            <a:xfrm>
              <a:off x="1238" y="1813"/>
              <a:ext cx="3858" cy="39"/>
            </a:xfrm>
            <a:prstGeom prst="rect">
              <a:avLst/>
            </a:prstGeom>
            <a:solidFill>
              <a:srgbClr val="F1F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6" name="Rectangle 216"/>
            <p:cNvSpPr>
              <a:spLocks noChangeArrowheads="1"/>
            </p:cNvSpPr>
            <p:nvPr/>
          </p:nvSpPr>
          <p:spPr bwMode="auto">
            <a:xfrm>
              <a:off x="1238" y="1852"/>
              <a:ext cx="3858" cy="25"/>
            </a:xfrm>
            <a:prstGeom prst="rect">
              <a:avLst/>
            </a:prstGeom>
            <a:solidFill>
              <a:srgbClr val="EFEF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7" name="Rectangle 217"/>
            <p:cNvSpPr>
              <a:spLocks noChangeArrowheads="1"/>
            </p:cNvSpPr>
            <p:nvPr/>
          </p:nvSpPr>
          <p:spPr bwMode="auto">
            <a:xfrm>
              <a:off x="1238" y="1877"/>
              <a:ext cx="3858" cy="26"/>
            </a:xfrm>
            <a:prstGeom prst="rect">
              <a:avLst/>
            </a:prstGeom>
            <a:solidFill>
              <a:srgbClr val="EEE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8" name="Rectangle 218"/>
            <p:cNvSpPr>
              <a:spLocks noChangeArrowheads="1"/>
            </p:cNvSpPr>
            <p:nvPr/>
          </p:nvSpPr>
          <p:spPr bwMode="auto">
            <a:xfrm>
              <a:off x="1238" y="1903"/>
              <a:ext cx="3858" cy="39"/>
            </a:xfrm>
            <a:prstGeom prst="rect">
              <a:avLst/>
            </a:prstGeom>
            <a:solidFill>
              <a:srgbClr val="ECEC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69" name="Rectangle 219"/>
            <p:cNvSpPr>
              <a:spLocks noChangeArrowheads="1"/>
            </p:cNvSpPr>
            <p:nvPr/>
          </p:nvSpPr>
          <p:spPr bwMode="auto">
            <a:xfrm>
              <a:off x="1238" y="1942"/>
              <a:ext cx="3858" cy="26"/>
            </a:xfrm>
            <a:prstGeom prst="rect">
              <a:avLst/>
            </a:prstGeom>
            <a:solidFill>
              <a:srgbClr val="EAEA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0" name="Rectangle 220"/>
            <p:cNvSpPr>
              <a:spLocks noChangeArrowheads="1"/>
            </p:cNvSpPr>
            <p:nvPr/>
          </p:nvSpPr>
          <p:spPr bwMode="auto">
            <a:xfrm>
              <a:off x="1238" y="1968"/>
              <a:ext cx="3858" cy="26"/>
            </a:xfrm>
            <a:prstGeom prst="rect">
              <a:avLst/>
            </a:prstGeom>
            <a:solidFill>
              <a:srgbClr val="E8E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1" name="Rectangle 221"/>
            <p:cNvSpPr>
              <a:spLocks noChangeArrowheads="1"/>
            </p:cNvSpPr>
            <p:nvPr/>
          </p:nvSpPr>
          <p:spPr bwMode="auto">
            <a:xfrm>
              <a:off x="1238" y="1994"/>
              <a:ext cx="3858" cy="38"/>
            </a:xfrm>
            <a:prstGeom prst="rect">
              <a:avLst/>
            </a:prstGeom>
            <a:solidFill>
              <a:srgbClr val="E5E5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2" name="Rectangle 222"/>
            <p:cNvSpPr>
              <a:spLocks noChangeArrowheads="1"/>
            </p:cNvSpPr>
            <p:nvPr/>
          </p:nvSpPr>
          <p:spPr bwMode="auto">
            <a:xfrm>
              <a:off x="1238" y="2032"/>
              <a:ext cx="3858" cy="26"/>
            </a:xfrm>
            <a:prstGeom prst="rect">
              <a:avLst/>
            </a:prstGeom>
            <a:solidFill>
              <a:srgbClr val="E3E3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3" name="Rectangle 223"/>
            <p:cNvSpPr>
              <a:spLocks noChangeArrowheads="1"/>
            </p:cNvSpPr>
            <p:nvPr/>
          </p:nvSpPr>
          <p:spPr bwMode="auto">
            <a:xfrm>
              <a:off x="1238" y="2058"/>
              <a:ext cx="3858" cy="26"/>
            </a:xfrm>
            <a:prstGeom prst="rect">
              <a:avLst/>
            </a:prstGeom>
            <a:solidFill>
              <a:srgbClr val="E1E1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4" name="Rectangle 224"/>
            <p:cNvSpPr>
              <a:spLocks noChangeArrowheads="1"/>
            </p:cNvSpPr>
            <p:nvPr/>
          </p:nvSpPr>
          <p:spPr bwMode="auto">
            <a:xfrm>
              <a:off x="1238" y="2084"/>
              <a:ext cx="3858" cy="26"/>
            </a:xfrm>
            <a:prstGeom prst="rect">
              <a:avLst/>
            </a:prstGeom>
            <a:solidFill>
              <a:srgbClr val="DEDE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5" name="Rectangle 225"/>
            <p:cNvSpPr>
              <a:spLocks noChangeArrowheads="1"/>
            </p:cNvSpPr>
            <p:nvPr/>
          </p:nvSpPr>
          <p:spPr bwMode="auto">
            <a:xfrm>
              <a:off x="1238" y="2110"/>
              <a:ext cx="3858" cy="26"/>
            </a:xfrm>
            <a:prstGeom prst="rect">
              <a:avLst/>
            </a:prstGeom>
            <a:solidFill>
              <a:srgbClr val="DCDC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6" name="Rectangle 226"/>
            <p:cNvSpPr>
              <a:spLocks noChangeArrowheads="1"/>
            </p:cNvSpPr>
            <p:nvPr/>
          </p:nvSpPr>
          <p:spPr bwMode="auto">
            <a:xfrm>
              <a:off x="1238" y="2136"/>
              <a:ext cx="3858" cy="26"/>
            </a:xfrm>
            <a:prstGeom prst="rect">
              <a:avLst/>
            </a:prstGeom>
            <a:solidFill>
              <a:srgbClr val="D9D9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7" name="Rectangle 227"/>
            <p:cNvSpPr>
              <a:spLocks noChangeArrowheads="1"/>
            </p:cNvSpPr>
            <p:nvPr/>
          </p:nvSpPr>
          <p:spPr bwMode="auto">
            <a:xfrm>
              <a:off x="1238" y="2162"/>
              <a:ext cx="3858" cy="13"/>
            </a:xfrm>
            <a:prstGeom prst="rect">
              <a:avLst/>
            </a:prstGeom>
            <a:solidFill>
              <a:srgbClr val="D7D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8" name="Rectangle 228"/>
            <p:cNvSpPr>
              <a:spLocks noChangeArrowheads="1"/>
            </p:cNvSpPr>
            <p:nvPr/>
          </p:nvSpPr>
          <p:spPr bwMode="auto">
            <a:xfrm>
              <a:off x="1238" y="2175"/>
              <a:ext cx="3858" cy="25"/>
            </a:xfrm>
            <a:prstGeom prst="rect">
              <a:avLst/>
            </a:prstGeom>
            <a:solidFill>
              <a:srgbClr val="D5D5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79" name="Rectangle 229"/>
            <p:cNvSpPr>
              <a:spLocks noChangeArrowheads="1"/>
            </p:cNvSpPr>
            <p:nvPr/>
          </p:nvSpPr>
          <p:spPr bwMode="auto">
            <a:xfrm>
              <a:off x="1238" y="2200"/>
              <a:ext cx="3858" cy="13"/>
            </a:xfrm>
            <a:prstGeom prst="rect">
              <a:avLst/>
            </a:prstGeom>
            <a:solidFill>
              <a:srgbClr val="D3D3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0" name="Rectangle 230"/>
            <p:cNvSpPr>
              <a:spLocks noChangeArrowheads="1"/>
            </p:cNvSpPr>
            <p:nvPr/>
          </p:nvSpPr>
          <p:spPr bwMode="auto">
            <a:xfrm>
              <a:off x="1238" y="2213"/>
              <a:ext cx="3858" cy="26"/>
            </a:xfrm>
            <a:prstGeom prst="rect">
              <a:avLst/>
            </a:prstGeom>
            <a:solidFill>
              <a:srgbClr val="D1D1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1" name="Rectangle 231"/>
            <p:cNvSpPr>
              <a:spLocks noChangeArrowheads="1"/>
            </p:cNvSpPr>
            <p:nvPr/>
          </p:nvSpPr>
          <p:spPr bwMode="auto">
            <a:xfrm>
              <a:off x="1238" y="2239"/>
              <a:ext cx="3858" cy="26"/>
            </a:xfrm>
            <a:prstGeom prst="rect">
              <a:avLst/>
            </a:prstGeom>
            <a:solidFill>
              <a:srgbClr val="CFCF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2" name="Rectangle 232"/>
            <p:cNvSpPr>
              <a:spLocks noChangeArrowheads="1"/>
            </p:cNvSpPr>
            <p:nvPr/>
          </p:nvSpPr>
          <p:spPr bwMode="auto">
            <a:xfrm>
              <a:off x="1238" y="2265"/>
              <a:ext cx="3858" cy="26"/>
            </a:xfrm>
            <a:prstGeom prst="rect">
              <a:avLst/>
            </a:prstGeom>
            <a:solidFill>
              <a:srgbClr val="CCCC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3" name="Rectangle 233"/>
            <p:cNvSpPr>
              <a:spLocks noChangeArrowheads="1"/>
            </p:cNvSpPr>
            <p:nvPr/>
          </p:nvSpPr>
          <p:spPr bwMode="auto">
            <a:xfrm>
              <a:off x="1238" y="2291"/>
              <a:ext cx="3858" cy="13"/>
            </a:xfrm>
            <a:prstGeom prst="rect">
              <a:avLst/>
            </a:prstGeom>
            <a:solidFill>
              <a:srgbClr val="CACA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4" name="Rectangle 234"/>
            <p:cNvSpPr>
              <a:spLocks noChangeArrowheads="1"/>
            </p:cNvSpPr>
            <p:nvPr/>
          </p:nvSpPr>
          <p:spPr bwMode="auto">
            <a:xfrm>
              <a:off x="1238" y="2304"/>
              <a:ext cx="3858" cy="26"/>
            </a:xfrm>
            <a:prstGeom prst="rect">
              <a:avLst/>
            </a:prstGeom>
            <a:solidFill>
              <a:srgbClr val="C8C8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5" name="Rectangle 235"/>
            <p:cNvSpPr>
              <a:spLocks noChangeArrowheads="1"/>
            </p:cNvSpPr>
            <p:nvPr/>
          </p:nvSpPr>
          <p:spPr bwMode="auto">
            <a:xfrm>
              <a:off x="1238" y="2330"/>
              <a:ext cx="3858" cy="13"/>
            </a:xfrm>
            <a:prstGeom prst="rect">
              <a:avLst/>
            </a:prstGeom>
            <a:solidFill>
              <a:srgbClr val="C6C6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6" name="Rectangle 236"/>
            <p:cNvSpPr>
              <a:spLocks noChangeArrowheads="1"/>
            </p:cNvSpPr>
            <p:nvPr/>
          </p:nvSpPr>
          <p:spPr bwMode="auto">
            <a:xfrm>
              <a:off x="1238" y="2343"/>
              <a:ext cx="3858" cy="13"/>
            </a:xfrm>
            <a:prstGeom prst="rect">
              <a:avLst/>
            </a:prstGeom>
            <a:solidFill>
              <a:srgbClr val="C4C4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7" name="Rectangle 237"/>
            <p:cNvSpPr>
              <a:spLocks noChangeArrowheads="1"/>
            </p:cNvSpPr>
            <p:nvPr/>
          </p:nvSpPr>
          <p:spPr bwMode="auto">
            <a:xfrm>
              <a:off x="1238" y="2356"/>
              <a:ext cx="3858" cy="25"/>
            </a:xfrm>
            <a:prstGeom prst="rect">
              <a:avLst/>
            </a:prstGeom>
            <a:solidFill>
              <a:srgbClr val="C2C2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8" name="Rectangle 238"/>
            <p:cNvSpPr>
              <a:spLocks noChangeArrowheads="1"/>
            </p:cNvSpPr>
            <p:nvPr/>
          </p:nvSpPr>
          <p:spPr bwMode="auto">
            <a:xfrm>
              <a:off x="1238" y="2381"/>
              <a:ext cx="3858" cy="13"/>
            </a:xfrm>
            <a:prstGeom prst="rect">
              <a:avLst/>
            </a:prstGeom>
            <a:solidFill>
              <a:srgbClr val="C0C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89" name="Rectangle 239"/>
            <p:cNvSpPr>
              <a:spLocks noChangeArrowheads="1"/>
            </p:cNvSpPr>
            <p:nvPr/>
          </p:nvSpPr>
          <p:spPr bwMode="auto">
            <a:xfrm>
              <a:off x="1238" y="2394"/>
              <a:ext cx="3858" cy="13"/>
            </a:xfrm>
            <a:prstGeom prst="rect">
              <a:avLst/>
            </a:prstGeom>
            <a:solidFill>
              <a:srgbClr val="BEBE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0" name="Rectangle 240"/>
            <p:cNvSpPr>
              <a:spLocks noChangeArrowheads="1"/>
            </p:cNvSpPr>
            <p:nvPr/>
          </p:nvSpPr>
          <p:spPr bwMode="auto">
            <a:xfrm>
              <a:off x="1238" y="2407"/>
              <a:ext cx="3858" cy="26"/>
            </a:xfrm>
            <a:prstGeom prst="rect">
              <a:avLst/>
            </a:prstGeom>
            <a:solidFill>
              <a:srgbClr val="BCBC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1" name="Rectangle 241"/>
            <p:cNvSpPr>
              <a:spLocks noChangeArrowheads="1"/>
            </p:cNvSpPr>
            <p:nvPr/>
          </p:nvSpPr>
          <p:spPr bwMode="auto">
            <a:xfrm>
              <a:off x="1238" y="2433"/>
              <a:ext cx="3858" cy="26"/>
            </a:xfrm>
            <a:prstGeom prst="rect">
              <a:avLst/>
            </a:prstGeom>
            <a:solidFill>
              <a:srgbClr val="B9B9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2" name="Rectangle 242"/>
            <p:cNvSpPr>
              <a:spLocks noChangeArrowheads="1"/>
            </p:cNvSpPr>
            <p:nvPr/>
          </p:nvSpPr>
          <p:spPr bwMode="auto">
            <a:xfrm>
              <a:off x="1238" y="2459"/>
              <a:ext cx="3858" cy="13"/>
            </a:xfrm>
            <a:prstGeom prst="rect">
              <a:avLst/>
            </a:prstGeom>
            <a:solidFill>
              <a:srgbClr val="B6B6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3" name="Rectangle 243"/>
            <p:cNvSpPr>
              <a:spLocks noChangeArrowheads="1"/>
            </p:cNvSpPr>
            <p:nvPr/>
          </p:nvSpPr>
          <p:spPr bwMode="auto">
            <a:xfrm>
              <a:off x="1238" y="2472"/>
              <a:ext cx="3858" cy="13"/>
            </a:xfrm>
            <a:prstGeom prst="rect">
              <a:avLst/>
            </a:prstGeom>
            <a:solidFill>
              <a:srgbClr val="B5B5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4" name="Rectangle 244"/>
            <p:cNvSpPr>
              <a:spLocks noChangeArrowheads="1"/>
            </p:cNvSpPr>
            <p:nvPr/>
          </p:nvSpPr>
          <p:spPr bwMode="auto">
            <a:xfrm>
              <a:off x="1238" y="2485"/>
              <a:ext cx="3858" cy="26"/>
            </a:xfrm>
            <a:prstGeom prst="rect">
              <a:avLst/>
            </a:prstGeom>
            <a:solidFill>
              <a:srgbClr val="B3B3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5" name="Rectangle 245"/>
            <p:cNvSpPr>
              <a:spLocks noChangeArrowheads="1"/>
            </p:cNvSpPr>
            <p:nvPr/>
          </p:nvSpPr>
          <p:spPr bwMode="auto">
            <a:xfrm>
              <a:off x="1238" y="2511"/>
              <a:ext cx="3858" cy="13"/>
            </a:xfrm>
            <a:prstGeom prst="rect">
              <a:avLst/>
            </a:prstGeom>
            <a:solidFill>
              <a:srgbClr val="B0B0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6" name="Rectangle 246"/>
            <p:cNvSpPr>
              <a:spLocks noChangeArrowheads="1"/>
            </p:cNvSpPr>
            <p:nvPr/>
          </p:nvSpPr>
          <p:spPr bwMode="auto">
            <a:xfrm>
              <a:off x="1238" y="2524"/>
              <a:ext cx="3858" cy="12"/>
            </a:xfrm>
            <a:prstGeom prst="rect">
              <a:avLst/>
            </a:prstGeom>
            <a:solidFill>
              <a:srgbClr val="AFAF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7" name="Rectangle 247"/>
            <p:cNvSpPr>
              <a:spLocks noChangeArrowheads="1"/>
            </p:cNvSpPr>
            <p:nvPr/>
          </p:nvSpPr>
          <p:spPr bwMode="auto">
            <a:xfrm>
              <a:off x="1238" y="2536"/>
              <a:ext cx="3858" cy="26"/>
            </a:xfrm>
            <a:prstGeom prst="rect">
              <a:avLst/>
            </a:prstGeom>
            <a:solidFill>
              <a:srgbClr val="ADAD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8" name="Rectangle 248"/>
            <p:cNvSpPr>
              <a:spLocks noChangeArrowheads="1"/>
            </p:cNvSpPr>
            <p:nvPr/>
          </p:nvSpPr>
          <p:spPr bwMode="auto">
            <a:xfrm>
              <a:off x="1238" y="2562"/>
              <a:ext cx="3858" cy="26"/>
            </a:xfrm>
            <a:prstGeom prst="rect">
              <a:avLst/>
            </a:prstGeom>
            <a:solidFill>
              <a:srgbClr val="AAAA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199" name="Rectangle 249"/>
            <p:cNvSpPr>
              <a:spLocks noChangeArrowheads="1"/>
            </p:cNvSpPr>
            <p:nvPr/>
          </p:nvSpPr>
          <p:spPr bwMode="auto">
            <a:xfrm>
              <a:off x="1238" y="2588"/>
              <a:ext cx="3858" cy="13"/>
            </a:xfrm>
            <a:prstGeom prst="rect">
              <a:avLst/>
            </a:prstGeom>
            <a:solidFill>
              <a:srgbClr val="A8A8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0" name="Rectangle 250"/>
            <p:cNvSpPr>
              <a:spLocks noChangeArrowheads="1"/>
            </p:cNvSpPr>
            <p:nvPr/>
          </p:nvSpPr>
          <p:spPr bwMode="auto">
            <a:xfrm>
              <a:off x="1238" y="2601"/>
              <a:ext cx="3858" cy="13"/>
            </a:xfrm>
            <a:prstGeom prst="rect">
              <a:avLst/>
            </a:prstGeom>
            <a:solidFill>
              <a:srgbClr val="A6A6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1" name="Rectangle 251"/>
            <p:cNvSpPr>
              <a:spLocks noChangeArrowheads="1"/>
            </p:cNvSpPr>
            <p:nvPr/>
          </p:nvSpPr>
          <p:spPr bwMode="auto">
            <a:xfrm>
              <a:off x="1238" y="2614"/>
              <a:ext cx="3858" cy="13"/>
            </a:xfrm>
            <a:prstGeom prst="rect">
              <a:avLst/>
            </a:prstGeom>
            <a:solidFill>
              <a:srgbClr val="A5A5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2" name="Rectangle 252"/>
            <p:cNvSpPr>
              <a:spLocks noChangeArrowheads="1"/>
            </p:cNvSpPr>
            <p:nvPr/>
          </p:nvSpPr>
          <p:spPr bwMode="auto">
            <a:xfrm>
              <a:off x="1238" y="2627"/>
              <a:ext cx="3858" cy="26"/>
            </a:xfrm>
            <a:prstGeom prst="rect">
              <a:avLst/>
            </a:prstGeom>
            <a:solidFill>
              <a:srgbClr val="A3A3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3" name="Rectangle 253"/>
            <p:cNvSpPr>
              <a:spLocks noChangeArrowheads="1"/>
            </p:cNvSpPr>
            <p:nvPr/>
          </p:nvSpPr>
          <p:spPr bwMode="auto">
            <a:xfrm>
              <a:off x="1238" y="2653"/>
              <a:ext cx="3858" cy="26"/>
            </a:xfrm>
            <a:prstGeom prst="rect">
              <a:avLst/>
            </a:prstGeom>
            <a:solidFill>
              <a:srgbClr val="A0A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4" name="Rectangle 254"/>
            <p:cNvSpPr>
              <a:spLocks noChangeArrowheads="1"/>
            </p:cNvSpPr>
            <p:nvPr/>
          </p:nvSpPr>
          <p:spPr bwMode="auto">
            <a:xfrm>
              <a:off x="1238" y="2679"/>
              <a:ext cx="3858" cy="13"/>
            </a:xfrm>
            <a:prstGeom prst="rect">
              <a:avLst/>
            </a:prstGeom>
            <a:solidFill>
              <a:srgbClr val="9E9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5" name="Rectangle 255"/>
            <p:cNvSpPr>
              <a:spLocks noChangeArrowheads="1"/>
            </p:cNvSpPr>
            <p:nvPr/>
          </p:nvSpPr>
          <p:spPr bwMode="auto">
            <a:xfrm>
              <a:off x="1238" y="2692"/>
              <a:ext cx="3858" cy="25"/>
            </a:xfrm>
            <a:prstGeom prst="rect">
              <a:avLst/>
            </a:prstGeom>
            <a:solidFill>
              <a:srgbClr val="9C9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6" name="Rectangle 256"/>
            <p:cNvSpPr>
              <a:spLocks noChangeArrowheads="1"/>
            </p:cNvSpPr>
            <p:nvPr/>
          </p:nvSpPr>
          <p:spPr bwMode="auto">
            <a:xfrm>
              <a:off x="1238" y="2717"/>
              <a:ext cx="3858" cy="13"/>
            </a:xfrm>
            <a:prstGeom prst="rect">
              <a:avLst/>
            </a:prstGeom>
            <a:solidFill>
              <a:srgbClr val="9A9A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7" name="Rectangle 257"/>
            <p:cNvSpPr>
              <a:spLocks noChangeArrowheads="1"/>
            </p:cNvSpPr>
            <p:nvPr/>
          </p:nvSpPr>
          <p:spPr bwMode="auto">
            <a:xfrm>
              <a:off x="1238" y="2730"/>
              <a:ext cx="3858" cy="13"/>
            </a:xfrm>
            <a:prstGeom prst="rect">
              <a:avLst/>
            </a:prstGeom>
            <a:solidFill>
              <a:srgbClr val="9898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8" name="Rectangle 258"/>
            <p:cNvSpPr>
              <a:spLocks noChangeArrowheads="1"/>
            </p:cNvSpPr>
            <p:nvPr/>
          </p:nvSpPr>
          <p:spPr bwMode="auto">
            <a:xfrm>
              <a:off x="1238" y="2743"/>
              <a:ext cx="3858" cy="26"/>
            </a:xfrm>
            <a:prstGeom prst="rect">
              <a:avLst/>
            </a:prstGeom>
            <a:solidFill>
              <a:srgbClr val="9696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09" name="Rectangle 259"/>
            <p:cNvSpPr>
              <a:spLocks noChangeArrowheads="1"/>
            </p:cNvSpPr>
            <p:nvPr/>
          </p:nvSpPr>
          <p:spPr bwMode="auto">
            <a:xfrm>
              <a:off x="1238" y="2769"/>
              <a:ext cx="3858" cy="26"/>
            </a:xfrm>
            <a:prstGeom prst="rect">
              <a:avLst/>
            </a:prstGeom>
            <a:solidFill>
              <a:srgbClr val="9494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0" name="Rectangle 260"/>
            <p:cNvSpPr>
              <a:spLocks noChangeArrowheads="1"/>
            </p:cNvSpPr>
            <p:nvPr/>
          </p:nvSpPr>
          <p:spPr bwMode="auto">
            <a:xfrm>
              <a:off x="1238" y="2795"/>
              <a:ext cx="3858" cy="26"/>
            </a:xfrm>
            <a:prstGeom prst="rect">
              <a:avLst/>
            </a:prstGeom>
            <a:solidFill>
              <a:srgbClr val="9292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1" name="Rectangle 261"/>
            <p:cNvSpPr>
              <a:spLocks noChangeArrowheads="1"/>
            </p:cNvSpPr>
            <p:nvPr/>
          </p:nvSpPr>
          <p:spPr bwMode="auto">
            <a:xfrm>
              <a:off x="1238" y="2821"/>
              <a:ext cx="3858" cy="26"/>
            </a:xfrm>
            <a:prstGeom prst="rect">
              <a:avLst/>
            </a:prstGeom>
            <a:solidFill>
              <a:srgbClr val="8F8F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2" name="Rectangle 262"/>
            <p:cNvSpPr>
              <a:spLocks noChangeArrowheads="1"/>
            </p:cNvSpPr>
            <p:nvPr/>
          </p:nvSpPr>
          <p:spPr bwMode="auto">
            <a:xfrm>
              <a:off x="1238" y="2847"/>
              <a:ext cx="3858" cy="25"/>
            </a:xfrm>
            <a:prstGeom prst="rect">
              <a:avLst/>
            </a:prstGeom>
            <a:solidFill>
              <a:srgbClr val="8D8D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3" name="Rectangle 263"/>
            <p:cNvSpPr>
              <a:spLocks noChangeArrowheads="1"/>
            </p:cNvSpPr>
            <p:nvPr/>
          </p:nvSpPr>
          <p:spPr bwMode="auto">
            <a:xfrm>
              <a:off x="1238" y="2872"/>
              <a:ext cx="3858" cy="26"/>
            </a:xfrm>
            <a:prstGeom prst="rect">
              <a:avLst/>
            </a:prstGeom>
            <a:solidFill>
              <a:srgbClr val="8B8B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4" name="Rectangle 264"/>
            <p:cNvSpPr>
              <a:spLocks noChangeArrowheads="1"/>
            </p:cNvSpPr>
            <p:nvPr/>
          </p:nvSpPr>
          <p:spPr bwMode="auto">
            <a:xfrm>
              <a:off x="1238" y="2898"/>
              <a:ext cx="3858" cy="26"/>
            </a:xfrm>
            <a:prstGeom prst="rect">
              <a:avLst/>
            </a:prstGeom>
            <a:solidFill>
              <a:srgbClr val="8989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5" name="Rectangle 265"/>
            <p:cNvSpPr>
              <a:spLocks noChangeArrowheads="1"/>
            </p:cNvSpPr>
            <p:nvPr/>
          </p:nvSpPr>
          <p:spPr bwMode="auto">
            <a:xfrm>
              <a:off x="1238" y="2924"/>
              <a:ext cx="3858" cy="26"/>
            </a:xfrm>
            <a:prstGeom prst="rect">
              <a:avLst/>
            </a:prstGeom>
            <a:solidFill>
              <a:srgbClr val="87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6" name="Rectangle 266"/>
            <p:cNvSpPr>
              <a:spLocks noChangeArrowheads="1"/>
            </p:cNvSpPr>
            <p:nvPr/>
          </p:nvSpPr>
          <p:spPr bwMode="auto">
            <a:xfrm>
              <a:off x="1238" y="2950"/>
              <a:ext cx="3858" cy="39"/>
            </a:xfrm>
            <a:prstGeom prst="rect">
              <a:avLst/>
            </a:prstGeom>
            <a:solidFill>
              <a:srgbClr val="848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7" name="Rectangle 267"/>
            <p:cNvSpPr>
              <a:spLocks noChangeArrowheads="1"/>
            </p:cNvSpPr>
            <p:nvPr/>
          </p:nvSpPr>
          <p:spPr bwMode="auto">
            <a:xfrm>
              <a:off x="1238" y="2989"/>
              <a:ext cx="3858" cy="26"/>
            </a:xfrm>
            <a:prstGeom prst="rect">
              <a:avLst/>
            </a:prstGeom>
            <a:solidFill>
              <a:srgbClr val="828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8" name="Rectangle 268"/>
            <p:cNvSpPr>
              <a:spLocks noChangeArrowheads="1"/>
            </p:cNvSpPr>
            <p:nvPr/>
          </p:nvSpPr>
          <p:spPr bwMode="auto">
            <a:xfrm>
              <a:off x="1238" y="3015"/>
              <a:ext cx="3858" cy="25"/>
            </a:xfrm>
            <a:prstGeom prst="rect">
              <a:avLst/>
            </a:prstGeom>
            <a:solidFill>
              <a:srgbClr val="8080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19" name="Rectangle 269"/>
            <p:cNvSpPr>
              <a:spLocks noChangeArrowheads="1"/>
            </p:cNvSpPr>
            <p:nvPr/>
          </p:nvSpPr>
          <p:spPr bwMode="auto">
            <a:xfrm>
              <a:off x="1238" y="3040"/>
              <a:ext cx="3858" cy="39"/>
            </a:xfrm>
            <a:prstGeom prst="rect">
              <a:avLst/>
            </a:prstGeom>
            <a:solidFill>
              <a:srgbClr val="7F7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0" name="Rectangle 270"/>
            <p:cNvSpPr>
              <a:spLocks noChangeArrowheads="1"/>
            </p:cNvSpPr>
            <p:nvPr/>
          </p:nvSpPr>
          <p:spPr bwMode="auto">
            <a:xfrm>
              <a:off x="1238" y="3079"/>
              <a:ext cx="3858" cy="26"/>
            </a:xfrm>
            <a:prstGeom prst="rect">
              <a:avLst/>
            </a:prstGeom>
            <a:solidFill>
              <a:srgbClr val="7D7D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1" name="Rectangle 271"/>
            <p:cNvSpPr>
              <a:spLocks noChangeArrowheads="1"/>
            </p:cNvSpPr>
            <p:nvPr/>
          </p:nvSpPr>
          <p:spPr bwMode="auto">
            <a:xfrm>
              <a:off x="1238" y="3105"/>
              <a:ext cx="3858" cy="26"/>
            </a:xfrm>
            <a:prstGeom prst="rect">
              <a:avLst/>
            </a:prstGeom>
            <a:solidFill>
              <a:srgbClr val="7C7C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2" name="Rectangle 272"/>
            <p:cNvSpPr>
              <a:spLocks noChangeArrowheads="1"/>
            </p:cNvSpPr>
            <p:nvPr/>
          </p:nvSpPr>
          <p:spPr bwMode="auto">
            <a:xfrm>
              <a:off x="1238" y="3131"/>
              <a:ext cx="3858" cy="52"/>
            </a:xfrm>
            <a:prstGeom prst="rect">
              <a:avLst/>
            </a:prstGeom>
            <a:solidFill>
              <a:srgbClr val="7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3" name="Rectangle 273"/>
            <p:cNvSpPr>
              <a:spLocks noChangeArrowheads="1"/>
            </p:cNvSpPr>
            <p:nvPr/>
          </p:nvSpPr>
          <p:spPr bwMode="auto">
            <a:xfrm>
              <a:off x="1238" y="3183"/>
              <a:ext cx="3858" cy="64"/>
            </a:xfrm>
            <a:prstGeom prst="rect">
              <a:avLst/>
            </a:prstGeom>
            <a:solidFill>
              <a:srgbClr val="7878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4" name="Rectangle 274"/>
            <p:cNvSpPr>
              <a:spLocks noChangeArrowheads="1"/>
            </p:cNvSpPr>
            <p:nvPr/>
          </p:nvSpPr>
          <p:spPr bwMode="auto">
            <a:xfrm>
              <a:off x="1244" y="3247"/>
              <a:ext cx="3858" cy="13"/>
            </a:xfrm>
            <a:prstGeom prst="rect">
              <a:avLst/>
            </a:prstGeom>
            <a:solidFill>
              <a:srgbClr val="7676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5" name="Rectangle 275"/>
            <p:cNvSpPr>
              <a:spLocks noChangeArrowheads="1"/>
            </p:cNvSpPr>
            <p:nvPr/>
          </p:nvSpPr>
          <p:spPr bwMode="auto">
            <a:xfrm>
              <a:off x="1238" y="1348"/>
              <a:ext cx="3858" cy="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26" name="Line 276"/>
            <p:cNvSpPr>
              <a:spLocks noChangeShapeType="1"/>
            </p:cNvSpPr>
            <p:nvPr/>
          </p:nvSpPr>
          <p:spPr bwMode="auto">
            <a:xfrm>
              <a:off x="1244" y="3260"/>
              <a:ext cx="38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27" name="Line 277"/>
            <p:cNvSpPr>
              <a:spLocks noChangeShapeType="1"/>
            </p:cNvSpPr>
            <p:nvPr/>
          </p:nvSpPr>
          <p:spPr bwMode="auto">
            <a:xfrm flipV="1">
              <a:off x="1238" y="2872"/>
              <a:ext cx="386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28" name="Line 278"/>
            <p:cNvSpPr>
              <a:spLocks noChangeShapeType="1"/>
            </p:cNvSpPr>
            <p:nvPr/>
          </p:nvSpPr>
          <p:spPr bwMode="auto">
            <a:xfrm flipV="1">
              <a:off x="1238" y="2108"/>
              <a:ext cx="3861"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29" name="Line 279"/>
            <p:cNvSpPr>
              <a:spLocks noChangeShapeType="1"/>
            </p:cNvSpPr>
            <p:nvPr/>
          </p:nvSpPr>
          <p:spPr bwMode="auto">
            <a:xfrm flipV="1">
              <a:off x="1238" y="1733"/>
              <a:ext cx="385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0" name="Rectangle 281"/>
            <p:cNvSpPr>
              <a:spLocks noChangeArrowheads="1"/>
            </p:cNvSpPr>
            <p:nvPr/>
          </p:nvSpPr>
          <p:spPr bwMode="auto">
            <a:xfrm>
              <a:off x="1238" y="1348"/>
              <a:ext cx="3858" cy="1912"/>
            </a:xfrm>
            <a:prstGeom prst="rect">
              <a:avLst/>
            </a:prstGeom>
            <a:noFill/>
            <a:ln w="1905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31" name="Line 283"/>
            <p:cNvSpPr>
              <a:spLocks noChangeShapeType="1"/>
            </p:cNvSpPr>
            <p:nvPr/>
          </p:nvSpPr>
          <p:spPr bwMode="auto">
            <a:xfrm>
              <a:off x="1201" y="3256"/>
              <a:ext cx="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2" name="Line 284"/>
            <p:cNvSpPr>
              <a:spLocks noChangeShapeType="1"/>
            </p:cNvSpPr>
            <p:nvPr/>
          </p:nvSpPr>
          <p:spPr bwMode="auto">
            <a:xfrm>
              <a:off x="1188" y="2872"/>
              <a:ext cx="5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3" name="Line 285"/>
            <p:cNvSpPr>
              <a:spLocks noChangeShapeType="1"/>
            </p:cNvSpPr>
            <p:nvPr/>
          </p:nvSpPr>
          <p:spPr bwMode="auto">
            <a:xfrm>
              <a:off x="1188" y="2498"/>
              <a:ext cx="5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4" name="Line 286"/>
            <p:cNvSpPr>
              <a:spLocks noChangeShapeType="1"/>
            </p:cNvSpPr>
            <p:nvPr/>
          </p:nvSpPr>
          <p:spPr bwMode="auto">
            <a:xfrm>
              <a:off x="1188" y="2110"/>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5" name="Line 287"/>
            <p:cNvSpPr>
              <a:spLocks noChangeShapeType="1"/>
            </p:cNvSpPr>
            <p:nvPr/>
          </p:nvSpPr>
          <p:spPr bwMode="auto">
            <a:xfrm flipV="1">
              <a:off x="1188" y="1733"/>
              <a:ext cx="5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6" name="Line 289"/>
            <p:cNvSpPr>
              <a:spLocks noChangeShapeType="1"/>
            </p:cNvSpPr>
            <p:nvPr/>
          </p:nvSpPr>
          <p:spPr bwMode="auto">
            <a:xfrm>
              <a:off x="1238" y="2498"/>
              <a:ext cx="38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7" name="Line 290"/>
            <p:cNvSpPr>
              <a:spLocks noChangeShapeType="1"/>
            </p:cNvSpPr>
            <p:nvPr/>
          </p:nvSpPr>
          <p:spPr bwMode="auto">
            <a:xfrm flipV="1">
              <a:off x="1238"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8" name="Line 291"/>
            <p:cNvSpPr>
              <a:spLocks noChangeShapeType="1"/>
            </p:cNvSpPr>
            <p:nvPr/>
          </p:nvSpPr>
          <p:spPr bwMode="auto">
            <a:xfrm flipV="1">
              <a:off x="2012"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39" name="Line 292"/>
            <p:cNvSpPr>
              <a:spLocks noChangeShapeType="1"/>
            </p:cNvSpPr>
            <p:nvPr/>
          </p:nvSpPr>
          <p:spPr bwMode="auto">
            <a:xfrm flipV="1">
              <a:off x="2786"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40" name="Line 293"/>
            <p:cNvSpPr>
              <a:spLocks noChangeShapeType="1"/>
            </p:cNvSpPr>
            <p:nvPr/>
          </p:nvSpPr>
          <p:spPr bwMode="auto">
            <a:xfrm flipV="1">
              <a:off x="3547"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41" name="Line 294"/>
            <p:cNvSpPr>
              <a:spLocks noChangeShapeType="1"/>
            </p:cNvSpPr>
            <p:nvPr/>
          </p:nvSpPr>
          <p:spPr bwMode="auto">
            <a:xfrm flipV="1">
              <a:off x="4322"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42" name="Line 295"/>
            <p:cNvSpPr>
              <a:spLocks noChangeShapeType="1"/>
            </p:cNvSpPr>
            <p:nvPr/>
          </p:nvSpPr>
          <p:spPr bwMode="auto">
            <a:xfrm flipV="1">
              <a:off x="5096" y="2498"/>
              <a:ext cx="1" cy="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43" name="Freeform 296"/>
            <p:cNvSpPr>
              <a:spLocks/>
            </p:cNvSpPr>
            <p:nvPr/>
          </p:nvSpPr>
          <p:spPr bwMode="auto">
            <a:xfrm>
              <a:off x="3348" y="3131"/>
              <a:ext cx="75" cy="77"/>
            </a:xfrm>
            <a:custGeom>
              <a:avLst/>
              <a:gdLst>
                <a:gd name="T0" fmla="*/ 37 w 75"/>
                <a:gd name="T1" fmla="*/ 0 h 77"/>
                <a:gd name="T2" fmla="*/ 75 w 75"/>
                <a:gd name="T3" fmla="*/ 39 h 77"/>
                <a:gd name="T4" fmla="*/ 37 w 75"/>
                <a:gd name="T5" fmla="*/ 77 h 77"/>
                <a:gd name="T6" fmla="*/ 0 w 75"/>
                <a:gd name="T7" fmla="*/ 39 h 77"/>
                <a:gd name="T8" fmla="*/ 37 w 75"/>
                <a:gd name="T9" fmla="*/ 0 h 77"/>
              </a:gdLst>
              <a:ahLst/>
              <a:cxnLst>
                <a:cxn ang="0">
                  <a:pos x="T0" y="T1"/>
                </a:cxn>
                <a:cxn ang="0">
                  <a:pos x="T2" y="T3"/>
                </a:cxn>
                <a:cxn ang="0">
                  <a:pos x="T4" y="T5"/>
                </a:cxn>
                <a:cxn ang="0">
                  <a:pos x="T6" y="T7"/>
                </a:cxn>
                <a:cxn ang="0">
                  <a:pos x="T8" y="T9"/>
                </a:cxn>
              </a:cxnLst>
              <a:rect l="0" t="0" r="r" b="b"/>
              <a:pathLst>
                <a:path w="75" h="77">
                  <a:moveTo>
                    <a:pt x="37" y="0"/>
                  </a:moveTo>
                  <a:lnTo>
                    <a:pt x="75" y="39"/>
                  </a:lnTo>
                  <a:lnTo>
                    <a:pt x="37" y="77"/>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4" name="Freeform 297"/>
            <p:cNvSpPr>
              <a:spLocks/>
            </p:cNvSpPr>
            <p:nvPr/>
          </p:nvSpPr>
          <p:spPr bwMode="auto">
            <a:xfrm>
              <a:off x="4134" y="1580"/>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5" name="Freeform 298"/>
            <p:cNvSpPr>
              <a:spLocks/>
            </p:cNvSpPr>
            <p:nvPr/>
          </p:nvSpPr>
          <p:spPr bwMode="auto">
            <a:xfrm>
              <a:off x="3210" y="2860"/>
              <a:ext cx="75" cy="77"/>
            </a:xfrm>
            <a:custGeom>
              <a:avLst/>
              <a:gdLst>
                <a:gd name="T0" fmla="*/ 38 w 75"/>
                <a:gd name="T1" fmla="*/ 0 h 77"/>
                <a:gd name="T2" fmla="*/ 75 w 75"/>
                <a:gd name="T3" fmla="*/ 38 h 77"/>
                <a:gd name="T4" fmla="*/ 38 w 75"/>
                <a:gd name="T5" fmla="*/ 77 h 77"/>
                <a:gd name="T6" fmla="*/ 0 w 75"/>
                <a:gd name="T7" fmla="*/ 38 h 77"/>
                <a:gd name="T8" fmla="*/ 38 w 75"/>
                <a:gd name="T9" fmla="*/ 0 h 77"/>
              </a:gdLst>
              <a:ahLst/>
              <a:cxnLst>
                <a:cxn ang="0">
                  <a:pos x="T0" y="T1"/>
                </a:cxn>
                <a:cxn ang="0">
                  <a:pos x="T2" y="T3"/>
                </a:cxn>
                <a:cxn ang="0">
                  <a:pos x="T4" y="T5"/>
                </a:cxn>
                <a:cxn ang="0">
                  <a:pos x="T6" y="T7"/>
                </a:cxn>
                <a:cxn ang="0">
                  <a:pos x="T8" y="T9"/>
                </a:cxn>
              </a:cxnLst>
              <a:rect l="0" t="0" r="r" b="b"/>
              <a:pathLst>
                <a:path w="75" h="77">
                  <a:moveTo>
                    <a:pt x="38" y="0"/>
                  </a:moveTo>
                  <a:lnTo>
                    <a:pt x="75" y="38"/>
                  </a:lnTo>
                  <a:lnTo>
                    <a:pt x="38" y="77"/>
                  </a:lnTo>
                  <a:lnTo>
                    <a:pt x="0" y="38"/>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6" name="Freeform 299"/>
            <p:cNvSpPr>
              <a:spLocks/>
            </p:cNvSpPr>
            <p:nvPr/>
          </p:nvSpPr>
          <p:spPr bwMode="auto">
            <a:xfrm>
              <a:off x="3672" y="2071"/>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7" name="Freeform 300"/>
            <p:cNvSpPr>
              <a:spLocks/>
            </p:cNvSpPr>
            <p:nvPr/>
          </p:nvSpPr>
          <p:spPr bwMode="auto">
            <a:xfrm>
              <a:off x="4009" y="2549"/>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8" name="Freeform 301"/>
            <p:cNvSpPr>
              <a:spLocks/>
            </p:cNvSpPr>
            <p:nvPr/>
          </p:nvSpPr>
          <p:spPr bwMode="auto">
            <a:xfrm>
              <a:off x="4147" y="2498"/>
              <a:ext cx="75" cy="77"/>
            </a:xfrm>
            <a:custGeom>
              <a:avLst/>
              <a:gdLst>
                <a:gd name="T0" fmla="*/ 37 w 75"/>
                <a:gd name="T1" fmla="*/ 0 h 77"/>
                <a:gd name="T2" fmla="*/ 75 w 75"/>
                <a:gd name="T3" fmla="*/ 38 h 77"/>
                <a:gd name="T4" fmla="*/ 37 w 75"/>
                <a:gd name="T5" fmla="*/ 77 h 77"/>
                <a:gd name="T6" fmla="*/ 0 w 75"/>
                <a:gd name="T7" fmla="*/ 38 h 77"/>
                <a:gd name="T8" fmla="*/ 37 w 75"/>
                <a:gd name="T9" fmla="*/ 0 h 77"/>
              </a:gdLst>
              <a:ahLst/>
              <a:cxnLst>
                <a:cxn ang="0">
                  <a:pos x="T0" y="T1"/>
                </a:cxn>
                <a:cxn ang="0">
                  <a:pos x="T2" y="T3"/>
                </a:cxn>
                <a:cxn ang="0">
                  <a:pos x="T4" y="T5"/>
                </a:cxn>
                <a:cxn ang="0">
                  <a:pos x="T6" y="T7"/>
                </a:cxn>
                <a:cxn ang="0">
                  <a:pos x="T8" y="T9"/>
                </a:cxn>
              </a:cxnLst>
              <a:rect l="0" t="0" r="r" b="b"/>
              <a:pathLst>
                <a:path w="75" h="77">
                  <a:moveTo>
                    <a:pt x="37" y="0"/>
                  </a:moveTo>
                  <a:lnTo>
                    <a:pt x="75" y="38"/>
                  </a:lnTo>
                  <a:lnTo>
                    <a:pt x="37" y="77"/>
                  </a:lnTo>
                  <a:lnTo>
                    <a:pt x="0" y="38"/>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49" name="Freeform 302"/>
            <p:cNvSpPr>
              <a:spLocks/>
            </p:cNvSpPr>
            <p:nvPr/>
          </p:nvSpPr>
          <p:spPr bwMode="auto">
            <a:xfrm>
              <a:off x="2948" y="2549"/>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0" name="Freeform 303"/>
            <p:cNvSpPr>
              <a:spLocks/>
            </p:cNvSpPr>
            <p:nvPr/>
          </p:nvSpPr>
          <p:spPr bwMode="auto">
            <a:xfrm>
              <a:off x="3123" y="2756"/>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1" name="Freeform 304"/>
            <p:cNvSpPr>
              <a:spLocks/>
            </p:cNvSpPr>
            <p:nvPr/>
          </p:nvSpPr>
          <p:spPr bwMode="auto">
            <a:xfrm>
              <a:off x="3610" y="2666"/>
              <a:ext cx="75" cy="77"/>
            </a:xfrm>
            <a:custGeom>
              <a:avLst/>
              <a:gdLst>
                <a:gd name="T0" fmla="*/ 37 w 75"/>
                <a:gd name="T1" fmla="*/ 0 h 77"/>
                <a:gd name="T2" fmla="*/ 75 w 75"/>
                <a:gd name="T3" fmla="*/ 38 h 77"/>
                <a:gd name="T4" fmla="*/ 37 w 75"/>
                <a:gd name="T5" fmla="*/ 77 h 77"/>
                <a:gd name="T6" fmla="*/ 0 w 75"/>
                <a:gd name="T7" fmla="*/ 38 h 77"/>
                <a:gd name="T8" fmla="*/ 37 w 75"/>
                <a:gd name="T9" fmla="*/ 0 h 77"/>
              </a:gdLst>
              <a:ahLst/>
              <a:cxnLst>
                <a:cxn ang="0">
                  <a:pos x="T0" y="T1"/>
                </a:cxn>
                <a:cxn ang="0">
                  <a:pos x="T2" y="T3"/>
                </a:cxn>
                <a:cxn ang="0">
                  <a:pos x="T4" y="T5"/>
                </a:cxn>
                <a:cxn ang="0">
                  <a:pos x="T6" y="T7"/>
                </a:cxn>
                <a:cxn ang="0">
                  <a:pos x="T8" y="T9"/>
                </a:cxn>
              </a:cxnLst>
              <a:rect l="0" t="0" r="r" b="b"/>
              <a:pathLst>
                <a:path w="75" h="77">
                  <a:moveTo>
                    <a:pt x="37" y="0"/>
                  </a:moveTo>
                  <a:lnTo>
                    <a:pt x="75" y="38"/>
                  </a:lnTo>
                  <a:lnTo>
                    <a:pt x="37" y="77"/>
                  </a:lnTo>
                  <a:lnTo>
                    <a:pt x="0" y="38"/>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2" name="Freeform 305"/>
            <p:cNvSpPr>
              <a:spLocks/>
            </p:cNvSpPr>
            <p:nvPr/>
          </p:nvSpPr>
          <p:spPr bwMode="auto">
            <a:xfrm>
              <a:off x="3897" y="2808"/>
              <a:ext cx="75" cy="77"/>
            </a:xfrm>
            <a:custGeom>
              <a:avLst/>
              <a:gdLst>
                <a:gd name="T0" fmla="*/ 38 w 75"/>
                <a:gd name="T1" fmla="*/ 0 h 77"/>
                <a:gd name="T2" fmla="*/ 75 w 75"/>
                <a:gd name="T3" fmla="*/ 39 h 77"/>
                <a:gd name="T4" fmla="*/ 38 w 75"/>
                <a:gd name="T5" fmla="*/ 77 h 77"/>
                <a:gd name="T6" fmla="*/ 0 w 75"/>
                <a:gd name="T7" fmla="*/ 39 h 77"/>
                <a:gd name="T8" fmla="*/ 38 w 75"/>
                <a:gd name="T9" fmla="*/ 0 h 77"/>
              </a:gdLst>
              <a:ahLst/>
              <a:cxnLst>
                <a:cxn ang="0">
                  <a:pos x="T0" y="T1"/>
                </a:cxn>
                <a:cxn ang="0">
                  <a:pos x="T2" y="T3"/>
                </a:cxn>
                <a:cxn ang="0">
                  <a:pos x="T4" y="T5"/>
                </a:cxn>
                <a:cxn ang="0">
                  <a:pos x="T6" y="T7"/>
                </a:cxn>
                <a:cxn ang="0">
                  <a:pos x="T8" y="T9"/>
                </a:cxn>
              </a:cxnLst>
              <a:rect l="0" t="0" r="r" b="b"/>
              <a:pathLst>
                <a:path w="75" h="77">
                  <a:moveTo>
                    <a:pt x="38" y="0"/>
                  </a:moveTo>
                  <a:lnTo>
                    <a:pt x="75" y="39"/>
                  </a:lnTo>
                  <a:lnTo>
                    <a:pt x="38" y="77"/>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3" name="Freeform 306"/>
            <p:cNvSpPr>
              <a:spLocks/>
            </p:cNvSpPr>
            <p:nvPr/>
          </p:nvSpPr>
          <p:spPr bwMode="auto">
            <a:xfrm>
              <a:off x="4122" y="2433"/>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4" name="Freeform 307"/>
            <p:cNvSpPr>
              <a:spLocks/>
            </p:cNvSpPr>
            <p:nvPr/>
          </p:nvSpPr>
          <p:spPr bwMode="auto">
            <a:xfrm>
              <a:off x="3098" y="2110"/>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5" name="Freeform 308"/>
            <p:cNvSpPr>
              <a:spLocks/>
            </p:cNvSpPr>
            <p:nvPr/>
          </p:nvSpPr>
          <p:spPr bwMode="auto">
            <a:xfrm>
              <a:off x="4009" y="2498"/>
              <a:ext cx="75" cy="77"/>
            </a:xfrm>
            <a:custGeom>
              <a:avLst/>
              <a:gdLst>
                <a:gd name="T0" fmla="*/ 38 w 75"/>
                <a:gd name="T1" fmla="*/ 0 h 77"/>
                <a:gd name="T2" fmla="*/ 75 w 75"/>
                <a:gd name="T3" fmla="*/ 38 h 77"/>
                <a:gd name="T4" fmla="*/ 38 w 75"/>
                <a:gd name="T5" fmla="*/ 77 h 77"/>
                <a:gd name="T6" fmla="*/ 0 w 75"/>
                <a:gd name="T7" fmla="*/ 38 h 77"/>
                <a:gd name="T8" fmla="*/ 38 w 75"/>
                <a:gd name="T9" fmla="*/ 0 h 77"/>
              </a:gdLst>
              <a:ahLst/>
              <a:cxnLst>
                <a:cxn ang="0">
                  <a:pos x="T0" y="T1"/>
                </a:cxn>
                <a:cxn ang="0">
                  <a:pos x="T2" y="T3"/>
                </a:cxn>
                <a:cxn ang="0">
                  <a:pos x="T4" y="T5"/>
                </a:cxn>
                <a:cxn ang="0">
                  <a:pos x="T6" y="T7"/>
                </a:cxn>
                <a:cxn ang="0">
                  <a:pos x="T8" y="T9"/>
                </a:cxn>
              </a:cxnLst>
              <a:rect l="0" t="0" r="r" b="b"/>
              <a:pathLst>
                <a:path w="75" h="77">
                  <a:moveTo>
                    <a:pt x="38" y="0"/>
                  </a:moveTo>
                  <a:lnTo>
                    <a:pt x="75" y="38"/>
                  </a:lnTo>
                  <a:lnTo>
                    <a:pt x="38" y="77"/>
                  </a:lnTo>
                  <a:lnTo>
                    <a:pt x="0" y="38"/>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6" name="Freeform 309"/>
            <p:cNvSpPr>
              <a:spLocks/>
            </p:cNvSpPr>
            <p:nvPr/>
          </p:nvSpPr>
          <p:spPr bwMode="auto">
            <a:xfrm>
              <a:off x="3485" y="2110"/>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7" name="Freeform 310"/>
            <p:cNvSpPr>
              <a:spLocks/>
            </p:cNvSpPr>
            <p:nvPr/>
          </p:nvSpPr>
          <p:spPr bwMode="auto">
            <a:xfrm>
              <a:off x="3473" y="2524"/>
              <a:ext cx="74" cy="77"/>
            </a:xfrm>
            <a:custGeom>
              <a:avLst/>
              <a:gdLst>
                <a:gd name="T0" fmla="*/ 37 w 74"/>
                <a:gd name="T1" fmla="*/ 0 h 77"/>
                <a:gd name="T2" fmla="*/ 74 w 74"/>
                <a:gd name="T3" fmla="*/ 38 h 77"/>
                <a:gd name="T4" fmla="*/ 37 w 74"/>
                <a:gd name="T5" fmla="*/ 77 h 77"/>
                <a:gd name="T6" fmla="*/ 0 w 74"/>
                <a:gd name="T7" fmla="*/ 38 h 77"/>
                <a:gd name="T8" fmla="*/ 37 w 74"/>
                <a:gd name="T9" fmla="*/ 0 h 77"/>
              </a:gdLst>
              <a:ahLst/>
              <a:cxnLst>
                <a:cxn ang="0">
                  <a:pos x="T0" y="T1"/>
                </a:cxn>
                <a:cxn ang="0">
                  <a:pos x="T2" y="T3"/>
                </a:cxn>
                <a:cxn ang="0">
                  <a:pos x="T4" y="T5"/>
                </a:cxn>
                <a:cxn ang="0">
                  <a:pos x="T6" y="T7"/>
                </a:cxn>
                <a:cxn ang="0">
                  <a:pos x="T8" y="T9"/>
                </a:cxn>
              </a:cxnLst>
              <a:rect l="0" t="0" r="r" b="b"/>
              <a:pathLst>
                <a:path w="74" h="77">
                  <a:moveTo>
                    <a:pt x="37" y="0"/>
                  </a:moveTo>
                  <a:lnTo>
                    <a:pt x="74" y="38"/>
                  </a:lnTo>
                  <a:lnTo>
                    <a:pt x="37" y="77"/>
                  </a:lnTo>
                  <a:lnTo>
                    <a:pt x="0" y="38"/>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8" name="Freeform 311"/>
            <p:cNvSpPr>
              <a:spLocks/>
            </p:cNvSpPr>
            <p:nvPr/>
          </p:nvSpPr>
          <p:spPr bwMode="auto">
            <a:xfrm>
              <a:off x="4022" y="2898"/>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59" name="Freeform 312"/>
            <p:cNvSpPr>
              <a:spLocks/>
            </p:cNvSpPr>
            <p:nvPr/>
          </p:nvSpPr>
          <p:spPr bwMode="auto">
            <a:xfrm>
              <a:off x="3373" y="2110"/>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60" name="Freeform 313"/>
            <p:cNvSpPr>
              <a:spLocks/>
            </p:cNvSpPr>
            <p:nvPr/>
          </p:nvSpPr>
          <p:spPr bwMode="auto">
            <a:xfrm>
              <a:off x="3947" y="2756"/>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61" name="Freeform 314"/>
            <p:cNvSpPr>
              <a:spLocks/>
            </p:cNvSpPr>
            <p:nvPr/>
          </p:nvSpPr>
          <p:spPr bwMode="auto">
            <a:xfrm>
              <a:off x="3148" y="1929"/>
              <a:ext cx="75" cy="78"/>
            </a:xfrm>
            <a:custGeom>
              <a:avLst/>
              <a:gdLst>
                <a:gd name="T0" fmla="*/ 37 w 75"/>
                <a:gd name="T1" fmla="*/ 0 h 78"/>
                <a:gd name="T2" fmla="*/ 75 w 75"/>
                <a:gd name="T3" fmla="*/ 39 h 78"/>
                <a:gd name="T4" fmla="*/ 37 w 75"/>
                <a:gd name="T5" fmla="*/ 78 h 78"/>
                <a:gd name="T6" fmla="*/ 0 w 75"/>
                <a:gd name="T7" fmla="*/ 39 h 78"/>
                <a:gd name="T8" fmla="*/ 37 w 75"/>
                <a:gd name="T9" fmla="*/ 0 h 78"/>
              </a:gdLst>
              <a:ahLst/>
              <a:cxnLst>
                <a:cxn ang="0">
                  <a:pos x="T0" y="T1"/>
                </a:cxn>
                <a:cxn ang="0">
                  <a:pos x="T2" y="T3"/>
                </a:cxn>
                <a:cxn ang="0">
                  <a:pos x="T4" y="T5"/>
                </a:cxn>
                <a:cxn ang="0">
                  <a:pos x="T6" y="T7"/>
                </a:cxn>
                <a:cxn ang="0">
                  <a:pos x="T8" y="T9"/>
                </a:cxn>
              </a:cxnLst>
              <a:rect l="0" t="0" r="r" b="b"/>
              <a:pathLst>
                <a:path w="75" h="78">
                  <a:moveTo>
                    <a:pt x="37" y="0"/>
                  </a:moveTo>
                  <a:lnTo>
                    <a:pt x="75" y="39"/>
                  </a:lnTo>
                  <a:lnTo>
                    <a:pt x="37" y="78"/>
                  </a:lnTo>
                  <a:lnTo>
                    <a:pt x="0" y="39"/>
                  </a:lnTo>
                  <a:lnTo>
                    <a:pt x="37"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62" name="Freeform 315"/>
            <p:cNvSpPr>
              <a:spLocks/>
            </p:cNvSpPr>
            <p:nvPr/>
          </p:nvSpPr>
          <p:spPr bwMode="auto">
            <a:xfrm>
              <a:off x="3435" y="2265"/>
              <a:ext cx="75" cy="78"/>
            </a:xfrm>
            <a:custGeom>
              <a:avLst/>
              <a:gdLst>
                <a:gd name="T0" fmla="*/ 38 w 75"/>
                <a:gd name="T1" fmla="*/ 0 h 78"/>
                <a:gd name="T2" fmla="*/ 75 w 75"/>
                <a:gd name="T3" fmla="*/ 39 h 78"/>
                <a:gd name="T4" fmla="*/ 38 w 75"/>
                <a:gd name="T5" fmla="*/ 78 h 78"/>
                <a:gd name="T6" fmla="*/ 0 w 75"/>
                <a:gd name="T7" fmla="*/ 39 h 78"/>
                <a:gd name="T8" fmla="*/ 38 w 75"/>
                <a:gd name="T9" fmla="*/ 0 h 78"/>
              </a:gdLst>
              <a:ahLst/>
              <a:cxnLst>
                <a:cxn ang="0">
                  <a:pos x="T0" y="T1"/>
                </a:cxn>
                <a:cxn ang="0">
                  <a:pos x="T2" y="T3"/>
                </a:cxn>
                <a:cxn ang="0">
                  <a:pos x="T4" y="T5"/>
                </a:cxn>
                <a:cxn ang="0">
                  <a:pos x="T6" y="T7"/>
                </a:cxn>
                <a:cxn ang="0">
                  <a:pos x="T8" y="T9"/>
                </a:cxn>
              </a:cxnLst>
              <a:rect l="0" t="0" r="r" b="b"/>
              <a:pathLst>
                <a:path w="75" h="78">
                  <a:moveTo>
                    <a:pt x="38" y="0"/>
                  </a:moveTo>
                  <a:lnTo>
                    <a:pt x="75" y="39"/>
                  </a:lnTo>
                  <a:lnTo>
                    <a:pt x="38" y="78"/>
                  </a:lnTo>
                  <a:lnTo>
                    <a:pt x="0" y="39"/>
                  </a:lnTo>
                  <a:lnTo>
                    <a:pt x="38" y="0"/>
                  </a:lnTo>
                  <a:close/>
                </a:path>
              </a:pathLst>
            </a:custGeom>
            <a:solidFill>
              <a:srgbClr val="800000"/>
            </a:solidFill>
            <a:ln w="19050">
              <a:solidFill>
                <a:srgbClr val="800000"/>
              </a:solidFill>
              <a:prstDash val="solid"/>
              <a:round/>
              <a:headEnd/>
              <a:tailEnd/>
            </a:ln>
          </p:spPr>
          <p:txBody>
            <a:bodyPr/>
            <a:lstStyle/>
            <a:p>
              <a:endParaRPr lang="en-US" sz="1050"/>
            </a:p>
          </p:txBody>
        </p:sp>
        <p:sp>
          <p:nvSpPr>
            <p:cNvPr id="263" name="Rectangle 316"/>
            <p:cNvSpPr>
              <a:spLocks noChangeArrowheads="1"/>
            </p:cNvSpPr>
            <p:nvPr/>
          </p:nvSpPr>
          <p:spPr bwMode="auto">
            <a:xfrm>
              <a:off x="1767" y="1122"/>
              <a:ext cx="272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a:latin typeface="Arial" pitchFamily="34" charset="0"/>
                </a:rPr>
                <a:t>Standardized Residual Plot</a:t>
              </a:r>
              <a:endParaRPr lang="en-US" sz="1800">
                <a:effectLst>
                  <a:outerShdw blurRad="38100" dist="38100" dir="2700000" algn="tl">
                    <a:srgbClr val="FFFFFF"/>
                  </a:outerShdw>
                </a:effectLst>
              </a:endParaRPr>
            </a:p>
          </p:txBody>
        </p:sp>
        <p:sp>
          <p:nvSpPr>
            <p:cNvPr id="264" name="Rectangle 317"/>
            <p:cNvSpPr>
              <a:spLocks noChangeArrowheads="1"/>
            </p:cNvSpPr>
            <p:nvPr/>
          </p:nvSpPr>
          <p:spPr bwMode="auto">
            <a:xfrm>
              <a:off x="993" y="3157"/>
              <a:ext cx="18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-2</a:t>
              </a:r>
              <a:endParaRPr lang="en-US" sz="1050">
                <a:effectLst>
                  <a:outerShdw blurRad="38100" dist="38100" dir="2700000" algn="tl">
                    <a:srgbClr val="000000"/>
                  </a:outerShdw>
                </a:effectLst>
              </a:endParaRPr>
            </a:p>
          </p:txBody>
        </p:sp>
        <p:sp>
          <p:nvSpPr>
            <p:cNvPr id="265" name="Rectangle 318"/>
            <p:cNvSpPr>
              <a:spLocks noChangeArrowheads="1"/>
            </p:cNvSpPr>
            <p:nvPr/>
          </p:nvSpPr>
          <p:spPr bwMode="auto">
            <a:xfrm>
              <a:off x="993" y="2769"/>
              <a:ext cx="18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-1</a:t>
              </a:r>
              <a:endParaRPr lang="en-US" sz="1050">
                <a:effectLst>
                  <a:outerShdw blurRad="38100" dist="38100" dir="2700000" algn="tl">
                    <a:srgbClr val="000000"/>
                  </a:outerShdw>
                </a:effectLst>
              </a:endParaRPr>
            </a:p>
          </p:txBody>
        </p:sp>
        <p:sp>
          <p:nvSpPr>
            <p:cNvPr id="266" name="Rectangle 319"/>
            <p:cNvSpPr>
              <a:spLocks noChangeArrowheads="1"/>
            </p:cNvSpPr>
            <p:nvPr/>
          </p:nvSpPr>
          <p:spPr bwMode="auto">
            <a:xfrm>
              <a:off x="1055" y="2394"/>
              <a:ext cx="1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0</a:t>
              </a:r>
              <a:endParaRPr lang="en-US" sz="1050">
                <a:effectLst>
                  <a:outerShdw blurRad="38100" dist="38100" dir="2700000" algn="tl">
                    <a:srgbClr val="000000"/>
                  </a:outerShdw>
                </a:effectLst>
              </a:endParaRPr>
            </a:p>
          </p:txBody>
        </p:sp>
        <p:sp>
          <p:nvSpPr>
            <p:cNvPr id="267" name="Rectangle 320"/>
            <p:cNvSpPr>
              <a:spLocks noChangeArrowheads="1"/>
            </p:cNvSpPr>
            <p:nvPr/>
          </p:nvSpPr>
          <p:spPr bwMode="auto">
            <a:xfrm>
              <a:off x="1055" y="2007"/>
              <a:ext cx="1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1</a:t>
              </a:r>
              <a:endParaRPr lang="en-US" sz="1050">
                <a:effectLst>
                  <a:outerShdw blurRad="38100" dist="38100" dir="2700000" algn="tl">
                    <a:srgbClr val="000000"/>
                  </a:outerShdw>
                </a:effectLst>
              </a:endParaRPr>
            </a:p>
          </p:txBody>
        </p:sp>
        <p:sp>
          <p:nvSpPr>
            <p:cNvPr id="268" name="Rectangle 321"/>
            <p:cNvSpPr>
              <a:spLocks noChangeArrowheads="1"/>
            </p:cNvSpPr>
            <p:nvPr/>
          </p:nvSpPr>
          <p:spPr bwMode="auto">
            <a:xfrm>
              <a:off x="1055" y="1632"/>
              <a:ext cx="1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2</a:t>
              </a:r>
              <a:endParaRPr lang="en-US" sz="1050">
                <a:effectLst>
                  <a:outerShdw blurRad="38100" dist="38100" dir="2700000" algn="tl">
                    <a:srgbClr val="000000"/>
                  </a:outerShdw>
                </a:effectLst>
              </a:endParaRPr>
            </a:p>
          </p:txBody>
        </p:sp>
        <p:sp>
          <p:nvSpPr>
            <p:cNvPr id="269" name="Rectangle 322"/>
            <p:cNvSpPr>
              <a:spLocks noChangeArrowheads="1"/>
            </p:cNvSpPr>
            <p:nvPr/>
          </p:nvSpPr>
          <p:spPr bwMode="auto">
            <a:xfrm>
              <a:off x="1055" y="1244"/>
              <a:ext cx="1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3</a:t>
              </a:r>
              <a:endParaRPr lang="en-US" sz="1050">
                <a:effectLst>
                  <a:outerShdw blurRad="38100" dist="38100" dir="2700000" algn="tl">
                    <a:srgbClr val="000000"/>
                  </a:outerShdw>
                </a:effectLst>
              </a:endParaRPr>
            </a:p>
          </p:txBody>
        </p:sp>
        <p:sp>
          <p:nvSpPr>
            <p:cNvPr id="270" name="Rectangle 323"/>
            <p:cNvSpPr>
              <a:spLocks noChangeArrowheads="1"/>
            </p:cNvSpPr>
            <p:nvPr/>
          </p:nvSpPr>
          <p:spPr bwMode="auto">
            <a:xfrm>
              <a:off x="1230" y="2653"/>
              <a:ext cx="11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0</a:t>
              </a:r>
              <a:endParaRPr lang="en-US" sz="1050">
                <a:effectLst>
                  <a:outerShdw blurRad="38100" dist="38100" dir="2700000" algn="tl">
                    <a:srgbClr val="000000"/>
                  </a:outerShdw>
                </a:effectLst>
              </a:endParaRPr>
            </a:p>
          </p:txBody>
        </p:sp>
        <p:sp>
          <p:nvSpPr>
            <p:cNvPr id="271" name="Rectangle 324"/>
            <p:cNvSpPr>
              <a:spLocks noChangeArrowheads="1"/>
            </p:cNvSpPr>
            <p:nvPr/>
          </p:nvSpPr>
          <p:spPr bwMode="auto">
            <a:xfrm>
              <a:off x="1953" y="2653"/>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10</a:t>
              </a:r>
              <a:endParaRPr lang="en-US" sz="1050">
                <a:effectLst>
                  <a:outerShdw blurRad="38100" dist="38100" dir="2700000" algn="tl">
                    <a:srgbClr val="000000"/>
                  </a:outerShdw>
                </a:effectLst>
              </a:endParaRPr>
            </a:p>
          </p:txBody>
        </p:sp>
        <p:sp>
          <p:nvSpPr>
            <p:cNvPr id="272" name="Rectangle 325"/>
            <p:cNvSpPr>
              <a:spLocks noChangeArrowheads="1"/>
            </p:cNvSpPr>
            <p:nvPr/>
          </p:nvSpPr>
          <p:spPr bwMode="auto">
            <a:xfrm>
              <a:off x="2727" y="2653"/>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20</a:t>
              </a:r>
              <a:endParaRPr lang="en-US" sz="1050">
                <a:effectLst>
                  <a:outerShdw blurRad="38100" dist="38100" dir="2700000" algn="tl">
                    <a:srgbClr val="000000"/>
                  </a:outerShdw>
                </a:effectLst>
              </a:endParaRPr>
            </a:p>
          </p:txBody>
        </p:sp>
        <p:sp>
          <p:nvSpPr>
            <p:cNvPr id="273" name="Rectangle 326"/>
            <p:cNvSpPr>
              <a:spLocks noChangeArrowheads="1"/>
            </p:cNvSpPr>
            <p:nvPr/>
          </p:nvSpPr>
          <p:spPr bwMode="auto">
            <a:xfrm>
              <a:off x="3489" y="2653"/>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30</a:t>
              </a:r>
              <a:endParaRPr lang="en-US" sz="1050">
                <a:effectLst>
                  <a:outerShdw blurRad="38100" dist="38100" dir="2700000" algn="tl">
                    <a:srgbClr val="000000"/>
                  </a:outerShdw>
                </a:effectLst>
              </a:endParaRPr>
            </a:p>
          </p:txBody>
        </p:sp>
        <p:sp>
          <p:nvSpPr>
            <p:cNvPr id="274" name="Rectangle 327"/>
            <p:cNvSpPr>
              <a:spLocks noChangeArrowheads="1"/>
            </p:cNvSpPr>
            <p:nvPr/>
          </p:nvSpPr>
          <p:spPr bwMode="auto">
            <a:xfrm>
              <a:off x="4263" y="2653"/>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40</a:t>
              </a:r>
              <a:endParaRPr lang="en-US" sz="1050">
                <a:effectLst>
                  <a:outerShdw blurRad="38100" dist="38100" dir="2700000" algn="tl">
                    <a:srgbClr val="000000"/>
                  </a:outerShdw>
                </a:effectLst>
              </a:endParaRPr>
            </a:p>
          </p:txBody>
        </p:sp>
        <p:sp>
          <p:nvSpPr>
            <p:cNvPr id="275" name="Rectangle 328"/>
            <p:cNvSpPr>
              <a:spLocks noChangeArrowheads="1"/>
            </p:cNvSpPr>
            <p:nvPr/>
          </p:nvSpPr>
          <p:spPr bwMode="auto">
            <a:xfrm>
              <a:off x="5037" y="2653"/>
              <a:ext cx="22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50</a:t>
              </a:r>
              <a:endParaRPr lang="en-US" sz="1050">
                <a:effectLst>
                  <a:outerShdw blurRad="38100" dist="38100" dir="2700000" algn="tl">
                    <a:srgbClr val="000000"/>
                  </a:outerShdw>
                </a:effectLst>
              </a:endParaRPr>
            </a:p>
          </p:txBody>
        </p:sp>
        <p:sp>
          <p:nvSpPr>
            <p:cNvPr id="276" name="Rectangle 329"/>
            <p:cNvSpPr>
              <a:spLocks noChangeArrowheads="1"/>
            </p:cNvSpPr>
            <p:nvPr/>
          </p:nvSpPr>
          <p:spPr bwMode="auto">
            <a:xfrm>
              <a:off x="2484" y="3662"/>
              <a:ext cx="158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Predicted Salary</a:t>
              </a:r>
              <a:endParaRPr lang="en-US" sz="1050">
                <a:effectLst>
                  <a:outerShdw blurRad="38100" dist="38100" dir="2700000" algn="tl">
                    <a:srgbClr val="FFFFFF"/>
                  </a:outerShdw>
                </a:effectLst>
              </a:endParaRPr>
            </a:p>
          </p:txBody>
        </p:sp>
        <p:sp>
          <p:nvSpPr>
            <p:cNvPr id="277" name="Rectangle 330"/>
            <p:cNvSpPr>
              <a:spLocks noChangeArrowheads="1"/>
            </p:cNvSpPr>
            <p:nvPr/>
          </p:nvSpPr>
          <p:spPr bwMode="auto">
            <a:xfrm rot="16200000">
              <a:off x="132" y="2275"/>
              <a:ext cx="98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Standard </a:t>
              </a:r>
              <a:endParaRPr lang="en-US" sz="1050">
                <a:effectLst>
                  <a:outerShdw blurRad="38100" dist="38100" dir="2700000" algn="tl">
                    <a:srgbClr val="FFFFFF"/>
                  </a:outerShdw>
                </a:effectLst>
              </a:endParaRPr>
            </a:p>
          </p:txBody>
        </p:sp>
        <p:sp>
          <p:nvSpPr>
            <p:cNvPr id="278" name="Rectangle 331"/>
            <p:cNvSpPr>
              <a:spLocks noChangeArrowheads="1"/>
            </p:cNvSpPr>
            <p:nvPr/>
          </p:nvSpPr>
          <p:spPr bwMode="auto">
            <a:xfrm rot="16200000">
              <a:off x="357" y="2299"/>
              <a:ext cx="100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Residuals</a:t>
              </a:r>
              <a:endParaRPr lang="en-US" sz="1050">
                <a:effectLst>
                  <a:outerShdw blurRad="38100" dist="38100" dir="2700000" algn="tl">
                    <a:srgbClr val="FFFFFF"/>
                  </a:outerShdw>
                </a:effectLst>
              </a:endParaRPr>
            </a:p>
          </p:txBody>
        </p:sp>
        <p:sp>
          <p:nvSpPr>
            <p:cNvPr id="279" name="Rectangle 332"/>
            <p:cNvSpPr>
              <a:spLocks noChangeArrowheads="1"/>
            </p:cNvSpPr>
            <p:nvPr/>
          </p:nvSpPr>
          <p:spPr bwMode="auto">
            <a:xfrm>
              <a:off x="476" y="1090"/>
              <a:ext cx="4807" cy="281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80" name="Line 336"/>
            <p:cNvSpPr>
              <a:spLocks noChangeShapeType="1"/>
            </p:cNvSpPr>
            <p:nvPr/>
          </p:nvSpPr>
          <p:spPr bwMode="auto">
            <a:xfrm>
              <a:off x="1226" y="3256"/>
              <a:ext cx="38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81" name="Rectangle 337"/>
            <p:cNvSpPr>
              <a:spLocks noChangeArrowheads="1"/>
            </p:cNvSpPr>
            <p:nvPr/>
          </p:nvSpPr>
          <p:spPr bwMode="auto">
            <a:xfrm>
              <a:off x="1232" y="3265"/>
              <a:ext cx="3858" cy="26"/>
            </a:xfrm>
            <a:prstGeom prst="rect">
              <a:avLst/>
            </a:prstGeom>
            <a:solidFill>
              <a:srgbClr val="828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2" name="Rectangle 338"/>
            <p:cNvSpPr>
              <a:spLocks noChangeArrowheads="1"/>
            </p:cNvSpPr>
            <p:nvPr/>
          </p:nvSpPr>
          <p:spPr bwMode="auto">
            <a:xfrm>
              <a:off x="1232" y="3285"/>
              <a:ext cx="3858" cy="25"/>
            </a:xfrm>
            <a:prstGeom prst="rect">
              <a:avLst/>
            </a:prstGeom>
            <a:solidFill>
              <a:srgbClr val="8080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3" name="Rectangle 339"/>
            <p:cNvSpPr>
              <a:spLocks noChangeArrowheads="1"/>
            </p:cNvSpPr>
            <p:nvPr/>
          </p:nvSpPr>
          <p:spPr bwMode="auto">
            <a:xfrm>
              <a:off x="1232" y="3310"/>
              <a:ext cx="3858" cy="39"/>
            </a:xfrm>
            <a:prstGeom prst="rect">
              <a:avLst/>
            </a:prstGeom>
            <a:solidFill>
              <a:srgbClr val="7F7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4" name="Rectangle 340"/>
            <p:cNvSpPr>
              <a:spLocks noChangeArrowheads="1"/>
            </p:cNvSpPr>
            <p:nvPr/>
          </p:nvSpPr>
          <p:spPr bwMode="auto">
            <a:xfrm>
              <a:off x="1232" y="3349"/>
              <a:ext cx="3858" cy="26"/>
            </a:xfrm>
            <a:prstGeom prst="rect">
              <a:avLst/>
            </a:prstGeom>
            <a:solidFill>
              <a:srgbClr val="7D7D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5" name="Rectangle 341"/>
            <p:cNvSpPr>
              <a:spLocks noChangeArrowheads="1"/>
            </p:cNvSpPr>
            <p:nvPr/>
          </p:nvSpPr>
          <p:spPr bwMode="auto">
            <a:xfrm>
              <a:off x="1232" y="3366"/>
              <a:ext cx="3858" cy="26"/>
            </a:xfrm>
            <a:prstGeom prst="rect">
              <a:avLst/>
            </a:prstGeom>
            <a:solidFill>
              <a:srgbClr val="7C7C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6" name="Rectangle 342"/>
            <p:cNvSpPr>
              <a:spLocks noChangeArrowheads="1"/>
            </p:cNvSpPr>
            <p:nvPr/>
          </p:nvSpPr>
          <p:spPr bwMode="auto">
            <a:xfrm>
              <a:off x="1232" y="3392"/>
              <a:ext cx="3858" cy="52"/>
            </a:xfrm>
            <a:prstGeom prst="rect">
              <a:avLst/>
            </a:prstGeom>
            <a:solidFill>
              <a:srgbClr val="7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7" name="Rectangle 343"/>
            <p:cNvSpPr>
              <a:spLocks noChangeArrowheads="1"/>
            </p:cNvSpPr>
            <p:nvPr/>
          </p:nvSpPr>
          <p:spPr bwMode="auto">
            <a:xfrm>
              <a:off x="1232" y="3459"/>
              <a:ext cx="3858" cy="64"/>
            </a:xfrm>
            <a:prstGeom prst="rect">
              <a:avLst/>
            </a:prstGeom>
            <a:solidFill>
              <a:srgbClr val="7878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8" name="Rectangle 349"/>
            <p:cNvSpPr>
              <a:spLocks noChangeArrowheads="1"/>
            </p:cNvSpPr>
            <p:nvPr/>
          </p:nvSpPr>
          <p:spPr bwMode="auto">
            <a:xfrm>
              <a:off x="1232" y="3436"/>
              <a:ext cx="3858" cy="39"/>
            </a:xfrm>
            <a:prstGeom prst="rect">
              <a:avLst/>
            </a:prstGeom>
            <a:solidFill>
              <a:srgbClr val="7F7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89" name="Rectangle 350"/>
            <p:cNvSpPr>
              <a:spLocks noChangeArrowheads="1"/>
            </p:cNvSpPr>
            <p:nvPr/>
          </p:nvSpPr>
          <p:spPr bwMode="auto">
            <a:xfrm>
              <a:off x="1232" y="3475"/>
              <a:ext cx="3858" cy="26"/>
            </a:xfrm>
            <a:prstGeom prst="rect">
              <a:avLst/>
            </a:prstGeom>
            <a:solidFill>
              <a:srgbClr val="7D7D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90" name="Rectangle 351"/>
            <p:cNvSpPr>
              <a:spLocks noChangeArrowheads="1"/>
            </p:cNvSpPr>
            <p:nvPr/>
          </p:nvSpPr>
          <p:spPr bwMode="auto">
            <a:xfrm>
              <a:off x="1232" y="3501"/>
              <a:ext cx="3858" cy="26"/>
            </a:xfrm>
            <a:prstGeom prst="rect">
              <a:avLst/>
            </a:prstGeom>
            <a:solidFill>
              <a:srgbClr val="7C7C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91" name="Rectangle 352"/>
            <p:cNvSpPr>
              <a:spLocks noChangeArrowheads="1"/>
            </p:cNvSpPr>
            <p:nvPr/>
          </p:nvSpPr>
          <p:spPr bwMode="auto">
            <a:xfrm>
              <a:off x="1232" y="3527"/>
              <a:ext cx="3858" cy="52"/>
            </a:xfrm>
            <a:prstGeom prst="rect">
              <a:avLst/>
            </a:prstGeom>
            <a:solidFill>
              <a:srgbClr val="7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92" name="Rectangle 353"/>
            <p:cNvSpPr>
              <a:spLocks noChangeArrowheads="1"/>
            </p:cNvSpPr>
            <p:nvPr/>
          </p:nvSpPr>
          <p:spPr bwMode="auto">
            <a:xfrm>
              <a:off x="1232" y="3579"/>
              <a:ext cx="3858" cy="64"/>
            </a:xfrm>
            <a:prstGeom prst="rect">
              <a:avLst/>
            </a:prstGeom>
            <a:solidFill>
              <a:srgbClr val="7878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050"/>
            </a:p>
          </p:txBody>
        </p:sp>
        <p:sp>
          <p:nvSpPr>
            <p:cNvPr id="293" name="Line 354"/>
            <p:cNvSpPr>
              <a:spLocks noChangeShapeType="1"/>
            </p:cNvSpPr>
            <p:nvPr/>
          </p:nvSpPr>
          <p:spPr bwMode="auto">
            <a:xfrm flipV="1">
              <a:off x="1182" y="3644"/>
              <a:ext cx="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94" name="Line 282"/>
            <p:cNvSpPr>
              <a:spLocks noChangeShapeType="1"/>
            </p:cNvSpPr>
            <p:nvPr/>
          </p:nvSpPr>
          <p:spPr bwMode="auto">
            <a:xfrm>
              <a:off x="1238" y="1348"/>
              <a:ext cx="1" cy="22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95" name="Rectangle 357"/>
            <p:cNvSpPr>
              <a:spLocks noChangeArrowheads="1"/>
            </p:cNvSpPr>
            <p:nvPr/>
          </p:nvSpPr>
          <p:spPr bwMode="auto">
            <a:xfrm>
              <a:off x="987" y="3535"/>
              <a:ext cx="18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25" b="1">
                  <a:latin typeface="Arial" pitchFamily="34" charset="0"/>
                </a:rPr>
                <a:t>-3</a:t>
              </a:r>
              <a:endParaRPr lang="en-US" sz="1050">
                <a:effectLst>
                  <a:outerShdw blurRad="38100" dist="38100" dir="2700000" algn="tl">
                    <a:srgbClr val="000000"/>
                  </a:outerShdw>
                </a:effectLst>
              </a:endParaRPr>
            </a:p>
          </p:txBody>
        </p:sp>
        <p:sp>
          <p:nvSpPr>
            <p:cNvPr id="296" name="Line 280"/>
            <p:cNvSpPr>
              <a:spLocks noChangeShapeType="1"/>
            </p:cNvSpPr>
            <p:nvPr/>
          </p:nvSpPr>
          <p:spPr bwMode="auto">
            <a:xfrm>
              <a:off x="1238" y="1348"/>
              <a:ext cx="385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97" name="Line 288"/>
            <p:cNvSpPr>
              <a:spLocks noChangeShapeType="1"/>
            </p:cNvSpPr>
            <p:nvPr/>
          </p:nvSpPr>
          <p:spPr bwMode="auto">
            <a:xfrm>
              <a:off x="1188" y="1348"/>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sp>
          <p:nvSpPr>
            <p:cNvPr id="298" name="Line 347"/>
            <p:cNvSpPr>
              <a:spLocks noChangeShapeType="1"/>
            </p:cNvSpPr>
            <p:nvPr/>
          </p:nvSpPr>
          <p:spPr bwMode="auto">
            <a:xfrm flipV="1">
              <a:off x="1226" y="3643"/>
              <a:ext cx="385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050"/>
            </a:p>
          </p:txBody>
        </p:sp>
      </p:grpSp>
      <p:sp>
        <p:nvSpPr>
          <p:cNvPr id="232452" name="AutoShape 4"/>
          <p:cNvSpPr>
            <a:spLocks noChangeArrowheads="1"/>
          </p:cNvSpPr>
          <p:nvPr/>
        </p:nvSpPr>
        <p:spPr bwMode="auto">
          <a:xfrm>
            <a:off x="6267032" y="1512299"/>
            <a:ext cx="942975" cy="328613"/>
          </a:xfrm>
          <a:prstGeom prst="wedgeRoundRectCallout">
            <a:avLst>
              <a:gd name="adj1" fmla="val -71088"/>
              <a:gd name="adj2" fmla="val 227176"/>
              <a:gd name="adj3" fmla="val 16667"/>
            </a:avLst>
          </a:prstGeom>
          <a:ln>
            <a:headEnd/>
            <a:tailEnd/>
          </a:ln>
          <a:extLst/>
        </p:spPr>
        <p:style>
          <a:lnRef idx="1">
            <a:schemeClr val="accent2"/>
          </a:lnRef>
          <a:fillRef idx="3">
            <a:schemeClr val="accent2"/>
          </a:fillRef>
          <a:effectRef idx="2">
            <a:schemeClr val="accent2"/>
          </a:effectRef>
          <a:fontRef idx="minor">
            <a:schemeClr val="lt1"/>
          </a:fontRef>
        </p:style>
        <p:txBody>
          <a:bodyPr/>
          <a:lstStyle/>
          <a:p>
            <a:r>
              <a:rPr lang="en-US" sz="1600" b="1" dirty="0">
                <a:solidFill>
                  <a:schemeClr val="tx1"/>
                </a:solidFill>
                <a:latin typeface="Book Antiqua" pitchFamily="18" charset="0"/>
              </a:rPr>
              <a:t>Outlier</a:t>
            </a:r>
          </a:p>
        </p:txBody>
      </p:sp>
    </p:spTree>
    <p:extLst>
      <p:ext uri="{BB962C8B-B14F-4D97-AF65-F5344CB8AC3E}">
        <p14:creationId xmlns:p14="http://schemas.microsoft.com/office/powerpoint/2010/main" val="3592580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Independent Variables Example</a:t>
            </a:r>
            <a:endParaRPr lang="en-US" dirty="0"/>
          </a:p>
        </p:txBody>
      </p:sp>
      <p:sp>
        <p:nvSpPr>
          <p:cNvPr id="3" name="Content Placeholder 2"/>
          <p:cNvSpPr>
            <a:spLocks noGrp="1"/>
          </p:cNvSpPr>
          <p:nvPr>
            <p:ph type="body" idx="1"/>
          </p:nvPr>
        </p:nvSpPr>
        <p:spPr>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85000" lnSpcReduction="20000"/>
          </a:bodyPr>
          <a:lstStyle/>
          <a:p>
            <a:pPr marL="0" indent="0">
              <a:buNone/>
            </a:pPr>
            <a:r>
              <a:rPr lang="en-US" dirty="0" smtClean="0"/>
              <a:t>Johnson Filtration, Inc., provides maintenance service for water-filtration systems throughout southern Florida. Customers contact Johnson with requests for maintenance service on their water-filtration systems. To estimate the service time and the service cost, Johnson’s managers want to predict the repair time necessary for each maintenance request. Repair time is believed to be related to two factors, the number of months since the last maintenance service and the type of repair problem (mechanical or electrical). Data for a sample of 10 service calls are reported in the table on the next slide.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24248801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범주형 독립변수 예제</a:t>
            </a:r>
            <a:endParaRPr lang="en-US" dirty="0"/>
          </a:p>
        </p:txBody>
      </p:sp>
      <p:sp>
        <p:nvSpPr>
          <p:cNvPr id="3" name="Content Placeholder 2"/>
          <p:cNvSpPr>
            <a:spLocks noGrp="1"/>
          </p:cNvSpPr>
          <p:nvPr>
            <p:ph type="body" idx="1"/>
          </p:nvPr>
        </p:nvSpPr>
        <p:spPr>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pPr marL="0" indent="0">
              <a:buNone/>
            </a:pPr>
            <a:r>
              <a:rPr lang="ko-KR" altLang="en-US" dirty="0" smtClean="0">
                <a:latin typeface="+mn-ea"/>
                <a:ea typeface="+mn-ea"/>
              </a:rPr>
              <a:t>존슨여과회사는 남플로리다에서 물여과시스템에 대한 유지서비스를 제공해주고 있습니다</a:t>
            </a:r>
            <a:r>
              <a:rPr lang="en-US" altLang="ko-KR" dirty="0" smtClean="0">
                <a:latin typeface="+mn-ea"/>
                <a:ea typeface="+mn-ea"/>
              </a:rPr>
              <a:t>. </a:t>
            </a:r>
            <a:r>
              <a:rPr lang="ko-KR" altLang="en-US" dirty="0" smtClean="0">
                <a:latin typeface="+mn-ea"/>
                <a:ea typeface="+mn-ea"/>
              </a:rPr>
              <a:t>고객들은 주로 물여과시스템 유지서비스에 대한 요청을 합니다</a:t>
            </a:r>
            <a:r>
              <a:rPr lang="en-US" altLang="ko-KR" dirty="0" smtClean="0">
                <a:latin typeface="+mn-ea"/>
                <a:ea typeface="+mn-ea"/>
              </a:rPr>
              <a:t>. </a:t>
            </a:r>
            <a:r>
              <a:rPr lang="ko-KR" altLang="en-US" dirty="0" smtClean="0">
                <a:latin typeface="+mn-ea"/>
                <a:ea typeface="+mn-ea"/>
              </a:rPr>
              <a:t>서비스시간과 비용을 측정하기 위해 존슨의 매니저들은 각 유지요청에 필요한 보수시간을 예측하려고 합니다</a:t>
            </a:r>
            <a:r>
              <a:rPr lang="en-US" altLang="ko-KR" dirty="0" smtClean="0">
                <a:latin typeface="+mn-ea"/>
                <a:ea typeface="+mn-ea"/>
              </a:rPr>
              <a:t>. </a:t>
            </a:r>
            <a:r>
              <a:rPr lang="ko-KR" altLang="en-US" dirty="0" smtClean="0">
                <a:latin typeface="+mn-ea"/>
                <a:ea typeface="+mn-ea"/>
              </a:rPr>
              <a:t>보수시간에 기여하는 두 요인으로 지난유지서비스이후의 달의 수와 보수문제의 종류 </a:t>
            </a:r>
            <a:r>
              <a:rPr lang="en-US" altLang="ko-KR" dirty="0" smtClean="0">
                <a:latin typeface="+mn-ea"/>
                <a:ea typeface="+mn-ea"/>
              </a:rPr>
              <a:t>(</a:t>
            </a:r>
            <a:r>
              <a:rPr lang="ko-KR" altLang="en-US" dirty="0" smtClean="0">
                <a:latin typeface="+mn-ea"/>
                <a:ea typeface="+mn-ea"/>
              </a:rPr>
              <a:t>기계적 또는 전기적</a:t>
            </a:r>
            <a:r>
              <a:rPr lang="en-US" altLang="ko-KR" dirty="0" smtClean="0">
                <a:latin typeface="+mn-ea"/>
                <a:ea typeface="+mn-ea"/>
              </a:rPr>
              <a:t>)</a:t>
            </a:r>
            <a:r>
              <a:rPr lang="ko-KR" altLang="en-US" dirty="0" smtClean="0">
                <a:latin typeface="+mn-ea"/>
                <a:ea typeface="+mn-ea"/>
              </a:rPr>
              <a:t>를 생각하고 있습니다</a:t>
            </a:r>
            <a:r>
              <a:rPr lang="en-US" altLang="ko-KR" dirty="0" smtClean="0">
                <a:latin typeface="+mn-ea"/>
                <a:ea typeface="+mn-ea"/>
              </a:rPr>
              <a:t>. </a:t>
            </a:r>
            <a:r>
              <a:rPr lang="ko-KR" altLang="en-US" dirty="0" smtClean="0">
                <a:latin typeface="+mn-ea"/>
                <a:ea typeface="+mn-ea"/>
              </a:rPr>
              <a:t>다음 슬라이드에는 </a:t>
            </a:r>
            <a:r>
              <a:rPr lang="en-US" altLang="ko-KR" dirty="0" smtClean="0">
                <a:latin typeface="+mn-ea"/>
                <a:ea typeface="+mn-ea"/>
              </a:rPr>
              <a:t>10</a:t>
            </a:r>
            <a:r>
              <a:rPr lang="ko-KR" altLang="en-US" dirty="0" smtClean="0">
                <a:latin typeface="+mn-ea"/>
                <a:ea typeface="+mn-ea"/>
              </a:rPr>
              <a:t>개의 샘플 서비스전화에 대한 데이터가 있습니다</a:t>
            </a:r>
            <a:r>
              <a:rPr lang="en-US" altLang="ko-KR" dirty="0" smtClean="0">
                <a:latin typeface="+mn-ea"/>
                <a:ea typeface="+mn-ea"/>
              </a:rPr>
              <a:t>. </a:t>
            </a:r>
            <a:endParaRPr lang="en-US" dirty="0">
              <a:latin typeface="+mn-ea"/>
              <a:ea typeface="+mn-ea"/>
            </a:endParaRPr>
          </a:p>
        </p:txBody>
      </p:sp>
      <p:sp>
        <p:nvSpPr>
          <p:cNvPr id="4" name="Slide Number Placeholder 3"/>
          <p:cNvSpPr>
            <a:spLocks noGrp="1"/>
          </p:cNvSpPr>
          <p:nvPr>
            <p:ph type="sldNum"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1427006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Butler Trucking Company (Linear Regression Example)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a:t>
            </a:fld>
            <a:endParaRPr lang="en-US" dirty="0"/>
          </a:p>
        </p:txBody>
      </p:sp>
      <p:sp>
        <p:nvSpPr>
          <p:cNvPr id="3" name="Content Placeholder 2"/>
          <p:cNvSpPr>
            <a:spLocks noGrp="1"/>
          </p:cNvSpPr>
          <p:nvPr>
            <p:ph idx="4294967295"/>
          </p:nvPr>
        </p:nvSpPr>
        <p:spPr>
          <a:xfrm>
            <a:off x="1028807" y="1619247"/>
            <a:ext cx="6810375" cy="311308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85000" lnSpcReduction="10000"/>
          </a:bodyPr>
          <a:lstStyle/>
          <a:p>
            <a:pPr marL="0" indent="0">
              <a:buNone/>
            </a:pPr>
            <a:r>
              <a:rPr lang="en-US" dirty="0" smtClean="0"/>
              <a:t>Butler Trucking Company is an independent trucking company in southern California. A major portion of Butler’s business involves deliveries throughout its local area. To develop better work schedules, the managers want to predict the total daily travel time for their drivers. Initially the manager believed that the total daily travel time would be closely related to the number of miles traveled in making the daily deliveries. A simple random sample of 10 driving assignments provided the data shown in the table on the next slide. </a:t>
            </a:r>
            <a:endParaRPr lang="en-US" dirty="0"/>
          </a:p>
        </p:txBody>
      </p:sp>
    </p:spTree>
    <p:extLst>
      <p:ext uri="{BB962C8B-B14F-4D97-AF65-F5344CB8AC3E}">
        <p14:creationId xmlns:p14="http://schemas.microsoft.com/office/powerpoint/2010/main" val="2506783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 for Johnson Filtration (</a:t>
            </a:r>
            <a:r>
              <a:rPr lang="ko-KR" altLang="en-US" dirty="0" smtClean="0"/>
              <a:t>존슨여과회사의 데이터</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40</a:t>
            </a:fld>
            <a:endParaRPr lang="en-US" dirty="0"/>
          </a:p>
        </p:txBody>
      </p:sp>
      <p:graphicFrame>
        <p:nvGraphicFramePr>
          <p:cNvPr id="5" name="Content Placeholder 4"/>
          <p:cNvGraphicFramePr>
            <a:graphicFrameLocks noGrp="1"/>
          </p:cNvGraphicFramePr>
          <p:nvPr>
            <p:ph idx="4294967295"/>
            <p:extLst/>
          </p:nvPr>
        </p:nvGraphicFramePr>
        <p:xfrm>
          <a:off x="1493838" y="1639888"/>
          <a:ext cx="6145664" cy="2821784"/>
        </p:xfrm>
        <a:graphic>
          <a:graphicData uri="http://schemas.openxmlformats.org/drawingml/2006/table">
            <a:tbl>
              <a:tblPr>
                <a:tableStyleId>{5940675A-B579-460E-94D1-54222C63F5DA}</a:tableStyleId>
              </a:tblPr>
              <a:tblGrid>
                <a:gridCol w="1165451">
                  <a:extLst>
                    <a:ext uri="{9D8B030D-6E8A-4147-A177-3AD203B41FA5}">
                      <a16:colId xmlns:a16="http://schemas.microsoft.com/office/drawing/2014/main" val="20000"/>
                    </a:ext>
                  </a:extLst>
                </a:gridCol>
                <a:gridCol w="1951264">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543049">
                  <a:extLst>
                    <a:ext uri="{9D8B030D-6E8A-4147-A177-3AD203B41FA5}">
                      <a16:colId xmlns:a16="http://schemas.microsoft.com/office/drawing/2014/main" val="20003"/>
                    </a:ext>
                  </a:extLst>
                </a:gridCol>
              </a:tblGrid>
              <a:tr h="464344">
                <a:tc>
                  <a:txBody>
                    <a:bodyPr/>
                    <a:lstStyle/>
                    <a:p>
                      <a:pPr algn="ctr" fontAlgn="b"/>
                      <a:r>
                        <a:rPr lang="en-US" sz="1500" u="none" strike="noStrike" dirty="0">
                          <a:effectLst/>
                        </a:rPr>
                        <a:t>Service Call</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lumMod val="60000"/>
                        <a:lumOff val="40000"/>
                      </a:schemeClr>
                    </a:solidFill>
                  </a:tcPr>
                </a:tc>
                <a:tc>
                  <a:txBody>
                    <a:bodyPr/>
                    <a:lstStyle/>
                    <a:p>
                      <a:pPr algn="ctr" fontAlgn="b"/>
                      <a:r>
                        <a:rPr lang="en-US" sz="1500" u="none" strike="noStrike" dirty="0">
                          <a:effectLst/>
                        </a:rPr>
                        <a:t>Months Since Last Service</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lumMod val="60000"/>
                        <a:lumOff val="40000"/>
                      </a:schemeClr>
                    </a:solidFill>
                  </a:tcPr>
                </a:tc>
                <a:tc>
                  <a:txBody>
                    <a:bodyPr/>
                    <a:lstStyle/>
                    <a:p>
                      <a:pPr algn="ctr" fontAlgn="b"/>
                      <a:r>
                        <a:rPr lang="en-US" sz="1500" u="none" strike="noStrike" dirty="0">
                          <a:effectLst/>
                        </a:rPr>
                        <a:t>Type of Repair</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lumMod val="60000"/>
                        <a:lumOff val="40000"/>
                      </a:schemeClr>
                    </a:solidFill>
                  </a:tcPr>
                </a:tc>
                <a:tc>
                  <a:txBody>
                    <a:bodyPr/>
                    <a:lstStyle/>
                    <a:p>
                      <a:pPr algn="ctr" fontAlgn="b"/>
                      <a:r>
                        <a:rPr lang="en-US" sz="1500" u="none" strike="noStrike" dirty="0">
                          <a:effectLst/>
                        </a:rPr>
                        <a:t>Repair Time in Hours </a:t>
                      </a:r>
                      <a:endParaRPr lang="en-US" sz="1500" b="0" i="0" u="none" strike="noStrike" dirty="0">
                        <a:solidFill>
                          <a:srgbClr val="000000"/>
                        </a:solidFill>
                        <a:effectLst/>
                        <a:latin typeface="Calibri" panose="020F0502020204030204" pitchFamily="34" charset="0"/>
                      </a:endParaRPr>
                    </a:p>
                  </a:txBody>
                  <a:tcPr marL="7144" marR="7144" marT="7144" marB="0" anchor="b">
                    <a:solidFill>
                      <a:schemeClr val="accent4">
                        <a:lumMod val="60000"/>
                        <a:lumOff val="40000"/>
                      </a:schemeClr>
                    </a:solidFill>
                  </a:tcPr>
                </a:tc>
                <a:extLst>
                  <a:ext uri="{0D108BD9-81ED-4DB2-BD59-A6C34878D82A}">
                    <a16:rowId xmlns:a16="http://schemas.microsoft.com/office/drawing/2014/main" val="10000"/>
                  </a:ext>
                </a:extLst>
              </a:tr>
              <a:tr h="235744">
                <a:tc>
                  <a:txBody>
                    <a:bodyPr/>
                    <a:lstStyle/>
                    <a:p>
                      <a:pPr algn="ct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2.9</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35744">
                <a:tc>
                  <a:txBody>
                    <a:bodyPr/>
                    <a:lstStyle/>
                    <a:p>
                      <a:pPr algn="ct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mechanical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3.0</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235744">
                <a:tc>
                  <a:txBody>
                    <a:bodyPr/>
                    <a:lstStyle/>
                    <a:p>
                      <a:pPr algn="ct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8</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4.8</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235744">
                <a:tc>
                  <a:txBody>
                    <a:bodyPr/>
                    <a:lstStyle/>
                    <a:p>
                      <a:pPr algn="ct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mechanical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1.8</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4"/>
                  </a:ext>
                </a:extLst>
              </a:tr>
              <a:tr h="235744">
                <a:tc>
                  <a:txBody>
                    <a:bodyPr/>
                    <a:lstStyle/>
                    <a:p>
                      <a:pPr algn="ct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2.9</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235744">
                <a:tc>
                  <a:txBody>
                    <a:bodyPr/>
                    <a:lstStyle/>
                    <a:p>
                      <a:pPr algn="ct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7</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4.9</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235744">
                <a:tc>
                  <a:txBody>
                    <a:bodyPr/>
                    <a:lstStyle/>
                    <a:p>
                      <a:pPr algn="ct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mechanical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4.2</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235744">
                <a:tc>
                  <a:txBody>
                    <a:bodyPr/>
                    <a:lstStyle/>
                    <a:p>
                      <a:pPr algn="ct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8</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mechanical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4.8</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235744">
                <a:tc>
                  <a:txBody>
                    <a:bodyPr/>
                    <a:lstStyle/>
                    <a:p>
                      <a:pPr algn="ct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4.4</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235744">
                <a:tc>
                  <a:txBody>
                    <a:bodyPr/>
                    <a:lstStyle/>
                    <a:p>
                      <a:pPr algn="ct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lvl="0" algn="ctr" fontAlgn="b"/>
                      <a:r>
                        <a:rPr lang="en-US" sz="1500" u="none" strike="noStrike" dirty="0">
                          <a:effectLst/>
                        </a:rPr>
                        <a:t>electrical</a:t>
                      </a:r>
                      <a:endParaRPr lang="en-US"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500" u="none" strike="noStrike" dirty="0">
                          <a:effectLst/>
                        </a:rPr>
                        <a:t>4.5</a:t>
                      </a:r>
                      <a:endParaRPr lang="en-US" sz="15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346137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Categorical Independent Variables (</a:t>
            </a:r>
            <a:r>
              <a:rPr lang="ko-KR" altLang="en-US" dirty="0" smtClean="0"/>
              <a:t>범주형 독립변수</a:t>
            </a:r>
            <a:r>
              <a:rPr lang="en-US" altLang="ko-KR" dirty="0" smtClean="0"/>
              <a:t>)</a:t>
            </a:r>
            <a:endParaRPr lang="en-US" dirty="0"/>
          </a:p>
        </p:txBody>
      </p:sp>
      <p:sp>
        <p:nvSpPr>
          <p:cNvPr id="2" name="Slide Number Placeholder 1"/>
          <p:cNvSpPr>
            <a:spLocks noGrp="1"/>
          </p:cNvSpPr>
          <p:nvPr>
            <p:ph type="sldNum" idx="12"/>
          </p:nvPr>
        </p:nvSpPr>
        <p:spPr/>
        <p:txBody>
          <a:bodyPr/>
          <a:lstStyle/>
          <a:p>
            <a:fld id="{D57F1E4F-1CFF-5643-939E-217C01CDF565}" type="slidenum">
              <a:rPr lang="en-US" smtClean="0"/>
              <a:pPr/>
              <a:t>41</a:t>
            </a:fld>
            <a:endParaRPr lang="en-US" dirty="0"/>
          </a:p>
        </p:txBody>
      </p:sp>
      <p:sp>
        <p:nvSpPr>
          <p:cNvPr id="4" name="Content Placeholder 3"/>
          <p:cNvSpPr>
            <a:spLocks noGrp="1"/>
          </p:cNvSpPr>
          <p:nvPr>
            <p:ph sz="half" idx="4294967295"/>
          </p:nvPr>
        </p:nvSpPr>
        <p:spPr>
          <a:xfrm>
            <a:off x="655241" y="1857375"/>
            <a:ext cx="3913188" cy="2647950"/>
          </a:xfrm>
        </p:spPr>
        <p:txBody>
          <a:bodyPr>
            <a:normAutofit fontScale="85000" lnSpcReduction="10000"/>
          </a:bodyPr>
          <a:lstStyle/>
          <a:p>
            <a:r>
              <a:rPr lang="en-US" dirty="0" smtClean="0"/>
              <a:t>Examples</a:t>
            </a:r>
          </a:p>
          <a:p>
            <a:pPr lvl="1"/>
            <a:r>
              <a:rPr lang="en-US" dirty="0" smtClean="0"/>
              <a:t>Gender (male, female), method of payment (cash, check, credit card), etc.</a:t>
            </a:r>
          </a:p>
          <a:p>
            <a:r>
              <a:rPr lang="en-US" dirty="0" smtClean="0"/>
              <a:t>Use the dummy or indicator variables </a:t>
            </a:r>
            <a:r>
              <a:rPr lang="ko-KR" altLang="en-US" dirty="0" smtClean="0">
                <a:latin typeface="맑은 고딕" panose="020B0503020000020004" pitchFamily="34" charset="-127"/>
                <a:ea typeface="맑은 고딕" panose="020B0503020000020004" pitchFamily="34" charset="-127"/>
              </a:rPr>
              <a:t>범주형 변수의 경우 더미변수로 전환</a:t>
            </a:r>
            <a:endParaRPr lang="en-US" dirty="0" smtClean="0"/>
          </a:p>
          <a:p>
            <a:pPr lvl="1"/>
            <a:r>
              <a:rPr lang="en-US" dirty="0" smtClean="0"/>
              <a:t>Gender - 0 for male and 1 for female</a:t>
            </a:r>
          </a:p>
          <a:p>
            <a:endParaRPr lang="en-US" dirty="0"/>
          </a:p>
        </p:txBody>
      </p:sp>
      <p:pic>
        <p:nvPicPr>
          <p:cNvPr id="5" name="Content Placeholder 4"/>
          <p:cNvPicPr>
            <a:picLocks noGrp="1" noChangeAspect="1"/>
          </p:cNvPicPr>
          <p:nvPr>
            <p:ph sz="half" idx="4294967295"/>
          </p:nvPr>
        </p:nvPicPr>
        <p:blipFill>
          <a:blip r:embed="rId3"/>
          <a:stretch>
            <a:fillRect/>
          </a:stretch>
        </p:blipFill>
        <p:spPr>
          <a:xfrm>
            <a:off x="4719638" y="1857375"/>
            <a:ext cx="2995612" cy="2000250"/>
          </a:xfrm>
          <a:prstGeom prst="rect">
            <a:avLst/>
          </a:prstGeom>
        </p:spPr>
      </p:pic>
      <p:sp>
        <p:nvSpPr>
          <p:cNvPr id="182278" name="Rectangle 6"/>
          <p:cNvSpPr>
            <a:spLocks noChangeArrowheads="1"/>
          </p:cNvSpPr>
          <p:nvPr/>
        </p:nvSpPr>
        <p:spPr bwMode="auto">
          <a:xfrm>
            <a:off x="1653779" y="89297"/>
            <a:ext cx="5829300" cy="50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6" name="Rectangle 5"/>
          <p:cNvSpPr/>
          <p:nvPr/>
        </p:nvSpPr>
        <p:spPr>
          <a:xfrm>
            <a:off x="4798900" y="3858994"/>
            <a:ext cx="3067559" cy="646331"/>
          </a:xfrm>
          <a:prstGeom prst="rect">
            <a:avLst/>
          </a:prstGeom>
        </p:spPr>
        <p:txBody>
          <a:bodyPr wrap="square">
            <a:spAutoFit/>
          </a:bodyPr>
          <a:lstStyle/>
          <a:p>
            <a:r>
              <a:rPr lang="en-US" sz="1800" dirty="0">
                <a:latin typeface="+mn-lt"/>
              </a:rPr>
              <a:t>Type of Repair - 0 for mechanical, 1 for electrical</a:t>
            </a:r>
          </a:p>
        </p:txBody>
      </p:sp>
    </p:spTree>
    <p:extLst>
      <p:ext uri="{BB962C8B-B14F-4D97-AF65-F5344CB8AC3E}">
        <p14:creationId xmlns:p14="http://schemas.microsoft.com/office/powerpoint/2010/main" val="2533287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Equation (</a:t>
            </a:r>
            <a:r>
              <a:rPr lang="ko-KR" altLang="en-US" dirty="0" smtClean="0"/>
              <a:t>다중회귀방정식</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42</a:t>
            </a:fld>
            <a:endParaRPr lang="en-US" dirty="0"/>
          </a:p>
        </p:txBody>
      </p:sp>
      <p:pic>
        <p:nvPicPr>
          <p:cNvPr id="11" name="Content Placeholder 10"/>
          <p:cNvPicPr>
            <a:picLocks noGrp="1" noChangeAspect="1"/>
          </p:cNvPicPr>
          <p:nvPr>
            <p:ph idx="4294967295"/>
          </p:nvPr>
        </p:nvPicPr>
        <p:blipFill>
          <a:blip r:embed="rId3"/>
          <a:stretch>
            <a:fillRect/>
          </a:stretch>
        </p:blipFill>
        <p:spPr>
          <a:xfrm>
            <a:off x="1267087" y="1677988"/>
            <a:ext cx="3992563" cy="2933700"/>
          </a:xfrm>
        </p:spPr>
      </p:pic>
      <p:sp>
        <p:nvSpPr>
          <p:cNvPr id="6" name="Rectangle 5"/>
          <p:cNvSpPr/>
          <p:nvPr/>
        </p:nvSpPr>
        <p:spPr>
          <a:xfrm>
            <a:off x="2306439" y="2002736"/>
            <a:ext cx="751125" cy="874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TextBox 6"/>
          <p:cNvSpPr txBox="1"/>
          <p:nvPr/>
        </p:nvSpPr>
        <p:spPr>
          <a:xfrm>
            <a:off x="2540519" y="2812108"/>
            <a:ext cx="315623" cy="253916"/>
          </a:xfrm>
          <a:prstGeom prst="rect">
            <a:avLst/>
          </a:prstGeom>
          <a:noFill/>
        </p:spPr>
        <p:txBody>
          <a:bodyPr wrap="square" rtlCol="0">
            <a:spAutoFit/>
          </a:bodyPr>
          <a:lstStyle/>
          <a:p>
            <a:r>
              <a:rPr lang="en-US" sz="1050" dirty="0">
                <a:solidFill>
                  <a:srgbClr val="FF0000"/>
                </a:solidFill>
              </a:rPr>
              <a:t>x</a:t>
            </a:r>
          </a:p>
        </p:txBody>
      </p:sp>
      <p:sp>
        <p:nvSpPr>
          <p:cNvPr id="8" name="Rectangle 7"/>
          <p:cNvSpPr/>
          <p:nvPr/>
        </p:nvSpPr>
        <p:spPr>
          <a:xfrm>
            <a:off x="3124812" y="2002736"/>
            <a:ext cx="322490" cy="874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TextBox 8"/>
          <p:cNvSpPr txBox="1"/>
          <p:nvPr/>
        </p:nvSpPr>
        <p:spPr>
          <a:xfrm>
            <a:off x="3104041" y="2803940"/>
            <a:ext cx="315623" cy="253916"/>
          </a:xfrm>
          <a:prstGeom prst="rect">
            <a:avLst/>
          </a:prstGeom>
          <a:noFill/>
        </p:spPr>
        <p:txBody>
          <a:bodyPr wrap="square" rtlCol="0">
            <a:spAutoFit/>
          </a:bodyPr>
          <a:lstStyle/>
          <a:p>
            <a:r>
              <a:rPr lang="en-US" sz="1050" dirty="0">
                <a:solidFill>
                  <a:srgbClr val="FF0000"/>
                </a:solidFill>
              </a:rPr>
              <a:t>y</a:t>
            </a:r>
          </a:p>
        </p:txBody>
      </p:sp>
      <p:sp>
        <p:nvSpPr>
          <p:cNvPr id="3" name="Line Callout 1 2"/>
          <p:cNvSpPr/>
          <p:nvPr/>
        </p:nvSpPr>
        <p:spPr>
          <a:xfrm>
            <a:off x="4129573" y="2603426"/>
            <a:ext cx="3878353" cy="1077218"/>
          </a:xfrm>
          <a:prstGeom prst="borderCallout1">
            <a:avLst>
              <a:gd name="adj1" fmla="val 48099"/>
              <a:gd name="adj2" fmla="val 238"/>
              <a:gd name="adj3" fmla="val 69889"/>
              <a:gd name="adj4" fmla="val -4748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chemeClr val="tx1"/>
                </a:solidFill>
              </a:rPr>
              <a:t>85.92% of the variability in repair time can be explained by the months since last service and type of </a:t>
            </a:r>
            <a:r>
              <a:rPr lang="en-US" sz="1600" dirty="0" smtClean="0">
                <a:solidFill>
                  <a:schemeClr val="tx1"/>
                </a:solidFill>
              </a:rPr>
              <a:t>repair </a:t>
            </a:r>
            <a:r>
              <a:rPr lang="ko-KR" altLang="en-US" sz="1600" dirty="0" smtClean="0">
                <a:solidFill>
                  <a:schemeClr val="tx1"/>
                </a:solidFill>
                <a:latin typeface="맑은 고딕" panose="020B0503020000020004" pitchFamily="34" charset="-127"/>
                <a:ea typeface="맑은 고딕" panose="020B0503020000020004" pitchFamily="34" charset="-127"/>
              </a:rPr>
              <a:t>수리시간의 </a:t>
            </a:r>
            <a:r>
              <a:rPr lang="en-US" altLang="ko-KR" sz="1600" dirty="0" smtClean="0">
                <a:solidFill>
                  <a:schemeClr val="tx1"/>
                </a:solidFill>
                <a:latin typeface="맑은 고딕" panose="020B0503020000020004" pitchFamily="34" charset="-127"/>
                <a:ea typeface="맑은 고딕" panose="020B0503020000020004" pitchFamily="34" charset="-127"/>
              </a:rPr>
              <a:t>85.92%</a:t>
            </a:r>
            <a:r>
              <a:rPr lang="ko-KR" altLang="en-US" sz="1600" dirty="0" smtClean="0">
                <a:solidFill>
                  <a:schemeClr val="tx1"/>
                </a:solidFill>
                <a:latin typeface="맑은 고딕" panose="020B0503020000020004" pitchFamily="34" charset="-127"/>
                <a:ea typeface="맑은 고딕" panose="020B0503020000020004" pitchFamily="34" charset="-127"/>
              </a:rPr>
              <a:t>가 이 모델로 설명됨</a:t>
            </a:r>
            <a:r>
              <a:rPr lang="en-US" sz="1600" dirty="0" smtClean="0">
                <a:solidFill>
                  <a:schemeClr val="tx1"/>
                </a:solidFill>
              </a:rPr>
              <a:t>. </a:t>
            </a:r>
            <a:endParaRPr lang="en-US" sz="1600" dirty="0">
              <a:solidFill>
                <a:schemeClr val="tx1"/>
              </a:solidFill>
            </a:endParaRPr>
          </a:p>
        </p:txBody>
      </p:sp>
      <p:sp>
        <p:nvSpPr>
          <p:cNvPr id="5" name="Line Callout 1 4"/>
          <p:cNvSpPr/>
          <p:nvPr/>
        </p:nvSpPr>
        <p:spPr>
          <a:xfrm>
            <a:off x="3944042" y="3956387"/>
            <a:ext cx="3984172" cy="1028868"/>
          </a:xfrm>
          <a:prstGeom prst="borderCallout1">
            <a:avLst>
              <a:gd name="adj1" fmla="val 47718"/>
              <a:gd name="adj2" fmla="val -394"/>
              <a:gd name="adj3" fmla="val 42867"/>
              <a:gd name="adj4" fmla="val -33592"/>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r>
              <a:rPr lang="en-US" sz="1800" dirty="0">
                <a:solidFill>
                  <a:schemeClr val="bg1"/>
                </a:solidFill>
                <a:effectLst>
                  <a:outerShdw blurRad="38100" dist="38100" dir="2700000" algn="tl">
                    <a:srgbClr val="000000"/>
                  </a:outerShdw>
                </a:effectLst>
                <a:latin typeface="+mn-lt"/>
              </a:rPr>
              <a:t>Repair Time = -.9305</a:t>
            </a:r>
            <a:br>
              <a:rPr lang="en-US" sz="1800" dirty="0">
                <a:solidFill>
                  <a:schemeClr val="bg1"/>
                </a:solidFill>
                <a:effectLst>
                  <a:outerShdw blurRad="38100" dist="38100" dir="2700000" algn="tl">
                    <a:srgbClr val="000000"/>
                  </a:outerShdw>
                </a:effectLst>
                <a:latin typeface="+mn-lt"/>
              </a:rPr>
            </a:br>
            <a:r>
              <a:rPr lang="en-US" sz="1800" dirty="0">
                <a:solidFill>
                  <a:schemeClr val="bg1"/>
                </a:solidFill>
                <a:effectLst>
                  <a:outerShdw blurRad="38100" dist="38100" dir="2700000" algn="tl">
                    <a:srgbClr val="000000"/>
                  </a:outerShdw>
                </a:effectLst>
                <a:latin typeface="+mn-lt"/>
              </a:rPr>
              <a:t>+ .3876 Months Since Last Service </a:t>
            </a:r>
            <a:br>
              <a:rPr lang="en-US" sz="1800" dirty="0">
                <a:solidFill>
                  <a:schemeClr val="bg1"/>
                </a:solidFill>
                <a:effectLst>
                  <a:outerShdw blurRad="38100" dist="38100" dir="2700000" algn="tl">
                    <a:srgbClr val="000000"/>
                  </a:outerShdw>
                </a:effectLst>
                <a:latin typeface="+mn-lt"/>
              </a:rPr>
            </a:br>
            <a:r>
              <a:rPr lang="en-US" sz="1800" dirty="0">
                <a:solidFill>
                  <a:schemeClr val="bg1"/>
                </a:solidFill>
                <a:effectLst>
                  <a:outerShdw blurRad="38100" dist="38100" dir="2700000" algn="tl">
                    <a:srgbClr val="000000"/>
                  </a:outerShdw>
                </a:effectLst>
                <a:latin typeface="+mn-lt"/>
              </a:rPr>
              <a:t>+ 1.2627 Type of Repair</a:t>
            </a:r>
          </a:p>
        </p:txBody>
      </p:sp>
    </p:spTree>
    <p:extLst>
      <p:ext uri="{BB962C8B-B14F-4D97-AF65-F5344CB8AC3E}">
        <p14:creationId xmlns:p14="http://schemas.microsoft.com/office/powerpoint/2010/main" val="22121745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Significance (</a:t>
            </a:r>
            <a:r>
              <a:rPr lang="ko-KR" altLang="en-US" dirty="0" smtClean="0"/>
              <a:t>유의성검증</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43</a:t>
            </a:fld>
            <a:endParaRPr lang="en-US" dirty="0"/>
          </a:p>
        </p:txBody>
      </p:sp>
      <p:pic>
        <p:nvPicPr>
          <p:cNvPr id="5" name="Content Placeholder 4"/>
          <p:cNvPicPr>
            <a:picLocks noGrp="1" noChangeAspect="1"/>
          </p:cNvPicPr>
          <p:nvPr>
            <p:ph idx="4294967295"/>
          </p:nvPr>
        </p:nvPicPr>
        <p:blipFill>
          <a:blip r:embed="rId2"/>
          <a:stretch>
            <a:fillRect/>
          </a:stretch>
        </p:blipFill>
        <p:spPr>
          <a:xfrm>
            <a:off x="1611539" y="2193093"/>
            <a:ext cx="6051550" cy="1543050"/>
          </a:xfrm>
          <a:prstGeom prst="rect">
            <a:avLst/>
          </a:prstGeom>
        </p:spPr>
      </p:pic>
      <p:sp>
        <p:nvSpPr>
          <p:cNvPr id="6" name="Rounded Rectangle 5"/>
          <p:cNvSpPr/>
          <p:nvPr/>
        </p:nvSpPr>
        <p:spPr>
          <a:xfrm>
            <a:off x="4914901" y="2617211"/>
            <a:ext cx="530678" cy="1341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ounded Rectangle 6"/>
          <p:cNvSpPr/>
          <p:nvPr/>
        </p:nvSpPr>
        <p:spPr>
          <a:xfrm>
            <a:off x="4359728" y="3388179"/>
            <a:ext cx="555173" cy="3575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p:cNvSpPr/>
          <p:nvPr/>
        </p:nvSpPr>
        <p:spPr>
          <a:xfrm>
            <a:off x="6498831" y="1755535"/>
            <a:ext cx="184731" cy="253916"/>
          </a:xfrm>
          <a:prstGeom prst="rect">
            <a:avLst/>
          </a:prstGeom>
        </p:spPr>
        <p:txBody>
          <a:bodyPr wrap="none">
            <a:spAutoFit/>
          </a:bodyPr>
          <a:lstStyle/>
          <a:p>
            <a:pPr>
              <a:defRPr/>
            </a:pPr>
            <a:endParaRPr lang="en-US" sz="1050" dirty="0"/>
          </a:p>
        </p:txBody>
      </p:sp>
      <mc:AlternateContent xmlns:mc="http://schemas.openxmlformats.org/markup-compatibility/2006" xmlns:a14="http://schemas.microsoft.com/office/drawing/2010/main">
        <mc:Choice Requires="a14">
          <p:sp>
            <p:nvSpPr>
              <p:cNvPr id="9" name="Line Callout 1 8"/>
              <p:cNvSpPr/>
              <p:nvPr/>
            </p:nvSpPr>
            <p:spPr>
              <a:xfrm>
                <a:off x="5259650" y="1085609"/>
                <a:ext cx="2910369" cy="1015663"/>
              </a:xfrm>
              <a:prstGeom prst="borderCallout1">
                <a:avLst>
                  <a:gd name="adj1" fmla="val 101540"/>
                  <a:gd name="adj2" fmla="val 32961"/>
                  <a:gd name="adj3" fmla="val 158224"/>
                  <a:gd name="adj4" fmla="val 8460"/>
                </a:avLst>
              </a:prstGeom>
              <a:ln>
                <a:headEnd type="none" w="med" len="med"/>
                <a:tailEnd type="arrow" w="med" len="med"/>
              </a:ln>
            </p:spPr>
            <p:style>
              <a:lnRef idx="2">
                <a:schemeClr val="dk1"/>
              </a:lnRef>
              <a:fillRef idx="1">
                <a:schemeClr val="lt1"/>
              </a:fillRef>
              <a:effectRef idx="0">
                <a:schemeClr val="dk1"/>
              </a:effectRef>
              <a:fontRef idx="minor">
                <a:schemeClr val="dk1"/>
              </a:fontRef>
            </p:style>
            <p:txBody>
              <a:bodyPr wrap="square">
                <a:spAutoFit/>
              </a:bodyPr>
              <a:lstStyle/>
              <a:p>
                <a:r>
                  <a:rPr lang="en-US" altLang="ko-KR" sz="1500" dirty="0">
                    <a:latin typeface="+mn-lt"/>
                  </a:rPr>
                  <a:t>p-value </a:t>
                </a:r>
                <a14:m>
                  <m:oMath xmlns:m="http://schemas.openxmlformats.org/officeDocument/2006/math">
                    <m:r>
                      <a:rPr lang="en-US" altLang="ko-KR" sz="1500" i="1">
                        <a:latin typeface="Cambria Math" panose="02040503050406030204" pitchFamily="18" charset="0"/>
                        <a:ea typeface="Cambria Math" panose="02040503050406030204" pitchFamily="18" charset="0"/>
                      </a:rPr>
                      <m:t>≤</m:t>
                    </m:r>
                  </m:oMath>
                </a14:m>
                <a:r>
                  <a:rPr lang="en-US" sz="1500" dirty="0">
                    <a:latin typeface="+mn-lt"/>
                  </a:rPr>
                  <a:t> .05, so the regression relationship is </a:t>
                </a:r>
                <a:r>
                  <a:rPr lang="en-US" sz="1500" dirty="0" smtClean="0">
                    <a:latin typeface="+mn-lt"/>
                  </a:rPr>
                  <a:t>significant </a:t>
                </a:r>
                <a:r>
                  <a:rPr lang="en-US" altLang="ko-KR" sz="1500" dirty="0" smtClean="0">
                    <a:latin typeface="맑은 고딕" panose="020B0503020000020004" pitchFamily="34" charset="-127"/>
                    <a:ea typeface="맑은 고딕" panose="020B0503020000020004" pitchFamily="34" charset="-127"/>
                  </a:rPr>
                  <a:t>p</a:t>
                </a:r>
                <a:r>
                  <a:rPr lang="ko-KR" altLang="en-US" sz="1500" dirty="0" smtClean="0">
                    <a:latin typeface="맑은 고딕" panose="020B0503020000020004" pitchFamily="34" charset="-127"/>
                    <a:ea typeface="맑은 고딕" panose="020B0503020000020004" pitchFamily="34" charset="-127"/>
                  </a:rPr>
                  <a:t>값이 </a:t>
                </a:r>
                <a:r>
                  <a:rPr lang="en-US" altLang="ko-KR" sz="1500" dirty="0" smtClean="0">
                    <a:latin typeface="맑은 고딕" panose="020B0503020000020004" pitchFamily="34" charset="-127"/>
                    <a:ea typeface="맑은 고딕" panose="020B0503020000020004" pitchFamily="34" charset="-127"/>
                  </a:rPr>
                  <a:t>0.05</a:t>
                </a:r>
                <a:r>
                  <a:rPr lang="ko-KR" altLang="en-US" sz="1500" dirty="0" smtClean="0">
                    <a:latin typeface="맑은 고딕" panose="020B0503020000020004" pitchFamily="34" charset="-127"/>
                    <a:ea typeface="맑은 고딕" panose="020B0503020000020004" pitchFamily="34" charset="-127"/>
                  </a:rPr>
                  <a:t>보다 작으므로 전체모델은 통계적으로 유의함</a:t>
                </a:r>
                <a:endParaRPr lang="en-US" sz="1500" dirty="0">
                  <a:latin typeface="+mn-lt"/>
                </a:endParaRPr>
              </a:p>
            </p:txBody>
          </p:sp>
        </mc:Choice>
        <mc:Fallback xmlns="">
          <p:sp>
            <p:nvSpPr>
              <p:cNvPr id="9" name="Line Callout 1 8"/>
              <p:cNvSpPr>
                <a:spLocks noRot="1" noChangeAspect="1" noMove="1" noResize="1" noEditPoints="1" noAdjustHandles="1" noChangeArrowheads="1" noChangeShapeType="1" noTextEdit="1"/>
              </p:cNvSpPr>
              <p:nvPr/>
            </p:nvSpPr>
            <p:spPr>
              <a:xfrm>
                <a:off x="5259650" y="1085609"/>
                <a:ext cx="2910369" cy="1015663"/>
              </a:xfrm>
              <a:prstGeom prst="borderCallout1">
                <a:avLst>
                  <a:gd name="adj1" fmla="val 101540"/>
                  <a:gd name="adj2" fmla="val 32961"/>
                  <a:gd name="adj3" fmla="val 158224"/>
                  <a:gd name="adj4" fmla="val 8460"/>
                </a:avLst>
              </a:prstGeom>
              <a:blipFill>
                <a:blip r:embed="rId3"/>
                <a:stretch>
                  <a:fillRect l="-416" r="-1455"/>
                </a:stretch>
              </a:blipFill>
              <a:ln>
                <a:headEnd type="none" w="med" len="med"/>
                <a:tailEnd type="arrow"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Line Callout 1 11"/>
              <p:cNvSpPr/>
              <p:nvPr/>
            </p:nvSpPr>
            <p:spPr>
              <a:xfrm>
                <a:off x="297873" y="3827964"/>
                <a:ext cx="3430770" cy="1246495"/>
              </a:xfrm>
              <a:prstGeom prst="borderCallout1">
                <a:avLst>
                  <a:gd name="adj1" fmla="val 39921"/>
                  <a:gd name="adj2" fmla="val 100080"/>
                  <a:gd name="adj3" fmla="val -24211"/>
                  <a:gd name="adj4" fmla="val 119583"/>
                </a:avLst>
              </a:prstGeom>
              <a:ln>
                <a:headEnd type="none" w="med" len="med"/>
                <a:tailEnd type="arrow" w="med" len="med"/>
              </a:ln>
            </p:spPr>
            <p:style>
              <a:lnRef idx="2">
                <a:schemeClr val="dk1"/>
              </a:lnRef>
              <a:fillRef idx="1">
                <a:schemeClr val="lt1"/>
              </a:fillRef>
              <a:effectRef idx="0">
                <a:schemeClr val="dk1"/>
              </a:effectRef>
              <a:fontRef idx="minor">
                <a:schemeClr val="dk1"/>
              </a:fontRef>
            </p:style>
            <p:txBody>
              <a:bodyPr wrap="square">
                <a:spAutoFit/>
              </a:bodyPr>
              <a:lstStyle/>
              <a:p>
                <a:r>
                  <a:rPr lang="en-US" altLang="ko-KR" sz="1500" dirty="0">
                    <a:latin typeface="+mn-lt"/>
                  </a:rPr>
                  <a:t>p-value </a:t>
                </a:r>
                <a14:m>
                  <m:oMath xmlns:m="http://schemas.openxmlformats.org/officeDocument/2006/math">
                    <m:r>
                      <a:rPr lang="en-US" altLang="ko-KR" sz="1500" i="1">
                        <a:latin typeface="Cambria Math" panose="02040503050406030204" pitchFamily="18" charset="0"/>
                        <a:ea typeface="Cambria Math" panose="02040503050406030204" pitchFamily="18" charset="0"/>
                      </a:rPr>
                      <m:t>≤ </m:t>
                    </m:r>
                  </m:oMath>
                </a14:m>
                <a:r>
                  <a:rPr lang="en-US" sz="1500" dirty="0">
                    <a:latin typeface="+mn-lt"/>
                  </a:rPr>
                  <a:t> .05, so the months since last service is statistically </a:t>
                </a:r>
                <a:r>
                  <a:rPr lang="en-US" sz="1500" dirty="0" smtClean="0">
                    <a:latin typeface="+mn-lt"/>
                  </a:rPr>
                  <a:t>significant </a:t>
                </a:r>
                <a:r>
                  <a:rPr lang="ko-KR" altLang="en-US" sz="1500" dirty="0" smtClean="0">
                    <a:latin typeface="맑은 고딕" panose="020B0503020000020004" pitchFamily="34" charset="-127"/>
                    <a:ea typeface="맑은 고딕" panose="020B0503020000020004" pitchFamily="34" charset="-127"/>
                  </a:rPr>
                  <a:t>지난서비스이후 달수의 </a:t>
                </a:r>
                <a:r>
                  <a:rPr lang="en-US" altLang="ko-KR" sz="1500" dirty="0" smtClean="0">
                    <a:latin typeface="맑은 고딕" panose="020B0503020000020004" pitchFamily="34" charset="-127"/>
                    <a:ea typeface="맑은 고딕" panose="020B0503020000020004" pitchFamily="34" charset="-127"/>
                  </a:rPr>
                  <a:t>p</a:t>
                </a:r>
                <a:r>
                  <a:rPr lang="ko-KR" altLang="en-US" sz="1500" dirty="0" smtClean="0">
                    <a:latin typeface="맑은 고딕" panose="020B0503020000020004" pitchFamily="34" charset="-127"/>
                    <a:ea typeface="맑은 고딕" panose="020B0503020000020004" pitchFamily="34" charset="-127"/>
                  </a:rPr>
                  <a:t>값이 </a:t>
                </a:r>
                <a:r>
                  <a:rPr lang="en-US" altLang="ko-KR" sz="1500" dirty="0" smtClean="0">
                    <a:latin typeface="맑은 고딕" panose="020B0503020000020004" pitchFamily="34" charset="-127"/>
                    <a:ea typeface="맑은 고딕" panose="020B0503020000020004" pitchFamily="34" charset="-127"/>
                  </a:rPr>
                  <a:t>0.05</a:t>
                </a:r>
                <a:r>
                  <a:rPr lang="ko-KR" altLang="en-US" sz="1500" dirty="0" smtClean="0">
                    <a:latin typeface="맑은 고딕" panose="020B0503020000020004" pitchFamily="34" charset="-127"/>
                    <a:ea typeface="맑은 고딕" panose="020B0503020000020004" pitchFamily="34" charset="-127"/>
                  </a:rPr>
                  <a:t>보다 작으므로 이 변수는 통계적으로 유의함</a:t>
                </a:r>
                <a:endParaRPr lang="en-US" sz="1500" dirty="0">
                  <a:latin typeface="+mn-lt"/>
                </a:endParaRPr>
              </a:p>
            </p:txBody>
          </p:sp>
        </mc:Choice>
        <mc:Fallback xmlns="">
          <p:sp>
            <p:nvSpPr>
              <p:cNvPr id="12" name="Line Callout 1 11"/>
              <p:cNvSpPr>
                <a:spLocks noRot="1" noChangeAspect="1" noMove="1" noResize="1" noEditPoints="1" noAdjustHandles="1" noChangeArrowheads="1" noChangeShapeType="1" noTextEdit="1"/>
              </p:cNvSpPr>
              <p:nvPr/>
            </p:nvSpPr>
            <p:spPr>
              <a:xfrm>
                <a:off x="297873" y="3827964"/>
                <a:ext cx="3430770" cy="1246495"/>
              </a:xfrm>
              <a:prstGeom prst="borderCallout1">
                <a:avLst>
                  <a:gd name="adj1" fmla="val 39921"/>
                  <a:gd name="adj2" fmla="val 100080"/>
                  <a:gd name="adj3" fmla="val -24211"/>
                  <a:gd name="adj4" fmla="val 119583"/>
                </a:avLst>
              </a:prstGeom>
              <a:blipFill>
                <a:blip r:embed="rId4"/>
                <a:stretch>
                  <a:fillRect l="-288" b="-2190"/>
                </a:stretch>
              </a:blipFill>
              <a:ln>
                <a:headEnd type="none" w="med" len="med"/>
                <a:tailEnd type="arrow"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Line Callout 1 12"/>
              <p:cNvSpPr/>
              <p:nvPr/>
            </p:nvSpPr>
            <p:spPr>
              <a:xfrm>
                <a:off x="5322480" y="3954451"/>
                <a:ext cx="3461301" cy="1015663"/>
              </a:xfrm>
              <a:prstGeom prst="borderCallout1">
                <a:avLst>
                  <a:gd name="adj1" fmla="val 28430"/>
                  <a:gd name="adj2" fmla="val 113"/>
                  <a:gd name="adj3" fmla="val -25301"/>
                  <a:gd name="adj4" fmla="val -12791"/>
                </a:avLst>
              </a:prstGeom>
              <a:ln>
                <a:headEnd type="none" w="med" len="med"/>
                <a:tailEnd type="arrow" w="med" len="med"/>
              </a:ln>
            </p:spPr>
            <p:style>
              <a:lnRef idx="2">
                <a:schemeClr val="dk1"/>
              </a:lnRef>
              <a:fillRef idx="1">
                <a:schemeClr val="lt1"/>
              </a:fillRef>
              <a:effectRef idx="0">
                <a:schemeClr val="dk1"/>
              </a:effectRef>
              <a:fontRef idx="minor">
                <a:schemeClr val="dk1"/>
              </a:fontRef>
            </p:style>
            <p:txBody>
              <a:bodyPr wrap="square">
                <a:spAutoFit/>
              </a:bodyPr>
              <a:lstStyle/>
              <a:p>
                <a:r>
                  <a:rPr lang="en-US" altLang="ko-KR" sz="1500" dirty="0">
                    <a:latin typeface="+mn-lt"/>
                  </a:rPr>
                  <a:t>p-value </a:t>
                </a:r>
                <a14:m>
                  <m:oMath xmlns:m="http://schemas.openxmlformats.org/officeDocument/2006/math">
                    <m:r>
                      <a:rPr lang="en-US" altLang="ko-KR" sz="1500" i="1">
                        <a:latin typeface="Cambria Math" panose="02040503050406030204" pitchFamily="18" charset="0"/>
                        <a:ea typeface="Cambria Math" panose="02040503050406030204" pitchFamily="18" charset="0"/>
                      </a:rPr>
                      <m:t>≤ </m:t>
                    </m:r>
                  </m:oMath>
                </a14:m>
                <a:r>
                  <a:rPr lang="en-US" sz="1500" dirty="0">
                    <a:latin typeface="+mn-lt"/>
                  </a:rPr>
                  <a:t> .05, so the type of repair is statistically </a:t>
                </a:r>
                <a:r>
                  <a:rPr lang="en-US" sz="1500" dirty="0" smtClean="0">
                    <a:latin typeface="+mn-lt"/>
                  </a:rPr>
                  <a:t>significant</a:t>
                </a:r>
              </a:p>
              <a:p>
                <a:r>
                  <a:rPr lang="ko-KR" altLang="en-US" sz="1500" dirty="0" smtClean="0"/>
                  <a:t>수리종류의 </a:t>
                </a:r>
                <a:r>
                  <a:rPr lang="en-US" altLang="ko-KR" sz="1500" dirty="0" smtClean="0"/>
                  <a:t>p</a:t>
                </a:r>
                <a:r>
                  <a:rPr lang="ko-KR" altLang="en-US" sz="1500" dirty="0" smtClean="0"/>
                  <a:t>값이 </a:t>
                </a:r>
                <a:r>
                  <a:rPr lang="en-US" altLang="ko-KR" sz="1500" dirty="0" smtClean="0"/>
                  <a:t>0.05</a:t>
                </a:r>
                <a:r>
                  <a:rPr lang="ko-KR" altLang="en-US" sz="1500" dirty="0" smtClean="0"/>
                  <a:t>보다 작으므로 이 변수는 통계적으로 유의함</a:t>
                </a:r>
                <a:endParaRPr lang="en-US" sz="1500" dirty="0">
                  <a:latin typeface="+mn-lt"/>
                </a:endParaRPr>
              </a:p>
            </p:txBody>
          </p:sp>
        </mc:Choice>
        <mc:Fallback xmlns="">
          <p:sp>
            <p:nvSpPr>
              <p:cNvPr id="13" name="Line Callout 1 12"/>
              <p:cNvSpPr>
                <a:spLocks noRot="1" noChangeAspect="1" noMove="1" noResize="1" noEditPoints="1" noAdjustHandles="1" noChangeArrowheads="1" noChangeShapeType="1" noTextEdit="1"/>
              </p:cNvSpPr>
              <p:nvPr/>
            </p:nvSpPr>
            <p:spPr>
              <a:xfrm>
                <a:off x="5322480" y="3954451"/>
                <a:ext cx="3461301" cy="1015663"/>
              </a:xfrm>
              <a:prstGeom prst="borderCallout1">
                <a:avLst>
                  <a:gd name="adj1" fmla="val 28430"/>
                  <a:gd name="adj2" fmla="val 113"/>
                  <a:gd name="adj3" fmla="val -25301"/>
                  <a:gd name="adj4" fmla="val -12791"/>
                </a:avLst>
              </a:prstGeom>
              <a:blipFill>
                <a:blip r:embed="rId5"/>
                <a:stretch>
                  <a:fillRect b="-3057"/>
                </a:stretch>
              </a:blipFill>
              <a:ln>
                <a:headEnd type="none" w="med" len="med"/>
                <a:tailEnd type="arrow" w="med" len="med"/>
              </a:ln>
            </p:spPr>
            <p:txBody>
              <a:bodyPr/>
              <a:lstStyle/>
              <a:p>
                <a:r>
                  <a:rPr lang="en-US">
                    <a:noFill/>
                  </a:rPr>
                  <a:t> </a:t>
                </a:r>
              </a:p>
            </p:txBody>
          </p:sp>
        </mc:Fallback>
      </mc:AlternateContent>
    </p:spTree>
    <p:extLst>
      <p:ext uri="{BB962C8B-B14F-4D97-AF65-F5344CB8AC3E}">
        <p14:creationId xmlns:p14="http://schemas.microsoft.com/office/powerpoint/2010/main" val="18879828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Test (F</a:t>
            </a:r>
            <a:r>
              <a:rPr lang="ko-KR" altLang="en-US" dirty="0" smtClean="0"/>
              <a:t>검증</a:t>
            </a:r>
            <a:r>
              <a:rPr lang="en-US" altLang="ko-K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a:xfrm>
                <a:off x="1381250" y="1616470"/>
                <a:ext cx="6809700" cy="3371166"/>
              </a:xfrm>
            </p:spPr>
            <p:txBody>
              <a:bodyPr>
                <a:normAutofit fontScale="47500" lnSpcReduction="20000"/>
              </a:bodyPr>
              <a:lstStyle/>
              <a:p>
                <a:endParaRPr lang="en-US" dirty="0" smtClean="0"/>
              </a:p>
              <a:p>
                <a:endParaRPr lang="en-US" dirty="0"/>
              </a:p>
              <a:p>
                <a:endParaRPr lang="en-US" dirty="0" smtClean="0"/>
              </a:p>
              <a:p>
                <a:endParaRPr lang="en-US" sz="3400" dirty="0" smtClean="0"/>
              </a:p>
              <a:p>
                <a:r>
                  <a:rPr lang="en-US" sz="3400" dirty="0" smtClean="0"/>
                  <a:t>For </a:t>
                </a:r>
                <a:r>
                  <a:rPr lang="en-US" sz="3400" dirty="0">
                    <a:sym typeface="Symbol" panose="05050102010706020507" pitchFamily="18" charset="2"/>
                  </a:rPr>
                  <a:t></a:t>
                </a:r>
                <a:r>
                  <a:rPr lang="en-US" sz="3400" dirty="0"/>
                  <a:t> = .05 and </a:t>
                </a:r>
                <a:r>
                  <a:rPr lang="en-US" sz="3400" dirty="0" err="1"/>
                  <a:t>d.f.</a:t>
                </a:r>
                <a:r>
                  <a:rPr lang="en-US" sz="3400" dirty="0"/>
                  <a:t> = 2, </a:t>
                </a:r>
                <a:r>
                  <a:rPr lang="en-US" sz="3400" dirty="0" smtClean="0"/>
                  <a:t>7</a:t>
                </a:r>
                <a:r>
                  <a:rPr lang="en-US" sz="3400" dirty="0"/>
                  <a:t>; F.</a:t>
                </a:r>
                <a:r>
                  <a:rPr lang="en-US" sz="3400" baseline="-25000" dirty="0"/>
                  <a:t>05</a:t>
                </a:r>
                <a:r>
                  <a:rPr lang="en-US" sz="3400" dirty="0"/>
                  <a:t> = </a:t>
                </a:r>
                <a:r>
                  <a:rPr lang="en-US" sz="3400" dirty="0" smtClean="0"/>
                  <a:t>4.74</a:t>
                </a:r>
                <a:endParaRPr lang="en-US" sz="3400" dirty="0"/>
              </a:p>
              <a:p>
                <a:r>
                  <a:rPr lang="en-US" sz="3400" dirty="0"/>
                  <a:t>F = MSR/MSE = 4.5005/.21007 = 21.3570</a:t>
                </a:r>
              </a:p>
              <a:p>
                <a:r>
                  <a:rPr lang="en-US" sz="3400" dirty="0"/>
                  <a:t>p-value </a:t>
                </a:r>
                <a14:m>
                  <m:oMath xmlns:m="http://schemas.openxmlformats.org/officeDocument/2006/math">
                    <m:r>
                      <a:rPr lang="en-US" altLang="ko-KR" sz="3400">
                        <a:latin typeface="Cambria Math" panose="02040503050406030204" pitchFamily="18" charset="0"/>
                      </a:rPr>
                      <m:t>≤</m:t>
                    </m:r>
                  </m:oMath>
                </a14:m>
                <a:r>
                  <a:rPr lang="en-US" sz="3400" dirty="0"/>
                  <a:t> .05 (Also, F = 21.3570 </a:t>
                </a:r>
                <a14:m>
                  <m:oMath xmlns:m="http://schemas.openxmlformats.org/officeDocument/2006/math">
                    <m:r>
                      <a:rPr lang="en-US" sz="3400" dirty="0">
                        <a:latin typeface="Cambria Math" panose="02040503050406030204" pitchFamily="18" charset="0"/>
                      </a:rPr>
                      <m:t>≥</m:t>
                    </m:r>
                  </m:oMath>
                </a14:m>
                <a:r>
                  <a:rPr lang="en-US" sz="3400" dirty="0"/>
                  <a:t> 4.74), so we can reject </a:t>
                </a:r>
                <a:r>
                  <a:rPr lang="en-US" sz="3400" dirty="0" smtClean="0"/>
                  <a:t>H</a:t>
                </a:r>
                <a:r>
                  <a:rPr lang="en-US" sz="3400" baseline="-25000" dirty="0" smtClean="0"/>
                  <a:t>0 </a:t>
                </a:r>
                <a:r>
                  <a:rPr lang="en-US" sz="3400" dirty="0" smtClean="0"/>
                  <a:t>.</a:t>
                </a:r>
                <a:endParaRPr lang="en-US" sz="3400" dirty="0"/>
              </a:p>
              <a:p>
                <a:r>
                  <a:rPr lang="en-US" sz="3400" dirty="0"/>
                  <a:t>If H</a:t>
                </a:r>
                <a:r>
                  <a:rPr lang="en-US" sz="3400" baseline="-25000" dirty="0"/>
                  <a:t>0</a:t>
                </a:r>
                <a:r>
                  <a:rPr lang="en-US" sz="3400" dirty="0"/>
                  <a:t> is rejected, the test gives us sufficient statistical evidence to conclude that one or more of the parameters is not equal to zero and that the overall relationship between repair time and months since last service and type of repair is </a:t>
                </a:r>
                <a:r>
                  <a:rPr lang="en-US" sz="3400" dirty="0" smtClean="0"/>
                  <a:t>significant </a:t>
                </a:r>
                <a:r>
                  <a:rPr lang="en-US" altLang="ko-KR" sz="3400" dirty="0" smtClean="0">
                    <a:latin typeface="맑은 고딕" panose="020B0503020000020004" pitchFamily="34" charset="-127"/>
                    <a:ea typeface="맑은 고딕" panose="020B0503020000020004" pitchFamily="34" charset="-127"/>
                  </a:rPr>
                  <a:t>p</a:t>
                </a:r>
                <a:r>
                  <a:rPr lang="ko-KR" altLang="en-US" sz="3400" dirty="0" smtClean="0">
                    <a:latin typeface="맑은 고딕" panose="020B0503020000020004" pitchFamily="34" charset="-127"/>
                    <a:ea typeface="맑은 고딕" panose="020B0503020000020004" pitchFamily="34" charset="-127"/>
                  </a:rPr>
                  <a:t>값이 </a:t>
                </a:r>
                <a:r>
                  <a:rPr lang="en-US" altLang="ko-KR" sz="3400" dirty="0" smtClean="0">
                    <a:latin typeface="맑은 고딕" panose="020B0503020000020004" pitchFamily="34" charset="-127"/>
                    <a:ea typeface="맑은 고딕" panose="020B0503020000020004" pitchFamily="34" charset="-127"/>
                  </a:rPr>
                  <a:t>0.05</a:t>
                </a:r>
                <a:r>
                  <a:rPr lang="ko-KR" altLang="en-US" sz="3400" dirty="0" smtClean="0">
                    <a:latin typeface="맑은 고딕" panose="020B0503020000020004" pitchFamily="34" charset="-127"/>
                    <a:ea typeface="맑은 고딕" panose="020B0503020000020004" pitchFamily="34" charset="-127"/>
                  </a:rPr>
                  <a:t>보다 작으므로 각 변수에 대한 기울기가 </a:t>
                </a:r>
                <a:r>
                  <a:rPr lang="en-US" altLang="ko-KR" sz="3400" dirty="0" smtClean="0">
                    <a:latin typeface="맑은 고딕" panose="020B0503020000020004" pitchFamily="34" charset="-127"/>
                    <a:ea typeface="맑은 고딕" panose="020B0503020000020004" pitchFamily="34" charset="-127"/>
                  </a:rPr>
                  <a:t>0</a:t>
                </a:r>
                <a:r>
                  <a:rPr lang="ko-KR" altLang="en-US" sz="3400" dirty="0" smtClean="0">
                    <a:latin typeface="맑은 고딕" panose="020B0503020000020004" pitchFamily="34" charset="-127"/>
                    <a:ea typeface="맑은 고딕" panose="020B0503020000020004" pitchFamily="34" charset="-127"/>
                  </a:rPr>
                  <a:t>이라는 귀무가설이 거절됨</a:t>
                </a:r>
                <a:r>
                  <a:rPr lang="en-US" altLang="ko-KR" sz="3400" dirty="0" smtClean="0">
                    <a:latin typeface="맑은 고딕" panose="020B0503020000020004" pitchFamily="34" charset="-127"/>
                    <a:ea typeface="맑은 고딕" panose="020B0503020000020004" pitchFamily="34" charset="-127"/>
                  </a:rPr>
                  <a:t>. </a:t>
                </a:r>
                <a:r>
                  <a:rPr lang="ko-KR" altLang="en-US" sz="3400" dirty="0" smtClean="0">
                    <a:latin typeface="맑은 고딕" panose="020B0503020000020004" pitchFamily="34" charset="-127"/>
                    <a:ea typeface="맑은 고딕" panose="020B0503020000020004" pitchFamily="34" charset="-127"/>
                  </a:rPr>
                  <a:t>각 변수의 기울기가 </a:t>
                </a:r>
                <a:r>
                  <a:rPr lang="en-US" altLang="ko-KR" sz="3400" dirty="0" smtClean="0">
                    <a:latin typeface="맑은 고딕" panose="020B0503020000020004" pitchFamily="34" charset="-127"/>
                    <a:ea typeface="맑은 고딕" panose="020B0503020000020004" pitchFamily="34" charset="-127"/>
                  </a:rPr>
                  <a:t>0</a:t>
                </a:r>
                <a:r>
                  <a:rPr lang="ko-KR" altLang="en-US" sz="3400" dirty="0" smtClean="0">
                    <a:latin typeface="맑은 고딕" panose="020B0503020000020004" pitchFamily="34" charset="-127"/>
                    <a:ea typeface="맑은 고딕" panose="020B0503020000020004" pitchFamily="34" charset="-127"/>
                  </a:rPr>
                  <a:t>이 아니라는 얘기는 전체모델이 통계적으로 의미가 있는 모델이라는 의미</a:t>
                </a:r>
                <a:r>
                  <a:rPr lang="en-US" sz="3400"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xfrm>
                <a:off x="1381250" y="1616470"/>
                <a:ext cx="6809700" cy="3371166"/>
              </a:xfrm>
              <a:blipFill>
                <a:blip r:embed="rId2"/>
                <a:stretch>
                  <a:fillRect l="-179"/>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44</a:t>
            </a:fld>
            <a:endParaRPr lang="en-US" dirty="0"/>
          </a:p>
        </p:txBody>
      </p:sp>
      <p:sp>
        <p:nvSpPr>
          <p:cNvPr id="5" name="Rectangle 4"/>
          <p:cNvSpPr/>
          <p:nvPr/>
        </p:nvSpPr>
        <p:spPr>
          <a:xfrm>
            <a:off x="2040828" y="1914778"/>
            <a:ext cx="5329325" cy="553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l"/>
            <a:r>
              <a:rPr lang="en-US" sz="1500" dirty="0"/>
              <a:t>H</a:t>
            </a:r>
            <a:r>
              <a:rPr lang="en-US" sz="1500" baseline="-25000" dirty="0"/>
              <a:t>0</a:t>
            </a:r>
            <a:r>
              <a:rPr lang="en-US" sz="1500" dirty="0"/>
              <a:t>:  </a:t>
            </a:r>
            <a:r>
              <a:rPr lang="el-GR" sz="1500" dirty="0"/>
              <a:t>β</a:t>
            </a:r>
            <a:r>
              <a:rPr lang="en-US" sz="1500" baseline="-25000" dirty="0"/>
              <a:t>1</a:t>
            </a:r>
            <a:r>
              <a:rPr lang="en-US" sz="1500" dirty="0"/>
              <a:t> = </a:t>
            </a:r>
            <a:r>
              <a:rPr lang="el-GR" sz="1500" dirty="0"/>
              <a:t>β</a:t>
            </a:r>
            <a:r>
              <a:rPr lang="en-US" sz="1500" baseline="-25000" dirty="0"/>
              <a:t>2</a:t>
            </a:r>
            <a:r>
              <a:rPr lang="en-US" sz="1500" dirty="0"/>
              <a:t> = . . . = </a:t>
            </a:r>
            <a:r>
              <a:rPr lang="el-GR" sz="1500" dirty="0"/>
              <a:t>β</a:t>
            </a:r>
            <a:r>
              <a:rPr lang="en-US" sz="1500" baseline="-25000" dirty="0"/>
              <a:t>p</a:t>
            </a:r>
            <a:r>
              <a:rPr lang="en-US" sz="1500" dirty="0"/>
              <a:t>  = 0</a:t>
            </a:r>
          </a:p>
          <a:p>
            <a:pPr algn="l"/>
            <a:r>
              <a:rPr lang="en-US" sz="1500" dirty="0"/>
              <a:t>H</a:t>
            </a:r>
            <a:r>
              <a:rPr lang="en-US" sz="1500" baseline="-25000" dirty="0"/>
              <a:t>a</a:t>
            </a:r>
            <a:r>
              <a:rPr lang="en-US" sz="1500" dirty="0"/>
              <a:t>:  One or more of the parameters is not equal to zero.</a:t>
            </a:r>
          </a:p>
        </p:txBody>
      </p:sp>
    </p:spTree>
    <p:extLst>
      <p:ext uri="{BB962C8B-B14F-4D97-AF65-F5344CB8AC3E}">
        <p14:creationId xmlns:p14="http://schemas.microsoft.com/office/powerpoint/2010/main" val="33305507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Test (T </a:t>
            </a:r>
            <a:r>
              <a:rPr lang="ko-KR" altLang="en-US" dirty="0" smtClean="0"/>
              <a:t>검증</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45</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1069904" y="1636763"/>
                <a:ext cx="7473323" cy="3113088"/>
              </a:xfrm>
            </p:spPr>
            <p:txBody>
              <a:bodyPr>
                <a:noAutofit/>
              </a:bodyPr>
              <a:lstStyle/>
              <a:p>
                <a:endParaRPr lang="en-US" sz="700" dirty="0" smtClean="0"/>
              </a:p>
              <a:p>
                <a:endParaRPr lang="en-US" sz="700" dirty="0"/>
              </a:p>
              <a:p>
                <a:endParaRPr lang="en-US" sz="700" dirty="0" smtClean="0"/>
              </a:p>
              <a:p>
                <a:endParaRPr lang="en-US" sz="700" dirty="0" smtClean="0"/>
              </a:p>
              <a:p>
                <a:endParaRPr lang="en-US" sz="700" dirty="0"/>
              </a:p>
              <a:p>
                <a:r>
                  <a:rPr lang="en-US" sz="1600" dirty="0"/>
                  <a:t>For </a:t>
                </a:r>
                <a:r>
                  <a:rPr lang="en-US" sz="1600" dirty="0">
                    <a:sym typeface="Symbol" panose="05050102010706020507" pitchFamily="18" charset="2"/>
                  </a:rPr>
                  <a:t></a:t>
                </a:r>
                <a:r>
                  <a:rPr lang="en-US" sz="1600" dirty="0"/>
                  <a:t> = .05 and </a:t>
                </a:r>
                <a:r>
                  <a:rPr lang="en-US" sz="1600" dirty="0" err="1"/>
                  <a:t>d.f.</a:t>
                </a:r>
                <a:r>
                  <a:rPr lang="en-US" sz="1600" dirty="0"/>
                  <a:t> = 7; t.</a:t>
                </a:r>
                <a:r>
                  <a:rPr lang="en-US" sz="1600" baseline="-25000" dirty="0"/>
                  <a:t>025</a:t>
                </a:r>
                <a:r>
                  <a:rPr lang="en-US" sz="1600" dirty="0"/>
                  <a:t> = 2.365</a:t>
                </a:r>
              </a:p>
              <a:p>
                <a:r>
                  <a:rPr lang="en-US" sz="1600" dirty="0"/>
                  <a:t>Months since last service: t = </a:t>
                </a:r>
                <a14:m>
                  <m:oMath xmlns:m="http://schemas.openxmlformats.org/officeDocument/2006/math">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𝑖</m:t>
                            </m:r>
                          </m:sub>
                        </m:sSub>
                      </m:num>
                      <m:den>
                        <m:sSub>
                          <m:sSubPr>
                            <m:ctrlPr>
                              <a:rPr lang="en-US" sz="1600" i="1">
                                <a:latin typeface="Cambria Math" panose="02040503050406030204" pitchFamily="18" charset="0"/>
                              </a:rPr>
                            </m:ctrlPr>
                          </m:sSubPr>
                          <m:e>
                            <m:r>
                              <a:rPr lang="en-US" sz="1600" i="1">
                                <a:latin typeface="Cambria Math"/>
                              </a:rPr>
                              <m:t>𝑠</m:t>
                            </m:r>
                          </m:e>
                          <m:sub>
                            <m:sSub>
                              <m:sSubPr>
                                <m:ctrlPr>
                                  <a:rPr lang="en-US" sz="1600" i="1">
                                    <a:latin typeface="Cambria Math" panose="02040503050406030204" pitchFamily="18" charset="0"/>
                                  </a:rPr>
                                </m:ctrlPr>
                              </m:sSubPr>
                              <m:e>
                                <m:r>
                                  <a:rPr lang="en-US" sz="1600" i="1">
                                    <a:latin typeface="Cambria Math"/>
                                  </a:rPr>
                                  <m:t>𝑏</m:t>
                                </m:r>
                              </m:e>
                              <m:sub>
                                <m:r>
                                  <a:rPr lang="en-US" sz="1600" i="1">
                                    <a:latin typeface="Cambria Math"/>
                                  </a:rPr>
                                  <m:t>𝑖</m:t>
                                </m:r>
                              </m:sub>
                            </m:sSub>
                          </m:sub>
                        </m:sSub>
                      </m:den>
                    </m:f>
                  </m:oMath>
                </a14:m>
                <a:r>
                  <a:rPr lang="en-US" sz="1600" dirty="0"/>
                  <a:t> = .3876/.0626 = 6.1954	</a:t>
                </a:r>
              </a:p>
              <a:p>
                <a:r>
                  <a:rPr lang="en-US" sz="1600" i="1" dirty="0"/>
                  <a:t>p</a:t>
                </a:r>
                <a:r>
                  <a:rPr lang="en-US" sz="1600" dirty="0"/>
                  <a:t>-value </a:t>
                </a:r>
                <a14:m>
                  <m:oMath xmlns:m="http://schemas.openxmlformats.org/officeDocument/2006/math">
                    <m:r>
                      <a:rPr lang="en-US" altLang="ko-KR" sz="1600" i="1">
                        <a:latin typeface="Cambria Math" panose="02040503050406030204" pitchFamily="18" charset="0"/>
                        <a:ea typeface="Cambria Math" panose="02040503050406030204" pitchFamily="18" charset="0"/>
                      </a:rPr>
                      <m:t>≤</m:t>
                    </m:r>
                  </m:oMath>
                </a14:m>
                <a:r>
                  <a:rPr lang="en-US" sz="1600" dirty="0"/>
                  <a:t> .05 (Also, t = 6.1954 &gt;= 2.365), so we can reject H</a:t>
                </a:r>
                <a:r>
                  <a:rPr lang="en-US" sz="1600" baseline="-25000" dirty="0"/>
                  <a:t>0</a:t>
                </a:r>
                <a:r>
                  <a:rPr lang="en-US" sz="1600" dirty="0"/>
                  <a:t>. </a:t>
                </a:r>
              </a:p>
              <a:p>
                <a:r>
                  <a:rPr lang="en-US" sz="1600" dirty="0"/>
                  <a:t>If H</a:t>
                </a:r>
                <a:r>
                  <a:rPr lang="en-US" sz="1600" baseline="-25000" dirty="0"/>
                  <a:t>0</a:t>
                </a:r>
                <a:r>
                  <a:rPr lang="en-US" sz="1600" dirty="0"/>
                  <a:t> is rejected, the test gives us sufficient statistical evidence to conclude that the parameter is not equal to zero and that the relationship between repair time and months since last service is </a:t>
                </a:r>
                <a:r>
                  <a:rPr lang="en-US" sz="1600" dirty="0" smtClean="0"/>
                  <a:t>significant </a:t>
                </a:r>
                <a:r>
                  <a:rPr lang="en-US" sz="1600" dirty="0" smtClean="0">
                    <a:latin typeface="맑은 고딕" panose="020B0503020000020004" pitchFamily="34" charset="-127"/>
                    <a:ea typeface="맑은 고딕" panose="020B0503020000020004" pitchFamily="34" charset="-127"/>
                  </a:rPr>
                  <a:t>p</a:t>
                </a:r>
                <a:r>
                  <a:rPr lang="ko-KR" altLang="en-US" sz="1600" dirty="0" smtClean="0">
                    <a:latin typeface="맑은 고딕" panose="020B0503020000020004" pitchFamily="34" charset="-127"/>
                    <a:ea typeface="맑은 고딕" panose="020B0503020000020004" pitchFamily="34" charset="-127"/>
                  </a:rPr>
                  <a:t>값이 </a:t>
                </a:r>
                <a:r>
                  <a:rPr lang="en-US" altLang="ko-KR" sz="1600" dirty="0" smtClean="0">
                    <a:latin typeface="맑은 고딕" panose="020B0503020000020004" pitchFamily="34" charset="-127"/>
                    <a:ea typeface="맑은 고딕" panose="020B0503020000020004" pitchFamily="34" charset="-127"/>
                  </a:rPr>
                  <a:t>0</a:t>
                </a:r>
                <a:r>
                  <a:rPr lang="en-US" sz="1600" dirty="0" smtClean="0">
                    <a:latin typeface="맑은 고딕" panose="020B0503020000020004" pitchFamily="34" charset="-127"/>
                    <a:ea typeface="맑은 고딕" panose="020B0503020000020004" pitchFamily="34" charset="-127"/>
                  </a:rPr>
                  <a:t>.05</a:t>
                </a:r>
                <a:r>
                  <a:rPr lang="ko-KR" altLang="en-US" sz="1600" dirty="0" smtClean="0">
                    <a:latin typeface="맑은 고딕" panose="020B0503020000020004" pitchFamily="34" charset="-127"/>
                    <a:ea typeface="맑은 고딕" panose="020B0503020000020004" pitchFamily="34" charset="-127"/>
                  </a:rPr>
                  <a:t>보다 작으므로 그 변수의 기울기가 </a:t>
                </a:r>
                <a:r>
                  <a:rPr lang="en-US" altLang="ko-KR" sz="1600" dirty="0" smtClean="0">
                    <a:latin typeface="맑은 고딕" panose="020B0503020000020004" pitchFamily="34" charset="-127"/>
                    <a:ea typeface="맑은 고딕" panose="020B0503020000020004" pitchFamily="34" charset="-127"/>
                  </a:rPr>
                  <a:t>0</a:t>
                </a:r>
                <a:r>
                  <a:rPr lang="ko-KR" altLang="en-US" sz="1600" dirty="0" smtClean="0">
                    <a:latin typeface="맑은 고딕" panose="020B0503020000020004" pitchFamily="34" charset="-127"/>
                    <a:ea typeface="맑은 고딕" panose="020B0503020000020004" pitchFamily="34" charset="-127"/>
                  </a:rPr>
                  <a:t>이라는 귀무가설이 거절됨</a:t>
                </a:r>
                <a:r>
                  <a:rPr lang="en-US" altLang="ko-KR" sz="1600" dirty="0" smtClean="0">
                    <a:latin typeface="맑은 고딕" panose="020B0503020000020004" pitchFamily="34" charset="-127"/>
                    <a:ea typeface="맑은 고딕" panose="020B0503020000020004" pitchFamily="34" charset="-127"/>
                  </a:rPr>
                  <a:t>. </a:t>
                </a:r>
                <a:r>
                  <a:rPr lang="ko-KR" altLang="en-US" sz="1600" dirty="0" smtClean="0">
                    <a:latin typeface="맑은 고딕" panose="020B0503020000020004" pitchFamily="34" charset="-127"/>
                    <a:ea typeface="맑은 고딕" panose="020B0503020000020004" pitchFamily="34" charset="-127"/>
                  </a:rPr>
                  <a:t>다시말해 그 변수는 통계적으로 유의하다는 의미임</a:t>
                </a:r>
                <a:r>
                  <a:rPr lang="en-US" altLang="ko-KR" sz="1600" dirty="0" smtClean="0">
                    <a:latin typeface="맑은 고딕" panose="020B0503020000020004" pitchFamily="34" charset="-127"/>
                    <a:ea typeface="맑은 고딕" panose="020B0503020000020004" pitchFamily="34" charset="-127"/>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1069904" y="1636763"/>
                <a:ext cx="7473323" cy="3113088"/>
              </a:xfrm>
              <a:blipFill>
                <a:blip r:embed="rId3"/>
                <a:stretch>
                  <a:fillRect l="-163" b="-14286"/>
                </a:stretch>
              </a:blipFill>
            </p:spPr>
            <p:txBody>
              <a:bodyPr/>
              <a:lstStyle/>
              <a:p>
                <a:r>
                  <a:rPr lang="en-US">
                    <a:noFill/>
                  </a:rPr>
                  <a:t> </a:t>
                </a:r>
              </a:p>
            </p:txBody>
          </p:sp>
        </mc:Fallback>
      </mc:AlternateContent>
      <p:sp>
        <p:nvSpPr>
          <p:cNvPr id="5" name="Rectangle 4"/>
          <p:cNvSpPr/>
          <p:nvPr/>
        </p:nvSpPr>
        <p:spPr>
          <a:xfrm>
            <a:off x="1902034" y="1891702"/>
            <a:ext cx="160044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800" i="1" dirty="0"/>
              <a:t>H</a:t>
            </a:r>
            <a:r>
              <a:rPr lang="en-US" sz="1800" baseline="-25000" dirty="0"/>
              <a:t>0</a:t>
            </a:r>
            <a:r>
              <a:rPr lang="en-US" sz="1800" dirty="0"/>
              <a:t>: </a:t>
            </a:r>
            <a:r>
              <a:rPr lang="en-US" sz="1800" i="1" dirty="0">
                <a:latin typeface="Symbol" panose="05050102010706020507" pitchFamily="18" charset="2"/>
              </a:rPr>
              <a:t>b</a:t>
            </a:r>
            <a:r>
              <a:rPr lang="en-US" sz="1800" baseline="-25000" dirty="0"/>
              <a:t>i</a:t>
            </a:r>
            <a:r>
              <a:rPr lang="en-US" sz="1800" dirty="0"/>
              <a:t> = 0</a:t>
            </a:r>
            <a:br>
              <a:rPr lang="en-US" sz="1800" dirty="0"/>
            </a:br>
            <a:r>
              <a:rPr lang="en-US" sz="1800" i="1" dirty="0"/>
              <a:t>H</a:t>
            </a:r>
            <a:r>
              <a:rPr lang="en-US" sz="1800" baseline="-25000" dirty="0"/>
              <a:t>a</a:t>
            </a:r>
            <a:r>
              <a:rPr lang="en-US" sz="1800" dirty="0"/>
              <a:t>: </a:t>
            </a:r>
            <a:r>
              <a:rPr lang="en-US" sz="1800" i="1" dirty="0">
                <a:latin typeface="Symbol" panose="05050102010706020507" pitchFamily="18" charset="2"/>
              </a:rPr>
              <a:t>b</a:t>
            </a:r>
            <a:r>
              <a:rPr lang="en-US" sz="1800" baseline="-25000" dirty="0"/>
              <a:t>i</a:t>
            </a:r>
            <a:r>
              <a:rPr lang="en-US" sz="1800" dirty="0"/>
              <a:t> ≠ 0</a:t>
            </a:r>
          </a:p>
        </p:txBody>
      </p:sp>
    </p:spTree>
    <p:extLst>
      <p:ext uri="{BB962C8B-B14F-4D97-AF65-F5344CB8AC3E}">
        <p14:creationId xmlns:p14="http://schemas.microsoft.com/office/powerpoint/2010/main" val="23463678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ChangeArrowheads="1"/>
          </p:cNvSpPr>
          <p:nvPr/>
        </p:nvSpPr>
        <p:spPr bwMode="auto">
          <a:xfrm>
            <a:off x="5123497" y="3051687"/>
            <a:ext cx="3443288" cy="1943100"/>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endParaRPr lang="en-US" sz="1050"/>
          </a:p>
        </p:txBody>
      </p:sp>
      <p:sp>
        <p:nvSpPr>
          <p:cNvPr id="3" name="Title 2"/>
          <p:cNvSpPr>
            <a:spLocks noGrp="1"/>
          </p:cNvSpPr>
          <p:nvPr>
            <p:ph type="title"/>
          </p:nvPr>
        </p:nvSpPr>
        <p:spPr/>
        <p:txBody>
          <a:bodyPr/>
          <a:lstStyle/>
          <a:p>
            <a:r>
              <a:rPr lang="en-US" dirty="0" smtClean="0"/>
              <a:t>Complex Categorical Variables (</a:t>
            </a:r>
            <a:r>
              <a:rPr lang="ko-KR" altLang="en-US" dirty="0" smtClean="0"/>
              <a:t>복잡한 범주형 변수</a:t>
            </a:r>
            <a:r>
              <a:rPr lang="en-US" altLang="ko-KR" dirty="0" smtClean="0"/>
              <a:t>)</a:t>
            </a:r>
            <a:endParaRPr lang="en-US" dirty="0"/>
          </a:p>
        </p:txBody>
      </p:sp>
      <p:sp>
        <p:nvSpPr>
          <p:cNvPr id="2" name="Slide Number Placeholder 1"/>
          <p:cNvSpPr>
            <a:spLocks noGrp="1"/>
          </p:cNvSpPr>
          <p:nvPr>
            <p:ph type="sldNum" idx="12"/>
          </p:nvPr>
        </p:nvSpPr>
        <p:spPr>
          <a:xfrm>
            <a:off x="9257602" y="4797987"/>
            <a:ext cx="548700" cy="393600"/>
          </a:xfrm>
        </p:spPr>
        <p:txBody>
          <a:bodyPr/>
          <a:lstStyle/>
          <a:p>
            <a:fld id="{D57F1E4F-1CFF-5643-939E-217C01CDF565}" type="slidenum">
              <a:rPr lang="en-US" smtClean="0"/>
              <a:pPr/>
              <a:t>46</a:t>
            </a:fld>
            <a:endParaRPr lang="en-US" dirty="0"/>
          </a:p>
        </p:txBody>
      </p:sp>
      <p:sp>
        <p:nvSpPr>
          <p:cNvPr id="4" name="Content Placeholder 3"/>
          <p:cNvSpPr>
            <a:spLocks noGrp="1"/>
          </p:cNvSpPr>
          <p:nvPr>
            <p:ph sz="half" idx="4294967295"/>
          </p:nvPr>
        </p:nvSpPr>
        <p:spPr>
          <a:xfrm>
            <a:off x="367145" y="1866900"/>
            <a:ext cx="4190567" cy="2647950"/>
          </a:xfrm>
        </p:spPr>
        <p:txBody>
          <a:bodyPr>
            <a:noAutofit/>
          </a:bodyPr>
          <a:lstStyle/>
          <a:p>
            <a:r>
              <a:rPr lang="en-US" sz="1600" dirty="0" smtClean="0"/>
              <a:t>If a categorical variable has k levels, k - 1 dummy variables are required, with each dummy variable  being coded as 0 or 1 </a:t>
            </a:r>
            <a:r>
              <a:rPr lang="ko-KR" altLang="en-US" sz="1600" dirty="0" smtClean="0">
                <a:latin typeface="맑은 고딕" panose="020B0503020000020004" pitchFamily="34" charset="-127"/>
                <a:ea typeface="맑은 고딕" panose="020B0503020000020004" pitchFamily="34" charset="-127"/>
              </a:rPr>
              <a:t>범주보다 한개적은 더미변수가 사용될수있음</a:t>
            </a:r>
            <a:r>
              <a:rPr lang="en-US" sz="1600" dirty="0" smtClean="0"/>
              <a:t>.</a:t>
            </a:r>
          </a:p>
          <a:p>
            <a:r>
              <a:rPr lang="en-US" sz="1600" dirty="0" smtClean="0"/>
              <a:t>A variable with levels A, B, and C could be represented by x</a:t>
            </a:r>
            <a:r>
              <a:rPr lang="en-US" sz="1600" baseline="-25000" dirty="0" smtClean="0"/>
              <a:t>1</a:t>
            </a:r>
            <a:r>
              <a:rPr lang="en-US" sz="1600" dirty="0" smtClean="0"/>
              <a:t> and x</a:t>
            </a:r>
            <a:r>
              <a:rPr lang="en-US" sz="1600" baseline="-25000" dirty="0" smtClean="0"/>
              <a:t>2</a:t>
            </a:r>
            <a:r>
              <a:rPr lang="en-US" sz="1600" dirty="0" smtClean="0"/>
              <a:t> values of (0, 0) for A, (1, 0) for B, and (0,1) for C </a:t>
            </a:r>
            <a:r>
              <a:rPr lang="ko-KR" altLang="en-US" sz="1600" dirty="0" smtClean="0">
                <a:latin typeface="맑은 고딕" panose="020B0503020000020004" pitchFamily="34" charset="-127"/>
                <a:ea typeface="맑은 고딕" panose="020B0503020000020004" pitchFamily="34" charset="-127"/>
              </a:rPr>
              <a:t>범주가 </a:t>
            </a:r>
            <a:r>
              <a:rPr lang="en-US" altLang="ko-KR" sz="1600" dirty="0" smtClean="0">
                <a:latin typeface="맑은 고딕" panose="020B0503020000020004" pitchFamily="34" charset="-127"/>
                <a:ea typeface="맑은 고딕" panose="020B0503020000020004" pitchFamily="34" charset="-127"/>
              </a:rPr>
              <a:t>A,B,C</a:t>
            </a:r>
            <a:r>
              <a:rPr lang="ko-KR" altLang="en-US" sz="1600" dirty="0" smtClean="0">
                <a:latin typeface="맑은 고딕" panose="020B0503020000020004" pitchFamily="34" charset="-127"/>
                <a:ea typeface="맑은 고딕" panose="020B0503020000020004" pitchFamily="34" charset="-127"/>
              </a:rPr>
              <a:t>이면 </a:t>
            </a:r>
            <a:r>
              <a:rPr lang="en-US" altLang="ko-KR" sz="1600" dirty="0" smtClean="0">
                <a:latin typeface="맑은 고딕" panose="020B0503020000020004" pitchFamily="34" charset="-127"/>
                <a:ea typeface="맑은 고딕" panose="020B0503020000020004" pitchFamily="34" charset="-127"/>
              </a:rPr>
              <a:t>2</a:t>
            </a:r>
            <a:r>
              <a:rPr lang="ko-KR" altLang="en-US" sz="1600" dirty="0" smtClean="0">
                <a:latin typeface="맑은 고딕" panose="020B0503020000020004" pitchFamily="34" charset="-127"/>
                <a:ea typeface="맑은 고딕" panose="020B0503020000020004" pitchFamily="34" charset="-127"/>
              </a:rPr>
              <a:t>개의 더미변수를 사용해서 </a:t>
            </a:r>
            <a:r>
              <a:rPr lang="en-US" altLang="ko-KR" sz="1600" dirty="0" smtClean="0">
                <a:latin typeface="맑은 고딕" panose="020B0503020000020004" pitchFamily="34" charset="-127"/>
                <a:ea typeface="맑은 고딕" panose="020B0503020000020004" pitchFamily="34" charset="-127"/>
              </a:rPr>
              <a:t>A</a:t>
            </a:r>
            <a:r>
              <a:rPr lang="ko-KR" altLang="en-US" sz="1600" dirty="0" smtClean="0">
                <a:latin typeface="맑은 고딕" panose="020B0503020000020004" pitchFamily="34" charset="-127"/>
                <a:ea typeface="맑은 고딕" panose="020B0503020000020004" pitchFamily="34" charset="-127"/>
              </a:rPr>
              <a:t>는 </a:t>
            </a:r>
            <a:r>
              <a:rPr lang="en-US" altLang="ko-KR" sz="1600" dirty="0" smtClean="0">
                <a:latin typeface="맑은 고딕" panose="020B0503020000020004" pitchFamily="34" charset="-127"/>
                <a:ea typeface="맑은 고딕" panose="020B0503020000020004" pitchFamily="34" charset="-127"/>
              </a:rPr>
              <a:t>00</a:t>
            </a:r>
            <a:r>
              <a:rPr lang="ko-KR" altLang="en-US" sz="1600" dirty="0" smtClean="0">
                <a:latin typeface="맑은 고딕" panose="020B0503020000020004" pitchFamily="34" charset="-127"/>
                <a:ea typeface="맑은 고딕" panose="020B0503020000020004" pitchFamily="34" charset="-127"/>
              </a:rPr>
              <a:t>으로</a:t>
            </a:r>
            <a:r>
              <a:rPr lang="en-US" altLang="ko-KR" sz="1600" dirty="0" smtClean="0">
                <a:latin typeface="맑은 고딕" panose="020B0503020000020004" pitchFamily="34" charset="-127"/>
                <a:ea typeface="맑은 고딕" panose="020B0503020000020004" pitchFamily="34" charset="-127"/>
              </a:rPr>
              <a:t>, B</a:t>
            </a:r>
            <a:r>
              <a:rPr lang="ko-KR" altLang="en-US" sz="1600" dirty="0" smtClean="0">
                <a:latin typeface="맑은 고딕" panose="020B0503020000020004" pitchFamily="34" charset="-127"/>
                <a:ea typeface="맑은 고딕" panose="020B0503020000020004" pitchFamily="34" charset="-127"/>
              </a:rPr>
              <a:t>는 </a:t>
            </a:r>
            <a:r>
              <a:rPr lang="en-US" altLang="ko-KR" sz="1600" dirty="0" smtClean="0">
                <a:latin typeface="맑은 고딕" panose="020B0503020000020004" pitchFamily="34" charset="-127"/>
                <a:ea typeface="맑은 고딕" panose="020B0503020000020004" pitchFamily="34" charset="-127"/>
              </a:rPr>
              <a:t>10</a:t>
            </a:r>
            <a:r>
              <a:rPr lang="ko-KR" altLang="en-US" sz="1600" dirty="0" smtClean="0">
                <a:latin typeface="맑은 고딕" panose="020B0503020000020004" pitchFamily="34" charset="-127"/>
                <a:ea typeface="맑은 고딕" panose="020B0503020000020004" pitchFamily="34" charset="-127"/>
              </a:rPr>
              <a:t>으로</a:t>
            </a:r>
            <a:r>
              <a:rPr lang="en-US" altLang="ko-KR" sz="1600" dirty="0" smtClean="0">
                <a:latin typeface="맑은 고딕" panose="020B0503020000020004" pitchFamily="34" charset="-127"/>
                <a:ea typeface="맑은 고딕" panose="020B0503020000020004" pitchFamily="34" charset="-127"/>
              </a:rPr>
              <a:t>, C</a:t>
            </a:r>
            <a:r>
              <a:rPr lang="ko-KR" altLang="en-US" sz="1600" dirty="0" smtClean="0">
                <a:latin typeface="맑은 고딕" panose="020B0503020000020004" pitchFamily="34" charset="-127"/>
                <a:ea typeface="맑은 고딕" panose="020B0503020000020004" pitchFamily="34" charset="-127"/>
              </a:rPr>
              <a:t>는 </a:t>
            </a:r>
            <a:r>
              <a:rPr lang="en-US" altLang="ko-KR" sz="1600" dirty="0" smtClean="0">
                <a:latin typeface="맑은 고딕" panose="020B0503020000020004" pitchFamily="34" charset="-127"/>
                <a:ea typeface="맑은 고딕" panose="020B0503020000020004" pitchFamily="34" charset="-127"/>
              </a:rPr>
              <a:t>01</a:t>
            </a:r>
            <a:r>
              <a:rPr lang="ko-KR" altLang="en-US" sz="1600" dirty="0" smtClean="0">
                <a:latin typeface="맑은 고딕" panose="020B0503020000020004" pitchFamily="34" charset="-127"/>
                <a:ea typeface="맑은 고딕" panose="020B0503020000020004" pitchFamily="34" charset="-127"/>
              </a:rPr>
              <a:t>로 나타낼수 있음</a:t>
            </a:r>
            <a:endParaRPr lang="en-US" sz="1600" dirty="0" smtClean="0"/>
          </a:p>
          <a:p>
            <a:endParaRPr lang="en-US" sz="1600" dirty="0" smtClean="0"/>
          </a:p>
          <a:p>
            <a:pPr lvl="8"/>
            <a:endParaRPr lang="en-US" sz="1200" dirty="0"/>
          </a:p>
        </p:txBody>
      </p:sp>
      <p:sp>
        <p:nvSpPr>
          <p:cNvPr id="8" name="Content Placeholder 7"/>
          <p:cNvSpPr>
            <a:spLocks noGrp="1"/>
          </p:cNvSpPr>
          <p:nvPr>
            <p:ph sz="half" idx="4294967295"/>
          </p:nvPr>
        </p:nvSpPr>
        <p:spPr>
          <a:xfrm>
            <a:off x="4738688" y="1849437"/>
            <a:ext cx="3910012" cy="2665413"/>
          </a:xfrm>
        </p:spPr>
        <p:txBody>
          <a:bodyPr>
            <a:normAutofit/>
          </a:bodyPr>
          <a:lstStyle/>
          <a:p>
            <a:r>
              <a:rPr lang="en-US" sz="1600" dirty="0"/>
              <a:t>For example, a variable indicating level of education could be represented by x</a:t>
            </a:r>
            <a:r>
              <a:rPr lang="en-US" sz="1600" baseline="-25000" dirty="0"/>
              <a:t>1</a:t>
            </a:r>
            <a:r>
              <a:rPr lang="en-US" sz="1600" dirty="0"/>
              <a:t> and x</a:t>
            </a:r>
            <a:r>
              <a:rPr lang="en-US" sz="1600" baseline="-25000" dirty="0"/>
              <a:t>2</a:t>
            </a:r>
            <a:r>
              <a:rPr lang="en-US" sz="1600" dirty="0"/>
              <a:t> values as follows:</a:t>
            </a:r>
          </a:p>
          <a:p>
            <a:endParaRPr lang="en-US" sz="1600" dirty="0"/>
          </a:p>
        </p:txBody>
      </p:sp>
      <p:sp>
        <p:nvSpPr>
          <p:cNvPr id="168962" name="Rectangle 2"/>
          <p:cNvSpPr>
            <a:spLocks noChangeArrowheads="1"/>
          </p:cNvSpPr>
          <p:nvPr/>
        </p:nvSpPr>
        <p:spPr bwMode="auto">
          <a:xfrm>
            <a:off x="1653779" y="89297"/>
            <a:ext cx="5829300" cy="50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17" name="Rectangle 201"/>
          <p:cNvSpPr>
            <a:spLocks noChangeArrowheads="1"/>
          </p:cNvSpPr>
          <p:nvPr/>
        </p:nvSpPr>
        <p:spPr bwMode="auto">
          <a:xfrm>
            <a:off x="5337810" y="3057948"/>
            <a:ext cx="3414713"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90000"/>
              </a:lnSpc>
              <a:spcBef>
                <a:spcPct val="20000"/>
              </a:spcBef>
              <a:buClr>
                <a:srgbClr val="66FFFF"/>
              </a:buClr>
              <a:buSzPct val="75000"/>
              <a:buFont typeface="Monotype Sorts" pitchFamily="2" charset="2"/>
              <a:buNone/>
            </a:pPr>
            <a:r>
              <a:rPr lang="en-US" sz="1800" dirty="0">
                <a:latin typeface="+mn-lt"/>
              </a:rPr>
              <a:t>Highest</a:t>
            </a:r>
          </a:p>
          <a:p>
            <a:pPr algn="l">
              <a:lnSpc>
                <a:spcPct val="90000"/>
              </a:lnSpc>
              <a:spcBef>
                <a:spcPct val="20000"/>
              </a:spcBef>
              <a:buClr>
                <a:srgbClr val="66FFFF"/>
              </a:buClr>
              <a:buSzPct val="75000"/>
              <a:buFont typeface="Monotype Sorts" pitchFamily="2" charset="2"/>
              <a:buNone/>
            </a:pPr>
            <a:r>
              <a:rPr lang="en-US" sz="1800" dirty="0">
                <a:latin typeface="+mn-lt"/>
              </a:rPr>
              <a:t>Degree	           </a:t>
            </a:r>
            <a:r>
              <a:rPr lang="en-US" sz="1800" i="1" dirty="0">
                <a:latin typeface="+mn-lt"/>
              </a:rPr>
              <a:t>x</a:t>
            </a:r>
            <a:r>
              <a:rPr lang="en-US" sz="1800" baseline="-25000" dirty="0">
                <a:latin typeface="+mn-lt"/>
              </a:rPr>
              <a:t>1             </a:t>
            </a:r>
            <a:r>
              <a:rPr lang="en-US" sz="1800" i="1" dirty="0">
                <a:latin typeface="+mn-lt"/>
              </a:rPr>
              <a:t>x</a:t>
            </a:r>
            <a:r>
              <a:rPr lang="en-US" sz="1800" baseline="-25000" dirty="0">
                <a:latin typeface="+mn-lt"/>
              </a:rPr>
              <a:t>2</a:t>
            </a:r>
          </a:p>
          <a:p>
            <a:pPr algn="l">
              <a:lnSpc>
                <a:spcPct val="90000"/>
              </a:lnSpc>
              <a:spcBef>
                <a:spcPct val="20000"/>
              </a:spcBef>
              <a:buClr>
                <a:srgbClr val="66FFFF"/>
              </a:buClr>
              <a:buSzPct val="75000"/>
              <a:buFont typeface="Monotype Sorts" pitchFamily="2" charset="2"/>
              <a:buNone/>
            </a:pPr>
            <a:endParaRPr lang="en-US" sz="600" dirty="0">
              <a:latin typeface="+mn-lt"/>
            </a:endParaRPr>
          </a:p>
          <a:p>
            <a:pPr algn="l">
              <a:lnSpc>
                <a:spcPct val="90000"/>
              </a:lnSpc>
              <a:spcBef>
                <a:spcPct val="20000"/>
              </a:spcBef>
              <a:buClr>
                <a:srgbClr val="66FFFF"/>
              </a:buClr>
              <a:buSzPct val="75000"/>
              <a:buFont typeface="Monotype Sorts" pitchFamily="2" charset="2"/>
              <a:buNone/>
            </a:pPr>
            <a:r>
              <a:rPr lang="en-US" sz="1800" dirty="0" smtClean="0">
                <a:latin typeface="+mn-lt"/>
              </a:rPr>
              <a:t>Bachelor’s	0	0</a:t>
            </a:r>
            <a:endParaRPr lang="en-US" sz="1800" dirty="0">
              <a:latin typeface="+mn-lt"/>
            </a:endParaRPr>
          </a:p>
          <a:p>
            <a:pPr algn="l">
              <a:lnSpc>
                <a:spcPct val="90000"/>
              </a:lnSpc>
              <a:spcBef>
                <a:spcPct val="20000"/>
              </a:spcBef>
              <a:buClr>
                <a:srgbClr val="66FFFF"/>
              </a:buClr>
              <a:buSzPct val="75000"/>
              <a:buFont typeface="Monotype Sorts" pitchFamily="2" charset="2"/>
              <a:buNone/>
            </a:pPr>
            <a:r>
              <a:rPr lang="en-US" sz="1800" dirty="0">
                <a:latin typeface="+mn-lt"/>
              </a:rPr>
              <a:t>Master’s		</a:t>
            </a:r>
            <a:r>
              <a:rPr lang="en-US" sz="1800" dirty="0" smtClean="0">
                <a:latin typeface="+mn-lt"/>
              </a:rPr>
              <a:t>1</a:t>
            </a:r>
            <a:r>
              <a:rPr lang="en-US" sz="1800" dirty="0">
                <a:latin typeface="+mn-lt"/>
              </a:rPr>
              <a:t>	</a:t>
            </a:r>
            <a:r>
              <a:rPr lang="en-US" sz="1800" dirty="0" smtClean="0">
                <a:latin typeface="+mn-lt"/>
              </a:rPr>
              <a:t>0</a:t>
            </a:r>
            <a:endParaRPr lang="en-US" sz="1800" dirty="0">
              <a:latin typeface="+mn-lt"/>
            </a:endParaRPr>
          </a:p>
          <a:p>
            <a:pPr algn="l">
              <a:lnSpc>
                <a:spcPct val="90000"/>
              </a:lnSpc>
              <a:spcBef>
                <a:spcPct val="20000"/>
              </a:spcBef>
              <a:buClr>
                <a:srgbClr val="66FFFF"/>
              </a:buClr>
              <a:buSzPct val="75000"/>
              <a:buFont typeface="Monotype Sorts" pitchFamily="2" charset="2"/>
              <a:buNone/>
            </a:pPr>
            <a:r>
              <a:rPr lang="en-US" sz="1800" dirty="0">
                <a:latin typeface="+mn-lt"/>
              </a:rPr>
              <a:t>Ph.D.		</a:t>
            </a:r>
            <a:r>
              <a:rPr lang="en-US" sz="1800" dirty="0" smtClean="0">
                <a:latin typeface="+mn-lt"/>
              </a:rPr>
              <a:t>0</a:t>
            </a:r>
            <a:r>
              <a:rPr lang="en-US" sz="1800" dirty="0">
                <a:latin typeface="+mn-lt"/>
              </a:rPr>
              <a:t>	</a:t>
            </a:r>
            <a:r>
              <a:rPr lang="en-US" sz="1800" dirty="0" smtClean="0">
                <a:latin typeface="+mn-lt"/>
              </a:rPr>
              <a:t>1</a:t>
            </a:r>
            <a:endParaRPr lang="en-US" sz="1800" dirty="0">
              <a:latin typeface="+mn-lt"/>
            </a:endParaRPr>
          </a:p>
        </p:txBody>
      </p:sp>
      <p:sp>
        <p:nvSpPr>
          <p:cNvPr id="18" name="Line 4"/>
          <p:cNvSpPr>
            <a:spLocks noChangeShapeType="1"/>
          </p:cNvSpPr>
          <p:nvPr/>
        </p:nvSpPr>
        <p:spPr bwMode="auto">
          <a:xfrm>
            <a:off x="5337810" y="3843761"/>
            <a:ext cx="3014663"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sz="1050">
              <a:latin typeface="+mn-lt"/>
            </a:endParaRPr>
          </a:p>
        </p:txBody>
      </p:sp>
    </p:spTree>
    <p:extLst>
      <p:ext uri="{BB962C8B-B14F-4D97-AF65-F5344CB8AC3E}">
        <p14:creationId xmlns:p14="http://schemas.microsoft.com/office/powerpoint/2010/main" val="19304203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type="body" idx="1"/>
          </p:nvPr>
        </p:nvSpPr>
        <p:spPr/>
        <p:txBody>
          <a:bodyPr>
            <a:normAutofit fontScale="92500"/>
          </a:bodyPr>
          <a:lstStyle/>
          <a:p>
            <a:r>
              <a:rPr lang="en-US" dirty="0"/>
              <a:t>Create a </a:t>
            </a:r>
            <a:r>
              <a:rPr lang="en-US" dirty="0" err="1"/>
              <a:t>cvs</a:t>
            </a:r>
            <a:r>
              <a:rPr lang="en-US" dirty="0"/>
              <a:t> file (comma separated) </a:t>
            </a:r>
            <a:r>
              <a:rPr lang="en-US" dirty="0" smtClean="0"/>
              <a:t>with butler data and read it into a data frame</a:t>
            </a:r>
            <a:r>
              <a:rPr lang="en-US" dirty="0"/>
              <a:t> </a:t>
            </a:r>
            <a:r>
              <a:rPr lang="ko-KR" altLang="en-US" dirty="0" smtClean="0">
                <a:latin typeface="맑은 고딕" panose="020B0503020000020004" pitchFamily="34" charset="-127"/>
                <a:ea typeface="맑은 고딕" panose="020B0503020000020004" pitchFamily="34" charset="-127"/>
              </a:rPr>
              <a:t>버틀러 데이터를 쉼표로 구분된 </a:t>
            </a:r>
            <a:r>
              <a:rPr lang="en-US" altLang="ko-KR" dirty="0" smtClean="0">
                <a:latin typeface="맑은 고딕" panose="020B0503020000020004" pitchFamily="34" charset="-127"/>
                <a:ea typeface="맑은 고딕" panose="020B0503020000020004" pitchFamily="34" charset="-127"/>
              </a:rPr>
              <a:t>csv</a:t>
            </a:r>
            <a:r>
              <a:rPr lang="ko-KR" altLang="en-US" dirty="0" smtClean="0">
                <a:latin typeface="맑은 고딕" panose="020B0503020000020004" pitchFamily="34" charset="-127"/>
                <a:ea typeface="맑은 고딕" panose="020B0503020000020004" pitchFamily="34" charset="-127"/>
              </a:rPr>
              <a:t>파일로 만들어서 데이터프레임으로 읽어들인후 다중회귀모델을 만드십시오</a:t>
            </a:r>
            <a:endParaRPr lang="en-US" dirty="0" smtClean="0"/>
          </a:p>
          <a:p>
            <a:pPr lvl="1"/>
            <a:r>
              <a:rPr lang="en-US" dirty="0" smtClean="0"/>
              <a:t>build </a:t>
            </a:r>
            <a:r>
              <a:rPr lang="en-US" dirty="0"/>
              <a:t>a multiple regression </a:t>
            </a:r>
            <a:r>
              <a:rPr lang="en-US" dirty="0" smtClean="0"/>
              <a:t>model</a:t>
            </a:r>
            <a:endParaRPr lang="en-US" dirty="0"/>
          </a:p>
          <a:p>
            <a:r>
              <a:rPr lang="en-US" dirty="0" smtClean="0"/>
              <a:t>Create a data frame with Johnson data </a:t>
            </a:r>
            <a:r>
              <a:rPr lang="ko-KR" altLang="en-US" dirty="0" smtClean="0">
                <a:latin typeface="맑은 고딕" panose="020B0503020000020004" pitchFamily="34" charset="-127"/>
                <a:ea typeface="맑은 고딕" panose="020B0503020000020004" pitchFamily="34" charset="-127"/>
              </a:rPr>
              <a:t>존슨데이터를 가지고 데이터프레임을 만드십시오</a:t>
            </a:r>
            <a:endParaRPr lang="en-US" dirty="0" smtClean="0"/>
          </a:p>
        </p:txBody>
      </p:sp>
      <p:sp>
        <p:nvSpPr>
          <p:cNvPr id="4" name="Slide Number Placeholder 3"/>
          <p:cNvSpPr>
            <a:spLocks noGrp="1"/>
          </p:cNvSpPr>
          <p:nvPr>
            <p:ph type="sldNum"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6924199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type="body" idx="1"/>
          </p:nvPr>
        </p:nvSpPr>
        <p:spPr/>
        <p:txBody>
          <a:bodyPr>
            <a:normAutofit fontScale="92500"/>
          </a:bodyPr>
          <a:lstStyle/>
          <a:p>
            <a:r>
              <a:rPr lang="en-US" dirty="0" smtClean="0"/>
              <a:t>Develop </a:t>
            </a:r>
            <a:r>
              <a:rPr lang="en-US" dirty="0"/>
              <a:t>the estimated simple linear regression equation to predict the repair time given the type of repair. Does the equation that you developed provide a good fit for the observed data? Explain</a:t>
            </a:r>
            <a:r>
              <a:rPr lang="en-US" dirty="0" smtClean="0"/>
              <a:t>.</a:t>
            </a:r>
            <a:br>
              <a:rPr lang="en-US" dirty="0" smtClean="0"/>
            </a:br>
            <a:r>
              <a:rPr lang="ko-KR" altLang="en-US" dirty="0" smtClean="0">
                <a:latin typeface="맑은 고딕" panose="020B0503020000020004" pitchFamily="34" charset="-127"/>
                <a:ea typeface="맑은 고딕" panose="020B0503020000020004" pitchFamily="34" charset="-127"/>
              </a:rPr>
              <a:t>수리종류를 이용하여 수리시간을 예측하는 단순회귀식을 개발하십시오</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이 식은 관측된 데이터를 잘 나타내고 있습니까</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설명하십시오</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16760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type="body" idx="1"/>
          </p:nvPr>
        </p:nvSpPr>
        <p:spPr/>
        <p:txBody>
          <a:bodyPr>
            <a:normAutofit fontScale="85000" lnSpcReduction="20000"/>
          </a:bodyPr>
          <a:lstStyle/>
          <a:p>
            <a:r>
              <a:rPr lang="en-US" dirty="0" smtClean="0"/>
              <a:t>Develop </a:t>
            </a:r>
            <a:r>
              <a:rPr lang="en-US" dirty="0"/>
              <a:t>the estimated regression equation to predict the repair time given the number of months since the last maintenance service and the type of repair. At the .05 level of significance, test whether the estimated regression equation represents a significant relationship between the independent variables and dependent </a:t>
            </a:r>
            <a:r>
              <a:rPr lang="en-US" dirty="0" smtClean="0"/>
              <a:t>variable</a:t>
            </a:r>
            <a:br>
              <a:rPr lang="en-US" dirty="0" smtClean="0"/>
            </a:br>
            <a:r>
              <a:rPr lang="ko-KR" altLang="en-US" dirty="0" smtClean="0">
                <a:latin typeface="맑은 고딕" panose="020B0503020000020004" pitchFamily="34" charset="-127"/>
                <a:ea typeface="맑은 고딕" panose="020B0503020000020004" pitchFamily="34" charset="-127"/>
              </a:rPr>
              <a:t>수리종류와 지난유지보수서비스이후 달수를 이용하여 수리시간을 예측하는 회귀식을 개발하십시오</a:t>
            </a:r>
            <a:r>
              <a:rPr lang="en-US" altLang="ko-KR" dirty="0" smtClean="0">
                <a:latin typeface="맑은 고딕" panose="020B0503020000020004" pitchFamily="34" charset="-127"/>
                <a:ea typeface="맑은 고딕" panose="020B0503020000020004" pitchFamily="34" charset="-127"/>
              </a:rPr>
              <a:t>. 0.05</a:t>
            </a:r>
            <a:r>
              <a:rPr lang="ko-KR" altLang="en-US" dirty="0" smtClean="0">
                <a:latin typeface="맑은 고딕" panose="020B0503020000020004" pitchFamily="34" charset="-127"/>
                <a:ea typeface="맑은 고딕" panose="020B0503020000020004" pitchFamily="34" charset="-127"/>
              </a:rPr>
              <a:t>의 유의수준에서 독립변수와 종속변수의 관계를 나타내는 회귀식이 유의한지 설명하십시오 </a:t>
            </a:r>
            <a:r>
              <a:rPr lang="en-US" dirty="0" smtClean="0"/>
              <a:t>  </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4102157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버틀러 트럭회사 </a:t>
            </a:r>
            <a:r>
              <a:rPr lang="en-US" dirty="0" smtClean="0"/>
              <a:t>(</a:t>
            </a:r>
            <a:r>
              <a:rPr lang="ko-KR" altLang="en-US" dirty="0" smtClean="0"/>
              <a:t>선형회귀예제</a:t>
            </a:r>
            <a:r>
              <a:rPr lang="en-US"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5</a:t>
            </a:fld>
            <a:endParaRPr lang="en-US" dirty="0"/>
          </a:p>
        </p:txBody>
      </p:sp>
      <p:sp>
        <p:nvSpPr>
          <p:cNvPr id="3" name="Content Placeholder 2"/>
          <p:cNvSpPr>
            <a:spLocks noGrp="1"/>
          </p:cNvSpPr>
          <p:nvPr>
            <p:ph idx="4294967295"/>
          </p:nvPr>
        </p:nvSpPr>
        <p:spPr>
          <a:xfrm>
            <a:off x="1244565" y="1533882"/>
            <a:ext cx="6810375" cy="311308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2500" lnSpcReduction="20000"/>
          </a:bodyPr>
          <a:lstStyle/>
          <a:p>
            <a:pPr marL="0" indent="0">
              <a:buNone/>
            </a:pPr>
            <a:r>
              <a:rPr lang="ko-KR" altLang="en-US" dirty="0" smtClean="0">
                <a:latin typeface="+mn-ea"/>
                <a:ea typeface="+mn-ea"/>
              </a:rPr>
              <a:t>버틀러 트럭회사는 남캘리포니아에 있는 독립 트럭회사입니다</a:t>
            </a:r>
            <a:r>
              <a:rPr lang="en-US" altLang="ko-KR" dirty="0" smtClean="0">
                <a:latin typeface="+mn-ea"/>
                <a:ea typeface="+mn-ea"/>
              </a:rPr>
              <a:t>. </a:t>
            </a:r>
            <a:r>
              <a:rPr lang="ko-KR" altLang="en-US" dirty="0" smtClean="0">
                <a:latin typeface="+mn-ea"/>
                <a:ea typeface="+mn-ea"/>
              </a:rPr>
              <a:t>주요비지니스는 로컬지역에 배달을 하는 것인데</a:t>
            </a:r>
            <a:r>
              <a:rPr lang="en-US" altLang="ko-KR" dirty="0" smtClean="0">
                <a:latin typeface="+mn-ea"/>
                <a:ea typeface="+mn-ea"/>
              </a:rPr>
              <a:t>, </a:t>
            </a:r>
            <a:r>
              <a:rPr lang="ko-KR" altLang="en-US" dirty="0" smtClean="0">
                <a:latin typeface="+mn-ea"/>
                <a:ea typeface="+mn-ea"/>
              </a:rPr>
              <a:t>작업스케쥴을 향상시키기 위해 매니저들은 각 배달원들에 대한 하루당 총운전시간을 예측하려고 합니다</a:t>
            </a:r>
            <a:r>
              <a:rPr lang="en-US" altLang="ko-KR" dirty="0" smtClean="0">
                <a:latin typeface="+mn-ea"/>
                <a:ea typeface="+mn-ea"/>
              </a:rPr>
              <a:t>. </a:t>
            </a:r>
            <a:r>
              <a:rPr lang="ko-KR" altLang="en-US" dirty="0" smtClean="0">
                <a:latin typeface="+mn-ea"/>
                <a:ea typeface="+mn-ea"/>
              </a:rPr>
              <a:t>하루당 총운전시간은 하루당 배달을 위해 움직이는 마일수와 관련이 있다고 생각해서 </a:t>
            </a:r>
            <a:r>
              <a:rPr lang="en-US" altLang="ko-KR" dirty="0" smtClean="0">
                <a:latin typeface="+mn-ea"/>
                <a:ea typeface="+mn-ea"/>
              </a:rPr>
              <a:t>10</a:t>
            </a:r>
            <a:r>
              <a:rPr lang="ko-KR" altLang="en-US" dirty="0" smtClean="0">
                <a:latin typeface="+mn-ea"/>
                <a:ea typeface="+mn-ea"/>
              </a:rPr>
              <a:t>개의 운전할당량을 샘플로 하여 조사를 하였습니다</a:t>
            </a:r>
            <a:r>
              <a:rPr lang="en-US" altLang="ko-KR" dirty="0" smtClean="0">
                <a:latin typeface="+mn-ea"/>
                <a:ea typeface="+mn-ea"/>
              </a:rPr>
              <a:t>. </a:t>
            </a:r>
            <a:r>
              <a:rPr lang="ko-KR" altLang="en-US" dirty="0" smtClean="0">
                <a:latin typeface="+mn-ea"/>
                <a:ea typeface="+mn-ea"/>
              </a:rPr>
              <a:t>다음 슬라이드에 샘플에 대한 데이터가 제공되어 있습니다</a:t>
            </a:r>
            <a:r>
              <a:rPr lang="en-US" altLang="ko-KR" dirty="0" smtClean="0">
                <a:latin typeface="+mn-ea"/>
                <a:ea typeface="+mn-ea"/>
              </a:rPr>
              <a:t>. </a:t>
            </a:r>
            <a:endParaRPr lang="en-US" dirty="0">
              <a:latin typeface="+mn-ea"/>
              <a:ea typeface="+mn-ea"/>
            </a:endParaRPr>
          </a:p>
        </p:txBody>
      </p:sp>
    </p:spTree>
    <p:extLst>
      <p:ext uri="{BB962C8B-B14F-4D97-AF65-F5344CB8AC3E}">
        <p14:creationId xmlns:p14="http://schemas.microsoft.com/office/powerpoint/2010/main" val="36983673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p:txBody>
              <a:bodyPr>
                <a:normAutofit fontScale="85000" lnSpcReduction="10000"/>
              </a:bodyPr>
              <a:lstStyle/>
              <a:p>
                <a:r>
                  <a:rPr lang="en-US" dirty="0" smtClean="0"/>
                  <a:t>Is </a:t>
                </a:r>
                <a:r>
                  <a:rPr lang="en-US" dirty="0"/>
                  <a:t>the number of months since the last maintenance service statistically significant? Use </a:t>
                </a:r>
                <a14:m>
                  <m:oMath xmlns:m="http://schemas.openxmlformats.org/officeDocument/2006/math">
                    <m:r>
                      <a:rPr lang="en-US" i="1">
                        <a:latin typeface="Cambria Math" panose="02040503050406030204" pitchFamily="18" charset="0"/>
                      </a:rPr>
                      <m:t>𝛼</m:t>
                    </m:r>
                  </m:oMath>
                </a14:m>
                <a:r>
                  <a:rPr lang="en-US" dirty="0"/>
                  <a:t> = .05. What explanation can you give for the results observed? </a:t>
                </a:r>
                <a:r>
                  <a:rPr lang="ko-KR" altLang="en-US" dirty="0" smtClean="0">
                    <a:latin typeface="맑은 고딕" panose="020B0503020000020004" pitchFamily="34" charset="-127"/>
                    <a:ea typeface="맑은 고딕" panose="020B0503020000020004" pitchFamily="34" charset="-127"/>
                  </a:rPr>
                  <a:t>지난서비스이후 달수가 통계적으로 유의합니까</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알파값으로 </a:t>
                </a:r>
                <a:r>
                  <a:rPr lang="en-US" altLang="ko-KR" dirty="0" smtClean="0">
                    <a:latin typeface="맑은 고딕" panose="020B0503020000020004" pitchFamily="34" charset="-127"/>
                    <a:ea typeface="맑은 고딕" panose="020B0503020000020004" pitchFamily="34" charset="-127"/>
                  </a:rPr>
                  <a:t>0.05</a:t>
                </a:r>
                <a:r>
                  <a:rPr lang="ko-KR" altLang="en-US" dirty="0" smtClean="0">
                    <a:latin typeface="맑은 고딕" panose="020B0503020000020004" pitchFamily="34" charset="-127"/>
                    <a:ea typeface="맑은 고딕" panose="020B0503020000020004" pitchFamily="34" charset="-127"/>
                  </a:rPr>
                  <a:t>를 사용하여 설명해주십시오</a:t>
                </a:r>
                <a:endParaRPr lang="en-US" dirty="0"/>
              </a:p>
              <a:p>
                <a:r>
                  <a:rPr lang="en-US" dirty="0"/>
                  <a:t>Is the type of repair statistically significant? Use </a:t>
                </a:r>
                <a:r>
                  <a:rPr lang="en-US" dirty="0" err="1"/>
                  <a:t>Use</a:t>
                </a:r>
                <a:r>
                  <a:rPr lang="en-US" dirty="0"/>
                  <a:t> </a:t>
                </a:r>
                <a14:m>
                  <m:oMath xmlns:m="http://schemas.openxmlformats.org/officeDocument/2006/math">
                    <m:r>
                      <a:rPr lang="en-US" i="1">
                        <a:latin typeface="Cambria Math" panose="02040503050406030204" pitchFamily="18" charset="0"/>
                      </a:rPr>
                      <m:t>𝛼</m:t>
                    </m:r>
                  </m:oMath>
                </a14:m>
                <a:r>
                  <a:rPr lang="en-US" dirty="0"/>
                  <a:t> = .05. What explanation can you give for the results observed</a:t>
                </a:r>
                <a:r>
                  <a:rPr lang="en-US" dirty="0" smtClean="0"/>
                  <a:t>? </a:t>
                </a:r>
                <a:r>
                  <a:rPr lang="ko-KR" altLang="en-US" dirty="0" smtClean="0">
                    <a:latin typeface="맑은 고딕" panose="020B0503020000020004" pitchFamily="34" charset="-127"/>
                    <a:ea typeface="맑은 고딕" panose="020B0503020000020004" pitchFamily="34" charset="-127"/>
                  </a:rPr>
                  <a:t>수리종류가 통계적으로 유의합니까</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알파값으로 </a:t>
                </a:r>
                <a:r>
                  <a:rPr lang="en-US" altLang="ko-KR" dirty="0" smtClean="0">
                    <a:latin typeface="맑은 고딕" panose="020B0503020000020004" pitchFamily="34" charset="-127"/>
                    <a:ea typeface="맑은 고딕" panose="020B0503020000020004" pitchFamily="34" charset="-127"/>
                  </a:rPr>
                  <a:t>0.05</a:t>
                </a:r>
                <a:r>
                  <a:rPr lang="ko-KR" altLang="en-US" dirty="0" smtClean="0">
                    <a:latin typeface="맑은 고딕" panose="020B0503020000020004" pitchFamily="34" charset="-127"/>
                    <a:ea typeface="맑은 고딕" panose="020B0503020000020004" pitchFamily="34" charset="-127"/>
                  </a:rPr>
                  <a:t>를 이용하여 설명해 주십시오</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blipFill>
                <a:blip r:embed="rId2"/>
                <a:stretch>
                  <a:fillRect l="-179" t="-391" r="-806"/>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8608299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dirty="0"/>
              <a:t>Measures of Association </a:t>
            </a:r>
            <a:br>
              <a:rPr lang="en-US" dirty="0"/>
            </a:br>
            <a:r>
              <a:rPr lang="en-US" dirty="0"/>
              <a:t>Between Two </a:t>
            </a:r>
            <a:r>
              <a:rPr lang="en-US" dirty="0" smtClean="0"/>
              <a:t>Variables (</a:t>
            </a:r>
            <a:r>
              <a:rPr lang="ko-KR" altLang="en-US" dirty="0" smtClean="0"/>
              <a:t>두변수사이의 연관성 측정</a:t>
            </a:r>
            <a:r>
              <a:rPr lang="en-US" altLang="ko-KR" dirty="0" smtClean="0"/>
              <a:t>)</a:t>
            </a:r>
            <a:endParaRPr lang="en-US" dirty="0"/>
          </a:p>
        </p:txBody>
      </p:sp>
      <p:sp>
        <p:nvSpPr>
          <p:cNvPr id="22533" name="Rectangle 5"/>
          <p:cNvSpPr>
            <a:spLocks noChangeArrowheads="1"/>
          </p:cNvSpPr>
          <p:nvPr/>
        </p:nvSpPr>
        <p:spPr bwMode="auto">
          <a:xfrm>
            <a:off x="1850231" y="1873688"/>
            <a:ext cx="5672138" cy="757238"/>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buClr>
                <a:srgbClr val="66FFFF"/>
              </a:buClr>
              <a:buSzPct val="75000"/>
              <a:buFont typeface="Monotype Sorts" pitchFamily="2" charset="2"/>
              <a:buNone/>
            </a:pPr>
            <a:r>
              <a:rPr lang="en-US" sz="1800">
                <a:latin typeface="Book Antiqua" pitchFamily="18" charset="0"/>
              </a:rPr>
              <a:t> Thus far we have examined numerical methods used</a:t>
            </a:r>
          </a:p>
          <a:p>
            <a:pPr algn="l">
              <a:buClr>
                <a:srgbClr val="66FFFF"/>
              </a:buClr>
              <a:buSzPct val="75000"/>
              <a:buFont typeface="Monotype Sorts" pitchFamily="2" charset="2"/>
              <a:buNone/>
            </a:pPr>
            <a:r>
              <a:rPr lang="en-US" sz="1800">
                <a:latin typeface="Book Antiqua" pitchFamily="18" charset="0"/>
              </a:rPr>
              <a:t> to summarize the data for one variable at a time.</a:t>
            </a:r>
          </a:p>
        </p:txBody>
      </p:sp>
      <p:sp>
        <p:nvSpPr>
          <p:cNvPr id="22536" name="Rectangle 8"/>
          <p:cNvSpPr>
            <a:spLocks noChangeArrowheads="1"/>
          </p:cNvSpPr>
          <p:nvPr/>
        </p:nvSpPr>
        <p:spPr bwMode="auto">
          <a:xfrm>
            <a:off x="1850231" y="2707126"/>
            <a:ext cx="5672138" cy="766763"/>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Often a manager or decision maker is interested in</a:t>
            </a:r>
          </a:p>
          <a:p>
            <a:pPr algn="l"/>
            <a:r>
              <a:rPr lang="en-US" sz="1800">
                <a:latin typeface="Book Antiqua" pitchFamily="18" charset="0"/>
              </a:rPr>
              <a:t> the </a:t>
            </a:r>
            <a:r>
              <a:rPr lang="en-US" sz="1800" u="sng">
                <a:latin typeface="Book Antiqua" pitchFamily="18" charset="0"/>
              </a:rPr>
              <a:t>relationship between two variables</a:t>
            </a:r>
            <a:r>
              <a:rPr lang="en-US" sz="1800">
                <a:latin typeface="Book Antiqua" pitchFamily="18" charset="0"/>
              </a:rPr>
              <a:t>.</a:t>
            </a:r>
          </a:p>
        </p:txBody>
      </p:sp>
      <p:sp>
        <p:nvSpPr>
          <p:cNvPr id="22538" name="Rectangle 10"/>
          <p:cNvSpPr>
            <a:spLocks noChangeArrowheads="1"/>
          </p:cNvSpPr>
          <p:nvPr/>
        </p:nvSpPr>
        <p:spPr bwMode="auto">
          <a:xfrm>
            <a:off x="1850231" y="3554851"/>
            <a:ext cx="5672138" cy="995363"/>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Two descriptive measures of the relationship </a:t>
            </a:r>
          </a:p>
          <a:p>
            <a:pPr algn="l"/>
            <a:r>
              <a:rPr lang="en-US" sz="1800">
                <a:latin typeface="Book Antiqua" pitchFamily="18" charset="0"/>
              </a:rPr>
              <a:t> between two variables are </a:t>
            </a:r>
            <a:r>
              <a:rPr lang="en-US" sz="1800" u="sng">
                <a:latin typeface="Book Antiqua" pitchFamily="18" charset="0"/>
              </a:rPr>
              <a:t>covariance</a:t>
            </a:r>
            <a:r>
              <a:rPr lang="en-US" sz="1800">
                <a:latin typeface="Book Antiqua" pitchFamily="18" charset="0"/>
              </a:rPr>
              <a:t> and </a:t>
            </a:r>
            <a:r>
              <a:rPr lang="en-US" sz="1800" u="sng">
                <a:latin typeface="Book Antiqua" pitchFamily="18" charset="0"/>
              </a:rPr>
              <a:t>correlation</a:t>
            </a:r>
          </a:p>
          <a:p>
            <a:pPr algn="l"/>
            <a:r>
              <a:rPr lang="en-US" sz="1800">
                <a:latin typeface="Book Antiqua" pitchFamily="18" charset="0"/>
              </a:rPr>
              <a:t> </a:t>
            </a:r>
            <a:r>
              <a:rPr lang="en-US" sz="1800" u="sng">
                <a:latin typeface="Book Antiqua" pitchFamily="18" charset="0"/>
              </a:rPr>
              <a:t>coefficient</a:t>
            </a:r>
            <a:r>
              <a:rPr lang="en-US" sz="1800">
                <a:latin typeface="Book Antiqua" pitchFamily="18" charset="0"/>
              </a:rPr>
              <a:t>.</a:t>
            </a:r>
          </a:p>
        </p:txBody>
      </p:sp>
      <p:sp>
        <p:nvSpPr>
          <p:cNvPr id="2" name="Slide Number Placeholder 1"/>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4675692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US" dirty="0" smtClean="0"/>
              <a:t>Covariance (</a:t>
            </a:r>
            <a:r>
              <a:rPr lang="ko-KR" altLang="en-US" dirty="0" smtClean="0"/>
              <a:t>공분산</a:t>
            </a:r>
            <a:r>
              <a:rPr lang="en-US" altLang="ko-KR" dirty="0" smtClean="0"/>
              <a:t>)</a:t>
            </a:r>
            <a:endParaRPr lang="en-US" dirty="0"/>
          </a:p>
        </p:txBody>
      </p:sp>
      <p:sp>
        <p:nvSpPr>
          <p:cNvPr id="23562" name="Rectangle 10"/>
          <p:cNvSpPr>
            <a:spLocks noChangeArrowheads="1"/>
          </p:cNvSpPr>
          <p:nvPr/>
        </p:nvSpPr>
        <p:spPr bwMode="auto">
          <a:xfrm>
            <a:off x="1818777" y="2711890"/>
            <a:ext cx="5643563" cy="557213"/>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Positive values indicate a positive relationship.</a:t>
            </a:r>
          </a:p>
        </p:txBody>
      </p:sp>
      <p:sp>
        <p:nvSpPr>
          <p:cNvPr id="23563" name="Rectangle 11"/>
          <p:cNvSpPr>
            <a:spLocks noChangeArrowheads="1"/>
          </p:cNvSpPr>
          <p:nvPr/>
        </p:nvSpPr>
        <p:spPr bwMode="auto">
          <a:xfrm>
            <a:off x="1818777" y="3354827"/>
            <a:ext cx="5643563" cy="557213"/>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Negative values indicate a negative relationship.</a:t>
            </a:r>
          </a:p>
        </p:txBody>
      </p:sp>
      <p:sp>
        <p:nvSpPr>
          <p:cNvPr id="23564" name="Rectangle 12"/>
          <p:cNvSpPr>
            <a:spLocks noChangeArrowheads="1"/>
          </p:cNvSpPr>
          <p:nvPr/>
        </p:nvSpPr>
        <p:spPr bwMode="auto">
          <a:xfrm>
            <a:off x="1804490" y="1873689"/>
            <a:ext cx="5657850" cy="739208"/>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The </a:t>
            </a:r>
            <a:r>
              <a:rPr lang="en-US" sz="1800" u="sng">
                <a:latin typeface="Book Antiqua" pitchFamily="18" charset="0"/>
              </a:rPr>
              <a:t>covariance</a:t>
            </a:r>
            <a:r>
              <a:rPr lang="en-US" sz="1800">
                <a:latin typeface="Book Antiqua" pitchFamily="18" charset="0"/>
              </a:rPr>
              <a:t> is a measure of the linear association</a:t>
            </a:r>
          </a:p>
          <a:p>
            <a:pPr algn="l"/>
            <a:r>
              <a:rPr lang="en-US" sz="1800">
                <a:latin typeface="Book Antiqua" pitchFamily="18" charset="0"/>
              </a:rPr>
              <a:t> between two variables.</a:t>
            </a:r>
          </a:p>
        </p:txBody>
      </p:sp>
      <p:sp>
        <p:nvSpPr>
          <p:cNvPr id="2" name="Slide Number Placeholder 1"/>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685582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657350" y="28575"/>
            <a:ext cx="5829300" cy="619125"/>
          </a:xfrm>
          <a:prstGeom prst="rect">
            <a:avLst/>
          </a:prstGeom>
          <a:noFill/>
          <a:ln w="12700">
            <a:noFill/>
            <a:miter lim="800000"/>
            <a:headEnd/>
            <a:tailEnd/>
          </a:ln>
          <a:effec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112643" name="Rectangle 3"/>
          <p:cNvSpPr>
            <a:spLocks noChangeArrowheads="1"/>
          </p:cNvSpPr>
          <p:nvPr/>
        </p:nvSpPr>
        <p:spPr bwMode="auto">
          <a:xfrm>
            <a:off x="1730707" y="1689444"/>
            <a:ext cx="5600700" cy="2743200"/>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spcBef>
                <a:spcPct val="20000"/>
              </a:spcBef>
              <a:buClr>
                <a:srgbClr val="66FFFF"/>
              </a:buClr>
              <a:buSzPct val="75000"/>
              <a:buFont typeface="Monotype Sorts" pitchFamily="2" charset="2"/>
              <a:buNone/>
            </a:pPr>
            <a:r>
              <a:rPr lang="en-US" sz="1800">
                <a:latin typeface="Book Antiqua" pitchFamily="18" charset="0"/>
              </a:rPr>
              <a:t> The covariance is computed as follows:</a:t>
            </a:r>
          </a:p>
          <a:p>
            <a:pPr algn="l">
              <a:spcBef>
                <a:spcPct val="20000"/>
              </a:spcBef>
              <a:buClr>
                <a:srgbClr val="66FFFF"/>
              </a:buClr>
              <a:buSzPct val="75000"/>
              <a:buFont typeface="Monotype Sorts" pitchFamily="2" charset="2"/>
              <a:buNone/>
            </a:pPr>
            <a:endParaRPr lang="en-US" sz="1800">
              <a:latin typeface="Book Antiqua" pitchFamily="18" charset="0"/>
            </a:endParaRPr>
          </a:p>
          <a:p>
            <a:pPr algn="l">
              <a:spcBef>
                <a:spcPct val="20000"/>
              </a:spcBef>
              <a:buClr>
                <a:srgbClr val="66FFFF"/>
              </a:buClr>
              <a:buSzPct val="75000"/>
              <a:buFont typeface="Monotype Sorts" pitchFamily="2" charset="2"/>
              <a:buNone/>
            </a:pPr>
            <a:endParaRPr lang="en-US" sz="1500">
              <a:latin typeface="Book Antiqua" pitchFamily="18" charset="0"/>
            </a:endParaRPr>
          </a:p>
          <a:p>
            <a:pPr algn="l">
              <a:spcBef>
                <a:spcPct val="20000"/>
              </a:spcBef>
              <a:buClr>
                <a:srgbClr val="66FFFF"/>
              </a:buClr>
              <a:buSzPct val="75000"/>
              <a:buFont typeface="Monotype Sorts" pitchFamily="2" charset="2"/>
              <a:buNone/>
            </a:pPr>
            <a:endParaRPr lang="en-US" sz="1800">
              <a:latin typeface="Book Antiqua" pitchFamily="18" charset="0"/>
            </a:endParaRPr>
          </a:p>
          <a:p>
            <a:pPr algn="l">
              <a:spcBef>
                <a:spcPct val="20000"/>
              </a:spcBef>
              <a:buClr>
                <a:srgbClr val="66FFFF"/>
              </a:buClr>
              <a:buSzPct val="75000"/>
              <a:buFont typeface="Monotype Sorts" pitchFamily="2" charset="2"/>
              <a:buNone/>
            </a:pPr>
            <a:r>
              <a:rPr lang="en-US" sz="1800">
                <a:latin typeface="Book Antiqua" pitchFamily="18" charset="0"/>
              </a:rPr>
              <a:t>                      </a:t>
            </a:r>
          </a:p>
          <a:p>
            <a:pPr algn="l">
              <a:lnSpc>
                <a:spcPct val="90000"/>
              </a:lnSpc>
              <a:spcBef>
                <a:spcPct val="20000"/>
              </a:spcBef>
              <a:buClr>
                <a:srgbClr val="66FFFF"/>
              </a:buClr>
              <a:buSzPct val="75000"/>
              <a:buFont typeface="Monotype Sorts" pitchFamily="2" charset="2"/>
              <a:buNone/>
            </a:pPr>
            <a:endParaRPr lang="en-US" sz="1800">
              <a:latin typeface="Book Antiqua" pitchFamily="18" charset="0"/>
            </a:endParaRPr>
          </a:p>
          <a:p>
            <a:pPr algn="l">
              <a:lnSpc>
                <a:spcPct val="90000"/>
              </a:lnSpc>
              <a:spcBef>
                <a:spcPct val="20000"/>
              </a:spcBef>
              <a:buClr>
                <a:srgbClr val="66FFFF"/>
              </a:buClr>
              <a:buSzPct val="75000"/>
              <a:buFont typeface="Monotype Sorts" pitchFamily="2" charset="2"/>
              <a:buNone/>
            </a:pPr>
            <a:endParaRPr lang="en-US" sz="1200">
              <a:latin typeface="Book Antiqua" pitchFamily="18" charset="0"/>
            </a:endParaRPr>
          </a:p>
          <a:p>
            <a:pPr algn="l">
              <a:lnSpc>
                <a:spcPct val="90000"/>
              </a:lnSpc>
              <a:spcBef>
                <a:spcPct val="20000"/>
              </a:spcBef>
              <a:buClr>
                <a:srgbClr val="66FFFF"/>
              </a:buClr>
              <a:buSzPct val="75000"/>
              <a:buFont typeface="Monotype Sorts" pitchFamily="2" charset="2"/>
              <a:buNone/>
            </a:pPr>
            <a:endParaRPr lang="en-US" sz="1200">
              <a:latin typeface="Book Antiqua" pitchFamily="18" charset="0"/>
            </a:endParaRPr>
          </a:p>
          <a:p>
            <a:pPr algn="l">
              <a:lnSpc>
                <a:spcPct val="90000"/>
              </a:lnSpc>
              <a:spcBef>
                <a:spcPct val="20000"/>
              </a:spcBef>
              <a:buClr>
                <a:srgbClr val="66FFFF"/>
              </a:buClr>
              <a:buSzPct val="75000"/>
              <a:buFont typeface="Monotype Sorts" pitchFamily="2" charset="2"/>
              <a:buNone/>
            </a:pPr>
            <a:endParaRPr lang="en-US" sz="1050">
              <a:latin typeface="Book Antiqua" pitchFamily="18" charset="0"/>
            </a:endParaRPr>
          </a:p>
        </p:txBody>
      </p:sp>
      <p:sp>
        <p:nvSpPr>
          <p:cNvPr id="112645" name="Text Box 5"/>
          <p:cNvSpPr txBox="1">
            <a:spLocks noChangeArrowheads="1"/>
          </p:cNvSpPr>
          <p:nvPr/>
        </p:nvSpPr>
        <p:spPr bwMode="auto">
          <a:xfrm>
            <a:off x="5439504" y="2393104"/>
            <a:ext cx="1016625" cy="590931"/>
          </a:xfrm>
          <a:prstGeom prst="rect">
            <a:avLst/>
          </a:prstGeom>
          <a:noFill/>
          <a:ln w="12700">
            <a:noFill/>
            <a:miter lim="800000"/>
            <a:headEnd/>
            <a:tailEnd/>
          </a:ln>
          <a:effectLst/>
        </p:spPr>
        <p:txBody>
          <a:bodyPr wrap="none">
            <a:spAutoFit/>
          </a:bodyPr>
          <a:lstStyle/>
          <a:p>
            <a:pPr algn="l">
              <a:lnSpc>
                <a:spcPct val="90000"/>
              </a:lnSpc>
            </a:pPr>
            <a:r>
              <a:rPr lang="en-US" sz="1800">
                <a:latin typeface="Book Antiqua" pitchFamily="18" charset="0"/>
              </a:rPr>
              <a:t>for</a:t>
            </a:r>
          </a:p>
          <a:p>
            <a:pPr algn="l">
              <a:lnSpc>
                <a:spcPct val="90000"/>
              </a:lnSpc>
            </a:pPr>
            <a:r>
              <a:rPr lang="en-US" sz="1800">
                <a:latin typeface="Book Antiqua" pitchFamily="18" charset="0"/>
              </a:rPr>
              <a:t>samples</a:t>
            </a:r>
          </a:p>
        </p:txBody>
      </p:sp>
      <p:sp>
        <p:nvSpPr>
          <p:cNvPr id="112646" name="Text Box 6"/>
          <p:cNvSpPr txBox="1">
            <a:spLocks noChangeArrowheads="1"/>
          </p:cNvSpPr>
          <p:nvPr/>
        </p:nvSpPr>
        <p:spPr bwMode="auto">
          <a:xfrm>
            <a:off x="5431169" y="3507529"/>
            <a:ext cx="1414170" cy="590931"/>
          </a:xfrm>
          <a:prstGeom prst="rect">
            <a:avLst/>
          </a:prstGeom>
          <a:noFill/>
          <a:ln w="12700">
            <a:noFill/>
            <a:miter lim="800000"/>
            <a:headEnd/>
            <a:tailEnd/>
          </a:ln>
          <a:effectLst/>
        </p:spPr>
        <p:txBody>
          <a:bodyPr wrap="none">
            <a:spAutoFit/>
          </a:bodyPr>
          <a:lstStyle/>
          <a:p>
            <a:pPr algn="l">
              <a:lnSpc>
                <a:spcPct val="90000"/>
              </a:lnSpc>
            </a:pPr>
            <a:r>
              <a:rPr lang="en-US" sz="1800">
                <a:latin typeface="Book Antiqua" pitchFamily="18" charset="0"/>
              </a:rPr>
              <a:t>for</a:t>
            </a:r>
          </a:p>
          <a:p>
            <a:pPr algn="l">
              <a:lnSpc>
                <a:spcPct val="90000"/>
              </a:lnSpc>
            </a:pPr>
            <a:r>
              <a:rPr lang="en-US" sz="1800">
                <a:latin typeface="Book Antiqua" pitchFamily="18" charset="0"/>
              </a:rPr>
              <a:t>populations</a:t>
            </a:r>
          </a:p>
        </p:txBody>
      </p:sp>
      <p:sp>
        <p:nvSpPr>
          <p:cNvPr id="112649" name="AutoShape 9"/>
          <p:cNvSpPr>
            <a:spLocks noChangeArrowheads="1"/>
          </p:cNvSpPr>
          <p:nvPr/>
        </p:nvSpPr>
        <p:spPr bwMode="auto">
          <a:xfrm rot="5400000">
            <a:off x="2295064" y="2584795"/>
            <a:ext cx="183356" cy="116681"/>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sz="1050"/>
          </a:p>
        </p:txBody>
      </p:sp>
      <p:sp>
        <p:nvSpPr>
          <p:cNvPr id="112653" name="AutoShape 13"/>
          <p:cNvSpPr>
            <a:spLocks noChangeArrowheads="1"/>
          </p:cNvSpPr>
          <p:nvPr/>
        </p:nvSpPr>
        <p:spPr bwMode="auto">
          <a:xfrm rot="5400000">
            <a:off x="2295064" y="3470620"/>
            <a:ext cx="183356" cy="116681"/>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sz="1050"/>
          </a:p>
        </p:txBody>
      </p:sp>
      <p:sp>
        <p:nvSpPr>
          <p:cNvPr id="112654" name="Rectangle 14"/>
          <p:cNvSpPr>
            <a:spLocks noChangeArrowheads="1"/>
          </p:cNvSpPr>
          <p:nvPr/>
        </p:nvSpPr>
        <p:spPr bwMode="auto">
          <a:xfrm>
            <a:off x="2522473" y="2225225"/>
            <a:ext cx="2803922" cy="891779"/>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p:sp>
        <p:nvSpPr>
          <p:cNvPr id="112655" name="Rectangle 15"/>
          <p:cNvSpPr>
            <a:spLocks noChangeArrowheads="1"/>
          </p:cNvSpPr>
          <p:nvPr/>
        </p:nvSpPr>
        <p:spPr bwMode="auto">
          <a:xfrm>
            <a:off x="2522473" y="3339650"/>
            <a:ext cx="2803922" cy="891779"/>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mc:AlternateContent xmlns:mc="http://schemas.openxmlformats.org/markup-compatibility/2006" xmlns:a14="http://schemas.microsoft.com/office/drawing/2010/main">
        <mc:Choice Requires="a14">
          <p:sp>
            <p:nvSpPr>
              <p:cNvPr id="2" name="TextBox 1"/>
              <p:cNvSpPr txBox="1"/>
              <p:nvPr/>
            </p:nvSpPr>
            <p:spPr>
              <a:xfrm>
                <a:off x="2762072" y="2346889"/>
                <a:ext cx="2364750" cy="640753"/>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𝑥𝑦</m:t>
                        </m:r>
                      </m:sub>
                    </m:sSub>
                  </m:oMath>
                </a14:m>
                <a:r>
                  <a:rPr lang="en-US" sz="2400" dirty="0">
                    <a:latin typeface="+mn-lt"/>
                  </a:rPr>
                  <a:t>=</a:t>
                </a:r>
                <a14:m>
                  <m:oMath xmlns:m="http://schemas.openxmlformats.org/officeDocument/2006/math">
                    <m:f>
                      <m:fPr>
                        <m:ctrlPr>
                          <a:rPr lang="en-US" sz="2400" i="1" dirty="0">
                            <a:latin typeface="Cambria Math" panose="02040503050406030204" pitchFamily="18" charset="0"/>
                          </a:rPr>
                        </m:ctrlPr>
                      </m:fPr>
                      <m:num>
                        <m:nary>
                          <m:naryPr>
                            <m:chr m:val="∑"/>
                            <m:subHide m:val="on"/>
                            <m:supHide m:val="on"/>
                            <m:ctrlPr>
                              <a:rPr lang="en-US" sz="2400" i="1" dirty="0">
                                <a:latin typeface="Cambria Math" panose="02040503050406030204" pitchFamily="18" charset="0"/>
                              </a:rPr>
                            </m:ctrlPr>
                          </m:naryPr>
                          <m:sub/>
                          <m:sup/>
                          <m:e>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rPr>
                                  <m:t>𝑥</m:t>
                                </m:r>
                              </m:e>
                              <m:sub>
                                <m:r>
                                  <a:rPr lang="en-US" sz="2400" i="1" dirty="0">
                                    <a:latin typeface="Cambria Math"/>
                                  </a:rPr>
                                  <m:t>𝑖</m:t>
                                </m:r>
                              </m:sub>
                            </m:sSub>
                          </m:e>
                        </m:nary>
                        <m:r>
                          <a:rPr lang="en-US" sz="2400" i="1" dirty="0">
                            <a:latin typeface="Cambria Math"/>
                          </a:rPr>
                          <m:t>−</m:t>
                        </m:r>
                        <m:acc>
                          <m:accPr>
                            <m:chr m:val="̅"/>
                            <m:ctrlPr>
                              <a:rPr lang="en-US" sz="2400" i="1" dirty="0">
                                <a:latin typeface="Cambria Math" panose="02040503050406030204" pitchFamily="18" charset="0"/>
                              </a:rPr>
                            </m:ctrlPr>
                          </m:accPr>
                          <m:e>
                            <m:r>
                              <a:rPr lang="en-US" sz="2400" i="1" dirty="0">
                                <a:latin typeface="Cambria Math"/>
                              </a:rPr>
                              <m:t>𝑥</m:t>
                            </m:r>
                          </m:e>
                        </m:acc>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rPr>
                              <m:t>𝑦</m:t>
                            </m:r>
                          </m:e>
                          <m:sub>
                            <m:r>
                              <a:rPr lang="en-US" sz="2400" i="1" dirty="0">
                                <a:latin typeface="Cambria Math"/>
                              </a:rPr>
                              <m:t>𝑖</m:t>
                            </m:r>
                          </m:sub>
                        </m:sSub>
                        <m:r>
                          <a:rPr lang="en-US" sz="2400" i="1" dirty="0">
                            <a:latin typeface="Cambria Math"/>
                          </a:rPr>
                          <m:t>−</m:t>
                        </m:r>
                        <m:acc>
                          <m:accPr>
                            <m:chr m:val="̅"/>
                            <m:ctrlPr>
                              <a:rPr lang="en-US" sz="2400" i="1" dirty="0">
                                <a:latin typeface="Cambria Math" panose="02040503050406030204" pitchFamily="18" charset="0"/>
                              </a:rPr>
                            </m:ctrlPr>
                          </m:accPr>
                          <m:e>
                            <m:r>
                              <a:rPr lang="en-US" sz="2400" i="1" dirty="0">
                                <a:latin typeface="Cambria Math"/>
                              </a:rPr>
                              <m:t>𝑦</m:t>
                            </m:r>
                          </m:e>
                        </m:acc>
                        <m:r>
                          <a:rPr lang="en-US" sz="2400" i="1" dirty="0">
                            <a:latin typeface="Cambria Math"/>
                          </a:rPr>
                          <m:t>)</m:t>
                        </m:r>
                      </m:num>
                      <m:den>
                        <m:r>
                          <a:rPr lang="en-US" sz="2400" i="1" dirty="0">
                            <a:latin typeface="Cambria Math"/>
                          </a:rPr>
                          <m:t>𝑛</m:t>
                        </m:r>
                        <m:r>
                          <a:rPr lang="en-US" sz="2400" i="1" dirty="0">
                            <a:latin typeface="Cambria Math"/>
                          </a:rPr>
                          <m:t>−1</m:t>
                        </m:r>
                      </m:den>
                    </m:f>
                  </m:oMath>
                </a14:m>
                <a:endParaRPr lang="en-US" sz="2400" dirty="0">
                  <a:latin typeface="+mn-lt"/>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58763" y="3129185"/>
                <a:ext cx="3099631" cy="823559"/>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612560" y="3470597"/>
                <a:ext cx="2660921" cy="661143"/>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𝜎</m:t>
                        </m:r>
                      </m:e>
                      <m:sub>
                        <m:r>
                          <a:rPr lang="en-US" sz="2400" i="1">
                            <a:latin typeface="Cambria Math"/>
                          </a:rPr>
                          <m:t>𝑥𝑦</m:t>
                        </m:r>
                      </m:sub>
                    </m:sSub>
                  </m:oMath>
                </a14:m>
                <a:r>
                  <a:rPr lang="en-US" sz="2400" dirty="0">
                    <a:latin typeface="+mn-lt"/>
                  </a:rPr>
                  <a:t>=</a:t>
                </a:r>
                <a14:m>
                  <m:oMath xmlns:m="http://schemas.openxmlformats.org/officeDocument/2006/math">
                    <m:f>
                      <m:fPr>
                        <m:ctrlPr>
                          <a:rPr lang="en-US" sz="2400" i="1" dirty="0">
                            <a:latin typeface="Cambria Math" panose="02040503050406030204" pitchFamily="18" charset="0"/>
                          </a:rPr>
                        </m:ctrlPr>
                      </m:fPr>
                      <m:num>
                        <m:nary>
                          <m:naryPr>
                            <m:chr m:val="∑"/>
                            <m:subHide m:val="on"/>
                            <m:supHide m:val="on"/>
                            <m:ctrlPr>
                              <a:rPr lang="en-US" sz="2400" i="1" dirty="0">
                                <a:latin typeface="Cambria Math" panose="02040503050406030204" pitchFamily="18" charset="0"/>
                              </a:rPr>
                            </m:ctrlPr>
                          </m:naryPr>
                          <m:sub/>
                          <m:sup/>
                          <m:e>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rPr>
                                  <m:t>𝑥</m:t>
                                </m:r>
                              </m:e>
                              <m:sub>
                                <m:r>
                                  <a:rPr lang="en-US" sz="2400" i="1" dirty="0">
                                    <a:latin typeface="Cambria Math"/>
                                  </a:rPr>
                                  <m:t>𝑖</m:t>
                                </m:r>
                              </m:sub>
                            </m:sSub>
                          </m:e>
                        </m:nary>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ea typeface="Cambria Math"/>
                              </a:rPr>
                              <m:t>𝜇</m:t>
                            </m:r>
                          </m:e>
                          <m:sub>
                            <m:r>
                              <a:rPr lang="en-US" sz="2400" i="1" dirty="0">
                                <a:latin typeface="Cambria Math"/>
                              </a:rPr>
                              <m:t>𝑥</m:t>
                            </m:r>
                          </m:sub>
                        </m:sSub>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rPr>
                              <m:t>𝑦</m:t>
                            </m:r>
                          </m:e>
                          <m:sub>
                            <m:r>
                              <a:rPr lang="en-US" sz="2400" i="1" dirty="0">
                                <a:latin typeface="Cambria Math"/>
                              </a:rPr>
                              <m:t>𝑖</m:t>
                            </m:r>
                          </m:sub>
                        </m:sSub>
                        <m:r>
                          <a:rPr lang="en-US" sz="2400" i="1" dirty="0">
                            <a:latin typeface="Cambria Math"/>
                          </a:rPr>
                          <m:t>−</m:t>
                        </m:r>
                        <m:sSub>
                          <m:sSubPr>
                            <m:ctrlPr>
                              <a:rPr lang="en-US" sz="2400" i="1" dirty="0">
                                <a:latin typeface="Cambria Math" panose="02040503050406030204" pitchFamily="18" charset="0"/>
                              </a:rPr>
                            </m:ctrlPr>
                          </m:sSubPr>
                          <m:e>
                            <m:r>
                              <a:rPr lang="en-US" sz="2400" i="1" dirty="0">
                                <a:latin typeface="Cambria Math"/>
                                <a:ea typeface="Cambria Math"/>
                              </a:rPr>
                              <m:t>𝜇</m:t>
                            </m:r>
                          </m:e>
                          <m:sub>
                            <m:r>
                              <a:rPr lang="en-US" sz="2400" i="1" dirty="0">
                                <a:latin typeface="Cambria Math"/>
                              </a:rPr>
                              <m:t>𝑦</m:t>
                            </m:r>
                          </m:sub>
                        </m:sSub>
                        <m:r>
                          <a:rPr lang="en-US" sz="2400" i="1" dirty="0">
                            <a:latin typeface="Cambria Math"/>
                          </a:rPr>
                          <m:t>)</m:t>
                        </m:r>
                      </m:num>
                      <m:den>
                        <m:r>
                          <a:rPr lang="en-US" sz="2400" i="1" dirty="0">
                            <a:latin typeface="Cambria Math"/>
                          </a:rPr>
                          <m:t>𝑁</m:t>
                        </m:r>
                      </m:den>
                    </m:f>
                  </m:oMath>
                </a14:m>
                <a:endParaRPr lang="en-US" sz="2400" dirty="0">
                  <a:latin typeface="+mn-lt"/>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59413" y="4627462"/>
                <a:ext cx="3498330" cy="850810"/>
              </a:xfrm>
              <a:prstGeom prst="rect">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Formulas for Covariance (</a:t>
            </a:r>
            <a:r>
              <a:rPr lang="ko-KR" altLang="en-US" dirty="0" smtClean="0"/>
              <a:t>공분산 공식</a:t>
            </a:r>
            <a:r>
              <a:rPr lang="en-US" altLang="ko-KR" dirty="0" smtClean="0"/>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715631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657350" y="28575"/>
            <a:ext cx="5829300" cy="619125"/>
          </a:xfrm>
          <a:prstGeom prst="rect">
            <a:avLst/>
          </a:prstGeom>
          <a:noFill/>
          <a:ln w="12700">
            <a:noFill/>
            <a:miter lim="800000"/>
            <a:headEnd/>
            <a:tailEnd/>
          </a:ln>
          <a:effec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163843" name="Rectangle 3"/>
          <p:cNvSpPr>
            <a:spLocks noChangeArrowheads="1"/>
          </p:cNvSpPr>
          <p:nvPr/>
        </p:nvSpPr>
        <p:spPr bwMode="auto">
          <a:xfrm>
            <a:off x="1828800" y="2800706"/>
            <a:ext cx="5657850" cy="1085850"/>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Just because two variables are highly correlated, it </a:t>
            </a:r>
          </a:p>
          <a:p>
            <a:pPr algn="l"/>
            <a:r>
              <a:rPr lang="en-US" sz="1800">
                <a:latin typeface="Book Antiqua" pitchFamily="18" charset="0"/>
              </a:rPr>
              <a:t> does not mean that one variable is the cause of the</a:t>
            </a:r>
          </a:p>
          <a:p>
            <a:pPr algn="l"/>
            <a:r>
              <a:rPr lang="en-US" sz="1800">
                <a:latin typeface="Book Antiqua" pitchFamily="18" charset="0"/>
              </a:rPr>
              <a:t> other.</a:t>
            </a:r>
          </a:p>
        </p:txBody>
      </p:sp>
      <p:sp>
        <p:nvSpPr>
          <p:cNvPr id="163844" name="Rectangle 4"/>
          <p:cNvSpPr>
            <a:spLocks noChangeArrowheads="1"/>
          </p:cNvSpPr>
          <p:nvPr/>
        </p:nvSpPr>
        <p:spPr bwMode="auto">
          <a:xfrm>
            <a:off x="1828800" y="1886306"/>
            <a:ext cx="5657850" cy="828675"/>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Correlation is a measure of linear association and not</a:t>
            </a:r>
          </a:p>
          <a:p>
            <a:pPr algn="l"/>
            <a:r>
              <a:rPr lang="en-US" sz="1800">
                <a:latin typeface="Book Antiqua" pitchFamily="18" charset="0"/>
              </a:rPr>
              <a:t> necessarily causation. </a:t>
            </a:r>
          </a:p>
        </p:txBody>
      </p:sp>
      <p:sp>
        <p:nvSpPr>
          <p:cNvPr id="2" name="Title 1"/>
          <p:cNvSpPr>
            <a:spLocks noGrp="1"/>
          </p:cNvSpPr>
          <p:nvPr>
            <p:ph type="title"/>
          </p:nvPr>
        </p:nvSpPr>
        <p:spPr/>
        <p:txBody>
          <a:bodyPr/>
          <a:lstStyle/>
          <a:p>
            <a:r>
              <a:rPr lang="en-US" dirty="0" smtClean="0"/>
              <a:t>Correlation Coefficient (</a:t>
            </a:r>
            <a:r>
              <a:rPr lang="ko-KR" altLang="en-US" dirty="0" smtClean="0"/>
              <a:t>상관계수</a:t>
            </a:r>
            <a:r>
              <a:rPr lang="en-US" altLang="ko-KR" dirty="0" smtClean="0"/>
              <a: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872474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831181" y="2050079"/>
            <a:ext cx="5600700" cy="2114550"/>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spcBef>
                <a:spcPct val="20000"/>
              </a:spcBef>
              <a:buClr>
                <a:srgbClr val="66FFFF"/>
              </a:buClr>
              <a:buSzPct val="75000"/>
              <a:buFont typeface="Monotype Sorts" pitchFamily="2" charset="2"/>
              <a:buNone/>
            </a:pPr>
            <a:r>
              <a:rPr lang="en-US" sz="1800">
                <a:latin typeface="Book Antiqua" pitchFamily="18" charset="0"/>
              </a:rPr>
              <a:t> The correlation coefficient is computed as follows:</a:t>
            </a:r>
          </a:p>
          <a:p>
            <a:pPr algn="l">
              <a:spcBef>
                <a:spcPct val="20000"/>
              </a:spcBef>
              <a:buClr>
                <a:srgbClr val="66FFFF"/>
              </a:buClr>
              <a:buSzPct val="75000"/>
              <a:buFont typeface="Monotype Sorts" pitchFamily="2" charset="2"/>
              <a:buNone/>
            </a:pPr>
            <a:endParaRPr lang="en-US" sz="1800">
              <a:latin typeface="Book Antiqua" pitchFamily="18" charset="0"/>
            </a:endParaRPr>
          </a:p>
          <a:p>
            <a:pPr algn="l">
              <a:spcBef>
                <a:spcPct val="20000"/>
              </a:spcBef>
              <a:buClr>
                <a:srgbClr val="66FFFF"/>
              </a:buClr>
              <a:buSzPct val="75000"/>
              <a:buFont typeface="Monotype Sorts" pitchFamily="2" charset="2"/>
              <a:buNone/>
            </a:pPr>
            <a:endParaRPr lang="en-US" sz="1500">
              <a:latin typeface="Book Antiqua" pitchFamily="18" charset="0"/>
            </a:endParaRPr>
          </a:p>
          <a:p>
            <a:pPr algn="l">
              <a:spcBef>
                <a:spcPct val="20000"/>
              </a:spcBef>
              <a:buClr>
                <a:srgbClr val="66FFFF"/>
              </a:buClr>
              <a:buSzPct val="75000"/>
              <a:buFont typeface="Monotype Sorts" pitchFamily="2" charset="2"/>
              <a:buNone/>
            </a:pPr>
            <a:endParaRPr lang="en-US" sz="1050">
              <a:latin typeface="Book Antiqua" pitchFamily="18" charset="0"/>
            </a:endParaRPr>
          </a:p>
          <a:p>
            <a:pPr algn="l">
              <a:spcBef>
                <a:spcPct val="20000"/>
              </a:spcBef>
              <a:buClr>
                <a:srgbClr val="66FFFF"/>
              </a:buClr>
              <a:buSzPct val="75000"/>
              <a:buFont typeface="Monotype Sorts" pitchFamily="2" charset="2"/>
              <a:buNone/>
            </a:pPr>
            <a:endParaRPr lang="en-US" sz="1500">
              <a:latin typeface="Book Antiqua" pitchFamily="18" charset="0"/>
            </a:endParaRPr>
          </a:p>
          <a:p>
            <a:pPr algn="l">
              <a:lnSpc>
                <a:spcPct val="90000"/>
              </a:lnSpc>
              <a:spcBef>
                <a:spcPct val="20000"/>
              </a:spcBef>
              <a:buClr>
                <a:srgbClr val="66FFFF"/>
              </a:buClr>
              <a:buSzPct val="75000"/>
              <a:buFont typeface="Monotype Sorts" pitchFamily="2" charset="2"/>
              <a:buNone/>
            </a:pPr>
            <a:r>
              <a:rPr lang="en-US" sz="1800">
                <a:latin typeface="Book Antiqua" pitchFamily="18" charset="0"/>
              </a:rPr>
              <a:t>                      </a:t>
            </a:r>
          </a:p>
          <a:p>
            <a:pPr algn="l">
              <a:lnSpc>
                <a:spcPct val="90000"/>
              </a:lnSpc>
              <a:spcBef>
                <a:spcPct val="20000"/>
              </a:spcBef>
              <a:buClr>
                <a:srgbClr val="66FFFF"/>
              </a:buClr>
              <a:buSzPct val="75000"/>
              <a:buFont typeface="Monotype Sorts" pitchFamily="2" charset="2"/>
              <a:buNone/>
            </a:pPr>
            <a:endParaRPr lang="en-US" sz="1050">
              <a:latin typeface="Book Antiqua" pitchFamily="18" charset="0"/>
            </a:endParaRPr>
          </a:p>
        </p:txBody>
      </p:sp>
      <p:sp>
        <p:nvSpPr>
          <p:cNvPr id="164867" name="Rectangle 3"/>
          <p:cNvSpPr>
            <a:spLocks noChangeArrowheads="1"/>
          </p:cNvSpPr>
          <p:nvPr/>
        </p:nvSpPr>
        <p:spPr bwMode="auto">
          <a:xfrm>
            <a:off x="4702969" y="2521566"/>
            <a:ext cx="1528763" cy="871538"/>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p:sp>
        <p:nvSpPr>
          <p:cNvPr id="164868" name="Text Box 4"/>
          <p:cNvSpPr txBox="1">
            <a:spLocks noChangeArrowheads="1"/>
          </p:cNvSpPr>
          <p:nvPr/>
        </p:nvSpPr>
        <p:spPr bwMode="auto">
          <a:xfrm>
            <a:off x="3221193" y="3482401"/>
            <a:ext cx="1016625" cy="590931"/>
          </a:xfrm>
          <a:prstGeom prst="rect">
            <a:avLst/>
          </a:prstGeom>
          <a:noFill/>
          <a:ln w="12700">
            <a:noFill/>
            <a:miter lim="800000"/>
            <a:headEnd/>
            <a:tailEnd/>
          </a:ln>
          <a:effectLst/>
        </p:spPr>
        <p:txBody>
          <a:bodyPr wrap="none">
            <a:spAutoFit/>
          </a:bodyPr>
          <a:lstStyle/>
          <a:p>
            <a:pPr>
              <a:lnSpc>
                <a:spcPct val="90000"/>
              </a:lnSpc>
            </a:pPr>
            <a:r>
              <a:rPr lang="en-US" sz="1800">
                <a:latin typeface="Book Antiqua" pitchFamily="18" charset="0"/>
              </a:rPr>
              <a:t>for</a:t>
            </a:r>
          </a:p>
          <a:p>
            <a:pPr>
              <a:lnSpc>
                <a:spcPct val="90000"/>
              </a:lnSpc>
            </a:pPr>
            <a:r>
              <a:rPr lang="en-US" sz="1800">
                <a:latin typeface="Book Antiqua" pitchFamily="18" charset="0"/>
              </a:rPr>
              <a:t>samples</a:t>
            </a:r>
          </a:p>
        </p:txBody>
      </p:sp>
      <p:sp>
        <p:nvSpPr>
          <p:cNvPr id="164869" name="Text Box 5"/>
          <p:cNvSpPr txBox="1">
            <a:spLocks noChangeArrowheads="1"/>
          </p:cNvSpPr>
          <p:nvPr/>
        </p:nvSpPr>
        <p:spPr bwMode="auto">
          <a:xfrm>
            <a:off x="4796858" y="3482401"/>
            <a:ext cx="1414170" cy="590931"/>
          </a:xfrm>
          <a:prstGeom prst="rect">
            <a:avLst/>
          </a:prstGeom>
          <a:noFill/>
          <a:ln w="12700">
            <a:noFill/>
            <a:miter lim="800000"/>
            <a:headEnd/>
            <a:tailEnd/>
          </a:ln>
          <a:effectLst/>
        </p:spPr>
        <p:txBody>
          <a:bodyPr wrap="none">
            <a:spAutoFit/>
          </a:bodyPr>
          <a:lstStyle/>
          <a:p>
            <a:pPr>
              <a:lnSpc>
                <a:spcPct val="90000"/>
              </a:lnSpc>
            </a:pPr>
            <a:r>
              <a:rPr lang="en-US" sz="1800">
                <a:latin typeface="Book Antiqua" pitchFamily="18" charset="0"/>
              </a:rPr>
              <a:t>for</a:t>
            </a:r>
          </a:p>
          <a:p>
            <a:pPr>
              <a:lnSpc>
                <a:spcPct val="90000"/>
              </a:lnSpc>
            </a:pPr>
            <a:r>
              <a:rPr lang="en-US" sz="1800">
                <a:latin typeface="Book Antiqua" pitchFamily="18" charset="0"/>
              </a:rPr>
              <a:t>populations</a:t>
            </a:r>
          </a:p>
        </p:txBody>
      </p:sp>
      <p:sp>
        <p:nvSpPr>
          <p:cNvPr id="164871" name="Rectangle 7"/>
          <p:cNvSpPr>
            <a:spLocks noChangeArrowheads="1"/>
          </p:cNvSpPr>
          <p:nvPr/>
        </p:nvSpPr>
        <p:spPr bwMode="auto">
          <a:xfrm>
            <a:off x="2917031" y="2521566"/>
            <a:ext cx="1528763" cy="871538"/>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p:sp>
        <p:nvSpPr>
          <p:cNvPr id="164872" name="AutoShape 8"/>
          <p:cNvSpPr>
            <a:spLocks noChangeArrowheads="1"/>
          </p:cNvSpPr>
          <p:nvPr/>
        </p:nvSpPr>
        <p:spPr bwMode="auto">
          <a:xfrm rot="5400000">
            <a:off x="2695576" y="2873992"/>
            <a:ext cx="183356" cy="116681"/>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sz="1050"/>
          </a:p>
        </p:txBody>
      </p:sp>
      <p:sp>
        <p:nvSpPr>
          <p:cNvPr id="164873" name="AutoShape 9"/>
          <p:cNvSpPr>
            <a:spLocks noChangeArrowheads="1"/>
          </p:cNvSpPr>
          <p:nvPr/>
        </p:nvSpPr>
        <p:spPr bwMode="auto">
          <a:xfrm rot="16200000" flipH="1">
            <a:off x="6267451" y="2873992"/>
            <a:ext cx="183356" cy="116681"/>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sz="1050"/>
          </a:p>
        </p:txBody>
      </p:sp>
      <p:sp>
        <p:nvSpPr>
          <p:cNvPr id="164876" name="Rectangle 12"/>
          <p:cNvSpPr>
            <a:spLocks noChangeArrowheads="1"/>
          </p:cNvSpPr>
          <p:nvPr/>
        </p:nvSpPr>
        <p:spPr bwMode="auto">
          <a:xfrm>
            <a:off x="1657350" y="28575"/>
            <a:ext cx="5829300" cy="619125"/>
          </a:xfrm>
          <a:prstGeom prst="rect">
            <a:avLst/>
          </a:prstGeom>
          <a:noFill/>
          <a:ln w="12700">
            <a:noFill/>
            <a:miter lim="800000"/>
            <a:headEnd/>
            <a:tailEnd/>
          </a:ln>
          <a:effec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087115" y="2622965"/>
                <a:ext cx="1217769" cy="691792"/>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𝑟</m:t>
                        </m:r>
                      </m:e>
                      <m:sub>
                        <m:r>
                          <a:rPr lang="en-US" sz="2400" i="1">
                            <a:latin typeface="Cambria Math"/>
                          </a:rPr>
                          <m:t>𝑥𝑦</m:t>
                        </m:r>
                      </m:sub>
                    </m:sSub>
                  </m:oMath>
                </a14:m>
                <a:r>
                  <a:rPr lang="en-US" sz="2400" dirty="0"/>
                  <a:t>=</a:t>
                </a:r>
                <a14:m>
                  <m:oMath xmlns:m="http://schemas.openxmlformats.org/officeDocument/2006/math">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a:rPr>
                              <m:t>𝑠</m:t>
                            </m:r>
                          </m:e>
                          <m:sub>
                            <m:r>
                              <a:rPr lang="en-US" sz="2400" i="1" dirty="0">
                                <a:latin typeface="Cambria Math"/>
                              </a:rPr>
                              <m:t>𝑥𝑦</m:t>
                            </m:r>
                          </m:sub>
                        </m:sSub>
                      </m:num>
                      <m:den>
                        <m:sSub>
                          <m:sSubPr>
                            <m:ctrlPr>
                              <a:rPr lang="en-US" sz="2400" i="1" dirty="0">
                                <a:latin typeface="Cambria Math" panose="02040503050406030204" pitchFamily="18" charset="0"/>
                              </a:rPr>
                            </m:ctrlPr>
                          </m:sSubPr>
                          <m:e>
                            <m:r>
                              <a:rPr lang="en-US" sz="2400" i="1" dirty="0">
                                <a:latin typeface="Cambria Math"/>
                              </a:rPr>
                              <m:t>𝑠</m:t>
                            </m:r>
                          </m:e>
                          <m:sub>
                            <m:r>
                              <a:rPr lang="en-US" sz="2400" i="1" dirty="0">
                                <a:latin typeface="Cambria Math"/>
                              </a:rPr>
                              <m:t>𝑥</m:t>
                            </m:r>
                          </m:sub>
                        </m:sSub>
                        <m:sSub>
                          <m:sSubPr>
                            <m:ctrlPr>
                              <a:rPr lang="en-US" sz="2400" i="1" dirty="0">
                                <a:latin typeface="Cambria Math" panose="02040503050406030204" pitchFamily="18" charset="0"/>
                              </a:rPr>
                            </m:ctrlPr>
                          </m:sSubPr>
                          <m:e>
                            <m:r>
                              <a:rPr lang="en-US" sz="2400" i="1" dirty="0">
                                <a:latin typeface="Cambria Math"/>
                              </a:rPr>
                              <m:t>𝑠</m:t>
                            </m:r>
                          </m:e>
                          <m:sub>
                            <m:r>
                              <a:rPr lang="en-US" sz="2400" i="1" dirty="0">
                                <a:latin typeface="Cambria Math"/>
                              </a:rPr>
                              <m:t>𝑦</m:t>
                            </m:r>
                          </m:sub>
                        </m:sSub>
                      </m:den>
                    </m:f>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592153" y="3497286"/>
                <a:ext cx="1584794" cy="891654"/>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830938" y="2625272"/>
                <a:ext cx="1345176" cy="689484"/>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400" i="1">
                            <a:latin typeface="Cambria Math" panose="02040503050406030204" pitchFamily="18" charset="0"/>
                            <a:ea typeface="Cambria Math"/>
                          </a:rPr>
                        </m:ctrlPr>
                      </m:sSubPr>
                      <m:e>
                        <m:r>
                          <a:rPr lang="en-US" sz="2400" i="1">
                            <a:latin typeface="Cambria Math"/>
                            <a:ea typeface="Cambria Math"/>
                          </a:rPr>
                          <m:t>𝜌</m:t>
                        </m:r>
                      </m:e>
                      <m:sub>
                        <m:r>
                          <a:rPr lang="en-US" sz="2400" i="1">
                            <a:latin typeface="Cambria Math"/>
                            <a:ea typeface="Cambria Math"/>
                          </a:rPr>
                          <m:t>𝑥𝑦</m:t>
                        </m:r>
                      </m:sub>
                    </m:sSub>
                  </m:oMath>
                </a14:m>
                <a:r>
                  <a:rPr lang="en-US" sz="2400" dirty="0"/>
                  <a:t>=</a:t>
                </a:r>
                <a14:m>
                  <m:oMath xmlns:m="http://schemas.openxmlformats.org/officeDocument/2006/math">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a:ea typeface="Cambria Math"/>
                              </a:rPr>
                              <m:t>𝜎</m:t>
                            </m:r>
                          </m:e>
                          <m:sub>
                            <m:r>
                              <a:rPr lang="en-US" sz="2400" i="1" dirty="0">
                                <a:latin typeface="Cambria Math"/>
                              </a:rPr>
                              <m:t>𝑥𝑦</m:t>
                            </m:r>
                          </m:sub>
                        </m:sSub>
                      </m:num>
                      <m:den>
                        <m:sSub>
                          <m:sSubPr>
                            <m:ctrlPr>
                              <a:rPr lang="en-US" sz="2400" i="1" dirty="0">
                                <a:latin typeface="Cambria Math" panose="02040503050406030204" pitchFamily="18" charset="0"/>
                              </a:rPr>
                            </m:ctrlPr>
                          </m:sSubPr>
                          <m:e>
                            <m:r>
                              <a:rPr lang="en-US" sz="2400" i="1" dirty="0">
                                <a:latin typeface="Cambria Math"/>
                                <a:ea typeface="Cambria Math"/>
                              </a:rPr>
                              <m:t>𝜎</m:t>
                            </m:r>
                          </m:e>
                          <m:sub>
                            <m:r>
                              <a:rPr lang="en-US" sz="2400" i="1" dirty="0">
                                <a:latin typeface="Cambria Math"/>
                              </a:rPr>
                              <m:t>𝑥</m:t>
                            </m:r>
                          </m:sub>
                        </m:sSub>
                        <m:sSub>
                          <m:sSubPr>
                            <m:ctrlPr>
                              <a:rPr lang="en-US" sz="2400" i="1" dirty="0">
                                <a:latin typeface="Cambria Math" panose="02040503050406030204" pitchFamily="18" charset="0"/>
                              </a:rPr>
                            </m:ctrlPr>
                          </m:sSubPr>
                          <m:e>
                            <m:r>
                              <a:rPr lang="en-US" sz="2400" i="1" dirty="0">
                                <a:latin typeface="Cambria Math"/>
                                <a:ea typeface="Cambria Math"/>
                              </a:rPr>
                              <m:t>𝜎</m:t>
                            </m:r>
                          </m:e>
                          <m:sub>
                            <m:r>
                              <a:rPr lang="en-US" sz="2400" i="1" dirty="0">
                                <a:latin typeface="Cambria Math"/>
                              </a:rPr>
                              <m:t>𝑦</m:t>
                            </m:r>
                          </m:sub>
                        </m:sSub>
                      </m:den>
                    </m:f>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917250" y="3500363"/>
                <a:ext cx="1766125" cy="888577"/>
              </a:xfrm>
              <a:prstGeom prst="rect">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Formulas for Correlation Coefficient (</a:t>
            </a:r>
            <a:r>
              <a:rPr lang="ko-KR" altLang="en-US" dirty="0" smtClean="0"/>
              <a:t>상관계수 공식</a:t>
            </a:r>
            <a:r>
              <a:rPr lang="en-US" altLang="ko-KR" dirty="0" smtClean="0"/>
              <a: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736327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dirty="0" smtClean="0"/>
              <a:t>Interpretation of Correlation Coefficient (</a:t>
            </a:r>
            <a:r>
              <a:rPr lang="ko-KR" altLang="en-US" dirty="0" smtClean="0"/>
              <a:t>상관계수의 해석</a:t>
            </a:r>
            <a:r>
              <a:rPr lang="en-US" altLang="ko-KR" dirty="0" smtClean="0"/>
              <a:t>)</a:t>
            </a:r>
            <a:endParaRPr lang="en-US" dirty="0"/>
          </a:p>
        </p:txBody>
      </p:sp>
      <p:sp>
        <p:nvSpPr>
          <p:cNvPr id="24585" name="Rectangle 9"/>
          <p:cNvSpPr>
            <a:spLocks noChangeArrowheads="1"/>
          </p:cNvSpPr>
          <p:nvPr/>
        </p:nvSpPr>
        <p:spPr bwMode="auto">
          <a:xfrm>
            <a:off x="1734758" y="3298636"/>
            <a:ext cx="5657850" cy="752475"/>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Values near +1 indicate a </a:t>
            </a:r>
            <a:r>
              <a:rPr lang="en-US" sz="1800" u="sng">
                <a:latin typeface="Book Antiqua" pitchFamily="18" charset="0"/>
              </a:rPr>
              <a:t>strong positive linear</a:t>
            </a:r>
          </a:p>
          <a:p>
            <a:pPr algn="l"/>
            <a:r>
              <a:rPr lang="en-US" sz="1800">
                <a:latin typeface="Book Antiqua" pitchFamily="18" charset="0"/>
              </a:rPr>
              <a:t> </a:t>
            </a:r>
            <a:r>
              <a:rPr lang="en-US" sz="1800" u="sng">
                <a:latin typeface="Book Antiqua" pitchFamily="18" charset="0"/>
              </a:rPr>
              <a:t>relationship</a:t>
            </a:r>
            <a:r>
              <a:rPr lang="en-US" sz="1800">
                <a:latin typeface="Book Antiqua" pitchFamily="18" charset="0"/>
              </a:rPr>
              <a:t>.</a:t>
            </a:r>
          </a:p>
        </p:txBody>
      </p:sp>
      <p:sp>
        <p:nvSpPr>
          <p:cNvPr id="24586" name="Rectangle 10"/>
          <p:cNvSpPr>
            <a:spLocks noChangeArrowheads="1"/>
          </p:cNvSpPr>
          <p:nvPr/>
        </p:nvSpPr>
        <p:spPr bwMode="auto">
          <a:xfrm>
            <a:off x="1734758" y="2441386"/>
            <a:ext cx="5657850" cy="771525"/>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Values near -1 indicate a </a:t>
            </a:r>
            <a:r>
              <a:rPr lang="en-US" sz="1800" u="sng">
                <a:latin typeface="Book Antiqua" pitchFamily="18" charset="0"/>
              </a:rPr>
              <a:t>strong negative linear</a:t>
            </a:r>
          </a:p>
          <a:p>
            <a:pPr algn="l"/>
            <a:r>
              <a:rPr lang="en-US" sz="1800">
                <a:latin typeface="Book Antiqua" pitchFamily="18" charset="0"/>
              </a:rPr>
              <a:t> </a:t>
            </a:r>
            <a:r>
              <a:rPr lang="en-US" sz="1800" u="sng">
                <a:latin typeface="Book Antiqua" pitchFamily="18" charset="0"/>
              </a:rPr>
              <a:t>relationship</a:t>
            </a:r>
            <a:r>
              <a:rPr lang="en-US" sz="1800">
                <a:latin typeface="Book Antiqua" pitchFamily="18" charset="0"/>
              </a:rPr>
              <a:t>. </a:t>
            </a:r>
          </a:p>
        </p:txBody>
      </p:sp>
      <p:sp>
        <p:nvSpPr>
          <p:cNvPr id="24587" name="Rectangle 11"/>
          <p:cNvSpPr>
            <a:spLocks noChangeArrowheads="1"/>
          </p:cNvSpPr>
          <p:nvPr/>
        </p:nvSpPr>
        <p:spPr bwMode="auto">
          <a:xfrm>
            <a:off x="1739521" y="1855598"/>
            <a:ext cx="5643563" cy="500063"/>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The coefficient can take on values between -1 and +1.</a:t>
            </a:r>
          </a:p>
        </p:txBody>
      </p:sp>
      <p:sp>
        <p:nvSpPr>
          <p:cNvPr id="24592" name="Rectangle 16"/>
          <p:cNvSpPr>
            <a:spLocks noChangeArrowheads="1"/>
          </p:cNvSpPr>
          <p:nvPr/>
        </p:nvSpPr>
        <p:spPr bwMode="auto">
          <a:xfrm>
            <a:off x="1734758" y="4136836"/>
            <a:ext cx="5657850" cy="752475"/>
          </a:xfrm>
          <a:prstGeom prst="rect">
            <a:avLst/>
          </a:prstGeom>
          <a:gradFill flip="none" rotWithShape="1">
            <a:gsLst>
              <a:gs pos="0">
                <a:srgbClr val="7AAF23">
                  <a:shade val="30000"/>
                  <a:satMod val="115000"/>
                </a:srgbClr>
              </a:gs>
              <a:gs pos="50000">
                <a:srgbClr val="7AAF23">
                  <a:shade val="67500"/>
                  <a:satMod val="115000"/>
                </a:srgbClr>
              </a:gs>
              <a:gs pos="100000">
                <a:srgbClr val="7AAF23">
                  <a:shade val="100000"/>
                  <a:satMod val="115000"/>
                </a:srgbClr>
              </a:gs>
            </a:gsLst>
            <a:lin ang="16200000" scaled="1"/>
            <a:tileRect/>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r>
              <a:rPr lang="en-US" sz="1800">
                <a:latin typeface="Book Antiqua" pitchFamily="18" charset="0"/>
              </a:rPr>
              <a:t> The closer the correlation is to zero, the weaker the</a:t>
            </a:r>
          </a:p>
          <a:p>
            <a:pPr algn="l"/>
            <a:r>
              <a:rPr lang="en-US" sz="1800">
                <a:latin typeface="Book Antiqua" pitchFamily="18" charset="0"/>
              </a:rPr>
              <a:t> relationship.</a:t>
            </a:r>
          </a:p>
        </p:txBody>
      </p:sp>
      <p:sp>
        <p:nvSpPr>
          <p:cNvPr id="2" name="Slide Number Placeholder 1"/>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467422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ChangeArrowheads="1"/>
          </p:cNvSpPr>
          <p:nvPr/>
        </p:nvSpPr>
        <p:spPr bwMode="auto">
          <a:xfrm>
            <a:off x="1790701" y="1692900"/>
            <a:ext cx="5420915" cy="1154906"/>
          </a:xfrm>
          <a:prstGeom prst="rect">
            <a:avLst/>
          </a:prstGeom>
          <a:solidFill>
            <a:schemeClr val="accent3">
              <a:lumMod val="40000"/>
              <a:lumOff val="60000"/>
            </a:schemeClr>
          </a:solidFill>
          <a:ln w="12700">
            <a:noFill/>
            <a:miter lim="800000"/>
            <a:headEnd/>
            <a:tailEnd/>
          </a:ln>
          <a:effectLst/>
        </p:spPr>
        <p:txBody>
          <a:bodyPr lIns="67866" tIns="33338" rIns="67866" bIns="33338"/>
          <a:lstStyle/>
          <a:p>
            <a:pPr marL="257175" indent="-257175">
              <a:spcBef>
                <a:spcPct val="20000"/>
              </a:spcBef>
              <a:buClr>
                <a:srgbClr val="66FFFF"/>
              </a:buClr>
              <a:buSzPct val="75000"/>
            </a:pPr>
            <a:r>
              <a:rPr lang="en-US" sz="1800" dirty="0">
                <a:latin typeface="Book Antiqua" pitchFamily="18" charset="0"/>
              </a:rPr>
              <a:t>     A golfer is interested in investigating the</a:t>
            </a:r>
          </a:p>
          <a:p>
            <a:pPr algn="l">
              <a:spcBef>
                <a:spcPct val="20000"/>
              </a:spcBef>
              <a:buClr>
                <a:srgbClr val="66FFFF"/>
              </a:buClr>
              <a:buSzPct val="75000"/>
              <a:buFont typeface="Monotype Sorts" pitchFamily="2" charset="2"/>
              <a:buNone/>
            </a:pPr>
            <a:r>
              <a:rPr lang="en-US" sz="1800" dirty="0">
                <a:latin typeface="Book Antiqua" pitchFamily="18" charset="0"/>
              </a:rPr>
              <a:t>relationship, if any, between driving distance and 18-hole score.</a:t>
            </a:r>
          </a:p>
        </p:txBody>
      </p:sp>
      <p:sp>
        <p:nvSpPr>
          <p:cNvPr id="129026" name="Rectangle 2"/>
          <p:cNvSpPr>
            <a:spLocks noChangeArrowheads="1"/>
          </p:cNvSpPr>
          <p:nvPr/>
        </p:nvSpPr>
        <p:spPr bwMode="auto">
          <a:xfrm>
            <a:off x="3827690" y="2490107"/>
            <a:ext cx="3662363" cy="2533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solidFill>
                <a:schemeClr val="bg1"/>
              </a:solidFill>
            </a:endParaRPr>
          </a:p>
        </p:txBody>
      </p:sp>
      <p:sp>
        <p:nvSpPr>
          <p:cNvPr id="129028" name="Rectangle 4"/>
          <p:cNvSpPr>
            <a:spLocks noChangeArrowheads="1"/>
          </p:cNvSpPr>
          <p:nvPr/>
        </p:nvSpPr>
        <p:spPr bwMode="auto">
          <a:xfrm>
            <a:off x="4590880" y="3244963"/>
            <a:ext cx="585788" cy="1643063"/>
          </a:xfrm>
          <a:prstGeom prst="rect">
            <a:avLst/>
          </a:prstGeom>
          <a:noFill/>
          <a:ln w="12700">
            <a:noFill/>
            <a:miter lim="800000"/>
            <a:headEnd/>
            <a:tailEnd/>
          </a:ln>
          <a:effectLst/>
        </p:spPr>
        <p:txBody>
          <a:bodyPr wrap="none" anchor="ctr"/>
          <a:lstStyle/>
          <a:p>
            <a:pPr>
              <a:lnSpc>
                <a:spcPct val="110000"/>
              </a:lnSpc>
            </a:pPr>
            <a:r>
              <a:rPr lang="en-US" sz="1800">
                <a:solidFill>
                  <a:schemeClr val="bg1"/>
                </a:solidFill>
                <a:latin typeface="Book Antiqua" pitchFamily="18" charset="0"/>
              </a:rPr>
              <a:t>277.6</a:t>
            </a:r>
          </a:p>
          <a:p>
            <a:pPr>
              <a:lnSpc>
                <a:spcPct val="110000"/>
              </a:lnSpc>
            </a:pPr>
            <a:r>
              <a:rPr lang="en-US" sz="1800">
                <a:solidFill>
                  <a:schemeClr val="bg1"/>
                </a:solidFill>
                <a:latin typeface="Book Antiqua" pitchFamily="18" charset="0"/>
              </a:rPr>
              <a:t>259.5</a:t>
            </a:r>
          </a:p>
          <a:p>
            <a:pPr>
              <a:lnSpc>
                <a:spcPct val="110000"/>
              </a:lnSpc>
            </a:pPr>
            <a:r>
              <a:rPr lang="en-US" sz="1800">
                <a:solidFill>
                  <a:schemeClr val="bg1"/>
                </a:solidFill>
                <a:latin typeface="Book Antiqua" pitchFamily="18" charset="0"/>
              </a:rPr>
              <a:t>269.1</a:t>
            </a:r>
          </a:p>
          <a:p>
            <a:pPr>
              <a:lnSpc>
                <a:spcPct val="110000"/>
              </a:lnSpc>
            </a:pPr>
            <a:r>
              <a:rPr lang="en-US" sz="1800">
                <a:solidFill>
                  <a:schemeClr val="bg1"/>
                </a:solidFill>
                <a:latin typeface="Book Antiqua" pitchFamily="18" charset="0"/>
              </a:rPr>
              <a:t>267.0</a:t>
            </a:r>
          </a:p>
          <a:p>
            <a:pPr>
              <a:lnSpc>
                <a:spcPct val="110000"/>
              </a:lnSpc>
            </a:pPr>
            <a:r>
              <a:rPr lang="en-US" sz="1800">
                <a:solidFill>
                  <a:schemeClr val="bg1"/>
                </a:solidFill>
                <a:latin typeface="Book Antiqua" pitchFamily="18" charset="0"/>
              </a:rPr>
              <a:t>255.6</a:t>
            </a:r>
          </a:p>
          <a:p>
            <a:pPr>
              <a:lnSpc>
                <a:spcPct val="110000"/>
              </a:lnSpc>
            </a:pPr>
            <a:r>
              <a:rPr lang="en-US" sz="1800">
                <a:solidFill>
                  <a:schemeClr val="bg1"/>
                </a:solidFill>
                <a:latin typeface="Book Antiqua" pitchFamily="18" charset="0"/>
              </a:rPr>
              <a:t>272.9</a:t>
            </a:r>
          </a:p>
        </p:txBody>
      </p:sp>
      <p:sp>
        <p:nvSpPr>
          <p:cNvPr id="129029" name="Rectangle 5"/>
          <p:cNvSpPr>
            <a:spLocks noChangeArrowheads="1"/>
          </p:cNvSpPr>
          <p:nvPr/>
        </p:nvSpPr>
        <p:spPr bwMode="auto">
          <a:xfrm>
            <a:off x="6448256" y="3230676"/>
            <a:ext cx="371475" cy="1671638"/>
          </a:xfrm>
          <a:prstGeom prst="rect">
            <a:avLst/>
          </a:prstGeom>
          <a:noFill/>
          <a:ln w="12700">
            <a:noFill/>
            <a:miter lim="800000"/>
            <a:headEnd/>
            <a:tailEnd/>
          </a:ln>
          <a:effectLst/>
        </p:spPr>
        <p:txBody>
          <a:bodyPr wrap="none" anchor="ctr"/>
          <a:lstStyle/>
          <a:p>
            <a:pPr>
              <a:lnSpc>
                <a:spcPct val="110000"/>
              </a:lnSpc>
            </a:pPr>
            <a:r>
              <a:rPr lang="en-US" sz="1800">
                <a:solidFill>
                  <a:schemeClr val="bg1"/>
                </a:solidFill>
                <a:latin typeface="Book Antiqua" pitchFamily="18" charset="0"/>
              </a:rPr>
              <a:t>69</a:t>
            </a:r>
          </a:p>
          <a:p>
            <a:pPr>
              <a:lnSpc>
                <a:spcPct val="110000"/>
              </a:lnSpc>
            </a:pPr>
            <a:r>
              <a:rPr lang="en-US" sz="1800">
                <a:solidFill>
                  <a:schemeClr val="bg1"/>
                </a:solidFill>
                <a:latin typeface="Book Antiqua" pitchFamily="18" charset="0"/>
              </a:rPr>
              <a:t>71</a:t>
            </a:r>
          </a:p>
          <a:p>
            <a:pPr>
              <a:lnSpc>
                <a:spcPct val="110000"/>
              </a:lnSpc>
            </a:pPr>
            <a:r>
              <a:rPr lang="en-US" sz="1800">
                <a:solidFill>
                  <a:schemeClr val="bg1"/>
                </a:solidFill>
                <a:latin typeface="Book Antiqua" pitchFamily="18" charset="0"/>
              </a:rPr>
              <a:t>70</a:t>
            </a:r>
          </a:p>
          <a:p>
            <a:pPr>
              <a:lnSpc>
                <a:spcPct val="110000"/>
              </a:lnSpc>
            </a:pPr>
            <a:r>
              <a:rPr lang="en-US" sz="1800">
                <a:solidFill>
                  <a:schemeClr val="bg1"/>
                </a:solidFill>
                <a:latin typeface="Book Antiqua" pitchFamily="18" charset="0"/>
              </a:rPr>
              <a:t>70</a:t>
            </a:r>
          </a:p>
          <a:p>
            <a:pPr>
              <a:lnSpc>
                <a:spcPct val="110000"/>
              </a:lnSpc>
            </a:pPr>
            <a:r>
              <a:rPr lang="en-US" sz="1800">
                <a:solidFill>
                  <a:schemeClr val="bg1"/>
                </a:solidFill>
                <a:latin typeface="Book Antiqua" pitchFamily="18" charset="0"/>
              </a:rPr>
              <a:t>71</a:t>
            </a:r>
          </a:p>
          <a:p>
            <a:pPr>
              <a:lnSpc>
                <a:spcPct val="110000"/>
              </a:lnSpc>
            </a:pPr>
            <a:r>
              <a:rPr lang="en-US" sz="1800">
                <a:solidFill>
                  <a:schemeClr val="bg1"/>
                </a:solidFill>
                <a:latin typeface="Book Antiqua" pitchFamily="18" charset="0"/>
              </a:rPr>
              <a:t>69</a:t>
            </a:r>
          </a:p>
        </p:txBody>
      </p:sp>
      <p:sp>
        <p:nvSpPr>
          <p:cNvPr id="129030" name="Rectangle 6"/>
          <p:cNvSpPr>
            <a:spLocks noChangeArrowheads="1"/>
          </p:cNvSpPr>
          <p:nvPr/>
        </p:nvSpPr>
        <p:spPr bwMode="auto">
          <a:xfrm>
            <a:off x="3976518" y="2502013"/>
            <a:ext cx="1728788" cy="671513"/>
          </a:xfrm>
          <a:prstGeom prst="rect">
            <a:avLst/>
          </a:prstGeom>
          <a:noFill/>
          <a:ln w="12700">
            <a:noFill/>
            <a:miter lim="800000"/>
            <a:headEnd/>
            <a:tailEnd/>
          </a:ln>
          <a:effectLst/>
        </p:spPr>
        <p:txBody>
          <a:bodyPr wrap="none" anchor="ctr"/>
          <a:lstStyle/>
          <a:p>
            <a:r>
              <a:rPr lang="en-US" sz="1800">
                <a:solidFill>
                  <a:schemeClr val="bg1"/>
                </a:solidFill>
                <a:latin typeface="Book Antiqua" pitchFamily="18" charset="0"/>
              </a:rPr>
              <a:t>Average Driving</a:t>
            </a:r>
          </a:p>
          <a:p>
            <a:r>
              <a:rPr lang="en-US" sz="1800" u="sng">
                <a:solidFill>
                  <a:schemeClr val="bg1"/>
                </a:solidFill>
                <a:latin typeface="Book Antiqua" pitchFamily="18" charset="0"/>
              </a:rPr>
              <a:t>Distance (yds.)</a:t>
            </a:r>
          </a:p>
        </p:txBody>
      </p:sp>
      <p:sp>
        <p:nvSpPr>
          <p:cNvPr id="129031" name="Rectangle 7"/>
          <p:cNvSpPr>
            <a:spLocks noChangeArrowheads="1"/>
          </p:cNvSpPr>
          <p:nvPr/>
        </p:nvSpPr>
        <p:spPr bwMode="auto">
          <a:xfrm>
            <a:off x="5733880" y="2502013"/>
            <a:ext cx="1728788" cy="671513"/>
          </a:xfrm>
          <a:prstGeom prst="rect">
            <a:avLst/>
          </a:prstGeom>
          <a:noFill/>
          <a:ln w="12700">
            <a:noFill/>
            <a:miter lim="800000"/>
            <a:headEnd/>
            <a:tailEnd/>
          </a:ln>
          <a:effectLst/>
        </p:spPr>
        <p:txBody>
          <a:bodyPr wrap="none" anchor="ctr"/>
          <a:lstStyle/>
          <a:p>
            <a:r>
              <a:rPr lang="en-US" sz="1800">
                <a:solidFill>
                  <a:schemeClr val="bg1"/>
                </a:solidFill>
                <a:latin typeface="Book Antiqua" pitchFamily="18" charset="0"/>
              </a:rPr>
              <a:t>Average</a:t>
            </a:r>
          </a:p>
          <a:p>
            <a:r>
              <a:rPr lang="en-US" sz="1800" u="sng">
                <a:solidFill>
                  <a:schemeClr val="bg1"/>
                </a:solidFill>
                <a:latin typeface="Book Antiqua" pitchFamily="18" charset="0"/>
              </a:rPr>
              <a:t>18-Hole Score</a:t>
            </a:r>
          </a:p>
        </p:txBody>
      </p:sp>
      <p:sp>
        <p:nvSpPr>
          <p:cNvPr id="129207" name="Rectangle 183"/>
          <p:cNvSpPr>
            <a:spLocks noChangeArrowheads="1"/>
          </p:cNvSpPr>
          <p:nvPr/>
        </p:nvSpPr>
        <p:spPr bwMode="auto">
          <a:xfrm>
            <a:off x="1632347" y="757237"/>
            <a:ext cx="4991100" cy="366713"/>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Font typeface="Wingdings" pitchFamily="2" charset="2"/>
              <a:buChar char="n"/>
            </a:pPr>
            <a:endParaRPr lang="en-US" sz="1800" dirty="0">
              <a:effectLst>
                <a:outerShdw blurRad="38100" dist="38100" dir="2700000" algn="tl">
                  <a:srgbClr val="000000"/>
                </a:outerShdw>
              </a:effectLst>
              <a:latin typeface="Book Antiqua" pitchFamily="18" charset="0"/>
            </a:endParaRPr>
          </a:p>
        </p:txBody>
      </p:sp>
      <p:sp>
        <p:nvSpPr>
          <p:cNvPr id="2" name="Title 1"/>
          <p:cNvSpPr>
            <a:spLocks noGrp="1"/>
          </p:cNvSpPr>
          <p:nvPr>
            <p:ph type="title"/>
          </p:nvPr>
        </p:nvSpPr>
        <p:spPr/>
        <p:txBody>
          <a:bodyPr/>
          <a:lstStyle/>
          <a:p>
            <a:r>
              <a:rPr lang="en-US" dirty="0" smtClean="0"/>
              <a:t>Golfing Study (</a:t>
            </a:r>
            <a:r>
              <a:rPr lang="ko-KR" altLang="en-US" dirty="0" smtClean="0"/>
              <a:t>예제</a:t>
            </a:r>
            <a:r>
              <a:rPr lang="en-US" altLang="ko-KR" dirty="0" smtClean="0"/>
              <a: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73293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22" name="Rectangle 174"/>
          <p:cNvSpPr>
            <a:spLocks noChangeArrowheads="1"/>
          </p:cNvSpPr>
          <p:nvPr/>
        </p:nvSpPr>
        <p:spPr bwMode="auto">
          <a:xfrm>
            <a:off x="1657350" y="28575"/>
            <a:ext cx="5829300" cy="619125"/>
          </a:xfrm>
          <a:prstGeom prst="rect">
            <a:avLst/>
          </a:prstGeom>
          <a:noFill/>
          <a:ln w="12700">
            <a:noFill/>
            <a:miter lim="800000"/>
            <a:headEnd/>
            <a:tailEnd/>
          </a:ln>
          <a:effec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155823" name="Rectangle 175"/>
          <p:cNvSpPr>
            <a:spLocks noChangeArrowheads="1"/>
          </p:cNvSpPr>
          <p:nvPr/>
        </p:nvSpPr>
        <p:spPr bwMode="auto">
          <a:xfrm>
            <a:off x="1513965" y="1771140"/>
            <a:ext cx="6067425" cy="32099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solidFill>
                <a:schemeClr val="bg1"/>
              </a:solidFill>
              <a:effectLst>
                <a:outerShdw blurRad="38100" dist="38100" dir="2700000" algn="tl">
                  <a:srgbClr val="000000"/>
                </a:outerShdw>
              </a:effectLst>
            </a:endParaRPr>
          </a:p>
        </p:txBody>
      </p:sp>
      <p:sp>
        <p:nvSpPr>
          <p:cNvPr id="155824" name="Rectangle 176"/>
          <p:cNvSpPr>
            <a:spLocks noChangeArrowheads="1"/>
          </p:cNvSpPr>
          <p:nvPr/>
        </p:nvSpPr>
        <p:spPr bwMode="auto">
          <a:xfrm>
            <a:off x="2810555" y="2435509"/>
            <a:ext cx="585788" cy="1643063"/>
          </a:xfrm>
          <a:prstGeom prst="rect">
            <a:avLst/>
          </a:prstGeom>
          <a:noFill/>
          <a:ln w="12700">
            <a:noFill/>
            <a:miter lim="800000"/>
            <a:headEnd/>
            <a:tailEnd/>
          </a:ln>
          <a:effectLst/>
        </p:spPr>
        <p:txBody>
          <a:bodyPr wrap="none" anchor="ctr"/>
          <a:lstStyle/>
          <a:p>
            <a:pPr>
              <a:lnSpc>
                <a:spcPct val="110000"/>
              </a:lnSpc>
            </a:pPr>
            <a:r>
              <a:rPr lang="en-US" sz="1800">
                <a:solidFill>
                  <a:schemeClr val="bg1"/>
                </a:solidFill>
                <a:effectLst>
                  <a:outerShdw blurRad="38100" dist="38100" dir="2700000" algn="tl">
                    <a:srgbClr val="000000"/>
                  </a:outerShdw>
                </a:effectLst>
                <a:latin typeface="Book Antiqua" pitchFamily="18" charset="0"/>
              </a:rPr>
              <a:t>277.6</a:t>
            </a:r>
          </a:p>
          <a:p>
            <a:pPr>
              <a:lnSpc>
                <a:spcPct val="110000"/>
              </a:lnSpc>
            </a:pPr>
            <a:r>
              <a:rPr lang="en-US" sz="1800">
                <a:solidFill>
                  <a:schemeClr val="bg1"/>
                </a:solidFill>
                <a:effectLst>
                  <a:outerShdw blurRad="38100" dist="38100" dir="2700000" algn="tl">
                    <a:srgbClr val="000000"/>
                  </a:outerShdw>
                </a:effectLst>
                <a:latin typeface="Book Antiqua" pitchFamily="18" charset="0"/>
              </a:rPr>
              <a:t>259.5</a:t>
            </a:r>
          </a:p>
          <a:p>
            <a:pPr>
              <a:lnSpc>
                <a:spcPct val="110000"/>
              </a:lnSpc>
            </a:pPr>
            <a:r>
              <a:rPr lang="en-US" sz="1800">
                <a:solidFill>
                  <a:schemeClr val="bg1"/>
                </a:solidFill>
                <a:effectLst>
                  <a:outerShdw blurRad="38100" dist="38100" dir="2700000" algn="tl">
                    <a:srgbClr val="000000"/>
                  </a:outerShdw>
                </a:effectLst>
                <a:latin typeface="Book Antiqua" pitchFamily="18" charset="0"/>
              </a:rPr>
              <a:t>269.1</a:t>
            </a:r>
          </a:p>
          <a:p>
            <a:pPr>
              <a:lnSpc>
                <a:spcPct val="110000"/>
              </a:lnSpc>
            </a:pPr>
            <a:r>
              <a:rPr lang="en-US" sz="1800">
                <a:solidFill>
                  <a:schemeClr val="bg1"/>
                </a:solidFill>
                <a:effectLst>
                  <a:outerShdw blurRad="38100" dist="38100" dir="2700000" algn="tl">
                    <a:srgbClr val="000000"/>
                  </a:outerShdw>
                </a:effectLst>
                <a:latin typeface="Book Antiqua" pitchFamily="18" charset="0"/>
              </a:rPr>
              <a:t>267.0</a:t>
            </a:r>
          </a:p>
          <a:p>
            <a:pPr>
              <a:lnSpc>
                <a:spcPct val="110000"/>
              </a:lnSpc>
            </a:pPr>
            <a:r>
              <a:rPr lang="en-US" sz="1800">
                <a:solidFill>
                  <a:schemeClr val="bg1"/>
                </a:solidFill>
                <a:effectLst>
                  <a:outerShdw blurRad="38100" dist="38100" dir="2700000" algn="tl">
                    <a:srgbClr val="000000"/>
                  </a:outerShdw>
                </a:effectLst>
                <a:latin typeface="Book Antiqua" pitchFamily="18" charset="0"/>
              </a:rPr>
              <a:t>255.6</a:t>
            </a:r>
          </a:p>
          <a:p>
            <a:pPr>
              <a:lnSpc>
                <a:spcPct val="110000"/>
              </a:lnSpc>
            </a:pPr>
            <a:r>
              <a:rPr lang="en-US" sz="1800">
                <a:solidFill>
                  <a:schemeClr val="bg1"/>
                </a:solidFill>
                <a:effectLst>
                  <a:outerShdw blurRad="38100" dist="38100" dir="2700000" algn="tl">
                    <a:srgbClr val="000000"/>
                  </a:outerShdw>
                </a:effectLst>
                <a:latin typeface="Book Antiqua" pitchFamily="18" charset="0"/>
              </a:rPr>
              <a:t>272.9</a:t>
            </a:r>
          </a:p>
        </p:txBody>
      </p:sp>
      <p:sp>
        <p:nvSpPr>
          <p:cNvPr id="155825" name="Rectangle 177"/>
          <p:cNvSpPr>
            <a:spLocks noChangeArrowheads="1"/>
          </p:cNvSpPr>
          <p:nvPr/>
        </p:nvSpPr>
        <p:spPr bwMode="auto">
          <a:xfrm>
            <a:off x="3639230" y="2421221"/>
            <a:ext cx="371475" cy="1671638"/>
          </a:xfrm>
          <a:prstGeom prst="rect">
            <a:avLst/>
          </a:prstGeom>
          <a:noFill/>
          <a:ln w="12700">
            <a:noFill/>
            <a:miter lim="800000"/>
            <a:headEnd/>
            <a:tailEnd/>
          </a:ln>
          <a:effectLst/>
        </p:spPr>
        <p:txBody>
          <a:bodyPr wrap="none" anchor="ctr"/>
          <a:lstStyle/>
          <a:p>
            <a:pPr>
              <a:lnSpc>
                <a:spcPct val="110000"/>
              </a:lnSpc>
            </a:pPr>
            <a:r>
              <a:rPr lang="en-US" sz="1800" dirty="0">
                <a:solidFill>
                  <a:schemeClr val="bg1"/>
                </a:solidFill>
                <a:effectLst>
                  <a:outerShdw blurRad="38100" dist="38100" dir="2700000" algn="tl">
                    <a:srgbClr val="000000"/>
                  </a:outerShdw>
                </a:effectLst>
                <a:latin typeface="Book Antiqua" pitchFamily="18" charset="0"/>
              </a:rPr>
              <a:t>69</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71</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70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70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71</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69</a:t>
            </a:r>
          </a:p>
        </p:txBody>
      </p:sp>
      <p:sp>
        <p:nvSpPr>
          <p:cNvPr id="155826" name="Rectangle 178"/>
          <p:cNvSpPr>
            <a:spLocks noChangeArrowheads="1"/>
          </p:cNvSpPr>
          <p:nvPr/>
        </p:nvSpPr>
        <p:spPr bwMode="auto">
          <a:xfrm>
            <a:off x="2896280" y="1906871"/>
            <a:ext cx="428625" cy="271463"/>
          </a:xfrm>
          <a:prstGeom prst="rect">
            <a:avLst/>
          </a:prstGeom>
          <a:noFill/>
          <a:ln w="12700">
            <a:noFill/>
            <a:miter lim="800000"/>
            <a:headEnd/>
            <a:tailEnd/>
          </a:ln>
          <a:effectLst/>
        </p:spPr>
        <p:txBody>
          <a:bodyPr wrap="none" anchor="ctr"/>
          <a:lstStyle/>
          <a:p>
            <a:r>
              <a:rPr lang="en-US" sz="1800" i="1">
                <a:solidFill>
                  <a:schemeClr val="bg1"/>
                </a:solidFill>
                <a:effectLst>
                  <a:outerShdw blurRad="38100" dist="38100" dir="2700000" algn="tl">
                    <a:srgbClr val="000000"/>
                  </a:outerShdw>
                </a:effectLst>
                <a:latin typeface="Book Antiqua" pitchFamily="18" charset="0"/>
              </a:rPr>
              <a:t>x</a:t>
            </a:r>
          </a:p>
        </p:txBody>
      </p:sp>
      <p:sp>
        <p:nvSpPr>
          <p:cNvPr id="155829" name="Rectangle 181"/>
          <p:cNvSpPr>
            <a:spLocks noChangeArrowheads="1"/>
          </p:cNvSpPr>
          <p:nvPr/>
        </p:nvSpPr>
        <p:spPr bwMode="auto">
          <a:xfrm>
            <a:off x="3610655" y="1906871"/>
            <a:ext cx="428625" cy="271463"/>
          </a:xfrm>
          <a:prstGeom prst="rect">
            <a:avLst/>
          </a:prstGeom>
          <a:noFill/>
          <a:ln w="12700">
            <a:noFill/>
            <a:miter lim="800000"/>
            <a:headEnd/>
            <a:tailEnd/>
          </a:ln>
          <a:effectLst/>
        </p:spPr>
        <p:txBody>
          <a:bodyPr wrap="none" anchor="ctr"/>
          <a:lstStyle/>
          <a:p>
            <a:r>
              <a:rPr lang="en-US" sz="1800" i="1">
                <a:solidFill>
                  <a:schemeClr val="bg1"/>
                </a:solidFill>
                <a:effectLst>
                  <a:outerShdw blurRad="38100" dist="38100" dir="2700000" algn="tl">
                    <a:srgbClr val="000000"/>
                  </a:outerShdw>
                </a:effectLst>
                <a:latin typeface="Book Antiqua" pitchFamily="18" charset="0"/>
              </a:rPr>
              <a:t>y</a:t>
            </a:r>
          </a:p>
        </p:txBody>
      </p:sp>
      <p:sp>
        <p:nvSpPr>
          <p:cNvPr id="155830" name="Rectangle 182"/>
          <p:cNvSpPr>
            <a:spLocks noChangeArrowheads="1"/>
          </p:cNvSpPr>
          <p:nvPr/>
        </p:nvSpPr>
        <p:spPr bwMode="auto">
          <a:xfrm>
            <a:off x="4182155" y="2435509"/>
            <a:ext cx="642938" cy="1643063"/>
          </a:xfrm>
          <a:prstGeom prst="rect">
            <a:avLst/>
          </a:prstGeom>
          <a:noFill/>
          <a:ln w="12700">
            <a:noFill/>
            <a:miter lim="800000"/>
            <a:headEnd/>
            <a:tailEnd/>
          </a:ln>
          <a:effectLst/>
        </p:spPr>
        <p:txBody>
          <a:bodyPr wrap="none" anchor="ctr"/>
          <a:lstStyle/>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10.65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-7.45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2.15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0.05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-11.35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5.95</a:t>
            </a:r>
          </a:p>
        </p:txBody>
      </p:sp>
      <p:sp>
        <p:nvSpPr>
          <p:cNvPr id="155832" name="Rectangle 184"/>
          <p:cNvSpPr>
            <a:spLocks noChangeArrowheads="1"/>
          </p:cNvSpPr>
          <p:nvPr/>
        </p:nvSpPr>
        <p:spPr bwMode="auto">
          <a:xfrm>
            <a:off x="5196568" y="2421221"/>
            <a:ext cx="457200" cy="1671638"/>
          </a:xfrm>
          <a:prstGeom prst="rect">
            <a:avLst/>
          </a:prstGeom>
          <a:noFill/>
          <a:ln w="12700">
            <a:noFill/>
            <a:miter lim="800000"/>
            <a:headEnd/>
            <a:tailEnd/>
          </a:ln>
          <a:effectLst/>
        </p:spPr>
        <p:txBody>
          <a:bodyPr wrap="none" anchor="ctr"/>
          <a:lstStyle/>
          <a:p>
            <a:pPr>
              <a:lnSpc>
                <a:spcPct val="110000"/>
              </a:lnSpc>
            </a:pPr>
            <a:r>
              <a:rPr lang="en-US" sz="1800" dirty="0">
                <a:solidFill>
                  <a:schemeClr val="bg1"/>
                </a:solidFill>
                <a:effectLst>
                  <a:outerShdw blurRad="38100" dist="38100" dir="2700000" algn="tl">
                    <a:srgbClr val="000000"/>
                  </a:outerShdw>
                </a:effectLst>
                <a:latin typeface="Book Antiqua" pitchFamily="18" charset="0"/>
              </a:rPr>
              <a:t>-1.0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1.0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1.0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-1.0</a:t>
            </a:r>
          </a:p>
        </p:txBody>
      </p:sp>
      <p:sp>
        <p:nvSpPr>
          <p:cNvPr id="155833" name="Rectangle 185"/>
          <p:cNvSpPr>
            <a:spLocks noChangeArrowheads="1"/>
          </p:cNvSpPr>
          <p:nvPr/>
        </p:nvSpPr>
        <p:spPr bwMode="auto">
          <a:xfrm>
            <a:off x="6382430" y="2435509"/>
            <a:ext cx="642938" cy="1643063"/>
          </a:xfrm>
          <a:prstGeom prst="rect">
            <a:avLst/>
          </a:prstGeom>
          <a:noFill/>
          <a:ln w="12700">
            <a:noFill/>
            <a:miter lim="800000"/>
            <a:headEnd/>
            <a:tailEnd/>
          </a:ln>
          <a:effectLst/>
        </p:spPr>
        <p:txBody>
          <a:bodyPr wrap="none" anchor="ctr"/>
          <a:lstStyle/>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-10.65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-7.45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0</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-11.35</a:t>
            </a:r>
          </a:p>
          <a:p>
            <a:pPr>
              <a:lnSpc>
                <a:spcPct val="110000"/>
              </a:lnSpc>
            </a:pPr>
            <a:r>
              <a:rPr lang="en-US" sz="1800" dirty="0">
                <a:solidFill>
                  <a:schemeClr val="bg1"/>
                </a:solidFill>
                <a:effectLst>
                  <a:outerShdw blurRad="38100" dist="38100" dir="2700000" algn="tl">
                    <a:srgbClr val="000000"/>
                  </a:outerShdw>
                </a:effectLst>
                <a:latin typeface="Book Antiqua" pitchFamily="18" charset="0"/>
              </a:rPr>
              <a:t>  -5.95</a:t>
            </a:r>
          </a:p>
        </p:txBody>
      </p:sp>
      <p:sp>
        <p:nvSpPr>
          <p:cNvPr id="155837" name="Line 189"/>
          <p:cNvSpPr>
            <a:spLocks noChangeShapeType="1"/>
          </p:cNvSpPr>
          <p:nvPr/>
        </p:nvSpPr>
        <p:spPr bwMode="auto">
          <a:xfrm flipV="1">
            <a:off x="2810555" y="2264059"/>
            <a:ext cx="4643438" cy="0"/>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sz="1050">
              <a:solidFill>
                <a:schemeClr val="bg1"/>
              </a:solidFill>
            </a:endParaRPr>
          </a:p>
        </p:txBody>
      </p:sp>
      <p:sp>
        <p:nvSpPr>
          <p:cNvPr id="155838" name="Line 190"/>
          <p:cNvSpPr>
            <a:spLocks noChangeShapeType="1"/>
          </p:cNvSpPr>
          <p:nvPr/>
        </p:nvSpPr>
        <p:spPr bwMode="auto">
          <a:xfrm flipV="1">
            <a:off x="2796268" y="4207159"/>
            <a:ext cx="4643438" cy="0"/>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sz="1050">
              <a:solidFill>
                <a:schemeClr val="bg1"/>
              </a:solidFill>
            </a:endParaRPr>
          </a:p>
        </p:txBody>
      </p:sp>
      <p:sp>
        <p:nvSpPr>
          <p:cNvPr id="155840" name="Text Box 192"/>
          <p:cNvSpPr txBox="1">
            <a:spLocks noChangeArrowheads="1"/>
          </p:cNvSpPr>
          <p:nvPr/>
        </p:nvSpPr>
        <p:spPr bwMode="auto">
          <a:xfrm>
            <a:off x="1600880" y="4210730"/>
            <a:ext cx="1050288"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Average</a:t>
            </a:r>
          </a:p>
        </p:txBody>
      </p:sp>
      <p:sp>
        <p:nvSpPr>
          <p:cNvPr id="155841" name="Text Box 193"/>
          <p:cNvSpPr txBox="1">
            <a:spLocks noChangeArrowheads="1"/>
          </p:cNvSpPr>
          <p:nvPr/>
        </p:nvSpPr>
        <p:spPr bwMode="auto">
          <a:xfrm>
            <a:off x="1627074" y="4532199"/>
            <a:ext cx="1114408"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Std. Dev.</a:t>
            </a:r>
          </a:p>
        </p:txBody>
      </p:sp>
      <p:sp>
        <p:nvSpPr>
          <p:cNvPr id="155842" name="Text Box 194"/>
          <p:cNvSpPr txBox="1">
            <a:spLocks noChangeArrowheads="1"/>
          </p:cNvSpPr>
          <p:nvPr/>
        </p:nvSpPr>
        <p:spPr bwMode="auto">
          <a:xfrm>
            <a:off x="2785553" y="4217874"/>
            <a:ext cx="704039"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267.0</a:t>
            </a:r>
          </a:p>
        </p:txBody>
      </p:sp>
      <p:sp>
        <p:nvSpPr>
          <p:cNvPr id="155843" name="Text Box 195"/>
          <p:cNvSpPr txBox="1">
            <a:spLocks noChangeArrowheads="1"/>
          </p:cNvSpPr>
          <p:nvPr/>
        </p:nvSpPr>
        <p:spPr bwMode="auto">
          <a:xfrm>
            <a:off x="3535647" y="4217874"/>
            <a:ext cx="588623" cy="369332"/>
          </a:xfrm>
          <a:prstGeom prst="rect">
            <a:avLst/>
          </a:prstGeom>
          <a:noFill/>
          <a:ln w="12700">
            <a:noFill/>
            <a:miter lim="800000"/>
            <a:headEnd/>
            <a:tailEnd/>
          </a:ln>
          <a:effectLst/>
        </p:spPr>
        <p:txBody>
          <a:bodyPr wrap="none">
            <a:spAutoFit/>
          </a:bodyPr>
          <a:lstStyle/>
          <a:p>
            <a:r>
              <a:rPr lang="en-US" sz="1800" dirty="0">
                <a:solidFill>
                  <a:schemeClr val="bg1"/>
                </a:solidFill>
                <a:effectLst>
                  <a:outerShdw blurRad="38100" dist="38100" dir="2700000" algn="tl">
                    <a:srgbClr val="000000"/>
                  </a:outerShdw>
                </a:effectLst>
                <a:latin typeface="Book Antiqua" pitchFamily="18" charset="0"/>
              </a:rPr>
              <a:t>70.0</a:t>
            </a:r>
          </a:p>
        </p:txBody>
      </p:sp>
      <p:sp>
        <p:nvSpPr>
          <p:cNvPr id="155844" name="Text Box 196"/>
          <p:cNvSpPr txBox="1">
            <a:spLocks noChangeArrowheads="1"/>
          </p:cNvSpPr>
          <p:nvPr/>
        </p:nvSpPr>
        <p:spPr bwMode="auto">
          <a:xfrm>
            <a:off x="6347903" y="4217874"/>
            <a:ext cx="780983"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-35.40</a:t>
            </a:r>
          </a:p>
        </p:txBody>
      </p:sp>
      <p:sp>
        <p:nvSpPr>
          <p:cNvPr id="155845" name="Text Box 197"/>
          <p:cNvSpPr txBox="1">
            <a:spLocks noChangeArrowheads="1"/>
          </p:cNvSpPr>
          <p:nvPr/>
        </p:nvSpPr>
        <p:spPr bwMode="auto">
          <a:xfrm>
            <a:off x="2706972" y="4539343"/>
            <a:ext cx="819455"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8.2192</a:t>
            </a:r>
          </a:p>
        </p:txBody>
      </p:sp>
      <p:sp>
        <p:nvSpPr>
          <p:cNvPr id="155846" name="Text Box 198"/>
          <p:cNvSpPr txBox="1">
            <a:spLocks noChangeArrowheads="1"/>
          </p:cNvSpPr>
          <p:nvPr/>
        </p:nvSpPr>
        <p:spPr bwMode="auto">
          <a:xfrm>
            <a:off x="3478497" y="4539343"/>
            <a:ext cx="704039" cy="369332"/>
          </a:xfrm>
          <a:prstGeom prst="rect">
            <a:avLst/>
          </a:prstGeom>
          <a:noFill/>
          <a:ln w="12700">
            <a:noFill/>
            <a:miter lim="800000"/>
            <a:headEnd/>
            <a:tailEnd/>
          </a:ln>
          <a:effectLst/>
        </p:spPr>
        <p:txBody>
          <a:bodyPr wrap="none">
            <a:spAutoFit/>
          </a:bodyPr>
          <a:lstStyle/>
          <a:p>
            <a:r>
              <a:rPr lang="en-US" sz="1800" dirty="0">
                <a:solidFill>
                  <a:schemeClr val="bg1"/>
                </a:solidFill>
                <a:effectLst>
                  <a:outerShdw blurRad="38100" dist="38100" dir="2700000" algn="tl">
                    <a:srgbClr val="000000"/>
                  </a:outerShdw>
                </a:effectLst>
                <a:latin typeface="Book Antiqua" pitchFamily="18" charset="0"/>
              </a:rPr>
              <a:t>.8944</a:t>
            </a:r>
          </a:p>
        </p:txBody>
      </p:sp>
      <p:sp>
        <p:nvSpPr>
          <p:cNvPr id="155850" name="Text Box 202"/>
          <p:cNvSpPr txBox="1">
            <a:spLocks noChangeArrowheads="1"/>
          </p:cNvSpPr>
          <p:nvPr/>
        </p:nvSpPr>
        <p:spPr bwMode="auto">
          <a:xfrm>
            <a:off x="5612097" y="4210730"/>
            <a:ext cx="710451" cy="369332"/>
          </a:xfrm>
          <a:prstGeom prst="rect">
            <a:avLst/>
          </a:prstGeom>
          <a:noFill/>
          <a:ln w="12700">
            <a:noFill/>
            <a:miter lim="800000"/>
            <a:headEnd/>
            <a:tailEnd/>
          </a:ln>
          <a:effectLst/>
        </p:spPr>
        <p:txBody>
          <a:bodyPr wrap="none">
            <a:spAutoFit/>
          </a:bodyPr>
          <a:lstStyle/>
          <a:p>
            <a:r>
              <a:rPr lang="en-US" sz="1800">
                <a:solidFill>
                  <a:schemeClr val="bg1"/>
                </a:solidFill>
                <a:effectLst>
                  <a:outerShdw blurRad="38100" dist="38100" dir="2700000" algn="tl">
                    <a:srgbClr val="000000"/>
                  </a:outerShdw>
                </a:effectLst>
                <a:latin typeface="Book Antiqua" pitchFamily="18" charset="0"/>
              </a:rPr>
              <a:t>Total</a:t>
            </a:r>
          </a:p>
        </p:txBody>
      </p:sp>
      <p:sp>
        <p:nvSpPr>
          <p:cNvPr id="155852" name="Rectangle 204"/>
          <p:cNvSpPr>
            <a:spLocks noChangeArrowheads="1"/>
          </p:cNvSpPr>
          <p:nvPr/>
        </p:nvSpPr>
        <p:spPr bwMode="auto">
          <a:xfrm>
            <a:off x="1632347" y="757237"/>
            <a:ext cx="4991100" cy="366713"/>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Font typeface="Wingdings" pitchFamily="2" charset="2"/>
              <a:buChar char="n"/>
            </a:pPr>
            <a:endParaRPr lang="en-US" sz="1800" dirty="0">
              <a:effectLst>
                <a:outerShdw blurRad="38100" dist="38100" dir="2700000" algn="tl">
                  <a:srgbClr val="000000"/>
                </a:outerShdw>
              </a:effectLst>
              <a:latin typeface="Book Antiqua"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152730" y="1863329"/>
                <a:ext cx="780214" cy="369332"/>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r>
                      <a:rPr lang="en-US" sz="1800" i="1">
                        <a:solidFill>
                          <a:schemeClr val="bg1"/>
                        </a:solidFill>
                        <a:latin typeface="Cambria Math"/>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a:rPr>
                          <m:t>𝑥</m:t>
                        </m:r>
                      </m:e>
                      <m:sub>
                        <m:r>
                          <a:rPr lang="en-US" sz="1800" i="1">
                            <a:solidFill>
                              <a:schemeClr val="bg1"/>
                            </a:solidFill>
                            <a:latin typeface="Cambria Math"/>
                          </a:rPr>
                          <m:t>𝑖</m:t>
                        </m:r>
                      </m:sub>
                    </m:sSub>
                  </m:oMath>
                </a14:m>
                <a:r>
                  <a:rPr lang="en-US" sz="1800" dirty="0">
                    <a:solidFill>
                      <a:schemeClr val="bg1"/>
                    </a:solidFill>
                  </a:rPr>
                  <a:t>-</a:t>
                </a:r>
                <a14:m>
                  <m:oMath xmlns:m="http://schemas.openxmlformats.org/officeDocument/2006/math">
                    <m:acc>
                      <m:accPr>
                        <m:chr m:val="̅"/>
                        <m:ctrlPr>
                          <a:rPr lang="en-US" sz="1800" i="1" dirty="0">
                            <a:solidFill>
                              <a:schemeClr val="bg1"/>
                            </a:solidFill>
                            <a:latin typeface="Cambria Math" panose="02040503050406030204" pitchFamily="18" charset="0"/>
                          </a:rPr>
                        </m:ctrlPr>
                      </m:accPr>
                      <m:e>
                        <m:r>
                          <a:rPr lang="en-US" sz="1800" i="1" dirty="0">
                            <a:solidFill>
                              <a:schemeClr val="bg1"/>
                            </a:solidFill>
                            <a:latin typeface="Cambria Math"/>
                          </a:rPr>
                          <m:t>𝑥</m:t>
                        </m:r>
                      </m:e>
                    </m:acc>
                    <m:r>
                      <a:rPr lang="en-US" sz="1800" i="1" dirty="0">
                        <a:solidFill>
                          <a:schemeClr val="bg1"/>
                        </a:solidFill>
                        <a:latin typeface="Cambria Math"/>
                      </a:rPr>
                      <m:t>)</m:t>
                    </m:r>
                  </m:oMath>
                </a14:m>
                <a:endParaRPr lang="en-US" sz="18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012973" y="2484439"/>
                <a:ext cx="988860" cy="461665"/>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030830" y="1862129"/>
                <a:ext cx="785280" cy="369332"/>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r>
                      <a:rPr lang="en-US" sz="1800" i="1">
                        <a:solidFill>
                          <a:schemeClr val="bg1"/>
                        </a:solidFill>
                        <a:latin typeface="Cambria Math"/>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a:rPr>
                          <m:t>𝑦</m:t>
                        </m:r>
                      </m:e>
                      <m:sub>
                        <m:r>
                          <a:rPr lang="en-US" sz="1800" i="1">
                            <a:solidFill>
                              <a:schemeClr val="bg1"/>
                            </a:solidFill>
                            <a:latin typeface="Cambria Math"/>
                          </a:rPr>
                          <m:t>𝑖</m:t>
                        </m:r>
                      </m:sub>
                    </m:sSub>
                  </m:oMath>
                </a14:m>
                <a:r>
                  <a:rPr lang="en-US" sz="1800" dirty="0">
                    <a:solidFill>
                      <a:schemeClr val="bg1"/>
                    </a:solidFill>
                  </a:rPr>
                  <a:t>-</a:t>
                </a:r>
                <a14:m>
                  <m:oMath xmlns:m="http://schemas.openxmlformats.org/officeDocument/2006/math">
                    <m:acc>
                      <m:accPr>
                        <m:chr m:val="̅"/>
                        <m:ctrlPr>
                          <a:rPr lang="en-US" sz="1800" i="1" dirty="0">
                            <a:solidFill>
                              <a:schemeClr val="bg1"/>
                            </a:solidFill>
                            <a:latin typeface="Cambria Math" panose="02040503050406030204" pitchFamily="18" charset="0"/>
                          </a:rPr>
                        </m:ctrlPr>
                      </m:accPr>
                      <m:e>
                        <m:r>
                          <a:rPr lang="en-US" sz="1800" i="1" dirty="0">
                            <a:solidFill>
                              <a:schemeClr val="bg1"/>
                            </a:solidFill>
                            <a:latin typeface="Cambria Math"/>
                          </a:rPr>
                          <m:t>𝑦</m:t>
                        </m:r>
                      </m:e>
                    </m:acc>
                    <m:r>
                      <a:rPr lang="en-US" sz="1800" i="1" dirty="0">
                        <a:solidFill>
                          <a:schemeClr val="bg1"/>
                        </a:solidFill>
                        <a:latin typeface="Cambria Math"/>
                      </a:rPr>
                      <m:t>)</m:t>
                    </m:r>
                  </m:oMath>
                </a14:m>
                <a:endParaRPr lang="en-US" sz="1800" dirty="0">
                  <a:solidFill>
                    <a:schemeClr val="bg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183773" y="2482839"/>
                <a:ext cx="994568" cy="461665"/>
              </a:xfrm>
              <a:prstGeom prst="rect">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grpSp>
        <p:nvGrpSpPr>
          <p:cNvPr id="3" name="Group 2"/>
          <p:cNvGrpSpPr/>
          <p:nvPr/>
        </p:nvGrpSpPr>
        <p:grpSpPr>
          <a:xfrm>
            <a:off x="6052252" y="1856688"/>
            <a:ext cx="1391243" cy="370532"/>
            <a:chOff x="6589212" y="1706328"/>
            <a:chExt cx="1854990" cy="494043"/>
          </a:xfrm>
        </p:grpSpPr>
        <mc:AlternateContent xmlns:mc="http://schemas.openxmlformats.org/markup-compatibility/2006" xmlns:a14="http://schemas.microsoft.com/office/drawing/2010/main">
          <mc:Choice Requires="a14">
            <p:sp>
              <p:nvSpPr>
                <p:cNvPr id="28" name="TextBox 27"/>
                <p:cNvSpPr txBox="1"/>
                <p:nvPr/>
              </p:nvSpPr>
              <p:spPr>
                <a:xfrm>
                  <a:off x="6589212" y="1707928"/>
                  <a:ext cx="1040285" cy="492443"/>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r>
                        <a:rPr lang="en-US" sz="1800" i="1">
                          <a:solidFill>
                            <a:schemeClr val="bg1"/>
                          </a:solidFill>
                          <a:latin typeface="Cambria Math"/>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a:rPr>
                            <m:t>𝑥</m:t>
                          </m:r>
                        </m:e>
                        <m:sub>
                          <m:r>
                            <a:rPr lang="en-US" sz="1800" i="1">
                              <a:solidFill>
                                <a:schemeClr val="bg1"/>
                              </a:solidFill>
                              <a:latin typeface="Cambria Math"/>
                            </a:rPr>
                            <m:t>𝑖</m:t>
                          </m:r>
                        </m:sub>
                      </m:sSub>
                    </m:oMath>
                  </a14:m>
                  <a:r>
                    <a:rPr lang="en-US" sz="1800" dirty="0">
                      <a:solidFill>
                        <a:schemeClr val="bg1"/>
                      </a:solidFill>
                    </a:rPr>
                    <a:t>-</a:t>
                  </a:r>
                  <a14:m>
                    <m:oMath xmlns:m="http://schemas.openxmlformats.org/officeDocument/2006/math">
                      <m:acc>
                        <m:accPr>
                          <m:chr m:val="̅"/>
                          <m:ctrlPr>
                            <a:rPr lang="en-US" sz="1800" i="1" dirty="0">
                              <a:solidFill>
                                <a:schemeClr val="bg1"/>
                              </a:solidFill>
                              <a:latin typeface="Cambria Math" panose="02040503050406030204" pitchFamily="18" charset="0"/>
                            </a:rPr>
                          </m:ctrlPr>
                        </m:accPr>
                        <m:e>
                          <m:r>
                            <a:rPr lang="en-US" sz="1800" i="1" dirty="0">
                              <a:solidFill>
                                <a:schemeClr val="bg1"/>
                              </a:solidFill>
                              <a:latin typeface="Cambria Math"/>
                            </a:rPr>
                            <m:t>𝑥</m:t>
                          </m:r>
                        </m:e>
                      </m:acc>
                      <m:r>
                        <a:rPr lang="en-US" sz="1800" i="1" dirty="0">
                          <a:solidFill>
                            <a:schemeClr val="bg1"/>
                          </a:solidFill>
                          <a:latin typeface="Cambria Math"/>
                        </a:rPr>
                        <m:t>)</m:t>
                      </m:r>
                    </m:oMath>
                  </a14:m>
                  <a:endParaRPr lang="en-US" sz="1800" dirty="0">
                    <a:solidFill>
                      <a:schemeClr val="bg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589212" y="1707928"/>
                  <a:ext cx="988860" cy="461665"/>
                </a:xfrm>
                <a:prstGeom prst="rect">
                  <a:avLst/>
                </a:prstGeom>
                <a:blipFill rotWithShape="0">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397162" y="1706328"/>
                  <a:ext cx="1047040" cy="492443"/>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r>
                        <a:rPr lang="en-US" sz="1800" i="1">
                          <a:solidFill>
                            <a:schemeClr val="bg1"/>
                          </a:solidFill>
                          <a:latin typeface="Cambria Math"/>
                        </a:rPr>
                        <m:t>(</m:t>
                      </m:r>
                      <m:sSub>
                        <m:sSubPr>
                          <m:ctrlPr>
                            <a:rPr lang="en-US" sz="1800" i="1">
                              <a:solidFill>
                                <a:schemeClr val="bg1"/>
                              </a:solidFill>
                              <a:latin typeface="Cambria Math" panose="02040503050406030204" pitchFamily="18" charset="0"/>
                            </a:rPr>
                          </m:ctrlPr>
                        </m:sSubPr>
                        <m:e>
                          <m:r>
                            <a:rPr lang="en-US" sz="1800" i="1">
                              <a:solidFill>
                                <a:schemeClr val="bg1"/>
                              </a:solidFill>
                              <a:latin typeface="Cambria Math"/>
                            </a:rPr>
                            <m:t>𝑦</m:t>
                          </m:r>
                        </m:e>
                        <m:sub>
                          <m:r>
                            <a:rPr lang="en-US" sz="1800" i="1">
                              <a:solidFill>
                                <a:schemeClr val="bg1"/>
                              </a:solidFill>
                              <a:latin typeface="Cambria Math"/>
                            </a:rPr>
                            <m:t>𝑖</m:t>
                          </m:r>
                        </m:sub>
                      </m:sSub>
                    </m:oMath>
                  </a14:m>
                  <a:r>
                    <a:rPr lang="en-US" sz="1800" dirty="0">
                      <a:solidFill>
                        <a:schemeClr val="bg1"/>
                      </a:solidFill>
                    </a:rPr>
                    <a:t>-</a:t>
                  </a:r>
                  <a14:m>
                    <m:oMath xmlns:m="http://schemas.openxmlformats.org/officeDocument/2006/math">
                      <m:acc>
                        <m:accPr>
                          <m:chr m:val="̅"/>
                          <m:ctrlPr>
                            <a:rPr lang="en-US" sz="1800" i="1" dirty="0">
                              <a:solidFill>
                                <a:schemeClr val="bg1"/>
                              </a:solidFill>
                              <a:latin typeface="Cambria Math" panose="02040503050406030204" pitchFamily="18" charset="0"/>
                            </a:rPr>
                          </m:ctrlPr>
                        </m:accPr>
                        <m:e>
                          <m:r>
                            <a:rPr lang="en-US" sz="1800" i="1" dirty="0">
                              <a:solidFill>
                                <a:schemeClr val="bg1"/>
                              </a:solidFill>
                              <a:latin typeface="Cambria Math"/>
                            </a:rPr>
                            <m:t>𝑦</m:t>
                          </m:r>
                        </m:e>
                      </m:acc>
                      <m:r>
                        <a:rPr lang="en-US" sz="1800" i="1" dirty="0">
                          <a:solidFill>
                            <a:schemeClr val="bg1"/>
                          </a:solidFill>
                          <a:latin typeface="Cambria Math"/>
                        </a:rPr>
                        <m:t>)</m:t>
                      </m:r>
                    </m:oMath>
                  </a14:m>
                  <a:endParaRPr lang="en-US" sz="1800" dirty="0">
                    <a:solidFill>
                      <a:schemeClr val="bg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397162" y="1706328"/>
                  <a:ext cx="994568" cy="461665"/>
                </a:xfrm>
                <a:prstGeom prst="rect">
                  <a:avLst/>
                </a:prstGeom>
                <a:blipFill rotWithShape="0">
                  <a:blip r:embed="rId6"/>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4" name="Title 3"/>
          <p:cNvSpPr>
            <a:spLocks noGrp="1"/>
          </p:cNvSpPr>
          <p:nvPr>
            <p:ph type="title"/>
          </p:nvPr>
        </p:nvSpPr>
        <p:spPr/>
        <p:txBody>
          <a:bodyPr/>
          <a:lstStyle/>
          <a:p>
            <a:r>
              <a:rPr lang="en-US" dirty="0" smtClean="0"/>
              <a:t>Calculation for Sample Covariance (</a:t>
            </a:r>
            <a:r>
              <a:rPr lang="ko-KR" altLang="en-US" dirty="0" smtClean="0"/>
              <a:t>공분산 계산</a:t>
            </a:r>
            <a:r>
              <a:rPr lang="en-US" altLang="ko-KR" dirty="0" smtClean="0"/>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5144079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ChangeArrowheads="1"/>
          </p:cNvSpPr>
          <p:nvPr/>
        </p:nvSpPr>
        <p:spPr bwMode="auto">
          <a:xfrm>
            <a:off x="1941569" y="2033588"/>
            <a:ext cx="4043363" cy="382191"/>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SzPct val="125000"/>
              <a:buFontTx/>
              <a:buChar char="•"/>
            </a:pPr>
            <a:r>
              <a:rPr lang="en-US" sz="1800" dirty="0">
                <a:latin typeface="Book Antiqua" pitchFamily="18" charset="0"/>
              </a:rPr>
              <a:t>Sample Covariance</a:t>
            </a:r>
          </a:p>
        </p:txBody>
      </p:sp>
      <p:sp>
        <p:nvSpPr>
          <p:cNvPr id="157701" name="Rectangle 5"/>
          <p:cNvSpPr>
            <a:spLocks noChangeArrowheads="1"/>
          </p:cNvSpPr>
          <p:nvPr/>
        </p:nvSpPr>
        <p:spPr bwMode="auto">
          <a:xfrm>
            <a:off x="1941569" y="3233737"/>
            <a:ext cx="4572000" cy="425054"/>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SzPct val="125000"/>
              <a:buFontTx/>
              <a:buChar char="•"/>
            </a:pPr>
            <a:r>
              <a:rPr lang="en-US" sz="1800">
                <a:latin typeface="Book Antiqua" pitchFamily="18" charset="0"/>
              </a:rPr>
              <a:t>Sample Correlation Coefficient</a:t>
            </a:r>
            <a:endParaRPr lang="en-US" sz="1800" i="1">
              <a:latin typeface="Book Antiqua" pitchFamily="18" charset="0"/>
            </a:endParaRPr>
          </a:p>
        </p:txBody>
      </p:sp>
      <p:sp>
        <p:nvSpPr>
          <p:cNvPr id="157703" name="Rectangle 7"/>
          <p:cNvSpPr>
            <a:spLocks noChangeArrowheads="1"/>
          </p:cNvSpPr>
          <p:nvPr/>
        </p:nvSpPr>
        <p:spPr bwMode="auto">
          <a:xfrm>
            <a:off x="1657350" y="28575"/>
            <a:ext cx="5829300" cy="619125"/>
          </a:xfrm>
          <a:prstGeom prst="rect">
            <a:avLst/>
          </a:prstGeom>
          <a:noFill/>
          <a:ln w="12700">
            <a:noFill/>
            <a:miter lim="800000"/>
            <a:headEnd/>
            <a:tailEnd/>
          </a:ln>
          <a:effec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157706" name="Oval 10"/>
          <p:cNvSpPr>
            <a:spLocks noChangeArrowheads="1"/>
          </p:cNvSpPr>
          <p:nvPr/>
        </p:nvSpPr>
        <p:spPr bwMode="auto">
          <a:xfrm>
            <a:off x="6052454" y="2537443"/>
            <a:ext cx="889229" cy="502391"/>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sz="1050"/>
          </a:p>
        </p:txBody>
      </p:sp>
      <p:sp>
        <p:nvSpPr>
          <p:cNvPr id="157707" name="Oval 11"/>
          <p:cNvSpPr>
            <a:spLocks noChangeArrowheads="1"/>
          </p:cNvSpPr>
          <p:nvPr/>
        </p:nvSpPr>
        <p:spPr bwMode="auto">
          <a:xfrm>
            <a:off x="5878286" y="3687537"/>
            <a:ext cx="1099458" cy="528716"/>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sz="1050"/>
          </a:p>
        </p:txBody>
      </p:sp>
      <mc:AlternateContent xmlns:mc="http://schemas.openxmlformats.org/markup-compatibility/2006" xmlns:a14="http://schemas.microsoft.com/office/drawing/2010/main">
        <mc:Choice Requires="a14">
          <p:sp>
            <p:nvSpPr>
              <p:cNvPr id="12" name="TextBox 11"/>
              <p:cNvSpPr txBox="1"/>
              <p:nvPr/>
            </p:nvSpPr>
            <p:spPr>
              <a:xfrm>
                <a:off x="2684726" y="2483016"/>
                <a:ext cx="4232056" cy="572016"/>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100" i="1">
                            <a:solidFill>
                              <a:schemeClr val="tx1"/>
                            </a:solidFill>
                            <a:latin typeface="Cambria Math" panose="02040503050406030204" pitchFamily="18" charset="0"/>
                          </a:rPr>
                        </m:ctrlPr>
                      </m:sSubPr>
                      <m:e>
                        <m:r>
                          <a:rPr lang="en-US" sz="2100" i="1">
                            <a:solidFill>
                              <a:schemeClr val="tx1"/>
                            </a:solidFill>
                            <a:latin typeface="Cambria Math"/>
                          </a:rPr>
                          <m:t>𝑠</m:t>
                        </m:r>
                      </m:e>
                      <m:sub>
                        <m:r>
                          <a:rPr lang="en-US" sz="2100" i="1">
                            <a:solidFill>
                              <a:schemeClr val="tx1"/>
                            </a:solidFill>
                            <a:latin typeface="Cambria Math"/>
                          </a:rPr>
                          <m:t>𝑥𝑦</m:t>
                        </m:r>
                      </m:sub>
                    </m:sSub>
                  </m:oMath>
                </a14:m>
                <a:r>
                  <a:rPr lang="en-US" sz="2100" dirty="0">
                    <a:solidFill>
                      <a:schemeClr val="tx1"/>
                    </a:solidFill>
                    <a:latin typeface="+mn-lt"/>
                  </a:rPr>
                  <a:t> =</a:t>
                </a:r>
                <a14:m>
                  <m:oMath xmlns:m="http://schemas.openxmlformats.org/officeDocument/2006/math">
                    <m:r>
                      <a:rPr lang="en-US" sz="2100" dirty="0">
                        <a:solidFill>
                          <a:schemeClr val="tx1"/>
                        </a:solidFill>
                        <a:latin typeface="Cambria Math"/>
                      </a:rPr>
                      <m:t> </m:t>
                    </m:r>
                    <m:f>
                      <m:fPr>
                        <m:ctrlPr>
                          <a:rPr lang="en-US" sz="2100" i="1" dirty="0">
                            <a:solidFill>
                              <a:schemeClr val="tx1"/>
                            </a:solidFill>
                            <a:latin typeface="Cambria Math" panose="02040503050406030204" pitchFamily="18" charset="0"/>
                          </a:rPr>
                        </m:ctrlPr>
                      </m:fPr>
                      <m:num>
                        <m:nary>
                          <m:naryPr>
                            <m:chr m:val="∑"/>
                            <m:subHide m:val="on"/>
                            <m:supHide m:val="on"/>
                            <m:ctrlPr>
                              <a:rPr lang="en-US" sz="2100" i="1" dirty="0">
                                <a:solidFill>
                                  <a:schemeClr val="tx1"/>
                                </a:solidFill>
                                <a:latin typeface="Cambria Math" panose="02040503050406030204" pitchFamily="18" charset="0"/>
                              </a:rPr>
                            </m:ctrlPr>
                          </m:naryPr>
                          <m:sub/>
                          <m:sup/>
                          <m:e>
                            <m:r>
                              <a:rPr lang="en-US" sz="2100" i="1" dirty="0">
                                <a:solidFill>
                                  <a:schemeClr val="tx1"/>
                                </a:solidFill>
                                <a:latin typeface="Cambria Math"/>
                              </a:rPr>
                              <m:t>(</m:t>
                            </m:r>
                            <m:sSub>
                              <m:sSubPr>
                                <m:ctrlPr>
                                  <a:rPr lang="en-US" sz="2100" i="1" dirty="0">
                                    <a:solidFill>
                                      <a:schemeClr val="tx1"/>
                                    </a:solidFill>
                                    <a:latin typeface="Cambria Math" panose="02040503050406030204" pitchFamily="18" charset="0"/>
                                  </a:rPr>
                                </m:ctrlPr>
                              </m:sSubPr>
                              <m:e>
                                <m:r>
                                  <a:rPr lang="en-US" sz="2100" i="1" dirty="0">
                                    <a:solidFill>
                                      <a:schemeClr val="tx1"/>
                                    </a:solidFill>
                                    <a:latin typeface="Cambria Math"/>
                                  </a:rPr>
                                  <m:t>𝑥</m:t>
                                </m:r>
                              </m:e>
                              <m:sub>
                                <m:r>
                                  <a:rPr lang="en-US" sz="2100" i="1" dirty="0">
                                    <a:solidFill>
                                      <a:schemeClr val="tx1"/>
                                    </a:solidFill>
                                    <a:latin typeface="Cambria Math"/>
                                  </a:rPr>
                                  <m:t>𝑖</m:t>
                                </m:r>
                              </m:sub>
                            </m:sSub>
                          </m:e>
                        </m:nary>
                        <m:r>
                          <a:rPr lang="en-US" sz="2100" i="1" dirty="0">
                            <a:solidFill>
                              <a:schemeClr val="tx1"/>
                            </a:solidFill>
                            <a:latin typeface="Cambria Math"/>
                          </a:rPr>
                          <m:t>−</m:t>
                        </m:r>
                        <m:acc>
                          <m:accPr>
                            <m:chr m:val="̅"/>
                            <m:ctrlPr>
                              <a:rPr lang="en-US" sz="2100" i="1" dirty="0">
                                <a:solidFill>
                                  <a:schemeClr val="tx1"/>
                                </a:solidFill>
                                <a:latin typeface="Cambria Math" panose="02040503050406030204" pitchFamily="18" charset="0"/>
                              </a:rPr>
                            </m:ctrlPr>
                          </m:accPr>
                          <m:e>
                            <m:r>
                              <a:rPr lang="en-US" sz="2100" i="1" dirty="0">
                                <a:solidFill>
                                  <a:schemeClr val="tx1"/>
                                </a:solidFill>
                                <a:latin typeface="Cambria Math"/>
                              </a:rPr>
                              <m:t>𝑥</m:t>
                            </m:r>
                          </m:e>
                        </m:acc>
                        <m:r>
                          <a:rPr lang="en-US" sz="2100" i="1" dirty="0">
                            <a:solidFill>
                              <a:schemeClr val="tx1"/>
                            </a:solidFill>
                            <a:latin typeface="Cambria Math"/>
                          </a:rPr>
                          <m:t>)(</m:t>
                        </m:r>
                        <m:sSub>
                          <m:sSubPr>
                            <m:ctrlPr>
                              <a:rPr lang="en-US" sz="2100" i="1" dirty="0">
                                <a:solidFill>
                                  <a:schemeClr val="tx1"/>
                                </a:solidFill>
                                <a:latin typeface="Cambria Math" panose="02040503050406030204" pitchFamily="18" charset="0"/>
                              </a:rPr>
                            </m:ctrlPr>
                          </m:sSubPr>
                          <m:e>
                            <m:r>
                              <a:rPr lang="en-US" sz="2100" i="1" dirty="0">
                                <a:solidFill>
                                  <a:schemeClr val="tx1"/>
                                </a:solidFill>
                                <a:latin typeface="Cambria Math"/>
                              </a:rPr>
                              <m:t>𝑦</m:t>
                            </m:r>
                          </m:e>
                          <m:sub>
                            <m:r>
                              <a:rPr lang="en-US" sz="2100" i="1" dirty="0">
                                <a:solidFill>
                                  <a:schemeClr val="tx1"/>
                                </a:solidFill>
                                <a:latin typeface="Cambria Math"/>
                              </a:rPr>
                              <m:t>𝑖</m:t>
                            </m:r>
                          </m:sub>
                        </m:sSub>
                        <m:r>
                          <a:rPr lang="en-US" sz="2100" i="1" dirty="0">
                            <a:solidFill>
                              <a:schemeClr val="tx1"/>
                            </a:solidFill>
                            <a:latin typeface="Cambria Math"/>
                          </a:rPr>
                          <m:t>−</m:t>
                        </m:r>
                        <m:acc>
                          <m:accPr>
                            <m:chr m:val="̅"/>
                            <m:ctrlPr>
                              <a:rPr lang="en-US" sz="2100" i="1" dirty="0">
                                <a:solidFill>
                                  <a:schemeClr val="tx1"/>
                                </a:solidFill>
                                <a:latin typeface="Cambria Math" panose="02040503050406030204" pitchFamily="18" charset="0"/>
                              </a:rPr>
                            </m:ctrlPr>
                          </m:accPr>
                          <m:e>
                            <m:r>
                              <a:rPr lang="en-US" sz="2100" i="1" dirty="0">
                                <a:solidFill>
                                  <a:schemeClr val="tx1"/>
                                </a:solidFill>
                                <a:latin typeface="Cambria Math"/>
                              </a:rPr>
                              <m:t>𝑦</m:t>
                            </m:r>
                          </m:e>
                        </m:acc>
                        <m:r>
                          <a:rPr lang="en-US" sz="2100" i="1" dirty="0">
                            <a:solidFill>
                              <a:schemeClr val="tx1"/>
                            </a:solidFill>
                            <a:latin typeface="Cambria Math"/>
                          </a:rPr>
                          <m:t>)</m:t>
                        </m:r>
                      </m:num>
                      <m:den>
                        <m:r>
                          <a:rPr lang="en-US" sz="2100" i="1" dirty="0">
                            <a:solidFill>
                              <a:schemeClr val="tx1"/>
                            </a:solidFill>
                            <a:latin typeface="Cambria Math"/>
                          </a:rPr>
                          <m:t>𝑛</m:t>
                        </m:r>
                        <m:r>
                          <a:rPr lang="en-US" sz="2100" i="1" dirty="0">
                            <a:solidFill>
                              <a:schemeClr val="tx1"/>
                            </a:solidFill>
                            <a:latin typeface="Cambria Math"/>
                          </a:rPr>
                          <m:t>−1</m:t>
                        </m:r>
                      </m:den>
                    </m:f>
                  </m:oMath>
                </a14:m>
                <a:r>
                  <a:rPr lang="en-US" sz="2100" dirty="0">
                    <a:solidFill>
                      <a:schemeClr val="tx1"/>
                    </a:solidFill>
                    <a:latin typeface="+mn-lt"/>
                  </a:rPr>
                  <a:t> = </a:t>
                </a:r>
                <a14:m>
                  <m:oMath xmlns:m="http://schemas.openxmlformats.org/officeDocument/2006/math">
                    <m:f>
                      <m:fPr>
                        <m:ctrlPr>
                          <a:rPr lang="en-US" sz="2100" i="1" dirty="0">
                            <a:solidFill>
                              <a:schemeClr val="tx1"/>
                            </a:solidFill>
                            <a:latin typeface="Cambria Math" panose="02040503050406030204" pitchFamily="18" charset="0"/>
                          </a:rPr>
                        </m:ctrlPr>
                      </m:fPr>
                      <m:num>
                        <m:r>
                          <a:rPr lang="en-US" sz="2100" i="1" dirty="0">
                            <a:solidFill>
                              <a:schemeClr val="tx1"/>
                            </a:solidFill>
                            <a:latin typeface="Cambria Math"/>
                          </a:rPr>
                          <m:t>−35.40</m:t>
                        </m:r>
                      </m:num>
                      <m:den>
                        <m:r>
                          <a:rPr lang="en-US" sz="2100" i="1" dirty="0">
                            <a:solidFill>
                              <a:schemeClr val="tx1"/>
                            </a:solidFill>
                            <a:latin typeface="Cambria Math"/>
                          </a:rPr>
                          <m:t>6−1</m:t>
                        </m:r>
                      </m:den>
                    </m:f>
                  </m:oMath>
                </a14:m>
                <a:r>
                  <a:rPr lang="en-US" sz="2100" dirty="0">
                    <a:solidFill>
                      <a:schemeClr val="tx1"/>
                    </a:solidFill>
                    <a:latin typeface="+mn-lt"/>
                  </a:rPr>
                  <a:t> =    </a:t>
                </a:r>
                <a:r>
                  <a:rPr lang="en-US" sz="1800" dirty="0">
                    <a:solidFill>
                      <a:schemeClr val="tx1"/>
                    </a:solidFill>
                    <a:latin typeface="+mn-lt"/>
                  </a:rPr>
                  <a:t>-7.08</a:t>
                </a:r>
              </a:p>
            </p:txBody>
          </p:sp>
        </mc:Choice>
        <mc:Fallback xmlns="">
          <p:sp>
            <p:nvSpPr>
              <p:cNvPr id="12" name="TextBox 11"/>
              <p:cNvSpPr txBox="1">
                <a:spLocks noRot="1" noChangeAspect="1" noMove="1" noResize="1" noEditPoints="1" noAdjustHandles="1" noChangeArrowheads="1" noChangeShapeType="1" noTextEdit="1"/>
              </p:cNvSpPr>
              <p:nvPr/>
            </p:nvSpPr>
            <p:spPr>
              <a:xfrm>
                <a:off x="2055634" y="3310688"/>
                <a:ext cx="5599931" cy="731932"/>
              </a:xfrm>
              <a:prstGeom prst="rect">
                <a:avLst/>
              </a:prstGeom>
              <a:blipFill rotWithShape="0">
                <a:blip r:embed="rId3"/>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14624" y="3672650"/>
                <a:ext cx="4393190" cy="623569"/>
              </a:xfrm>
              <a:prstGeom prst="rect">
                <a:avLst/>
              </a:prstGeom>
              <a:noFill/>
              <a:effectLst>
                <a:outerShdw blurRad="50800" dist="38100" dir="2700000" algn="tl" rotWithShape="0">
                  <a:prstClr val="black">
                    <a:alpha val="40000"/>
                  </a:prstClr>
                </a:outerShdw>
              </a:effectLst>
            </p:spPr>
            <p:txBody>
              <a:bodyPr wrap="none" rtlCol="0">
                <a:spAutoFit/>
              </a:bodyPr>
              <a:lstStyle/>
              <a:p>
                <a14:m>
                  <m:oMath xmlns:m="http://schemas.openxmlformats.org/officeDocument/2006/math">
                    <m:sSub>
                      <m:sSubPr>
                        <m:ctrlPr>
                          <a:rPr lang="en-US" sz="2100" i="1">
                            <a:solidFill>
                              <a:schemeClr val="tx1"/>
                            </a:solidFill>
                            <a:latin typeface="Cambria Math" panose="02040503050406030204" pitchFamily="18" charset="0"/>
                          </a:rPr>
                        </m:ctrlPr>
                      </m:sSubPr>
                      <m:e>
                        <m:r>
                          <a:rPr lang="en-US" sz="2100" i="1">
                            <a:solidFill>
                              <a:schemeClr val="tx1"/>
                            </a:solidFill>
                            <a:latin typeface="Cambria Math"/>
                          </a:rPr>
                          <m:t>𝑟</m:t>
                        </m:r>
                      </m:e>
                      <m:sub>
                        <m:r>
                          <a:rPr lang="en-US" sz="2100" i="1">
                            <a:solidFill>
                              <a:schemeClr val="tx1"/>
                            </a:solidFill>
                            <a:latin typeface="Cambria Math"/>
                          </a:rPr>
                          <m:t>𝑥𝑦</m:t>
                        </m:r>
                      </m:sub>
                    </m:sSub>
                  </m:oMath>
                </a14:m>
                <a:r>
                  <a:rPr lang="en-US" sz="2100" dirty="0">
                    <a:solidFill>
                      <a:schemeClr val="tx1"/>
                    </a:solidFill>
                    <a:latin typeface="+mn-lt"/>
                  </a:rPr>
                  <a:t> = </a:t>
                </a:r>
                <a14:m>
                  <m:oMath xmlns:m="http://schemas.openxmlformats.org/officeDocument/2006/math">
                    <m:f>
                      <m:fPr>
                        <m:ctrlPr>
                          <a:rPr lang="en-US" sz="2100" i="1" dirty="0">
                            <a:solidFill>
                              <a:schemeClr val="tx1"/>
                            </a:solidFill>
                            <a:latin typeface="Cambria Math" panose="02040503050406030204" pitchFamily="18" charset="0"/>
                          </a:rPr>
                        </m:ctrlPr>
                      </m:fPr>
                      <m:num>
                        <m:sSub>
                          <m:sSubPr>
                            <m:ctrlPr>
                              <a:rPr lang="en-US" sz="2100" i="1" dirty="0">
                                <a:solidFill>
                                  <a:schemeClr val="tx1"/>
                                </a:solidFill>
                                <a:latin typeface="Cambria Math" panose="02040503050406030204" pitchFamily="18" charset="0"/>
                              </a:rPr>
                            </m:ctrlPr>
                          </m:sSubPr>
                          <m:e>
                            <m:r>
                              <a:rPr lang="en-US" sz="2100" i="1" dirty="0">
                                <a:solidFill>
                                  <a:schemeClr val="tx1"/>
                                </a:solidFill>
                                <a:latin typeface="Cambria Math"/>
                              </a:rPr>
                              <m:t>𝑠</m:t>
                            </m:r>
                          </m:e>
                          <m:sub>
                            <m:r>
                              <a:rPr lang="en-US" sz="2100" i="1" dirty="0">
                                <a:solidFill>
                                  <a:schemeClr val="tx1"/>
                                </a:solidFill>
                                <a:latin typeface="Cambria Math"/>
                              </a:rPr>
                              <m:t>𝑥𝑦</m:t>
                            </m:r>
                          </m:sub>
                        </m:sSub>
                      </m:num>
                      <m:den>
                        <m:sSub>
                          <m:sSubPr>
                            <m:ctrlPr>
                              <a:rPr lang="en-US" sz="2100" i="1" dirty="0">
                                <a:solidFill>
                                  <a:schemeClr val="tx1"/>
                                </a:solidFill>
                                <a:latin typeface="Cambria Math" panose="02040503050406030204" pitchFamily="18" charset="0"/>
                              </a:rPr>
                            </m:ctrlPr>
                          </m:sSubPr>
                          <m:e>
                            <m:r>
                              <a:rPr lang="en-US" sz="2100" i="1" dirty="0">
                                <a:solidFill>
                                  <a:schemeClr val="tx1"/>
                                </a:solidFill>
                                <a:latin typeface="Cambria Math"/>
                              </a:rPr>
                              <m:t>𝑠</m:t>
                            </m:r>
                          </m:e>
                          <m:sub>
                            <m:r>
                              <a:rPr lang="en-US" sz="2100" i="1" dirty="0">
                                <a:solidFill>
                                  <a:schemeClr val="tx1"/>
                                </a:solidFill>
                                <a:latin typeface="Cambria Math"/>
                              </a:rPr>
                              <m:t>𝑥</m:t>
                            </m:r>
                          </m:sub>
                        </m:sSub>
                        <m:sSub>
                          <m:sSubPr>
                            <m:ctrlPr>
                              <a:rPr lang="en-US" sz="2100" i="1" dirty="0">
                                <a:solidFill>
                                  <a:schemeClr val="tx1"/>
                                </a:solidFill>
                                <a:latin typeface="Cambria Math" panose="02040503050406030204" pitchFamily="18" charset="0"/>
                              </a:rPr>
                            </m:ctrlPr>
                          </m:sSubPr>
                          <m:e>
                            <m:r>
                              <a:rPr lang="en-US" sz="2100" i="1" dirty="0">
                                <a:solidFill>
                                  <a:schemeClr val="tx1"/>
                                </a:solidFill>
                                <a:latin typeface="Cambria Math"/>
                              </a:rPr>
                              <m:t>𝑠</m:t>
                            </m:r>
                          </m:e>
                          <m:sub>
                            <m:r>
                              <a:rPr lang="en-US" sz="2100" i="1" dirty="0">
                                <a:solidFill>
                                  <a:schemeClr val="tx1"/>
                                </a:solidFill>
                                <a:latin typeface="Cambria Math"/>
                              </a:rPr>
                              <m:t>𝑦</m:t>
                            </m:r>
                          </m:sub>
                        </m:sSub>
                      </m:den>
                    </m:f>
                    <m:r>
                      <a:rPr lang="en-US" sz="2100" i="1" dirty="0">
                        <a:solidFill>
                          <a:schemeClr val="tx1"/>
                        </a:solidFill>
                        <a:latin typeface="Cambria Math"/>
                      </a:rPr>
                      <m:t>=</m:t>
                    </m:r>
                    <m:f>
                      <m:fPr>
                        <m:ctrlPr>
                          <a:rPr lang="en-US" sz="2100" i="1" dirty="0">
                            <a:solidFill>
                              <a:schemeClr val="tx1"/>
                            </a:solidFill>
                            <a:latin typeface="Cambria Math" panose="02040503050406030204" pitchFamily="18" charset="0"/>
                          </a:rPr>
                        </m:ctrlPr>
                      </m:fPr>
                      <m:num>
                        <m:r>
                          <a:rPr lang="en-US" sz="2100" i="1" dirty="0">
                            <a:solidFill>
                              <a:schemeClr val="tx1"/>
                            </a:solidFill>
                            <a:latin typeface="Cambria Math"/>
                          </a:rPr>
                          <m:t>−7.08</m:t>
                        </m:r>
                      </m:num>
                      <m:den>
                        <m:d>
                          <m:dPr>
                            <m:ctrlPr>
                              <a:rPr lang="en-US" sz="2100" i="1" dirty="0">
                                <a:solidFill>
                                  <a:schemeClr val="tx1"/>
                                </a:solidFill>
                                <a:latin typeface="Cambria Math" panose="02040503050406030204" pitchFamily="18" charset="0"/>
                              </a:rPr>
                            </m:ctrlPr>
                          </m:dPr>
                          <m:e>
                            <m:r>
                              <a:rPr lang="en-US" sz="2100" i="1" dirty="0">
                                <a:solidFill>
                                  <a:schemeClr val="tx1"/>
                                </a:solidFill>
                                <a:latin typeface="Cambria Math"/>
                              </a:rPr>
                              <m:t>8.2192</m:t>
                            </m:r>
                          </m:e>
                        </m:d>
                        <m:r>
                          <a:rPr lang="en-US" sz="2100" i="1" dirty="0">
                            <a:solidFill>
                              <a:schemeClr val="tx1"/>
                            </a:solidFill>
                            <a:latin typeface="Cambria Math" panose="02040503050406030204" pitchFamily="18" charset="0"/>
                          </a:rPr>
                          <m:t>(</m:t>
                        </m:r>
                        <m:r>
                          <a:rPr lang="en-US" sz="2100" i="1" dirty="0">
                            <a:solidFill>
                              <a:schemeClr val="tx1"/>
                            </a:solidFill>
                            <a:latin typeface="Cambria Math"/>
                          </a:rPr>
                          <m:t>.8944)</m:t>
                        </m:r>
                      </m:den>
                    </m:f>
                    <m:r>
                      <a:rPr lang="en-US" sz="2100" i="1" dirty="0">
                        <a:solidFill>
                          <a:schemeClr val="tx1"/>
                        </a:solidFill>
                        <a:latin typeface="Cambria Math"/>
                      </a:rPr>
                      <m:t>=   −.9631</m:t>
                    </m:r>
                  </m:oMath>
                </a14:m>
                <a:endParaRPr lang="en-US" sz="2100" dirty="0">
                  <a:solidFill>
                    <a:schemeClr val="tx1"/>
                  </a:solidFill>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62165" y="4896866"/>
                <a:ext cx="5803513" cy="800540"/>
              </a:xfrm>
              <a:prstGeom prst="rect">
                <a:avLst/>
              </a:prstGeom>
              <a:blipFill rotWithShape="0">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Calculation for Covariance and Correlation Coefficient (</a:t>
            </a:r>
            <a:r>
              <a:rPr lang="ko-KR" altLang="en-US" dirty="0" smtClean="0"/>
              <a:t>공분산</a:t>
            </a:r>
            <a:r>
              <a:rPr lang="en-US" altLang="ko-KR" dirty="0" smtClean="0"/>
              <a:t>, </a:t>
            </a:r>
            <a:r>
              <a:rPr lang="ko-KR" altLang="en-US" dirty="0" smtClean="0"/>
              <a:t>상관계수 계산</a:t>
            </a:r>
            <a:r>
              <a:rPr lang="en-US" altLang="ko-KR" dirty="0" smtClean="0"/>
              <a:t>)</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706280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Miles Traveled and Travel Time Data for 10 Driving Assignments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a:t>
            </a:fld>
            <a:endParaRPr lang="en-US" dirty="0"/>
          </a:p>
        </p:txBody>
      </p:sp>
      <p:graphicFrame>
        <p:nvGraphicFramePr>
          <p:cNvPr id="5" name="Content Placeholder 4"/>
          <p:cNvGraphicFramePr>
            <a:graphicFrameLocks noGrp="1"/>
          </p:cNvGraphicFramePr>
          <p:nvPr>
            <p:ph idx="4294967295"/>
            <p:extLst/>
          </p:nvPr>
        </p:nvGraphicFramePr>
        <p:xfrm>
          <a:off x="1541124" y="1815530"/>
          <a:ext cx="6096000" cy="3050384"/>
        </p:xfrm>
        <a:graphic>
          <a:graphicData uri="http://schemas.openxmlformats.org/drawingml/2006/table">
            <a:tbl>
              <a:tblPr>
                <a:tableStyleId>{5940675A-B579-460E-94D1-54222C63F5DA}</a:tableStyleId>
              </a:tblPr>
              <a:tblGrid>
                <a:gridCol w="2200166">
                  <a:extLst>
                    <a:ext uri="{9D8B030D-6E8A-4147-A177-3AD203B41FA5}">
                      <a16:colId xmlns:a16="http://schemas.microsoft.com/office/drawing/2014/main" val="20000"/>
                    </a:ext>
                  </a:extLst>
                </a:gridCol>
                <a:gridCol w="1681655">
                  <a:extLst>
                    <a:ext uri="{9D8B030D-6E8A-4147-A177-3AD203B41FA5}">
                      <a16:colId xmlns:a16="http://schemas.microsoft.com/office/drawing/2014/main" val="20001"/>
                    </a:ext>
                  </a:extLst>
                </a:gridCol>
                <a:gridCol w="2214179">
                  <a:extLst>
                    <a:ext uri="{9D8B030D-6E8A-4147-A177-3AD203B41FA5}">
                      <a16:colId xmlns:a16="http://schemas.microsoft.com/office/drawing/2014/main" val="20002"/>
                    </a:ext>
                  </a:extLst>
                </a:gridCol>
              </a:tblGrid>
              <a:tr h="692944">
                <a:tc>
                  <a:txBody>
                    <a:bodyPr/>
                    <a:lstStyle/>
                    <a:p>
                      <a:pPr algn="ctr" fontAlgn="b"/>
                      <a:r>
                        <a:rPr lang="en-US" sz="1500" u="none" strike="noStrike" dirty="0">
                          <a:effectLst/>
                        </a:rPr>
                        <a:t>Driving</a:t>
                      </a:r>
                      <a:br>
                        <a:rPr lang="en-US" sz="1500" u="none" strike="noStrike" dirty="0">
                          <a:effectLst/>
                        </a:rPr>
                      </a:br>
                      <a:r>
                        <a:rPr lang="en-US" sz="1500" u="none" strike="noStrike" dirty="0" smtClean="0">
                          <a:effectLst/>
                        </a:rPr>
                        <a:t>Assignment</a:t>
                      </a:r>
                    </a:p>
                    <a:p>
                      <a:pPr algn="ctr" fontAlgn="b"/>
                      <a:r>
                        <a:rPr lang="en-US" sz="1500" b="0" i="0" u="none" strike="noStrike" dirty="0" err="1" smtClean="0">
                          <a:solidFill>
                            <a:srgbClr val="000000"/>
                          </a:solidFill>
                          <a:effectLst/>
                          <a:latin typeface="Calibri" panose="020F0502020204030204" pitchFamily="34" charset="0"/>
                        </a:rPr>
                        <a:t>i</a:t>
                      </a:r>
                      <a:endParaRPr lang="en-US" sz="1500" b="0" i="0" u="none" strike="noStrike" dirty="0">
                        <a:solidFill>
                          <a:srgbClr val="000000"/>
                        </a:solidFill>
                        <a:effectLst/>
                        <a:latin typeface="Calibri" panose="020F0502020204030204" pitchFamily="34" charset="0"/>
                      </a:endParaRPr>
                    </a:p>
                  </a:txBody>
                  <a:tcPr marL="14014" marR="14014" marT="7144" marB="0" anchor="b">
                    <a:solidFill>
                      <a:schemeClr val="tx2">
                        <a:lumMod val="20000"/>
                        <a:lumOff val="80000"/>
                      </a:schemeClr>
                    </a:solidFill>
                  </a:tcPr>
                </a:tc>
                <a:tc>
                  <a:txBody>
                    <a:bodyPr/>
                    <a:lstStyle/>
                    <a:p>
                      <a:pPr algn="ctr" fontAlgn="b"/>
                      <a:r>
                        <a:rPr lang="en-US" sz="1500" u="none" strike="noStrike" dirty="0" smtClean="0">
                          <a:effectLst/>
                        </a:rPr>
                        <a:t>Miles</a:t>
                      </a:r>
                      <a:r>
                        <a:rPr lang="en-US" sz="1500" u="none" strike="noStrike" baseline="-25000" dirty="0" smtClean="0">
                          <a:effectLst/>
                        </a:rPr>
                        <a:t/>
                      </a:r>
                      <a:br>
                        <a:rPr lang="en-US" sz="1500" u="none" strike="noStrike" baseline="-25000" dirty="0" smtClean="0">
                          <a:effectLst/>
                        </a:rPr>
                      </a:br>
                      <a:r>
                        <a:rPr lang="en-US" sz="1500" u="none" strike="noStrike" dirty="0" smtClean="0">
                          <a:effectLst/>
                        </a:rPr>
                        <a:t>Traveled</a:t>
                      </a:r>
                      <a:br>
                        <a:rPr lang="en-US" sz="1500" u="none" strike="noStrike" dirty="0" smtClean="0">
                          <a:effectLst/>
                        </a:rPr>
                      </a:br>
                      <a:r>
                        <a:rPr lang="en-US" sz="1500" u="none" strike="noStrike" dirty="0" smtClean="0">
                          <a:effectLst/>
                        </a:rPr>
                        <a:t>x</a:t>
                      </a:r>
                      <a:r>
                        <a:rPr lang="en-US" sz="1500" u="none" strike="noStrike" baseline="-25000" dirty="0" smtClean="0">
                          <a:effectLst/>
                        </a:rPr>
                        <a:t>i</a:t>
                      </a:r>
                      <a:endParaRPr lang="en-US" sz="1500" b="0" i="0" u="none" strike="noStrike" dirty="0">
                        <a:solidFill>
                          <a:srgbClr val="000000"/>
                        </a:solidFill>
                        <a:effectLst/>
                        <a:latin typeface="Calibri" panose="020F0502020204030204" pitchFamily="34" charset="0"/>
                      </a:endParaRPr>
                    </a:p>
                  </a:txBody>
                  <a:tcPr marL="14014" marR="14014" marT="7144" marB="0" anchor="b">
                    <a:solidFill>
                      <a:schemeClr val="tx2">
                        <a:lumMod val="20000"/>
                        <a:lumOff val="80000"/>
                      </a:schemeClr>
                    </a:solidFill>
                  </a:tcPr>
                </a:tc>
                <a:tc>
                  <a:txBody>
                    <a:bodyPr/>
                    <a:lstStyle/>
                    <a:p>
                      <a:pPr algn="ctr" fontAlgn="b"/>
                      <a:r>
                        <a:rPr lang="en-US" sz="1500" u="none" strike="noStrike" dirty="0">
                          <a:effectLst/>
                        </a:rPr>
                        <a:t>Travel Time </a:t>
                      </a:r>
                      <a:r>
                        <a:rPr lang="en-US" sz="1500" u="none" strike="noStrike" dirty="0" smtClean="0">
                          <a:effectLst/>
                        </a:rPr>
                        <a:t/>
                      </a:r>
                      <a:br>
                        <a:rPr lang="en-US" sz="1500" u="none" strike="noStrike" dirty="0" smtClean="0">
                          <a:effectLst/>
                        </a:rPr>
                      </a:br>
                      <a:r>
                        <a:rPr lang="en-US" sz="1500" u="none" strike="noStrike" dirty="0" smtClean="0">
                          <a:effectLst/>
                        </a:rPr>
                        <a:t>(</a:t>
                      </a:r>
                      <a:r>
                        <a:rPr lang="en-US" sz="1500" u="none" strike="noStrike" dirty="0">
                          <a:effectLst/>
                        </a:rPr>
                        <a:t>hours</a:t>
                      </a:r>
                      <a:r>
                        <a:rPr lang="en-US" sz="1500" u="none" strike="noStrike" dirty="0" smtClean="0">
                          <a:effectLst/>
                        </a:rPr>
                        <a:t>)</a:t>
                      </a:r>
                      <a:br>
                        <a:rPr lang="en-US" sz="1500" u="none" strike="noStrike" dirty="0" smtClean="0">
                          <a:effectLst/>
                        </a:rPr>
                      </a:br>
                      <a:r>
                        <a:rPr lang="en-US" sz="1500" u="none" strike="noStrike" dirty="0" err="1" smtClean="0">
                          <a:effectLst/>
                        </a:rPr>
                        <a:t>y</a:t>
                      </a:r>
                      <a:r>
                        <a:rPr lang="en-US" sz="1500" u="none" strike="noStrike" baseline="-25000" dirty="0" err="1" smtClean="0">
                          <a:effectLst/>
                        </a:rPr>
                        <a:t>i</a:t>
                      </a:r>
                      <a:endParaRPr lang="en-US" sz="1500" b="0" i="0" u="none" strike="noStrike" dirty="0">
                        <a:solidFill>
                          <a:srgbClr val="000000"/>
                        </a:solidFill>
                        <a:effectLst/>
                        <a:latin typeface="Calibri" panose="020F0502020204030204" pitchFamily="34" charset="0"/>
                      </a:endParaRPr>
                    </a:p>
                  </a:txBody>
                  <a:tcPr marL="14014" marR="14014" marT="7144" marB="0" anchor="b">
                    <a:solidFill>
                      <a:schemeClr val="tx2">
                        <a:lumMod val="20000"/>
                        <a:lumOff val="80000"/>
                      </a:schemeClr>
                    </a:solidFill>
                  </a:tcPr>
                </a:tc>
                <a:extLst>
                  <a:ext uri="{0D108BD9-81ED-4DB2-BD59-A6C34878D82A}">
                    <a16:rowId xmlns:a16="http://schemas.microsoft.com/office/drawing/2014/main" val="10000"/>
                  </a:ext>
                </a:extLst>
              </a:tr>
              <a:tr h="235744">
                <a:tc>
                  <a:txBody>
                    <a:bodyPr/>
                    <a:lstStyle/>
                    <a:p>
                      <a:pPr algn="ct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a:effectLst/>
                        </a:rPr>
                        <a:t>9.3</a:t>
                      </a:r>
                      <a:endParaRPr lang="en-US" sz="1500" b="0" i="0" u="none" strike="noStrike">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1"/>
                  </a:ext>
                </a:extLst>
              </a:tr>
              <a:tr h="235744">
                <a:tc>
                  <a:txBody>
                    <a:bodyPr/>
                    <a:lstStyle/>
                    <a:p>
                      <a:pPr algn="ct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50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4.8</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2"/>
                  </a:ext>
                </a:extLst>
              </a:tr>
              <a:tr h="235744">
                <a:tc>
                  <a:txBody>
                    <a:bodyPr/>
                    <a:lstStyle/>
                    <a:p>
                      <a:pPr algn="ct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8.9</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3"/>
                  </a:ext>
                </a:extLst>
              </a:tr>
              <a:tr h="235744">
                <a:tc>
                  <a:txBody>
                    <a:bodyPr/>
                    <a:lstStyle/>
                    <a:p>
                      <a:pPr algn="ct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100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6.5</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4"/>
                  </a:ext>
                </a:extLst>
              </a:tr>
              <a:tr h="235744">
                <a:tc>
                  <a:txBody>
                    <a:bodyPr/>
                    <a:lstStyle/>
                    <a:p>
                      <a:pPr algn="ct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50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4.2</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5"/>
                  </a:ext>
                </a:extLst>
              </a:tr>
              <a:tr h="235744">
                <a:tc>
                  <a:txBody>
                    <a:bodyPr/>
                    <a:lstStyle/>
                    <a:p>
                      <a:pPr algn="ct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80</a:t>
                      </a:r>
                      <a:endParaRPr lang="en-US" sz="1500" b="0" i="0" u="none" strike="noStrike" dirty="0">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6.2</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6"/>
                  </a:ext>
                </a:extLst>
              </a:tr>
              <a:tr h="235744">
                <a:tc>
                  <a:txBody>
                    <a:bodyPr/>
                    <a:lstStyle/>
                    <a:p>
                      <a:pPr algn="ct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a:effectLst/>
                        </a:rPr>
                        <a:t>75</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7.4</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7"/>
                  </a:ext>
                </a:extLst>
              </a:tr>
              <a:tr h="235744">
                <a:tc>
                  <a:txBody>
                    <a:bodyPr/>
                    <a:lstStyle/>
                    <a:p>
                      <a:pPr algn="ct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a:effectLst/>
                        </a:rPr>
                        <a:t>65</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6</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8"/>
                  </a:ext>
                </a:extLst>
              </a:tr>
              <a:tr h="235744">
                <a:tc>
                  <a:txBody>
                    <a:bodyPr/>
                    <a:lstStyle/>
                    <a:p>
                      <a:pPr algn="ct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a:effectLst/>
                        </a:rPr>
                        <a:t>90</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7.6</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09"/>
                  </a:ext>
                </a:extLst>
              </a:tr>
              <a:tr h="235744">
                <a:tc>
                  <a:txBody>
                    <a:bodyPr/>
                    <a:lstStyle/>
                    <a:p>
                      <a:pPr algn="ct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a:effectLst/>
                        </a:rPr>
                        <a:t>90</a:t>
                      </a:r>
                      <a:endParaRPr lang="en-US" sz="1500" b="0" i="0" u="none" strike="noStrike">
                        <a:solidFill>
                          <a:srgbClr val="000000"/>
                        </a:solidFill>
                        <a:effectLst/>
                        <a:latin typeface="Calibri" panose="020F0502020204030204" pitchFamily="34" charset="0"/>
                      </a:endParaRPr>
                    </a:p>
                  </a:txBody>
                  <a:tcPr marL="14014" marR="14014" marT="7144" marB="0" anchor="b"/>
                </a:tc>
                <a:tc>
                  <a:txBody>
                    <a:bodyPr/>
                    <a:lstStyle/>
                    <a:p>
                      <a:pPr algn="ctr" fontAlgn="b"/>
                      <a:r>
                        <a:rPr lang="en-US" sz="1500" u="none" strike="noStrike" dirty="0">
                          <a:effectLst/>
                        </a:rPr>
                        <a:t>6.1</a:t>
                      </a:r>
                      <a:endParaRPr lang="en-US" sz="1500" b="0" i="0" u="none" strike="noStrike" dirty="0">
                        <a:solidFill>
                          <a:srgbClr val="000000"/>
                        </a:solidFill>
                        <a:effectLst/>
                        <a:latin typeface="Calibri" panose="020F0502020204030204" pitchFamily="34" charset="0"/>
                      </a:endParaRPr>
                    </a:p>
                  </a:txBody>
                  <a:tcPr marL="14014" marR="14014" marT="7144"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24133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r>
              <a:rPr lang="en-US" dirty="0"/>
              <a:t/>
            </a:r>
            <a:br>
              <a:rPr lang="en-US" dirty="0"/>
            </a:br>
            <a:r>
              <a:rPr lang="en-US" dirty="0"/>
              <a:t>Golfing Study </a:t>
            </a:r>
            <a:r>
              <a:rPr lang="en-US" dirty="0" smtClean="0"/>
              <a:t>Example</a:t>
            </a:r>
            <a:endParaRPr lang="en-US" dirty="0"/>
          </a:p>
        </p:txBody>
      </p:sp>
      <p:sp>
        <p:nvSpPr>
          <p:cNvPr id="3" name="Content Placeholder 2"/>
          <p:cNvSpPr>
            <a:spLocks noGrp="1"/>
          </p:cNvSpPr>
          <p:nvPr>
            <p:ph idx="1"/>
          </p:nvPr>
        </p:nvSpPr>
        <p:spPr/>
        <p:txBody>
          <a:bodyPr/>
          <a:lstStyle/>
          <a:p>
            <a:r>
              <a:rPr lang="en-US" dirty="0" smtClean="0"/>
              <a:t>Calculate the covariance, correlation coefficient </a:t>
            </a:r>
          </a:p>
          <a:p>
            <a:r>
              <a:rPr lang="en-US" dirty="0" smtClean="0"/>
              <a:t>Draw a scatter plot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589035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endParaRPr lang="en-US" dirty="0"/>
          </a:p>
        </p:txBody>
      </p:sp>
      <p:sp>
        <p:nvSpPr>
          <p:cNvPr id="6" name="Text Placeholder 5"/>
          <p:cNvSpPr>
            <a:spLocks noGrp="1"/>
          </p:cNvSpPr>
          <p:nvPr>
            <p:ph type="body" idx="1"/>
          </p:nvPr>
        </p:nvSpPr>
        <p:spPr/>
        <p:txBody>
          <a:bodyPr>
            <a:normAutofit/>
          </a:bodyPr>
          <a:lstStyle/>
          <a:p>
            <a:pPr marL="76200" indent="0">
              <a:buNone/>
            </a:pPr>
            <a:r>
              <a:rPr lang="en-US" sz="1600" dirty="0">
                <a:latin typeface="Courier New" panose="02070309020205020404" pitchFamily="49" charset="0"/>
                <a:cs typeface="Courier New" panose="02070309020205020404" pitchFamily="49" charset="0"/>
              </a:rPr>
              <a:t>X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 [0.1, 0.3, 0.4, 0.8, 0.9], [3.2, 2.4, 2.4, 0.1, 5.5], [10., 8.2, 4.3, 2.6, 0.9] </a:t>
            </a:r>
            <a:r>
              <a:rPr lang="en-US" sz="1600" dirty="0" smtClean="0">
                <a:latin typeface="Courier New" panose="02070309020205020404" pitchFamily="49" charset="0"/>
                <a:cs typeface="Courier New" panose="02070309020205020404" pitchFamily="49" charset="0"/>
              </a:rPr>
              <a:t>]) </a:t>
            </a:r>
          </a:p>
          <a:p>
            <a:pPr marL="76200" indent="0">
              <a:buNone/>
            </a:pPr>
            <a:r>
              <a:rPr lang="en-US" sz="1600" dirty="0" smtClean="0">
                <a:latin typeface="Courier New" panose="02070309020205020404" pitchFamily="49" charset="0"/>
                <a:cs typeface="Courier New" panose="02070309020205020404" pitchFamily="49" charset="0"/>
              </a:rPr>
              <a:t># 5 observation and 3 variables</a:t>
            </a:r>
          </a:p>
          <a:p>
            <a:pPr marL="76200" indent="0">
              <a:buNone/>
            </a:pPr>
            <a:r>
              <a:rPr lang="en-US" sz="1600" dirty="0" smtClean="0">
                <a:latin typeface="Courier New" panose="02070309020205020404" pitchFamily="49" charset="0"/>
                <a:cs typeface="Courier New" panose="02070309020205020404" pitchFamily="49" charset="0"/>
              </a:rPr>
              <a:t>print(</a:t>
            </a:r>
            <a:r>
              <a:rPr lang="en-US" sz="1600" dirty="0" err="1" smtClean="0">
                <a:latin typeface="Courier New" panose="02070309020205020404" pitchFamily="49" charset="0"/>
                <a:cs typeface="Courier New" panose="02070309020205020404" pitchFamily="49" charset="0"/>
              </a:rPr>
              <a:t>np.cov</a:t>
            </a:r>
            <a:r>
              <a:rPr lang="en-US" sz="1600" dirty="0" smtClean="0">
                <a:latin typeface="Courier New" panose="02070309020205020404" pitchFamily="49" charset="0"/>
                <a:cs typeface="Courier New" panose="02070309020205020404" pitchFamily="49" charset="0"/>
              </a:rPr>
              <a:t>(X))</a:t>
            </a:r>
          </a:p>
          <a:p>
            <a:pPr marL="76200" indent="0">
              <a:buNone/>
            </a:pPr>
            <a:r>
              <a:rPr lang="en-US" sz="1600" dirty="0" smtClean="0">
                <a:latin typeface="Courier New" panose="02070309020205020404" pitchFamily="49" charset="0"/>
                <a:cs typeface="Courier New" panose="02070309020205020404" pitchFamily="49" charset="0"/>
              </a:rPr>
              <a:t>Print(</a:t>
            </a:r>
            <a:r>
              <a:rPr lang="en-US" sz="1600" dirty="0" err="1" smtClean="0">
                <a:latin typeface="Courier New" panose="02070309020205020404" pitchFamily="49" charset="0"/>
                <a:cs typeface="Courier New" panose="02070309020205020404" pitchFamily="49" charset="0"/>
              </a:rPr>
              <a:t>np.corrcoef</a:t>
            </a:r>
            <a:r>
              <a:rPr lang="en-US" sz="1600" dirty="0" smtClean="0">
                <a:latin typeface="Courier New" panose="02070309020205020404" pitchFamily="49" charset="0"/>
                <a:cs typeface="Courier New" panose="02070309020205020404" pitchFamily="49" charset="0"/>
              </a:rPr>
              <a:t>(X))</a:t>
            </a:r>
            <a:endParaRPr lang="en-US" sz="1600"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lvl="0"/>
            <a:fld id="{00000000-1234-1234-1234-123412341234}" type="slidenum">
              <a:rPr lang="en" smtClean="0"/>
              <a:pPr lvl="0"/>
              <a:t>61</a:t>
            </a:fld>
            <a:endParaRPr lang="en"/>
          </a:p>
        </p:txBody>
      </p:sp>
    </p:spTree>
    <p:extLst>
      <p:ext uri="{BB962C8B-B14F-4D97-AF65-F5344CB8AC3E}">
        <p14:creationId xmlns:p14="http://schemas.microsoft.com/office/powerpoint/2010/main" val="424652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Text Placeholder 2"/>
          <p:cNvSpPr>
            <a:spLocks noGrp="1"/>
          </p:cNvSpPr>
          <p:nvPr>
            <p:ph type="body" idx="1"/>
          </p:nvPr>
        </p:nvSpPr>
        <p:spPr/>
        <p:txBody>
          <a:bodyPr>
            <a:normAutofit/>
          </a:bodyPr>
          <a:lstStyle/>
          <a:p>
            <a:pPr marL="76200" indent="0">
              <a:buNone/>
            </a:pP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pd.DataFrame</a:t>
            </a:r>
            <a:r>
              <a:rPr lang="en-US" sz="1600" dirty="0">
                <a:latin typeface="Courier New" panose="02070309020205020404" pitchFamily="49" charset="0"/>
                <a:cs typeface="Courier New" panose="02070309020205020404" pitchFamily="49" charset="0"/>
              </a:rPr>
              <a:t>([(1, 2), (0, 3), (2, 0), (1, 1)], </a:t>
            </a:r>
            <a:r>
              <a:rPr lang="en-US" sz="1600" dirty="0" smtClean="0">
                <a:latin typeface="Courier New" panose="02070309020205020404" pitchFamily="49" charset="0"/>
                <a:cs typeface="Courier New" panose="02070309020205020404" pitchFamily="49" charset="0"/>
              </a:rPr>
              <a:t>columns</a:t>
            </a:r>
            <a:r>
              <a:rPr lang="en-US" sz="1600" dirty="0">
                <a:latin typeface="Courier New" panose="02070309020205020404" pitchFamily="49" charset="0"/>
                <a:cs typeface="Courier New" panose="02070309020205020404" pitchFamily="49" charset="0"/>
              </a:rPr>
              <a:t>=['dogs', 'cats</a:t>
            </a:r>
            <a:r>
              <a:rPr lang="en-US" sz="1600" dirty="0" smtClean="0">
                <a:latin typeface="Courier New" panose="02070309020205020404" pitchFamily="49" charset="0"/>
                <a:cs typeface="Courier New" panose="02070309020205020404" pitchFamily="49" charset="0"/>
              </a:rPr>
              <a:t>'])</a:t>
            </a:r>
          </a:p>
          <a:p>
            <a:pPr marL="76200" indent="0">
              <a:buNone/>
            </a:pPr>
            <a:r>
              <a:rPr lang="en-US" sz="1600" dirty="0" err="1" smtClean="0">
                <a:latin typeface="Courier New" panose="02070309020205020404" pitchFamily="49" charset="0"/>
                <a:cs typeface="Courier New" panose="02070309020205020404" pitchFamily="49" charset="0"/>
              </a:rPr>
              <a:t>df.cov</a:t>
            </a:r>
            <a:r>
              <a:rPr lang="en-US" sz="1600" dirty="0" smtClean="0">
                <a:latin typeface="Courier New" panose="02070309020205020404" pitchFamily="49" charset="0"/>
                <a:cs typeface="Courier New" panose="02070309020205020404" pitchFamily="49" charset="0"/>
              </a:rPr>
              <a:t>()</a:t>
            </a:r>
          </a:p>
          <a:p>
            <a:pPr marL="76200" indent="0">
              <a:buNone/>
            </a:pPr>
            <a:r>
              <a:rPr lang="en-US" sz="1600" dirty="0" err="1" smtClean="0">
                <a:latin typeface="Courier New" panose="02070309020205020404" pitchFamily="49" charset="0"/>
                <a:cs typeface="Courier New" panose="02070309020205020404" pitchFamily="49" charset="0"/>
              </a:rPr>
              <a:t>df.corr</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2409311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Text Placeholder 2"/>
          <p:cNvSpPr>
            <a:spLocks noGrp="1"/>
          </p:cNvSpPr>
          <p:nvPr>
            <p:ph type="body" idx="1"/>
          </p:nvPr>
        </p:nvSpPr>
        <p:spPr/>
        <p:txBody>
          <a:bodyPr/>
          <a:lstStyle/>
          <a:p>
            <a:r>
              <a:rPr lang="en-US" dirty="0" smtClean="0"/>
              <a:t>Complete the correlation tutorial </a:t>
            </a:r>
          </a:p>
          <a:p>
            <a:pPr lvl="1"/>
            <a:r>
              <a:rPr lang="en-US" dirty="0" smtClean="0">
                <a:hlinkClick r:id="rId2"/>
              </a:rPr>
              <a:t>http</a:t>
            </a:r>
            <a:r>
              <a:rPr lang="en-US" dirty="0">
                <a:hlinkClick r:id="rId2"/>
              </a:rPr>
              <a:t>://benalexkeen.com/correlation-in-python</a:t>
            </a:r>
            <a:r>
              <a:rPr lang="en-US" dirty="0" smtClean="0">
                <a:hlinkClick r:id="rId2"/>
              </a:rPr>
              <a:t>/</a:t>
            </a:r>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1543849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Regression Modeling</a:t>
            </a:r>
            <a:endParaRPr lang="en-US" dirty="0"/>
          </a:p>
        </p:txBody>
      </p:sp>
      <p:sp>
        <p:nvSpPr>
          <p:cNvPr id="3" name="Slide Number Placeholder 2"/>
          <p:cNvSpPr>
            <a:spLocks noGrp="1"/>
          </p:cNvSpPr>
          <p:nvPr>
            <p:ph type="sldNum" idx="12"/>
          </p:nvPr>
        </p:nvSpPr>
        <p:spPr/>
        <p:txBody>
          <a:bodyPr/>
          <a:lstStyle/>
          <a:p>
            <a:fld id="{D57F1E4F-1CFF-5643-939E-217C01CDF565}" type="slidenum">
              <a:rPr lang="en-US" smtClean="0"/>
              <a:pPr/>
              <a:t>64</a:t>
            </a:fld>
            <a:endParaRPr lang="en-US" dirty="0"/>
          </a:p>
        </p:txBody>
      </p:sp>
      <p:graphicFrame>
        <p:nvGraphicFramePr>
          <p:cNvPr id="5" name="Content Placeholder 4"/>
          <p:cNvGraphicFramePr>
            <a:graphicFrameLocks noGrp="1"/>
          </p:cNvGraphicFramePr>
          <p:nvPr>
            <p:ph idx="4294967295"/>
            <p:extLst/>
          </p:nvPr>
        </p:nvGraphicFramePr>
        <p:xfrm>
          <a:off x="1381250" y="1866900"/>
          <a:ext cx="6049963" cy="2647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Up Arrow 3"/>
          <p:cNvSpPr/>
          <p:nvPr/>
        </p:nvSpPr>
        <p:spPr>
          <a:xfrm rot="16200000">
            <a:off x="7465330" y="3542907"/>
            <a:ext cx="1144199" cy="7996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1762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65</a:t>
            </a:fld>
            <a:endParaRPr lang="en-US" dirty="0"/>
          </a:p>
        </p:txBody>
      </p:sp>
      <p:pic>
        <p:nvPicPr>
          <p:cNvPr id="5" name="Content Placeholder 4"/>
          <p:cNvPicPr>
            <a:picLocks noGrp="1" noChangeAspect="1"/>
          </p:cNvPicPr>
          <p:nvPr>
            <p:ph idx="4294967295"/>
          </p:nvPr>
        </p:nvPicPr>
        <p:blipFill>
          <a:blip r:embed="rId2"/>
          <a:stretch>
            <a:fillRect/>
          </a:stretch>
        </p:blipFill>
        <p:spPr>
          <a:xfrm>
            <a:off x="1921268" y="1761287"/>
            <a:ext cx="4932363" cy="3094037"/>
          </a:xfrm>
          <a:prstGeom prst="rect">
            <a:avLst/>
          </a:prstGeom>
        </p:spPr>
      </p:pic>
    </p:spTree>
    <p:extLst>
      <p:ext uri="{BB962C8B-B14F-4D97-AF65-F5344CB8AC3E}">
        <p14:creationId xmlns:p14="http://schemas.microsoft.com/office/powerpoint/2010/main" val="1873534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by Variable Types</a:t>
            </a:r>
            <a:endParaRPr lang="en-US" dirty="0"/>
          </a:p>
        </p:txBody>
      </p:sp>
      <p:sp>
        <p:nvSpPr>
          <p:cNvPr id="3" name="Slide Number Placeholder 2"/>
          <p:cNvSpPr>
            <a:spLocks noGrp="1"/>
          </p:cNvSpPr>
          <p:nvPr>
            <p:ph type="sldNum" idx="12"/>
          </p:nvPr>
        </p:nvSpPr>
        <p:spPr/>
        <p:txBody>
          <a:bodyPr/>
          <a:lstStyle/>
          <a:p>
            <a:fld id="{D57F1E4F-1CFF-5643-939E-217C01CDF565}" type="slidenum">
              <a:rPr lang="en-US" smtClean="0"/>
              <a:pPr/>
              <a:t>66</a:t>
            </a:fld>
            <a:endParaRPr lang="en-US" dirty="0"/>
          </a:p>
        </p:txBody>
      </p:sp>
      <p:pic>
        <p:nvPicPr>
          <p:cNvPr id="6" name="Content Placeholder 5"/>
          <p:cNvPicPr>
            <a:picLocks noGrp="1" noChangeAspect="1"/>
          </p:cNvPicPr>
          <p:nvPr>
            <p:ph idx="4294967295"/>
          </p:nvPr>
        </p:nvPicPr>
        <p:blipFill>
          <a:blip r:embed="rId2"/>
          <a:stretch>
            <a:fillRect/>
          </a:stretch>
        </p:blipFill>
        <p:spPr>
          <a:xfrm>
            <a:off x="2027582" y="2101901"/>
            <a:ext cx="5280025" cy="2647950"/>
          </a:xfrm>
          <a:prstGeom prst="rect">
            <a:avLst/>
          </a:prstGeom>
        </p:spPr>
      </p:pic>
      <p:sp>
        <p:nvSpPr>
          <p:cNvPr id="7" name="TextBox 6"/>
          <p:cNvSpPr txBox="1"/>
          <p:nvPr/>
        </p:nvSpPr>
        <p:spPr>
          <a:xfrm rot="16200000">
            <a:off x="699100" y="3275847"/>
            <a:ext cx="2010632" cy="646331"/>
          </a:xfrm>
          <a:prstGeom prst="rect">
            <a:avLst/>
          </a:prstGeom>
          <a:noFill/>
        </p:spPr>
        <p:txBody>
          <a:bodyPr wrap="square" rtlCol="0">
            <a:spAutoFit/>
          </a:bodyPr>
          <a:lstStyle/>
          <a:p>
            <a:r>
              <a:rPr lang="en-US" sz="1800" dirty="0"/>
              <a:t>Dependent variables</a:t>
            </a:r>
          </a:p>
        </p:txBody>
      </p:sp>
      <p:sp>
        <p:nvSpPr>
          <p:cNvPr id="8" name="TextBox 7"/>
          <p:cNvSpPr txBox="1"/>
          <p:nvPr/>
        </p:nvSpPr>
        <p:spPr>
          <a:xfrm>
            <a:off x="3716152" y="1702223"/>
            <a:ext cx="3394135" cy="369332"/>
          </a:xfrm>
          <a:prstGeom prst="rect">
            <a:avLst/>
          </a:prstGeom>
          <a:noFill/>
        </p:spPr>
        <p:txBody>
          <a:bodyPr wrap="square" rtlCol="0">
            <a:spAutoFit/>
          </a:bodyPr>
          <a:lstStyle/>
          <a:p>
            <a:pPr algn="ctr"/>
            <a:r>
              <a:rPr lang="en-US" sz="1800" dirty="0"/>
              <a:t>Independent Variables</a:t>
            </a:r>
          </a:p>
        </p:txBody>
      </p:sp>
    </p:spTree>
    <p:extLst>
      <p:ext uri="{BB962C8B-B14F-4D97-AF65-F5344CB8AC3E}">
        <p14:creationId xmlns:p14="http://schemas.microsoft.com/office/powerpoint/2010/main" val="9184165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Phase I. Data Collection</a:t>
            </a:r>
            <a:br>
              <a:rPr lang="en-US" dirty="0" smtClean="0"/>
            </a:br>
            <a:r>
              <a:rPr lang="en-US" i="1" dirty="0" smtClean="0"/>
              <a:t>Collect data and describe your data set</a:t>
            </a:r>
            <a:endParaRPr lang="en-US" i="1" dirty="0"/>
          </a:p>
        </p:txBody>
      </p:sp>
      <p:sp>
        <p:nvSpPr>
          <p:cNvPr id="5" name="Text Placeholder 4"/>
          <p:cNvSpPr>
            <a:spLocks noGrp="1"/>
          </p:cNvSpPr>
          <p:nvPr>
            <p:ph type="body" idx="1"/>
          </p:nvPr>
        </p:nvSpPr>
        <p:spPr/>
        <p:txBody>
          <a:bodyPr>
            <a:normAutofit fontScale="70000" lnSpcReduction="20000"/>
          </a:bodyPr>
          <a:lstStyle/>
          <a:p>
            <a:pPr marL="76200" indent="0">
              <a:buNone/>
            </a:pPr>
            <a:r>
              <a:rPr lang="en-US" dirty="0" smtClean="0"/>
              <a:t>You may collect your data from (almost) any source(s).  The objective is to include a numerical response (dependent) variable that can be predicted from some number of other (independent) variables (one of which may be time).  These data do not have to come from the same source, but should be compatible as data sets.  Data should be cross-sectional (no time-series data).  The minimum requirement is 50 observations with ten independent variables.  [Beware the tautology:  do not collect temperature and humidity to “predict” the heat index!]  Ensure that your data set will allow you to draw relevant conclusions about something that matters. The data may be from any field (preferably business-related) and should be collected so that you can establish relationships among your data to support some sort of a conclusion or recommendation. </a:t>
            </a:r>
          </a:p>
          <a:p>
            <a:endParaRPr lang="en-US" dirty="0"/>
          </a:p>
        </p:txBody>
      </p:sp>
      <p:sp>
        <p:nvSpPr>
          <p:cNvPr id="3" name="Slide Number Placeholder 2"/>
          <p:cNvSpPr>
            <a:spLocks noGrp="1"/>
          </p:cNvSpPr>
          <p:nvPr>
            <p:ph type="sldNum" idx="12"/>
          </p:nvPr>
        </p:nvSpPr>
        <p:spPr/>
        <p:txBody>
          <a:bodyPr/>
          <a:lstStyle/>
          <a:p>
            <a:pPr lvl="0"/>
            <a:fld id="{00000000-1234-1234-1234-123412341234}" type="slidenum">
              <a:rPr lang="en" smtClean="0"/>
              <a:pPr lvl="0"/>
              <a:t>67</a:t>
            </a:fld>
            <a:endParaRPr lang="en"/>
          </a:p>
        </p:txBody>
      </p:sp>
    </p:spTree>
    <p:extLst>
      <p:ext uri="{BB962C8B-B14F-4D97-AF65-F5344CB8AC3E}">
        <p14:creationId xmlns:p14="http://schemas.microsoft.com/office/powerpoint/2010/main" val="3454941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Preliminary Data Analysis</a:t>
            </a:r>
            <a:endParaRPr lang="en-US" dirty="0"/>
          </a:p>
        </p:txBody>
      </p:sp>
      <p:sp>
        <p:nvSpPr>
          <p:cNvPr id="3" name="Text Placeholder 2"/>
          <p:cNvSpPr>
            <a:spLocks noGrp="1"/>
          </p:cNvSpPr>
          <p:nvPr>
            <p:ph type="body" idx="1"/>
          </p:nvPr>
        </p:nvSpPr>
        <p:spPr/>
        <p:txBody>
          <a:bodyPr>
            <a:normAutofit fontScale="70000" lnSpcReduction="20000"/>
          </a:bodyPr>
          <a:lstStyle/>
          <a:p>
            <a:pPr marL="76200" indent="0">
              <a:buNone/>
            </a:pPr>
            <a:r>
              <a:rPr lang="en-US" i="1" dirty="0" smtClean="0"/>
              <a:t>Perform </a:t>
            </a:r>
            <a:r>
              <a:rPr lang="en-US" i="1" dirty="0"/>
              <a:t>preliminary analysis of your data, using descriptive </a:t>
            </a:r>
            <a:r>
              <a:rPr lang="en-US" i="1" dirty="0" smtClean="0"/>
              <a:t>statistics</a:t>
            </a:r>
          </a:p>
          <a:p>
            <a:pPr marL="76200" indent="0">
              <a:buNone/>
            </a:pPr>
            <a:r>
              <a:rPr lang="en-US" dirty="0" smtClean="0"/>
              <a:t>Apply descriptive statistics to your data set.  This can include graphical depictions as well as some basic calculated statistics.  Since you will be building a multivariate model, the correlations between your independent variables should be included.  You should, at this point, be able to make some preliminary observations about your data.  These observations (and any others you come up with later) should make their way into your business report, but will generally appear in appendices unless you determine them to be critical to the decision you are recommending. </a:t>
            </a:r>
          </a:p>
          <a:p>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68</a:t>
            </a:fld>
            <a:endParaRPr lang="en"/>
          </a:p>
        </p:txBody>
      </p:sp>
    </p:spTree>
    <p:extLst>
      <p:ext uri="{BB962C8B-B14F-4D97-AF65-F5344CB8AC3E}">
        <p14:creationId xmlns:p14="http://schemas.microsoft.com/office/powerpoint/2010/main" val="3159248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Phase III. Model Construction</a:t>
            </a:r>
            <a:endParaRPr lang="en-US" dirty="0"/>
          </a:p>
        </p:txBody>
      </p:sp>
      <p:sp>
        <p:nvSpPr>
          <p:cNvPr id="3" name="Text Placeholder 2"/>
          <p:cNvSpPr>
            <a:spLocks noGrp="1"/>
          </p:cNvSpPr>
          <p:nvPr>
            <p:ph type="body" idx="1"/>
          </p:nvPr>
        </p:nvSpPr>
        <p:spPr/>
        <p:txBody>
          <a:bodyPr>
            <a:normAutofit/>
          </a:bodyPr>
          <a:lstStyle/>
          <a:p>
            <a:pPr marL="76200" indent="0">
              <a:buNone/>
            </a:pPr>
            <a:r>
              <a:rPr lang="en-US" i="1" dirty="0" smtClean="0"/>
              <a:t>Build a multiple regression model from your data</a:t>
            </a:r>
          </a:p>
          <a:p>
            <a:pPr marL="76200" indent="0">
              <a:buNone/>
            </a:pPr>
            <a:r>
              <a:rPr lang="en-US" dirty="0" smtClean="0"/>
              <a:t>You will build a multiple regression model from your data using the techniques we have learned in the course.  You should decide here how you intend to use your model to conduct analysis, make predictions, and support decisions. </a:t>
            </a:r>
          </a:p>
          <a:p>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69</a:t>
            </a:fld>
            <a:endParaRPr lang="en"/>
          </a:p>
        </p:txBody>
      </p:sp>
    </p:spTree>
    <p:extLst>
      <p:ext uri="{BB962C8B-B14F-4D97-AF65-F5344CB8AC3E}">
        <p14:creationId xmlns:p14="http://schemas.microsoft.com/office/powerpoint/2010/main" val="7301644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Chart (</a:t>
            </a:r>
            <a:r>
              <a:rPr lang="ko-KR" altLang="en-US" dirty="0" smtClean="0"/>
              <a:t>산란도표</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a:t>
            </a:fld>
            <a:endParaRPr lang="en-US" dirty="0"/>
          </a:p>
        </p:txBody>
      </p:sp>
      <p:pic>
        <p:nvPicPr>
          <p:cNvPr id="5" name="Content Placeholder 12"/>
          <p:cNvPicPr>
            <a:picLocks noGrp="1" noChangeAspect="1"/>
          </p:cNvPicPr>
          <p:nvPr>
            <p:ph idx="4294967295"/>
          </p:nvPr>
        </p:nvPicPr>
        <p:blipFill>
          <a:blip r:embed="rId2"/>
          <a:stretch>
            <a:fillRect/>
          </a:stretch>
        </p:blipFill>
        <p:spPr>
          <a:xfrm>
            <a:off x="1617209" y="1584027"/>
            <a:ext cx="5997788" cy="2664075"/>
          </a:xfrm>
          <a:prstGeom prst="rect">
            <a:avLst/>
          </a:prstGeom>
        </p:spPr>
      </p:pic>
      <p:sp>
        <p:nvSpPr>
          <p:cNvPr id="6" name="Rectangle 5"/>
          <p:cNvSpPr/>
          <p:nvPr/>
        </p:nvSpPr>
        <p:spPr>
          <a:xfrm>
            <a:off x="2358170" y="4242859"/>
            <a:ext cx="4748416" cy="73866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2100" dirty="0">
                <a:latin typeface="Century Gothic" panose="020B0502020202020204" pitchFamily="34" charset="0"/>
              </a:rPr>
              <a:t>Assumes data falls in a straight line</a:t>
            </a:r>
            <a:r>
              <a:rPr lang="en-US" sz="2100" dirty="0" smtClean="0">
                <a:latin typeface="Century Gothic" panose="020B0502020202020204" pitchFamily="34" charset="0"/>
              </a:rPr>
              <a:t>!</a:t>
            </a:r>
          </a:p>
          <a:p>
            <a:r>
              <a:rPr lang="ko-KR" altLang="en-US" sz="2100" dirty="0" smtClean="0">
                <a:latin typeface="Century Gothic" panose="020B0502020202020204" pitchFamily="34" charset="0"/>
              </a:rPr>
              <a:t>관계가 직선이라고 가정함</a:t>
            </a:r>
            <a:endParaRPr lang="en-US" sz="2100" dirty="0">
              <a:latin typeface="Century Gothic" panose="020B0502020202020204" pitchFamily="34" charset="0"/>
            </a:endParaRPr>
          </a:p>
        </p:txBody>
      </p:sp>
    </p:spTree>
    <p:extLst>
      <p:ext uri="{BB962C8B-B14F-4D97-AF65-F5344CB8AC3E}">
        <p14:creationId xmlns:p14="http://schemas.microsoft.com/office/powerpoint/2010/main" val="743581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Phase IV. Business Report </a:t>
            </a:r>
            <a:endParaRPr lang="en-US" dirty="0"/>
          </a:p>
        </p:txBody>
      </p:sp>
      <p:sp>
        <p:nvSpPr>
          <p:cNvPr id="3" name="Text Placeholder 2"/>
          <p:cNvSpPr>
            <a:spLocks noGrp="1"/>
          </p:cNvSpPr>
          <p:nvPr>
            <p:ph type="body" idx="1"/>
          </p:nvPr>
        </p:nvSpPr>
        <p:spPr/>
        <p:txBody>
          <a:bodyPr>
            <a:normAutofit fontScale="85000" lnSpcReduction="10000"/>
          </a:bodyPr>
          <a:lstStyle/>
          <a:p>
            <a:pPr marL="76200" indent="0">
              <a:buNone/>
            </a:pPr>
            <a:r>
              <a:rPr lang="en-US" i="1" dirty="0" smtClean="0"/>
              <a:t>Prepare a business report that includes all of your previous work, and that presents a recommendation to a decision-maker based on your model and analysis</a:t>
            </a:r>
          </a:p>
          <a:p>
            <a:pPr marL="76200" indent="0">
              <a:buNone/>
            </a:pPr>
            <a:r>
              <a:rPr lang="en-US" dirty="0" smtClean="0"/>
              <a:t>You will wrap all of your work up in a business report.  Remember that the target is an executive who you will ask for a decision based on your recommendation.  Perform analysis with your model, interpret your model, include your calculations and the original data (in appendices) but present the bottom line to the decision-maker up front.  </a:t>
            </a:r>
          </a:p>
          <a:p>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70</a:t>
            </a:fld>
            <a:endParaRPr lang="en"/>
          </a:p>
        </p:txBody>
      </p:sp>
    </p:spTree>
    <p:extLst>
      <p:ext uri="{BB962C8B-B14F-4D97-AF65-F5344CB8AC3E}">
        <p14:creationId xmlns:p14="http://schemas.microsoft.com/office/powerpoint/2010/main" val="5163403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8" name="Rectangle 16"/>
          <p:cNvSpPr>
            <a:spLocks noChangeArrowheads="1"/>
          </p:cNvSpPr>
          <p:nvPr/>
        </p:nvSpPr>
        <p:spPr bwMode="auto">
          <a:xfrm>
            <a:off x="1775894" y="1718552"/>
            <a:ext cx="5915025" cy="291465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sz="1050" dirty="0"/>
          </a:p>
        </p:txBody>
      </p:sp>
      <p:sp>
        <p:nvSpPr>
          <p:cNvPr id="13314" name="Rectangle 2"/>
          <p:cNvSpPr>
            <a:spLocks noGrp="1" noChangeArrowheads="1"/>
          </p:cNvSpPr>
          <p:nvPr>
            <p:ph type="title"/>
          </p:nvPr>
        </p:nvSpPr>
        <p:spPr/>
        <p:txBody>
          <a:bodyPr/>
          <a:lstStyle/>
          <a:p>
            <a:r>
              <a:rPr lang="en-US" dirty="0" smtClean="0"/>
              <a:t>Data Sources - Existing Sources</a:t>
            </a:r>
          </a:p>
        </p:txBody>
      </p:sp>
      <p:sp>
        <p:nvSpPr>
          <p:cNvPr id="2" name="Slide Number Placeholder 1"/>
          <p:cNvSpPr>
            <a:spLocks noGrp="1"/>
          </p:cNvSpPr>
          <p:nvPr>
            <p:ph type="sldNum" sz="quarter" idx="12"/>
          </p:nvPr>
        </p:nvSpPr>
        <p:spPr/>
        <p:txBody>
          <a:bodyPr/>
          <a:lstStyle/>
          <a:p>
            <a:fld id="{D57F1E4F-1CFF-5643-939E-02111984F565}" type="slidenum">
              <a:rPr lang="en-US" smtClean="0"/>
              <a:pPr/>
              <a:t>71</a:t>
            </a:fld>
            <a:endParaRPr lang="en-US" dirty="0"/>
          </a:p>
        </p:txBody>
      </p:sp>
      <p:sp>
        <p:nvSpPr>
          <p:cNvPr id="13316" name="Rectangle 4"/>
          <p:cNvSpPr>
            <a:spLocks noChangeArrowheads="1"/>
          </p:cNvSpPr>
          <p:nvPr/>
        </p:nvSpPr>
        <p:spPr bwMode="auto">
          <a:xfrm>
            <a:off x="1890194" y="1789990"/>
            <a:ext cx="5429250" cy="400050"/>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Internal company records</a:t>
            </a:r>
            <a:r>
              <a:rPr lang="en-US" sz="1800" dirty="0">
                <a:latin typeface="Book Antiqua" pitchFamily="18" charset="0"/>
              </a:rPr>
              <a:t> – almost any department</a:t>
            </a:r>
          </a:p>
        </p:txBody>
      </p:sp>
      <p:sp>
        <p:nvSpPr>
          <p:cNvPr id="13317" name="Rectangle 5"/>
          <p:cNvSpPr>
            <a:spLocks noChangeArrowheads="1"/>
          </p:cNvSpPr>
          <p:nvPr/>
        </p:nvSpPr>
        <p:spPr bwMode="auto">
          <a:xfrm>
            <a:off x="1890194" y="2118602"/>
            <a:ext cx="5429250" cy="471488"/>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Business database services</a:t>
            </a:r>
            <a:r>
              <a:rPr lang="en-US" sz="1800" dirty="0">
                <a:latin typeface="Book Antiqua" pitchFamily="18" charset="0"/>
              </a:rPr>
              <a:t> – Dow Jones &amp; Co.</a:t>
            </a:r>
          </a:p>
        </p:txBody>
      </p:sp>
      <p:sp>
        <p:nvSpPr>
          <p:cNvPr id="13318" name="Rectangle 6"/>
          <p:cNvSpPr>
            <a:spLocks noChangeArrowheads="1"/>
          </p:cNvSpPr>
          <p:nvPr/>
        </p:nvSpPr>
        <p:spPr bwMode="auto">
          <a:xfrm>
            <a:off x="1890194" y="2518652"/>
            <a:ext cx="5429250" cy="385763"/>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Government agencies</a:t>
            </a:r>
            <a:r>
              <a:rPr lang="en-US" sz="1800" dirty="0">
                <a:latin typeface="Book Antiqua" pitchFamily="18" charset="0"/>
              </a:rPr>
              <a:t>  - U.S. Department of Labor</a:t>
            </a:r>
          </a:p>
        </p:txBody>
      </p:sp>
      <p:sp>
        <p:nvSpPr>
          <p:cNvPr id="13319" name="Rectangle 7"/>
          <p:cNvSpPr>
            <a:spLocks noChangeArrowheads="1"/>
          </p:cNvSpPr>
          <p:nvPr/>
        </p:nvSpPr>
        <p:spPr bwMode="auto">
          <a:xfrm>
            <a:off x="1890194" y="2875840"/>
            <a:ext cx="5429250" cy="642938"/>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Industry associations</a:t>
            </a:r>
            <a:r>
              <a:rPr lang="en-US" sz="1800" dirty="0">
                <a:latin typeface="Book Antiqua" pitchFamily="18" charset="0"/>
              </a:rPr>
              <a:t> – Travel Industry Association</a:t>
            </a:r>
          </a:p>
          <a:p>
            <a:pPr algn="l">
              <a:defRPr/>
            </a:pPr>
            <a:r>
              <a:rPr lang="en-US" sz="1800" dirty="0">
                <a:latin typeface="Book Antiqua" pitchFamily="18" charset="0"/>
              </a:rPr>
              <a:t>                                          of America</a:t>
            </a:r>
          </a:p>
        </p:txBody>
      </p:sp>
      <p:sp>
        <p:nvSpPr>
          <p:cNvPr id="13320" name="Rectangle 8"/>
          <p:cNvSpPr>
            <a:spLocks noChangeArrowheads="1"/>
          </p:cNvSpPr>
          <p:nvPr/>
        </p:nvSpPr>
        <p:spPr bwMode="auto">
          <a:xfrm>
            <a:off x="1875906" y="3433052"/>
            <a:ext cx="5429250" cy="771525"/>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Special-interest organizations</a:t>
            </a:r>
            <a:r>
              <a:rPr lang="en-US" sz="1800" dirty="0">
                <a:latin typeface="Book Antiqua" pitchFamily="18" charset="0"/>
              </a:rPr>
              <a:t> – Graduate Management</a:t>
            </a:r>
          </a:p>
          <a:p>
            <a:pPr algn="l">
              <a:defRPr/>
            </a:pPr>
            <a:r>
              <a:rPr lang="en-US" sz="1800" dirty="0">
                <a:latin typeface="Book Antiqua" pitchFamily="18" charset="0"/>
              </a:rPr>
              <a:t>                                                        Admission Council</a:t>
            </a:r>
          </a:p>
        </p:txBody>
      </p:sp>
      <p:sp>
        <p:nvSpPr>
          <p:cNvPr id="13321" name="Rectangle 9"/>
          <p:cNvSpPr>
            <a:spLocks noChangeArrowheads="1"/>
          </p:cNvSpPr>
          <p:nvPr/>
        </p:nvSpPr>
        <p:spPr bwMode="auto">
          <a:xfrm>
            <a:off x="1890194" y="4090277"/>
            <a:ext cx="5429250" cy="400050"/>
          </a:xfrm>
          <a:prstGeom prst="rect">
            <a:avLst/>
          </a:prstGeom>
          <a:noFill/>
          <a:ln w="12700">
            <a:noFill/>
            <a:miter lim="800000"/>
            <a:headEnd/>
            <a:tailEnd/>
          </a:ln>
          <a:effectLst/>
        </p:spPr>
        <p:txBody>
          <a:bodyPr wrap="none" anchor="ctr"/>
          <a:lstStyle/>
          <a:p>
            <a:pPr algn="l">
              <a:defRPr/>
            </a:pPr>
            <a:r>
              <a:rPr lang="en-US" sz="1800" u="sng" dirty="0">
                <a:latin typeface="Book Antiqua" pitchFamily="18" charset="0"/>
              </a:rPr>
              <a:t>Internet</a:t>
            </a:r>
            <a:r>
              <a:rPr lang="en-US" sz="1800" dirty="0">
                <a:latin typeface="Book Antiqua" pitchFamily="18" charset="0"/>
              </a:rPr>
              <a:t> – more and more firms</a:t>
            </a:r>
          </a:p>
        </p:txBody>
      </p:sp>
    </p:spTree>
    <p:extLst>
      <p:ext uri="{BB962C8B-B14F-4D97-AF65-F5344CB8AC3E}">
        <p14:creationId xmlns:p14="http://schemas.microsoft.com/office/powerpoint/2010/main" val="2425922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7"/>
          <p:cNvGrpSpPr>
            <a:grpSpLocks/>
          </p:cNvGrpSpPr>
          <p:nvPr/>
        </p:nvGrpSpPr>
        <p:grpSpPr bwMode="auto">
          <a:xfrm>
            <a:off x="1656160" y="1683615"/>
            <a:ext cx="6067425" cy="3362325"/>
            <a:chOff x="714375" y="1603375"/>
            <a:chExt cx="8089900" cy="4483100"/>
          </a:xfrm>
          <a:scene3d>
            <a:camera prst="orthographicFront">
              <a:rot lat="0" lon="0" rev="0"/>
            </a:camera>
            <a:lightRig rig="balanced" dir="t">
              <a:rot lat="0" lon="0" rev="8700000"/>
            </a:lightRig>
          </a:scene3d>
        </p:grpSpPr>
        <p:sp>
          <p:nvSpPr>
            <p:cNvPr id="181250" name="Rectangle 2"/>
            <p:cNvSpPr>
              <a:spLocks noChangeArrowheads="1"/>
            </p:cNvSpPr>
            <p:nvPr/>
          </p:nvSpPr>
          <p:spPr bwMode="auto">
            <a:xfrm>
              <a:off x="714375" y="1603375"/>
              <a:ext cx="7896225" cy="44831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sz="1050" dirty="0"/>
            </a:p>
          </p:txBody>
        </p:sp>
        <p:sp>
          <p:nvSpPr>
            <p:cNvPr id="181265" name="Rectangle 17"/>
            <p:cNvSpPr>
              <a:spLocks noChangeArrowheads="1"/>
            </p:cNvSpPr>
            <p:nvPr/>
          </p:nvSpPr>
          <p:spPr bwMode="auto">
            <a:xfrm>
              <a:off x="946150" y="1622425"/>
              <a:ext cx="7858125" cy="530225"/>
            </a:xfrm>
            <a:prstGeom prst="rect">
              <a:avLst/>
            </a:prstGeom>
            <a:noFill/>
            <a:ln w="12700">
              <a:noFill/>
              <a:miter lim="800000"/>
              <a:headEnd/>
              <a:tailEnd/>
            </a:ln>
            <a:effectLst>
              <a:outerShdw blurRad="44450" dist="27940" dir="5400000" algn="ctr">
                <a:srgbClr val="000000">
                  <a:alpha val="32000"/>
                </a:srgbClr>
              </a:outerShdw>
            </a:effectLst>
            <a:sp3d>
              <a:bevelT w="190500" h="38100"/>
            </a:sp3d>
          </p:spPr>
          <p:txBody>
            <a:bodyPr wrap="none" anchor="ctr"/>
            <a:lstStyle/>
            <a:p>
              <a:pPr algn="l">
                <a:defRPr/>
              </a:pPr>
              <a:r>
                <a:rPr lang="en-US" sz="1050" b="1" dirty="0">
                  <a:latin typeface="Book Antiqua" pitchFamily="18" charset="0"/>
                </a:rPr>
                <a:t>        Record                          Some of the Data Available</a:t>
              </a:r>
            </a:p>
          </p:txBody>
        </p:sp>
        <p:sp>
          <p:nvSpPr>
            <p:cNvPr id="25" name="Rectangle 24"/>
            <p:cNvSpPr/>
            <p:nvPr/>
          </p:nvSpPr>
          <p:spPr bwMode="auto">
            <a:xfrm>
              <a:off x="1495425" y="1704975"/>
              <a:ext cx="1076325" cy="361950"/>
            </a:xfrm>
            <a:prstGeom prst="rect">
              <a:avLst/>
            </a:prstGeom>
            <a:noFill/>
            <a:ln w="12700"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defRPr/>
              </a:pPr>
              <a:endParaRPr lang="en-US" sz="1050"/>
            </a:p>
          </p:txBody>
        </p:sp>
        <p:sp>
          <p:nvSpPr>
            <p:cNvPr id="26" name="Rectangle 25"/>
            <p:cNvSpPr/>
            <p:nvPr/>
          </p:nvSpPr>
          <p:spPr bwMode="auto">
            <a:xfrm>
              <a:off x="4210050" y="1704975"/>
              <a:ext cx="3724275" cy="361950"/>
            </a:xfrm>
            <a:prstGeom prst="rect">
              <a:avLst/>
            </a:prstGeom>
            <a:noFill/>
            <a:ln w="12700"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defRPr/>
              </a:pPr>
              <a:endParaRPr lang="en-US" sz="1050"/>
            </a:p>
          </p:txBody>
        </p:sp>
      </p:grpSp>
      <p:sp>
        <p:nvSpPr>
          <p:cNvPr id="181267" name="Line 19"/>
          <p:cNvSpPr>
            <a:spLocks noChangeShapeType="1"/>
          </p:cNvSpPr>
          <p:nvPr/>
        </p:nvSpPr>
        <p:spPr bwMode="auto">
          <a:xfrm>
            <a:off x="3746897" y="2149150"/>
            <a:ext cx="34529" cy="2803922"/>
          </a:xfrm>
          <a:prstGeom prst="line">
            <a:avLst/>
          </a:prstGeom>
          <a:noFill/>
          <a:ln w="28575">
            <a:solidFill>
              <a:schemeClr val="tx1"/>
            </a:solidFill>
            <a:round/>
            <a:headEnd/>
            <a:tailEnd/>
          </a:ln>
          <a:effectLst>
            <a:outerShdw dist="17961" dir="2700000" algn="ctr" rotWithShape="0">
              <a:srgbClr val="000000"/>
            </a:outerShdw>
          </a:effectLst>
        </p:spPr>
        <p:txBody>
          <a:bodyPr/>
          <a:lstStyle/>
          <a:p>
            <a:pPr>
              <a:defRPr/>
            </a:pPr>
            <a:endParaRPr lang="en-US" sz="1050" dirty="0"/>
          </a:p>
        </p:txBody>
      </p:sp>
      <p:sp>
        <p:nvSpPr>
          <p:cNvPr id="181252" name="Rectangle 4"/>
          <p:cNvSpPr>
            <a:spLocks noChangeArrowheads="1"/>
          </p:cNvSpPr>
          <p:nvPr/>
        </p:nvSpPr>
        <p:spPr bwMode="auto">
          <a:xfrm>
            <a:off x="1656160" y="796528"/>
            <a:ext cx="5672138" cy="413147"/>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SzPct val="75000"/>
              <a:buFont typeface="Monotype Sorts" pitchFamily="2" charset="2"/>
              <a:buChar char="n"/>
              <a:defRPr/>
            </a:pPr>
            <a:endParaRPr lang="en-US" sz="1875" dirty="0">
              <a:effectLst>
                <a:outerShdw blurRad="38100" dist="38100" dir="2700000" algn="tl">
                  <a:srgbClr val="000000"/>
                </a:outerShdw>
              </a:effectLst>
              <a:latin typeface="Book Antiqua" pitchFamily="18" charset="0"/>
            </a:endParaRPr>
          </a:p>
        </p:txBody>
      </p:sp>
      <p:sp>
        <p:nvSpPr>
          <p:cNvPr id="181253" name="Rectangle 5"/>
          <p:cNvSpPr>
            <a:spLocks noChangeArrowheads="1"/>
          </p:cNvSpPr>
          <p:nvPr/>
        </p:nvSpPr>
        <p:spPr bwMode="auto">
          <a:xfrm>
            <a:off x="1782366" y="2036040"/>
            <a:ext cx="1905000" cy="400050"/>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Employee records</a:t>
            </a:r>
            <a:endParaRPr lang="en-US" sz="1050" dirty="0">
              <a:latin typeface="Book Antiqua" pitchFamily="18" charset="0"/>
            </a:endParaRPr>
          </a:p>
        </p:txBody>
      </p:sp>
      <p:sp>
        <p:nvSpPr>
          <p:cNvPr id="181254" name="Rectangle 6"/>
          <p:cNvSpPr>
            <a:spLocks noChangeArrowheads="1"/>
          </p:cNvSpPr>
          <p:nvPr/>
        </p:nvSpPr>
        <p:spPr bwMode="auto">
          <a:xfrm>
            <a:off x="1782366" y="2374177"/>
            <a:ext cx="1981200" cy="376238"/>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Production records</a:t>
            </a:r>
            <a:endParaRPr lang="en-US" sz="1800" dirty="0">
              <a:latin typeface="Book Antiqua" pitchFamily="18" charset="0"/>
            </a:endParaRPr>
          </a:p>
        </p:txBody>
      </p:sp>
      <p:sp>
        <p:nvSpPr>
          <p:cNvPr id="181255" name="Rectangle 7"/>
          <p:cNvSpPr>
            <a:spLocks noChangeArrowheads="1"/>
          </p:cNvSpPr>
          <p:nvPr/>
        </p:nvSpPr>
        <p:spPr bwMode="auto">
          <a:xfrm>
            <a:off x="1782366" y="2917102"/>
            <a:ext cx="1866900" cy="385763"/>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Inventory records</a:t>
            </a:r>
          </a:p>
        </p:txBody>
      </p:sp>
      <p:sp>
        <p:nvSpPr>
          <p:cNvPr id="181256" name="Rectangle 8"/>
          <p:cNvSpPr>
            <a:spLocks noChangeArrowheads="1"/>
          </p:cNvSpPr>
          <p:nvPr/>
        </p:nvSpPr>
        <p:spPr bwMode="auto">
          <a:xfrm>
            <a:off x="1782366" y="3493365"/>
            <a:ext cx="1447800" cy="366713"/>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Sales records</a:t>
            </a:r>
            <a:endParaRPr lang="en-US" sz="1800" u="sng" dirty="0">
              <a:latin typeface="Book Antiqua" pitchFamily="18" charset="0"/>
            </a:endParaRPr>
          </a:p>
        </p:txBody>
      </p:sp>
      <p:sp>
        <p:nvSpPr>
          <p:cNvPr id="181257" name="Rectangle 9"/>
          <p:cNvSpPr>
            <a:spLocks noChangeArrowheads="1"/>
          </p:cNvSpPr>
          <p:nvPr/>
        </p:nvSpPr>
        <p:spPr bwMode="auto">
          <a:xfrm>
            <a:off x="1768079" y="4041053"/>
            <a:ext cx="1695450" cy="400050"/>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Credit records</a:t>
            </a:r>
            <a:endParaRPr lang="en-US" sz="1800" u="sng" dirty="0">
              <a:latin typeface="Book Antiqua" pitchFamily="18" charset="0"/>
            </a:endParaRPr>
          </a:p>
        </p:txBody>
      </p:sp>
      <p:sp>
        <p:nvSpPr>
          <p:cNvPr id="181258" name="Rectangle 10"/>
          <p:cNvSpPr>
            <a:spLocks noChangeArrowheads="1"/>
          </p:cNvSpPr>
          <p:nvPr/>
        </p:nvSpPr>
        <p:spPr bwMode="auto">
          <a:xfrm>
            <a:off x="1782366" y="4603028"/>
            <a:ext cx="5429250" cy="400050"/>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Customer profile</a:t>
            </a:r>
          </a:p>
        </p:txBody>
      </p:sp>
      <p:sp>
        <p:nvSpPr>
          <p:cNvPr id="181269" name="Rectangle 21"/>
          <p:cNvSpPr>
            <a:spLocks noChangeArrowheads="1"/>
          </p:cNvSpPr>
          <p:nvPr/>
        </p:nvSpPr>
        <p:spPr bwMode="auto">
          <a:xfrm>
            <a:off x="3849291" y="2036040"/>
            <a:ext cx="3848100" cy="400050"/>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name, address, social security number</a:t>
            </a:r>
          </a:p>
        </p:txBody>
      </p:sp>
      <p:sp>
        <p:nvSpPr>
          <p:cNvPr id="181270" name="Rectangle 22"/>
          <p:cNvSpPr>
            <a:spLocks noChangeArrowheads="1"/>
          </p:cNvSpPr>
          <p:nvPr/>
        </p:nvSpPr>
        <p:spPr bwMode="auto">
          <a:xfrm>
            <a:off x="3830241" y="2450377"/>
            <a:ext cx="3238500" cy="471488"/>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part number, quantity produced, </a:t>
            </a:r>
          </a:p>
          <a:p>
            <a:pPr algn="l">
              <a:defRPr/>
            </a:pPr>
            <a:r>
              <a:rPr lang="en-US" sz="1050" dirty="0">
                <a:latin typeface="Book Antiqua" pitchFamily="18" charset="0"/>
              </a:rPr>
              <a:t>direct labor cost, material cost</a:t>
            </a:r>
            <a:endParaRPr lang="en-US" sz="1800" dirty="0">
              <a:latin typeface="Book Antiqua" pitchFamily="18" charset="0"/>
            </a:endParaRPr>
          </a:p>
        </p:txBody>
      </p:sp>
      <p:sp>
        <p:nvSpPr>
          <p:cNvPr id="181271" name="Rectangle 23"/>
          <p:cNvSpPr>
            <a:spLocks noChangeArrowheads="1"/>
          </p:cNvSpPr>
          <p:nvPr/>
        </p:nvSpPr>
        <p:spPr bwMode="auto">
          <a:xfrm>
            <a:off x="3820716" y="2983777"/>
            <a:ext cx="3895725" cy="500063"/>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part number, quantity in stock,</a:t>
            </a:r>
          </a:p>
          <a:p>
            <a:pPr algn="l">
              <a:defRPr/>
            </a:pPr>
            <a:r>
              <a:rPr lang="en-US" sz="1050" dirty="0">
                <a:latin typeface="Book Antiqua" pitchFamily="18" charset="0"/>
              </a:rPr>
              <a:t>reorder level, economic order quantity</a:t>
            </a:r>
          </a:p>
        </p:txBody>
      </p:sp>
      <p:sp>
        <p:nvSpPr>
          <p:cNvPr id="181272" name="Rectangle 24"/>
          <p:cNvSpPr>
            <a:spLocks noChangeArrowheads="1"/>
          </p:cNvSpPr>
          <p:nvPr/>
        </p:nvSpPr>
        <p:spPr bwMode="auto">
          <a:xfrm>
            <a:off x="3839766" y="3483840"/>
            <a:ext cx="3581400" cy="642938"/>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product number, sales volume, sales</a:t>
            </a:r>
          </a:p>
          <a:p>
            <a:pPr algn="l">
              <a:defRPr/>
            </a:pPr>
            <a:r>
              <a:rPr lang="en-US" sz="1050" dirty="0">
                <a:latin typeface="Book Antiqua" pitchFamily="18" charset="0"/>
              </a:rPr>
              <a:t>volume by region</a:t>
            </a:r>
            <a:endParaRPr lang="en-US" sz="1800" dirty="0">
              <a:latin typeface="Book Antiqua" pitchFamily="18" charset="0"/>
            </a:endParaRPr>
          </a:p>
        </p:txBody>
      </p:sp>
      <p:sp>
        <p:nvSpPr>
          <p:cNvPr id="181273" name="Rectangle 25"/>
          <p:cNvSpPr>
            <a:spLocks noChangeArrowheads="1"/>
          </p:cNvSpPr>
          <p:nvPr/>
        </p:nvSpPr>
        <p:spPr bwMode="auto">
          <a:xfrm>
            <a:off x="3835004" y="4031528"/>
            <a:ext cx="3638550" cy="666750"/>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customer name, credit limit, accounts</a:t>
            </a:r>
          </a:p>
          <a:p>
            <a:pPr algn="l">
              <a:defRPr/>
            </a:pPr>
            <a:r>
              <a:rPr lang="en-US" sz="1050" dirty="0">
                <a:latin typeface="Book Antiqua" pitchFamily="18" charset="0"/>
              </a:rPr>
              <a:t>receivable balance</a:t>
            </a:r>
            <a:endParaRPr lang="en-US" sz="1800" dirty="0">
              <a:latin typeface="Book Antiqua" pitchFamily="18" charset="0"/>
            </a:endParaRPr>
          </a:p>
        </p:txBody>
      </p:sp>
      <p:sp>
        <p:nvSpPr>
          <p:cNvPr id="181274" name="Rectangle 26"/>
          <p:cNvSpPr>
            <a:spLocks noChangeArrowheads="1"/>
          </p:cNvSpPr>
          <p:nvPr/>
        </p:nvSpPr>
        <p:spPr bwMode="auto">
          <a:xfrm>
            <a:off x="3830241" y="4603028"/>
            <a:ext cx="3524250" cy="400050"/>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age, gender, income, household size</a:t>
            </a:r>
          </a:p>
        </p:txBody>
      </p:sp>
      <p:sp>
        <p:nvSpPr>
          <p:cNvPr id="3" name="Title 2"/>
          <p:cNvSpPr>
            <a:spLocks noGrp="1"/>
          </p:cNvSpPr>
          <p:nvPr>
            <p:ph type="title"/>
          </p:nvPr>
        </p:nvSpPr>
        <p:spPr/>
        <p:txBody>
          <a:bodyPr/>
          <a:lstStyle/>
          <a:p>
            <a:r>
              <a:rPr lang="en-US" dirty="0" smtClean="0"/>
              <a:t>Data Available From Internal Company Records (</a:t>
            </a:r>
            <a:r>
              <a:rPr lang="ko-KR" altLang="en-US" dirty="0" smtClean="0"/>
              <a:t>회사내부자료</a:t>
            </a:r>
            <a:r>
              <a:rPr lang="en-US" altLang="ko-KR" dirty="0" smtClean="0"/>
              <a:t>)</a:t>
            </a:r>
            <a:endParaRPr lang="en-US" dirty="0"/>
          </a:p>
        </p:txBody>
      </p:sp>
      <p:sp>
        <p:nvSpPr>
          <p:cNvPr id="2" name="Slide Number Placeholder 1"/>
          <p:cNvSpPr>
            <a:spLocks noGrp="1"/>
          </p:cNvSpPr>
          <p:nvPr>
            <p:ph type="sldNum" sz="quarter" idx="12"/>
          </p:nvPr>
        </p:nvSpPr>
        <p:spPr/>
        <p:txBody>
          <a:bodyPr/>
          <a:lstStyle/>
          <a:p>
            <a:fld id="{D57F1E4F-1CFF-5643-939E-02111984F565}" type="slidenum">
              <a:rPr lang="en-US" smtClean="0"/>
              <a:pPr/>
              <a:t>72</a:t>
            </a:fld>
            <a:endParaRPr lang="en-US" dirty="0"/>
          </a:p>
        </p:txBody>
      </p:sp>
    </p:spTree>
    <p:extLst>
      <p:ext uri="{BB962C8B-B14F-4D97-AF65-F5344CB8AC3E}">
        <p14:creationId xmlns:p14="http://schemas.microsoft.com/office/powerpoint/2010/main" val="3619692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4"/>
          <p:cNvGrpSpPr>
            <a:grpSpLocks/>
          </p:cNvGrpSpPr>
          <p:nvPr/>
        </p:nvGrpSpPr>
        <p:grpSpPr bwMode="auto">
          <a:xfrm>
            <a:off x="1428537" y="1705259"/>
            <a:ext cx="6343650" cy="3309938"/>
            <a:chOff x="476250" y="1574800"/>
            <a:chExt cx="8458200" cy="4413250"/>
          </a:xfrm>
          <a:scene3d>
            <a:camera prst="orthographicFront">
              <a:rot lat="0" lon="0" rev="0"/>
            </a:camera>
            <a:lightRig rig="balanced" dir="t">
              <a:rot lat="0" lon="0" rev="8700000"/>
            </a:lightRig>
          </a:scene3d>
        </p:grpSpPr>
        <p:grpSp>
          <p:nvGrpSpPr>
            <p:cNvPr id="28692" name="Group 32"/>
            <p:cNvGrpSpPr>
              <a:grpSpLocks/>
            </p:cNvGrpSpPr>
            <p:nvPr/>
          </p:nvGrpSpPr>
          <p:grpSpPr bwMode="auto">
            <a:xfrm>
              <a:off x="476250" y="1574800"/>
              <a:ext cx="8458200" cy="4413250"/>
              <a:chOff x="300" y="1036"/>
              <a:chExt cx="5328" cy="2780"/>
            </a:xfrm>
          </p:grpSpPr>
          <p:sp>
            <p:nvSpPr>
              <p:cNvPr id="182274" name="Rectangle 2"/>
              <p:cNvSpPr>
                <a:spLocks noChangeArrowheads="1"/>
              </p:cNvSpPr>
              <p:nvPr/>
            </p:nvSpPr>
            <p:spPr bwMode="auto">
              <a:xfrm>
                <a:off x="300" y="1048"/>
                <a:ext cx="5328" cy="276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sz="1050" dirty="0"/>
              </a:p>
            </p:txBody>
          </p:sp>
          <p:sp>
            <p:nvSpPr>
              <p:cNvPr id="182298" name="Rectangle 26"/>
              <p:cNvSpPr>
                <a:spLocks noChangeArrowheads="1"/>
              </p:cNvSpPr>
              <p:nvPr/>
            </p:nvSpPr>
            <p:spPr bwMode="auto">
              <a:xfrm>
                <a:off x="472" y="1036"/>
                <a:ext cx="4950" cy="336"/>
              </a:xfrm>
              <a:prstGeom prst="rect">
                <a:avLst/>
              </a:prstGeom>
              <a:noFill/>
              <a:ln w="12700">
                <a:noFill/>
                <a:miter lim="800000"/>
                <a:headEnd/>
                <a:tailEnd/>
              </a:ln>
              <a:effectLst>
                <a:outerShdw blurRad="44450" dist="27940" dir="5400000" algn="ctr">
                  <a:srgbClr val="000000">
                    <a:alpha val="32000"/>
                  </a:srgbClr>
                </a:outerShdw>
              </a:effectLst>
              <a:sp3d>
                <a:bevelT w="190500" h="38100"/>
              </a:sp3d>
            </p:spPr>
            <p:txBody>
              <a:bodyPr wrap="none" anchor="ctr"/>
              <a:lstStyle/>
              <a:p>
                <a:pPr algn="l">
                  <a:defRPr/>
                </a:pPr>
                <a:r>
                  <a:rPr lang="en-US" sz="1613" b="1" dirty="0">
                    <a:latin typeface="Book Antiqua" pitchFamily="18" charset="0"/>
                  </a:rPr>
                  <a:t> Government Agency                 Some of the Data Available</a:t>
                </a:r>
              </a:p>
            </p:txBody>
          </p:sp>
          <p:sp>
            <p:nvSpPr>
              <p:cNvPr id="182299" name="Line 27"/>
              <p:cNvSpPr>
                <a:spLocks noChangeShapeType="1"/>
              </p:cNvSpPr>
              <p:nvPr/>
            </p:nvSpPr>
            <p:spPr bwMode="auto">
              <a:xfrm>
                <a:off x="2544" y="1376"/>
                <a:ext cx="0" cy="2344"/>
              </a:xfrm>
              <a:prstGeom prst="line">
                <a:avLst/>
              </a:prstGeom>
              <a:noFill/>
              <a:ln w="28575">
                <a:noFill/>
                <a:round/>
                <a:headEnd/>
                <a:tailEnd/>
              </a:ln>
              <a:effectLst>
                <a:outerShdw blurRad="44450" dist="27940" dir="5400000" algn="ctr">
                  <a:srgbClr val="000000">
                    <a:alpha val="32000"/>
                  </a:srgbClr>
                </a:outerShdw>
              </a:effectLst>
              <a:sp3d>
                <a:bevelT w="190500" h="38100"/>
              </a:sp3d>
            </p:spPr>
            <p:txBody>
              <a:bodyPr/>
              <a:lstStyle/>
              <a:p>
                <a:pPr>
                  <a:defRPr/>
                </a:pPr>
                <a:endParaRPr lang="en-US" sz="1050" dirty="0"/>
              </a:p>
            </p:txBody>
          </p:sp>
        </p:grpSp>
        <p:sp>
          <p:nvSpPr>
            <p:cNvPr id="23" name="Rectangle 22"/>
            <p:cNvSpPr/>
            <p:nvPr/>
          </p:nvSpPr>
          <p:spPr bwMode="auto">
            <a:xfrm>
              <a:off x="781050" y="1657350"/>
              <a:ext cx="2847975" cy="400050"/>
            </a:xfrm>
            <a:prstGeom prst="rect">
              <a:avLst/>
            </a:prstGeom>
            <a:no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defRPr/>
              </a:pPr>
              <a:endParaRPr lang="en-US" sz="1050"/>
            </a:p>
          </p:txBody>
        </p:sp>
        <p:sp>
          <p:nvSpPr>
            <p:cNvPr id="24" name="Rectangle 23"/>
            <p:cNvSpPr/>
            <p:nvPr/>
          </p:nvSpPr>
          <p:spPr bwMode="auto">
            <a:xfrm>
              <a:off x="4524375" y="1657350"/>
              <a:ext cx="3686175" cy="400050"/>
            </a:xfrm>
            <a:prstGeom prst="rect">
              <a:avLst/>
            </a:prstGeom>
            <a:no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lstStyle/>
            <a:p>
              <a:pPr marL="342900" indent="-342900">
                <a:defRPr/>
              </a:pPr>
              <a:endParaRPr lang="en-US" sz="1050"/>
            </a:p>
          </p:txBody>
        </p:sp>
      </p:grpSp>
      <p:sp>
        <p:nvSpPr>
          <p:cNvPr id="182275" name="Rectangle 3"/>
          <p:cNvSpPr>
            <a:spLocks noChangeArrowheads="1"/>
          </p:cNvSpPr>
          <p:nvPr/>
        </p:nvSpPr>
        <p:spPr bwMode="auto">
          <a:xfrm>
            <a:off x="1657350" y="0"/>
            <a:ext cx="5829300" cy="685800"/>
          </a:xfrm>
          <a:prstGeom prst="rect">
            <a:avLst/>
          </a:prstGeom>
          <a:noFill/>
          <a:ln w="12700">
            <a:noFill/>
            <a:miter lim="800000"/>
            <a:headEnd/>
            <a:tailEnd/>
          </a:ln>
          <a:effectLst/>
        </p:spPr>
        <p:txBody>
          <a:bodyPr lIns="67866" tIns="33338" rIns="67866" bIns="33338" anchor="ctr"/>
          <a:lstStyle/>
          <a:p>
            <a:pPr marL="257175" indent="-257175">
              <a:spcBef>
                <a:spcPct val="20000"/>
              </a:spcBef>
              <a:buClr>
                <a:srgbClr val="66FFFF"/>
              </a:buClr>
              <a:buSzPct val="75000"/>
              <a:buFont typeface="Monotype Sorts" pitchFamily="2" charset="2"/>
              <a:buChar char="n"/>
              <a:defRPr/>
            </a:pPr>
            <a:endParaRPr lang="en-US" sz="2100" dirty="0">
              <a:effectLst>
                <a:outerShdw blurRad="38100" dist="38100" dir="2700000" algn="tl">
                  <a:srgbClr val="000000"/>
                </a:outerShdw>
              </a:effectLst>
              <a:latin typeface="Book Antiqua" pitchFamily="18" charset="0"/>
            </a:endParaRPr>
          </a:p>
        </p:txBody>
      </p:sp>
      <p:sp>
        <p:nvSpPr>
          <p:cNvPr id="182276" name="Rectangle 4"/>
          <p:cNvSpPr>
            <a:spLocks noChangeArrowheads="1"/>
          </p:cNvSpPr>
          <p:nvPr/>
        </p:nvSpPr>
        <p:spPr bwMode="auto">
          <a:xfrm>
            <a:off x="1584509" y="1349263"/>
            <a:ext cx="6100763" cy="413147"/>
          </a:xfrm>
          <a:prstGeom prst="rect">
            <a:avLst/>
          </a:prstGeom>
          <a:noFill/>
          <a:ln w="12700">
            <a:noFill/>
            <a:miter lim="800000"/>
            <a:headEnd/>
            <a:tailEnd/>
          </a:ln>
          <a:effectLst/>
        </p:spPr>
        <p:txBody>
          <a:bodyPr lIns="67866" tIns="33338" rIns="67866" bIns="33338"/>
          <a:lstStyle/>
          <a:p>
            <a:pPr marL="257175" indent="-257175">
              <a:spcBef>
                <a:spcPct val="20000"/>
              </a:spcBef>
              <a:buClr>
                <a:srgbClr val="66FFFF"/>
              </a:buClr>
              <a:buSzPct val="75000"/>
              <a:buFont typeface="Monotype Sorts" pitchFamily="2" charset="2"/>
              <a:buChar char="n"/>
              <a:defRPr/>
            </a:pPr>
            <a:endParaRPr lang="en-US" sz="1875" dirty="0">
              <a:latin typeface="Book Antiqua" pitchFamily="18" charset="0"/>
            </a:endParaRPr>
          </a:p>
        </p:txBody>
      </p:sp>
      <p:sp>
        <p:nvSpPr>
          <p:cNvPr id="182277" name="Rectangle 5"/>
          <p:cNvSpPr>
            <a:spLocks noChangeArrowheads="1"/>
          </p:cNvSpPr>
          <p:nvPr/>
        </p:nvSpPr>
        <p:spPr bwMode="auto">
          <a:xfrm>
            <a:off x="1504737" y="2095784"/>
            <a:ext cx="1676400" cy="514350"/>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Census Bureau</a:t>
            </a:r>
            <a:endParaRPr lang="en-US" sz="1050" dirty="0">
              <a:latin typeface="Book Antiqua" pitchFamily="18" charset="0"/>
            </a:endParaRPr>
          </a:p>
          <a:p>
            <a:pPr algn="l">
              <a:defRPr/>
            </a:pPr>
            <a:r>
              <a:rPr lang="en-US" sz="1050" i="1" dirty="0">
                <a:latin typeface="Book Antiqua" pitchFamily="18" charset="0"/>
              </a:rPr>
              <a:t>www.census.gov</a:t>
            </a:r>
          </a:p>
        </p:txBody>
      </p:sp>
      <p:sp>
        <p:nvSpPr>
          <p:cNvPr id="182278" name="Rectangle 6"/>
          <p:cNvSpPr>
            <a:spLocks noChangeArrowheads="1"/>
          </p:cNvSpPr>
          <p:nvPr/>
        </p:nvSpPr>
        <p:spPr bwMode="auto">
          <a:xfrm>
            <a:off x="1504737" y="2700622"/>
            <a:ext cx="2476500" cy="471488"/>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Federal Reserve Board</a:t>
            </a:r>
            <a:endParaRPr lang="en-US" sz="1050" dirty="0">
              <a:latin typeface="Book Antiqua" pitchFamily="18" charset="0"/>
            </a:endParaRPr>
          </a:p>
          <a:p>
            <a:pPr algn="l">
              <a:defRPr/>
            </a:pPr>
            <a:r>
              <a:rPr lang="en-US" sz="1050" i="1" dirty="0">
                <a:latin typeface="Book Antiqua" pitchFamily="18" charset="0"/>
              </a:rPr>
              <a:t>www.federalreserve.gov</a:t>
            </a:r>
            <a:endParaRPr lang="en-US" sz="1800" i="1" dirty="0">
              <a:latin typeface="Book Antiqua" pitchFamily="18" charset="0"/>
            </a:endParaRPr>
          </a:p>
        </p:txBody>
      </p:sp>
      <p:sp>
        <p:nvSpPr>
          <p:cNvPr id="182279" name="Rectangle 7"/>
          <p:cNvSpPr>
            <a:spLocks noChangeArrowheads="1"/>
          </p:cNvSpPr>
          <p:nvPr/>
        </p:nvSpPr>
        <p:spPr bwMode="auto">
          <a:xfrm>
            <a:off x="1504737" y="3319747"/>
            <a:ext cx="3152775" cy="385763"/>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Office of Mgmt. &amp; Budget</a:t>
            </a:r>
          </a:p>
          <a:p>
            <a:pPr algn="l">
              <a:defRPr/>
            </a:pPr>
            <a:r>
              <a:rPr lang="en-US" sz="1050" i="1" dirty="0">
                <a:latin typeface="Book Antiqua" pitchFamily="18" charset="0"/>
              </a:rPr>
              <a:t>www.whitehouse.gov/omb</a:t>
            </a:r>
          </a:p>
        </p:txBody>
      </p:sp>
      <p:sp>
        <p:nvSpPr>
          <p:cNvPr id="182280" name="Rectangle 8"/>
          <p:cNvSpPr>
            <a:spLocks noChangeArrowheads="1"/>
          </p:cNvSpPr>
          <p:nvPr/>
        </p:nvSpPr>
        <p:spPr bwMode="auto">
          <a:xfrm>
            <a:off x="1504737" y="3762659"/>
            <a:ext cx="2600325" cy="642938"/>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Department of Commerce</a:t>
            </a:r>
          </a:p>
          <a:p>
            <a:pPr algn="l">
              <a:defRPr/>
            </a:pPr>
            <a:r>
              <a:rPr lang="en-US" sz="1800" i="1" dirty="0">
                <a:latin typeface="Book Antiqua" pitchFamily="18" charset="0"/>
              </a:rPr>
              <a:t>www.doc.gov</a:t>
            </a:r>
          </a:p>
        </p:txBody>
      </p:sp>
      <p:sp>
        <p:nvSpPr>
          <p:cNvPr id="182281" name="Rectangle 9"/>
          <p:cNvSpPr>
            <a:spLocks noChangeArrowheads="1"/>
          </p:cNvSpPr>
          <p:nvPr/>
        </p:nvSpPr>
        <p:spPr bwMode="auto">
          <a:xfrm>
            <a:off x="1490450" y="4338922"/>
            <a:ext cx="2571750" cy="714375"/>
          </a:xfrm>
          <a:prstGeom prst="rect">
            <a:avLst/>
          </a:prstGeom>
          <a:noFill/>
          <a:ln w="12700">
            <a:noFill/>
            <a:miter lim="800000"/>
            <a:headEnd/>
            <a:tailEnd/>
          </a:ln>
          <a:effectLst/>
        </p:spPr>
        <p:txBody>
          <a:bodyPr wrap="none" anchor="ctr"/>
          <a:lstStyle/>
          <a:p>
            <a:pPr algn="l">
              <a:defRPr/>
            </a:pPr>
            <a:r>
              <a:rPr lang="en-US" sz="1050" u="sng" dirty="0">
                <a:latin typeface="Book Antiqua" pitchFamily="18" charset="0"/>
              </a:rPr>
              <a:t>Bureau of Labor Statistics</a:t>
            </a:r>
            <a:endParaRPr lang="en-US" sz="1050" dirty="0">
              <a:latin typeface="Book Antiqua" pitchFamily="18" charset="0"/>
            </a:endParaRPr>
          </a:p>
          <a:p>
            <a:pPr algn="l">
              <a:defRPr/>
            </a:pPr>
            <a:r>
              <a:rPr lang="en-US" sz="1800" i="1" dirty="0">
                <a:latin typeface="Book Antiqua" pitchFamily="18" charset="0"/>
              </a:rPr>
              <a:t>www.bls.gov</a:t>
            </a:r>
          </a:p>
        </p:txBody>
      </p:sp>
      <p:sp>
        <p:nvSpPr>
          <p:cNvPr id="182289" name="Rectangle 17"/>
          <p:cNvSpPr>
            <a:spLocks noChangeArrowheads="1"/>
          </p:cNvSpPr>
          <p:nvPr/>
        </p:nvSpPr>
        <p:spPr bwMode="auto">
          <a:xfrm>
            <a:off x="4171737" y="2095784"/>
            <a:ext cx="3095625" cy="523875"/>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Population data, number of</a:t>
            </a:r>
          </a:p>
          <a:p>
            <a:pPr algn="l">
              <a:defRPr/>
            </a:pPr>
            <a:r>
              <a:rPr lang="en-US" sz="1050" dirty="0">
                <a:latin typeface="Book Antiqua" pitchFamily="18" charset="0"/>
              </a:rPr>
              <a:t>households, household income</a:t>
            </a:r>
          </a:p>
        </p:txBody>
      </p:sp>
      <p:sp>
        <p:nvSpPr>
          <p:cNvPr id="182300" name="Rectangle 28"/>
          <p:cNvSpPr>
            <a:spLocks noChangeArrowheads="1"/>
          </p:cNvSpPr>
          <p:nvPr/>
        </p:nvSpPr>
        <p:spPr bwMode="auto">
          <a:xfrm>
            <a:off x="4176500" y="2676809"/>
            <a:ext cx="3095625" cy="523875"/>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Data on money supply, exchange</a:t>
            </a:r>
          </a:p>
          <a:p>
            <a:pPr algn="l">
              <a:defRPr/>
            </a:pPr>
            <a:r>
              <a:rPr lang="en-US" sz="1050" dirty="0">
                <a:latin typeface="Book Antiqua" pitchFamily="18" charset="0"/>
              </a:rPr>
              <a:t>rates, discount rates</a:t>
            </a:r>
          </a:p>
        </p:txBody>
      </p:sp>
      <p:sp>
        <p:nvSpPr>
          <p:cNvPr id="182301" name="Rectangle 29"/>
          <p:cNvSpPr>
            <a:spLocks noChangeArrowheads="1"/>
          </p:cNvSpPr>
          <p:nvPr/>
        </p:nvSpPr>
        <p:spPr bwMode="auto">
          <a:xfrm>
            <a:off x="4176500" y="3248309"/>
            <a:ext cx="3095625" cy="523875"/>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Data on revenue, expenditures, debt</a:t>
            </a:r>
          </a:p>
          <a:p>
            <a:pPr algn="l">
              <a:defRPr/>
            </a:pPr>
            <a:r>
              <a:rPr lang="en-US" sz="1050" dirty="0">
                <a:latin typeface="Book Antiqua" pitchFamily="18" charset="0"/>
              </a:rPr>
              <a:t>of federal government</a:t>
            </a:r>
          </a:p>
        </p:txBody>
      </p:sp>
      <p:sp>
        <p:nvSpPr>
          <p:cNvPr id="182302" name="Rectangle 30"/>
          <p:cNvSpPr>
            <a:spLocks noChangeArrowheads="1"/>
          </p:cNvSpPr>
          <p:nvPr/>
        </p:nvSpPr>
        <p:spPr bwMode="auto">
          <a:xfrm>
            <a:off x="4176500" y="3810284"/>
            <a:ext cx="3095625" cy="523875"/>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Data on business activity, value of</a:t>
            </a:r>
          </a:p>
          <a:p>
            <a:pPr algn="l">
              <a:defRPr/>
            </a:pPr>
            <a:r>
              <a:rPr lang="en-US" sz="1050" dirty="0">
                <a:latin typeface="Book Antiqua" pitchFamily="18" charset="0"/>
              </a:rPr>
              <a:t>shipments, profit by industry</a:t>
            </a:r>
          </a:p>
        </p:txBody>
      </p:sp>
      <p:sp>
        <p:nvSpPr>
          <p:cNvPr id="182303" name="Rectangle 31"/>
          <p:cNvSpPr>
            <a:spLocks noChangeArrowheads="1"/>
          </p:cNvSpPr>
          <p:nvPr/>
        </p:nvSpPr>
        <p:spPr bwMode="auto">
          <a:xfrm>
            <a:off x="4176500" y="4419884"/>
            <a:ext cx="3095625" cy="523875"/>
          </a:xfrm>
          <a:prstGeom prst="rect">
            <a:avLst/>
          </a:prstGeom>
          <a:noFill/>
          <a:ln w="12700">
            <a:noFill/>
            <a:miter lim="800000"/>
            <a:headEnd/>
            <a:tailEnd/>
          </a:ln>
          <a:effectLst/>
        </p:spPr>
        <p:txBody>
          <a:bodyPr wrap="none" anchor="ctr"/>
          <a:lstStyle/>
          <a:p>
            <a:pPr algn="l">
              <a:defRPr/>
            </a:pPr>
            <a:r>
              <a:rPr lang="en-US" sz="1050" dirty="0">
                <a:latin typeface="Book Antiqua" pitchFamily="18" charset="0"/>
              </a:rPr>
              <a:t>Customer spending, unemployment</a:t>
            </a:r>
          </a:p>
          <a:p>
            <a:pPr algn="l">
              <a:defRPr/>
            </a:pPr>
            <a:r>
              <a:rPr lang="en-US" sz="1050" dirty="0">
                <a:latin typeface="Book Antiqua" pitchFamily="18" charset="0"/>
              </a:rPr>
              <a:t>rate, hourly earnings, safety record</a:t>
            </a:r>
          </a:p>
        </p:txBody>
      </p:sp>
      <p:sp>
        <p:nvSpPr>
          <p:cNvPr id="3" name="Title 2"/>
          <p:cNvSpPr>
            <a:spLocks noGrp="1"/>
          </p:cNvSpPr>
          <p:nvPr>
            <p:ph type="title"/>
          </p:nvPr>
        </p:nvSpPr>
        <p:spPr/>
        <p:txBody>
          <a:bodyPr/>
          <a:lstStyle/>
          <a:p>
            <a:r>
              <a:rPr lang="en-US" dirty="0" smtClean="0"/>
              <a:t>Data Available From Selected Government Agencies (</a:t>
            </a:r>
            <a:r>
              <a:rPr lang="ko-KR" altLang="en-US" dirty="0" smtClean="0"/>
              <a:t>정부기관자료</a:t>
            </a:r>
            <a:r>
              <a:rPr lang="en-US" altLang="ko-KR" dirty="0" smtClean="0"/>
              <a:t>)</a:t>
            </a:r>
            <a:endParaRPr lang="en-US" dirty="0"/>
          </a:p>
        </p:txBody>
      </p:sp>
      <p:sp>
        <p:nvSpPr>
          <p:cNvPr id="2" name="Slide Number Placeholder 1"/>
          <p:cNvSpPr>
            <a:spLocks noGrp="1"/>
          </p:cNvSpPr>
          <p:nvPr>
            <p:ph type="sldNum" sz="quarter" idx="12"/>
          </p:nvPr>
        </p:nvSpPr>
        <p:spPr/>
        <p:txBody>
          <a:bodyPr/>
          <a:lstStyle/>
          <a:p>
            <a:fld id="{D57F1E4F-1CFF-5643-939E-02111984F565}" type="slidenum">
              <a:rPr lang="en-US" smtClean="0"/>
              <a:pPr/>
              <a:t>73</a:t>
            </a:fld>
            <a:endParaRPr lang="en-US" dirty="0"/>
          </a:p>
        </p:txBody>
      </p:sp>
    </p:spTree>
    <p:extLst>
      <p:ext uri="{BB962C8B-B14F-4D97-AF65-F5344CB8AC3E}">
        <p14:creationId xmlns:p14="http://schemas.microsoft.com/office/powerpoint/2010/main" val="2199615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3"/>
          <p:cNvSpPr>
            <a:spLocks noChangeArrowheads="1"/>
          </p:cNvSpPr>
          <p:nvPr/>
        </p:nvSpPr>
        <p:spPr bwMode="auto">
          <a:xfrm>
            <a:off x="1658541" y="828675"/>
            <a:ext cx="5829300" cy="339329"/>
          </a:xfrm>
          <a:prstGeom prst="rect">
            <a:avLst/>
          </a:prstGeom>
          <a:noFill/>
          <a:ln w="12700">
            <a:noFill/>
            <a:miter lim="800000"/>
            <a:headEnd/>
            <a:tailEnd/>
          </a:ln>
          <a:effectLst/>
        </p:spPr>
        <p:txBody>
          <a:bodyPr lIns="67866" tIns="33338" rIns="67866" bIns="33338"/>
          <a:lstStyle/>
          <a:p>
            <a:pPr marL="257175" indent="-257175">
              <a:lnSpc>
                <a:spcPct val="90000"/>
              </a:lnSpc>
              <a:spcBef>
                <a:spcPct val="20000"/>
              </a:spcBef>
              <a:buClr>
                <a:srgbClr val="66FFFF"/>
              </a:buClr>
              <a:buSzPct val="75000"/>
              <a:buFont typeface="Monotype Sorts" pitchFamily="2" charset="2"/>
              <a:buChar char="n"/>
            </a:pPr>
            <a:endParaRPr lang="en-US" sz="1800" dirty="0">
              <a:effectLst>
                <a:outerShdw blurRad="38100" dist="38100" dir="2700000" algn="tl">
                  <a:srgbClr val="000000"/>
                </a:outerShdw>
              </a:effectLst>
              <a:latin typeface="Book Antiqua" pitchFamily="18" charset="0"/>
            </a:endParaRPr>
          </a:p>
        </p:txBody>
      </p:sp>
      <p:sp>
        <p:nvSpPr>
          <p:cNvPr id="393220" name="Rectangle 4"/>
          <p:cNvSpPr>
            <a:spLocks noChangeArrowheads="1"/>
          </p:cNvSpPr>
          <p:nvPr/>
        </p:nvSpPr>
        <p:spPr bwMode="auto">
          <a:xfrm>
            <a:off x="1658541" y="1685925"/>
            <a:ext cx="5829300" cy="644129"/>
          </a:xfrm>
          <a:prstGeom prst="rect">
            <a:avLst/>
          </a:prstGeom>
          <a:noFill/>
          <a:ln w="12700">
            <a:noFill/>
            <a:miter lim="800000"/>
            <a:headEnd/>
            <a:tailEnd/>
          </a:ln>
          <a:effectLst/>
        </p:spPr>
        <p:txBody>
          <a:bodyPr lIns="67866" tIns="33338" rIns="67866" bIns="33338"/>
          <a:lstStyle/>
          <a:p>
            <a:pPr marL="557213" lvl="1" indent="-214313">
              <a:lnSpc>
                <a:spcPct val="90000"/>
              </a:lnSpc>
              <a:spcBef>
                <a:spcPct val="20000"/>
              </a:spcBef>
              <a:buClr>
                <a:srgbClr val="66FFFF"/>
              </a:buClr>
              <a:buSzPct val="75000"/>
              <a:buFontTx/>
              <a:buChar char="•"/>
            </a:pPr>
            <a:endParaRPr lang="en-US" sz="1800" dirty="0">
              <a:effectLst>
                <a:outerShdw blurRad="38100" dist="38100" dir="2700000" algn="tl">
                  <a:srgbClr val="000000"/>
                </a:outerShdw>
              </a:effectLst>
              <a:latin typeface="Book Antiqua" pitchFamily="18" charset="0"/>
            </a:endParaRPr>
          </a:p>
        </p:txBody>
      </p:sp>
      <p:sp>
        <p:nvSpPr>
          <p:cNvPr id="393223" name="Rectangle 7"/>
          <p:cNvSpPr>
            <a:spLocks noChangeArrowheads="1"/>
          </p:cNvSpPr>
          <p:nvPr/>
        </p:nvSpPr>
        <p:spPr bwMode="auto">
          <a:xfrm>
            <a:off x="1658541" y="2228850"/>
            <a:ext cx="5829300" cy="844154"/>
          </a:xfrm>
          <a:prstGeom prst="rect">
            <a:avLst/>
          </a:prstGeom>
          <a:noFill/>
          <a:ln w="12700">
            <a:noFill/>
            <a:miter lim="800000"/>
            <a:headEnd/>
            <a:tailEnd/>
          </a:ln>
          <a:effectLst/>
        </p:spPr>
        <p:txBody>
          <a:bodyPr lIns="67866" tIns="33338" rIns="67866" bIns="33338"/>
          <a:lstStyle/>
          <a:p>
            <a:pPr marL="557213" lvl="1" indent="-214313">
              <a:lnSpc>
                <a:spcPct val="90000"/>
              </a:lnSpc>
              <a:spcBef>
                <a:spcPct val="20000"/>
              </a:spcBef>
              <a:buClr>
                <a:srgbClr val="66FFFF"/>
              </a:buClr>
              <a:buSzPct val="75000"/>
              <a:buFontTx/>
              <a:buChar char="•"/>
            </a:pPr>
            <a:endParaRPr lang="en-US" sz="1800" dirty="0">
              <a:effectLst>
                <a:outerShdw blurRad="38100" dist="38100" dir="2700000" algn="tl">
                  <a:srgbClr val="000000"/>
                </a:outerShdw>
              </a:effectLst>
              <a:latin typeface="Book Antiqua" pitchFamily="18" charset="0"/>
            </a:endParaRPr>
          </a:p>
        </p:txBody>
      </p:sp>
      <p:sp>
        <p:nvSpPr>
          <p:cNvPr id="393224" name="Rectangle 8"/>
          <p:cNvSpPr>
            <a:spLocks noChangeArrowheads="1"/>
          </p:cNvSpPr>
          <p:nvPr/>
        </p:nvSpPr>
        <p:spPr bwMode="auto">
          <a:xfrm>
            <a:off x="1658541" y="3019425"/>
            <a:ext cx="5829300" cy="625079"/>
          </a:xfrm>
          <a:prstGeom prst="rect">
            <a:avLst/>
          </a:prstGeom>
          <a:noFill/>
          <a:ln w="12700">
            <a:noFill/>
            <a:miter lim="800000"/>
            <a:headEnd/>
            <a:tailEnd/>
          </a:ln>
          <a:effectLst/>
        </p:spPr>
        <p:txBody>
          <a:bodyPr lIns="67866" tIns="33338" rIns="67866" bIns="33338"/>
          <a:lstStyle/>
          <a:p>
            <a:pPr marL="557213" lvl="1" indent="-214313">
              <a:lnSpc>
                <a:spcPct val="90000"/>
              </a:lnSpc>
              <a:spcBef>
                <a:spcPct val="20000"/>
              </a:spcBef>
              <a:buClr>
                <a:srgbClr val="66FFFF"/>
              </a:buClr>
              <a:buSzPct val="75000"/>
              <a:buFontTx/>
              <a:buChar char="•"/>
            </a:pPr>
            <a:endParaRPr lang="en-US" sz="1800" dirty="0">
              <a:effectLst>
                <a:outerShdw blurRad="38100" dist="38100" dir="2700000" algn="tl">
                  <a:srgbClr val="000000"/>
                </a:outerShdw>
              </a:effectLst>
              <a:latin typeface="Book Antiqua" pitchFamily="18" charset="0"/>
            </a:endParaRPr>
          </a:p>
        </p:txBody>
      </p:sp>
      <p:sp>
        <p:nvSpPr>
          <p:cNvPr id="393225" name="Rectangle 9"/>
          <p:cNvSpPr>
            <a:spLocks noChangeArrowheads="1"/>
          </p:cNvSpPr>
          <p:nvPr/>
        </p:nvSpPr>
        <p:spPr bwMode="auto">
          <a:xfrm>
            <a:off x="1658541" y="3571875"/>
            <a:ext cx="5829300" cy="577454"/>
          </a:xfrm>
          <a:prstGeom prst="rect">
            <a:avLst/>
          </a:prstGeom>
          <a:noFill/>
          <a:ln w="12700">
            <a:noFill/>
            <a:miter lim="800000"/>
            <a:headEnd/>
            <a:tailEnd/>
          </a:ln>
          <a:effectLst/>
        </p:spPr>
        <p:txBody>
          <a:bodyPr lIns="67866" tIns="33338" rIns="67866" bIns="33338"/>
          <a:lstStyle/>
          <a:p>
            <a:pPr marL="557213" lvl="1" indent="-214313">
              <a:lnSpc>
                <a:spcPct val="90000"/>
              </a:lnSpc>
              <a:spcBef>
                <a:spcPct val="20000"/>
              </a:spcBef>
              <a:buClr>
                <a:srgbClr val="66FFFF"/>
              </a:buClr>
              <a:buSzPct val="75000"/>
              <a:buFontTx/>
              <a:buChar char="•"/>
            </a:pPr>
            <a:endParaRPr lang="en-US" sz="1800" dirty="0">
              <a:effectLst>
                <a:outerShdw blurRad="38100" dist="38100" dir="2700000" algn="tl">
                  <a:srgbClr val="000000"/>
                </a:outerShdw>
              </a:effectLst>
              <a:latin typeface="Book Antiqua" pitchFamily="18" charset="0"/>
            </a:endParaRPr>
          </a:p>
        </p:txBody>
      </p:sp>
      <p:sp>
        <p:nvSpPr>
          <p:cNvPr id="393228" name="Rectangle 12"/>
          <p:cNvSpPr>
            <a:spLocks noChangeArrowheads="1"/>
          </p:cNvSpPr>
          <p:nvPr/>
        </p:nvSpPr>
        <p:spPr bwMode="auto">
          <a:xfrm>
            <a:off x="1658541" y="1133475"/>
            <a:ext cx="5829300" cy="586979"/>
          </a:xfrm>
          <a:prstGeom prst="rect">
            <a:avLst/>
          </a:prstGeom>
          <a:noFill/>
          <a:ln w="12700">
            <a:noFill/>
            <a:miter lim="800000"/>
            <a:headEnd/>
            <a:tailEnd/>
          </a:ln>
          <a:effectLst/>
        </p:spPr>
        <p:txBody>
          <a:bodyPr lIns="67866" tIns="33338" rIns="67866" bIns="33338"/>
          <a:lstStyle/>
          <a:p>
            <a:pPr marL="557213" lvl="1" indent="-214313">
              <a:lnSpc>
                <a:spcPct val="90000"/>
              </a:lnSpc>
              <a:spcBef>
                <a:spcPct val="20000"/>
              </a:spcBef>
              <a:buClr>
                <a:srgbClr val="66FFFF"/>
              </a:buClr>
              <a:buSzPct val="75000"/>
              <a:buFontTx/>
              <a:buChar char="•"/>
            </a:pPr>
            <a:endParaRPr lang="en-US" sz="1800" dirty="0">
              <a:effectLst>
                <a:outerShdw blurRad="38100" dist="38100" dir="2700000" algn="tl">
                  <a:srgbClr val="000000"/>
                </a:outerShdw>
              </a:effectLst>
              <a:latin typeface="Book Antiqua" pitchFamily="18" charset="0"/>
            </a:endParaRPr>
          </a:p>
        </p:txBody>
      </p:sp>
      <p:sp>
        <p:nvSpPr>
          <p:cNvPr id="2" name="Title 1"/>
          <p:cNvSpPr>
            <a:spLocks noGrp="1"/>
          </p:cNvSpPr>
          <p:nvPr>
            <p:ph type="title"/>
          </p:nvPr>
        </p:nvSpPr>
        <p:spPr/>
        <p:txBody>
          <a:bodyPr/>
          <a:lstStyle/>
          <a:p>
            <a:r>
              <a:rPr lang="en-US" dirty="0" smtClean="0"/>
              <a:t>Outliers (</a:t>
            </a:r>
            <a:r>
              <a:rPr lang="ko-KR" altLang="en-US" dirty="0" smtClean="0"/>
              <a:t>이상점</a:t>
            </a:r>
            <a:r>
              <a:rPr lang="en-US" altLang="ko-KR" dirty="0" smtClean="0"/>
              <a:t>)</a:t>
            </a:r>
            <a:endParaRPr lang="en-US" dirty="0"/>
          </a:p>
        </p:txBody>
      </p:sp>
      <p:sp>
        <p:nvSpPr>
          <p:cNvPr id="5" name="Content Placeholder 4"/>
          <p:cNvSpPr>
            <a:spLocks noGrp="1"/>
          </p:cNvSpPr>
          <p:nvPr>
            <p:ph type="body" idx="1"/>
          </p:nvPr>
        </p:nvSpPr>
        <p:spPr/>
        <p:txBody>
          <a:bodyPr>
            <a:normAutofit/>
          </a:bodyPr>
          <a:lstStyle/>
          <a:p>
            <a:r>
              <a:rPr lang="en-US" sz="2100" dirty="0"/>
              <a:t>An observation that is unusual in comparison with the other </a:t>
            </a:r>
            <a:r>
              <a:rPr lang="en-US" sz="2100" dirty="0" smtClean="0"/>
              <a:t>data.</a:t>
            </a:r>
            <a:endParaRPr lang="en-US" sz="2100" dirty="0"/>
          </a:p>
          <a:p>
            <a:r>
              <a:rPr lang="en-US" sz="2100" dirty="0"/>
              <a:t>Any observation with a standardized residual of less than -2 or greater than +2.</a:t>
            </a:r>
          </a:p>
          <a:p>
            <a:endParaRPr lang="en-US" sz="2100" dirty="0"/>
          </a:p>
          <a:p>
            <a:endParaRPr lang="en-US" sz="2100" dirty="0"/>
          </a:p>
          <a:p>
            <a:endParaRPr lang="en-US" sz="2100" dirty="0"/>
          </a:p>
        </p:txBody>
      </p:sp>
      <p:sp>
        <p:nvSpPr>
          <p:cNvPr id="3" name="Slide Number Placeholder 2"/>
          <p:cNvSpPr>
            <a:spLocks noGrp="1"/>
          </p:cNvSpPr>
          <p:nvPr>
            <p:ph type="sldNum" idx="12"/>
          </p:nvPr>
        </p:nvSpPr>
        <p:spPr/>
        <p:txBody>
          <a:bodyPr/>
          <a:lstStyle/>
          <a:p>
            <a:fld id="{D57F1E4F-1CFF-5643-939E-217C01CDF565}" type="slidenum">
              <a:rPr lang="en-US" smtClean="0"/>
              <a:pPr/>
              <a:t>74</a:t>
            </a:fld>
            <a:endParaRPr lang="en-US" dirty="0"/>
          </a:p>
        </p:txBody>
      </p:sp>
      <p:graphicFrame>
        <p:nvGraphicFramePr>
          <p:cNvPr id="4" name="Diagram 3"/>
          <p:cNvGraphicFramePr/>
          <p:nvPr>
            <p:extLst/>
          </p:nvPr>
        </p:nvGraphicFramePr>
        <p:xfrm>
          <a:off x="1658542" y="3484052"/>
          <a:ext cx="6012311" cy="1177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2275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Example (</a:t>
            </a:r>
            <a:r>
              <a:rPr lang="ko-KR" altLang="en-US" dirty="0" smtClean="0"/>
              <a:t>이상점 예제</a:t>
            </a:r>
            <a:r>
              <a:rPr lang="en-US" altLang="ko-KR"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75</a:t>
            </a:fld>
            <a:endParaRPr lang="en-US" dirty="0"/>
          </a:p>
        </p:txBody>
      </p:sp>
      <p:graphicFrame>
        <p:nvGraphicFramePr>
          <p:cNvPr id="8" name="Content Placeholder 5"/>
          <p:cNvGraphicFramePr>
            <a:graphicFrameLocks/>
          </p:cNvGraphicFramePr>
          <p:nvPr>
            <p:extLst/>
          </p:nvPr>
        </p:nvGraphicFramePr>
        <p:xfrm>
          <a:off x="1478136" y="1653747"/>
          <a:ext cx="3781514" cy="3096104"/>
        </p:xfrm>
        <a:graphic>
          <a:graphicData uri="http://schemas.openxmlformats.org/drawingml/2006/table">
            <a:tbl>
              <a:tblPr>
                <a:tableStyleId>{5940675A-B579-460E-94D1-54222C63F5DA}</a:tableStyleId>
              </a:tblPr>
              <a:tblGrid>
                <a:gridCol w="1980488">
                  <a:extLst>
                    <a:ext uri="{9D8B030D-6E8A-4147-A177-3AD203B41FA5}">
                      <a16:colId xmlns:a16="http://schemas.microsoft.com/office/drawing/2014/main" val="20000"/>
                    </a:ext>
                  </a:extLst>
                </a:gridCol>
                <a:gridCol w="1801026">
                  <a:extLst>
                    <a:ext uri="{9D8B030D-6E8A-4147-A177-3AD203B41FA5}">
                      <a16:colId xmlns:a16="http://schemas.microsoft.com/office/drawing/2014/main" val="20001"/>
                    </a:ext>
                  </a:extLst>
                </a:gridCol>
              </a:tblGrid>
              <a:tr h="281464">
                <a:tc>
                  <a:txBody>
                    <a:bodyPr/>
                    <a:lstStyle/>
                    <a:p>
                      <a:pPr algn="ctr" fontAlgn="b"/>
                      <a:r>
                        <a:rPr lang="en-US" sz="1800" u="none" strike="noStrike" dirty="0">
                          <a:effectLst/>
                        </a:rPr>
                        <a:t>x</a:t>
                      </a:r>
                      <a:endParaRPr lang="en-US" sz="1800" b="0" i="0" u="none" strike="noStrike" dirty="0">
                        <a:solidFill>
                          <a:srgbClr val="000000"/>
                        </a:solidFill>
                        <a:effectLst/>
                        <a:latin typeface="Calibri" panose="020F0502020204030204" pitchFamily="34" charset="0"/>
                      </a:endParaRPr>
                    </a:p>
                  </a:txBody>
                  <a:tcPr marL="27595" marR="27595" marT="7144" marB="0" anchor="b">
                    <a:solidFill>
                      <a:schemeClr val="accent5">
                        <a:lumMod val="40000"/>
                        <a:lumOff val="60000"/>
                      </a:schemeClr>
                    </a:solidFill>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27595" marR="27595" marT="7144" marB="0" anchor="b">
                    <a:solidFill>
                      <a:schemeClr val="accent5">
                        <a:lumMod val="40000"/>
                        <a:lumOff val="60000"/>
                      </a:schemeClr>
                    </a:solidFill>
                  </a:tcPr>
                </a:tc>
                <a:extLst>
                  <a:ext uri="{0D108BD9-81ED-4DB2-BD59-A6C34878D82A}">
                    <a16:rowId xmlns:a16="http://schemas.microsoft.com/office/drawing/2014/main" val="10000"/>
                  </a:ext>
                </a:extLst>
              </a:tr>
              <a:tr h="281464">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1"/>
                  </a:ext>
                </a:extLst>
              </a:tr>
              <a:tr h="281464">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55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2"/>
                  </a:ext>
                </a:extLst>
              </a:tr>
              <a:tr h="281464">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3"/>
                  </a:ext>
                </a:extLst>
              </a:tr>
              <a:tr h="281464">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4"/>
                  </a:ext>
                </a:extLst>
              </a:tr>
              <a:tr h="281464">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5"/>
                  </a:ext>
                </a:extLst>
              </a:tr>
              <a:tr h="281464">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6"/>
                  </a:ext>
                </a:extLst>
              </a:tr>
              <a:tr h="281464">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30</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7"/>
                  </a:ext>
                </a:extLst>
              </a:tr>
              <a:tr h="281464">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8"/>
                  </a:ext>
                </a:extLst>
              </a:tr>
              <a:tr h="281464">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25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09"/>
                  </a:ext>
                </a:extLst>
              </a:tr>
              <a:tr h="281464">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27595" marR="27595" marT="7144"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27595" marR="27595" marT="7144"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685648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a:t>
            </a:r>
            <a:r>
              <a:rPr lang="en-US" dirty="0" smtClean="0"/>
              <a:t>Chart (</a:t>
            </a:r>
            <a:r>
              <a:rPr lang="ko-KR" altLang="en-US" dirty="0" smtClean="0"/>
              <a:t>산포도 그래프</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76</a:t>
            </a:fld>
            <a:endParaRPr lang="en-US" dirty="0"/>
          </a:p>
        </p:txBody>
      </p:sp>
      <p:pic>
        <p:nvPicPr>
          <p:cNvPr id="6" name="Content Placeholder 5"/>
          <p:cNvPicPr>
            <a:picLocks noGrp="1" noChangeAspect="1"/>
          </p:cNvPicPr>
          <p:nvPr>
            <p:ph idx="4294967295"/>
          </p:nvPr>
        </p:nvPicPr>
        <p:blipFill>
          <a:blip r:embed="rId3"/>
          <a:stretch>
            <a:fillRect/>
          </a:stretch>
        </p:blipFill>
        <p:spPr>
          <a:xfrm>
            <a:off x="1381250" y="1607299"/>
            <a:ext cx="3994150" cy="2401888"/>
          </a:xfrm>
          <a:prstGeom prst="rect">
            <a:avLst/>
          </a:prstGeom>
        </p:spPr>
      </p:pic>
      <p:sp>
        <p:nvSpPr>
          <p:cNvPr id="8" name="Rectangle 7"/>
          <p:cNvSpPr/>
          <p:nvPr/>
        </p:nvSpPr>
        <p:spPr>
          <a:xfrm>
            <a:off x="1281332" y="4243761"/>
            <a:ext cx="5952393" cy="748923"/>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Estimated regression equation y = -7.3305x + </a:t>
            </a:r>
            <a:r>
              <a:rPr lang="en-US" sz="1800" dirty="0" smtClean="0">
                <a:solidFill>
                  <a:schemeClr val="tx1">
                    <a:lumMod val="75000"/>
                    <a:lumOff val="25000"/>
                  </a:schemeClr>
                </a:solidFill>
                <a:latin typeface="+mn-lt"/>
              </a:rPr>
              <a:t>64.958</a:t>
            </a:r>
            <a:endParaRPr lang="en-US" sz="1800" dirty="0">
              <a:solidFill>
                <a:schemeClr val="tx1">
                  <a:lumMod val="75000"/>
                  <a:lumOff val="25000"/>
                </a:schemeClr>
              </a:solidFill>
              <a:latin typeface="+mn-lt"/>
            </a:endParaRPr>
          </a:p>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R Squared = .4968</a:t>
            </a:r>
          </a:p>
        </p:txBody>
      </p:sp>
    </p:spTree>
    <p:extLst>
      <p:ext uri="{BB962C8B-B14F-4D97-AF65-F5344CB8AC3E}">
        <p14:creationId xmlns:p14="http://schemas.microsoft.com/office/powerpoint/2010/main" val="41672466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Analysis (</a:t>
            </a:r>
            <a:r>
              <a:rPr lang="ko-KR" altLang="en-US" dirty="0" smtClean="0"/>
              <a:t>회귀분석</a:t>
            </a:r>
            <a:r>
              <a:rPr lang="en-US" altLang="ko-KR"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77</a:t>
            </a:fld>
            <a:endParaRPr lang="en-US" dirty="0"/>
          </a:p>
        </p:txBody>
      </p:sp>
      <p:pic>
        <p:nvPicPr>
          <p:cNvPr id="7" name="Content Placeholder 6"/>
          <p:cNvPicPr>
            <a:picLocks noGrp="1" noChangeAspect="1"/>
          </p:cNvPicPr>
          <p:nvPr>
            <p:ph idx="4294967295"/>
          </p:nvPr>
        </p:nvPicPr>
        <p:blipFill>
          <a:blip r:embed="rId2"/>
          <a:stretch>
            <a:fillRect/>
          </a:stretch>
        </p:blipFill>
        <p:spPr>
          <a:xfrm>
            <a:off x="1474231" y="1934528"/>
            <a:ext cx="6572490" cy="2601963"/>
          </a:xfrm>
          <a:prstGeom prst="rect">
            <a:avLst/>
          </a:prstGeom>
        </p:spPr>
      </p:pic>
      <p:sp>
        <p:nvSpPr>
          <p:cNvPr id="9" name="Line Callout 1 8"/>
          <p:cNvSpPr/>
          <p:nvPr/>
        </p:nvSpPr>
        <p:spPr>
          <a:xfrm>
            <a:off x="3834098" y="1846145"/>
            <a:ext cx="2717678" cy="1015663"/>
          </a:xfrm>
          <a:prstGeom prst="borderCallout1">
            <a:avLst>
              <a:gd name="adj1" fmla="val 52831"/>
              <a:gd name="adj2" fmla="val -268"/>
              <a:gd name="adj3" fmla="val 81982"/>
              <a:gd name="adj4" fmla="val -24545"/>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49.68% of the variability in the value of y is explained by the estimated regression equation. </a:t>
            </a:r>
          </a:p>
        </p:txBody>
      </p:sp>
      <p:sp>
        <p:nvSpPr>
          <p:cNvPr id="11" name="Line Callout 1 10"/>
          <p:cNvSpPr/>
          <p:nvPr/>
        </p:nvSpPr>
        <p:spPr>
          <a:xfrm>
            <a:off x="3756328" y="4446239"/>
            <a:ext cx="2922563" cy="553998"/>
          </a:xfrm>
          <a:prstGeom prst="borderCallout1">
            <a:avLst>
              <a:gd name="adj1" fmla="val 52831"/>
              <a:gd name="adj2" fmla="val -268"/>
              <a:gd name="adj3" fmla="val -23097"/>
              <a:gd name="adj4" fmla="val -22756"/>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lumMod val="75000"/>
                    <a:lumOff val="25000"/>
                  </a:schemeClr>
                </a:solidFill>
              </a:rPr>
              <a:t>Estimated regression equation</a:t>
            </a:r>
          </a:p>
          <a:p>
            <a:pPr algn="l"/>
            <a:r>
              <a:rPr lang="en-US" sz="1500" dirty="0">
                <a:solidFill>
                  <a:schemeClr val="tx1">
                    <a:lumMod val="75000"/>
                    <a:lumOff val="25000"/>
                  </a:schemeClr>
                </a:solidFill>
              </a:rPr>
              <a:t>y = -7.3305x + 4.958</a:t>
            </a:r>
            <a:endParaRPr lang="en-US" sz="1500" dirty="0"/>
          </a:p>
        </p:txBody>
      </p:sp>
    </p:spTree>
    <p:extLst>
      <p:ext uri="{BB962C8B-B14F-4D97-AF65-F5344CB8AC3E}">
        <p14:creationId xmlns:p14="http://schemas.microsoft.com/office/powerpoint/2010/main" val="883222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Residual Analysis (</a:t>
            </a:r>
            <a:r>
              <a:rPr lang="ko-KR" altLang="en-US" dirty="0" smtClean="0"/>
              <a:t>표준잔차분석</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78</a:t>
            </a:fld>
            <a:endParaRPr lang="en-US" dirty="0"/>
          </a:p>
        </p:txBody>
      </p:sp>
      <p:pic>
        <p:nvPicPr>
          <p:cNvPr id="5" name="Content Placeholder 4"/>
          <p:cNvPicPr>
            <a:picLocks noGrp="1" noChangeAspect="1"/>
          </p:cNvPicPr>
          <p:nvPr>
            <p:ph idx="4294967295"/>
          </p:nvPr>
        </p:nvPicPr>
        <p:blipFill>
          <a:blip r:embed="rId2"/>
          <a:stretch>
            <a:fillRect/>
          </a:stretch>
        </p:blipFill>
        <p:spPr>
          <a:xfrm>
            <a:off x="389715" y="1733918"/>
            <a:ext cx="5651675" cy="3212733"/>
          </a:xfrm>
        </p:spPr>
      </p:pic>
      <p:sp>
        <p:nvSpPr>
          <p:cNvPr id="9" name="Line Callout 1 8"/>
          <p:cNvSpPr/>
          <p:nvPr/>
        </p:nvSpPr>
        <p:spPr>
          <a:xfrm>
            <a:off x="6587774" y="2795683"/>
            <a:ext cx="1923215" cy="1708160"/>
          </a:xfrm>
          <a:prstGeom prst="borderCallout1">
            <a:avLst>
              <a:gd name="adj1" fmla="val 52831"/>
              <a:gd name="adj2" fmla="val -268"/>
              <a:gd name="adj3" fmla="val 33541"/>
              <a:gd name="adj4" fmla="val -28659"/>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standard residual for observation 4 is greater than +2; hence, we consider observation 4 to be an outlier.</a:t>
            </a:r>
          </a:p>
        </p:txBody>
      </p:sp>
    </p:spTree>
    <p:extLst>
      <p:ext uri="{BB962C8B-B14F-4D97-AF65-F5344CB8AC3E}">
        <p14:creationId xmlns:p14="http://schemas.microsoft.com/office/powerpoint/2010/main" val="30304715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Outlier (</a:t>
            </a:r>
            <a:r>
              <a:rPr lang="ko-KR" altLang="en-US" dirty="0" smtClean="0"/>
              <a:t>이상점 수정</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79</a:t>
            </a:fld>
            <a:endParaRPr lang="en-US" dirty="0"/>
          </a:p>
        </p:txBody>
      </p:sp>
      <p:graphicFrame>
        <p:nvGraphicFramePr>
          <p:cNvPr id="5" name="Content Placeholder 4"/>
          <p:cNvGraphicFramePr>
            <a:graphicFrameLocks noGrp="1"/>
          </p:cNvGraphicFramePr>
          <p:nvPr>
            <p:ph idx="4294967295"/>
            <p:extLst/>
          </p:nvPr>
        </p:nvGraphicFramePr>
        <p:xfrm>
          <a:off x="1381250" y="1784350"/>
          <a:ext cx="2616557" cy="3096104"/>
        </p:xfrm>
        <a:graphic>
          <a:graphicData uri="http://schemas.openxmlformats.org/drawingml/2006/table">
            <a:tbl>
              <a:tblPr>
                <a:tableStyleId>{5940675A-B579-460E-94D1-54222C63F5DA}</a:tableStyleId>
              </a:tblPr>
              <a:tblGrid>
                <a:gridCol w="1534401">
                  <a:extLst>
                    <a:ext uri="{9D8B030D-6E8A-4147-A177-3AD203B41FA5}">
                      <a16:colId xmlns:a16="http://schemas.microsoft.com/office/drawing/2014/main" val="20000"/>
                    </a:ext>
                  </a:extLst>
                </a:gridCol>
                <a:gridCol w="1082156">
                  <a:extLst>
                    <a:ext uri="{9D8B030D-6E8A-4147-A177-3AD203B41FA5}">
                      <a16:colId xmlns:a16="http://schemas.microsoft.com/office/drawing/2014/main" val="20001"/>
                    </a:ext>
                  </a:extLst>
                </a:gridCol>
              </a:tblGrid>
              <a:tr h="281464">
                <a:tc>
                  <a:txBody>
                    <a:bodyPr/>
                    <a:lstStyle/>
                    <a:p>
                      <a:pPr algn="ctr" fontAlgn="b"/>
                      <a:r>
                        <a:rPr lang="en-US" sz="1800" u="none" strike="noStrike" dirty="0">
                          <a:effectLst/>
                        </a:rPr>
                        <a:t>x</a:t>
                      </a:r>
                      <a:endParaRPr lang="en-US" sz="1800" b="0" i="0" u="none" strike="noStrike" dirty="0">
                        <a:solidFill>
                          <a:srgbClr val="000000"/>
                        </a:solidFill>
                        <a:effectLst/>
                        <a:latin typeface="Calibri" panose="020F0502020204030204" pitchFamily="34" charset="0"/>
                      </a:endParaRPr>
                    </a:p>
                  </a:txBody>
                  <a:tcPr marL="7144" marR="7144" marT="7144" marB="0" anchor="b">
                    <a:solidFill>
                      <a:schemeClr val="accent5">
                        <a:lumMod val="40000"/>
                        <a:lumOff val="60000"/>
                      </a:schemeClr>
                    </a:solidFill>
                  </a:tcPr>
                </a:tc>
                <a:tc>
                  <a:txBody>
                    <a:bodyPr/>
                    <a:lstStyle/>
                    <a:p>
                      <a:pPr algn="ctr" fontAlgn="b"/>
                      <a:r>
                        <a:rPr lang="en-US" sz="1800" u="none" strike="noStrike" dirty="0">
                          <a:effectLst/>
                        </a:rPr>
                        <a:t>y</a:t>
                      </a:r>
                      <a:endParaRPr lang="en-US" sz="1800" b="0" i="0" u="none" strike="noStrike" dirty="0">
                        <a:solidFill>
                          <a:srgbClr val="000000"/>
                        </a:solidFill>
                        <a:effectLst/>
                        <a:latin typeface="Calibri" panose="020F0502020204030204" pitchFamily="34" charset="0"/>
                      </a:endParaRPr>
                    </a:p>
                  </a:txBody>
                  <a:tcPr marL="7144" marR="7144" marT="7144" marB="0" anchor="b">
                    <a:solidFill>
                      <a:schemeClr val="accent5">
                        <a:lumMod val="40000"/>
                        <a:lumOff val="60000"/>
                      </a:schemeClr>
                    </a:solidFill>
                  </a:tcPr>
                </a:tc>
                <a:extLst>
                  <a:ext uri="{0D108BD9-81ED-4DB2-BD59-A6C34878D82A}">
                    <a16:rowId xmlns:a16="http://schemas.microsoft.com/office/drawing/2014/main" val="10000"/>
                  </a:ext>
                </a:extLst>
              </a:tr>
              <a:tr h="281464">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81464">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55</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281464">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50</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281464">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144" marR="7144" marT="7144" marB="0" anchor="b">
                    <a:solidFill>
                      <a:schemeClr val="accent2">
                        <a:lumMod val="20000"/>
                        <a:lumOff val="80000"/>
                      </a:schemeClr>
                    </a:solidFill>
                  </a:tcPr>
                </a:tc>
                <a:tc>
                  <a:txBody>
                    <a:bodyPr/>
                    <a:lstStyle/>
                    <a:p>
                      <a:pPr algn="ctr" fontAlgn="b"/>
                      <a:r>
                        <a:rPr lang="en-US" sz="1800" u="none" strike="noStrike" dirty="0">
                          <a:effectLst/>
                        </a:rPr>
                        <a:t>30</a:t>
                      </a:r>
                      <a:endParaRPr lang="en-US" sz="1800" b="0" i="0" u="none" strike="noStrike" dirty="0">
                        <a:solidFill>
                          <a:srgbClr val="000000"/>
                        </a:solidFill>
                        <a:effectLst/>
                        <a:latin typeface="Calibri" panose="020F0502020204030204" pitchFamily="34" charset="0"/>
                      </a:endParaRPr>
                    </a:p>
                  </a:txBody>
                  <a:tcPr marL="7144" marR="7144" marT="7144" marB="0" anchor="b">
                    <a:solidFill>
                      <a:schemeClr val="accent2">
                        <a:lumMod val="20000"/>
                        <a:lumOff val="80000"/>
                      </a:schemeClr>
                    </a:solidFill>
                  </a:tcPr>
                </a:tc>
                <a:extLst>
                  <a:ext uri="{0D108BD9-81ED-4DB2-BD59-A6C34878D82A}">
                    <a16:rowId xmlns:a16="http://schemas.microsoft.com/office/drawing/2014/main" val="10004"/>
                  </a:ext>
                </a:extLst>
              </a:tr>
              <a:tr h="281464">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281464">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45</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281464">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30</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281464">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35</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281464">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a:effectLst/>
                        </a:rPr>
                        <a:t>25</a:t>
                      </a:r>
                      <a:endParaRPr lang="en-US"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281464">
                <a:tc>
                  <a:txBody>
                    <a:bodyPr/>
                    <a:lstStyle/>
                    <a:p>
                      <a:pPr algn="ct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bl>
          </a:graphicData>
        </a:graphic>
      </p:graphicFrame>
      <p:sp>
        <p:nvSpPr>
          <p:cNvPr id="6" name="Line Callout 1 5"/>
          <p:cNvSpPr/>
          <p:nvPr/>
        </p:nvSpPr>
        <p:spPr>
          <a:xfrm>
            <a:off x="5381335" y="2744777"/>
            <a:ext cx="1923215" cy="1631216"/>
          </a:xfrm>
          <a:prstGeom prst="borderCallout1">
            <a:avLst>
              <a:gd name="adj1" fmla="val 52831"/>
              <a:gd name="adj2" fmla="val -268"/>
              <a:gd name="adj3" fmla="val 18454"/>
              <a:gd name="adj4" fmla="val -71237"/>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2000" dirty="0">
                <a:solidFill>
                  <a:schemeClr val="tx1"/>
                </a:solidFill>
              </a:rPr>
              <a:t>The correct value for observation 4 is x=3 and y=30.</a:t>
            </a:r>
          </a:p>
        </p:txBody>
      </p:sp>
    </p:spTree>
    <p:extLst>
      <p:ext uri="{BB962C8B-B14F-4D97-AF65-F5344CB8AC3E}">
        <p14:creationId xmlns:p14="http://schemas.microsoft.com/office/powerpoint/2010/main" val="122119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smtClean="0"/>
              <a:t>Forecasting Using Linear Regression (</a:t>
            </a:r>
            <a:r>
              <a:rPr lang="ko-KR" altLang="en-US" dirty="0" smtClean="0"/>
              <a:t>선형회귀를 이용한 예측</a:t>
            </a:r>
            <a:r>
              <a:rPr lang="en-US" altLang="ko-KR" dirty="0" smtClean="0"/>
              <a:t>)</a:t>
            </a:r>
            <a:endParaRPr lang="en-US" dirty="0"/>
          </a:p>
        </p:txBody>
      </p:sp>
      <p:sp>
        <p:nvSpPr>
          <p:cNvPr id="2" name="Slide Number Placeholder 1"/>
          <p:cNvSpPr>
            <a:spLocks noGrp="1"/>
          </p:cNvSpPr>
          <p:nvPr>
            <p:ph type="sldNum"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graphicFrame>
            <p:nvGraphicFramePr>
              <p:cNvPr id="3" name="Content Placeholder 2"/>
              <p:cNvGraphicFramePr>
                <a:graphicFrameLocks noGrp="1"/>
              </p:cNvGraphicFramePr>
              <p:nvPr>
                <p:ph idx="4294967295"/>
                <p:extLst>
                  <p:ext uri="{D42A27DB-BD31-4B8C-83A1-F6EECF244321}">
                    <p14:modId xmlns:p14="http://schemas.microsoft.com/office/powerpoint/2010/main" val="3523415218"/>
                  </p:ext>
                </p:extLst>
              </p:nvPr>
            </p:nvGraphicFramePr>
            <p:xfrm>
              <a:off x="1381250" y="1814564"/>
              <a:ext cx="6096000" cy="293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Content Placeholder 2"/>
              <p:cNvGraphicFramePr>
                <a:graphicFrameLocks noGrp="1"/>
              </p:cNvGraphicFramePr>
              <p:nvPr>
                <p:ph idx="4294967295"/>
                <p:extLst>
                  <p:ext uri="{D42A27DB-BD31-4B8C-83A1-F6EECF244321}">
                    <p14:modId xmlns:p14="http://schemas.microsoft.com/office/powerpoint/2010/main" val="3523415218"/>
                  </p:ext>
                </p:extLst>
              </p:nvPr>
            </p:nvGraphicFramePr>
            <p:xfrm>
              <a:off x="1381250" y="1814564"/>
              <a:ext cx="6096000" cy="29352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928518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Chart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80</a:t>
            </a:fld>
            <a:endParaRPr lang="en-US" dirty="0"/>
          </a:p>
        </p:txBody>
      </p:sp>
      <p:pic>
        <p:nvPicPr>
          <p:cNvPr id="5" name="Content Placeholder 4"/>
          <p:cNvPicPr>
            <a:picLocks noGrp="1" noChangeAspect="1"/>
          </p:cNvPicPr>
          <p:nvPr>
            <p:ph idx="4294967295"/>
          </p:nvPr>
        </p:nvPicPr>
        <p:blipFill>
          <a:blip r:embed="rId2"/>
          <a:stretch>
            <a:fillRect/>
          </a:stretch>
        </p:blipFill>
        <p:spPr>
          <a:xfrm>
            <a:off x="1744980" y="1854518"/>
            <a:ext cx="4703763" cy="2324100"/>
          </a:xfrm>
          <a:prstGeom prst="rect">
            <a:avLst/>
          </a:prstGeom>
        </p:spPr>
      </p:pic>
      <p:sp>
        <p:nvSpPr>
          <p:cNvPr id="6" name="Rectangle 5"/>
          <p:cNvSpPr/>
          <p:nvPr/>
        </p:nvSpPr>
        <p:spPr>
          <a:xfrm>
            <a:off x="1485989" y="4250832"/>
            <a:ext cx="6128511" cy="748923"/>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Estimated regression equation y = -6.9492x + 59.237</a:t>
            </a:r>
          </a:p>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R Square = .838</a:t>
            </a:r>
          </a:p>
        </p:txBody>
      </p:sp>
    </p:spTree>
    <p:extLst>
      <p:ext uri="{BB962C8B-B14F-4D97-AF65-F5344CB8AC3E}">
        <p14:creationId xmlns:p14="http://schemas.microsoft.com/office/powerpoint/2010/main" val="2626821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81</a:t>
            </a:fld>
            <a:endParaRPr lang="en-US" dirty="0"/>
          </a:p>
        </p:txBody>
      </p:sp>
      <p:pic>
        <p:nvPicPr>
          <p:cNvPr id="5" name="Content Placeholder 4"/>
          <p:cNvPicPr>
            <a:picLocks noGrp="1" noChangeAspect="1"/>
          </p:cNvPicPr>
          <p:nvPr>
            <p:ph idx="4294967295"/>
          </p:nvPr>
        </p:nvPicPr>
        <p:blipFill>
          <a:blip r:embed="rId2"/>
          <a:stretch>
            <a:fillRect/>
          </a:stretch>
        </p:blipFill>
        <p:spPr>
          <a:xfrm>
            <a:off x="1708785" y="1881364"/>
            <a:ext cx="5476875" cy="2198687"/>
          </a:xfrm>
          <a:prstGeom prst="rect">
            <a:avLst/>
          </a:prstGeom>
        </p:spPr>
      </p:pic>
      <p:sp>
        <p:nvSpPr>
          <p:cNvPr id="6" name="Line Callout 1 5"/>
          <p:cNvSpPr/>
          <p:nvPr/>
        </p:nvSpPr>
        <p:spPr>
          <a:xfrm>
            <a:off x="3834098" y="1881364"/>
            <a:ext cx="2717678" cy="553998"/>
          </a:xfrm>
          <a:prstGeom prst="borderCallout1">
            <a:avLst>
              <a:gd name="adj1" fmla="val 52831"/>
              <a:gd name="adj2" fmla="val -268"/>
              <a:gd name="adj3" fmla="val 81982"/>
              <a:gd name="adj4" fmla="val -24545"/>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value of R Square has increased from .4968 to </a:t>
            </a:r>
            <a:r>
              <a:rPr lang="en-US" altLang="ko-KR" sz="1500" dirty="0">
                <a:solidFill>
                  <a:schemeClr val="tx1"/>
                </a:solidFill>
              </a:rPr>
              <a:t>.8380.</a:t>
            </a:r>
            <a:endParaRPr lang="en-US" sz="1500" dirty="0">
              <a:solidFill>
                <a:schemeClr val="tx1"/>
              </a:solidFill>
            </a:endParaRPr>
          </a:p>
        </p:txBody>
      </p:sp>
      <p:sp>
        <p:nvSpPr>
          <p:cNvPr id="7" name="Line Callout 1 6"/>
          <p:cNvSpPr/>
          <p:nvPr/>
        </p:nvSpPr>
        <p:spPr>
          <a:xfrm>
            <a:off x="1803598" y="4354329"/>
            <a:ext cx="5606593" cy="553998"/>
          </a:xfrm>
          <a:prstGeom prst="borderCallout1">
            <a:avLst>
              <a:gd name="adj1" fmla="val -1768"/>
              <a:gd name="adj2" fmla="val 15621"/>
              <a:gd name="adj3" fmla="val -36414"/>
              <a:gd name="adj4" fmla="val 19993"/>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lumMod val="75000"/>
                    <a:lumOff val="25000"/>
                  </a:schemeClr>
                </a:solidFill>
              </a:rPr>
              <a:t>The value of y-intercept has decreased from 64.95 to 59.23. The slope of the line has changed from -7.330 to -6.949.</a:t>
            </a:r>
            <a:endParaRPr lang="en-US" sz="1500" dirty="0"/>
          </a:p>
        </p:txBody>
      </p:sp>
    </p:spTree>
    <p:extLst>
      <p:ext uri="{BB962C8B-B14F-4D97-AF65-F5344CB8AC3E}">
        <p14:creationId xmlns:p14="http://schemas.microsoft.com/office/powerpoint/2010/main" val="1350328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Residual Analysis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82</a:t>
            </a:fld>
            <a:endParaRPr lang="en-US" dirty="0"/>
          </a:p>
        </p:txBody>
      </p:sp>
      <p:pic>
        <p:nvPicPr>
          <p:cNvPr id="5" name="Content Placeholder 4"/>
          <p:cNvPicPr>
            <a:picLocks noGrp="1" noChangeAspect="1"/>
          </p:cNvPicPr>
          <p:nvPr>
            <p:ph idx="4294967295"/>
          </p:nvPr>
        </p:nvPicPr>
        <p:blipFill>
          <a:blip r:embed="rId2"/>
          <a:stretch>
            <a:fillRect/>
          </a:stretch>
        </p:blipFill>
        <p:spPr>
          <a:xfrm>
            <a:off x="1469390" y="1512253"/>
            <a:ext cx="4375150" cy="2509934"/>
          </a:xfrm>
          <a:prstGeom prst="rect">
            <a:avLst/>
          </a:prstGeom>
        </p:spPr>
      </p:pic>
      <p:sp>
        <p:nvSpPr>
          <p:cNvPr id="6" name="Rectangle 5"/>
          <p:cNvSpPr/>
          <p:nvPr/>
        </p:nvSpPr>
        <p:spPr>
          <a:xfrm>
            <a:off x="1381250" y="4281701"/>
            <a:ext cx="6185410" cy="646331"/>
          </a:xfrm>
          <a:prstGeom prst="rect">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800" dirty="0">
                <a:solidFill>
                  <a:schemeClr val="tx1"/>
                </a:solidFill>
              </a:rPr>
              <a:t>No standard residual are less than -2 or greater than +2; hence, the revised data contain no outliers.</a:t>
            </a:r>
          </a:p>
        </p:txBody>
      </p:sp>
    </p:spTree>
    <p:extLst>
      <p:ext uri="{BB962C8B-B14F-4D97-AF65-F5344CB8AC3E}">
        <p14:creationId xmlns:p14="http://schemas.microsoft.com/office/powerpoint/2010/main" val="4177137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10" name="Rectangle 34"/>
          <p:cNvSpPr>
            <a:spLocks noChangeArrowheads="1"/>
          </p:cNvSpPr>
          <p:nvPr/>
        </p:nvSpPr>
        <p:spPr bwMode="auto">
          <a:xfrm>
            <a:off x="1657350" y="29767"/>
            <a:ext cx="5829300" cy="610790"/>
          </a:xfrm>
          <a:prstGeom prst="rect">
            <a:avLst/>
          </a:prstGeom>
          <a:noFill/>
          <a:ln w="12700">
            <a:noFill/>
            <a:miter lim="800000"/>
            <a:headEnd/>
            <a:tailEnd/>
          </a:ln>
          <a:effectLst/>
        </p:spPr>
        <p:txBody>
          <a:bodyPr lIns="67866" tIns="33338" rIns="67866" bIns="33338" anchor="ctr"/>
          <a:lstStyle/>
          <a:p>
            <a:endParaRPr lang="en-US" sz="2100" i="1" dirty="0">
              <a:solidFill>
                <a:srgbClr val="66FFFF"/>
              </a:solidFill>
              <a:effectLst>
                <a:outerShdw blurRad="38100" dist="38100" dir="2700000" algn="tl">
                  <a:srgbClr val="000000"/>
                </a:outerShdw>
              </a:effectLst>
              <a:latin typeface="Book Antiqua" pitchFamily="18" charset="0"/>
            </a:endParaRPr>
          </a:p>
        </p:txBody>
      </p:sp>
      <p:sp>
        <p:nvSpPr>
          <p:cNvPr id="2" name="Title 1"/>
          <p:cNvSpPr>
            <a:spLocks noGrp="1"/>
          </p:cNvSpPr>
          <p:nvPr>
            <p:ph type="title"/>
          </p:nvPr>
        </p:nvSpPr>
        <p:spPr/>
        <p:txBody>
          <a:bodyPr/>
          <a:lstStyle/>
          <a:p>
            <a:r>
              <a:rPr lang="en-US" dirty="0" smtClean="0"/>
              <a:t>Transformation </a:t>
            </a:r>
            <a:endParaRPr lang="en-US" dirty="0"/>
          </a:p>
        </p:txBody>
      </p:sp>
      <p:grpSp>
        <p:nvGrpSpPr>
          <p:cNvPr id="43" name="Group 42"/>
          <p:cNvGrpSpPr/>
          <p:nvPr/>
        </p:nvGrpSpPr>
        <p:grpSpPr>
          <a:xfrm>
            <a:off x="1459409" y="1777792"/>
            <a:ext cx="3054117" cy="2343216"/>
            <a:chOff x="1165440" y="1295400"/>
            <a:chExt cx="6717736" cy="4358932"/>
          </a:xfrm>
        </p:grpSpPr>
        <p:sp>
          <p:nvSpPr>
            <p:cNvPr id="44" name="Rectangle 3"/>
            <p:cNvSpPr>
              <a:spLocks noChangeArrowheads="1"/>
            </p:cNvSpPr>
            <p:nvPr/>
          </p:nvSpPr>
          <p:spPr bwMode="auto">
            <a:xfrm>
              <a:off x="1276350" y="1295400"/>
              <a:ext cx="6553200" cy="426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p:sp>
          <p:nvSpPr>
            <p:cNvPr id="45" name="Line 4"/>
            <p:cNvSpPr>
              <a:spLocks noChangeShapeType="1"/>
            </p:cNvSpPr>
            <p:nvPr/>
          </p:nvSpPr>
          <p:spPr bwMode="auto">
            <a:xfrm>
              <a:off x="2495550" y="1847850"/>
              <a:ext cx="0" cy="33147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46" name="Line 5"/>
            <p:cNvSpPr>
              <a:spLocks noChangeShapeType="1"/>
            </p:cNvSpPr>
            <p:nvPr/>
          </p:nvSpPr>
          <p:spPr bwMode="auto">
            <a:xfrm rot="5400000">
              <a:off x="4800600" y="2857500"/>
              <a:ext cx="0" cy="46101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47" name="Text Box 6"/>
            <p:cNvSpPr txBox="1">
              <a:spLocks noChangeArrowheads="1"/>
            </p:cNvSpPr>
            <p:nvPr/>
          </p:nvSpPr>
          <p:spPr bwMode="auto">
            <a:xfrm>
              <a:off x="7223125" y="4967288"/>
              <a:ext cx="660051" cy="687044"/>
            </a:xfrm>
            <a:prstGeom prst="rect">
              <a:avLst/>
            </a:prstGeom>
            <a:noFill/>
            <a:ln w="12700">
              <a:noFill/>
              <a:miter lim="800000"/>
              <a:headEnd/>
              <a:tailEnd/>
            </a:ln>
            <a:effectLst/>
          </p:spPr>
          <p:txBody>
            <a:bodyPr wrap="none">
              <a:spAutoFit/>
            </a:bodyPr>
            <a:lstStyle/>
            <a:p>
              <a:r>
                <a:rPr lang="en-US" sz="1800" i="1">
                  <a:effectLst>
                    <a:outerShdw blurRad="38100" dist="38100" dir="2700000" algn="tl">
                      <a:srgbClr val="000000"/>
                    </a:outerShdw>
                  </a:effectLst>
                  <a:latin typeface="Book Antiqua" pitchFamily="18" charset="0"/>
                </a:rPr>
                <a:t>x</a:t>
              </a:r>
              <a:endParaRPr lang="en-US" sz="1800">
                <a:effectLst>
                  <a:outerShdw blurRad="38100" dist="38100" dir="2700000" algn="tl">
                    <a:srgbClr val="000000"/>
                  </a:outerShdw>
                </a:effectLst>
                <a:latin typeface="Book Antiqua" pitchFamily="18" charset="0"/>
              </a:endParaRPr>
            </a:p>
          </p:txBody>
        </p:sp>
        <p:sp>
          <p:nvSpPr>
            <p:cNvPr id="48" name="Text Box 8"/>
            <p:cNvSpPr txBox="1">
              <a:spLocks noChangeArrowheads="1"/>
            </p:cNvSpPr>
            <p:nvPr/>
          </p:nvSpPr>
          <p:spPr bwMode="auto">
            <a:xfrm>
              <a:off x="2060574" y="3233737"/>
              <a:ext cx="660051" cy="687044"/>
            </a:xfrm>
            <a:prstGeom prst="rect">
              <a:avLst/>
            </a:prstGeom>
            <a:noFill/>
            <a:ln w="12700">
              <a:noFill/>
              <a:miter lim="800000"/>
              <a:headEnd/>
              <a:tailEnd/>
            </a:ln>
            <a:effectLst/>
          </p:spPr>
          <p:txBody>
            <a:bodyPr wrap="none">
              <a:spAutoFit/>
            </a:bodyPr>
            <a:lstStyle/>
            <a:p>
              <a:r>
                <a:rPr lang="en-US" sz="1800">
                  <a:effectLst>
                    <a:outerShdw blurRad="38100" dist="38100" dir="2700000" algn="tl">
                      <a:srgbClr val="000000"/>
                    </a:outerShdw>
                  </a:effectLst>
                  <a:latin typeface="Book Antiqua" pitchFamily="18" charset="0"/>
                </a:rPr>
                <a:t>0</a:t>
              </a:r>
            </a:p>
          </p:txBody>
        </p:sp>
        <p:grpSp>
          <p:nvGrpSpPr>
            <p:cNvPr id="49" name="Group 41"/>
            <p:cNvGrpSpPr>
              <a:grpSpLocks/>
            </p:cNvGrpSpPr>
            <p:nvPr/>
          </p:nvGrpSpPr>
          <p:grpSpPr bwMode="auto">
            <a:xfrm>
              <a:off x="2381250" y="2076450"/>
              <a:ext cx="228600" cy="2743200"/>
              <a:chOff x="1512" y="1308"/>
              <a:chExt cx="144" cy="1728"/>
            </a:xfrm>
          </p:grpSpPr>
          <p:sp>
            <p:nvSpPr>
              <p:cNvPr id="72" name="Line 10"/>
              <p:cNvSpPr>
                <a:spLocks noChangeShapeType="1"/>
              </p:cNvSpPr>
              <p:nvPr/>
            </p:nvSpPr>
            <p:spPr bwMode="auto">
              <a:xfrm>
                <a:off x="1512" y="2172"/>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3" name="Line 11"/>
              <p:cNvSpPr>
                <a:spLocks noChangeShapeType="1"/>
              </p:cNvSpPr>
              <p:nvPr/>
            </p:nvSpPr>
            <p:spPr bwMode="auto">
              <a:xfrm>
                <a:off x="1512" y="238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4" name="Line 12"/>
              <p:cNvSpPr>
                <a:spLocks noChangeShapeType="1"/>
              </p:cNvSpPr>
              <p:nvPr/>
            </p:nvSpPr>
            <p:spPr bwMode="auto">
              <a:xfrm>
                <a:off x="1512" y="260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5" name="Line 13"/>
              <p:cNvSpPr>
                <a:spLocks noChangeShapeType="1"/>
              </p:cNvSpPr>
              <p:nvPr/>
            </p:nvSpPr>
            <p:spPr bwMode="auto">
              <a:xfrm>
                <a:off x="1512" y="282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6" name="Line 14"/>
              <p:cNvSpPr>
                <a:spLocks noChangeShapeType="1"/>
              </p:cNvSpPr>
              <p:nvPr/>
            </p:nvSpPr>
            <p:spPr bwMode="auto">
              <a:xfrm>
                <a:off x="1512" y="195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7" name="Line 15"/>
              <p:cNvSpPr>
                <a:spLocks noChangeShapeType="1"/>
              </p:cNvSpPr>
              <p:nvPr/>
            </p:nvSpPr>
            <p:spPr bwMode="auto">
              <a:xfrm>
                <a:off x="1512" y="174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8" name="Line 16"/>
              <p:cNvSpPr>
                <a:spLocks noChangeShapeType="1"/>
              </p:cNvSpPr>
              <p:nvPr/>
            </p:nvSpPr>
            <p:spPr bwMode="auto">
              <a:xfrm>
                <a:off x="1512" y="152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79" name="Line 17"/>
              <p:cNvSpPr>
                <a:spLocks noChangeShapeType="1"/>
              </p:cNvSpPr>
              <p:nvPr/>
            </p:nvSpPr>
            <p:spPr bwMode="auto">
              <a:xfrm>
                <a:off x="1512" y="303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80" name="Line 18"/>
              <p:cNvSpPr>
                <a:spLocks noChangeShapeType="1"/>
              </p:cNvSpPr>
              <p:nvPr/>
            </p:nvSpPr>
            <p:spPr bwMode="auto">
              <a:xfrm>
                <a:off x="1512" y="130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grpSp>
        <p:sp>
          <p:nvSpPr>
            <p:cNvPr id="50" name="Text Box 19"/>
            <p:cNvSpPr txBox="1">
              <a:spLocks noChangeArrowheads="1"/>
            </p:cNvSpPr>
            <p:nvPr/>
          </p:nvSpPr>
          <p:spPr bwMode="auto">
            <a:xfrm rot="16200000">
              <a:off x="569388" y="2966448"/>
              <a:ext cx="2004476" cy="812371"/>
            </a:xfrm>
            <a:prstGeom prst="rect">
              <a:avLst/>
            </a:prstGeom>
            <a:noFill/>
            <a:ln w="12700">
              <a:noFill/>
              <a:miter lim="800000"/>
              <a:headEnd/>
              <a:tailEnd/>
            </a:ln>
            <a:effectLst/>
          </p:spPr>
          <p:txBody>
            <a:bodyPr wrap="none">
              <a:spAutoFit/>
            </a:bodyPr>
            <a:lstStyle/>
            <a:p>
              <a:r>
                <a:rPr lang="en-US" sz="1800" dirty="0">
                  <a:effectLst>
                    <a:outerShdw blurRad="38100" dist="38100" dir="2700000" algn="tl">
                      <a:srgbClr val="000000"/>
                    </a:outerShdw>
                  </a:effectLst>
                  <a:latin typeface="Book Antiqua" pitchFamily="18" charset="0"/>
                </a:rPr>
                <a:t>Residual</a:t>
              </a:r>
            </a:p>
          </p:txBody>
        </p:sp>
        <p:sp>
          <p:nvSpPr>
            <p:cNvPr id="51" name="Line 20"/>
            <p:cNvSpPr>
              <a:spLocks noChangeShapeType="1"/>
            </p:cNvSpPr>
            <p:nvPr/>
          </p:nvSpPr>
          <p:spPr bwMode="auto">
            <a:xfrm>
              <a:off x="2667000" y="3448050"/>
              <a:ext cx="4124325" cy="0"/>
            </a:xfrm>
            <a:prstGeom prst="line">
              <a:avLst/>
            </a:prstGeom>
            <a:noFill/>
            <a:ln w="12700">
              <a:solidFill>
                <a:schemeClr val="tx1"/>
              </a:solidFill>
              <a:prstDash val="lgDash"/>
              <a:round/>
              <a:headEnd/>
              <a:tailEnd/>
            </a:ln>
            <a:effectLst>
              <a:outerShdw dist="17961" dir="2700000" algn="ctr" rotWithShape="0">
                <a:schemeClr val="bg2"/>
              </a:outerShdw>
            </a:effectLst>
          </p:spPr>
          <p:txBody>
            <a:bodyPr/>
            <a:lstStyle/>
            <a:p>
              <a:endParaRPr lang="en-US" sz="1050"/>
            </a:p>
          </p:txBody>
        </p:sp>
        <p:sp>
          <p:nvSpPr>
            <p:cNvPr id="53" name="Text Box 22"/>
            <p:cNvSpPr txBox="1">
              <a:spLocks noChangeArrowheads="1"/>
            </p:cNvSpPr>
            <p:nvPr/>
          </p:nvSpPr>
          <p:spPr bwMode="auto">
            <a:xfrm>
              <a:off x="4100360" y="1342358"/>
              <a:ext cx="3367951" cy="1202327"/>
            </a:xfrm>
            <a:prstGeom prst="rect">
              <a:avLst/>
            </a:prstGeom>
            <a:noFill/>
            <a:ln w="12700">
              <a:noFill/>
              <a:miter lim="800000"/>
              <a:headEnd/>
              <a:tailEnd/>
            </a:ln>
            <a:effectLst/>
          </p:spPr>
          <p:txBody>
            <a:bodyPr wrap="none">
              <a:spAutoFit/>
            </a:bodyPr>
            <a:lstStyle/>
            <a:p>
              <a:r>
                <a:rPr lang="en-US" sz="1800" b="1" dirty="0" err="1">
                  <a:solidFill>
                    <a:schemeClr val="bg1"/>
                  </a:solidFill>
                  <a:effectLst>
                    <a:outerShdw blurRad="38100" dist="38100" dir="2700000" algn="tl">
                      <a:srgbClr val="000000"/>
                    </a:outerShdw>
                  </a:effectLst>
                  <a:latin typeface="Book Antiqua" pitchFamily="18" charset="0"/>
                </a:rPr>
                <a:t>Nonconstant</a:t>
              </a:r>
              <a:r>
                <a:rPr lang="en-US" sz="1800" b="1" dirty="0">
                  <a:solidFill>
                    <a:schemeClr val="bg1"/>
                  </a:solidFill>
                  <a:effectLst>
                    <a:outerShdw blurRad="38100" dist="38100" dir="2700000" algn="tl">
                      <a:srgbClr val="000000"/>
                    </a:outerShdw>
                  </a:effectLst>
                  <a:latin typeface="Book Antiqua" pitchFamily="18" charset="0"/>
                </a:rPr>
                <a:t/>
              </a:r>
              <a:br>
                <a:rPr lang="en-US" sz="1800" b="1" dirty="0">
                  <a:solidFill>
                    <a:schemeClr val="bg1"/>
                  </a:solidFill>
                  <a:effectLst>
                    <a:outerShdw blurRad="38100" dist="38100" dir="2700000" algn="tl">
                      <a:srgbClr val="000000"/>
                    </a:outerShdw>
                  </a:effectLst>
                  <a:latin typeface="Book Antiqua" pitchFamily="18" charset="0"/>
                </a:rPr>
              </a:br>
              <a:r>
                <a:rPr lang="en-US" sz="1800" b="1" dirty="0">
                  <a:solidFill>
                    <a:schemeClr val="bg1"/>
                  </a:solidFill>
                  <a:effectLst>
                    <a:outerShdw blurRad="38100" dist="38100" dir="2700000" algn="tl">
                      <a:srgbClr val="000000"/>
                    </a:outerShdw>
                  </a:effectLst>
                  <a:latin typeface="Book Antiqua" pitchFamily="18" charset="0"/>
                </a:rPr>
                <a:t>Variance</a:t>
              </a:r>
            </a:p>
          </p:txBody>
        </p:sp>
        <p:sp>
          <p:nvSpPr>
            <p:cNvPr id="54" name="Oval 23"/>
            <p:cNvSpPr>
              <a:spLocks noChangeArrowheads="1"/>
            </p:cNvSpPr>
            <p:nvPr/>
          </p:nvSpPr>
          <p:spPr bwMode="auto">
            <a:xfrm rot="1579004">
              <a:off x="4189413" y="2806700"/>
              <a:ext cx="141287"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55" name="Oval 24"/>
            <p:cNvSpPr>
              <a:spLocks noChangeArrowheads="1"/>
            </p:cNvSpPr>
            <p:nvPr/>
          </p:nvSpPr>
          <p:spPr bwMode="auto">
            <a:xfrm rot="1579004">
              <a:off x="5616575" y="3825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56" name="Oval 25"/>
            <p:cNvSpPr>
              <a:spLocks noChangeArrowheads="1"/>
            </p:cNvSpPr>
            <p:nvPr/>
          </p:nvSpPr>
          <p:spPr bwMode="auto">
            <a:xfrm rot="1579004">
              <a:off x="4264025" y="443388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57" name="Oval 26"/>
            <p:cNvSpPr>
              <a:spLocks noChangeArrowheads="1"/>
            </p:cNvSpPr>
            <p:nvPr/>
          </p:nvSpPr>
          <p:spPr bwMode="auto">
            <a:xfrm rot="1579004">
              <a:off x="3400425" y="3057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58" name="Oval 27"/>
            <p:cNvSpPr>
              <a:spLocks noChangeArrowheads="1"/>
            </p:cNvSpPr>
            <p:nvPr/>
          </p:nvSpPr>
          <p:spPr bwMode="auto">
            <a:xfrm rot="1579004">
              <a:off x="2949575" y="351948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59" name="Oval 28"/>
            <p:cNvSpPr>
              <a:spLocks noChangeArrowheads="1"/>
            </p:cNvSpPr>
            <p:nvPr/>
          </p:nvSpPr>
          <p:spPr bwMode="auto">
            <a:xfrm rot="1579004">
              <a:off x="3505200" y="36290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0" name="Oval 29"/>
            <p:cNvSpPr>
              <a:spLocks noChangeArrowheads="1"/>
            </p:cNvSpPr>
            <p:nvPr/>
          </p:nvSpPr>
          <p:spPr bwMode="auto">
            <a:xfrm rot="1579004">
              <a:off x="6111875" y="252730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1" name="Oval 30"/>
            <p:cNvSpPr>
              <a:spLocks noChangeArrowheads="1"/>
            </p:cNvSpPr>
            <p:nvPr/>
          </p:nvSpPr>
          <p:spPr bwMode="auto">
            <a:xfrm rot="1579004">
              <a:off x="4002088" y="3795713"/>
              <a:ext cx="141287"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2" name="Oval 31"/>
            <p:cNvSpPr>
              <a:spLocks noChangeArrowheads="1"/>
            </p:cNvSpPr>
            <p:nvPr/>
          </p:nvSpPr>
          <p:spPr bwMode="auto">
            <a:xfrm rot="1579004">
              <a:off x="5018088" y="40449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3" name="Oval 32"/>
            <p:cNvSpPr>
              <a:spLocks noChangeArrowheads="1"/>
            </p:cNvSpPr>
            <p:nvPr/>
          </p:nvSpPr>
          <p:spPr bwMode="auto">
            <a:xfrm rot="1579004">
              <a:off x="5214938" y="29813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4" name="Oval 33"/>
            <p:cNvSpPr>
              <a:spLocks noChangeArrowheads="1"/>
            </p:cNvSpPr>
            <p:nvPr/>
          </p:nvSpPr>
          <p:spPr bwMode="auto">
            <a:xfrm rot="1579004">
              <a:off x="6218238" y="3698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5" name="Oval 34"/>
            <p:cNvSpPr>
              <a:spLocks noChangeArrowheads="1"/>
            </p:cNvSpPr>
            <p:nvPr/>
          </p:nvSpPr>
          <p:spPr bwMode="auto">
            <a:xfrm rot="1579004">
              <a:off x="4927600" y="274955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6" name="Oval 35"/>
            <p:cNvSpPr>
              <a:spLocks noChangeArrowheads="1"/>
            </p:cNvSpPr>
            <p:nvPr/>
          </p:nvSpPr>
          <p:spPr bwMode="auto">
            <a:xfrm rot="1579004">
              <a:off x="5080000" y="43688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7" name="Oval 36"/>
            <p:cNvSpPr>
              <a:spLocks noChangeArrowheads="1"/>
            </p:cNvSpPr>
            <p:nvPr/>
          </p:nvSpPr>
          <p:spPr bwMode="auto">
            <a:xfrm rot="1579004">
              <a:off x="3657600" y="41624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8" name="Oval 37"/>
            <p:cNvSpPr>
              <a:spLocks noChangeArrowheads="1"/>
            </p:cNvSpPr>
            <p:nvPr/>
          </p:nvSpPr>
          <p:spPr bwMode="auto">
            <a:xfrm rot="1579004">
              <a:off x="5799138" y="474980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69" name="Oval 38"/>
            <p:cNvSpPr>
              <a:spLocks noChangeArrowheads="1"/>
            </p:cNvSpPr>
            <p:nvPr/>
          </p:nvSpPr>
          <p:spPr bwMode="auto">
            <a:xfrm rot="1579004">
              <a:off x="4775200" y="33401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70" name="Oval 39"/>
            <p:cNvSpPr>
              <a:spLocks noChangeArrowheads="1"/>
            </p:cNvSpPr>
            <p:nvPr/>
          </p:nvSpPr>
          <p:spPr bwMode="auto">
            <a:xfrm rot="1579004">
              <a:off x="5943600" y="33035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mc:AlternateContent xmlns:mc="http://schemas.openxmlformats.org/markup-compatibility/2006" xmlns:a14="http://schemas.microsoft.com/office/drawing/2010/main">
          <mc:Choice Requires="a14">
            <p:sp>
              <p:nvSpPr>
                <p:cNvPr id="71" name="TextBox 70"/>
                <p:cNvSpPr txBox="1"/>
                <p:nvPr/>
              </p:nvSpPr>
              <p:spPr>
                <a:xfrm>
                  <a:off x="2029276" y="1357156"/>
                  <a:ext cx="1742365" cy="687044"/>
                </a:xfrm>
                <a:prstGeom prst="rect">
                  <a:avLst/>
                </a:prstGeom>
                <a:noFill/>
                <a:effectLst>
                  <a:outerShdw dist="25400" dir="3600000" algn="ctr" rotWithShape="0">
                    <a:schemeClr val="accent4">
                      <a:lumMod val="10000"/>
                    </a:scheme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a:rPr>
                          <m:t>𝑦</m:t>
                        </m:r>
                        <m:r>
                          <a:rPr lang="en-US" sz="1800" i="1">
                            <a:latin typeface="Cambria Math"/>
                          </a:rPr>
                          <m:t>−</m:t>
                        </m:r>
                        <m:acc>
                          <m:accPr>
                            <m:chr m:val="̂"/>
                            <m:ctrlPr>
                              <a:rPr lang="en-US" sz="1800" i="1">
                                <a:latin typeface="Cambria Math" panose="02040503050406030204" pitchFamily="18" charset="0"/>
                              </a:rPr>
                            </m:ctrlPr>
                          </m:accPr>
                          <m:e>
                            <m:r>
                              <a:rPr lang="en-US" sz="1800" i="1">
                                <a:latin typeface="Cambria Math"/>
                              </a:rPr>
                              <m:t>𝑦</m:t>
                            </m:r>
                          </m:e>
                        </m:acc>
                      </m:oMath>
                    </m:oMathPara>
                  </a14:m>
                  <a:endParaRPr lang="en-US" sz="1800" dirty="0">
                    <a:latin typeface="+mn-lt"/>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2029277" y="1357157"/>
                  <a:ext cx="981230" cy="461665"/>
                </a:xfrm>
                <a:prstGeom prst="rect">
                  <a:avLst/>
                </a:prstGeom>
                <a:blipFill rotWithShape="0">
                  <a:blip r:embed="rId3"/>
                  <a:stretch>
                    <a:fillRect l="-1010" t="-1124"/>
                  </a:stretch>
                </a:blipFill>
                <a:effectLst>
                  <a:outerShdw dist="25400" dir="3600000" algn="ctr" rotWithShape="0">
                    <a:schemeClr val="accent4">
                      <a:lumMod val="10000"/>
                    </a:schemeClr>
                  </a:outerShdw>
                </a:effectLst>
              </p:spPr>
              <p:txBody>
                <a:bodyPr/>
                <a:lstStyle/>
                <a:p>
                  <a:r>
                    <a:rPr lang="en-US">
                      <a:noFill/>
                    </a:rPr>
                    <a:t> </a:t>
                  </a:r>
                </a:p>
              </p:txBody>
            </p:sp>
          </mc:Fallback>
        </mc:AlternateContent>
      </p:grpSp>
      <p:grpSp>
        <p:nvGrpSpPr>
          <p:cNvPr id="264" name="Group 263"/>
          <p:cNvGrpSpPr/>
          <p:nvPr/>
        </p:nvGrpSpPr>
        <p:grpSpPr>
          <a:xfrm>
            <a:off x="4500679" y="1769562"/>
            <a:ext cx="3191126" cy="2344648"/>
            <a:chOff x="1125534" y="1265386"/>
            <a:chExt cx="6730502" cy="4394061"/>
          </a:xfrm>
        </p:grpSpPr>
        <p:sp>
          <p:nvSpPr>
            <p:cNvPr id="265" name="Rectangle 3"/>
            <p:cNvSpPr>
              <a:spLocks noChangeArrowheads="1"/>
            </p:cNvSpPr>
            <p:nvPr/>
          </p:nvSpPr>
          <p:spPr bwMode="auto">
            <a:xfrm>
              <a:off x="1276350" y="1295400"/>
              <a:ext cx="6553200" cy="42672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sz="1050"/>
            </a:p>
          </p:txBody>
        </p:sp>
        <p:sp>
          <p:nvSpPr>
            <p:cNvPr id="266" name="Line 4"/>
            <p:cNvSpPr>
              <a:spLocks noChangeShapeType="1"/>
            </p:cNvSpPr>
            <p:nvPr/>
          </p:nvSpPr>
          <p:spPr bwMode="auto">
            <a:xfrm>
              <a:off x="2495550" y="1847850"/>
              <a:ext cx="0" cy="33147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67" name="Line 5"/>
            <p:cNvSpPr>
              <a:spLocks noChangeShapeType="1"/>
            </p:cNvSpPr>
            <p:nvPr/>
          </p:nvSpPr>
          <p:spPr bwMode="auto">
            <a:xfrm rot="5400000">
              <a:off x="4800600" y="2857500"/>
              <a:ext cx="0" cy="461010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68" name="Text Box 6"/>
            <p:cNvSpPr txBox="1">
              <a:spLocks noChangeArrowheads="1"/>
            </p:cNvSpPr>
            <p:nvPr/>
          </p:nvSpPr>
          <p:spPr bwMode="auto">
            <a:xfrm>
              <a:off x="7223124" y="4967289"/>
              <a:ext cx="632912" cy="692158"/>
            </a:xfrm>
            <a:prstGeom prst="rect">
              <a:avLst/>
            </a:prstGeom>
            <a:noFill/>
            <a:ln w="12700">
              <a:noFill/>
              <a:miter lim="800000"/>
              <a:headEnd/>
              <a:tailEnd/>
            </a:ln>
            <a:effectLst/>
          </p:spPr>
          <p:txBody>
            <a:bodyPr wrap="none">
              <a:spAutoFit/>
            </a:bodyPr>
            <a:lstStyle/>
            <a:p>
              <a:r>
                <a:rPr lang="en-US" sz="1800" i="1">
                  <a:effectLst>
                    <a:outerShdw blurRad="38100" dist="38100" dir="2700000" algn="tl">
                      <a:srgbClr val="000000"/>
                    </a:outerShdw>
                  </a:effectLst>
                  <a:latin typeface="Book Antiqua" pitchFamily="18" charset="0"/>
                </a:rPr>
                <a:t>x</a:t>
              </a:r>
              <a:endParaRPr lang="en-US" sz="1800">
                <a:effectLst>
                  <a:outerShdw blurRad="38100" dist="38100" dir="2700000" algn="tl">
                    <a:srgbClr val="000000"/>
                  </a:outerShdw>
                </a:effectLst>
                <a:latin typeface="Book Antiqua" pitchFamily="18" charset="0"/>
              </a:endParaRPr>
            </a:p>
          </p:txBody>
        </p:sp>
        <p:sp>
          <p:nvSpPr>
            <p:cNvPr id="269" name="Text Box 8"/>
            <p:cNvSpPr txBox="1">
              <a:spLocks noChangeArrowheads="1"/>
            </p:cNvSpPr>
            <p:nvPr/>
          </p:nvSpPr>
          <p:spPr bwMode="auto">
            <a:xfrm>
              <a:off x="2060576" y="3233737"/>
              <a:ext cx="632912" cy="692158"/>
            </a:xfrm>
            <a:prstGeom prst="rect">
              <a:avLst/>
            </a:prstGeom>
            <a:noFill/>
            <a:ln w="12700">
              <a:noFill/>
              <a:miter lim="800000"/>
              <a:headEnd/>
              <a:tailEnd/>
            </a:ln>
            <a:effectLst/>
          </p:spPr>
          <p:txBody>
            <a:bodyPr wrap="none">
              <a:spAutoFit/>
            </a:bodyPr>
            <a:lstStyle/>
            <a:p>
              <a:r>
                <a:rPr lang="en-US" sz="1800">
                  <a:effectLst>
                    <a:outerShdw blurRad="38100" dist="38100" dir="2700000" algn="tl">
                      <a:srgbClr val="000000"/>
                    </a:outerShdw>
                  </a:effectLst>
                  <a:latin typeface="Book Antiqua" pitchFamily="18" charset="0"/>
                </a:rPr>
                <a:t>0</a:t>
              </a:r>
            </a:p>
          </p:txBody>
        </p:sp>
        <p:grpSp>
          <p:nvGrpSpPr>
            <p:cNvPr id="270" name="Group 44"/>
            <p:cNvGrpSpPr>
              <a:grpSpLocks/>
            </p:cNvGrpSpPr>
            <p:nvPr/>
          </p:nvGrpSpPr>
          <p:grpSpPr bwMode="auto">
            <a:xfrm>
              <a:off x="2376488" y="2076450"/>
              <a:ext cx="233363" cy="2743200"/>
              <a:chOff x="1497" y="1308"/>
              <a:chExt cx="147" cy="1728"/>
            </a:xfrm>
          </p:grpSpPr>
          <p:sp>
            <p:nvSpPr>
              <p:cNvPr id="294" name="Line 10"/>
              <p:cNvSpPr>
                <a:spLocks noChangeShapeType="1"/>
              </p:cNvSpPr>
              <p:nvPr/>
            </p:nvSpPr>
            <p:spPr bwMode="auto">
              <a:xfrm>
                <a:off x="1500" y="2172"/>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95" name="Line 11"/>
              <p:cNvSpPr>
                <a:spLocks noChangeShapeType="1"/>
              </p:cNvSpPr>
              <p:nvPr/>
            </p:nvSpPr>
            <p:spPr bwMode="auto">
              <a:xfrm>
                <a:off x="1500" y="238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96" name="Line 12"/>
              <p:cNvSpPr>
                <a:spLocks noChangeShapeType="1"/>
              </p:cNvSpPr>
              <p:nvPr/>
            </p:nvSpPr>
            <p:spPr bwMode="auto">
              <a:xfrm>
                <a:off x="1500" y="260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97" name="Line 13"/>
              <p:cNvSpPr>
                <a:spLocks noChangeShapeType="1"/>
              </p:cNvSpPr>
              <p:nvPr/>
            </p:nvSpPr>
            <p:spPr bwMode="auto">
              <a:xfrm>
                <a:off x="1500" y="282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98" name="Line 14"/>
              <p:cNvSpPr>
                <a:spLocks noChangeShapeType="1"/>
              </p:cNvSpPr>
              <p:nvPr/>
            </p:nvSpPr>
            <p:spPr bwMode="auto">
              <a:xfrm>
                <a:off x="1500" y="195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299" name="Line 15"/>
              <p:cNvSpPr>
                <a:spLocks noChangeShapeType="1"/>
              </p:cNvSpPr>
              <p:nvPr/>
            </p:nvSpPr>
            <p:spPr bwMode="auto">
              <a:xfrm>
                <a:off x="1500" y="1740"/>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300" name="Line 16"/>
              <p:cNvSpPr>
                <a:spLocks noChangeShapeType="1"/>
              </p:cNvSpPr>
              <p:nvPr/>
            </p:nvSpPr>
            <p:spPr bwMode="auto">
              <a:xfrm>
                <a:off x="1500" y="1524"/>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301" name="Line 17"/>
              <p:cNvSpPr>
                <a:spLocks noChangeShapeType="1"/>
              </p:cNvSpPr>
              <p:nvPr/>
            </p:nvSpPr>
            <p:spPr bwMode="auto">
              <a:xfrm>
                <a:off x="1497" y="3036"/>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sp>
            <p:nvSpPr>
              <p:cNvPr id="302" name="Line 18"/>
              <p:cNvSpPr>
                <a:spLocks noChangeShapeType="1"/>
              </p:cNvSpPr>
              <p:nvPr/>
            </p:nvSpPr>
            <p:spPr bwMode="auto">
              <a:xfrm>
                <a:off x="1497" y="1308"/>
                <a:ext cx="144" cy="0"/>
              </a:xfrm>
              <a:prstGeom prst="line">
                <a:avLst/>
              </a:prstGeom>
              <a:noFill/>
              <a:ln w="12700">
                <a:solidFill>
                  <a:schemeClr val="tx1"/>
                </a:solidFill>
                <a:round/>
                <a:headEnd/>
                <a:tailEnd/>
              </a:ln>
              <a:effectLst>
                <a:outerShdw dist="17961" dir="2700000" algn="ctr" rotWithShape="0">
                  <a:schemeClr val="bg2"/>
                </a:outerShdw>
              </a:effectLst>
            </p:spPr>
            <p:txBody>
              <a:bodyPr/>
              <a:lstStyle/>
              <a:p>
                <a:endParaRPr lang="en-US" sz="1050"/>
              </a:p>
            </p:txBody>
          </p:sp>
        </p:grpSp>
        <p:sp>
          <p:nvSpPr>
            <p:cNvPr id="271" name="Text Box 19"/>
            <p:cNvSpPr txBox="1">
              <a:spLocks noChangeArrowheads="1"/>
            </p:cNvSpPr>
            <p:nvPr/>
          </p:nvSpPr>
          <p:spPr bwMode="auto">
            <a:xfrm rot="16200000">
              <a:off x="505321" y="3156195"/>
              <a:ext cx="2019396" cy="778969"/>
            </a:xfrm>
            <a:prstGeom prst="rect">
              <a:avLst/>
            </a:prstGeom>
            <a:noFill/>
            <a:ln w="12700">
              <a:noFill/>
              <a:miter lim="800000"/>
              <a:headEnd/>
              <a:tailEnd/>
            </a:ln>
            <a:effectLst/>
          </p:spPr>
          <p:txBody>
            <a:bodyPr wrap="none">
              <a:spAutoFit/>
            </a:bodyPr>
            <a:lstStyle/>
            <a:p>
              <a:r>
                <a:rPr lang="en-US" sz="1800" dirty="0">
                  <a:effectLst>
                    <a:outerShdw blurRad="38100" dist="38100" dir="2700000" algn="tl">
                      <a:srgbClr val="000000"/>
                    </a:outerShdw>
                  </a:effectLst>
                  <a:latin typeface="Book Antiqua" pitchFamily="18" charset="0"/>
                </a:rPr>
                <a:t>Residual</a:t>
              </a:r>
            </a:p>
          </p:txBody>
        </p:sp>
        <p:sp>
          <p:nvSpPr>
            <p:cNvPr id="272" name="Line 20"/>
            <p:cNvSpPr>
              <a:spLocks noChangeShapeType="1"/>
            </p:cNvSpPr>
            <p:nvPr/>
          </p:nvSpPr>
          <p:spPr bwMode="auto">
            <a:xfrm>
              <a:off x="2667000" y="3448050"/>
              <a:ext cx="4124325" cy="0"/>
            </a:xfrm>
            <a:prstGeom prst="line">
              <a:avLst/>
            </a:prstGeom>
            <a:noFill/>
            <a:ln w="12700">
              <a:solidFill>
                <a:schemeClr val="tx1"/>
              </a:solidFill>
              <a:prstDash val="lgDash"/>
              <a:round/>
              <a:headEnd/>
              <a:tailEnd/>
            </a:ln>
            <a:effectLst>
              <a:outerShdw dist="17961" dir="2700000" algn="ctr" rotWithShape="0">
                <a:schemeClr val="bg2"/>
              </a:outerShdw>
            </a:effectLst>
          </p:spPr>
          <p:txBody>
            <a:bodyPr/>
            <a:lstStyle/>
            <a:p>
              <a:endParaRPr lang="en-US" sz="1050"/>
            </a:p>
          </p:txBody>
        </p:sp>
        <p:sp>
          <p:nvSpPr>
            <p:cNvPr id="273" name="Text Box 22"/>
            <p:cNvSpPr txBox="1">
              <a:spLocks noChangeArrowheads="1"/>
            </p:cNvSpPr>
            <p:nvPr/>
          </p:nvSpPr>
          <p:spPr bwMode="auto">
            <a:xfrm>
              <a:off x="3721522" y="1265386"/>
              <a:ext cx="3513476" cy="1211277"/>
            </a:xfrm>
            <a:prstGeom prst="rect">
              <a:avLst/>
            </a:prstGeom>
            <a:noFill/>
            <a:ln w="12700">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latin typeface="Book Antiqua" pitchFamily="18" charset="0"/>
                </a:rPr>
                <a:t>Model Form </a:t>
              </a:r>
              <a:br>
                <a:rPr lang="en-US" sz="1800" b="1" dirty="0">
                  <a:solidFill>
                    <a:schemeClr val="bg1"/>
                  </a:solidFill>
                  <a:effectLst>
                    <a:outerShdw blurRad="38100" dist="38100" dir="2700000" algn="tl">
                      <a:srgbClr val="000000"/>
                    </a:outerShdw>
                  </a:effectLst>
                  <a:latin typeface="Book Antiqua" pitchFamily="18" charset="0"/>
                </a:rPr>
              </a:br>
              <a:r>
                <a:rPr lang="en-US" sz="1800" b="1" dirty="0">
                  <a:solidFill>
                    <a:schemeClr val="bg1"/>
                  </a:solidFill>
                  <a:effectLst>
                    <a:outerShdw blurRad="38100" dist="38100" dir="2700000" algn="tl">
                      <a:srgbClr val="000000"/>
                    </a:outerShdw>
                  </a:effectLst>
                  <a:latin typeface="Book Antiqua" pitchFamily="18" charset="0"/>
                </a:rPr>
                <a:t>Not Adequate</a:t>
              </a:r>
            </a:p>
          </p:txBody>
        </p:sp>
        <p:sp>
          <p:nvSpPr>
            <p:cNvPr id="274" name="Oval 23"/>
            <p:cNvSpPr>
              <a:spLocks noChangeArrowheads="1"/>
            </p:cNvSpPr>
            <p:nvPr/>
          </p:nvSpPr>
          <p:spPr bwMode="auto">
            <a:xfrm rot="1579004">
              <a:off x="4189413" y="3492500"/>
              <a:ext cx="141287"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75" name="Oval 24"/>
            <p:cNvSpPr>
              <a:spLocks noChangeArrowheads="1"/>
            </p:cNvSpPr>
            <p:nvPr/>
          </p:nvSpPr>
          <p:spPr bwMode="auto">
            <a:xfrm rot="1579004">
              <a:off x="5616575" y="37115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76" name="Oval 25"/>
            <p:cNvSpPr>
              <a:spLocks noChangeArrowheads="1"/>
            </p:cNvSpPr>
            <p:nvPr/>
          </p:nvSpPr>
          <p:spPr bwMode="auto">
            <a:xfrm rot="1579004">
              <a:off x="4264025" y="395763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77" name="Oval 26"/>
            <p:cNvSpPr>
              <a:spLocks noChangeArrowheads="1"/>
            </p:cNvSpPr>
            <p:nvPr/>
          </p:nvSpPr>
          <p:spPr bwMode="auto">
            <a:xfrm rot="1579004">
              <a:off x="3076575" y="27908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78" name="Oval 27"/>
            <p:cNvSpPr>
              <a:spLocks noChangeArrowheads="1"/>
            </p:cNvSpPr>
            <p:nvPr/>
          </p:nvSpPr>
          <p:spPr bwMode="auto">
            <a:xfrm rot="1579004">
              <a:off x="2949575" y="3119438"/>
              <a:ext cx="142875"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79" name="Oval 28"/>
            <p:cNvSpPr>
              <a:spLocks noChangeArrowheads="1"/>
            </p:cNvSpPr>
            <p:nvPr/>
          </p:nvSpPr>
          <p:spPr bwMode="auto">
            <a:xfrm rot="1579004">
              <a:off x="4565650" y="3873500"/>
              <a:ext cx="141288"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0" name="Oval 29"/>
            <p:cNvSpPr>
              <a:spLocks noChangeArrowheads="1"/>
            </p:cNvSpPr>
            <p:nvPr/>
          </p:nvSpPr>
          <p:spPr bwMode="auto">
            <a:xfrm rot="1579004">
              <a:off x="3505200" y="36290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1" name="Oval 30"/>
            <p:cNvSpPr>
              <a:spLocks noChangeArrowheads="1"/>
            </p:cNvSpPr>
            <p:nvPr/>
          </p:nvSpPr>
          <p:spPr bwMode="auto">
            <a:xfrm rot="1579004">
              <a:off x="6340475" y="28892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2" name="Oval 31"/>
            <p:cNvSpPr>
              <a:spLocks noChangeArrowheads="1"/>
            </p:cNvSpPr>
            <p:nvPr/>
          </p:nvSpPr>
          <p:spPr bwMode="auto">
            <a:xfrm rot="1579004">
              <a:off x="3754438" y="3738563"/>
              <a:ext cx="141287"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3" name="Oval 32"/>
            <p:cNvSpPr>
              <a:spLocks noChangeArrowheads="1"/>
            </p:cNvSpPr>
            <p:nvPr/>
          </p:nvSpPr>
          <p:spPr bwMode="auto">
            <a:xfrm rot="1579004">
              <a:off x="4903788" y="4387850"/>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4" name="Oval 33"/>
            <p:cNvSpPr>
              <a:spLocks noChangeArrowheads="1"/>
            </p:cNvSpPr>
            <p:nvPr/>
          </p:nvSpPr>
          <p:spPr bwMode="auto">
            <a:xfrm rot="1579004">
              <a:off x="5214938" y="3819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5" name="Oval 34"/>
            <p:cNvSpPr>
              <a:spLocks noChangeArrowheads="1"/>
            </p:cNvSpPr>
            <p:nvPr/>
          </p:nvSpPr>
          <p:spPr bwMode="auto">
            <a:xfrm rot="1579004">
              <a:off x="5943600" y="27320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6" name="Oval 35"/>
            <p:cNvSpPr>
              <a:spLocks noChangeArrowheads="1"/>
            </p:cNvSpPr>
            <p:nvPr/>
          </p:nvSpPr>
          <p:spPr bwMode="auto">
            <a:xfrm rot="1579004">
              <a:off x="6218238" y="318452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7" name="Oval 36"/>
            <p:cNvSpPr>
              <a:spLocks noChangeArrowheads="1"/>
            </p:cNvSpPr>
            <p:nvPr/>
          </p:nvSpPr>
          <p:spPr bwMode="auto">
            <a:xfrm rot="1579004">
              <a:off x="3381375" y="3190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8" name="Oval 37"/>
            <p:cNvSpPr>
              <a:spLocks noChangeArrowheads="1"/>
            </p:cNvSpPr>
            <p:nvPr/>
          </p:nvSpPr>
          <p:spPr bwMode="auto">
            <a:xfrm rot="1579004">
              <a:off x="3705225" y="3952875"/>
              <a:ext cx="142875" cy="147638"/>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89" name="Oval 38"/>
            <p:cNvSpPr>
              <a:spLocks noChangeArrowheads="1"/>
            </p:cNvSpPr>
            <p:nvPr/>
          </p:nvSpPr>
          <p:spPr bwMode="auto">
            <a:xfrm rot="1579004">
              <a:off x="5391150" y="42751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90" name="Oval 39"/>
            <p:cNvSpPr>
              <a:spLocks noChangeArrowheads="1"/>
            </p:cNvSpPr>
            <p:nvPr/>
          </p:nvSpPr>
          <p:spPr bwMode="auto">
            <a:xfrm rot="1579004">
              <a:off x="4743450" y="40465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91" name="Oval 40"/>
            <p:cNvSpPr>
              <a:spLocks noChangeArrowheads="1"/>
            </p:cNvSpPr>
            <p:nvPr/>
          </p:nvSpPr>
          <p:spPr bwMode="auto">
            <a:xfrm rot="1579004">
              <a:off x="6019800" y="366553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p:sp>
          <p:nvSpPr>
            <p:cNvPr id="292" name="Oval 41"/>
            <p:cNvSpPr>
              <a:spLocks noChangeArrowheads="1"/>
            </p:cNvSpPr>
            <p:nvPr/>
          </p:nvSpPr>
          <p:spPr bwMode="auto">
            <a:xfrm rot="1579004">
              <a:off x="5886450" y="3455988"/>
              <a:ext cx="141288" cy="147637"/>
            </a:xfrm>
            <a:prstGeom prst="ellipse">
              <a:avLst/>
            </a:prstGeom>
            <a:solidFill>
              <a:srgbClr val="00FFFF"/>
            </a:solidFill>
            <a:ln w="12700">
              <a:solidFill>
                <a:schemeClr val="bg1"/>
              </a:solidFill>
              <a:round/>
              <a:headEnd/>
              <a:tailEnd/>
            </a:ln>
            <a:effectLst>
              <a:outerShdw dist="17961" dir="2700000" algn="ctr" rotWithShape="0">
                <a:schemeClr val="bg2"/>
              </a:outerShdw>
            </a:effectLst>
          </p:spPr>
          <p:txBody>
            <a:bodyPr wrap="none" anchor="ctr"/>
            <a:lstStyle/>
            <a:p>
              <a:endParaRPr lang="en-US" sz="1050"/>
            </a:p>
          </p:txBody>
        </p:sp>
        <mc:AlternateContent xmlns:mc="http://schemas.openxmlformats.org/markup-compatibility/2006" xmlns:a14="http://schemas.microsoft.com/office/drawing/2010/main">
          <mc:Choice Requires="a14">
            <p:sp>
              <p:nvSpPr>
                <p:cNvPr id="293" name="TextBox 292"/>
                <p:cNvSpPr txBox="1"/>
                <p:nvPr/>
              </p:nvSpPr>
              <p:spPr>
                <a:xfrm>
                  <a:off x="2029278" y="1357158"/>
                  <a:ext cx="1670727" cy="692158"/>
                </a:xfrm>
                <a:prstGeom prst="rect">
                  <a:avLst/>
                </a:prstGeom>
                <a:noFill/>
                <a:effectLst>
                  <a:outerShdw dist="25400" dir="3600000" algn="ctr" rotWithShape="0">
                    <a:schemeClr val="accent4">
                      <a:lumMod val="10000"/>
                    </a:scheme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i="1">
                            <a:latin typeface="Cambria Math"/>
                          </a:rPr>
                          <m:t>𝑦</m:t>
                        </m:r>
                        <m:r>
                          <a:rPr lang="en-US" sz="1800" i="1">
                            <a:latin typeface="Cambria Math"/>
                          </a:rPr>
                          <m:t>−</m:t>
                        </m:r>
                        <m:acc>
                          <m:accPr>
                            <m:chr m:val="̂"/>
                            <m:ctrlPr>
                              <a:rPr lang="en-US" sz="1800" i="1">
                                <a:latin typeface="Cambria Math" panose="02040503050406030204" pitchFamily="18" charset="0"/>
                              </a:rPr>
                            </m:ctrlPr>
                          </m:accPr>
                          <m:e>
                            <m:r>
                              <a:rPr lang="en-US" sz="1800" i="1">
                                <a:latin typeface="Cambria Math"/>
                              </a:rPr>
                              <m:t>𝑦</m:t>
                            </m:r>
                          </m:e>
                        </m:acc>
                      </m:oMath>
                    </m:oMathPara>
                  </a14:m>
                  <a:endParaRPr lang="en-US" sz="1800" dirty="0">
                    <a:latin typeface="+mn-lt"/>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2029277" y="1357157"/>
                  <a:ext cx="981230" cy="461665"/>
                </a:xfrm>
                <a:prstGeom prst="rect">
                  <a:avLst/>
                </a:prstGeom>
                <a:blipFill rotWithShape="0">
                  <a:blip r:embed="rId4"/>
                  <a:stretch>
                    <a:fillRect l="-985" t="-1124"/>
                  </a:stretch>
                </a:blipFill>
                <a:effectLst>
                  <a:outerShdw dist="25400" dir="3600000" algn="ctr" rotWithShape="0">
                    <a:schemeClr val="accent4">
                      <a:lumMod val="10000"/>
                    </a:schemeClr>
                  </a:outerShdw>
                </a:effectLst>
              </p:spPr>
              <p:txBody>
                <a:bodyPr/>
                <a:lstStyle/>
                <a:p>
                  <a:r>
                    <a:rPr lang="en-US">
                      <a:noFill/>
                    </a:rPr>
                    <a:t> </a:t>
                  </a:r>
                </a:p>
              </p:txBody>
            </p:sp>
          </mc:Fallback>
        </mc:AlternateContent>
      </p:grpSp>
      <p:sp>
        <p:nvSpPr>
          <p:cNvPr id="6" name="Rectangle 5"/>
          <p:cNvSpPr/>
          <p:nvPr/>
        </p:nvSpPr>
        <p:spPr>
          <a:xfrm>
            <a:off x="4572185" y="4111106"/>
            <a:ext cx="3057311" cy="584775"/>
          </a:xfrm>
          <a:prstGeom prst="rect">
            <a:avLst/>
          </a:prstGeom>
        </p:spPr>
        <p:txBody>
          <a:bodyPr wrap="square">
            <a:spAutoFit/>
          </a:bodyPr>
          <a:lstStyle/>
          <a:p>
            <a:r>
              <a:rPr lang="en-US" sz="1600" dirty="0">
                <a:latin typeface="+mn-lt"/>
              </a:rPr>
              <a:t>Transformation of independent variables</a:t>
            </a:r>
          </a:p>
        </p:txBody>
      </p:sp>
      <p:sp>
        <p:nvSpPr>
          <p:cNvPr id="303" name="Rectangle 302"/>
          <p:cNvSpPr/>
          <p:nvPr/>
        </p:nvSpPr>
        <p:spPr>
          <a:xfrm>
            <a:off x="1470833" y="4139113"/>
            <a:ext cx="3057311" cy="584775"/>
          </a:xfrm>
          <a:prstGeom prst="rect">
            <a:avLst/>
          </a:prstGeom>
        </p:spPr>
        <p:txBody>
          <a:bodyPr wrap="square">
            <a:spAutoFit/>
          </a:bodyPr>
          <a:lstStyle/>
          <a:p>
            <a:r>
              <a:rPr lang="en-US" sz="1600" dirty="0">
                <a:latin typeface="+mn-lt"/>
              </a:rPr>
              <a:t>Transformation of dependent variable</a:t>
            </a:r>
          </a:p>
        </p:txBody>
      </p:sp>
      <p:sp>
        <p:nvSpPr>
          <p:cNvPr id="7" name="Rectangle 6"/>
          <p:cNvSpPr/>
          <p:nvPr/>
        </p:nvSpPr>
        <p:spPr>
          <a:xfrm>
            <a:off x="3272930" y="4723054"/>
            <a:ext cx="3102131" cy="338554"/>
          </a:xfrm>
          <a:prstGeom prst="rect">
            <a:avLst/>
          </a:prstGeom>
          <a:solidFill>
            <a:schemeClr val="accent1">
              <a:lumMod val="40000"/>
              <a:lumOff val="60000"/>
            </a:schemeClr>
          </a:solidFill>
        </p:spPr>
        <p:txBody>
          <a:bodyPr wrap="none">
            <a:spAutoFit/>
          </a:bodyPr>
          <a:lstStyle/>
          <a:p>
            <a:r>
              <a:rPr lang="en-US" sz="1600" i="1" dirty="0"/>
              <a:t>y</a:t>
            </a:r>
            <a:r>
              <a:rPr lang="en-US" sz="1600" dirty="0"/>
              <a:t> = </a:t>
            </a:r>
            <a:r>
              <a:rPr lang="en-US" sz="1600" i="1" dirty="0">
                <a:latin typeface="Symbol" panose="05050102010706020507" pitchFamily="18" charset="2"/>
              </a:rPr>
              <a:t>b</a:t>
            </a:r>
            <a:r>
              <a:rPr lang="en-US" sz="1600" baseline="-25000" dirty="0"/>
              <a:t>0</a:t>
            </a:r>
            <a:r>
              <a:rPr lang="en-US" sz="1600" dirty="0"/>
              <a:t> + </a:t>
            </a:r>
            <a:r>
              <a:rPr lang="en-US" sz="1600" i="1" dirty="0">
                <a:latin typeface="Symbol" panose="05050102010706020507" pitchFamily="18" charset="2"/>
              </a:rPr>
              <a:t>b</a:t>
            </a:r>
            <a:r>
              <a:rPr lang="en-US" sz="1600" baseline="-25000" dirty="0"/>
              <a:t>1</a:t>
            </a:r>
            <a:r>
              <a:rPr lang="en-US" sz="1600" i="1" dirty="0"/>
              <a:t>z</a:t>
            </a:r>
            <a:r>
              <a:rPr lang="en-US" sz="1600" baseline="-25000" dirty="0"/>
              <a:t>1</a:t>
            </a:r>
            <a:r>
              <a:rPr lang="en-US" sz="1600" dirty="0"/>
              <a:t> + </a:t>
            </a:r>
            <a:r>
              <a:rPr lang="en-US" sz="1600" i="1" dirty="0">
                <a:latin typeface="Symbol" panose="05050102010706020507" pitchFamily="18" charset="2"/>
              </a:rPr>
              <a:t>b</a:t>
            </a:r>
            <a:r>
              <a:rPr lang="en-US" sz="1600" baseline="-25000" dirty="0"/>
              <a:t>2</a:t>
            </a:r>
            <a:r>
              <a:rPr lang="en-US" sz="1600" i="1" dirty="0"/>
              <a:t>z</a:t>
            </a:r>
            <a:r>
              <a:rPr lang="en-US" sz="1600" baseline="-25000" dirty="0"/>
              <a:t>2</a:t>
            </a:r>
            <a:r>
              <a:rPr lang="en-US" sz="1600" dirty="0"/>
              <a:t> + … </a:t>
            </a:r>
            <a:r>
              <a:rPr lang="en-US" sz="1600" i="1" dirty="0" err="1">
                <a:latin typeface="Symbol" panose="05050102010706020507" pitchFamily="18" charset="2"/>
              </a:rPr>
              <a:t>b</a:t>
            </a:r>
            <a:r>
              <a:rPr lang="en-US" sz="1600" i="1" baseline="-25000" dirty="0" err="1"/>
              <a:t>p</a:t>
            </a:r>
            <a:r>
              <a:rPr lang="en-US" sz="1600" i="1" dirty="0" err="1"/>
              <a:t>z</a:t>
            </a:r>
            <a:r>
              <a:rPr lang="en-US" sz="1600" i="1" baseline="-25000" dirty="0" err="1"/>
              <a:t>p</a:t>
            </a:r>
            <a:r>
              <a:rPr lang="en-US" sz="1600" dirty="0"/>
              <a:t> + </a:t>
            </a:r>
            <a:r>
              <a:rPr lang="en-US" sz="1600" i="1" dirty="0">
                <a:latin typeface="Symbol" panose="05050102010706020507" pitchFamily="18" charset="2"/>
              </a:rPr>
              <a:t>e</a:t>
            </a:r>
          </a:p>
        </p:txBody>
      </p:sp>
      <p:sp>
        <p:nvSpPr>
          <p:cNvPr id="8" name="Bent-Up Arrow 7"/>
          <p:cNvSpPr/>
          <p:nvPr/>
        </p:nvSpPr>
        <p:spPr>
          <a:xfrm rot="5400000">
            <a:off x="2627141" y="4399058"/>
            <a:ext cx="333170" cy="7473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Bent Arrow 8"/>
          <p:cNvSpPr/>
          <p:nvPr/>
        </p:nvSpPr>
        <p:spPr>
          <a:xfrm rot="10800000">
            <a:off x="6507388" y="4630672"/>
            <a:ext cx="527369" cy="31245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824313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 per Gallon Example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84</a:t>
            </a:fld>
            <a:endParaRPr lang="en-US" dirty="0"/>
          </a:p>
        </p:txBody>
      </p:sp>
      <p:graphicFrame>
        <p:nvGraphicFramePr>
          <p:cNvPr id="5" name="Content Placeholder 4"/>
          <p:cNvGraphicFramePr>
            <a:graphicFrameLocks noGrp="1"/>
          </p:cNvGraphicFramePr>
          <p:nvPr>
            <p:ph sz="half" idx="4294967295"/>
            <p:extLst/>
          </p:nvPr>
        </p:nvGraphicFramePr>
        <p:xfrm>
          <a:off x="1074420" y="1685179"/>
          <a:ext cx="2934890" cy="3064672"/>
        </p:xfrm>
        <a:graphic>
          <a:graphicData uri="http://schemas.openxmlformats.org/drawingml/2006/table">
            <a:tbl>
              <a:tblPr>
                <a:tableStyleId>{5940675A-B579-460E-94D1-54222C63F5DA}</a:tableStyleId>
              </a:tblPr>
              <a:tblGrid>
                <a:gridCol w="929589">
                  <a:extLst>
                    <a:ext uri="{9D8B030D-6E8A-4147-A177-3AD203B41FA5}">
                      <a16:colId xmlns:a16="http://schemas.microsoft.com/office/drawing/2014/main" val="20000"/>
                    </a:ext>
                  </a:extLst>
                </a:gridCol>
                <a:gridCol w="2005301">
                  <a:extLst>
                    <a:ext uri="{9D8B030D-6E8A-4147-A177-3AD203B41FA5}">
                      <a16:colId xmlns:a16="http://schemas.microsoft.com/office/drawing/2014/main" val="20001"/>
                    </a:ext>
                  </a:extLst>
                </a:gridCol>
              </a:tblGrid>
              <a:tr h="235744">
                <a:tc>
                  <a:txBody>
                    <a:bodyPr/>
                    <a:lstStyle/>
                    <a:p>
                      <a:pPr algn="ctr" fontAlgn="b"/>
                      <a:r>
                        <a:rPr lang="en-US" sz="1500" u="none" strike="noStrike" dirty="0">
                          <a:effectLst/>
                        </a:rPr>
                        <a:t>Weight</a:t>
                      </a:r>
                      <a:endParaRPr lang="en-US" sz="1500" b="0" i="0" u="none" strike="noStrike" dirty="0">
                        <a:solidFill>
                          <a:srgbClr val="000000"/>
                        </a:solidFill>
                        <a:effectLst/>
                        <a:latin typeface="Calibri" panose="020F0502020204030204" pitchFamily="34" charset="0"/>
                      </a:endParaRPr>
                    </a:p>
                  </a:txBody>
                  <a:tcPr marL="9327" marR="9327" marT="7144" marB="0" anchor="b">
                    <a:solidFill>
                      <a:schemeClr val="accent5">
                        <a:lumMod val="60000"/>
                        <a:lumOff val="40000"/>
                      </a:schemeClr>
                    </a:solidFill>
                  </a:tcPr>
                </a:tc>
                <a:tc>
                  <a:txBody>
                    <a:bodyPr/>
                    <a:lstStyle/>
                    <a:p>
                      <a:pPr algn="ctr" fontAlgn="b"/>
                      <a:r>
                        <a:rPr lang="en-US" sz="1500" u="none" strike="noStrike" dirty="0">
                          <a:effectLst/>
                        </a:rPr>
                        <a:t>Miles per Gallon</a:t>
                      </a:r>
                      <a:endParaRPr lang="en-US" sz="1500" b="0" i="0" u="none" strike="noStrike" dirty="0">
                        <a:solidFill>
                          <a:srgbClr val="000000"/>
                        </a:solidFill>
                        <a:effectLst/>
                        <a:latin typeface="Calibri" panose="020F0502020204030204" pitchFamily="34" charset="0"/>
                      </a:endParaRPr>
                    </a:p>
                  </a:txBody>
                  <a:tcPr marL="9327" marR="9327" marT="7144" marB="0" anchor="b">
                    <a:solidFill>
                      <a:schemeClr val="accent5">
                        <a:lumMod val="60000"/>
                        <a:lumOff val="40000"/>
                      </a:schemeClr>
                    </a:solidFill>
                  </a:tcPr>
                </a:tc>
                <a:extLst>
                  <a:ext uri="{0D108BD9-81ED-4DB2-BD59-A6C34878D82A}">
                    <a16:rowId xmlns:a16="http://schemas.microsoft.com/office/drawing/2014/main" val="10000"/>
                  </a:ext>
                </a:extLst>
              </a:tr>
              <a:tr h="235744">
                <a:tc>
                  <a:txBody>
                    <a:bodyPr/>
                    <a:lstStyle/>
                    <a:p>
                      <a:pPr algn="ctr" fontAlgn="b"/>
                      <a:r>
                        <a:rPr lang="en-US" sz="1500" u="none" strike="noStrike" dirty="0" smtClean="0">
                          <a:effectLst/>
                        </a:rPr>
                        <a:t>2289</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28.7</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1"/>
                  </a:ext>
                </a:extLst>
              </a:tr>
              <a:tr h="235744">
                <a:tc>
                  <a:txBody>
                    <a:bodyPr/>
                    <a:lstStyle/>
                    <a:p>
                      <a:pPr algn="ctr" fontAlgn="b"/>
                      <a:r>
                        <a:rPr lang="en-US" sz="1500" u="none" strike="noStrike" dirty="0">
                          <a:effectLst/>
                        </a:rPr>
                        <a:t>2113</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29.2</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2"/>
                  </a:ext>
                </a:extLst>
              </a:tr>
              <a:tr h="235744">
                <a:tc>
                  <a:txBody>
                    <a:bodyPr/>
                    <a:lstStyle/>
                    <a:p>
                      <a:pPr algn="ctr" fontAlgn="b"/>
                      <a:r>
                        <a:rPr lang="en-US" sz="1500" u="none" strike="noStrike" dirty="0">
                          <a:effectLst/>
                        </a:rPr>
                        <a:t>2180</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34.2</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3"/>
                  </a:ext>
                </a:extLst>
              </a:tr>
              <a:tr h="235744">
                <a:tc>
                  <a:txBody>
                    <a:bodyPr/>
                    <a:lstStyle/>
                    <a:p>
                      <a:pPr algn="ctr" fontAlgn="b"/>
                      <a:r>
                        <a:rPr lang="en-US" sz="1500" u="none" strike="noStrike" dirty="0">
                          <a:effectLst/>
                        </a:rPr>
                        <a:t>2448</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27.9</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4"/>
                  </a:ext>
                </a:extLst>
              </a:tr>
              <a:tr h="235744">
                <a:tc>
                  <a:txBody>
                    <a:bodyPr/>
                    <a:lstStyle/>
                    <a:p>
                      <a:pPr algn="ctr" fontAlgn="b"/>
                      <a:r>
                        <a:rPr lang="en-US" sz="1500" u="none" strike="noStrike" dirty="0">
                          <a:effectLst/>
                        </a:rPr>
                        <a:t>2026</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33.3</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5"/>
                  </a:ext>
                </a:extLst>
              </a:tr>
              <a:tr h="235744">
                <a:tc>
                  <a:txBody>
                    <a:bodyPr/>
                    <a:lstStyle/>
                    <a:p>
                      <a:pPr algn="ctr" fontAlgn="b"/>
                      <a:r>
                        <a:rPr lang="en-US" sz="1500" u="none" strike="noStrike" dirty="0">
                          <a:effectLst/>
                        </a:rPr>
                        <a:t>2702</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26.4</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6"/>
                  </a:ext>
                </a:extLst>
              </a:tr>
              <a:tr h="235744">
                <a:tc>
                  <a:txBody>
                    <a:bodyPr/>
                    <a:lstStyle/>
                    <a:p>
                      <a:pPr algn="ctr" fontAlgn="b"/>
                      <a:r>
                        <a:rPr lang="en-US" sz="1500" u="none" strike="noStrike" dirty="0">
                          <a:effectLst/>
                        </a:rPr>
                        <a:t>2657</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23.9</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7"/>
                  </a:ext>
                </a:extLst>
              </a:tr>
              <a:tr h="235744">
                <a:tc>
                  <a:txBody>
                    <a:bodyPr/>
                    <a:lstStyle/>
                    <a:p>
                      <a:pPr algn="ctr" fontAlgn="b"/>
                      <a:r>
                        <a:rPr lang="en-US" sz="1500" u="none" strike="noStrike" dirty="0">
                          <a:effectLst/>
                        </a:rPr>
                        <a:t>2106</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30.5</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8"/>
                  </a:ext>
                </a:extLst>
              </a:tr>
              <a:tr h="235744">
                <a:tc>
                  <a:txBody>
                    <a:bodyPr/>
                    <a:lstStyle/>
                    <a:p>
                      <a:pPr algn="ctr" fontAlgn="b"/>
                      <a:r>
                        <a:rPr lang="en-US" sz="1500" u="none" strike="noStrike" dirty="0">
                          <a:effectLst/>
                        </a:rPr>
                        <a:t>3226</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18.1</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09"/>
                  </a:ext>
                </a:extLst>
              </a:tr>
              <a:tr h="235744">
                <a:tc>
                  <a:txBody>
                    <a:bodyPr/>
                    <a:lstStyle/>
                    <a:p>
                      <a:pPr algn="ctr" fontAlgn="b"/>
                      <a:r>
                        <a:rPr lang="en-US" sz="1500" u="none" strike="noStrike" dirty="0">
                          <a:effectLst/>
                        </a:rPr>
                        <a:t>3213</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19.5</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10"/>
                  </a:ext>
                </a:extLst>
              </a:tr>
              <a:tr h="235744">
                <a:tc>
                  <a:txBody>
                    <a:bodyPr/>
                    <a:lstStyle/>
                    <a:p>
                      <a:pPr algn="ctr" fontAlgn="b"/>
                      <a:r>
                        <a:rPr lang="en-US" sz="1500" u="none" strike="noStrike" dirty="0">
                          <a:effectLst/>
                        </a:rPr>
                        <a:t>3607</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14.3</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11"/>
                  </a:ext>
                </a:extLst>
              </a:tr>
              <a:tr h="235744">
                <a:tc>
                  <a:txBody>
                    <a:bodyPr/>
                    <a:lstStyle/>
                    <a:p>
                      <a:pPr algn="ctr" fontAlgn="b"/>
                      <a:r>
                        <a:rPr lang="en-US" sz="1500" u="none" strike="noStrike" dirty="0">
                          <a:effectLst/>
                        </a:rPr>
                        <a:t>2888</a:t>
                      </a:r>
                      <a:endParaRPr lang="en-US" sz="1500" b="0" i="0" u="none" strike="noStrike" dirty="0">
                        <a:solidFill>
                          <a:srgbClr val="000000"/>
                        </a:solidFill>
                        <a:effectLst/>
                        <a:latin typeface="Calibri" panose="020F0502020204030204" pitchFamily="34" charset="0"/>
                      </a:endParaRPr>
                    </a:p>
                  </a:txBody>
                  <a:tcPr marL="9327" marR="9327" marT="7144" marB="0" anchor="b"/>
                </a:tc>
                <a:tc>
                  <a:txBody>
                    <a:bodyPr/>
                    <a:lstStyle/>
                    <a:p>
                      <a:pPr algn="ctr" fontAlgn="b"/>
                      <a:r>
                        <a:rPr lang="en-US" sz="1500" u="none" strike="noStrike" dirty="0">
                          <a:effectLst/>
                        </a:rPr>
                        <a:t>20.9</a:t>
                      </a:r>
                      <a:endParaRPr lang="en-US" sz="1500" b="0" i="0" u="none" strike="noStrike" dirty="0">
                        <a:solidFill>
                          <a:srgbClr val="000000"/>
                        </a:solidFill>
                        <a:effectLst/>
                        <a:latin typeface="Calibri" panose="020F0502020204030204" pitchFamily="34" charset="0"/>
                      </a:endParaRPr>
                    </a:p>
                  </a:txBody>
                  <a:tcPr marL="9327" marR="9327" marT="7144" marB="0" anchor="b"/>
                </a:tc>
                <a:extLst>
                  <a:ext uri="{0D108BD9-81ED-4DB2-BD59-A6C34878D82A}">
                    <a16:rowId xmlns:a16="http://schemas.microsoft.com/office/drawing/2014/main" val="10012"/>
                  </a:ext>
                </a:extLst>
              </a:tr>
            </a:tbl>
          </a:graphicData>
        </a:graphic>
      </p:graphicFrame>
      <p:pic>
        <p:nvPicPr>
          <p:cNvPr id="7" name="Content Placeholder 6"/>
          <p:cNvPicPr>
            <a:picLocks noGrp="1" noChangeAspect="1"/>
          </p:cNvPicPr>
          <p:nvPr>
            <p:ph sz="half" idx="4294967295"/>
          </p:nvPr>
        </p:nvPicPr>
        <p:blipFill>
          <a:blip r:embed="rId2"/>
          <a:stretch>
            <a:fillRect/>
          </a:stretch>
        </p:blipFill>
        <p:spPr>
          <a:xfrm>
            <a:off x="4559935" y="1786573"/>
            <a:ext cx="3006725" cy="1808162"/>
          </a:xfrm>
          <a:prstGeom prst="rect">
            <a:avLst/>
          </a:prstGeom>
        </p:spPr>
      </p:pic>
      <p:sp>
        <p:nvSpPr>
          <p:cNvPr id="8" name="Rectangle 7"/>
          <p:cNvSpPr/>
          <p:nvPr/>
        </p:nvSpPr>
        <p:spPr>
          <a:xfrm>
            <a:off x="4642425" y="3689257"/>
            <a:ext cx="3006328" cy="923330"/>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A negative linear relationship between these two variables.</a:t>
            </a:r>
          </a:p>
        </p:txBody>
      </p:sp>
    </p:spTree>
    <p:extLst>
      <p:ext uri="{BB962C8B-B14F-4D97-AF65-F5344CB8AC3E}">
        <p14:creationId xmlns:p14="http://schemas.microsoft.com/office/powerpoint/2010/main" val="4091408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Regression Analysis</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85</a:t>
            </a:fld>
            <a:endParaRPr lang="en-US" dirty="0"/>
          </a:p>
        </p:txBody>
      </p:sp>
      <p:pic>
        <p:nvPicPr>
          <p:cNvPr id="11" name="Content Placeholder 10"/>
          <p:cNvPicPr>
            <a:picLocks noGrp="1" noChangeAspect="1"/>
          </p:cNvPicPr>
          <p:nvPr>
            <p:ph idx="4294967295"/>
          </p:nvPr>
        </p:nvPicPr>
        <p:blipFill>
          <a:blip r:embed="rId2"/>
          <a:stretch>
            <a:fillRect/>
          </a:stretch>
        </p:blipFill>
        <p:spPr>
          <a:xfrm>
            <a:off x="1645369" y="2041208"/>
            <a:ext cx="5808662" cy="2200275"/>
          </a:xfrm>
          <a:prstGeom prst="rect">
            <a:avLst/>
          </a:prstGeom>
        </p:spPr>
      </p:pic>
      <p:sp>
        <p:nvSpPr>
          <p:cNvPr id="9" name="Rectangle 8"/>
          <p:cNvSpPr/>
          <p:nvPr/>
        </p:nvSpPr>
        <p:spPr>
          <a:xfrm>
            <a:off x="1489104" y="4387876"/>
            <a:ext cx="6121192" cy="646331"/>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Estimated regression equation</a:t>
            </a:r>
            <a:br>
              <a:rPr lang="en-US" sz="1800" dirty="0">
                <a:solidFill>
                  <a:schemeClr val="tx1">
                    <a:lumMod val="75000"/>
                    <a:lumOff val="25000"/>
                  </a:schemeClr>
                </a:solidFill>
                <a:latin typeface="+mn-lt"/>
              </a:rPr>
            </a:br>
            <a:r>
              <a:rPr lang="en-US" sz="1800" dirty="0">
                <a:solidFill>
                  <a:schemeClr val="tx1">
                    <a:lumMod val="75000"/>
                    <a:lumOff val="25000"/>
                  </a:schemeClr>
                </a:solidFill>
                <a:latin typeface="+mn-lt"/>
              </a:rPr>
              <a:t>MPG = 56.0957 – 0.0116 Weight</a:t>
            </a:r>
          </a:p>
        </p:txBody>
      </p:sp>
      <p:sp>
        <p:nvSpPr>
          <p:cNvPr id="12" name="Line Callout 1 11"/>
          <p:cNvSpPr/>
          <p:nvPr/>
        </p:nvSpPr>
        <p:spPr>
          <a:xfrm>
            <a:off x="6125485" y="3274656"/>
            <a:ext cx="1552954" cy="553998"/>
          </a:xfrm>
          <a:prstGeom prst="borderCallout1">
            <a:avLst>
              <a:gd name="adj1" fmla="val 54143"/>
              <a:gd name="adj2" fmla="val -875"/>
              <a:gd name="adj3" fmla="val 38393"/>
              <a:gd name="adj4" fmla="val -20738"/>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model is significant</a:t>
            </a:r>
          </a:p>
        </p:txBody>
      </p:sp>
      <p:sp>
        <p:nvSpPr>
          <p:cNvPr id="13" name="Line Callout 1 12"/>
          <p:cNvSpPr/>
          <p:nvPr/>
        </p:nvSpPr>
        <p:spPr>
          <a:xfrm>
            <a:off x="3605544" y="2274941"/>
            <a:ext cx="1552954" cy="553998"/>
          </a:xfrm>
          <a:prstGeom prst="borderCallout1">
            <a:avLst>
              <a:gd name="adj1" fmla="val 54143"/>
              <a:gd name="adj2" fmla="val -875"/>
              <a:gd name="adj3" fmla="val 70988"/>
              <a:gd name="adj4" fmla="val -21976"/>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fit is very good!</a:t>
            </a:r>
          </a:p>
        </p:txBody>
      </p:sp>
    </p:spTree>
    <p:extLst>
      <p:ext uri="{BB962C8B-B14F-4D97-AF65-F5344CB8AC3E}">
        <p14:creationId xmlns:p14="http://schemas.microsoft.com/office/powerpoint/2010/main" val="26609899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Standard Residual Plot Against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402" t="-35897" r="-1633" b="-17949"/>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fld id="{D57F1E4F-1CFF-5643-939E-217C01CDF565}" type="slidenum">
              <a:rPr lang="en-US" smtClean="0"/>
              <a:pPr/>
              <a:t>86</a:t>
            </a:fld>
            <a:endParaRPr lang="en-US" dirty="0"/>
          </a:p>
        </p:txBody>
      </p:sp>
      <p:pic>
        <p:nvPicPr>
          <p:cNvPr id="6" name="Content Placeholder 5"/>
          <p:cNvPicPr>
            <a:picLocks noGrp="1" noChangeAspect="1"/>
          </p:cNvPicPr>
          <p:nvPr>
            <p:ph idx="4294967295"/>
          </p:nvPr>
        </p:nvPicPr>
        <p:blipFill>
          <a:blip r:embed="rId3"/>
          <a:stretch>
            <a:fillRect/>
          </a:stretch>
        </p:blipFill>
        <p:spPr>
          <a:xfrm>
            <a:off x="1469425" y="1729853"/>
            <a:ext cx="3702050" cy="2224088"/>
          </a:xfrm>
          <a:prstGeom prst="rect">
            <a:avLst/>
          </a:prstGeom>
        </p:spPr>
      </p:pic>
      <p:sp>
        <p:nvSpPr>
          <p:cNvPr id="7" name="Rectangle 6"/>
          <p:cNvSpPr/>
          <p:nvPr/>
        </p:nvSpPr>
        <p:spPr>
          <a:xfrm>
            <a:off x="1381250" y="4090729"/>
            <a:ext cx="6044280" cy="923330"/>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A wedge-shaped pattern indicates a </a:t>
            </a:r>
            <a:r>
              <a:rPr lang="en-US" sz="1800" dirty="0" err="1">
                <a:solidFill>
                  <a:schemeClr val="tx1">
                    <a:lumMod val="75000"/>
                    <a:lumOff val="25000"/>
                  </a:schemeClr>
                </a:solidFill>
                <a:latin typeface="+mn-lt"/>
              </a:rPr>
              <a:t>nonconstant</a:t>
            </a:r>
            <a:r>
              <a:rPr lang="en-US" sz="1800" dirty="0">
                <a:solidFill>
                  <a:schemeClr val="tx1">
                    <a:lumMod val="75000"/>
                    <a:lumOff val="25000"/>
                  </a:schemeClr>
                </a:solidFill>
                <a:latin typeface="+mn-lt"/>
              </a:rPr>
              <a:t> variance. The variability in the residuals appears to increase as the value of predicted MPG increases.</a:t>
            </a:r>
          </a:p>
        </p:txBody>
      </p:sp>
      <p:sp>
        <p:nvSpPr>
          <p:cNvPr id="8" name="Rectangle 7"/>
          <p:cNvSpPr/>
          <p:nvPr/>
        </p:nvSpPr>
        <p:spPr>
          <a:xfrm>
            <a:off x="5480982" y="1847679"/>
            <a:ext cx="2893398" cy="1938992"/>
          </a:xfrm>
          <a:prstGeom prst="rect">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underlying assumptions for the test of significance do not appear to be satisfied. Thus, transform the dependent variable to a different </a:t>
            </a:r>
            <a:r>
              <a:rPr lang="en-US" sz="1500" dirty="0" smtClean="0">
                <a:solidFill>
                  <a:schemeClr val="tx1"/>
                </a:solidFill>
              </a:rPr>
              <a:t>scale </a:t>
            </a:r>
            <a:r>
              <a:rPr lang="ko-KR" altLang="en-US" sz="1500" dirty="0" smtClean="0">
                <a:solidFill>
                  <a:schemeClr val="tx1"/>
                </a:solidFill>
                <a:latin typeface="맑은 고딕" panose="020B0503020000020004" pitchFamily="34" charset="-127"/>
                <a:ea typeface="맑은 고딕" panose="020B0503020000020004" pitchFamily="34" charset="-127"/>
              </a:rPr>
              <a:t>잔차가 가지는 가정에 위배되므로 종속변수의 변환이 필요함</a:t>
            </a:r>
            <a:r>
              <a:rPr lang="en-US" sz="1500" dirty="0" smtClean="0">
                <a:solidFill>
                  <a:schemeClr val="tx1"/>
                </a:solidFill>
              </a:rPr>
              <a:t>.</a:t>
            </a:r>
            <a:endParaRPr lang="en-US" sz="1500" dirty="0">
              <a:solidFill>
                <a:schemeClr val="tx1"/>
              </a:solidFill>
            </a:endParaRPr>
          </a:p>
        </p:txBody>
      </p:sp>
    </p:spTree>
    <p:extLst>
      <p:ext uri="{BB962C8B-B14F-4D97-AF65-F5344CB8AC3E}">
        <p14:creationId xmlns:p14="http://schemas.microsoft.com/office/powerpoint/2010/main" val="6572785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Logarithmic Transformation (</a:t>
            </a:r>
            <a:r>
              <a:rPr lang="ko-KR" altLang="en-US" dirty="0" smtClean="0"/>
              <a:t>로그변환</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87</a:t>
            </a:fld>
            <a:endParaRPr lang="en-US" dirty="0"/>
          </a:p>
        </p:txBody>
      </p:sp>
      <p:pic>
        <p:nvPicPr>
          <p:cNvPr id="8" name="Content Placeholder 7"/>
          <p:cNvPicPr>
            <a:picLocks noGrp="1" noChangeAspect="1"/>
          </p:cNvPicPr>
          <p:nvPr>
            <p:ph sz="half" idx="4294967295"/>
          </p:nvPr>
        </p:nvPicPr>
        <p:blipFill>
          <a:blip r:embed="rId2"/>
          <a:stretch>
            <a:fillRect/>
          </a:stretch>
        </p:blipFill>
        <p:spPr>
          <a:xfrm>
            <a:off x="998220" y="1817686"/>
            <a:ext cx="2714928" cy="3055391"/>
          </a:xfrm>
          <a:prstGeom prst="rect">
            <a:avLst/>
          </a:prstGeom>
        </p:spPr>
      </p:pic>
      <p:sp>
        <p:nvSpPr>
          <p:cNvPr id="7" name="Content Placeholder 6"/>
          <p:cNvSpPr>
            <a:spLocks noGrp="1"/>
          </p:cNvSpPr>
          <p:nvPr>
            <p:ph sz="half" idx="4294967295"/>
          </p:nvPr>
        </p:nvSpPr>
        <p:spPr>
          <a:xfrm>
            <a:off x="5233988" y="1866900"/>
            <a:ext cx="3910012" cy="2665413"/>
          </a:xfrm>
        </p:spPr>
        <p:txBody>
          <a:bodyPr/>
          <a:lstStyle/>
          <a:p>
            <a:r>
              <a:rPr lang="en-US" dirty="0" smtClean="0"/>
              <a:t>Apply a natural logarithm transformation to the miles-per-gallon data</a:t>
            </a:r>
            <a:endParaRPr lang="en-US" dirty="0"/>
          </a:p>
        </p:txBody>
      </p:sp>
      <p:sp>
        <p:nvSpPr>
          <p:cNvPr id="9" name="Line Callout 1 8"/>
          <p:cNvSpPr/>
          <p:nvPr/>
        </p:nvSpPr>
        <p:spPr>
          <a:xfrm>
            <a:off x="3960940" y="1866900"/>
            <a:ext cx="1273047" cy="323165"/>
          </a:xfrm>
          <a:prstGeom prst="borderCallout1">
            <a:avLst>
              <a:gd name="adj1" fmla="val 98810"/>
              <a:gd name="adj2" fmla="val 49889"/>
              <a:gd name="adj3" fmla="val 178294"/>
              <a:gd name="adj4" fmla="val -23814"/>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smtClean="0">
                <a:solidFill>
                  <a:schemeClr val="tx1"/>
                </a:solidFill>
              </a:rPr>
              <a:t>=np.log(B2</a:t>
            </a:r>
            <a:r>
              <a:rPr lang="en-US" sz="1500" dirty="0">
                <a:solidFill>
                  <a:schemeClr val="tx1"/>
                </a:solidFill>
              </a:rPr>
              <a:t>)</a:t>
            </a:r>
          </a:p>
        </p:txBody>
      </p:sp>
    </p:spTree>
    <p:extLst>
      <p:ext uri="{BB962C8B-B14F-4D97-AF65-F5344CB8AC3E}">
        <p14:creationId xmlns:p14="http://schemas.microsoft.com/office/powerpoint/2010/main" val="40895645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88</a:t>
            </a:fld>
            <a:endParaRPr lang="en-US" dirty="0"/>
          </a:p>
        </p:txBody>
      </p:sp>
      <p:pic>
        <p:nvPicPr>
          <p:cNvPr id="10" name="Content Placeholder 9"/>
          <p:cNvPicPr>
            <a:picLocks noGrp="1" noChangeAspect="1"/>
          </p:cNvPicPr>
          <p:nvPr>
            <p:ph idx="4294967295"/>
          </p:nvPr>
        </p:nvPicPr>
        <p:blipFill>
          <a:blip r:embed="rId2"/>
          <a:stretch>
            <a:fillRect/>
          </a:stretch>
        </p:blipFill>
        <p:spPr>
          <a:xfrm>
            <a:off x="1223328" y="1509776"/>
            <a:ext cx="6312432" cy="2544063"/>
          </a:xfrm>
          <a:prstGeom prst="rect">
            <a:avLst/>
          </a:prstGeom>
        </p:spPr>
      </p:pic>
      <p:sp>
        <p:nvSpPr>
          <p:cNvPr id="8" name="Rectangle 7"/>
          <p:cNvSpPr/>
          <p:nvPr/>
        </p:nvSpPr>
        <p:spPr>
          <a:xfrm>
            <a:off x="1553199" y="4121210"/>
            <a:ext cx="6044280" cy="646331"/>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mn-lt"/>
              </a:rPr>
              <a:t>Estimated Regression Equation</a:t>
            </a:r>
            <a:br>
              <a:rPr lang="en-US" sz="1800" dirty="0">
                <a:solidFill>
                  <a:schemeClr val="tx1">
                    <a:lumMod val="75000"/>
                    <a:lumOff val="25000"/>
                  </a:schemeClr>
                </a:solidFill>
                <a:latin typeface="+mn-lt"/>
              </a:rPr>
            </a:br>
            <a:r>
              <a:rPr lang="en-US" sz="1800" dirty="0" err="1">
                <a:solidFill>
                  <a:schemeClr val="tx1">
                    <a:lumMod val="75000"/>
                    <a:lumOff val="25000"/>
                  </a:schemeClr>
                </a:solidFill>
                <a:latin typeface="+mn-lt"/>
              </a:rPr>
              <a:t>LnMPG</a:t>
            </a:r>
            <a:r>
              <a:rPr lang="en-US" sz="1800" dirty="0">
                <a:solidFill>
                  <a:schemeClr val="tx1">
                    <a:lumMod val="75000"/>
                    <a:lumOff val="25000"/>
                  </a:schemeClr>
                </a:solidFill>
                <a:latin typeface="+mn-lt"/>
              </a:rPr>
              <a:t> = 4.5242 – 0.0005 Weight</a:t>
            </a:r>
          </a:p>
        </p:txBody>
      </p:sp>
    </p:spTree>
    <p:extLst>
      <p:ext uri="{BB962C8B-B14F-4D97-AF65-F5344CB8AC3E}">
        <p14:creationId xmlns:p14="http://schemas.microsoft.com/office/powerpoint/2010/main" val="3092925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Reciprocal Transformation (</a:t>
            </a:r>
            <a:r>
              <a:rPr lang="ko-KR" altLang="en-US" dirty="0" smtClean="0"/>
              <a:t>상호변환</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89</a:t>
            </a:fld>
            <a:endParaRPr lang="en-US" dirty="0"/>
          </a:p>
        </p:txBody>
      </p:sp>
      <p:pic>
        <p:nvPicPr>
          <p:cNvPr id="7" name="Content Placeholder 6"/>
          <p:cNvPicPr>
            <a:picLocks noGrp="1" noChangeAspect="1"/>
          </p:cNvPicPr>
          <p:nvPr>
            <p:ph sz="half" idx="4294967295"/>
          </p:nvPr>
        </p:nvPicPr>
        <p:blipFill>
          <a:blip r:embed="rId2"/>
          <a:stretch>
            <a:fillRect/>
          </a:stretch>
        </p:blipFill>
        <p:spPr>
          <a:xfrm>
            <a:off x="609599" y="1790700"/>
            <a:ext cx="3604833" cy="3086100"/>
          </a:xfrm>
          <a:prstGeom prst="rect">
            <a:avLst/>
          </a:prstGeom>
        </p:spPr>
      </p:pic>
      <p:sp>
        <p:nvSpPr>
          <p:cNvPr id="6" name="Content Placeholder 5"/>
          <p:cNvSpPr>
            <a:spLocks noGrp="1"/>
          </p:cNvSpPr>
          <p:nvPr>
            <p:ph sz="half" idx="4294967295"/>
          </p:nvPr>
        </p:nvSpPr>
        <p:spPr>
          <a:xfrm>
            <a:off x="4467671" y="2156460"/>
            <a:ext cx="4625340" cy="2665413"/>
          </a:xfrm>
        </p:spPr>
        <p:txBody>
          <a:bodyPr/>
          <a:lstStyle/>
          <a:p>
            <a:r>
              <a:rPr lang="en-US" dirty="0" smtClean="0"/>
              <a:t>Use 1/y as the dependent variable instead of y </a:t>
            </a:r>
            <a:r>
              <a:rPr lang="en-US" dirty="0">
                <a:latin typeface="맑은 고딕" panose="020B0503020000020004" pitchFamily="34" charset="-127"/>
                <a:ea typeface="맑은 고딕" panose="020B0503020000020004" pitchFamily="34" charset="-127"/>
              </a:rPr>
              <a:t/>
            </a:r>
            <a:br>
              <a:rPr lang="en-US" dirty="0">
                <a:latin typeface="맑은 고딕" panose="020B0503020000020004" pitchFamily="34" charset="-127"/>
                <a:ea typeface="맑은 고딕" panose="020B0503020000020004" pitchFamily="34" charset="-127"/>
              </a:rPr>
            </a:br>
            <a:r>
              <a:rPr lang="ko-KR" altLang="en-US" dirty="0" smtClean="0">
                <a:latin typeface="맑은 고딕" panose="020B0503020000020004" pitchFamily="34" charset="-127"/>
                <a:ea typeface="맑은 고딕" panose="020B0503020000020004" pitchFamily="34" charset="-127"/>
              </a:rPr>
              <a:t>종속변수로써 </a:t>
            </a:r>
            <a:r>
              <a:rPr lang="en-US" dirty="0" smtClean="0">
                <a:latin typeface="맑은 고딕" panose="020B0503020000020004" pitchFamily="34" charset="-127"/>
                <a:ea typeface="맑은 고딕" panose="020B0503020000020004" pitchFamily="34" charset="-127"/>
              </a:rPr>
              <a:t>y</a:t>
            </a:r>
            <a:r>
              <a:rPr lang="ko-KR" altLang="en-US" dirty="0" smtClean="0">
                <a:latin typeface="맑은 고딕" panose="020B0503020000020004" pitchFamily="34" charset="-127"/>
                <a:ea typeface="맑은 고딕" panose="020B0503020000020004" pitchFamily="34" charset="-127"/>
              </a:rPr>
              <a:t>대신 </a:t>
            </a:r>
            <a:r>
              <a:rPr lang="en-US" altLang="ko-KR" dirty="0" smtClean="0">
                <a:latin typeface="맑은 고딕" panose="020B0503020000020004" pitchFamily="34" charset="-127"/>
                <a:ea typeface="맑은 고딕" panose="020B0503020000020004" pitchFamily="34" charset="-127"/>
              </a:rPr>
              <a:t>y</a:t>
            </a:r>
            <a:r>
              <a:rPr lang="ko-KR" altLang="en-US" dirty="0" smtClean="0">
                <a:latin typeface="맑은 고딕" panose="020B0503020000020004" pitchFamily="34" charset="-127"/>
                <a:ea typeface="맑은 고딕" panose="020B0503020000020004" pitchFamily="34" charset="-127"/>
              </a:rPr>
              <a:t>의 역수를 취함</a:t>
            </a:r>
            <a:endParaRPr lang="en-US" dirty="0" smtClean="0"/>
          </a:p>
          <a:p>
            <a:endParaRPr lang="en-US" dirty="0"/>
          </a:p>
        </p:txBody>
      </p:sp>
      <p:sp>
        <p:nvSpPr>
          <p:cNvPr id="8" name="Line Callout 1 7"/>
          <p:cNvSpPr/>
          <p:nvPr/>
        </p:nvSpPr>
        <p:spPr>
          <a:xfrm>
            <a:off x="4041094" y="1467535"/>
            <a:ext cx="853154" cy="323165"/>
          </a:xfrm>
          <a:prstGeom prst="borderCallout1">
            <a:avLst>
              <a:gd name="adj1" fmla="val 98810"/>
              <a:gd name="adj2" fmla="val 49889"/>
              <a:gd name="adj3" fmla="val 286758"/>
              <a:gd name="adj4" fmla="val -11827"/>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=1/B2</a:t>
            </a:r>
          </a:p>
        </p:txBody>
      </p:sp>
    </p:spTree>
    <p:extLst>
      <p:ext uri="{BB962C8B-B14F-4D97-AF65-F5344CB8AC3E}">
        <p14:creationId xmlns:p14="http://schemas.microsoft.com/office/powerpoint/2010/main" val="449517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Squares Method (</a:t>
            </a:r>
            <a:r>
              <a:rPr lang="ko-KR" altLang="en-US" dirty="0" smtClean="0"/>
              <a:t>최소제곱법</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4294967295"/>
                <p:extLst/>
              </p:nvPr>
            </p:nvGraphicFramePr>
            <p:xfrm>
              <a:off x="1528923" y="1739633"/>
              <a:ext cx="6115077" cy="2854128"/>
            </p:xfrm>
            <a:graphic>
              <a:graphicData uri="http://schemas.openxmlformats.org/drawingml/2006/table">
                <a:tbl>
                  <a:tblPr>
                    <a:tableStyleId>{5940675A-B579-460E-94D1-54222C63F5DA}</a:tableStyleId>
                  </a:tblPr>
                  <a:tblGrid>
                    <a:gridCol w="1061620">
                      <a:extLst>
                        <a:ext uri="{9D8B030D-6E8A-4147-A177-3AD203B41FA5}">
                          <a16:colId xmlns:a16="http://schemas.microsoft.com/office/drawing/2014/main" val="20000"/>
                        </a:ext>
                      </a:extLst>
                    </a:gridCol>
                    <a:gridCol w="538901">
                      <a:extLst>
                        <a:ext uri="{9D8B030D-6E8A-4147-A177-3AD203B41FA5}">
                          <a16:colId xmlns:a16="http://schemas.microsoft.com/office/drawing/2014/main" val="20001"/>
                        </a:ext>
                      </a:extLst>
                    </a:gridCol>
                    <a:gridCol w="589050">
                      <a:extLst>
                        <a:ext uri="{9D8B030D-6E8A-4147-A177-3AD203B41FA5}">
                          <a16:colId xmlns:a16="http://schemas.microsoft.com/office/drawing/2014/main" val="20002"/>
                        </a:ext>
                      </a:extLst>
                    </a:gridCol>
                    <a:gridCol w="697784">
                      <a:extLst>
                        <a:ext uri="{9D8B030D-6E8A-4147-A177-3AD203B41FA5}">
                          <a16:colId xmlns:a16="http://schemas.microsoft.com/office/drawing/2014/main" val="20003"/>
                        </a:ext>
                      </a:extLst>
                    </a:gridCol>
                    <a:gridCol w="717927">
                      <a:extLst>
                        <a:ext uri="{9D8B030D-6E8A-4147-A177-3AD203B41FA5}">
                          <a16:colId xmlns:a16="http://schemas.microsoft.com/office/drawing/2014/main" val="20004"/>
                        </a:ext>
                      </a:extLst>
                    </a:gridCol>
                    <a:gridCol w="855140">
                      <a:extLst>
                        <a:ext uri="{9D8B030D-6E8A-4147-A177-3AD203B41FA5}">
                          <a16:colId xmlns:a16="http://schemas.microsoft.com/office/drawing/2014/main" val="20005"/>
                        </a:ext>
                      </a:extLst>
                    </a:gridCol>
                    <a:gridCol w="749070">
                      <a:extLst>
                        <a:ext uri="{9D8B030D-6E8A-4147-A177-3AD203B41FA5}">
                          <a16:colId xmlns:a16="http://schemas.microsoft.com/office/drawing/2014/main" val="20006"/>
                        </a:ext>
                      </a:extLst>
                    </a:gridCol>
                    <a:gridCol w="905585">
                      <a:extLst>
                        <a:ext uri="{9D8B030D-6E8A-4147-A177-3AD203B41FA5}">
                          <a16:colId xmlns:a16="http://schemas.microsoft.com/office/drawing/2014/main" val="20007"/>
                        </a:ext>
                      </a:extLst>
                    </a:gridCol>
                  </a:tblGrid>
                  <a:tr h="418184">
                    <a:tc>
                      <a:txBody>
                        <a:bodyPr/>
                        <a:lstStyle/>
                        <a:p>
                          <a:pPr algn="ctr" fontAlgn="b"/>
                          <a:r>
                            <a:rPr lang="en-US" sz="1400" u="none" strike="noStrike" dirty="0">
                              <a:effectLst/>
                            </a:rPr>
                            <a:t>Driving</a:t>
                          </a:r>
                          <a:br>
                            <a:rPr lang="en-US" sz="1400" u="none" strike="noStrike" dirty="0">
                              <a:effectLst/>
                            </a:rPr>
                          </a:br>
                          <a:r>
                            <a:rPr lang="en-US" sz="1400" u="none" strike="noStrike" dirty="0">
                              <a:effectLst/>
                            </a:rPr>
                            <a:t>Assignment</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𝑥</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400" b="0" i="1" u="none" strike="noStrike" smtClean="0">
                                    <a:effectLst/>
                                    <a:latin typeface="Cambria Math" panose="02040503050406030204" pitchFamily="18" charset="0"/>
                                  </a:rPr>
                                  <m:t>𝑦</m:t>
                                </m:r>
                                <m:r>
                                  <a:rPr lang="en-US" sz="1400" b="0" i="1" u="none" strike="noStrike" baseline="-25000" smtClean="0">
                                    <a:effectLst/>
                                    <a:latin typeface="Cambria Math" panose="02040503050406030204" pitchFamily="18" charset="0"/>
                                  </a:rPr>
                                  <m:t>𝑖</m:t>
                                </m:r>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14:m>
                            <m:oMath xmlns:m="http://schemas.openxmlformats.org/officeDocument/2006/math">
                              <m:r>
                                <a:rPr lang="en-US" sz="1400" b="0" i="1" u="none" strike="noStrike" smtClean="0">
                                  <a:effectLst/>
                                  <a:latin typeface="Cambria Math" panose="02040503050406030204" pitchFamily="18" charset="0"/>
                                </a:rPr>
                                <m:t>𝑥</m:t>
                              </m:r>
                              <m:r>
                                <a:rPr lang="en-US" sz="1400" b="0" i="1" u="none" strike="noStrike" baseline="-25000" smtClean="0">
                                  <a:effectLst/>
                                  <a:latin typeface="Cambria Math" panose="02040503050406030204" pitchFamily="18" charset="0"/>
                                </a:rPr>
                                <m:t>𝑖</m:t>
                              </m:r>
                              <m:r>
                                <a:rPr lang="en-US" sz="1400" i="1" u="none" strike="noStrike" dirty="0" smtClean="0">
                                  <a:effectLst/>
                                  <a:latin typeface="Cambria Math" panose="02040503050406030204" pitchFamily="18" charset="0"/>
                                </a:rPr>
                                <m:t>−</m:t>
                              </m:r>
                            </m:oMath>
                          </a14:m>
                          <a:r>
                            <a:rPr lang="en-US" sz="1400" b="0" i="0" u="none" strike="noStrike" dirty="0" smtClean="0">
                              <a:solidFill>
                                <a:srgbClr val="000000"/>
                              </a:solidFill>
                              <a:effectLst/>
                              <a:latin typeface="Calibri" panose="020F0502020204030204" pitchFamily="34" charset="0"/>
                            </a:rPr>
                            <a:t> </a:t>
                          </a:r>
                          <a14:m>
                            <m:oMath xmlns:m="http://schemas.openxmlformats.org/officeDocument/2006/math">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𝑥</m:t>
                                  </m:r>
                                </m:e>
                              </m:acc>
                            </m:oMath>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u="none" strike="noStrike" dirty="0" smtClean="0">
                              <a:effectLst/>
                            </a:rPr>
                            <a:t> </a:t>
                          </a:r>
                          <a14:m>
                            <m:oMath xmlns:m="http://schemas.openxmlformats.org/officeDocument/2006/math">
                              <m:r>
                                <a:rPr lang="en-US" sz="1400" b="0" i="1" u="none" strike="noStrike" smtClean="0">
                                  <a:effectLst/>
                                  <a:latin typeface="Cambria Math" panose="02040503050406030204" pitchFamily="18" charset="0"/>
                                </a:rPr>
                                <m:t>𝑦</m:t>
                              </m:r>
                              <m:r>
                                <a:rPr lang="en-US" sz="1400" b="0" i="1" u="none" strike="noStrike" baseline="-25000" smtClean="0">
                                  <a:effectLst/>
                                  <a:latin typeface="Cambria Math" panose="02040503050406030204" pitchFamily="18" charset="0"/>
                                </a:rPr>
                                <m:t>𝑖</m:t>
                              </m:r>
                              <m:r>
                                <a:rPr lang="en-US" sz="1400" b="0" i="0" u="none" strike="noStrike" dirty="0" smtClean="0">
                                  <a:solidFill>
                                    <a:srgbClr val="000000"/>
                                  </a:solidFill>
                                  <a:effectLst/>
                                  <a:latin typeface="Cambria Math" panose="02040503050406030204" pitchFamily="18" charset="0"/>
                                </a:rPr>
                                <m:t>− </m:t>
                              </m:r>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𝑦</m:t>
                                  </m:r>
                                </m:e>
                              </m:acc>
                            </m:oMath>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 xmlns:m="http://schemas.openxmlformats.org/officeDocument/2006/math">
                              <m:r>
                                <a:rPr lang="en-US" sz="1400" b="0" i="1" u="none" strike="noStrike" smtClean="0">
                                  <a:effectLst/>
                                  <a:latin typeface="Cambria Math" panose="02040503050406030204" pitchFamily="18" charset="0"/>
                                </a:rPr>
                                <m:t>(</m:t>
                              </m:r>
                              <m:r>
                                <a:rPr lang="en-US" sz="1400" b="0" i="1" u="none" strike="noStrike" smtClean="0">
                                  <a:effectLst/>
                                  <a:latin typeface="Cambria Math" panose="02040503050406030204" pitchFamily="18" charset="0"/>
                                </a:rPr>
                                <m:t>𝑥𝑖</m:t>
                              </m:r>
                              <m:r>
                                <a:rPr lang="en-US" sz="1400" i="1" u="none" strike="noStrike" dirty="0" smtClean="0">
                                  <a:effectLst/>
                                  <a:latin typeface="Cambria Math" panose="02040503050406030204" pitchFamily="18" charset="0"/>
                                </a:rPr>
                                <m:t>−</m:t>
                              </m:r>
                            </m:oMath>
                          </a14:m>
                          <a:r>
                            <a:rPr lang="en-US" sz="1400" b="0" i="0" u="none" strike="noStrike" dirty="0" smtClean="0">
                              <a:solidFill>
                                <a:srgbClr val="000000"/>
                              </a:solidFill>
                              <a:effectLst/>
                              <a:latin typeface="Calibri" panose="020F0502020204030204" pitchFamily="34" charset="0"/>
                            </a:rPr>
                            <a:t> </a:t>
                          </a:r>
                          <a14:m>
                            <m:oMath xmlns:m="http://schemas.openxmlformats.org/officeDocument/2006/math">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𝑥</m:t>
                                  </m:r>
                                </m:e>
                              </m:acc>
                              <m:r>
                                <a:rPr lang="en-US" sz="1400" b="0" i="1" u="none" strike="noStrike" dirty="0" smtClean="0">
                                  <a:solidFill>
                                    <a:srgbClr val="000000"/>
                                  </a:solidFill>
                                  <a:effectLst/>
                                  <a:latin typeface="Cambria Math" panose="02040503050406030204" pitchFamily="18" charset="0"/>
                                </a:rPr>
                                <m:t>)</m:t>
                              </m:r>
                            </m:oMath>
                          </a14:m>
                          <a:r>
                            <a:rPr lang="en-US" sz="1400" b="0" i="1" u="none" strike="noStrike" dirty="0" smtClean="0">
                              <a:solidFill>
                                <a:srgbClr val="000000"/>
                              </a:solidFill>
                              <a:effectLst/>
                              <a:latin typeface="Cambria Math" panose="02040503050406030204" pitchFamily="18" charset="0"/>
                            </a:rPr>
                            <a:t> *</a:t>
                          </a:r>
                          <a14:m>
                            <m:oMath xmlns:m="http://schemas.openxmlformats.org/officeDocument/2006/math">
                              <m:r>
                                <a:rPr lang="en-US" sz="1400" b="0" i="1" u="none" strike="noStrike" smtClean="0">
                                  <a:effectLst/>
                                  <a:latin typeface="Cambria Math" panose="02040503050406030204" pitchFamily="18" charset="0"/>
                                </a:rPr>
                                <m:t> </m:t>
                              </m:r>
                              <m:r>
                                <a:rPr lang="en-US" sz="1400" b="0" i="0" u="none" strike="noStrike" smtClean="0">
                                  <a:effectLst/>
                                  <a:latin typeface="Cambria Math" panose="02040503050406030204" pitchFamily="18" charset="0"/>
                                </a:rPr>
                                <m:t>(</m:t>
                              </m:r>
                              <m:r>
                                <a:rPr lang="en-US" sz="1400" b="0" i="1" u="none" strike="noStrike" smtClean="0">
                                  <a:effectLst/>
                                  <a:latin typeface="Cambria Math" panose="02040503050406030204" pitchFamily="18" charset="0"/>
                                </a:rPr>
                                <m:t>𝑦</m:t>
                              </m:r>
                              <m:r>
                                <a:rPr lang="en-US" sz="1400" b="0" i="1" u="none" strike="noStrike" baseline="-25000" smtClean="0">
                                  <a:effectLst/>
                                  <a:latin typeface="Cambria Math" panose="02040503050406030204" pitchFamily="18" charset="0"/>
                                </a:rPr>
                                <m:t>𝑖</m:t>
                              </m:r>
                              <m:r>
                                <a:rPr lang="en-US" sz="1400" b="0" i="0" u="none" strike="noStrike" dirty="0" smtClean="0">
                                  <a:solidFill>
                                    <a:srgbClr val="000000"/>
                                  </a:solidFill>
                                  <a:effectLst/>
                                  <a:latin typeface="Cambria Math" panose="02040503050406030204" pitchFamily="18" charset="0"/>
                                </a:rPr>
                                <m:t>− </m:t>
                              </m:r>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𝑦</m:t>
                                  </m:r>
                                </m:e>
                              </m:acc>
                              <m:r>
                                <a:rPr lang="en-US" sz="1400" b="0" i="1" u="none" strike="noStrike" dirty="0" smtClean="0">
                                  <a:solidFill>
                                    <a:srgbClr val="000000"/>
                                  </a:solidFill>
                                  <a:effectLst/>
                                  <a:latin typeface="Cambria Math" panose="02040503050406030204" pitchFamily="18" charset="0"/>
                                </a:rPr>
                                <m:t>)</m:t>
                              </m:r>
                            </m:oMath>
                          </a14:m>
                          <a:endParaRPr lang="es-E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14:m>
                            <m:oMathPara xmlns:m="http://schemas.openxmlformats.org/officeDocument/2006/math">
                              <m:oMathParaPr>
                                <m:jc m:val="centerGroup"/>
                              </m:oMathParaPr>
                              <m:oMath xmlns:m="http://schemas.openxmlformats.org/officeDocument/2006/math">
                                <m:sSup>
                                  <m:sSupPr>
                                    <m:ctrlPr>
                                      <a:rPr lang="en-US" sz="1400" b="0" i="1" u="none" strike="noStrike" smtClean="0">
                                        <a:solidFill>
                                          <a:srgbClr val="000000"/>
                                        </a:solidFill>
                                        <a:effectLst/>
                                        <a:latin typeface="Cambria Math" panose="02040503050406030204" pitchFamily="18" charset="0"/>
                                      </a:rPr>
                                    </m:ctrlPr>
                                  </m:sSupPr>
                                  <m:e>
                                    <m:r>
                                      <a:rPr lang="en-US" sz="1400" b="0" i="1" u="none" strike="noStrike" smtClean="0">
                                        <a:effectLst/>
                                        <a:latin typeface="Cambria Math" panose="02040503050406030204" pitchFamily="18" charset="0"/>
                                      </a:rPr>
                                      <m:t>(</m:t>
                                    </m:r>
                                    <m:r>
                                      <a:rPr lang="en-US" sz="1400" b="0" i="1" u="none" strike="noStrike" smtClean="0">
                                        <a:effectLst/>
                                        <a:latin typeface="Cambria Math" panose="02040503050406030204" pitchFamily="18" charset="0"/>
                                      </a:rPr>
                                      <m:t>𝑥𝑖</m:t>
                                    </m:r>
                                    <m:r>
                                      <a:rPr lang="en-US" sz="1400" i="1" u="none" strike="noStrike" dirty="0" smtClean="0">
                                        <a:effectLst/>
                                        <a:latin typeface="Cambria Math" panose="02040503050406030204" pitchFamily="18" charset="0"/>
                                      </a:rPr>
                                      <m:t>−</m:t>
                                    </m:r>
                                    <m:r>
                                      <m:rPr>
                                        <m:nor/>
                                      </m:rPr>
                                      <a:rPr lang="en-US" sz="1400" b="0" i="0" u="none" strike="noStrike" dirty="0" smtClean="0">
                                        <a:solidFill>
                                          <a:srgbClr val="000000"/>
                                        </a:solidFill>
                                        <a:effectLst/>
                                        <a:latin typeface="Calibri" panose="020F0502020204030204" pitchFamily="34" charset="0"/>
                                      </a:rPr>
                                      <m:t> </m:t>
                                    </m:r>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𝑥</m:t>
                                        </m:r>
                                      </m:e>
                                    </m:acc>
                                    <m:r>
                                      <a:rPr lang="en-US" sz="1400" b="0" i="1" u="none" strike="noStrike" dirty="0" smtClean="0">
                                        <a:solidFill>
                                          <a:srgbClr val="000000"/>
                                        </a:solidFill>
                                        <a:effectLst/>
                                        <a:latin typeface="Cambria Math" panose="02040503050406030204" pitchFamily="18" charset="0"/>
                                      </a:rPr>
                                      <m:t>)</m:t>
                                    </m:r>
                                  </m:e>
                                  <m:sup>
                                    <m:r>
                                      <a:rPr lang="en-US" sz="1400" b="0" i="1" u="none" strike="noStrike" smtClean="0">
                                        <a:solidFill>
                                          <a:srgbClr val="000000"/>
                                        </a:solidFill>
                                        <a:effectLst/>
                                        <a:latin typeface="Cambria Math" panose="02040503050406030204" pitchFamily="18" charset="0"/>
                                      </a:rPr>
                                      <m:t>2</m:t>
                                    </m:r>
                                  </m:sup>
                                </m:sSup>
                              </m:oMath>
                            </m:oMathPara>
                          </a14:m>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pPr algn="ctr" fontAlgn="b"/>
                          <a:r>
                            <a:rPr lang="en-US" sz="1400" u="none" strike="noStrike" dirty="0">
                              <a:effectLst/>
                            </a:rPr>
                            <a:t>Predicted Sales</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extLst>
                      <a:ext uri="{0D108BD9-81ED-4DB2-BD59-A6C34878D82A}">
                        <a16:rowId xmlns:a16="http://schemas.microsoft.com/office/drawing/2014/main" val="10000"/>
                      </a:ext>
                    </a:extLst>
                  </a:tr>
                  <a:tr h="212444">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9.3</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52</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1"/>
                      </a:ext>
                    </a:extLst>
                  </a:tr>
                  <a:tr h="212444">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4.6652</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2"/>
                      </a:ext>
                    </a:extLst>
                  </a:tr>
                  <a:tr h="212444">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8.9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3"/>
                      </a:ext>
                    </a:extLst>
                  </a:tr>
                  <a:tr h="212444">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400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4"/>
                      </a:ext>
                    </a:extLst>
                  </a:tr>
                  <a:tr h="212444">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4.6652</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5"/>
                      </a:ext>
                    </a:extLst>
                  </a:tr>
                  <a:tr h="212444">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80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6.7000</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6"/>
                      </a:ext>
                    </a:extLst>
                  </a:tr>
                  <a:tr h="212444">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75</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6.3609</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7"/>
                      </a:ext>
                    </a:extLst>
                  </a:tr>
                  <a:tr h="212444">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65</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5.6826</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8"/>
                      </a:ext>
                    </a:extLst>
                  </a:tr>
                  <a:tr h="212444">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7.6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7.3783</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09"/>
                      </a:ext>
                    </a:extLst>
                  </a:tr>
                  <a:tr h="212444">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6.1</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-0.6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7.3783</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extLst>
                      <a:ext uri="{0D108BD9-81ED-4DB2-BD59-A6C34878D82A}">
                        <a16:rowId xmlns:a16="http://schemas.microsoft.com/office/drawing/2014/main" val="10010"/>
                      </a:ext>
                    </a:extLst>
                  </a:tr>
                  <a:tr h="212444">
                    <a:tc>
                      <a:txBody>
                        <a:bodyPr/>
                        <a:lstStyle/>
                        <a:p>
                          <a:pPr algn="ctr" fontAlgn="b"/>
                          <a:r>
                            <a:rPr lang="en-US" sz="1400" u="none" strike="noStrike" dirty="0">
                              <a:effectLst/>
                            </a:rPr>
                            <a:t>AVG</a:t>
                          </a:r>
                          <a:endParaRPr lang="en-US" sz="1400" b="1"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14:m>
                            <m:oMath xmlns:m="http://schemas.openxmlformats.org/officeDocument/2006/math">
                              <m:acc>
                                <m:accPr>
                                  <m:chr m:val="̅"/>
                                  <m:ctrlPr>
                                    <a:rPr lang="en-US" sz="1100" i="1" smtClean="0">
                                      <a:latin typeface="Cambria Math" panose="02040503050406030204" pitchFamily="18" charset="0"/>
                                    </a:rPr>
                                  </m:ctrlPr>
                                </m:accPr>
                                <m:e>
                                  <m:r>
                                    <a:rPr lang="en-US" sz="1100" b="0" i="1" smtClean="0">
                                      <a:latin typeface="Cambria Math" panose="02040503050406030204" pitchFamily="18" charset="0"/>
                                    </a:rPr>
                                    <m:t>𝑥</m:t>
                                  </m:r>
                                </m:e>
                              </m:acc>
                            </m:oMath>
                          </a14:m>
                          <a:r>
                            <a:rPr lang="en-US" sz="1400" u="none" strike="noStrike" dirty="0" smtClean="0">
                              <a:effectLst/>
                            </a:rPr>
                            <a:t> = 80</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14:m>
                            <m:oMath xmlns:m="http://schemas.openxmlformats.org/officeDocument/2006/math">
                              <m:acc>
                                <m:accPr>
                                  <m:chr m:val="̅"/>
                                  <m:ctrlPr>
                                    <a:rPr lang="en-US" sz="1400" b="0" i="1" u="none" strike="noStrike" dirty="0" smtClean="0">
                                      <a:solidFill>
                                        <a:srgbClr val="000000"/>
                                      </a:solidFill>
                                      <a:effectLst/>
                                      <a:latin typeface="Cambria Math" panose="02040503050406030204" pitchFamily="18" charset="0"/>
                                    </a:rPr>
                                  </m:ctrlPr>
                                </m:accPr>
                                <m:e>
                                  <m:r>
                                    <a:rPr lang="en-US" sz="1400" b="0" i="1" u="none" strike="noStrike" dirty="0" smtClean="0">
                                      <a:solidFill>
                                        <a:srgbClr val="000000"/>
                                      </a:solidFill>
                                      <a:effectLst/>
                                      <a:latin typeface="Cambria Math" panose="02040503050406030204" pitchFamily="18" charset="0"/>
                                    </a:rPr>
                                    <m:t>𝑦</m:t>
                                  </m:r>
                                </m:e>
                              </m:acc>
                            </m:oMath>
                          </a14:m>
                          <a:r>
                            <a:rPr lang="en-US" sz="1400" u="none" strike="noStrike" dirty="0" smtClean="0">
                              <a:effectLst/>
                            </a:rPr>
                            <a:t> = 6.7</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TOTAL</a:t>
                          </a:r>
                          <a:endParaRPr lang="en-US" sz="1400" b="1"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234</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3450</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extLst>
                      <a:ext uri="{0D108BD9-81ED-4DB2-BD59-A6C34878D82A}">
                        <a16:rowId xmlns:a16="http://schemas.microsoft.com/office/drawing/2014/main" val="10011"/>
                      </a:ext>
                    </a:extLst>
                  </a:tr>
                </a:tbl>
              </a:graphicData>
            </a:graphic>
          </p:graphicFrame>
        </mc:Choice>
        <mc:Fallback xmlns="">
          <p:graphicFrame>
            <p:nvGraphicFramePr>
              <p:cNvPr id="5" name="Content Placeholder 4"/>
              <p:cNvGraphicFramePr>
                <a:graphicFrameLocks noGrp="1"/>
              </p:cNvGraphicFramePr>
              <p:nvPr>
                <p:ph idx="4294967295"/>
                <p:extLst>
                  <p:ext uri="{D42A27DB-BD31-4B8C-83A1-F6EECF244321}">
                    <p14:modId xmlns:p14="http://schemas.microsoft.com/office/powerpoint/2010/main" val="3928077746"/>
                  </p:ext>
                </p:extLst>
              </p:nvPr>
            </p:nvGraphicFramePr>
            <p:xfrm>
              <a:off x="1528923" y="1739633"/>
              <a:ext cx="6115077" cy="2854128"/>
            </p:xfrm>
            <a:graphic>
              <a:graphicData uri="http://schemas.openxmlformats.org/drawingml/2006/table">
                <a:tbl>
                  <a:tblPr>
                    <a:tableStyleId>{5940675A-B579-460E-94D1-54222C63F5DA}</a:tableStyleId>
                  </a:tblPr>
                  <a:tblGrid>
                    <a:gridCol w="1061620"/>
                    <a:gridCol w="538901"/>
                    <a:gridCol w="589050"/>
                    <a:gridCol w="697784"/>
                    <a:gridCol w="717927"/>
                    <a:gridCol w="855140"/>
                    <a:gridCol w="749070"/>
                    <a:gridCol w="905585"/>
                  </a:tblGrid>
                  <a:tr h="433424">
                    <a:tc>
                      <a:txBody>
                        <a:bodyPr/>
                        <a:lstStyle/>
                        <a:p>
                          <a:pPr algn="ctr" fontAlgn="b"/>
                          <a:r>
                            <a:rPr lang="en-US" sz="1400" u="none" strike="noStrike" dirty="0">
                              <a:effectLst/>
                            </a:rPr>
                            <a:t>Driving</a:t>
                          </a:r>
                          <a:br>
                            <a:rPr lang="en-US" sz="1400" u="none" strike="noStrike" dirty="0">
                              <a:effectLst/>
                            </a:rPr>
                          </a:br>
                          <a:r>
                            <a:rPr lang="en-US" sz="1400" u="none" strike="noStrike" dirty="0">
                              <a:effectLst/>
                            </a:rPr>
                            <a:t>Assignment</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c>
                      <a:txBody>
                        <a:bodyPr/>
                        <a:lstStyle/>
                        <a:p>
                          <a:endParaRPr lang="en-US"/>
                        </a:p>
                      </a:txBody>
                      <a:tcPr marL="6704" marR="6704" marT="6704" marB="0" anchor="b">
                        <a:blipFill rotWithShape="0">
                          <a:blip r:embed="rId3"/>
                          <a:stretch>
                            <a:fillRect l="-196629" t="-11268" r="-835955" b="-584507"/>
                          </a:stretch>
                        </a:blipFill>
                      </a:tcPr>
                    </a:tc>
                    <a:tc>
                      <a:txBody>
                        <a:bodyPr/>
                        <a:lstStyle/>
                        <a:p>
                          <a:endParaRPr lang="en-US"/>
                        </a:p>
                      </a:txBody>
                      <a:tcPr marL="6704" marR="6704" marT="6704" marB="0" anchor="b">
                        <a:blipFill rotWithShape="0">
                          <a:blip r:embed="rId3"/>
                          <a:stretch>
                            <a:fillRect l="-275000" t="-11268" r="-675000" b="-584507"/>
                          </a:stretch>
                        </a:blipFill>
                      </a:tcPr>
                    </a:tc>
                    <a:tc>
                      <a:txBody>
                        <a:bodyPr/>
                        <a:lstStyle/>
                        <a:p>
                          <a:endParaRPr lang="en-US"/>
                        </a:p>
                      </a:txBody>
                      <a:tcPr marL="6704" marR="6704" marT="6704" marB="0" anchor="b">
                        <a:blipFill rotWithShape="0">
                          <a:blip r:embed="rId3"/>
                          <a:stretch>
                            <a:fillRect l="-313043" t="-11268" r="-463478" b="-584507"/>
                          </a:stretch>
                        </a:blipFill>
                      </a:tcPr>
                    </a:tc>
                    <a:tc>
                      <a:txBody>
                        <a:bodyPr/>
                        <a:lstStyle/>
                        <a:p>
                          <a:endParaRPr lang="en-US"/>
                        </a:p>
                      </a:txBody>
                      <a:tcPr marL="6704" marR="6704" marT="6704" marB="0" anchor="b">
                        <a:blipFill rotWithShape="0">
                          <a:blip r:embed="rId3"/>
                          <a:stretch>
                            <a:fillRect l="-402542" t="-11268" r="-351695" b="-584507"/>
                          </a:stretch>
                        </a:blipFill>
                      </a:tcPr>
                    </a:tc>
                    <a:tc>
                      <a:txBody>
                        <a:bodyPr/>
                        <a:lstStyle/>
                        <a:p>
                          <a:endParaRPr lang="en-US"/>
                        </a:p>
                      </a:txBody>
                      <a:tcPr marL="6704" marR="6704" marT="6704" marB="0" anchor="b">
                        <a:blipFill rotWithShape="0">
                          <a:blip r:embed="rId3"/>
                          <a:stretch>
                            <a:fillRect l="-423571" t="-11268" r="-196429" b="-584507"/>
                          </a:stretch>
                        </a:blipFill>
                      </a:tcPr>
                    </a:tc>
                    <a:tc>
                      <a:txBody>
                        <a:bodyPr/>
                        <a:lstStyle/>
                        <a:p>
                          <a:endParaRPr lang="en-US"/>
                        </a:p>
                      </a:txBody>
                      <a:tcPr marL="6704" marR="6704" marT="6704" marB="0" anchor="b">
                        <a:blipFill rotWithShape="0">
                          <a:blip r:embed="rId3"/>
                          <a:stretch>
                            <a:fillRect l="-595935" t="-11268" r="-123577" b="-584507"/>
                          </a:stretch>
                        </a:blipFill>
                      </a:tcPr>
                    </a:tc>
                    <a:tc>
                      <a:txBody>
                        <a:bodyPr/>
                        <a:lstStyle/>
                        <a:p>
                          <a:pPr algn="ctr" fontAlgn="b"/>
                          <a:r>
                            <a:rPr lang="en-US" sz="1400" u="none" strike="noStrike" dirty="0">
                              <a:effectLst/>
                            </a:rPr>
                            <a:t>Predicted Sales</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solidFill>
                      </a:tcPr>
                    </a:tc>
                  </a:tr>
                  <a:tr h="220064">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9.3</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52</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4.6652</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8.9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44</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400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8.0565</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4.2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4.6652</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80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6.7000</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75</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-3.5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6.3609</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65</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225</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5.6826</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7.6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7.3783</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6.1</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-0.6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ctr" fontAlgn="b"/>
                          <a:r>
                            <a:rPr lang="en-US" sz="1400" u="none" strike="noStrike" dirty="0">
                              <a:effectLst/>
                            </a:rPr>
                            <a:t>100</a:t>
                          </a:r>
                          <a:endParaRPr lang="en-US" sz="1400" b="0" i="0" u="none" strike="noStrike" dirty="0">
                            <a:solidFill>
                              <a:srgbClr val="000000"/>
                            </a:solidFill>
                            <a:effectLst/>
                            <a:latin typeface="Calibri" panose="020F0502020204030204" pitchFamily="34" charset="0"/>
                          </a:endParaRPr>
                        </a:p>
                      </a:txBody>
                      <a:tcPr marL="6704" marR="6704" marT="6704" marB="0" anchor="b"/>
                    </a:tc>
                    <a:tc>
                      <a:txBody>
                        <a:bodyPr/>
                        <a:lstStyle/>
                        <a:p>
                          <a:pPr algn="r" fontAlgn="b"/>
                          <a:r>
                            <a:rPr lang="en-US" sz="1400" u="none" strike="noStrike" dirty="0">
                              <a:effectLst/>
                            </a:rPr>
                            <a:t>7.3783</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3">
                            <a:lumMod val="20000"/>
                            <a:lumOff val="80000"/>
                          </a:schemeClr>
                        </a:solidFill>
                      </a:tcPr>
                    </a:tc>
                  </a:tr>
                  <a:tr h="220064">
                    <a:tc>
                      <a:txBody>
                        <a:bodyPr/>
                        <a:lstStyle/>
                        <a:p>
                          <a:pPr algn="ctr" fontAlgn="b"/>
                          <a:r>
                            <a:rPr lang="en-US" sz="1400" u="none" strike="noStrike" dirty="0">
                              <a:effectLst/>
                            </a:rPr>
                            <a:t>AVG</a:t>
                          </a:r>
                          <a:endParaRPr lang="en-US" sz="1400" b="1"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endParaRPr lang="en-US"/>
                        </a:p>
                      </a:txBody>
                      <a:tcPr marL="6704" marR="6704" marT="6704" marB="0" anchor="b">
                        <a:blipFill rotWithShape="0">
                          <a:blip r:embed="rId3"/>
                          <a:stretch>
                            <a:fillRect l="-196629" t="-1225000" r="-835955" b="-47222"/>
                          </a:stretch>
                        </a:blipFill>
                      </a:tcPr>
                    </a:tc>
                    <a:tc>
                      <a:txBody>
                        <a:bodyPr/>
                        <a:lstStyle/>
                        <a:p>
                          <a:endParaRPr lang="en-US"/>
                        </a:p>
                      </a:txBody>
                      <a:tcPr marL="6704" marR="6704" marT="6704" marB="0" anchor="b">
                        <a:blipFill rotWithShape="0">
                          <a:blip r:embed="rId3"/>
                          <a:stretch>
                            <a:fillRect l="-275000" t="-1225000" r="-675000" b="-47222"/>
                          </a:stretch>
                        </a:blipFill>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TOTAL</a:t>
                          </a:r>
                          <a:endParaRPr lang="en-US" sz="1400" b="1"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234</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ctr" fontAlgn="b"/>
                          <a:r>
                            <a:rPr lang="en-US" sz="1400" u="none" strike="noStrike" dirty="0">
                              <a:effectLst/>
                            </a:rPr>
                            <a:t>3450</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c>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6704" marR="6704" marT="6704" marB="0" anchor="b">
                        <a:solidFill>
                          <a:schemeClr val="accent4">
                            <a:lumMod val="20000"/>
                            <a:lumOff val="80000"/>
                          </a:schemeClr>
                        </a:solidFill>
                      </a:tcPr>
                    </a:tc>
                  </a:tr>
                </a:tbl>
              </a:graphicData>
            </a:graphic>
          </p:graphicFrame>
        </mc:Fallback>
      </mc:AlternateContent>
    </p:spTree>
    <p:extLst>
      <p:ext uri="{BB962C8B-B14F-4D97-AF65-F5344CB8AC3E}">
        <p14:creationId xmlns:p14="http://schemas.microsoft.com/office/powerpoint/2010/main" val="2072735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Regression Analysis</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90</a:t>
            </a:fld>
            <a:endParaRPr lang="en-US" dirty="0"/>
          </a:p>
        </p:txBody>
      </p:sp>
      <p:pic>
        <p:nvPicPr>
          <p:cNvPr id="8" name="Content Placeholder 7"/>
          <p:cNvPicPr>
            <a:picLocks noGrp="1" noChangeAspect="1"/>
          </p:cNvPicPr>
          <p:nvPr>
            <p:ph idx="4294967295"/>
          </p:nvPr>
        </p:nvPicPr>
        <p:blipFill>
          <a:blip r:embed="rId2"/>
          <a:stretch>
            <a:fillRect/>
          </a:stretch>
        </p:blipFill>
        <p:spPr>
          <a:xfrm>
            <a:off x="996950" y="1447886"/>
            <a:ext cx="7304014" cy="2872691"/>
          </a:xfrm>
          <a:prstGeom prst="rect">
            <a:avLst/>
          </a:prstGeom>
        </p:spPr>
      </p:pic>
      <p:sp>
        <p:nvSpPr>
          <p:cNvPr id="9" name="Rectangle 8"/>
          <p:cNvSpPr/>
          <p:nvPr/>
        </p:nvSpPr>
        <p:spPr>
          <a:xfrm>
            <a:off x="1633315" y="4395739"/>
            <a:ext cx="5862128" cy="553998"/>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500" dirty="0">
                <a:solidFill>
                  <a:schemeClr val="tx1">
                    <a:lumMod val="75000"/>
                    <a:lumOff val="25000"/>
                  </a:schemeClr>
                </a:solidFill>
                <a:latin typeface="+mn-lt"/>
              </a:rPr>
              <a:t>Estimated Regression Equation</a:t>
            </a:r>
            <a:br>
              <a:rPr lang="en-US" sz="1500" dirty="0">
                <a:solidFill>
                  <a:schemeClr val="tx1">
                    <a:lumMod val="75000"/>
                    <a:lumOff val="25000"/>
                  </a:schemeClr>
                </a:solidFill>
                <a:latin typeface="+mn-lt"/>
              </a:rPr>
            </a:br>
            <a:r>
              <a:rPr lang="en-US" sz="1500" dirty="0">
                <a:solidFill>
                  <a:schemeClr val="tx1">
                    <a:lumMod val="75000"/>
                    <a:lumOff val="25000"/>
                  </a:schemeClr>
                </a:solidFill>
                <a:latin typeface="+mn-lt"/>
              </a:rPr>
              <a:t>1/MPG = -0.0173 – 0.00002 Weight</a:t>
            </a:r>
          </a:p>
        </p:txBody>
      </p:sp>
    </p:spTree>
    <p:extLst>
      <p:ext uri="{BB962C8B-B14F-4D97-AF65-F5344CB8AC3E}">
        <p14:creationId xmlns:p14="http://schemas.microsoft.com/office/powerpoint/2010/main" val="3184772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Reynolds Example</a:t>
            </a:r>
            <a:endParaRPr lang="en-US" dirty="0"/>
          </a:p>
        </p:txBody>
      </p:sp>
      <p:sp>
        <p:nvSpPr>
          <p:cNvPr id="3" name="Content Placeholder 2"/>
          <p:cNvSpPr>
            <a:spLocks noGrp="1"/>
          </p:cNvSpPr>
          <p:nvPr>
            <p:ph type="body" idx="1"/>
          </p:nvPr>
        </p:nvSpPr>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950" dirty="0"/>
              <a:t>Reynolds, Inc. is a manufacturer of industrial scales and laboratory equipment. Managers at Reynolds want to investigate the relationship between length of employment of their salespeople and the number of electronic laboratory scales sold. The table on the next slide give the number of months each salesperson has been employed by the firm and the number of scales sold by 15 randomly selected salespeople for the most recent sales period.</a:t>
            </a:r>
          </a:p>
        </p:txBody>
      </p:sp>
      <p:sp>
        <p:nvSpPr>
          <p:cNvPr id="4" name="Slide Number Placeholder 3"/>
          <p:cNvSpPr>
            <a:spLocks noGrp="1"/>
          </p:cNvSpPr>
          <p:nvPr>
            <p:ph type="sldNum"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2790541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레이놀즈 예제</a:t>
            </a:r>
            <a:endParaRPr lang="en-US" dirty="0"/>
          </a:p>
        </p:txBody>
      </p:sp>
      <p:sp>
        <p:nvSpPr>
          <p:cNvPr id="3" name="Content Placeholder 2"/>
          <p:cNvSpPr>
            <a:spLocks noGrp="1"/>
          </p:cNvSpPr>
          <p:nvPr>
            <p:ph type="body" idx="1"/>
          </p:nvPr>
        </p:nvSpPr>
        <p:spPr>
          <a:xfrm>
            <a:off x="982980" y="1616470"/>
            <a:ext cx="7207970" cy="3112200"/>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ko-KR" altLang="en-US" dirty="0">
                <a:latin typeface="+mn-ea"/>
                <a:ea typeface="+mn-ea"/>
              </a:rPr>
              <a:t>레이놀즈는 산업저울과 실험실 장비를 제조하는 회사입니다</a:t>
            </a:r>
            <a:r>
              <a:rPr lang="en-US" altLang="ko-KR" dirty="0">
                <a:latin typeface="+mn-ea"/>
                <a:ea typeface="+mn-ea"/>
              </a:rPr>
              <a:t>. </a:t>
            </a:r>
            <a:r>
              <a:rPr lang="ko-KR" altLang="en-US" dirty="0">
                <a:latin typeface="+mn-ea"/>
                <a:ea typeface="+mn-ea"/>
              </a:rPr>
              <a:t>레이놀즈에 있는 매니저들은 세일즈맨들의 고용기간과 전자실험저울의 판매수 사이의 관계를 조사하려고 합니다</a:t>
            </a:r>
            <a:r>
              <a:rPr lang="en-US" altLang="ko-KR" dirty="0">
                <a:latin typeface="+mn-ea"/>
                <a:ea typeface="+mn-ea"/>
              </a:rPr>
              <a:t>. </a:t>
            </a:r>
            <a:r>
              <a:rPr lang="ko-KR" altLang="en-US" dirty="0">
                <a:latin typeface="+mn-ea"/>
                <a:ea typeface="+mn-ea"/>
              </a:rPr>
              <a:t>다음 슬라이드에 있는 테이블에는 회사에 의해 고용된 세일즈맨들의 일한 달수와 가장 최근 세일기간동안 무작위로 선택된 </a:t>
            </a:r>
            <a:r>
              <a:rPr lang="en-US" altLang="ko-KR" dirty="0">
                <a:latin typeface="+mn-ea"/>
                <a:ea typeface="+mn-ea"/>
              </a:rPr>
              <a:t>15</a:t>
            </a:r>
            <a:r>
              <a:rPr lang="ko-KR" altLang="en-US" dirty="0">
                <a:latin typeface="+mn-ea"/>
                <a:ea typeface="+mn-ea"/>
              </a:rPr>
              <a:t>명의 세일즈맨에 의해서 팔려진 저울의 갯수가 나와 있습니다</a:t>
            </a:r>
            <a:r>
              <a:rPr lang="en-US" altLang="ko-KR" dirty="0">
                <a:latin typeface="+mn-ea"/>
                <a:ea typeface="+mn-ea"/>
              </a:rPr>
              <a:t>. </a:t>
            </a:r>
            <a:endParaRPr lang="en-US" dirty="0">
              <a:latin typeface="+mn-ea"/>
              <a:ea typeface="+mn-ea"/>
            </a:endParaRPr>
          </a:p>
        </p:txBody>
      </p:sp>
      <p:sp>
        <p:nvSpPr>
          <p:cNvPr id="4" name="Slide Number Placeholder 3"/>
          <p:cNvSpPr>
            <a:spLocks noGrp="1"/>
          </p:cNvSpPr>
          <p:nvPr>
            <p:ph type="sldNum" idx="12"/>
          </p:nvPr>
        </p:nvSpPr>
        <p:spPr/>
        <p:txBody>
          <a:bodyPr/>
          <a:lstStyle/>
          <a:p>
            <a:fld id="{D57F1E4F-1CFF-5643-939E-217C01CDF565}" type="slidenum">
              <a:rPr lang="en-US" smtClean="0"/>
              <a:pPr/>
              <a:t>92</a:t>
            </a:fld>
            <a:endParaRPr lang="en-US" dirty="0"/>
          </a:p>
        </p:txBody>
      </p:sp>
    </p:spTree>
    <p:extLst>
      <p:ext uri="{BB962C8B-B14F-4D97-AF65-F5344CB8AC3E}">
        <p14:creationId xmlns:p14="http://schemas.microsoft.com/office/powerpoint/2010/main" val="4143281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Reynolds Example</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93</a:t>
            </a:fld>
            <a:endParaRPr lang="en-US" dirty="0"/>
          </a:p>
        </p:txBody>
      </p:sp>
      <p:graphicFrame>
        <p:nvGraphicFramePr>
          <p:cNvPr id="5" name="Content Placeholder 4"/>
          <p:cNvGraphicFramePr>
            <a:graphicFrameLocks noGrp="1"/>
          </p:cNvGraphicFramePr>
          <p:nvPr>
            <p:ph idx="4294967295"/>
            <p:extLst/>
          </p:nvPr>
        </p:nvGraphicFramePr>
        <p:xfrm>
          <a:off x="1554769" y="1418587"/>
          <a:ext cx="3704881" cy="3528064"/>
        </p:xfrm>
        <a:graphic>
          <a:graphicData uri="http://schemas.openxmlformats.org/drawingml/2006/table">
            <a:tbl>
              <a:tblPr>
                <a:tableStyleId>{5940675A-B579-460E-94D1-54222C63F5DA}</a:tableStyleId>
              </a:tblPr>
              <a:tblGrid>
                <a:gridCol w="2289604">
                  <a:extLst>
                    <a:ext uri="{9D8B030D-6E8A-4147-A177-3AD203B41FA5}">
                      <a16:colId xmlns:a16="http://schemas.microsoft.com/office/drawing/2014/main" val="20000"/>
                    </a:ext>
                  </a:extLst>
                </a:gridCol>
                <a:gridCol w="1415277">
                  <a:extLst>
                    <a:ext uri="{9D8B030D-6E8A-4147-A177-3AD203B41FA5}">
                      <a16:colId xmlns:a16="http://schemas.microsoft.com/office/drawing/2014/main" val="20001"/>
                    </a:ext>
                  </a:extLst>
                </a:gridCol>
              </a:tblGrid>
              <a:tr h="212884">
                <a:tc>
                  <a:txBody>
                    <a:bodyPr/>
                    <a:lstStyle/>
                    <a:p>
                      <a:pPr algn="ctr" fontAlgn="b"/>
                      <a:r>
                        <a:rPr lang="en-US" sz="1400" u="none" strike="noStrike" dirty="0">
                          <a:effectLst/>
                        </a:rPr>
                        <a:t>Months Employed</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40000"/>
                        <a:lumOff val="60000"/>
                      </a:schemeClr>
                    </a:solidFill>
                  </a:tcPr>
                </a:tc>
                <a:tc>
                  <a:txBody>
                    <a:bodyPr/>
                    <a:lstStyle/>
                    <a:p>
                      <a:pPr algn="ctr" fontAlgn="b"/>
                      <a:r>
                        <a:rPr lang="en-US" sz="1400" u="none" strike="noStrike" dirty="0">
                          <a:effectLst/>
                        </a:rPr>
                        <a:t>Scales Sold</a:t>
                      </a:r>
                      <a:endParaRPr lang="en-US" sz="1400" b="0" i="0" u="none" strike="noStrike" dirty="0">
                        <a:solidFill>
                          <a:srgbClr val="000000"/>
                        </a:solidFill>
                        <a:effectLst/>
                        <a:latin typeface="Calibri" panose="020F0502020204030204" pitchFamily="34" charset="0"/>
                      </a:endParaRPr>
                    </a:p>
                  </a:txBody>
                  <a:tcPr marL="7144" marR="7144" marT="7144" marB="0" anchor="b">
                    <a:solidFill>
                      <a:schemeClr val="accent5">
                        <a:lumMod val="40000"/>
                        <a:lumOff val="60000"/>
                      </a:schemeClr>
                    </a:solidFill>
                  </a:tcPr>
                </a:tc>
                <a:extLst>
                  <a:ext uri="{0D108BD9-81ED-4DB2-BD59-A6C34878D82A}">
                    <a16:rowId xmlns:a16="http://schemas.microsoft.com/office/drawing/2014/main" val="10000"/>
                  </a:ext>
                </a:extLst>
              </a:tr>
              <a:tr h="212884">
                <a:tc>
                  <a:txBody>
                    <a:bodyPr/>
                    <a:lstStyle/>
                    <a:p>
                      <a:pPr algn="ctr" fontAlgn="b"/>
                      <a:r>
                        <a:rPr lang="en-US" sz="1400" u="none" strike="noStrike" dirty="0">
                          <a:effectLst/>
                        </a:rPr>
                        <a:t>41</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275</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12884">
                <a:tc>
                  <a:txBody>
                    <a:bodyPr/>
                    <a:lstStyle/>
                    <a:p>
                      <a:pPr algn="ctr" fontAlgn="b"/>
                      <a:r>
                        <a:rPr lang="en-US" sz="1400" u="none" strike="noStrike" dirty="0">
                          <a:effectLst/>
                        </a:rPr>
                        <a:t>106</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296</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212884">
                <a:tc>
                  <a:txBody>
                    <a:bodyPr/>
                    <a:lstStyle/>
                    <a:p>
                      <a:pPr algn="ctr" fontAlgn="b"/>
                      <a:r>
                        <a:rPr lang="en-US" sz="1400" u="none" strike="noStrike" dirty="0">
                          <a:effectLst/>
                        </a:rPr>
                        <a:t>76</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317</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212884">
                <a:tc>
                  <a:txBody>
                    <a:bodyPr/>
                    <a:lstStyle/>
                    <a:p>
                      <a:pPr algn="ctr" fontAlgn="b"/>
                      <a:r>
                        <a:rPr lang="en-US" sz="1400" u="none" strike="noStrike" dirty="0">
                          <a:effectLst/>
                        </a:rPr>
                        <a:t>104</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376</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4"/>
                  </a:ext>
                </a:extLst>
              </a:tr>
              <a:tr h="212884">
                <a:tc>
                  <a:txBody>
                    <a:bodyPr/>
                    <a:lstStyle/>
                    <a:p>
                      <a:pPr algn="ctr" fontAlgn="b"/>
                      <a:r>
                        <a:rPr lang="en-US" sz="1400" u="none" strike="noStrike" dirty="0">
                          <a:effectLst/>
                        </a:rPr>
                        <a:t>22</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a:effectLst/>
                        </a:rPr>
                        <a:t>162</a:t>
                      </a:r>
                      <a:endParaRPr lang="en-US" sz="14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212884">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150</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212884">
                <a:tc>
                  <a:txBody>
                    <a:bodyPr/>
                    <a:lstStyle/>
                    <a:p>
                      <a:pPr algn="ctr" fontAlgn="b"/>
                      <a:r>
                        <a:rPr lang="en-US" sz="1400" u="none" strike="noStrike" dirty="0">
                          <a:effectLst/>
                        </a:rPr>
                        <a:t>85</a:t>
                      </a:r>
                      <a:endParaRPr lang="en-US" sz="14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367</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212884">
                <a:tc>
                  <a:txBody>
                    <a:bodyPr/>
                    <a:lstStyle/>
                    <a:p>
                      <a:pPr algn="ctr" fontAlgn="b"/>
                      <a:r>
                        <a:rPr lang="en-US" sz="1400" u="none" strike="noStrike">
                          <a:effectLst/>
                        </a:rPr>
                        <a:t>111</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308</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212884">
                <a:tc>
                  <a:txBody>
                    <a:bodyPr/>
                    <a:lstStyle/>
                    <a:p>
                      <a:pPr algn="ctr" fontAlgn="b"/>
                      <a:r>
                        <a:rPr lang="en-US" sz="1400" u="none" strike="noStrike">
                          <a:effectLst/>
                        </a:rPr>
                        <a:t>40</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212884">
                <a:tc>
                  <a:txBody>
                    <a:bodyPr/>
                    <a:lstStyle/>
                    <a:p>
                      <a:pPr algn="ctr" fontAlgn="b"/>
                      <a:r>
                        <a:rPr lang="en-US" sz="1400" u="none" strike="noStrike">
                          <a:effectLst/>
                        </a:rPr>
                        <a:t>51</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235</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r h="212884">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83</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1"/>
                  </a:ext>
                </a:extLst>
              </a:tr>
              <a:tr h="212884">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112</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2"/>
                  </a:ext>
                </a:extLst>
              </a:tr>
              <a:tr h="212884">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67</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3"/>
                  </a:ext>
                </a:extLst>
              </a:tr>
              <a:tr h="212884">
                <a:tc>
                  <a:txBody>
                    <a:bodyPr/>
                    <a:lstStyle/>
                    <a:p>
                      <a:pPr algn="ctr" fontAlgn="b"/>
                      <a:r>
                        <a:rPr lang="en-US" sz="1400" u="none" strike="noStrike">
                          <a:effectLst/>
                        </a:rPr>
                        <a:t>56</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325</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4"/>
                  </a:ext>
                </a:extLst>
              </a:tr>
              <a:tr h="212884">
                <a:tc>
                  <a:txBody>
                    <a:bodyPr/>
                    <a:lstStyle/>
                    <a:p>
                      <a:pPr algn="ctr"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7144" marR="7144" marT="7144" marB="0" anchor="b"/>
                </a:tc>
                <a:tc>
                  <a:txBody>
                    <a:bodyPr/>
                    <a:lstStyle/>
                    <a:p>
                      <a:pPr algn="ctr"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062083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Chart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94</a:t>
            </a:fld>
            <a:endParaRPr lang="en-US" dirty="0"/>
          </a:p>
        </p:txBody>
      </p:sp>
      <p:pic>
        <p:nvPicPr>
          <p:cNvPr id="8" name="Content Placeholder 7"/>
          <p:cNvPicPr>
            <a:picLocks noGrp="1" noChangeAspect="1"/>
          </p:cNvPicPr>
          <p:nvPr>
            <p:ph idx="4294967295"/>
          </p:nvPr>
        </p:nvPicPr>
        <p:blipFill>
          <a:blip r:embed="rId2"/>
          <a:stretch>
            <a:fillRect/>
          </a:stretch>
        </p:blipFill>
        <p:spPr>
          <a:xfrm>
            <a:off x="1485989" y="1632036"/>
            <a:ext cx="4127500" cy="2481262"/>
          </a:xfrm>
          <a:prstGeom prst="rect">
            <a:avLst/>
          </a:prstGeom>
        </p:spPr>
      </p:pic>
      <p:sp>
        <p:nvSpPr>
          <p:cNvPr id="5" name="Rectangle 4"/>
          <p:cNvSpPr/>
          <p:nvPr/>
        </p:nvSpPr>
        <p:spPr>
          <a:xfrm>
            <a:off x="1485989" y="4372609"/>
            <a:ext cx="6128511" cy="553998"/>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500" dirty="0">
                <a:solidFill>
                  <a:schemeClr val="tx1">
                    <a:lumMod val="75000"/>
                    <a:lumOff val="25000"/>
                  </a:schemeClr>
                </a:solidFill>
                <a:latin typeface="+mn-lt"/>
              </a:rPr>
              <a:t>A possible curvilinear relationship between the length of time employed and the number of units sold. </a:t>
            </a:r>
          </a:p>
        </p:txBody>
      </p:sp>
    </p:spTree>
    <p:extLst>
      <p:ext uri="{BB962C8B-B14F-4D97-AF65-F5344CB8AC3E}">
        <p14:creationId xmlns:p14="http://schemas.microsoft.com/office/powerpoint/2010/main" val="11352489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Analysis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95</a:t>
            </a:fld>
            <a:endParaRPr lang="en-US" dirty="0"/>
          </a:p>
        </p:txBody>
      </p:sp>
      <p:pic>
        <p:nvPicPr>
          <p:cNvPr id="7" name="Content Placeholder 6"/>
          <p:cNvPicPr>
            <a:picLocks noGrp="1" noChangeAspect="1"/>
          </p:cNvPicPr>
          <p:nvPr>
            <p:ph idx="4294967295"/>
          </p:nvPr>
        </p:nvPicPr>
        <p:blipFill>
          <a:blip r:embed="rId2"/>
          <a:stretch>
            <a:fillRect/>
          </a:stretch>
        </p:blipFill>
        <p:spPr>
          <a:xfrm>
            <a:off x="909003" y="2254568"/>
            <a:ext cx="5735637" cy="2200275"/>
          </a:xfrm>
          <a:prstGeom prst="rect">
            <a:avLst/>
          </a:prstGeom>
        </p:spPr>
      </p:pic>
      <p:sp>
        <p:nvSpPr>
          <p:cNvPr id="8" name="Rectangle 7"/>
          <p:cNvSpPr/>
          <p:nvPr/>
        </p:nvSpPr>
        <p:spPr>
          <a:xfrm>
            <a:off x="3558024" y="1842130"/>
            <a:ext cx="409687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57175" indent="-257175" defTabSz="342900">
              <a:spcBef>
                <a:spcPts val="750"/>
              </a:spcBef>
              <a:buClr>
                <a:schemeClr val="accent1"/>
              </a:buClr>
              <a:buSzPct val="80000"/>
              <a:buFont typeface="Wingdings 3" charset="2"/>
              <a:buChar char=""/>
            </a:pPr>
            <a:r>
              <a:rPr lang="en-US" sz="1800" dirty="0">
                <a:solidFill>
                  <a:schemeClr val="tx1">
                    <a:lumMod val="75000"/>
                    <a:lumOff val="25000"/>
                  </a:schemeClr>
                </a:solidFill>
                <a:latin typeface="Century Gothic" panose="020B0502020202020204" pitchFamily="34" charset="0"/>
              </a:rPr>
              <a:t>Simple first-order model with one predictor variable</a:t>
            </a:r>
            <a:br>
              <a:rPr lang="en-US" sz="1800" dirty="0">
                <a:solidFill>
                  <a:schemeClr val="tx1">
                    <a:lumMod val="75000"/>
                    <a:lumOff val="25000"/>
                  </a:schemeClr>
                </a:solidFill>
                <a:latin typeface="Century Gothic" panose="020B0502020202020204" pitchFamily="34" charset="0"/>
              </a:rPr>
            </a:br>
            <a:r>
              <a:rPr lang="en-US" sz="1800" b="1" dirty="0" err="1">
                <a:solidFill>
                  <a:schemeClr val="tx1">
                    <a:lumMod val="75000"/>
                    <a:lumOff val="25000"/>
                  </a:schemeClr>
                </a:solidFill>
                <a:latin typeface="Century Gothic" panose="020B0502020202020204" pitchFamily="34" charset="0"/>
              </a:rPr>
              <a:t>ScaleSold</a:t>
            </a:r>
            <a:r>
              <a:rPr lang="en-US" sz="1800" b="1" dirty="0">
                <a:solidFill>
                  <a:schemeClr val="tx1">
                    <a:lumMod val="75000"/>
                    <a:lumOff val="25000"/>
                  </a:schemeClr>
                </a:solidFill>
                <a:latin typeface="Century Gothic" panose="020B0502020202020204" pitchFamily="34" charset="0"/>
              </a:rPr>
              <a:t> = 111.2279 + 2.3768 </a:t>
            </a:r>
            <a:r>
              <a:rPr lang="en-US" sz="1800" b="1" dirty="0" err="1">
                <a:solidFill>
                  <a:schemeClr val="tx1">
                    <a:lumMod val="75000"/>
                    <a:lumOff val="25000"/>
                  </a:schemeClr>
                </a:solidFill>
                <a:latin typeface="Century Gothic" panose="020B0502020202020204" pitchFamily="34" charset="0"/>
              </a:rPr>
              <a:t>MonthsEmployed</a:t>
            </a:r>
            <a:endParaRPr lang="en-US" sz="1800"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9752142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Residual Plot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96</a:t>
            </a:fld>
            <a:endParaRPr lang="en-US" dirty="0"/>
          </a:p>
        </p:txBody>
      </p:sp>
      <p:pic>
        <p:nvPicPr>
          <p:cNvPr id="6" name="Content Placeholder 5"/>
          <p:cNvPicPr>
            <a:picLocks noGrp="1" noChangeAspect="1"/>
          </p:cNvPicPr>
          <p:nvPr>
            <p:ph idx="4294967295"/>
          </p:nvPr>
        </p:nvPicPr>
        <p:blipFill>
          <a:blip r:embed="rId2"/>
          <a:stretch>
            <a:fillRect/>
          </a:stretch>
        </p:blipFill>
        <p:spPr>
          <a:xfrm>
            <a:off x="1492398" y="1460818"/>
            <a:ext cx="4093062" cy="2460372"/>
          </a:xfrm>
          <a:prstGeom prst="rect">
            <a:avLst/>
          </a:prstGeom>
        </p:spPr>
      </p:pic>
      <p:sp>
        <p:nvSpPr>
          <p:cNvPr id="7" name="Rectangle 6"/>
          <p:cNvSpPr/>
          <p:nvPr/>
        </p:nvSpPr>
        <p:spPr>
          <a:xfrm>
            <a:off x="1492398" y="3990809"/>
            <a:ext cx="6128511" cy="1015663"/>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500" dirty="0">
                <a:solidFill>
                  <a:schemeClr val="tx1">
                    <a:lumMod val="75000"/>
                    <a:lumOff val="25000"/>
                  </a:schemeClr>
                </a:solidFill>
                <a:latin typeface="+mn-lt"/>
              </a:rPr>
              <a:t>We can conclude that the assumed regression model is not an adequate representation of the relationship between the variables.  A curvilinear regression model or multiple regression model should be considered. </a:t>
            </a:r>
          </a:p>
        </p:txBody>
      </p:sp>
    </p:spTree>
    <p:extLst>
      <p:ext uri="{BB962C8B-B14F-4D97-AF65-F5344CB8AC3E}">
        <p14:creationId xmlns:p14="http://schemas.microsoft.com/office/powerpoint/2010/main" val="563512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Second-Order Model </a:t>
            </a:r>
            <a:r>
              <a:rPr lang="en-US" dirty="0"/>
              <a:t>with </a:t>
            </a:r>
            <a:r>
              <a:rPr lang="en-US" dirty="0" smtClean="0"/>
              <a:t>One Predictor Variable (</a:t>
            </a:r>
            <a:r>
              <a:rPr lang="ko-KR" altLang="en-US" dirty="0" smtClean="0"/>
              <a:t>한개의 예측변수를 가진 </a:t>
            </a:r>
            <a:r>
              <a:rPr lang="en-US" altLang="ko-KR" dirty="0" smtClean="0"/>
              <a:t>2</a:t>
            </a:r>
            <a:r>
              <a:rPr lang="ko-KR" altLang="en-US" dirty="0" smtClean="0"/>
              <a:t>차모델</a:t>
            </a:r>
            <a:r>
              <a:rPr lang="en-US" altLang="ko-KR" dirty="0" smtClean="0"/>
              <a:t>)</a:t>
            </a:r>
            <a:r>
              <a:rPr lang="en-US" dirty="0" smtClean="0"/>
              <a:t> </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type="body" idx="1"/>
              </p:nvPr>
            </p:nvSpPr>
            <p:spPr/>
            <p:txBody>
              <a:bodyPr/>
              <a:lstStyle/>
              <a:p>
                <a14:m>
                  <m:oMath xmlns:m="http://schemas.openxmlformats.org/officeDocument/2006/math">
                    <m:r>
                      <m:rPr>
                        <m:nor/>
                      </m:rPr>
                      <a:rPr lang="en-US" dirty="0" smtClean="0"/>
                      <m:t>Curvilinear</m:t>
                    </m:r>
                    <m:r>
                      <m:rPr>
                        <m:nor/>
                      </m:rPr>
                      <a:rPr lang="en-US" dirty="0" smtClean="0"/>
                      <m:t> </m:t>
                    </m:r>
                    <m:r>
                      <m:rPr>
                        <m:nor/>
                      </m:rPr>
                      <a:rPr lang="en-US" dirty="0" smtClean="0"/>
                      <m:t>Regression</m:t>
                    </m:r>
                    <m:r>
                      <m:rPr>
                        <m:nor/>
                      </m:rPr>
                      <a:rPr lang="en-US" dirty="0" smtClean="0"/>
                      <m:t> </m:t>
                    </m:r>
                    <m:r>
                      <m:rPr>
                        <m:nor/>
                      </m:rPr>
                      <a:rPr lang="en-US" dirty="0" smtClean="0"/>
                      <m:t>Model</m:t>
                    </m:r>
                  </m:oMath>
                </a14:m>
                <a:r>
                  <a:rPr lang="en-US" dirty="0" smtClean="0"/>
                  <a:t/>
                </a:r>
                <a:br>
                  <a:rPr lang="en-US" dirty="0" smtClean="0"/>
                </a:br>
                <a14:m>
                  <m:oMath xmlns:m="http://schemas.openxmlformats.org/officeDocument/2006/math">
                    <m:r>
                      <a:rPr lang="en-US" sz="3600" b="1" i="1">
                        <a:latin typeface="Cambria Math"/>
                      </a:rPr>
                      <m:t>𝒚</m:t>
                    </m:r>
                    <m:r>
                      <a:rPr lang="en-US" sz="3600" b="1" i="1">
                        <a:latin typeface="Cambria Math"/>
                      </a:rPr>
                      <m:t>=</m:t>
                    </m:r>
                    <m:sSub>
                      <m:sSubPr>
                        <m:ctrlPr>
                          <a:rPr lang="en-US" sz="3600" b="1" i="1">
                            <a:latin typeface="Cambria Math" panose="02040503050406030204" pitchFamily="18" charset="0"/>
                          </a:rPr>
                        </m:ctrlPr>
                      </m:sSubPr>
                      <m:e>
                        <m:r>
                          <a:rPr lang="en-US" sz="3600" b="1" i="1">
                            <a:latin typeface="Cambria Math"/>
                            <a:ea typeface="Cambria Math"/>
                          </a:rPr>
                          <m:t>𝜷</m:t>
                        </m:r>
                      </m:e>
                      <m:sub>
                        <m:r>
                          <a:rPr lang="en-US" sz="3600" b="1" i="1">
                            <a:latin typeface="Cambria Math"/>
                          </a:rPr>
                          <m:t>𝟎</m:t>
                        </m:r>
                      </m:sub>
                    </m:sSub>
                    <m:r>
                      <a:rPr lang="en-US" sz="3600" b="1" i="1">
                        <a:latin typeface="Cambria Math"/>
                      </a:rPr>
                      <m:t>+</m:t>
                    </m:r>
                    <m:sSub>
                      <m:sSubPr>
                        <m:ctrlPr>
                          <a:rPr lang="en-US" sz="3600" b="1" i="1">
                            <a:latin typeface="Cambria Math" panose="02040503050406030204" pitchFamily="18" charset="0"/>
                          </a:rPr>
                        </m:ctrlPr>
                      </m:sSubPr>
                      <m:e>
                        <m:r>
                          <a:rPr lang="en-US" sz="3600" b="1" i="1">
                            <a:latin typeface="Cambria Math"/>
                            <a:ea typeface="Cambria Math"/>
                          </a:rPr>
                          <m:t>𝜷</m:t>
                        </m:r>
                      </m:e>
                      <m:sub>
                        <m:r>
                          <a:rPr lang="en-US" sz="3600" b="1" i="1">
                            <a:latin typeface="Cambria Math"/>
                          </a:rPr>
                          <m:t>𝟏</m:t>
                        </m:r>
                      </m:sub>
                    </m:sSub>
                    <m:sSub>
                      <m:sSubPr>
                        <m:ctrlPr>
                          <a:rPr lang="en-US" sz="3600" b="1" i="1">
                            <a:latin typeface="Cambria Math" panose="02040503050406030204" pitchFamily="18" charset="0"/>
                          </a:rPr>
                        </m:ctrlPr>
                      </m:sSubPr>
                      <m:e>
                        <m:r>
                          <a:rPr lang="en-US" sz="3600" b="1" i="1">
                            <a:latin typeface="Cambria Math"/>
                          </a:rPr>
                          <m:t>𝒙</m:t>
                        </m:r>
                      </m:e>
                      <m:sub>
                        <m:r>
                          <a:rPr lang="en-US" sz="3600" b="1" i="1">
                            <a:latin typeface="Cambria Math"/>
                          </a:rPr>
                          <m:t>𝟏</m:t>
                        </m:r>
                      </m:sub>
                    </m:sSub>
                    <m:r>
                      <a:rPr lang="en-US" sz="3600" b="1" i="1">
                        <a:latin typeface="Cambria Math"/>
                      </a:rPr>
                      <m:t>+</m:t>
                    </m:r>
                    <m:sSub>
                      <m:sSubPr>
                        <m:ctrlPr>
                          <a:rPr lang="en-US" sz="3600" b="1" i="1">
                            <a:latin typeface="Cambria Math" panose="02040503050406030204" pitchFamily="18" charset="0"/>
                          </a:rPr>
                        </m:ctrlPr>
                      </m:sSubPr>
                      <m:e>
                        <m:r>
                          <a:rPr lang="en-US" sz="3600" b="1" i="1">
                            <a:latin typeface="Cambria Math"/>
                            <a:ea typeface="Cambria Math"/>
                          </a:rPr>
                          <m:t>𝜷</m:t>
                        </m:r>
                      </m:e>
                      <m:sub>
                        <m:r>
                          <a:rPr lang="en-US" sz="3600" b="1" i="1">
                            <a:latin typeface="Cambria Math"/>
                          </a:rPr>
                          <m:t>𝟐</m:t>
                        </m:r>
                      </m:sub>
                    </m:sSub>
                    <m:sSup>
                      <m:sSupPr>
                        <m:ctrlPr>
                          <a:rPr lang="en-US" sz="3600" b="1" i="1">
                            <a:latin typeface="Cambria Math" panose="02040503050406030204" pitchFamily="18" charset="0"/>
                          </a:rPr>
                        </m:ctrlPr>
                      </m:sSupPr>
                      <m:e>
                        <m:sSub>
                          <m:sSubPr>
                            <m:ctrlPr>
                              <a:rPr lang="en-US" sz="3600" b="1" i="1">
                                <a:latin typeface="Cambria Math" panose="02040503050406030204" pitchFamily="18" charset="0"/>
                              </a:rPr>
                            </m:ctrlPr>
                          </m:sSubPr>
                          <m:e>
                            <m:r>
                              <a:rPr lang="en-US" sz="3600" b="1" i="1">
                                <a:latin typeface="Cambria Math"/>
                              </a:rPr>
                              <m:t>𝒙</m:t>
                            </m:r>
                          </m:e>
                          <m:sub>
                            <m:r>
                              <a:rPr lang="en-US" sz="3600" b="1" i="1">
                                <a:latin typeface="Cambria Math"/>
                              </a:rPr>
                              <m:t>𝟏</m:t>
                            </m:r>
                          </m:sub>
                        </m:sSub>
                      </m:e>
                      <m:sup>
                        <m:r>
                          <a:rPr lang="en-US" sz="3600" b="1" i="1">
                            <a:latin typeface="Cambria Math"/>
                          </a:rPr>
                          <m:t>𝟐</m:t>
                        </m:r>
                      </m:sup>
                    </m:sSup>
                    <m:r>
                      <a:rPr lang="en-US" sz="3600" b="1" i="1">
                        <a:latin typeface="Cambria Math"/>
                      </a:rPr>
                      <m:t>+</m:t>
                    </m:r>
                    <m:r>
                      <a:rPr lang="en-US" sz="3600" b="1" i="1">
                        <a:latin typeface="Cambria Math"/>
                        <a:ea typeface="Cambria Math"/>
                      </a:rPr>
                      <m:t>𝜺</m:t>
                    </m:r>
                  </m:oMath>
                </a14:m>
                <a:endParaRPr lang="en-US" sz="36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602"/>
                </a:stretch>
              </a:blipFill>
            </p:spPr>
            <p:txBody>
              <a:bodyPr/>
              <a:lstStyle/>
              <a:p>
                <a:r>
                  <a:rPr lang="en-US">
                    <a:noFill/>
                  </a:rPr>
                  <a:t> </a:t>
                </a:r>
              </a:p>
            </p:txBody>
          </p:sp>
        </mc:Fallback>
      </mc:AlternateContent>
      <p:sp>
        <p:nvSpPr>
          <p:cNvPr id="7" name="Slide Number Placeholder 6"/>
          <p:cNvSpPr>
            <a:spLocks noGrp="1"/>
          </p:cNvSpPr>
          <p:nvPr>
            <p:ph type="sldNum" idx="12"/>
          </p:nvPr>
        </p:nvSpPr>
        <p:spPr/>
        <p:txBody>
          <a:bodyPr/>
          <a:lstStyle/>
          <a:p>
            <a:fld id="{D57F1E4F-1CFF-5643-939E-217C01CDF565}" type="slidenum">
              <a:rPr lang="en-US" smtClean="0"/>
              <a:pPr/>
              <a:t>97</a:t>
            </a:fld>
            <a:endParaRPr lang="en-US" dirty="0"/>
          </a:p>
        </p:txBody>
      </p:sp>
      <p:sp>
        <p:nvSpPr>
          <p:cNvPr id="52226" name="Rectangle 2"/>
          <p:cNvSpPr>
            <a:spLocks noChangeArrowheads="1"/>
          </p:cNvSpPr>
          <p:nvPr/>
        </p:nvSpPr>
        <p:spPr bwMode="auto">
          <a:xfrm>
            <a:off x="1657350" y="144067"/>
            <a:ext cx="5829300" cy="41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CC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lstStyle/>
          <a:p>
            <a:endParaRPr lang="en-US" sz="2100" dirty="0">
              <a:solidFill>
                <a:srgbClr val="66FFFF"/>
              </a:solidFill>
              <a:effectLst>
                <a:outerShdw blurRad="38100" dist="38100" dir="2700000" algn="tl">
                  <a:srgbClr val="000000"/>
                </a:outerShdw>
              </a:effectLst>
              <a:latin typeface="Book Antiqua" pitchFamily="18" charset="0"/>
            </a:endParaRPr>
          </a:p>
        </p:txBody>
      </p:sp>
      <p:sp>
        <p:nvSpPr>
          <p:cNvPr id="52233" name="Rectangle 9"/>
          <p:cNvSpPr>
            <a:spLocks noChangeArrowheads="1"/>
          </p:cNvSpPr>
          <p:nvPr/>
        </p:nvSpPr>
        <p:spPr bwMode="auto">
          <a:xfrm>
            <a:off x="1653779" y="827485"/>
            <a:ext cx="58293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lstStyle/>
          <a:p>
            <a:pPr marL="257175" indent="-257175">
              <a:spcBef>
                <a:spcPct val="20000"/>
              </a:spcBef>
              <a:buClr>
                <a:srgbClr val="66FFFF"/>
              </a:buClr>
              <a:buSzPct val="75000"/>
              <a:buFont typeface="Monotype Sorts" pitchFamily="2" charset="2"/>
              <a:buChar char="n"/>
            </a:pPr>
            <a:endParaRPr lang="en-US" sz="1800"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2411264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Modeling Curvilinear Relationship (</a:t>
            </a:r>
            <a:r>
              <a:rPr lang="ko-KR" altLang="en-US" dirty="0" smtClean="0"/>
              <a:t>곡선관계 모델링</a:t>
            </a:r>
            <a:r>
              <a:rPr lang="en-US" altLang="ko-KR" dirty="0" smtClean="0"/>
              <a:t>)</a:t>
            </a:r>
            <a:endParaRPr lang="en-US" dirty="0"/>
          </a:p>
        </p:txBody>
      </p:sp>
      <p:sp>
        <p:nvSpPr>
          <p:cNvPr id="2" name="Text Placeholder 1"/>
          <p:cNvSpPr>
            <a:spLocks noGrp="1"/>
          </p:cNvSpPr>
          <p:nvPr>
            <p:ph type="body" idx="2"/>
          </p:nvPr>
        </p:nvSpPr>
        <p:spPr/>
        <p:txBody>
          <a:bodyPr/>
          <a:lstStyle/>
          <a:p>
            <a:r>
              <a:rPr lang="en-US" dirty="0"/>
              <a:t>Add a second independent variable that is the square of the number of months the employee has been with the </a:t>
            </a:r>
            <a:r>
              <a:rPr lang="en-US" dirty="0" smtClean="0"/>
              <a:t>firm</a:t>
            </a:r>
            <a:br>
              <a:rPr lang="en-US" dirty="0" smtClean="0"/>
            </a:br>
            <a:r>
              <a:rPr lang="ko-KR" altLang="en-US" dirty="0" smtClean="0">
                <a:latin typeface="맑은 고딕" panose="020B0503020000020004" pitchFamily="34" charset="-127"/>
                <a:ea typeface="맑은 고딕" panose="020B0503020000020004" pitchFamily="34" charset="-127"/>
              </a:rPr>
              <a:t>두번째 독립변수로 직원이 일한 기간의 제곱값을 추가함</a:t>
            </a:r>
            <a:r>
              <a:rPr lang="en-US" dirty="0" smtClean="0"/>
              <a:t> </a:t>
            </a:r>
            <a:endParaRPr lang="en-US" dirty="0"/>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98</a:t>
            </a:fld>
            <a:endParaRPr lang="en-US" dirty="0"/>
          </a:p>
        </p:txBody>
      </p:sp>
      <p:pic>
        <p:nvPicPr>
          <p:cNvPr id="12" name="Content Placeholder 11"/>
          <p:cNvPicPr>
            <a:picLocks noGrp="1" noChangeAspect="1"/>
          </p:cNvPicPr>
          <p:nvPr>
            <p:ph sz="half" idx="4294967295"/>
          </p:nvPr>
        </p:nvPicPr>
        <p:blipFill>
          <a:blip r:embed="rId2"/>
          <a:stretch>
            <a:fillRect/>
          </a:stretch>
        </p:blipFill>
        <p:spPr>
          <a:xfrm>
            <a:off x="1076450" y="1773111"/>
            <a:ext cx="2976077" cy="3044740"/>
          </a:xfrm>
          <a:prstGeom prst="rect">
            <a:avLst/>
          </a:prstGeom>
        </p:spPr>
      </p:pic>
      <p:sp>
        <p:nvSpPr>
          <p:cNvPr id="9" name="Line Callout 1 8"/>
          <p:cNvSpPr/>
          <p:nvPr/>
        </p:nvSpPr>
        <p:spPr>
          <a:xfrm>
            <a:off x="4150890" y="1611528"/>
            <a:ext cx="862026" cy="323165"/>
          </a:xfrm>
          <a:prstGeom prst="borderCallout1">
            <a:avLst>
              <a:gd name="adj1" fmla="val 102797"/>
              <a:gd name="adj2" fmla="val 42460"/>
              <a:gd name="adj3" fmla="val 187362"/>
              <a:gd name="adj4" fmla="val -89925"/>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=A2^2</a:t>
            </a:r>
          </a:p>
        </p:txBody>
      </p:sp>
    </p:spTree>
    <p:extLst>
      <p:ext uri="{BB962C8B-B14F-4D97-AF65-F5344CB8AC3E}">
        <p14:creationId xmlns:p14="http://schemas.microsoft.com/office/powerpoint/2010/main" val="40609930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Curvilinear Regression Analysis (</a:t>
            </a:r>
            <a:r>
              <a:rPr lang="ko-KR" altLang="en-US" dirty="0" smtClean="0"/>
              <a:t>곡선회귀분석</a:t>
            </a:r>
            <a:r>
              <a:rPr lang="en-US" altLang="ko-KR"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99</a:t>
            </a:fld>
            <a:endParaRPr lang="en-US" dirty="0"/>
          </a:p>
        </p:txBody>
      </p:sp>
      <p:pic>
        <p:nvPicPr>
          <p:cNvPr id="6" name="Content Placeholder 5"/>
          <p:cNvPicPr>
            <a:picLocks noGrp="1" noChangeAspect="1"/>
          </p:cNvPicPr>
          <p:nvPr>
            <p:ph idx="4294967295"/>
          </p:nvPr>
        </p:nvPicPr>
        <p:blipFill>
          <a:blip r:embed="rId2"/>
          <a:stretch>
            <a:fillRect/>
          </a:stretch>
        </p:blipFill>
        <p:spPr>
          <a:xfrm>
            <a:off x="1720850" y="1996741"/>
            <a:ext cx="5784850" cy="2319337"/>
          </a:xfrm>
          <a:prstGeom prst="rect">
            <a:avLst/>
          </a:prstGeom>
        </p:spPr>
      </p:pic>
      <p:sp>
        <p:nvSpPr>
          <p:cNvPr id="8" name="Rectangle 7"/>
          <p:cNvSpPr/>
          <p:nvPr/>
        </p:nvSpPr>
        <p:spPr>
          <a:xfrm>
            <a:off x="1492398" y="4388189"/>
            <a:ext cx="6128511" cy="553998"/>
          </a:xfrm>
          <a:prstGeom prst="rect">
            <a:avLst/>
          </a:prstGeom>
        </p:spPr>
        <p:txBody>
          <a:bodyPr wrap="square">
            <a:spAutoFit/>
          </a:bodyPr>
          <a:lstStyle/>
          <a:p>
            <a:pPr marL="257175" indent="-257175" defTabSz="342900">
              <a:spcBef>
                <a:spcPts val="750"/>
              </a:spcBef>
              <a:buClr>
                <a:schemeClr val="accent1"/>
              </a:buClr>
              <a:buSzPct val="80000"/>
              <a:buFont typeface="Wingdings 3" charset="2"/>
              <a:buChar char=""/>
            </a:pPr>
            <a:r>
              <a:rPr lang="en-US" sz="1500" dirty="0">
                <a:solidFill>
                  <a:schemeClr val="tx1">
                    <a:lumMod val="75000"/>
                    <a:lumOff val="25000"/>
                  </a:schemeClr>
                </a:solidFill>
                <a:latin typeface="+mn-lt"/>
              </a:rPr>
              <a:t>Estimated regression equation y = 45.3476 + 6.3448 Months - .0345 </a:t>
            </a:r>
            <a:r>
              <a:rPr lang="en-US" sz="1500" dirty="0" err="1">
                <a:solidFill>
                  <a:schemeClr val="tx1">
                    <a:lumMod val="75000"/>
                    <a:lumOff val="25000"/>
                  </a:schemeClr>
                </a:solidFill>
                <a:latin typeface="+mn-lt"/>
              </a:rPr>
              <a:t>MonthsSq</a:t>
            </a:r>
            <a:endParaRPr lang="en-US" sz="1500" dirty="0">
              <a:solidFill>
                <a:schemeClr val="tx1">
                  <a:lumMod val="75000"/>
                  <a:lumOff val="25000"/>
                </a:schemeClr>
              </a:solidFill>
              <a:latin typeface="+mn-lt"/>
            </a:endParaRPr>
          </a:p>
        </p:txBody>
      </p:sp>
      <p:sp>
        <p:nvSpPr>
          <p:cNvPr id="9" name="Line Callout 1 8"/>
          <p:cNvSpPr/>
          <p:nvPr/>
        </p:nvSpPr>
        <p:spPr>
          <a:xfrm>
            <a:off x="3986433" y="2301170"/>
            <a:ext cx="1785794" cy="553998"/>
          </a:xfrm>
          <a:prstGeom prst="borderCallout1">
            <a:avLst>
              <a:gd name="adj1" fmla="val 101682"/>
              <a:gd name="adj2" fmla="val 47095"/>
              <a:gd name="adj3" fmla="val 191912"/>
              <a:gd name="adj4" fmla="val 81196"/>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The overall model is significant.</a:t>
            </a:r>
          </a:p>
        </p:txBody>
      </p:sp>
      <p:sp>
        <p:nvSpPr>
          <p:cNvPr id="10" name="Line Callout 1 9"/>
          <p:cNvSpPr/>
          <p:nvPr/>
        </p:nvSpPr>
        <p:spPr>
          <a:xfrm>
            <a:off x="6080323" y="2429041"/>
            <a:ext cx="1785794" cy="1015663"/>
          </a:xfrm>
          <a:prstGeom prst="borderCallout1">
            <a:avLst>
              <a:gd name="adj1" fmla="val 101120"/>
              <a:gd name="adj2" fmla="val 10845"/>
              <a:gd name="adj3" fmla="val 174253"/>
              <a:gd name="adj4" fmla="val -45857"/>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Adding </a:t>
            </a:r>
            <a:r>
              <a:rPr lang="en-US" sz="1500" dirty="0" err="1">
                <a:solidFill>
                  <a:schemeClr val="tx1"/>
                </a:solidFill>
              </a:rPr>
              <a:t>MonthsSq</a:t>
            </a:r>
            <a:r>
              <a:rPr lang="en-US" sz="1500" dirty="0">
                <a:solidFill>
                  <a:schemeClr val="tx1"/>
                </a:solidFill>
              </a:rPr>
              <a:t> to the model involving Months is significant.</a:t>
            </a:r>
          </a:p>
        </p:txBody>
      </p:sp>
      <p:sp>
        <p:nvSpPr>
          <p:cNvPr id="11" name="Line Callout 1 10"/>
          <p:cNvSpPr/>
          <p:nvPr/>
        </p:nvSpPr>
        <p:spPr>
          <a:xfrm>
            <a:off x="3395706" y="1428095"/>
            <a:ext cx="1785794" cy="784830"/>
          </a:xfrm>
          <a:prstGeom prst="borderCallout1">
            <a:avLst>
              <a:gd name="adj1" fmla="val 103365"/>
              <a:gd name="adj2" fmla="val 23766"/>
              <a:gd name="adj3" fmla="val 152366"/>
              <a:gd name="adj4" fmla="val -3506"/>
            </a:avLst>
          </a:prstGeom>
          <a:ln>
            <a:headEnd type="none" w="med" len="med"/>
            <a:tailEnd type="arrow" w="med" len="me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l"/>
            <a:r>
              <a:rPr lang="en-US" sz="1500" dirty="0">
                <a:solidFill>
                  <a:schemeClr val="tx1"/>
                </a:solidFill>
              </a:rPr>
              <a:t>88.59% of Scales Sold is explained by this model.</a:t>
            </a:r>
          </a:p>
        </p:txBody>
      </p:sp>
    </p:spTree>
    <p:extLst>
      <p:ext uri="{BB962C8B-B14F-4D97-AF65-F5344CB8AC3E}">
        <p14:creationId xmlns:p14="http://schemas.microsoft.com/office/powerpoint/2010/main" val="7201926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14461</TotalTime>
  <Words>5433</Words>
  <Application>Microsoft Office PowerPoint</Application>
  <PresentationFormat>On-screen Show (16:9)</PresentationFormat>
  <Paragraphs>1303</Paragraphs>
  <Slides>112</Slides>
  <Notes>39</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112</vt:i4>
      </vt:variant>
    </vt:vector>
  </HeadingPairs>
  <TitlesOfParts>
    <vt:vector size="128" baseType="lpstr">
      <vt:lpstr>Calibri</vt:lpstr>
      <vt:lpstr>Book Antiqua</vt:lpstr>
      <vt:lpstr>맑은 고딕</vt:lpstr>
      <vt:lpstr>Courier New</vt:lpstr>
      <vt:lpstr>Quattrocento Sans</vt:lpstr>
      <vt:lpstr>Wingdings</vt:lpstr>
      <vt:lpstr>Wingdings 3</vt:lpstr>
      <vt:lpstr>Arial</vt:lpstr>
      <vt:lpstr>Monotype Sorts</vt:lpstr>
      <vt:lpstr>Cambria Math</vt:lpstr>
      <vt:lpstr>Times New Roman</vt:lpstr>
      <vt:lpstr>Lora</vt:lpstr>
      <vt:lpstr>Century Gothic</vt:lpstr>
      <vt:lpstr>Symbol</vt:lpstr>
      <vt:lpstr>Parchment</vt:lpstr>
      <vt:lpstr>Viola template</vt:lpstr>
      <vt:lpstr>통계기반 데이터분석</vt:lpstr>
      <vt:lpstr>Quantitative Forecasting Methods (계량예측법)</vt:lpstr>
      <vt:lpstr>Casual Models (인과모델)</vt:lpstr>
      <vt:lpstr>Butler Trucking Company (Linear Regression Example)</vt:lpstr>
      <vt:lpstr>버틀러 트럭회사 (선형회귀예제)</vt:lpstr>
      <vt:lpstr>Miles Traveled and Travel Time Data for 10 Driving Assignments</vt:lpstr>
      <vt:lpstr>Scatter Chart (산란도표)</vt:lpstr>
      <vt:lpstr>Forecasting Using Linear Regression (선형회귀를 이용한 예측)</vt:lpstr>
      <vt:lpstr>Least Squares Method (최소제곱법)</vt:lpstr>
      <vt:lpstr>Slope, Y Intercept, and Estimated Regression Equation (기울기, Y절편, 추정회귀식) </vt:lpstr>
      <vt:lpstr>Coefficient of Determination (결정계수)</vt:lpstr>
      <vt:lpstr>Sum of Squares Due to Error (오차로 인한 제곱의 합)</vt:lpstr>
      <vt:lpstr>Total Sum of Squares (제곱의 총합)</vt:lpstr>
      <vt:lpstr>R Squared (결정계수)</vt:lpstr>
      <vt:lpstr>Result of Regression (회귀분석 결과)</vt:lpstr>
      <vt:lpstr>Butler Trucking Company (Multiple Regression Example)</vt:lpstr>
      <vt:lpstr>버틀러 트럭회사 (다중회귀 예제)</vt:lpstr>
      <vt:lpstr>Data For Butler Trucking with Two Independent Variables (독립변수 2개인 데이터)</vt:lpstr>
      <vt:lpstr>Multiple Regression Equation (다중회귀방정식)</vt:lpstr>
      <vt:lpstr>Interpreting the Coefficients (계수의 해석)</vt:lpstr>
      <vt:lpstr>Multiple Coefficient of Determination (다중결정계수)</vt:lpstr>
      <vt:lpstr>Adjusted Multiple Coefficient of Determination (조정다중결정계수)</vt:lpstr>
      <vt:lpstr>PowerPoint Presentation</vt:lpstr>
      <vt:lpstr>Assumptions About the Error Term ε  오차에 관한 가정</vt:lpstr>
      <vt:lpstr>Testing for Significance (유의성검정)</vt:lpstr>
      <vt:lpstr>F Test (F 검정)</vt:lpstr>
      <vt:lpstr>F Test Hypothesis (F 검정가설)</vt:lpstr>
      <vt:lpstr>T Test (T 검정)</vt:lpstr>
      <vt:lpstr>T Test Hypothesis (T 검정가설)</vt:lpstr>
      <vt:lpstr>Residual Analysis (잔차분석)</vt:lpstr>
      <vt:lpstr>Residual Plot Against x1  (x1에 대한 잔차도 분석)</vt:lpstr>
      <vt:lpstr>Residual Plot Against x2 (x2에 대한 잔차도분석)</vt:lpstr>
      <vt:lpstr>Pattern of Residual Plot (잔차도분석의 패턴)</vt:lpstr>
      <vt:lpstr>Residual Plot Against y ̂ (y ̂에 대한 잔차도분석)</vt:lpstr>
      <vt:lpstr>Standard Residual (표준잔차)</vt:lpstr>
      <vt:lpstr>Standard Residual Plot Against y ̂ (y ̂에 대한 표준잔차도 분석)</vt:lpstr>
      <vt:lpstr>Outliers (이상점)</vt:lpstr>
      <vt:lpstr>Categorical Independent Variables Example</vt:lpstr>
      <vt:lpstr>범주형 독립변수 예제</vt:lpstr>
      <vt:lpstr>Data for Johnson Filtration (존슨여과회사의 데이터)</vt:lpstr>
      <vt:lpstr>Categorical Independent Variables (범주형 독립변수)</vt:lpstr>
      <vt:lpstr>Multiple Regression Equation (다중회귀방정식)</vt:lpstr>
      <vt:lpstr>Testing for Significance (유의성검증)</vt:lpstr>
      <vt:lpstr>F Test (F검증)</vt:lpstr>
      <vt:lpstr>T Test (T 검증)</vt:lpstr>
      <vt:lpstr>Complex Categorical Variables (복잡한 범주형 변수)</vt:lpstr>
      <vt:lpstr>Exercise #15</vt:lpstr>
      <vt:lpstr>Exercise #15</vt:lpstr>
      <vt:lpstr>Exercise #15</vt:lpstr>
      <vt:lpstr>Exercise #15</vt:lpstr>
      <vt:lpstr>Measures of Association  Between Two Variables (두변수사이의 연관성 측정)</vt:lpstr>
      <vt:lpstr>Covariance (공분산)</vt:lpstr>
      <vt:lpstr>Formulas for Covariance (공분산 공식)</vt:lpstr>
      <vt:lpstr>Correlation Coefficient (상관계수)</vt:lpstr>
      <vt:lpstr>Formulas for Correlation Coefficient (상관계수 공식)</vt:lpstr>
      <vt:lpstr>Interpretation of Correlation Coefficient (상관계수의 해석)</vt:lpstr>
      <vt:lpstr>Golfing Study (예제)</vt:lpstr>
      <vt:lpstr>Calculation for Sample Covariance (공분산 계산)</vt:lpstr>
      <vt:lpstr>Calculation for Covariance and Correlation Coefficient (공분산, 상관계수 계산)</vt:lpstr>
      <vt:lpstr>Exercise #15 Golfing Study Example</vt:lpstr>
      <vt:lpstr>Numpy</vt:lpstr>
      <vt:lpstr>Pandas</vt:lpstr>
      <vt:lpstr>Exercise #15</vt:lpstr>
      <vt:lpstr>Steps for Regression Modeling</vt:lpstr>
      <vt:lpstr>Multiple Regression</vt:lpstr>
      <vt:lpstr>Analysis by Variable Types</vt:lpstr>
      <vt:lpstr>Phase I. Data Collection Collect data and describe your data set</vt:lpstr>
      <vt:lpstr>Phase II. Preliminary Data Analysis</vt:lpstr>
      <vt:lpstr>Phase III. Model Construction</vt:lpstr>
      <vt:lpstr>Phase IV. Business Report </vt:lpstr>
      <vt:lpstr>Data Sources - Existing Sources</vt:lpstr>
      <vt:lpstr>Data Available From Internal Company Records (회사내부자료)</vt:lpstr>
      <vt:lpstr>Data Available From Selected Government Agencies (정부기관자료)</vt:lpstr>
      <vt:lpstr>Outliers (이상점)</vt:lpstr>
      <vt:lpstr>Outlier Example (이상점 예제)</vt:lpstr>
      <vt:lpstr>Scatter Chart (산포도 그래프)</vt:lpstr>
      <vt:lpstr>Regression Analysis (회귀분석)</vt:lpstr>
      <vt:lpstr>Standard Residual Analysis (표준잔차분석)</vt:lpstr>
      <vt:lpstr>Correcting Outlier (이상점 수정)</vt:lpstr>
      <vt:lpstr>Scatter Chart</vt:lpstr>
      <vt:lpstr>Regression Analysis</vt:lpstr>
      <vt:lpstr>Standard Residual Analysis</vt:lpstr>
      <vt:lpstr>Transformation </vt:lpstr>
      <vt:lpstr>Miles per Gallon Example</vt:lpstr>
      <vt:lpstr>Regression Analysis</vt:lpstr>
      <vt:lpstr>Standard Residual Plot Against y ̂</vt:lpstr>
      <vt:lpstr>Logarithmic Transformation (로그변환)</vt:lpstr>
      <vt:lpstr>Regression Analysis</vt:lpstr>
      <vt:lpstr>Reciprocal Transformation (상호변환)</vt:lpstr>
      <vt:lpstr>Regression Analysis</vt:lpstr>
      <vt:lpstr>Reynolds Example</vt:lpstr>
      <vt:lpstr>레이놀즈 예제</vt:lpstr>
      <vt:lpstr>Data for Reynolds Example</vt:lpstr>
      <vt:lpstr>Scatter Chart</vt:lpstr>
      <vt:lpstr>Linear Regression Analysis</vt:lpstr>
      <vt:lpstr>Standard Residual Plot</vt:lpstr>
      <vt:lpstr>Second-Order Model with One Predictor Variable (한개의 예측변수를 가진 2차모델) </vt:lpstr>
      <vt:lpstr>Modeling Curvilinear Relationship (곡선관계 모델링)</vt:lpstr>
      <vt:lpstr>Curvilinear Regression Analysis (곡선회귀분석)</vt:lpstr>
      <vt:lpstr>Standard Residual Plot Against y ̂</vt:lpstr>
      <vt:lpstr>Second-Order Model with Two Predictor Variables (2개의 예측변수를 갖는 2차모델)</vt:lpstr>
      <vt:lpstr>Tyler Example</vt:lpstr>
      <vt:lpstr>타일러 예제</vt:lpstr>
      <vt:lpstr>Data for Tyler Example</vt:lpstr>
      <vt:lpstr>Mean Sales (1000s) for Tyler Personal Care</vt:lpstr>
      <vt:lpstr>Modeling Interaction</vt:lpstr>
      <vt:lpstr>Regression Analysis</vt:lpstr>
      <vt:lpstr>Nonlinear Models That Are Intrinsically Linear</vt:lpstr>
      <vt:lpstr>Exercise #15</vt:lpstr>
      <vt:lpstr>Exercise #15</vt:lpstr>
      <vt:lpstr>Exercise #15</vt:lpstr>
      <vt:lpstr>Exercise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Kim</dc:creator>
  <cp:lastModifiedBy>Kim</cp:lastModifiedBy>
  <cp:revision>397</cp:revision>
  <dcterms:modified xsi:type="dcterms:W3CDTF">2020-02-20T03:21:38Z</dcterms:modified>
</cp:coreProperties>
</file>