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95"/>
  </p:notesMasterIdLst>
  <p:sldIdLst>
    <p:sldId id="256" r:id="rId2"/>
    <p:sldId id="1032" r:id="rId3"/>
    <p:sldId id="1022" r:id="rId4"/>
    <p:sldId id="1023" r:id="rId5"/>
    <p:sldId id="1033" r:id="rId6"/>
    <p:sldId id="1034" r:id="rId7"/>
    <p:sldId id="1039" r:id="rId8"/>
    <p:sldId id="1040" r:id="rId9"/>
    <p:sldId id="1041" r:id="rId10"/>
    <p:sldId id="1042" r:id="rId11"/>
    <p:sldId id="1043" r:id="rId12"/>
    <p:sldId id="1044" r:id="rId13"/>
    <p:sldId id="1045" r:id="rId14"/>
    <p:sldId id="1046" r:id="rId15"/>
    <p:sldId id="1047" r:id="rId16"/>
    <p:sldId id="1048" r:id="rId17"/>
    <p:sldId id="1049" r:id="rId18"/>
    <p:sldId id="1050" r:id="rId19"/>
    <p:sldId id="1051" r:id="rId20"/>
    <p:sldId id="1052" r:id="rId21"/>
    <p:sldId id="1053" r:id="rId22"/>
    <p:sldId id="1054" r:id="rId23"/>
    <p:sldId id="1055" r:id="rId24"/>
    <p:sldId id="1056" r:id="rId25"/>
    <p:sldId id="1057" r:id="rId26"/>
    <p:sldId id="1058" r:id="rId27"/>
    <p:sldId id="1059" r:id="rId28"/>
    <p:sldId id="1060" r:id="rId29"/>
    <p:sldId id="1061" r:id="rId30"/>
    <p:sldId id="1062" r:id="rId31"/>
    <p:sldId id="1063" r:id="rId32"/>
    <p:sldId id="1064" r:id="rId33"/>
    <p:sldId id="1065" r:id="rId34"/>
    <p:sldId id="1066" r:id="rId35"/>
    <p:sldId id="1067" r:id="rId36"/>
    <p:sldId id="1068" r:id="rId37"/>
    <p:sldId id="1069" r:id="rId38"/>
    <p:sldId id="1070" r:id="rId39"/>
    <p:sldId id="1071" r:id="rId40"/>
    <p:sldId id="1072" r:id="rId41"/>
    <p:sldId id="1073" r:id="rId42"/>
    <p:sldId id="1074" r:id="rId43"/>
    <p:sldId id="1075" r:id="rId44"/>
    <p:sldId id="1076" r:id="rId45"/>
    <p:sldId id="1077" r:id="rId46"/>
    <p:sldId id="1078" r:id="rId47"/>
    <p:sldId id="1079" r:id="rId48"/>
    <p:sldId id="1080" r:id="rId49"/>
    <p:sldId id="1081" r:id="rId50"/>
    <p:sldId id="1082" r:id="rId51"/>
    <p:sldId id="1083" r:id="rId52"/>
    <p:sldId id="1084" r:id="rId53"/>
    <p:sldId id="1085" r:id="rId54"/>
    <p:sldId id="1086" r:id="rId55"/>
    <p:sldId id="1087" r:id="rId56"/>
    <p:sldId id="1088" r:id="rId57"/>
    <p:sldId id="1089" r:id="rId58"/>
    <p:sldId id="1090" r:id="rId59"/>
    <p:sldId id="1091" r:id="rId60"/>
    <p:sldId id="1092" r:id="rId61"/>
    <p:sldId id="1093" r:id="rId62"/>
    <p:sldId id="1094" r:id="rId63"/>
    <p:sldId id="1095" r:id="rId64"/>
    <p:sldId id="1096" r:id="rId65"/>
    <p:sldId id="1097" r:id="rId66"/>
    <p:sldId id="1098" r:id="rId67"/>
    <p:sldId id="1099" r:id="rId68"/>
    <p:sldId id="1100" r:id="rId69"/>
    <p:sldId id="1101" r:id="rId70"/>
    <p:sldId id="1102" r:id="rId71"/>
    <p:sldId id="1103" r:id="rId72"/>
    <p:sldId id="1104" r:id="rId73"/>
    <p:sldId id="1105" r:id="rId74"/>
    <p:sldId id="1106" r:id="rId75"/>
    <p:sldId id="1107" r:id="rId76"/>
    <p:sldId id="1108" r:id="rId77"/>
    <p:sldId id="1109" r:id="rId78"/>
    <p:sldId id="1110" r:id="rId79"/>
    <p:sldId id="1125" r:id="rId80"/>
    <p:sldId id="1111" r:id="rId81"/>
    <p:sldId id="1112" r:id="rId82"/>
    <p:sldId id="1113" r:id="rId83"/>
    <p:sldId id="1114" r:id="rId84"/>
    <p:sldId id="1115" r:id="rId85"/>
    <p:sldId id="1116" r:id="rId86"/>
    <p:sldId id="1117" r:id="rId87"/>
    <p:sldId id="1118" r:id="rId88"/>
    <p:sldId id="1119" r:id="rId89"/>
    <p:sldId id="1120" r:id="rId90"/>
    <p:sldId id="1121" r:id="rId91"/>
    <p:sldId id="1122" r:id="rId92"/>
    <p:sldId id="1123" r:id="rId93"/>
    <p:sldId id="1124" r:id="rId94"/>
  </p:sldIdLst>
  <p:sldSz cx="9144000" cy="5143500" type="screen16x9"/>
  <p:notesSz cx="6858000" cy="9144000"/>
  <p:embeddedFontLst>
    <p:embeddedFont>
      <p:font typeface="dotum" panose="020B0600000101010101" pitchFamily="50" charset="-127"/>
      <p:regular r:id="rId96"/>
    </p:embeddedFont>
    <p:embeddedFont>
      <p:font typeface="Cambria Math" panose="02040503050406030204" pitchFamily="18" charset="0"/>
      <p:regular r:id="rId97"/>
    </p:embeddedFont>
    <p:embeddedFont>
      <p:font typeface="Lora" panose="020B0600000101010101" charset="0"/>
      <p:regular r:id="rId98"/>
      <p:bold r:id="rId99"/>
      <p:italic r:id="rId100"/>
      <p:boldItalic r:id="rId101"/>
    </p:embeddedFont>
    <p:embeddedFont>
      <p:font typeface="Century Gothic" panose="020B0502020202020204" pitchFamily="34" charset="0"/>
      <p:regular r:id="rId102"/>
      <p:bold r:id="rId103"/>
      <p:italic r:id="rId104"/>
      <p:boldItalic r:id="rId105"/>
    </p:embeddedFont>
    <p:embeddedFont>
      <p:font typeface="Roboto Condensed"/>
      <p:regular r:id="rId106"/>
      <p:bold r:id="rId107"/>
      <p:italic r:id="rId108"/>
      <p:boldItalic r:id="rId109"/>
    </p:embeddedFont>
    <p:embeddedFont>
      <p:font typeface="Verdana" panose="020B0604030504040204" pitchFamily="34" charset="0"/>
      <p:regular r:id="rId110"/>
      <p:bold r:id="rId111"/>
      <p:italic r:id="rId112"/>
      <p:boldItalic r:id="rId113"/>
    </p:embeddedFont>
    <p:embeddedFont>
      <p:font typeface="Quattrocento Sans" panose="020B0600000101010101" charset="0"/>
      <p:bold r:id="rId114"/>
      <p:italic r:id="rId115"/>
      <p:boldItalic r:id="rId116"/>
    </p:embeddedFont>
    <p:embeddedFont>
      <p:font typeface="Calibri" panose="020F0502020204030204" pitchFamily="34" charset="0"/>
      <p:regular r:id="rId117"/>
      <p:bold r:id="rId118"/>
      <p:italic r:id="rId119"/>
      <p:boldItalic r:id="rId120"/>
    </p:embeddedFont>
    <p:embeddedFont>
      <p:font typeface="맑은 고딕" panose="020B0503020000020004" pitchFamily="50" charset="-127"/>
      <p:regular r:id="rId121"/>
      <p:bold r:id="rId122"/>
    </p:embeddedFont>
    <p:embeddedFont>
      <p:font typeface="Myanmar Text" panose="020B0502040204020203" pitchFamily="34" charset="0"/>
      <p:regular r:id="rId123"/>
      <p:bold r:id="rId1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995BCE-AD46-486A-A2DC-2DDAB3130599}">
  <a:tblStyle styleId="{24995BCE-AD46-486A-A2DC-2DDAB313059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68" autoAdjust="0"/>
    <p:restoredTop sz="86355" autoAdjust="0"/>
  </p:normalViewPr>
  <p:slideViewPr>
    <p:cSldViewPr snapToGrid="0">
      <p:cViewPr varScale="1">
        <p:scale>
          <a:sx n="100" d="100"/>
          <a:sy n="100" d="100"/>
        </p:scale>
        <p:origin x="1003" y="67"/>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22.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7.fntdata"/><Relationship Id="rId16" Type="http://schemas.openxmlformats.org/officeDocument/2006/relationships/slide" Target="slides/slide15.xml"/><Relationship Id="rId107" Type="http://schemas.openxmlformats.org/officeDocument/2006/relationships/font" Target="fonts/font12.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7.fntdata"/><Relationship Id="rId123" Type="http://schemas.openxmlformats.org/officeDocument/2006/relationships/font" Target="fonts/font28.fntdata"/><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5.fntdata"/><Relationship Id="rId105" Type="http://schemas.openxmlformats.org/officeDocument/2006/relationships/font" Target="fonts/font10.fntdata"/><Relationship Id="rId113" Type="http://schemas.openxmlformats.org/officeDocument/2006/relationships/font" Target="fonts/font18.fntdata"/><Relationship Id="rId118" Type="http://schemas.openxmlformats.org/officeDocument/2006/relationships/font" Target="fonts/font23.fntdata"/><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font" Target="fonts/font3.fntdata"/><Relationship Id="rId121" Type="http://schemas.openxmlformats.org/officeDocument/2006/relationships/font" Target="fonts/font2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8.fntdata"/><Relationship Id="rId108" Type="http://schemas.openxmlformats.org/officeDocument/2006/relationships/font" Target="fonts/font13.fntdata"/><Relationship Id="rId116" Type="http://schemas.openxmlformats.org/officeDocument/2006/relationships/font" Target="fonts/font21.fntdata"/><Relationship Id="rId124" Type="http://schemas.openxmlformats.org/officeDocument/2006/relationships/font" Target="fonts/font2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1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1.fntdata"/><Relationship Id="rId114" Type="http://schemas.openxmlformats.org/officeDocument/2006/relationships/font" Target="fonts/font19.fntdata"/><Relationship Id="rId119" Type="http://schemas.openxmlformats.org/officeDocument/2006/relationships/font" Target="fonts/font24.fntdata"/><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font" Target="fonts/font6.fntdata"/><Relationship Id="rId122"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font" Target="fonts/font9.fntdata"/><Relationship Id="rId120" Type="http://schemas.openxmlformats.org/officeDocument/2006/relationships/font" Target="fonts/font25.fntdata"/><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5.fntdata"/><Relationship Id="rId115"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slide" Target="slides/slide8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DC4768-FA60-44DB-A3D5-63F939C63979}" type="doc">
      <dgm:prSet loTypeId="urn:diagrams.loki3.com/BracketList" loCatId="list" qsTypeId="urn:microsoft.com/office/officeart/2005/8/quickstyle/simple1" qsCatId="simple" csTypeId="urn:microsoft.com/office/officeart/2005/8/colors/colorful1" csCatId="colorful" phldr="1"/>
      <dgm:spPr/>
      <dgm:t>
        <a:bodyPr/>
        <a:lstStyle/>
        <a:p>
          <a:endParaRPr lang="en-US"/>
        </a:p>
      </dgm:t>
    </dgm:pt>
    <dgm:pt modelId="{70D74ED1-1EC1-4EA8-8DF8-1BEE6EBBA519}">
      <dgm:prSet/>
      <dgm:spPr/>
      <dgm:t>
        <a:bodyPr/>
        <a:lstStyle/>
        <a:p>
          <a:pPr rtl="0"/>
          <a:r>
            <a:rPr lang="en-US" b="0" i="0" smtClean="0"/>
            <a:t>Linear</a:t>
          </a:r>
          <a:endParaRPr lang="en-US"/>
        </a:p>
      </dgm:t>
    </dgm:pt>
    <dgm:pt modelId="{E7F52593-064C-4F73-AEFF-835B0F44C5E6}" type="parTrans" cxnId="{82C88932-EAB4-49B3-94F3-8C9FC0A17589}">
      <dgm:prSet/>
      <dgm:spPr/>
      <dgm:t>
        <a:bodyPr/>
        <a:lstStyle/>
        <a:p>
          <a:endParaRPr lang="en-US"/>
        </a:p>
      </dgm:t>
    </dgm:pt>
    <dgm:pt modelId="{2F4E6B2D-B959-4485-851E-1E9F3727BE3B}" type="sibTrans" cxnId="{82C88932-EAB4-49B3-94F3-8C9FC0A17589}">
      <dgm:prSet/>
      <dgm:spPr/>
      <dgm:t>
        <a:bodyPr/>
        <a:lstStyle/>
        <a:p>
          <a:endParaRPr lang="en-US"/>
        </a:p>
      </dgm:t>
    </dgm:pt>
    <dgm:pt modelId="{462981E5-7F21-4794-8C92-7F2AB4048E8D}">
      <dgm:prSet/>
      <dgm:spPr/>
      <dgm:t>
        <a:bodyPr/>
        <a:lstStyle/>
        <a:p>
          <a:pPr rtl="0"/>
          <a:r>
            <a:rPr lang="en-US" b="0" i="0" smtClean="0"/>
            <a:t>LDA</a:t>
          </a:r>
          <a:endParaRPr lang="en-US"/>
        </a:p>
      </dgm:t>
    </dgm:pt>
    <dgm:pt modelId="{A7E8613C-95D1-478F-B3DA-27D40396B485}" type="parTrans" cxnId="{1C26CD87-165A-48CE-A67D-2377931C57F5}">
      <dgm:prSet/>
      <dgm:spPr/>
      <dgm:t>
        <a:bodyPr/>
        <a:lstStyle/>
        <a:p>
          <a:endParaRPr lang="en-US"/>
        </a:p>
      </dgm:t>
    </dgm:pt>
    <dgm:pt modelId="{DFB4B705-30A7-435B-A50F-D9B5A431D60C}" type="sibTrans" cxnId="{1C26CD87-165A-48CE-A67D-2377931C57F5}">
      <dgm:prSet/>
      <dgm:spPr/>
      <dgm:t>
        <a:bodyPr/>
        <a:lstStyle/>
        <a:p>
          <a:endParaRPr lang="en-US"/>
        </a:p>
      </dgm:t>
    </dgm:pt>
    <dgm:pt modelId="{17A1A183-EF1F-4477-9CEA-C8A049250812}">
      <dgm:prSet/>
      <dgm:spPr/>
      <dgm:t>
        <a:bodyPr/>
        <a:lstStyle/>
        <a:p>
          <a:pPr rtl="0"/>
          <a:r>
            <a:rPr lang="en-US" b="0" i="0" smtClean="0"/>
            <a:t>Nonlinear</a:t>
          </a:r>
          <a:endParaRPr lang="en-US"/>
        </a:p>
      </dgm:t>
    </dgm:pt>
    <dgm:pt modelId="{03E31114-ED5A-4F1E-9A1D-A0D3BC266E8A}" type="parTrans" cxnId="{F334CA96-6497-4FF8-A3CA-0BF3701A720D}">
      <dgm:prSet/>
      <dgm:spPr/>
      <dgm:t>
        <a:bodyPr/>
        <a:lstStyle/>
        <a:p>
          <a:endParaRPr lang="en-US"/>
        </a:p>
      </dgm:t>
    </dgm:pt>
    <dgm:pt modelId="{E98B5865-1DF7-4F89-8474-0CA6886D8CA0}" type="sibTrans" cxnId="{F334CA96-6497-4FF8-A3CA-0BF3701A720D}">
      <dgm:prSet/>
      <dgm:spPr/>
      <dgm:t>
        <a:bodyPr/>
        <a:lstStyle/>
        <a:p>
          <a:endParaRPr lang="en-US"/>
        </a:p>
      </dgm:t>
    </dgm:pt>
    <dgm:pt modelId="{FB4F9447-A309-4616-B67D-C430ED7A303A}">
      <dgm:prSet/>
      <dgm:spPr/>
      <dgm:t>
        <a:bodyPr/>
        <a:lstStyle/>
        <a:p>
          <a:pPr rtl="0"/>
          <a:r>
            <a:rPr lang="en-US" b="0" i="0" dirty="0" smtClean="0"/>
            <a:t>CART, </a:t>
          </a:r>
          <a:r>
            <a:rPr lang="en-US" b="0" i="0" dirty="0" err="1" smtClean="0"/>
            <a:t>kNN</a:t>
          </a:r>
          <a:endParaRPr lang="en-US" dirty="0"/>
        </a:p>
      </dgm:t>
    </dgm:pt>
    <dgm:pt modelId="{5CE470E0-A305-43AA-AAC5-B6C14C91AFD8}" type="parTrans" cxnId="{2BAFF2AB-2DE2-425F-B85E-A5360099DA66}">
      <dgm:prSet/>
      <dgm:spPr/>
      <dgm:t>
        <a:bodyPr/>
        <a:lstStyle/>
        <a:p>
          <a:endParaRPr lang="en-US"/>
        </a:p>
      </dgm:t>
    </dgm:pt>
    <dgm:pt modelId="{B0BDC3B6-A51D-4DC7-8B77-489A94E9ADC6}" type="sibTrans" cxnId="{2BAFF2AB-2DE2-425F-B85E-A5360099DA66}">
      <dgm:prSet/>
      <dgm:spPr/>
      <dgm:t>
        <a:bodyPr/>
        <a:lstStyle/>
        <a:p>
          <a:endParaRPr lang="en-US"/>
        </a:p>
      </dgm:t>
    </dgm:pt>
    <dgm:pt modelId="{DE435238-4757-4A83-AE3F-1C4A5A423A1A}">
      <dgm:prSet/>
      <dgm:spPr/>
      <dgm:t>
        <a:bodyPr/>
        <a:lstStyle/>
        <a:p>
          <a:pPr rtl="0"/>
          <a:r>
            <a:rPr lang="en-US" b="0" i="0" smtClean="0"/>
            <a:t>Complex nonlinear</a:t>
          </a:r>
          <a:endParaRPr lang="en-US"/>
        </a:p>
      </dgm:t>
    </dgm:pt>
    <dgm:pt modelId="{823323F6-9321-4BB0-82AD-551DD85B4D7A}" type="parTrans" cxnId="{132A197B-51A2-4639-8515-66EE530DB667}">
      <dgm:prSet/>
      <dgm:spPr/>
      <dgm:t>
        <a:bodyPr/>
        <a:lstStyle/>
        <a:p>
          <a:endParaRPr lang="en-US"/>
        </a:p>
      </dgm:t>
    </dgm:pt>
    <dgm:pt modelId="{27B871D3-B9EF-47B4-8CD6-202AB089A881}" type="sibTrans" cxnId="{132A197B-51A2-4639-8515-66EE530DB667}">
      <dgm:prSet/>
      <dgm:spPr/>
      <dgm:t>
        <a:bodyPr/>
        <a:lstStyle/>
        <a:p>
          <a:endParaRPr lang="en-US"/>
        </a:p>
      </dgm:t>
    </dgm:pt>
    <dgm:pt modelId="{8E3F7C56-EE22-4D5E-99F9-12777386C3AB}">
      <dgm:prSet/>
      <dgm:spPr/>
      <dgm:t>
        <a:bodyPr/>
        <a:lstStyle/>
        <a:p>
          <a:pPr rtl="0"/>
          <a:r>
            <a:rPr lang="en-US" b="0" i="0" smtClean="0"/>
            <a:t>SVM, RF</a:t>
          </a:r>
          <a:endParaRPr lang="en-US"/>
        </a:p>
      </dgm:t>
    </dgm:pt>
    <dgm:pt modelId="{BEA5491B-759B-4F5F-A85A-E3F21DE170BB}" type="parTrans" cxnId="{7871F887-2275-49CD-BCBB-47ED149C1F0E}">
      <dgm:prSet/>
      <dgm:spPr/>
      <dgm:t>
        <a:bodyPr/>
        <a:lstStyle/>
        <a:p>
          <a:endParaRPr lang="en-US"/>
        </a:p>
      </dgm:t>
    </dgm:pt>
    <dgm:pt modelId="{F8048F23-7328-468C-BEAB-A6E818F53651}" type="sibTrans" cxnId="{7871F887-2275-49CD-BCBB-47ED149C1F0E}">
      <dgm:prSet/>
      <dgm:spPr/>
      <dgm:t>
        <a:bodyPr/>
        <a:lstStyle/>
        <a:p>
          <a:endParaRPr lang="en-US"/>
        </a:p>
      </dgm:t>
    </dgm:pt>
    <dgm:pt modelId="{39212B23-56EA-4D7C-9AAF-A04D7EFC730B}" type="pres">
      <dgm:prSet presAssocID="{03DC4768-FA60-44DB-A3D5-63F939C63979}" presName="Name0" presStyleCnt="0">
        <dgm:presLayoutVars>
          <dgm:dir/>
          <dgm:animLvl val="lvl"/>
          <dgm:resizeHandles val="exact"/>
        </dgm:presLayoutVars>
      </dgm:prSet>
      <dgm:spPr/>
      <dgm:t>
        <a:bodyPr/>
        <a:lstStyle/>
        <a:p>
          <a:endParaRPr lang="en-US"/>
        </a:p>
      </dgm:t>
    </dgm:pt>
    <dgm:pt modelId="{55460F36-67E6-4C0F-B2B8-A865181BDBA6}" type="pres">
      <dgm:prSet presAssocID="{70D74ED1-1EC1-4EA8-8DF8-1BEE6EBBA519}" presName="linNode" presStyleCnt="0"/>
      <dgm:spPr/>
      <dgm:t>
        <a:bodyPr/>
        <a:lstStyle/>
        <a:p>
          <a:endParaRPr lang="en-US"/>
        </a:p>
      </dgm:t>
    </dgm:pt>
    <dgm:pt modelId="{84037C97-CEE2-4160-9A85-CB419FF25EF9}" type="pres">
      <dgm:prSet presAssocID="{70D74ED1-1EC1-4EA8-8DF8-1BEE6EBBA519}" presName="parTx" presStyleLbl="revTx" presStyleIdx="0" presStyleCnt="3">
        <dgm:presLayoutVars>
          <dgm:chMax val="1"/>
          <dgm:bulletEnabled val="1"/>
        </dgm:presLayoutVars>
      </dgm:prSet>
      <dgm:spPr/>
      <dgm:t>
        <a:bodyPr/>
        <a:lstStyle/>
        <a:p>
          <a:endParaRPr lang="en-US"/>
        </a:p>
      </dgm:t>
    </dgm:pt>
    <dgm:pt modelId="{326ED34F-B13C-40CF-827E-BA3A7D0B2CBB}" type="pres">
      <dgm:prSet presAssocID="{70D74ED1-1EC1-4EA8-8DF8-1BEE6EBBA519}" presName="bracket" presStyleLbl="parChTrans1D1" presStyleIdx="0" presStyleCnt="3"/>
      <dgm:spPr/>
      <dgm:t>
        <a:bodyPr/>
        <a:lstStyle/>
        <a:p>
          <a:endParaRPr lang="en-US"/>
        </a:p>
      </dgm:t>
    </dgm:pt>
    <dgm:pt modelId="{33DF5270-2279-4F09-B338-F176FB88A215}" type="pres">
      <dgm:prSet presAssocID="{70D74ED1-1EC1-4EA8-8DF8-1BEE6EBBA519}" presName="spH" presStyleCnt="0"/>
      <dgm:spPr/>
      <dgm:t>
        <a:bodyPr/>
        <a:lstStyle/>
        <a:p>
          <a:endParaRPr lang="en-US"/>
        </a:p>
      </dgm:t>
    </dgm:pt>
    <dgm:pt modelId="{491A9F7B-9298-4237-AF25-BA14FE979514}" type="pres">
      <dgm:prSet presAssocID="{70D74ED1-1EC1-4EA8-8DF8-1BEE6EBBA519}" presName="desTx" presStyleLbl="node1" presStyleIdx="0" presStyleCnt="3">
        <dgm:presLayoutVars>
          <dgm:bulletEnabled val="1"/>
        </dgm:presLayoutVars>
      </dgm:prSet>
      <dgm:spPr/>
      <dgm:t>
        <a:bodyPr/>
        <a:lstStyle/>
        <a:p>
          <a:endParaRPr lang="en-US"/>
        </a:p>
      </dgm:t>
    </dgm:pt>
    <dgm:pt modelId="{F860BA2B-AD20-4AF4-BE18-DB654949A4A8}" type="pres">
      <dgm:prSet presAssocID="{2F4E6B2D-B959-4485-851E-1E9F3727BE3B}" presName="spV" presStyleCnt="0"/>
      <dgm:spPr/>
      <dgm:t>
        <a:bodyPr/>
        <a:lstStyle/>
        <a:p>
          <a:endParaRPr lang="en-US"/>
        </a:p>
      </dgm:t>
    </dgm:pt>
    <dgm:pt modelId="{2C8D80F3-238C-472D-BC2D-6FB73BF53A49}" type="pres">
      <dgm:prSet presAssocID="{17A1A183-EF1F-4477-9CEA-C8A049250812}" presName="linNode" presStyleCnt="0"/>
      <dgm:spPr/>
      <dgm:t>
        <a:bodyPr/>
        <a:lstStyle/>
        <a:p>
          <a:endParaRPr lang="en-US"/>
        </a:p>
      </dgm:t>
    </dgm:pt>
    <dgm:pt modelId="{275F36C8-2B15-476A-9F2F-945B6B9CD907}" type="pres">
      <dgm:prSet presAssocID="{17A1A183-EF1F-4477-9CEA-C8A049250812}" presName="parTx" presStyleLbl="revTx" presStyleIdx="1" presStyleCnt="3">
        <dgm:presLayoutVars>
          <dgm:chMax val="1"/>
          <dgm:bulletEnabled val="1"/>
        </dgm:presLayoutVars>
      </dgm:prSet>
      <dgm:spPr/>
      <dgm:t>
        <a:bodyPr/>
        <a:lstStyle/>
        <a:p>
          <a:endParaRPr lang="en-US"/>
        </a:p>
      </dgm:t>
    </dgm:pt>
    <dgm:pt modelId="{A025AE5A-F5DA-42C8-A481-40C0A15EC9C3}" type="pres">
      <dgm:prSet presAssocID="{17A1A183-EF1F-4477-9CEA-C8A049250812}" presName="bracket" presStyleLbl="parChTrans1D1" presStyleIdx="1" presStyleCnt="3"/>
      <dgm:spPr/>
      <dgm:t>
        <a:bodyPr/>
        <a:lstStyle/>
        <a:p>
          <a:endParaRPr lang="en-US"/>
        </a:p>
      </dgm:t>
    </dgm:pt>
    <dgm:pt modelId="{0A577211-8F58-4556-A0A7-ED402E401737}" type="pres">
      <dgm:prSet presAssocID="{17A1A183-EF1F-4477-9CEA-C8A049250812}" presName="spH" presStyleCnt="0"/>
      <dgm:spPr/>
      <dgm:t>
        <a:bodyPr/>
        <a:lstStyle/>
        <a:p>
          <a:endParaRPr lang="en-US"/>
        </a:p>
      </dgm:t>
    </dgm:pt>
    <dgm:pt modelId="{DD85B2FF-9FD7-4FAE-939C-8B43A5172C3E}" type="pres">
      <dgm:prSet presAssocID="{17A1A183-EF1F-4477-9CEA-C8A049250812}" presName="desTx" presStyleLbl="node1" presStyleIdx="1" presStyleCnt="3">
        <dgm:presLayoutVars>
          <dgm:bulletEnabled val="1"/>
        </dgm:presLayoutVars>
      </dgm:prSet>
      <dgm:spPr/>
      <dgm:t>
        <a:bodyPr/>
        <a:lstStyle/>
        <a:p>
          <a:endParaRPr lang="en-US"/>
        </a:p>
      </dgm:t>
    </dgm:pt>
    <dgm:pt modelId="{F2CC2C9B-8921-4EC5-856C-64C6E873D07E}" type="pres">
      <dgm:prSet presAssocID="{E98B5865-1DF7-4F89-8474-0CA6886D8CA0}" presName="spV" presStyleCnt="0"/>
      <dgm:spPr/>
      <dgm:t>
        <a:bodyPr/>
        <a:lstStyle/>
        <a:p>
          <a:endParaRPr lang="en-US"/>
        </a:p>
      </dgm:t>
    </dgm:pt>
    <dgm:pt modelId="{170D7472-8AB5-4271-A4F0-AE6EA5A1A700}" type="pres">
      <dgm:prSet presAssocID="{DE435238-4757-4A83-AE3F-1C4A5A423A1A}" presName="linNode" presStyleCnt="0"/>
      <dgm:spPr/>
      <dgm:t>
        <a:bodyPr/>
        <a:lstStyle/>
        <a:p>
          <a:endParaRPr lang="en-US"/>
        </a:p>
      </dgm:t>
    </dgm:pt>
    <dgm:pt modelId="{D4ECC4A6-5799-4957-AE4B-0290D7009926}" type="pres">
      <dgm:prSet presAssocID="{DE435238-4757-4A83-AE3F-1C4A5A423A1A}" presName="parTx" presStyleLbl="revTx" presStyleIdx="2" presStyleCnt="3">
        <dgm:presLayoutVars>
          <dgm:chMax val="1"/>
          <dgm:bulletEnabled val="1"/>
        </dgm:presLayoutVars>
      </dgm:prSet>
      <dgm:spPr/>
      <dgm:t>
        <a:bodyPr/>
        <a:lstStyle/>
        <a:p>
          <a:endParaRPr lang="en-US"/>
        </a:p>
      </dgm:t>
    </dgm:pt>
    <dgm:pt modelId="{445D6332-1BB4-4762-857A-99B801026C79}" type="pres">
      <dgm:prSet presAssocID="{DE435238-4757-4A83-AE3F-1C4A5A423A1A}" presName="bracket" presStyleLbl="parChTrans1D1" presStyleIdx="2" presStyleCnt="3"/>
      <dgm:spPr/>
      <dgm:t>
        <a:bodyPr/>
        <a:lstStyle/>
        <a:p>
          <a:endParaRPr lang="en-US"/>
        </a:p>
      </dgm:t>
    </dgm:pt>
    <dgm:pt modelId="{B737EB7D-2FCD-4AE8-9689-D1F5365E29C2}" type="pres">
      <dgm:prSet presAssocID="{DE435238-4757-4A83-AE3F-1C4A5A423A1A}" presName="spH" presStyleCnt="0"/>
      <dgm:spPr/>
      <dgm:t>
        <a:bodyPr/>
        <a:lstStyle/>
        <a:p>
          <a:endParaRPr lang="en-US"/>
        </a:p>
      </dgm:t>
    </dgm:pt>
    <dgm:pt modelId="{124D43C3-1262-4BC2-B14A-DC13955E3E64}" type="pres">
      <dgm:prSet presAssocID="{DE435238-4757-4A83-AE3F-1C4A5A423A1A}" presName="desTx" presStyleLbl="node1" presStyleIdx="2" presStyleCnt="3">
        <dgm:presLayoutVars>
          <dgm:bulletEnabled val="1"/>
        </dgm:presLayoutVars>
      </dgm:prSet>
      <dgm:spPr/>
      <dgm:t>
        <a:bodyPr/>
        <a:lstStyle/>
        <a:p>
          <a:endParaRPr lang="en-US"/>
        </a:p>
      </dgm:t>
    </dgm:pt>
  </dgm:ptLst>
  <dgm:cxnLst>
    <dgm:cxn modelId="{2BAFF2AB-2DE2-425F-B85E-A5360099DA66}" srcId="{17A1A183-EF1F-4477-9CEA-C8A049250812}" destId="{FB4F9447-A309-4616-B67D-C430ED7A303A}" srcOrd="0" destOrd="0" parTransId="{5CE470E0-A305-43AA-AAC5-B6C14C91AFD8}" sibTransId="{B0BDC3B6-A51D-4DC7-8B77-489A94E9ADC6}"/>
    <dgm:cxn modelId="{132A197B-51A2-4639-8515-66EE530DB667}" srcId="{03DC4768-FA60-44DB-A3D5-63F939C63979}" destId="{DE435238-4757-4A83-AE3F-1C4A5A423A1A}" srcOrd="2" destOrd="0" parTransId="{823323F6-9321-4BB0-82AD-551DD85B4D7A}" sibTransId="{27B871D3-B9EF-47B4-8CD6-202AB089A881}"/>
    <dgm:cxn modelId="{82C88932-EAB4-49B3-94F3-8C9FC0A17589}" srcId="{03DC4768-FA60-44DB-A3D5-63F939C63979}" destId="{70D74ED1-1EC1-4EA8-8DF8-1BEE6EBBA519}" srcOrd="0" destOrd="0" parTransId="{E7F52593-064C-4F73-AEFF-835B0F44C5E6}" sibTransId="{2F4E6B2D-B959-4485-851E-1E9F3727BE3B}"/>
    <dgm:cxn modelId="{E523DE52-C1D0-48EC-BDB0-CA60FF44CBE9}" type="presOf" srcId="{FB4F9447-A309-4616-B67D-C430ED7A303A}" destId="{DD85B2FF-9FD7-4FAE-939C-8B43A5172C3E}" srcOrd="0" destOrd="0" presId="urn:diagrams.loki3.com/BracketList"/>
    <dgm:cxn modelId="{BFFDC5F9-9ADE-4CB4-82B3-8C057104C04B}" type="presOf" srcId="{DE435238-4757-4A83-AE3F-1C4A5A423A1A}" destId="{D4ECC4A6-5799-4957-AE4B-0290D7009926}" srcOrd="0" destOrd="0" presId="urn:diagrams.loki3.com/BracketList"/>
    <dgm:cxn modelId="{F334CA96-6497-4FF8-A3CA-0BF3701A720D}" srcId="{03DC4768-FA60-44DB-A3D5-63F939C63979}" destId="{17A1A183-EF1F-4477-9CEA-C8A049250812}" srcOrd="1" destOrd="0" parTransId="{03E31114-ED5A-4F1E-9A1D-A0D3BC266E8A}" sibTransId="{E98B5865-1DF7-4F89-8474-0CA6886D8CA0}"/>
    <dgm:cxn modelId="{6BE6A803-4DA7-4843-BA8B-03300CB3050B}" type="presOf" srcId="{17A1A183-EF1F-4477-9CEA-C8A049250812}" destId="{275F36C8-2B15-476A-9F2F-945B6B9CD907}" srcOrd="0" destOrd="0" presId="urn:diagrams.loki3.com/BracketList"/>
    <dgm:cxn modelId="{9A90E547-8F13-47A3-B3DA-5E8910942ADD}" type="presOf" srcId="{462981E5-7F21-4794-8C92-7F2AB4048E8D}" destId="{491A9F7B-9298-4237-AF25-BA14FE979514}" srcOrd="0" destOrd="0" presId="urn:diagrams.loki3.com/BracketList"/>
    <dgm:cxn modelId="{1F4139DD-9AD4-4E9A-B782-056086817A49}" type="presOf" srcId="{03DC4768-FA60-44DB-A3D5-63F939C63979}" destId="{39212B23-56EA-4D7C-9AAF-A04D7EFC730B}" srcOrd="0" destOrd="0" presId="urn:diagrams.loki3.com/BracketList"/>
    <dgm:cxn modelId="{7871F887-2275-49CD-BCBB-47ED149C1F0E}" srcId="{DE435238-4757-4A83-AE3F-1C4A5A423A1A}" destId="{8E3F7C56-EE22-4D5E-99F9-12777386C3AB}" srcOrd="0" destOrd="0" parTransId="{BEA5491B-759B-4F5F-A85A-E3F21DE170BB}" sibTransId="{F8048F23-7328-468C-BEAB-A6E818F53651}"/>
    <dgm:cxn modelId="{3E23300E-AAEE-4F40-99C1-B6400ACDCA0D}" type="presOf" srcId="{70D74ED1-1EC1-4EA8-8DF8-1BEE6EBBA519}" destId="{84037C97-CEE2-4160-9A85-CB419FF25EF9}" srcOrd="0" destOrd="0" presId="urn:diagrams.loki3.com/BracketList"/>
    <dgm:cxn modelId="{1C26CD87-165A-48CE-A67D-2377931C57F5}" srcId="{70D74ED1-1EC1-4EA8-8DF8-1BEE6EBBA519}" destId="{462981E5-7F21-4794-8C92-7F2AB4048E8D}" srcOrd="0" destOrd="0" parTransId="{A7E8613C-95D1-478F-B3DA-27D40396B485}" sibTransId="{DFB4B705-30A7-435B-A50F-D9B5A431D60C}"/>
    <dgm:cxn modelId="{89466067-8130-473E-A08B-6ED9A6157993}" type="presOf" srcId="{8E3F7C56-EE22-4D5E-99F9-12777386C3AB}" destId="{124D43C3-1262-4BC2-B14A-DC13955E3E64}" srcOrd="0" destOrd="0" presId="urn:diagrams.loki3.com/BracketList"/>
    <dgm:cxn modelId="{C5894147-AEE3-4800-A420-8369C977BA35}" type="presParOf" srcId="{39212B23-56EA-4D7C-9AAF-A04D7EFC730B}" destId="{55460F36-67E6-4C0F-B2B8-A865181BDBA6}" srcOrd="0" destOrd="0" presId="urn:diagrams.loki3.com/BracketList"/>
    <dgm:cxn modelId="{A7885693-705C-464D-8697-EC3EBFF72658}" type="presParOf" srcId="{55460F36-67E6-4C0F-B2B8-A865181BDBA6}" destId="{84037C97-CEE2-4160-9A85-CB419FF25EF9}" srcOrd="0" destOrd="0" presId="urn:diagrams.loki3.com/BracketList"/>
    <dgm:cxn modelId="{518C78D7-AE0E-4843-A2A6-F2D2D522E1E9}" type="presParOf" srcId="{55460F36-67E6-4C0F-B2B8-A865181BDBA6}" destId="{326ED34F-B13C-40CF-827E-BA3A7D0B2CBB}" srcOrd="1" destOrd="0" presId="urn:diagrams.loki3.com/BracketList"/>
    <dgm:cxn modelId="{6FA95F53-F483-4364-B36C-F908BCEA6D39}" type="presParOf" srcId="{55460F36-67E6-4C0F-B2B8-A865181BDBA6}" destId="{33DF5270-2279-4F09-B338-F176FB88A215}" srcOrd="2" destOrd="0" presId="urn:diagrams.loki3.com/BracketList"/>
    <dgm:cxn modelId="{671FB383-70F0-417C-A322-9CA4AB18FA75}" type="presParOf" srcId="{55460F36-67E6-4C0F-B2B8-A865181BDBA6}" destId="{491A9F7B-9298-4237-AF25-BA14FE979514}" srcOrd="3" destOrd="0" presId="urn:diagrams.loki3.com/BracketList"/>
    <dgm:cxn modelId="{5952B835-1B8F-40F6-AA66-8307E6D4A54C}" type="presParOf" srcId="{39212B23-56EA-4D7C-9AAF-A04D7EFC730B}" destId="{F860BA2B-AD20-4AF4-BE18-DB654949A4A8}" srcOrd="1" destOrd="0" presId="urn:diagrams.loki3.com/BracketList"/>
    <dgm:cxn modelId="{42E669FE-D682-4DF1-B028-149FA8B880FF}" type="presParOf" srcId="{39212B23-56EA-4D7C-9AAF-A04D7EFC730B}" destId="{2C8D80F3-238C-472D-BC2D-6FB73BF53A49}" srcOrd="2" destOrd="0" presId="urn:diagrams.loki3.com/BracketList"/>
    <dgm:cxn modelId="{EF66EADA-AF22-44B6-9D06-304CEB283D70}" type="presParOf" srcId="{2C8D80F3-238C-472D-BC2D-6FB73BF53A49}" destId="{275F36C8-2B15-476A-9F2F-945B6B9CD907}" srcOrd="0" destOrd="0" presId="urn:diagrams.loki3.com/BracketList"/>
    <dgm:cxn modelId="{5C8E85D7-949B-4751-8088-1E332DBB07AD}" type="presParOf" srcId="{2C8D80F3-238C-472D-BC2D-6FB73BF53A49}" destId="{A025AE5A-F5DA-42C8-A481-40C0A15EC9C3}" srcOrd="1" destOrd="0" presId="urn:diagrams.loki3.com/BracketList"/>
    <dgm:cxn modelId="{C9D0ADEF-C41E-4894-B478-1B934019F043}" type="presParOf" srcId="{2C8D80F3-238C-472D-BC2D-6FB73BF53A49}" destId="{0A577211-8F58-4556-A0A7-ED402E401737}" srcOrd="2" destOrd="0" presId="urn:diagrams.loki3.com/BracketList"/>
    <dgm:cxn modelId="{DD488A4B-B9F5-475C-B0F5-E4B3D21BFEB6}" type="presParOf" srcId="{2C8D80F3-238C-472D-BC2D-6FB73BF53A49}" destId="{DD85B2FF-9FD7-4FAE-939C-8B43A5172C3E}" srcOrd="3" destOrd="0" presId="urn:diagrams.loki3.com/BracketList"/>
    <dgm:cxn modelId="{AA4B7A6D-CCEA-4124-BD63-99EE28B1E37C}" type="presParOf" srcId="{39212B23-56EA-4D7C-9AAF-A04D7EFC730B}" destId="{F2CC2C9B-8921-4EC5-856C-64C6E873D07E}" srcOrd="3" destOrd="0" presId="urn:diagrams.loki3.com/BracketList"/>
    <dgm:cxn modelId="{9667A6CE-71C0-45AE-995B-718048CC8468}" type="presParOf" srcId="{39212B23-56EA-4D7C-9AAF-A04D7EFC730B}" destId="{170D7472-8AB5-4271-A4F0-AE6EA5A1A700}" srcOrd="4" destOrd="0" presId="urn:diagrams.loki3.com/BracketList"/>
    <dgm:cxn modelId="{26CBF68A-8C77-4A57-830F-62541D8BF8C2}" type="presParOf" srcId="{170D7472-8AB5-4271-A4F0-AE6EA5A1A700}" destId="{D4ECC4A6-5799-4957-AE4B-0290D7009926}" srcOrd="0" destOrd="0" presId="urn:diagrams.loki3.com/BracketList"/>
    <dgm:cxn modelId="{44EDE84E-C5A1-4DF7-B73E-DB8742D74E44}" type="presParOf" srcId="{170D7472-8AB5-4271-A4F0-AE6EA5A1A700}" destId="{445D6332-1BB4-4762-857A-99B801026C79}" srcOrd="1" destOrd="0" presId="urn:diagrams.loki3.com/BracketList"/>
    <dgm:cxn modelId="{AEBEF135-1CCF-4062-ABF7-98A4E950529B}" type="presParOf" srcId="{170D7472-8AB5-4271-A4F0-AE6EA5A1A700}" destId="{B737EB7D-2FCD-4AE8-9689-D1F5365E29C2}" srcOrd="2" destOrd="0" presId="urn:diagrams.loki3.com/BracketList"/>
    <dgm:cxn modelId="{227E42B2-6643-4912-968E-7D506E7DCB19}" type="presParOf" srcId="{170D7472-8AB5-4271-A4F0-AE6EA5A1A700}" destId="{124D43C3-1262-4BC2-B14A-DC13955E3E64}"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037C97-CEE2-4160-9A85-CB419FF25EF9}">
      <dsp:nvSpPr>
        <dsp:cNvPr id="0" name=""/>
        <dsp:cNvSpPr/>
      </dsp:nvSpPr>
      <dsp:spPr>
        <a:xfrm>
          <a:off x="3325" y="601419"/>
          <a:ext cx="1700931"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rtl="0">
            <a:lnSpc>
              <a:spcPct val="90000"/>
            </a:lnSpc>
            <a:spcBef>
              <a:spcPct val="0"/>
            </a:spcBef>
            <a:spcAft>
              <a:spcPct val="35000"/>
            </a:spcAft>
          </a:pPr>
          <a:r>
            <a:rPr lang="en-US" sz="2400" b="0" i="0" kern="1200" smtClean="0"/>
            <a:t>Linear</a:t>
          </a:r>
          <a:endParaRPr lang="en-US" sz="2400" kern="1200"/>
        </a:p>
      </dsp:txBody>
      <dsp:txXfrm>
        <a:off x="3325" y="601419"/>
        <a:ext cx="1700931" cy="475200"/>
      </dsp:txXfrm>
    </dsp:sp>
    <dsp:sp modelId="{326ED34F-B13C-40CF-827E-BA3A7D0B2CBB}">
      <dsp:nvSpPr>
        <dsp:cNvPr id="0" name=""/>
        <dsp:cNvSpPr/>
      </dsp:nvSpPr>
      <dsp:spPr>
        <a:xfrm>
          <a:off x="1704256" y="586568"/>
          <a:ext cx="340186" cy="504900"/>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1A9F7B-9298-4237-AF25-BA14FE979514}">
      <dsp:nvSpPr>
        <dsp:cNvPr id="0" name=""/>
        <dsp:cNvSpPr/>
      </dsp:nvSpPr>
      <dsp:spPr>
        <a:xfrm>
          <a:off x="2180517" y="586568"/>
          <a:ext cx="4626532" cy="5049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smtClean="0"/>
            <a:t>LDA</a:t>
          </a:r>
          <a:endParaRPr lang="en-US" sz="2400" kern="1200"/>
        </a:p>
      </dsp:txBody>
      <dsp:txXfrm>
        <a:off x="2180517" y="586568"/>
        <a:ext cx="4626532" cy="504900"/>
      </dsp:txXfrm>
    </dsp:sp>
    <dsp:sp modelId="{275F36C8-2B15-476A-9F2F-945B6B9CD907}">
      <dsp:nvSpPr>
        <dsp:cNvPr id="0" name=""/>
        <dsp:cNvSpPr/>
      </dsp:nvSpPr>
      <dsp:spPr>
        <a:xfrm>
          <a:off x="3325" y="1192719"/>
          <a:ext cx="1700931" cy="47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rtl="0">
            <a:lnSpc>
              <a:spcPct val="90000"/>
            </a:lnSpc>
            <a:spcBef>
              <a:spcPct val="0"/>
            </a:spcBef>
            <a:spcAft>
              <a:spcPct val="35000"/>
            </a:spcAft>
          </a:pPr>
          <a:r>
            <a:rPr lang="en-US" sz="2400" b="0" i="0" kern="1200" smtClean="0"/>
            <a:t>Nonlinear</a:t>
          </a:r>
          <a:endParaRPr lang="en-US" sz="2400" kern="1200"/>
        </a:p>
      </dsp:txBody>
      <dsp:txXfrm>
        <a:off x="3325" y="1192719"/>
        <a:ext cx="1700931" cy="475200"/>
      </dsp:txXfrm>
    </dsp:sp>
    <dsp:sp modelId="{A025AE5A-F5DA-42C8-A481-40C0A15EC9C3}">
      <dsp:nvSpPr>
        <dsp:cNvPr id="0" name=""/>
        <dsp:cNvSpPr/>
      </dsp:nvSpPr>
      <dsp:spPr>
        <a:xfrm>
          <a:off x="1704256" y="1177868"/>
          <a:ext cx="340186" cy="504900"/>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85B2FF-9FD7-4FAE-939C-8B43A5172C3E}">
      <dsp:nvSpPr>
        <dsp:cNvPr id="0" name=""/>
        <dsp:cNvSpPr/>
      </dsp:nvSpPr>
      <dsp:spPr>
        <a:xfrm>
          <a:off x="2180517" y="1177868"/>
          <a:ext cx="4626532" cy="50490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dirty="0" smtClean="0"/>
            <a:t>CART, </a:t>
          </a:r>
          <a:r>
            <a:rPr lang="en-US" sz="2400" b="0" i="0" kern="1200" dirty="0" err="1" smtClean="0"/>
            <a:t>kNN</a:t>
          </a:r>
          <a:endParaRPr lang="en-US" sz="2400" kern="1200" dirty="0"/>
        </a:p>
      </dsp:txBody>
      <dsp:txXfrm>
        <a:off x="2180517" y="1177868"/>
        <a:ext cx="4626532" cy="504900"/>
      </dsp:txXfrm>
    </dsp:sp>
    <dsp:sp modelId="{D4ECC4A6-5799-4957-AE4B-0290D7009926}">
      <dsp:nvSpPr>
        <dsp:cNvPr id="0" name=""/>
        <dsp:cNvSpPr/>
      </dsp:nvSpPr>
      <dsp:spPr>
        <a:xfrm>
          <a:off x="3325" y="1769169"/>
          <a:ext cx="1700931" cy="757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60960" rIns="170688" bIns="60960" numCol="1" spcCol="1270" anchor="ctr" anchorCtr="0">
          <a:noAutofit/>
        </a:bodyPr>
        <a:lstStyle/>
        <a:p>
          <a:pPr lvl="0" algn="r" defTabSz="1066800" rtl="0">
            <a:lnSpc>
              <a:spcPct val="90000"/>
            </a:lnSpc>
            <a:spcBef>
              <a:spcPct val="0"/>
            </a:spcBef>
            <a:spcAft>
              <a:spcPct val="35000"/>
            </a:spcAft>
          </a:pPr>
          <a:r>
            <a:rPr lang="en-US" sz="2400" b="0" i="0" kern="1200" smtClean="0"/>
            <a:t>Complex nonlinear</a:t>
          </a:r>
          <a:endParaRPr lang="en-US" sz="2400" kern="1200"/>
        </a:p>
      </dsp:txBody>
      <dsp:txXfrm>
        <a:off x="3325" y="1769169"/>
        <a:ext cx="1700931" cy="757350"/>
      </dsp:txXfrm>
    </dsp:sp>
    <dsp:sp modelId="{445D6332-1BB4-4762-857A-99B801026C79}">
      <dsp:nvSpPr>
        <dsp:cNvPr id="0" name=""/>
        <dsp:cNvSpPr/>
      </dsp:nvSpPr>
      <dsp:spPr>
        <a:xfrm>
          <a:off x="1704256" y="1769169"/>
          <a:ext cx="340186" cy="757350"/>
        </a:xfrm>
        <a:prstGeom prst="leftBrace">
          <a:avLst>
            <a:gd name="adj1" fmla="val 35000"/>
            <a:gd name="adj2" fmla="val 50000"/>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4D43C3-1262-4BC2-B14A-DC13955E3E64}">
      <dsp:nvSpPr>
        <dsp:cNvPr id="0" name=""/>
        <dsp:cNvSpPr/>
      </dsp:nvSpPr>
      <dsp:spPr>
        <a:xfrm>
          <a:off x="2180517" y="1769169"/>
          <a:ext cx="4626532" cy="75735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228600" lvl="1" indent="-228600" algn="l" defTabSz="1066800" rtl="0">
            <a:lnSpc>
              <a:spcPct val="90000"/>
            </a:lnSpc>
            <a:spcBef>
              <a:spcPct val="0"/>
            </a:spcBef>
            <a:spcAft>
              <a:spcPct val="15000"/>
            </a:spcAft>
            <a:buChar char="••"/>
          </a:pPr>
          <a:r>
            <a:rPr lang="en-US" sz="2400" b="0" i="0" kern="1200" smtClean="0"/>
            <a:t>SVM, RF</a:t>
          </a:r>
          <a:endParaRPr lang="en-US" sz="2400" kern="1200"/>
        </a:p>
      </dsp:txBody>
      <dsp:txXfrm>
        <a:off x="2180517" y="1769169"/>
        <a:ext cx="4626532" cy="75735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259518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02446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63D4B3EC-9096-4545-9A96-B66CE232924A}" type="slidenum">
              <a:rPr lang="en-US"/>
              <a:pPr/>
              <a:t>69</a:t>
            </a:fld>
            <a:endParaRPr lang="en-US"/>
          </a:p>
        </p:txBody>
      </p:sp>
      <p:sp>
        <p:nvSpPr>
          <p:cNvPr id="373762" name="Rectangle 2"/>
          <p:cNvSpPr>
            <a:spLocks noGrp="1" noRot="1" noChangeAspect="1" noChangeArrowheads="1" noTextEdit="1"/>
          </p:cNvSpPr>
          <p:nvPr>
            <p:ph type="sldImg"/>
          </p:nvPr>
        </p:nvSpPr>
        <p:spPr>
          <a:xfrm>
            <a:off x="381000" y="685800"/>
            <a:ext cx="6096000" cy="3429000"/>
          </a:xfrm>
          <a:ln/>
        </p:spPr>
      </p:sp>
      <p:sp>
        <p:nvSpPr>
          <p:cNvPr id="373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336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346982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74</a:t>
            </a:fld>
            <a:endParaRPr lang="en-US"/>
          </a:p>
        </p:txBody>
      </p:sp>
    </p:spTree>
    <p:extLst>
      <p:ext uri="{BB962C8B-B14F-4D97-AF65-F5344CB8AC3E}">
        <p14:creationId xmlns:p14="http://schemas.microsoft.com/office/powerpoint/2010/main" val="279928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75</a:t>
            </a:fld>
            <a:endParaRPr lang="en-US"/>
          </a:p>
        </p:txBody>
      </p:sp>
    </p:spTree>
    <p:extLst>
      <p:ext uri="{BB962C8B-B14F-4D97-AF65-F5344CB8AC3E}">
        <p14:creationId xmlns:p14="http://schemas.microsoft.com/office/powerpoint/2010/main" val="3177381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2554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1937236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2</a:t>
            </a:fld>
            <a:endParaRPr lang="en-US"/>
          </a:p>
        </p:txBody>
      </p:sp>
    </p:spTree>
    <p:extLst>
      <p:ext uri="{BB962C8B-B14F-4D97-AF65-F5344CB8AC3E}">
        <p14:creationId xmlns:p14="http://schemas.microsoft.com/office/powerpoint/2010/main" val="276729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Caret package</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13</a:t>
            </a:fld>
            <a:endParaRPr lang="en-US"/>
          </a:p>
        </p:txBody>
      </p:sp>
    </p:spTree>
    <p:extLst>
      <p:ext uri="{BB962C8B-B14F-4D97-AF65-F5344CB8AC3E}">
        <p14:creationId xmlns:p14="http://schemas.microsoft.com/office/powerpoint/2010/main" val="179614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5875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https://www.cc.gatech.edu/~kihwan23/face_recog_gsvd.htm</a:t>
            </a:r>
            <a:endParaRPr lang="en-US" dirty="0"/>
          </a:p>
        </p:txBody>
      </p:sp>
    </p:spTree>
    <p:extLst>
      <p:ext uri="{BB962C8B-B14F-4D97-AF65-F5344CB8AC3E}">
        <p14:creationId xmlns:p14="http://schemas.microsoft.com/office/powerpoint/2010/main" val="8238712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094C9A58-4559-4E0A-85F7-CE5371109F4E}" type="slidenum">
              <a:rPr lang="en-US" smtClean="0"/>
              <a:t>60</a:t>
            </a:fld>
            <a:endParaRPr lang="en-US"/>
          </a:p>
        </p:txBody>
      </p:sp>
    </p:spTree>
    <p:extLst>
      <p:ext uri="{BB962C8B-B14F-4D97-AF65-F5344CB8AC3E}">
        <p14:creationId xmlns:p14="http://schemas.microsoft.com/office/powerpoint/2010/main" val="225542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1E5AE51D-0540-4923-B6B2-88EABA306BEE}" type="slidenum">
              <a:rPr lang="en-US"/>
              <a:pPr/>
              <a:t>66</a:t>
            </a:fld>
            <a:endParaRPr lang="en-US"/>
          </a:p>
        </p:txBody>
      </p:sp>
      <p:sp>
        <p:nvSpPr>
          <p:cNvPr id="367618" name="Rectangle 2"/>
          <p:cNvSpPr>
            <a:spLocks noGrp="1" noRot="1" noChangeAspect="1" noChangeArrowheads="1" noTextEdit="1"/>
          </p:cNvSpPr>
          <p:nvPr>
            <p:ph type="sldImg"/>
          </p:nvPr>
        </p:nvSpPr>
        <p:spPr>
          <a:xfrm>
            <a:off x="381000" y="685800"/>
            <a:ext cx="6096000" cy="3429000"/>
          </a:xfrm>
          <a:ln/>
        </p:spPr>
      </p:sp>
      <p:sp>
        <p:nvSpPr>
          <p:cNvPr id="367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33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7651"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E2133C-16BC-4A1F-8431-D32014C73BF3}" type="slidenum">
              <a:rPr lang="en-US" altLang="en-US">
                <a:latin typeface="Calibri" panose="020F0502020204030204" pitchFamily="34" charset="0"/>
              </a:rPr>
              <a:pPr eaLnBrk="1" hangingPunct="1"/>
              <a:t>67</a:t>
            </a:fld>
            <a:endParaRPr lang="en-US" altLang="en-US">
              <a:latin typeface="Calibri" panose="020F0502020204030204" pitchFamily="34" charset="0"/>
            </a:endParaRPr>
          </a:p>
        </p:txBody>
      </p:sp>
    </p:spTree>
    <p:extLst>
      <p:ext uri="{BB962C8B-B14F-4D97-AF65-F5344CB8AC3E}">
        <p14:creationId xmlns:p14="http://schemas.microsoft.com/office/powerpoint/2010/main" val="308912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9699" name="Slide Number Placeholder 3"/>
          <p:cNvSpPr>
            <a:spLocks noGrp="1"/>
          </p:cNvSpPr>
          <p:nvPr>
            <p:ph type="sldNum" sz="quarter" idx="5"/>
          </p:nvPr>
        </p:nvSpPr>
        <p:spPr bwMode="auto">
          <a:xfrm>
            <a:off x="3884613" y="8685213"/>
            <a:ext cx="2971800" cy="457200"/>
          </a:xfrm>
          <a:prstGeom prst="rect">
            <a:avLst/>
          </a:prstGeom>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6F827C-B07D-4754-A111-C7F8BA8A78BD}" type="slidenum">
              <a:rPr lang="en-US" altLang="en-US">
                <a:latin typeface="Calibri" panose="020F0502020204030204" pitchFamily="34" charset="0"/>
              </a:rPr>
              <a:pPr eaLnBrk="1" hangingPunct="1"/>
              <a:t>68</a:t>
            </a:fld>
            <a:endParaRPr lang="en-US" altLang="en-US">
              <a:latin typeface="Calibri" panose="020F0502020204030204" pitchFamily="34" charset="0"/>
            </a:endParaRPr>
          </a:p>
        </p:txBody>
      </p:sp>
    </p:spTree>
    <p:extLst>
      <p:ext uri="{BB962C8B-B14F-4D97-AF65-F5344CB8AC3E}">
        <p14:creationId xmlns:p14="http://schemas.microsoft.com/office/powerpoint/2010/main" val="122311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84822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90843" y="1866899"/>
            <a:ext cx="3912577" cy="264795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580" y="1866900"/>
            <a:ext cx="3910130" cy="26649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560112" y="4782823"/>
            <a:ext cx="990599" cy="171494"/>
          </a:xfrm>
          <a:prstGeom prst="rect">
            <a:avLst/>
          </a:prstGeom>
        </p:spPr>
        <p:txBody>
          <a:bodyPr/>
          <a:lstStyle/>
          <a:p>
            <a:fld id="{637F8453-345B-485B-B766-853B6241D169}" type="datetime1">
              <a:rPr lang="en-US" smtClean="0"/>
              <a:t>2/21/2020</a:t>
            </a:fld>
            <a:endParaRPr lang="en-US" dirty="0"/>
          </a:p>
        </p:txBody>
      </p:sp>
      <p:sp>
        <p:nvSpPr>
          <p:cNvPr id="6" name="Footer Placeholder 5"/>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1"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7157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560112" y="4782823"/>
            <a:ext cx="990599" cy="171494"/>
          </a:xfrm>
          <a:prstGeom prst="rect">
            <a:avLst/>
          </a:prstGeom>
        </p:spPr>
        <p:txBody>
          <a:bodyPr/>
          <a:lstStyle/>
          <a:p>
            <a:fld id="{51FA382E-972C-4234-B42D-52CB2C9AC34C}" type="datetime1">
              <a:rPr lang="en-US" smtClean="0"/>
              <a:t>2/21/2020</a:t>
            </a:fld>
            <a:endParaRPr lang="en-US" dirty="0"/>
          </a:p>
        </p:txBody>
      </p:sp>
      <p:sp>
        <p:nvSpPr>
          <p:cNvPr id="5" name="Footer Placeholder 4"/>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8"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2416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60112" y="4782823"/>
            <a:ext cx="990599" cy="171494"/>
          </a:xfrm>
          <a:prstGeom prst="rect">
            <a:avLst/>
          </a:prstGeom>
        </p:spPr>
        <p:txBody>
          <a:bodyPr/>
          <a:lstStyle/>
          <a:p>
            <a:fld id="{A7BA9DC0-8E76-465D-B7F1-7ADD5617FF04}" type="datetime1">
              <a:rPr lang="en-US" smtClean="0"/>
              <a:t>2/21/2020</a:t>
            </a:fld>
            <a:endParaRPr lang="en-US" dirty="0"/>
          </a:p>
        </p:txBody>
      </p:sp>
      <p:sp>
        <p:nvSpPr>
          <p:cNvPr id="3" name="Footer Placeholder 2"/>
          <p:cNvSpPr>
            <a:spLocks noGrp="1"/>
          </p:cNvSpPr>
          <p:nvPr>
            <p:ph type="ftr" sz="quarter" idx="11"/>
          </p:nvPr>
        </p:nvSpPr>
        <p:spPr>
          <a:xfrm>
            <a:off x="590843" y="4779897"/>
            <a:ext cx="3859795" cy="171494"/>
          </a:xfrm>
          <a:prstGeom prst="rect">
            <a:avLst/>
          </a:prstGeom>
        </p:spPr>
        <p:txBody>
          <a:bodyPr/>
          <a:lstStyle/>
          <a:p>
            <a:endParaRPr lang="en-US" dirty="0"/>
          </a:p>
        </p:txBody>
      </p:sp>
      <p:sp>
        <p:nvSpPr>
          <p:cNvPr id="11" name="Rectangle 10"/>
          <p:cNvSpPr/>
          <p:nvPr/>
        </p:nvSpPr>
        <p:spPr>
          <a:xfrm>
            <a:off x="7745644" y="-1053"/>
            <a:ext cx="685800" cy="82459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12"/>
          </p:nvPr>
        </p:nvSpPr>
        <p:spPr>
          <a:xfrm>
            <a:off x="7678616" y="221798"/>
            <a:ext cx="791308" cy="575765"/>
          </a:xfrm>
          <a:prstGeom prst="rect">
            <a:avLst/>
          </a:prstGeom>
        </p:spPr>
        <p:txBody>
          <a:bodyPr/>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794859"/>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8191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rm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27642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532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reserve="1">
  <p:cSld name="1_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40361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reserve="1">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32785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1 column" type="tx" preserve="1">
  <p:cSld name="1_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9" name="Google Shape;29;p5"/>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687899" y="1611230"/>
            <a:ext cx="7855327" cy="3112200"/>
          </a:xfrm>
          <a:prstGeom prst="rect">
            <a:avLst/>
          </a:prstGeom>
        </p:spPr>
        <p:txBody>
          <a:bodyPr spcFirstLastPara="1" wrap="square" lIns="91425" tIns="91425" rIns="91425" bIns="91425" anchor="t" anchorCtr="0">
            <a:norm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dirty="0"/>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82172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75800" y="1618700"/>
            <a:ext cx="3430850" cy="3231000"/>
          </a:xfrm>
          <a:prstGeom prst="rect">
            <a:avLst/>
          </a:prstGeom>
        </p:spPr>
        <p:txBody>
          <a:bodyPr spcFirstLastPara="1" wrap="square" lIns="91425" tIns="91425" rIns="91425" bIns="91425" anchor="t" anchorCtr="0">
            <a:norm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dirty="0"/>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rm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dirty="0"/>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0920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cikit-learn.org/stable/modules/model_evaluation.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cikit-learn.org/stable/modules/generated/sklearn.tree.DecisionTreeClassifier.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jpg"/><Relationship Id="rId7" Type="http://schemas.openxmlformats.org/officeDocument/2006/relationships/image" Target="../media/image29.jp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jpg"/></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hyperlink" Target="https://stackabuse.com/understanding-roc-curves-with-python/" TargetMode="Externa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ko-KR" dirty="0" smtClean="0"/>
              <a:t>Day 16</a:t>
            </a:r>
            <a:endParaRPr lang="en-US" dirty="0"/>
          </a:p>
        </p:txBody>
      </p:sp>
      <p:sp>
        <p:nvSpPr>
          <p:cNvPr id="71" name="Google Shape;71;p1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ko-KR" altLang="en-US" dirty="0" smtClean="0"/>
              <a:t>머신러닝기반 데이터분석</a:t>
            </a:r>
            <a:endParaRPr dirty="0"/>
          </a:p>
        </p:txBody>
      </p:sp>
      <p:grpSp>
        <p:nvGrpSpPr>
          <p:cNvPr id="72" name="Google Shape;72;p12"/>
          <p:cNvGrpSpPr/>
          <p:nvPr/>
        </p:nvGrpSpPr>
        <p:grpSpPr>
          <a:xfrm>
            <a:off x="1299165" y="2392743"/>
            <a:ext cx="215966" cy="342399"/>
            <a:chOff x="6718575" y="2318625"/>
            <a:chExt cx="256950" cy="407375"/>
          </a:xfrm>
        </p:grpSpPr>
        <p:sp>
          <p:nvSpPr>
            <p:cNvPr id="73" name="Google Shape;73;p12"/>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4" name="Google Shape;74;p1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5" name="Google Shape;75;p1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Google Shape;76;p1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7" name="Google Shape;77;p12"/>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8" name="Google Shape;78;p1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9" name="Google Shape;79;p1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0" name="Google Shape;80;p12"/>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Distribution</a:t>
            </a:r>
            <a:endParaRPr lang="en-US" dirty="0"/>
          </a:p>
        </p:txBody>
      </p:sp>
      <p:sp>
        <p:nvSpPr>
          <p:cNvPr id="3" name="Text Placeholder 2"/>
          <p:cNvSpPr>
            <a:spLocks noGrp="1"/>
          </p:cNvSpPr>
          <p:nvPr>
            <p:ph type="body" idx="1"/>
          </p:nvPr>
        </p:nvSpPr>
        <p:spPr/>
        <p:txBody>
          <a:bodyPr/>
          <a:lstStyle/>
          <a:p>
            <a:r>
              <a:rPr lang="en-US" dirty="0"/>
              <a:t>Each class has the same number of instances (40 or 33% of the dataset)</a:t>
            </a:r>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10</a:t>
            </a:fld>
            <a:endParaRPr lang="en-US" dirty="0"/>
          </a:p>
        </p:txBody>
      </p:sp>
      <p:pic>
        <p:nvPicPr>
          <p:cNvPr id="7" name="Content Placeholder 6"/>
          <p:cNvPicPr>
            <a:picLocks noGrp="1" noChangeAspect="1"/>
          </p:cNvPicPr>
          <p:nvPr>
            <p:ph sz="half" idx="4294967295"/>
          </p:nvPr>
        </p:nvPicPr>
        <p:blipFill>
          <a:blip r:embed="rId2"/>
          <a:stretch>
            <a:fillRect/>
          </a:stretch>
        </p:blipFill>
        <p:spPr>
          <a:xfrm>
            <a:off x="2528711" y="2883267"/>
            <a:ext cx="4199467" cy="1465518"/>
          </a:xfrm>
          <a:prstGeom prst="rect">
            <a:avLst/>
          </a:prstGeom>
        </p:spPr>
      </p:pic>
    </p:spTree>
    <p:extLst>
      <p:ext uri="{BB962C8B-B14F-4D97-AF65-F5344CB8AC3E}">
        <p14:creationId xmlns:p14="http://schemas.microsoft.com/office/powerpoint/2010/main" val="9366276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Univariate Plots</a:t>
            </a:r>
            <a:endParaRPr lang="en-US" dirty="0"/>
          </a:p>
        </p:txBody>
      </p:sp>
      <p:sp>
        <p:nvSpPr>
          <p:cNvPr id="4" name="Content Placeholder 3"/>
          <p:cNvSpPr>
            <a:spLocks noGrp="1"/>
          </p:cNvSpPr>
          <p:nvPr>
            <p:ph type="body" idx="1"/>
          </p:nvPr>
        </p:nvSpPr>
        <p:spPr/>
        <p:txBody>
          <a:bodyPr/>
          <a:lstStyle/>
          <a:p>
            <a:r>
              <a:rPr lang="en-US" dirty="0"/>
              <a:t>Plots of each individual variable.</a:t>
            </a:r>
          </a:p>
        </p:txBody>
      </p:sp>
      <p:sp>
        <p:nvSpPr>
          <p:cNvPr id="5" name="Slide Number Placeholder 4"/>
          <p:cNvSpPr>
            <a:spLocks noGrp="1"/>
          </p:cNvSpPr>
          <p:nvPr>
            <p:ph type="sldNum" idx="12"/>
          </p:nvPr>
        </p:nvSpPr>
        <p:spPr/>
        <p:txBody>
          <a:bodyPr/>
          <a:lstStyle/>
          <a:p>
            <a:fld id="{D57F1E4F-1CFF-5643-939E-217C01CDF565}" type="slidenum">
              <a:rPr lang="en-US" smtClean="0"/>
              <a:pPr/>
              <a:t>11</a:t>
            </a:fld>
            <a:endParaRPr lang="en-US"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2212622" y="2346376"/>
            <a:ext cx="4602163" cy="2403475"/>
          </a:xfrm>
        </p:spPr>
      </p:pic>
    </p:spTree>
    <p:extLst>
      <p:ext uri="{BB962C8B-B14F-4D97-AF65-F5344CB8AC3E}">
        <p14:creationId xmlns:p14="http://schemas.microsoft.com/office/powerpoint/2010/main" val="23426734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Class Distribution</a:t>
            </a:r>
            <a:endParaRPr lang="en-US" dirty="0"/>
          </a:p>
        </p:txBody>
      </p:sp>
      <p:sp>
        <p:nvSpPr>
          <p:cNvPr id="8" name="Content Placeholder 7"/>
          <p:cNvSpPr>
            <a:spLocks noGrp="1"/>
          </p:cNvSpPr>
          <p:nvPr>
            <p:ph type="body" idx="1"/>
          </p:nvPr>
        </p:nvSpPr>
        <p:spPr/>
        <p:txBody>
          <a:bodyPr/>
          <a:lstStyle/>
          <a:p>
            <a:r>
              <a:rPr lang="en-US" dirty="0"/>
              <a:t>The instances are evenly distributed across the three class.</a:t>
            </a:r>
          </a:p>
          <a:p>
            <a:endParaRPr lang="en-US" dirty="0"/>
          </a:p>
          <a:p>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12</a:t>
            </a:fld>
            <a:endParaRPr lang="en-US"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4052326" y="2269066"/>
            <a:ext cx="4138624" cy="2208340"/>
          </a:xfrm>
        </p:spPr>
      </p:pic>
    </p:spTree>
    <p:extLst>
      <p:ext uri="{BB962C8B-B14F-4D97-AF65-F5344CB8AC3E}">
        <p14:creationId xmlns:p14="http://schemas.microsoft.com/office/powerpoint/2010/main" val="28122082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Scatter Matrix Plot</a:t>
            </a:r>
            <a:endParaRPr lang="en-US" dirty="0"/>
          </a:p>
        </p:txBody>
      </p:sp>
      <p:sp>
        <p:nvSpPr>
          <p:cNvPr id="10" name="Content Placeholder 9"/>
          <p:cNvSpPr>
            <a:spLocks noGrp="1"/>
          </p:cNvSpPr>
          <p:nvPr>
            <p:ph type="body" idx="1"/>
          </p:nvPr>
        </p:nvSpPr>
        <p:spPr/>
        <p:txBody>
          <a:bodyPr>
            <a:normAutofit/>
          </a:bodyPr>
          <a:lstStyle/>
          <a:p>
            <a:r>
              <a:rPr lang="en-US" dirty="0" smtClean="0"/>
              <a:t>All </a:t>
            </a:r>
            <a:r>
              <a:rPr lang="en-US" dirty="0"/>
              <a:t>pairs of attributes and color the points by </a:t>
            </a:r>
            <a:r>
              <a:rPr lang="en-US" dirty="0" smtClean="0"/>
              <a:t>class</a:t>
            </a:r>
            <a:r>
              <a:rPr lang="en-US" dirty="0"/>
              <a:t> </a:t>
            </a:r>
            <a:r>
              <a:rPr lang="en-US" dirty="0" smtClean="0"/>
              <a:t>and draw ellipses around them</a:t>
            </a:r>
          </a:p>
          <a:p>
            <a:pPr marL="76200" indent="0">
              <a:buNone/>
            </a:pP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13</a:t>
            </a:fld>
            <a:endParaRPr lang="en-US" dirty="0"/>
          </a:p>
        </p:txBody>
      </p:sp>
      <p:pic>
        <p:nvPicPr>
          <p:cNvPr id="8" name="Content Placeholder 7"/>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5339292" y="1618700"/>
            <a:ext cx="3203935" cy="3245688"/>
          </a:xfrm>
        </p:spPr>
      </p:pic>
    </p:spTree>
    <p:extLst>
      <p:ext uri="{BB962C8B-B14F-4D97-AF65-F5344CB8AC3E}">
        <p14:creationId xmlns:p14="http://schemas.microsoft.com/office/powerpoint/2010/main" val="2746256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and Whisker Plots</a:t>
            </a:r>
            <a:endParaRPr lang="en-US" dirty="0"/>
          </a:p>
        </p:txBody>
      </p:sp>
      <p:sp>
        <p:nvSpPr>
          <p:cNvPr id="4" name="Content Placeholder 3"/>
          <p:cNvSpPr>
            <a:spLocks noGrp="1"/>
          </p:cNvSpPr>
          <p:nvPr>
            <p:ph type="body" idx="1"/>
          </p:nvPr>
        </p:nvSpPr>
        <p:spPr/>
        <p:txBody>
          <a:bodyPr>
            <a:normAutofit/>
          </a:bodyPr>
          <a:lstStyle/>
          <a:p>
            <a:r>
              <a:rPr lang="en-US" dirty="0"/>
              <a:t>Show the distributions of the attributes for each class </a:t>
            </a:r>
            <a:r>
              <a:rPr lang="en-US" dirty="0" smtClean="0"/>
              <a:t>value.</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14</a:t>
            </a:fld>
            <a:endParaRPr lang="en-US"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259650" y="1653050"/>
            <a:ext cx="3094038" cy="3162300"/>
          </a:xfrm>
        </p:spPr>
      </p:pic>
    </p:spTree>
    <p:extLst>
      <p:ext uri="{BB962C8B-B14F-4D97-AF65-F5344CB8AC3E}">
        <p14:creationId xmlns:p14="http://schemas.microsoft.com/office/powerpoint/2010/main" val="24121714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Density Plot</a:t>
            </a:r>
            <a:endParaRPr lang="en-US" dirty="0"/>
          </a:p>
        </p:txBody>
      </p:sp>
      <p:sp>
        <p:nvSpPr>
          <p:cNvPr id="4" name="Content Placeholder 3"/>
          <p:cNvSpPr>
            <a:spLocks noGrp="1"/>
          </p:cNvSpPr>
          <p:nvPr>
            <p:ph type="body" idx="1"/>
          </p:nvPr>
        </p:nvSpPr>
        <p:spPr/>
        <p:txBody>
          <a:bodyPr>
            <a:normAutofit/>
          </a:bodyPr>
          <a:lstStyle/>
          <a:p>
            <a:r>
              <a:rPr lang="en-US" dirty="0" smtClean="0"/>
              <a:t>Show the distribution </a:t>
            </a:r>
            <a:r>
              <a:rPr lang="en-US" dirty="0"/>
              <a:t>of each attribute by class </a:t>
            </a:r>
            <a:r>
              <a:rPr lang="en-US" dirty="0" smtClean="0"/>
              <a:t>value</a:t>
            </a:r>
            <a:endParaRPr lang="en-US" dirty="0"/>
          </a:p>
        </p:txBody>
      </p:sp>
      <p:sp>
        <p:nvSpPr>
          <p:cNvPr id="5" name="Slide Number Placeholder 4"/>
          <p:cNvSpPr>
            <a:spLocks noGrp="1"/>
          </p:cNvSpPr>
          <p:nvPr>
            <p:ph type="sldNum" idx="12"/>
          </p:nvPr>
        </p:nvSpPr>
        <p:spPr/>
        <p:txBody>
          <a:bodyPr/>
          <a:lstStyle/>
          <a:p>
            <a:fld id="{D57F1E4F-1CFF-5643-939E-217C01CDF565}" type="slidenum">
              <a:rPr lang="en-US" smtClean="0"/>
              <a:pPr/>
              <a:t>15</a:t>
            </a:fld>
            <a:endParaRPr lang="en-US" dirty="0"/>
          </a:p>
        </p:txBody>
      </p:sp>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051335" y="1449082"/>
            <a:ext cx="3491892" cy="3497569"/>
          </a:xfrm>
        </p:spPr>
      </p:pic>
    </p:spTree>
    <p:extLst>
      <p:ext uri="{BB962C8B-B14F-4D97-AF65-F5344CB8AC3E}">
        <p14:creationId xmlns:p14="http://schemas.microsoft.com/office/powerpoint/2010/main" val="20146010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#16</a:t>
            </a:r>
            <a:endParaRPr lang="en-US" dirty="0"/>
          </a:p>
        </p:txBody>
      </p:sp>
      <p:sp>
        <p:nvSpPr>
          <p:cNvPr id="5" name="Text Placeholder 4"/>
          <p:cNvSpPr>
            <a:spLocks noGrp="1"/>
          </p:cNvSpPr>
          <p:nvPr>
            <p:ph type="body" idx="1"/>
          </p:nvPr>
        </p:nvSpPr>
        <p:spPr/>
        <p:txBody>
          <a:bodyPr>
            <a:normAutofit fontScale="85000" lnSpcReduction="20000"/>
          </a:bodyPr>
          <a:lstStyle/>
          <a:p>
            <a:r>
              <a:rPr lang="en-US" dirty="0" smtClean="0"/>
              <a:t>Splitting Dataset (test size=.2)</a:t>
            </a:r>
          </a:p>
          <a:p>
            <a:r>
              <a:rPr lang="en-US" dirty="0" smtClean="0"/>
              <a:t>Linear Regression</a:t>
            </a:r>
          </a:p>
          <a:p>
            <a:pPr lvl="1"/>
            <a:r>
              <a:rPr lang="en-US" dirty="0" smtClean="0"/>
              <a:t>Model evaluation (r2 score)</a:t>
            </a:r>
          </a:p>
          <a:p>
            <a:pPr lvl="1"/>
            <a:r>
              <a:rPr lang="en-US" dirty="0" smtClean="0"/>
              <a:t>Cross validation (5 fold)</a:t>
            </a:r>
          </a:p>
          <a:p>
            <a:r>
              <a:rPr lang="en-US" dirty="0" smtClean="0"/>
              <a:t>Decision Tree</a:t>
            </a:r>
          </a:p>
          <a:p>
            <a:pPr lvl="1"/>
            <a:r>
              <a:rPr lang="en-US" dirty="0" smtClean="0"/>
              <a:t>Model evaluation (r2 score, accuracy score)</a:t>
            </a:r>
          </a:p>
          <a:p>
            <a:pPr lvl="1"/>
            <a:r>
              <a:rPr lang="en-US" dirty="0" smtClean="0"/>
              <a:t>Cross validation (5 fold)</a:t>
            </a:r>
          </a:p>
          <a:p>
            <a:pPr lvl="1"/>
            <a:r>
              <a:rPr lang="en-US" dirty="0" smtClean="0"/>
              <a:t>Decision tree visualization (max depth=3)</a:t>
            </a:r>
          </a:p>
          <a:p>
            <a:r>
              <a:rPr lang="en-US" dirty="0" smtClean="0"/>
              <a:t>Random Forest</a:t>
            </a:r>
          </a:p>
          <a:p>
            <a:pPr lvl="1"/>
            <a:r>
              <a:rPr lang="en-US" dirty="0"/>
              <a:t>Model evaluation (r2 score, accuracy score</a:t>
            </a:r>
            <a:r>
              <a:rPr lang="en-US" dirty="0" smtClean="0"/>
              <a:t>)</a:t>
            </a:r>
          </a:p>
          <a:p>
            <a:pPr lvl="1"/>
            <a:r>
              <a:rPr lang="en-US" dirty="0"/>
              <a:t>Cross validation (5 fold)</a:t>
            </a:r>
          </a:p>
          <a:p>
            <a:pPr lvl="1"/>
            <a:endParaRPr lang="en-US" dirty="0"/>
          </a:p>
          <a:p>
            <a:endParaRPr lang="en-US" dirty="0" smtClean="0"/>
          </a:p>
          <a:p>
            <a:pPr lvl="1"/>
            <a:endParaRPr lang="en-US" dirty="0" smtClean="0"/>
          </a:p>
        </p:txBody>
      </p:sp>
      <p:sp>
        <p:nvSpPr>
          <p:cNvPr id="3" name="Slide Number Placeholder 2"/>
          <p:cNvSpPr>
            <a:spLocks noGrp="1"/>
          </p:cNvSpPr>
          <p:nvPr>
            <p:ph type="sldNum" idx="12"/>
          </p:nvPr>
        </p:nvSpPr>
        <p:spPr/>
        <p:txBody>
          <a:bodyPr/>
          <a:lstStyle/>
          <a:p>
            <a:pPr lvl="0"/>
            <a:fld id="{00000000-1234-1234-1234-123412341234}" type="slidenum">
              <a:rPr lang="en" smtClean="0"/>
              <a:pPr lvl="0"/>
              <a:t>16</a:t>
            </a:fld>
            <a:endParaRPr lang="en"/>
          </a:p>
        </p:txBody>
      </p:sp>
    </p:spTree>
    <p:extLst>
      <p:ext uri="{BB962C8B-B14F-4D97-AF65-F5344CB8AC3E}">
        <p14:creationId xmlns:p14="http://schemas.microsoft.com/office/powerpoint/2010/main" val="37578079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IV and DV Split</a:t>
            </a:r>
            <a:endParaRPr lang="en-US" dirty="0"/>
          </a:p>
        </p:txBody>
      </p:sp>
      <p:sp>
        <p:nvSpPr>
          <p:cNvPr id="3" name="Text Placeholder 2"/>
          <p:cNvSpPr>
            <a:spLocks noGrp="1"/>
          </p:cNvSpPr>
          <p:nvPr>
            <p:ph type="body" idx="1"/>
          </p:nvPr>
        </p:nvSpPr>
        <p:spPr/>
        <p:txBody>
          <a:bodyPr/>
          <a:lstStyle/>
          <a:p>
            <a:pPr marL="76200" indent="0">
              <a:buNone/>
            </a:pPr>
            <a:r>
              <a:rPr lang="en-US" dirty="0">
                <a:latin typeface="Courier New" panose="02070309020205020404" pitchFamily="49" charset="0"/>
                <a:cs typeface="Courier New" panose="02070309020205020404" pitchFamily="49" charset="0"/>
              </a:rPr>
              <a:t>x = </a:t>
            </a:r>
            <a:r>
              <a:rPr lang="en-US" dirty="0" err="1">
                <a:latin typeface="Courier New" panose="02070309020205020404" pitchFamily="49" charset="0"/>
                <a:cs typeface="Courier New" panose="02070309020205020404" pitchFamily="49" charset="0"/>
              </a:rPr>
              <a:t>df.drop</a:t>
            </a:r>
            <a:r>
              <a:rPr lang="en-US" dirty="0">
                <a:latin typeface="Courier New" panose="02070309020205020404" pitchFamily="49" charset="0"/>
                <a:cs typeface="Courier New" panose="02070309020205020404" pitchFamily="49" charset="0"/>
              </a:rPr>
              <a:t>('class', axis=1)</a:t>
            </a:r>
          </a:p>
          <a:p>
            <a:pPr marL="76200" indent="0">
              <a:buNone/>
            </a:pPr>
            <a:r>
              <a:rPr lang="en-US" dirty="0">
                <a:latin typeface="Courier New" panose="02070309020205020404" pitchFamily="49" charset="0"/>
                <a:cs typeface="Courier New" panose="02070309020205020404" pitchFamily="49" charset="0"/>
              </a:rPr>
              <a:t>y = </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['class'] </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0072190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Splitting Dataset</a:t>
            </a:r>
            <a:endParaRPr lang="en-US" dirty="0"/>
          </a:p>
        </p:txBody>
      </p:sp>
      <p:sp>
        <p:nvSpPr>
          <p:cNvPr id="3" name="Text Placeholder 2"/>
          <p:cNvSpPr>
            <a:spLocks noGrp="1"/>
          </p:cNvSpPr>
          <p:nvPr>
            <p:ph type="body" idx="1"/>
          </p:nvPr>
        </p:nvSpPr>
        <p:spPr/>
        <p:txBody>
          <a:bodyPr>
            <a:normAutofit/>
          </a:bodyPr>
          <a:lstStyle/>
          <a:p>
            <a:r>
              <a:rPr lang="en-US" dirty="0"/>
              <a:t>Split the dataset into two, 80% of which we will use to train the models and 20% that we will hold back as a test dataset</a:t>
            </a:r>
            <a:r>
              <a:rPr lang="en-US" dirty="0" smtClean="0"/>
              <a:t>.</a:t>
            </a:r>
          </a:p>
          <a:p>
            <a:endParaRPr lang="en-US" dirty="0"/>
          </a:p>
          <a:p>
            <a:pPr marL="533400" lvl="1"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model_selection</a:t>
            </a:r>
            <a:endParaRPr lang="en-US" dirty="0">
              <a:latin typeface="Courier New" panose="02070309020205020404" pitchFamily="49" charset="0"/>
              <a:cs typeface="Courier New" panose="02070309020205020404" pitchFamily="49" charset="0"/>
            </a:endParaRPr>
          </a:p>
          <a:p>
            <a:pPr marL="533400" lvl="1" indent="0">
              <a:buNone/>
            </a:pP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model_selection.train_test_split</a:t>
            </a:r>
            <a:r>
              <a:rPr lang="en-US" dirty="0">
                <a:latin typeface="Courier New" panose="02070309020205020404" pitchFamily="49" charset="0"/>
                <a:cs typeface="Courier New" panose="02070309020205020404" pitchFamily="49" charset="0"/>
              </a:rPr>
              <a:t>(x, y, </a:t>
            </a:r>
            <a:r>
              <a:rPr lang="en-US" dirty="0" err="1">
                <a:latin typeface="Courier New" panose="02070309020205020404" pitchFamily="49" charset="0"/>
                <a:cs typeface="Courier New" panose="02070309020205020404" pitchFamily="49" charset="0"/>
              </a:rPr>
              <a:t>test_size</a:t>
            </a:r>
            <a:r>
              <a:rPr lang="en-US" dirty="0">
                <a:latin typeface="Courier New" panose="02070309020205020404" pitchFamily="49" charset="0"/>
                <a:cs typeface="Courier New" panose="02070309020205020404" pitchFamily="49" charset="0"/>
              </a:rPr>
              <a:t>=.2, </a:t>
            </a:r>
            <a:r>
              <a:rPr lang="en-US" dirty="0" err="1">
                <a:latin typeface="Courier New" panose="02070309020205020404" pitchFamily="49" charset="0"/>
                <a:cs typeface="Courier New" panose="02070309020205020404" pitchFamily="49" charset="0"/>
              </a:rPr>
              <a:t>random_state</a:t>
            </a:r>
            <a:r>
              <a:rPr lang="en-US" dirty="0">
                <a:latin typeface="Courier New" panose="02070309020205020404" pitchFamily="49" charset="0"/>
                <a:cs typeface="Courier New" panose="02070309020205020404" pitchFamily="49" charset="0"/>
              </a:rPr>
              <a:t>=7)</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3748437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Number Seed</a:t>
            </a:r>
            <a:endParaRPr lang="en-US" dirty="0"/>
          </a:p>
        </p:txBody>
      </p:sp>
      <p:sp>
        <p:nvSpPr>
          <p:cNvPr id="3" name="Content Placeholder 2"/>
          <p:cNvSpPr>
            <a:spLocks noGrp="1"/>
          </p:cNvSpPr>
          <p:nvPr>
            <p:ph type="body" idx="1"/>
          </p:nvPr>
        </p:nvSpPr>
        <p:spPr/>
        <p:txBody>
          <a:bodyPr/>
          <a:lstStyle/>
          <a:p>
            <a:r>
              <a:rPr lang="en-US" dirty="0" smtClean="0"/>
              <a:t>Reset the random number before building models to ensure </a:t>
            </a:r>
            <a:r>
              <a:rPr lang="en-US" dirty="0"/>
              <a:t>the results are directly comparable</a:t>
            </a:r>
            <a:r>
              <a:rPr lang="en-US" dirty="0" smtClean="0"/>
              <a:t>.</a:t>
            </a:r>
          </a:p>
          <a:p>
            <a:endParaRPr lang="en-US" dirty="0" smtClean="0"/>
          </a:p>
          <a:p>
            <a:pPr marL="457200" lvl="1" indent="0">
              <a:buNone/>
            </a:pPr>
            <a:r>
              <a:rPr lang="en-US" dirty="0" err="1" smtClean="0">
                <a:latin typeface="Courier New" panose="02070309020205020404" pitchFamily="49" charset="0"/>
                <a:cs typeface="Courier New" panose="02070309020205020404" pitchFamily="49" charset="0"/>
              </a:rPr>
              <a:t>random_state</a:t>
            </a:r>
            <a:r>
              <a:rPr lang="en-US" dirty="0" smtClean="0">
                <a:latin typeface="Courier New" panose="02070309020205020404" pitchFamily="49" charset="0"/>
                <a:cs typeface="Courier New" panose="02070309020205020404" pitchFamily="49" charset="0"/>
              </a:rPr>
              <a:t>=7</a:t>
            </a:r>
          </a:p>
        </p:txBody>
      </p:sp>
      <p:sp>
        <p:nvSpPr>
          <p:cNvPr id="4" name="Slide Number Placeholder 3"/>
          <p:cNvSpPr>
            <a:spLocks noGrp="1"/>
          </p:cNvSpPr>
          <p:nvPr>
            <p:ph type="sldNum"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9032520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Process (</a:t>
            </a:r>
            <a:r>
              <a:rPr lang="ko-KR" altLang="en-US" dirty="0" smtClean="0"/>
              <a:t>기계학습절차</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a:t>
            </a:fld>
            <a:endParaRPr lang="en-US" dirty="0"/>
          </a:p>
        </p:txBody>
      </p:sp>
      <p:pic>
        <p:nvPicPr>
          <p:cNvPr id="5" name="Content Placeholder 4"/>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1752961" y="1690551"/>
            <a:ext cx="5703887" cy="2647950"/>
          </a:xfrm>
        </p:spPr>
      </p:pic>
      <p:sp>
        <p:nvSpPr>
          <p:cNvPr id="6" name="TextBox 5"/>
          <p:cNvSpPr txBox="1"/>
          <p:nvPr/>
        </p:nvSpPr>
        <p:spPr>
          <a:xfrm>
            <a:off x="1752961" y="4338501"/>
            <a:ext cx="6143189" cy="646331"/>
          </a:xfrm>
          <a:prstGeom prst="rect">
            <a:avLst/>
          </a:prstGeom>
          <a:noFill/>
        </p:spPr>
        <p:txBody>
          <a:bodyPr wrap="square" rtlCol="0">
            <a:spAutoFit/>
          </a:bodyPr>
          <a:lstStyle/>
          <a:p>
            <a:pPr lvl="3">
              <a:buSzPts val="2000"/>
            </a:pPr>
            <a:r>
              <a:rPr lang="en-US" sz="1800" b="1" dirty="0">
                <a:latin typeface="Lora"/>
                <a:ea typeface="Lora"/>
                <a:cs typeface="Lora"/>
                <a:sym typeface="Lora"/>
              </a:rPr>
              <a:t>Select the right machine learning algorithm to build a predictive model. Visualize the results to gain insights</a:t>
            </a:r>
          </a:p>
        </p:txBody>
      </p:sp>
    </p:spTree>
    <p:extLst>
      <p:ext uri="{BB962C8B-B14F-4D97-AF65-F5344CB8AC3E}">
        <p14:creationId xmlns:p14="http://schemas.microsoft.com/office/powerpoint/2010/main" val="38473910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Text Placeholder 2"/>
          <p:cNvSpPr>
            <a:spLocks noGrp="1"/>
          </p:cNvSpPr>
          <p:nvPr>
            <p:ph type="body" idx="1"/>
          </p:nvPr>
        </p:nvSpPr>
        <p:spPr/>
        <p:txBody>
          <a:bodyPr>
            <a:normAutofit lnSpcReduction="10000"/>
          </a:bodyPr>
          <a:lstStyle/>
          <a:p>
            <a:pPr marL="7620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sklearn.linear_model</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LinearRegression</a:t>
            </a:r>
            <a:endParaRPr lang="en-US" dirty="0">
              <a:latin typeface="Courier New" panose="02070309020205020404" pitchFamily="49" charset="0"/>
              <a:cs typeface="Courier New" panose="02070309020205020404" pitchFamily="49" charset="0"/>
            </a:endParaRPr>
          </a:p>
          <a:p>
            <a:pPr marL="76200" indent="0">
              <a:buNone/>
            </a:pPr>
            <a:endParaRPr lang="en-US" dirty="0">
              <a:latin typeface="Courier New" panose="02070309020205020404" pitchFamily="49" charset="0"/>
              <a:cs typeface="Courier New" panose="02070309020205020404" pitchFamily="49" charset="0"/>
            </a:endParaRPr>
          </a:p>
          <a:p>
            <a:pPr marL="76200" indent="0">
              <a:buNone/>
            </a:pPr>
            <a:r>
              <a:rPr lang="en-US" dirty="0" err="1">
                <a:latin typeface="Courier New" panose="02070309020205020404" pitchFamily="49" charset="0"/>
                <a:cs typeface="Courier New" panose="02070309020205020404" pitchFamily="49" charset="0"/>
              </a:rPr>
              <a:t>lm_reg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LinearRegression</a:t>
            </a:r>
            <a:r>
              <a:rPr lang="en-US" dirty="0">
                <a:latin typeface="Courier New" panose="02070309020205020404" pitchFamily="49" charset="0"/>
                <a:cs typeface="Courier New" panose="02070309020205020404" pitchFamily="49" charset="0"/>
              </a:rPr>
              <a:t>()</a:t>
            </a:r>
          </a:p>
          <a:p>
            <a:pPr marL="76200" indent="0">
              <a:buNone/>
            </a:pPr>
            <a:r>
              <a:rPr lang="en-US" dirty="0" err="1">
                <a:latin typeface="Courier New" panose="02070309020205020404" pitchFamily="49" charset="0"/>
                <a:cs typeface="Courier New" panose="02070309020205020404" pitchFamily="49" charset="0"/>
              </a:rPr>
              <a:t>lm_reg.fit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smtClean="0">
                <a:latin typeface="Courier New" panose="02070309020205020404" pitchFamily="49" charset="0"/>
                <a:cs typeface="Courier New" panose="02070309020205020404" pitchFamily="49" charset="0"/>
              </a:rPr>
              <a:t>)</a:t>
            </a:r>
          </a:p>
          <a:p>
            <a:pPr marL="76200" indent="0">
              <a:buNone/>
            </a:pPr>
            <a:r>
              <a:rPr lang="en-US" dirty="0" err="1">
                <a:latin typeface="Courier New" panose="02070309020205020404" pitchFamily="49" charset="0"/>
                <a:cs typeface="Courier New" panose="02070309020205020404" pitchFamily="49" charset="0"/>
              </a:rPr>
              <a:t>pred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lm_reg.predict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76200" indent="0">
              <a:buNone/>
            </a:pPr>
            <a:r>
              <a:rPr lang="en-US" dirty="0" err="1">
                <a:latin typeface="Courier New" panose="02070309020205020404" pitchFamily="49" charset="0"/>
                <a:cs typeface="Courier New" panose="02070309020205020404" pitchFamily="49" charset="0"/>
              </a:rPr>
              <a:t>pred</a:t>
            </a:r>
            <a:endParaRPr lang="en-US" dirty="0">
              <a:latin typeface="Courier New" panose="02070309020205020404" pitchFamily="49" charset="0"/>
              <a:cs typeface="Courier New" panose="02070309020205020404" pitchFamily="49" charset="0"/>
            </a:endParaRPr>
          </a:p>
          <a:p>
            <a:pPr marL="7620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7928021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Text Placeholder 2"/>
          <p:cNvSpPr>
            <a:spLocks noGrp="1"/>
          </p:cNvSpPr>
          <p:nvPr>
            <p:ph type="body" idx="1"/>
          </p:nvPr>
        </p:nvSpPr>
        <p:spPr/>
        <p:txBody>
          <a:bodyPr>
            <a:normAutofit/>
          </a:bodyPr>
          <a:lstStyle/>
          <a:p>
            <a:pPr marL="76200"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sklearn.metrics</a:t>
            </a:r>
            <a:r>
              <a:rPr lang="en-US" dirty="0">
                <a:latin typeface="Courier New" panose="02070309020205020404" pitchFamily="49" charset="0"/>
                <a:cs typeface="Courier New" panose="02070309020205020404" pitchFamily="49" charset="0"/>
              </a:rPr>
              <a:t> import r2_score, </a:t>
            </a:r>
            <a:r>
              <a:rPr lang="en-US" dirty="0" err="1">
                <a:latin typeface="Courier New" panose="02070309020205020404" pitchFamily="49" charset="0"/>
                <a:cs typeface="Courier New" panose="02070309020205020404" pitchFamily="49" charset="0"/>
              </a:rPr>
              <a:t>accuracy_score</a:t>
            </a:r>
            <a:endParaRPr lang="en-US" dirty="0">
              <a:latin typeface="Courier New" panose="02070309020205020404" pitchFamily="49" charset="0"/>
              <a:cs typeface="Courier New" panose="02070309020205020404" pitchFamily="49" charset="0"/>
            </a:endParaRPr>
          </a:p>
          <a:p>
            <a:pPr marL="76200" indent="0">
              <a:buNone/>
            </a:pPr>
            <a:r>
              <a:rPr lang="en-US" dirty="0" smtClean="0">
                <a:latin typeface="Courier New" panose="02070309020205020404" pitchFamily="49" charset="0"/>
                <a:cs typeface="Courier New" panose="02070309020205020404" pitchFamily="49" charset="0"/>
              </a:rPr>
              <a:t>r2_score(</a:t>
            </a:r>
            <a:r>
              <a:rPr lang="en-US" dirty="0" err="1" smtClean="0">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lm_reg.predict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smtClean="0">
                <a:latin typeface="Courier New" panose="02070309020205020404" pitchFamily="49" charset="0"/>
                <a:cs typeface="Courier New" panose="02070309020205020404" pitchFamily="49" charset="0"/>
              </a:rPr>
              <a:t>))</a:t>
            </a:r>
          </a:p>
          <a:p>
            <a:pPr marL="76200" indent="0">
              <a:buNone/>
            </a:pPr>
            <a:endParaRPr lang="en-US" dirty="0" smtClean="0">
              <a:latin typeface="Courier New" panose="02070309020205020404" pitchFamily="49" charset="0"/>
              <a:cs typeface="Courier New" panose="02070309020205020404" pitchFamily="49" charset="0"/>
            </a:endParaRPr>
          </a:p>
          <a:p>
            <a:pPr marL="76200" indent="0">
              <a:buNone/>
            </a:pPr>
            <a:r>
              <a:rPr lang="en-US" dirty="0">
                <a:hlinkClick r:id="rId3"/>
              </a:rPr>
              <a:t>http://scikit-learn.org/stable/modules/model_evaluation.html</a:t>
            </a:r>
            <a:endParaRPr lang="en-US" dirty="0"/>
          </a:p>
          <a:p>
            <a:pPr marL="7620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37826311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
            </a:r>
            <a:r>
              <a:rPr lang="en-US" baseline="30000" dirty="0" smtClean="0"/>
              <a:t>2</a:t>
            </a:r>
            <a:r>
              <a:rPr lang="en-US" dirty="0" smtClean="0"/>
              <a:t> (</a:t>
            </a:r>
            <a:r>
              <a:rPr lang="ko-KR" altLang="en-US" dirty="0" smtClean="0"/>
              <a:t>결정계수</a:t>
            </a:r>
            <a:r>
              <a:rPr lang="en-US" altLang="ko-KR" dirty="0" smtClean="0"/>
              <a:t>)</a:t>
            </a:r>
            <a:endParaRPr lang="en-US" dirty="0"/>
          </a:p>
        </p:txBody>
      </p:sp>
      <p:sp>
        <p:nvSpPr>
          <p:cNvPr id="3" name="Content Placeholder 2"/>
          <p:cNvSpPr>
            <a:spLocks noGrp="1"/>
          </p:cNvSpPr>
          <p:nvPr>
            <p:ph type="body" idx="1"/>
          </p:nvPr>
        </p:nvSpPr>
        <p:spPr/>
        <p:txBody>
          <a:bodyPr/>
          <a:lstStyle/>
          <a:p>
            <a:r>
              <a:rPr lang="en-US" dirty="0" smtClean="0"/>
              <a:t>R Squared, also called the coefficient of determination</a:t>
            </a:r>
          </a:p>
          <a:p>
            <a:r>
              <a:rPr lang="en-US" dirty="0" smtClean="0"/>
              <a:t>Provides a “goodness of fit” measure for the predictions to the observations.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4161756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Content Placeholder 2"/>
          <p:cNvSpPr>
            <a:spLocks noGrp="1"/>
          </p:cNvSpPr>
          <p:nvPr>
            <p:ph type="body" idx="1"/>
          </p:nvPr>
        </p:nvSpPr>
        <p:spPr/>
        <p:txBody>
          <a:bodyPr>
            <a:normAutofit/>
          </a:bodyPr>
          <a:lstStyle/>
          <a:p>
            <a:r>
              <a:rPr lang="en-US" dirty="0" smtClean="0"/>
              <a:t>A techniques to build robust models which are not prone to overfitting</a:t>
            </a:r>
          </a:p>
          <a:p>
            <a:r>
              <a:rPr lang="en-US" dirty="0" smtClean="0"/>
              <a:t>Iterate over various models to find a better performing model</a:t>
            </a:r>
          </a:p>
          <a:p>
            <a:pPr lvl="1"/>
            <a:r>
              <a:rPr lang="en-US" dirty="0" smtClean="0"/>
              <a:t>Leave one out cross validation (LOOCV)</a:t>
            </a:r>
          </a:p>
          <a:p>
            <a:pPr lvl="1"/>
            <a:r>
              <a:rPr lang="en-US" dirty="0" smtClean="0"/>
              <a:t>K-fold cross validation</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14965406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k-fold Cross Validation</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24</a:t>
            </a:fld>
            <a:endParaRPr lang="en-US" dirty="0"/>
          </a:p>
        </p:txBody>
      </p:sp>
      <p:pic>
        <p:nvPicPr>
          <p:cNvPr id="5"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1190095" y="1594488"/>
            <a:ext cx="6599237" cy="1798637"/>
          </a:xfrm>
        </p:spPr>
      </p:pic>
      <p:sp>
        <p:nvSpPr>
          <p:cNvPr id="6" name="Content Placeholder 5"/>
          <p:cNvSpPr>
            <a:spLocks noGrp="1"/>
          </p:cNvSpPr>
          <p:nvPr>
            <p:ph sz="half" idx="4294967295"/>
          </p:nvPr>
        </p:nvSpPr>
        <p:spPr>
          <a:xfrm>
            <a:off x="1028523" y="3393125"/>
            <a:ext cx="7302677" cy="1653007"/>
          </a:xfrm>
        </p:spPr>
        <p:txBody>
          <a:bodyPr>
            <a:noAutofit/>
          </a:bodyPr>
          <a:lstStyle/>
          <a:p>
            <a:r>
              <a:rPr lang="en-US" dirty="0"/>
              <a:t>The data set is divided into </a:t>
            </a:r>
            <a:r>
              <a:rPr lang="en-US" i="1" dirty="0"/>
              <a:t>k</a:t>
            </a:r>
            <a:r>
              <a:rPr lang="en-US" dirty="0"/>
              <a:t> subsets. </a:t>
            </a:r>
            <a:r>
              <a:rPr lang="en-US" dirty="0" smtClean="0"/>
              <a:t>One </a:t>
            </a:r>
            <a:r>
              <a:rPr lang="en-US" dirty="0"/>
              <a:t>of the </a:t>
            </a:r>
            <a:r>
              <a:rPr lang="en-US" i="1" dirty="0"/>
              <a:t>k</a:t>
            </a:r>
            <a:r>
              <a:rPr lang="en-US" dirty="0"/>
              <a:t> subsets is used as the test set and the other </a:t>
            </a:r>
            <a:r>
              <a:rPr lang="en-US" i="1" dirty="0"/>
              <a:t>k-1</a:t>
            </a:r>
            <a:r>
              <a:rPr lang="en-US" dirty="0"/>
              <a:t> subsets are put together to form a training set. </a:t>
            </a:r>
          </a:p>
        </p:txBody>
      </p:sp>
    </p:spTree>
    <p:extLst>
      <p:ext uri="{BB962C8B-B14F-4D97-AF65-F5344CB8AC3E}">
        <p14:creationId xmlns:p14="http://schemas.microsoft.com/office/powerpoint/2010/main" val="41449556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Leave One Out Cross Validation</a:t>
            </a:r>
            <a:endParaRPr lang="en-US" dirty="0"/>
          </a:p>
        </p:txBody>
      </p:sp>
      <p:sp>
        <p:nvSpPr>
          <p:cNvPr id="3" name="Content Placeholder 2"/>
          <p:cNvSpPr>
            <a:spLocks noGrp="1"/>
          </p:cNvSpPr>
          <p:nvPr>
            <p:ph type="body" idx="1"/>
          </p:nvPr>
        </p:nvSpPr>
        <p:spPr/>
        <p:txBody>
          <a:bodyPr/>
          <a:lstStyle/>
          <a:p>
            <a:r>
              <a:rPr lang="en-US" dirty="0" smtClean="0"/>
              <a:t>The extreme case of k-fold cross validation</a:t>
            </a:r>
          </a:p>
          <a:p>
            <a:r>
              <a:rPr lang="en-US" dirty="0" smtClean="0"/>
              <a:t>k equal to n, the number of data points in the set. </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2537250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 Method</a:t>
            </a:r>
            <a:endParaRPr lang="en-US" dirty="0"/>
          </a:p>
        </p:txBody>
      </p:sp>
      <p:sp>
        <p:nvSpPr>
          <p:cNvPr id="3" name="Content Placeholder 2"/>
          <p:cNvSpPr>
            <a:spLocks noGrp="1"/>
          </p:cNvSpPr>
          <p:nvPr>
            <p:ph type="body" idx="1"/>
          </p:nvPr>
        </p:nvSpPr>
        <p:spPr/>
        <p:txBody>
          <a:bodyPr/>
          <a:lstStyle/>
          <a:p>
            <a:r>
              <a:rPr lang="en-US" dirty="0" smtClean="0"/>
              <a:t>The simplest kind of cross validation</a:t>
            </a:r>
          </a:p>
          <a:p>
            <a:r>
              <a:rPr lang="en-US" dirty="0" smtClean="0"/>
              <a:t>The dataset is divided into two groups: training set and test set. </a:t>
            </a:r>
          </a:p>
          <a:p>
            <a:r>
              <a:rPr lang="en-US" dirty="0" smtClean="0"/>
              <a:t>Training set is used to develop a prediction model and testing set to evaluate the model</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7193042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a:t>
            </a:r>
            <a:endParaRPr lang="en-US" dirty="0"/>
          </a:p>
        </p:txBody>
      </p:sp>
      <p:sp>
        <p:nvSpPr>
          <p:cNvPr id="3" name="Text Placeholder 2"/>
          <p:cNvSpPr>
            <a:spLocks noGrp="1"/>
          </p:cNvSpPr>
          <p:nvPr>
            <p:ph type="body" idx="1"/>
          </p:nvPr>
        </p:nvSpPr>
        <p:spPr/>
        <p:txBody>
          <a:bodyPr>
            <a:normAutofit/>
          </a:bodyPr>
          <a:lstStyle/>
          <a:p>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sklearn.model_selection</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cross_val_score</a:t>
            </a:r>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cross_val_score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lm_reg</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cv=5, scoring ='r2</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0854382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Code for Decision Tree</a:t>
            </a:r>
            <a:endParaRPr lang="en-US" dirty="0"/>
          </a:p>
        </p:txBody>
      </p:sp>
      <p:sp>
        <p:nvSpPr>
          <p:cNvPr id="7" name="Rectangle 1"/>
          <p:cNvSpPr>
            <a:spLocks noGrp="1" noChangeArrowheads="1"/>
          </p:cNvSpPr>
          <p:nvPr>
            <p:ph type="body" idx="1"/>
          </p:nvPr>
        </p:nvSpPr>
        <p:spPr/>
        <p:txBody>
          <a:bodyPr>
            <a:normAutofit/>
          </a:bodyPr>
          <a:lstStyle/>
          <a:p>
            <a:pPr marL="0" indent="0">
              <a:buNone/>
            </a:pPr>
            <a:r>
              <a:rPr lang="en-US" altLang="en-US" sz="1800" dirty="0">
                <a:latin typeface="Courier New" panose="02070309020205020404" pitchFamily="49" charset="0"/>
                <a:cs typeface="Courier New" panose="02070309020205020404" pitchFamily="49" charset="0"/>
              </a:rPr>
              <a:t>from </a:t>
            </a:r>
            <a:r>
              <a:rPr lang="en-US" altLang="en-US" sz="1800" dirty="0" err="1">
                <a:latin typeface="Courier New" panose="02070309020205020404" pitchFamily="49" charset="0"/>
                <a:cs typeface="Courier New" panose="02070309020205020404" pitchFamily="49" charset="0"/>
              </a:rPr>
              <a:t>sklearn.tree</a:t>
            </a:r>
            <a:r>
              <a:rPr lang="en-US" altLang="en-US" sz="1800" dirty="0">
                <a:latin typeface="Courier New" panose="02070309020205020404" pitchFamily="49" charset="0"/>
                <a:cs typeface="Courier New" panose="02070309020205020404" pitchFamily="49" charset="0"/>
              </a:rPr>
              <a:t> import </a:t>
            </a:r>
            <a:r>
              <a:rPr lang="en-US" altLang="en-US" sz="1800" dirty="0" err="1">
                <a:latin typeface="Courier New" panose="02070309020205020404" pitchFamily="49" charset="0"/>
                <a:cs typeface="Courier New" panose="02070309020205020404" pitchFamily="49" charset="0"/>
              </a:rPr>
              <a:t>DecisionTreeClassifier</a:t>
            </a:r>
            <a:endParaRPr lang="en-US" altLang="en-US" sz="1800" dirty="0">
              <a:latin typeface="Courier New" panose="02070309020205020404" pitchFamily="49" charset="0"/>
              <a:cs typeface="Courier New" panose="02070309020205020404" pitchFamily="49" charset="0"/>
            </a:endParaRPr>
          </a:p>
          <a:p>
            <a:pPr marL="0" indent="0">
              <a:buNone/>
            </a:pPr>
            <a:r>
              <a:rPr lang="en-US" altLang="en-US" sz="1800" dirty="0" err="1" smtClean="0">
                <a:latin typeface="Courier New" panose="02070309020205020404" pitchFamily="49" charset="0"/>
                <a:cs typeface="Courier New" panose="02070309020205020404" pitchFamily="49" charset="0"/>
              </a:rPr>
              <a:t>dtree_class</a:t>
            </a:r>
            <a:r>
              <a:rPr lang="en-US" altLang="en-US" sz="1800" dirty="0" smtClean="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DecisionTreeClassifier</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random_state</a:t>
            </a:r>
            <a:r>
              <a:rPr lang="en-US" altLang="en-US" sz="1800" dirty="0">
                <a:latin typeface="Courier New" panose="02070309020205020404" pitchFamily="49" charset="0"/>
                <a:cs typeface="Courier New" panose="02070309020205020404" pitchFamily="49" charset="0"/>
              </a:rPr>
              <a:t>=0)</a:t>
            </a:r>
          </a:p>
          <a:p>
            <a:pPr marL="0" indent="0">
              <a:buNone/>
            </a:pPr>
            <a:r>
              <a:rPr lang="en-US" altLang="en-US" sz="1800" dirty="0" err="1">
                <a:latin typeface="Courier New" panose="02070309020205020404" pitchFamily="49" charset="0"/>
                <a:cs typeface="Courier New" panose="02070309020205020404" pitchFamily="49" charset="0"/>
              </a:rPr>
              <a:t>pred</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dtree_class.predict</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x_test</a:t>
            </a:r>
            <a:r>
              <a:rPr lang="en-US" altLang="en-US" sz="1800" dirty="0">
                <a:latin typeface="Courier New" panose="02070309020205020404" pitchFamily="49" charset="0"/>
                <a:cs typeface="Courier New" panose="02070309020205020404" pitchFamily="49" charset="0"/>
              </a:rPr>
              <a:t>)</a:t>
            </a:r>
          </a:p>
          <a:p>
            <a:pPr marL="0" indent="0">
              <a:buNone/>
            </a:pPr>
            <a:r>
              <a:rPr lang="en-US" altLang="en-US" sz="1800" dirty="0" err="1" smtClean="0">
                <a:latin typeface="Courier New" panose="02070309020205020404" pitchFamily="49" charset="0"/>
                <a:cs typeface="Courier New" panose="02070309020205020404" pitchFamily="49" charset="0"/>
              </a:rPr>
              <a:t>pred</a:t>
            </a:r>
            <a:endParaRPr lang="en-US" alt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idx="12"/>
          </p:nvPr>
        </p:nvSpPr>
        <p:spPr/>
        <p:txBody>
          <a:bodyPr/>
          <a:lstStyle/>
          <a:p>
            <a:fld id="{D57F1E4F-1CFF-5643-939E-217C01CDF565}" type="slidenum">
              <a:rPr lang="en-US" smtClean="0"/>
              <a:pPr/>
              <a:t>28</a:t>
            </a:fld>
            <a:endParaRPr lang="en-US" dirty="0"/>
          </a:p>
        </p:txBody>
      </p:sp>
      <p:sp>
        <p:nvSpPr>
          <p:cNvPr id="3" name="Rectangle 2"/>
          <p:cNvSpPr/>
          <p:nvPr/>
        </p:nvSpPr>
        <p:spPr>
          <a:xfrm>
            <a:off x="3758255" y="3466786"/>
            <a:ext cx="4784972" cy="12618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900" dirty="0">
                <a:solidFill>
                  <a:schemeClr val="dk1"/>
                </a:solidFill>
                <a:latin typeface="Quattrocento Sans"/>
                <a:ea typeface="Quattrocento Sans"/>
                <a:cs typeface="Quattrocento Sans"/>
              </a:rPr>
              <a:t>You can also import </a:t>
            </a:r>
            <a:r>
              <a:rPr lang="en-US" sz="1900" dirty="0" err="1">
                <a:solidFill>
                  <a:schemeClr val="dk1"/>
                </a:solidFill>
                <a:latin typeface="Quattrocento Sans"/>
                <a:ea typeface="Quattrocento Sans"/>
                <a:cs typeface="Quattrocento Sans"/>
              </a:rPr>
              <a:t>DecisionTreeRegressor</a:t>
            </a:r>
            <a:r>
              <a:rPr lang="en-US" sz="1900" dirty="0">
                <a:solidFill>
                  <a:schemeClr val="dk1"/>
                </a:solidFill>
                <a:latin typeface="Quattrocento Sans"/>
                <a:ea typeface="Quattrocento Sans"/>
                <a:cs typeface="Quattrocento Sans"/>
              </a:rPr>
              <a:t> from </a:t>
            </a:r>
            <a:r>
              <a:rPr lang="en-US" sz="1900" dirty="0" err="1">
                <a:solidFill>
                  <a:schemeClr val="dk1"/>
                </a:solidFill>
                <a:latin typeface="Quattrocento Sans"/>
                <a:ea typeface="Quattrocento Sans"/>
                <a:cs typeface="Quattrocento Sans"/>
              </a:rPr>
              <a:t>sklearn.tree</a:t>
            </a:r>
            <a:r>
              <a:rPr lang="en-US" sz="1900" dirty="0">
                <a:solidFill>
                  <a:schemeClr val="dk1"/>
                </a:solidFill>
                <a:latin typeface="Quattrocento Sans"/>
                <a:ea typeface="Quattrocento Sans"/>
                <a:cs typeface="Quattrocento Sans"/>
              </a:rPr>
              <a:t> if you want to use a decision tree to predict a numerical target variable. </a:t>
            </a:r>
          </a:p>
        </p:txBody>
      </p:sp>
    </p:spTree>
    <p:extLst>
      <p:ext uri="{BB962C8B-B14F-4D97-AF65-F5344CB8AC3E}">
        <p14:creationId xmlns:p14="http://schemas.microsoft.com/office/powerpoint/2010/main" val="31495030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Model Evaluation for Decision Tree</a:t>
            </a:r>
            <a:endParaRPr lang="en-US" dirty="0"/>
          </a:p>
        </p:txBody>
      </p:sp>
      <p:sp>
        <p:nvSpPr>
          <p:cNvPr id="3" name="Text Placeholder 2"/>
          <p:cNvSpPr>
            <a:spLocks noGrp="1"/>
          </p:cNvSpPr>
          <p:nvPr>
            <p:ph type="body" idx="1"/>
          </p:nvPr>
        </p:nvSpPr>
        <p:spPr/>
        <p:txBody>
          <a:bodyPr>
            <a:normAutofit fontScale="92500"/>
          </a:bodyPr>
          <a:lstStyle/>
          <a:p>
            <a:pPr marL="0" indent="0">
              <a:buNone/>
            </a:pPr>
            <a:r>
              <a:rPr lang="en-US" altLang="en-US" dirty="0" err="1" smtClean="0">
                <a:latin typeface="Courier New" panose="02070309020205020404" pitchFamily="49" charset="0"/>
                <a:cs typeface="Courier New" panose="02070309020205020404" pitchFamily="49" charset="0"/>
              </a:rPr>
              <a:t>dtree_class.fit</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err="1">
                <a:latin typeface="Courier New" panose="02070309020205020404" pitchFamily="49" charset="0"/>
                <a:cs typeface="Courier New" panose="02070309020205020404" pitchFamily="49" charset="0"/>
              </a:rPr>
              <a:t>accuracy_score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dtree_class.predict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r2_score(</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dtree_class.predict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a:t>
            </a:r>
          </a:p>
          <a:p>
            <a:pPr marL="0" indent="0">
              <a:buNone/>
            </a:pPr>
            <a:r>
              <a:rPr lang="en-US" altLang="en-US" dirty="0" err="1">
                <a:latin typeface="Courier New" panose="02070309020205020404" pitchFamily="49" charset="0"/>
                <a:cs typeface="Courier New" panose="02070309020205020404" pitchFamily="49" charset="0"/>
              </a:rPr>
              <a:t>cross_val_score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dtree_class</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 cv=5, scoring ='r2')</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24961394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lstStyle/>
          <a:p>
            <a:pPr marL="76200" indent="0">
              <a:buNone/>
            </a:pPr>
            <a:r>
              <a:rPr lang="en-US" sz="3600" b="1" dirty="0"/>
              <a:t>Machine Learning </a:t>
            </a:r>
            <a:endParaRPr lang="en-US" sz="3600" b="1" dirty="0" smtClean="0"/>
          </a:p>
          <a:p>
            <a:pPr marL="76200" indent="0">
              <a:buNone/>
            </a:pPr>
            <a:r>
              <a:rPr lang="en-US" sz="1800" dirty="0" smtClean="0"/>
              <a:t>A field of computer science that gives computer systems the ability to "learn" (i.e., progressively improve performance on a specific task) with data, without being explicitly programmed</a:t>
            </a:r>
            <a:endParaRPr lang="en-US" sz="1800" dirty="0"/>
          </a:p>
        </p:txBody>
      </p:sp>
      <p:sp>
        <p:nvSpPr>
          <p:cNvPr id="4" name="Slide Number Placeholder 3"/>
          <p:cNvSpPr>
            <a:spLocks noGrp="1"/>
          </p:cNvSpPr>
          <p:nvPr>
            <p:ph type="sldNum"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075289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 (</a:t>
            </a:r>
            <a:r>
              <a:rPr lang="ko-KR" altLang="en-US" dirty="0" smtClean="0"/>
              <a:t>정확도</a:t>
            </a:r>
            <a:r>
              <a:rPr lang="en-US" altLang="ko-KR" dirty="0" smtClean="0"/>
              <a:t>)</a:t>
            </a:r>
            <a:endParaRPr lang="en-US" dirty="0"/>
          </a:p>
        </p:txBody>
      </p:sp>
      <p:sp>
        <p:nvSpPr>
          <p:cNvPr id="3" name="Content Placeholder 2"/>
          <p:cNvSpPr>
            <a:spLocks noGrp="1"/>
          </p:cNvSpPr>
          <p:nvPr>
            <p:ph type="body" idx="1"/>
          </p:nvPr>
        </p:nvSpPr>
        <p:spPr/>
        <p:txBody>
          <a:bodyPr/>
          <a:lstStyle/>
          <a:p>
            <a:r>
              <a:rPr lang="en-US" dirty="0" smtClean="0"/>
              <a:t>The </a:t>
            </a:r>
            <a:r>
              <a:rPr lang="en-US" dirty="0"/>
              <a:t>percentage of correctly classifies instances out of all instances</a:t>
            </a:r>
            <a:r>
              <a:rPr lang="en-US" dirty="0" smtClean="0"/>
              <a:t>.</a:t>
            </a:r>
          </a:p>
          <a:p>
            <a:r>
              <a:rPr lang="en-US" dirty="0"/>
              <a:t>It is more useful on a binary classification than multi-class classification problems </a:t>
            </a:r>
          </a:p>
        </p:txBody>
      </p:sp>
      <p:sp>
        <p:nvSpPr>
          <p:cNvPr id="4" name="Slide Number Placeholder 3"/>
          <p:cNvSpPr>
            <a:spLocks noGrp="1"/>
          </p:cNvSpPr>
          <p:nvPr>
            <p:ph type="sldNum"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2660893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Visualization</a:t>
            </a:r>
            <a:endParaRPr lang="en-US" dirty="0"/>
          </a:p>
        </p:txBody>
      </p:sp>
      <p:sp>
        <p:nvSpPr>
          <p:cNvPr id="3" name="Text Placeholder 2"/>
          <p:cNvSpPr>
            <a:spLocks noGrp="1"/>
          </p:cNvSpPr>
          <p:nvPr>
            <p:ph type="body" idx="1"/>
          </p:nvPr>
        </p:nvSpPr>
        <p:spPr/>
        <p:txBody>
          <a:bodyPr>
            <a:normAutofit/>
          </a:bodyPr>
          <a:lstStyle/>
          <a:p>
            <a:pPr marL="76200" indent="0">
              <a:buNone/>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IPython.display</a:t>
            </a:r>
            <a:r>
              <a:rPr lang="en-US" sz="1600" dirty="0">
                <a:latin typeface="Courier New" panose="02070309020205020404" pitchFamily="49" charset="0"/>
                <a:cs typeface="Courier New" panose="02070309020205020404" pitchFamily="49" charset="0"/>
              </a:rPr>
              <a:t> import Image  </a:t>
            </a:r>
          </a:p>
          <a:p>
            <a:pPr marL="76200" indent="0">
              <a:buNone/>
            </a:pPr>
            <a:r>
              <a:rPr lang="en-US" sz="1600" dirty="0">
                <a:latin typeface="Courier New" panose="02070309020205020404" pitchFamily="49" charset="0"/>
                <a:cs typeface="Courier New" panose="02070309020205020404" pitchFamily="49" charset="0"/>
              </a:rPr>
              <a:t>from </a:t>
            </a:r>
            <a:r>
              <a:rPr lang="en-US" sz="1600" dirty="0" err="1">
                <a:latin typeface="Courier New" panose="02070309020205020404" pitchFamily="49" charset="0"/>
                <a:cs typeface="Courier New" panose="02070309020205020404" pitchFamily="49" charset="0"/>
              </a:rPr>
              <a:t>sklearn</a:t>
            </a:r>
            <a:r>
              <a:rPr lang="en-US" sz="1600" dirty="0">
                <a:latin typeface="Courier New" panose="02070309020205020404" pitchFamily="49" charset="0"/>
                <a:cs typeface="Courier New" panose="02070309020205020404" pitchFamily="49" charset="0"/>
              </a:rPr>
              <a:t> import tree</a:t>
            </a:r>
          </a:p>
          <a:p>
            <a:pPr marL="76200" indent="0">
              <a:buNone/>
            </a:pPr>
            <a:r>
              <a:rPr lang="en-US" sz="1600" dirty="0">
                <a:latin typeface="Courier New" panose="02070309020205020404" pitchFamily="49" charset="0"/>
                <a:cs typeface="Courier New" panose="02070309020205020404" pitchFamily="49" charset="0"/>
              </a:rPr>
              <a:t>import </a:t>
            </a:r>
            <a:r>
              <a:rPr lang="en-US" sz="1600" dirty="0" err="1" smtClean="0">
                <a:latin typeface="Courier New" panose="02070309020205020404" pitchFamily="49" charset="0"/>
                <a:cs typeface="Courier New" panose="02070309020205020404" pitchFamily="49" charset="0"/>
              </a:rPr>
              <a:t>pydotplus</a:t>
            </a:r>
            <a:endParaRPr lang="en-US" sz="1600" dirty="0" smtClean="0">
              <a:latin typeface="Courier New" panose="02070309020205020404" pitchFamily="49" charset="0"/>
              <a:cs typeface="Courier New" panose="02070309020205020404" pitchFamily="49" charset="0"/>
            </a:endParaRPr>
          </a:p>
          <a:p>
            <a:pPr marL="76200" indent="0">
              <a:buNone/>
            </a:pPr>
            <a:r>
              <a:rPr lang="en-US" sz="1600" dirty="0" err="1" smtClean="0">
                <a:latin typeface="Courier New" panose="02070309020205020404" pitchFamily="49" charset="0"/>
                <a:cs typeface="Courier New" panose="02070309020205020404" pitchFamily="49" charset="0"/>
              </a:rPr>
              <a:t>dot_data</a:t>
            </a: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tree.export_graphviz</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dtree_class</a:t>
            </a:r>
            <a:r>
              <a:rPr lang="en-US" sz="1600" dirty="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out_file</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None,feature_names</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iris.feature_names</a:t>
            </a:r>
            <a:r>
              <a:rPr lang="en-US" sz="1600" dirty="0" smtClean="0">
                <a:latin typeface="Courier New" panose="02070309020205020404" pitchFamily="49" charset="0"/>
                <a:cs typeface="Courier New" panose="02070309020205020404" pitchFamily="49" charset="0"/>
              </a:rPr>
              <a:t>,                                </a:t>
            </a:r>
            <a:r>
              <a:rPr lang="en-US" sz="1600" dirty="0" err="1" smtClean="0">
                <a:latin typeface="Courier New" panose="02070309020205020404" pitchFamily="49" charset="0"/>
                <a:cs typeface="Courier New" panose="02070309020205020404" pitchFamily="49" charset="0"/>
              </a:rPr>
              <a:t>class_names</a:t>
            </a:r>
            <a:r>
              <a:rPr lang="en-US" sz="1600" dirty="0" smtClean="0">
                <a:latin typeface="Courier New" panose="02070309020205020404" pitchFamily="49" charset="0"/>
                <a:cs typeface="Courier New" panose="02070309020205020404" pitchFamily="49" charset="0"/>
              </a:rPr>
              <a:t>=</a:t>
            </a:r>
            <a:r>
              <a:rPr lang="en-US" sz="1600" dirty="0" err="1" smtClean="0">
                <a:latin typeface="Courier New" panose="02070309020205020404" pitchFamily="49" charset="0"/>
                <a:cs typeface="Courier New" panose="02070309020205020404" pitchFamily="49" charset="0"/>
              </a:rPr>
              <a:t>iris.target_names</a:t>
            </a:r>
            <a:r>
              <a:rPr lang="en-US" sz="1600" dirty="0" smtClean="0">
                <a:latin typeface="Courier New" panose="02070309020205020404" pitchFamily="49" charset="0"/>
                <a:cs typeface="Courier New" panose="02070309020205020404" pitchFamily="49" charset="0"/>
              </a:rPr>
              <a:t>)</a:t>
            </a:r>
            <a:endParaRPr lang="en-US" sz="1600" dirty="0">
              <a:latin typeface="Courier New" panose="02070309020205020404" pitchFamily="49" charset="0"/>
              <a:cs typeface="Courier New" panose="02070309020205020404" pitchFamily="49" charset="0"/>
            </a:endParaRPr>
          </a:p>
          <a:p>
            <a:pPr marL="76200" indent="0">
              <a:buNone/>
            </a:pPr>
            <a:r>
              <a:rPr lang="en-US" sz="1600" dirty="0" smtClean="0">
                <a:latin typeface="Courier New" panose="02070309020205020404" pitchFamily="49" charset="0"/>
                <a:cs typeface="Courier New" panose="02070309020205020404" pitchFamily="49" charset="0"/>
              </a:rPr>
              <a:t>graph </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pydotplus.graph_from_dot_data</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dot_data</a:t>
            </a:r>
            <a:r>
              <a:rPr lang="en-US" sz="1600" dirty="0">
                <a:latin typeface="Courier New" panose="02070309020205020404" pitchFamily="49" charset="0"/>
                <a:cs typeface="Courier New" panose="02070309020205020404" pitchFamily="49" charset="0"/>
              </a:rPr>
              <a:t>)  </a:t>
            </a:r>
          </a:p>
          <a:p>
            <a:pPr marL="76200" indent="0">
              <a:buNone/>
            </a:pPr>
            <a:r>
              <a:rPr lang="en-US" sz="1600" dirty="0" smtClean="0">
                <a:latin typeface="Courier New" panose="02070309020205020404" pitchFamily="49" charset="0"/>
                <a:cs typeface="Courier New" panose="02070309020205020404" pitchFamily="49" charset="0"/>
              </a:rPr>
              <a:t>Image(</a:t>
            </a:r>
            <a:r>
              <a:rPr lang="en-US" sz="1600" dirty="0" err="1" smtClean="0">
                <a:latin typeface="Courier New" panose="02070309020205020404" pitchFamily="49" charset="0"/>
                <a:cs typeface="Courier New" panose="02070309020205020404" pitchFamily="49" charset="0"/>
              </a:rPr>
              <a:t>graph.create_png</a:t>
            </a:r>
            <a:r>
              <a:rPr lang="en-US" sz="1600"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31</a:t>
            </a:fld>
            <a:endParaRPr lang="en"/>
          </a:p>
        </p:txBody>
      </p:sp>
      <p:sp>
        <p:nvSpPr>
          <p:cNvPr id="5" name="Rectangle 4"/>
          <p:cNvSpPr/>
          <p:nvPr/>
        </p:nvSpPr>
        <p:spPr>
          <a:xfrm>
            <a:off x="6125178" y="699768"/>
            <a:ext cx="2692399" cy="155427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900" dirty="0" err="1">
                <a:latin typeface="Quattrocento Sans"/>
                <a:ea typeface="Quattrocento Sans"/>
                <a:cs typeface="Quattrocento Sans"/>
                <a:sym typeface="Quattrocento Sans"/>
              </a:rPr>
              <a:t>Graphviz</a:t>
            </a:r>
            <a:r>
              <a:rPr lang="en-US" sz="1900" dirty="0">
                <a:latin typeface="Quattrocento Sans"/>
                <a:ea typeface="Quattrocento Sans"/>
                <a:cs typeface="Quattrocento Sans"/>
                <a:sym typeface="Quattrocento Sans"/>
              </a:rPr>
              <a:t> is a tool for drawing graphics using dot files. </a:t>
            </a:r>
            <a:r>
              <a:rPr lang="en-US" sz="1900" dirty="0" err="1">
                <a:latin typeface="Quattrocento Sans"/>
                <a:ea typeface="Quattrocento Sans"/>
                <a:cs typeface="Quattrocento Sans"/>
                <a:sym typeface="Quattrocento Sans"/>
              </a:rPr>
              <a:t>Pydotplus</a:t>
            </a:r>
            <a:r>
              <a:rPr lang="en-US" sz="1900" dirty="0">
                <a:latin typeface="Quattrocento Sans"/>
                <a:ea typeface="Quattrocento Sans"/>
                <a:cs typeface="Quattrocento Sans"/>
                <a:sym typeface="Quattrocento Sans"/>
              </a:rPr>
              <a:t> is a module to </a:t>
            </a:r>
            <a:r>
              <a:rPr lang="en-US" sz="1900" dirty="0" err="1">
                <a:latin typeface="Quattrocento Sans"/>
                <a:ea typeface="Quattrocento Sans"/>
                <a:cs typeface="Quattrocento Sans"/>
                <a:sym typeface="Quattrocento Sans"/>
              </a:rPr>
              <a:t>Graphviz’s</a:t>
            </a:r>
            <a:r>
              <a:rPr lang="en-US" sz="1900" dirty="0">
                <a:latin typeface="Quattrocento Sans"/>
                <a:ea typeface="Quattrocento Sans"/>
                <a:cs typeface="Quattrocento Sans"/>
                <a:sym typeface="Quattrocento Sans"/>
              </a:rPr>
              <a:t> Dot language.</a:t>
            </a:r>
          </a:p>
        </p:txBody>
      </p:sp>
    </p:spTree>
    <p:extLst>
      <p:ext uri="{BB962C8B-B14F-4D97-AF65-F5344CB8AC3E}">
        <p14:creationId xmlns:p14="http://schemas.microsoft.com/office/powerpoint/2010/main" val="22484871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Basic Decision Tree</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32</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112" y="1424662"/>
            <a:ext cx="4284676" cy="3325189"/>
          </a:xfrm>
          <a:prstGeom prst="rect">
            <a:avLst/>
          </a:prstGeom>
        </p:spPr>
      </p:pic>
      <p:sp>
        <p:nvSpPr>
          <p:cNvPr id="7" name="Rectangle 6"/>
          <p:cNvSpPr/>
          <p:nvPr/>
        </p:nvSpPr>
        <p:spPr>
          <a:xfrm>
            <a:off x="5933915" y="1569963"/>
            <a:ext cx="2883662" cy="1323439"/>
          </a:xfrm>
          <a:prstGeom prst="rect">
            <a:avLst/>
          </a:prstGeom>
        </p:spPr>
        <p:txBody>
          <a:bodyPr wrap="square">
            <a:spAutoFit/>
          </a:bodyPr>
          <a:lstStyle/>
          <a:p>
            <a:r>
              <a:rPr lang="en-US" sz="2000" dirty="0" err="1">
                <a:latin typeface="Courier New" panose="02070309020205020404" pitchFamily="49" charset="0"/>
                <a:cs typeface="Courier New" panose="02070309020205020404" pitchFamily="49" charset="0"/>
              </a:rPr>
              <a:t>dtree_class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DecisionTreeClassifier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random_state</a:t>
            </a:r>
            <a:r>
              <a:rPr lang="en-US" sz="2000"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26189826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with Options</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33</a:t>
            </a:fld>
            <a:endParaRPr lang="en"/>
          </a:p>
        </p:txBody>
      </p:sp>
      <p:pic>
        <p:nvPicPr>
          <p:cNvPr id="6" name="Picture 5"/>
          <p:cNvPicPr>
            <a:picLocks noChangeAspect="1"/>
          </p:cNvPicPr>
          <p:nvPr/>
        </p:nvPicPr>
        <p:blipFill>
          <a:blip r:embed="rId2"/>
          <a:stretch>
            <a:fillRect/>
          </a:stretch>
        </p:blipFill>
        <p:spPr>
          <a:xfrm>
            <a:off x="1008003" y="1745672"/>
            <a:ext cx="4376310" cy="3004179"/>
          </a:xfrm>
          <a:prstGeom prst="rect">
            <a:avLst/>
          </a:prstGeom>
        </p:spPr>
      </p:pic>
      <p:sp>
        <p:nvSpPr>
          <p:cNvPr id="7" name="Rectangle 6"/>
          <p:cNvSpPr/>
          <p:nvPr/>
        </p:nvSpPr>
        <p:spPr>
          <a:xfrm>
            <a:off x="4907484" y="1525595"/>
            <a:ext cx="4112573" cy="2492990"/>
          </a:xfrm>
          <a:prstGeom prst="rect">
            <a:avLst/>
          </a:prstGeom>
        </p:spPr>
        <p:txBody>
          <a:bodyPr wrap="square">
            <a:spAutoFit/>
          </a:bodyPr>
          <a:lstStyle/>
          <a:p>
            <a:r>
              <a:rPr lang="en-US" sz="1200" dirty="0" err="1">
                <a:latin typeface="Courier New" panose="02070309020205020404" pitchFamily="49" charset="0"/>
                <a:cs typeface="Courier New" panose="02070309020205020404" pitchFamily="49" charset="0"/>
              </a:rPr>
              <a:t>dtree_class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DecisionTreeClassifier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max_depth</a:t>
            </a:r>
            <a:r>
              <a:rPr lang="en-US" sz="1200" dirty="0">
                <a:latin typeface="Courier New" panose="02070309020205020404" pitchFamily="49" charset="0"/>
                <a:cs typeface="Courier New" panose="02070309020205020404" pitchFamily="49" charset="0"/>
              </a:rPr>
              <a:t>=3, </a:t>
            </a:r>
            <a:r>
              <a:rPr lang="en-US" sz="1200" dirty="0" err="1">
                <a:latin typeface="Courier New" panose="02070309020205020404" pitchFamily="49" charset="0"/>
                <a:cs typeface="Courier New" panose="02070309020205020404" pitchFamily="49" charset="0"/>
              </a:rPr>
              <a:t>random_state</a:t>
            </a:r>
            <a:r>
              <a:rPr lang="en-US" sz="1200" dirty="0">
                <a:latin typeface="Courier New" panose="02070309020205020404" pitchFamily="49" charset="0"/>
                <a:cs typeface="Courier New" panose="02070309020205020404" pitchFamily="49" charset="0"/>
              </a:rPr>
              <a:t>=0</a:t>
            </a: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err="1" smtClean="0">
                <a:latin typeface="Courier New" panose="02070309020205020404" pitchFamily="49" charset="0"/>
                <a:cs typeface="Courier New" panose="02070309020205020404" pitchFamily="49" charset="0"/>
              </a:rPr>
              <a:t>data_feature_names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['Sepal </a:t>
            </a:r>
            <a:r>
              <a:rPr lang="en-US" sz="1200" dirty="0" err="1">
                <a:latin typeface="Courier New" panose="02070309020205020404" pitchFamily="49" charset="0"/>
                <a:cs typeface="Courier New" panose="02070309020205020404" pitchFamily="49" charset="0"/>
              </a:rPr>
              <a:t>Lenth</a:t>
            </a:r>
            <a:r>
              <a:rPr lang="en-US" sz="1200" dirty="0">
                <a:latin typeface="Courier New" panose="02070309020205020404" pitchFamily="49" charset="0"/>
                <a:cs typeface="Courier New" panose="02070309020205020404" pitchFamily="49" charset="0"/>
              </a:rPr>
              <a:t>', 'Sepal Width', 'Petal Length', 'Petal Width']</a:t>
            </a:r>
          </a:p>
          <a:p>
            <a:r>
              <a:rPr lang="en-US" sz="1200" dirty="0" err="1">
                <a:latin typeface="Courier New" panose="02070309020205020404" pitchFamily="49" charset="0"/>
                <a:cs typeface="Courier New" panose="02070309020205020404" pitchFamily="49" charset="0"/>
              </a:rPr>
              <a:t>dot_data</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export_graphviz</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dtree_class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feature_names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data_feature_names</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out_file</a:t>
            </a:r>
            <a:r>
              <a:rPr lang="en-US" sz="1200" dirty="0" smtClean="0">
                <a:latin typeface="Courier New" panose="02070309020205020404" pitchFamily="49" charset="0"/>
                <a:cs typeface="Courier New" panose="02070309020205020404" pitchFamily="49" charset="0"/>
              </a:rPr>
              <a:t>=None</a:t>
            </a:r>
            <a:r>
              <a:rPr lang="en-US" sz="1200" dirty="0">
                <a:latin typeface="Courier New" panose="02070309020205020404" pitchFamily="49" charset="0"/>
                <a:cs typeface="Courier New" panose="02070309020205020404" pitchFamily="49" charset="0"/>
              </a:rPr>
              <a:t>, filled=True, rounded=True, </a:t>
            </a:r>
            <a:r>
              <a:rPr lang="en-US" sz="1200" dirty="0" err="1">
                <a:latin typeface="Courier New" panose="02070309020205020404" pitchFamily="49" charset="0"/>
                <a:cs typeface="Courier New" panose="02070309020205020404" pitchFamily="49" charset="0"/>
              </a:rPr>
              <a:t>special_characters</a:t>
            </a:r>
            <a:r>
              <a:rPr lang="en-US" sz="1200" dirty="0">
                <a:latin typeface="Courier New" panose="02070309020205020404" pitchFamily="49" charset="0"/>
                <a:cs typeface="Courier New" panose="02070309020205020404" pitchFamily="49" charset="0"/>
              </a:rPr>
              <a:t>=True)</a:t>
            </a:r>
          </a:p>
          <a:p>
            <a:r>
              <a:rPr lang="en-US" sz="1200" dirty="0">
                <a:latin typeface="Courier New" panose="02070309020205020404" pitchFamily="49" charset="0"/>
                <a:cs typeface="Courier New" panose="02070309020205020404" pitchFamily="49" charset="0"/>
              </a:rPr>
              <a:t>graph = </a:t>
            </a:r>
            <a:r>
              <a:rPr lang="en-US" sz="1200" dirty="0" err="1">
                <a:latin typeface="Courier New" panose="02070309020205020404" pitchFamily="49" charset="0"/>
                <a:cs typeface="Courier New" panose="02070309020205020404" pitchFamily="49" charset="0"/>
              </a:rPr>
              <a:t>pydotplus.graph_from_dot_data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dot_data</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Image(</a:t>
            </a:r>
            <a:r>
              <a:rPr lang="en-US" sz="1200" dirty="0" err="1">
                <a:latin typeface="Courier New" panose="02070309020205020404" pitchFamily="49" charset="0"/>
                <a:cs typeface="Courier New" panose="02070309020205020404" pitchFamily="49" charset="0"/>
              </a:rPr>
              <a:t>graph.create_png</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78099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Save </a:t>
            </a:r>
            <a:r>
              <a:rPr lang="en-US" dirty="0" smtClean="0"/>
              <a:t>Image </a:t>
            </a:r>
            <a:r>
              <a:rPr lang="en-US" dirty="0"/>
              <a:t>To File</a:t>
            </a:r>
          </a:p>
        </p:txBody>
      </p:sp>
      <p:sp>
        <p:nvSpPr>
          <p:cNvPr id="5" name="Text Placeholder 4"/>
          <p:cNvSpPr>
            <a:spLocks noGrp="1"/>
          </p:cNvSpPr>
          <p:nvPr>
            <p:ph type="body" idx="1"/>
          </p:nvPr>
        </p:nvSpPr>
        <p:spPr/>
        <p:txBody>
          <a:bodyPr>
            <a:normAutofit/>
          </a:bodyPr>
          <a:lstStyle/>
          <a:p>
            <a:pPr marL="76200" indent="0">
              <a:buNone/>
            </a:pPr>
            <a:r>
              <a:rPr lang="en-US" dirty="0">
                <a:latin typeface="Courier New" panose="02070309020205020404" pitchFamily="49" charset="0"/>
                <a:cs typeface="Courier New" panose="02070309020205020404" pitchFamily="49" charset="0"/>
              </a:rPr>
              <a:t># Create PDF</a:t>
            </a:r>
          </a:p>
          <a:p>
            <a:pPr marL="76200" indent="0">
              <a:buNone/>
            </a:pPr>
            <a:r>
              <a:rPr lang="en-US" dirty="0" err="1">
                <a:latin typeface="Courier New" panose="02070309020205020404" pitchFamily="49" charset="0"/>
                <a:cs typeface="Courier New" panose="02070309020205020404" pitchFamily="49" charset="0"/>
              </a:rPr>
              <a:t>graph.write_pdf</a:t>
            </a:r>
            <a:r>
              <a:rPr lang="en-US" dirty="0">
                <a:latin typeface="Courier New" panose="02070309020205020404" pitchFamily="49" charset="0"/>
                <a:cs typeface="Courier New" panose="02070309020205020404" pitchFamily="49" charset="0"/>
              </a:rPr>
              <a:t>("iris.pdf")</a:t>
            </a:r>
          </a:p>
          <a:p>
            <a:pPr marL="76200" indent="0">
              <a:buNone/>
            </a:pP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Create PNG</a:t>
            </a:r>
          </a:p>
          <a:p>
            <a:pPr marL="76200" indent="0">
              <a:buNone/>
            </a:pPr>
            <a:r>
              <a:rPr lang="en-US" dirty="0" err="1">
                <a:latin typeface="Courier New" panose="02070309020205020404" pitchFamily="49" charset="0"/>
                <a:cs typeface="Courier New" panose="02070309020205020404" pitchFamily="49" charset="0"/>
              </a:rPr>
              <a:t>graph.write_png</a:t>
            </a:r>
            <a:r>
              <a:rPr lang="en-US" dirty="0">
                <a:latin typeface="Courier New" panose="02070309020205020404" pitchFamily="49" charset="0"/>
                <a:cs typeface="Courier New" panose="02070309020205020404" pitchFamily="49" charset="0"/>
              </a:rPr>
              <a:t>("iris.png</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26607543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Criterion</a:t>
            </a:r>
            <a:endParaRPr lang="en-US" dirty="0"/>
          </a:p>
        </p:txBody>
      </p:sp>
      <p:sp>
        <p:nvSpPr>
          <p:cNvPr id="3" name="Text Placeholder 2"/>
          <p:cNvSpPr>
            <a:spLocks noGrp="1"/>
          </p:cNvSpPr>
          <p:nvPr>
            <p:ph type="body" idx="1"/>
          </p:nvPr>
        </p:nvSpPr>
        <p:spPr/>
        <p:txBody>
          <a:bodyPr/>
          <a:lstStyle/>
          <a:p>
            <a:r>
              <a:rPr lang="en-US" dirty="0"/>
              <a:t>The function to measure the quality of a split</a:t>
            </a:r>
            <a:r>
              <a:rPr lang="en-US" dirty="0" smtClean="0"/>
              <a:t>.</a:t>
            </a:r>
          </a:p>
          <a:p>
            <a:r>
              <a:rPr lang="en-US" dirty="0" smtClean="0"/>
              <a:t>Supported </a:t>
            </a:r>
            <a:r>
              <a:rPr lang="en-US" dirty="0"/>
              <a:t>criteria are “</a:t>
            </a:r>
            <a:r>
              <a:rPr lang="en-US" dirty="0" err="1"/>
              <a:t>gini</a:t>
            </a:r>
            <a:r>
              <a:rPr lang="en-US" dirty="0"/>
              <a:t>” for the Gini impurity and “entropy” for the information gain</a:t>
            </a:r>
            <a:r>
              <a:rPr lang="en-US" dirty="0" smtClean="0"/>
              <a:t>.</a:t>
            </a:r>
          </a:p>
          <a:p>
            <a:r>
              <a:rPr lang="en-US" dirty="0">
                <a:hlinkClick r:id="rId2"/>
              </a:rPr>
              <a:t>http://</a:t>
            </a:r>
            <a:r>
              <a:rPr lang="en-US" dirty="0" smtClean="0">
                <a:hlinkClick r:id="rId2"/>
              </a:rPr>
              <a:t>scikit-learn.org/stable/modules/generated/sklearn.tree.DecisionTreeClassifier.html</a:t>
            </a:r>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217918015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Gini </a:t>
            </a:r>
            <a:r>
              <a:rPr lang="en-US" dirty="0" smtClean="0"/>
              <a:t>Index</a:t>
            </a:r>
            <a:endParaRPr lang="en-US" dirty="0"/>
          </a:p>
        </p:txBody>
      </p:sp>
      <p:sp>
        <p:nvSpPr>
          <p:cNvPr id="5" name="Text Placeholder 4"/>
          <p:cNvSpPr>
            <a:spLocks noGrp="1"/>
          </p:cNvSpPr>
          <p:nvPr>
            <p:ph type="body" idx="1"/>
          </p:nvPr>
        </p:nvSpPr>
        <p:spPr/>
        <p:txBody>
          <a:bodyPr>
            <a:normAutofit lnSpcReduction="10000"/>
          </a:bodyPr>
          <a:lstStyle/>
          <a:p>
            <a:pPr fontAlgn="base"/>
            <a:r>
              <a:rPr lang="en-US" dirty="0" smtClean="0"/>
              <a:t>The </a:t>
            </a:r>
            <a:r>
              <a:rPr lang="en-US" dirty="0"/>
              <a:t>name of the cost function used to evaluate splits in the dataset</a:t>
            </a:r>
            <a:r>
              <a:rPr lang="en-US" dirty="0" smtClean="0"/>
              <a:t>.</a:t>
            </a:r>
          </a:p>
          <a:p>
            <a:pPr fontAlgn="base"/>
            <a:endParaRPr lang="en-US" dirty="0"/>
          </a:p>
          <a:p>
            <a:pPr fontAlgn="base"/>
            <a:endParaRPr lang="en-US" dirty="0" smtClean="0"/>
          </a:p>
          <a:p>
            <a:pPr fontAlgn="base"/>
            <a:endParaRPr lang="en-US" dirty="0"/>
          </a:p>
          <a:p>
            <a:pPr fontAlgn="base"/>
            <a:r>
              <a:rPr lang="en-US" dirty="0" smtClean="0"/>
              <a:t>Compute the weighted average of the Gini index of both attributes</a:t>
            </a:r>
          </a:p>
          <a:p>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36</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6624" y="2689931"/>
            <a:ext cx="2190750" cy="666750"/>
          </a:xfrm>
          <a:prstGeom prst="rect">
            <a:avLst/>
          </a:prstGeom>
        </p:spPr>
      </p:pic>
    </p:spTree>
    <p:extLst>
      <p:ext uri="{BB962C8B-B14F-4D97-AF65-F5344CB8AC3E}">
        <p14:creationId xmlns:p14="http://schemas.microsoft.com/office/powerpoint/2010/main" val="24625506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1878884"/>
            <a:ext cx="2609850" cy="2619375"/>
          </a:xfrm>
          <a:prstGeom prst="rect">
            <a:avLst/>
          </a:prstGeom>
        </p:spPr>
      </p:pic>
      <p:pic>
        <p:nvPicPr>
          <p:cNvPr id="6" name="Picture 5"/>
          <p:cNvPicPr>
            <a:picLocks noChangeAspect="1"/>
          </p:cNvPicPr>
          <p:nvPr/>
        </p:nvPicPr>
        <p:blipFill>
          <a:blip r:embed="rId3"/>
          <a:stretch>
            <a:fillRect/>
          </a:stretch>
        </p:blipFill>
        <p:spPr>
          <a:xfrm>
            <a:off x="3133724" y="1878884"/>
            <a:ext cx="5433667" cy="2057191"/>
          </a:xfrm>
          <a:prstGeom prst="rect">
            <a:avLst/>
          </a:prstGeom>
        </p:spPr>
      </p:pic>
    </p:spTree>
    <p:extLst>
      <p:ext uri="{BB962C8B-B14F-4D97-AF65-F5344CB8AC3E}">
        <p14:creationId xmlns:p14="http://schemas.microsoft.com/office/powerpoint/2010/main" val="17473244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Information </a:t>
            </a:r>
            <a:r>
              <a:rPr lang="en-US" altLang="zh-CN" dirty="0" smtClean="0"/>
              <a:t>Gain</a:t>
            </a:r>
            <a:endParaRPr lang="en-US" dirty="0"/>
          </a:p>
        </p:txBody>
      </p:sp>
      <p:sp>
        <p:nvSpPr>
          <p:cNvPr id="3" name="Text Placeholder 2"/>
          <p:cNvSpPr>
            <a:spLocks noGrp="1"/>
          </p:cNvSpPr>
          <p:nvPr>
            <p:ph type="body" idx="1"/>
          </p:nvPr>
        </p:nvSpPr>
        <p:spPr/>
        <p:txBody>
          <a:bodyPr>
            <a:normAutofit fontScale="92500" lnSpcReduction="10000"/>
          </a:bodyPr>
          <a:lstStyle/>
          <a:p>
            <a:r>
              <a:rPr lang="en-US" altLang="zh-CN" sz="2600" dirty="0" smtClean="0"/>
              <a:t>Measures </a:t>
            </a:r>
            <a:r>
              <a:rPr lang="en-US" altLang="zh-CN" sz="2600" dirty="0"/>
              <a:t>how well a given attribute separates the training examples according to their target classification</a:t>
            </a:r>
          </a:p>
          <a:p>
            <a:r>
              <a:rPr lang="en-US" altLang="zh-CN" sz="2600" dirty="0"/>
              <a:t>This measure is used to select among the candidate attributes at each step while growing the tree</a:t>
            </a:r>
          </a:p>
          <a:p>
            <a:r>
              <a:rPr lang="en-US" altLang="zh-CN" dirty="0" smtClean="0"/>
              <a:t>Measures </a:t>
            </a:r>
            <a:r>
              <a:rPr lang="en-US" altLang="zh-CN" dirty="0"/>
              <a:t>the expected reduction in entropy, or uncertainty.</a:t>
            </a:r>
            <a:r>
              <a:rPr lang="en-US" altLang="zh-CN" sz="1800" dirty="0"/>
              <a:t> </a:t>
            </a:r>
            <a:endParaRPr lang="en-US" altLang="zh-CN" sz="1800" dirty="0" smtClean="0"/>
          </a:p>
          <a:p>
            <a:endParaRPr lang="en-US" altLang="zh-CN" sz="1800"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18004225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a:t>E</a:t>
            </a:r>
            <a:r>
              <a:rPr lang="en-US" altLang="zh-CN" dirty="0" smtClean="0"/>
              <a:t>ntropy</a:t>
            </a:r>
            <a:endParaRPr lang="en-US" altLang="en-US" dirty="0"/>
          </a:p>
        </p:txBody>
      </p:sp>
      <p:sp>
        <p:nvSpPr>
          <p:cNvPr id="46083" name="Rectangle 3"/>
          <p:cNvSpPr>
            <a:spLocks noGrp="1" noChangeArrowheads="1"/>
          </p:cNvSpPr>
          <p:nvPr>
            <p:ph type="body" idx="1"/>
          </p:nvPr>
        </p:nvSpPr>
        <p:spPr/>
        <p:txBody>
          <a:bodyPr>
            <a:normAutofit/>
          </a:bodyPr>
          <a:lstStyle/>
          <a:p>
            <a:r>
              <a:rPr lang="en-US" altLang="zh-CN" dirty="0"/>
              <a:t>A measure of homogeneity of the set of examples.</a:t>
            </a:r>
          </a:p>
          <a:p>
            <a:r>
              <a:rPr lang="en-US" altLang="zh-CN" dirty="0" smtClean="0"/>
              <a:t>Suppose </a:t>
            </a:r>
            <a:r>
              <a:rPr lang="en-US" altLang="zh-CN" dirty="0"/>
              <a:t>S has 25 examples, 15 positive and 10 negatives [15+, 10-]. Then the entropy of S relative to this classification is</a:t>
            </a:r>
          </a:p>
          <a:p>
            <a:endParaRPr lang="en-US" altLang="zh-CN" dirty="0"/>
          </a:p>
          <a:p>
            <a:pPr>
              <a:buFont typeface="Wingdings" panose="05000000000000000000" pitchFamily="2" charset="2"/>
              <a:buNone/>
            </a:pPr>
            <a:r>
              <a:rPr lang="en-US" altLang="zh-CN" dirty="0"/>
              <a:t>      E(S)=-(15/25) log2(15/25) - (10/25) log2 (10/25)</a:t>
            </a:r>
          </a:p>
        </p:txBody>
      </p:sp>
    </p:spTree>
    <p:extLst>
      <p:ext uri="{BB962C8B-B14F-4D97-AF65-F5344CB8AC3E}">
        <p14:creationId xmlns:p14="http://schemas.microsoft.com/office/powerpoint/2010/main" val="2401742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230489" y="1339901"/>
            <a:ext cx="6513513" cy="3409950"/>
          </a:xfrm>
        </p:spPr>
      </p:pic>
      <p:sp>
        <p:nvSpPr>
          <p:cNvPr id="2" name="Title 1"/>
          <p:cNvSpPr>
            <a:spLocks noGrp="1"/>
          </p:cNvSpPr>
          <p:nvPr>
            <p:ph type="title"/>
          </p:nvPr>
        </p:nvSpPr>
        <p:spPr/>
        <p:txBody>
          <a:bodyPr/>
          <a:lstStyle/>
          <a:p>
            <a:r>
              <a:rPr lang="en-US" dirty="0" smtClean="0"/>
              <a:t>Supervised vs. Unsupervised Learning (</a:t>
            </a:r>
            <a:r>
              <a:rPr lang="ko-KR" altLang="en-US" dirty="0" smtClean="0"/>
              <a:t>지도학습과 비지도학습</a:t>
            </a:r>
            <a:r>
              <a:rPr lang="en-US" altLang="ko-KR" dirty="0" smtClean="0"/>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302730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AutoShape 5"/>
          <p:cNvSpPr>
            <a:spLocks noGrp="1" noChangeArrowheads="1"/>
          </p:cNvSpPr>
          <p:nvPr>
            <p:ph type="title"/>
          </p:nvPr>
        </p:nvSpPr>
        <p:spPr/>
        <p:txBody>
          <a:bodyPr/>
          <a:lstStyle/>
          <a:p>
            <a:r>
              <a:rPr lang="en-US" altLang="zh-CN"/>
              <a:t>Examples</a:t>
            </a:r>
          </a:p>
        </p:txBody>
      </p:sp>
      <p:sp>
        <p:nvSpPr>
          <p:cNvPr id="52227" name="Rectangle 3"/>
          <p:cNvSpPr>
            <a:spLocks noGrp="1" noChangeArrowheads="1"/>
          </p:cNvSpPr>
          <p:nvPr>
            <p:ph type="body" idx="1"/>
          </p:nvPr>
        </p:nvSpPr>
        <p:spPr/>
        <p:txBody>
          <a:bodyPr>
            <a:normAutofit lnSpcReduction="10000"/>
          </a:bodyPr>
          <a:lstStyle/>
          <a:p>
            <a:endParaRPr lang="en-US" altLang="zh-CN" sz="1800"/>
          </a:p>
          <a:p>
            <a:endParaRPr lang="en-US" altLang="zh-CN" sz="1800"/>
          </a:p>
          <a:p>
            <a:endParaRPr lang="en-US" altLang="zh-CN" sz="1800"/>
          </a:p>
          <a:p>
            <a:endParaRPr lang="en-US" altLang="zh-CN" sz="1800"/>
          </a:p>
          <a:p>
            <a:r>
              <a:rPr lang="en-US" altLang="zh-CN" sz="1500"/>
              <a:t>Before partitioning, the entropy is</a:t>
            </a:r>
            <a:r>
              <a:rPr lang="en-US" altLang="zh-CN" sz="1650"/>
              <a:t> </a:t>
            </a:r>
          </a:p>
          <a:p>
            <a:pPr lvl="1"/>
            <a:r>
              <a:rPr lang="en-US" altLang="zh-CN" sz="1200" i="1"/>
              <a:t>H(10/20, 10/20) = - 10/20 log(10/20) - 10/20 log(10/20) = 1</a:t>
            </a:r>
          </a:p>
          <a:p>
            <a:r>
              <a:rPr lang="en-US" altLang="zh-CN" sz="1500"/>
              <a:t>Using the ``where’’ attribute, divide into 2 subsets</a:t>
            </a:r>
          </a:p>
          <a:p>
            <a:pPr lvl="1"/>
            <a:r>
              <a:rPr lang="en-US" altLang="zh-CN" sz="1200"/>
              <a:t>Entropy of the first set      H(home) = - 6/12 log(6/12) - 6/12 log(6/12) = 1</a:t>
            </a:r>
          </a:p>
          <a:p>
            <a:pPr lvl="1"/>
            <a:r>
              <a:rPr lang="en-US" altLang="zh-CN" sz="1200"/>
              <a:t>Entropy of the second set H(away) = - 4/8 log(6/8) - 4/8 log(4/8) = 1</a:t>
            </a:r>
          </a:p>
          <a:p>
            <a:r>
              <a:rPr lang="en-US" altLang="zh-CN" sz="1500"/>
              <a:t>Expected entropy after partitioning </a:t>
            </a:r>
          </a:p>
          <a:p>
            <a:pPr lvl="1"/>
            <a:r>
              <a:rPr lang="en-US" altLang="zh-CN" sz="1200"/>
              <a:t>12/20 * H(home) + 8/20 * H(away) = 1</a:t>
            </a:r>
          </a:p>
        </p:txBody>
      </p:sp>
      <p:graphicFrame>
        <p:nvGraphicFramePr>
          <p:cNvPr id="52228" name="Object 4"/>
          <p:cNvGraphicFramePr>
            <a:graphicFrameLocks noGrp="1" noChangeAspect="1"/>
          </p:cNvGraphicFramePr>
          <p:nvPr>
            <p:ph sz="half" idx="4294967295"/>
            <p:extLst/>
          </p:nvPr>
        </p:nvGraphicFramePr>
        <p:xfrm>
          <a:off x="2201333" y="1525058"/>
          <a:ext cx="2827338" cy="1387475"/>
        </p:xfrm>
        <a:graphic>
          <a:graphicData uri="http://schemas.openxmlformats.org/presentationml/2006/ole">
            <mc:AlternateContent xmlns:mc="http://schemas.openxmlformats.org/markup-compatibility/2006">
              <mc:Choice xmlns:v="urn:schemas-microsoft-com:vml" Requires="v">
                <p:oleObj spid="_x0000_s1036" name="Bitmap Image" r:id="rId3" imgW="4095238" imgH="2010056" progId="Paint.Picture">
                  <p:embed/>
                </p:oleObj>
              </mc:Choice>
              <mc:Fallback>
                <p:oleObj name="Bitmap Image" r:id="rId3" imgW="4095238" imgH="2010056" progId="Paint.Picture">
                  <p:embed/>
                  <p:pic>
                    <p:nvPicPr>
                      <p:cNvPr id="522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1333" y="1525058"/>
                        <a:ext cx="2827338"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1070432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nSpc>
                <a:spcPct val="80000"/>
              </a:lnSpc>
            </a:pPr>
            <a:endParaRPr lang="en-US" altLang="zh-CN" sz="1500"/>
          </a:p>
          <a:p>
            <a:pPr>
              <a:lnSpc>
                <a:spcPct val="80000"/>
              </a:lnSpc>
            </a:pPr>
            <a:endParaRPr lang="en-US" altLang="zh-CN" sz="1500"/>
          </a:p>
          <a:p>
            <a:pPr>
              <a:lnSpc>
                <a:spcPct val="80000"/>
              </a:lnSpc>
            </a:pPr>
            <a:endParaRPr lang="en-US" altLang="zh-CN" sz="1500"/>
          </a:p>
          <a:p>
            <a:pPr>
              <a:lnSpc>
                <a:spcPct val="80000"/>
              </a:lnSpc>
            </a:pPr>
            <a:endParaRPr lang="en-US" altLang="zh-CN" sz="1500"/>
          </a:p>
          <a:p>
            <a:pPr>
              <a:lnSpc>
                <a:spcPct val="80000"/>
              </a:lnSpc>
            </a:pPr>
            <a:endParaRPr lang="en-US" altLang="zh-CN" sz="1500"/>
          </a:p>
          <a:p>
            <a:pPr>
              <a:lnSpc>
                <a:spcPct val="80000"/>
              </a:lnSpc>
            </a:pPr>
            <a:r>
              <a:rPr lang="en-US" altLang="zh-CN" sz="1500"/>
              <a:t>Using the ``when’’ attribute, divide into 3 subsets</a:t>
            </a:r>
          </a:p>
          <a:p>
            <a:pPr lvl="1">
              <a:lnSpc>
                <a:spcPct val="80000"/>
              </a:lnSpc>
            </a:pPr>
            <a:r>
              <a:rPr lang="en-US" altLang="zh-CN" sz="1200"/>
              <a:t>Entropy of the first set       H(5pm) = - 1/4 log(1/4) - 3/4 log(3/4); </a:t>
            </a:r>
          </a:p>
          <a:p>
            <a:pPr lvl="1">
              <a:lnSpc>
                <a:spcPct val="80000"/>
              </a:lnSpc>
            </a:pPr>
            <a:r>
              <a:rPr lang="en-US" altLang="zh-CN" sz="1200"/>
              <a:t>Entropy of the second set H(7pm) = - 9/12 log(9/12) - 3/12 log(3/12); </a:t>
            </a:r>
          </a:p>
          <a:p>
            <a:pPr lvl="1">
              <a:lnSpc>
                <a:spcPct val="80000"/>
              </a:lnSpc>
            </a:pPr>
            <a:r>
              <a:rPr lang="en-US" altLang="zh-CN" sz="1200"/>
              <a:t>Entropy of the second set H(9pm) = - 0/4 log(0/4) - 4/4 log(4/4) = 0</a:t>
            </a:r>
          </a:p>
          <a:p>
            <a:pPr>
              <a:lnSpc>
                <a:spcPct val="80000"/>
              </a:lnSpc>
            </a:pPr>
            <a:r>
              <a:rPr lang="en-US" altLang="zh-CN" sz="1500"/>
              <a:t>Expected entropy after partitioning </a:t>
            </a:r>
          </a:p>
          <a:p>
            <a:pPr lvl="1">
              <a:lnSpc>
                <a:spcPct val="80000"/>
              </a:lnSpc>
            </a:pPr>
            <a:r>
              <a:rPr lang="en-US" altLang="zh-CN" sz="1200"/>
              <a:t>4/20 * H(1/4, 3/4) + 12/20 * H(9/12, 3/12) + 4/20 * H(0/4, 4/4) = 0.65</a:t>
            </a:r>
          </a:p>
          <a:p>
            <a:pPr>
              <a:lnSpc>
                <a:spcPct val="80000"/>
              </a:lnSpc>
            </a:pPr>
            <a:r>
              <a:rPr lang="en-US" altLang="zh-CN" sz="1500"/>
              <a:t>Information gain </a:t>
            </a:r>
            <a:r>
              <a:rPr lang="en-US" altLang="zh-CN" sz="1200"/>
              <a:t>1-0.65 = 0.35</a:t>
            </a:r>
          </a:p>
        </p:txBody>
      </p:sp>
      <p:graphicFrame>
        <p:nvGraphicFramePr>
          <p:cNvPr id="54278" name="Object 6"/>
          <p:cNvGraphicFramePr>
            <a:graphicFrameLocks noGrp="1" noChangeAspect="1"/>
          </p:cNvGraphicFramePr>
          <p:nvPr>
            <p:ph sz="half" idx="4294967295"/>
            <p:extLst/>
          </p:nvPr>
        </p:nvGraphicFramePr>
        <p:xfrm>
          <a:off x="1958762" y="1750836"/>
          <a:ext cx="2827338" cy="1036638"/>
        </p:xfrm>
        <a:graphic>
          <a:graphicData uri="http://schemas.openxmlformats.org/presentationml/2006/ole">
            <mc:AlternateContent xmlns:mc="http://schemas.openxmlformats.org/markup-compatibility/2006">
              <mc:Choice xmlns:v="urn:schemas-microsoft-com:vml" Requires="v">
                <p:oleObj spid="_x0000_s2060" name="Bitmap Image" r:id="rId3" imgW="4258269" imgH="1561905" progId="Paint.Picture">
                  <p:embed/>
                </p:oleObj>
              </mc:Choice>
              <mc:Fallback>
                <p:oleObj name="Bitmap Image" r:id="rId3" imgW="4258269" imgH="1561905" progId="Paint.Picture">
                  <p:embed/>
                  <p:pic>
                    <p:nvPicPr>
                      <p:cNvPr id="542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762" y="1750836"/>
                        <a:ext cx="2827338" cy="103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19352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Grp="1" noChangeArrowheads="1"/>
          </p:cNvSpPr>
          <p:nvPr>
            <p:ph type="title"/>
          </p:nvPr>
        </p:nvSpPr>
        <p:spPr/>
        <p:txBody>
          <a:bodyPr/>
          <a:lstStyle/>
          <a:p>
            <a:r>
              <a:rPr lang="en-US" altLang="zh-CN" dirty="0" smtClean="0"/>
              <a:t>Low vs High Entropy</a:t>
            </a:r>
            <a:endParaRPr lang="en-US" altLang="zh-CN" dirty="0"/>
          </a:p>
        </p:txBody>
      </p:sp>
      <p:sp>
        <p:nvSpPr>
          <p:cNvPr id="21507" name="Rectangle 3"/>
          <p:cNvSpPr>
            <a:spLocks noGrp="1" noChangeArrowheads="1"/>
          </p:cNvSpPr>
          <p:nvPr>
            <p:ph type="body" idx="1"/>
          </p:nvPr>
        </p:nvSpPr>
        <p:spPr/>
        <p:txBody>
          <a:bodyPr/>
          <a:lstStyle/>
          <a:p>
            <a:r>
              <a:rPr lang="en-US" altLang="zh-CN" sz="1800"/>
              <a:t>The entropy is 0 if the outcome is ``certain’’. </a:t>
            </a:r>
          </a:p>
          <a:p>
            <a:r>
              <a:rPr lang="en-US" altLang="zh-CN" sz="1800"/>
              <a:t>The entropy is maximum if we have no knowledge of the system (or any outcome is equally possible). </a:t>
            </a:r>
          </a:p>
        </p:txBody>
      </p:sp>
      <p:graphicFrame>
        <p:nvGraphicFramePr>
          <p:cNvPr id="21511" name="Object 7"/>
          <p:cNvGraphicFramePr>
            <a:graphicFrameLocks noGrp="1" noChangeAspect="1"/>
          </p:cNvGraphicFramePr>
          <p:nvPr>
            <p:ph sz="half" idx="4294967295"/>
            <p:extLst/>
          </p:nvPr>
        </p:nvGraphicFramePr>
        <p:xfrm>
          <a:off x="1524000" y="3018372"/>
          <a:ext cx="2106613" cy="1968500"/>
        </p:xfrm>
        <a:graphic>
          <a:graphicData uri="http://schemas.openxmlformats.org/presentationml/2006/ole">
            <mc:AlternateContent xmlns:mc="http://schemas.openxmlformats.org/markup-compatibility/2006">
              <mc:Choice xmlns:v="urn:schemas-microsoft-com:vml" Requires="v">
                <p:oleObj spid="_x0000_s3084" name="Bitmap Image" r:id="rId3" imgW="1905266" imgH="1781424" progId="Paint.Picture">
                  <p:embed/>
                </p:oleObj>
              </mc:Choice>
              <mc:Fallback>
                <p:oleObj name="Bitmap Image" r:id="rId3" imgW="1905266" imgH="1781424" progId="Paint.Picture">
                  <p:embed/>
                  <p:pic>
                    <p:nvPicPr>
                      <p:cNvPr id="2151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18372"/>
                        <a:ext cx="2106613" cy="1968500"/>
                      </a:xfrm>
                      <a:prstGeom prst="rect">
                        <a:avLst/>
                      </a:prstGeom>
                    </p:spPr>
                  </p:pic>
                </p:oleObj>
              </mc:Fallback>
            </mc:AlternateContent>
          </a:graphicData>
        </a:graphic>
      </p:graphicFrame>
      <p:sp>
        <p:nvSpPr>
          <p:cNvPr id="21510" name="Rectangle 6"/>
          <p:cNvSpPr>
            <a:spLocks noChangeArrowheads="1"/>
          </p:cNvSpPr>
          <p:nvPr/>
        </p:nvSpPr>
        <p:spPr bwMode="auto">
          <a:xfrm>
            <a:off x="5730446" y="702539"/>
            <a:ext cx="2753915" cy="784830"/>
          </a:xfrm>
          <a:prstGeom prst="rect">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500"/>
              <a:t>Entropy of a 2-class problem with regard to the portion  of one of the two groups</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86100" y="3262208"/>
            <a:ext cx="3383296" cy="1466462"/>
          </a:xfrm>
          <a:prstGeom prst="rect">
            <a:avLst/>
          </a:prstGeom>
        </p:spPr>
      </p:pic>
    </p:spTree>
    <p:extLst>
      <p:ext uri="{BB962C8B-B14F-4D97-AF65-F5344CB8AC3E}">
        <p14:creationId xmlns:p14="http://schemas.microsoft.com/office/powerpoint/2010/main" val="3614241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Decision Tree Example</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43</a:t>
            </a:fld>
            <a:endParaRPr lang="en"/>
          </a:p>
        </p:txBody>
      </p:sp>
      <p:sp>
        <p:nvSpPr>
          <p:cNvPr id="7" name="Rectangle 6"/>
          <p:cNvSpPr/>
          <p:nvPr/>
        </p:nvSpPr>
        <p:spPr>
          <a:xfrm>
            <a:off x="5506771" y="1668004"/>
            <a:ext cx="3171923" cy="2308324"/>
          </a:xfrm>
          <a:prstGeom prst="rect">
            <a:avLst/>
          </a:prstGeom>
        </p:spPr>
        <p:txBody>
          <a:bodyPr wrap="square">
            <a:spAutoFit/>
          </a:bodyPr>
          <a:lstStyle/>
          <a:p>
            <a:pPr marL="457200" indent="-381000">
              <a:spcBef>
                <a:spcPts val="600"/>
              </a:spcBef>
              <a:buClr>
                <a:srgbClr val="FFCD00"/>
              </a:buClr>
              <a:buSzPts val="2400"/>
              <a:buFont typeface="Quattrocento Sans"/>
              <a:buChar char="◉"/>
            </a:pPr>
            <a:r>
              <a:rPr lang="en-US" sz="2400" dirty="0">
                <a:latin typeface="Quattrocento Sans"/>
                <a:ea typeface="Quattrocento Sans"/>
                <a:cs typeface="Quattrocento Sans"/>
              </a:rPr>
              <a:t>S</a:t>
            </a:r>
            <a:r>
              <a:rPr lang="en-US" sz="2400" dirty="0" smtClean="0">
                <a:latin typeface="Quattrocento Sans"/>
                <a:ea typeface="Quattrocento Sans"/>
                <a:cs typeface="Quattrocento Sans"/>
              </a:rPr>
              <a:t>plit </a:t>
            </a:r>
            <a:r>
              <a:rPr lang="en-US" sz="2400" dirty="0">
                <a:latin typeface="Quattrocento Sans"/>
                <a:ea typeface="Quattrocento Sans"/>
                <a:cs typeface="Quattrocento Sans"/>
              </a:rPr>
              <a:t>your data into groups such that every element in one group belongs to the same category.</a:t>
            </a:r>
            <a:endParaRPr lang="en-US" sz="2400" dirty="0">
              <a:latin typeface="Quattrocento Sans"/>
              <a:ea typeface="Quattrocento Sans"/>
              <a:cs typeface="Quattrocento Sans"/>
              <a:sym typeface="Quattrocento Sans"/>
            </a:endParaRPr>
          </a:p>
        </p:txBody>
      </p:sp>
      <p:pic>
        <p:nvPicPr>
          <p:cNvPr id="10" name="Picture 9"/>
          <p:cNvPicPr>
            <a:picLocks noChangeAspect="1"/>
          </p:cNvPicPr>
          <p:nvPr/>
        </p:nvPicPr>
        <p:blipFill>
          <a:blip r:embed="rId2"/>
          <a:stretch>
            <a:fillRect/>
          </a:stretch>
        </p:blipFill>
        <p:spPr>
          <a:xfrm>
            <a:off x="785714" y="1523999"/>
            <a:ext cx="4699228" cy="3225851"/>
          </a:xfrm>
          <a:prstGeom prst="rect">
            <a:avLst/>
          </a:prstGeom>
        </p:spPr>
      </p:pic>
    </p:spTree>
    <p:extLst>
      <p:ext uri="{BB962C8B-B14F-4D97-AF65-F5344CB8AC3E}">
        <p14:creationId xmlns:p14="http://schemas.microsoft.com/office/powerpoint/2010/main" val="24505713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3894667" y="1618700"/>
            <a:ext cx="4824124" cy="3131151"/>
          </a:xfrm>
        </p:spPr>
      </p:pic>
      <p:sp>
        <p:nvSpPr>
          <p:cNvPr id="6" name="Title 5"/>
          <p:cNvSpPr>
            <a:spLocks noGrp="1"/>
          </p:cNvSpPr>
          <p:nvPr>
            <p:ph type="title"/>
          </p:nvPr>
        </p:nvSpPr>
        <p:spPr/>
        <p:txBody>
          <a:bodyPr/>
          <a:lstStyle/>
          <a:p>
            <a:r>
              <a:rPr lang="en-US" smtClean="0"/>
              <a:t>Random Forest</a:t>
            </a:r>
            <a:endParaRPr lang="en-US" dirty="0"/>
          </a:p>
        </p:txBody>
      </p:sp>
      <p:sp>
        <p:nvSpPr>
          <p:cNvPr id="7" name="Content Placeholder 6"/>
          <p:cNvSpPr>
            <a:spLocks noGrp="1"/>
          </p:cNvSpPr>
          <p:nvPr>
            <p:ph type="body" idx="1"/>
          </p:nvPr>
        </p:nvSpPr>
        <p:spPr>
          <a:xfrm>
            <a:off x="248356" y="1618700"/>
            <a:ext cx="3646311" cy="3231000"/>
          </a:xfrm>
        </p:spPr>
        <p:txBody>
          <a:bodyPr>
            <a:normAutofit/>
          </a:bodyPr>
          <a:lstStyle/>
          <a:p>
            <a:r>
              <a:rPr lang="en-US" dirty="0" smtClean="0"/>
              <a:t>A collection of classification tree</a:t>
            </a:r>
          </a:p>
          <a:p>
            <a:r>
              <a:rPr lang="en-US" dirty="0"/>
              <a:t>An ensemble tool which takes a subset of observations and a subset of variables to build a decision trees</a:t>
            </a:r>
          </a:p>
        </p:txBody>
      </p:sp>
      <p:sp>
        <p:nvSpPr>
          <p:cNvPr id="4" name="Slide Number Placeholder 3"/>
          <p:cNvSpPr>
            <a:spLocks noGrp="1"/>
          </p:cNvSpPr>
          <p:nvPr>
            <p:ph type="sldNum"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403375658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for Random Forest</a:t>
            </a:r>
            <a:endParaRPr lang="en-US" dirty="0"/>
          </a:p>
        </p:txBody>
      </p:sp>
      <p:sp>
        <p:nvSpPr>
          <p:cNvPr id="3" name="Content Placeholder 2"/>
          <p:cNvSpPr>
            <a:spLocks noGrp="1"/>
          </p:cNvSpPr>
          <p:nvPr>
            <p:ph type="body" idx="1"/>
          </p:nvPr>
        </p:nvSpPr>
        <p:spPr/>
        <p:txBody>
          <a:bodyPr>
            <a:normAutofit/>
          </a:bodyPr>
          <a:lstStyle/>
          <a:p>
            <a:r>
              <a:rPr lang="en-US" dirty="0" err="1" smtClean="0"/>
              <a:t>randomForest</a:t>
            </a:r>
            <a:r>
              <a:rPr lang="en-US" dirty="0" smtClean="0"/>
              <a:t> package for random forest algorithms</a:t>
            </a:r>
          </a:p>
          <a:p>
            <a:endParaRPr lang="en-US" dirty="0" smtClean="0"/>
          </a:p>
          <a:p>
            <a:pPr marL="457188" lvl="1" indent="0">
              <a:buNone/>
            </a:pPr>
            <a:r>
              <a:rPr lang="en-US" altLang="en-US" dirty="0">
                <a:latin typeface="Courier New" panose="02070309020205020404" pitchFamily="49" charset="0"/>
                <a:cs typeface="Courier New" panose="02070309020205020404" pitchFamily="49" charset="0"/>
              </a:rPr>
              <a:t>from </a:t>
            </a:r>
            <a:r>
              <a:rPr lang="en-US" altLang="en-US" dirty="0" err="1">
                <a:latin typeface="Courier New" panose="02070309020205020404" pitchFamily="49" charset="0"/>
                <a:cs typeface="Courier New" panose="02070309020205020404" pitchFamily="49" charset="0"/>
              </a:rPr>
              <a:t>sklearn.ensemble</a:t>
            </a:r>
            <a:r>
              <a:rPr lang="en-US" altLang="en-US" dirty="0">
                <a:latin typeface="Courier New" panose="02070309020205020404" pitchFamily="49" charset="0"/>
                <a:cs typeface="Courier New" panose="02070309020205020404" pitchFamily="49" charset="0"/>
              </a:rPr>
              <a:t> import </a:t>
            </a:r>
            <a:r>
              <a:rPr lang="en-US" altLang="en-US" dirty="0" err="1">
                <a:latin typeface="Courier New" panose="02070309020205020404" pitchFamily="49" charset="0"/>
                <a:cs typeface="Courier New" panose="02070309020205020404" pitchFamily="49" charset="0"/>
              </a:rPr>
              <a:t>RandomForestClassifier</a:t>
            </a:r>
            <a:endParaRPr lang="en-US" alt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1879674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Model</a:t>
            </a:r>
            <a:endParaRPr lang="en-US" dirty="0"/>
          </a:p>
        </p:txBody>
      </p:sp>
      <p:sp>
        <p:nvSpPr>
          <p:cNvPr id="3" name="Content Placeholder 2"/>
          <p:cNvSpPr>
            <a:spLocks noGrp="1"/>
          </p:cNvSpPr>
          <p:nvPr>
            <p:ph type="body" idx="1"/>
          </p:nvPr>
        </p:nvSpPr>
        <p:spPr/>
        <p:txBody>
          <a:bodyPr>
            <a:normAutofit/>
          </a:bodyPr>
          <a:lstStyle/>
          <a:p>
            <a:r>
              <a:rPr lang="en-US" dirty="0"/>
              <a:t>Builds multiple decision tree and amalgamate them together to get a more accurate and stable prediction</a:t>
            </a:r>
          </a:p>
          <a:p>
            <a:pPr marL="457188" lvl="1" indent="0">
              <a:buNone/>
            </a:pPr>
            <a:r>
              <a:rPr lang="en-US" altLang="en-US" dirty="0" err="1" smtClean="0">
                <a:latin typeface="Courier New" panose="02070309020205020404" pitchFamily="49" charset="0"/>
                <a:cs typeface="Courier New" panose="02070309020205020404" pitchFamily="49" charset="0"/>
              </a:rPr>
              <a:t>rf_class</a:t>
            </a: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RandomForestClassifier</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n_estimators</a:t>
            </a:r>
            <a:r>
              <a:rPr lang="en-US" altLang="en-US" dirty="0">
                <a:latin typeface="Courier New" panose="02070309020205020404" pitchFamily="49" charset="0"/>
                <a:cs typeface="Courier New" panose="02070309020205020404" pitchFamily="49" charset="0"/>
              </a:rPr>
              <a:t>=100, </a:t>
            </a:r>
            <a:r>
              <a:rPr lang="en-US" altLang="en-US" dirty="0" err="1">
                <a:latin typeface="Courier New" panose="02070309020205020404" pitchFamily="49" charset="0"/>
                <a:cs typeface="Courier New" panose="02070309020205020404" pitchFamily="49" charset="0"/>
              </a:rPr>
              <a:t>max_depth</a:t>
            </a:r>
            <a:r>
              <a:rPr lang="en-US" altLang="en-US" dirty="0">
                <a:latin typeface="Courier New" panose="02070309020205020404" pitchFamily="49" charset="0"/>
                <a:cs typeface="Courier New" panose="02070309020205020404" pitchFamily="49" charset="0"/>
              </a:rPr>
              <a:t>=10)</a:t>
            </a:r>
          </a:p>
          <a:p>
            <a:pPr marL="457188" lvl="1" indent="0">
              <a:buNone/>
            </a:pPr>
            <a:r>
              <a:rPr lang="en-US" altLang="en-US" dirty="0" err="1">
                <a:latin typeface="Courier New" panose="02070309020205020404" pitchFamily="49" charset="0"/>
                <a:cs typeface="Courier New" panose="02070309020205020404" pitchFamily="49" charset="0"/>
              </a:rPr>
              <a:t>rf_class.fit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x_train,y_train</a:t>
            </a:r>
            <a:r>
              <a:rPr lang="en-US" altLang="en-US" dirty="0">
                <a:latin typeface="Courier New" panose="02070309020205020404" pitchFamily="49" charset="0"/>
                <a:cs typeface="Courier New" panose="02070309020205020404" pitchFamily="49" charset="0"/>
              </a:rPr>
              <a:t>)</a:t>
            </a:r>
          </a:p>
          <a:p>
            <a:pPr marL="457188" lvl="1" indent="0">
              <a:buNone/>
            </a:pPr>
            <a:r>
              <a:rPr lang="en-US" altLang="en-US" dirty="0" err="1">
                <a:latin typeface="Courier New" panose="02070309020205020404" pitchFamily="49" charset="0"/>
                <a:cs typeface="Courier New" panose="02070309020205020404" pitchFamily="49" charset="0"/>
              </a:rPr>
              <a:t>rf_class.predict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x_test</a:t>
            </a:r>
            <a:r>
              <a:rPr lang="en-US" altLang="en-US" dirty="0" smtClean="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fld id="{D57F1E4F-1CFF-5643-939E-217C01CDF565}" type="slidenum">
              <a:rPr lang="en-US" smtClean="0"/>
              <a:pPr/>
              <a:t>46</a:t>
            </a:fld>
            <a:endParaRPr lang="en-US" dirty="0"/>
          </a:p>
        </p:txBody>
      </p:sp>
      <p:sp>
        <p:nvSpPr>
          <p:cNvPr id="6" name="Rectangle 2"/>
          <p:cNvSpPr>
            <a:spLocks noChangeArrowheads="1"/>
          </p:cNvSpPr>
          <p:nvPr/>
        </p:nvSpPr>
        <p:spPr bwMode="auto">
          <a:xfrm>
            <a:off x="1143001" y="329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buClrTx/>
            </a:pPr>
            <a:endParaRPr lang="en-US" altLang="en-US" sz="1350" dirty="0">
              <a:solidFill>
                <a:schemeClr val="tx1"/>
              </a:solidFill>
              <a:latin typeface="Arial" panose="020B0604020202020204" pitchFamily="34" charset="0"/>
            </a:endParaRPr>
          </a:p>
        </p:txBody>
      </p:sp>
      <p:sp>
        <p:nvSpPr>
          <p:cNvPr id="5" name="Rectangle 4"/>
          <p:cNvSpPr/>
          <p:nvPr/>
        </p:nvSpPr>
        <p:spPr>
          <a:xfrm>
            <a:off x="6662764" y="3828974"/>
            <a:ext cx="2154813" cy="8309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err="1">
                <a:latin typeface="Myanmar Text" panose="020B0502040204020203" pitchFamily="34" charset="0"/>
                <a:ea typeface="Quattrocento Sans"/>
                <a:cs typeface="Myanmar Text" panose="020B0502040204020203" pitchFamily="34" charset="0"/>
                <a:sym typeface="Quattrocento Sans"/>
              </a:rPr>
              <a:t>n_estimators</a:t>
            </a:r>
            <a:r>
              <a:rPr lang="en-US" sz="1600" dirty="0">
                <a:latin typeface="Myanmar Text" panose="020B0502040204020203" pitchFamily="34" charset="0"/>
                <a:ea typeface="Quattrocento Sans"/>
                <a:cs typeface="Myanmar Text" panose="020B0502040204020203" pitchFamily="34" charset="0"/>
                <a:sym typeface="Quattrocento Sans"/>
              </a:rPr>
              <a:t> - number of trees to be grown in the forest</a:t>
            </a:r>
          </a:p>
        </p:txBody>
      </p:sp>
    </p:spTree>
    <p:extLst>
      <p:ext uri="{BB962C8B-B14F-4D97-AF65-F5344CB8AC3E}">
        <p14:creationId xmlns:p14="http://schemas.microsoft.com/office/powerpoint/2010/main" val="31656653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5" name="Rectangle 1"/>
          <p:cNvSpPr>
            <a:spLocks noGrp="1" noChangeArrowheads="1"/>
          </p:cNvSpPr>
          <p:nvPr>
            <p:ph type="body" idx="1"/>
          </p:nvPr>
        </p:nvSpPr>
        <p:spPr/>
        <p:txBody>
          <a:bodyPr>
            <a:normAutofit/>
          </a:bodyPr>
          <a:lstStyle/>
          <a:p>
            <a:pPr marL="0" indent="-12">
              <a:buNone/>
            </a:pPr>
            <a:r>
              <a:rPr lang="en-US" altLang="en-US" dirty="0">
                <a:latin typeface="Courier New" panose="02070309020205020404" pitchFamily="49" charset="0"/>
                <a:cs typeface="Courier New" panose="02070309020205020404" pitchFamily="49" charset="0"/>
              </a:rPr>
              <a:t>r2_score(</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rf_class.predict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a:t>
            </a:r>
          </a:p>
          <a:p>
            <a:pPr marL="0" indent="-12">
              <a:buNone/>
            </a:pPr>
            <a:r>
              <a:rPr lang="en-US" altLang="en-US" dirty="0" err="1">
                <a:latin typeface="Courier New" panose="02070309020205020404" pitchFamily="49" charset="0"/>
                <a:cs typeface="Courier New" panose="02070309020205020404" pitchFamily="49" charset="0"/>
              </a:rPr>
              <a:t>accuracy_score</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y_train</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rf_class.predict</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x_train</a:t>
            </a:r>
            <a:r>
              <a:rPr lang="en-US" alt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1029769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#16</a:t>
            </a:r>
            <a:endParaRPr lang="en-US" dirty="0"/>
          </a:p>
        </p:txBody>
      </p:sp>
      <p:sp>
        <p:nvSpPr>
          <p:cNvPr id="5" name="Text Placeholder 4"/>
          <p:cNvSpPr>
            <a:spLocks noGrp="1"/>
          </p:cNvSpPr>
          <p:nvPr>
            <p:ph type="body" idx="1"/>
          </p:nvPr>
        </p:nvSpPr>
        <p:spPr/>
        <p:txBody>
          <a:bodyPr>
            <a:normAutofit/>
          </a:bodyPr>
          <a:lstStyle/>
          <a:p>
            <a:r>
              <a:rPr lang="en-US" dirty="0" smtClean="0"/>
              <a:t>Import the pima </a:t>
            </a:r>
            <a:r>
              <a:rPr lang="en-US" dirty="0" err="1" smtClean="0"/>
              <a:t>indians</a:t>
            </a:r>
            <a:r>
              <a:rPr lang="en-US" dirty="0" smtClean="0"/>
              <a:t> diabetes and create a data frame named </a:t>
            </a:r>
            <a:r>
              <a:rPr lang="en-US" dirty="0" err="1" smtClean="0"/>
              <a:t>df</a:t>
            </a:r>
            <a:r>
              <a:rPr lang="en-US" dirty="0"/>
              <a:t> </a:t>
            </a:r>
            <a:r>
              <a:rPr lang="en-US" dirty="0" smtClean="0"/>
              <a:t>(adding column names)</a:t>
            </a:r>
          </a:p>
          <a:p>
            <a:r>
              <a:rPr lang="en-US" dirty="0" smtClean="0"/>
              <a:t>Summarize the data frame </a:t>
            </a:r>
          </a:p>
          <a:p>
            <a:pPr lvl="1"/>
            <a:r>
              <a:rPr lang="en-US" dirty="0" smtClean="0"/>
              <a:t>Shape, head(20), describe(), </a:t>
            </a:r>
            <a:r>
              <a:rPr lang="en-US" dirty="0" err="1" smtClean="0"/>
              <a:t>groupby</a:t>
            </a:r>
            <a:r>
              <a:rPr lang="en-US" dirty="0" smtClean="0"/>
              <a:t>(‘Outcome’).size()</a:t>
            </a:r>
          </a:p>
          <a:p>
            <a:r>
              <a:rPr lang="en-US" dirty="0" smtClean="0"/>
              <a:t>Data visualization</a:t>
            </a:r>
          </a:p>
          <a:p>
            <a:pPr lvl="1"/>
            <a:r>
              <a:rPr lang="en-US" dirty="0" smtClean="0"/>
              <a:t>Univariate plot – boxplot, histogram</a:t>
            </a:r>
          </a:p>
          <a:p>
            <a:pPr lvl="1"/>
            <a:r>
              <a:rPr lang="en-US" dirty="0" smtClean="0"/>
              <a:t>Multivariate plot – </a:t>
            </a:r>
            <a:r>
              <a:rPr lang="en-US" dirty="0" err="1" smtClean="0">
                <a:latin typeface="Courier New" panose="02070309020205020404" pitchFamily="49" charset="0"/>
                <a:cs typeface="Courier New" panose="02070309020205020404" pitchFamily="49" charset="0"/>
              </a:rPr>
              <a:t>scatter_matrix</a:t>
            </a:r>
            <a:endParaRPr lang="en-US" dirty="0" smtClean="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89820691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Fields Description</a:t>
            </a:r>
            <a:endParaRPr lang="en-US" dirty="0"/>
          </a:p>
        </p:txBody>
      </p:sp>
      <p:sp>
        <p:nvSpPr>
          <p:cNvPr id="3" name="Text Placeholder 2"/>
          <p:cNvSpPr>
            <a:spLocks noGrp="1"/>
          </p:cNvSpPr>
          <p:nvPr>
            <p:ph type="body" idx="1"/>
          </p:nvPr>
        </p:nvSpPr>
        <p:spPr/>
        <p:txBody>
          <a:bodyPr>
            <a:normAutofit fontScale="62500" lnSpcReduction="20000"/>
          </a:bodyPr>
          <a:lstStyle/>
          <a:p>
            <a:pPr fontAlgn="base"/>
            <a:r>
              <a:rPr lang="en-US" dirty="0" err="1"/>
              <a:t>preg</a:t>
            </a:r>
            <a:r>
              <a:rPr lang="en-US" dirty="0"/>
              <a:t> = Number of times pregnant</a:t>
            </a:r>
          </a:p>
          <a:p>
            <a:pPr fontAlgn="base"/>
            <a:r>
              <a:rPr lang="en-US" dirty="0" err="1"/>
              <a:t>plas</a:t>
            </a:r>
            <a:r>
              <a:rPr lang="en-US" dirty="0"/>
              <a:t> = Plasma glucose concentration a 2 hours in an oral glucose tolerance test</a:t>
            </a:r>
          </a:p>
          <a:p>
            <a:pPr fontAlgn="base"/>
            <a:r>
              <a:rPr lang="en-US" dirty="0" err="1"/>
              <a:t>pres</a:t>
            </a:r>
            <a:r>
              <a:rPr lang="en-US" dirty="0"/>
              <a:t> = Diastolic blood pressure (mm Hg)</a:t>
            </a:r>
          </a:p>
          <a:p>
            <a:pPr fontAlgn="base"/>
            <a:r>
              <a:rPr lang="en-US" dirty="0"/>
              <a:t>skin = Triceps skin fold thickness (mm)</a:t>
            </a:r>
          </a:p>
          <a:p>
            <a:pPr fontAlgn="base"/>
            <a:r>
              <a:rPr lang="en-US" dirty="0"/>
              <a:t>test = 2-Hour serum insulin (mu U/ml)</a:t>
            </a:r>
          </a:p>
          <a:p>
            <a:pPr fontAlgn="base"/>
            <a:r>
              <a:rPr lang="en-US" dirty="0"/>
              <a:t>mass = Body mass index (weight in kg/(height in m)^2)</a:t>
            </a:r>
          </a:p>
          <a:p>
            <a:pPr fontAlgn="base"/>
            <a:r>
              <a:rPr lang="en-US" dirty="0" err="1"/>
              <a:t>pedi</a:t>
            </a:r>
            <a:r>
              <a:rPr lang="en-US" dirty="0"/>
              <a:t> = Diabetes pedigree function</a:t>
            </a:r>
          </a:p>
          <a:p>
            <a:pPr fontAlgn="base"/>
            <a:r>
              <a:rPr lang="en-US" dirty="0"/>
              <a:t>age = Age (years)</a:t>
            </a:r>
          </a:p>
          <a:p>
            <a:pPr fontAlgn="base"/>
            <a:r>
              <a:rPr lang="en-US" dirty="0"/>
              <a:t>class = Class variable (1:tested positive for diabetes, 0: tested negative for diabetes)</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35738643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marL="76200" indent="0">
              <a:buNone/>
            </a:pPr>
            <a:r>
              <a:rPr lang="en-US" sz="4000" b="1" dirty="0" smtClean="0"/>
              <a:t>Classification</a:t>
            </a:r>
          </a:p>
          <a:p>
            <a:pPr marL="76200" indent="0">
              <a:buNone/>
            </a:pPr>
            <a:r>
              <a:rPr lang="en-US" sz="2000" dirty="0" smtClean="0"/>
              <a:t>A </a:t>
            </a:r>
            <a:r>
              <a:rPr lang="en-US" sz="2000" dirty="0"/>
              <a:t>machine learning technique that uses known data to determine how the new data should be classified into a set of existing categories.</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290753614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#16</a:t>
            </a:r>
            <a:endParaRPr lang="en-US" dirty="0"/>
          </a:p>
        </p:txBody>
      </p:sp>
      <p:sp>
        <p:nvSpPr>
          <p:cNvPr id="5" name="Text Placeholder 4"/>
          <p:cNvSpPr>
            <a:spLocks noGrp="1"/>
          </p:cNvSpPr>
          <p:nvPr>
            <p:ph type="body" idx="1"/>
          </p:nvPr>
        </p:nvSpPr>
        <p:spPr/>
        <p:txBody>
          <a:bodyPr>
            <a:normAutofit fontScale="85000" lnSpcReduction="20000"/>
          </a:bodyPr>
          <a:lstStyle/>
          <a:p>
            <a:r>
              <a:rPr lang="en-US" dirty="0"/>
              <a:t>Splitting Dataset </a:t>
            </a:r>
            <a:r>
              <a:rPr lang="en-US" dirty="0" smtClean="0"/>
              <a:t>(decide the test size)</a:t>
            </a:r>
          </a:p>
          <a:p>
            <a:r>
              <a:rPr lang="en-US" dirty="0"/>
              <a:t>Linear </a:t>
            </a:r>
            <a:r>
              <a:rPr lang="en-US" dirty="0" smtClean="0"/>
              <a:t>Regression</a:t>
            </a:r>
          </a:p>
          <a:p>
            <a:pPr lvl="1"/>
            <a:r>
              <a:rPr lang="en-US" dirty="0"/>
              <a:t>Model </a:t>
            </a:r>
            <a:r>
              <a:rPr lang="en-US" dirty="0" smtClean="0"/>
              <a:t>evaluation (r2 score)</a:t>
            </a:r>
          </a:p>
          <a:p>
            <a:pPr lvl="1"/>
            <a:r>
              <a:rPr lang="en-US" dirty="0"/>
              <a:t>Cross </a:t>
            </a:r>
            <a:r>
              <a:rPr lang="en-US" dirty="0" smtClean="0"/>
              <a:t>validation (decide the fold)</a:t>
            </a:r>
          </a:p>
          <a:p>
            <a:r>
              <a:rPr lang="en-US" dirty="0"/>
              <a:t>Decision </a:t>
            </a:r>
            <a:r>
              <a:rPr lang="en-US" dirty="0" smtClean="0"/>
              <a:t>Tree</a:t>
            </a:r>
          </a:p>
          <a:p>
            <a:pPr lvl="1"/>
            <a:r>
              <a:rPr lang="en-US" dirty="0"/>
              <a:t>Model </a:t>
            </a:r>
            <a:r>
              <a:rPr lang="en-US" dirty="0" smtClean="0"/>
              <a:t>evaluation (r2 score, accuracy score)</a:t>
            </a:r>
            <a:endParaRPr lang="en-US" dirty="0"/>
          </a:p>
          <a:p>
            <a:pPr lvl="1"/>
            <a:r>
              <a:rPr lang="en-US" dirty="0"/>
              <a:t>Cross </a:t>
            </a:r>
            <a:r>
              <a:rPr lang="en-US" dirty="0" smtClean="0"/>
              <a:t>validation (decide the fold)</a:t>
            </a:r>
          </a:p>
          <a:p>
            <a:pPr lvl="1"/>
            <a:r>
              <a:rPr lang="en-US" dirty="0" smtClean="0"/>
              <a:t>Decision tree </a:t>
            </a:r>
            <a:r>
              <a:rPr lang="en-US" dirty="0"/>
              <a:t>visualization </a:t>
            </a:r>
            <a:r>
              <a:rPr lang="en-US" dirty="0" smtClean="0"/>
              <a:t>(decide the max depth)</a:t>
            </a:r>
          </a:p>
          <a:p>
            <a:r>
              <a:rPr lang="en-US" dirty="0" smtClean="0"/>
              <a:t>Random Forest</a:t>
            </a:r>
            <a:endParaRPr lang="en-US" dirty="0"/>
          </a:p>
          <a:p>
            <a:pPr lvl="1"/>
            <a:r>
              <a:rPr lang="en-US" dirty="0"/>
              <a:t>Model evaluation (r2 score, accuracy score)</a:t>
            </a:r>
          </a:p>
          <a:p>
            <a:pPr lvl="1"/>
            <a:r>
              <a:rPr lang="en-US" dirty="0"/>
              <a:t>Cross validation (decide the fold)</a:t>
            </a:r>
          </a:p>
          <a:p>
            <a:endParaRPr lang="en-US" dirty="0" smtClean="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19401154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Algorithms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51</a:t>
            </a:fld>
            <a:endParaRPr lang="en-US" dirty="0"/>
          </a:p>
        </p:txBody>
      </p:sp>
      <p:graphicFrame>
        <p:nvGraphicFramePr>
          <p:cNvPr id="5" name="Content Placeholder 4"/>
          <p:cNvGraphicFramePr>
            <a:graphicFrameLocks noGrp="1"/>
          </p:cNvGraphicFramePr>
          <p:nvPr>
            <p:ph idx="4294967295"/>
            <p:extLst/>
          </p:nvPr>
        </p:nvGraphicFramePr>
        <p:xfrm>
          <a:off x="990247" y="1636763"/>
          <a:ext cx="6810375" cy="3113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61748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and Regression Trees (CART</a:t>
            </a:r>
            <a:r>
              <a:rPr lang="en-US" dirty="0" smtClean="0"/>
              <a:t>)</a:t>
            </a:r>
            <a:endParaRPr lang="en-US" dirty="0"/>
          </a:p>
        </p:txBody>
      </p:sp>
      <p:sp>
        <p:nvSpPr>
          <p:cNvPr id="3" name="Content Placeholder 2"/>
          <p:cNvSpPr>
            <a:spLocks noGrp="1"/>
          </p:cNvSpPr>
          <p:nvPr>
            <p:ph type="body" idx="1"/>
          </p:nvPr>
        </p:nvSpPr>
        <p:spPr>
          <a:xfrm>
            <a:off x="280777" y="1618700"/>
            <a:ext cx="4967058" cy="3314544"/>
          </a:xfrm>
        </p:spPr>
        <p:txBody>
          <a:bodyPr>
            <a:normAutofit/>
          </a:bodyPr>
          <a:lstStyle/>
          <a:p>
            <a:r>
              <a:rPr lang="en-US" dirty="0"/>
              <a:t>Find a </a:t>
            </a:r>
            <a:r>
              <a:rPr lang="en-US" dirty="0" smtClean="0"/>
              <a:t>tree that </a:t>
            </a:r>
            <a:r>
              <a:rPr lang="en-US" dirty="0"/>
              <a:t>separates two or  more classes of </a:t>
            </a:r>
            <a:r>
              <a:rPr lang="en-US" dirty="0" smtClean="0"/>
              <a:t>objects</a:t>
            </a:r>
          </a:p>
          <a:p>
            <a:endParaRPr lang="en-US" dirty="0"/>
          </a:p>
          <a:p>
            <a:pPr marL="457188" lvl="1"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sklearn.tree</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DecisionTreeClassifier</a:t>
            </a:r>
            <a:endParaRPr lang="en-US" dirty="0" smtClean="0">
              <a:latin typeface="Courier New" panose="02070309020205020404" pitchFamily="49" charset="0"/>
              <a:cs typeface="Courier New" panose="02070309020205020404" pitchFamily="49" charset="0"/>
            </a:endParaRPr>
          </a:p>
          <a:p>
            <a:pPr marL="457188" lvl="1" indent="0">
              <a:buNone/>
            </a:pPr>
            <a:r>
              <a:rPr lang="en-US" dirty="0" err="1" smtClean="0">
                <a:latin typeface="Courier New" panose="02070309020205020404" pitchFamily="49" charset="0"/>
                <a:cs typeface="Courier New" panose="02070309020205020404" pitchFamily="49" charset="0"/>
              </a:rPr>
              <a:t>dtree</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DecisionTreeClassifier</a:t>
            </a:r>
            <a:r>
              <a:rPr lang="en-US" dirty="0">
                <a:latin typeface="Courier New" panose="02070309020205020404" pitchFamily="49" charset="0"/>
                <a:cs typeface="Courier New" panose="02070309020205020404" pitchFamily="49" charset="0"/>
              </a:rPr>
              <a:t>()</a:t>
            </a:r>
          </a:p>
          <a:p>
            <a:pPr marL="457188" lvl="1" indent="0">
              <a:buNone/>
            </a:pPr>
            <a:r>
              <a:rPr lang="en-US" dirty="0" err="1">
                <a:latin typeface="Courier New" panose="02070309020205020404" pitchFamily="49" charset="0"/>
                <a:cs typeface="Courier New" panose="02070309020205020404" pitchFamily="49" charset="0"/>
              </a:rPr>
              <a:t>dtree.fit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fld id="{D57F1E4F-1CFF-5643-939E-217C01CDF565}" type="slidenum">
              <a:rPr lang="en-US" smtClean="0"/>
              <a:pPr/>
              <a:t>52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660" y="1797353"/>
            <a:ext cx="3569742" cy="2675574"/>
          </a:xfrm>
          <a:prstGeom prst="rect">
            <a:avLst/>
          </a:prstGeom>
        </p:spPr>
      </p:pic>
    </p:spTree>
    <p:extLst>
      <p:ext uri="{BB962C8B-B14F-4D97-AF65-F5344CB8AC3E}">
        <p14:creationId xmlns:p14="http://schemas.microsoft.com/office/powerpoint/2010/main" val="78304062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Random Forest</a:t>
            </a:r>
            <a:endParaRPr lang="en-US" dirty="0"/>
          </a:p>
        </p:txBody>
      </p:sp>
      <p:sp>
        <p:nvSpPr>
          <p:cNvPr id="3" name="Text Placeholder 2"/>
          <p:cNvSpPr>
            <a:spLocks noGrp="1"/>
          </p:cNvSpPr>
          <p:nvPr>
            <p:ph type="body" idx="1"/>
          </p:nvPr>
        </p:nvSpPr>
        <p:spPr>
          <a:xfrm>
            <a:off x="180622" y="1618700"/>
            <a:ext cx="4626028" cy="3231000"/>
          </a:xfrm>
        </p:spPr>
        <p:txBody>
          <a:bodyPr>
            <a:normAutofit fontScale="92500" lnSpcReduction="10000"/>
          </a:bodyPr>
          <a:lstStyle/>
          <a:p>
            <a:r>
              <a:rPr lang="en-US" dirty="0"/>
              <a:t>Builds multiple decision tree and amalgamate them together to get a more accurate and stable </a:t>
            </a:r>
            <a:r>
              <a:rPr lang="en-US" dirty="0" smtClean="0"/>
              <a:t>prediction</a:t>
            </a:r>
          </a:p>
          <a:p>
            <a:endParaRPr lang="en-US" dirty="0"/>
          </a:p>
          <a:p>
            <a:pPr marL="558800" lvl="1" indent="0">
              <a:buNone/>
            </a:pPr>
            <a:r>
              <a:rPr lang="en-US" altLang="en-US" dirty="0" smtClean="0">
                <a:latin typeface="Courier New" panose="02070309020205020404" pitchFamily="49" charset="0"/>
                <a:cs typeface="Courier New" panose="02070309020205020404" pitchFamily="49" charset="0"/>
              </a:rPr>
              <a:t>from </a:t>
            </a:r>
            <a:r>
              <a:rPr lang="en-US" altLang="en-US" dirty="0" err="1" smtClean="0">
                <a:latin typeface="Courier New" panose="02070309020205020404" pitchFamily="49" charset="0"/>
                <a:cs typeface="Courier New" panose="02070309020205020404" pitchFamily="49" charset="0"/>
              </a:rPr>
              <a:t>sklearn.ensemble</a:t>
            </a:r>
            <a:r>
              <a:rPr lang="en-US" altLang="en-US" dirty="0" smtClean="0">
                <a:latin typeface="Courier New" panose="02070309020205020404" pitchFamily="49" charset="0"/>
                <a:cs typeface="Courier New" panose="02070309020205020404" pitchFamily="49" charset="0"/>
              </a:rPr>
              <a:t> import </a:t>
            </a:r>
            <a:r>
              <a:rPr lang="en-US" altLang="en-US" dirty="0" err="1" smtClean="0">
                <a:latin typeface="Courier New" panose="02070309020205020404" pitchFamily="49" charset="0"/>
                <a:cs typeface="Courier New" panose="02070309020205020404" pitchFamily="49" charset="0"/>
              </a:rPr>
              <a:t>RandomForestClassifier</a:t>
            </a:r>
            <a:endParaRPr lang="en-US" altLang="en-US" dirty="0" smtClean="0">
              <a:latin typeface="Courier New" panose="02070309020205020404" pitchFamily="49" charset="0"/>
              <a:cs typeface="Courier New" panose="02070309020205020404" pitchFamily="49" charset="0"/>
            </a:endParaRPr>
          </a:p>
          <a:p>
            <a:pPr marL="558800" lvl="1" indent="0">
              <a:buNone/>
            </a:pPr>
            <a:r>
              <a:rPr lang="en-US" altLang="en-US" dirty="0" err="1" smtClean="0">
                <a:latin typeface="Courier New" panose="02070309020205020404" pitchFamily="49" charset="0"/>
                <a:cs typeface="Courier New" panose="02070309020205020404" pitchFamily="49" charset="0"/>
              </a:rPr>
              <a:t>rf_class</a:t>
            </a:r>
            <a:r>
              <a:rPr lang="en-US" altLang="en-US" dirty="0" smtClean="0">
                <a:latin typeface="Courier New" panose="02070309020205020404" pitchFamily="49" charset="0"/>
                <a:cs typeface="Courier New" panose="02070309020205020404" pitchFamily="49" charset="0"/>
              </a:rPr>
              <a:t> = </a:t>
            </a:r>
            <a:r>
              <a:rPr lang="en-US" altLang="en-US" dirty="0" err="1" smtClean="0">
                <a:latin typeface="Courier New" panose="02070309020205020404" pitchFamily="49" charset="0"/>
                <a:cs typeface="Courier New" panose="02070309020205020404" pitchFamily="49" charset="0"/>
              </a:rPr>
              <a:t>RandomForestClassifier</a:t>
            </a:r>
            <a:r>
              <a:rPr lang="en-US" altLang="en-US" dirty="0" smtClean="0">
                <a:latin typeface="Courier New" panose="02070309020205020404" pitchFamily="49" charset="0"/>
                <a:cs typeface="Courier New" panose="02070309020205020404" pitchFamily="49" charset="0"/>
              </a:rPr>
              <a:t>(</a:t>
            </a:r>
            <a:r>
              <a:rPr lang="en-US" altLang="en-US" dirty="0" err="1" smtClean="0">
                <a:latin typeface="Courier New" panose="02070309020205020404" pitchFamily="49" charset="0"/>
                <a:cs typeface="Courier New" panose="02070309020205020404" pitchFamily="49" charset="0"/>
              </a:rPr>
              <a:t>n_estimators</a:t>
            </a:r>
            <a:r>
              <a:rPr lang="en-US" altLang="en-US" dirty="0" smtClean="0">
                <a:latin typeface="Courier New" panose="02070309020205020404" pitchFamily="49" charset="0"/>
                <a:cs typeface="Courier New" panose="02070309020205020404" pitchFamily="49" charset="0"/>
              </a:rPr>
              <a:t>=100, </a:t>
            </a:r>
            <a:r>
              <a:rPr lang="en-US" altLang="en-US" dirty="0" err="1" smtClean="0">
                <a:latin typeface="Courier New" panose="02070309020205020404" pitchFamily="49" charset="0"/>
                <a:cs typeface="Courier New" panose="02070309020205020404" pitchFamily="49" charset="0"/>
              </a:rPr>
              <a:t>max_depth</a:t>
            </a:r>
            <a:r>
              <a:rPr lang="en-US" altLang="en-US" dirty="0" smtClean="0">
                <a:latin typeface="Courier New" panose="02070309020205020404" pitchFamily="49" charset="0"/>
                <a:cs typeface="Courier New" panose="02070309020205020404" pitchFamily="49" charset="0"/>
              </a:rPr>
              <a:t>=10)</a:t>
            </a:r>
            <a:endParaRPr lang="en-US" dirty="0"/>
          </a:p>
        </p:txBody>
      </p:sp>
      <p:sp>
        <p:nvSpPr>
          <p:cNvPr id="5" name="Slide Number Placeholder 4"/>
          <p:cNvSpPr>
            <a:spLocks noGrp="1"/>
          </p:cNvSpPr>
          <p:nvPr>
            <p:ph type="sldNum" idx="12"/>
          </p:nvPr>
        </p:nvSpPr>
        <p:spPr/>
        <p:txBody>
          <a:bodyPr/>
          <a:lstStyle/>
          <a:p>
            <a:pPr lvl="0"/>
            <a:fld id="{00000000-1234-1234-1234-123412341234}" type="slidenum">
              <a:rPr lang="en" smtClean="0"/>
              <a:pPr lvl="0"/>
              <a:t>53</a:t>
            </a:fld>
            <a:endParaRPr lang="en"/>
          </a:p>
        </p:txBody>
      </p:sp>
      <p:pic>
        <p:nvPicPr>
          <p:cNvPr id="10"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61" y="1772356"/>
            <a:ext cx="4104665" cy="2664178"/>
          </a:xfrm>
          <a:prstGeom prst="rect">
            <a:avLst/>
          </a:prstGeom>
          <a:noFill/>
          <a:ln>
            <a:noFill/>
          </a:ln>
        </p:spPr>
      </p:pic>
    </p:spTree>
    <p:extLst>
      <p:ext uri="{BB962C8B-B14F-4D97-AF65-F5344CB8AC3E}">
        <p14:creationId xmlns:p14="http://schemas.microsoft.com/office/powerpoint/2010/main" val="3790447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Linear Discriminant Analysis (LDA)</a:t>
            </a:r>
            <a:endParaRPr lang="en-US" dirty="0"/>
          </a:p>
        </p:txBody>
      </p:sp>
      <p:sp>
        <p:nvSpPr>
          <p:cNvPr id="7" name="Text Placeholder 6"/>
          <p:cNvSpPr>
            <a:spLocks noGrp="1"/>
          </p:cNvSpPr>
          <p:nvPr>
            <p:ph type="body" idx="1"/>
          </p:nvPr>
        </p:nvSpPr>
        <p:spPr/>
        <p:txBody>
          <a:bodyPr/>
          <a:lstStyle/>
          <a:p>
            <a:r>
              <a:rPr lang="en-US" dirty="0" smtClean="0"/>
              <a:t>A well-known scheme for feature extraction and dimension reduction</a:t>
            </a:r>
            <a:br>
              <a:rPr lang="en-US" dirty="0" smtClean="0"/>
            </a:br>
            <a:r>
              <a:rPr lang="ko-KR" altLang="en-US" dirty="0" smtClean="0">
                <a:latin typeface="맑은 고딕" panose="020B0503020000020004" pitchFamily="34" charset="-127"/>
                <a:ea typeface="맑은 고딕" panose="020B0503020000020004" pitchFamily="34" charset="-127"/>
              </a:rPr>
              <a:t>속성추출</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차원촉소에 사용</a:t>
            </a:r>
            <a:endParaRPr lang="en-US" dirty="0" smtClean="0"/>
          </a:p>
          <a:p>
            <a:r>
              <a:rPr lang="en-US" dirty="0" smtClean="0"/>
              <a:t>Widely used in high dimensional data such as face recognition and image retrieval</a:t>
            </a:r>
            <a:br>
              <a:rPr lang="en-US" dirty="0" smtClean="0"/>
            </a:br>
            <a:r>
              <a:rPr lang="ko-KR" altLang="en-US" dirty="0" smtClean="0">
                <a:latin typeface="맑은 고딕" panose="020B0503020000020004" pitchFamily="34" charset="-127"/>
                <a:ea typeface="맑은 고딕" panose="020B0503020000020004" pitchFamily="34" charset="-127"/>
              </a:rPr>
              <a:t>얼굴인지</a:t>
            </a:r>
            <a:r>
              <a:rPr lang="en-US" altLang="ko-KR" dirty="0" smtClean="0">
                <a:latin typeface="맑은 고딕" panose="020B0503020000020004" pitchFamily="34" charset="-127"/>
                <a:ea typeface="맑은 고딕" panose="020B0503020000020004" pitchFamily="34" charset="-127"/>
              </a:rPr>
              <a:t>, </a:t>
            </a:r>
            <a:r>
              <a:rPr lang="ko-KR" altLang="en-US" dirty="0" smtClean="0">
                <a:latin typeface="맑은 고딕" panose="020B0503020000020004" pitchFamily="34" charset="-127"/>
                <a:ea typeface="맑은 고딕" panose="020B0503020000020004" pitchFamily="34" charset="-127"/>
              </a:rPr>
              <a:t>이미지검색</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4024085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LDA</a:t>
            </a:r>
            <a:endParaRPr lang="en-US" dirty="0"/>
          </a:p>
        </p:txBody>
      </p:sp>
      <p:sp>
        <p:nvSpPr>
          <p:cNvPr id="3" name="Text Placeholder 2"/>
          <p:cNvSpPr>
            <a:spLocks noGrp="1"/>
          </p:cNvSpPr>
          <p:nvPr>
            <p:ph type="body" idx="1"/>
          </p:nvPr>
        </p:nvSpPr>
        <p:spPr/>
        <p:txBody>
          <a:bodyPr/>
          <a:lstStyle/>
          <a:p>
            <a:r>
              <a:rPr lang="en-US" dirty="0"/>
              <a:t>Find a linear combination of features that separates two or </a:t>
            </a:r>
            <a:r>
              <a:rPr lang="en-US" dirty="0" smtClean="0"/>
              <a:t>more </a:t>
            </a:r>
            <a:r>
              <a:rPr lang="en-US" dirty="0"/>
              <a:t>classes of </a:t>
            </a:r>
            <a:r>
              <a:rPr lang="en-US" dirty="0" smtClean="0"/>
              <a:t>objects</a:t>
            </a:r>
            <a:br>
              <a:rPr lang="en-US" dirty="0" smtClean="0"/>
            </a:br>
            <a:r>
              <a:rPr lang="ko-KR" altLang="en-US" dirty="0" smtClean="0">
                <a:latin typeface="+mn-ea"/>
                <a:ea typeface="+mn-ea"/>
              </a:rPr>
              <a:t>두개이상의 클래스들을 구별해주는 속성들의 조합</a:t>
            </a:r>
            <a:endParaRPr lang="en-US" dirty="0"/>
          </a:p>
          <a:p>
            <a:pPr marL="457188"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sklearn.discriminant_analysis</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LinearDiscriminantAnalysis</a:t>
            </a:r>
            <a:endParaRPr lang="en-US" dirty="0">
              <a:latin typeface="Courier New" panose="02070309020205020404" pitchFamily="49" charset="0"/>
              <a:cs typeface="Courier New" panose="02070309020205020404" pitchFamily="49" charset="0"/>
            </a:endParaRPr>
          </a:p>
          <a:p>
            <a:pPr marL="457188" lvl="1" indent="0">
              <a:buNone/>
            </a:pPr>
            <a:r>
              <a:rPr lang="en-US" dirty="0" err="1">
                <a:latin typeface="Courier New" panose="02070309020205020404" pitchFamily="49" charset="0"/>
                <a:cs typeface="Courier New" panose="02070309020205020404" pitchFamily="49" charset="0"/>
              </a:rPr>
              <a:t>lda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LinearDiscriminantAnalysis</a:t>
            </a:r>
            <a:r>
              <a:rPr lang="en-US" dirty="0">
                <a:latin typeface="Courier New" panose="02070309020205020404" pitchFamily="49" charset="0"/>
                <a:cs typeface="Courier New" panose="02070309020205020404" pitchFamily="49" charset="0"/>
              </a:rPr>
              <a:t>()</a:t>
            </a:r>
          </a:p>
          <a:p>
            <a:pPr marL="457188" lvl="1" indent="0">
              <a:buNone/>
            </a:pPr>
            <a:r>
              <a:rPr lang="en-US" dirty="0" err="1">
                <a:latin typeface="Courier New" panose="02070309020205020404" pitchFamily="49" charset="0"/>
                <a:cs typeface="Courier New" panose="02070309020205020404" pitchFamily="49" charset="0"/>
              </a:rPr>
              <a:t>lda.fit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1632736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Algorithms</a:t>
            </a:r>
            <a:endParaRPr lang="en-US" dirty="0"/>
          </a:p>
        </p:txBody>
      </p:sp>
      <p:sp>
        <p:nvSpPr>
          <p:cNvPr id="3" name="Text Placeholder 2"/>
          <p:cNvSpPr>
            <a:spLocks noGrp="1"/>
          </p:cNvSpPr>
          <p:nvPr>
            <p:ph type="body" idx="1"/>
          </p:nvPr>
        </p:nvSpPr>
        <p:spPr/>
        <p:txBody>
          <a:bodyPr>
            <a:normAutofit fontScale="55000" lnSpcReduction="20000"/>
          </a:bodyPr>
          <a:lstStyle/>
          <a:p>
            <a:r>
              <a:rPr lang="en-US" dirty="0"/>
              <a:t>Compute </a:t>
            </a:r>
            <a:r>
              <a:rPr lang="en-US" dirty="0" smtClean="0"/>
              <a:t>d-dimensional mean vectors for different classes from the dataset, where d is the dimension of feature space.</a:t>
            </a:r>
            <a:br>
              <a:rPr lang="en-US" dirty="0" smtClean="0"/>
            </a:br>
            <a:r>
              <a:rPr lang="ko-KR" altLang="en-US" dirty="0" smtClean="0">
                <a:latin typeface="+mn-ea"/>
                <a:ea typeface="+mn-ea"/>
              </a:rPr>
              <a:t>각 클래스로부터 속성의 차원을 가진 평균벡터들을 계산 </a:t>
            </a:r>
            <a:endParaRPr lang="en-US" dirty="0" smtClean="0">
              <a:latin typeface="+mn-ea"/>
              <a:ea typeface="+mn-ea"/>
            </a:endParaRPr>
          </a:p>
          <a:p>
            <a:r>
              <a:rPr lang="en-US" dirty="0" smtClean="0"/>
              <a:t>Compute in-between class and with-in class scatter matrices.</a:t>
            </a:r>
            <a:br>
              <a:rPr lang="en-US" dirty="0" smtClean="0"/>
            </a:br>
            <a:r>
              <a:rPr lang="ko-KR" altLang="en-US" dirty="0" smtClean="0">
                <a:latin typeface="맑은 고딕" panose="020B0503020000020004" pitchFamily="34" charset="-127"/>
                <a:ea typeface="맑은 고딕" panose="020B0503020000020004" pitchFamily="34" charset="-127"/>
              </a:rPr>
              <a:t>클래스사이의와 클래스안에서의 </a:t>
            </a:r>
            <a:r>
              <a:rPr lang="en-US" altLang="ko-KR" dirty="0" smtClean="0">
                <a:latin typeface="맑은 고딕" panose="020B0503020000020004" pitchFamily="34" charset="-127"/>
                <a:ea typeface="맑은 고딕" panose="020B0503020000020004" pitchFamily="34" charset="-127"/>
              </a:rPr>
              <a:t>scatter matrix</a:t>
            </a:r>
            <a:r>
              <a:rPr lang="ko-KR" altLang="en-US" dirty="0" smtClean="0">
                <a:latin typeface="맑은 고딕" panose="020B0503020000020004" pitchFamily="34" charset="-127"/>
                <a:ea typeface="맑은 고딕" panose="020B0503020000020004" pitchFamily="34" charset="-127"/>
              </a:rPr>
              <a:t>들을 계산</a:t>
            </a:r>
            <a:endParaRPr lang="en-US" dirty="0" smtClean="0"/>
          </a:p>
          <a:p>
            <a:r>
              <a:rPr lang="en-US" dirty="0" smtClean="0"/>
              <a:t>Compute </a:t>
            </a:r>
            <a:r>
              <a:rPr lang="en-US" dirty="0" err="1" smtClean="0"/>
              <a:t>eigen</a:t>
            </a:r>
            <a:r>
              <a:rPr lang="en-US" dirty="0" smtClean="0"/>
              <a:t> vectors and corresponding </a:t>
            </a:r>
            <a:r>
              <a:rPr lang="en-US" dirty="0" err="1" smtClean="0"/>
              <a:t>eigen</a:t>
            </a:r>
            <a:r>
              <a:rPr lang="en-US" dirty="0" smtClean="0"/>
              <a:t> values for the scatter matrices.</a:t>
            </a:r>
            <a:br>
              <a:rPr lang="en-US" dirty="0" smtClean="0"/>
            </a:br>
            <a:r>
              <a:rPr lang="ko-KR" altLang="en-US" dirty="0" smtClean="0">
                <a:latin typeface="+mn-ea"/>
                <a:ea typeface="+mn-ea"/>
              </a:rPr>
              <a:t>아이간벡터들과 스케터메트릭스에 대응하는 아이간밸류들을 계산</a:t>
            </a:r>
            <a:endParaRPr lang="en-US" dirty="0" smtClean="0"/>
          </a:p>
          <a:p>
            <a:r>
              <a:rPr lang="en-US" dirty="0" smtClean="0"/>
              <a:t>Choose k </a:t>
            </a:r>
            <a:r>
              <a:rPr lang="en-US" dirty="0" err="1" smtClean="0"/>
              <a:t>eigen</a:t>
            </a:r>
            <a:r>
              <a:rPr lang="en-US" dirty="0" smtClean="0"/>
              <a:t> vectors corresponding to top k </a:t>
            </a:r>
            <a:r>
              <a:rPr lang="en-US" dirty="0" err="1" smtClean="0"/>
              <a:t>eigen</a:t>
            </a:r>
            <a:r>
              <a:rPr lang="en-US" dirty="0" smtClean="0"/>
              <a:t> values to form a transformation matrix of dimension d </a:t>
            </a:r>
            <a:r>
              <a:rPr lang="en-US" dirty="0"/>
              <a:t>x https://www.python-course.eu/linear_discriminant_analysis.phpk</a:t>
            </a:r>
            <a:r>
              <a:rPr lang="en-US" dirty="0" smtClean="0"/>
              <a:t>.</a:t>
            </a:r>
            <a:br>
              <a:rPr lang="en-US" dirty="0" smtClean="0"/>
            </a:br>
            <a:r>
              <a:rPr lang="ko-KR" altLang="en-US" dirty="0" smtClean="0">
                <a:latin typeface="+mn-ea"/>
                <a:ea typeface="+mn-ea"/>
              </a:rPr>
              <a:t>상위 </a:t>
            </a:r>
            <a:r>
              <a:rPr lang="en-US" altLang="ko-KR" dirty="0" smtClean="0">
                <a:latin typeface="+mn-ea"/>
                <a:ea typeface="+mn-ea"/>
              </a:rPr>
              <a:t>k</a:t>
            </a:r>
            <a:r>
              <a:rPr lang="ko-KR" altLang="en-US" dirty="0" smtClean="0">
                <a:latin typeface="+mn-ea"/>
                <a:ea typeface="+mn-ea"/>
              </a:rPr>
              <a:t>개의 아이간밸류들을 선택하여 </a:t>
            </a:r>
            <a:r>
              <a:rPr lang="en-US" altLang="ko-KR" dirty="0" smtClean="0">
                <a:latin typeface="+mn-ea"/>
                <a:ea typeface="+mn-ea"/>
              </a:rPr>
              <a:t>d x k</a:t>
            </a:r>
            <a:r>
              <a:rPr lang="ko-KR" altLang="en-US" dirty="0" smtClean="0">
                <a:latin typeface="+mn-ea"/>
                <a:ea typeface="+mn-ea"/>
              </a:rPr>
              <a:t>개를 가진 변환메트릭스 생성</a:t>
            </a:r>
            <a:endParaRPr lang="en-US" dirty="0" smtClean="0">
              <a:latin typeface="+mn-ea"/>
              <a:ea typeface="+mn-ea"/>
            </a:endParaRPr>
          </a:p>
          <a:p>
            <a:r>
              <a:rPr lang="en-US" dirty="0" smtClean="0"/>
              <a:t>Transform </a:t>
            </a:r>
            <a:r>
              <a:rPr lang="en-US" dirty="0"/>
              <a:t>the d-dimensional feature space X to k-dimensional feature space </a:t>
            </a:r>
            <a:r>
              <a:rPr lang="en-US" dirty="0" err="1">
                <a:latin typeface="Courier New" panose="02070309020205020404" pitchFamily="49" charset="0"/>
                <a:cs typeface="Courier New" panose="02070309020205020404" pitchFamily="49" charset="0"/>
              </a:rPr>
              <a:t>X_lda</a:t>
            </a:r>
            <a:r>
              <a:rPr lang="en-US" dirty="0"/>
              <a:t> via the transformation matrix</a:t>
            </a:r>
            <a:r>
              <a:rPr lang="en-US" dirty="0" smtClean="0"/>
              <a:t>.</a:t>
            </a:r>
            <a:br>
              <a:rPr lang="en-US" dirty="0" smtClean="0"/>
            </a:br>
            <a:r>
              <a:rPr lang="ko-KR" altLang="en-US" dirty="0" smtClean="0">
                <a:latin typeface="맑은 고딕" panose="020B0503020000020004" pitchFamily="34" charset="-127"/>
                <a:ea typeface="맑은 고딕" panose="020B0503020000020004" pitchFamily="34" charset="-127"/>
              </a:rPr>
              <a:t>평균벡터를 변환메트릭스를 통해 변환</a:t>
            </a:r>
            <a:r>
              <a:rPr lang="en-US" dirty="0" smtClean="0"/>
              <a:t/>
            </a:r>
            <a:br>
              <a:rPr lang="en-US" dirty="0" smtClean="0"/>
            </a:br>
            <a:endParaRPr lang="en-US" dirty="0"/>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21226352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Dimension Reduction</a:t>
            </a:r>
            <a:br>
              <a:rPr lang="en-US" dirty="0" smtClean="0"/>
            </a:br>
            <a:r>
              <a:rPr lang="ko-KR" altLang="en-US" dirty="0" smtClean="0"/>
              <a:t>차원축소</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57</a:t>
            </a:fld>
            <a:endParaRPr lang="e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894" y="1966188"/>
            <a:ext cx="3829050" cy="3067050"/>
          </a:xfrm>
          <a:prstGeom prst="rect">
            <a:avLst/>
          </a:prstGeom>
        </p:spPr>
      </p:pic>
      <p:sp>
        <p:nvSpPr>
          <p:cNvPr id="8" name="TextBox 7"/>
          <p:cNvSpPr txBox="1"/>
          <p:nvPr/>
        </p:nvSpPr>
        <p:spPr>
          <a:xfrm>
            <a:off x="1012929" y="1738916"/>
            <a:ext cx="1375410" cy="307777"/>
          </a:xfrm>
          <a:prstGeom prst="rect">
            <a:avLst/>
          </a:prstGeom>
          <a:noFill/>
        </p:spPr>
        <p:txBody>
          <a:bodyPr wrap="square" rtlCol="0">
            <a:spAutoFit/>
          </a:bodyPr>
          <a:lstStyle/>
          <a:p>
            <a:r>
              <a:rPr lang="en-US" dirty="0" smtClean="0">
                <a:latin typeface="Century Gothic" panose="020B0502020202020204" pitchFamily="34" charset="0"/>
              </a:rPr>
              <a:t>Minimize</a:t>
            </a:r>
            <a:endParaRPr lang="en-US" dirty="0">
              <a:latin typeface="Century Gothic" panose="020B0502020202020204" pitchFamily="34" charset="0"/>
            </a:endParaRPr>
          </a:p>
        </p:txBody>
      </p:sp>
      <p:sp>
        <p:nvSpPr>
          <p:cNvPr id="9" name="TextBox 8"/>
          <p:cNvSpPr txBox="1"/>
          <p:nvPr/>
        </p:nvSpPr>
        <p:spPr>
          <a:xfrm>
            <a:off x="1896849" y="4344956"/>
            <a:ext cx="1375410" cy="307777"/>
          </a:xfrm>
          <a:prstGeom prst="rect">
            <a:avLst/>
          </a:prstGeom>
          <a:noFill/>
        </p:spPr>
        <p:txBody>
          <a:bodyPr wrap="square" rtlCol="0">
            <a:spAutoFit/>
          </a:bodyPr>
          <a:lstStyle/>
          <a:p>
            <a:r>
              <a:rPr lang="en-US" dirty="0" smtClean="0">
                <a:latin typeface="Century Gothic" panose="020B0502020202020204" pitchFamily="34" charset="0"/>
              </a:rPr>
              <a:t>Maximize</a:t>
            </a:r>
            <a:endParaRPr lang="en-US" dirty="0">
              <a:latin typeface="Century Gothic" panose="020B0502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4540" y="2046693"/>
            <a:ext cx="2991875" cy="2871799"/>
          </a:xfrm>
          <a:prstGeom prst="rect">
            <a:avLst/>
          </a:prstGeom>
        </p:spPr>
      </p:pic>
    </p:spTree>
    <p:extLst>
      <p:ext uri="{BB962C8B-B14F-4D97-AF65-F5344CB8AC3E}">
        <p14:creationId xmlns:p14="http://schemas.microsoft.com/office/powerpoint/2010/main" val="102347280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Eigenvalues and Eigenvectors</a:t>
            </a:r>
            <a:endParaRPr lang="en-US" dirty="0"/>
          </a:p>
        </p:txBody>
      </p:sp>
      <p:sp>
        <p:nvSpPr>
          <p:cNvPr id="3" name="Text Placeholder 2"/>
          <p:cNvSpPr>
            <a:spLocks noGrp="1"/>
          </p:cNvSpPr>
          <p:nvPr>
            <p:ph type="body" idx="1"/>
          </p:nvPr>
        </p:nvSpPr>
        <p:spPr>
          <a:xfrm>
            <a:off x="198120" y="1623017"/>
            <a:ext cx="5402761" cy="3231000"/>
          </a:xfrm>
        </p:spPr>
        <p:txBody>
          <a:bodyPr>
            <a:normAutofit/>
          </a:bodyPr>
          <a:lstStyle/>
          <a:p>
            <a:r>
              <a:rPr lang="en-US" dirty="0"/>
              <a:t>In linear algebra, an </a:t>
            </a:r>
            <a:r>
              <a:rPr lang="en-US" b="1" dirty="0"/>
              <a:t>eigenvector</a:t>
            </a:r>
            <a:r>
              <a:rPr lang="en-US" dirty="0"/>
              <a:t> or characteristic vector of a linear transformation is a non-zero vector that changes by only a scalar factor when that linear transformation is applied to it</a:t>
            </a:r>
            <a:r>
              <a:rPr lang="en-US" dirty="0" smtClean="0"/>
              <a:t>. </a:t>
            </a:r>
            <a:r>
              <a:rPr lang="ko-KR" altLang="en-US" dirty="0" smtClean="0">
                <a:latin typeface="맑은 고딕" panose="020B0503020000020004" pitchFamily="34" charset="-127"/>
                <a:ea typeface="맑은 고딕" panose="020B0503020000020004" pitchFamily="34" charset="-127"/>
              </a:rPr>
              <a:t>숫자와 아이간벡터에 적용했을 때 원 벡터에서 아이간벡터를 적용한 값이 나와서 아이간벡터를 이용하여 선형변형을 할수있음</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58</a:t>
            </a:fld>
            <a:endParaRPr lang="e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502" y="3408731"/>
            <a:ext cx="1990725" cy="167640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5528187" y="1797680"/>
                <a:ext cx="3074816" cy="5132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m>
                            <m:mPr>
                              <m:mcs>
                                <m:mc>
                                  <m:mcPr>
                                    <m:count m:val="2"/>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3</m:t>
                                </m:r>
                              </m:e>
                              <m:e>
                                <m:r>
                                  <a:rPr lang="en-US" sz="2000" b="0" i="1" smtClean="0">
                                    <a:latin typeface="Cambria Math" panose="02040503050406030204" pitchFamily="18" charset="0"/>
                                  </a:rPr>
                                  <m:t>2</m:t>
                                </m:r>
                              </m:e>
                            </m:mr>
                            <m:mr>
                              <m:e>
                                <m:r>
                                  <a:rPr lang="en-US" sz="2000" b="0" i="1" smtClean="0">
                                    <a:latin typeface="Cambria Math" panose="02040503050406030204" pitchFamily="18" charset="0"/>
                                  </a:rPr>
                                  <m:t>3</m:t>
                                </m:r>
                              </m:e>
                              <m:e>
                                <m:r>
                                  <a:rPr lang="en-US" sz="2000" b="0" i="1" smtClean="0">
                                    <a:latin typeface="Cambria Math" panose="02040503050406030204" pitchFamily="18" charset="0"/>
                                  </a:rPr>
                                  <m:t>−2</m:t>
                                </m:r>
                              </m:e>
                            </m:mr>
                          </m:m>
                        </m:e>
                      </m:d>
                      <m:d>
                        <m:dPr>
                          <m:ctrlPr>
                            <a:rPr lang="en-US" sz="200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2</m:t>
                              </m:r>
                            </m:e>
                            <m:e>
                              <m:r>
                                <a:rPr lang="en-US" sz="2000" b="0" i="1" smtClean="0">
                                  <a:latin typeface="Cambria Math" panose="02040503050406030204" pitchFamily="18" charset="0"/>
                                </a:rPr>
                                <m:t>1</m:t>
                              </m:r>
                            </m:e>
                          </m:eqArr>
                        </m:e>
                      </m:d>
                      <m:r>
                        <a:rPr lang="en-US" sz="2000" b="0" i="1" smtClean="0">
                          <a:latin typeface="Cambria Math" panose="02040503050406030204" pitchFamily="18" charset="0"/>
                        </a:rPr>
                        <m:t> </m:t>
                      </m:r>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4</m:t>
                      </m:r>
                      <m:d>
                        <m:dPr>
                          <m:ctrlPr>
                            <a:rPr lang="en-US" sz="2000" b="0" i="1" smtClean="0">
                              <a:latin typeface="Cambria Math" panose="02040503050406030204" pitchFamily="18" charset="0"/>
                              <a:ea typeface="Cambria Math" panose="02040503050406030204" pitchFamily="18" charset="0"/>
                            </a:rPr>
                          </m:ctrlPr>
                        </m:dPr>
                        <m:e>
                          <m:eqArr>
                            <m:eqArrPr>
                              <m:ctrlPr>
                                <a:rPr lang="en-US" sz="2000" b="0" i="1" smtClean="0">
                                  <a:latin typeface="Cambria Math" panose="02040503050406030204" pitchFamily="18" charset="0"/>
                                  <a:ea typeface="Cambria Math" panose="02040503050406030204" pitchFamily="18" charset="0"/>
                                </a:rPr>
                              </m:ctrlPr>
                            </m:eqArrPr>
                            <m:e>
                              <m:r>
                                <a:rPr lang="en-US" sz="2000" b="0" i="1" smtClean="0">
                                  <a:latin typeface="Cambria Math" panose="02040503050406030204" pitchFamily="18" charset="0"/>
                                  <a:ea typeface="Cambria Math" panose="02040503050406030204" pitchFamily="18" charset="0"/>
                                </a:rPr>
                                <m:t>2</m:t>
                              </m:r>
                            </m:e>
                            <m:e>
                              <m:r>
                                <a:rPr lang="en-US" sz="2000" b="0" i="1" smtClean="0">
                                  <a:latin typeface="Cambria Math" panose="02040503050406030204" pitchFamily="18" charset="0"/>
                                  <a:ea typeface="Cambria Math" panose="02040503050406030204" pitchFamily="18" charset="0"/>
                                </a:rPr>
                                <m:t>1</m:t>
                              </m:r>
                            </m:e>
                          </m:eqArr>
                        </m:e>
                      </m:d>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528187" y="1797680"/>
                <a:ext cx="3074816" cy="513217"/>
              </a:xfrm>
              <a:prstGeom prst="rect">
                <a:avLst/>
              </a:prstGeom>
              <a:blipFill>
                <a:blip r:embed="rId3"/>
                <a:stretch>
                  <a:fillRect/>
                </a:stretch>
              </a:blipFill>
            </p:spPr>
            <p:txBody>
              <a:bodyPr/>
              <a:lstStyle/>
              <a:p>
                <a:r>
                  <a:rPr lang="en-US">
                    <a:noFill/>
                  </a:rPr>
                  <a:t> </a:t>
                </a:r>
              </a:p>
            </p:txBody>
          </p:sp>
        </mc:Fallback>
      </mc:AlternateContent>
      <p:sp>
        <p:nvSpPr>
          <p:cNvPr id="12" name="Rounded Rectangle 11"/>
          <p:cNvSpPr/>
          <p:nvPr/>
        </p:nvSpPr>
        <p:spPr>
          <a:xfrm>
            <a:off x="6860086" y="1759580"/>
            <a:ext cx="434340" cy="66051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7850047" y="1759579"/>
            <a:ext cx="434340" cy="66051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37326" y="1919605"/>
            <a:ext cx="184450" cy="2998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6953567" y="2753106"/>
                <a:ext cx="1193660" cy="511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8</m:t>
                              </m:r>
                            </m:e>
                            <m:e>
                              <m:r>
                                <a:rPr lang="en-US" sz="2000" b="0" i="1" smtClean="0">
                                  <a:latin typeface="Cambria Math" panose="02040503050406030204" pitchFamily="18" charset="0"/>
                                </a:rPr>
                                <m:t>4</m:t>
                              </m:r>
                            </m:e>
                          </m:eqArr>
                        </m:e>
                      </m:d>
                      <m:r>
                        <a:rPr lang="en-US" sz="2000" b="0" i="1" smtClean="0">
                          <a:latin typeface="Cambria Math" panose="02040503050406030204" pitchFamily="18" charset="0"/>
                        </a:rPr>
                        <m:t>=</m:t>
                      </m:r>
                      <m:d>
                        <m:dPr>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en-US" sz="2000" i="1">
                                  <a:latin typeface="Cambria Math" panose="02040503050406030204" pitchFamily="18" charset="0"/>
                                </a:rPr>
                                <m:t>8</m:t>
                              </m:r>
                            </m:e>
                            <m:e>
                              <m:r>
                                <a:rPr lang="en-US" sz="2000" i="1">
                                  <a:latin typeface="Cambria Math" panose="02040503050406030204" pitchFamily="18" charset="0"/>
                                </a:rPr>
                                <m:t>4</m:t>
                              </m:r>
                            </m:e>
                          </m:eqArr>
                        </m:e>
                      </m:d>
                    </m:oMath>
                  </m:oMathPara>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6953567" y="2753106"/>
                <a:ext cx="1193660" cy="511166"/>
              </a:xfrm>
              <a:prstGeom prst="rect">
                <a:avLst/>
              </a:prstGeom>
              <a:blipFill>
                <a:blip r:embed="rId4"/>
                <a:stretch>
                  <a:fillRect/>
                </a:stretch>
              </a:blipFill>
            </p:spPr>
            <p:txBody>
              <a:bodyPr/>
              <a:lstStyle/>
              <a:p>
                <a:r>
                  <a:rPr lang="en-US">
                    <a:noFill/>
                  </a:rPr>
                  <a:t> </a:t>
                </a:r>
              </a:p>
            </p:txBody>
          </p:sp>
        </mc:Fallback>
      </mc:AlternateContent>
      <p:sp>
        <p:nvSpPr>
          <p:cNvPr id="16" name="TextBox 15"/>
          <p:cNvSpPr txBox="1"/>
          <p:nvPr/>
        </p:nvSpPr>
        <p:spPr>
          <a:xfrm>
            <a:off x="6362700" y="1464596"/>
            <a:ext cx="1375410" cy="307777"/>
          </a:xfrm>
          <a:prstGeom prst="rect">
            <a:avLst/>
          </a:prstGeom>
          <a:noFill/>
        </p:spPr>
        <p:txBody>
          <a:bodyPr wrap="square" rtlCol="0">
            <a:spAutoFit/>
          </a:bodyPr>
          <a:lstStyle/>
          <a:p>
            <a:r>
              <a:rPr lang="en-US" dirty="0" smtClean="0">
                <a:latin typeface="Century Gothic" panose="020B0502020202020204" pitchFamily="34" charset="0"/>
              </a:rPr>
              <a:t>Eigenvector</a:t>
            </a:r>
            <a:endParaRPr lang="en-US" dirty="0">
              <a:latin typeface="Century Gothic" panose="020B0502020202020204" pitchFamily="34" charset="0"/>
            </a:endParaRPr>
          </a:p>
        </p:txBody>
      </p:sp>
      <p:sp>
        <p:nvSpPr>
          <p:cNvPr id="17" name="TextBox 16"/>
          <p:cNvSpPr txBox="1"/>
          <p:nvPr/>
        </p:nvSpPr>
        <p:spPr>
          <a:xfrm>
            <a:off x="7547791" y="1453792"/>
            <a:ext cx="1375410" cy="307777"/>
          </a:xfrm>
          <a:prstGeom prst="rect">
            <a:avLst/>
          </a:prstGeom>
          <a:noFill/>
        </p:spPr>
        <p:txBody>
          <a:bodyPr wrap="square" rtlCol="0">
            <a:spAutoFit/>
          </a:bodyPr>
          <a:lstStyle/>
          <a:p>
            <a:r>
              <a:rPr lang="en-US" dirty="0" smtClean="0">
                <a:latin typeface="Century Gothic" panose="020B0502020202020204" pitchFamily="34" charset="0"/>
              </a:rPr>
              <a:t>Eigenvalues</a:t>
            </a:r>
            <a:endParaRPr lang="en-US" dirty="0">
              <a:latin typeface="Century Gothic" panose="020B0502020202020204" pitchFamily="34" charset="0"/>
            </a:endParaRPr>
          </a:p>
        </p:txBody>
      </p:sp>
    </p:spTree>
    <p:extLst>
      <p:ext uri="{BB962C8B-B14F-4D97-AF65-F5344CB8AC3E}">
        <p14:creationId xmlns:p14="http://schemas.microsoft.com/office/powerpoint/2010/main" val="7263980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59</a:t>
            </a:fld>
            <a:endParaRPr lang="en"/>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5" y="307777"/>
            <a:ext cx="2492403" cy="1774893"/>
          </a:xfrm>
          <a:prstGeom prst="rect">
            <a:avLst/>
          </a:prstGeom>
        </p:spPr>
      </p:pic>
      <p:sp>
        <p:nvSpPr>
          <p:cNvPr id="8" name="Rectangle 7"/>
          <p:cNvSpPr/>
          <p:nvPr/>
        </p:nvSpPr>
        <p:spPr>
          <a:xfrm>
            <a:off x="133534" y="0"/>
            <a:ext cx="1409360" cy="307777"/>
          </a:xfrm>
          <a:prstGeom prst="rect">
            <a:avLst/>
          </a:prstGeom>
        </p:spPr>
        <p:txBody>
          <a:bodyPr wrap="none">
            <a:spAutoFit/>
          </a:bodyPr>
          <a:lstStyle/>
          <a:p>
            <a:r>
              <a:rPr lang="en-US" b="1" dirty="0">
                <a:latin typeface="Verdana" panose="020B0604030504040204" pitchFamily="34" charset="0"/>
              </a:rPr>
              <a:t>Training </a:t>
            </a:r>
            <a:r>
              <a:rPr lang="en-US" b="1" dirty="0" smtClean="0">
                <a:latin typeface="Verdana" panose="020B0604030504040204" pitchFamily="34" charset="0"/>
              </a:rPr>
              <a:t>Set</a:t>
            </a: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607" y="4309689"/>
            <a:ext cx="1435100" cy="571500"/>
          </a:xfrm>
          <a:prstGeom prst="rect">
            <a:avLst/>
          </a:prstGeom>
        </p:spPr>
      </p:pic>
      <p:pic>
        <p:nvPicPr>
          <p:cNvPr id="10" name="Picture 9"/>
          <p:cNvPicPr>
            <a:picLocks noChangeAspect="1"/>
          </p:cNvPicPr>
          <p:nvPr/>
        </p:nvPicPr>
        <p:blipFill>
          <a:blip r:embed="rId5"/>
          <a:stretch>
            <a:fillRect/>
          </a:stretch>
        </p:blipFill>
        <p:spPr>
          <a:xfrm>
            <a:off x="2662294" y="44385"/>
            <a:ext cx="847725" cy="2552700"/>
          </a:xfrm>
          <a:prstGeom prst="rect">
            <a:avLst/>
          </a:prstGeom>
        </p:spPr>
      </p:pic>
      <p:pic>
        <p:nvPicPr>
          <p:cNvPr id="11" name="Picture 10"/>
          <p:cNvPicPr>
            <a:picLocks noChangeAspect="1"/>
          </p:cNvPicPr>
          <p:nvPr/>
        </p:nvPicPr>
        <p:blipFill>
          <a:blip r:embed="rId6"/>
          <a:stretch>
            <a:fillRect/>
          </a:stretch>
        </p:blipFill>
        <p:spPr>
          <a:xfrm>
            <a:off x="5457189" y="459043"/>
            <a:ext cx="647700" cy="628650"/>
          </a:xfrm>
          <a:prstGeom prst="rect">
            <a:avLst/>
          </a:prstGeom>
        </p:spPr>
      </p:pic>
      <p:sp>
        <p:nvSpPr>
          <p:cNvPr id="13" name="Rectangle 12"/>
          <p:cNvSpPr/>
          <p:nvPr/>
        </p:nvSpPr>
        <p:spPr>
          <a:xfrm>
            <a:off x="5920247" y="2957611"/>
            <a:ext cx="2863284" cy="307777"/>
          </a:xfrm>
          <a:prstGeom prst="rect">
            <a:avLst/>
          </a:prstGeom>
        </p:spPr>
        <p:txBody>
          <a:bodyPr wrap="none">
            <a:spAutoFit/>
          </a:bodyPr>
          <a:lstStyle/>
          <a:p>
            <a:r>
              <a:rPr lang="en-US" b="1" dirty="0">
                <a:latin typeface="Verdana" panose="020B0604030504040204" pitchFamily="34" charset="0"/>
              </a:rPr>
              <a:t>3-Class/ 2-Dimension Map</a:t>
            </a:r>
            <a:endParaRPr lang="en-US" dirty="0"/>
          </a:p>
        </p:txBody>
      </p:sp>
      <p:sp>
        <p:nvSpPr>
          <p:cNvPr id="15" name="Right Arrow 14"/>
          <p:cNvSpPr/>
          <p:nvPr/>
        </p:nvSpPr>
        <p:spPr>
          <a:xfrm>
            <a:off x="3684383" y="307777"/>
            <a:ext cx="1524000" cy="1103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Dimension Reduction</a:t>
            </a:r>
            <a:endParaRPr lang="en-US" dirty="0"/>
          </a:p>
        </p:txBody>
      </p:sp>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09811" y="1236668"/>
            <a:ext cx="3084157" cy="1692003"/>
          </a:xfrm>
          <a:prstGeom prst="rect">
            <a:avLst/>
          </a:prstGeom>
        </p:spPr>
      </p:pic>
      <p:sp>
        <p:nvSpPr>
          <p:cNvPr id="17" name="Rectangle 16"/>
          <p:cNvSpPr/>
          <p:nvPr/>
        </p:nvSpPr>
        <p:spPr>
          <a:xfrm>
            <a:off x="55019" y="3933474"/>
            <a:ext cx="1640193" cy="307777"/>
          </a:xfrm>
          <a:prstGeom prst="rect">
            <a:avLst/>
          </a:prstGeom>
        </p:spPr>
        <p:txBody>
          <a:bodyPr wrap="none">
            <a:spAutoFit/>
          </a:bodyPr>
          <a:lstStyle/>
          <a:p>
            <a:r>
              <a:rPr lang="en-US" b="1" dirty="0">
                <a:latin typeface="Verdana" panose="020B0604030504040204" pitchFamily="34" charset="0"/>
              </a:rPr>
              <a:t>Testing Image</a:t>
            </a:r>
            <a:endParaRPr lang="en-US" dirty="0"/>
          </a:p>
        </p:txBody>
      </p:sp>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04401" y="2888930"/>
            <a:ext cx="2895600" cy="2032000"/>
          </a:xfrm>
          <a:prstGeom prst="rect">
            <a:avLst/>
          </a:prstGeom>
        </p:spPr>
      </p:pic>
      <p:sp>
        <p:nvSpPr>
          <p:cNvPr id="19" name="Rectangle 18"/>
          <p:cNvSpPr/>
          <p:nvPr/>
        </p:nvSpPr>
        <p:spPr>
          <a:xfrm>
            <a:off x="1946517" y="4881189"/>
            <a:ext cx="4525598" cy="307777"/>
          </a:xfrm>
          <a:prstGeom prst="rect">
            <a:avLst/>
          </a:prstGeom>
        </p:spPr>
        <p:txBody>
          <a:bodyPr wrap="none">
            <a:spAutoFit/>
          </a:bodyPr>
          <a:lstStyle/>
          <a:p>
            <a:r>
              <a:rPr lang="en-US" b="1" dirty="0">
                <a:latin typeface="Verdana" panose="020B0604030504040204" pitchFamily="34" charset="0"/>
              </a:rPr>
              <a:t>Applying Weighted K-</a:t>
            </a:r>
            <a:r>
              <a:rPr lang="en-US" b="1" dirty="0" err="1">
                <a:latin typeface="Verdana" panose="020B0604030504040204" pitchFamily="34" charset="0"/>
              </a:rPr>
              <a:t>Nearst</a:t>
            </a:r>
            <a:r>
              <a:rPr lang="en-US" b="1" dirty="0">
                <a:latin typeface="Verdana" panose="020B0604030504040204" pitchFamily="34" charset="0"/>
              </a:rPr>
              <a:t> Neighborhood</a:t>
            </a:r>
            <a:endParaRPr lang="en-US" dirty="0"/>
          </a:p>
        </p:txBody>
      </p:sp>
    </p:spTree>
    <p:extLst>
      <p:ext uri="{BB962C8B-B14F-4D97-AF65-F5344CB8AC3E}">
        <p14:creationId xmlns:p14="http://schemas.microsoft.com/office/powerpoint/2010/main" val="12226015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 (</a:t>
            </a:r>
            <a:r>
              <a:rPr lang="ko-KR" altLang="en-US" dirty="0" smtClean="0"/>
              <a:t>의사결정트리</a:t>
            </a:r>
            <a:r>
              <a:rPr lang="en-US" altLang="ko-KR" dirty="0" smtClean="0"/>
              <a:t>)</a:t>
            </a:r>
            <a:endParaRPr lang="en-US" dirty="0"/>
          </a:p>
        </p:txBody>
      </p:sp>
      <p:sp>
        <p:nvSpPr>
          <p:cNvPr id="3" name="Content Placeholder 2"/>
          <p:cNvSpPr>
            <a:spLocks noGrp="1"/>
          </p:cNvSpPr>
          <p:nvPr>
            <p:ph type="body" idx="1"/>
          </p:nvPr>
        </p:nvSpPr>
        <p:spPr/>
        <p:txBody>
          <a:bodyPr>
            <a:normAutofit/>
          </a:bodyPr>
          <a:lstStyle/>
          <a:p>
            <a:r>
              <a:rPr lang="en-US" dirty="0" smtClean="0"/>
              <a:t>A </a:t>
            </a:r>
            <a:r>
              <a:rPr lang="en-US" dirty="0"/>
              <a:t>type of supervised learning </a:t>
            </a:r>
            <a:r>
              <a:rPr lang="en-US" dirty="0" smtClean="0"/>
              <a:t>algorithm which is mostly used in classification problems</a:t>
            </a:r>
          </a:p>
          <a:p>
            <a:r>
              <a:rPr lang="en-US" dirty="0" smtClean="0"/>
              <a:t>Split the sample into two or more homogeneous sub-groups based on most significant splitter in input variables</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5746857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k-Nearest Neighbors (kNN)</a:t>
            </a:r>
            <a:endParaRPr lang="en-US" dirty="0"/>
          </a:p>
        </p:txBody>
      </p:sp>
      <p:sp>
        <p:nvSpPr>
          <p:cNvPr id="5" name="Text Placeholder 4"/>
          <p:cNvSpPr>
            <a:spLocks noGrp="1"/>
          </p:cNvSpPr>
          <p:nvPr>
            <p:ph type="body" idx="2"/>
          </p:nvPr>
        </p:nvSpPr>
        <p:spPr/>
        <p:txBody>
          <a:bodyPr>
            <a:normAutofit fontScale="77500" lnSpcReduction="20000"/>
          </a:bodyPr>
          <a:lstStyle/>
          <a:p>
            <a:r>
              <a:rPr lang="en-US" dirty="0" smtClean="0"/>
              <a:t>The case is assigned to the class that most common amongst its K nearest neighbors measured by a distance function</a:t>
            </a:r>
            <a:br>
              <a:rPr lang="en-US" dirty="0" smtClean="0"/>
            </a:br>
            <a:r>
              <a:rPr lang="ko-KR" altLang="en-US" dirty="0" smtClean="0">
                <a:latin typeface="맑은 고딕" panose="020B0503020000020004" pitchFamily="34" charset="-127"/>
                <a:ea typeface="맑은 고딕" panose="020B0503020000020004" pitchFamily="34" charset="-127"/>
              </a:rPr>
              <a:t>거리에 따라 가까운 </a:t>
            </a:r>
            <a:r>
              <a:rPr lang="en-US" altLang="ko-KR" dirty="0" smtClean="0">
                <a:latin typeface="맑은 고딕" panose="020B0503020000020004" pitchFamily="34" charset="-127"/>
                <a:ea typeface="맑은 고딕" panose="020B0503020000020004" pitchFamily="34" charset="-127"/>
              </a:rPr>
              <a:t>k</a:t>
            </a:r>
            <a:r>
              <a:rPr lang="ko-KR" altLang="en-US" dirty="0" smtClean="0">
                <a:latin typeface="맑은 고딕" panose="020B0503020000020004" pitchFamily="34" charset="-127"/>
                <a:ea typeface="맑은 고딕" panose="020B0503020000020004" pitchFamily="34" charset="-127"/>
              </a:rPr>
              <a:t>개의 이웃들을 정하고 그 이웃들의 클래스를 따름</a:t>
            </a:r>
            <a:endParaRPr lang="en-US" dirty="0" smtClean="0"/>
          </a:p>
          <a:p>
            <a:r>
              <a:rPr lang="en-US" dirty="0" smtClean="0"/>
              <a:t>The distance functions can be Euclidean, Manhattan, </a:t>
            </a:r>
            <a:r>
              <a:rPr lang="en-US" dirty="0" err="1" smtClean="0"/>
              <a:t>Minkowski</a:t>
            </a:r>
            <a:r>
              <a:rPr lang="en-US" dirty="0" smtClean="0"/>
              <a:t> (for continuous variables) and Hamming distance (for categorical variables)</a:t>
            </a:r>
          </a:p>
          <a:p>
            <a:endParaRPr lang="en-US" dirty="0" smtClean="0"/>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60</a:t>
            </a:fld>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919" y="1637846"/>
            <a:ext cx="4365086" cy="3273815"/>
          </a:xfrm>
          <a:prstGeom prst="rect">
            <a:avLst/>
          </a:prstGeom>
        </p:spPr>
      </p:pic>
    </p:spTree>
    <p:extLst>
      <p:ext uri="{BB962C8B-B14F-4D97-AF65-F5344CB8AC3E}">
        <p14:creationId xmlns:p14="http://schemas.microsoft.com/office/powerpoint/2010/main" val="42642452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for </a:t>
            </a:r>
            <a:r>
              <a:rPr lang="en-US" dirty="0" err="1" smtClean="0"/>
              <a:t>kNN</a:t>
            </a:r>
            <a:endParaRPr lang="en-US" dirty="0"/>
          </a:p>
        </p:txBody>
      </p:sp>
      <p:sp>
        <p:nvSpPr>
          <p:cNvPr id="3" name="Content Placeholder 2"/>
          <p:cNvSpPr>
            <a:spLocks noGrp="1"/>
          </p:cNvSpPr>
          <p:nvPr>
            <p:ph type="body" idx="1"/>
          </p:nvPr>
        </p:nvSpPr>
        <p:spPr/>
        <p:txBody>
          <a:bodyPr/>
          <a:lstStyle/>
          <a:p>
            <a:r>
              <a:rPr lang="en-US" dirty="0"/>
              <a:t>Used for both classification and regression problems. </a:t>
            </a:r>
          </a:p>
          <a:p>
            <a:pPr marL="457188" lvl="1" indent="0">
              <a:buNone/>
            </a:pPr>
            <a:endParaRPr lang="en-US" dirty="0" smtClean="0">
              <a:latin typeface="Courier New" panose="02070309020205020404" pitchFamily="49" charset="0"/>
              <a:cs typeface="Courier New" panose="02070309020205020404" pitchFamily="49" charset="0"/>
            </a:endParaRPr>
          </a:p>
          <a:p>
            <a:pPr marL="457188"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sklearn.neighbors</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KNeighborsClassifier</a:t>
            </a:r>
            <a:endParaRPr lang="en-US" dirty="0" smtClean="0">
              <a:latin typeface="Courier New" panose="02070309020205020404" pitchFamily="49" charset="0"/>
              <a:cs typeface="Courier New" panose="02070309020205020404" pitchFamily="49" charset="0"/>
            </a:endParaRPr>
          </a:p>
          <a:p>
            <a:pPr marL="457188" lvl="1" indent="0">
              <a:buNone/>
            </a:pPr>
            <a:r>
              <a:rPr lang="en-US" dirty="0" err="1" smtClean="0">
                <a:latin typeface="Courier New" panose="02070309020205020404" pitchFamily="49" charset="0"/>
                <a:cs typeface="Courier New" panose="02070309020205020404" pitchFamily="49" charset="0"/>
              </a:rPr>
              <a:t>knn</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KNeighborsClassifier</a:t>
            </a:r>
            <a:r>
              <a:rPr lang="en-US" dirty="0">
                <a:latin typeface="Courier New" panose="02070309020205020404" pitchFamily="49" charset="0"/>
                <a:cs typeface="Courier New" panose="02070309020205020404" pitchFamily="49" charset="0"/>
              </a:rPr>
              <a:t>()</a:t>
            </a:r>
          </a:p>
          <a:p>
            <a:pPr marL="457188" lvl="1" indent="0">
              <a:buNone/>
            </a:pPr>
            <a:r>
              <a:rPr lang="en-US" dirty="0" err="1">
                <a:latin typeface="Courier New" panose="02070309020205020404" pitchFamily="49" charset="0"/>
                <a:cs typeface="Courier New" panose="02070309020205020404" pitchFamily="49" charset="0"/>
              </a:rPr>
              <a:t>knn.fit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smtClean="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7652978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kNN</a:t>
            </a:r>
            <a:r>
              <a:rPr lang="en-US" dirty="0" smtClean="0"/>
              <a:t> Algorithm </a:t>
            </a:r>
            <a:endParaRPr lang="en-US" dirty="0"/>
          </a:p>
        </p:txBody>
      </p:sp>
      <p:sp>
        <p:nvSpPr>
          <p:cNvPr id="3" name="Text Placeholder 2"/>
          <p:cNvSpPr>
            <a:spLocks noGrp="1"/>
          </p:cNvSpPr>
          <p:nvPr>
            <p:ph type="body" idx="1"/>
          </p:nvPr>
        </p:nvSpPr>
        <p:spPr/>
        <p:txBody>
          <a:bodyPr>
            <a:normAutofit fontScale="70000" lnSpcReduction="20000"/>
          </a:bodyPr>
          <a:lstStyle/>
          <a:p>
            <a:r>
              <a:rPr lang="en-US" dirty="0"/>
              <a:t>Load the data</a:t>
            </a:r>
          </a:p>
          <a:p>
            <a:r>
              <a:rPr lang="en-US" dirty="0" smtClean="0"/>
              <a:t>Initialize </a:t>
            </a:r>
            <a:r>
              <a:rPr lang="en-US" dirty="0"/>
              <a:t>the value of k</a:t>
            </a:r>
          </a:p>
          <a:p>
            <a:r>
              <a:rPr lang="en-US" dirty="0"/>
              <a:t>For getting the predicted class, iterate from 1 to total number of training data points </a:t>
            </a:r>
            <a:r>
              <a:rPr lang="ko-KR" altLang="en-US" dirty="0" smtClean="0">
                <a:latin typeface="맑은 고딕" panose="020B0503020000020004" pitchFamily="34" charset="-127"/>
                <a:ea typeface="맑은 고딕" panose="020B0503020000020004" pitchFamily="34" charset="-127"/>
              </a:rPr>
              <a:t>전체 데이터의 갯수만큼 계산함</a:t>
            </a:r>
            <a:endParaRPr lang="en-US" dirty="0"/>
          </a:p>
          <a:p>
            <a:pPr lvl="1"/>
            <a:r>
              <a:rPr lang="en-US" dirty="0"/>
              <a:t>Calculate the distance between test data and each row of training data. Here we will use Euclidean distance as our distance metric since it’s the most popular method. The other metrics that can be used are Chebyshev, cosine, etc</a:t>
            </a:r>
            <a:r>
              <a:rPr lang="en-US" dirty="0" smtClean="0"/>
              <a:t>. </a:t>
            </a:r>
            <a:r>
              <a:rPr lang="ko-KR" altLang="en-US" dirty="0" smtClean="0">
                <a:latin typeface="맑은 고딕" panose="020B0503020000020004" pitchFamily="34" charset="-127"/>
                <a:ea typeface="맑은 고딕" panose="020B0503020000020004" pitchFamily="34" charset="-127"/>
              </a:rPr>
              <a:t>거리계산</a:t>
            </a:r>
            <a:endParaRPr lang="en-US" dirty="0"/>
          </a:p>
          <a:p>
            <a:pPr lvl="1"/>
            <a:r>
              <a:rPr lang="en-US" dirty="0"/>
              <a:t>Sort the calculated distances in ascending order based on distance </a:t>
            </a:r>
            <a:r>
              <a:rPr lang="en-US" dirty="0" smtClean="0"/>
              <a:t>values </a:t>
            </a:r>
            <a:r>
              <a:rPr lang="ko-KR" altLang="en-US" dirty="0" smtClean="0">
                <a:latin typeface="맑은 고딕" panose="020B0503020000020004" pitchFamily="34" charset="-127"/>
                <a:ea typeface="맑은 고딕" panose="020B0503020000020004" pitchFamily="34" charset="-127"/>
              </a:rPr>
              <a:t>정렬</a:t>
            </a:r>
            <a:r>
              <a:rPr lang="en-US" dirty="0" smtClean="0"/>
              <a:t> </a:t>
            </a:r>
            <a:endParaRPr lang="en-US" dirty="0"/>
          </a:p>
          <a:p>
            <a:pPr lvl="1"/>
            <a:r>
              <a:rPr lang="en-US" dirty="0"/>
              <a:t>Get top k rows from the sorted </a:t>
            </a:r>
            <a:r>
              <a:rPr lang="en-US" dirty="0" smtClean="0"/>
              <a:t>array </a:t>
            </a:r>
            <a:r>
              <a:rPr lang="ko-KR" altLang="en-US" dirty="0" smtClean="0">
                <a:latin typeface="맑은 고딕" panose="020B0503020000020004" pitchFamily="34" charset="-127"/>
                <a:ea typeface="맑은 고딕" panose="020B0503020000020004" pitchFamily="34" charset="-127"/>
              </a:rPr>
              <a:t>상위</a:t>
            </a:r>
            <a:r>
              <a:rPr lang="en-US" altLang="ko-KR" dirty="0" smtClean="0">
                <a:latin typeface="맑은 고딕" panose="020B0503020000020004" pitchFamily="34" charset="-127"/>
                <a:ea typeface="맑은 고딕" panose="020B0503020000020004" pitchFamily="34" charset="-127"/>
              </a:rPr>
              <a:t>k</a:t>
            </a:r>
            <a:r>
              <a:rPr lang="ko-KR" altLang="en-US" dirty="0" smtClean="0">
                <a:latin typeface="맑은 고딕" panose="020B0503020000020004" pitchFamily="34" charset="-127"/>
                <a:ea typeface="맑은 고딕" panose="020B0503020000020004" pitchFamily="34" charset="-127"/>
              </a:rPr>
              <a:t>개를 수집</a:t>
            </a:r>
            <a:endParaRPr lang="en-US" dirty="0"/>
          </a:p>
          <a:p>
            <a:pPr lvl="1"/>
            <a:r>
              <a:rPr lang="en-US" dirty="0"/>
              <a:t>Get the most frequent class of these </a:t>
            </a:r>
            <a:r>
              <a:rPr lang="en-US" dirty="0" smtClean="0"/>
              <a:t>rows </a:t>
            </a:r>
            <a:r>
              <a:rPr lang="ko-KR" altLang="en-US" dirty="0" smtClean="0">
                <a:latin typeface="맑은 고딕" panose="020B0503020000020004" pitchFamily="34" charset="-127"/>
                <a:ea typeface="맑은 고딕" panose="020B0503020000020004" pitchFamily="34" charset="-127"/>
              </a:rPr>
              <a:t>가장 빈도가 높은 클래스를 정함</a:t>
            </a:r>
            <a:endParaRPr lang="en-US" dirty="0"/>
          </a:p>
          <a:p>
            <a:pPr lvl="1"/>
            <a:r>
              <a:rPr lang="en-US" dirty="0"/>
              <a:t>Return the predicted </a:t>
            </a:r>
            <a:r>
              <a:rPr lang="en-US" dirty="0" smtClean="0"/>
              <a:t>class </a:t>
            </a:r>
            <a:r>
              <a:rPr lang="ko-KR" altLang="en-US" dirty="0" smtClean="0">
                <a:latin typeface="+mn-ea"/>
                <a:ea typeface="+mn-ea"/>
              </a:rPr>
              <a:t>정해진 클래스를 리턴</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5814025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Machines (SVM) with </a:t>
            </a:r>
            <a:r>
              <a:rPr lang="en-US" dirty="0" smtClean="0"/>
              <a:t>Linear </a:t>
            </a:r>
            <a:r>
              <a:rPr lang="en-US" dirty="0"/>
              <a:t>K</a:t>
            </a:r>
            <a:r>
              <a:rPr lang="en-US" dirty="0" smtClean="0"/>
              <a:t>ernel</a:t>
            </a:r>
            <a:endParaRPr lang="en-US" dirty="0"/>
          </a:p>
        </p:txBody>
      </p:sp>
      <p:sp>
        <p:nvSpPr>
          <p:cNvPr id="3" name="Content Placeholder 2"/>
          <p:cNvSpPr>
            <a:spLocks noGrp="1"/>
          </p:cNvSpPr>
          <p:nvPr>
            <p:ph type="body" idx="1"/>
          </p:nvPr>
        </p:nvSpPr>
        <p:spPr/>
        <p:txBody>
          <a:bodyPr>
            <a:normAutofit/>
          </a:bodyPr>
          <a:lstStyle/>
          <a:p>
            <a:r>
              <a:rPr lang="en-US" dirty="0" smtClean="0"/>
              <a:t>A </a:t>
            </a:r>
            <a:r>
              <a:rPr lang="en-US" dirty="0"/>
              <a:t>supervised machine learning algorithm which can be used for both classification or regression </a:t>
            </a:r>
            <a:r>
              <a:rPr lang="en-US" dirty="0" smtClean="0"/>
              <a:t>challenges</a:t>
            </a:r>
            <a:r>
              <a:rPr lang="en-US" dirty="0"/>
              <a:t> </a:t>
            </a:r>
            <a:endParaRPr lang="en-US" dirty="0" smtClean="0"/>
          </a:p>
          <a:p>
            <a:pPr marL="457188"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sklearn.svm</a:t>
            </a:r>
            <a:r>
              <a:rPr lang="en-US" dirty="0">
                <a:latin typeface="Courier New" panose="02070309020205020404" pitchFamily="49" charset="0"/>
                <a:cs typeface="Courier New" panose="02070309020205020404" pitchFamily="49" charset="0"/>
              </a:rPr>
              <a:t> import </a:t>
            </a:r>
            <a:r>
              <a:rPr lang="en-US" dirty="0" smtClean="0">
                <a:latin typeface="Courier New" panose="02070309020205020404" pitchFamily="49" charset="0"/>
                <a:cs typeface="Courier New" panose="02070309020205020404" pitchFamily="49" charset="0"/>
              </a:rPr>
              <a:t>SVC</a:t>
            </a:r>
          </a:p>
          <a:p>
            <a:pPr marL="457188" lvl="1" indent="0">
              <a:buNone/>
            </a:pPr>
            <a:r>
              <a:rPr lang="en-US" dirty="0" err="1" smtClean="0">
                <a:latin typeface="Courier New" panose="02070309020205020404" pitchFamily="49" charset="0"/>
                <a:cs typeface="Courier New" panose="02070309020205020404" pitchFamily="49" charset="0"/>
              </a:rPr>
              <a:t>svm</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SVC()</a:t>
            </a:r>
          </a:p>
          <a:p>
            <a:pPr marL="457188" lvl="1" indent="0">
              <a:buNone/>
            </a:pPr>
            <a:r>
              <a:rPr lang="en-US" dirty="0" err="1">
                <a:latin typeface="Courier New" panose="02070309020205020404" pitchFamily="49" charset="0"/>
                <a:cs typeface="Courier New" panose="02070309020205020404" pitchFamily="49" charset="0"/>
              </a:rPr>
              <a:t>svm.fit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smtClean="0">
                <a:latin typeface="Courier New" panose="02070309020205020404" pitchFamily="49" charset="0"/>
                <a:cs typeface="Courier New" panose="02070309020205020404" pitchFamily="49" charset="0"/>
              </a:rPr>
              <a:t>)</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3737344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5319196" y="1907967"/>
            <a:ext cx="3560569" cy="2545469"/>
          </a:xfrm>
        </p:spPr>
      </p:pic>
      <p:sp>
        <p:nvSpPr>
          <p:cNvPr id="2" name="Title 1"/>
          <p:cNvSpPr>
            <a:spLocks noGrp="1"/>
          </p:cNvSpPr>
          <p:nvPr>
            <p:ph type="title"/>
          </p:nvPr>
        </p:nvSpPr>
        <p:spPr/>
        <p:txBody>
          <a:bodyPr/>
          <a:lstStyle/>
          <a:p>
            <a:r>
              <a:rPr lang="en-US" dirty="0" smtClean="0"/>
              <a:t>Algorithms of SVM</a:t>
            </a:r>
            <a:endParaRPr lang="en-US" dirty="0"/>
          </a:p>
        </p:txBody>
      </p:sp>
      <p:sp>
        <p:nvSpPr>
          <p:cNvPr id="3" name="Content Placeholder 2"/>
          <p:cNvSpPr>
            <a:spLocks noGrp="1"/>
          </p:cNvSpPr>
          <p:nvPr>
            <p:ph type="body" idx="1"/>
          </p:nvPr>
        </p:nvSpPr>
        <p:spPr>
          <a:xfrm>
            <a:off x="195352" y="1607952"/>
            <a:ext cx="5460381" cy="3145500"/>
          </a:xfrm>
        </p:spPr>
        <p:txBody>
          <a:bodyPr>
            <a:normAutofit fontScale="85000" lnSpcReduction="20000"/>
          </a:bodyPr>
          <a:lstStyle/>
          <a:p>
            <a:r>
              <a:rPr lang="en-US" dirty="0" smtClean="0"/>
              <a:t>Plot</a:t>
            </a:r>
            <a:r>
              <a:rPr lang="en-US" dirty="0"/>
              <a:t> each data item as a point in n-dimensional space </a:t>
            </a:r>
            <a:r>
              <a:rPr lang="en-US" dirty="0" smtClean="0"/>
              <a:t>where </a:t>
            </a:r>
            <a:r>
              <a:rPr lang="en-US" dirty="0"/>
              <a:t>n is number of features you </a:t>
            </a:r>
            <a:r>
              <a:rPr lang="en-US" dirty="0" smtClean="0"/>
              <a:t>have. </a:t>
            </a:r>
            <a:br>
              <a:rPr lang="en-US" dirty="0" smtClean="0"/>
            </a:br>
            <a:r>
              <a:rPr lang="ko-KR" altLang="en-US" dirty="0" smtClean="0">
                <a:latin typeface="+mn-ea"/>
                <a:ea typeface="+mn-ea"/>
              </a:rPr>
              <a:t>변수들의 공간안에 모든 데이터포인트들을 그림</a:t>
            </a:r>
            <a:endParaRPr lang="en-US" dirty="0" smtClean="0"/>
          </a:p>
          <a:p>
            <a:r>
              <a:rPr lang="en-US" dirty="0" smtClean="0"/>
              <a:t>Then</a:t>
            </a:r>
            <a:r>
              <a:rPr lang="en-US" dirty="0"/>
              <a:t>, </a:t>
            </a:r>
            <a:r>
              <a:rPr lang="en-US" dirty="0" smtClean="0"/>
              <a:t>perform </a:t>
            </a:r>
            <a:r>
              <a:rPr lang="en-US" dirty="0"/>
              <a:t>classification by finding the hyper-plane that </a:t>
            </a:r>
            <a:r>
              <a:rPr lang="en-US" dirty="0" smtClean="0"/>
              <a:t>maximize the </a:t>
            </a:r>
            <a:r>
              <a:rPr lang="en-US" dirty="0"/>
              <a:t>distances between nearest data </a:t>
            </a:r>
            <a:r>
              <a:rPr lang="en-US" dirty="0" smtClean="0"/>
              <a:t>point (margin)</a:t>
            </a:r>
            <a:br>
              <a:rPr lang="en-US" dirty="0" smtClean="0"/>
            </a:br>
            <a:r>
              <a:rPr lang="ko-KR" altLang="en-US" dirty="0" smtClean="0">
                <a:latin typeface="맑은 고딕" panose="020B0503020000020004" pitchFamily="34" charset="-127"/>
                <a:ea typeface="맑은 고딕" panose="020B0503020000020004" pitchFamily="34" charset="-127"/>
              </a:rPr>
              <a:t>가장 가까운 데이터포인트들의 거리를 최대화시킬수 있는 하이퍼플레인을 찾아 분류하는 방법</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31745076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and Evaluation</a:t>
            </a:r>
            <a:endParaRPr lang="en-US" dirty="0"/>
          </a:p>
        </p:txBody>
      </p:sp>
      <p:sp>
        <p:nvSpPr>
          <p:cNvPr id="3" name="Text Placeholder 2"/>
          <p:cNvSpPr>
            <a:spLocks noGrp="1"/>
          </p:cNvSpPr>
          <p:nvPr>
            <p:ph type="body" idx="1"/>
          </p:nvPr>
        </p:nvSpPr>
        <p:spPr/>
        <p:txBody>
          <a:bodyPr>
            <a:normAutofit fontScale="92500"/>
          </a:bodyPr>
          <a:lstStyle/>
          <a:p>
            <a:pPr marL="0" indent="-12">
              <a:buNone/>
            </a:pPr>
            <a:r>
              <a:rPr lang="en-US" dirty="0" err="1">
                <a:latin typeface="Courier New" panose="02070309020205020404" pitchFamily="49" charset="0"/>
                <a:cs typeface="Courier New" panose="02070309020205020404" pitchFamily="49" charset="0"/>
              </a:rPr>
              <a:t>pred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lda.predict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0" indent="-12">
              <a:buNone/>
            </a:pPr>
            <a:r>
              <a:rPr lang="en-US" dirty="0" err="1" smtClean="0">
                <a:latin typeface="Courier New" panose="02070309020205020404" pitchFamily="49" charset="0"/>
                <a:cs typeface="Courier New" panose="02070309020205020404" pitchFamily="49" charset="0"/>
              </a:rPr>
              <a:t>Pred</a:t>
            </a:r>
            <a:endParaRPr lang="en-US" dirty="0" smtClean="0">
              <a:latin typeface="Courier New" panose="02070309020205020404" pitchFamily="49" charset="0"/>
              <a:cs typeface="Courier New" panose="02070309020205020404" pitchFamily="49" charset="0"/>
            </a:endParaRPr>
          </a:p>
          <a:p>
            <a:pPr marL="0" indent="-12">
              <a:buNone/>
            </a:pPr>
            <a:r>
              <a:rPr lang="en-US" dirty="0">
                <a:latin typeface="Courier New" panose="02070309020205020404" pitchFamily="49" charset="0"/>
                <a:cs typeface="Courier New" panose="02070309020205020404" pitchFamily="49" charset="0"/>
              </a:rPr>
              <a:t>r2_score(</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lda.predict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0" indent="-12">
              <a:buNone/>
            </a:pPr>
            <a:r>
              <a:rPr lang="en-US" dirty="0" err="1">
                <a:latin typeface="Courier New" panose="02070309020205020404" pitchFamily="49" charset="0"/>
                <a:cs typeface="Courier New" panose="02070309020205020404" pitchFamily="49" charset="0"/>
              </a:rPr>
              <a:t>accuracy_score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lda.predict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12">
              <a:buNone/>
            </a:pPr>
            <a:r>
              <a:rPr lang="en-US" dirty="0" err="1" smtClean="0">
                <a:latin typeface="Courier New" panose="02070309020205020404" pitchFamily="49" charset="0"/>
                <a:cs typeface="Courier New" panose="02070309020205020404" pitchFamily="49" charset="0"/>
              </a:rPr>
              <a:t>cross_val_score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lda,x_train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cv=10, scoring='accuracy')</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22980867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381250" y="914265"/>
            <a:ext cx="3878400" cy="435600"/>
          </a:xfrm>
        </p:spPr>
        <p:txBody>
          <a:bodyPr/>
          <a:lstStyle/>
          <a:p>
            <a:r>
              <a:rPr lang="en-US" sz="1800" dirty="0"/>
              <a:t>Confusion </a:t>
            </a:r>
            <a:r>
              <a:rPr lang="en-US" sz="1800" dirty="0" smtClean="0"/>
              <a:t>Matrix </a:t>
            </a:r>
            <a:r>
              <a:rPr lang="en-US" sz="1800" dirty="0"/>
              <a:t>(Contingency T</a:t>
            </a:r>
            <a:r>
              <a:rPr lang="en-US" sz="1800" dirty="0" smtClean="0"/>
              <a:t>able</a:t>
            </a:r>
            <a:r>
              <a:rPr lang="en-US" sz="1800" dirty="0"/>
              <a:t>)</a:t>
            </a:r>
          </a:p>
        </p:txBody>
      </p:sp>
      <p:graphicFrame>
        <p:nvGraphicFramePr>
          <p:cNvPr id="366597" name="Group 5"/>
          <p:cNvGraphicFramePr>
            <a:graphicFrameLocks noGrp="1"/>
          </p:cNvGraphicFramePr>
          <p:nvPr>
            <p:ph sz="half" idx="4294967295"/>
            <p:extLst/>
          </p:nvPr>
        </p:nvGraphicFramePr>
        <p:xfrm>
          <a:off x="2735712" y="2460893"/>
          <a:ext cx="4213623" cy="2514600"/>
        </p:xfrm>
        <a:graphic>
          <a:graphicData uri="http://schemas.openxmlformats.org/drawingml/2006/table">
            <a:tbl>
              <a:tblPr/>
              <a:tblGrid>
                <a:gridCol w="1404938">
                  <a:extLst>
                    <a:ext uri="{9D8B030D-6E8A-4147-A177-3AD203B41FA5}">
                      <a16:colId xmlns:a16="http://schemas.microsoft.com/office/drawing/2014/main" val="20000"/>
                    </a:ext>
                  </a:extLst>
                </a:gridCol>
                <a:gridCol w="1403747">
                  <a:extLst>
                    <a:ext uri="{9D8B030D-6E8A-4147-A177-3AD203B41FA5}">
                      <a16:colId xmlns:a16="http://schemas.microsoft.com/office/drawing/2014/main" val="20001"/>
                    </a:ext>
                  </a:extLst>
                </a:gridCol>
                <a:gridCol w="1404938">
                  <a:extLst>
                    <a:ext uri="{9D8B030D-6E8A-4147-A177-3AD203B41FA5}">
                      <a16:colId xmlns:a16="http://schemas.microsoft.com/office/drawing/2014/main" val="20002"/>
                    </a:ext>
                  </a:extLst>
                </a:gridCol>
              </a:tblGrid>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rPr>
                        <a:t>negative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rPr>
                        <a:t>positive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rPr>
                        <a:t>negative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rPr>
                        <a:t>TN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rPr>
                        <a:t>FP</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smtClean="0">
                          <a:ln>
                            <a:noFill/>
                          </a:ln>
                          <a:solidFill>
                            <a:schemeClr val="tx1"/>
                          </a:solidFill>
                          <a:effectLst/>
                          <a:latin typeface="Arial" pitchFamily="34" charset="0"/>
                        </a:rPr>
                        <a:t>positive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rPr>
                        <a:t>FN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smtClean="0">
                          <a:ln>
                            <a:noFill/>
                          </a:ln>
                          <a:solidFill>
                            <a:schemeClr val="tx1"/>
                          </a:solidFill>
                          <a:effectLst/>
                          <a:latin typeface="Arial" pitchFamily="34" charset="0"/>
                        </a:rPr>
                        <a:t>TP</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66595" name="Text Box 3"/>
          <p:cNvSpPr txBox="1">
            <a:spLocks noChangeArrowheads="1"/>
          </p:cNvSpPr>
          <p:nvPr/>
        </p:nvSpPr>
        <p:spPr bwMode="auto">
          <a:xfrm>
            <a:off x="4409481" y="1681389"/>
            <a:ext cx="1056700" cy="369332"/>
          </a:xfrm>
          <a:prstGeom prst="rect">
            <a:avLst/>
          </a:prstGeom>
          <a:noFill/>
          <a:ln w="9525">
            <a:noFill/>
            <a:miter lim="800000"/>
            <a:headEnd/>
            <a:tailEnd/>
          </a:ln>
          <a:effectLst/>
        </p:spPr>
        <p:txBody>
          <a:bodyPr wrap="none">
            <a:spAutoFit/>
          </a:bodyPr>
          <a:lstStyle/>
          <a:p>
            <a:pPr>
              <a:spcBef>
                <a:spcPct val="0"/>
              </a:spcBef>
              <a:buFontTx/>
              <a:buNone/>
            </a:pPr>
            <a:r>
              <a:rPr lang="en-US" sz="1800" dirty="0" smtClean="0">
                <a:latin typeface="Times New Roman" pitchFamily="18" charset="0"/>
              </a:rPr>
              <a:t>Predicted</a:t>
            </a:r>
            <a:endParaRPr lang="en-US" sz="1800" dirty="0">
              <a:latin typeface="Times New Roman" pitchFamily="18" charset="0"/>
            </a:endParaRPr>
          </a:p>
        </p:txBody>
      </p:sp>
      <p:sp>
        <p:nvSpPr>
          <p:cNvPr id="366596" name="Text Box 4"/>
          <p:cNvSpPr txBox="1">
            <a:spLocks noChangeArrowheads="1"/>
          </p:cNvSpPr>
          <p:nvPr/>
        </p:nvSpPr>
        <p:spPr bwMode="auto">
          <a:xfrm>
            <a:off x="1587337" y="3533527"/>
            <a:ext cx="800219" cy="369332"/>
          </a:xfrm>
          <a:prstGeom prst="rect">
            <a:avLst/>
          </a:prstGeom>
          <a:noFill/>
          <a:ln w="9525">
            <a:noFill/>
            <a:miter lim="800000"/>
            <a:headEnd/>
            <a:tailEnd/>
          </a:ln>
          <a:effectLst/>
        </p:spPr>
        <p:txBody>
          <a:bodyPr wrap="none">
            <a:spAutoFit/>
          </a:bodyPr>
          <a:lstStyle/>
          <a:p>
            <a:pPr>
              <a:spcBef>
                <a:spcPct val="0"/>
              </a:spcBef>
              <a:buFontTx/>
              <a:buNone/>
            </a:pPr>
            <a:r>
              <a:rPr lang="en-US" sz="1800" dirty="0" smtClean="0">
                <a:latin typeface="Times New Roman" pitchFamily="18" charset="0"/>
              </a:rPr>
              <a:t>Actual</a:t>
            </a:r>
            <a:endParaRPr lang="en-US" sz="1800" dirty="0">
              <a:latin typeface="Times New Roman" pitchFamily="18" charset="0"/>
            </a:endParaRPr>
          </a:p>
        </p:txBody>
      </p:sp>
      <p:sp>
        <p:nvSpPr>
          <p:cNvPr id="366615" name="AutoShape 23"/>
          <p:cNvSpPr>
            <a:spLocks/>
          </p:cNvSpPr>
          <p:nvPr/>
        </p:nvSpPr>
        <p:spPr bwMode="auto">
          <a:xfrm>
            <a:off x="2387556" y="2795411"/>
            <a:ext cx="228600" cy="2057400"/>
          </a:xfrm>
          <a:prstGeom prst="leftBrace">
            <a:avLst>
              <a:gd name="adj1" fmla="val 75000"/>
              <a:gd name="adj2" fmla="val 50000"/>
            </a:avLst>
          </a:prstGeom>
          <a:noFill/>
          <a:ln w="9525">
            <a:solidFill>
              <a:schemeClr val="tx1"/>
            </a:solidFill>
            <a:round/>
            <a:headEnd/>
            <a:tailEnd/>
          </a:ln>
          <a:effectLst/>
        </p:spPr>
        <p:txBody>
          <a:bodyPr wrap="none" anchor="ctr"/>
          <a:lstStyle/>
          <a:p>
            <a:endParaRPr lang="en-US" sz="1050"/>
          </a:p>
        </p:txBody>
      </p:sp>
      <p:sp>
        <p:nvSpPr>
          <p:cNvPr id="366616" name="AutoShape 24"/>
          <p:cNvSpPr>
            <a:spLocks/>
          </p:cNvSpPr>
          <p:nvPr/>
        </p:nvSpPr>
        <p:spPr bwMode="auto">
          <a:xfrm rot="5400000">
            <a:off x="4823531" y="707696"/>
            <a:ext cx="228600" cy="2914650"/>
          </a:xfrm>
          <a:prstGeom prst="leftBrace">
            <a:avLst>
              <a:gd name="adj1" fmla="val 106250"/>
              <a:gd name="adj2" fmla="val 50000"/>
            </a:avLst>
          </a:prstGeom>
          <a:noFill/>
          <a:ln w="9525">
            <a:solidFill>
              <a:schemeClr val="tx1"/>
            </a:solidFill>
            <a:round/>
            <a:headEnd/>
            <a:tailEnd/>
          </a:ln>
          <a:effectLst/>
        </p:spPr>
        <p:txBody>
          <a:bodyPr wrap="none" anchor="ctr"/>
          <a:lstStyle/>
          <a:p>
            <a:endParaRPr lang="en-US" sz="1050"/>
          </a:p>
        </p:txBody>
      </p:sp>
    </p:spTree>
    <p:extLst>
      <p:ext uri="{BB962C8B-B14F-4D97-AF65-F5344CB8AC3E}">
        <p14:creationId xmlns:p14="http://schemas.microsoft.com/office/powerpoint/2010/main" val="2669205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4"/>
          <p:cNvSpPr>
            <a:spLocks noGrp="1"/>
          </p:cNvSpPr>
          <p:nvPr>
            <p:ph type="title"/>
          </p:nvPr>
        </p:nvSpPr>
        <p:spPr/>
        <p:txBody>
          <a:bodyPr/>
          <a:lstStyle/>
          <a:p>
            <a:r>
              <a:rPr lang="en-US" altLang="en-US" dirty="0" smtClean="0"/>
              <a:t>Confusion Matrix Example</a:t>
            </a:r>
          </a:p>
        </p:txBody>
      </p:sp>
      <p:sp>
        <p:nvSpPr>
          <p:cNvPr id="14339" name="Content Placeholder 5"/>
          <p:cNvSpPr>
            <a:spLocks noGrp="1"/>
          </p:cNvSpPr>
          <p:nvPr>
            <p:ph type="body" idx="1"/>
          </p:nvPr>
        </p:nvSpPr>
        <p:spPr/>
        <p:txBody>
          <a:bodyPr>
            <a:normAutofit fontScale="92500" lnSpcReduction="20000"/>
          </a:bodyPr>
          <a:lstStyle/>
          <a:p>
            <a:endParaRPr lang="en-US" altLang="en-US" dirty="0" smtClean="0"/>
          </a:p>
          <a:p>
            <a:endParaRPr lang="en-US" altLang="en-US" dirty="0"/>
          </a:p>
          <a:p>
            <a:endParaRPr lang="en-US" altLang="en-US" dirty="0" smtClean="0"/>
          </a:p>
          <a:p>
            <a:endParaRPr lang="en-US" altLang="en-US" dirty="0"/>
          </a:p>
          <a:p>
            <a:r>
              <a:rPr lang="en-US" altLang="en-US" dirty="0" smtClean="0"/>
              <a:t>201 1’s correctly classified as “1”</a:t>
            </a:r>
          </a:p>
          <a:p>
            <a:r>
              <a:rPr lang="en-US" altLang="en-US" dirty="0" smtClean="0"/>
              <a:t>85 1’s incorrectly classified as “0”</a:t>
            </a:r>
          </a:p>
          <a:p>
            <a:r>
              <a:rPr lang="en-US" altLang="en-US" dirty="0" smtClean="0"/>
              <a:t>25 0’s incorrectly classified as “1”</a:t>
            </a:r>
          </a:p>
          <a:p>
            <a:r>
              <a:rPr lang="en-US" altLang="en-US" dirty="0" smtClean="0"/>
              <a:t>2689 0’s correctly classified as “0”</a:t>
            </a:r>
          </a:p>
          <a:p>
            <a:endParaRPr lang="en-US" altLang="en-US" dirty="0" smtClean="0"/>
          </a:p>
        </p:txBody>
      </p:sp>
      <p:sp>
        <p:nvSpPr>
          <p:cNvPr id="5" name="Slide Number Placeholder 4"/>
          <p:cNvSpPr>
            <a:spLocks noGrp="1"/>
          </p:cNvSpPr>
          <p:nvPr>
            <p:ph type="sldNum"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7EFC90A-C6A6-48D0-865C-BBA80A2ED8C9}" type="slidenum">
              <a:rPr lang="en-US" altLang="en-US" smtClean="0"/>
              <a:pPr/>
              <a:t>67</a:t>
            </a:fld>
            <a:endParaRPr lang="en-US" altLang="en-US"/>
          </a:p>
        </p:txBody>
      </p:sp>
      <p:pic>
        <p:nvPicPr>
          <p:cNvPr id="14340" name="Picture 3"/>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1668372" y="1616470"/>
            <a:ext cx="3670300" cy="1265238"/>
          </a:xfrm>
        </p:spPr>
      </p:pic>
    </p:spTree>
    <p:extLst>
      <p:ext uri="{BB962C8B-B14F-4D97-AF65-F5344CB8AC3E}">
        <p14:creationId xmlns:p14="http://schemas.microsoft.com/office/powerpoint/2010/main" val="28755487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smtClean="0"/>
              <a:t>Error Rate</a:t>
            </a:r>
          </a:p>
        </p:txBody>
      </p:sp>
      <p:sp>
        <p:nvSpPr>
          <p:cNvPr id="16387" name="Content Placeholder 3"/>
          <p:cNvSpPr>
            <a:spLocks noGrp="1"/>
          </p:cNvSpPr>
          <p:nvPr>
            <p:ph type="body" idx="1"/>
          </p:nvPr>
        </p:nvSpPr>
        <p:spPr/>
        <p:txBody>
          <a:bodyPr>
            <a:normAutofit/>
          </a:bodyPr>
          <a:lstStyle/>
          <a:p>
            <a:r>
              <a:rPr lang="en-US" altLang="en-US" sz="2000" dirty="0" smtClean="0"/>
              <a:t>Overall error rate = (25+85)/3000 = 3.67%</a:t>
            </a:r>
          </a:p>
          <a:p>
            <a:r>
              <a:rPr lang="en-US" altLang="en-US" sz="2000" dirty="0" smtClean="0"/>
              <a:t>Accuracy = 1 – err = (201+2689)/3000 = 96.33%</a:t>
            </a:r>
          </a:p>
          <a:p>
            <a:r>
              <a:rPr lang="en-US" altLang="en-US" sz="2000" dirty="0" smtClean="0"/>
              <a:t>Multiple classes</a:t>
            </a:r>
          </a:p>
          <a:p>
            <a:pPr lvl="1"/>
            <a:r>
              <a:rPr lang="en-US" altLang="en-US" sz="1800" dirty="0" smtClean="0"/>
              <a:t>error rate = (sum of misclassified records)/(total records)</a:t>
            </a:r>
          </a:p>
        </p:txBody>
      </p:sp>
      <p:sp>
        <p:nvSpPr>
          <p:cNvPr id="5" name="Slide Number Placeholder 4"/>
          <p:cNvSpPr>
            <a:spLocks noGrp="1"/>
          </p:cNvSpPr>
          <p:nvPr>
            <p:ph type="sldNum"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83F5D88-ED69-4F95-A07A-D12DC8994D79}" type="slidenum">
              <a:rPr lang="en-US" altLang="en-US" smtClean="0"/>
              <a:pPr/>
              <a:t>68</a:t>
            </a:fld>
            <a:endParaRPr lang="en-US" altLang="en-US"/>
          </a:p>
        </p:txBody>
      </p:sp>
      <p:pic>
        <p:nvPicPr>
          <p:cNvPr id="16388" name="Picture 2"/>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a:xfrm>
            <a:off x="1996721" y="3441751"/>
            <a:ext cx="3771900" cy="1308100"/>
          </a:xfrm>
        </p:spPr>
      </p:pic>
    </p:spTree>
    <p:extLst>
      <p:ext uri="{BB962C8B-B14F-4D97-AF65-F5344CB8AC3E}">
        <p14:creationId xmlns:p14="http://schemas.microsoft.com/office/powerpoint/2010/main" val="198257267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r>
              <a:rPr lang="en-US" altLang="en-US" dirty="0" smtClean="0"/>
              <a:t>Alternate Accuracy Measures</a:t>
            </a:r>
            <a:endParaRPr lang="en-US" dirty="0"/>
          </a:p>
        </p:txBody>
      </p:sp>
      <p:sp>
        <p:nvSpPr>
          <p:cNvPr id="2" name="Text Placeholder 1"/>
          <p:cNvSpPr>
            <a:spLocks noGrp="1"/>
          </p:cNvSpPr>
          <p:nvPr>
            <p:ph type="body" idx="1"/>
          </p:nvPr>
        </p:nvSpPr>
        <p:spPr>
          <a:xfrm>
            <a:off x="266700" y="1616470"/>
            <a:ext cx="6454140" cy="3112200"/>
          </a:xfrm>
        </p:spPr>
        <p:txBody>
          <a:bodyPr>
            <a:normAutofit fontScale="92500" lnSpcReduction="20000"/>
          </a:bodyPr>
          <a:lstStyle/>
          <a:p>
            <a:r>
              <a:rPr lang="en-US" dirty="0" smtClean="0"/>
              <a:t>sensitivity = true positive fraction</a:t>
            </a:r>
            <a:br>
              <a:rPr lang="en-US" dirty="0" smtClean="0"/>
            </a:br>
            <a:r>
              <a:rPr lang="en-US" dirty="0" smtClean="0"/>
              <a:t>	    = 1 – false negative fraction</a:t>
            </a:r>
            <a:br>
              <a:rPr lang="en-US" dirty="0" smtClean="0"/>
            </a:br>
            <a:r>
              <a:rPr lang="en-US" dirty="0" smtClean="0"/>
              <a:t>	    = TP / (TP + FN)</a:t>
            </a:r>
            <a:br>
              <a:rPr lang="en-US" dirty="0" smtClean="0"/>
            </a:br>
            <a:r>
              <a:rPr lang="ko-KR" altLang="en-US" dirty="0" smtClean="0">
                <a:latin typeface="맑은 고딕" panose="020B0503020000020004" pitchFamily="34" charset="-127"/>
                <a:ea typeface="맑은 고딕" panose="020B0503020000020004" pitchFamily="34" charset="-127"/>
              </a:rPr>
              <a:t>맞는게 진짜 맞는것에 속하는지 봄</a:t>
            </a:r>
            <a:endParaRPr lang="en-US" dirty="0" smtClean="0"/>
          </a:p>
          <a:p>
            <a:r>
              <a:rPr lang="en-US" dirty="0" smtClean="0"/>
              <a:t>specificity = true negative fraction</a:t>
            </a:r>
            <a:br>
              <a:rPr lang="en-US" dirty="0" smtClean="0"/>
            </a:br>
            <a:r>
              <a:rPr lang="en-US" dirty="0" smtClean="0"/>
              <a:t>	    = 1 – false positive fraction</a:t>
            </a:r>
            <a:br>
              <a:rPr lang="en-US" dirty="0" smtClean="0"/>
            </a:br>
            <a:r>
              <a:rPr lang="en-US" dirty="0" smtClean="0"/>
              <a:t>	    = TN / (TN + FP)</a:t>
            </a:r>
            <a:br>
              <a:rPr lang="en-US" dirty="0" smtClean="0"/>
            </a:br>
            <a:r>
              <a:rPr lang="ko-KR" altLang="en-US" dirty="0" smtClean="0">
                <a:latin typeface="맑은 고딕" panose="020B0503020000020004" pitchFamily="34" charset="-127"/>
                <a:ea typeface="맑은 고딕" panose="020B0503020000020004" pitchFamily="34" charset="-127"/>
              </a:rPr>
              <a:t>틀린게 진짜 틀리것에 속하는지 봄</a:t>
            </a:r>
            <a:endParaRPr lang="en-US" dirty="0" smtClean="0"/>
          </a:p>
          <a:p>
            <a:r>
              <a:rPr lang="en-US" dirty="0" smtClean="0"/>
              <a:t>accuracy  = (TP + TN) / (TP + TN + FP + FN)</a:t>
            </a:r>
            <a:br>
              <a:rPr lang="en-US" dirty="0" smtClean="0"/>
            </a:br>
            <a:r>
              <a:rPr lang="ko-KR" altLang="en-US" dirty="0" smtClean="0">
                <a:latin typeface="+mn-ea"/>
                <a:ea typeface="+mn-ea"/>
              </a:rPr>
              <a:t>전체에서 맞는게 얼마나 되는지 봄</a:t>
            </a:r>
          </a:p>
          <a:p>
            <a:endParaRPr lang="en-US" dirty="0" smtClean="0"/>
          </a:p>
        </p:txBody>
      </p:sp>
      <p:grpSp>
        <p:nvGrpSpPr>
          <p:cNvPr id="372739" name="Group 3"/>
          <p:cNvGrpSpPr>
            <a:grpSpLocks/>
          </p:cNvGrpSpPr>
          <p:nvPr/>
        </p:nvGrpSpPr>
        <p:grpSpPr bwMode="auto">
          <a:xfrm>
            <a:off x="2397919" y="1314451"/>
            <a:ext cx="4543371" cy="3000555"/>
            <a:chOff x="2256" y="2382"/>
            <a:chExt cx="2523" cy="1524"/>
          </a:xfrm>
        </p:grpSpPr>
        <p:sp>
          <p:nvSpPr>
            <p:cNvPr id="372740" name="Text Box 4"/>
            <p:cNvSpPr txBox="1">
              <a:spLocks noChangeArrowheads="1"/>
            </p:cNvSpPr>
            <p:nvPr/>
          </p:nvSpPr>
          <p:spPr bwMode="auto">
            <a:xfrm>
              <a:off x="2256" y="2382"/>
              <a:ext cx="2523" cy="211"/>
            </a:xfrm>
            <a:prstGeom prst="rect">
              <a:avLst/>
            </a:prstGeom>
            <a:noFill/>
            <a:ln w="9525">
              <a:noFill/>
              <a:miter lim="800000"/>
              <a:headEnd/>
              <a:tailEnd/>
            </a:ln>
            <a:effectLst/>
          </p:spPr>
          <p:txBody>
            <a:bodyPr>
              <a:spAutoFit/>
            </a:bodyPr>
            <a:lstStyle/>
            <a:p>
              <a:pPr>
                <a:spcBef>
                  <a:spcPct val="0"/>
                </a:spcBef>
                <a:buFontTx/>
                <a:buNone/>
              </a:pPr>
              <a:endParaRPr lang="en-US" sz="2100" dirty="0"/>
            </a:p>
          </p:txBody>
        </p:sp>
        <p:sp>
          <p:nvSpPr>
            <p:cNvPr id="372741" name="Text Box 5"/>
            <p:cNvSpPr txBox="1">
              <a:spLocks noChangeArrowheads="1"/>
            </p:cNvSpPr>
            <p:nvPr/>
          </p:nvSpPr>
          <p:spPr bwMode="auto">
            <a:xfrm>
              <a:off x="2266" y="3069"/>
              <a:ext cx="103" cy="211"/>
            </a:xfrm>
            <a:prstGeom prst="rect">
              <a:avLst/>
            </a:prstGeom>
            <a:noFill/>
            <a:ln w="9525">
              <a:noFill/>
              <a:miter lim="800000"/>
              <a:headEnd/>
              <a:tailEnd/>
            </a:ln>
            <a:effectLst/>
          </p:spPr>
          <p:txBody>
            <a:bodyPr wrap="none">
              <a:spAutoFit/>
            </a:bodyPr>
            <a:lstStyle/>
            <a:p>
              <a:pPr>
                <a:spcBef>
                  <a:spcPct val="0"/>
                </a:spcBef>
                <a:buFontTx/>
                <a:buNone/>
              </a:pPr>
              <a:endParaRPr lang="en-US" sz="2100" dirty="0"/>
            </a:p>
          </p:txBody>
        </p:sp>
        <p:sp>
          <p:nvSpPr>
            <p:cNvPr id="372742" name="Text Box 6"/>
            <p:cNvSpPr txBox="1">
              <a:spLocks noChangeArrowheads="1"/>
            </p:cNvSpPr>
            <p:nvPr/>
          </p:nvSpPr>
          <p:spPr bwMode="auto">
            <a:xfrm>
              <a:off x="2268" y="3695"/>
              <a:ext cx="103" cy="211"/>
            </a:xfrm>
            <a:prstGeom prst="rect">
              <a:avLst/>
            </a:prstGeom>
            <a:noFill/>
            <a:ln w="9525">
              <a:noFill/>
              <a:miter lim="800000"/>
              <a:headEnd/>
              <a:tailEnd/>
            </a:ln>
            <a:effectLst/>
          </p:spPr>
          <p:txBody>
            <a:bodyPr wrap="none">
              <a:spAutoFit/>
            </a:bodyPr>
            <a:lstStyle/>
            <a:p>
              <a:pPr>
                <a:spcBef>
                  <a:spcPct val="0"/>
                </a:spcBef>
                <a:buFontTx/>
                <a:buNone/>
              </a:pPr>
              <a:endParaRPr lang="en-US" sz="2100"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3768" y="1837387"/>
            <a:ext cx="3396788" cy="1659351"/>
          </a:xfrm>
          <a:prstGeom prst="rect">
            <a:avLst/>
          </a:prstGeom>
        </p:spPr>
      </p:pic>
      <p:sp>
        <p:nvSpPr>
          <p:cNvPr id="6" name="TextBox 5"/>
          <p:cNvSpPr txBox="1"/>
          <p:nvPr/>
        </p:nvSpPr>
        <p:spPr>
          <a:xfrm>
            <a:off x="6560820" y="3991840"/>
            <a:ext cx="20955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sz="1800" dirty="0" smtClean="0"/>
              <a:t>False positive rate = 1- specificity</a:t>
            </a:r>
            <a:endParaRPr lang="en-US" sz="1800" dirty="0"/>
          </a:p>
        </p:txBody>
      </p:sp>
    </p:spTree>
    <p:extLst>
      <p:ext uri="{BB962C8B-B14F-4D97-AF65-F5344CB8AC3E}">
        <p14:creationId xmlns:p14="http://schemas.microsoft.com/office/powerpoint/2010/main" val="23500196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Iris Dataset</a:t>
            </a:r>
            <a:endParaRPr lang="en-US" dirty="0"/>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350" y="1680982"/>
            <a:ext cx="7577877" cy="3068869"/>
          </a:xfrm>
          <a:prstGeom prst="rect">
            <a:avLst/>
          </a:prstGeom>
        </p:spPr>
      </p:pic>
      <p:sp>
        <p:nvSpPr>
          <p:cNvPr id="6" name="Rectangle 5"/>
          <p:cNvSpPr/>
          <p:nvPr/>
        </p:nvSpPr>
        <p:spPr>
          <a:xfrm>
            <a:off x="3971227" y="599480"/>
            <a:ext cx="4572000" cy="646331"/>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sz="1800" dirty="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sklearn</a:t>
            </a:r>
            <a:r>
              <a:rPr lang="en-US" sz="1800" dirty="0">
                <a:latin typeface="Courier New" panose="02070309020205020404" pitchFamily="49" charset="0"/>
                <a:cs typeface="Courier New" panose="02070309020205020404" pitchFamily="49" charset="0"/>
              </a:rPr>
              <a:t> import </a:t>
            </a:r>
            <a:r>
              <a:rPr lang="en-US" sz="1800" dirty="0" smtClean="0">
                <a:latin typeface="Courier New" panose="02070309020205020404" pitchFamily="49" charset="0"/>
                <a:cs typeface="Courier New" panose="02070309020205020404" pitchFamily="49" charset="0"/>
              </a:rPr>
              <a:t>datasets</a:t>
            </a:r>
          </a:p>
          <a:p>
            <a:r>
              <a:rPr lang="en-US" sz="1800" dirty="0" smtClean="0">
                <a:latin typeface="Courier New" panose="02070309020205020404" pitchFamily="49" charset="0"/>
                <a:cs typeface="Courier New" panose="02070309020205020404" pitchFamily="49" charset="0"/>
              </a:rPr>
              <a:t>iris </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datasets.load_iris</a:t>
            </a: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33032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Code For Confusion Matrix</a:t>
            </a:r>
            <a:endParaRPr lang="en-US" dirty="0"/>
          </a:p>
        </p:txBody>
      </p:sp>
      <p:sp>
        <p:nvSpPr>
          <p:cNvPr id="5" name="Text Placeholder 4"/>
          <p:cNvSpPr>
            <a:spLocks noGrp="1"/>
          </p:cNvSpPr>
          <p:nvPr>
            <p:ph type="body" idx="1"/>
          </p:nvPr>
        </p:nvSpPr>
        <p:spPr/>
        <p:txBody>
          <a:bodyPr/>
          <a:lstStyle/>
          <a:p>
            <a:pPr marL="76200" indent="0">
              <a:buNone/>
            </a:pPr>
            <a:r>
              <a:rPr lang="en-US" dirty="0" err="1" smtClean="0">
                <a:latin typeface="Courier New" panose="02070309020205020404" pitchFamily="49" charset="0"/>
                <a:cs typeface="Courier New" panose="02070309020205020404" pitchFamily="49" charset="0"/>
              </a:rPr>
              <a:t>confusion_matrix</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y_test,lda.predict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70</a:t>
            </a:fld>
            <a:endParaRPr lang="en"/>
          </a:p>
        </p:txBody>
      </p:sp>
      <p:pic>
        <p:nvPicPr>
          <p:cNvPr id="2" name="Picture 1"/>
          <p:cNvPicPr>
            <a:picLocks noChangeAspect="1"/>
          </p:cNvPicPr>
          <p:nvPr/>
        </p:nvPicPr>
        <p:blipFill>
          <a:blip r:embed="rId2"/>
          <a:stretch>
            <a:fillRect/>
          </a:stretch>
        </p:blipFill>
        <p:spPr>
          <a:xfrm>
            <a:off x="3990975" y="2715954"/>
            <a:ext cx="3042286" cy="1654576"/>
          </a:xfrm>
          <a:prstGeom prst="rect">
            <a:avLst/>
          </a:prstGeom>
        </p:spPr>
      </p:pic>
    </p:spTree>
    <p:extLst>
      <p:ext uri="{BB962C8B-B14F-4D97-AF65-F5344CB8AC3E}">
        <p14:creationId xmlns:p14="http://schemas.microsoft.com/office/powerpoint/2010/main" val="4007571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Report</a:t>
            </a:r>
            <a:endParaRPr lang="en-US" dirty="0"/>
          </a:p>
        </p:txBody>
      </p:sp>
      <p:sp>
        <p:nvSpPr>
          <p:cNvPr id="3" name="Text Placeholder 2"/>
          <p:cNvSpPr>
            <a:spLocks noGrp="1"/>
          </p:cNvSpPr>
          <p:nvPr>
            <p:ph type="body" idx="1"/>
          </p:nvPr>
        </p:nvSpPr>
        <p:spPr/>
        <p:txBody>
          <a:bodyPr>
            <a:normAutofit/>
          </a:bodyPr>
          <a:lstStyle/>
          <a:p>
            <a:pPr marL="76200" indent="0">
              <a:buNone/>
            </a:pPr>
            <a:r>
              <a:rPr lang="en-US" dirty="0" smtClean="0">
                <a:latin typeface="Courier New" panose="02070309020205020404" pitchFamily="49" charset="0"/>
                <a:cs typeface="Courier New" panose="02070309020205020404" pitchFamily="49" charset="0"/>
              </a:rPr>
              <a:t>print(</a:t>
            </a:r>
            <a:r>
              <a:rPr lang="en-US" dirty="0" err="1" smtClean="0">
                <a:latin typeface="Courier New" panose="02070309020205020404" pitchFamily="49" charset="0"/>
                <a:cs typeface="Courier New" panose="02070309020205020404" pitchFamily="49" charset="0"/>
              </a:rPr>
              <a:t>classification_report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y_test,lda.predict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71</a:t>
            </a:fld>
            <a:endParaRPr lang="en"/>
          </a:p>
        </p:txBody>
      </p:sp>
      <p:pic>
        <p:nvPicPr>
          <p:cNvPr id="6" name="Picture 5"/>
          <p:cNvPicPr>
            <a:picLocks noChangeAspect="1"/>
          </p:cNvPicPr>
          <p:nvPr/>
        </p:nvPicPr>
        <p:blipFill>
          <a:blip r:embed="rId2"/>
          <a:stretch>
            <a:fillRect/>
          </a:stretch>
        </p:blipFill>
        <p:spPr>
          <a:xfrm>
            <a:off x="1835467" y="2753677"/>
            <a:ext cx="5647373" cy="2107576"/>
          </a:xfrm>
          <a:prstGeom prst="rect">
            <a:avLst/>
          </a:prstGeom>
        </p:spPr>
      </p:pic>
    </p:spTree>
    <p:extLst>
      <p:ext uri="{BB962C8B-B14F-4D97-AF65-F5344CB8AC3E}">
        <p14:creationId xmlns:p14="http://schemas.microsoft.com/office/powerpoint/2010/main" val="28096472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72</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05" y="1706542"/>
            <a:ext cx="4229100" cy="20955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6739" y="1785623"/>
            <a:ext cx="3060261" cy="7167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6452" y="2963589"/>
            <a:ext cx="3280833" cy="76840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5405" y="4279901"/>
            <a:ext cx="2686050" cy="666750"/>
          </a:xfrm>
          <a:prstGeom prst="rect">
            <a:avLst/>
          </a:prstGeom>
        </p:spPr>
      </p:pic>
      <p:sp>
        <p:nvSpPr>
          <p:cNvPr id="3" name="TextBox 2"/>
          <p:cNvSpPr txBox="1"/>
          <p:nvPr/>
        </p:nvSpPr>
        <p:spPr>
          <a:xfrm>
            <a:off x="906780" y="2502368"/>
            <a:ext cx="3970020" cy="307777"/>
          </a:xfrm>
          <a:prstGeom prst="rect">
            <a:avLst/>
          </a:prstGeom>
          <a:noFill/>
        </p:spPr>
        <p:txBody>
          <a:bodyPr wrap="square" rtlCol="0">
            <a:spAutoFit/>
          </a:bodyPr>
          <a:lstStyle/>
          <a:p>
            <a:r>
              <a:rPr lang="ko-KR" altLang="en-US" dirty="0" smtClean="0">
                <a:latin typeface="+mn-ea"/>
                <a:ea typeface="+mn-ea"/>
              </a:rPr>
              <a:t>양성이라고 나온 사람중에 진짜 양성</a:t>
            </a:r>
            <a:endParaRPr lang="en-US" dirty="0"/>
          </a:p>
        </p:txBody>
      </p:sp>
      <p:sp>
        <p:nvSpPr>
          <p:cNvPr id="9" name="TextBox 8"/>
          <p:cNvSpPr txBox="1"/>
          <p:nvPr/>
        </p:nvSpPr>
        <p:spPr>
          <a:xfrm>
            <a:off x="939235" y="3887083"/>
            <a:ext cx="3970020" cy="307777"/>
          </a:xfrm>
          <a:prstGeom prst="rect">
            <a:avLst/>
          </a:prstGeom>
          <a:noFill/>
        </p:spPr>
        <p:txBody>
          <a:bodyPr wrap="square" rtlCol="0">
            <a:spAutoFit/>
          </a:bodyPr>
          <a:lstStyle/>
          <a:p>
            <a:r>
              <a:rPr lang="ko-KR" altLang="en-US" dirty="0" smtClean="0">
                <a:latin typeface="+mn-ea"/>
                <a:ea typeface="+mn-ea"/>
              </a:rPr>
              <a:t>진짜 양성인 사람중에 진짜 양성</a:t>
            </a:r>
            <a:endParaRPr lang="en-US" dirty="0"/>
          </a:p>
        </p:txBody>
      </p:sp>
      <p:sp>
        <p:nvSpPr>
          <p:cNvPr id="10" name="Rectangle 9"/>
          <p:cNvSpPr/>
          <p:nvPr/>
        </p:nvSpPr>
        <p:spPr>
          <a:xfrm>
            <a:off x="4663485" y="4336258"/>
            <a:ext cx="3505155" cy="523220"/>
          </a:xfrm>
          <a:prstGeom prst="rect">
            <a:avLst/>
          </a:prstGeom>
        </p:spPr>
        <p:txBody>
          <a:bodyPr wrap="square">
            <a:spAutoFit/>
          </a:bodyPr>
          <a:lstStyle/>
          <a:p>
            <a:pPr fontAlgn="base"/>
            <a:r>
              <a:rPr lang="en-US" dirty="0">
                <a:latin typeface="Century Gothic" panose="020B0502020202020204" pitchFamily="34" charset="0"/>
                <a:ea typeface="맑은 고딕" panose="020B0503020000020004" pitchFamily="34" charset="-127"/>
              </a:rPr>
              <a:t>F1-Score = 0 ---&gt; Poor (P=0 or R=0)</a:t>
            </a:r>
          </a:p>
          <a:p>
            <a:pPr fontAlgn="base"/>
            <a:r>
              <a:rPr lang="en-US" dirty="0">
                <a:latin typeface="Century Gothic" panose="020B0502020202020204" pitchFamily="34" charset="0"/>
                <a:ea typeface="맑은 고딕" panose="020B0503020000020004" pitchFamily="34" charset="-127"/>
              </a:rPr>
              <a:t>F1-Score = 1 ---&gt; Perfect (P=1 or </a:t>
            </a:r>
            <a:r>
              <a:rPr lang="en-US" dirty="0" smtClean="0">
                <a:latin typeface="Century Gothic" panose="020B0502020202020204" pitchFamily="34" charset="0"/>
                <a:ea typeface="맑은 고딕" panose="020B0503020000020004" pitchFamily="34" charset="-127"/>
              </a:rPr>
              <a:t>R=1)</a:t>
            </a:r>
            <a:endParaRPr lang="ko-KR" altLang="en-US" dirty="0">
              <a:latin typeface="Century Gothic" panose="020B0502020202020204" pitchFamily="34" charset="0"/>
              <a:ea typeface="맑은 고딕" panose="020B0503020000020004" pitchFamily="34" charset="-127"/>
            </a:endParaRPr>
          </a:p>
        </p:txBody>
      </p:sp>
    </p:spTree>
    <p:extLst>
      <p:ext uri="{BB962C8B-B14F-4D97-AF65-F5344CB8AC3E}">
        <p14:creationId xmlns:p14="http://schemas.microsoft.com/office/powerpoint/2010/main" val="42437016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smtClean="0"/>
              <a:t>ROC Curve	</a:t>
            </a:r>
          </a:p>
        </p:txBody>
      </p:sp>
      <p:sp>
        <p:nvSpPr>
          <p:cNvPr id="4" name="Slide Number Placeholder 3"/>
          <p:cNvSpPr>
            <a:spLocks noGrp="1"/>
          </p:cNvSpPr>
          <p:nvPr>
            <p:ph type="sldNum"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557213" indent="-214313" eaLnBrk="0" hangingPunct="0">
              <a:defRPr>
                <a:solidFill>
                  <a:schemeClr val="tx1"/>
                </a:solidFill>
                <a:latin typeface="Arial" panose="020B0604020202020204" pitchFamily="34" charset="0"/>
                <a:cs typeface="Arial" panose="020B0604020202020204" pitchFamily="34" charset="0"/>
              </a:defRPr>
            </a:lvl2pPr>
            <a:lvl3pPr marL="857250" indent="-171450" eaLnBrk="0" hangingPunct="0">
              <a:defRPr>
                <a:solidFill>
                  <a:schemeClr val="tx1"/>
                </a:solidFill>
                <a:latin typeface="Arial" panose="020B0604020202020204" pitchFamily="34" charset="0"/>
                <a:cs typeface="Arial" panose="020B0604020202020204" pitchFamily="34" charset="0"/>
              </a:defRPr>
            </a:lvl3pPr>
            <a:lvl4pPr marL="1200150" indent="-171450" eaLnBrk="0" hangingPunct="0">
              <a:defRPr>
                <a:solidFill>
                  <a:schemeClr val="tx1"/>
                </a:solidFill>
                <a:latin typeface="Arial" panose="020B0604020202020204" pitchFamily="34" charset="0"/>
                <a:cs typeface="Arial" panose="020B0604020202020204" pitchFamily="34" charset="0"/>
              </a:defRPr>
            </a:lvl4pPr>
            <a:lvl5pPr marL="1543050" indent="-171450" eaLnBrk="0" hangingPunct="0">
              <a:defRPr>
                <a:solidFill>
                  <a:schemeClr val="tx1"/>
                </a:solidFill>
                <a:latin typeface="Arial" panose="020B0604020202020204" pitchFamily="34" charset="0"/>
                <a:cs typeface="Arial" panose="020B0604020202020204" pitchFamily="34" charset="0"/>
              </a:defRPr>
            </a:lvl5pPr>
            <a:lvl6pPr marL="18859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2288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25717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2914650" indent="-17145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959D91F-8B15-42C3-9200-2D171B0B07FD}" type="slidenum">
              <a:rPr lang="en-US" altLang="en-US" smtClean="0"/>
              <a:pPr/>
              <a:t>73</a:t>
            </a:fld>
            <a:endParaRPr lang="en-US" altLang="en-US"/>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754" y="1750283"/>
            <a:ext cx="5685039" cy="307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252538" y="1801518"/>
            <a:ext cx="2565039" cy="2308324"/>
          </a:xfrm>
          <a:prstGeom prst="rect">
            <a:avLst/>
          </a:prstGeom>
        </p:spPr>
        <p:txBody>
          <a:bodyPr wrap="square">
            <a:spAutoFit/>
          </a:bodyPr>
          <a:lstStyle/>
          <a:p>
            <a:r>
              <a:rPr lang="en-US" sz="2400" dirty="0" smtClean="0">
                <a:latin typeface="Quattrocento Sans"/>
                <a:ea typeface="Quattrocento Sans"/>
                <a:cs typeface="Quattrocento Sans"/>
                <a:sym typeface="Quattrocento Sans"/>
              </a:rPr>
              <a:t>Visualize the performance of a binary classification method</a:t>
            </a:r>
            <a:br>
              <a:rPr lang="en-US" sz="2400" dirty="0" smtClean="0">
                <a:latin typeface="Quattrocento Sans"/>
                <a:ea typeface="Quattrocento Sans"/>
                <a:cs typeface="Quattrocento Sans"/>
                <a:sym typeface="Quattrocento Sans"/>
              </a:rPr>
            </a:br>
            <a:endParaRPr lang="en-US" sz="2400" dirty="0">
              <a:latin typeface="Quattrocento Sans"/>
              <a:ea typeface="Quattrocento Sans"/>
              <a:cs typeface="Quattrocento Sans"/>
              <a:sym typeface="Quattrocento Sans"/>
            </a:endParaRPr>
          </a:p>
        </p:txBody>
      </p:sp>
      <p:sp>
        <p:nvSpPr>
          <p:cNvPr id="3" name="Rectangle 2"/>
          <p:cNvSpPr/>
          <p:nvPr/>
        </p:nvSpPr>
        <p:spPr>
          <a:xfrm>
            <a:off x="2007545" y="4749851"/>
            <a:ext cx="2082621" cy="369332"/>
          </a:xfrm>
          <a:prstGeom prst="rect">
            <a:avLst/>
          </a:prstGeom>
        </p:spPr>
        <p:txBody>
          <a:bodyPr wrap="none">
            <a:spAutoFit/>
          </a:bodyPr>
          <a:lstStyle/>
          <a:p>
            <a:r>
              <a:rPr lang="en-US" dirty="0">
                <a:solidFill>
                  <a:srgbClr val="555555"/>
                </a:solidFill>
                <a:latin typeface="dotum" panose="020B0600000101010101" pitchFamily="50" charset="-127"/>
                <a:ea typeface="dotum" panose="020B0600000101010101" pitchFamily="50" charset="-127"/>
              </a:rPr>
              <a:t> </a:t>
            </a:r>
            <a:r>
              <a:rPr lang="en-US" sz="1800" dirty="0" smtClean="0">
                <a:latin typeface="Quattrocento Sans"/>
                <a:ea typeface="Quattrocento Sans"/>
                <a:cs typeface="Quattrocento Sans"/>
              </a:rPr>
              <a:t>False Positive Rate</a:t>
            </a:r>
            <a:endParaRPr lang="en-US" sz="1800" dirty="0">
              <a:latin typeface="Quattrocento Sans"/>
              <a:ea typeface="Quattrocento Sans"/>
              <a:cs typeface="Quattrocento Sans"/>
            </a:endParaRPr>
          </a:p>
        </p:txBody>
      </p:sp>
      <p:sp>
        <p:nvSpPr>
          <p:cNvPr id="6" name="Rectangle 5"/>
          <p:cNvSpPr/>
          <p:nvPr/>
        </p:nvSpPr>
        <p:spPr>
          <a:xfrm>
            <a:off x="331174" y="1453894"/>
            <a:ext cx="1976823" cy="369332"/>
          </a:xfrm>
          <a:prstGeom prst="rect">
            <a:avLst/>
          </a:prstGeom>
        </p:spPr>
        <p:txBody>
          <a:bodyPr wrap="none">
            <a:spAutoFit/>
          </a:bodyPr>
          <a:lstStyle/>
          <a:p>
            <a:r>
              <a:rPr lang="en-US" sz="1800" dirty="0">
                <a:latin typeface="Quattrocento Sans"/>
                <a:ea typeface="Quattrocento Sans"/>
                <a:cs typeface="Quattrocento Sans"/>
              </a:rPr>
              <a:t>True Positive Rate</a:t>
            </a:r>
          </a:p>
        </p:txBody>
      </p:sp>
    </p:spTree>
    <p:extLst>
      <p:ext uri="{BB962C8B-B14F-4D97-AF65-F5344CB8AC3E}">
        <p14:creationId xmlns:p14="http://schemas.microsoft.com/office/powerpoint/2010/main" val="42644613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Summary</a:t>
            </a:r>
            <a:endParaRPr lang="en-US" dirty="0"/>
          </a:p>
        </p:txBody>
      </p:sp>
      <p:sp>
        <p:nvSpPr>
          <p:cNvPr id="3" name="Content Placeholder 2"/>
          <p:cNvSpPr>
            <a:spLocks noGrp="1"/>
          </p:cNvSpPr>
          <p:nvPr>
            <p:ph type="body" idx="1"/>
          </p:nvPr>
        </p:nvSpPr>
        <p:spPr/>
        <p:txBody>
          <a:bodyPr>
            <a:normAutofit/>
          </a:bodyPr>
          <a:lstStyle/>
          <a:p>
            <a:r>
              <a:rPr lang="en-US" dirty="0" smtClean="0"/>
              <a:t>Compare the models to each other and select the most accurate.</a:t>
            </a:r>
          </a:p>
        </p:txBody>
      </p:sp>
      <p:sp>
        <p:nvSpPr>
          <p:cNvPr id="4" name="Slide Number Placeholder 3"/>
          <p:cNvSpPr>
            <a:spLocks noGrp="1"/>
          </p:cNvSpPr>
          <p:nvPr>
            <p:ph type="sldNum" idx="12"/>
          </p:nvPr>
        </p:nvSpPr>
        <p:spPr/>
        <p:txBody>
          <a:bodyPr/>
          <a:lstStyle/>
          <a:p>
            <a:fld id="{D57F1E4F-1CFF-5643-939E-217C01CDF565}" type="slidenum">
              <a:rPr lang="en-US" smtClean="0"/>
              <a:pPr/>
              <a:t>74</a:t>
            </a:fld>
            <a:endParaRPr lang="en-US" dirty="0"/>
          </a:p>
        </p:txBody>
      </p:sp>
      <p:pic>
        <p:nvPicPr>
          <p:cNvPr id="5" name="Picture 4"/>
          <p:cNvPicPr>
            <a:picLocks noChangeAspect="1"/>
          </p:cNvPicPr>
          <p:nvPr/>
        </p:nvPicPr>
        <p:blipFill>
          <a:blip r:embed="rId3"/>
          <a:stretch>
            <a:fillRect/>
          </a:stretch>
        </p:blipFill>
        <p:spPr>
          <a:xfrm>
            <a:off x="1688782" y="2700337"/>
            <a:ext cx="6634914" cy="2176463"/>
          </a:xfrm>
          <a:prstGeom prst="rect">
            <a:avLst/>
          </a:prstGeom>
        </p:spPr>
      </p:pic>
    </p:spTree>
    <p:extLst>
      <p:ext uri="{BB962C8B-B14F-4D97-AF65-F5344CB8AC3E}">
        <p14:creationId xmlns:p14="http://schemas.microsoft.com/office/powerpoint/2010/main" val="39761475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Comparison</a:t>
            </a:r>
            <a:endParaRPr lang="en-US" dirty="0"/>
          </a:p>
        </p:txBody>
      </p:sp>
      <p:sp>
        <p:nvSpPr>
          <p:cNvPr id="6" name="Text Placeholder 5"/>
          <p:cNvSpPr>
            <a:spLocks noGrp="1"/>
          </p:cNvSpPr>
          <p:nvPr>
            <p:ph type="body" idx="2"/>
          </p:nvPr>
        </p:nvSpPr>
        <p:spPr>
          <a:xfrm>
            <a:off x="5005682" y="1618700"/>
            <a:ext cx="3432633" cy="3231000"/>
          </a:xfrm>
        </p:spPr>
        <p:txBody>
          <a:bodyPr/>
          <a:lstStyle/>
          <a:p>
            <a:r>
              <a:rPr lang="en-US" dirty="0"/>
              <a:t>Many samples achieving 100% accuracy.</a:t>
            </a:r>
            <a:endParaRPr lang="en-US" dirty="0">
              <a:latin typeface="Roboto Condensed" panose="020B0604020202020204" charset="0"/>
              <a:ea typeface="Roboto Condensed" panose="020B0604020202020204" charset="0"/>
            </a:endParaRPr>
          </a:p>
          <a:p>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75</a:t>
            </a:fld>
            <a:endParaRPr lang="en-US" dirty="0"/>
          </a:p>
        </p:txBody>
      </p:sp>
      <p:pic>
        <p:nvPicPr>
          <p:cNvPr id="5" name="Picture 4"/>
          <p:cNvPicPr>
            <a:picLocks noChangeAspect="1"/>
          </p:cNvPicPr>
          <p:nvPr/>
        </p:nvPicPr>
        <p:blipFill>
          <a:blip r:embed="rId3"/>
          <a:stretch>
            <a:fillRect/>
          </a:stretch>
        </p:blipFill>
        <p:spPr>
          <a:xfrm>
            <a:off x="735226" y="1689398"/>
            <a:ext cx="4165544" cy="2809778"/>
          </a:xfrm>
          <a:prstGeom prst="rect">
            <a:avLst/>
          </a:prstGeom>
        </p:spPr>
      </p:pic>
    </p:spTree>
    <p:extLst>
      <p:ext uri="{BB962C8B-B14F-4D97-AF65-F5344CB8AC3E}">
        <p14:creationId xmlns:p14="http://schemas.microsoft.com/office/powerpoint/2010/main" val="816768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Content Placeholder 2"/>
          <p:cNvSpPr>
            <a:spLocks noGrp="1"/>
          </p:cNvSpPr>
          <p:nvPr>
            <p:ph type="body" idx="1"/>
          </p:nvPr>
        </p:nvSpPr>
        <p:spPr/>
        <p:txBody>
          <a:bodyPr>
            <a:normAutofit/>
          </a:bodyPr>
          <a:lstStyle/>
          <a:p>
            <a:r>
              <a:rPr lang="en-US" dirty="0"/>
              <a:t>Load an iris flowers dataset </a:t>
            </a:r>
            <a:r>
              <a:rPr lang="en-US" dirty="0" smtClean="0"/>
              <a:t>and create </a:t>
            </a:r>
            <a:r>
              <a:rPr lang="en-US" dirty="0"/>
              <a:t>5 machine learning models, pick the best and build confidence that the accuracy is reliable. </a:t>
            </a:r>
            <a:endParaRPr lang="en-US" dirty="0" smtClean="0"/>
          </a:p>
          <a:p>
            <a:pPr lvl="1"/>
            <a:r>
              <a:rPr lang="en-US" dirty="0" smtClean="0"/>
              <a:t>Use 10-fold cross validation</a:t>
            </a:r>
          </a:p>
          <a:p>
            <a:pPr lvl="1"/>
            <a:r>
              <a:rPr lang="en-US" dirty="0" smtClean="0"/>
              <a:t>LDA, CART, </a:t>
            </a:r>
            <a:r>
              <a:rPr lang="en-US" dirty="0" err="1" smtClean="0"/>
              <a:t>kNN</a:t>
            </a:r>
            <a:r>
              <a:rPr lang="en-US" dirty="0" smtClean="0"/>
              <a:t>, SVM with linear kernel and RF</a:t>
            </a:r>
          </a:p>
          <a:p>
            <a:pPr lvl="1"/>
            <a:r>
              <a:rPr lang="en-US" dirty="0" smtClean="0"/>
              <a:t>Use accuracy and r2 to compare the models</a:t>
            </a:r>
          </a:p>
          <a:p>
            <a:pPr lvl="1"/>
            <a:r>
              <a:rPr lang="en-US" dirty="0" smtClean="0"/>
              <a:t>Validate the best model using the test dataset. </a:t>
            </a:r>
            <a:endParaRPr lang="en-US" dirty="0"/>
          </a:p>
        </p:txBody>
      </p:sp>
      <p:sp>
        <p:nvSpPr>
          <p:cNvPr id="4" name="Slide Number Placeholder 3"/>
          <p:cNvSpPr>
            <a:spLocks noGrp="1"/>
          </p:cNvSpPr>
          <p:nvPr>
            <p:ph type="sldNum"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34064971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#16</a:t>
            </a:r>
            <a:endParaRPr lang="en-US" dirty="0"/>
          </a:p>
        </p:txBody>
      </p:sp>
      <p:sp>
        <p:nvSpPr>
          <p:cNvPr id="5" name="Text Placeholder 4"/>
          <p:cNvSpPr>
            <a:spLocks noGrp="1"/>
          </p:cNvSpPr>
          <p:nvPr>
            <p:ph type="body" idx="1"/>
          </p:nvPr>
        </p:nvSpPr>
        <p:spPr/>
        <p:txBody>
          <a:bodyPr>
            <a:normAutofit/>
          </a:bodyPr>
          <a:lstStyle/>
          <a:p>
            <a:r>
              <a:rPr lang="en-US" dirty="0" smtClean="0"/>
              <a:t>Import the pima </a:t>
            </a:r>
            <a:r>
              <a:rPr lang="en-US" dirty="0" err="1" smtClean="0"/>
              <a:t>indians</a:t>
            </a:r>
            <a:r>
              <a:rPr lang="en-US" dirty="0" smtClean="0"/>
              <a:t> diabetes and </a:t>
            </a:r>
            <a:r>
              <a:rPr lang="en-US" dirty="0"/>
              <a:t>create 5 machine learning models, pick the best and build confidence that the accuracy is reliable. </a:t>
            </a:r>
          </a:p>
          <a:p>
            <a:pPr lvl="1"/>
            <a:r>
              <a:rPr lang="en-US" dirty="0"/>
              <a:t>Use 10-fold cross validation</a:t>
            </a:r>
          </a:p>
          <a:p>
            <a:pPr lvl="1"/>
            <a:r>
              <a:rPr lang="en-US" dirty="0"/>
              <a:t>LDA, CART, </a:t>
            </a:r>
            <a:r>
              <a:rPr lang="en-US" dirty="0" err="1"/>
              <a:t>kNN</a:t>
            </a:r>
            <a:r>
              <a:rPr lang="en-US" dirty="0"/>
              <a:t>, SVM with linear kernel, RF</a:t>
            </a:r>
          </a:p>
          <a:p>
            <a:pPr lvl="1"/>
            <a:r>
              <a:rPr lang="en-US" dirty="0"/>
              <a:t>Use accuracy and r2 to compare the models</a:t>
            </a:r>
          </a:p>
          <a:p>
            <a:pPr lvl="1"/>
            <a:r>
              <a:rPr lang="en-US" dirty="0"/>
              <a:t>Validate the best model using the test dataset. </a:t>
            </a: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77</a:t>
            </a:fld>
            <a:endParaRPr lang="en"/>
          </a:p>
        </p:txBody>
      </p:sp>
    </p:spTree>
    <p:extLst>
      <p:ext uri="{BB962C8B-B14F-4D97-AF65-F5344CB8AC3E}">
        <p14:creationId xmlns:p14="http://schemas.microsoft.com/office/powerpoint/2010/main" val="33132390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Text Placeholder 2"/>
          <p:cNvSpPr>
            <a:spLocks noGrp="1"/>
          </p:cNvSpPr>
          <p:nvPr>
            <p:ph type="body" idx="1"/>
          </p:nvPr>
        </p:nvSpPr>
        <p:spPr/>
        <p:txBody>
          <a:bodyPr/>
          <a:lstStyle/>
          <a:p>
            <a:r>
              <a:rPr lang="en-US" dirty="0" smtClean="0"/>
              <a:t>Complete the ROC </a:t>
            </a:r>
            <a:r>
              <a:rPr lang="en-US" dirty="0"/>
              <a:t>curve tutorial on </a:t>
            </a:r>
            <a:r>
              <a:rPr lang="en-US" dirty="0">
                <a:hlinkClick r:id="rId2"/>
              </a:rPr>
              <a:t>https://stackabuse.com/understanding-roc-curves-with-python</a:t>
            </a:r>
            <a:r>
              <a:rPr lang="en-US" dirty="0" smtClean="0">
                <a:hlinkClick r:id="rId2"/>
              </a:rPr>
              <a: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78</a:t>
            </a:fld>
            <a:endParaRPr lang="en"/>
          </a:p>
        </p:txBody>
      </p:sp>
    </p:spTree>
    <p:extLst>
      <p:ext uri="{BB962C8B-B14F-4D97-AF65-F5344CB8AC3E}">
        <p14:creationId xmlns:p14="http://schemas.microsoft.com/office/powerpoint/2010/main" val="33742849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marL="76200" indent="0">
              <a:buNone/>
            </a:pPr>
            <a:r>
              <a:rPr lang="en-US" altLang="ko-KR" dirty="0" smtClean="0"/>
              <a:t>Preprocessing</a:t>
            </a:r>
            <a:endParaRPr lang="ko-KR" alt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79</a:t>
            </a:fld>
            <a:endParaRPr lang="en"/>
          </a:p>
        </p:txBody>
      </p:sp>
    </p:spTree>
    <p:extLst>
      <p:ext uri="{BB962C8B-B14F-4D97-AF65-F5344CB8AC3E}">
        <p14:creationId xmlns:p14="http://schemas.microsoft.com/office/powerpoint/2010/main" val="9453318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Iris Flowers Example</a:t>
            </a:r>
            <a:endParaRPr lang="en-US"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normAutofit/>
          </a:bodyPr>
          <a:lstStyle/>
          <a:p>
            <a:pPr marL="76200" indent="0">
              <a:buNone/>
            </a:pPr>
            <a:r>
              <a:rPr lang="en-US" dirty="0"/>
              <a:t>The dataset contains 150 observations of iris flowers. There are four </a:t>
            </a:r>
            <a:r>
              <a:rPr lang="en-US" dirty="0" smtClean="0"/>
              <a:t>attributes of </a:t>
            </a:r>
            <a:r>
              <a:rPr lang="en-US" dirty="0"/>
              <a:t>measurements of the flowers in </a:t>
            </a:r>
            <a:r>
              <a:rPr lang="en-US" dirty="0" smtClean="0"/>
              <a:t>centimeters: </a:t>
            </a:r>
            <a:r>
              <a:rPr lang="en-US" dirty="0"/>
              <a:t>sepal </a:t>
            </a:r>
            <a:r>
              <a:rPr lang="en-US" dirty="0" smtClean="0"/>
              <a:t>length, sepal width, petal length, petal width. </a:t>
            </a:r>
            <a:r>
              <a:rPr lang="en-US" dirty="0"/>
              <a:t>The fifth </a:t>
            </a:r>
            <a:r>
              <a:rPr lang="en-US" dirty="0" smtClean="0"/>
              <a:t>attribute is </a:t>
            </a:r>
            <a:r>
              <a:rPr lang="en-US" dirty="0"/>
              <a:t>the species of the </a:t>
            </a:r>
            <a:r>
              <a:rPr lang="en-US" dirty="0" smtClean="0"/>
              <a:t>flower: </a:t>
            </a:r>
            <a:r>
              <a:rPr lang="en-US" dirty="0" err="1" smtClean="0"/>
              <a:t>Setosa</a:t>
            </a:r>
            <a:r>
              <a:rPr lang="en-US" dirty="0" smtClean="0"/>
              <a:t>, </a:t>
            </a:r>
            <a:r>
              <a:rPr lang="en-US" dirty="0" err="1" smtClean="0"/>
              <a:t>Versicolour</a:t>
            </a:r>
            <a:r>
              <a:rPr lang="en-US" dirty="0" smtClean="0"/>
              <a:t>, </a:t>
            </a:r>
            <a:r>
              <a:rPr lang="en-US" dirty="0" err="1" smtClean="0"/>
              <a:t>Virginica</a:t>
            </a:r>
            <a:r>
              <a:rPr lang="en-US" dirty="0" smtClean="0"/>
              <a:t>. Build </a:t>
            </a:r>
            <a:r>
              <a:rPr lang="en-US" dirty="0"/>
              <a:t>a model to predict </a:t>
            </a:r>
            <a:r>
              <a:rPr lang="en-US" dirty="0" smtClean="0"/>
              <a:t>species of plants.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3869505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t>
            </a:r>
            <a:r>
              <a:rPr lang="en-US" dirty="0" smtClean="0"/>
              <a:t>Removal</a:t>
            </a:r>
            <a:endParaRPr lang="en-US" dirty="0"/>
          </a:p>
        </p:txBody>
      </p:sp>
      <p:sp>
        <p:nvSpPr>
          <p:cNvPr id="3" name="Text Placeholder 2"/>
          <p:cNvSpPr>
            <a:spLocks noGrp="1"/>
          </p:cNvSpPr>
          <p:nvPr>
            <p:ph type="body" idx="1"/>
          </p:nvPr>
        </p:nvSpPr>
        <p:spPr/>
        <p:txBody>
          <a:bodyPr>
            <a:normAutofit fontScale="92500" lnSpcReduction="10000"/>
          </a:bodyPr>
          <a:lstStyle/>
          <a:p>
            <a:r>
              <a:rPr lang="en-US" dirty="0" smtClean="0"/>
              <a:t>It </a:t>
            </a:r>
            <a:r>
              <a:rPr lang="en-US" dirty="0"/>
              <a:t>involves removing the mean from each feature so that it is centered on zero. </a:t>
            </a:r>
            <a:endParaRPr lang="en-US" dirty="0" smtClean="0"/>
          </a:p>
          <a:p>
            <a:r>
              <a:rPr lang="en-US" dirty="0" smtClean="0"/>
              <a:t>Removes </a:t>
            </a:r>
            <a:r>
              <a:rPr lang="en-US" dirty="0"/>
              <a:t>any bias from the features</a:t>
            </a:r>
            <a:r>
              <a:rPr lang="en-US" dirty="0" smtClean="0"/>
              <a:t>.</a:t>
            </a:r>
          </a:p>
          <a:p>
            <a:endParaRPr lang="en-US" dirty="0" smtClean="0"/>
          </a:p>
          <a:p>
            <a:pPr marL="533400" lvl="1"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numpy</a:t>
            </a:r>
            <a:r>
              <a:rPr lang="en-US" dirty="0" smtClean="0">
                <a:latin typeface="Courier New" panose="02070309020205020404" pitchFamily="49" charset="0"/>
                <a:cs typeface="Courier New" panose="02070309020205020404" pitchFamily="49" charset="0"/>
              </a:rPr>
              <a:t> as np</a:t>
            </a:r>
          </a:p>
          <a:p>
            <a:pPr marL="533400" lvl="1" indent="0">
              <a:buNone/>
            </a:pPr>
            <a:r>
              <a:rPr lang="en-US" dirty="0" smtClean="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sklearn.preprocessing</a:t>
            </a:r>
            <a:r>
              <a:rPr lang="en-US" dirty="0">
                <a:latin typeface="Courier New" panose="02070309020205020404" pitchFamily="49" charset="0"/>
                <a:cs typeface="Courier New" panose="02070309020205020404" pitchFamily="49" charset="0"/>
              </a:rPr>
              <a:t> import scale</a:t>
            </a:r>
          </a:p>
          <a:p>
            <a:pPr marL="533400" lvl="1" indent="0">
              <a:buNone/>
            </a:pP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np.array</a:t>
            </a:r>
            <a:r>
              <a:rPr lang="en-US" dirty="0">
                <a:latin typeface="Courier New" panose="02070309020205020404" pitchFamily="49" charset="0"/>
                <a:cs typeface="Courier New" panose="02070309020205020404" pitchFamily="49" charset="0"/>
              </a:rPr>
              <a:t>([[3, -1.5, 3, -6.4], [0, 3, -1.3, 4.1], [1, 2.3, -2.9, -4.3</a:t>
            </a:r>
            <a:r>
              <a:rPr lang="en-US" dirty="0" smtClean="0">
                <a:latin typeface="Courier New" panose="02070309020205020404" pitchFamily="49" charset="0"/>
                <a:cs typeface="Courier New" panose="02070309020205020404" pitchFamily="49" charset="0"/>
              </a:rPr>
              <a:t>]])</a:t>
            </a:r>
          </a:p>
          <a:p>
            <a:pPr marL="533400" lvl="1" indent="0">
              <a:buNone/>
            </a:pPr>
            <a:r>
              <a:rPr lang="en-US" dirty="0" err="1">
                <a:latin typeface="Courier New" panose="02070309020205020404" pitchFamily="49" charset="0"/>
                <a:cs typeface="Courier New" panose="02070309020205020404" pitchFamily="49" charset="0"/>
              </a:rPr>
              <a:t>data_standardized</a:t>
            </a:r>
            <a:r>
              <a:rPr lang="en-US" dirty="0">
                <a:latin typeface="Courier New" panose="02070309020205020404" pitchFamily="49" charset="0"/>
                <a:cs typeface="Courier New" panose="02070309020205020404" pitchFamily="49" charset="0"/>
              </a:rPr>
              <a:t> = scale(</a:t>
            </a: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80</a:t>
            </a:fld>
            <a:endParaRPr lang="en"/>
          </a:p>
        </p:txBody>
      </p:sp>
    </p:spTree>
    <p:extLst>
      <p:ext uri="{BB962C8B-B14F-4D97-AF65-F5344CB8AC3E}">
        <p14:creationId xmlns:p14="http://schemas.microsoft.com/office/powerpoint/2010/main" val="9612855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en-US" dirty="0"/>
          </a:p>
        </p:txBody>
      </p:sp>
      <p:sp>
        <p:nvSpPr>
          <p:cNvPr id="3" name="Text Placeholder 2"/>
          <p:cNvSpPr>
            <a:spLocks noGrp="1"/>
          </p:cNvSpPr>
          <p:nvPr>
            <p:ph type="body" idx="1"/>
          </p:nvPr>
        </p:nvSpPr>
        <p:spPr/>
        <p:txBody>
          <a:bodyPr>
            <a:normAutofit lnSpcReduction="10000"/>
          </a:bodyPr>
          <a:lstStyle/>
          <a:p>
            <a:r>
              <a:rPr lang="en-US" dirty="0" smtClean="0"/>
              <a:t>The </a:t>
            </a:r>
            <a:r>
              <a:rPr lang="en-US" dirty="0"/>
              <a:t>values of every feature in a data point can vary between random values. </a:t>
            </a:r>
            <a:endParaRPr lang="en-US" dirty="0" smtClean="0"/>
          </a:p>
          <a:p>
            <a:r>
              <a:rPr lang="en-US" dirty="0" smtClean="0"/>
              <a:t>Scales </a:t>
            </a:r>
            <a:r>
              <a:rPr lang="en-US" dirty="0"/>
              <a:t>them </a:t>
            </a:r>
            <a:r>
              <a:rPr lang="en-US" dirty="0" smtClean="0"/>
              <a:t>to match </a:t>
            </a:r>
            <a:r>
              <a:rPr lang="en-US" dirty="0"/>
              <a:t>specified rules</a:t>
            </a:r>
            <a:r>
              <a:rPr lang="en-US" dirty="0" smtClean="0"/>
              <a:t>. </a:t>
            </a:r>
          </a:p>
          <a:p>
            <a:pPr marL="533400"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sklearn.preprocessing</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MinMaxScaler</a:t>
            </a:r>
            <a:endParaRPr lang="en-US" dirty="0" smtClean="0">
              <a:latin typeface="Courier New" panose="02070309020205020404" pitchFamily="49" charset="0"/>
              <a:cs typeface="Courier New" panose="02070309020205020404" pitchFamily="49" charset="0"/>
            </a:endParaRPr>
          </a:p>
          <a:p>
            <a:pPr marL="533400" lvl="1" indent="0">
              <a:buNone/>
            </a:pPr>
            <a:r>
              <a:rPr lang="en-US" dirty="0" err="1">
                <a:latin typeface="Courier New" panose="02070309020205020404" pitchFamily="49" charset="0"/>
                <a:cs typeface="Courier New" panose="02070309020205020404" pitchFamily="49" charset="0"/>
              </a:rPr>
              <a:t>data_scaler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MinMaxScaler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feature_range</a:t>
            </a:r>
            <a:r>
              <a:rPr lang="en-US" dirty="0">
                <a:latin typeface="Courier New" panose="02070309020205020404" pitchFamily="49" charset="0"/>
                <a:cs typeface="Courier New" panose="02070309020205020404" pitchFamily="49" charset="0"/>
              </a:rPr>
              <a:t> = (0, 1))</a:t>
            </a:r>
          </a:p>
          <a:p>
            <a:pPr marL="533400" lvl="1" indent="0">
              <a:buNone/>
            </a:pPr>
            <a:r>
              <a:rPr lang="en-US" dirty="0" err="1">
                <a:latin typeface="Courier New" panose="02070309020205020404" pitchFamily="49" charset="0"/>
                <a:cs typeface="Courier New" panose="02070309020205020404" pitchFamily="49" charset="0"/>
              </a:rPr>
              <a:t>data_scaled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data_scaler.fit_transform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81</a:t>
            </a:fld>
            <a:endParaRPr lang="en"/>
          </a:p>
        </p:txBody>
      </p:sp>
    </p:spTree>
    <p:extLst>
      <p:ext uri="{BB962C8B-B14F-4D97-AF65-F5344CB8AC3E}">
        <p14:creationId xmlns:p14="http://schemas.microsoft.com/office/powerpoint/2010/main" val="5160571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Text Placeholder 2"/>
          <p:cNvSpPr>
            <a:spLocks noGrp="1"/>
          </p:cNvSpPr>
          <p:nvPr>
            <p:ph type="body" idx="1"/>
          </p:nvPr>
        </p:nvSpPr>
        <p:spPr/>
        <p:txBody>
          <a:bodyPr>
            <a:normAutofit lnSpcReduction="10000"/>
          </a:bodyPr>
          <a:lstStyle/>
          <a:p>
            <a:r>
              <a:rPr lang="en-US" dirty="0" smtClean="0"/>
              <a:t>Involves adjusting the values in the feature vector so as to measure them on a common scale. </a:t>
            </a:r>
          </a:p>
          <a:p>
            <a:r>
              <a:rPr lang="en-US" dirty="0" smtClean="0"/>
              <a:t>Adjusts so that they sum up to 1.</a:t>
            </a:r>
          </a:p>
          <a:p>
            <a:pPr marL="533400"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sklearn.preprocessing</a:t>
            </a:r>
            <a:r>
              <a:rPr lang="en-US" dirty="0">
                <a:latin typeface="Courier New" panose="02070309020205020404" pitchFamily="49" charset="0"/>
                <a:cs typeface="Courier New" panose="02070309020205020404" pitchFamily="49" charset="0"/>
              </a:rPr>
              <a:t> import </a:t>
            </a:r>
            <a:r>
              <a:rPr lang="en-US" dirty="0" smtClean="0">
                <a:latin typeface="Courier New" panose="02070309020205020404" pitchFamily="49" charset="0"/>
                <a:cs typeface="Courier New" panose="02070309020205020404" pitchFamily="49" charset="0"/>
              </a:rPr>
              <a:t>normalize</a:t>
            </a:r>
          </a:p>
          <a:p>
            <a:pPr marL="533400" lvl="1" indent="0">
              <a:buNone/>
            </a:pPr>
            <a:r>
              <a:rPr lang="en-US" dirty="0" err="1">
                <a:latin typeface="Courier New" panose="02070309020205020404" pitchFamily="49" charset="0"/>
                <a:cs typeface="Courier New" panose="02070309020205020404" pitchFamily="49" charset="0"/>
              </a:rPr>
              <a:t>data_normalized</a:t>
            </a:r>
            <a:r>
              <a:rPr lang="en-US" dirty="0">
                <a:latin typeface="Courier New" panose="02070309020205020404" pitchFamily="49" charset="0"/>
                <a:cs typeface="Courier New" panose="02070309020205020404" pitchFamily="49" charset="0"/>
              </a:rPr>
              <a:t> = normalize(</a:t>
            </a: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 norm  = 'l1</a:t>
            </a:r>
            <a:r>
              <a:rPr lang="en-US" dirty="0" smtClean="0">
                <a:latin typeface="Courier New" panose="02070309020205020404" pitchFamily="49" charset="0"/>
                <a:cs typeface="Courier New" panose="02070309020205020404" pitchFamily="49" charset="0"/>
              </a:rPr>
              <a:t>') #l1 uses absolute value, l2 uses square root</a:t>
            </a:r>
          </a:p>
          <a:p>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82</a:t>
            </a:fld>
            <a:endParaRPr lang="en"/>
          </a:p>
        </p:txBody>
      </p:sp>
    </p:spTree>
    <p:extLst>
      <p:ext uri="{BB962C8B-B14F-4D97-AF65-F5344CB8AC3E}">
        <p14:creationId xmlns:p14="http://schemas.microsoft.com/office/powerpoint/2010/main" val="1661077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Binarization</a:t>
            </a:r>
            <a:endParaRPr lang="en-US" dirty="0"/>
          </a:p>
        </p:txBody>
      </p:sp>
      <p:sp>
        <p:nvSpPr>
          <p:cNvPr id="3" name="Text Placeholder 2"/>
          <p:cNvSpPr>
            <a:spLocks noGrp="1"/>
          </p:cNvSpPr>
          <p:nvPr>
            <p:ph type="body" idx="1"/>
          </p:nvPr>
        </p:nvSpPr>
        <p:spPr/>
        <p:txBody>
          <a:bodyPr/>
          <a:lstStyle/>
          <a:p>
            <a:r>
              <a:rPr lang="en-US" dirty="0" smtClean="0"/>
              <a:t>Used </a:t>
            </a:r>
            <a:r>
              <a:rPr lang="en-US" dirty="0"/>
              <a:t>to convert a numerical feature vector into a Boolean vector. </a:t>
            </a:r>
            <a:endParaRPr lang="en-US" dirty="0" smtClean="0"/>
          </a:p>
          <a:p>
            <a:pPr marL="533400"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sklearn.preprocessing</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Binarizer</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a:p>
            <a:pPr marL="533400" lvl="1" indent="0">
              <a:buNone/>
            </a:pPr>
            <a:r>
              <a:rPr lang="en-US" dirty="0" err="1" smtClean="0">
                <a:latin typeface="Courier New" panose="02070309020205020404" pitchFamily="49" charset="0"/>
                <a:cs typeface="Courier New" panose="02070309020205020404" pitchFamily="49" charset="0"/>
              </a:rPr>
              <a:t>data_binarized</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Binarizer</a:t>
            </a:r>
            <a:r>
              <a:rPr lang="en-US" dirty="0">
                <a:latin typeface="Courier New" panose="02070309020205020404" pitchFamily="49" charset="0"/>
                <a:cs typeface="Courier New" panose="02070309020205020404" pitchFamily="49" charset="0"/>
              </a:rPr>
              <a:t>(threshold=1.4).transform(</a:t>
            </a: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83</a:t>
            </a:fld>
            <a:endParaRPr lang="en"/>
          </a:p>
        </p:txBody>
      </p:sp>
    </p:spTree>
    <p:extLst>
      <p:ext uri="{BB962C8B-B14F-4D97-AF65-F5344CB8AC3E}">
        <p14:creationId xmlns:p14="http://schemas.microsoft.com/office/powerpoint/2010/main" val="166602581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Standardization</a:t>
            </a:r>
            <a:endParaRPr lang="en-US" dirty="0"/>
          </a:p>
        </p:txBody>
      </p:sp>
      <p:sp>
        <p:nvSpPr>
          <p:cNvPr id="3" name="Text Placeholder 2"/>
          <p:cNvSpPr>
            <a:spLocks noGrp="1"/>
          </p:cNvSpPr>
          <p:nvPr>
            <p:ph type="body" idx="1"/>
          </p:nvPr>
        </p:nvSpPr>
        <p:spPr/>
        <p:txBody>
          <a:bodyPr>
            <a:normAutofit lnSpcReduction="10000"/>
          </a:bodyPr>
          <a:lstStyle/>
          <a:p>
            <a:r>
              <a:rPr lang="en-US" dirty="0" smtClean="0"/>
              <a:t>Transforms </a:t>
            </a:r>
            <a:r>
              <a:rPr lang="en-US" dirty="0"/>
              <a:t>attributes with a Gaussian distribution and differing means and standard deviations to a standard Gaussian distribution with a mean of 0 and a standard deviation of 1</a:t>
            </a:r>
            <a:r>
              <a:rPr lang="en-US" dirty="0" smtClean="0"/>
              <a:t>.</a:t>
            </a:r>
          </a:p>
          <a:p>
            <a:pPr marL="533400" lvl="1"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sklearn.preprocessing</a:t>
            </a:r>
            <a:r>
              <a:rPr lang="en-US" dirty="0">
                <a:latin typeface="Courier New" panose="02070309020205020404" pitchFamily="49" charset="0"/>
                <a:cs typeface="Courier New" panose="02070309020205020404" pitchFamily="49" charset="0"/>
              </a:rPr>
              <a:t> import </a:t>
            </a:r>
            <a:r>
              <a:rPr lang="en-US" dirty="0" err="1" smtClean="0">
                <a:latin typeface="Courier New" panose="02070309020205020404" pitchFamily="49" charset="0"/>
                <a:cs typeface="Courier New" panose="02070309020205020404" pitchFamily="49" charset="0"/>
              </a:rPr>
              <a:t>StandardScaler</a:t>
            </a:r>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scalar = </a:t>
            </a:r>
            <a:r>
              <a:rPr lang="en-US" dirty="0" err="1">
                <a:latin typeface="Courier New" panose="02070309020205020404" pitchFamily="49" charset="0"/>
                <a:cs typeface="Courier New" panose="02070309020205020404" pitchFamily="49" charset="0"/>
              </a:rPr>
              <a:t>StandardScaler</a:t>
            </a:r>
            <a:r>
              <a:rPr lang="en-US" dirty="0">
                <a:latin typeface="Courier New" panose="02070309020205020404" pitchFamily="49" charset="0"/>
                <a:cs typeface="Courier New" panose="02070309020205020404" pitchFamily="49" charset="0"/>
              </a:rPr>
              <a:t>()</a:t>
            </a:r>
          </a:p>
          <a:p>
            <a:pPr marL="533400" lvl="1" indent="0">
              <a:buNone/>
            </a:pPr>
            <a:r>
              <a:rPr lang="en-US" dirty="0" err="1">
                <a:latin typeface="Courier New" panose="02070309020205020404" pitchFamily="49" charset="0"/>
                <a:cs typeface="Courier New" panose="02070309020205020404" pitchFamily="49" charset="0"/>
              </a:rPr>
              <a:t>input_standard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scaler.transform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input_data</a:t>
            </a:r>
            <a:r>
              <a:rPr lang="en-US" dirty="0">
                <a:latin typeface="Courier New" panose="02070309020205020404" pitchFamily="49" charset="0"/>
                <a:cs typeface="Courier New" panose="02070309020205020404" pitchFamily="49" charset="0"/>
              </a:rPr>
              <a:t>)</a:t>
            </a:r>
          </a:p>
          <a:p>
            <a:pPr marL="533400" lvl="1"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84</a:t>
            </a:fld>
            <a:endParaRPr lang="en"/>
          </a:p>
        </p:txBody>
      </p:sp>
    </p:spTree>
    <p:extLst>
      <p:ext uri="{BB962C8B-B14F-4D97-AF65-F5344CB8AC3E}">
        <p14:creationId xmlns:p14="http://schemas.microsoft.com/office/powerpoint/2010/main" val="42586615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Text Placeholder 2"/>
          <p:cNvSpPr>
            <a:spLocks noGrp="1"/>
          </p:cNvSpPr>
          <p:nvPr>
            <p:ph type="body" idx="1"/>
          </p:nvPr>
        </p:nvSpPr>
        <p:spPr/>
        <p:txBody>
          <a:bodyPr/>
          <a:lstStyle/>
          <a:p>
            <a:r>
              <a:rPr lang="en-US" dirty="0" smtClean="0"/>
              <a:t>Open pima </a:t>
            </a:r>
            <a:r>
              <a:rPr lang="en-US" dirty="0" err="1" smtClean="0"/>
              <a:t>indian</a:t>
            </a:r>
            <a:r>
              <a:rPr lang="en-US" dirty="0" smtClean="0"/>
              <a:t> data and rescale </a:t>
            </a:r>
            <a:r>
              <a:rPr lang="en-US" dirty="0"/>
              <a:t>data (between 0 and 1</a:t>
            </a:r>
            <a:r>
              <a:rPr lang="en-US" dirty="0" smtClean="0"/>
              <a:t>)</a:t>
            </a:r>
          </a:p>
          <a:p>
            <a:r>
              <a:rPr lang="en-US" dirty="0" err="1" smtClean="0"/>
              <a:t>Binarize</a:t>
            </a:r>
            <a:r>
              <a:rPr lang="en-US" dirty="0" smtClean="0"/>
              <a:t> data</a:t>
            </a:r>
          </a:p>
          <a:p>
            <a:r>
              <a:rPr lang="en-US" dirty="0"/>
              <a:t>Standardize data (0 mean, 1 </a:t>
            </a:r>
            <a:r>
              <a:rPr lang="en-US" dirty="0" err="1"/>
              <a:t>stdev</a:t>
            </a:r>
            <a:r>
              <a:rPr lang="en-US" dirty="0" smtClean="0"/>
              <a:t>)</a:t>
            </a:r>
            <a:endParaRPr lang="en-US" dirty="0"/>
          </a:p>
          <a:p>
            <a:endParaRPr lang="en-US" dirty="0" smtClean="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85</a:t>
            </a:fld>
            <a:endParaRPr lang="en"/>
          </a:p>
        </p:txBody>
      </p:sp>
    </p:spTree>
    <p:extLst>
      <p:ext uri="{BB962C8B-B14F-4D97-AF65-F5344CB8AC3E}">
        <p14:creationId xmlns:p14="http://schemas.microsoft.com/office/powerpoint/2010/main" val="6991636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22" y="-11331"/>
            <a:ext cx="9913138" cy="5154832"/>
          </a:xfrm>
          <a:prstGeom prst="rect">
            <a:avLst/>
          </a:prstGeom>
        </p:spPr>
      </p:pic>
      <p:sp>
        <p:nvSpPr>
          <p:cNvPr id="2" name="Text Placeholder 1"/>
          <p:cNvSpPr>
            <a:spLocks noGrp="1"/>
          </p:cNvSpPr>
          <p:nvPr>
            <p:ph type="body" idx="1"/>
          </p:nvPr>
        </p:nvSpPr>
        <p:spPr/>
        <p:txBody>
          <a:bodyPr/>
          <a:lstStyle/>
          <a:p>
            <a:pPr marL="76200" indent="0">
              <a:buNone/>
            </a:pPr>
            <a:r>
              <a:rPr lang="en-US" altLang="ko-KR" b="1" i="0" dirty="0" smtClean="0">
                <a:solidFill>
                  <a:schemeClr val="bg1"/>
                </a:solidFill>
                <a:effectLst>
                  <a:glow rad="101600">
                    <a:schemeClr val="accent1">
                      <a:satMod val="175000"/>
                      <a:alpha val="40000"/>
                    </a:schemeClr>
                  </a:glow>
                </a:effectLst>
              </a:rPr>
              <a:t>Neural Network</a:t>
            </a:r>
          </a:p>
          <a:p>
            <a:pPr marL="76200" indent="0">
              <a:buNone/>
            </a:pPr>
            <a:r>
              <a:rPr lang="ko-KR" altLang="en-US" b="1" i="0" dirty="0" smtClean="0">
                <a:solidFill>
                  <a:schemeClr val="bg1"/>
                </a:solidFill>
                <a:effectLst>
                  <a:glow rad="101600">
                    <a:schemeClr val="accent1">
                      <a:satMod val="175000"/>
                      <a:alpha val="40000"/>
                    </a:schemeClr>
                  </a:glow>
                </a:effectLst>
              </a:rPr>
              <a:t>기계학습과 인지과학에서 생물학의 신경망</a:t>
            </a:r>
            <a:r>
              <a:rPr lang="en-US" altLang="ko-KR" b="1" i="0" dirty="0" smtClean="0">
                <a:solidFill>
                  <a:schemeClr val="bg1"/>
                </a:solidFill>
                <a:effectLst>
                  <a:glow rad="101600">
                    <a:schemeClr val="accent1">
                      <a:satMod val="175000"/>
                      <a:alpha val="40000"/>
                    </a:schemeClr>
                  </a:glow>
                </a:effectLst>
              </a:rPr>
              <a:t>(</a:t>
            </a:r>
            <a:r>
              <a:rPr lang="ko-KR" altLang="en-US" b="1" i="0" dirty="0" smtClean="0">
                <a:solidFill>
                  <a:schemeClr val="bg1"/>
                </a:solidFill>
                <a:effectLst>
                  <a:glow rad="101600">
                    <a:schemeClr val="accent1">
                      <a:satMod val="175000"/>
                      <a:alpha val="40000"/>
                    </a:schemeClr>
                  </a:glow>
                </a:effectLst>
              </a:rPr>
              <a:t>동물의 중추신경계중 특히 뇌</a:t>
            </a:r>
            <a:r>
              <a:rPr lang="en-US" altLang="ko-KR" b="1" i="0" dirty="0" smtClean="0">
                <a:solidFill>
                  <a:schemeClr val="bg1"/>
                </a:solidFill>
                <a:effectLst>
                  <a:glow rad="101600">
                    <a:schemeClr val="accent1">
                      <a:satMod val="175000"/>
                      <a:alpha val="40000"/>
                    </a:schemeClr>
                  </a:glow>
                </a:effectLst>
              </a:rPr>
              <a:t>)</a:t>
            </a:r>
            <a:r>
              <a:rPr lang="ko-KR" altLang="en-US" b="1" i="0" dirty="0" smtClean="0">
                <a:solidFill>
                  <a:schemeClr val="bg1"/>
                </a:solidFill>
                <a:effectLst>
                  <a:glow rad="101600">
                    <a:schemeClr val="accent1">
                      <a:satMod val="175000"/>
                      <a:alpha val="40000"/>
                    </a:schemeClr>
                  </a:glow>
                </a:effectLst>
              </a:rPr>
              <a:t>에서 영감을 얻은 통계학적 학습 알고리즘</a:t>
            </a:r>
            <a:endParaRPr lang="en-US" b="1" dirty="0">
              <a:solidFill>
                <a:schemeClr val="bg1"/>
              </a:solidFill>
              <a:effectLst>
                <a:glow rad="101600">
                  <a:schemeClr val="accent1">
                    <a:satMod val="175000"/>
                    <a:alpha val="40000"/>
                  </a:schemeClr>
                </a:glow>
              </a:effectLst>
            </a:endParaRPr>
          </a:p>
        </p:txBody>
      </p:sp>
      <p:sp>
        <p:nvSpPr>
          <p:cNvPr id="3" name="Slide Number Placeholder 2"/>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86</a:t>
            </a:fld>
            <a:endParaRPr lang="en"/>
          </a:p>
        </p:txBody>
      </p:sp>
    </p:spTree>
    <p:extLst>
      <p:ext uri="{BB962C8B-B14F-4D97-AF65-F5344CB8AC3E}">
        <p14:creationId xmlns:p14="http://schemas.microsoft.com/office/powerpoint/2010/main" val="548601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0669" y="2664796"/>
            <a:ext cx="4712557" cy="2311596"/>
          </a:xfrm>
          <a:prstGeom prst="rect">
            <a:avLst/>
          </a:prstGeom>
        </p:spPr>
      </p:pic>
      <p:sp>
        <p:nvSpPr>
          <p:cNvPr id="2" name="Title 1"/>
          <p:cNvSpPr>
            <a:spLocks noGrp="1"/>
          </p:cNvSpPr>
          <p:nvPr>
            <p:ph type="title"/>
          </p:nvPr>
        </p:nvSpPr>
        <p:spPr/>
        <p:txBody>
          <a:bodyPr/>
          <a:lstStyle/>
          <a:p>
            <a:r>
              <a:rPr lang="en-US" smtClean="0"/>
              <a:t>Components of Neural Networks</a:t>
            </a:r>
            <a:endParaRPr lang="en-US" dirty="0"/>
          </a:p>
        </p:txBody>
      </p:sp>
      <p:sp>
        <p:nvSpPr>
          <p:cNvPr id="3" name="Text Placeholder 2"/>
          <p:cNvSpPr>
            <a:spLocks noGrp="1"/>
          </p:cNvSpPr>
          <p:nvPr>
            <p:ph type="body" idx="1"/>
          </p:nvPr>
        </p:nvSpPr>
        <p:spPr/>
        <p:txBody>
          <a:bodyPr/>
          <a:lstStyle/>
          <a:p>
            <a:r>
              <a:rPr lang="en-US" dirty="0" smtClean="0"/>
              <a:t>An input layer, x</a:t>
            </a:r>
          </a:p>
          <a:p>
            <a:r>
              <a:rPr lang="en-US" dirty="0" smtClean="0"/>
              <a:t>An arbitrary amount of hidden layers</a:t>
            </a:r>
          </a:p>
          <a:p>
            <a:r>
              <a:rPr lang="en-US" dirty="0" smtClean="0"/>
              <a:t>An output layer, ŷ</a:t>
            </a:r>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87</a:t>
            </a:fld>
            <a:endParaRPr lang="en"/>
          </a:p>
        </p:txBody>
      </p:sp>
      <p:sp>
        <p:nvSpPr>
          <p:cNvPr id="10" name="Rectangle 9"/>
          <p:cNvSpPr/>
          <p:nvPr/>
        </p:nvSpPr>
        <p:spPr>
          <a:xfrm>
            <a:off x="588796" y="3379620"/>
            <a:ext cx="2821669" cy="1384995"/>
          </a:xfrm>
          <a:prstGeom prst="rect">
            <a:avLst/>
          </a:prstGeom>
          <a:solidFill>
            <a:schemeClr val="accent3">
              <a:lumMod val="20000"/>
              <a:lumOff val="80000"/>
            </a:schemeClr>
          </a:solidFill>
        </p:spPr>
        <p:txBody>
          <a:bodyPr wrap="square">
            <a:spAutoFit/>
          </a:bodyPr>
          <a:lstStyle/>
          <a:p>
            <a:pPr algn="just"/>
            <a:r>
              <a:rPr lang="en-US" dirty="0">
                <a:latin typeface="Century Gothic" panose="020B0502020202020204" pitchFamily="34" charset="0"/>
              </a:rPr>
              <a:t>Each column is a layer. The first layer of your data is the input layer</a:t>
            </a:r>
            <a:r>
              <a:rPr lang="en-US" dirty="0" smtClean="0">
                <a:latin typeface="Century Gothic" panose="020B0502020202020204" pitchFamily="34" charset="0"/>
              </a:rPr>
              <a:t>. Then</a:t>
            </a:r>
            <a:r>
              <a:rPr lang="en-US" dirty="0">
                <a:latin typeface="Century Gothic" panose="020B0502020202020204" pitchFamily="34" charset="0"/>
              </a:rPr>
              <a:t>, all the layers between the input layer and the output layer are the hidden layers</a:t>
            </a:r>
          </a:p>
        </p:txBody>
      </p:sp>
    </p:spTree>
    <p:extLst>
      <p:ext uri="{BB962C8B-B14F-4D97-AF65-F5344CB8AC3E}">
        <p14:creationId xmlns:p14="http://schemas.microsoft.com/office/powerpoint/2010/main" val="2497944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Neural Network Model</a:t>
            </a:r>
            <a:endParaRPr lang="en-US" dirty="0"/>
          </a:p>
        </p:txBody>
      </p:sp>
      <p:sp>
        <p:nvSpPr>
          <p:cNvPr id="3" name="Text Placeholder 2"/>
          <p:cNvSpPr>
            <a:spLocks noGrp="1"/>
          </p:cNvSpPr>
          <p:nvPr>
            <p:ph type="body" idx="1"/>
          </p:nvPr>
        </p:nvSpPr>
        <p:spPr/>
        <p:txBody>
          <a:bodyPr>
            <a:normAutofit/>
          </a:bodyPr>
          <a:lstStyle/>
          <a:p>
            <a:pPr marL="76200" indent="0">
              <a:buNone/>
            </a:pPr>
            <a:r>
              <a:rPr lang="en-US" dirty="0">
                <a:latin typeface="Courier New" panose="02070309020205020404" pitchFamily="49" charset="0"/>
                <a:cs typeface="Courier New" panose="02070309020205020404" pitchFamily="49" charset="0"/>
              </a:rPr>
              <a:t>from </a:t>
            </a:r>
            <a:r>
              <a:rPr lang="en-US" dirty="0" err="1">
                <a:latin typeface="Courier New" panose="02070309020205020404" pitchFamily="49" charset="0"/>
                <a:cs typeface="Courier New" panose="02070309020205020404" pitchFamily="49" charset="0"/>
              </a:rPr>
              <a:t>sklearn.neural_network</a:t>
            </a:r>
            <a:r>
              <a:rPr lang="en-US" dirty="0">
                <a:latin typeface="Courier New" panose="02070309020205020404" pitchFamily="49" charset="0"/>
                <a:cs typeface="Courier New" panose="02070309020205020404" pitchFamily="49" charset="0"/>
              </a:rPr>
              <a:t> import </a:t>
            </a:r>
            <a:r>
              <a:rPr lang="en-US" dirty="0" err="1">
                <a:latin typeface="Courier New" panose="02070309020205020404" pitchFamily="49" charset="0"/>
                <a:cs typeface="Courier New" panose="02070309020205020404" pitchFamily="49" charset="0"/>
              </a:rPr>
              <a:t>MLPClassifier</a:t>
            </a:r>
            <a:endParaRPr lang="en-US" dirty="0">
              <a:latin typeface="Courier New" panose="02070309020205020404" pitchFamily="49" charset="0"/>
              <a:cs typeface="Courier New" panose="02070309020205020404" pitchFamily="49" charset="0"/>
            </a:endParaRPr>
          </a:p>
          <a:p>
            <a:pPr marL="76200" indent="0">
              <a:buNone/>
            </a:pPr>
            <a:r>
              <a:rPr lang="en-US" dirty="0" err="1">
                <a:latin typeface="Courier New" panose="02070309020205020404" pitchFamily="49" charset="0"/>
                <a:cs typeface="Courier New" panose="02070309020205020404" pitchFamily="49" charset="0"/>
              </a:rPr>
              <a:t>mlp</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MLPClassifier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hidden_layer_sizes</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10,10,10),</a:t>
            </a:r>
            <a:r>
              <a:rPr lang="en-US" dirty="0" err="1">
                <a:latin typeface="Courier New" panose="02070309020205020404" pitchFamily="49" charset="0"/>
                <a:cs typeface="Courier New" panose="02070309020205020404" pitchFamily="49" charset="0"/>
              </a:rPr>
              <a:t>max_iter</a:t>
            </a:r>
            <a:r>
              <a:rPr lang="en-US" dirty="0">
                <a:latin typeface="Courier New" panose="02070309020205020404" pitchFamily="49" charset="0"/>
                <a:cs typeface="Courier New" panose="02070309020205020404" pitchFamily="49" charset="0"/>
              </a:rPr>
              <a:t>=500)</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mlp.fit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x_train,y_train</a:t>
            </a:r>
            <a:r>
              <a:rPr lang="en-US" dirty="0" smtClean="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88</a:t>
            </a:fld>
            <a:endParaRPr lang="en"/>
          </a:p>
        </p:txBody>
      </p:sp>
    </p:spTree>
    <p:extLst>
      <p:ext uri="{BB962C8B-B14F-4D97-AF65-F5344CB8AC3E}">
        <p14:creationId xmlns:p14="http://schemas.microsoft.com/office/powerpoint/2010/main" val="20126786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Prediction </a:t>
            </a:r>
            <a:endParaRPr lang="en-US" dirty="0"/>
          </a:p>
        </p:txBody>
      </p:sp>
      <p:sp>
        <p:nvSpPr>
          <p:cNvPr id="5" name="Text Placeholder 4"/>
          <p:cNvSpPr>
            <a:spLocks noGrp="1"/>
          </p:cNvSpPr>
          <p:nvPr>
            <p:ph type="body" idx="1"/>
          </p:nvPr>
        </p:nvSpPr>
        <p:spPr/>
        <p:txBody>
          <a:bodyPr>
            <a:normAutofit fontScale="85000" lnSpcReduction="10000"/>
          </a:bodyPr>
          <a:lstStyle/>
          <a:p>
            <a:pPr marL="76200" indent="0">
              <a:buNone/>
            </a:pPr>
            <a:r>
              <a:rPr lang="en-US" dirty="0" err="1" smtClean="0">
                <a:latin typeface="Courier New" panose="02070309020205020404" pitchFamily="49" charset="0"/>
                <a:cs typeface="Courier New" panose="02070309020205020404" pitchFamily="49" charset="0"/>
              </a:rPr>
              <a:t>pred</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mlp.predict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smtClean="0">
                <a:latin typeface="Courier New" panose="02070309020205020404" pitchFamily="49" charset="0"/>
                <a:cs typeface="Courier New" panose="02070309020205020404" pitchFamily="49" charset="0"/>
              </a:rPr>
              <a:t>)r2_score(</a:t>
            </a:r>
            <a:r>
              <a:rPr lang="en-US" dirty="0" err="1" smtClean="0">
                <a:latin typeface="Courier New" panose="02070309020205020404" pitchFamily="49" charset="0"/>
                <a:cs typeface="Courier New" panose="02070309020205020404" pitchFamily="49" charset="0"/>
              </a:rPr>
              <a:t>y_test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mlp.predict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smtClean="0">
                <a:latin typeface="Courier New" panose="02070309020205020404" pitchFamily="49" charset="0"/>
                <a:cs typeface="Courier New" panose="02070309020205020404" pitchFamily="49" charset="0"/>
              </a:rPr>
              <a:t>))</a:t>
            </a:r>
          </a:p>
          <a:p>
            <a:pPr marL="76200" indent="0">
              <a:buNone/>
            </a:pPr>
            <a:r>
              <a:rPr lang="en-US" dirty="0" err="1" smtClean="0">
                <a:latin typeface="Courier New" panose="02070309020205020404" pitchFamily="49" charset="0"/>
                <a:cs typeface="Courier New" panose="02070309020205020404" pitchFamily="49" charset="0"/>
              </a:rPr>
              <a:t>pred</a:t>
            </a:r>
            <a:endParaRPr lang="en-US" dirty="0" smtClean="0">
              <a:latin typeface="Courier New" panose="02070309020205020404" pitchFamily="49" charset="0"/>
              <a:cs typeface="Courier New" panose="02070309020205020404" pitchFamily="49" charset="0"/>
            </a:endParaRPr>
          </a:p>
          <a:p>
            <a:pPr marL="76200" indent="0">
              <a:buNone/>
            </a:pPr>
            <a:endParaRPr lang="en-US" dirty="0" smtClean="0">
              <a:latin typeface="Courier New" panose="02070309020205020404" pitchFamily="49" charset="0"/>
              <a:cs typeface="Courier New" panose="02070309020205020404" pitchFamily="49" charset="0"/>
            </a:endParaRPr>
          </a:p>
          <a:p>
            <a:pPr marL="76200" indent="0">
              <a:buNone/>
            </a:pPr>
            <a:r>
              <a:rPr lang="en-US" dirty="0" smtClean="0">
                <a:latin typeface="Courier New" panose="02070309020205020404" pitchFamily="49" charset="0"/>
                <a:cs typeface="Courier New" panose="02070309020205020404" pitchFamily="49" charset="0"/>
              </a:rPr>
              <a:t>Import </a:t>
            </a:r>
            <a:r>
              <a:rPr lang="en-US" dirty="0" err="1" smtClean="0">
                <a:latin typeface="Courier New" panose="02070309020205020404" pitchFamily="49" charset="0"/>
                <a:cs typeface="Courier New" panose="02070309020205020404" pitchFamily="49" charset="0"/>
              </a:rPr>
              <a:t>mglearn</a:t>
            </a:r>
            <a:endParaRPr lang="en-US" dirty="0">
              <a:latin typeface="Courier New" panose="02070309020205020404" pitchFamily="49" charset="0"/>
              <a:cs typeface="Courier New" panose="02070309020205020404" pitchFamily="49" charset="0"/>
            </a:endParaRPr>
          </a:p>
          <a:p>
            <a:pPr marL="76200" indent="0">
              <a:buNone/>
            </a:pPr>
            <a:r>
              <a:rPr lang="en-US" dirty="0">
                <a:latin typeface="Courier New" panose="02070309020205020404" pitchFamily="49" charset="0"/>
                <a:cs typeface="Courier New" panose="02070309020205020404" pitchFamily="49" charset="0"/>
              </a:rPr>
              <a:t>mglearn.plots.plot_2d_separator(</a:t>
            </a:r>
            <a:r>
              <a:rPr lang="en-US" dirty="0" err="1">
                <a:latin typeface="Courier New" panose="02070309020205020404" pitchFamily="49" charset="0"/>
                <a:cs typeface="Courier New" panose="02070309020205020404" pitchFamily="49" charset="0"/>
              </a:rPr>
              <a:t>mlp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 fill=True, alpha=.3)</a:t>
            </a:r>
          </a:p>
          <a:p>
            <a:pPr marL="76200" indent="0">
              <a:buNone/>
            </a:pPr>
            <a:r>
              <a:rPr lang="en-US" dirty="0" err="1">
                <a:latin typeface="Courier New" panose="02070309020205020404" pitchFamily="49" charset="0"/>
                <a:cs typeface="Courier New" panose="02070309020205020404" pitchFamily="49" charset="0"/>
              </a:rPr>
              <a:t>mglearn.discrete_scatter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x_train</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76200" indent="0">
              <a:buNone/>
            </a:pP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idx="12"/>
          </p:nvPr>
        </p:nvSpPr>
        <p:spPr/>
        <p:txBody>
          <a:bodyPr/>
          <a:lstStyle/>
          <a:p>
            <a:pPr lvl="0"/>
            <a:fld id="{00000000-1234-1234-1234-123412341234}" type="slidenum">
              <a:rPr lang="en" smtClean="0"/>
              <a:pPr lvl="0"/>
              <a:t>89</a:t>
            </a:fld>
            <a:endParaRPr lang="en"/>
          </a:p>
        </p:txBody>
      </p:sp>
    </p:spTree>
    <p:extLst>
      <p:ext uri="{BB962C8B-B14F-4D97-AF65-F5344CB8AC3E}">
        <p14:creationId xmlns:p14="http://schemas.microsoft.com/office/powerpoint/2010/main" val="37740849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Exercise #16</a:t>
            </a:r>
            <a:endParaRPr lang="en-US" dirty="0"/>
          </a:p>
        </p:txBody>
      </p:sp>
      <p:sp>
        <p:nvSpPr>
          <p:cNvPr id="5" name="Text Placeholder 4"/>
          <p:cNvSpPr>
            <a:spLocks noGrp="1"/>
          </p:cNvSpPr>
          <p:nvPr>
            <p:ph type="body" idx="1"/>
          </p:nvPr>
        </p:nvSpPr>
        <p:spPr/>
        <p:txBody>
          <a:bodyPr/>
          <a:lstStyle/>
          <a:p>
            <a:r>
              <a:rPr lang="en-US" dirty="0" smtClean="0"/>
              <a:t>Load the iris dataset and create a data frame named </a:t>
            </a:r>
            <a:r>
              <a:rPr lang="en-US" dirty="0" err="1" smtClean="0"/>
              <a:t>df</a:t>
            </a:r>
            <a:r>
              <a:rPr lang="en-US" dirty="0" smtClean="0"/>
              <a:t> (including target and feature  names)</a:t>
            </a:r>
          </a:p>
          <a:p>
            <a:r>
              <a:rPr lang="en-US" dirty="0" smtClean="0"/>
              <a:t>Summarize the data frame </a:t>
            </a:r>
          </a:p>
          <a:p>
            <a:pPr lvl="1"/>
            <a:r>
              <a:rPr lang="en-US" dirty="0" smtClean="0"/>
              <a:t>Shape, head(20), describe(), </a:t>
            </a:r>
            <a:r>
              <a:rPr lang="en-US" dirty="0" err="1" smtClean="0"/>
              <a:t>groupby</a:t>
            </a:r>
            <a:r>
              <a:rPr lang="en-US" dirty="0" smtClean="0"/>
              <a:t>(‘class’).size()</a:t>
            </a:r>
          </a:p>
          <a:p>
            <a:r>
              <a:rPr lang="en-US" dirty="0" smtClean="0"/>
              <a:t>Data visualization</a:t>
            </a:r>
          </a:p>
          <a:p>
            <a:pPr lvl="1"/>
            <a:r>
              <a:rPr lang="en-US" dirty="0" smtClean="0"/>
              <a:t>Univariate plot – boxplot, histogram</a:t>
            </a:r>
          </a:p>
          <a:p>
            <a:pPr lvl="1"/>
            <a:r>
              <a:rPr lang="en-US" dirty="0" smtClean="0"/>
              <a:t>Multivariate plot – </a:t>
            </a:r>
            <a:r>
              <a:rPr lang="en-US" dirty="0" err="1" smtClean="0"/>
              <a:t>scatter_matrix</a:t>
            </a:r>
            <a:endParaRPr lang="en-US" dirty="0" smtClean="0"/>
          </a:p>
        </p:txBody>
      </p:sp>
      <p:sp>
        <p:nvSpPr>
          <p:cNvPr id="3" name="Slide Number Placeholder 2"/>
          <p:cNvSpPr>
            <a:spLocks noGrp="1"/>
          </p:cNvSpPr>
          <p:nvPr>
            <p:ph type="sldNum" idx="12"/>
          </p:nvPr>
        </p:nvSpPr>
        <p:spPr/>
        <p:txBody>
          <a:bodyPr/>
          <a:lstStyle/>
          <a:p>
            <a:pPr lvl="0"/>
            <a:fld id="{00000000-1234-1234-1234-123412341234}" type="slidenum">
              <a:rPr lang="en" smtClean="0"/>
              <a:pPr lvl="0"/>
              <a:t>9</a:t>
            </a:fld>
            <a:endParaRPr lang="en"/>
          </a:p>
        </p:txBody>
      </p:sp>
    </p:spTree>
    <p:extLst>
      <p:ext uri="{BB962C8B-B14F-4D97-AF65-F5344CB8AC3E}">
        <p14:creationId xmlns:p14="http://schemas.microsoft.com/office/powerpoint/2010/main" val="23039346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and Evaluation</a:t>
            </a:r>
            <a:endParaRPr lang="en-US" dirty="0"/>
          </a:p>
        </p:txBody>
      </p:sp>
      <p:sp>
        <p:nvSpPr>
          <p:cNvPr id="3" name="Text Placeholder 2"/>
          <p:cNvSpPr>
            <a:spLocks noGrp="1"/>
          </p:cNvSpPr>
          <p:nvPr>
            <p:ph type="body" idx="1"/>
          </p:nvPr>
        </p:nvSpPr>
        <p:spPr/>
        <p:txBody>
          <a:bodyPr>
            <a:normAutofit fontScale="77500" lnSpcReduction="20000"/>
          </a:bodyPr>
          <a:lstStyle/>
          <a:p>
            <a:pPr marL="0" indent="-12">
              <a:buNone/>
            </a:pPr>
            <a:r>
              <a:rPr lang="en-US" dirty="0" err="1">
                <a:latin typeface="Courier New" panose="02070309020205020404" pitchFamily="49" charset="0"/>
                <a:cs typeface="Courier New" panose="02070309020205020404" pitchFamily="49" charset="0"/>
              </a:rPr>
              <a:t>pred</a:t>
            </a:r>
            <a:r>
              <a:rPr lang="en-US" dirty="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mlp.predict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0" indent="-12">
              <a:buNone/>
            </a:pPr>
            <a:r>
              <a:rPr lang="en-US" dirty="0" err="1" smtClean="0">
                <a:latin typeface="Courier New" panose="02070309020205020404" pitchFamily="49" charset="0"/>
                <a:cs typeface="Courier New" panose="02070309020205020404" pitchFamily="49" charset="0"/>
              </a:rPr>
              <a:t>pred</a:t>
            </a:r>
            <a:endParaRPr lang="en-US" dirty="0" smtClean="0">
              <a:latin typeface="Courier New" panose="02070309020205020404" pitchFamily="49" charset="0"/>
              <a:cs typeface="Courier New" panose="02070309020205020404" pitchFamily="49" charset="0"/>
            </a:endParaRPr>
          </a:p>
          <a:p>
            <a:pPr marL="0" indent="-12">
              <a:buNone/>
            </a:pPr>
            <a:r>
              <a:rPr lang="en-US" dirty="0">
                <a:latin typeface="Courier New" panose="02070309020205020404" pitchFamily="49" charset="0"/>
                <a:cs typeface="Courier New" panose="02070309020205020404" pitchFamily="49" charset="0"/>
              </a:rPr>
              <a:t>r2_score(</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mlp.predict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0" indent="-12">
              <a:buNone/>
            </a:pPr>
            <a:r>
              <a:rPr lang="en-US" dirty="0" err="1">
                <a:latin typeface="Courier New" panose="02070309020205020404" pitchFamily="49" charset="0"/>
                <a:cs typeface="Courier New" panose="02070309020205020404" pitchFamily="49" charset="0"/>
              </a:rPr>
              <a:t>accuracy_score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mlp.predict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pPr marL="0" indent="-12">
              <a:buNone/>
            </a:pPr>
            <a:r>
              <a:rPr lang="en-US" dirty="0" err="1" smtClean="0">
                <a:latin typeface="Courier New" panose="02070309020205020404" pitchFamily="49" charset="0"/>
                <a:cs typeface="Courier New" panose="02070309020205020404" pitchFamily="49" charset="0"/>
              </a:rPr>
              <a:t>cross_val_score</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mlp,x_train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y_train</a:t>
            </a:r>
            <a:r>
              <a:rPr lang="en-US" dirty="0">
                <a:latin typeface="Courier New" panose="02070309020205020404" pitchFamily="49" charset="0"/>
                <a:cs typeface="Courier New" panose="02070309020205020404" pitchFamily="49" charset="0"/>
              </a:rPr>
              <a:t>, cv=10, scoring='accuracy</a:t>
            </a:r>
            <a:r>
              <a:rPr lang="en-US" dirty="0" smtClean="0">
                <a:latin typeface="Courier New" panose="02070309020205020404" pitchFamily="49" charset="0"/>
                <a:cs typeface="Courier New" panose="02070309020205020404" pitchFamily="49" charset="0"/>
              </a:rPr>
              <a:t>')</a:t>
            </a:r>
          </a:p>
          <a:p>
            <a:pPr marL="0" indent="-12">
              <a:buNone/>
            </a:pPr>
            <a:r>
              <a:rPr lang="en-US" dirty="0" err="1">
                <a:latin typeface="Courier New" panose="02070309020205020404" pitchFamily="49" charset="0"/>
                <a:cs typeface="Courier New" panose="02070309020205020404" pitchFamily="49" charset="0"/>
              </a:rPr>
              <a:t>confusion_matrix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mlp.predict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a:p>
            <a:pPr marL="0" indent="-12">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classification_report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y_test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mlp.predict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x_test</a:t>
            </a:r>
            <a:r>
              <a:rPr lang="en-US" dirty="0">
                <a:latin typeface="Courier New" panose="02070309020205020404" pitchFamily="49" charset="0"/>
                <a:cs typeface="Courier New" panose="02070309020205020404" pitchFamily="49" charset="0"/>
              </a:rPr>
              <a: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11453780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Text Placeholder 2"/>
          <p:cNvSpPr>
            <a:spLocks noGrp="1"/>
          </p:cNvSpPr>
          <p:nvPr>
            <p:ph type="body" idx="1"/>
          </p:nvPr>
        </p:nvSpPr>
        <p:spPr/>
        <p:txBody>
          <a:bodyPr/>
          <a:lstStyle/>
          <a:p>
            <a:r>
              <a:rPr lang="en-US" dirty="0" smtClean="0"/>
              <a:t>Use College Data Set which has several features of a college and a categorical column and build a predictive model to determine whether or not the School is Public or Private</a:t>
            </a:r>
          </a:p>
          <a:p>
            <a:pPr lvl="1"/>
            <a:r>
              <a:rPr lang="en-US" dirty="0" smtClean="0"/>
              <a:t>Normalize before building model</a:t>
            </a:r>
          </a:p>
          <a:p>
            <a:pPr lvl="1"/>
            <a:r>
              <a:rPr lang="en-US" dirty="0" smtClean="0"/>
              <a:t>Train and test split</a:t>
            </a:r>
          </a:p>
          <a:p>
            <a:pPr lvl="1"/>
            <a:endParaRPr lang="en-US" dirty="0"/>
          </a:p>
        </p:txBody>
      </p:sp>
      <p:sp>
        <p:nvSpPr>
          <p:cNvPr id="5" name="Slide Number Placeholder 4"/>
          <p:cNvSpPr>
            <a:spLocks noGrp="1"/>
          </p:cNvSpPr>
          <p:nvPr>
            <p:ph type="sldNum" idx="12"/>
          </p:nvPr>
        </p:nvSpPr>
        <p:spPr/>
        <p:txBody>
          <a:bodyPr/>
          <a:lstStyle/>
          <a:p>
            <a:pPr lvl="0"/>
            <a:fld id="{00000000-1234-1234-1234-123412341234}" type="slidenum">
              <a:rPr lang="en" smtClean="0"/>
              <a:pPr lvl="0"/>
              <a:t>91</a:t>
            </a:fld>
            <a:endParaRPr lang="en"/>
          </a:p>
        </p:txBody>
      </p:sp>
    </p:spTree>
    <p:extLst>
      <p:ext uri="{BB962C8B-B14F-4D97-AF65-F5344CB8AC3E}">
        <p14:creationId xmlns:p14="http://schemas.microsoft.com/office/powerpoint/2010/main" val="3846682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#16</a:t>
            </a:r>
            <a:endParaRPr lang="en-US" dirty="0"/>
          </a:p>
        </p:txBody>
      </p:sp>
      <p:sp>
        <p:nvSpPr>
          <p:cNvPr id="3" name="Text Placeholder 2"/>
          <p:cNvSpPr>
            <a:spLocks noGrp="1"/>
          </p:cNvSpPr>
          <p:nvPr>
            <p:ph type="body" idx="1"/>
          </p:nvPr>
        </p:nvSpPr>
        <p:spPr/>
        <p:txBody>
          <a:bodyPr/>
          <a:lstStyle/>
          <a:p>
            <a:r>
              <a:rPr lang="en-US" dirty="0" smtClean="0"/>
              <a:t>The Boston dataset is a collection of data about housing values in the suburbs of Boston. Use the Boston dataset and predict the median value of owner-occupied homes (</a:t>
            </a:r>
            <a:r>
              <a:rPr lang="en-US" dirty="0" err="1" smtClean="0"/>
              <a:t>medv</a:t>
            </a:r>
            <a:r>
              <a:rPr lang="en-US" dirty="0" smtClean="0"/>
              <a:t>) using all the other continuous variables available.</a:t>
            </a:r>
            <a:endParaRPr lang="en-US" dirty="0"/>
          </a:p>
        </p:txBody>
      </p:sp>
      <p:sp>
        <p:nvSpPr>
          <p:cNvPr id="4" name="Slide Number Placeholder 3"/>
          <p:cNvSpPr>
            <a:spLocks noGrp="1"/>
          </p:cNvSpPr>
          <p:nvPr>
            <p:ph type="sldNum" idx="12"/>
          </p:nvPr>
        </p:nvSpPr>
        <p:spPr/>
        <p:txBody>
          <a:bodyPr/>
          <a:lstStyle/>
          <a:p>
            <a:pPr lvl="0"/>
            <a:fld id="{00000000-1234-1234-1234-123412341234}" type="slidenum">
              <a:rPr lang="en" smtClean="0"/>
              <a:pPr lvl="0"/>
              <a:t>92</a:t>
            </a:fld>
            <a:endParaRPr lang="en"/>
          </a:p>
        </p:txBody>
      </p:sp>
    </p:spTree>
    <p:extLst>
      <p:ext uri="{BB962C8B-B14F-4D97-AF65-F5344CB8AC3E}">
        <p14:creationId xmlns:p14="http://schemas.microsoft.com/office/powerpoint/2010/main" val="912049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en-US" dirty="0" smtClean="0"/>
              <a:t>Exercise #16</a:t>
            </a:r>
            <a:endParaRPr lang="en-US" dirty="0"/>
          </a:p>
        </p:txBody>
      </p:sp>
      <p:sp>
        <p:nvSpPr>
          <p:cNvPr id="5" name="Rectangle 1"/>
          <p:cNvSpPr>
            <a:spLocks noGrp="1" noChangeArrowheads="1"/>
          </p:cNvSpPr>
          <p:nvPr>
            <p:ph type="body" idx="1"/>
          </p:nvPr>
        </p:nvSpPr>
        <p:spPr/>
        <p:txBody>
          <a:bodyPr/>
          <a:lstStyle/>
          <a:p>
            <a:pPr lvl="0"/>
            <a:r>
              <a:rPr lang="en-US" altLang="en-US" dirty="0" smtClean="0"/>
              <a:t>Build a prediction model for </a:t>
            </a:r>
            <a:r>
              <a:rPr lang="en-US" altLang="en-US" dirty="0" err="1" smtClean="0"/>
              <a:t>AirPassengers</a:t>
            </a:r>
            <a:r>
              <a:rPr lang="en-US" altLang="en-US" dirty="0" smtClean="0"/>
              <a:t> Monthly Airline Passenger Numbers 1949-1960</a:t>
            </a:r>
          </a:p>
          <a:p>
            <a:r>
              <a:rPr lang="en-US" altLang="en-US" dirty="0"/>
              <a:t>Build a prediction model </a:t>
            </a:r>
            <a:r>
              <a:rPr lang="en-US" altLang="en-US" dirty="0" smtClean="0"/>
              <a:t>for Breast </a:t>
            </a:r>
            <a:r>
              <a:rPr lang="en-US" altLang="en-US" dirty="0"/>
              <a:t>cancer </a:t>
            </a:r>
            <a:r>
              <a:rPr lang="en-US" altLang="en-US" dirty="0" smtClean="0"/>
              <a:t>(</a:t>
            </a:r>
            <a:r>
              <a:rPr lang="en-US" altLang="en-US" dirty="0" err="1" smtClean="0"/>
              <a:t>load_breast_cancer</a:t>
            </a:r>
            <a:r>
              <a:rPr lang="en-US" altLang="en-US" dirty="0" smtClean="0"/>
              <a:t>() in </a:t>
            </a:r>
            <a:r>
              <a:rPr lang="en-US" altLang="en-US" dirty="0" err="1" smtClean="0"/>
              <a:t>sklearn.datasets</a:t>
            </a:r>
            <a:r>
              <a:rPr lang="en-US" altLang="en-US" dirty="0" smtClean="0"/>
              <a:t>)</a:t>
            </a:r>
          </a:p>
        </p:txBody>
      </p:sp>
      <p:sp>
        <p:nvSpPr>
          <p:cNvPr id="4" name="Slide Number Placeholder 3"/>
          <p:cNvSpPr>
            <a:spLocks noGrp="1"/>
          </p:cNvSpPr>
          <p:nvPr>
            <p:ph type="sldNum" idx="12"/>
          </p:nvPr>
        </p:nvSpPr>
        <p:spPr/>
        <p:txBody>
          <a:bodyPr/>
          <a:lstStyle/>
          <a:p>
            <a:pPr lvl="0"/>
            <a:fld id="{00000000-1234-1234-1234-123412341234}" type="slidenum">
              <a:rPr lang="en" smtClean="0"/>
              <a:pPr lvl="0"/>
              <a:t>93</a:t>
            </a:fld>
            <a:endParaRPr lang="en"/>
          </a:p>
        </p:txBody>
      </p:sp>
    </p:spTree>
    <p:extLst>
      <p:ext uri="{BB962C8B-B14F-4D97-AF65-F5344CB8AC3E}">
        <p14:creationId xmlns:p14="http://schemas.microsoft.com/office/powerpoint/2010/main" val="7392423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16657</TotalTime>
  <Words>2865</Words>
  <Application>Microsoft Office PowerPoint</Application>
  <PresentationFormat>On-screen Show (16:9)</PresentationFormat>
  <Paragraphs>527</Paragraphs>
  <Slides>93</Slides>
  <Notes>15</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93</vt:i4>
      </vt:variant>
    </vt:vector>
  </HeadingPairs>
  <TitlesOfParts>
    <vt:vector size="109" baseType="lpstr">
      <vt:lpstr>dotum</vt:lpstr>
      <vt:lpstr>Cambria Math</vt:lpstr>
      <vt:lpstr>Times New Roman</vt:lpstr>
      <vt:lpstr>Lora</vt:lpstr>
      <vt:lpstr>Century Gothic</vt:lpstr>
      <vt:lpstr>Roboto Condensed</vt:lpstr>
      <vt:lpstr>Verdana</vt:lpstr>
      <vt:lpstr>Quattrocento Sans</vt:lpstr>
      <vt:lpstr>Calibri</vt:lpstr>
      <vt:lpstr>Courier New</vt:lpstr>
      <vt:lpstr>맑은 고딕</vt:lpstr>
      <vt:lpstr>Wingdings</vt:lpstr>
      <vt:lpstr>Myanmar Text</vt:lpstr>
      <vt:lpstr>Arial</vt:lpstr>
      <vt:lpstr>Viola template</vt:lpstr>
      <vt:lpstr>Bitmap Image</vt:lpstr>
      <vt:lpstr>머신러닝기반 데이터분석</vt:lpstr>
      <vt:lpstr>Machine Learning Process (기계학습절차)</vt:lpstr>
      <vt:lpstr>PowerPoint Presentation</vt:lpstr>
      <vt:lpstr>Supervised vs. Unsupervised Learning (지도학습과 비지도학습)</vt:lpstr>
      <vt:lpstr>PowerPoint Presentation</vt:lpstr>
      <vt:lpstr>Decision Trees (의사결정트리)</vt:lpstr>
      <vt:lpstr>Iris Dataset</vt:lpstr>
      <vt:lpstr>Iris Flowers Example</vt:lpstr>
      <vt:lpstr>Exercise #16</vt:lpstr>
      <vt:lpstr>Class Distribution</vt:lpstr>
      <vt:lpstr>Univariate Plots</vt:lpstr>
      <vt:lpstr>Class Distribution</vt:lpstr>
      <vt:lpstr>Scatter Matrix Plot</vt:lpstr>
      <vt:lpstr>Box and Whisker Plots</vt:lpstr>
      <vt:lpstr>Density Plot</vt:lpstr>
      <vt:lpstr>Exercise #16</vt:lpstr>
      <vt:lpstr>IV and DV Split</vt:lpstr>
      <vt:lpstr>Splitting Dataset</vt:lpstr>
      <vt:lpstr>Random Number Seed</vt:lpstr>
      <vt:lpstr>Linear Regression</vt:lpstr>
      <vt:lpstr>Model Evaluation</vt:lpstr>
      <vt:lpstr>R2 (결정계수)</vt:lpstr>
      <vt:lpstr>Cross Validation</vt:lpstr>
      <vt:lpstr>k-fold Cross Validation</vt:lpstr>
      <vt:lpstr>Leave One Out Cross Validation</vt:lpstr>
      <vt:lpstr>Holdout Method</vt:lpstr>
      <vt:lpstr>Cross Validation</vt:lpstr>
      <vt:lpstr>Sample Code for Decision Tree</vt:lpstr>
      <vt:lpstr>Model Evaluation for Decision Tree</vt:lpstr>
      <vt:lpstr>Accuracy (정확도)</vt:lpstr>
      <vt:lpstr>Decision Tree Visualization</vt:lpstr>
      <vt:lpstr>Basic Decision Tree</vt:lpstr>
      <vt:lpstr>Decision Tree with Options</vt:lpstr>
      <vt:lpstr>Save Image To File</vt:lpstr>
      <vt:lpstr>Criterion</vt:lpstr>
      <vt:lpstr>Gini Index</vt:lpstr>
      <vt:lpstr>Example</vt:lpstr>
      <vt:lpstr>Information Gain</vt:lpstr>
      <vt:lpstr>Entropy</vt:lpstr>
      <vt:lpstr>Examples</vt:lpstr>
      <vt:lpstr>Example</vt:lpstr>
      <vt:lpstr>Low vs High Entropy</vt:lpstr>
      <vt:lpstr>Decision Tree Example</vt:lpstr>
      <vt:lpstr>Random Forest</vt:lpstr>
      <vt:lpstr>Library for Random Forest</vt:lpstr>
      <vt:lpstr>Random Forest Model</vt:lpstr>
      <vt:lpstr>Model Evaluation</vt:lpstr>
      <vt:lpstr>Exercise #16</vt:lpstr>
      <vt:lpstr>Fields Description</vt:lpstr>
      <vt:lpstr>Exercise #16</vt:lpstr>
      <vt:lpstr>Classification Algorithms</vt:lpstr>
      <vt:lpstr>Classification and Regression Trees (CART)</vt:lpstr>
      <vt:lpstr>Random Forest</vt:lpstr>
      <vt:lpstr>Linear Discriminant Analysis (LDA)</vt:lpstr>
      <vt:lpstr>Code for LDA</vt:lpstr>
      <vt:lpstr>LDA Algorithms</vt:lpstr>
      <vt:lpstr>Dimension Reduction 차원축소</vt:lpstr>
      <vt:lpstr>Eigenvalues and Eigenvectors</vt:lpstr>
      <vt:lpstr>PowerPoint Presentation</vt:lpstr>
      <vt:lpstr>k-Nearest Neighbors (kNN)</vt:lpstr>
      <vt:lpstr>Code for kNN</vt:lpstr>
      <vt:lpstr>kNN Algorithm </vt:lpstr>
      <vt:lpstr>Support Vector Machines (SVM) with Linear Kernel</vt:lpstr>
      <vt:lpstr>Algorithms of SVM</vt:lpstr>
      <vt:lpstr>Predictions and Evaluation</vt:lpstr>
      <vt:lpstr>Confusion Matrix (Contingency Table)</vt:lpstr>
      <vt:lpstr>Confusion Matrix Example</vt:lpstr>
      <vt:lpstr>Error Rate</vt:lpstr>
      <vt:lpstr>Alternate Accuracy Measures</vt:lpstr>
      <vt:lpstr>Code For Confusion Matrix</vt:lpstr>
      <vt:lpstr>Classification Report</vt:lpstr>
      <vt:lpstr>Precision and Recall</vt:lpstr>
      <vt:lpstr>ROC Curve </vt:lpstr>
      <vt:lpstr>Model Evaluation Summary</vt:lpstr>
      <vt:lpstr>Algorithm Comparison</vt:lpstr>
      <vt:lpstr>Exercise #16</vt:lpstr>
      <vt:lpstr>Exercise #16</vt:lpstr>
      <vt:lpstr>Exercise #16</vt:lpstr>
      <vt:lpstr>PowerPoint Presentation</vt:lpstr>
      <vt:lpstr>Mean Removal</vt:lpstr>
      <vt:lpstr>Scaling</vt:lpstr>
      <vt:lpstr>Normalization</vt:lpstr>
      <vt:lpstr>Binarization</vt:lpstr>
      <vt:lpstr>Standardization</vt:lpstr>
      <vt:lpstr>Exercise #16</vt:lpstr>
      <vt:lpstr>PowerPoint Presentation</vt:lpstr>
      <vt:lpstr>Components of Neural Networks</vt:lpstr>
      <vt:lpstr>Neural Network Model</vt:lpstr>
      <vt:lpstr>Prediction </vt:lpstr>
      <vt:lpstr>Predictions and Evaluation</vt:lpstr>
      <vt:lpstr>Exercise #16</vt:lpstr>
      <vt:lpstr>Exercise #16</vt:lpstr>
      <vt:lpstr>Exercise #16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Kim</dc:creator>
  <cp:lastModifiedBy>Kim</cp:lastModifiedBy>
  <cp:revision>485</cp:revision>
  <dcterms:modified xsi:type="dcterms:W3CDTF">2020-02-21T02:39:31Z</dcterms:modified>
</cp:coreProperties>
</file>