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9" r:id="rId1"/>
  </p:sldMasterIdLst>
  <p:notesMasterIdLst>
    <p:notesMasterId r:id="rId57"/>
  </p:notesMasterIdLst>
  <p:sldIdLst>
    <p:sldId id="256" r:id="rId2"/>
    <p:sldId id="754" r:id="rId3"/>
    <p:sldId id="755" r:id="rId4"/>
    <p:sldId id="724" r:id="rId5"/>
    <p:sldId id="742" r:id="rId6"/>
    <p:sldId id="752" r:id="rId7"/>
    <p:sldId id="745" r:id="rId8"/>
    <p:sldId id="737" r:id="rId9"/>
    <p:sldId id="738" r:id="rId10"/>
    <p:sldId id="739" r:id="rId11"/>
    <p:sldId id="741" r:id="rId12"/>
    <p:sldId id="740" r:id="rId13"/>
    <p:sldId id="753" r:id="rId14"/>
    <p:sldId id="744" r:id="rId15"/>
    <p:sldId id="746" r:id="rId16"/>
    <p:sldId id="726" r:id="rId17"/>
    <p:sldId id="727" r:id="rId18"/>
    <p:sldId id="730" r:id="rId19"/>
    <p:sldId id="731" r:id="rId20"/>
    <p:sldId id="750" r:id="rId21"/>
    <p:sldId id="747" r:id="rId22"/>
    <p:sldId id="725" r:id="rId23"/>
    <p:sldId id="748" r:id="rId24"/>
    <p:sldId id="749" r:id="rId25"/>
    <p:sldId id="733" r:id="rId26"/>
    <p:sldId id="728" r:id="rId27"/>
    <p:sldId id="735" r:id="rId28"/>
    <p:sldId id="736" r:id="rId29"/>
    <p:sldId id="756" r:id="rId30"/>
    <p:sldId id="757" r:id="rId31"/>
    <p:sldId id="760" r:id="rId32"/>
    <p:sldId id="759" r:id="rId33"/>
    <p:sldId id="761" r:id="rId34"/>
    <p:sldId id="762" r:id="rId35"/>
    <p:sldId id="763" r:id="rId36"/>
    <p:sldId id="765" r:id="rId37"/>
    <p:sldId id="734" r:id="rId38"/>
    <p:sldId id="766" r:id="rId39"/>
    <p:sldId id="767" r:id="rId40"/>
    <p:sldId id="768" r:id="rId41"/>
    <p:sldId id="770" r:id="rId42"/>
    <p:sldId id="771" r:id="rId43"/>
    <p:sldId id="780" r:id="rId44"/>
    <p:sldId id="772" r:id="rId45"/>
    <p:sldId id="773" r:id="rId46"/>
    <p:sldId id="779" r:id="rId47"/>
    <p:sldId id="778" r:id="rId48"/>
    <p:sldId id="781" r:id="rId49"/>
    <p:sldId id="774" r:id="rId50"/>
    <p:sldId id="775" r:id="rId51"/>
    <p:sldId id="777" r:id="rId52"/>
    <p:sldId id="782" r:id="rId53"/>
    <p:sldId id="783" r:id="rId54"/>
    <p:sldId id="784" r:id="rId55"/>
    <p:sldId id="776"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7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92" autoAdjust="0"/>
    <p:restoredTop sz="80098" autoAdjust="0"/>
  </p:normalViewPr>
  <p:slideViewPr>
    <p:cSldViewPr snapToGrid="0">
      <p:cViewPr varScale="1">
        <p:scale>
          <a:sx n="70" d="100"/>
          <a:sy n="70" d="100"/>
        </p:scale>
        <p:origin x="1123" y="53"/>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0AB44-E1A0-4AE8-8EB1-136CFE1661FC}" type="datetimeFigureOut">
              <a:rPr lang="en-US" smtClean="0"/>
              <a:pPr/>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FA767-2783-4827-AC7A-FE8D696F28E3}" type="slidenum">
              <a:rPr lang="en-US" smtClean="0"/>
              <a:pPr/>
              <a:t>‹#›</a:t>
            </a:fld>
            <a:endParaRPr lang="en-US"/>
          </a:p>
        </p:txBody>
      </p:sp>
    </p:spTree>
    <p:extLst>
      <p:ext uri="{BB962C8B-B14F-4D97-AF65-F5344CB8AC3E}">
        <p14:creationId xmlns:p14="http://schemas.microsoft.com/office/powerpoint/2010/main" val="176503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CAFA767-2783-4827-AC7A-FE8D696F28E3}" type="slidenum">
              <a:rPr lang="en-US" smtClean="0"/>
              <a:pPr/>
              <a:t>15</a:t>
            </a:fld>
            <a:endParaRPr lang="en-US"/>
          </a:p>
        </p:txBody>
      </p:sp>
    </p:spTree>
    <p:extLst>
      <p:ext uri="{BB962C8B-B14F-4D97-AF65-F5344CB8AC3E}">
        <p14:creationId xmlns:p14="http://schemas.microsoft.com/office/powerpoint/2010/main" val="143433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t>Value</a:t>
            </a:r>
            <a:r>
              <a:rPr lang="en-US" altLang="ko-KR" baseline="0" dirty="0" smtClean="0"/>
              <a:t> function - a</a:t>
            </a:r>
            <a:r>
              <a:rPr lang="en-US" altLang="ko-KR" dirty="0" smtClean="0"/>
              <a:t> way to measure the “value” </a:t>
            </a:r>
          </a:p>
          <a:p>
            <a:endParaRPr lang="ko-KR" altLang="en-US" dirty="0"/>
          </a:p>
        </p:txBody>
      </p:sp>
      <p:sp>
        <p:nvSpPr>
          <p:cNvPr id="4" name="Slide Number Placeholder 3"/>
          <p:cNvSpPr>
            <a:spLocks noGrp="1"/>
          </p:cNvSpPr>
          <p:nvPr>
            <p:ph type="sldNum" sz="quarter" idx="10"/>
          </p:nvPr>
        </p:nvSpPr>
        <p:spPr/>
        <p:txBody>
          <a:bodyPr/>
          <a:lstStyle/>
          <a:p>
            <a:fld id="{2CAFA767-2783-4827-AC7A-FE8D696F28E3}" type="slidenum">
              <a:rPr lang="en-US" smtClean="0"/>
              <a:pPr/>
              <a:t>19</a:t>
            </a:fld>
            <a:endParaRPr lang="en-US"/>
          </a:p>
        </p:txBody>
      </p:sp>
    </p:spTree>
    <p:extLst>
      <p:ext uri="{BB962C8B-B14F-4D97-AF65-F5344CB8AC3E}">
        <p14:creationId xmlns:p14="http://schemas.microsoft.com/office/powerpoint/2010/main" val="279422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CAFA767-2783-4827-AC7A-FE8D696F28E3}" type="slidenum">
              <a:rPr lang="en-US" smtClean="0"/>
              <a:pPr/>
              <a:t>22</a:t>
            </a:fld>
            <a:endParaRPr lang="en-US"/>
          </a:p>
        </p:txBody>
      </p:sp>
    </p:spTree>
    <p:extLst>
      <p:ext uri="{BB962C8B-B14F-4D97-AF65-F5344CB8AC3E}">
        <p14:creationId xmlns:p14="http://schemas.microsoft.com/office/powerpoint/2010/main" val="237056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CAFA767-2783-4827-AC7A-FE8D696F28E3}" type="slidenum">
              <a:rPr lang="en-US" smtClean="0"/>
              <a:pPr/>
              <a:t>27</a:t>
            </a:fld>
            <a:endParaRPr lang="en-US"/>
          </a:p>
        </p:txBody>
      </p:sp>
    </p:spTree>
    <p:extLst>
      <p:ext uri="{BB962C8B-B14F-4D97-AF65-F5344CB8AC3E}">
        <p14:creationId xmlns:p14="http://schemas.microsoft.com/office/powerpoint/2010/main" val="152100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CAFA767-2783-4827-AC7A-FE8D696F28E3}" type="slidenum">
              <a:rPr lang="en-US" smtClean="0"/>
              <a:pPr/>
              <a:t>28</a:t>
            </a:fld>
            <a:endParaRPr lang="en-US"/>
          </a:p>
        </p:txBody>
      </p:sp>
    </p:spTree>
    <p:extLst>
      <p:ext uri="{BB962C8B-B14F-4D97-AF65-F5344CB8AC3E}">
        <p14:creationId xmlns:p14="http://schemas.microsoft.com/office/powerpoint/2010/main" val="3563160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2CAFA767-2783-4827-AC7A-FE8D696F28E3}" type="slidenum">
              <a:rPr lang="en-US" smtClean="0"/>
              <a:pPr/>
              <a:t>55</a:t>
            </a:fld>
            <a:endParaRPr lang="en-US"/>
          </a:p>
        </p:txBody>
      </p:sp>
    </p:spTree>
    <p:extLst>
      <p:ext uri="{BB962C8B-B14F-4D97-AF65-F5344CB8AC3E}">
        <p14:creationId xmlns:p14="http://schemas.microsoft.com/office/powerpoint/2010/main" val="57519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ltLang="ko-KR"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ko-KR"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D2073D8-E984-466B-A276-736B44494445}" type="datetime1">
              <a:rPr lang="en-US" altLang="ko-KR" smtClean="0"/>
              <a:pPr/>
              <a:t>2/25/2020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1861793"/>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p>
            <a:fld id="{C4B82938-E337-4CBF-A373-C40A2960A739}" type="datetime1">
              <a:rPr lang="en-US" altLang="ko-KR"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1171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ltLang="ko-KR"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ltLang="ko-KR" smtClean="0"/>
              <a:t>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4" name="Date Placeholder 3"/>
          <p:cNvSpPr>
            <a:spLocks noGrp="1"/>
          </p:cNvSpPr>
          <p:nvPr>
            <p:ph type="dt" sz="half" idx="10"/>
          </p:nvPr>
        </p:nvSpPr>
        <p:spPr/>
        <p:txBody>
          <a:bodyPr/>
          <a:lstStyle/>
          <a:p>
            <a:fld id="{1E0D0EFD-A76A-4776-AC4C-35B4E8718AB1}" type="datetime1">
              <a:rPr lang="en-US" altLang="ko-KR"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34321128"/>
      </p:ext>
    </p:extLst>
  </p:cSld>
  <p:clrMapOvr>
    <a:masterClrMapping/>
  </p:clrMapOvr>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9" name="Google Shape;29;p5"/>
          <p:cNvSpPr txBox="1">
            <a:spLocks noGrp="1"/>
          </p:cNvSpPr>
          <p:nvPr>
            <p:ph type="title"/>
          </p:nvPr>
        </p:nvSpPr>
        <p:spPr>
          <a:xfrm>
            <a:off x="1841667" y="1230224"/>
            <a:ext cx="5171200" cy="5808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667" b="1">
                <a:latin typeface="Lora"/>
                <a:ea typeface="Lora"/>
                <a:cs typeface="Lora"/>
                <a:sym typeface="Lora"/>
              </a:defRPr>
            </a:lvl1pPr>
            <a:lvl2pPr lvl="1" rtl="0">
              <a:spcBef>
                <a:spcPts val="0"/>
              </a:spcBef>
              <a:spcAft>
                <a:spcPts val="0"/>
              </a:spcAft>
              <a:buSzPts val="2000"/>
              <a:buFont typeface="Lora"/>
              <a:buNone/>
              <a:defRPr sz="2667" b="1">
                <a:highlight>
                  <a:srgbClr val="FFFFFF"/>
                </a:highlight>
                <a:latin typeface="Lora"/>
                <a:ea typeface="Lora"/>
                <a:cs typeface="Lora"/>
                <a:sym typeface="Lora"/>
              </a:defRPr>
            </a:lvl2pPr>
            <a:lvl3pPr lvl="2" rtl="0">
              <a:spcBef>
                <a:spcPts val="0"/>
              </a:spcBef>
              <a:spcAft>
                <a:spcPts val="0"/>
              </a:spcAft>
              <a:buSzPts val="2000"/>
              <a:buFont typeface="Lora"/>
              <a:buNone/>
              <a:defRPr sz="2667" b="1">
                <a:highlight>
                  <a:srgbClr val="FFFFFF"/>
                </a:highlight>
                <a:latin typeface="Lora"/>
                <a:ea typeface="Lora"/>
                <a:cs typeface="Lora"/>
                <a:sym typeface="Lora"/>
              </a:defRPr>
            </a:lvl3pPr>
            <a:lvl4pPr lvl="3" rtl="0">
              <a:spcBef>
                <a:spcPts val="0"/>
              </a:spcBef>
              <a:spcAft>
                <a:spcPts val="0"/>
              </a:spcAft>
              <a:buSzPts val="2000"/>
              <a:buFont typeface="Lora"/>
              <a:buNone/>
              <a:defRPr sz="2667" b="1">
                <a:highlight>
                  <a:srgbClr val="FFFFFF"/>
                </a:highlight>
                <a:latin typeface="Lora"/>
                <a:ea typeface="Lora"/>
                <a:cs typeface="Lora"/>
                <a:sym typeface="Lora"/>
              </a:defRPr>
            </a:lvl4pPr>
            <a:lvl5pPr lvl="4" rtl="0">
              <a:spcBef>
                <a:spcPts val="0"/>
              </a:spcBef>
              <a:spcAft>
                <a:spcPts val="0"/>
              </a:spcAft>
              <a:buSzPts val="2000"/>
              <a:buFont typeface="Lora"/>
              <a:buNone/>
              <a:defRPr sz="2667" b="1">
                <a:highlight>
                  <a:srgbClr val="FFFFFF"/>
                </a:highlight>
                <a:latin typeface="Lora"/>
                <a:ea typeface="Lora"/>
                <a:cs typeface="Lora"/>
                <a:sym typeface="Lora"/>
              </a:defRPr>
            </a:lvl5pPr>
            <a:lvl6pPr lvl="5" rtl="0">
              <a:spcBef>
                <a:spcPts val="0"/>
              </a:spcBef>
              <a:spcAft>
                <a:spcPts val="0"/>
              </a:spcAft>
              <a:buSzPts val="2000"/>
              <a:buFont typeface="Lora"/>
              <a:buNone/>
              <a:defRPr sz="2667" b="1">
                <a:highlight>
                  <a:srgbClr val="FFFFFF"/>
                </a:highlight>
                <a:latin typeface="Lora"/>
                <a:ea typeface="Lora"/>
                <a:cs typeface="Lora"/>
                <a:sym typeface="Lora"/>
              </a:defRPr>
            </a:lvl6pPr>
            <a:lvl7pPr lvl="6" rtl="0">
              <a:spcBef>
                <a:spcPts val="0"/>
              </a:spcBef>
              <a:spcAft>
                <a:spcPts val="0"/>
              </a:spcAft>
              <a:buSzPts val="2000"/>
              <a:buFont typeface="Lora"/>
              <a:buNone/>
              <a:defRPr sz="2667" b="1">
                <a:highlight>
                  <a:srgbClr val="FFFFFF"/>
                </a:highlight>
                <a:latin typeface="Lora"/>
                <a:ea typeface="Lora"/>
                <a:cs typeface="Lora"/>
                <a:sym typeface="Lora"/>
              </a:defRPr>
            </a:lvl7pPr>
            <a:lvl8pPr lvl="7" rtl="0">
              <a:spcBef>
                <a:spcPts val="0"/>
              </a:spcBef>
              <a:spcAft>
                <a:spcPts val="0"/>
              </a:spcAft>
              <a:buSzPts val="2000"/>
              <a:buFont typeface="Lora"/>
              <a:buNone/>
              <a:defRPr sz="2667" b="1">
                <a:highlight>
                  <a:srgbClr val="FFFFFF"/>
                </a:highlight>
                <a:latin typeface="Lora"/>
                <a:ea typeface="Lora"/>
                <a:cs typeface="Lora"/>
                <a:sym typeface="Lora"/>
              </a:defRPr>
            </a:lvl8pPr>
            <a:lvl9pPr lvl="8" rtl="0">
              <a:spcBef>
                <a:spcPts val="0"/>
              </a:spcBef>
              <a:spcAft>
                <a:spcPts val="0"/>
              </a:spcAft>
              <a:buSzPts val="2000"/>
              <a:buFont typeface="Lora"/>
              <a:buNone/>
              <a:defRPr sz="2667" b="1">
                <a:highlight>
                  <a:srgbClr val="FFFFFF"/>
                </a:highlight>
                <a:latin typeface="Lora"/>
                <a:ea typeface="Lora"/>
                <a:cs typeface="Lora"/>
                <a:sym typeface="Lora"/>
              </a:defRPr>
            </a:lvl9pPr>
          </a:lstStyle>
          <a:p>
            <a:r>
              <a:rPr lang="en-US" smtClean="0"/>
              <a:t>Click to edit Master title style</a:t>
            </a:r>
            <a:endParaRPr/>
          </a:p>
        </p:txBody>
      </p:sp>
      <p:sp>
        <p:nvSpPr>
          <p:cNvPr id="30" name="Google Shape;30;p5"/>
          <p:cNvSpPr txBox="1">
            <a:spLocks noGrp="1"/>
          </p:cNvSpPr>
          <p:nvPr>
            <p:ph type="body" idx="1"/>
          </p:nvPr>
        </p:nvSpPr>
        <p:spPr>
          <a:xfrm>
            <a:off x="1841667" y="2155293"/>
            <a:ext cx="9079600" cy="4149600"/>
          </a:xfrm>
          <a:prstGeom prst="rect">
            <a:avLst/>
          </a:prstGeom>
        </p:spPr>
        <p:txBody>
          <a:bodyPr spcFirstLastPara="1" wrap="square" lIns="91425" tIns="91425" rIns="91425" bIns="91425" anchor="t" anchorCtr="0">
            <a:normAutofit/>
          </a:bodyPr>
          <a:lstStyle>
            <a:lvl1pPr marL="609585" lvl="0" indent="-507987" rtl="0">
              <a:spcBef>
                <a:spcPts val="800"/>
              </a:spcBef>
              <a:spcAft>
                <a:spcPts val="0"/>
              </a:spcAft>
              <a:buClr>
                <a:srgbClr val="FFCD00"/>
              </a:buClr>
              <a:buSzPts val="2400"/>
              <a:buFont typeface="Quattrocento Sans"/>
              <a:buChar char="◉"/>
              <a:defRPr sz="3200">
                <a:latin typeface="Quattrocento Sans"/>
                <a:ea typeface="Quattrocento Sans"/>
                <a:cs typeface="Quattrocento Sans"/>
                <a:sym typeface="Quattrocento Sans"/>
              </a:defRPr>
            </a:lvl1pPr>
            <a:lvl2pPr marL="1219170" lvl="1" indent="-474121" rtl="0">
              <a:spcBef>
                <a:spcPts val="0"/>
              </a:spcBef>
              <a:spcAft>
                <a:spcPts val="0"/>
              </a:spcAft>
              <a:buClr>
                <a:srgbClr val="FFCD00"/>
              </a:buClr>
              <a:buSzPts val="2000"/>
              <a:buFont typeface="Quattrocento Sans"/>
              <a:buChar char="○"/>
              <a:defRPr sz="2667">
                <a:latin typeface="Quattrocento Sans"/>
                <a:ea typeface="Quattrocento Sans"/>
                <a:cs typeface="Quattrocento Sans"/>
                <a:sym typeface="Quattrocento Sans"/>
              </a:defRPr>
            </a:lvl2pPr>
            <a:lvl3pPr marL="1828754" lvl="2" indent="-474121" rtl="0">
              <a:spcBef>
                <a:spcPts val="0"/>
              </a:spcBef>
              <a:spcAft>
                <a:spcPts val="0"/>
              </a:spcAft>
              <a:buClr>
                <a:srgbClr val="FFCD00"/>
              </a:buClr>
              <a:buSzPts val="2000"/>
              <a:buFont typeface="Quattrocento Sans"/>
              <a:buChar char="■"/>
              <a:defRPr sz="2667">
                <a:latin typeface="Quattrocento Sans"/>
                <a:ea typeface="Quattrocento Sans"/>
                <a:cs typeface="Quattrocento Sans"/>
                <a:sym typeface="Quattrocento Sans"/>
              </a:defRPr>
            </a:lvl3pPr>
            <a:lvl4pPr marL="2438339" lvl="3"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4pPr>
            <a:lvl5pPr marL="3047924" lvl="4"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5pPr>
            <a:lvl6pPr marL="3657509" lvl="5"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6pPr>
            <a:lvl7pPr marL="4267093" lvl="6"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7pPr>
            <a:lvl8pPr marL="4876678" lvl="7"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8pPr>
            <a:lvl9pPr marL="5486263" lvl="8" indent="-457189" rtl="0">
              <a:spcBef>
                <a:spcPts val="0"/>
              </a:spcBef>
              <a:spcAft>
                <a:spcPts val="0"/>
              </a:spcAft>
              <a:buClr>
                <a:srgbClr val="FFCD00"/>
              </a:buClr>
              <a:buSzPts val="1800"/>
              <a:buFont typeface="Quattrocento Sans"/>
              <a:buChar char="■"/>
              <a:defRPr sz="2400">
                <a:latin typeface="Quattrocento Sans"/>
                <a:ea typeface="Quattrocento Sans"/>
                <a:cs typeface="Quattrocento Sans"/>
                <a:sym typeface="Quattrocento Sans"/>
              </a:defRPr>
            </a:lvl9pPr>
          </a:lstStyle>
          <a:p>
            <a:pPr lvl="0"/>
            <a:r>
              <a:rPr lang="en-US" smtClean="0"/>
              <a:t>Edit Master text styles</a:t>
            </a:r>
          </a:p>
        </p:txBody>
      </p:sp>
      <p:sp>
        <p:nvSpPr>
          <p:cNvPr id="32" name="Google Shape;32;p5"/>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62626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841667" y="1230224"/>
            <a:ext cx="5171200" cy="5808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834400" y="2158267"/>
            <a:ext cx="4574467" cy="4308000"/>
          </a:xfrm>
          <a:prstGeom prst="rect">
            <a:avLst/>
          </a:prstGeom>
        </p:spPr>
        <p:txBody>
          <a:bodyPr spcFirstLastPara="1" wrap="square" lIns="91425" tIns="91425" rIns="91425" bIns="91425" anchor="t" anchorCtr="0">
            <a:norm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dirty="0"/>
          </a:p>
        </p:txBody>
      </p:sp>
      <p:sp>
        <p:nvSpPr>
          <p:cNvPr id="36" name="Google Shape;36;p6"/>
          <p:cNvSpPr txBox="1">
            <a:spLocks noGrp="1"/>
          </p:cNvSpPr>
          <p:nvPr>
            <p:ph type="body" idx="2"/>
          </p:nvPr>
        </p:nvSpPr>
        <p:spPr>
          <a:xfrm>
            <a:off x="6683888" y="2158267"/>
            <a:ext cx="4567200" cy="4308000"/>
          </a:xfrm>
          <a:prstGeom prst="rect">
            <a:avLst/>
          </a:prstGeom>
        </p:spPr>
        <p:txBody>
          <a:bodyPr spcFirstLastPara="1" wrap="square" lIns="91425" tIns="91425" rIns="91425" bIns="91425" anchor="t" anchorCtr="0">
            <a:norm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dirty="0"/>
          </a:p>
        </p:txBody>
      </p:sp>
      <p:cxnSp>
        <p:nvCxnSpPr>
          <p:cNvPr id="37" name="Google Shape;37;p6"/>
          <p:cNvCxnSpPr/>
          <p:nvPr/>
        </p:nvCxnSpPr>
        <p:spPr>
          <a:xfrm>
            <a:off x="0" y="1508967"/>
            <a:ext cx="18344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1089967" y="1238356"/>
            <a:ext cx="541200" cy="541200"/>
          </a:xfrm>
          <a:prstGeom prst="ellipse">
            <a:avLst/>
          </a:prstGeom>
          <a:solidFill>
            <a:srgbClr val="FFCD00"/>
          </a:solid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2400"/>
          </a:p>
        </p:txBody>
      </p:sp>
      <p:cxnSp>
        <p:nvCxnSpPr>
          <p:cNvPr id="39" name="Google Shape;39;p6"/>
          <p:cNvCxnSpPr/>
          <p:nvPr/>
        </p:nvCxnSpPr>
        <p:spPr>
          <a:xfrm>
            <a:off x="7020867" y="1508967"/>
            <a:ext cx="51712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11390969"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9105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Content Placeholder 2"/>
          <p:cNvSpPr>
            <a:spLocks noGrp="1"/>
          </p:cNvSpPr>
          <p:nvPr>
            <p:ph idx="1" hasCustomPrompt="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ltLang="ko-KR" dirty="0" smtClean="0"/>
              <a:t> Edit Master text styles</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 Fifth level</a:t>
            </a:r>
            <a:endParaRPr lang="en-US" dirty="0"/>
          </a:p>
        </p:txBody>
      </p:sp>
      <p:sp>
        <p:nvSpPr>
          <p:cNvPr id="4" name="Date Placeholder 3"/>
          <p:cNvSpPr>
            <a:spLocks noGrp="1"/>
          </p:cNvSpPr>
          <p:nvPr>
            <p:ph type="dt" sz="half" idx="10"/>
          </p:nvPr>
        </p:nvSpPr>
        <p:spPr/>
        <p:txBody>
          <a:bodyPr/>
          <a:lstStyle/>
          <a:p>
            <a:fld id="{2F480D3B-2323-4D6C-A3EA-F8DEE1DC1D1C}" type="datetime1">
              <a:rPr lang="en-US" altLang="ko-KR"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8328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ltLang="ko-KR"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Edit Master text styles</a:t>
            </a:r>
          </a:p>
        </p:txBody>
      </p:sp>
      <p:sp>
        <p:nvSpPr>
          <p:cNvPr id="4" name="Date Placeholder 3"/>
          <p:cNvSpPr>
            <a:spLocks noGrp="1"/>
          </p:cNvSpPr>
          <p:nvPr>
            <p:ph type="dt" sz="half" idx="10"/>
          </p:nvPr>
        </p:nvSpPr>
        <p:spPr/>
        <p:txBody>
          <a:bodyPr/>
          <a:lstStyle/>
          <a:p>
            <a:fld id="{8F8D5F2B-B24A-422B-9266-8C39F3DABD67}" type="datetime1">
              <a:rPr lang="en-US" altLang="ko-KR" smtClean="0"/>
              <a:pPr/>
              <a:t>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0982724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dirty="0"/>
          </a:p>
        </p:txBody>
      </p:sp>
      <p:sp>
        <p:nvSpPr>
          <p:cNvPr id="3" name="Content Placeholder 2"/>
          <p:cNvSpPr>
            <a:spLocks noGrp="1"/>
          </p:cNvSpPr>
          <p:nvPr>
            <p:ph sz="half" idx="1" hasCustomPrompt="1"/>
          </p:nvPr>
        </p:nvSpPr>
        <p:spPr>
          <a:xfrm>
            <a:off x="676656" y="1998134"/>
            <a:ext cx="5038344" cy="3767328"/>
          </a:xfrm>
        </p:spPr>
        <p:txBody>
          <a:bodyPr/>
          <a:lstStyle>
            <a:lvl1pPr>
              <a:lnSpc>
                <a:spcPct val="100000"/>
              </a:lnSpc>
              <a:defRPr sz="2400"/>
            </a:lvl1pPr>
            <a:lvl2pPr>
              <a:lnSpc>
                <a:spcPct val="100000"/>
              </a:lnSpc>
              <a:defRPr sz="2000"/>
            </a:lvl2pPr>
            <a:lvl3pPr>
              <a:lnSpc>
                <a:spcPct val="100000"/>
              </a:lnSpc>
              <a:defRPr sz="18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altLang="ko-KR" dirty="0" smtClean="0"/>
              <a:t> Edit Master text styles</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 Fifth level</a:t>
            </a:r>
            <a:endParaRPr lang="en-US" dirty="0"/>
          </a:p>
        </p:txBody>
      </p:sp>
      <p:sp>
        <p:nvSpPr>
          <p:cNvPr id="4" name="Content Placeholder 3"/>
          <p:cNvSpPr>
            <a:spLocks noGrp="1"/>
          </p:cNvSpPr>
          <p:nvPr>
            <p:ph sz="half" idx="2" hasCustomPrompt="1"/>
          </p:nvPr>
        </p:nvSpPr>
        <p:spPr>
          <a:xfrm>
            <a:off x="6011329" y="1998134"/>
            <a:ext cx="5418669" cy="3767328"/>
          </a:xfrm>
        </p:spPr>
        <p:txBody>
          <a:bodyPr/>
          <a:lstStyle>
            <a:lvl1pPr>
              <a:lnSpc>
                <a:spcPct val="100000"/>
              </a:lnSpc>
              <a:defRPr sz="2400"/>
            </a:lvl1pPr>
            <a:lvl2pPr>
              <a:lnSpc>
                <a:spcPct val="100000"/>
              </a:lnSpc>
              <a:defRPr sz="2000"/>
            </a:lvl2pPr>
            <a:lvl3pPr>
              <a:lnSpc>
                <a:spcPct val="100000"/>
              </a:lnSpc>
              <a:defRPr sz="18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altLang="ko-KR" dirty="0" smtClean="0"/>
              <a:t> Edit Master text styles</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 Fifth level</a:t>
            </a:r>
            <a:endParaRPr lang="en-US" dirty="0"/>
          </a:p>
        </p:txBody>
      </p:sp>
      <p:sp>
        <p:nvSpPr>
          <p:cNvPr id="5" name="Date Placeholder 4"/>
          <p:cNvSpPr>
            <a:spLocks noGrp="1"/>
          </p:cNvSpPr>
          <p:nvPr>
            <p:ph type="dt" sz="half" idx="10"/>
          </p:nvPr>
        </p:nvSpPr>
        <p:spPr/>
        <p:txBody>
          <a:bodyPr/>
          <a:lstStyle/>
          <a:p>
            <a:fld id="{13F37D06-E4B1-4E42-B20A-EC059AB26D76}" type="datetime1">
              <a:rPr lang="en-US" altLang="ko-KR" smtClean="0"/>
              <a:pPr/>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03520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ko-KR"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Edit Master text styles</a:t>
            </a:r>
          </a:p>
        </p:txBody>
      </p:sp>
      <p:sp>
        <p:nvSpPr>
          <p:cNvPr id="4" name="Content Placeholder 3"/>
          <p:cNvSpPr>
            <a:spLocks noGrp="1"/>
          </p:cNvSpPr>
          <p:nvPr>
            <p:ph sz="half" idx="2" hasCustomPrompt="1"/>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smtClean="0"/>
              <a:t> Edit Master text styles</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 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Edit Master text styles</a:t>
            </a:r>
          </a:p>
        </p:txBody>
      </p:sp>
      <p:sp>
        <p:nvSpPr>
          <p:cNvPr id="6" name="Content Placeholder 5"/>
          <p:cNvSpPr>
            <a:spLocks noGrp="1"/>
          </p:cNvSpPr>
          <p:nvPr>
            <p:ph sz="quarter" idx="4" hasCustomPrompt="1"/>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smtClean="0"/>
              <a:t> Edit Master text styles</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 Fifth level</a:t>
            </a:r>
            <a:endParaRPr lang="en-US" dirty="0"/>
          </a:p>
        </p:txBody>
      </p:sp>
      <p:sp>
        <p:nvSpPr>
          <p:cNvPr id="7" name="Date Placeholder 6"/>
          <p:cNvSpPr>
            <a:spLocks noGrp="1"/>
          </p:cNvSpPr>
          <p:nvPr>
            <p:ph type="dt" sz="half" idx="10"/>
          </p:nvPr>
        </p:nvSpPr>
        <p:spPr/>
        <p:txBody>
          <a:bodyPr/>
          <a:lstStyle/>
          <a:p>
            <a:fld id="{FD1DCB76-E46F-40FB-AAF4-EAA74BC26284}" type="datetime1">
              <a:rPr lang="en-US" altLang="ko-KR" smtClean="0"/>
              <a:pPr/>
              <a:t>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2649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smtClean="0"/>
              <a:t>Click to edit Master title style</a:t>
            </a:r>
            <a:endParaRPr lang="en-US" dirty="0"/>
          </a:p>
        </p:txBody>
      </p:sp>
      <p:sp>
        <p:nvSpPr>
          <p:cNvPr id="3" name="Date Placeholder 2"/>
          <p:cNvSpPr>
            <a:spLocks noGrp="1"/>
          </p:cNvSpPr>
          <p:nvPr>
            <p:ph type="dt" sz="half" idx="10"/>
          </p:nvPr>
        </p:nvSpPr>
        <p:spPr/>
        <p:txBody>
          <a:bodyPr/>
          <a:lstStyle/>
          <a:p>
            <a:fld id="{FAF70EC3-6E9D-4B64-8E10-F6FD58F37EDB}" type="datetime1">
              <a:rPr lang="en-US" altLang="ko-KR" smtClean="0"/>
              <a:pPr/>
              <a:t>2/25/2020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8056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5871B-D364-47E5-B286-E812433B9E66}" type="datetime1">
              <a:rPr lang="en-US" altLang="ko-KR" smtClean="0"/>
              <a:pPr/>
              <a:t>2/25/2020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65817447"/>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ltLang="ko-KR" smtClean="0"/>
              <a:t>Click to edit Master title style</a:t>
            </a:r>
            <a:endParaRPr lang="en-US" dirty="0"/>
          </a:p>
        </p:txBody>
      </p:sp>
      <p:sp>
        <p:nvSpPr>
          <p:cNvPr id="3" name="Content Placeholder 2"/>
          <p:cNvSpPr>
            <a:spLocks noGrp="1"/>
          </p:cNvSpPr>
          <p:nvPr>
            <p:ph idx="1" hasCustomPrompt="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dirty="0" smtClean="0"/>
              <a:t> Edit Master text styles</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 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ltLang="ko-KR" smtClean="0"/>
              <a:t>Edit Master text styles</a:t>
            </a:r>
          </a:p>
        </p:txBody>
      </p:sp>
      <p:sp>
        <p:nvSpPr>
          <p:cNvPr id="5" name="Date Placeholder 4"/>
          <p:cNvSpPr>
            <a:spLocks noGrp="1"/>
          </p:cNvSpPr>
          <p:nvPr>
            <p:ph type="dt" sz="half" idx="10"/>
          </p:nvPr>
        </p:nvSpPr>
        <p:spPr/>
        <p:txBody>
          <a:bodyPr/>
          <a:lstStyle/>
          <a:p>
            <a:fld id="{DA3A7027-0486-4614-94F2-F726D5734804}" type="datetime1">
              <a:rPr lang="en-US" altLang="ko-KR" smtClean="0"/>
              <a:pPr/>
              <a:t>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5340633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ltLang="ko-KR"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B35F760-3D23-4343-B17E-1755F9B1FD68}" type="datetime1">
              <a:rPr lang="en-US" altLang="ko-KR" smtClean="0"/>
              <a:pPr/>
              <a:t>2/25/2020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6370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ltLang="ko-KR" dirty="0"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ltLang="ko-KR" dirty="0" smtClean="0"/>
              <a:t> Edit Master text styles</a:t>
            </a:r>
          </a:p>
          <a:p>
            <a:pPr lvl="1"/>
            <a:r>
              <a:rPr lang="en-US" altLang="ko-KR" dirty="0" smtClean="0"/>
              <a:t> Second level</a:t>
            </a:r>
          </a:p>
          <a:p>
            <a:pPr lvl="2"/>
            <a:r>
              <a:rPr lang="en-US" altLang="ko-KR" dirty="0" smtClean="0"/>
              <a:t> Third level</a:t>
            </a:r>
          </a:p>
          <a:p>
            <a:pPr lvl="3"/>
            <a:r>
              <a:rPr lang="en-US" altLang="ko-KR" dirty="0" smtClean="0"/>
              <a:t> Fourth level</a:t>
            </a:r>
          </a:p>
          <a:p>
            <a:pPr lvl="4"/>
            <a:r>
              <a:rPr lang="en-US" altLang="ko-KR" dirty="0" smtClean="0"/>
              <a:t> 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907A2E3-C44C-4EE1-A888-10057A38E83E}" type="datetime1">
              <a:rPr lang="en-US" altLang="ko-KR" smtClean="0"/>
              <a:pPr/>
              <a:t>2/25/2020</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0482788"/>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Lst>
  <p:hf sldNum="0" hdr="0" ftr="0" dt="0"/>
  <p:txStyles>
    <p:titleStyle>
      <a:lvl1pPr algn="l" defTabSz="914400" rtl="0" eaLnBrk="1" latinLnBrk="0" hangingPunct="0">
        <a:lnSpc>
          <a:spcPct val="85000"/>
        </a:lnSpc>
        <a:spcBef>
          <a:spcPct val="0"/>
        </a:spcBef>
        <a:buNone/>
        <a:defRPr sz="5400" kern="1200" spc="-120" baseline="0">
          <a:solidFill>
            <a:schemeClr val="accent1"/>
          </a:solidFill>
          <a:latin typeface="+mj-lt"/>
          <a:ea typeface="+mj-ea"/>
          <a:cs typeface="+mj-cs"/>
        </a:defRPr>
      </a:lvl1pPr>
    </p:titleStyle>
    <p:bodyStyle>
      <a:lvl1pPr marL="91440" indent="0" algn="l" defTabSz="914400" rtl="0" eaLnBrk="1" latinLnBrk="0" hangingPunct="0">
        <a:lnSpc>
          <a:spcPct val="85000"/>
        </a:lnSpc>
        <a:spcBef>
          <a:spcPts val="1300"/>
        </a:spcBef>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349200" indent="0" algn="l" defTabSz="914400" rtl="0" eaLnBrk="1" latinLnBrk="0" hangingPunct="0">
        <a:lnSpc>
          <a:spcPct val="85000"/>
        </a:lnSpc>
        <a:spcBef>
          <a:spcPts val="600"/>
        </a:spcBef>
        <a:buFont typeface="Wingdings" panose="05000000000000000000" pitchFamily="2" charset="2"/>
        <a:buChar char="§"/>
        <a:defRPr sz="2400" kern="1200">
          <a:solidFill>
            <a:schemeClr val="tx1">
              <a:lumMod val="85000"/>
              <a:lumOff val="15000"/>
            </a:schemeClr>
          </a:solidFill>
          <a:latin typeface="+mn-lt"/>
          <a:ea typeface="+mn-ea"/>
          <a:cs typeface="+mn-cs"/>
        </a:defRPr>
      </a:lvl2pPr>
      <a:lvl3pPr marL="548640" indent="0" algn="l" defTabSz="914400" rtl="0" eaLnBrk="1" latinLnBrk="0" hangingPunct="0">
        <a:lnSpc>
          <a:spcPct val="85000"/>
        </a:lnSpc>
        <a:spcBef>
          <a:spcPts val="600"/>
        </a:spcBef>
        <a:buFont typeface="Wingdings" panose="05000000000000000000" pitchFamily="2" charset="2"/>
        <a:buChar char="§"/>
        <a:defRPr sz="2000" i="1" kern="1200">
          <a:solidFill>
            <a:schemeClr val="tx1">
              <a:lumMod val="85000"/>
              <a:lumOff val="15000"/>
            </a:schemeClr>
          </a:solidFill>
          <a:latin typeface="+mn-lt"/>
          <a:ea typeface="+mn-ea"/>
          <a:cs typeface="+mn-cs"/>
        </a:defRPr>
      </a:lvl3pPr>
      <a:lvl4pPr marL="822960" indent="0" algn="l" defTabSz="914400" rtl="0" eaLnBrk="1" latinLnBrk="0" hangingPunct="0">
        <a:lnSpc>
          <a:spcPct val="85000"/>
        </a:lnSpc>
        <a:spcBef>
          <a:spcPts val="600"/>
        </a:spcBef>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097280" indent="0" algn="l" defTabSz="914400" rtl="0" eaLnBrk="1" latinLnBrk="0" hangingPunct="0">
        <a:lnSpc>
          <a:spcPct val="85000"/>
        </a:lnSpc>
        <a:spcBef>
          <a:spcPts val="600"/>
        </a:spcBef>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1200000" indent="-228600" algn="l" defTabSz="914400" rtl="0" eaLnBrk="1" latinLnBrk="1"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1"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1"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1"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hyperlink" Target="https://medium.com/datadriveninvestor/math-of-q-learning-python-code-5dcbdc49b6f6"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hyperlink" Target="https://3months.tistory.com/17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https://pylessons.com/CartPole-reinforcement-learn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learndatasci.com/tutorials/reinforcement-q-learning-scratch-python-openai-gy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Day </a:t>
            </a:r>
            <a:r>
              <a:rPr lang="en-US" dirty="0" smtClean="0"/>
              <a:t>15</a:t>
            </a:r>
            <a:endParaRPr lang="en-US" dirty="0"/>
          </a:p>
        </p:txBody>
      </p:sp>
      <p:sp>
        <p:nvSpPr>
          <p:cNvPr id="3" name="Subtitle 2"/>
          <p:cNvSpPr>
            <a:spLocks noGrp="1"/>
          </p:cNvSpPr>
          <p:nvPr>
            <p:ph type="subTitle" idx="1"/>
          </p:nvPr>
        </p:nvSpPr>
        <p:spPr/>
        <p:txBody>
          <a:bodyPr/>
          <a:lstStyle/>
          <a:p>
            <a:r>
              <a:rPr lang="en-US" dirty="0" smtClean="0"/>
              <a:t>Reinforcement Learning</a:t>
            </a:r>
            <a:endParaRPr lang="en-US" dirty="0"/>
          </a:p>
        </p:txBody>
      </p:sp>
    </p:spTree>
    <p:extLst>
      <p:ext uri="{BB962C8B-B14F-4D97-AF65-F5344CB8AC3E}">
        <p14:creationId xmlns:p14="http://schemas.microsoft.com/office/powerpoint/2010/main" val="3962014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ko-KR" dirty="0" smtClean="0"/>
              <a:t>Probability to Purchase</a:t>
            </a:r>
            <a:endParaRPr lang="ko-KR" altLang="en-US" dirty="0"/>
          </a:p>
        </p:txBody>
      </p:sp>
      <mc:AlternateContent xmlns:mc="http://schemas.openxmlformats.org/markup-compatibility/2006" xmlns:a14="http://schemas.microsoft.com/office/drawing/2010/main">
        <mc:Choice Requires="a14">
          <p:sp>
            <p:nvSpPr>
              <p:cNvPr id="8" name="Content Placeholder 7"/>
              <p:cNvSpPr txBox="1">
                <a:spLocks noGrp="1"/>
              </p:cNvSpPr>
              <p:nvPr>
                <p:ph sz="half" idx="1"/>
              </p:nvPr>
            </p:nvSpPr>
            <p:spPr/>
            <p:txBody>
              <a:bodyPr>
                <a:normAutofit fontScale="92500"/>
              </a:bodyPr>
              <a:lstStyle/>
              <a:p>
                <a:r>
                  <a:rPr lang="en-US" altLang="ko-KR" dirty="0" smtClean="0"/>
                  <a:t>The probability that a purchaser will buy Coke or Pepsi at the second purchases from now</a:t>
                </a:r>
              </a:p>
              <a:p>
                <a:pPr>
                  <a:buNone/>
                </a:pPr>
                <a14:m>
                  <m:oMathPara xmlns:m="http://schemas.openxmlformats.org/officeDocument/2006/math">
                    <m:oMathParaPr>
                      <m:jc m:val="centerGroup"/>
                    </m:oMathParaPr>
                    <m:oMath xmlns:m="http://schemas.openxmlformats.org/officeDocument/2006/math">
                      <m:sSup>
                        <m:sSupPr>
                          <m:ctrlPr>
                            <a:rPr lang="en-US" altLang="ko-KR" sz="3500" i="1" smtClean="0">
                              <a:latin typeface="Cambria Math" panose="02040503050406030204" pitchFamily="18" charset="0"/>
                            </a:rPr>
                          </m:ctrlPr>
                        </m:sSupPr>
                        <m:e>
                          <m:r>
                            <a:rPr lang="en-US" altLang="ko-KR" sz="3500" smtClean="0">
                              <a:latin typeface="Cambria Math" panose="02040503050406030204" pitchFamily="18" charset="0"/>
                            </a:rPr>
                            <m:t>𝑃</m:t>
                          </m:r>
                        </m:e>
                        <m:sup>
                          <m:r>
                            <a:rPr lang="en-US" altLang="ko-KR" sz="3500" smtClean="0">
                              <a:latin typeface="Cambria Math" panose="02040503050406030204" pitchFamily="18" charset="0"/>
                            </a:rPr>
                            <m:t>2</m:t>
                          </m:r>
                        </m:sup>
                      </m:sSup>
                      <m:r>
                        <a:rPr lang="en-US" altLang="ko-KR" sz="3500" smtClean="0">
                          <a:latin typeface="Cambria Math" panose="02040503050406030204" pitchFamily="18" charset="0"/>
                        </a:rPr>
                        <m:t>=</m:t>
                      </m:r>
                      <m:d>
                        <m:dPr>
                          <m:begChr m:val="["/>
                          <m:endChr m:val="]"/>
                          <m:ctrlPr>
                            <a:rPr lang="en-US" altLang="ko-KR" sz="3500" i="1" smtClean="0">
                              <a:latin typeface="Cambria Math" panose="02040503050406030204" pitchFamily="18" charset="0"/>
                            </a:rPr>
                          </m:ctrlPr>
                        </m:dPr>
                        <m:e>
                          <m:m>
                            <m:mPr>
                              <m:mcs>
                                <m:mc>
                                  <m:mcPr>
                                    <m:count m:val="2"/>
                                    <m:mcJc m:val="center"/>
                                  </m:mcPr>
                                </m:mc>
                              </m:mcs>
                              <m:ctrlPr>
                                <a:rPr lang="en-US" altLang="ko-KR" sz="3500" i="1">
                                  <a:latin typeface="Cambria Math" panose="02040503050406030204" pitchFamily="18" charset="0"/>
                                </a:rPr>
                              </m:ctrlPr>
                            </m:mPr>
                            <m:mr>
                              <m:e>
                                <m:r>
                                  <m:rPr>
                                    <m:brk m:alnAt="7"/>
                                  </m:rPr>
                                  <a:rPr lang="en-US" altLang="ko-KR" sz="3500">
                                    <a:latin typeface="Cambria Math" panose="02040503050406030204" pitchFamily="18" charset="0"/>
                                  </a:rPr>
                                  <m:t>.</m:t>
                                </m:r>
                                <m:r>
                                  <a:rPr lang="en-US" altLang="ko-KR" sz="3500">
                                    <a:latin typeface="Cambria Math" panose="02040503050406030204" pitchFamily="18" charset="0"/>
                                  </a:rPr>
                                  <m:t>9</m:t>
                                </m:r>
                              </m:e>
                              <m:e>
                                <m:r>
                                  <a:rPr lang="en-US" altLang="ko-KR" sz="3500">
                                    <a:latin typeface="Cambria Math" panose="02040503050406030204" pitchFamily="18" charset="0"/>
                                  </a:rPr>
                                  <m:t>.1</m:t>
                                </m:r>
                              </m:e>
                            </m:mr>
                            <m:mr>
                              <m:e>
                                <m:r>
                                  <a:rPr lang="en-US" altLang="ko-KR" sz="3500">
                                    <a:latin typeface="Cambria Math" panose="02040503050406030204" pitchFamily="18" charset="0"/>
                                  </a:rPr>
                                  <m:t>.2</m:t>
                                </m:r>
                              </m:e>
                              <m:e>
                                <m:r>
                                  <a:rPr lang="en-US" altLang="ko-KR" sz="3500">
                                    <a:latin typeface="Cambria Math" panose="02040503050406030204" pitchFamily="18" charset="0"/>
                                  </a:rPr>
                                  <m:t>.8</m:t>
                                </m:r>
                              </m:e>
                            </m:mr>
                          </m:m>
                        </m:e>
                      </m:d>
                      <m:d>
                        <m:dPr>
                          <m:begChr m:val="⌊"/>
                          <m:endChr m:val="⌋"/>
                          <m:ctrlPr>
                            <a:rPr lang="en-US" altLang="ko-KR" sz="3500" i="1" smtClean="0">
                              <a:latin typeface="Cambria Math" panose="02040503050406030204" pitchFamily="18" charset="0"/>
                            </a:rPr>
                          </m:ctrlPr>
                        </m:dPr>
                        <m:e>
                          <m:m>
                            <m:mPr>
                              <m:mcs>
                                <m:mc>
                                  <m:mcPr>
                                    <m:count m:val="2"/>
                                    <m:mcJc m:val="center"/>
                                  </m:mcPr>
                                </m:mc>
                              </m:mcs>
                              <m:ctrlPr>
                                <a:rPr lang="en-US" altLang="ko-KR" sz="3500" i="1">
                                  <a:latin typeface="Cambria Math" panose="02040503050406030204" pitchFamily="18" charset="0"/>
                                </a:rPr>
                              </m:ctrlPr>
                            </m:mPr>
                            <m:mr>
                              <m:e>
                                <m:r>
                                  <m:rPr>
                                    <m:brk m:alnAt="7"/>
                                  </m:rPr>
                                  <a:rPr lang="en-US" altLang="ko-KR" sz="3500">
                                    <a:latin typeface="Cambria Math" panose="02040503050406030204" pitchFamily="18" charset="0"/>
                                  </a:rPr>
                                  <m:t>.</m:t>
                                </m:r>
                                <m:r>
                                  <a:rPr lang="en-US" altLang="ko-KR" sz="3500">
                                    <a:latin typeface="Cambria Math" panose="02040503050406030204" pitchFamily="18" charset="0"/>
                                  </a:rPr>
                                  <m:t>9</m:t>
                                </m:r>
                              </m:e>
                              <m:e>
                                <m:r>
                                  <a:rPr lang="en-US" altLang="ko-KR" sz="3500">
                                    <a:latin typeface="Cambria Math" panose="02040503050406030204" pitchFamily="18" charset="0"/>
                                  </a:rPr>
                                  <m:t>.1</m:t>
                                </m:r>
                              </m:e>
                            </m:mr>
                            <m:mr>
                              <m:e>
                                <m:r>
                                  <a:rPr lang="en-US" altLang="ko-KR" sz="3500">
                                    <a:latin typeface="Cambria Math" panose="02040503050406030204" pitchFamily="18" charset="0"/>
                                  </a:rPr>
                                  <m:t>.2</m:t>
                                </m:r>
                              </m:e>
                              <m:e>
                                <m:r>
                                  <a:rPr lang="en-US" altLang="ko-KR" sz="3500">
                                    <a:latin typeface="Cambria Math" panose="02040503050406030204" pitchFamily="18" charset="0"/>
                                  </a:rPr>
                                  <m:t>.8</m:t>
                                </m:r>
                              </m:e>
                            </m:mr>
                          </m:m>
                        </m:e>
                      </m:d>
                      <m:r>
                        <a:rPr lang="en-US" altLang="ko-KR" sz="3500" b="0" i="0" smtClean="0">
                          <a:latin typeface="Cambria Math" panose="02040503050406030204" pitchFamily="18" charset="0"/>
                        </a:rPr>
                        <m:t>= </m:t>
                      </m:r>
                      <m:d>
                        <m:dPr>
                          <m:begChr m:val="["/>
                          <m:endChr m:val="]"/>
                          <m:ctrlPr>
                            <a:rPr lang="en-US" altLang="ko-KR" sz="3500" i="1">
                              <a:latin typeface="Cambria Math" panose="02040503050406030204" pitchFamily="18" charset="0"/>
                            </a:rPr>
                          </m:ctrlPr>
                        </m:dPr>
                        <m:e>
                          <m:m>
                            <m:mPr>
                              <m:mcs>
                                <m:mc>
                                  <m:mcPr>
                                    <m:count m:val="2"/>
                                    <m:mcJc m:val="center"/>
                                  </m:mcPr>
                                </m:mc>
                              </m:mcs>
                              <m:ctrlPr>
                                <a:rPr lang="en-US" altLang="ko-KR" sz="3500" i="1" smtClean="0">
                                  <a:latin typeface="Cambria Math" panose="02040503050406030204" pitchFamily="18" charset="0"/>
                                </a:rPr>
                              </m:ctrlPr>
                            </m:mPr>
                            <m:mr>
                              <m:e>
                                <m:r>
                                  <m:rPr>
                                    <m:brk m:alnAt="7"/>
                                  </m:rPr>
                                  <a:rPr lang="en-US" altLang="ko-KR" sz="3500">
                                    <a:latin typeface="Cambria Math" panose="02040503050406030204" pitchFamily="18" charset="0"/>
                                  </a:rPr>
                                  <m:t>.</m:t>
                                </m:r>
                                <m:r>
                                  <a:rPr lang="en-US" altLang="ko-KR" sz="3500" b="0" i="0" smtClean="0">
                                    <a:latin typeface="Cambria Math" panose="02040503050406030204" pitchFamily="18" charset="0"/>
                                  </a:rPr>
                                  <m:t>83</m:t>
                                </m:r>
                              </m:e>
                              <m:e>
                                <m:r>
                                  <a:rPr lang="en-US" altLang="ko-KR" sz="3500">
                                    <a:latin typeface="Cambria Math" panose="02040503050406030204" pitchFamily="18" charset="0"/>
                                  </a:rPr>
                                  <m:t>.1</m:t>
                                </m:r>
                                <m:r>
                                  <a:rPr lang="en-US" altLang="ko-KR" sz="3500" b="0" i="1" smtClean="0">
                                    <a:latin typeface="Cambria Math" panose="02040503050406030204" pitchFamily="18" charset="0"/>
                                  </a:rPr>
                                  <m:t>7</m:t>
                                </m:r>
                              </m:e>
                            </m:mr>
                            <m:mr>
                              <m:e>
                                <m:r>
                                  <a:rPr lang="en-US" altLang="ko-KR" sz="3500">
                                    <a:latin typeface="Cambria Math" panose="02040503050406030204" pitchFamily="18" charset="0"/>
                                  </a:rPr>
                                  <m:t>.</m:t>
                                </m:r>
                                <m:r>
                                  <a:rPr lang="en-US" altLang="ko-KR" sz="3500" b="0" i="0" smtClean="0">
                                    <a:latin typeface="Cambria Math" panose="02040503050406030204" pitchFamily="18" charset="0"/>
                                  </a:rPr>
                                  <m:t>34</m:t>
                                </m:r>
                              </m:e>
                              <m:e>
                                <m:r>
                                  <a:rPr lang="en-US" altLang="ko-KR" sz="3500">
                                    <a:latin typeface="Cambria Math" panose="02040503050406030204" pitchFamily="18" charset="0"/>
                                  </a:rPr>
                                  <m:t>.</m:t>
                                </m:r>
                                <m:r>
                                  <a:rPr lang="en-US" altLang="ko-KR" sz="3500" b="0" i="0" smtClean="0">
                                    <a:latin typeface="Cambria Math" panose="02040503050406030204" pitchFamily="18" charset="0"/>
                                  </a:rPr>
                                  <m:t>66</m:t>
                                </m:r>
                              </m:e>
                            </m:mr>
                          </m:m>
                        </m:e>
                      </m:d>
                    </m:oMath>
                  </m:oMathPara>
                </a14:m>
                <a:endParaRPr lang="en-US" altLang="ko-KR" sz="3500" dirty="0" smtClean="0"/>
              </a:p>
              <a:p>
                <a:r>
                  <a:rPr lang="en-US" altLang="ko-KR" dirty="0" smtClean="0"/>
                  <a:t>P[Pepsi </a:t>
                </a:r>
                <a:r>
                  <a:rPr lang="en-US" altLang="ko-KR" dirty="0" smtClean="0">
                    <a:sym typeface="Wingdings" panose="05000000000000000000" pitchFamily="2" charset="2"/>
                  </a:rPr>
                  <a:t> ?  Coke] = .34</a:t>
                </a:r>
              </a:p>
              <a:p>
                <a:r>
                  <a:rPr lang="en-US" altLang="ko-KR" dirty="0" smtClean="0">
                    <a:sym typeface="Wingdings" panose="05000000000000000000" pitchFamily="2" charset="2"/>
                  </a:rPr>
                  <a:t>P[Coke  ?  Pepsi] = .17</a:t>
                </a:r>
                <a:endParaRPr lang="ko-KR" altLang="en-US" dirty="0"/>
              </a:p>
            </p:txBody>
          </p:sp>
        </mc:Choice>
        <mc:Fallback xmlns="">
          <p:sp>
            <p:nvSpPr>
              <p:cNvPr id="8" name="Content Placeholder 7"/>
              <p:cNvSpPr txBox="1">
                <a:spLocks noGrp="1" noRot="1" noChangeAspect="1" noMove="1" noResize="1" noEditPoints="1" noAdjustHandles="1" noChangeArrowheads="1" noChangeShapeType="1" noTextEdit="1"/>
              </p:cNvSpPr>
              <p:nvPr>
                <p:ph sz="half" idx="1"/>
              </p:nvPr>
            </p:nvSpPr>
            <p:spPr>
              <a:blipFill>
                <a:blip r:embed="rId2"/>
                <a:stretch>
                  <a:fillRect t="-1133" r="-2539" b="-2265"/>
                </a:stretch>
              </a:blipFill>
            </p:spPr>
            <p:txBody>
              <a:bodyPr>
                <a:normAutofit/>
              </a:bodyPr>
              <a:lstStyle/>
              <a:p>
                <a:r>
                  <a:rPr lang="ko-KR" altLang="en-US">
                    <a:noFill/>
                  </a:rPr>
                  <a:t> </a:t>
                </a:r>
              </a:p>
            </p:txBody>
          </p:sp>
        </mc:Fallback>
      </mc:AlternateContent>
      <p:sp>
        <p:nvSpPr>
          <p:cNvPr id="7" name="Content Placeholder 6"/>
          <p:cNvSpPr>
            <a:spLocks noGrp="1"/>
          </p:cNvSpPr>
          <p:nvPr>
            <p:ph sz="half" idx="2"/>
          </p:nvPr>
        </p:nvSpPr>
        <p:spPr/>
        <p:txBody>
          <a:bodyPr>
            <a:normAutofit/>
          </a:bodyPr>
          <a:lstStyle/>
          <a:p>
            <a:pPr>
              <a:buNone/>
            </a:pPr>
            <a:r>
              <a:rPr lang="en-US" altLang="ko-KR" dirty="0">
                <a:latin typeface="Courier New" panose="02070309020205020404" pitchFamily="49" charset="0"/>
                <a:cs typeface="Courier New" panose="02070309020205020404" pitchFamily="49" charset="0"/>
              </a:rPr>
              <a:t>import </a:t>
            </a:r>
            <a:r>
              <a:rPr lang="en-US" altLang="ko-KR" dirty="0" err="1">
                <a:latin typeface="Courier New" panose="02070309020205020404" pitchFamily="49" charset="0"/>
                <a:cs typeface="Courier New" panose="02070309020205020404" pitchFamily="49" charset="0"/>
              </a:rPr>
              <a:t>numpy</a:t>
            </a:r>
            <a:r>
              <a:rPr lang="en-US" altLang="ko-KR" dirty="0">
                <a:latin typeface="Courier New" panose="02070309020205020404" pitchFamily="49" charset="0"/>
                <a:cs typeface="Courier New" panose="02070309020205020404" pitchFamily="49" charset="0"/>
              </a:rPr>
              <a:t> as </a:t>
            </a:r>
            <a:r>
              <a:rPr lang="en-US" altLang="ko-KR" dirty="0" smtClean="0">
                <a:latin typeface="Courier New" panose="02070309020205020404" pitchFamily="49" charset="0"/>
                <a:cs typeface="Courier New" panose="02070309020205020404" pitchFamily="49" charset="0"/>
              </a:rPr>
              <a:t>np</a:t>
            </a:r>
          </a:p>
          <a:p>
            <a:pPr>
              <a:buNone/>
            </a:pPr>
            <a:r>
              <a:rPr lang="en-US" altLang="ko-KR" dirty="0" smtClean="0">
                <a:latin typeface="Courier New" panose="02070309020205020404" pitchFamily="49" charset="0"/>
                <a:cs typeface="Courier New" panose="02070309020205020404" pitchFamily="49" charset="0"/>
              </a:rPr>
              <a:t>t2 </a:t>
            </a:r>
            <a:r>
              <a:rPr lang="en-US" altLang="ko-KR" dirty="0">
                <a:latin typeface="Courier New" panose="02070309020205020404" pitchFamily="49" charset="0"/>
                <a:cs typeface="Courier New" panose="02070309020205020404" pitchFamily="49" charset="0"/>
              </a:rPr>
              <a:t>= np.dot(</a:t>
            </a:r>
            <a:r>
              <a:rPr lang="en-US" altLang="ko-KR" dirty="0" err="1">
                <a:latin typeface="Courier New" panose="02070309020205020404" pitchFamily="49" charset="0"/>
                <a:cs typeface="Courier New" panose="02070309020205020404" pitchFamily="49" charset="0"/>
              </a:rPr>
              <a:t>t,t</a:t>
            </a:r>
            <a:r>
              <a:rPr lang="en-US" altLang="ko-KR" dirty="0">
                <a:latin typeface="Courier New" panose="02070309020205020404" pitchFamily="49" charset="0"/>
                <a:cs typeface="Courier New" panose="02070309020205020404" pitchFamily="49" charset="0"/>
              </a:rPr>
              <a:t>)</a:t>
            </a:r>
            <a:endParaRPr lang="ko-KR"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5655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Probability to Purchase</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92500"/>
              </a:bodyPr>
              <a:lstStyle/>
              <a:p>
                <a:r>
                  <a:rPr lang="en-US" altLang="ko-KR" dirty="0"/>
                  <a:t>The probability that a purchaser will buy Coke or Pepsi at the third purchase from now</a:t>
                </a:r>
              </a:p>
              <a:p>
                <a:pPr>
                  <a:buNone/>
                </a:pPr>
                <a14:m>
                  <m:oMathPara xmlns:m="http://schemas.openxmlformats.org/officeDocument/2006/math">
                    <m:oMathParaPr>
                      <m:jc m:val="centerGroup"/>
                    </m:oMathParaPr>
                    <m:oMath xmlns:m="http://schemas.openxmlformats.org/officeDocument/2006/math">
                      <m:sSup>
                        <m:sSupPr>
                          <m:ctrlPr>
                            <a:rPr lang="en-US" altLang="ko-KR" sz="3500" i="1">
                              <a:latin typeface="Cambria Math" panose="02040503050406030204" pitchFamily="18" charset="0"/>
                            </a:rPr>
                          </m:ctrlPr>
                        </m:sSupPr>
                        <m:e>
                          <m:r>
                            <a:rPr lang="en-US" altLang="ko-KR" sz="3500" i="1">
                              <a:latin typeface="Cambria Math" panose="02040503050406030204" pitchFamily="18" charset="0"/>
                            </a:rPr>
                            <m:t>𝑃</m:t>
                          </m:r>
                        </m:e>
                        <m:sup>
                          <m:r>
                            <a:rPr lang="en-US" altLang="ko-KR" sz="3500" i="1">
                              <a:latin typeface="Cambria Math" panose="02040503050406030204" pitchFamily="18" charset="0"/>
                            </a:rPr>
                            <m:t>3</m:t>
                          </m:r>
                        </m:sup>
                      </m:sSup>
                      <m:r>
                        <a:rPr lang="en-US" altLang="ko-KR" sz="3500" i="1">
                          <a:latin typeface="Cambria Math" panose="02040503050406030204" pitchFamily="18" charset="0"/>
                        </a:rPr>
                        <m:t>=</m:t>
                      </m:r>
                      <m:d>
                        <m:dPr>
                          <m:begChr m:val="["/>
                          <m:endChr m:val="]"/>
                          <m:ctrlPr>
                            <a:rPr lang="en-US" altLang="ko-KR" sz="3500" i="1">
                              <a:latin typeface="Cambria Math" panose="02040503050406030204" pitchFamily="18" charset="0"/>
                            </a:rPr>
                          </m:ctrlPr>
                        </m:dPr>
                        <m:e>
                          <m:m>
                            <m:mPr>
                              <m:mcs>
                                <m:mc>
                                  <m:mcPr>
                                    <m:count m:val="2"/>
                                    <m:mcJc m:val="center"/>
                                  </m:mcPr>
                                </m:mc>
                              </m:mcs>
                              <m:ctrlPr>
                                <a:rPr lang="en-US" altLang="ko-KR" sz="3500" i="1">
                                  <a:latin typeface="Cambria Math" panose="02040503050406030204" pitchFamily="18" charset="0"/>
                                </a:rPr>
                              </m:ctrlPr>
                            </m:mPr>
                            <m:mr>
                              <m:e>
                                <m:r>
                                  <m:rPr>
                                    <m:brk m:alnAt="7"/>
                                  </m:rPr>
                                  <a:rPr lang="en-US" altLang="ko-KR" sz="3500">
                                    <a:latin typeface="Cambria Math" panose="02040503050406030204" pitchFamily="18" charset="0"/>
                                  </a:rPr>
                                  <m:t>.</m:t>
                                </m:r>
                                <m:r>
                                  <a:rPr lang="en-US" altLang="ko-KR" sz="3500">
                                    <a:latin typeface="Cambria Math" panose="02040503050406030204" pitchFamily="18" charset="0"/>
                                  </a:rPr>
                                  <m:t>9</m:t>
                                </m:r>
                              </m:e>
                              <m:e>
                                <m:r>
                                  <a:rPr lang="en-US" altLang="ko-KR" sz="3500">
                                    <a:latin typeface="Cambria Math" panose="02040503050406030204" pitchFamily="18" charset="0"/>
                                  </a:rPr>
                                  <m:t>.1</m:t>
                                </m:r>
                              </m:e>
                            </m:mr>
                            <m:mr>
                              <m:e>
                                <m:r>
                                  <a:rPr lang="en-US" altLang="ko-KR" sz="3500">
                                    <a:latin typeface="Cambria Math" panose="02040503050406030204" pitchFamily="18" charset="0"/>
                                  </a:rPr>
                                  <m:t>.2</m:t>
                                </m:r>
                              </m:e>
                              <m:e>
                                <m:r>
                                  <a:rPr lang="en-US" altLang="ko-KR" sz="3500">
                                    <a:latin typeface="Cambria Math" panose="02040503050406030204" pitchFamily="18" charset="0"/>
                                  </a:rPr>
                                  <m:t>.8</m:t>
                                </m:r>
                              </m:e>
                            </m:mr>
                          </m:m>
                        </m:e>
                      </m:d>
                      <m:d>
                        <m:dPr>
                          <m:begChr m:val="⌊"/>
                          <m:endChr m:val="⌋"/>
                          <m:ctrlPr>
                            <a:rPr lang="en-US" altLang="ko-KR" sz="3500" i="1">
                              <a:latin typeface="Cambria Math" panose="02040503050406030204" pitchFamily="18" charset="0"/>
                            </a:rPr>
                          </m:ctrlPr>
                        </m:dPr>
                        <m:e>
                          <m:m>
                            <m:mPr>
                              <m:mcs>
                                <m:mc>
                                  <m:mcPr>
                                    <m:count m:val="2"/>
                                    <m:mcJc m:val="center"/>
                                  </m:mcPr>
                                </m:mc>
                              </m:mcs>
                              <m:ctrlPr>
                                <a:rPr lang="en-US" altLang="ko-KR" sz="3500" i="1">
                                  <a:latin typeface="Cambria Math" panose="02040503050406030204" pitchFamily="18" charset="0"/>
                                </a:rPr>
                              </m:ctrlPr>
                            </m:mPr>
                            <m:mr>
                              <m:e>
                                <m:r>
                                  <m:rPr>
                                    <m:brk m:alnAt="7"/>
                                  </m:rPr>
                                  <a:rPr lang="en-US" altLang="ko-KR" sz="3500">
                                    <a:latin typeface="Cambria Math" panose="02040503050406030204" pitchFamily="18" charset="0"/>
                                  </a:rPr>
                                  <m:t>.</m:t>
                                </m:r>
                                <m:r>
                                  <a:rPr lang="en-US" altLang="ko-KR" sz="3500">
                                    <a:latin typeface="Cambria Math" panose="02040503050406030204" pitchFamily="18" charset="0"/>
                                  </a:rPr>
                                  <m:t>9</m:t>
                                </m:r>
                              </m:e>
                              <m:e>
                                <m:r>
                                  <a:rPr lang="en-US" altLang="ko-KR" sz="3500">
                                    <a:latin typeface="Cambria Math" panose="02040503050406030204" pitchFamily="18" charset="0"/>
                                  </a:rPr>
                                  <m:t>.1</m:t>
                                </m:r>
                              </m:e>
                            </m:mr>
                            <m:mr>
                              <m:e>
                                <m:r>
                                  <a:rPr lang="en-US" altLang="ko-KR" sz="3500">
                                    <a:latin typeface="Cambria Math" panose="02040503050406030204" pitchFamily="18" charset="0"/>
                                  </a:rPr>
                                  <m:t>.2</m:t>
                                </m:r>
                              </m:e>
                              <m:e>
                                <m:r>
                                  <a:rPr lang="en-US" altLang="ko-KR" sz="3500">
                                    <a:latin typeface="Cambria Math" panose="02040503050406030204" pitchFamily="18" charset="0"/>
                                  </a:rPr>
                                  <m:t>.8</m:t>
                                </m:r>
                              </m:e>
                            </m:mr>
                          </m:m>
                        </m:e>
                      </m:d>
                      <m:d>
                        <m:dPr>
                          <m:begChr m:val="["/>
                          <m:endChr m:val="]"/>
                          <m:ctrlPr>
                            <a:rPr lang="en-US" altLang="ko-KR" sz="3500" i="1">
                              <a:latin typeface="Cambria Math" panose="02040503050406030204" pitchFamily="18" charset="0"/>
                            </a:rPr>
                          </m:ctrlPr>
                        </m:dPr>
                        <m:e>
                          <m:m>
                            <m:mPr>
                              <m:mcs>
                                <m:mc>
                                  <m:mcPr>
                                    <m:count m:val="2"/>
                                    <m:mcJc m:val="center"/>
                                  </m:mcPr>
                                </m:mc>
                              </m:mcs>
                              <m:ctrlPr>
                                <a:rPr lang="en-US" altLang="ko-KR" sz="3500" i="1">
                                  <a:latin typeface="Cambria Math" panose="02040503050406030204" pitchFamily="18" charset="0"/>
                                </a:rPr>
                              </m:ctrlPr>
                            </m:mPr>
                            <m:mr>
                              <m:e>
                                <m:r>
                                  <m:rPr>
                                    <m:brk m:alnAt="7"/>
                                  </m:rPr>
                                  <a:rPr lang="en-US" altLang="ko-KR" sz="3500">
                                    <a:latin typeface="Cambria Math" panose="02040503050406030204" pitchFamily="18" charset="0"/>
                                  </a:rPr>
                                  <m:t>.</m:t>
                                </m:r>
                                <m:r>
                                  <a:rPr lang="en-US" altLang="ko-KR" sz="3500">
                                    <a:latin typeface="Cambria Math" panose="02040503050406030204" pitchFamily="18" charset="0"/>
                                  </a:rPr>
                                  <m:t>9</m:t>
                                </m:r>
                              </m:e>
                              <m:e>
                                <m:r>
                                  <a:rPr lang="en-US" altLang="ko-KR" sz="3500">
                                    <a:latin typeface="Cambria Math" panose="02040503050406030204" pitchFamily="18" charset="0"/>
                                  </a:rPr>
                                  <m:t>.1</m:t>
                                </m:r>
                              </m:e>
                            </m:mr>
                            <m:mr>
                              <m:e>
                                <m:r>
                                  <a:rPr lang="en-US" altLang="ko-KR" sz="3500">
                                    <a:latin typeface="Cambria Math" panose="02040503050406030204" pitchFamily="18" charset="0"/>
                                  </a:rPr>
                                  <m:t>.2</m:t>
                                </m:r>
                              </m:e>
                              <m:e>
                                <m:r>
                                  <a:rPr lang="en-US" altLang="ko-KR" sz="3500">
                                    <a:latin typeface="Cambria Math" panose="02040503050406030204" pitchFamily="18" charset="0"/>
                                  </a:rPr>
                                  <m:t>.8</m:t>
                                </m:r>
                              </m:e>
                            </m:mr>
                          </m:m>
                        </m:e>
                      </m:d>
                      <m:r>
                        <a:rPr lang="en-US" altLang="ko-KR" sz="3500">
                          <a:latin typeface="Cambria Math" panose="02040503050406030204" pitchFamily="18" charset="0"/>
                        </a:rPr>
                        <m:t>=</m:t>
                      </m:r>
                      <m:d>
                        <m:dPr>
                          <m:begChr m:val="["/>
                          <m:endChr m:val="]"/>
                          <m:ctrlPr>
                            <a:rPr lang="en-US" altLang="ko-KR" sz="3500" i="1">
                              <a:latin typeface="Cambria Math" panose="02040503050406030204" pitchFamily="18" charset="0"/>
                            </a:rPr>
                          </m:ctrlPr>
                        </m:dPr>
                        <m:e>
                          <m:m>
                            <m:mPr>
                              <m:mcs>
                                <m:mc>
                                  <m:mcPr>
                                    <m:count m:val="2"/>
                                    <m:mcJc m:val="center"/>
                                  </m:mcPr>
                                </m:mc>
                              </m:mcs>
                              <m:ctrlPr>
                                <a:rPr lang="en-US" altLang="ko-KR" sz="3500" i="1">
                                  <a:latin typeface="Cambria Math" panose="02040503050406030204" pitchFamily="18" charset="0"/>
                                </a:rPr>
                              </m:ctrlPr>
                            </m:mPr>
                            <m:mr>
                              <m:e>
                                <m:r>
                                  <m:rPr>
                                    <m:brk m:alnAt="7"/>
                                  </m:rPr>
                                  <a:rPr lang="en-US" altLang="ko-KR" sz="3500">
                                    <a:latin typeface="Cambria Math" panose="02040503050406030204" pitchFamily="18" charset="0"/>
                                  </a:rPr>
                                  <m:t>.</m:t>
                                </m:r>
                                <m:r>
                                  <a:rPr lang="en-US" altLang="ko-KR" sz="3500">
                                    <a:latin typeface="Cambria Math" panose="02040503050406030204" pitchFamily="18" charset="0"/>
                                  </a:rPr>
                                  <m:t>781</m:t>
                                </m:r>
                              </m:e>
                              <m:e>
                                <m:r>
                                  <a:rPr lang="en-US" altLang="ko-KR" sz="3500">
                                    <a:latin typeface="Cambria Math" panose="02040503050406030204" pitchFamily="18" charset="0"/>
                                  </a:rPr>
                                  <m:t>.219</m:t>
                                </m:r>
                              </m:e>
                            </m:mr>
                            <m:mr>
                              <m:e>
                                <m:r>
                                  <a:rPr lang="en-US" altLang="ko-KR" sz="3500">
                                    <a:latin typeface="Cambria Math" panose="02040503050406030204" pitchFamily="18" charset="0"/>
                                  </a:rPr>
                                  <m:t>.438</m:t>
                                </m:r>
                              </m:e>
                              <m:e>
                                <m:r>
                                  <a:rPr lang="en-US" altLang="ko-KR" sz="3500">
                                    <a:latin typeface="Cambria Math" panose="02040503050406030204" pitchFamily="18" charset="0"/>
                                  </a:rPr>
                                  <m:t>.562</m:t>
                                </m:r>
                              </m:e>
                            </m:mr>
                          </m:m>
                        </m:e>
                      </m:d>
                    </m:oMath>
                  </m:oMathPara>
                </a14:m>
                <a:endParaRPr lang="en-US" altLang="ko-KR" dirty="0"/>
              </a:p>
              <a:p>
                <a:r>
                  <a:rPr lang="en-US" altLang="ko-KR" dirty="0"/>
                  <a:t>P[Coke </a:t>
                </a:r>
                <a:r>
                  <a:rPr lang="en-US" altLang="ko-KR" dirty="0">
                    <a:sym typeface="Wingdings" panose="05000000000000000000" pitchFamily="2" charset="2"/>
                  </a:rPr>
                  <a:t> ?  ?  Pepsi] = .219</a:t>
                </a:r>
                <a:endParaRPr lang="ko-KR" altLang="en-US" dirty="0"/>
              </a:p>
              <a:p>
                <a:endParaRPr lang="ko-KR" alt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t="-1133" r="-2539" b="-1780"/>
                </a:stretch>
              </a:blipFill>
            </p:spPr>
            <p:txBody>
              <a:bodyPr>
                <a:normAutofit/>
              </a:bodyPr>
              <a:lstStyle/>
              <a:p>
                <a:r>
                  <a:rPr lang="ko-KR" altLang="en-US">
                    <a:noFill/>
                  </a:rPr>
                  <a:t> </a:t>
                </a:r>
              </a:p>
            </p:txBody>
          </p:sp>
        </mc:Fallback>
      </mc:AlternateContent>
      <p:sp>
        <p:nvSpPr>
          <p:cNvPr id="4" name="Content Placeholder 3"/>
          <p:cNvSpPr>
            <a:spLocks noGrp="1"/>
          </p:cNvSpPr>
          <p:nvPr>
            <p:ph sz="half" idx="2"/>
          </p:nvPr>
        </p:nvSpPr>
        <p:spPr/>
        <p:txBody>
          <a:bodyPr>
            <a:normAutofit/>
          </a:bodyPr>
          <a:lstStyle/>
          <a:p>
            <a:pPr>
              <a:buNone/>
            </a:pPr>
            <a:r>
              <a:rPr lang="en-US" altLang="ko-KR" dirty="0">
                <a:latin typeface="Courier New" panose="02070309020205020404" pitchFamily="49" charset="0"/>
                <a:cs typeface="Courier New" panose="02070309020205020404" pitchFamily="49" charset="0"/>
              </a:rPr>
              <a:t>import </a:t>
            </a:r>
            <a:r>
              <a:rPr lang="en-US" altLang="ko-KR" dirty="0" err="1">
                <a:latin typeface="Courier New" panose="02070309020205020404" pitchFamily="49" charset="0"/>
                <a:cs typeface="Courier New" panose="02070309020205020404" pitchFamily="49" charset="0"/>
              </a:rPr>
              <a:t>numpy</a:t>
            </a:r>
            <a:r>
              <a:rPr lang="en-US" altLang="ko-KR" dirty="0">
                <a:latin typeface="Courier New" panose="02070309020205020404" pitchFamily="49" charset="0"/>
                <a:cs typeface="Courier New" panose="02070309020205020404" pitchFamily="49" charset="0"/>
              </a:rPr>
              <a:t> as np</a:t>
            </a:r>
          </a:p>
          <a:p>
            <a:pPr>
              <a:buNone/>
            </a:pPr>
            <a:r>
              <a:rPr lang="en-US" altLang="ko-KR" dirty="0" smtClean="0">
                <a:latin typeface="Courier New" panose="02070309020205020404" pitchFamily="49" charset="0"/>
                <a:cs typeface="Courier New" panose="02070309020205020404" pitchFamily="49" charset="0"/>
              </a:rPr>
              <a:t>t3 </a:t>
            </a:r>
            <a:r>
              <a:rPr lang="en-US" altLang="ko-KR" dirty="0">
                <a:latin typeface="Courier New" panose="02070309020205020404" pitchFamily="49" charset="0"/>
                <a:cs typeface="Courier New" panose="02070309020205020404" pitchFamily="49" charset="0"/>
              </a:rPr>
              <a:t>= </a:t>
            </a:r>
            <a:r>
              <a:rPr lang="en-US" altLang="ko-KR" dirty="0" smtClean="0">
                <a:latin typeface="Courier New" panose="02070309020205020404" pitchFamily="49" charset="0"/>
                <a:cs typeface="Courier New" panose="02070309020205020404" pitchFamily="49" charset="0"/>
              </a:rPr>
              <a:t>np.dot(t2,t</a:t>
            </a:r>
            <a:r>
              <a:rPr lang="en-US" altLang="ko-KR" dirty="0">
                <a:latin typeface="Courier New" panose="02070309020205020404" pitchFamily="49" charset="0"/>
                <a:cs typeface="Courier New" panose="02070309020205020404" pitchFamily="49" charset="0"/>
              </a:rPr>
              <a:t>)</a:t>
            </a:r>
            <a:endParaRPr lang="ko-KR" altLang="en-US" dirty="0">
              <a:latin typeface="Courier New" panose="02070309020205020404" pitchFamily="49" charset="0"/>
              <a:cs typeface="Courier New" panose="02070309020205020404" pitchFamily="49" charset="0"/>
            </a:endParaRPr>
          </a:p>
          <a:p>
            <a:endParaRPr lang="ko-KR" altLang="en-US" dirty="0"/>
          </a:p>
        </p:txBody>
      </p:sp>
    </p:spTree>
    <p:extLst>
      <p:ext uri="{BB962C8B-B14F-4D97-AF65-F5344CB8AC3E}">
        <p14:creationId xmlns:p14="http://schemas.microsoft.com/office/powerpoint/2010/main" val="2193293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Probability to Purchase with Proportion</a:t>
            </a:r>
            <a:endParaRPr lang="ko-KR" altLang="en-US" dirty="0"/>
          </a:p>
        </p:txBody>
      </p:sp>
      <p:sp>
        <p:nvSpPr>
          <p:cNvPr id="5" name="Content Placeholder 4"/>
          <p:cNvSpPr>
            <a:spLocks noGrp="1"/>
          </p:cNvSpPr>
          <p:nvPr>
            <p:ph sz="half" idx="1"/>
          </p:nvPr>
        </p:nvSpPr>
        <p:spPr/>
        <p:txBody>
          <a:bodyPr>
            <a:normAutofit/>
          </a:bodyPr>
          <a:lstStyle/>
          <a:p>
            <a:r>
              <a:rPr lang="en-US" altLang="ko-KR" dirty="0" smtClean="0"/>
              <a:t>Suppose 60% of all people now drink Coke, and 40% drink Pepsi. What fraction of people will be drinking Coke or Pepsi three weeks from now? </a:t>
            </a:r>
            <a:r>
              <a:rPr lang="ko-KR" altLang="en-US" b="1" dirty="0" smtClean="0"/>
              <a:t>현재</a:t>
            </a:r>
            <a:r>
              <a:rPr lang="ko-KR" altLang="en-US" dirty="0" smtClean="0"/>
              <a:t> </a:t>
            </a:r>
            <a:r>
              <a:rPr lang="ko-KR" altLang="en-US" b="1" dirty="0" smtClean="0"/>
              <a:t>콕을 마시는 사람은 </a:t>
            </a:r>
            <a:r>
              <a:rPr lang="en-US" altLang="ko-KR" b="1" dirty="0" smtClean="0"/>
              <a:t>60</a:t>
            </a:r>
            <a:r>
              <a:rPr lang="ko-KR" altLang="en-US" b="1" dirty="0" smtClean="0"/>
              <a:t>프로</a:t>
            </a:r>
            <a:r>
              <a:rPr lang="en-US" altLang="ko-KR" b="1" dirty="0" smtClean="0"/>
              <a:t>, </a:t>
            </a:r>
            <a:r>
              <a:rPr lang="ko-KR" altLang="en-US" b="1" dirty="0" smtClean="0"/>
              <a:t>펩시를 마시는 사람은 </a:t>
            </a:r>
            <a:r>
              <a:rPr lang="en-US" altLang="ko-KR" b="1" dirty="0" smtClean="0"/>
              <a:t>40%. </a:t>
            </a:r>
            <a:r>
              <a:rPr lang="ko-KR" altLang="en-US" b="1" dirty="0" smtClean="0"/>
              <a:t>다다음 구매시 콕이나 펩시를 살 확률은</a:t>
            </a:r>
            <a:r>
              <a:rPr lang="en-US" altLang="ko-KR" b="1" dirty="0" smtClean="0"/>
              <a:t>?</a:t>
            </a:r>
            <a:endParaRPr lang="ko-KR" altLang="en-US" dirty="0"/>
          </a:p>
        </p:txBody>
      </p:sp>
      <mc:AlternateContent xmlns:mc="http://schemas.openxmlformats.org/markup-compatibility/2006" xmlns:a14="http://schemas.microsoft.com/office/drawing/2010/main">
        <mc:Choice Requires="a14">
          <p:sp>
            <p:nvSpPr>
              <p:cNvPr id="6" name="Content Placeholder 5"/>
              <p:cNvSpPr>
                <a:spLocks noGrp="1"/>
              </p:cNvSpPr>
              <p:nvPr>
                <p:ph sz="half" idx="2"/>
              </p:nvPr>
            </p:nvSpPr>
            <p:spPr/>
            <p:txBody>
              <a:bodyPr>
                <a:normAutofit/>
              </a:bodyPr>
              <a:lstStyle/>
              <a:p>
                <a:pPr>
                  <a:buNone/>
                </a:pPr>
                <a14:m>
                  <m:oMath xmlns:m="http://schemas.openxmlformats.org/officeDocument/2006/math">
                    <m:d>
                      <m:dPr>
                        <m:begChr m:val="["/>
                        <m:endChr m:val="]"/>
                        <m:ctrlPr>
                          <a:rPr lang="en-US" altLang="ko-KR" i="1" smtClean="0">
                            <a:latin typeface="Cambria Math" panose="02040503050406030204" pitchFamily="18" charset="0"/>
                          </a:rPr>
                        </m:ctrlPr>
                      </m:dPr>
                      <m:e>
                        <m:m>
                          <m:mPr>
                            <m:mcs>
                              <m:mc>
                                <m:mcPr>
                                  <m:count m:val="2"/>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m:t>
                              </m:r>
                              <m:r>
                                <a:rPr lang="en-US" altLang="ko-KR" i="1">
                                  <a:latin typeface="Cambria Math" panose="02040503050406030204" pitchFamily="18" charset="0"/>
                                </a:rPr>
                                <m:t>6</m:t>
                              </m:r>
                            </m:e>
                            <m:e>
                              <m:r>
                                <a:rPr lang="en-US" altLang="ko-KR" i="1">
                                  <a:latin typeface="Cambria Math" panose="02040503050406030204" pitchFamily="18" charset="0"/>
                                </a:rPr>
                                <m:t>.4</m:t>
                              </m:r>
                            </m:e>
                          </m:mr>
                        </m:m>
                      </m:e>
                    </m:d>
                    <m:d>
                      <m:dPr>
                        <m:begChr m:val="["/>
                        <m:endChr m:val="]"/>
                        <m:ctrlPr>
                          <a:rPr lang="en-US" altLang="ko-KR" i="1">
                            <a:latin typeface="Cambria Math" panose="02040503050406030204" pitchFamily="18" charset="0"/>
                          </a:rPr>
                        </m:ctrlPr>
                      </m:dPr>
                      <m:e>
                        <m:m>
                          <m:mPr>
                            <m:mcs>
                              <m:mc>
                                <m:mcPr>
                                  <m:count m:val="2"/>
                                  <m:mcJc m:val="center"/>
                                </m:mcPr>
                              </m:mc>
                            </m:mcs>
                            <m:ctrlPr>
                              <a:rPr lang="en-US" altLang="ko-KR" i="1">
                                <a:latin typeface="Cambria Math" panose="02040503050406030204" pitchFamily="18" charset="0"/>
                              </a:rPr>
                            </m:ctrlPr>
                          </m:mPr>
                          <m:mr>
                            <m:e>
                              <m:r>
                                <m:rPr>
                                  <m:brk m:alnAt="7"/>
                                </m:rPr>
                                <a:rPr lang="en-US" altLang="ko-KR">
                                  <a:latin typeface="Cambria Math" panose="02040503050406030204" pitchFamily="18" charset="0"/>
                                </a:rPr>
                                <m:t>.</m:t>
                              </m:r>
                              <m:r>
                                <a:rPr lang="en-US" altLang="ko-KR">
                                  <a:latin typeface="Cambria Math" panose="02040503050406030204" pitchFamily="18" charset="0"/>
                                </a:rPr>
                                <m:t>781</m:t>
                              </m:r>
                            </m:e>
                            <m:e>
                              <m:r>
                                <a:rPr lang="en-US" altLang="ko-KR">
                                  <a:latin typeface="Cambria Math" panose="02040503050406030204" pitchFamily="18" charset="0"/>
                                </a:rPr>
                                <m:t>.219</m:t>
                              </m:r>
                            </m:e>
                          </m:mr>
                          <m:mr>
                            <m:e>
                              <m:r>
                                <a:rPr lang="en-US" altLang="ko-KR">
                                  <a:latin typeface="Cambria Math" panose="02040503050406030204" pitchFamily="18" charset="0"/>
                                </a:rPr>
                                <m:t>.438</m:t>
                              </m:r>
                            </m:e>
                            <m:e>
                              <m:r>
                                <a:rPr lang="en-US" altLang="ko-KR">
                                  <a:latin typeface="Cambria Math" panose="02040503050406030204" pitchFamily="18" charset="0"/>
                                </a:rPr>
                                <m:t>.562</m:t>
                              </m:r>
                            </m:e>
                          </m:mr>
                        </m:m>
                      </m:e>
                    </m:d>
                  </m:oMath>
                </a14:m>
                <a:r>
                  <a:rPr lang="en-US" altLang="ko-KR" dirty="0"/>
                  <a:t>= </a:t>
                </a:r>
                <a14:m>
                  <m:oMath xmlns:m="http://schemas.openxmlformats.org/officeDocument/2006/math">
                    <m:d>
                      <m:dPr>
                        <m:begChr m:val="["/>
                        <m:endChr m:val="]"/>
                        <m:ctrlPr>
                          <a:rPr lang="en-US" altLang="ko-KR" i="1">
                            <a:latin typeface="Cambria Math" panose="02040503050406030204" pitchFamily="18" charset="0"/>
                          </a:rPr>
                        </m:ctrlPr>
                      </m:dPr>
                      <m:e>
                        <m:m>
                          <m:mPr>
                            <m:mcs>
                              <m:mc>
                                <m:mcPr>
                                  <m:count m:val="2"/>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m:t>
                              </m:r>
                              <m:r>
                                <a:rPr lang="en-US" altLang="ko-KR" i="1">
                                  <a:latin typeface="Cambria Math" panose="02040503050406030204" pitchFamily="18" charset="0"/>
                                </a:rPr>
                                <m:t>6438</m:t>
                              </m:r>
                            </m:e>
                            <m:e>
                              <m:r>
                                <a:rPr lang="en-US" altLang="ko-KR" i="1">
                                  <a:latin typeface="Cambria Math" panose="02040503050406030204" pitchFamily="18" charset="0"/>
                                </a:rPr>
                                <m:t>.3562</m:t>
                              </m:r>
                            </m:e>
                          </m:mr>
                        </m:m>
                      </m:e>
                    </m:d>
                  </m:oMath>
                </a14:m>
                <a:endParaRPr lang="en-US" altLang="ko-KR" dirty="0" smtClean="0"/>
              </a:p>
              <a:p>
                <a14:m>
                  <m:oMath xmlns:m="http://schemas.openxmlformats.org/officeDocument/2006/math">
                    <m:r>
                      <a:rPr lang="en-US" altLang="ko-KR" i="1">
                        <a:latin typeface="Cambria Math" panose="02040503050406030204" pitchFamily="18" charset="0"/>
                      </a:rPr>
                      <m:t>𝑃</m:t>
                    </m:r>
                    <m:d>
                      <m:dPr>
                        <m:begChr m:val="["/>
                        <m:endChr m:val="]"/>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3</m:t>
                            </m:r>
                          </m:sub>
                        </m:sSub>
                        <m:r>
                          <a:rPr lang="en-US" altLang="ko-KR" i="1">
                            <a:latin typeface="Cambria Math" panose="02040503050406030204" pitchFamily="18" charset="0"/>
                          </a:rPr>
                          <m:t>=</m:t>
                        </m:r>
                        <m:r>
                          <a:rPr lang="en-US" altLang="ko-KR" i="1">
                            <a:latin typeface="Cambria Math" panose="02040503050406030204" pitchFamily="18" charset="0"/>
                          </a:rPr>
                          <m:t>𝐶𝑜𝑘𝑒</m:t>
                        </m:r>
                      </m:e>
                    </m:d>
                    <m:r>
                      <a:rPr lang="en-US" altLang="ko-KR" i="1">
                        <a:latin typeface="Cambria Math" panose="02040503050406030204" pitchFamily="18" charset="0"/>
                      </a:rPr>
                      <m:t>= .6438</m:t>
                    </m:r>
                  </m:oMath>
                </a14:m>
                <a:endParaRPr lang="en-US" altLang="ko-KR" dirty="0"/>
              </a:p>
              <a:p>
                <a14:m>
                  <m:oMath xmlns:m="http://schemas.openxmlformats.org/officeDocument/2006/math">
                    <m:r>
                      <a:rPr lang="en-US" altLang="ko-KR" i="1">
                        <a:latin typeface="Cambria Math" panose="02040503050406030204" pitchFamily="18" charset="0"/>
                      </a:rPr>
                      <m:t>𝑃</m:t>
                    </m:r>
                    <m:d>
                      <m:dPr>
                        <m:begChr m:val="["/>
                        <m:endChr m:val="]"/>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3</m:t>
                            </m:r>
                          </m:sub>
                        </m:sSub>
                        <m:r>
                          <a:rPr lang="en-US" altLang="ko-KR" i="1">
                            <a:latin typeface="Cambria Math" panose="02040503050406030204" pitchFamily="18" charset="0"/>
                          </a:rPr>
                          <m:t>=</m:t>
                        </m:r>
                        <m:r>
                          <a:rPr lang="en-US" altLang="ko-KR" i="1">
                            <a:latin typeface="Cambria Math" panose="02040503050406030204" pitchFamily="18" charset="0"/>
                          </a:rPr>
                          <m:t>𝑃𝑒𝑝𝑠𝑖</m:t>
                        </m:r>
                      </m:e>
                    </m:d>
                    <m:r>
                      <a:rPr lang="en-US" altLang="ko-KR" i="1">
                        <a:latin typeface="Cambria Math" panose="02040503050406030204" pitchFamily="18" charset="0"/>
                      </a:rPr>
                      <m:t>= .3562</m:t>
                    </m:r>
                  </m:oMath>
                </a14:m>
                <a:endParaRPr lang="en-US" altLang="ko-KR" dirty="0"/>
              </a:p>
              <a:p>
                <a:endParaRPr lang="ko-KR" alt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blipFill>
                <a:blip r:embed="rId2"/>
                <a:stretch>
                  <a:fillRect/>
                </a:stretch>
              </a:blipFill>
            </p:spPr>
            <p:txBody>
              <a:bodyPr/>
              <a:lstStyle/>
              <a:p>
                <a:r>
                  <a:rPr lang="ko-KR" altLang="en-US">
                    <a:noFill/>
                  </a:rPr>
                  <a:t> </a:t>
                </a:r>
              </a:p>
            </p:txBody>
          </p:sp>
        </mc:Fallback>
      </mc:AlternateContent>
      <p:sp>
        <p:nvSpPr>
          <p:cNvPr id="7" name="Rectangle 6"/>
          <p:cNvSpPr/>
          <p:nvPr/>
        </p:nvSpPr>
        <p:spPr>
          <a:xfrm>
            <a:off x="6265905" y="4772063"/>
            <a:ext cx="3836307" cy="523220"/>
          </a:xfrm>
          <a:prstGeom prst="rect">
            <a:avLst/>
          </a:prstGeom>
        </p:spPr>
        <p:txBody>
          <a:bodyPr wrap="none">
            <a:spAutoFit/>
          </a:bodyPr>
          <a:lstStyle/>
          <a:p>
            <a:r>
              <a:rPr lang="ko-KR" altLang="en-US" sz="2800" dirty="0">
                <a:latin typeface="Courier New" panose="02070309020205020404" pitchFamily="49" charset="0"/>
                <a:cs typeface="Courier New" panose="02070309020205020404" pitchFamily="49" charset="0"/>
              </a:rPr>
              <a:t>s1 = np.dot(s,t3)</a:t>
            </a:r>
          </a:p>
        </p:txBody>
      </p:sp>
    </p:spTree>
    <p:extLst>
      <p:ext uri="{BB962C8B-B14F-4D97-AF65-F5344CB8AC3E}">
        <p14:creationId xmlns:p14="http://schemas.microsoft.com/office/powerpoint/2010/main" val="2969840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b="1" dirty="0" smtClean="0"/>
              <a:t>Markov Reward Process</a:t>
            </a:r>
            <a:endParaRPr lang="ko-KR" altLang="en-US" b="1" dirty="0"/>
          </a:p>
        </p:txBody>
      </p:sp>
      <p:sp>
        <p:nvSpPr>
          <p:cNvPr id="3" name="Content Placeholder 2"/>
          <p:cNvSpPr>
            <a:spLocks noGrp="1"/>
          </p:cNvSpPr>
          <p:nvPr>
            <p:ph sz="half" idx="1"/>
          </p:nvPr>
        </p:nvSpPr>
        <p:spPr>
          <a:xfrm>
            <a:off x="676656" y="1998134"/>
            <a:ext cx="5335208" cy="3767328"/>
          </a:xfrm>
        </p:spPr>
        <p:txBody>
          <a:bodyPr>
            <a:noAutofit/>
          </a:bodyPr>
          <a:lstStyle/>
          <a:p>
            <a:r>
              <a:rPr lang="en-US" altLang="ko-KR" sz="2800" dirty="0" smtClean="0"/>
              <a:t>A stochastic process which extends a Markov chain by adding a reward rate to each state. </a:t>
            </a:r>
            <a:r>
              <a:rPr lang="ko-KR" altLang="en-US" sz="2800" b="1" dirty="0" smtClean="0"/>
              <a:t>마코프체인의 각 상태에 보상을 더한 확률과정</a:t>
            </a:r>
            <a:endParaRPr lang="en-US" altLang="ko-KR" sz="2800" b="1" dirty="0" smtClean="0"/>
          </a:p>
          <a:p>
            <a:r>
              <a:rPr lang="en-US" altLang="ko-KR" sz="2800" dirty="0" smtClean="0"/>
              <a:t>An additional variable records the reward accumulated up to the current time. </a:t>
            </a:r>
            <a:r>
              <a:rPr lang="ko-KR" altLang="en-US" sz="2800" b="1" dirty="0" smtClean="0"/>
              <a:t>추가변수는 현재까지 보상의 총합을 기록함</a:t>
            </a:r>
            <a:endParaRPr lang="ko-KR" altLang="en-US" sz="2800" b="1"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8839" y="1998663"/>
            <a:ext cx="4504185" cy="3767137"/>
          </a:xfrm>
        </p:spPr>
      </p:pic>
    </p:spTree>
    <p:extLst>
      <p:ext uri="{BB962C8B-B14F-4D97-AF65-F5344CB8AC3E}">
        <p14:creationId xmlns:p14="http://schemas.microsoft.com/office/powerpoint/2010/main" val="276639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Markov Reward Process Parameters</a:t>
            </a:r>
            <a:endParaRPr lang="ko-KR"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953" y="2157731"/>
            <a:ext cx="11025316" cy="2422427"/>
          </a:xfrm>
        </p:spPr>
      </p:pic>
    </p:spTree>
    <p:extLst>
      <p:ext uri="{BB962C8B-B14F-4D97-AF65-F5344CB8AC3E}">
        <p14:creationId xmlns:p14="http://schemas.microsoft.com/office/powerpoint/2010/main" val="2466902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Rewards on Graph</a:t>
            </a:r>
            <a:endParaRPr lang="ko-KR" alt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57223" y="2155883"/>
            <a:ext cx="5049068" cy="4407755"/>
          </a:xfrm>
        </p:spPr>
      </p:pic>
      <p:sp>
        <p:nvSpPr>
          <p:cNvPr id="6" name="Content Placeholder 5"/>
          <p:cNvSpPr>
            <a:spLocks noGrp="1"/>
          </p:cNvSpPr>
          <p:nvPr>
            <p:ph sz="half" idx="2"/>
          </p:nvPr>
        </p:nvSpPr>
        <p:spPr>
          <a:xfrm>
            <a:off x="6011329" y="1998134"/>
            <a:ext cx="5418669" cy="4565504"/>
          </a:xfrm>
        </p:spPr>
        <p:txBody>
          <a:bodyPr>
            <a:noAutofit/>
          </a:bodyPr>
          <a:lstStyle/>
          <a:p>
            <a:pPr marL="285750" indent="-285750"/>
            <a:r>
              <a:rPr lang="en-US" altLang="ko-KR" sz="3200" dirty="0"/>
              <a:t>Reward - A feedback from the environment for going from one state to another taking one action. </a:t>
            </a:r>
            <a:r>
              <a:rPr lang="ko-KR" altLang="en-US" sz="3200" b="1" dirty="0"/>
              <a:t>한 상태에서 다른 상태로 가는 행동에 대한 피드백</a:t>
            </a:r>
          </a:p>
        </p:txBody>
      </p:sp>
    </p:spTree>
    <p:extLst>
      <p:ext uri="{BB962C8B-B14F-4D97-AF65-F5344CB8AC3E}">
        <p14:creationId xmlns:p14="http://schemas.microsoft.com/office/powerpoint/2010/main" val="104468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Rewards</a:t>
            </a:r>
            <a:endParaRPr lang="ko-KR" altLang="en-US" dirty="0"/>
          </a:p>
        </p:txBody>
      </p:sp>
      <p:sp>
        <p:nvSpPr>
          <p:cNvPr id="3" name="Content Placeholder 2"/>
          <p:cNvSpPr>
            <a:spLocks noGrp="1"/>
          </p:cNvSpPr>
          <p:nvPr>
            <p:ph sz="half" idx="1"/>
          </p:nvPr>
        </p:nvSpPr>
        <p:spPr/>
        <p:txBody>
          <a:bodyPr>
            <a:noAutofit/>
          </a:bodyPr>
          <a:lstStyle/>
          <a:p>
            <a:r>
              <a:rPr lang="en-US" altLang="ko-KR" sz="2800" dirty="0" smtClean="0"/>
              <a:t>The feedback from the environment that tells us how good we are doing. </a:t>
            </a:r>
            <a:r>
              <a:rPr lang="ko-KR" altLang="en-US" sz="2800" b="1" dirty="0" smtClean="0"/>
              <a:t>얼마나 잘했는지 환경이 주는 피드백</a:t>
            </a:r>
            <a:endParaRPr lang="en-US" altLang="ko-KR" sz="2800" b="1" dirty="0" smtClean="0"/>
          </a:p>
          <a:p>
            <a:r>
              <a:rPr lang="en-US" altLang="ko-KR" sz="2800" dirty="0" smtClean="0"/>
              <a:t>Our goal is to maximize the total reward.  </a:t>
            </a:r>
            <a:r>
              <a:rPr lang="ko-KR" altLang="en-US" sz="2800" b="1" dirty="0" smtClean="0"/>
              <a:t>전체 보상을 최대화하는 것이 목표</a:t>
            </a:r>
            <a:endParaRPr lang="ko-KR" altLang="en-US" sz="2800" b="1" dirty="0"/>
          </a:p>
        </p:txBody>
      </p:sp>
      <p:pic>
        <p:nvPicPr>
          <p:cNvPr id="3074" name="Picture 2" descr="https://miro.medium.com/max/639/0*lXszd8hM87XmeQLg.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43195" y="2157731"/>
            <a:ext cx="4662487" cy="346721"/>
          </a:xfrm>
        </p:spPr>
      </p:pic>
      <p:sp>
        <p:nvSpPr>
          <p:cNvPr id="8" name="Rectangle 7"/>
          <p:cNvSpPr/>
          <p:nvPr/>
        </p:nvSpPr>
        <p:spPr>
          <a:xfrm>
            <a:off x="5599940" y="2746939"/>
            <a:ext cx="5830060" cy="1982594"/>
          </a:xfrm>
          <a:prstGeom prst="rect">
            <a:avLst/>
          </a:prstGeom>
        </p:spPr>
        <p:txBody>
          <a:bodyPr wrap="square">
            <a:spAutoFit/>
          </a:bodyPr>
          <a:lstStyle/>
          <a:p>
            <a:pPr marL="91440" defTabSz="914400" hangingPunct="0">
              <a:spcBef>
                <a:spcPts val="1300"/>
              </a:spcBef>
              <a:buFont typeface="Wingdings" panose="05000000000000000000" pitchFamily="2" charset="2"/>
              <a:buChar char="§"/>
            </a:pPr>
            <a:r>
              <a:rPr lang="en-US" altLang="ko-KR" sz="2800" dirty="0">
                <a:solidFill>
                  <a:schemeClr val="tx1">
                    <a:lumMod val="85000"/>
                    <a:lumOff val="15000"/>
                  </a:schemeClr>
                </a:solidFill>
              </a:rPr>
              <a:t>Uses a </a:t>
            </a:r>
            <a:r>
              <a:rPr lang="en-US" altLang="ko-KR" sz="2800" dirty="0" smtClean="0">
                <a:solidFill>
                  <a:schemeClr val="tx1">
                    <a:lumMod val="85000"/>
                    <a:lumOff val="15000"/>
                  </a:schemeClr>
                </a:solidFill>
              </a:rPr>
              <a:t>decreasing (discount) factor </a:t>
            </a:r>
            <a:r>
              <a:rPr lang="en-US" altLang="ko-KR" sz="2800" dirty="0">
                <a:solidFill>
                  <a:schemeClr val="tx1">
                    <a:lumMod val="85000"/>
                    <a:lumOff val="15000"/>
                  </a:schemeClr>
                </a:solidFill>
              </a:rPr>
              <a:t>for future rewards</a:t>
            </a:r>
            <a:r>
              <a:rPr lang="en-US" altLang="ko-KR" sz="2800" dirty="0" smtClean="0">
                <a:solidFill>
                  <a:schemeClr val="tx1">
                    <a:lumMod val="85000"/>
                    <a:lumOff val="15000"/>
                  </a:schemeClr>
                </a:solidFill>
              </a:rPr>
              <a:t>. </a:t>
            </a:r>
            <a:r>
              <a:rPr lang="ko-KR" altLang="en-US" sz="2800" b="1" dirty="0" smtClean="0">
                <a:solidFill>
                  <a:schemeClr val="tx1">
                    <a:lumMod val="85000"/>
                    <a:lumOff val="15000"/>
                  </a:schemeClr>
                </a:solidFill>
              </a:rPr>
              <a:t>미래의 보상를 줄여주는 요소</a:t>
            </a:r>
            <a:endParaRPr lang="en-US" altLang="ko-KR" sz="2800" b="1" dirty="0" smtClean="0">
              <a:solidFill>
                <a:schemeClr val="tx1">
                  <a:lumMod val="85000"/>
                  <a:lumOff val="15000"/>
                </a:schemeClr>
              </a:solidFill>
            </a:endParaRPr>
          </a:p>
          <a:p>
            <a:pPr marL="91440" defTabSz="914400" hangingPunct="0">
              <a:spcBef>
                <a:spcPts val="1300"/>
              </a:spcBef>
              <a:buFont typeface="Wingdings" panose="05000000000000000000" pitchFamily="2" charset="2"/>
              <a:buChar char="§"/>
            </a:pPr>
            <a:r>
              <a:rPr lang="en-US" altLang="ko-KR" sz="2800" dirty="0">
                <a:solidFill>
                  <a:schemeClr val="tx1">
                    <a:lumMod val="85000"/>
                    <a:lumOff val="15000"/>
                  </a:schemeClr>
                </a:solidFill>
              </a:rPr>
              <a:t>γ between 0 and </a:t>
            </a:r>
            <a:r>
              <a:rPr lang="en-US" altLang="ko-KR" sz="2800" dirty="0" smtClean="0">
                <a:solidFill>
                  <a:schemeClr val="tx1">
                    <a:lumMod val="85000"/>
                    <a:lumOff val="15000"/>
                  </a:schemeClr>
                </a:solidFill>
              </a:rPr>
              <a:t>1</a:t>
            </a:r>
            <a:endParaRPr lang="ko-KR" altLang="en-US" sz="2800" dirty="0">
              <a:solidFill>
                <a:schemeClr val="tx1">
                  <a:lumMod val="85000"/>
                  <a:lumOff val="15000"/>
                </a:schemeClr>
              </a:solidFill>
            </a:endParaRPr>
          </a:p>
        </p:txBody>
      </p:sp>
      <p:pic>
        <p:nvPicPr>
          <p:cNvPr id="3076" name="Picture 4" descr="https://miro.medium.com/max/721/0*mflzCazg40-MvyT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7007" y="4880590"/>
            <a:ext cx="5495925" cy="4381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a:stretch>
            <a:fillRect/>
          </a:stretch>
        </p:blipFill>
        <p:spPr>
          <a:xfrm>
            <a:off x="6242920" y="5599069"/>
            <a:ext cx="3539908" cy="760039"/>
          </a:xfrm>
          <a:prstGeom prst="rect">
            <a:avLst/>
          </a:prstGeom>
        </p:spPr>
      </p:pic>
    </p:spTree>
    <p:extLst>
      <p:ext uri="{BB962C8B-B14F-4D97-AF65-F5344CB8AC3E}">
        <p14:creationId xmlns:p14="http://schemas.microsoft.com/office/powerpoint/2010/main" val="3611551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Bellman Equation</a:t>
            </a:r>
            <a:endParaRPr lang="ko-KR" altLang="en-US" dirty="0"/>
          </a:p>
        </p:txBody>
      </p:sp>
      <p:pic>
        <p:nvPicPr>
          <p:cNvPr id="7" name="Picture 2" descr="https://miro.medium.com/max/738/0*SLvOh8O40AgFlUFf.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a:xfrm>
            <a:off x="6043611" y="2157731"/>
            <a:ext cx="4662487" cy="1351330"/>
          </a:xfrm>
        </p:spPr>
      </p:pic>
      <p:sp>
        <p:nvSpPr>
          <p:cNvPr id="11" name="Content Placeholder 10"/>
          <p:cNvSpPr>
            <a:spLocks noGrp="1"/>
          </p:cNvSpPr>
          <p:nvPr>
            <p:ph sz="half" idx="1"/>
          </p:nvPr>
        </p:nvSpPr>
        <p:spPr/>
        <p:txBody>
          <a:bodyPr>
            <a:normAutofit/>
          </a:bodyPr>
          <a:lstStyle/>
          <a:p>
            <a:r>
              <a:rPr lang="en-US" altLang="ko-KR" dirty="0" smtClean="0"/>
              <a:t>One </a:t>
            </a:r>
            <a:r>
              <a:rPr lang="en-US" altLang="ko-KR" dirty="0"/>
              <a:t>of the fundamental elements of reinforcement learning. </a:t>
            </a:r>
            <a:r>
              <a:rPr lang="ko-KR" altLang="en-US" b="1" dirty="0" smtClean="0"/>
              <a:t>강화학습에서 가장 기본적인 요소</a:t>
            </a:r>
            <a:endParaRPr lang="en-US" altLang="ko-KR" b="1" dirty="0" smtClean="0"/>
          </a:p>
          <a:p>
            <a:r>
              <a:rPr lang="en-US" altLang="ko-KR" dirty="0" smtClean="0"/>
              <a:t>Tells </a:t>
            </a:r>
            <a:r>
              <a:rPr lang="en-US" altLang="ko-KR" dirty="0"/>
              <a:t>us what long-term reward can we expect, given the state we are </a:t>
            </a:r>
            <a:r>
              <a:rPr lang="en-US" altLang="ko-KR" dirty="0" smtClean="0"/>
              <a:t>in </a:t>
            </a:r>
            <a:r>
              <a:rPr lang="ko-KR" altLang="en-US" b="1" dirty="0" smtClean="0"/>
              <a:t>현재 있는 상태에서 기대할수 있는 장기보상</a:t>
            </a:r>
            <a:endParaRPr lang="ko-KR" altLang="en-US" dirty="0"/>
          </a:p>
        </p:txBody>
      </p:sp>
    </p:spTree>
    <p:extLst>
      <p:ext uri="{BB962C8B-B14F-4D97-AF65-F5344CB8AC3E}">
        <p14:creationId xmlns:p14="http://schemas.microsoft.com/office/powerpoint/2010/main" val="65429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mtClean="0"/>
              <a:t>Expected Reward</a:t>
            </a:r>
            <a:endParaRPr lang="ko-KR" altLang="en-US" dirty="0"/>
          </a:p>
        </p:txBody>
      </p:sp>
      <p:sp>
        <p:nvSpPr>
          <p:cNvPr id="5" name="Content Placeholder 4"/>
          <p:cNvSpPr>
            <a:spLocks noGrp="1"/>
          </p:cNvSpPr>
          <p:nvPr>
            <p:ph idx="1"/>
          </p:nvPr>
        </p:nvSpPr>
        <p:spPr/>
        <p:txBody>
          <a:bodyPr>
            <a:normAutofit/>
          </a:bodyPr>
          <a:lstStyle/>
          <a:p>
            <a:r>
              <a:rPr lang="en-US" altLang="ko-KR" sz="3600" dirty="0" smtClean="0"/>
              <a:t>Expected immediate reward for going from state s to state s’ through action a. </a:t>
            </a:r>
            <a:r>
              <a:rPr lang="en-US" altLang="ko-KR" sz="3600" b="1" dirty="0" smtClean="0"/>
              <a:t>a</a:t>
            </a:r>
            <a:r>
              <a:rPr lang="ko-KR" altLang="en-US" sz="3600" b="1" dirty="0" smtClean="0"/>
              <a:t>액션을 취해서 </a:t>
            </a:r>
            <a:r>
              <a:rPr lang="en-US" altLang="ko-KR" sz="3600" b="1" dirty="0" smtClean="0"/>
              <a:t>s</a:t>
            </a:r>
            <a:r>
              <a:rPr lang="ko-KR" altLang="en-US" sz="3600" b="1" dirty="0" smtClean="0"/>
              <a:t>상태에서 </a:t>
            </a:r>
            <a:r>
              <a:rPr lang="en-US" altLang="ko-KR" sz="3600" b="1" dirty="0"/>
              <a:t>s</a:t>
            </a:r>
            <a:r>
              <a:rPr lang="en-US" altLang="ko-KR" sz="3600" b="1" dirty="0" smtClean="0"/>
              <a:t>’</a:t>
            </a:r>
            <a:r>
              <a:rPr lang="ko-KR" altLang="en-US" sz="3600" b="1" dirty="0" smtClean="0"/>
              <a:t>로 가는 즉각적인 보상</a:t>
            </a:r>
            <a:endParaRPr lang="ko-KR" altLang="en-US" sz="3600" b="1" dirty="0"/>
          </a:p>
        </p:txBody>
      </p:sp>
      <p:pic>
        <p:nvPicPr>
          <p:cNvPr id="6146" name="Picture 2" descr="https://miro.medium.com/max/971/0*_dLhsfjo8I_4Xb1X.png"/>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929451" y="4232993"/>
            <a:ext cx="10520362" cy="677862"/>
          </a:xfrm>
        </p:spPr>
      </p:pic>
    </p:spTree>
    <p:extLst>
      <p:ext uri="{BB962C8B-B14F-4D97-AF65-F5344CB8AC3E}">
        <p14:creationId xmlns:p14="http://schemas.microsoft.com/office/powerpoint/2010/main" val="3770959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State Value Function</a:t>
            </a:r>
            <a:endParaRPr lang="ko-KR" altLang="en-US" dirty="0"/>
          </a:p>
        </p:txBody>
      </p:sp>
      <p:sp>
        <p:nvSpPr>
          <p:cNvPr id="3" name="Content Placeholder 2"/>
          <p:cNvSpPr>
            <a:spLocks noGrp="1"/>
          </p:cNvSpPr>
          <p:nvPr>
            <p:ph sz="half" idx="1"/>
          </p:nvPr>
        </p:nvSpPr>
        <p:spPr>
          <a:xfrm>
            <a:off x="388557" y="1998567"/>
            <a:ext cx="5811826" cy="3767328"/>
          </a:xfrm>
        </p:spPr>
        <p:txBody>
          <a:bodyPr>
            <a:noAutofit/>
          </a:bodyPr>
          <a:lstStyle/>
          <a:p>
            <a:r>
              <a:rPr lang="en-US" altLang="ko-KR" sz="2500" dirty="0" smtClean="0"/>
              <a:t>How good some state is </a:t>
            </a:r>
            <a:r>
              <a:rPr lang="ko-KR" altLang="en-US" sz="2500" b="1" dirty="0" smtClean="0"/>
              <a:t>현재상태가 얼마나 좋은지 평가</a:t>
            </a:r>
            <a:endParaRPr lang="en-US" altLang="ko-KR" sz="2500" b="1" dirty="0" smtClean="0"/>
          </a:p>
          <a:p>
            <a:r>
              <a:rPr lang="en-US" altLang="ko-KR" sz="2500" dirty="0" smtClean="0"/>
              <a:t>The value of a state is the expected total reward we can get starting from that state. </a:t>
            </a:r>
            <a:r>
              <a:rPr lang="ko-KR" altLang="en-US" sz="2500" b="1" dirty="0" smtClean="0"/>
              <a:t>현상태의 가치는 현상태에서 사작해서 받을 것이라고 기대하는 총보상</a:t>
            </a:r>
            <a:endParaRPr lang="en-US" altLang="ko-KR" sz="2500" b="1" dirty="0" smtClean="0"/>
          </a:p>
          <a:p>
            <a:r>
              <a:rPr lang="en-US" altLang="ko-KR" sz="2500" dirty="0" smtClean="0"/>
              <a:t>It depends on the policy which tells how to take decisions. </a:t>
            </a:r>
            <a:r>
              <a:rPr lang="ko-KR" altLang="en-US" sz="2500" b="1" dirty="0" smtClean="0"/>
              <a:t>결정을 내리는 정책에 따라 달라짐</a:t>
            </a:r>
            <a:endParaRPr lang="en-US" altLang="ko-KR" sz="2500" b="1" dirty="0" smtClean="0"/>
          </a:p>
          <a:p>
            <a:endParaRPr lang="ko-KR" altLang="en-US" sz="2500" dirty="0"/>
          </a:p>
        </p:txBody>
      </p:sp>
      <p:pic>
        <p:nvPicPr>
          <p:cNvPr id="11" name="Picture 2" descr="https://miro.medium.com/max/581/0*sjMCQm0KLpuJbDxd.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86896" y="1998567"/>
            <a:ext cx="4429125" cy="476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1290" y="2997232"/>
            <a:ext cx="3965779" cy="3372396"/>
          </a:xfrm>
          <a:prstGeom prst="rect">
            <a:avLst/>
          </a:prstGeom>
        </p:spPr>
      </p:pic>
    </p:spTree>
    <p:extLst>
      <p:ext uri="{BB962C8B-B14F-4D97-AF65-F5344CB8AC3E}">
        <p14:creationId xmlns:p14="http://schemas.microsoft.com/office/powerpoint/2010/main" val="2209994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Machine Learning Algorithm</a:t>
            </a:r>
            <a:endParaRPr lang="ko-KR" altLang="en-US" dirty="0"/>
          </a:p>
        </p:txBody>
      </p:sp>
      <p:sp>
        <p:nvSpPr>
          <p:cNvPr id="4" name="Content Placeholder 3"/>
          <p:cNvSpPr>
            <a:spLocks noGrp="1"/>
          </p:cNvSpPr>
          <p:nvPr>
            <p:ph sz="half" idx="2"/>
          </p:nvPr>
        </p:nvSpPr>
        <p:spPr>
          <a:xfrm>
            <a:off x="8562109" y="2157731"/>
            <a:ext cx="2867889" cy="3767328"/>
          </a:xfrm>
        </p:spPr>
        <p:txBody>
          <a:bodyPr>
            <a:normAutofit fontScale="92500"/>
          </a:bodyPr>
          <a:lstStyle/>
          <a:p>
            <a:r>
              <a:rPr lang="en-US" altLang="ko-KR" dirty="0"/>
              <a:t>One of three basic machine learning paradigms, alongside supervised learning and unsupervised learning. </a:t>
            </a:r>
            <a:r>
              <a:rPr lang="ko-KR" altLang="en-US" b="1" dirty="0"/>
              <a:t>지도학습</a:t>
            </a:r>
            <a:r>
              <a:rPr lang="en-US" altLang="ko-KR" b="1" dirty="0"/>
              <a:t>, </a:t>
            </a:r>
            <a:r>
              <a:rPr lang="ko-KR" altLang="en-US" b="1" dirty="0"/>
              <a:t>비지도학습과 함께 기계학습 방법의 하나</a:t>
            </a:r>
          </a:p>
          <a:p>
            <a:endParaRPr lang="ko-KR" alt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8279" y="2157730"/>
            <a:ext cx="8174457" cy="3463751"/>
          </a:xfrm>
        </p:spPr>
      </p:pic>
      <p:sp>
        <p:nvSpPr>
          <p:cNvPr id="3" name="Rounded Rectangle 2"/>
          <p:cNvSpPr/>
          <p:nvPr/>
        </p:nvSpPr>
        <p:spPr>
          <a:xfrm>
            <a:off x="3894947" y="5925059"/>
            <a:ext cx="2181873" cy="78319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ko-KR" sz="2000" b="1" dirty="0" smtClean="0"/>
              <a:t>Reinforcement Learning</a:t>
            </a:r>
            <a:endParaRPr lang="ko-KR" altLang="en-US" sz="2000" b="1" dirty="0"/>
          </a:p>
        </p:txBody>
      </p:sp>
      <p:sp>
        <p:nvSpPr>
          <p:cNvPr id="6" name="Down Arrow 5"/>
          <p:cNvSpPr/>
          <p:nvPr/>
        </p:nvSpPr>
        <p:spPr>
          <a:xfrm rot="19709683">
            <a:off x="3086100" y="4717471"/>
            <a:ext cx="342900" cy="1402773"/>
          </a:xfrm>
          <a:prstGeom prst="downArrow">
            <a:avLst/>
          </a:prstGeom>
          <a:solidFill>
            <a:srgbClr val="2C7D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34660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State Value </a:t>
            </a:r>
            <a:r>
              <a:rPr lang="en-US" altLang="ko-KR" dirty="0" smtClean="0"/>
              <a:t>Function with Bellman Equation</a:t>
            </a:r>
            <a:endParaRPr lang="ko-KR" altLang="en-US" dirty="0"/>
          </a:p>
        </p:txBody>
      </p:sp>
      <p:pic>
        <p:nvPicPr>
          <p:cNvPr id="5" name="Content Placeholder 4" descr="https://miro.medium.com/max/1365/0*cK3VBvGUKU4Q4upU.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52487" y="2494756"/>
            <a:ext cx="10401300" cy="2800350"/>
          </a:xfrm>
        </p:spPr>
      </p:pic>
    </p:spTree>
    <p:extLst>
      <p:ext uri="{BB962C8B-B14F-4D97-AF65-F5344CB8AC3E}">
        <p14:creationId xmlns:p14="http://schemas.microsoft.com/office/powerpoint/2010/main" val="138208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smtClean="0"/>
              <a:t>State Values on Graph</a:t>
            </a:r>
            <a:endParaRPr lang="ko-KR" alt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50691" y="1998663"/>
            <a:ext cx="4315242" cy="3767137"/>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98926" y="4310456"/>
            <a:ext cx="6471152" cy="2102870"/>
          </a:xfrm>
        </p:spPr>
      </p:pic>
      <p:pic>
        <p:nvPicPr>
          <p:cNvPr id="9"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6863" y="817683"/>
            <a:ext cx="3382252" cy="2952652"/>
          </a:xfrm>
          <a:prstGeom prst="rect">
            <a:avLst/>
          </a:prstGeom>
        </p:spPr>
      </p:pic>
    </p:spTree>
    <p:extLst>
      <p:ext uri="{BB962C8B-B14F-4D97-AF65-F5344CB8AC3E}">
        <p14:creationId xmlns:p14="http://schemas.microsoft.com/office/powerpoint/2010/main" val="1995399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https://miro.medium.com/max/960/1*8ZwXzGbwW-6xCXgX-ELEcg.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28331" y="2157731"/>
            <a:ext cx="6401668" cy="32508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ko-KR" b="1" dirty="0" smtClean="0"/>
              <a:t>Markov Decision Process</a:t>
            </a:r>
            <a:endParaRPr lang="ko-KR" altLang="en-US" b="1" dirty="0"/>
          </a:p>
        </p:txBody>
      </p:sp>
      <p:sp>
        <p:nvSpPr>
          <p:cNvPr id="6" name="Content Placeholder 5"/>
          <p:cNvSpPr>
            <a:spLocks noGrp="1"/>
          </p:cNvSpPr>
          <p:nvPr>
            <p:ph sz="half" idx="1"/>
          </p:nvPr>
        </p:nvSpPr>
        <p:spPr>
          <a:xfrm>
            <a:off x="676656" y="1998134"/>
            <a:ext cx="4113553" cy="3767328"/>
          </a:xfrm>
        </p:spPr>
        <p:txBody>
          <a:bodyPr>
            <a:normAutofit/>
          </a:bodyPr>
          <a:lstStyle/>
          <a:p>
            <a:r>
              <a:rPr lang="en-US" altLang="ko-KR" sz="2800" dirty="0" smtClean="0"/>
              <a:t>An </a:t>
            </a:r>
            <a:r>
              <a:rPr lang="en-US" altLang="ko-KR" sz="2800" dirty="0"/>
              <a:t>extension of the Markov </a:t>
            </a:r>
            <a:r>
              <a:rPr lang="en-US" altLang="ko-KR" sz="2800" dirty="0" smtClean="0"/>
              <a:t>chain </a:t>
            </a:r>
            <a:r>
              <a:rPr lang="ko-KR" altLang="en-US" sz="2800" b="1" dirty="0" smtClean="0"/>
              <a:t>마코프체인의 연장</a:t>
            </a:r>
            <a:endParaRPr lang="en-US" altLang="ko-KR" sz="2800" b="1" dirty="0" smtClean="0"/>
          </a:p>
          <a:p>
            <a:r>
              <a:rPr lang="en-US" altLang="ko-KR" sz="2800" dirty="0" smtClean="0"/>
              <a:t>Used </a:t>
            </a:r>
            <a:r>
              <a:rPr lang="en-US" altLang="ko-KR" sz="2800" dirty="0"/>
              <a:t>to model more complex environments. </a:t>
            </a:r>
            <a:r>
              <a:rPr lang="ko-KR" altLang="en-US" sz="2800" b="1" dirty="0" smtClean="0"/>
              <a:t>더 복잡한 환경에 사용</a:t>
            </a:r>
            <a:endParaRPr lang="en-US" altLang="ko-KR" sz="2800" b="1" dirty="0" smtClean="0"/>
          </a:p>
        </p:txBody>
      </p:sp>
    </p:spTree>
    <p:extLst>
      <p:ext uri="{BB962C8B-B14F-4D97-AF65-F5344CB8AC3E}">
        <p14:creationId xmlns:p14="http://schemas.microsoft.com/office/powerpoint/2010/main" val="1093592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ko-KR" dirty="0" smtClean="0"/>
              <a:t>Markov Decision Process Parameters</a:t>
            </a:r>
            <a:endParaRPr lang="ko-KR" alt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8997" y="2535270"/>
            <a:ext cx="9929228" cy="3615010"/>
          </a:xfrm>
        </p:spPr>
      </p:pic>
    </p:spTree>
    <p:extLst>
      <p:ext uri="{BB962C8B-B14F-4D97-AF65-F5344CB8AC3E}">
        <p14:creationId xmlns:p14="http://schemas.microsoft.com/office/powerpoint/2010/main" val="3516072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Actions on Graph</a:t>
            </a:r>
            <a:endParaRPr lang="ko-KR" alt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1293" y="1998663"/>
            <a:ext cx="4654038" cy="3767137"/>
          </a:xfrm>
        </p:spPr>
      </p:pic>
      <p:sp>
        <p:nvSpPr>
          <p:cNvPr id="5" name="Content Placeholder 4"/>
          <p:cNvSpPr>
            <a:spLocks noGrp="1"/>
          </p:cNvSpPr>
          <p:nvPr>
            <p:ph sz="half" idx="2"/>
          </p:nvPr>
        </p:nvSpPr>
        <p:spPr/>
        <p:txBody>
          <a:bodyPr/>
          <a:lstStyle/>
          <a:p>
            <a:r>
              <a:rPr lang="en-US" altLang="ko-KR" dirty="0"/>
              <a:t>Action - The possibility to make a choice at every state </a:t>
            </a:r>
            <a:r>
              <a:rPr lang="ko-KR" altLang="en-US" b="1" dirty="0"/>
              <a:t>각 상태에서 내릴수 있는 선택과 그에 대한 </a:t>
            </a:r>
            <a:r>
              <a:rPr lang="ko-KR" altLang="en-US" b="1" dirty="0" smtClean="0"/>
              <a:t>확률</a:t>
            </a:r>
            <a:endParaRPr lang="ko-KR" altLang="en-US" dirty="0"/>
          </a:p>
        </p:txBody>
      </p:sp>
    </p:spTree>
    <p:extLst>
      <p:ext uri="{BB962C8B-B14F-4D97-AF65-F5344CB8AC3E}">
        <p14:creationId xmlns:p14="http://schemas.microsoft.com/office/powerpoint/2010/main" val="573735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Action Value Function</a:t>
            </a:r>
            <a:endParaRPr lang="ko-KR" altLang="en-US" dirty="0"/>
          </a:p>
        </p:txBody>
      </p:sp>
      <p:sp>
        <p:nvSpPr>
          <p:cNvPr id="3" name="Content Placeholder 2"/>
          <p:cNvSpPr>
            <a:spLocks noGrp="1"/>
          </p:cNvSpPr>
          <p:nvPr>
            <p:ph sz="half" idx="1"/>
          </p:nvPr>
        </p:nvSpPr>
        <p:spPr>
          <a:xfrm>
            <a:off x="676656" y="1998134"/>
            <a:ext cx="4968746" cy="3767328"/>
          </a:xfrm>
        </p:spPr>
        <p:txBody>
          <a:bodyPr>
            <a:noAutofit/>
          </a:bodyPr>
          <a:lstStyle/>
          <a:p>
            <a:r>
              <a:rPr lang="en-US" altLang="ko-KR" dirty="0" smtClean="0"/>
              <a:t>How good some action is </a:t>
            </a:r>
            <a:r>
              <a:rPr lang="ko-KR" altLang="en-US" b="1" dirty="0" smtClean="0"/>
              <a:t>그 행동이 얼마나 좋은지 평가</a:t>
            </a:r>
            <a:endParaRPr lang="en-US" altLang="ko-KR" dirty="0" smtClean="0"/>
          </a:p>
          <a:p>
            <a:r>
              <a:rPr lang="en-US" altLang="ko-KR" dirty="0" smtClean="0"/>
              <a:t>The value of an action taken in some state is the expected total reward we can get, starting from that state and taking that action. </a:t>
            </a:r>
            <a:r>
              <a:rPr lang="ko-KR" altLang="en-US" b="1" dirty="0" smtClean="0"/>
              <a:t>그 액션을 취함으로써 현상태로부터 기대되는 총보상</a:t>
            </a:r>
            <a:endParaRPr lang="en-US" altLang="ko-KR" b="1" dirty="0" smtClean="0"/>
          </a:p>
          <a:p>
            <a:r>
              <a:rPr lang="en-US" altLang="ko-KR" dirty="0" smtClean="0"/>
              <a:t>It also depends on the policy. </a:t>
            </a:r>
            <a:r>
              <a:rPr lang="ko-KR" altLang="en-US" b="1" dirty="0" smtClean="0"/>
              <a:t>정책에 따라 달라짐</a:t>
            </a:r>
          </a:p>
          <a:p>
            <a:endParaRPr lang="en-US" altLang="ko-KR" dirty="0" smtClean="0"/>
          </a:p>
          <a:p>
            <a:endParaRPr lang="en-US" altLang="ko-KR" dirty="0" smtClean="0"/>
          </a:p>
        </p:txBody>
      </p:sp>
      <p:pic>
        <p:nvPicPr>
          <p:cNvPr id="9220" name="Picture 4" descr="https://miro.medium.com/max/1534/0*nQj2YTrt1B-1VgtV.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401051" y="3238831"/>
            <a:ext cx="5366806" cy="1285933"/>
          </a:xfrm>
        </p:spPr>
      </p:pic>
      <p:pic>
        <p:nvPicPr>
          <p:cNvPr id="9" name="Picture 2" descr="https://miro.medium.com/max/796/0*vhfCtTbOJxElBWKd.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1051" y="2353726"/>
            <a:ext cx="4662487" cy="36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77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Policy</a:t>
            </a:r>
            <a:endParaRPr lang="ko-KR" altLang="en-US" dirty="0"/>
          </a:p>
        </p:txBody>
      </p:sp>
      <p:sp>
        <p:nvSpPr>
          <p:cNvPr id="3" name="Content Placeholder 2"/>
          <p:cNvSpPr>
            <a:spLocks noGrp="1"/>
          </p:cNvSpPr>
          <p:nvPr>
            <p:ph sz="half" idx="1"/>
          </p:nvPr>
        </p:nvSpPr>
        <p:spPr>
          <a:xfrm>
            <a:off x="676655" y="1998134"/>
            <a:ext cx="5849405" cy="3767328"/>
          </a:xfrm>
        </p:spPr>
        <p:txBody>
          <a:bodyPr>
            <a:noAutofit/>
          </a:bodyPr>
          <a:lstStyle/>
          <a:p>
            <a:r>
              <a:rPr lang="en-US" altLang="ko-KR" sz="3200" dirty="0"/>
              <a:t>A</a:t>
            </a:r>
            <a:r>
              <a:rPr lang="en-US" altLang="ko-KR" sz="3200" dirty="0" smtClean="0"/>
              <a:t> distribution over actions given states. </a:t>
            </a:r>
            <a:r>
              <a:rPr lang="ko-KR" altLang="en-US" sz="3200" b="1" dirty="0" smtClean="0"/>
              <a:t>어떤 상태에서 취할수 있는 액션의 분포</a:t>
            </a:r>
            <a:endParaRPr lang="en-US" altLang="ko-KR" sz="3200" b="1" dirty="0" smtClean="0"/>
          </a:p>
          <a:p>
            <a:r>
              <a:rPr lang="en-US" altLang="ko-KR" sz="3200" dirty="0" smtClean="0"/>
              <a:t>Denoted π(</a:t>
            </a:r>
            <a:r>
              <a:rPr lang="en-US" altLang="ko-KR" sz="3200" dirty="0" err="1" smtClean="0"/>
              <a:t>s,a</a:t>
            </a:r>
            <a:r>
              <a:rPr lang="en-US" altLang="ko-KR" sz="3200" dirty="0" smtClean="0"/>
              <a:t>) </a:t>
            </a:r>
          </a:p>
          <a:p>
            <a:r>
              <a:rPr lang="en-US" altLang="ko-KR" sz="3200" dirty="0" smtClean="0"/>
              <a:t>Find the policy that maximizes the reward function </a:t>
            </a:r>
            <a:r>
              <a:rPr lang="ko-KR" altLang="en-US" sz="3200" b="1" dirty="0" smtClean="0"/>
              <a:t>보상을 최대화 하는 정책을 찾아야 함</a:t>
            </a:r>
            <a:endParaRPr lang="en-US" altLang="ko-KR" sz="3200" b="1" dirty="0" smtClean="0"/>
          </a:p>
          <a:p>
            <a:endParaRPr lang="ko-KR" altLang="en-US" sz="3200" dirty="0"/>
          </a:p>
        </p:txBody>
      </p:sp>
      <p:pic>
        <p:nvPicPr>
          <p:cNvPr id="9" name="Picture 2" descr="https://miro.medium.com/max/319/0*g4HPsjrUtYNqHTiK.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763592" y="2410945"/>
            <a:ext cx="2428875" cy="838200"/>
          </a:xfrm>
        </p:spPr>
      </p:pic>
    </p:spTree>
    <p:extLst>
      <p:ext uri="{BB962C8B-B14F-4D97-AF65-F5344CB8AC3E}">
        <p14:creationId xmlns:p14="http://schemas.microsoft.com/office/powerpoint/2010/main" val="2016892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Action Value Function with Bellman Equation</a:t>
            </a:r>
            <a:endParaRPr lang="ko-KR" altLang="en-US" dirty="0"/>
          </a:p>
        </p:txBody>
      </p:sp>
      <p:pic>
        <p:nvPicPr>
          <p:cNvPr id="5" name="Picture 6" descr="https://miro.medium.com/max/758/0*FZt3-7XbfIjNYQJx.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089906" y="2157731"/>
            <a:ext cx="7610232" cy="54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miro.medium.com/max/945/0*Oy_aMmqo0ghQRA56.png"/>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tretch>
            <a:fillRect/>
          </a:stretch>
        </p:blipFill>
        <p:spPr bwMode="auto">
          <a:xfrm>
            <a:off x="1089906" y="3918544"/>
            <a:ext cx="9480588" cy="80376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https://miro.medium.com/max/475/0*1uaMoqlk7RTkWKb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7389" y="3038138"/>
            <a:ext cx="3599994" cy="540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miro.medium.com/max/644/0*Chz7J204az5VkjBi.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9906" y="5062717"/>
            <a:ext cx="6676231" cy="79077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6789107" y="2826343"/>
            <a:ext cx="191103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87799" y="1995346"/>
            <a:ext cx="2389909" cy="830997"/>
          </a:xfrm>
          <a:prstGeom prst="rect">
            <a:avLst/>
          </a:prstGeom>
          <a:noFill/>
        </p:spPr>
        <p:txBody>
          <a:bodyPr wrap="square" rtlCol="0">
            <a:spAutoFit/>
          </a:bodyPr>
          <a:lstStyle/>
          <a:p>
            <a:r>
              <a:rPr lang="ko-KR" altLang="en-US" sz="2400" b="1" dirty="0" smtClean="0"/>
              <a:t>현재상태의 가치</a:t>
            </a:r>
            <a:endParaRPr lang="ko-KR" altLang="en-US" sz="2400" b="1" dirty="0"/>
          </a:p>
        </p:txBody>
      </p:sp>
      <p:sp>
        <p:nvSpPr>
          <p:cNvPr id="9" name="TextBox 8"/>
          <p:cNvSpPr txBox="1"/>
          <p:nvPr/>
        </p:nvSpPr>
        <p:spPr>
          <a:xfrm>
            <a:off x="10235044" y="2809226"/>
            <a:ext cx="1928732" cy="830997"/>
          </a:xfrm>
          <a:prstGeom prst="rect">
            <a:avLst/>
          </a:prstGeom>
          <a:noFill/>
        </p:spPr>
        <p:txBody>
          <a:bodyPr wrap="square" rtlCol="0">
            <a:spAutoFit/>
          </a:bodyPr>
          <a:lstStyle/>
          <a:p>
            <a:r>
              <a:rPr lang="ko-KR" altLang="en-US" sz="2400" b="1" dirty="0" smtClean="0"/>
              <a:t>액션가치함수의 최대값</a:t>
            </a:r>
            <a:endParaRPr lang="ko-KR" altLang="en-US" sz="2400" b="1" dirty="0"/>
          </a:p>
        </p:txBody>
      </p:sp>
      <p:sp>
        <p:nvSpPr>
          <p:cNvPr id="10" name="TextBox 9"/>
          <p:cNvSpPr txBox="1"/>
          <p:nvPr/>
        </p:nvSpPr>
        <p:spPr>
          <a:xfrm>
            <a:off x="8375648" y="4732424"/>
            <a:ext cx="3584287" cy="1200329"/>
          </a:xfrm>
          <a:prstGeom prst="rect">
            <a:avLst/>
          </a:prstGeom>
          <a:noFill/>
        </p:spPr>
        <p:txBody>
          <a:bodyPr wrap="square" rtlCol="0">
            <a:spAutoFit/>
          </a:bodyPr>
          <a:lstStyle/>
          <a:p>
            <a:r>
              <a:rPr lang="ko-KR" altLang="en-US" sz="2400" b="1" dirty="0" smtClean="0"/>
              <a:t>현재상태에서 어떤 액션을 취했을때 가질수 있는 보상의 최대값</a:t>
            </a:r>
            <a:endParaRPr lang="ko-KR" altLang="en-US" sz="2400" b="1" dirty="0"/>
          </a:p>
        </p:txBody>
      </p:sp>
    </p:spTree>
    <p:extLst>
      <p:ext uri="{BB962C8B-B14F-4D97-AF65-F5344CB8AC3E}">
        <p14:creationId xmlns:p14="http://schemas.microsoft.com/office/powerpoint/2010/main" val="2239352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a:t>Reinforcement Learning</a:t>
            </a:r>
            <a:endParaRPr lang="ko-KR" altLang="en-US" dirty="0"/>
          </a:p>
        </p:txBody>
      </p:sp>
      <p:sp>
        <p:nvSpPr>
          <p:cNvPr id="3" name="Content Placeholder 2"/>
          <p:cNvSpPr>
            <a:spLocks noGrp="1"/>
          </p:cNvSpPr>
          <p:nvPr>
            <p:ph sz="half" idx="1"/>
          </p:nvPr>
        </p:nvSpPr>
        <p:spPr>
          <a:xfrm>
            <a:off x="350729" y="1998133"/>
            <a:ext cx="5799549" cy="4152145"/>
          </a:xfrm>
        </p:spPr>
        <p:txBody>
          <a:bodyPr>
            <a:noAutofit/>
          </a:bodyPr>
          <a:lstStyle/>
          <a:p>
            <a:r>
              <a:rPr lang="en-US" altLang="ko-KR" sz="2800" dirty="0"/>
              <a:t>An area of machine learning concerned with how software agents ought to take actions in an environment in order to maximize some notion of cumulative reward. </a:t>
            </a:r>
            <a:r>
              <a:rPr lang="ko-KR" altLang="en-US" sz="2800" b="1" dirty="0"/>
              <a:t>누적보상을 최대화하기 위해 소프트웨어 에이전트가 어떤 환경에서 어떤 행동을 취해야 하는 지를 배우는 기계학습방법</a:t>
            </a:r>
            <a:endParaRPr lang="en-US" altLang="ko-KR" sz="2800" b="1" dirty="0"/>
          </a:p>
          <a:p>
            <a:endParaRPr lang="ko-KR" altLang="en-US" sz="2800" dirty="0"/>
          </a:p>
        </p:txBody>
      </p:sp>
      <p:pic>
        <p:nvPicPr>
          <p:cNvPr id="8"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1862" y="2157731"/>
            <a:ext cx="5418137" cy="2088488"/>
          </a:xfrm>
          <a:prstGeom prst="rect">
            <a:avLst/>
          </a:prstGeom>
        </p:spPr>
      </p:pic>
    </p:spTree>
    <p:extLst>
      <p:ext uri="{BB962C8B-B14F-4D97-AF65-F5344CB8AC3E}">
        <p14:creationId xmlns:p14="http://schemas.microsoft.com/office/powerpoint/2010/main" val="1391186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Agent</a:t>
            </a:r>
            <a:endParaRPr lang="ko-KR" altLang="en-US" dirty="0"/>
          </a:p>
        </p:txBody>
      </p:sp>
      <p:sp>
        <p:nvSpPr>
          <p:cNvPr id="3" name="Content Placeholder 2"/>
          <p:cNvSpPr>
            <a:spLocks noGrp="1"/>
          </p:cNvSpPr>
          <p:nvPr>
            <p:ph sz="half" idx="1"/>
          </p:nvPr>
        </p:nvSpPr>
        <p:spPr>
          <a:xfrm>
            <a:off x="676655" y="1998133"/>
            <a:ext cx="7803315" cy="4228495"/>
          </a:xfrm>
        </p:spPr>
        <p:txBody>
          <a:bodyPr>
            <a:normAutofit/>
          </a:bodyPr>
          <a:lstStyle/>
          <a:p>
            <a:r>
              <a:rPr lang="en-US" altLang="ko-KR" dirty="0" smtClean="0"/>
              <a:t>The component that makes the decision of what action to take. </a:t>
            </a:r>
            <a:r>
              <a:rPr lang="ko-KR" altLang="en-US" b="1" dirty="0" smtClean="0"/>
              <a:t>무슨 행동을 할지 결정하는 구성요소</a:t>
            </a:r>
            <a:endParaRPr lang="en-US" altLang="ko-KR" b="1" dirty="0" smtClean="0"/>
          </a:p>
          <a:p>
            <a:r>
              <a:rPr lang="en-US" altLang="ko-KR" dirty="0" smtClean="0"/>
              <a:t>To make a decision, the agent is allowed to use any observation from the environment and any internal rules that it has. </a:t>
            </a:r>
            <a:r>
              <a:rPr lang="ko-KR" altLang="en-US" b="1" dirty="0" smtClean="0"/>
              <a:t>환경으로부터 관찰을 사용하고</a:t>
            </a:r>
            <a:r>
              <a:rPr lang="en-US" altLang="ko-KR" b="1" dirty="0" smtClean="0"/>
              <a:t>, </a:t>
            </a:r>
            <a:r>
              <a:rPr lang="ko-KR" altLang="en-US" b="1" dirty="0" smtClean="0"/>
              <a:t>자신이 가진 룰을 사용</a:t>
            </a:r>
            <a:endParaRPr lang="en-US" altLang="ko-KR" b="1" dirty="0"/>
          </a:p>
          <a:p>
            <a:r>
              <a:rPr lang="en-US" altLang="ko-KR" dirty="0" smtClean="0"/>
              <a:t>For example: In a maze game, the goal of the agent is to solve this maze by taking optimal actions. </a:t>
            </a:r>
            <a:r>
              <a:rPr lang="ko-KR" altLang="en-US" b="1" dirty="0" smtClean="0"/>
              <a:t>미로게임의 경우 목표는 최적의 행동을 해서 미로게임을 해결하는 것</a:t>
            </a:r>
            <a:endParaRPr lang="ko-KR" altLang="en-US" b="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616867" y="2157731"/>
            <a:ext cx="3041733" cy="1728368"/>
          </a:xfrm>
        </p:spPr>
      </p:pic>
    </p:spTree>
    <p:extLst>
      <p:ext uri="{BB962C8B-B14F-4D97-AF65-F5344CB8AC3E}">
        <p14:creationId xmlns:p14="http://schemas.microsoft.com/office/powerpoint/2010/main" val="3742276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smtClean="0"/>
              <a:t>Reinforcement Learning</a:t>
            </a:r>
            <a:endParaRPr lang="ko-KR" altLang="en-US" dirty="0"/>
          </a:p>
        </p:txBody>
      </p:sp>
      <p:pic>
        <p:nvPicPr>
          <p:cNvPr id="6"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213" y="2004399"/>
            <a:ext cx="8464285" cy="4773900"/>
          </a:xfrm>
        </p:spPr>
      </p:pic>
      <p:sp>
        <p:nvSpPr>
          <p:cNvPr id="3" name="Rectangle 2"/>
          <p:cNvSpPr/>
          <p:nvPr/>
        </p:nvSpPr>
        <p:spPr>
          <a:xfrm>
            <a:off x="428622" y="2157731"/>
            <a:ext cx="2127542" cy="1938992"/>
          </a:xfrm>
          <a:prstGeom prst="rect">
            <a:avLst/>
          </a:prstGeom>
        </p:spPr>
        <p:txBody>
          <a:bodyPr wrap="square">
            <a:spAutoFit/>
          </a:bodyPr>
          <a:lstStyle/>
          <a:p>
            <a:r>
              <a:rPr lang="en-US" altLang="ko-KR" sz="2000" dirty="0" smtClean="0"/>
              <a:t>Learning series of action using reward system</a:t>
            </a:r>
          </a:p>
          <a:p>
            <a:r>
              <a:rPr lang="ko-KR" altLang="en-US" sz="2000" b="1" dirty="0" smtClean="0"/>
              <a:t>보상시스템을 이용하여 액션을 배움</a:t>
            </a:r>
            <a:endParaRPr lang="ko-KR" altLang="en-US" sz="2000" b="1" dirty="0"/>
          </a:p>
        </p:txBody>
      </p:sp>
    </p:spTree>
    <p:extLst>
      <p:ext uri="{BB962C8B-B14F-4D97-AF65-F5344CB8AC3E}">
        <p14:creationId xmlns:p14="http://schemas.microsoft.com/office/powerpoint/2010/main" val="863290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Environment</a:t>
            </a:r>
            <a:endParaRPr lang="ko-KR" altLang="en-US" dirty="0"/>
          </a:p>
        </p:txBody>
      </p:sp>
      <p:sp>
        <p:nvSpPr>
          <p:cNvPr id="3" name="Content Placeholder 2"/>
          <p:cNvSpPr>
            <a:spLocks noGrp="1"/>
          </p:cNvSpPr>
          <p:nvPr>
            <p:ph idx="1"/>
          </p:nvPr>
        </p:nvSpPr>
        <p:spPr/>
        <p:txBody>
          <a:bodyPr>
            <a:normAutofit lnSpcReduction="10000"/>
          </a:bodyPr>
          <a:lstStyle/>
          <a:p>
            <a:r>
              <a:rPr lang="en-US" altLang="ko-KR" sz="3200" dirty="0"/>
              <a:t>A</a:t>
            </a:r>
            <a:r>
              <a:rPr lang="en-US" altLang="ko-KR" sz="3200" dirty="0" smtClean="0"/>
              <a:t> task or simulation </a:t>
            </a:r>
            <a:r>
              <a:rPr lang="ko-KR" altLang="en-US" sz="3200" b="1" dirty="0" smtClean="0"/>
              <a:t>하나의 시뮬레이션</a:t>
            </a:r>
            <a:endParaRPr lang="en-US" altLang="ko-KR" sz="3200" b="1" dirty="0"/>
          </a:p>
          <a:p>
            <a:r>
              <a:rPr lang="en-US" altLang="ko-KR" sz="3200" dirty="0"/>
              <a:t>T</a:t>
            </a:r>
            <a:r>
              <a:rPr lang="en-US" altLang="ko-KR" sz="3200" dirty="0" smtClean="0"/>
              <a:t>he agent, AI algorithm, interacts with the environment and tries to solve it. </a:t>
            </a:r>
            <a:r>
              <a:rPr lang="ko-KR" altLang="en-US" sz="3200" b="1" dirty="0" smtClean="0"/>
              <a:t>에이전트는 환경과 상호작용을 해서 문제를 해결함</a:t>
            </a:r>
            <a:endParaRPr lang="en-US" altLang="ko-KR" sz="3200" b="1" dirty="0" smtClean="0"/>
          </a:p>
          <a:p>
            <a:r>
              <a:rPr lang="en-US" altLang="ko-KR" sz="3200" dirty="0" smtClean="0"/>
              <a:t>An environment </a:t>
            </a:r>
            <a:r>
              <a:rPr lang="en-US" altLang="ko-KR" sz="3200" dirty="0"/>
              <a:t>receives the action from the agent and emits a new observation Oₜ and scalar reward Rₜ</a:t>
            </a:r>
            <a:r>
              <a:rPr lang="en-US" altLang="ko-KR" sz="3200" dirty="0" smtClean="0"/>
              <a:t>. </a:t>
            </a:r>
            <a:r>
              <a:rPr lang="ko-KR" altLang="en-US" sz="3200" b="1" dirty="0" smtClean="0"/>
              <a:t>에이전트의 액션을 받아 새로운 관측과 보상을 되돌려줌</a:t>
            </a:r>
            <a:r>
              <a:rPr lang="en-US" altLang="ko-KR" sz="3200" dirty="0" smtClean="0"/>
              <a:t> </a:t>
            </a:r>
            <a:endParaRPr lang="ko-KR" altLang="en-US" sz="3200" dirty="0"/>
          </a:p>
        </p:txBody>
      </p:sp>
    </p:spTree>
    <p:extLst>
      <p:ext uri="{BB962C8B-B14F-4D97-AF65-F5344CB8AC3E}">
        <p14:creationId xmlns:p14="http://schemas.microsoft.com/office/powerpoint/2010/main" val="26964442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Simple Driving Problem</a:t>
            </a:r>
            <a:endParaRPr lang="ko-KR" altLang="en-US" dirty="0"/>
          </a:p>
        </p:txBody>
      </p:sp>
      <p:sp>
        <p:nvSpPr>
          <p:cNvPr id="3" name="Content Placeholder 2"/>
          <p:cNvSpPr>
            <a:spLocks noGrp="1"/>
          </p:cNvSpPr>
          <p:nvPr>
            <p:ph sz="half" idx="1"/>
          </p:nvPr>
        </p:nvSpPr>
        <p:spPr>
          <a:xfrm>
            <a:off x="676655" y="1998134"/>
            <a:ext cx="8446563" cy="3767328"/>
          </a:xfrm>
        </p:spPr>
        <p:txBody>
          <a:bodyPr/>
          <a:lstStyle/>
          <a:p>
            <a:r>
              <a:rPr lang="en-US" altLang="ko-KR" dirty="0" smtClean="0"/>
              <a:t>An environment consists of a 5-by-5 grid. A treasure (T) is placed at the bottom right corner of the grid. The agent (O) starts at the top left corner of the grid. Four available actions are left, right, up, down. If the agent takes an action that leads him directly to T, he gets a reward of 1, otherwise a reward of 0. </a:t>
            </a:r>
            <a:br>
              <a:rPr lang="en-US" altLang="ko-KR" dirty="0" smtClean="0"/>
            </a:br>
            <a:r>
              <a:rPr lang="en-US" altLang="ko-KR" b="1" dirty="0" smtClean="0"/>
              <a:t>5x5</a:t>
            </a:r>
            <a:r>
              <a:rPr lang="ko-KR" altLang="en-US" b="1" dirty="0" smtClean="0"/>
              <a:t>그리드 오른쪽 아래에 보물이 있고</a:t>
            </a:r>
            <a:r>
              <a:rPr lang="en-US" altLang="ko-KR" b="1" dirty="0" smtClean="0"/>
              <a:t>, </a:t>
            </a:r>
            <a:r>
              <a:rPr lang="ko-KR" altLang="en-US" b="1" dirty="0" smtClean="0"/>
              <a:t>에이전트는 왼쪽 위에서 시작한다</a:t>
            </a:r>
            <a:r>
              <a:rPr lang="en-US" altLang="ko-KR" b="1" dirty="0" smtClean="0"/>
              <a:t>. T</a:t>
            </a:r>
            <a:r>
              <a:rPr lang="ko-KR" altLang="en-US" b="1" dirty="0" smtClean="0"/>
              <a:t>에 도착하면 </a:t>
            </a:r>
            <a:r>
              <a:rPr lang="en-US" altLang="ko-KR" b="1" dirty="0" smtClean="0"/>
              <a:t>1</a:t>
            </a:r>
            <a:r>
              <a:rPr lang="ko-KR" altLang="en-US" b="1" dirty="0" smtClean="0"/>
              <a:t>의 보상을 받게 되고 아니면 보상은 </a:t>
            </a:r>
            <a:r>
              <a:rPr lang="en-US" altLang="ko-KR" b="1" dirty="0" smtClean="0"/>
              <a:t>0</a:t>
            </a:r>
            <a:r>
              <a:rPr lang="ko-KR" altLang="en-US" b="1" dirty="0"/>
              <a:t> </a:t>
            </a:r>
            <a:r>
              <a:rPr lang="ko-KR" altLang="en-US" b="1" dirty="0" smtClean="0"/>
              <a:t>이다</a:t>
            </a:r>
            <a:r>
              <a:rPr lang="en-US" altLang="ko-KR" b="1" dirty="0" smtClean="0"/>
              <a:t>.  </a:t>
            </a:r>
            <a:endParaRPr lang="ko-KR" altLang="en-US" b="1" dirty="0"/>
          </a:p>
        </p:txBody>
      </p:sp>
      <p:pic>
        <p:nvPicPr>
          <p:cNvPr id="7" name="Content Placeholder 6"/>
          <p:cNvPicPr>
            <a:picLocks noGrp="1" noChangeAspect="1"/>
          </p:cNvPicPr>
          <p:nvPr>
            <p:ph sz="half" idx="2"/>
          </p:nvPr>
        </p:nvPicPr>
        <p:blipFill>
          <a:blip r:embed="rId2"/>
          <a:stretch>
            <a:fillRect/>
          </a:stretch>
        </p:blipFill>
        <p:spPr>
          <a:xfrm>
            <a:off x="9448182" y="2157731"/>
            <a:ext cx="2001248" cy="3103058"/>
          </a:xfrm>
        </p:spPr>
      </p:pic>
    </p:spTree>
    <p:extLst>
      <p:ext uri="{BB962C8B-B14F-4D97-AF65-F5344CB8AC3E}">
        <p14:creationId xmlns:p14="http://schemas.microsoft.com/office/powerpoint/2010/main" val="3879580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Initialization</a:t>
            </a:r>
            <a:endParaRPr lang="ko-KR" altLang="en-US" dirty="0"/>
          </a:p>
        </p:txBody>
      </p:sp>
      <p:sp>
        <p:nvSpPr>
          <p:cNvPr id="3" name="Content Placeholder 2"/>
          <p:cNvSpPr>
            <a:spLocks noGrp="1"/>
          </p:cNvSpPr>
          <p:nvPr>
            <p:ph idx="1"/>
          </p:nvPr>
        </p:nvSpPr>
        <p:spPr/>
        <p:txBody>
          <a:bodyPr>
            <a:normAutofit fontScale="85000" lnSpcReduction="20000"/>
          </a:bodyPr>
          <a:lstStyle/>
          <a:p>
            <a:pPr>
              <a:buNone/>
            </a:pPr>
            <a:r>
              <a:rPr lang="en-US" altLang="ko-KR" dirty="0" smtClean="0">
                <a:latin typeface="Courier New" panose="02070309020205020404" pitchFamily="49" charset="0"/>
                <a:cs typeface="Courier New" panose="02070309020205020404" pitchFamily="49" charset="0"/>
              </a:rPr>
              <a:t>height </a:t>
            </a:r>
            <a:r>
              <a:rPr lang="en-US" altLang="ko-KR" dirty="0">
                <a:latin typeface="Courier New" panose="02070309020205020404" pitchFamily="49" charset="0"/>
                <a:cs typeface="Courier New" panose="02070309020205020404" pitchFamily="49" charset="0"/>
              </a:rPr>
              <a:t>= </a:t>
            </a:r>
            <a:r>
              <a:rPr lang="en-US" altLang="ko-KR" dirty="0" smtClean="0">
                <a:latin typeface="Courier New" panose="02070309020205020404" pitchFamily="49" charset="0"/>
                <a:cs typeface="Courier New" panose="02070309020205020404" pitchFamily="49" charset="0"/>
              </a:rPr>
              <a:t>5 #</a:t>
            </a:r>
            <a:r>
              <a:rPr lang="ko-KR" altLang="en-US" dirty="0" smtClean="0">
                <a:latin typeface="Courier New" panose="02070309020205020404" pitchFamily="49" charset="0"/>
                <a:cs typeface="Courier New" panose="02070309020205020404" pitchFamily="49" charset="0"/>
              </a:rPr>
              <a:t>그리드 설정</a:t>
            </a:r>
            <a:endParaRPr lang="en-US" altLang="ko-KR" dirty="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Width </a:t>
            </a:r>
            <a:r>
              <a:rPr lang="en-US" altLang="ko-KR" dirty="0">
                <a:latin typeface="Courier New" panose="02070309020205020404" pitchFamily="49" charset="0"/>
                <a:cs typeface="Courier New" panose="02070309020205020404" pitchFamily="49" charset="0"/>
              </a:rPr>
              <a:t>= </a:t>
            </a:r>
            <a:r>
              <a:rPr lang="en-US" altLang="ko-KR" dirty="0" smtClean="0">
                <a:latin typeface="Courier New" panose="02070309020205020404" pitchFamily="49" charset="0"/>
                <a:cs typeface="Courier New" panose="02070309020205020404" pitchFamily="49" charset="0"/>
              </a:rPr>
              <a:t>5 </a:t>
            </a:r>
            <a:endParaRPr lang="en-US" altLang="ko-KR" dirty="0">
              <a:latin typeface="Courier New" panose="02070309020205020404" pitchFamily="49" charset="0"/>
              <a:cs typeface="Courier New" panose="02070309020205020404" pitchFamily="49" charset="0"/>
            </a:endParaRPr>
          </a:p>
          <a:p>
            <a:pPr>
              <a:buNone/>
            </a:pPr>
            <a:r>
              <a:rPr lang="en-US" altLang="ko-KR" dirty="0" err="1">
                <a:latin typeface="Courier New" panose="02070309020205020404" pitchFamily="49" charset="0"/>
                <a:cs typeface="Courier New" panose="02070309020205020404" pitchFamily="49" charset="0"/>
              </a:rPr>
              <a:t>posX</a:t>
            </a:r>
            <a:r>
              <a:rPr lang="en-US" altLang="ko-KR" dirty="0">
                <a:latin typeface="Courier New" panose="02070309020205020404" pitchFamily="49" charset="0"/>
                <a:cs typeface="Courier New" panose="02070309020205020404" pitchFamily="49" charset="0"/>
              </a:rPr>
              <a:t> = </a:t>
            </a:r>
            <a:r>
              <a:rPr lang="en-US" altLang="ko-KR" dirty="0" smtClean="0">
                <a:latin typeface="Courier New" panose="02070309020205020404" pitchFamily="49" charset="0"/>
                <a:cs typeface="Courier New" panose="02070309020205020404" pitchFamily="49" charset="0"/>
              </a:rPr>
              <a:t>0 #</a:t>
            </a:r>
            <a:r>
              <a:rPr lang="ko-KR" altLang="en-US" dirty="0" smtClean="0">
                <a:latin typeface="Courier New" panose="02070309020205020404" pitchFamily="49" charset="0"/>
                <a:cs typeface="Courier New" panose="02070309020205020404" pitchFamily="49" charset="0"/>
              </a:rPr>
              <a:t>시작점 설정</a:t>
            </a:r>
            <a:endParaRPr lang="en-US" altLang="ko-KR" dirty="0">
              <a:latin typeface="Courier New" panose="02070309020205020404" pitchFamily="49" charset="0"/>
              <a:cs typeface="Courier New" panose="02070309020205020404" pitchFamily="49" charset="0"/>
            </a:endParaRPr>
          </a:p>
          <a:p>
            <a:pPr>
              <a:buNone/>
            </a:pPr>
            <a:r>
              <a:rPr lang="en-US" altLang="ko-KR" dirty="0" err="1">
                <a:latin typeface="Courier New" panose="02070309020205020404" pitchFamily="49" charset="0"/>
                <a:cs typeface="Courier New" panose="02070309020205020404" pitchFamily="49" charset="0"/>
              </a:rPr>
              <a:t>posY</a:t>
            </a:r>
            <a:r>
              <a:rPr lang="en-US" altLang="ko-KR" dirty="0">
                <a:latin typeface="Courier New" panose="02070309020205020404" pitchFamily="49" charset="0"/>
                <a:cs typeface="Courier New" panose="02070309020205020404" pitchFamily="49" charset="0"/>
              </a:rPr>
              <a:t> = </a:t>
            </a:r>
            <a:r>
              <a:rPr lang="en-US" altLang="ko-KR" dirty="0" smtClean="0">
                <a:latin typeface="Courier New" panose="02070309020205020404" pitchFamily="49" charset="0"/>
                <a:cs typeface="Courier New" panose="02070309020205020404" pitchFamily="49" charset="0"/>
              </a:rPr>
              <a:t>0 </a:t>
            </a:r>
            <a:endParaRPr lang="en-US" altLang="ko-KR" dirty="0">
              <a:latin typeface="Courier New" panose="02070309020205020404" pitchFamily="49" charset="0"/>
              <a:cs typeface="Courier New" panose="02070309020205020404" pitchFamily="49" charset="0"/>
            </a:endParaRPr>
          </a:p>
          <a:p>
            <a:pPr>
              <a:buNone/>
            </a:pPr>
            <a:r>
              <a:rPr lang="en-US" altLang="ko-KR" dirty="0" err="1">
                <a:latin typeface="Courier New" panose="02070309020205020404" pitchFamily="49" charset="0"/>
                <a:cs typeface="Courier New" panose="02070309020205020404" pitchFamily="49" charset="0"/>
              </a:rPr>
              <a:t>endX</a:t>
            </a:r>
            <a:r>
              <a:rPr lang="en-US" altLang="ko-KR" dirty="0">
                <a:latin typeface="Courier New" panose="02070309020205020404" pitchFamily="49" charset="0"/>
                <a:cs typeface="Courier New" panose="02070309020205020404" pitchFamily="49" charset="0"/>
              </a:rPr>
              <a:t> = </a:t>
            </a:r>
            <a:r>
              <a:rPr lang="en-US" altLang="ko-KR" dirty="0" smtClean="0">
                <a:latin typeface="Courier New" panose="02070309020205020404" pitchFamily="49" charset="0"/>
                <a:cs typeface="Courier New" panose="02070309020205020404" pitchFamily="49" charset="0"/>
              </a:rPr>
              <a:t>width-1 #</a:t>
            </a:r>
            <a:r>
              <a:rPr lang="ko-KR" altLang="en-US" dirty="0" smtClean="0">
                <a:latin typeface="Courier New" panose="02070309020205020404" pitchFamily="49" charset="0"/>
                <a:cs typeface="Courier New" panose="02070309020205020404" pitchFamily="49" charset="0"/>
              </a:rPr>
              <a:t>도착점 설정</a:t>
            </a:r>
            <a:endParaRPr lang="en-US" altLang="ko-KR" dirty="0">
              <a:latin typeface="Courier New" panose="02070309020205020404" pitchFamily="49" charset="0"/>
              <a:cs typeface="Courier New" panose="02070309020205020404" pitchFamily="49" charset="0"/>
            </a:endParaRPr>
          </a:p>
          <a:p>
            <a:pPr>
              <a:buNone/>
            </a:pPr>
            <a:r>
              <a:rPr lang="en-US" altLang="ko-KR" dirty="0" err="1">
                <a:latin typeface="Courier New" panose="02070309020205020404" pitchFamily="49" charset="0"/>
                <a:cs typeface="Courier New" panose="02070309020205020404" pitchFamily="49" charset="0"/>
              </a:rPr>
              <a:t>endY</a:t>
            </a:r>
            <a:r>
              <a:rPr lang="en-US" altLang="ko-KR" dirty="0">
                <a:latin typeface="Courier New" panose="02070309020205020404" pitchFamily="49" charset="0"/>
                <a:cs typeface="Courier New" panose="02070309020205020404" pitchFamily="49" charset="0"/>
              </a:rPr>
              <a:t> = height-1</a:t>
            </a:r>
          </a:p>
          <a:p>
            <a:pPr>
              <a:buNone/>
            </a:pPr>
            <a:r>
              <a:rPr lang="en-US" altLang="ko-KR" dirty="0" smtClean="0">
                <a:latin typeface="Courier New" panose="02070309020205020404" pitchFamily="49" charset="0"/>
                <a:cs typeface="Courier New" panose="02070309020205020404" pitchFamily="49" charset="0"/>
              </a:rPr>
              <a:t>actions </a:t>
            </a:r>
            <a:r>
              <a:rPr lang="en-US" altLang="ko-KR" dirty="0">
                <a:latin typeface="Courier New" panose="02070309020205020404" pitchFamily="49" charset="0"/>
                <a:cs typeface="Courier New" panose="02070309020205020404" pitchFamily="49" charset="0"/>
              </a:rPr>
              <a:t>= [0, 1, 2, 3</a:t>
            </a:r>
            <a:r>
              <a:rPr lang="en-US" altLang="ko-KR" dirty="0" smtClean="0">
                <a:latin typeface="Courier New" panose="02070309020205020404" pitchFamily="49" charset="0"/>
                <a:cs typeface="Courier New" panose="02070309020205020404" pitchFamily="49" charset="0"/>
              </a:rPr>
              <a:t>] #</a:t>
            </a:r>
            <a:r>
              <a:rPr lang="ko-KR" altLang="en-US" dirty="0" smtClean="0">
                <a:latin typeface="Courier New" panose="02070309020205020404" pitchFamily="49" charset="0"/>
                <a:cs typeface="Courier New" panose="02070309020205020404" pitchFamily="49" charset="0"/>
              </a:rPr>
              <a:t>액션 설정</a:t>
            </a:r>
            <a:endParaRPr lang="en-US" altLang="ko-KR" dirty="0">
              <a:latin typeface="Courier New" panose="02070309020205020404" pitchFamily="49" charset="0"/>
              <a:cs typeface="Courier New" panose="02070309020205020404" pitchFamily="49" charset="0"/>
            </a:endParaRPr>
          </a:p>
          <a:p>
            <a:pPr>
              <a:buNone/>
            </a:pPr>
            <a:r>
              <a:rPr lang="en-US" altLang="ko-KR" dirty="0" err="1">
                <a:latin typeface="Courier New" panose="02070309020205020404" pitchFamily="49" charset="0"/>
                <a:cs typeface="Courier New" panose="02070309020205020404" pitchFamily="49" charset="0"/>
              </a:rPr>
              <a:t>stateCount</a:t>
            </a:r>
            <a:r>
              <a:rPr lang="en-US" altLang="ko-KR" dirty="0">
                <a:latin typeface="Courier New" panose="02070309020205020404" pitchFamily="49" charset="0"/>
                <a:cs typeface="Courier New" panose="02070309020205020404" pitchFamily="49" charset="0"/>
              </a:rPr>
              <a:t> = </a:t>
            </a:r>
            <a:r>
              <a:rPr lang="en-US" altLang="ko-KR" dirty="0" smtClean="0">
                <a:latin typeface="Courier New" panose="02070309020205020404" pitchFamily="49" charset="0"/>
                <a:cs typeface="Courier New" panose="02070309020205020404" pitchFamily="49" charset="0"/>
              </a:rPr>
              <a:t>height*width #</a:t>
            </a:r>
            <a:r>
              <a:rPr lang="ko-KR" altLang="en-US" dirty="0" smtClean="0">
                <a:latin typeface="Courier New" panose="02070309020205020404" pitchFamily="49" charset="0"/>
                <a:cs typeface="Courier New" panose="02070309020205020404" pitchFamily="49" charset="0"/>
              </a:rPr>
              <a:t>총 상태갯수</a:t>
            </a:r>
            <a:endParaRPr lang="en-US" altLang="ko-KR" dirty="0">
              <a:latin typeface="Courier New" panose="02070309020205020404" pitchFamily="49" charset="0"/>
              <a:cs typeface="Courier New" panose="02070309020205020404" pitchFamily="49" charset="0"/>
            </a:endParaRPr>
          </a:p>
          <a:p>
            <a:pPr>
              <a:buNone/>
            </a:pPr>
            <a:r>
              <a:rPr lang="en-US" altLang="ko-KR" dirty="0" err="1">
                <a:latin typeface="Courier New" panose="02070309020205020404" pitchFamily="49" charset="0"/>
                <a:cs typeface="Courier New" panose="02070309020205020404" pitchFamily="49" charset="0"/>
              </a:rPr>
              <a:t>actionCount</a:t>
            </a:r>
            <a:r>
              <a:rPr lang="en-US" altLang="ko-KR" dirty="0">
                <a:latin typeface="Courier New" panose="02070309020205020404" pitchFamily="49" charset="0"/>
                <a:cs typeface="Courier New" panose="02070309020205020404" pitchFamily="49" charset="0"/>
              </a:rPr>
              <a:t> = </a:t>
            </a:r>
            <a:r>
              <a:rPr lang="en-US" altLang="ko-KR" dirty="0" err="1">
                <a:latin typeface="Courier New" panose="02070309020205020404" pitchFamily="49" charset="0"/>
                <a:cs typeface="Courier New" panose="02070309020205020404" pitchFamily="49" charset="0"/>
              </a:rPr>
              <a:t>len</a:t>
            </a:r>
            <a:r>
              <a:rPr lang="en-US" altLang="ko-KR" dirty="0">
                <a:latin typeface="Courier New" panose="02070309020205020404" pitchFamily="49" charset="0"/>
                <a:cs typeface="Courier New" panose="02070309020205020404" pitchFamily="49" charset="0"/>
              </a:rPr>
              <a:t>(actions) </a:t>
            </a:r>
            <a:r>
              <a:rPr lang="en-US" altLang="ko-KR" dirty="0" smtClean="0">
                <a:latin typeface="Courier New" panose="02070309020205020404" pitchFamily="49" charset="0"/>
                <a:cs typeface="Courier New" panose="02070309020205020404" pitchFamily="49" charset="0"/>
              </a:rPr>
              <a:t>#</a:t>
            </a:r>
            <a:r>
              <a:rPr lang="ko-KR" altLang="en-US" dirty="0" smtClean="0">
                <a:latin typeface="Courier New" panose="02070309020205020404" pitchFamily="49" charset="0"/>
                <a:cs typeface="Courier New" panose="02070309020205020404" pitchFamily="49" charset="0"/>
              </a:rPr>
              <a:t>총 액션갯수</a:t>
            </a:r>
            <a:endParaRPr lang="ko-KR"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0812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Take Actions</a:t>
            </a:r>
            <a:endParaRPr lang="ko-KR" altLang="en-US" dirty="0"/>
          </a:p>
        </p:txBody>
      </p:sp>
      <p:sp>
        <p:nvSpPr>
          <p:cNvPr id="3" name="Content Placeholder 2"/>
          <p:cNvSpPr>
            <a:spLocks noGrp="1"/>
          </p:cNvSpPr>
          <p:nvPr>
            <p:ph idx="1"/>
          </p:nvPr>
        </p:nvSpPr>
        <p:spPr>
          <a:xfrm>
            <a:off x="676656" y="1828800"/>
            <a:ext cx="10753725" cy="4898572"/>
          </a:xfrm>
        </p:spPr>
        <p:txBody>
          <a:bodyPr>
            <a:normAutofit fontScale="85000" lnSpcReduction="20000"/>
          </a:bodyPr>
          <a:lstStyle/>
          <a:p>
            <a:pPr>
              <a:buNone/>
            </a:pPr>
            <a:r>
              <a:rPr lang="en-US" altLang="ko-KR" dirty="0">
                <a:latin typeface="Courier New" panose="02070309020205020404" pitchFamily="49" charset="0"/>
                <a:cs typeface="Courier New" panose="02070309020205020404" pitchFamily="49" charset="0"/>
              </a:rPr>
              <a:t> </a:t>
            </a:r>
            <a:r>
              <a:rPr lang="en-US" altLang="ko-KR" dirty="0" err="1" smtClean="0">
                <a:latin typeface="Courier New" panose="02070309020205020404" pitchFamily="49" charset="0"/>
                <a:cs typeface="Courier New" panose="02070309020205020404" pitchFamily="49" charset="0"/>
              </a:rPr>
              <a:t>posX</a:t>
            </a:r>
            <a:r>
              <a:rPr lang="en-US" altLang="ko-KR" dirty="0" smtClean="0">
                <a:latin typeface="Courier New" panose="02070309020205020404" pitchFamily="49" charset="0"/>
                <a:cs typeface="Courier New" panose="02070309020205020404" pitchFamily="49" charset="0"/>
              </a:rPr>
              <a:t> = 0</a:t>
            </a:r>
          </a:p>
          <a:p>
            <a:pPr>
              <a:buNone/>
            </a:pPr>
            <a:r>
              <a:rPr lang="en-US" altLang="ko-KR" dirty="0">
                <a:latin typeface="Courier New" panose="02070309020205020404" pitchFamily="49" charset="0"/>
                <a:cs typeface="Courier New" panose="02070309020205020404" pitchFamily="49" charset="0"/>
              </a:rPr>
              <a:t> </a:t>
            </a:r>
            <a:r>
              <a:rPr lang="en-US" altLang="ko-KR" dirty="0" err="1" smtClean="0">
                <a:latin typeface="Courier New" panose="02070309020205020404" pitchFamily="49" charset="0"/>
                <a:cs typeface="Courier New" panose="02070309020205020404" pitchFamily="49" charset="0"/>
              </a:rPr>
              <a:t>posY</a:t>
            </a:r>
            <a:r>
              <a:rPr lang="en-US" altLang="ko-KR" dirty="0" smtClean="0">
                <a:latin typeface="Courier New" panose="02070309020205020404" pitchFamily="49" charset="0"/>
                <a:cs typeface="Courier New" panose="02070309020205020404" pitchFamily="49" charset="0"/>
              </a:rPr>
              <a:t> = 0</a:t>
            </a:r>
          </a:p>
          <a:p>
            <a:pPr>
              <a:buNone/>
            </a:pPr>
            <a:r>
              <a:rPr lang="en-US" altLang="ko-KR" dirty="0" smtClean="0">
                <a:latin typeface="Courier New" panose="02070309020205020404" pitchFamily="49" charset="0"/>
                <a:cs typeface="Courier New" panose="02070309020205020404" pitchFamily="49" charset="0"/>
              </a:rPr>
              <a:t> done </a:t>
            </a:r>
            <a:r>
              <a:rPr lang="en-US" altLang="ko-KR" dirty="0">
                <a:latin typeface="Courier New" panose="02070309020205020404" pitchFamily="49" charset="0"/>
                <a:cs typeface="Courier New" panose="02070309020205020404" pitchFamily="49" charset="0"/>
              </a:rPr>
              <a:t>= False; </a:t>
            </a:r>
          </a:p>
          <a:p>
            <a:pPr>
              <a:buNone/>
            </a:pPr>
            <a:r>
              <a:rPr lang="en-US" altLang="ko-KR" dirty="0">
                <a:latin typeface="Courier New" panose="02070309020205020404" pitchFamily="49" charset="0"/>
                <a:cs typeface="Courier New" panose="02070309020205020404" pitchFamily="49" charset="0"/>
              </a:rPr>
              <a:t> </a:t>
            </a:r>
            <a:r>
              <a:rPr lang="en-US" altLang="ko-KR" dirty="0" smtClean="0">
                <a:latin typeface="Courier New" panose="02070309020205020404" pitchFamily="49" charset="0"/>
                <a:cs typeface="Courier New" panose="02070309020205020404" pitchFamily="49" charset="0"/>
              </a:rPr>
              <a:t>while </a:t>
            </a:r>
            <a:r>
              <a:rPr lang="en-US" altLang="ko-KR" dirty="0">
                <a:latin typeface="Courier New" panose="02070309020205020404" pitchFamily="49" charset="0"/>
                <a:cs typeface="Courier New" panose="02070309020205020404" pitchFamily="49" charset="0"/>
              </a:rPr>
              <a:t>not done:</a:t>
            </a:r>
          </a:p>
          <a:p>
            <a:pPr>
              <a:buNone/>
            </a:pPr>
            <a:r>
              <a:rPr lang="en-US" altLang="ko-KR" dirty="0" smtClean="0">
                <a:latin typeface="Courier New" panose="02070309020205020404" pitchFamily="49" charset="0"/>
                <a:cs typeface="Courier New" panose="02070309020205020404" pitchFamily="49" charset="0"/>
              </a:rPr>
              <a:t>        action = </a:t>
            </a:r>
            <a:r>
              <a:rPr lang="en-US" altLang="ko-KR" dirty="0" err="1" smtClean="0">
                <a:latin typeface="Courier New" panose="02070309020205020404" pitchFamily="49" charset="0"/>
                <a:cs typeface="Courier New" panose="02070309020205020404" pitchFamily="49" charset="0"/>
              </a:rPr>
              <a:t>np.random.choice</a:t>
            </a:r>
            <a:r>
              <a:rPr lang="en-US" altLang="ko-KR" dirty="0" smtClean="0">
                <a:latin typeface="Courier New" panose="02070309020205020404" pitchFamily="49" charset="0"/>
                <a:cs typeface="Courier New" panose="02070309020205020404" pitchFamily="49" charset="0"/>
              </a:rPr>
              <a:t>(actions) #</a:t>
            </a:r>
            <a:r>
              <a:rPr lang="ko-KR" altLang="en-US" dirty="0" smtClean="0">
                <a:latin typeface="Courier New" panose="02070309020205020404" pitchFamily="49" charset="0"/>
                <a:cs typeface="Courier New" panose="02070309020205020404" pitchFamily="49" charset="0"/>
              </a:rPr>
              <a:t>임의의 액션</a:t>
            </a:r>
            <a:r>
              <a:rPr lang="en-US" altLang="ko-KR" dirty="0" smtClean="0">
                <a:latin typeface="Courier New" panose="02070309020205020404" pitchFamily="49" charset="0"/>
                <a:cs typeface="Courier New" panose="02070309020205020404" pitchFamily="49" charset="0"/>
              </a:rPr>
              <a:t>        </a:t>
            </a:r>
            <a:endParaRPr lang="en-US" altLang="ko-KR" dirty="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        if action==0: </a:t>
            </a:r>
            <a:r>
              <a:rPr lang="en-US" altLang="ko-KR" dirty="0" err="1" smtClean="0">
                <a:latin typeface="Courier New" panose="02070309020205020404" pitchFamily="49" charset="0"/>
                <a:cs typeface="Courier New" panose="02070309020205020404" pitchFamily="49" charset="0"/>
              </a:rPr>
              <a:t>posX</a:t>
            </a:r>
            <a:r>
              <a:rPr lang="en-US" altLang="ko-KR" dirty="0" smtClean="0">
                <a:latin typeface="Courier New" panose="02070309020205020404" pitchFamily="49" charset="0"/>
                <a:cs typeface="Courier New" panose="02070309020205020404" pitchFamily="49" charset="0"/>
              </a:rPr>
              <a:t> = posX-1 if </a:t>
            </a:r>
            <a:r>
              <a:rPr lang="en-US" altLang="ko-KR" dirty="0" err="1" smtClean="0">
                <a:latin typeface="Courier New" panose="02070309020205020404" pitchFamily="49" charset="0"/>
                <a:cs typeface="Courier New" panose="02070309020205020404" pitchFamily="49" charset="0"/>
              </a:rPr>
              <a:t>posX</a:t>
            </a:r>
            <a:r>
              <a:rPr lang="en-US" altLang="ko-KR" dirty="0" smtClean="0">
                <a:latin typeface="Courier New" panose="02070309020205020404" pitchFamily="49" charset="0"/>
                <a:cs typeface="Courier New" panose="02070309020205020404" pitchFamily="49" charset="0"/>
              </a:rPr>
              <a:t>&gt;0 else </a:t>
            </a:r>
            <a:r>
              <a:rPr lang="en-US" altLang="ko-KR" dirty="0" err="1" smtClean="0">
                <a:latin typeface="Courier New" panose="02070309020205020404" pitchFamily="49" charset="0"/>
                <a:cs typeface="Courier New" panose="02070309020205020404" pitchFamily="49" charset="0"/>
              </a:rPr>
              <a:t>posX</a:t>
            </a:r>
            <a:r>
              <a:rPr lang="en-US" altLang="ko-KR" dirty="0" smtClean="0">
                <a:latin typeface="Courier New" panose="02070309020205020404" pitchFamily="49" charset="0"/>
                <a:cs typeface="Courier New" panose="02070309020205020404" pitchFamily="49" charset="0"/>
              </a:rPr>
              <a:t> # left </a:t>
            </a:r>
          </a:p>
          <a:p>
            <a:pPr>
              <a:buNone/>
            </a:pPr>
            <a:r>
              <a:rPr lang="en-US" altLang="ko-KR" dirty="0" smtClean="0">
                <a:latin typeface="Courier New" panose="02070309020205020404" pitchFamily="49" charset="0"/>
                <a:cs typeface="Courier New" panose="02070309020205020404" pitchFamily="49" charset="0"/>
              </a:rPr>
              <a:t>        </a:t>
            </a:r>
            <a:r>
              <a:rPr lang="en-US" altLang="ko-KR" dirty="0">
                <a:latin typeface="Courier New" panose="02070309020205020404" pitchFamily="49" charset="0"/>
                <a:cs typeface="Courier New" panose="02070309020205020404" pitchFamily="49" charset="0"/>
              </a:rPr>
              <a:t>if action==1: </a:t>
            </a:r>
            <a:r>
              <a:rPr lang="en-US" altLang="ko-KR" dirty="0" err="1">
                <a:latin typeface="Courier New" panose="02070309020205020404" pitchFamily="49" charset="0"/>
                <a:cs typeface="Courier New" panose="02070309020205020404" pitchFamily="49" charset="0"/>
              </a:rPr>
              <a:t>posX</a:t>
            </a:r>
            <a:r>
              <a:rPr lang="en-US" altLang="ko-KR" dirty="0">
                <a:latin typeface="Courier New" panose="02070309020205020404" pitchFamily="49" charset="0"/>
                <a:cs typeface="Courier New" panose="02070309020205020404" pitchFamily="49" charset="0"/>
              </a:rPr>
              <a:t> = posX+1 if </a:t>
            </a:r>
            <a:r>
              <a:rPr lang="en-US" altLang="ko-KR" dirty="0" err="1">
                <a:latin typeface="Courier New" panose="02070309020205020404" pitchFamily="49" charset="0"/>
                <a:cs typeface="Courier New" panose="02070309020205020404" pitchFamily="49" charset="0"/>
              </a:rPr>
              <a:t>posX</a:t>
            </a:r>
            <a:r>
              <a:rPr lang="en-US" altLang="ko-KR" dirty="0">
                <a:latin typeface="Courier New" panose="02070309020205020404" pitchFamily="49" charset="0"/>
                <a:cs typeface="Courier New" panose="02070309020205020404" pitchFamily="49" charset="0"/>
              </a:rPr>
              <a:t>&lt;width-1 else </a:t>
            </a:r>
            <a:r>
              <a:rPr lang="en-US" altLang="ko-KR" dirty="0" err="1">
                <a:latin typeface="Courier New" panose="02070309020205020404" pitchFamily="49" charset="0"/>
                <a:cs typeface="Courier New" panose="02070309020205020404" pitchFamily="49" charset="0"/>
              </a:rPr>
              <a:t>posX</a:t>
            </a:r>
            <a:r>
              <a:rPr lang="en-US" altLang="ko-KR" dirty="0">
                <a:latin typeface="Courier New" panose="02070309020205020404" pitchFamily="49" charset="0"/>
                <a:cs typeface="Courier New" panose="02070309020205020404" pitchFamily="49" charset="0"/>
              </a:rPr>
              <a:t># right</a:t>
            </a:r>
          </a:p>
          <a:p>
            <a:pPr>
              <a:buNone/>
            </a:pPr>
            <a:r>
              <a:rPr lang="en-US" altLang="ko-KR" dirty="0">
                <a:latin typeface="Courier New" panose="02070309020205020404" pitchFamily="49" charset="0"/>
                <a:cs typeface="Courier New" panose="02070309020205020404" pitchFamily="49" charset="0"/>
              </a:rPr>
              <a:t>        if action==2: </a:t>
            </a:r>
            <a:r>
              <a:rPr lang="en-US" altLang="ko-KR" dirty="0" err="1">
                <a:latin typeface="Courier New" panose="02070309020205020404" pitchFamily="49" charset="0"/>
                <a:cs typeface="Courier New" panose="02070309020205020404" pitchFamily="49" charset="0"/>
              </a:rPr>
              <a:t>posY</a:t>
            </a:r>
            <a:r>
              <a:rPr lang="en-US" altLang="ko-KR" dirty="0">
                <a:latin typeface="Courier New" panose="02070309020205020404" pitchFamily="49" charset="0"/>
                <a:cs typeface="Courier New" panose="02070309020205020404" pitchFamily="49" charset="0"/>
              </a:rPr>
              <a:t> = posY-1 if </a:t>
            </a:r>
            <a:r>
              <a:rPr lang="en-US" altLang="ko-KR" dirty="0" err="1">
                <a:latin typeface="Courier New" panose="02070309020205020404" pitchFamily="49" charset="0"/>
                <a:cs typeface="Courier New" panose="02070309020205020404" pitchFamily="49" charset="0"/>
              </a:rPr>
              <a:t>posY</a:t>
            </a:r>
            <a:r>
              <a:rPr lang="en-US" altLang="ko-KR" dirty="0">
                <a:latin typeface="Courier New" panose="02070309020205020404" pitchFamily="49" charset="0"/>
                <a:cs typeface="Courier New" panose="02070309020205020404" pitchFamily="49" charset="0"/>
              </a:rPr>
              <a:t>&gt;0 else </a:t>
            </a:r>
            <a:r>
              <a:rPr lang="en-US" altLang="ko-KR" dirty="0" err="1">
                <a:latin typeface="Courier New" panose="02070309020205020404" pitchFamily="49" charset="0"/>
                <a:cs typeface="Courier New" panose="02070309020205020404" pitchFamily="49" charset="0"/>
              </a:rPr>
              <a:t>posY</a:t>
            </a:r>
            <a:r>
              <a:rPr lang="en-US" altLang="ko-KR" dirty="0">
                <a:latin typeface="Courier New" panose="02070309020205020404" pitchFamily="49" charset="0"/>
                <a:cs typeface="Courier New" panose="02070309020205020404" pitchFamily="49" charset="0"/>
              </a:rPr>
              <a:t># up</a:t>
            </a:r>
          </a:p>
          <a:p>
            <a:pPr>
              <a:buNone/>
            </a:pPr>
            <a:r>
              <a:rPr lang="en-US" altLang="ko-KR" dirty="0">
                <a:latin typeface="Courier New" panose="02070309020205020404" pitchFamily="49" charset="0"/>
                <a:cs typeface="Courier New" panose="02070309020205020404" pitchFamily="49" charset="0"/>
              </a:rPr>
              <a:t>        if action==3: </a:t>
            </a:r>
            <a:r>
              <a:rPr lang="en-US" altLang="ko-KR" dirty="0" err="1">
                <a:latin typeface="Courier New" panose="02070309020205020404" pitchFamily="49" charset="0"/>
                <a:cs typeface="Courier New" panose="02070309020205020404" pitchFamily="49" charset="0"/>
              </a:rPr>
              <a:t>posY</a:t>
            </a:r>
            <a:r>
              <a:rPr lang="en-US" altLang="ko-KR" dirty="0">
                <a:latin typeface="Courier New" panose="02070309020205020404" pitchFamily="49" charset="0"/>
                <a:cs typeface="Courier New" panose="02070309020205020404" pitchFamily="49" charset="0"/>
              </a:rPr>
              <a:t> = posY+1 if </a:t>
            </a:r>
            <a:r>
              <a:rPr lang="en-US" altLang="ko-KR" dirty="0" err="1">
                <a:latin typeface="Courier New" panose="02070309020205020404" pitchFamily="49" charset="0"/>
                <a:cs typeface="Courier New" panose="02070309020205020404" pitchFamily="49" charset="0"/>
              </a:rPr>
              <a:t>posY</a:t>
            </a:r>
            <a:r>
              <a:rPr lang="en-US" altLang="ko-KR" dirty="0">
                <a:latin typeface="Courier New" panose="02070309020205020404" pitchFamily="49" charset="0"/>
                <a:cs typeface="Courier New" panose="02070309020205020404" pitchFamily="49" charset="0"/>
              </a:rPr>
              <a:t>&lt;height-1 else </a:t>
            </a:r>
            <a:r>
              <a:rPr lang="en-US" altLang="ko-KR" dirty="0" err="1">
                <a:latin typeface="Courier New" panose="02070309020205020404" pitchFamily="49" charset="0"/>
                <a:cs typeface="Courier New" panose="02070309020205020404" pitchFamily="49" charset="0"/>
              </a:rPr>
              <a:t>posY</a:t>
            </a:r>
            <a:r>
              <a:rPr lang="en-US" altLang="ko-KR" dirty="0">
                <a:latin typeface="Courier New" panose="02070309020205020404" pitchFamily="49" charset="0"/>
                <a:cs typeface="Courier New" panose="02070309020205020404" pitchFamily="49" charset="0"/>
              </a:rPr>
              <a:t># down</a:t>
            </a:r>
          </a:p>
          <a:p>
            <a:pPr>
              <a:buNone/>
            </a:pPr>
            <a:r>
              <a:rPr lang="en-US" altLang="ko-KR" dirty="0">
                <a:latin typeface="Courier New" panose="02070309020205020404" pitchFamily="49" charset="0"/>
                <a:cs typeface="Courier New" panose="02070309020205020404" pitchFamily="49" charset="0"/>
              </a:rPr>
              <a:t>        done = </a:t>
            </a:r>
            <a:r>
              <a:rPr lang="en-US" altLang="ko-KR" dirty="0" err="1">
                <a:latin typeface="Courier New" panose="02070309020205020404" pitchFamily="49" charset="0"/>
                <a:cs typeface="Courier New" panose="02070309020205020404" pitchFamily="49" charset="0"/>
              </a:rPr>
              <a:t>posX</a:t>
            </a:r>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endX</a:t>
            </a:r>
            <a:r>
              <a:rPr lang="en-US" altLang="ko-KR" dirty="0">
                <a:latin typeface="Courier New" panose="02070309020205020404" pitchFamily="49" charset="0"/>
                <a:cs typeface="Courier New" panose="02070309020205020404" pitchFamily="49" charset="0"/>
              </a:rPr>
              <a:t> and </a:t>
            </a:r>
            <a:r>
              <a:rPr lang="en-US" altLang="ko-KR" dirty="0" err="1">
                <a:latin typeface="Courier New" panose="02070309020205020404" pitchFamily="49" charset="0"/>
                <a:cs typeface="Courier New" panose="02070309020205020404" pitchFamily="49" charset="0"/>
              </a:rPr>
              <a:t>posY</a:t>
            </a:r>
            <a:r>
              <a:rPr lang="en-US" altLang="ko-KR" dirty="0">
                <a:latin typeface="Courier New" panose="02070309020205020404" pitchFamily="49" charset="0"/>
                <a:cs typeface="Courier New" panose="02070309020205020404" pitchFamily="49" charset="0"/>
              </a:rPr>
              <a:t>==</a:t>
            </a:r>
            <a:r>
              <a:rPr lang="en-US" altLang="ko-KR" dirty="0" err="1" smtClean="0">
                <a:latin typeface="Courier New" panose="02070309020205020404" pitchFamily="49" charset="0"/>
                <a:cs typeface="Courier New" panose="02070309020205020404" pitchFamily="49" charset="0"/>
              </a:rPr>
              <a:t>endY</a:t>
            </a:r>
            <a:r>
              <a:rPr lang="en-US" altLang="ko-KR" dirty="0" smtClean="0">
                <a:latin typeface="Courier New" panose="02070309020205020404" pitchFamily="49" charset="0"/>
                <a:cs typeface="Courier New" panose="02070309020205020404" pitchFamily="49" charset="0"/>
              </a:rPr>
              <a:t> #</a:t>
            </a:r>
            <a:r>
              <a:rPr lang="ko-KR" altLang="en-US" dirty="0" smtClean="0">
                <a:latin typeface="Courier New" panose="02070309020205020404" pitchFamily="49" charset="0"/>
                <a:cs typeface="Courier New" panose="02070309020205020404" pitchFamily="49" charset="0"/>
              </a:rPr>
              <a:t>도착하면 </a:t>
            </a:r>
            <a:r>
              <a:rPr lang="en-US" altLang="ko-KR" dirty="0" smtClean="0">
                <a:latin typeface="Courier New" panose="02070309020205020404" pitchFamily="49" charset="0"/>
                <a:cs typeface="Courier New" panose="02070309020205020404" pitchFamily="49" charset="0"/>
              </a:rPr>
              <a:t>done</a:t>
            </a:r>
            <a:endParaRPr lang="en-US" altLang="ko-KR" dirty="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        </a:t>
            </a:r>
            <a:r>
              <a:rPr lang="en-US" altLang="ko-KR" dirty="0" err="1" smtClean="0">
                <a:latin typeface="Courier New" panose="02070309020205020404" pitchFamily="49" charset="0"/>
                <a:cs typeface="Courier New" panose="02070309020205020404" pitchFamily="49" charset="0"/>
              </a:rPr>
              <a:t>nextState</a:t>
            </a:r>
            <a:r>
              <a:rPr lang="en-US" altLang="ko-KR" dirty="0" smtClean="0">
                <a:latin typeface="Courier New" panose="02070309020205020404" pitchFamily="49" charset="0"/>
                <a:cs typeface="Courier New" panose="02070309020205020404" pitchFamily="49" charset="0"/>
              </a:rPr>
              <a:t> = width*</a:t>
            </a:r>
            <a:r>
              <a:rPr lang="en-US" altLang="ko-KR" dirty="0" err="1" smtClean="0">
                <a:latin typeface="Courier New" panose="02070309020205020404" pitchFamily="49" charset="0"/>
                <a:cs typeface="Courier New" panose="02070309020205020404" pitchFamily="49" charset="0"/>
              </a:rPr>
              <a:t>posY</a:t>
            </a:r>
            <a:r>
              <a:rPr lang="en-US" altLang="ko-KR" dirty="0" smtClean="0">
                <a:latin typeface="Courier New" panose="02070309020205020404" pitchFamily="49" charset="0"/>
                <a:cs typeface="Courier New" panose="02070309020205020404" pitchFamily="49" charset="0"/>
              </a:rPr>
              <a:t> + </a:t>
            </a:r>
            <a:r>
              <a:rPr lang="en-US" altLang="ko-KR" dirty="0" err="1" smtClean="0">
                <a:latin typeface="Courier New" panose="02070309020205020404" pitchFamily="49" charset="0"/>
                <a:cs typeface="Courier New" panose="02070309020205020404" pitchFamily="49" charset="0"/>
              </a:rPr>
              <a:t>posX</a:t>
            </a:r>
            <a:r>
              <a:rPr lang="en-US" altLang="ko-KR" dirty="0" smtClean="0">
                <a:latin typeface="Courier New" panose="02070309020205020404" pitchFamily="49" charset="0"/>
                <a:cs typeface="Courier New" panose="02070309020205020404" pitchFamily="49" charset="0"/>
              </a:rPr>
              <a:t> #</a:t>
            </a:r>
            <a:r>
              <a:rPr lang="ko-KR" altLang="en-US" dirty="0" smtClean="0">
                <a:latin typeface="Courier New" panose="02070309020205020404" pitchFamily="49" charset="0"/>
                <a:cs typeface="Courier New" panose="02070309020205020404" pitchFamily="49" charset="0"/>
              </a:rPr>
              <a:t>각 위치를 </a:t>
            </a:r>
            <a:r>
              <a:rPr lang="en-US" altLang="ko-KR" dirty="0" smtClean="0">
                <a:latin typeface="Courier New" panose="02070309020205020404" pitchFamily="49" charset="0"/>
                <a:cs typeface="Courier New" panose="02070309020205020404" pitchFamily="49" charset="0"/>
              </a:rPr>
              <a:t>25</a:t>
            </a:r>
            <a:r>
              <a:rPr lang="ko-KR" altLang="en-US" dirty="0" smtClean="0">
                <a:latin typeface="Courier New" panose="02070309020205020404" pitchFamily="49" charset="0"/>
                <a:cs typeface="Courier New" panose="02070309020205020404" pitchFamily="49" charset="0"/>
              </a:rPr>
              <a:t>개의 숫자로 매치시켜줌</a:t>
            </a:r>
            <a:endParaRPr lang="en-US" altLang="ko-KR" dirty="0" smtClean="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        </a:t>
            </a:r>
            <a:r>
              <a:rPr lang="en-US" altLang="ko-KR" dirty="0">
                <a:latin typeface="Courier New" panose="02070309020205020404" pitchFamily="49" charset="0"/>
                <a:cs typeface="Courier New" panose="02070309020205020404" pitchFamily="49" charset="0"/>
              </a:rPr>
              <a:t>reward = 1 if done else </a:t>
            </a:r>
            <a:r>
              <a:rPr lang="en-US" altLang="ko-KR" dirty="0" smtClean="0">
                <a:latin typeface="Courier New" panose="02070309020205020404" pitchFamily="49" charset="0"/>
                <a:cs typeface="Courier New" panose="02070309020205020404" pitchFamily="49" charset="0"/>
              </a:rPr>
              <a:t>0 #</a:t>
            </a:r>
            <a:r>
              <a:rPr lang="ko-KR" altLang="en-US" dirty="0" smtClean="0">
                <a:latin typeface="Courier New" panose="02070309020205020404" pitchFamily="49" charset="0"/>
                <a:cs typeface="Courier New" panose="02070309020205020404" pitchFamily="49" charset="0"/>
              </a:rPr>
              <a:t>도착했으면 보상</a:t>
            </a:r>
            <a:endParaRPr lang="ko-KR"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9604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Drawing</a:t>
            </a:r>
            <a:endParaRPr lang="ko-KR" altLang="en-US" dirty="0"/>
          </a:p>
        </p:txBody>
      </p:sp>
      <p:sp>
        <p:nvSpPr>
          <p:cNvPr id="3" name="Content Placeholder 2"/>
          <p:cNvSpPr>
            <a:spLocks noGrp="1"/>
          </p:cNvSpPr>
          <p:nvPr>
            <p:ph idx="1"/>
          </p:nvPr>
        </p:nvSpPr>
        <p:spPr/>
        <p:txBody>
          <a:bodyPr>
            <a:normAutofit fontScale="85000" lnSpcReduction="20000"/>
          </a:bodyPr>
          <a:lstStyle/>
          <a:p>
            <a:pPr>
              <a:buNone/>
            </a:pPr>
            <a:r>
              <a:rPr lang="en-US" altLang="ko-KR" dirty="0">
                <a:latin typeface="Courier New" panose="02070309020205020404" pitchFamily="49" charset="0"/>
                <a:cs typeface="Courier New" panose="02070309020205020404" pitchFamily="49" charset="0"/>
              </a:rPr>
              <a:t> for </a:t>
            </a:r>
            <a:r>
              <a:rPr lang="en-US" altLang="ko-KR" dirty="0" err="1">
                <a:latin typeface="Courier New" panose="02070309020205020404" pitchFamily="49" charset="0"/>
                <a:cs typeface="Courier New" panose="02070309020205020404" pitchFamily="49" charset="0"/>
              </a:rPr>
              <a:t>i</a:t>
            </a:r>
            <a:r>
              <a:rPr lang="en-US" altLang="ko-KR" dirty="0">
                <a:latin typeface="Courier New" panose="02070309020205020404" pitchFamily="49" charset="0"/>
                <a:cs typeface="Courier New" panose="02070309020205020404" pitchFamily="49" charset="0"/>
              </a:rPr>
              <a:t> in range(height):</a:t>
            </a:r>
          </a:p>
          <a:p>
            <a:pPr>
              <a:buNone/>
            </a:pPr>
            <a:r>
              <a:rPr lang="en-US" altLang="ko-KR" dirty="0">
                <a:latin typeface="Courier New" panose="02070309020205020404" pitchFamily="49" charset="0"/>
                <a:cs typeface="Courier New" panose="02070309020205020404" pitchFamily="49" charset="0"/>
              </a:rPr>
              <a:t>        for j in range(width):</a:t>
            </a:r>
          </a:p>
          <a:p>
            <a:pPr>
              <a:buNone/>
            </a:pPr>
            <a:r>
              <a:rPr lang="en-US" altLang="ko-KR" dirty="0">
                <a:latin typeface="Courier New" panose="02070309020205020404" pitchFamily="49" charset="0"/>
                <a:cs typeface="Courier New" panose="02070309020205020404" pitchFamily="49" charset="0"/>
              </a:rPr>
              <a:t>            if </a:t>
            </a:r>
            <a:r>
              <a:rPr lang="en-US" altLang="ko-KR" dirty="0" err="1">
                <a:latin typeface="Courier New" panose="02070309020205020404" pitchFamily="49" charset="0"/>
                <a:cs typeface="Courier New" panose="02070309020205020404" pitchFamily="49" charset="0"/>
              </a:rPr>
              <a:t>posY</a:t>
            </a:r>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i</a:t>
            </a:r>
            <a:r>
              <a:rPr lang="en-US" altLang="ko-KR" dirty="0">
                <a:latin typeface="Courier New" panose="02070309020205020404" pitchFamily="49" charset="0"/>
                <a:cs typeface="Courier New" panose="02070309020205020404" pitchFamily="49" charset="0"/>
              </a:rPr>
              <a:t> and </a:t>
            </a:r>
            <a:r>
              <a:rPr lang="en-US" altLang="ko-KR" dirty="0" err="1">
                <a:latin typeface="Courier New" panose="02070309020205020404" pitchFamily="49" charset="0"/>
                <a:cs typeface="Courier New" panose="02070309020205020404" pitchFamily="49" charset="0"/>
              </a:rPr>
              <a:t>posX</a:t>
            </a:r>
            <a:r>
              <a:rPr lang="en-US" altLang="ko-KR" dirty="0">
                <a:latin typeface="Courier New" panose="02070309020205020404" pitchFamily="49" charset="0"/>
                <a:cs typeface="Courier New" panose="02070309020205020404" pitchFamily="49" charset="0"/>
              </a:rPr>
              <a:t>==j:</a:t>
            </a:r>
          </a:p>
          <a:p>
            <a:pPr>
              <a:buNone/>
            </a:pPr>
            <a:r>
              <a:rPr lang="en-US" altLang="ko-KR" dirty="0">
                <a:latin typeface="Courier New" panose="02070309020205020404" pitchFamily="49" charset="0"/>
                <a:cs typeface="Courier New" panose="02070309020205020404" pitchFamily="49" charset="0"/>
              </a:rPr>
              <a:t>                print("O", end</a:t>
            </a:r>
            <a:r>
              <a:rPr lang="en-US" altLang="ko-KR" dirty="0" smtClean="0">
                <a:latin typeface="Courier New" panose="02070309020205020404" pitchFamily="49" charset="0"/>
                <a:cs typeface="Courier New" panose="02070309020205020404" pitchFamily="49" charset="0"/>
              </a:rPr>
              <a:t>=''); #</a:t>
            </a:r>
            <a:r>
              <a:rPr lang="ko-KR" altLang="en-US" dirty="0" smtClean="0">
                <a:latin typeface="Courier New" panose="02070309020205020404" pitchFamily="49" charset="0"/>
                <a:cs typeface="Courier New" panose="02070309020205020404" pitchFamily="49" charset="0"/>
              </a:rPr>
              <a:t>시작점에 동그라미</a:t>
            </a:r>
            <a:endParaRPr lang="en-US" altLang="ko-KR" dirty="0">
              <a:latin typeface="Courier New" panose="02070309020205020404" pitchFamily="49" charset="0"/>
              <a:cs typeface="Courier New" panose="02070309020205020404" pitchFamily="49" charset="0"/>
            </a:endParaRP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elif</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endY</a:t>
            </a:r>
            <a:r>
              <a:rPr lang="en-US" altLang="ko-KR" dirty="0" smtClean="0">
                <a:latin typeface="Courier New" panose="02070309020205020404" pitchFamily="49" charset="0"/>
                <a:cs typeface="Courier New" panose="02070309020205020404" pitchFamily="49" charset="0"/>
              </a:rPr>
              <a:t>==I </a:t>
            </a:r>
            <a:r>
              <a:rPr lang="en-US" altLang="ko-KR" dirty="0">
                <a:latin typeface="Courier New" panose="02070309020205020404" pitchFamily="49" charset="0"/>
                <a:cs typeface="Courier New" panose="02070309020205020404" pitchFamily="49" charset="0"/>
              </a:rPr>
              <a:t>and </a:t>
            </a:r>
            <a:r>
              <a:rPr lang="en-US" altLang="ko-KR" dirty="0" err="1">
                <a:latin typeface="Courier New" panose="02070309020205020404" pitchFamily="49" charset="0"/>
                <a:cs typeface="Courier New" panose="02070309020205020404" pitchFamily="49" charset="0"/>
              </a:rPr>
              <a:t>endX</a:t>
            </a:r>
            <a:r>
              <a:rPr lang="en-US" altLang="ko-KR" dirty="0">
                <a:latin typeface="Courier New" panose="02070309020205020404" pitchFamily="49" charset="0"/>
                <a:cs typeface="Courier New" panose="02070309020205020404" pitchFamily="49" charset="0"/>
              </a:rPr>
              <a:t>==j:</a:t>
            </a:r>
          </a:p>
          <a:p>
            <a:pPr>
              <a:buNone/>
            </a:pPr>
            <a:r>
              <a:rPr lang="en-US" altLang="ko-KR" dirty="0">
                <a:latin typeface="Courier New" panose="02070309020205020404" pitchFamily="49" charset="0"/>
                <a:cs typeface="Courier New" panose="02070309020205020404" pitchFamily="49" charset="0"/>
              </a:rPr>
              <a:t>                print</a:t>
            </a:r>
            <a:r>
              <a:rPr lang="en-US" altLang="ko-KR" dirty="0" smtClean="0">
                <a:latin typeface="Courier New" panose="02070309020205020404" pitchFamily="49" charset="0"/>
                <a:cs typeface="Courier New" panose="02070309020205020404" pitchFamily="49" charset="0"/>
              </a:rPr>
              <a:t>(“T”, </a:t>
            </a:r>
            <a:r>
              <a:rPr lang="en-US" altLang="ko-KR" dirty="0">
                <a:latin typeface="Courier New" panose="02070309020205020404" pitchFamily="49" charset="0"/>
                <a:cs typeface="Courier New" panose="02070309020205020404" pitchFamily="49" charset="0"/>
              </a:rPr>
              <a:t>end</a:t>
            </a:r>
            <a:r>
              <a:rPr lang="en-US" altLang="ko-KR" dirty="0" smtClean="0">
                <a:latin typeface="Courier New" panose="02070309020205020404" pitchFamily="49" charset="0"/>
                <a:cs typeface="Courier New" panose="02070309020205020404" pitchFamily="49" charset="0"/>
              </a:rPr>
              <a:t>=‘’); #</a:t>
            </a:r>
            <a:r>
              <a:rPr lang="ko-KR" altLang="en-US" dirty="0" smtClean="0">
                <a:latin typeface="Courier New" panose="02070309020205020404" pitchFamily="49" charset="0"/>
                <a:cs typeface="Courier New" panose="02070309020205020404" pitchFamily="49" charset="0"/>
              </a:rPr>
              <a:t>끝나는 점에 </a:t>
            </a:r>
            <a:r>
              <a:rPr lang="en-US" altLang="ko-KR" dirty="0">
                <a:latin typeface="Courier New" panose="02070309020205020404" pitchFamily="49" charset="0"/>
                <a:cs typeface="Courier New" panose="02070309020205020404" pitchFamily="49" charset="0"/>
              </a:rPr>
              <a:t>T</a:t>
            </a:r>
          </a:p>
          <a:p>
            <a:pPr>
              <a:buNone/>
            </a:pPr>
            <a:r>
              <a:rPr lang="en-US" altLang="ko-KR" dirty="0">
                <a:latin typeface="Courier New" panose="02070309020205020404" pitchFamily="49" charset="0"/>
                <a:cs typeface="Courier New" panose="02070309020205020404" pitchFamily="49" charset="0"/>
              </a:rPr>
              <a:t>            else:</a:t>
            </a:r>
          </a:p>
          <a:p>
            <a:pPr>
              <a:buNone/>
            </a:pPr>
            <a:r>
              <a:rPr lang="en-US" altLang="ko-KR" dirty="0">
                <a:latin typeface="Courier New" panose="02070309020205020404" pitchFamily="49" charset="0"/>
                <a:cs typeface="Courier New" panose="02070309020205020404" pitchFamily="49" charset="0"/>
              </a:rPr>
              <a:t>                print(".", end</a:t>
            </a:r>
            <a:r>
              <a:rPr lang="en-US" altLang="ko-KR" dirty="0" smtClean="0">
                <a:latin typeface="Courier New" panose="02070309020205020404" pitchFamily="49" charset="0"/>
                <a:cs typeface="Courier New" panose="02070309020205020404" pitchFamily="49" charset="0"/>
              </a:rPr>
              <a:t>=''); #</a:t>
            </a:r>
            <a:r>
              <a:rPr lang="ko-KR" altLang="en-US" dirty="0" smtClean="0">
                <a:latin typeface="Courier New" panose="02070309020205020404" pitchFamily="49" charset="0"/>
                <a:cs typeface="Courier New" panose="02070309020205020404" pitchFamily="49" charset="0"/>
              </a:rPr>
              <a:t>나머지는 점</a:t>
            </a:r>
            <a:endParaRPr lang="en-US" altLang="ko-KR" dirty="0">
              <a:latin typeface="Courier New" panose="02070309020205020404" pitchFamily="49" charset="0"/>
              <a:cs typeface="Courier New" panose="02070309020205020404" pitchFamily="49" charset="0"/>
            </a:endParaRPr>
          </a:p>
          <a:p>
            <a:pPr>
              <a:buNone/>
            </a:pPr>
            <a:r>
              <a:rPr lang="en-US" altLang="ko-KR" dirty="0">
                <a:latin typeface="Courier New" panose="02070309020205020404" pitchFamily="49" charset="0"/>
                <a:cs typeface="Courier New" panose="02070309020205020404" pitchFamily="49" charset="0"/>
              </a:rPr>
              <a:t>        print("");</a:t>
            </a:r>
            <a:endParaRPr lang="ko-KR"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2102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Pygame</a:t>
            </a:r>
            <a:endParaRPr lang="ko-KR" altLang="en-US" dirty="0"/>
          </a:p>
        </p:txBody>
      </p:sp>
      <p:sp>
        <p:nvSpPr>
          <p:cNvPr id="3" name="Content Placeholder 2"/>
          <p:cNvSpPr>
            <a:spLocks noGrp="1"/>
          </p:cNvSpPr>
          <p:nvPr>
            <p:ph sz="half" idx="1"/>
          </p:nvPr>
        </p:nvSpPr>
        <p:spPr/>
        <p:txBody>
          <a:bodyPr>
            <a:normAutofit fontScale="70000" lnSpcReduction="20000"/>
          </a:bodyPr>
          <a:lstStyle/>
          <a:p>
            <a:pPr>
              <a:buNone/>
            </a:pPr>
            <a:r>
              <a:rPr lang="en-US" altLang="ko-KR" dirty="0">
                <a:latin typeface="Courier New" panose="02070309020205020404" pitchFamily="49" charset="0"/>
                <a:cs typeface="Courier New" panose="02070309020205020404" pitchFamily="49" charset="0"/>
              </a:rPr>
              <a:t>import </a:t>
            </a:r>
            <a:r>
              <a:rPr lang="en-US" altLang="ko-KR" dirty="0" err="1">
                <a:latin typeface="Courier New" panose="02070309020205020404" pitchFamily="49" charset="0"/>
                <a:cs typeface="Courier New" panose="02070309020205020404" pitchFamily="49" charset="0"/>
              </a:rPr>
              <a:t>pygame</a:t>
            </a:r>
            <a:endParaRPr lang="en-US" altLang="ko-KR" dirty="0">
              <a:latin typeface="Courier New" panose="02070309020205020404" pitchFamily="49" charset="0"/>
              <a:cs typeface="Courier New" panose="02070309020205020404" pitchFamily="49" charset="0"/>
            </a:endParaRPr>
          </a:p>
          <a:p>
            <a:pPr>
              <a:buNone/>
            </a:pPr>
            <a:r>
              <a:rPr lang="en-US" altLang="ko-KR" dirty="0" err="1">
                <a:latin typeface="Courier New" panose="02070309020205020404" pitchFamily="49" charset="0"/>
                <a:cs typeface="Courier New" panose="02070309020205020404" pitchFamily="49" charset="0"/>
              </a:rPr>
              <a:t>pygame.init</a:t>
            </a:r>
            <a:r>
              <a:rPr lang="en-US" altLang="ko-KR" dirty="0" smtClean="0">
                <a:latin typeface="Courier New" panose="02070309020205020404" pitchFamily="49" charset="0"/>
                <a:cs typeface="Courier New" panose="02070309020205020404" pitchFamily="49" charset="0"/>
              </a:rPr>
              <a:t>() #</a:t>
            </a:r>
            <a:r>
              <a:rPr lang="ko-KR" altLang="en-US" dirty="0" smtClean="0">
                <a:latin typeface="Courier New" panose="02070309020205020404" pitchFamily="49" charset="0"/>
                <a:cs typeface="Courier New" panose="02070309020205020404" pitchFamily="49" charset="0"/>
              </a:rPr>
              <a:t>초기화</a:t>
            </a:r>
            <a:endParaRPr lang="en-US" altLang="ko-KR" dirty="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Screen </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pygame.display.set_mode</a:t>
            </a:r>
            <a:r>
              <a:rPr lang="en-US" altLang="ko-KR" dirty="0">
                <a:latin typeface="Courier New" panose="02070309020205020404" pitchFamily="49" charset="0"/>
                <a:cs typeface="Courier New" panose="02070309020205020404" pitchFamily="49" charset="0"/>
              </a:rPr>
              <a:t>([500,500</a:t>
            </a:r>
            <a:r>
              <a:rPr lang="en-US" altLang="ko-KR" dirty="0" smtClean="0">
                <a:latin typeface="Courier New" panose="02070309020205020404" pitchFamily="49" charset="0"/>
                <a:cs typeface="Courier New" panose="02070309020205020404" pitchFamily="49" charset="0"/>
              </a:rPr>
              <a:t>]) #</a:t>
            </a:r>
            <a:r>
              <a:rPr lang="ko-KR" altLang="en-US" dirty="0" smtClean="0">
                <a:latin typeface="Courier New" panose="02070309020205020404" pitchFamily="49" charset="0"/>
                <a:cs typeface="Courier New" panose="02070309020205020404" pitchFamily="49" charset="0"/>
              </a:rPr>
              <a:t>화면</a:t>
            </a:r>
            <a:endParaRPr lang="en-US" altLang="ko-KR" dirty="0">
              <a:latin typeface="Courier New" panose="02070309020205020404" pitchFamily="49" charset="0"/>
              <a:cs typeface="Courier New" panose="02070309020205020404" pitchFamily="49" charset="0"/>
            </a:endParaRPr>
          </a:p>
          <a:p>
            <a:pPr>
              <a:buNone/>
            </a:pPr>
            <a:r>
              <a:rPr lang="en-US" altLang="ko-KR" dirty="0" err="1" smtClean="0">
                <a:latin typeface="Courier New" panose="02070309020205020404" pitchFamily="49" charset="0"/>
                <a:cs typeface="Courier New" panose="02070309020205020404" pitchFamily="49" charset="0"/>
              </a:rPr>
              <a:t>Screen.fill</a:t>
            </a:r>
            <a:r>
              <a:rPr lang="en-US" altLang="ko-KR" dirty="0" smtClean="0">
                <a:latin typeface="Courier New" panose="02070309020205020404" pitchFamily="49" charset="0"/>
                <a:cs typeface="Courier New" panose="02070309020205020404" pitchFamily="49" charset="0"/>
              </a:rPr>
              <a:t>(0) #</a:t>
            </a:r>
            <a:r>
              <a:rPr lang="ko-KR" altLang="en-US" dirty="0" smtClean="0">
                <a:latin typeface="Courier New" panose="02070309020205020404" pitchFamily="49" charset="0"/>
                <a:cs typeface="Courier New" panose="02070309020205020404" pitchFamily="49" charset="0"/>
              </a:rPr>
              <a:t>화면색</a:t>
            </a:r>
            <a:endParaRPr lang="en-US" altLang="ko-KR" dirty="0">
              <a:latin typeface="Courier New" panose="02070309020205020404" pitchFamily="49" charset="0"/>
              <a:cs typeface="Courier New" panose="02070309020205020404" pitchFamily="49" charset="0"/>
            </a:endParaRPr>
          </a:p>
          <a:p>
            <a:pPr>
              <a:buNone/>
            </a:pPr>
            <a:r>
              <a:rPr lang="en-US" altLang="ko-KR" dirty="0">
                <a:latin typeface="Courier New" panose="02070309020205020404" pitchFamily="49" charset="0"/>
                <a:cs typeface="Courier New" panose="02070309020205020404" pitchFamily="49" charset="0"/>
              </a:rPr>
              <a:t>player = </a:t>
            </a:r>
            <a:r>
              <a:rPr lang="en-US" altLang="ko-KR" dirty="0" err="1">
                <a:latin typeface="Courier New" panose="02070309020205020404" pitchFamily="49" charset="0"/>
                <a:cs typeface="Courier New" panose="02070309020205020404" pitchFamily="49" charset="0"/>
              </a:rPr>
              <a:t>pygame.image.load</a:t>
            </a:r>
            <a:r>
              <a:rPr lang="en-US" altLang="ko-KR" dirty="0">
                <a:latin typeface="Courier New" panose="02070309020205020404" pitchFamily="49" charset="0"/>
                <a:cs typeface="Courier New" panose="02070309020205020404" pitchFamily="49" charset="0"/>
              </a:rPr>
              <a:t>('images/dude.png</a:t>
            </a:r>
            <a:r>
              <a:rPr lang="en-US" altLang="ko-KR" dirty="0" smtClean="0">
                <a:latin typeface="Courier New" panose="02070309020205020404" pitchFamily="49" charset="0"/>
                <a:cs typeface="Courier New" panose="02070309020205020404" pitchFamily="49" charset="0"/>
              </a:rPr>
              <a:t>') #</a:t>
            </a:r>
            <a:r>
              <a:rPr lang="ko-KR" altLang="en-US" dirty="0" smtClean="0">
                <a:latin typeface="Courier New" panose="02070309020205020404" pitchFamily="49" charset="0"/>
                <a:cs typeface="Courier New" panose="02070309020205020404" pitchFamily="49" charset="0"/>
              </a:rPr>
              <a:t>이미지로딩</a:t>
            </a:r>
            <a:endParaRPr lang="ko-KR" altLang="en-US"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half" idx="2"/>
          </p:nvPr>
        </p:nvSpPr>
        <p:spPr/>
        <p:txBody>
          <a:bodyPr>
            <a:normAutofit fontScale="70000" lnSpcReduction="20000"/>
          </a:bodyPr>
          <a:lstStyle/>
          <a:p>
            <a:pPr>
              <a:buNone/>
            </a:pPr>
            <a:r>
              <a:rPr lang="en-US" altLang="ko-KR" dirty="0" smtClean="0">
                <a:latin typeface="Courier New" panose="02070309020205020404" pitchFamily="49" charset="0"/>
                <a:cs typeface="Courier New" panose="02070309020205020404" pitchFamily="49" charset="0"/>
              </a:rPr>
              <a:t>flag </a:t>
            </a:r>
            <a:r>
              <a:rPr lang="en-US" altLang="ko-KR" dirty="0">
                <a:latin typeface="Courier New" panose="02070309020205020404" pitchFamily="49" charset="0"/>
                <a:cs typeface="Courier New" panose="02070309020205020404" pitchFamily="49" charset="0"/>
              </a:rPr>
              <a:t>= </a:t>
            </a:r>
            <a:r>
              <a:rPr lang="en-US" altLang="ko-KR" dirty="0" smtClean="0">
                <a:latin typeface="Courier New" panose="02070309020205020404" pitchFamily="49" charset="0"/>
                <a:cs typeface="Courier New" panose="02070309020205020404" pitchFamily="49" charset="0"/>
              </a:rPr>
              <a:t>False</a:t>
            </a:r>
          </a:p>
          <a:p>
            <a:pPr>
              <a:buNone/>
            </a:pPr>
            <a:r>
              <a:rPr lang="en-US" altLang="ko-KR" dirty="0" smtClean="0">
                <a:latin typeface="Courier New" panose="02070309020205020404" pitchFamily="49" charset="0"/>
                <a:cs typeface="Courier New" panose="02070309020205020404" pitchFamily="49" charset="0"/>
              </a:rPr>
              <a:t>while </a:t>
            </a:r>
            <a:r>
              <a:rPr lang="en-US" altLang="ko-KR" dirty="0">
                <a:latin typeface="Courier New" panose="02070309020205020404" pitchFamily="49" charset="0"/>
                <a:cs typeface="Courier New" panose="02070309020205020404" pitchFamily="49" charset="0"/>
              </a:rPr>
              <a:t>1:</a:t>
            </a:r>
          </a:p>
          <a:p>
            <a:pPr>
              <a:buNone/>
            </a:pPr>
            <a:r>
              <a:rPr lang="en-US" altLang="ko-KR" dirty="0">
                <a:latin typeface="Courier New" panose="02070309020205020404" pitchFamily="49" charset="0"/>
                <a:cs typeface="Courier New" panose="02070309020205020404" pitchFamily="49" charset="0"/>
              </a:rPr>
              <a:t>    for event in </a:t>
            </a:r>
            <a:r>
              <a:rPr lang="en-US" altLang="ko-KR" dirty="0" err="1">
                <a:latin typeface="Courier New" panose="02070309020205020404" pitchFamily="49" charset="0"/>
                <a:cs typeface="Courier New" panose="02070309020205020404" pitchFamily="49" charset="0"/>
              </a:rPr>
              <a:t>pygame.event.get</a:t>
            </a:r>
            <a:r>
              <a:rPr lang="en-US" altLang="ko-KR" dirty="0">
                <a:latin typeface="Courier New" panose="02070309020205020404" pitchFamily="49" charset="0"/>
                <a:cs typeface="Courier New" panose="02070309020205020404" pitchFamily="49" charset="0"/>
              </a:rPr>
              <a:t>():</a:t>
            </a:r>
          </a:p>
          <a:p>
            <a:pPr>
              <a:buNone/>
            </a:pPr>
            <a:r>
              <a:rPr lang="en-US" altLang="ko-KR" dirty="0">
                <a:latin typeface="Courier New" panose="02070309020205020404" pitchFamily="49" charset="0"/>
                <a:cs typeface="Courier New" panose="02070309020205020404" pitchFamily="49" charset="0"/>
              </a:rPr>
              <a:t>        if </a:t>
            </a:r>
            <a:r>
              <a:rPr lang="en-US" altLang="ko-KR" dirty="0" err="1">
                <a:latin typeface="Courier New" panose="02070309020205020404" pitchFamily="49" charset="0"/>
                <a:cs typeface="Courier New" panose="02070309020205020404" pitchFamily="49" charset="0"/>
              </a:rPr>
              <a:t>event.type</a:t>
            </a:r>
            <a:r>
              <a:rPr lang="en-US" altLang="ko-KR" dirty="0">
                <a:latin typeface="Courier New" panose="02070309020205020404" pitchFamily="49" charset="0"/>
                <a:cs typeface="Courier New" panose="02070309020205020404" pitchFamily="49" charset="0"/>
              </a:rPr>
              <a:t> == </a:t>
            </a:r>
            <a:r>
              <a:rPr lang="en-US" altLang="ko-KR" dirty="0" err="1">
                <a:latin typeface="Courier New" panose="02070309020205020404" pitchFamily="49" charset="0"/>
                <a:cs typeface="Courier New" panose="02070309020205020404" pitchFamily="49" charset="0"/>
              </a:rPr>
              <a:t>pygame.QUIT</a:t>
            </a:r>
            <a:r>
              <a:rPr lang="en-US" altLang="ko-KR" dirty="0">
                <a:latin typeface="Courier New" panose="02070309020205020404" pitchFamily="49" charset="0"/>
                <a:cs typeface="Courier New" panose="02070309020205020404" pitchFamily="49" charset="0"/>
              </a:rPr>
              <a:t>:</a:t>
            </a:r>
          </a:p>
          <a:p>
            <a:pPr>
              <a:buNone/>
            </a:pPr>
            <a:r>
              <a:rPr lang="en-US" altLang="ko-KR" dirty="0">
                <a:latin typeface="Courier New" panose="02070309020205020404" pitchFamily="49" charset="0"/>
                <a:cs typeface="Courier New" panose="02070309020205020404" pitchFamily="49" charset="0"/>
              </a:rPr>
              <a:t>            flag = True</a:t>
            </a: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pygame.quit</a:t>
            </a:r>
            <a:r>
              <a:rPr lang="en-US" altLang="ko-KR" dirty="0">
                <a:latin typeface="Courier New" panose="02070309020205020404" pitchFamily="49" charset="0"/>
                <a:cs typeface="Courier New" panose="02070309020205020404" pitchFamily="49" charset="0"/>
              </a:rPr>
              <a:t>()</a:t>
            </a:r>
          </a:p>
          <a:p>
            <a:pPr>
              <a:buNone/>
            </a:pPr>
            <a:r>
              <a:rPr lang="en-US" altLang="ko-KR" dirty="0">
                <a:latin typeface="Courier New" panose="02070309020205020404" pitchFamily="49" charset="0"/>
                <a:cs typeface="Courier New" panose="02070309020205020404" pitchFamily="49" charset="0"/>
              </a:rPr>
              <a:t>            exit(0</a:t>
            </a:r>
            <a:r>
              <a:rPr lang="en-US" altLang="ko-KR" dirty="0" smtClean="0">
                <a:latin typeface="Courier New" panose="02070309020205020404" pitchFamily="49" charset="0"/>
                <a:cs typeface="Courier New" panose="02070309020205020404" pitchFamily="49" charset="0"/>
              </a:rPr>
              <a:t>) #</a:t>
            </a:r>
            <a:r>
              <a:rPr lang="ko-KR" altLang="en-US" dirty="0" smtClean="0">
                <a:latin typeface="Courier New" panose="02070309020205020404" pitchFamily="49" charset="0"/>
                <a:cs typeface="Courier New" panose="02070309020205020404" pitchFamily="49" charset="0"/>
              </a:rPr>
              <a:t>게임 끝내기</a:t>
            </a:r>
            <a:endParaRPr lang="en-US" altLang="ko-KR" dirty="0">
              <a:latin typeface="Courier New" panose="02070309020205020404" pitchFamily="49" charset="0"/>
              <a:cs typeface="Courier New" panose="02070309020205020404" pitchFamily="49" charset="0"/>
            </a:endParaRP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screen.blit</a:t>
            </a:r>
            <a:r>
              <a:rPr lang="en-US" altLang="ko-KR" dirty="0">
                <a:latin typeface="Courier New" panose="02070309020205020404" pitchFamily="49" charset="0"/>
                <a:cs typeface="Courier New" panose="02070309020205020404" pitchFamily="49" charset="0"/>
              </a:rPr>
              <a:t>(player, (</a:t>
            </a:r>
            <a:r>
              <a:rPr lang="en-US" altLang="ko-KR" dirty="0" err="1">
                <a:latin typeface="Courier New" panose="02070309020205020404" pitchFamily="49" charset="0"/>
                <a:cs typeface="Courier New" panose="02070309020205020404" pitchFamily="49" charset="0"/>
              </a:rPr>
              <a:t>posX</a:t>
            </a:r>
            <a:r>
              <a:rPr lang="en-US" altLang="ko-KR" dirty="0">
                <a:latin typeface="Courier New" panose="02070309020205020404" pitchFamily="49" charset="0"/>
                <a:cs typeface="Courier New" panose="02070309020205020404" pitchFamily="49" charset="0"/>
              </a:rPr>
              <a:t>*100, </a:t>
            </a:r>
            <a:r>
              <a:rPr lang="en-US" altLang="ko-KR" dirty="0" err="1">
                <a:latin typeface="Courier New" panose="02070309020205020404" pitchFamily="49" charset="0"/>
                <a:cs typeface="Courier New" panose="02070309020205020404" pitchFamily="49" charset="0"/>
              </a:rPr>
              <a:t>posY</a:t>
            </a:r>
            <a:r>
              <a:rPr lang="en-US" altLang="ko-KR" dirty="0">
                <a:latin typeface="Courier New" panose="02070309020205020404" pitchFamily="49" charset="0"/>
                <a:cs typeface="Courier New" panose="02070309020205020404" pitchFamily="49" charset="0"/>
              </a:rPr>
              <a:t>*100</a:t>
            </a:r>
            <a:r>
              <a:rPr lang="en-US" altLang="ko-KR" dirty="0" smtClean="0">
                <a:latin typeface="Courier New" panose="02070309020205020404" pitchFamily="49" charset="0"/>
                <a:cs typeface="Courier New" panose="02070309020205020404" pitchFamily="49" charset="0"/>
              </a:rPr>
              <a:t>)) #</a:t>
            </a:r>
            <a:r>
              <a:rPr lang="ko-KR" altLang="en-US" dirty="0" smtClean="0">
                <a:latin typeface="Courier New" panose="02070309020205020404" pitchFamily="49" charset="0"/>
                <a:cs typeface="Courier New" panose="02070309020205020404" pitchFamily="49" charset="0"/>
              </a:rPr>
              <a:t>플레이이어 그리기</a:t>
            </a:r>
            <a:endParaRPr lang="en-US" altLang="ko-KR" dirty="0">
              <a:latin typeface="Courier New" panose="02070309020205020404" pitchFamily="49" charset="0"/>
              <a:cs typeface="Courier New" panose="02070309020205020404" pitchFamily="49" charset="0"/>
            </a:endParaRP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pygame.display.update</a:t>
            </a:r>
            <a:r>
              <a:rPr lang="en-US" altLang="ko-KR" dirty="0" smtClean="0">
                <a:latin typeface="Courier New" panose="02070309020205020404" pitchFamily="49" charset="0"/>
                <a:cs typeface="Courier New" panose="02070309020205020404" pitchFamily="49" charset="0"/>
              </a:rPr>
              <a:t>() #</a:t>
            </a:r>
            <a:r>
              <a:rPr lang="ko-KR" altLang="en-US" dirty="0" smtClean="0">
                <a:latin typeface="Courier New" panose="02070309020205020404" pitchFamily="49" charset="0"/>
                <a:cs typeface="Courier New" panose="02070309020205020404" pitchFamily="49" charset="0"/>
              </a:rPr>
              <a:t>보여주기</a:t>
            </a:r>
            <a:endParaRPr lang="ko-KR"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12375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Q-Learning</a:t>
            </a:r>
            <a:endParaRPr lang="ko-KR" altLang="en-US" dirty="0"/>
          </a:p>
        </p:txBody>
      </p:sp>
      <p:sp>
        <p:nvSpPr>
          <p:cNvPr id="3" name="Content Placeholder 2"/>
          <p:cNvSpPr>
            <a:spLocks noGrp="1"/>
          </p:cNvSpPr>
          <p:nvPr>
            <p:ph idx="1"/>
          </p:nvPr>
        </p:nvSpPr>
        <p:spPr/>
        <p:txBody>
          <a:bodyPr/>
          <a:lstStyle/>
          <a:p>
            <a:r>
              <a:rPr lang="en-US" altLang="ko-KR" dirty="0" smtClean="0"/>
              <a:t>An </a:t>
            </a:r>
            <a:r>
              <a:rPr lang="en-US" altLang="ko-KR" dirty="0"/>
              <a:t>off policy reinforcement learning algorithm that seeks to find the best action to take given the current state</a:t>
            </a:r>
            <a:r>
              <a:rPr lang="en-US" altLang="ko-KR" dirty="0" smtClean="0"/>
              <a:t>. </a:t>
            </a:r>
            <a:r>
              <a:rPr lang="ko-KR" altLang="en-US" b="1" dirty="0" smtClean="0"/>
              <a:t>현재 상태에서 가장 베스트한 액션을 발견하기 위한 강화학습 알고리즘</a:t>
            </a:r>
            <a:r>
              <a:rPr lang="en-US" altLang="ko-KR" dirty="0" smtClean="0"/>
              <a:t> </a:t>
            </a:r>
          </a:p>
          <a:p>
            <a:r>
              <a:rPr lang="en-US" altLang="ko-KR" dirty="0" smtClean="0"/>
              <a:t>Seeks </a:t>
            </a:r>
            <a:r>
              <a:rPr lang="en-US" altLang="ko-KR" dirty="0"/>
              <a:t>to learn a policy that maximizes the total reward</a:t>
            </a:r>
            <a:r>
              <a:rPr lang="en-US" altLang="ko-KR" dirty="0" smtClean="0"/>
              <a:t>. </a:t>
            </a:r>
            <a:r>
              <a:rPr lang="ko-KR" altLang="en-US" b="1" dirty="0" smtClean="0"/>
              <a:t>총 보상을 최대화하는 정책을 찾음</a:t>
            </a:r>
            <a:endParaRPr lang="ko-KR" altLang="en-US" b="1" dirty="0"/>
          </a:p>
        </p:txBody>
      </p:sp>
    </p:spTree>
    <p:extLst>
      <p:ext uri="{BB962C8B-B14F-4D97-AF65-F5344CB8AC3E}">
        <p14:creationId xmlns:p14="http://schemas.microsoft.com/office/powerpoint/2010/main" val="2540771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smtClean="0"/>
              <a:t>Summary of Q Learning Notation</a:t>
            </a:r>
            <a:endParaRPr lang="ko-KR" altLang="en-US" dirty="0"/>
          </a:p>
        </p:txBody>
      </p:sp>
      <p:pic>
        <p:nvPicPr>
          <p:cNvPr id="10242" name="Picture 2" descr="https://miro.medium.com/max/733/1*Jy8LqMijoDoVADWexjLi0g.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62312" y="2051844"/>
            <a:ext cx="558165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684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Q-Table</a:t>
            </a:r>
            <a:endParaRPr lang="ko-KR" altLang="en-US" dirty="0"/>
          </a:p>
        </p:txBody>
      </p:sp>
      <p:sp>
        <p:nvSpPr>
          <p:cNvPr id="3" name="Content Placeholder 2"/>
          <p:cNvSpPr>
            <a:spLocks noGrp="1"/>
          </p:cNvSpPr>
          <p:nvPr>
            <p:ph sz="half" idx="1"/>
          </p:nvPr>
        </p:nvSpPr>
        <p:spPr/>
        <p:txBody>
          <a:bodyPr/>
          <a:lstStyle/>
          <a:p>
            <a:pPr lvl="0"/>
            <a:r>
              <a:rPr lang="en-US" altLang="ko-KR" dirty="0" smtClean="0"/>
              <a:t>T</a:t>
            </a:r>
            <a:r>
              <a:rPr lang="ko-KR" altLang="ko-KR" dirty="0" smtClean="0"/>
              <a:t>he shape </a:t>
            </a:r>
            <a:r>
              <a:rPr lang="en-US" altLang="ko-KR" dirty="0" smtClean="0"/>
              <a:t>is </a:t>
            </a:r>
            <a:r>
              <a:rPr lang="ko-KR" altLang="ko-KR" dirty="0" smtClean="0"/>
              <a:t>[state</a:t>
            </a:r>
            <a:r>
              <a:rPr lang="en-US" altLang="ko-KR" dirty="0" smtClean="0"/>
              <a:t> size</a:t>
            </a:r>
            <a:r>
              <a:rPr lang="ko-KR" altLang="ko-KR" dirty="0" smtClean="0"/>
              <a:t>, action</a:t>
            </a:r>
            <a:r>
              <a:rPr lang="en-US" altLang="ko-KR" dirty="0" smtClean="0"/>
              <a:t> size</a:t>
            </a:r>
            <a:r>
              <a:rPr lang="ko-KR" altLang="ko-KR" dirty="0" smtClean="0"/>
              <a:t>]</a:t>
            </a:r>
            <a:r>
              <a:rPr lang="en-US" altLang="ko-KR" dirty="0" smtClean="0"/>
              <a:t> </a:t>
            </a:r>
          </a:p>
          <a:p>
            <a:pPr lvl="0"/>
            <a:r>
              <a:rPr lang="en-US" altLang="ko-KR" dirty="0" smtClean="0"/>
              <a:t>I</a:t>
            </a:r>
            <a:r>
              <a:rPr lang="ko-KR" altLang="ko-KR" dirty="0" smtClean="0"/>
              <a:t>nitialize </a:t>
            </a:r>
            <a:r>
              <a:rPr lang="en-US" altLang="ko-KR" dirty="0" smtClean="0"/>
              <a:t>all </a:t>
            </a:r>
            <a:r>
              <a:rPr lang="ko-KR" altLang="ko-KR" dirty="0" smtClean="0"/>
              <a:t>values </a:t>
            </a:r>
            <a:r>
              <a:rPr lang="en-US" altLang="ko-KR" dirty="0" smtClean="0"/>
              <a:t>using random numbers</a:t>
            </a:r>
            <a:r>
              <a:rPr lang="ko-KR" altLang="ko-KR" dirty="0" smtClean="0"/>
              <a:t> </a:t>
            </a:r>
            <a:r>
              <a:rPr lang="en-US" altLang="ko-KR" dirty="0"/>
              <a:t/>
            </a:r>
            <a:br>
              <a:rPr lang="en-US" altLang="ko-KR" dirty="0"/>
            </a:br>
            <a:r>
              <a:rPr lang="ko-KR" altLang="en-US" b="1" dirty="0" smtClean="0"/>
              <a:t>상태와 액션의 크기로 매트릭스를 만들고 </a:t>
            </a:r>
            <a:r>
              <a:rPr lang="ko-KR" altLang="en-US" b="1" dirty="0" smtClean="0"/>
              <a:t>랜덤넘벌ㄹ 줌</a:t>
            </a:r>
            <a:endParaRPr lang="en-US" altLang="ko-KR" b="1" dirty="0" smtClean="0"/>
          </a:p>
        </p:txBody>
      </p:sp>
      <p:sp>
        <p:nvSpPr>
          <p:cNvPr id="7" name="Content Placeholder 6"/>
          <p:cNvSpPr>
            <a:spLocks noGrp="1"/>
          </p:cNvSpPr>
          <p:nvPr>
            <p:ph sz="half" idx="2"/>
          </p:nvPr>
        </p:nvSpPr>
        <p:spPr>
          <a:xfrm>
            <a:off x="6030762" y="1998134"/>
            <a:ext cx="5418669" cy="3767328"/>
          </a:xfrm>
        </p:spPr>
        <p:txBody>
          <a:bodyPr/>
          <a:lstStyle/>
          <a:p>
            <a:pPr>
              <a:buNone/>
            </a:pPr>
            <a:r>
              <a:rPr lang="en-US" altLang="ko-KR" dirty="0">
                <a:latin typeface="Courier New" panose="02070309020205020404" pitchFamily="49" charset="0"/>
                <a:cs typeface="Courier New" panose="02070309020205020404" pitchFamily="49" charset="0"/>
              </a:rPr>
              <a:t>import </a:t>
            </a:r>
            <a:r>
              <a:rPr lang="en-US" altLang="ko-KR" dirty="0" err="1">
                <a:latin typeface="Courier New" panose="02070309020205020404" pitchFamily="49" charset="0"/>
                <a:cs typeface="Courier New" panose="02070309020205020404" pitchFamily="49" charset="0"/>
              </a:rPr>
              <a:t>numpy</a:t>
            </a:r>
            <a:r>
              <a:rPr lang="en-US" altLang="ko-KR" dirty="0">
                <a:latin typeface="Courier New" panose="02070309020205020404" pitchFamily="49" charset="0"/>
                <a:cs typeface="Courier New" panose="02070309020205020404" pitchFamily="49" charset="0"/>
              </a:rPr>
              <a:t> as </a:t>
            </a:r>
            <a:r>
              <a:rPr lang="en-US" altLang="ko-KR" dirty="0" smtClean="0">
                <a:latin typeface="Courier New" panose="02070309020205020404" pitchFamily="49" charset="0"/>
                <a:cs typeface="Courier New" panose="02070309020205020404" pitchFamily="49" charset="0"/>
              </a:rPr>
              <a:t>np </a:t>
            </a:r>
          </a:p>
          <a:p>
            <a:pPr>
              <a:buNone/>
            </a:pPr>
            <a:r>
              <a:rPr lang="en-US" altLang="ko-KR" dirty="0" smtClean="0">
                <a:latin typeface="Courier New" panose="02070309020205020404" pitchFamily="49" charset="0"/>
                <a:cs typeface="Courier New" panose="02070309020205020404" pitchFamily="49" charset="0"/>
              </a:rPr>
              <a:t># </a:t>
            </a:r>
            <a:r>
              <a:rPr lang="en-US" altLang="ko-KR" dirty="0">
                <a:latin typeface="Courier New" panose="02070309020205020404" pitchFamily="49" charset="0"/>
                <a:cs typeface="Courier New" panose="02070309020205020404" pitchFamily="49" charset="0"/>
              </a:rPr>
              <a:t>Initialize q-table values to </a:t>
            </a:r>
            <a:r>
              <a:rPr lang="en-US" altLang="ko-KR" dirty="0" smtClean="0">
                <a:latin typeface="Courier New" panose="02070309020205020404" pitchFamily="49" charset="0"/>
                <a:cs typeface="Courier New" panose="02070309020205020404" pitchFamily="49" charset="0"/>
              </a:rPr>
              <a:t>0</a:t>
            </a:r>
          </a:p>
          <a:p>
            <a:pPr fontAlgn="t">
              <a:buNone/>
            </a:pPr>
            <a:r>
              <a:rPr lang="en-US" altLang="ko-KR" dirty="0" err="1">
                <a:latin typeface="Courier New" panose="02070309020205020404" pitchFamily="49" charset="0"/>
                <a:cs typeface="Courier New" panose="02070309020205020404" pitchFamily="49" charset="0"/>
              </a:rPr>
              <a:t>qtable</a:t>
            </a:r>
            <a:r>
              <a:rPr lang="en-US" altLang="ko-KR" dirty="0">
                <a:latin typeface="Courier New" panose="02070309020205020404" pitchFamily="49" charset="0"/>
                <a:cs typeface="Courier New" panose="02070309020205020404" pitchFamily="49" charset="0"/>
              </a:rPr>
              <a:t> = </a:t>
            </a:r>
            <a:r>
              <a:rPr lang="en-US" altLang="ko-KR" dirty="0" err="1">
                <a:latin typeface="Courier New" panose="02070309020205020404" pitchFamily="49" charset="0"/>
                <a:cs typeface="Courier New" panose="02070309020205020404" pitchFamily="49" charset="0"/>
              </a:rPr>
              <a:t>np.random.rand</a:t>
            </a:r>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env.stateCount</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env.actionCount</a:t>
            </a:r>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tolist</a:t>
            </a:r>
            <a:r>
              <a:rPr lang="en-US" altLang="ko-KR" dirty="0" smtClean="0">
                <a:latin typeface="Courier New" panose="02070309020205020404" pitchFamily="49" charset="0"/>
                <a:cs typeface="Courier New" panose="02070309020205020404" pitchFamily="49" charset="0"/>
              </a:rPr>
              <a:t>()</a:t>
            </a:r>
            <a:endParaRPr lang="en-US" altLang="ko-K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14897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Training Q-Table</a:t>
            </a:r>
            <a:endParaRPr lang="ko-KR" altLang="en-US" dirty="0"/>
          </a:p>
        </p:txBody>
      </p:sp>
      <p:pic>
        <p:nvPicPr>
          <p:cNvPr id="5" name="Content Placeholder 4"/>
          <p:cNvPicPr>
            <a:picLocks noGrp="1" noChangeAspect="1"/>
          </p:cNvPicPr>
          <p:nvPr>
            <p:ph sz="half" idx="1"/>
          </p:nvPr>
        </p:nvPicPr>
        <p:blipFill>
          <a:blip r:embed="rId2"/>
          <a:stretch>
            <a:fillRect/>
          </a:stretch>
        </p:blipFill>
        <p:spPr>
          <a:xfrm>
            <a:off x="527843" y="2704449"/>
            <a:ext cx="5038725" cy="2355564"/>
          </a:xfrm>
          <a:prstGeom prst="rect">
            <a:avLst/>
          </a:prstGeom>
        </p:spPr>
      </p:pic>
      <p:pic>
        <p:nvPicPr>
          <p:cNvPr id="6" name="Content Placeholder 5"/>
          <p:cNvPicPr>
            <a:picLocks noGrp="1" noChangeAspect="1"/>
          </p:cNvPicPr>
          <p:nvPr>
            <p:ph sz="half" idx="2"/>
          </p:nvPr>
        </p:nvPicPr>
        <p:blipFill>
          <a:blip r:embed="rId3"/>
          <a:stretch>
            <a:fillRect/>
          </a:stretch>
        </p:blipFill>
        <p:spPr>
          <a:xfrm>
            <a:off x="6338435" y="2874192"/>
            <a:ext cx="5418137" cy="2185821"/>
          </a:xfrm>
          <a:prstGeom prst="rect">
            <a:avLst/>
          </a:prstGeom>
        </p:spPr>
      </p:pic>
      <p:sp>
        <p:nvSpPr>
          <p:cNvPr id="7" name="Right Arrow 6"/>
          <p:cNvSpPr/>
          <p:nvPr/>
        </p:nvSpPr>
        <p:spPr>
          <a:xfrm>
            <a:off x="5715000" y="3962400"/>
            <a:ext cx="381000" cy="468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0171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smtClean="0"/>
              <a:t>Markov Chain</a:t>
            </a:r>
            <a:endParaRPr lang="ko-KR" altLang="en-US" b="1" dirty="0"/>
          </a:p>
        </p:txBody>
      </p:sp>
      <p:sp>
        <p:nvSpPr>
          <p:cNvPr id="3" name="Content Placeholder 2"/>
          <p:cNvSpPr>
            <a:spLocks noGrp="1"/>
          </p:cNvSpPr>
          <p:nvPr>
            <p:ph sz="half" idx="1"/>
          </p:nvPr>
        </p:nvSpPr>
        <p:spPr>
          <a:xfrm>
            <a:off x="676655" y="1998134"/>
            <a:ext cx="6181343" cy="4402666"/>
          </a:xfrm>
        </p:spPr>
        <p:txBody>
          <a:bodyPr>
            <a:normAutofit/>
          </a:bodyPr>
          <a:lstStyle/>
          <a:p>
            <a:r>
              <a:rPr lang="en-US" altLang="ko-KR" sz="3200" dirty="0" smtClean="0"/>
              <a:t>A </a:t>
            </a:r>
            <a:r>
              <a:rPr lang="en-US" altLang="ko-KR" sz="3200" dirty="0"/>
              <a:t>mathematical model that experiences transition of states with probabilistic rules</a:t>
            </a:r>
            <a:r>
              <a:rPr lang="en-US" altLang="ko-KR" sz="3200" dirty="0" smtClean="0"/>
              <a:t>. </a:t>
            </a:r>
            <a:r>
              <a:rPr lang="ko-KR" altLang="en-US" sz="3200" b="1" dirty="0" smtClean="0"/>
              <a:t>확률로 상태의 변환을 나타낸 수학적 모델</a:t>
            </a:r>
            <a:endParaRPr lang="en-US" altLang="ko-KR" sz="3200" b="1" dirty="0" smtClean="0"/>
          </a:p>
          <a:p>
            <a:r>
              <a:rPr lang="en-US" altLang="ko-KR" sz="3200" dirty="0" smtClean="0"/>
              <a:t>For example, </a:t>
            </a:r>
            <a:r>
              <a:rPr lang="en-US" altLang="ko-KR" sz="3200" dirty="0"/>
              <a:t>the probabilities of going from </a:t>
            </a:r>
            <a:r>
              <a:rPr lang="en-US" altLang="ko-KR" sz="3200" dirty="0" smtClean="0"/>
              <a:t>E to A is 70% </a:t>
            </a:r>
            <a:r>
              <a:rPr lang="en-US" altLang="ko-KR" sz="3200" b="1" dirty="0" smtClean="0"/>
              <a:t>E</a:t>
            </a:r>
            <a:r>
              <a:rPr lang="ko-KR" altLang="en-US" sz="3200" b="1" dirty="0" smtClean="0"/>
              <a:t>에서 </a:t>
            </a:r>
            <a:r>
              <a:rPr lang="en-US" altLang="ko-KR" sz="3200" b="1" dirty="0" smtClean="0"/>
              <a:t>A</a:t>
            </a:r>
            <a:r>
              <a:rPr lang="ko-KR" altLang="en-US" sz="3200" b="1" dirty="0" smtClean="0"/>
              <a:t>로 갈 확률 </a:t>
            </a:r>
            <a:r>
              <a:rPr lang="en-US" altLang="ko-KR" sz="3200" b="1" dirty="0" smtClean="0"/>
              <a:t>70%</a:t>
            </a:r>
            <a:endParaRPr lang="ko-KR" altLang="en-US" sz="3200" b="1" dirty="0"/>
          </a:p>
        </p:txBody>
      </p:sp>
      <p:pic>
        <p:nvPicPr>
          <p:cNvPr id="1026" name="Picture 2" descr="https://miro.medium.com/max/275/1*xfK_RdBZOkE4buKDPDZdKg.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5137" y="1675597"/>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2439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smtClean="0"/>
              <a:t>Calculating Q-Table</a:t>
            </a:r>
            <a:endParaRPr lang="ko-KR" alt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825" y="1956934"/>
            <a:ext cx="9425956" cy="4705123"/>
          </a:xfrm>
        </p:spPr>
      </p:pic>
    </p:spTree>
    <p:extLst>
      <p:ext uri="{BB962C8B-B14F-4D97-AF65-F5344CB8AC3E}">
        <p14:creationId xmlns:p14="http://schemas.microsoft.com/office/powerpoint/2010/main" val="28822674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Taking Action: Explore or Exploit</a:t>
            </a:r>
            <a:endParaRPr lang="ko-KR" altLang="en-US" dirty="0"/>
          </a:p>
        </p:txBody>
      </p:sp>
      <p:sp>
        <p:nvSpPr>
          <p:cNvPr id="3" name="Content Placeholder 2"/>
          <p:cNvSpPr>
            <a:spLocks noGrp="1"/>
          </p:cNvSpPr>
          <p:nvPr>
            <p:ph sz="half" idx="1"/>
          </p:nvPr>
        </p:nvSpPr>
        <p:spPr/>
        <p:txBody>
          <a:bodyPr>
            <a:normAutofit fontScale="92500" lnSpcReduction="20000"/>
          </a:bodyPr>
          <a:lstStyle/>
          <a:p>
            <a:r>
              <a:rPr lang="en-US" altLang="ko-KR" sz="3500" dirty="0" smtClean="0"/>
              <a:t>Explore - act randomly </a:t>
            </a:r>
            <a:r>
              <a:rPr lang="ko-KR" altLang="en-US" sz="3500" b="1" dirty="0" smtClean="0"/>
              <a:t>난수를 생성해서 행동</a:t>
            </a:r>
            <a:endParaRPr lang="en-US" altLang="ko-KR" sz="3500" b="1" dirty="0" smtClean="0"/>
          </a:p>
          <a:p>
            <a:r>
              <a:rPr lang="en-US" altLang="ko-KR" sz="3500" dirty="0" smtClean="0"/>
              <a:t>Exploit - </a:t>
            </a:r>
            <a:r>
              <a:rPr lang="en-US" altLang="ko-KR" sz="3500" dirty="0"/>
              <a:t>use the q-table as a reference and view all possible actions for a given </a:t>
            </a:r>
            <a:r>
              <a:rPr lang="en-US" altLang="ko-KR" sz="3500" dirty="0" smtClean="0"/>
              <a:t>state </a:t>
            </a:r>
            <a:r>
              <a:rPr lang="ko-KR" altLang="en-US" sz="3500" b="1" dirty="0" smtClean="0"/>
              <a:t>큐테이블을 참조하여 주어진 상태에서 가능한 모든 행동을 고려</a:t>
            </a:r>
          </a:p>
          <a:p>
            <a:endParaRPr lang="en-US" altLang="ko-KR" dirty="0" smtClean="0"/>
          </a:p>
          <a:p>
            <a:endParaRPr lang="ko-KR" altLang="en-US" dirty="0"/>
          </a:p>
        </p:txBody>
      </p:sp>
      <p:sp>
        <p:nvSpPr>
          <p:cNvPr id="8" name="Content Placeholder 7"/>
          <p:cNvSpPr>
            <a:spLocks noGrp="1"/>
          </p:cNvSpPr>
          <p:nvPr>
            <p:ph sz="half" idx="2"/>
          </p:nvPr>
        </p:nvSpPr>
        <p:spPr>
          <a:xfrm>
            <a:off x="5734432" y="1998134"/>
            <a:ext cx="6185425" cy="3767328"/>
          </a:xfrm>
        </p:spPr>
        <p:txBody>
          <a:bodyPr>
            <a:noAutofit/>
          </a:bodyPr>
          <a:lstStyle/>
          <a:p>
            <a:pPr>
              <a:buNone/>
            </a:pPr>
            <a:r>
              <a:rPr lang="en-US" altLang="ko-KR" sz="2000" dirty="0">
                <a:latin typeface="Courier New" panose="02070309020205020404" pitchFamily="49" charset="0"/>
                <a:cs typeface="Courier New" panose="02070309020205020404" pitchFamily="49" charset="0"/>
              </a:rPr>
              <a:t>import random</a:t>
            </a:r>
          </a:p>
          <a:p>
            <a:pPr>
              <a:buNone/>
            </a:pPr>
            <a:r>
              <a:rPr lang="en-US" altLang="ko-KR" sz="2000" dirty="0">
                <a:latin typeface="Courier New" panose="02070309020205020404" pitchFamily="49" charset="0"/>
                <a:cs typeface="Courier New" panose="02070309020205020404" pitchFamily="49" charset="0"/>
              </a:rPr>
              <a:t># Set the percent you want to explore</a:t>
            </a:r>
          </a:p>
          <a:p>
            <a:pPr>
              <a:buNone/>
            </a:pPr>
            <a:r>
              <a:rPr lang="en-US" altLang="ko-KR" sz="2000" dirty="0">
                <a:latin typeface="Courier New" panose="02070309020205020404" pitchFamily="49" charset="0"/>
                <a:cs typeface="Courier New" panose="02070309020205020404" pitchFamily="49" charset="0"/>
              </a:rPr>
              <a:t>epsilon = 0.2</a:t>
            </a:r>
          </a:p>
          <a:p>
            <a:pPr>
              <a:buNone/>
            </a:pPr>
            <a:r>
              <a:rPr lang="en-US" altLang="ko-KR" sz="2000" dirty="0">
                <a:latin typeface="Courier New" panose="02070309020205020404" pitchFamily="49" charset="0"/>
                <a:cs typeface="Courier New" panose="02070309020205020404" pitchFamily="49" charset="0"/>
              </a:rPr>
              <a:t>if </a:t>
            </a:r>
            <a:r>
              <a:rPr lang="en-US" altLang="ko-KR" sz="2000" dirty="0" err="1">
                <a:latin typeface="Courier New" panose="02070309020205020404" pitchFamily="49" charset="0"/>
                <a:cs typeface="Courier New" panose="02070309020205020404" pitchFamily="49" charset="0"/>
              </a:rPr>
              <a:t>random.uniform</a:t>
            </a:r>
            <a:r>
              <a:rPr lang="en-US" altLang="ko-KR" sz="2000" dirty="0">
                <a:latin typeface="Courier New" panose="02070309020205020404" pitchFamily="49" charset="0"/>
                <a:cs typeface="Courier New" panose="02070309020205020404" pitchFamily="49" charset="0"/>
              </a:rPr>
              <a:t>(0, 1) &lt; epsilon:</a:t>
            </a:r>
          </a:p>
          <a:p>
            <a:pPr>
              <a:buNone/>
            </a:pPr>
            <a:r>
              <a:rPr lang="en-US" altLang="ko-KR" sz="2000" dirty="0" smtClean="0">
                <a:latin typeface="Courier New" panose="02070309020205020404" pitchFamily="49" charset="0"/>
                <a:cs typeface="Courier New" panose="02070309020205020404" pitchFamily="49" charset="0"/>
              </a:rPr>
              <a:t>   #Explore</a:t>
            </a:r>
            <a:r>
              <a:rPr lang="en-US" altLang="ko-KR" sz="2000" dirty="0">
                <a:latin typeface="Courier New" panose="02070309020205020404" pitchFamily="49" charset="0"/>
                <a:cs typeface="Courier New" panose="02070309020205020404" pitchFamily="49" charset="0"/>
              </a:rPr>
              <a:t>: select a random action</a:t>
            </a:r>
          </a:p>
          <a:p>
            <a:pPr>
              <a:buNone/>
            </a:pPr>
            <a:r>
              <a:rPr lang="en-US" altLang="ko-KR" sz="2000" dirty="0" smtClean="0">
                <a:latin typeface="Courier New" panose="02070309020205020404" pitchFamily="49" charset="0"/>
                <a:cs typeface="Courier New" panose="02070309020205020404" pitchFamily="49" charset="0"/>
              </a:rPr>
              <a:t>else</a:t>
            </a:r>
            <a:r>
              <a:rPr lang="en-US" altLang="ko-KR" sz="2000" dirty="0">
                <a:latin typeface="Courier New" panose="02070309020205020404" pitchFamily="49" charset="0"/>
                <a:cs typeface="Courier New" panose="02070309020205020404" pitchFamily="49" charset="0"/>
              </a:rPr>
              <a:t>:</a:t>
            </a:r>
          </a:p>
          <a:p>
            <a:pPr>
              <a:buNone/>
            </a:pPr>
            <a:r>
              <a:rPr lang="en-US" altLang="ko-KR" sz="2000" dirty="0" smtClean="0">
                <a:latin typeface="Courier New" panose="02070309020205020404" pitchFamily="49" charset="0"/>
                <a:cs typeface="Courier New" panose="02070309020205020404" pitchFamily="49" charset="0"/>
              </a:rPr>
              <a:t>   #Exploit</a:t>
            </a:r>
            <a:r>
              <a:rPr lang="en-US" altLang="ko-KR" sz="2000" dirty="0">
                <a:latin typeface="Courier New" panose="02070309020205020404" pitchFamily="49" charset="0"/>
                <a:cs typeface="Courier New" panose="02070309020205020404" pitchFamily="49" charset="0"/>
              </a:rPr>
              <a:t>: select the action with max value (future reward</a:t>
            </a:r>
            <a:r>
              <a:rPr lang="en-US" altLang="ko-KR" sz="2000" dirty="0" smtClean="0">
                <a:latin typeface="Courier New" panose="02070309020205020404" pitchFamily="49" charset="0"/>
                <a:cs typeface="Courier New" panose="02070309020205020404" pitchFamily="49" charset="0"/>
              </a:rPr>
              <a:t>)</a:t>
            </a:r>
            <a:endParaRPr lang="en-US" altLang="ko-K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2770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Updating Q-Table</a:t>
            </a:r>
            <a:endParaRPr lang="ko-KR" altLang="en-US" dirty="0"/>
          </a:p>
        </p:txBody>
      </p:sp>
      <p:sp>
        <p:nvSpPr>
          <p:cNvPr id="9" name="Content Placeholder 8"/>
          <p:cNvSpPr>
            <a:spLocks noGrp="1"/>
          </p:cNvSpPr>
          <p:nvPr>
            <p:ph sz="half" idx="1"/>
          </p:nvPr>
        </p:nvSpPr>
        <p:spPr/>
        <p:txBody>
          <a:bodyPr>
            <a:normAutofit lnSpcReduction="10000"/>
          </a:bodyPr>
          <a:lstStyle/>
          <a:p>
            <a:r>
              <a:rPr lang="en-US" altLang="ko-KR" dirty="0" smtClean="0"/>
              <a:t>Agent starts in a state (s1) takes an action (a1) and receives a reward (r1) </a:t>
            </a:r>
            <a:r>
              <a:rPr lang="ko-KR" altLang="en-US" b="1" dirty="0" smtClean="0"/>
              <a:t>현재 보상</a:t>
            </a:r>
            <a:endParaRPr lang="en-US" altLang="ko-KR" b="1" dirty="0" smtClean="0"/>
          </a:p>
          <a:p>
            <a:r>
              <a:rPr lang="en-US" altLang="ko-KR" dirty="0" smtClean="0"/>
              <a:t>Agent selects action by referencing Q-table with highest value (max) OR by random (epsilon, ε) </a:t>
            </a:r>
            <a:r>
              <a:rPr lang="ko-KR" altLang="en-US" b="1" dirty="0" smtClean="0"/>
              <a:t>다음 상태에서 받을수 있는 최대보상있는 행동이나 랜덤행동</a:t>
            </a:r>
            <a:endParaRPr lang="en-US" altLang="ko-KR" b="1" dirty="0" smtClean="0"/>
          </a:p>
          <a:p>
            <a:r>
              <a:rPr lang="en-US" altLang="ko-KR" dirty="0" smtClean="0"/>
              <a:t>Update q-values </a:t>
            </a:r>
            <a:r>
              <a:rPr lang="ko-KR" altLang="en-US" b="1" dirty="0" smtClean="0"/>
              <a:t>큐값 업데이트</a:t>
            </a:r>
            <a:endParaRPr lang="en-US" altLang="ko-KR" b="1" dirty="0" smtClean="0"/>
          </a:p>
          <a:p>
            <a:endParaRPr lang="ko-KR" altLang="en-US" dirty="0"/>
          </a:p>
        </p:txBody>
      </p:sp>
      <p:sp>
        <p:nvSpPr>
          <p:cNvPr id="10" name="Content Placeholder 9"/>
          <p:cNvSpPr>
            <a:spLocks noGrp="1"/>
          </p:cNvSpPr>
          <p:nvPr>
            <p:ph sz="half" idx="2"/>
          </p:nvPr>
        </p:nvSpPr>
        <p:spPr/>
        <p:txBody>
          <a:bodyPr>
            <a:normAutofit lnSpcReduction="10000"/>
          </a:bodyPr>
          <a:lstStyle/>
          <a:p>
            <a:pPr>
              <a:buNone/>
            </a:pPr>
            <a:r>
              <a:rPr lang="en-US" altLang="ko-KR" dirty="0" smtClean="0">
                <a:latin typeface="Courier New" panose="02070309020205020404" pitchFamily="49" charset="0"/>
                <a:cs typeface="Courier New" panose="02070309020205020404" pitchFamily="49" charset="0"/>
              </a:rPr>
              <a:t>Q[state, action] = Q[state, action] + </a:t>
            </a:r>
            <a:r>
              <a:rPr lang="en-US" altLang="ko-KR" dirty="0" err="1" smtClean="0">
                <a:latin typeface="Courier New" panose="02070309020205020404" pitchFamily="49" charset="0"/>
                <a:cs typeface="Courier New" panose="02070309020205020404" pitchFamily="49" charset="0"/>
              </a:rPr>
              <a:t>lr</a:t>
            </a:r>
            <a:r>
              <a:rPr lang="en-US" altLang="ko-KR" dirty="0" smtClean="0">
                <a:latin typeface="Courier New" panose="02070309020205020404" pitchFamily="49" charset="0"/>
                <a:cs typeface="Courier New" panose="02070309020205020404" pitchFamily="49" charset="0"/>
              </a:rPr>
              <a:t> * (reward + gamma * </a:t>
            </a:r>
            <a:r>
              <a:rPr lang="en-US" altLang="ko-KR" dirty="0" err="1" smtClean="0">
                <a:latin typeface="Courier New" panose="02070309020205020404" pitchFamily="49" charset="0"/>
                <a:cs typeface="Courier New" panose="02070309020205020404" pitchFamily="49" charset="0"/>
              </a:rPr>
              <a:t>np.max</a:t>
            </a:r>
            <a:r>
              <a:rPr lang="en-US" altLang="ko-KR" dirty="0" smtClean="0">
                <a:latin typeface="Courier New" panose="02070309020205020404" pitchFamily="49" charset="0"/>
                <a:cs typeface="Courier New" panose="02070309020205020404" pitchFamily="49" charset="0"/>
              </a:rPr>
              <a:t>(Q[</a:t>
            </a:r>
            <a:r>
              <a:rPr lang="en-US" altLang="ko-KR" dirty="0" err="1" smtClean="0">
                <a:latin typeface="Courier New" panose="02070309020205020404" pitchFamily="49" charset="0"/>
                <a:cs typeface="Courier New" panose="02070309020205020404" pitchFamily="49" charset="0"/>
              </a:rPr>
              <a:t>new_state</a:t>
            </a:r>
            <a:r>
              <a:rPr lang="en-US" altLang="ko-KR" dirty="0" smtClean="0">
                <a:latin typeface="Courier New" panose="02070309020205020404" pitchFamily="49" charset="0"/>
                <a:cs typeface="Courier New" panose="02070309020205020404" pitchFamily="49" charset="0"/>
              </a:rPr>
              <a:t>, :]) — Q[state, action])</a:t>
            </a:r>
            <a:endParaRPr lang="ko-KR" altLang="en-US" dirty="0" smtClean="0">
              <a:latin typeface="Courier New" panose="02070309020205020404" pitchFamily="49" charset="0"/>
              <a:cs typeface="Courier New" panose="02070309020205020404" pitchFamily="49" charset="0"/>
            </a:endParaRPr>
          </a:p>
          <a:p>
            <a:endParaRPr lang="ko-KR" altLang="en-US" dirty="0"/>
          </a:p>
        </p:txBody>
      </p:sp>
    </p:spTree>
    <p:extLst>
      <p:ext uri="{BB962C8B-B14F-4D97-AF65-F5344CB8AC3E}">
        <p14:creationId xmlns:p14="http://schemas.microsoft.com/office/powerpoint/2010/main" val="8519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Exercise #15</a:t>
            </a:r>
            <a:endParaRPr lang="ko-KR" altLang="en-US" dirty="0"/>
          </a:p>
        </p:txBody>
      </p:sp>
      <p:sp>
        <p:nvSpPr>
          <p:cNvPr id="3" name="Content Placeholder 2"/>
          <p:cNvSpPr>
            <a:spLocks noGrp="1"/>
          </p:cNvSpPr>
          <p:nvPr>
            <p:ph idx="1"/>
          </p:nvPr>
        </p:nvSpPr>
        <p:spPr/>
        <p:txBody>
          <a:bodyPr/>
          <a:lstStyle/>
          <a:p>
            <a:r>
              <a:rPr lang="en-US" altLang="ko-KR" sz="3600" dirty="0" smtClean="0"/>
              <a:t>Complete the Q-Learning </a:t>
            </a:r>
            <a:r>
              <a:rPr lang="en-US" altLang="ko-KR" sz="3600" dirty="0"/>
              <a:t>tutorial on </a:t>
            </a:r>
            <a:r>
              <a:rPr lang="en-US" altLang="ko-KR" sz="3600" dirty="0">
                <a:hlinkClick r:id="rId2"/>
              </a:rPr>
              <a:t>https://</a:t>
            </a:r>
            <a:r>
              <a:rPr lang="en-US" altLang="ko-KR" sz="3600" dirty="0" smtClean="0">
                <a:hlinkClick r:id="rId2"/>
              </a:rPr>
              <a:t>medium.com/datadriveninvestor/math-of-q-learning-python-code-5dcbdc49b6f6</a:t>
            </a:r>
            <a:endParaRPr lang="en-US" altLang="ko-KR" sz="3600" dirty="0" smtClean="0"/>
          </a:p>
          <a:p>
            <a:pPr lvl="1"/>
            <a:endParaRPr lang="ko-KR" altLang="en-US" dirty="0"/>
          </a:p>
        </p:txBody>
      </p:sp>
    </p:spTree>
    <p:extLst>
      <p:ext uri="{BB962C8B-B14F-4D97-AF65-F5344CB8AC3E}">
        <p14:creationId xmlns:p14="http://schemas.microsoft.com/office/powerpoint/2010/main" val="71128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OpenAI Gym</a:t>
            </a:r>
            <a:endParaRPr lang="ko-KR" altLang="en-US" dirty="0"/>
          </a:p>
        </p:txBody>
      </p:sp>
      <p:sp>
        <p:nvSpPr>
          <p:cNvPr id="6" name="Content Placeholder 5"/>
          <p:cNvSpPr>
            <a:spLocks noGrp="1"/>
          </p:cNvSpPr>
          <p:nvPr>
            <p:ph sz="half" idx="1"/>
          </p:nvPr>
        </p:nvSpPr>
        <p:spPr/>
        <p:txBody>
          <a:bodyPr>
            <a:normAutofit fontScale="85000" lnSpcReduction="20000"/>
          </a:bodyPr>
          <a:lstStyle/>
          <a:p>
            <a:r>
              <a:rPr lang="en-US" altLang="ko-KR" sz="3000" dirty="0" smtClean="0"/>
              <a:t>Gym provides a toolkit to benchmark AI-based tasks. </a:t>
            </a:r>
          </a:p>
          <a:p>
            <a:endParaRPr lang="en-US" altLang="ko-KR" sz="3000" dirty="0" smtClean="0"/>
          </a:p>
          <a:p>
            <a:pPr>
              <a:buNone/>
            </a:pPr>
            <a:r>
              <a:rPr lang="en-US" altLang="ko-KR" sz="3000" dirty="0" smtClean="0">
                <a:latin typeface="Courier New" panose="02070309020205020404" pitchFamily="49" charset="0"/>
                <a:cs typeface="Courier New" panose="02070309020205020404" pitchFamily="49" charset="0"/>
              </a:rPr>
              <a:t>pip install gym</a:t>
            </a:r>
          </a:p>
          <a:p>
            <a:pPr>
              <a:buNone/>
            </a:pPr>
            <a:r>
              <a:rPr lang="en-US" altLang="ko-KR" sz="3000" dirty="0" smtClean="0">
                <a:latin typeface="Courier New" panose="02070309020205020404" pitchFamily="49" charset="0"/>
                <a:cs typeface="Courier New" panose="02070309020205020404" pitchFamily="49" charset="0"/>
              </a:rPr>
              <a:t>import gym</a:t>
            </a:r>
            <a:endParaRPr lang="ko-KR" altLang="en-US" sz="3000" dirty="0">
              <a:latin typeface="Courier New" panose="02070309020205020404" pitchFamily="49" charset="0"/>
              <a:cs typeface="Courier New" panose="02070309020205020404" pitchFamily="49" charset="0"/>
            </a:endParaRPr>
          </a:p>
        </p:txBody>
      </p:sp>
      <p:sp>
        <p:nvSpPr>
          <p:cNvPr id="11" name="Content Placeholder 10"/>
          <p:cNvSpPr>
            <a:spLocks noGrp="1"/>
          </p:cNvSpPr>
          <p:nvPr>
            <p:ph sz="half" idx="2"/>
          </p:nvPr>
        </p:nvSpPr>
        <p:spPr/>
        <p:txBody>
          <a:bodyPr>
            <a:normAutofit fontScale="85000" lnSpcReduction="20000"/>
          </a:bodyPr>
          <a:lstStyle/>
          <a:p>
            <a:pPr fontAlgn="base"/>
            <a:r>
              <a:rPr lang="en-US" altLang="ko-KR" dirty="0" err="1"/>
              <a:t>CartPole</a:t>
            </a:r>
            <a:endParaRPr lang="en-US" altLang="ko-KR" dirty="0"/>
          </a:p>
          <a:p>
            <a:pPr fontAlgn="base"/>
            <a:r>
              <a:rPr lang="en-US" altLang="ko-KR" dirty="0"/>
              <a:t>Pendulum</a:t>
            </a:r>
          </a:p>
          <a:p>
            <a:pPr fontAlgn="base"/>
            <a:r>
              <a:rPr lang="en-US" altLang="ko-KR" dirty="0"/>
              <a:t>Space Invaders</a:t>
            </a:r>
          </a:p>
          <a:p>
            <a:pPr fontAlgn="base"/>
            <a:r>
              <a:rPr lang="en-US" altLang="ko-KR" dirty="0"/>
              <a:t>Lunar Lander</a:t>
            </a:r>
          </a:p>
          <a:p>
            <a:pPr fontAlgn="base"/>
            <a:r>
              <a:rPr lang="en-US" altLang="ko-KR" dirty="0"/>
              <a:t>Ant</a:t>
            </a:r>
          </a:p>
          <a:p>
            <a:pPr fontAlgn="base"/>
            <a:r>
              <a:rPr lang="en-US" altLang="ko-KR" dirty="0"/>
              <a:t>Mountain Car</a:t>
            </a:r>
          </a:p>
          <a:p>
            <a:pPr fontAlgn="base"/>
            <a:r>
              <a:rPr lang="en-US" altLang="ko-KR" dirty="0" err="1"/>
              <a:t>Acrobot</a:t>
            </a:r>
            <a:endParaRPr lang="en-US" altLang="ko-KR" dirty="0"/>
          </a:p>
          <a:p>
            <a:pPr fontAlgn="base"/>
            <a:r>
              <a:rPr lang="en-US" altLang="ko-KR" dirty="0"/>
              <a:t>Car Racing</a:t>
            </a:r>
          </a:p>
          <a:p>
            <a:pPr fontAlgn="base"/>
            <a:r>
              <a:rPr lang="en-US" altLang="ko-KR" dirty="0"/>
              <a:t>Bipedal Walker</a:t>
            </a:r>
          </a:p>
        </p:txBody>
      </p:sp>
    </p:spTree>
    <p:extLst>
      <p:ext uri="{BB962C8B-B14F-4D97-AF65-F5344CB8AC3E}">
        <p14:creationId xmlns:p14="http://schemas.microsoft.com/office/powerpoint/2010/main" val="2154133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CartPole</a:t>
            </a:r>
            <a:r>
              <a:rPr lang="en-US" altLang="ko-KR" dirty="0" smtClean="0"/>
              <a:t> Example</a:t>
            </a:r>
            <a:endParaRPr lang="ko-KR" altLang="en-US" dirty="0"/>
          </a:p>
        </p:txBody>
      </p:sp>
      <p:sp>
        <p:nvSpPr>
          <p:cNvPr id="3" name="Content Placeholder 2"/>
          <p:cNvSpPr>
            <a:spLocks noGrp="1"/>
          </p:cNvSpPr>
          <p:nvPr>
            <p:ph sz="half" idx="1"/>
          </p:nvPr>
        </p:nvSpPr>
        <p:spPr/>
        <p:txBody>
          <a:bodyPr>
            <a:normAutofit fontScale="92500" lnSpcReduction="10000"/>
          </a:bodyPr>
          <a:lstStyle/>
          <a:p>
            <a:pPr>
              <a:buNone/>
            </a:pPr>
            <a:r>
              <a:rPr lang="en-US" altLang="ko-KR" dirty="0">
                <a:latin typeface="Courier New" panose="02070309020205020404" pitchFamily="49" charset="0"/>
                <a:cs typeface="Courier New" panose="02070309020205020404" pitchFamily="49" charset="0"/>
              </a:rPr>
              <a:t>import gym</a:t>
            </a:r>
          </a:p>
          <a:p>
            <a:pPr>
              <a:buNone/>
            </a:pPr>
            <a:r>
              <a:rPr lang="en-US" altLang="ko-KR" dirty="0" err="1">
                <a:latin typeface="Courier New" panose="02070309020205020404" pitchFamily="49" charset="0"/>
                <a:cs typeface="Courier New" panose="02070309020205020404" pitchFamily="49" charset="0"/>
              </a:rPr>
              <a:t>env</a:t>
            </a:r>
            <a:r>
              <a:rPr lang="en-US" altLang="ko-KR" dirty="0">
                <a:latin typeface="Courier New" panose="02070309020205020404" pitchFamily="49" charset="0"/>
                <a:cs typeface="Courier New" panose="02070309020205020404" pitchFamily="49" charset="0"/>
              </a:rPr>
              <a:t> = </a:t>
            </a:r>
            <a:r>
              <a:rPr lang="en-US" altLang="ko-KR" dirty="0" err="1">
                <a:latin typeface="Courier New" panose="02070309020205020404" pitchFamily="49" charset="0"/>
                <a:cs typeface="Courier New" panose="02070309020205020404" pitchFamily="49" charset="0"/>
              </a:rPr>
              <a:t>gym.make</a:t>
            </a:r>
            <a:r>
              <a:rPr lang="en-US" altLang="ko-KR" dirty="0">
                <a:latin typeface="Courier New" panose="02070309020205020404" pitchFamily="49" charset="0"/>
                <a:cs typeface="Courier New" panose="02070309020205020404" pitchFamily="49" charset="0"/>
              </a:rPr>
              <a:t>('CartPole-v0')</a:t>
            </a:r>
          </a:p>
          <a:p>
            <a:pPr>
              <a:buNone/>
            </a:pPr>
            <a:r>
              <a:rPr lang="en-US" altLang="ko-KR" dirty="0" err="1">
                <a:latin typeface="Courier New" panose="02070309020205020404" pitchFamily="49" charset="0"/>
                <a:cs typeface="Courier New" panose="02070309020205020404" pitchFamily="49" charset="0"/>
              </a:rPr>
              <a:t>env.reset</a:t>
            </a:r>
            <a:r>
              <a:rPr lang="en-US" altLang="ko-KR" dirty="0">
                <a:latin typeface="Courier New" panose="02070309020205020404" pitchFamily="49" charset="0"/>
                <a:cs typeface="Courier New" panose="02070309020205020404" pitchFamily="49" charset="0"/>
              </a:rPr>
              <a:t>()</a:t>
            </a:r>
          </a:p>
          <a:p>
            <a:pPr>
              <a:buNone/>
            </a:pPr>
            <a:r>
              <a:rPr lang="en-US" altLang="ko-KR" dirty="0">
                <a:latin typeface="Courier New" panose="02070309020205020404" pitchFamily="49" charset="0"/>
                <a:cs typeface="Courier New" panose="02070309020205020404" pitchFamily="49" charset="0"/>
              </a:rPr>
              <a:t>for _ in range(100):</a:t>
            </a: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env.render</a:t>
            </a:r>
            <a:r>
              <a:rPr lang="en-US" altLang="ko-KR" dirty="0">
                <a:latin typeface="Courier New" panose="02070309020205020404" pitchFamily="49" charset="0"/>
                <a:cs typeface="Courier New" panose="02070309020205020404" pitchFamily="49" charset="0"/>
              </a:rPr>
              <a:t>()</a:t>
            </a: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env.step</a:t>
            </a:r>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env.action_space.sample</a:t>
            </a:r>
            <a:r>
              <a:rPr lang="en-US" altLang="ko-KR" dirty="0">
                <a:latin typeface="Courier New" panose="02070309020205020404" pitchFamily="49" charset="0"/>
                <a:cs typeface="Courier New" panose="02070309020205020404" pitchFamily="49" charset="0"/>
              </a:rPr>
              <a:t>())</a:t>
            </a:r>
            <a:endParaRPr lang="ko-KR" altLang="en-US" dirty="0">
              <a:latin typeface="Courier New" panose="02070309020205020404" pitchFamily="49" charset="0"/>
              <a:cs typeface="Courier New" panose="02070309020205020404" pitchFamily="49" charset="0"/>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8727" y="2157731"/>
            <a:ext cx="5200704" cy="3422952"/>
          </a:xfrm>
        </p:spPr>
      </p:pic>
    </p:spTree>
    <p:extLst>
      <p:ext uri="{BB962C8B-B14F-4D97-AF65-F5344CB8AC3E}">
        <p14:creationId xmlns:p14="http://schemas.microsoft.com/office/powerpoint/2010/main" val="1766333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err="1"/>
              <a:t>CartPole</a:t>
            </a:r>
            <a:r>
              <a:rPr lang="en-US" altLang="ko-KR" dirty="0"/>
              <a:t> </a:t>
            </a:r>
            <a:r>
              <a:rPr lang="en-US" altLang="ko-KR" dirty="0" smtClean="0"/>
              <a:t>States and Actions</a:t>
            </a:r>
            <a:endParaRPr lang="ko-KR" altLang="en-US" dirty="0"/>
          </a:p>
        </p:txBody>
      </p:sp>
      <p:sp>
        <p:nvSpPr>
          <p:cNvPr id="3" name="Content Placeholder 2"/>
          <p:cNvSpPr>
            <a:spLocks noGrp="1"/>
          </p:cNvSpPr>
          <p:nvPr>
            <p:ph sz="half" idx="1"/>
          </p:nvPr>
        </p:nvSpPr>
        <p:spPr/>
        <p:txBody>
          <a:bodyPr>
            <a:normAutofit fontScale="92500"/>
          </a:bodyPr>
          <a:lstStyle/>
          <a:p>
            <a:pPr>
              <a:buNone/>
            </a:pPr>
            <a:r>
              <a:rPr lang="en-US" altLang="ko-KR" dirty="0">
                <a:latin typeface="Courier New" panose="02070309020205020404" pitchFamily="49" charset="0"/>
                <a:cs typeface="Courier New" panose="02070309020205020404" pitchFamily="49" charset="0"/>
              </a:rPr>
              <a:t>Observation: </a:t>
            </a:r>
            <a:endParaRPr lang="en-US" altLang="ko-KR" dirty="0" smtClean="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Type</a:t>
            </a:r>
            <a:r>
              <a:rPr lang="en-US" altLang="ko-KR" dirty="0">
                <a:latin typeface="Courier New" panose="02070309020205020404" pitchFamily="49" charset="0"/>
                <a:cs typeface="Courier New" panose="02070309020205020404" pitchFamily="49" charset="0"/>
              </a:rPr>
              <a:t>: Box(4) </a:t>
            </a:r>
            <a:endParaRPr lang="en-US" altLang="ko-KR" dirty="0" smtClean="0">
              <a:latin typeface="Courier New" panose="02070309020205020404" pitchFamily="49" charset="0"/>
              <a:cs typeface="Courier New" panose="02070309020205020404" pitchFamily="49" charset="0"/>
            </a:endParaRPr>
          </a:p>
          <a:p>
            <a:pPr>
              <a:buNone/>
            </a:pPr>
            <a:r>
              <a:rPr lang="en-US" altLang="ko-KR" dirty="0" err="1" smtClean="0">
                <a:latin typeface="Courier New" panose="02070309020205020404" pitchFamily="49" charset="0"/>
                <a:cs typeface="Courier New" panose="02070309020205020404" pitchFamily="49" charset="0"/>
              </a:rPr>
              <a:t>Num</a:t>
            </a:r>
            <a:r>
              <a:rPr lang="en-US" altLang="ko-KR" dirty="0" smtClean="0">
                <a:latin typeface="Courier New" panose="02070309020205020404" pitchFamily="49" charset="0"/>
                <a:cs typeface="Courier New" panose="02070309020205020404" pitchFamily="49" charset="0"/>
              </a:rPr>
              <a:t> </a:t>
            </a:r>
            <a:r>
              <a:rPr lang="en-US" altLang="ko-KR" dirty="0">
                <a:latin typeface="Courier New" panose="02070309020205020404" pitchFamily="49" charset="0"/>
                <a:cs typeface="Courier New" panose="02070309020205020404" pitchFamily="49" charset="0"/>
              </a:rPr>
              <a:t>Observation Min Max </a:t>
            </a:r>
            <a:endParaRPr lang="en-US" altLang="ko-KR" dirty="0" smtClean="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0 </a:t>
            </a:r>
            <a:r>
              <a:rPr lang="en-US" altLang="ko-KR" dirty="0">
                <a:latin typeface="Courier New" panose="02070309020205020404" pitchFamily="49" charset="0"/>
                <a:cs typeface="Courier New" panose="02070309020205020404" pitchFamily="49" charset="0"/>
              </a:rPr>
              <a:t>Cart Position -4.8 4.8 </a:t>
            </a:r>
            <a:endParaRPr lang="en-US" altLang="ko-KR" dirty="0" smtClean="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1 </a:t>
            </a:r>
            <a:r>
              <a:rPr lang="en-US" altLang="ko-KR" dirty="0">
                <a:latin typeface="Courier New" panose="02070309020205020404" pitchFamily="49" charset="0"/>
                <a:cs typeface="Courier New" panose="02070309020205020404" pitchFamily="49" charset="0"/>
              </a:rPr>
              <a:t>Cart Velocity -</a:t>
            </a:r>
            <a:r>
              <a:rPr lang="en-US" altLang="ko-KR" dirty="0" err="1">
                <a:latin typeface="Courier New" panose="02070309020205020404" pitchFamily="49" charset="0"/>
                <a:cs typeface="Courier New" panose="02070309020205020404" pitchFamily="49" charset="0"/>
              </a:rPr>
              <a:t>Inf</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Inf</a:t>
            </a:r>
            <a:r>
              <a:rPr lang="en-US" altLang="ko-KR" dirty="0">
                <a:latin typeface="Courier New" panose="02070309020205020404" pitchFamily="49" charset="0"/>
                <a:cs typeface="Courier New" panose="02070309020205020404" pitchFamily="49" charset="0"/>
              </a:rPr>
              <a:t> </a:t>
            </a:r>
            <a:endParaRPr lang="en-US" altLang="ko-KR" dirty="0" smtClean="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2 </a:t>
            </a:r>
            <a:r>
              <a:rPr lang="en-US" altLang="ko-KR" dirty="0">
                <a:latin typeface="Courier New" panose="02070309020205020404" pitchFamily="49" charset="0"/>
                <a:cs typeface="Courier New" panose="02070309020205020404" pitchFamily="49" charset="0"/>
              </a:rPr>
              <a:t>Pole Angle -24 </a:t>
            </a:r>
            <a:r>
              <a:rPr lang="en-US" altLang="ko-KR" dirty="0" err="1">
                <a:latin typeface="Courier New" panose="02070309020205020404" pitchFamily="49" charset="0"/>
                <a:cs typeface="Courier New" panose="02070309020205020404" pitchFamily="49" charset="0"/>
              </a:rPr>
              <a:t>deg</a:t>
            </a:r>
            <a:r>
              <a:rPr lang="en-US" altLang="ko-KR" dirty="0">
                <a:latin typeface="Courier New" panose="02070309020205020404" pitchFamily="49" charset="0"/>
                <a:cs typeface="Courier New" panose="02070309020205020404" pitchFamily="49" charset="0"/>
              </a:rPr>
              <a:t> 24 </a:t>
            </a:r>
            <a:r>
              <a:rPr lang="en-US" altLang="ko-KR" dirty="0" err="1">
                <a:latin typeface="Courier New" panose="02070309020205020404" pitchFamily="49" charset="0"/>
                <a:cs typeface="Courier New" panose="02070309020205020404" pitchFamily="49" charset="0"/>
              </a:rPr>
              <a:t>deg</a:t>
            </a:r>
            <a:r>
              <a:rPr lang="en-US" altLang="ko-KR" dirty="0">
                <a:latin typeface="Courier New" panose="02070309020205020404" pitchFamily="49" charset="0"/>
                <a:cs typeface="Courier New" panose="02070309020205020404" pitchFamily="49" charset="0"/>
              </a:rPr>
              <a:t> </a:t>
            </a:r>
            <a:endParaRPr lang="en-US" altLang="ko-KR" dirty="0" smtClean="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3 </a:t>
            </a:r>
            <a:r>
              <a:rPr lang="en-US" altLang="ko-KR" dirty="0">
                <a:latin typeface="Courier New" panose="02070309020205020404" pitchFamily="49" charset="0"/>
                <a:cs typeface="Courier New" panose="02070309020205020404" pitchFamily="49" charset="0"/>
              </a:rPr>
              <a:t>Pole Velocity At Tip -</a:t>
            </a:r>
            <a:r>
              <a:rPr lang="en-US" altLang="ko-KR" dirty="0" err="1">
                <a:latin typeface="Courier New" panose="02070309020205020404" pitchFamily="49" charset="0"/>
                <a:cs typeface="Courier New" panose="02070309020205020404" pitchFamily="49" charset="0"/>
              </a:rPr>
              <a:t>Inf</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Inf</a:t>
            </a:r>
            <a:endParaRPr lang="ko-KR" altLang="en-US" dirty="0">
              <a:latin typeface="Courier New" panose="02070309020205020404" pitchFamily="49" charset="0"/>
              <a:cs typeface="Courier New" panose="02070309020205020404" pitchFamily="49" charset="0"/>
            </a:endParaRPr>
          </a:p>
        </p:txBody>
      </p:sp>
      <p:sp>
        <p:nvSpPr>
          <p:cNvPr id="7" name="Content Placeholder 6"/>
          <p:cNvSpPr>
            <a:spLocks noGrp="1"/>
          </p:cNvSpPr>
          <p:nvPr>
            <p:ph sz="half" idx="2"/>
          </p:nvPr>
        </p:nvSpPr>
        <p:spPr/>
        <p:txBody>
          <a:bodyPr>
            <a:normAutofit fontScale="92500"/>
          </a:bodyPr>
          <a:lstStyle/>
          <a:p>
            <a:pPr>
              <a:buNone/>
            </a:pPr>
            <a:r>
              <a:rPr lang="en-US" altLang="ko-KR" dirty="0">
                <a:latin typeface="Courier New" panose="02070309020205020404" pitchFamily="49" charset="0"/>
                <a:cs typeface="Courier New" panose="02070309020205020404" pitchFamily="49" charset="0"/>
              </a:rPr>
              <a:t>Actions: </a:t>
            </a:r>
            <a:endParaRPr lang="en-US" altLang="ko-KR" dirty="0" smtClean="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Type</a:t>
            </a:r>
            <a:r>
              <a:rPr lang="en-US" altLang="ko-KR" dirty="0">
                <a:latin typeface="Courier New" panose="02070309020205020404" pitchFamily="49" charset="0"/>
                <a:cs typeface="Courier New" panose="02070309020205020404" pitchFamily="49" charset="0"/>
              </a:rPr>
              <a:t>: Discrete(2) </a:t>
            </a:r>
            <a:endParaRPr lang="en-US" altLang="ko-KR" dirty="0" smtClean="0">
              <a:latin typeface="Courier New" panose="02070309020205020404" pitchFamily="49" charset="0"/>
              <a:cs typeface="Courier New" panose="02070309020205020404" pitchFamily="49" charset="0"/>
            </a:endParaRPr>
          </a:p>
          <a:p>
            <a:pPr>
              <a:buNone/>
            </a:pPr>
            <a:r>
              <a:rPr lang="en-US" altLang="ko-KR" dirty="0" err="1" smtClean="0">
                <a:latin typeface="Courier New" panose="02070309020205020404" pitchFamily="49" charset="0"/>
                <a:cs typeface="Courier New" panose="02070309020205020404" pitchFamily="49" charset="0"/>
              </a:rPr>
              <a:t>Num</a:t>
            </a:r>
            <a:r>
              <a:rPr lang="en-US" altLang="ko-KR" dirty="0" smtClean="0">
                <a:latin typeface="Courier New" panose="02070309020205020404" pitchFamily="49" charset="0"/>
                <a:cs typeface="Courier New" panose="02070309020205020404" pitchFamily="49" charset="0"/>
              </a:rPr>
              <a:t> </a:t>
            </a:r>
            <a:r>
              <a:rPr lang="en-US" altLang="ko-KR" dirty="0">
                <a:latin typeface="Courier New" panose="02070309020205020404" pitchFamily="49" charset="0"/>
                <a:cs typeface="Courier New" panose="02070309020205020404" pitchFamily="49" charset="0"/>
              </a:rPr>
              <a:t>Action </a:t>
            </a:r>
            <a:endParaRPr lang="en-US" altLang="ko-KR" dirty="0" smtClean="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0 </a:t>
            </a:r>
            <a:r>
              <a:rPr lang="en-US" altLang="ko-KR" dirty="0">
                <a:latin typeface="Courier New" panose="02070309020205020404" pitchFamily="49" charset="0"/>
                <a:cs typeface="Courier New" panose="02070309020205020404" pitchFamily="49" charset="0"/>
              </a:rPr>
              <a:t>Push cart to the left </a:t>
            </a:r>
            <a:endParaRPr lang="en-US" altLang="ko-KR" dirty="0" smtClean="0">
              <a:latin typeface="Courier New" panose="02070309020205020404" pitchFamily="49" charset="0"/>
              <a:cs typeface="Courier New" panose="02070309020205020404" pitchFamily="49" charset="0"/>
            </a:endParaRPr>
          </a:p>
          <a:p>
            <a:pPr>
              <a:buNone/>
            </a:pPr>
            <a:r>
              <a:rPr lang="en-US" altLang="ko-KR" dirty="0" smtClean="0">
                <a:latin typeface="Courier New" panose="02070309020205020404" pitchFamily="49" charset="0"/>
                <a:cs typeface="Courier New" panose="02070309020205020404" pitchFamily="49" charset="0"/>
              </a:rPr>
              <a:t>1 </a:t>
            </a:r>
            <a:r>
              <a:rPr lang="en-US" altLang="ko-KR" dirty="0">
                <a:latin typeface="Courier New" panose="02070309020205020404" pitchFamily="49" charset="0"/>
                <a:cs typeface="Courier New" panose="02070309020205020404" pitchFamily="49" charset="0"/>
              </a:rPr>
              <a:t>Push cart to the right</a:t>
            </a:r>
            <a:endParaRPr lang="ko-KR"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04257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MountainCar</a:t>
            </a:r>
            <a:r>
              <a:rPr lang="en-US" altLang="ko-KR" dirty="0" smtClean="0"/>
              <a:t> Example</a:t>
            </a:r>
            <a:endParaRPr lang="ko-KR" altLang="en-US" dirty="0"/>
          </a:p>
        </p:txBody>
      </p:sp>
      <p:sp>
        <p:nvSpPr>
          <p:cNvPr id="3" name="Content Placeholder 2"/>
          <p:cNvSpPr>
            <a:spLocks noGrp="1"/>
          </p:cNvSpPr>
          <p:nvPr>
            <p:ph sz="half" idx="1"/>
          </p:nvPr>
        </p:nvSpPr>
        <p:spPr/>
        <p:txBody>
          <a:bodyPr>
            <a:normAutofit fontScale="77500" lnSpcReduction="20000"/>
          </a:bodyPr>
          <a:lstStyle/>
          <a:p>
            <a:pPr>
              <a:buNone/>
            </a:pPr>
            <a:r>
              <a:rPr lang="en-US" altLang="ko-KR" dirty="0">
                <a:latin typeface="Courier New" panose="02070309020205020404" pitchFamily="49" charset="0"/>
                <a:cs typeface="Courier New" panose="02070309020205020404" pitchFamily="49" charset="0"/>
              </a:rPr>
              <a:t>import gym</a:t>
            </a:r>
          </a:p>
          <a:p>
            <a:pPr>
              <a:buNone/>
            </a:pPr>
            <a:r>
              <a:rPr lang="en-US" altLang="ko-KR" dirty="0" err="1" smtClean="0">
                <a:latin typeface="Courier New" panose="02070309020205020404" pitchFamily="49" charset="0"/>
                <a:cs typeface="Courier New" panose="02070309020205020404" pitchFamily="49" charset="0"/>
              </a:rPr>
              <a:t>env</a:t>
            </a:r>
            <a:r>
              <a:rPr lang="en-US" altLang="ko-KR" dirty="0" smtClean="0">
                <a:latin typeface="Courier New" panose="02070309020205020404" pitchFamily="49" charset="0"/>
                <a:cs typeface="Courier New" panose="02070309020205020404" pitchFamily="49" charset="0"/>
              </a:rPr>
              <a:t> </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gym.make</a:t>
            </a:r>
            <a:r>
              <a:rPr lang="en-US" altLang="ko-KR" dirty="0">
                <a:latin typeface="Courier New" panose="02070309020205020404" pitchFamily="49" charset="0"/>
                <a:cs typeface="Courier New" panose="02070309020205020404" pitchFamily="49" charset="0"/>
              </a:rPr>
              <a:t>("MountainCar-v0")</a:t>
            </a:r>
          </a:p>
          <a:p>
            <a:pPr>
              <a:buNone/>
            </a:pPr>
            <a:r>
              <a:rPr lang="en-US" altLang="ko-KR" dirty="0" err="1">
                <a:latin typeface="Courier New" panose="02070309020205020404" pitchFamily="49" charset="0"/>
                <a:cs typeface="Courier New" panose="02070309020205020404" pitchFamily="49" charset="0"/>
              </a:rPr>
              <a:t>env.reset</a:t>
            </a:r>
            <a:r>
              <a:rPr lang="en-US" altLang="ko-KR" dirty="0">
                <a:latin typeface="Courier New" panose="02070309020205020404" pitchFamily="49" charset="0"/>
                <a:cs typeface="Courier New" panose="02070309020205020404" pitchFamily="49" charset="0"/>
              </a:rPr>
              <a:t>()</a:t>
            </a:r>
          </a:p>
          <a:p>
            <a:pPr>
              <a:buNone/>
            </a:pPr>
            <a:endParaRPr lang="en-US" altLang="ko-KR" dirty="0">
              <a:latin typeface="Courier New" panose="02070309020205020404" pitchFamily="49" charset="0"/>
              <a:cs typeface="Courier New" panose="02070309020205020404" pitchFamily="49" charset="0"/>
            </a:endParaRPr>
          </a:p>
          <a:p>
            <a:pPr>
              <a:buNone/>
            </a:pPr>
            <a:r>
              <a:rPr lang="en-US" altLang="ko-KR" dirty="0">
                <a:latin typeface="Courier New" panose="02070309020205020404" pitchFamily="49" charset="0"/>
                <a:cs typeface="Courier New" panose="02070309020205020404" pitchFamily="49" charset="0"/>
              </a:rPr>
              <a:t>done = False</a:t>
            </a:r>
          </a:p>
          <a:p>
            <a:pPr>
              <a:buNone/>
            </a:pPr>
            <a:r>
              <a:rPr lang="en-US" altLang="ko-KR" dirty="0">
                <a:latin typeface="Courier New" panose="02070309020205020404" pitchFamily="49" charset="0"/>
                <a:cs typeface="Courier New" panose="02070309020205020404" pitchFamily="49" charset="0"/>
              </a:rPr>
              <a:t>while not done:</a:t>
            </a:r>
          </a:p>
          <a:p>
            <a:pPr>
              <a:buNone/>
            </a:pPr>
            <a:r>
              <a:rPr lang="en-US" altLang="ko-KR" dirty="0">
                <a:latin typeface="Courier New" panose="02070309020205020404" pitchFamily="49" charset="0"/>
                <a:cs typeface="Courier New" panose="02070309020205020404" pitchFamily="49" charset="0"/>
              </a:rPr>
              <a:t>    action = 2  # always go right!</a:t>
            </a:r>
          </a:p>
          <a:p>
            <a:pPr>
              <a:buNone/>
            </a:pPr>
            <a:r>
              <a:rPr lang="en-US" altLang="ko-KR" dirty="0">
                <a:latin typeface="Courier New" panose="02070309020205020404" pitchFamily="49" charset="0"/>
                <a:cs typeface="Courier New" panose="02070309020205020404" pitchFamily="49" charset="0"/>
              </a:rPr>
              <a:t>    </a:t>
            </a:r>
            <a:r>
              <a:rPr lang="en-US" altLang="ko-KR" dirty="0" err="1" smtClean="0">
                <a:latin typeface="Courier New" panose="02070309020205020404" pitchFamily="49" charset="0"/>
                <a:cs typeface="Courier New" panose="02070309020205020404" pitchFamily="49" charset="0"/>
              </a:rPr>
              <a:t>env.step</a:t>
            </a:r>
            <a:r>
              <a:rPr lang="en-US" altLang="ko-KR" dirty="0" smtClean="0">
                <a:latin typeface="Courier New" panose="02070309020205020404" pitchFamily="49" charset="0"/>
                <a:cs typeface="Courier New" panose="02070309020205020404" pitchFamily="49" charset="0"/>
              </a:rPr>
              <a:t>(action</a:t>
            </a:r>
            <a:r>
              <a:rPr lang="en-US" altLang="ko-KR" dirty="0">
                <a:latin typeface="Courier New" panose="02070309020205020404" pitchFamily="49" charset="0"/>
                <a:cs typeface="Courier New" panose="02070309020205020404" pitchFamily="49" charset="0"/>
              </a:rPr>
              <a:t>)</a:t>
            </a: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env.render</a:t>
            </a:r>
            <a:r>
              <a:rPr lang="en-US" altLang="ko-KR" dirty="0">
                <a:latin typeface="Courier New" panose="02070309020205020404" pitchFamily="49" charset="0"/>
                <a:cs typeface="Courier New" panose="02070309020205020404" pitchFamily="49" charset="0"/>
              </a:rPr>
              <a:t>()</a:t>
            </a:r>
            <a:endParaRPr lang="ko-KR" altLang="en-US" dirty="0">
              <a:latin typeface="Courier New" panose="02070309020205020404" pitchFamily="49" charset="0"/>
              <a:cs typeface="Courier New" panose="02070309020205020404" pitchFamily="49" charset="0"/>
            </a:endParaRPr>
          </a:p>
        </p:txBody>
      </p:sp>
      <p:pic>
        <p:nvPicPr>
          <p:cNvPr id="7" name="Content Placeholder 6"/>
          <p:cNvPicPr>
            <a:picLocks noGrp="1" noChangeAspect="1"/>
          </p:cNvPicPr>
          <p:nvPr>
            <p:ph sz="half" idx="2"/>
          </p:nvPr>
        </p:nvPicPr>
        <p:blipFill>
          <a:blip r:embed="rId2"/>
          <a:stretch>
            <a:fillRect/>
          </a:stretch>
        </p:blipFill>
        <p:spPr>
          <a:xfrm>
            <a:off x="5936273" y="2062817"/>
            <a:ext cx="5513158" cy="3702645"/>
          </a:xfrm>
          <a:prstGeom prst="rect">
            <a:avLst/>
          </a:prstGeom>
        </p:spPr>
      </p:pic>
    </p:spTree>
    <p:extLst>
      <p:ext uri="{BB962C8B-B14F-4D97-AF65-F5344CB8AC3E}">
        <p14:creationId xmlns:p14="http://schemas.microsoft.com/office/powerpoint/2010/main" val="3373619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CartPole</a:t>
            </a:r>
            <a:r>
              <a:rPr lang="en-US" altLang="ko-KR" dirty="0" smtClean="0"/>
              <a:t> with Basic Policy</a:t>
            </a:r>
            <a:endParaRPr lang="ko-KR" altLang="en-US" dirty="0"/>
          </a:p>
        </p:txBody>
      </p:sp>
      <p:sp>
        <p:nvSpPr>
          <p:cNvPr id="5" name="Content Placeholder 4"/>
          <p:cNvSpPr>
            <a:spLocks noGrp="1"/>
          </p:cNvSpPr>
          <p:nvPr>
            <p:ph sz="half" idx="1"/>
          </p:nvPr>
        </p:nvSpPr>
        <p:spPr/>
        <p:txBody>
          <a:bodyPr>
            <a:normAutofit fontScale="62500" lnSpcReduction="20000"/>
          </a:bodyPr>
          <a:lstStyle/>
          <a:p>
            <a:pPr>
              <a:buNone/>
            </a:pPr>
            <a:r>
              <a:rPr lang="en-US" altLang="ko-KR" dirty="0">
                <a:latin typeface="Courier New" panose="02070309020205020404" pitchFamily="49" charset="0"/>
                <a:cs typeface="Courier New" panose="02070309020205020404" pitchFamily="49" charset="0"/>
              </a:rPr>
              <a:t>import gym</a:t>
            </a:r>
          </a:p>
          <a:p>
            <a:pPr>
              <a:buNone/>
            </a:pPr>
            <a:r>
              <a:rPr lang="en-US" altLang="ko-KR" dirty="0" err="1">
                <a:latin typeface="Courier New" panose="02070309020205020404" pitchFamily="49" charset="0"/>
                <a:cs typeface="Courier New" panose="02070309020205020404" pitchFamily="49" charset="0"/>
              </a:rPr>
              <a:t>env</a:t>
            </a:r>
            <a:r>
              <a:rPr lang="en-US" altLang="ko-KR" dirty="0">
                <a:latin typeface="Courier New" panose="02070309020205020404" pitchFamily="49" charset="0"/>
                <a:cs typeface="Courier New" panose="02070309020205020404" pitchFamily="49" charset="0"/>
              </a:rPr>
              <a:t> = </a:t>
            </a:r>
            <a:r>
              <a:rPr lang="en-US" altLang="ko-KR" dirty="0" err="1">
                <a:latin typeface="Courier New" panose="02070309020205020404" pitchFamily="49" charset="0"/>
                <a:cs typeface="Courier New" panose="02070309020205020404" pitchFamily="49" charset="0"/>
              </a:rPr>
              <a:t>gym.make</a:t>
            </a:r>
            <a:r>
              <a:rPr lang="en-US" altLang="ko-KR" dirty="0">
                <a:latin typeface="Courier New" panose="02070309020205020404" pitchFamily="49" charset="0"/>
                <a:cs typeface="Courier New" panose="02070309020205020404" pitchFamily="49" charset="0"/>
              </a:rPr>
              <a:t>("CartPole-v0")</a:t>
            </a:r>
          </a:p>
          <a:p>
            <a:pPr>
              <a:buNone/>
            </a:pPr>
            <a:endParaRPr lang="en-US" altLang="ko-KR" dirty="0">
              <a:latin typeface="Courier New" panose="02070309020205020404" pitchFamily="49" charset="0"/>
              <a:cs typeface="Courier New" panose="02070309020205020404" pitchFamily="49" charset="0"/>
            </a:endParaRPr>
          </a:p>
          <a:p>
            <a:pPr>
              <a:buNone/>
            </a:pPr>
            <a:r>
              <a:rPr lang="en-US" altLang="ko-KR" dirty="0" err="1">
                <a:latin typeface="Courier New" panose="02070309020205020404" pitchFamily="49" charset="0"/>
                <a:cs typeface="Courier New" panose="02070309020205020404" pitchFamily="49" charset="0"/>
              </a:rPr>
              <a:t>def</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basic_policy</a:t>
            </a:r>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obs</a:t>
            </a:r>
            <a:r>
              <a:rPr lang="en-US" altLang="ko-KR" dirty="0">
                <a:latin typeface="Courier New" panose="02070309020205020404" pitchFamily="49" charset="0"/>
                <a:cs typeface="Courier New" panose="02070309020205020404" pitchFamily="49" charset="0"/>
              </a:rPr>
              <a:t>):</a:t>
            </a:r>
          </a:p>
          <a:p>
            <a:pPr>
              <a:buNone/>
            </a:pPr>
            <a:r>
              <a:rPr lang="en-US" altLang="ko-KR" dirty="0">
                <a:latin typeface="Courier New" panose="02070309020205020404" pitchFamily="49" charset="0"/>
                <a:cs typeface="Courier New" panose="02070309020205020404" pitchFamily="49" charset="0"/>
              </a:rPr>
              <a:t>    angle = </a:t>
            </a:r>
            <a:r>
              <a:rPr lang="en-US" altLang="ko-KR" dirty="0" err="1">
                <a:latin typeface="Courier New" panose="02070309020205020404" pitchFamily="49" charset="0"/>
                <a:cs typeface="Courier New" panose="02070309020205020404" pitchFamily="49" charset="0"/>
              </a:rPr>
              <a:t>obs</a:t>
            </a:r>
            <a:r>
              <a:rPr lang="en-US" altLang="ko-KR" dirty="0">
                <a:latin typeface="Courier New" panose="02070309020205020404" pitchFamily="49" charset="0"/>
                <a:cs typeface="Courier New" panose="02070309020205020404" pitchFamily="49" charset="0"/>
              </a:rPr>
              <a:t>[2]</a:t>
            </a:r>
          </a:p>
          <a:p>
            <a:pPr>
              <a:buNone/>
            </a:pPr>
            <a:r>
              <a:rPr lang="en-US" altLang="ko-KR" dirty="0">
                <a:latin typeface="Courier New" panose="02070309020205020404" pitchFamily="49" charset="0"/>
                <a:cs typeface="Courier New" panose="02070309020205020404" pitchFamily="49" charset="0"/>
              </a:rPr>
              <a:t>    return 0 if angle &lt; 0 else </a:t>
            </a:r>
            <a:r>
              <a:rPr lang="en-US" altLang="ko-KR" dirty="0" smtClean="0">
                <a:latin typeface="Courier New" panose="02070309020205020404" pitchFamily="49" charset="0"/>
                <a:cs typeface="Courier New" panose="02070309020205020404" pitchFamily="49" charset="0"/>
              </a:rPr>
              <a:t>1</a:t>
            </a:r>
          </a:p>
          <a:p>
            <a:pPr>
              <a:buNone/>
            </a:pPr>
            <a:endParaRPr lang="en-US" altLang="ko-KR" dirty="0">
              <a:latin typeface="Courier New" panose="02070309020205020404" pitchFamily="49" charset="0"/>
              <a:cs typeface="Courier New" panose="02070309020205020404" pitchFamily="49" charset="0"/>
            </a:endParaRPr>
          </a:p>
        </p:txBody>
      </p:sp>
      <p:sp>
        <p:nvSpPr>
          <p:cNvPr id="6" name="Content Placeholder 5"/>
          <p:cNvSpPr>
            <a:spLocks noGrp="1"/>
          </p:cNvSpPr>
          <p:nvPr>
            <p:ph sz="half" idx="2"/>
          </p:nvPr>
        </p:nvSpPr>
        <p:spPr/>
        <p:txBody>
          <a:bodyPr>
            <a:normAutofit fontScale="62500" lnSpcReduction="20000"/>
          </a:bodyPr>
          <a:lstStyle/>
          <a:p>
            <a:pPr>
              <a:buNone/>
            </a:pPr>
            <a:r>
              <a:rPr lang="en-US" altLang="ko-KR" dirty="0" smtClean="0">
                <a:latin typeface="Courier New" panose="02070309020205020404" pitchFamily="49" charset="0"/>
                <a:cs typeface="Courier New" panose="02070309020205020404" pitchFamily="49" charset="0"/>
              </a:rPr>
              <a:t>totals </a:t>
            </a:r>
            <a:r>
              <a:rPr lang="en-US" altLang="ko-KR" dirty="0">
                <a:latin typeface="Courier New" panose="02070309020205020404" pitchFamily="49" charset="0"/>
                <a:cs typeface="Courier New" panose="02070309020205020404" pitchFamily="49" charset="0"/>
              </a:rPr>
              <a:t>=[]</a:t>
            </a:r>
          </a:p>
          <a:p>
            <a:pPr>
              <a:buNone/>
            </a:pPr>
            <a:r>
              <a:rPr lang="en-US" altLang="ko-KR" dirty="0">
                <a:latin typeface="Courier New" panose="02070309020205020404" pitchFamily="49" charset="0"/>
                <a:cs typeface="Courier New" panose="02070309020205020404" pitchFamily="49" charset="0"/>
              </a:rPr>
              <a:t>for episode in range(500):</a:t>
            </a: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episode_rewards</a:t>
            </a:r>
            <a:r>
              <a:rPr lang="en-US" altLang="ko-KR" dirty="0">
                <a:latin typeface="Courier New" panose="02070309020205020404" pitchFamily="49" charset="0"/>
                <a:cs typeface="Courier New" panose="02070309020205020404" pitchFamily="49" charset="0"/>
              </a:rPr>
              <a:t>=0</a:t>
            </a: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obs</a:t>
            </a:r>
            <a:r>
              <a:rPr lang="en-US" altLang="ko-KR" dirty="0">
                <a:latin typeface="Courier New" panose="02070309020205020404" pitchFamily="49" charset="0"/>
                <a:cs typeface="Courier New" panose="02070309020205020404" pitchFamily="49" charset="0"/>
              </a:rPr>
              <a:t> = </a:t>
            </a:r>
            <a:r>
              <a:rPr lang="en-US" altLang="ko-KR" dirty="0" err="1">
                <a:latin typeface="Courier New" panose="02070309020205020404" pitchFamily="49" charset="0"/>
                <a:cs typeface="Courier New" panose="02070309020205020404" pitchFamily="49" charset="0"/>
              </a:rPr>
              <a:t>env.reset</a:t>
            </a:r>
            <a:r>
              <a:rPr lang="en-US" altLang="ko-KR" dirty="0">
                <a:latin typeface="Courier New" panose="02070309020205020404" pitchFamily="49" charset="0"/>
                <a:cs typeface="Courier New" panose="02070309020205020404" pitchFamily="49" charset="0"/>
              </a:rPr>
              <a:t>()    </a:t>
            </a:r>
          </a:p>
          <a:p>
            <a:pPr>
              <a:buNone/>
            </a:pPr>
            <a:r>
              <a:rPr lang="en-US" altLang="ko-KR" dirty="0">
                <a:latin typeface="Courier New" panose="02070309020205020404" pitchFamily="49" charset="0"/>
                <a:cs typeface="Courier New" panose="02070309020205020404" pitchFamily="49" charset="0"/>
              </a:rPr>
              <a:t>    for step in range(1000):</a:t>
            </a:r>
          </a:p>
          <a:p>
            <a:pPr>
              <a:buNone/>
            </a:pPr>
            <a:r>
              <a:rPr lang="en-US" altLang="ko-KR" dirty="0">
                <a:latin typeface="Courier New" panose="02070309020205020404" pitchFamily="49" charset="0"/>
                <a:cs typeface="Courier New" panose="02070309020205020404" pitchFamily="49" charset="0"/>
              </a:rPr>
              <a:t>        action = </a:t>
            </a:r>
            <a:r>
              <a:rPr lang="en-US" altLang="ko-KR" dirty="0" err="1">
                <a:latin typeface="Courier New" panose="02070309020205020404" pitchFamily="49" charset="0"/>
                <a:cs typeface="Courier New" panose="02070309020205020404" pitchFamily="49" charset="0"/>
              </a:rPr>
              <a:t>basic_policy</a:t>
            </a:r>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obs</a:t>
            </a:r>
            <a:r>
              <a:rPr lang="en-US" altLang="ko-KR" dirty="0">
                <a:latin typeface="Courier New" panose="02070309020205020404" pitchFamily="49" charset="0"/>
                <a:cs typeface="Courier New" panose="02070309020205020404" pitchFamily="49" charset="0"/>
              </a:rPr>
              <a:t>)</a:t>
            </a: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obs,reward,done,info</a:t>
            </a:r>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env.step</a:t>
            </a:r>
            <a:r>
              <a:rPr lang="en-US" altLang="ko-KR" dirty="0">
                <a:latin typeface="Courier New" panose="02070309020205020404" pitchFamily="49" charset="0"/>
                <a:cs typeface="Courier New" panose="02070309020205020404" pitchFamily="49" charset="0"/>
              </a:rPr>
              <a:t>(action)</a:t>
            </a: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episode_rewards</a:t>
            </a:r>
            <a:r>
              <a:rPr lang="en-US" altLang="ko-KR" dirty="0">
                <a:latin typeface="Courier New" panose="02070309020205020404" pitchFamily="49" charset="0"/>
                <a:cs typeface="Courier New" panose="02070309020205020404" pitchFamily="49" charset="0"/>
              </a:rPr>
              <a:t>+=reward</a:t>
            </a:r>
          </a:p>
          <a:p>
            <a:pPr>
              <a:buNone/>
            </a:pPr>
            <a:r>
              <a:rPr lang="en-US" altLang="ko-KR" dirty="0">
                <a:latin typeface="Courier New" panose="02070309020205020404" pitchFamily="49" charset="0"/>
                <a:cs typeface="Courier New" panose="02070309020205020404" pitchFamily="49" charset="0"/>
              </a:rPr>
              <a:t>        if done:</a:t>
            </a:r>
          </a:p>
          <a:p>
            <a:pPr>
              <a:buNone/>
            </a:pPr>
            <a:r>
              <a:rPr lang="en-US" altLang="ko-KR" dirty="0">
                <a:latin typeface="Courier New" panose="02070309020205020404" pitchFamily="49" charset="0"/>
                <a:cs typeface="Courier New" panose="02070309020205020404" pitchFamily="49" charset="0"/>
              </a:rPr>
              <a:t>            break</a:t>
            </a: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totals.append</a:t>
            </a:r>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episode_rewards</a:t>
            </a:r>
            <a:r>
              <a:rPr lang="en-US" altLang="ko-KR" dirty="0" smtClean="0">
                <a:latin typeface="Courier New" panose="02070309020205020404" pitchFamily="49" charset="0"/>
                <a:cs typeface="Courier New" panose="02070309020205020404" pitchFamily="49" charset="0"/>
              </a:rPr>
              <a:t>)</a:t>
            </a:r>
            <a:endParaRPr lang="ko-KR" altLang="en-US" dirty="0">
              <a:latin typeface="Courier New" panose="02070309020205020404" pitchFamily="49" charset="0"/>
              <a:cs typeface="Courier New" panose="02070309020205020404" pitchFamily="49" charset="0"/>
            </a:endParaRPr>
          </a:p>
        </p:txBody>
      </p:sp>
      <p:sp>
        <p:nvSpPr>
          <p:cNvPr id="7" name="Rectangle 6"/>
          <p:cNvSpPr/>
          <p:nvPr/>
        </p:nvSpPr>
        <p:spPr>
          <a:xfrm>
            <a:off x="780070" y="4565133"/>
            <a:ext cx="4831515" cy="1200329"/>
          </a:xfrm>
          <a:prstGeom prst="rect">
            <a:avLst/>
          </a:prstGeom>
        </p:spPr>
        <p:txBody>
          <a:bodyPr wrap="square">
            <a:spAutoFit/>
          </a:bodyPr>
          <a:lstStyle/>
          <a:p>
            <a:r>
              <a:rPr lang="en-US" altLang="ko-KR" dirty="0" smtClean="0">
                <a:latin typeface="Courier New" panose="02070309020205020404" pitchFamily="49" charset="0"/>
                <a:cs typeface="Courier New" panose="02070309020205020404" pitchFamily="49" charset="0"/>
              </a:rPr>
              <a:t>#summary</a:t>
            </a:r>
            <a:endParaRPr lang="en-US" altLang="ko-KR" dirty="0">
              <a:latin typeface="Courier New" panose="02070309020205020404" pitchFamily="49" charset="0"/>
              <a:cs typeface="Courier New" panose="02070309020205020404" pitchFamily="49" charset="0"/>
            </a:endParaRPr>
          </a:p>
          <a:p>
            <a:r>
              <a:rPr lang="en-US" altLang="ko-KR" dirty="0">
                <a:latin typeface="Courier New" panose="02070309020205020404" pitchFamily="49" charset="0"/>
                <a:cs typeface="Courier New" panose="02070309020205020404" pitchFamily="49" charset="0"/>
              </a:rPr>
              <a:t>import </a:t>
            </a:r>
            <a:r>
              <a:rPr lang="en-US" altLang="ko-KR" dirty="0" err="1">
                <a:latin typeface="Courier New" panose="02070309020205020404" pitchFamily="49" charset="0"/>
                <a:cs typeface="Courier New" panose="02070309020205020404" pitchFamily="49" charset="0"/>
              </a:rPr>
              <a:t>numpy</a:t>
            </a:r>
            <a:r>
              <a:rPr lang="en-US" altLang="ko-KR" dirty="0">
                <a:latin typeface="Courier New" panose="02070309020205020404" pitchFamily="49" charset="0"/>
                <a:cs typeface="Courier New" panose="02070309020205020404" pitchFamily="49" charset="0"/>
              </a:rPr>
              <a:t> as np</a:t>
            </a:r>
          </a:p>
          <a:p>
            <a:r>
              <a:rPr lang="en-US" altLang="ko-KR" dirty="0" err="1">
                <a:latin typeface="Courier New" panose="02070309020205020404" pitchFamily="49" charset="0"/>
                <a:cs typeface="Courier New" panose="02070309020205020404" pitchFamily="49" charset="0"/>
              </a:rPr>
              <a:t>np.mean</a:t>
            </a:r>
            <a:r>
              <a:rPr lang="en-US" altLang="ko-KR" dirty="0">
                <a:latin typeface="Courier New" panose="02070309020205020404" pitchFamily="49" charset="0"/>
                <a:cs typeface="Courier New" panose="02070309020205020404" pitchFamily="49" charset="0"/>
              </a:rPr>
              <a:t>(totals), </a:t>
            </a:r>
            <a:r>
              <a:rPr lang="en-US" altLang="ko-KR" dirty="0" err="1">
                <a:latin typeface="Courier New" panose="02070309020205020404" pitchFamily="49" charset="0"/>
                <a:cs typeface="Courier New" panose="02070309020205020404" pitchFamily="49" charset="0"/>
              </a:rPr>
              <a:t>np.std</a:t>
            </a:r>
            <a:r>
              <a:rPr lang="en-US" altLang="ko-KR" dirty="0">
                <a:latin typeface="Courier New" panose="02070309020205020404" pitchFamily="49" charset="0"/>
                <a:cs typeface="Courier New" panose="02070309020205020404" pitchFamily="49" charset="0"/>
              </a:rPr>
              <a:t>(totals), </a:t>
            </a:r>
            <a:r>
              <a:rPr lang="en-US" altLang="ko-KR" dirty="0" err="1">
                <a:latin typeface="Courier New" panose="02070309020205020404" pitchFamily="49" charset="0"/>
                <a:cs typeface="Courier New" panose="02070309020205020404" pitchFamily="49" charset="0"/>
              </a:rPr>
              <a:t>np.min</a:t>
            </a:r>
            <a:r>
              <a:rPr lang="en-US" altLang="ko-KR" dirty="0">
                <a:latin typeface="Courier New" panose="02070309020205020404" pitchFamily="49" charset="0"/>
                <a:cs typeface="Courier New" panose="02070309020205020404" pitchFamily="49" charset="0"/>
              </a:rPr>
              <a:t>(totals), </a:t>
            </a:r>
            <a:r>
              <a:rPr lang="en-US" altLang="ko-KR" dirty="0" err="1">
                <a:latin typeface="Courier New" panose="02070309020205020404" pitchFamily="49" charset="0"/>
                <a:cs typeface="Courier New" panose="02070309020205020404" pitchFamily="49" charset="0"/>
              </a:rPr>
              <a:t>np.max</a:t>
            </a:r>
            <a:r>
              <a:rPr lang="en-US" altLang="ko-KR" dirty="0">
                <a:latin typeface="Courier New" panose="02070309020205020404" pitchFamily="49" charset="0"/>
                <a:cs typeface="Courier New" panose="02070309020205020404" pitchFamily="49" charset="0"/>
              </a:rPr>
              <a:t>(totals</a:t>
            </a:r>
            <a:r>
              <a:rPr lang="en-US" altLang="ko-KR" dirty="0" smtClean="0">
                <a:latin typeface="Courier New" panose="02070309020205020404" pitchFamily="49" charset="0"/>
                <a:cs typeface="Courier New" panose="02070309020205020404" pitchFamily="49" charset="0"/>
              </a:rPr>
              <a:t>)</a:t>
            </a:r>
            <a:endParaRPr lang="ko-KR"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521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Exercise </a:t>
            </a:r>
            <a:r>
              <a:rPr lang="en-US" altLang="ko-KR" dirty="0" smtClean="0"/>
              <a:t>#</a:t>
            </a:r>
            <a:r>
              <a:rPr lang="en-US" altLang="ko-KR" dirty="0" smtClean="0"/>
              <a:t>15</a:t>
            </a:r>
            <a:endParaRPr lang="ko-KR" altLang="en-US" dirty="0"/>
          </a:p>
        </p:txBody>
      </p:sp>
      <p:sp>
        <p:nvSpPr>
          <p:cNvPr id="3" name="Content Placeholder 2"/>
          <p:cNvSpPr>
            <a:spLocks noGrp="1"/>
          </p:cNvSpPr>
          <p:nvPr>
            <p:ph idx="1"/>
          </p:nvPr>
        </p:nvSpPr>
        <p:spPr/>
        <p:txBody>
          <a:bodyPr>
            <a:normAutofit/>
          </a:bodyPr>
          <a:lstStyle/>
          <a:p>
            <a:r>
              <a:rPr lang="en-US" altLang="ko-KR" sz="3600" dirty="0" smtClean="0"/>
              <a:t>Complete the </a:t>
            </a:r>
            <a:r>
              <a:rPr lang="en-US" altLang="ko-KR" sz="3600" dirty="0"/>
              <a:t>gym </a:t>
            </a:r>
            <a:r>
              <a:rPr lang="en-US" altLang="ko-KR" sz="3600" dirty="0" smtClean="0"/>
              <a:t>tutorial </a:t>
            </a:r>
            <a:r>
              <a:rPr lang="en-US" altLang="ko-KR" sz="3600" dirty="0"/>
              <a:t>on </a:t>
            </a:r>
            <a:r>
              <a:rPr lang="en-US" altLang="ko-KR" sz="3600" dirty="0">
                <a:hlinkClick r:id="rId2"/>
              </a:rPr>
              <a:t>https://</a:t>
            </a:r>
            <a:r>
              <a:rPr lang="en-US" altLang="ko-KR" sz="3600" dirty="0" smtClean="0">
                <a:hlinkClick r:id="rId2"/>
              </a:rPr>
              <a:t>3months.tistory.com/173</a:t>
            </a:r>
            <a:endParaRPr lang="en-US" altLang="ko-KR" sz="3600" dirty="0" smtClean="0"/>
          </a:p>
          <a:p>
            <a:pPr lvl="1"/>
            <a:r>
              <a:rPr lang="en-US" altLang="ko-KR" sz="3600" dirty="0" smtClean="0"/>
              <a:t>Randomly generate actions</a:t>
            </a:r>
          </a:p>
          <a:p>
            <a:pPr lvl="1"/>
            <a:r>
              <a:rPr lang="en-US" altLang="ko-KR" sz="3600" dirty="0" smtClean="0"/>
              <a:t>Use q-table to generate actions</a:t>
            </a:r>
            <a:endParaRPr lang="ko-KR" altLang="en-US" sz="3600" dirty="0"/>
          </a:p>
        </p:txBody>
      </p:sp>
    </p:spTree>
    <p:extLst>
      <p:ext uri="{BB962C8B-B14F-4D97-AF65-F5344CB8AC3E}">
        <p14:creationId xmlns:p14="http://schemas.microsoft.com/office/powerpoint/2010/main" val="373967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ko-KR" dirty="0" smtClean="0"/>
              <a:t>Markov Chain Parameters</a:t>
            </a:r>
            <a:endParaRPr lang="ko-KR" alt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243" y="2404999"/>
            <a:ext cx="10993036" cy="1340284"/>
          </a:xfrm>
        </p:spPr>
      </p:pic>
    </p:spTree>
    <p:extLst>
      <p:ext uri="{BB962C8B-B14F-4D97-AF65-F5344CB8AC3E}">
        <p14:creationId xmlns:p14="http://schemas.microsoft.com/office/powerpoint/2010/main" val="17675889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Deep Q </a:t>
            </a:r>
            <a:r>
              <a:rPr lang="en-US" altLang="ko-KR" dirty="0" smtClean="0"/>
              <a:t>Networks (DQN)</a:t>
            </a:r>
            <a:endParaRPr lang="ko-KR" altLang="en-US" dirty="0"/>
          </a:p>
        </p:txBody>
      </p:sp>
      <p:sp>
        <p:nvSpPr>
          <p:cNvPr id="3" name="Content Placeholder 2"/>
          <p:cNvSpPr>
            <a:spLocks noGrp="1"/>
          </p:cNvSpPr>
          <p:nvPr>
            <p:ph idx="1"/>
          </p:nvPr>
        </p:nvSpPr>
        <p:spPr/>
        <p:txBody>
          <a:bodyPr/>
          <a:lstStyle/>
          <a:p>
            <a:r>
              <a:rPr lang="en-US" altLang="ko-KR" dirty="0"/>
              <a:t>R</a:t>
            </a:r>
            <a:r>
              <a:rPr lang="en-US" altLang="ko-KR" dirty="0" smtClean="0"/>
              <a:t>eplace </a:t>
            </a:r>
            <a:r>
              <a:rPr lang="en-US" altLang="ko-KR" dirty="0"/>
              <a:t>the </a:t>
            </a:r>
            <a:r>
              <a:rPr lang="en-US" altLang="ko-KR" dirty="0" smtClean="0"/>
              <a:t>Q </a:t>
            </a:r>
            <a:r>
              <a:rPr lang="en-US" altLang="ko-KR" dirty="0"/>
              <a:t>table with a neural network that tries to approximate Q Values. </a:t>
            </a:r>
            <a:r>
              <a:rPr lang="en-US" altLang="ko-KR" b="1" dirty="0" smtClean="0"/>
              <a:t>Q</a:t>
            </a:r>
            <a:r>
              <a:rPr lang="ko-KR" altLang="en-US" b="1" dirty="0" smtClean="0"/>
              <a:t>값을 찾기위해 신경망을 사용</a:t>
            </a:r>
            <a:endParaRPr lang="en-US" altLang="ko-KR" b="1" dirty="0" smtClean="0"/>
          </a:p>
          <a:p>
            <a:r>
              <a:rPr lang="en-US" altLang="ko-KR" dirty="0" smtClean="0"/>
              <a:t>Cost function</a:t>
            </a:r>
            <a:endParaRPr lang="ko-KR" altLang="en-US" dirty="0"/>
          </a:p>
        </p:txBody>
      </p:sp>
      <p:pic>
        <p:nvPicPr>
          <p:cNvPr id="5" name="Content Placeholder 4"/>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556556" y="3669878"/>
            <a:ext cx="10873443" cy="1185151"/>
          </a:xfrm>
        </p:spPr>
      </p:pic>
    </p:spTree>
    <p:extLst>
      <p:ext uri="{BB962C8B-B14F-4D97-AF65-F5344CB8AC3E}">
        <p14:creationId xmlns:p14="http://schemas.microsoft.com/office/powerpoint/2010/main" val="2111074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Q Table vs Neural Network</a:t>
            </a:r>
            <a:endParaRPr lang="ko-KR" altLang="en-US"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6275" y="2236034"/>
            <a:ext cx="5038725" cy="3292394"/>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1863" y="2652833"/>
            <a:ext cx="5418137" cy="2458797"/>
          </a:xfrm>
        </p:spPr>
      </p:pic>
    </p:spTree>
    <p:extLst>
      <p:ext uri="{BB962C8B-B14F-4D97-AF65-F5344CB8AC3E}">
        <p14:creationId xmlns:p14="http://schemas.microsoft.com/office/powerpoint/2010/main" val="26288216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altLang="ko-KR" dirty="0" smtClean="0"/>
              <a:t>NN Model for Deep </a:t>
            </a:r>
            <a:r>
              <a:rPr lang="en-US" altLang="ko-KR" dirty="0"/>
              <a:t>Q Learning</a:t>
            </a:r>
            <a:endParaRPr lang="ko-KR" altLang="en-US" dirty="0"/>
          </a:p>
        </p:txBody>
      </p:sp>
      <p:sp>
        <p:nvSpPr>
          <p:cNvPr id="15" name="Content Placeholder 14"/>
          <p:cNvSpPr>
            <a:spLocks noGrp="1"/>
          </p:cNvSpPr>
          <p:nvPr>
            <p:ph idx="1"/>
          </p:nvPr>
        </p:nvSpPr>
        <p:spPr/>
        <p:txBody>
          <a:bodyPr/>
          <a:lstStyle/>
          <a:p>
            <a:pPr fontAlgn="t" latinLnBrk="1" hangingPunct="1">
              <a:buNone/>
            </a:pPr>
            <a:r>
              <a:rPr lang="en-US" altLang="ko-KR" dirty="0" smtClean="0">
                <a:latin typeface="Courier New" panose="02070309020205020404" pitchFamily="49" charset="0"/>
                <a:cs typeface="Courier New" panose="02070309020205020404" pitchFamily="49" charset="0"/>
              </a:rPr>
              <a:t>model </a:t>
            </a:r>
            <a:r>
              <a:rPr lang="en-US" altLang="ko-KR" dirty="0">
                <a:latin typeface="Courier New" panose="02070309020205020404" pitchFamily="49" charset="0"/>
                <a:cs typeface="Courier New" panose="02070309020205020404" pitchFamily="49" charset="0"/>
              </a:rPr>
              <a:t>= Sequential()</a:t>
            </a:r>
            <a:endParaRPr lang="ko-KR" altLang="ko-KR" dirty="0">
              <a:latin typeface="Courier New" panose="02070309020205020404" pitchFamily="49" charset="0"/>
              <a:cs typeface="Courier New" panose="02070309020205020404" pitchFamily="49" charset="0"/>
            </a:endParaRPr>
          </a:p>
          <a:p>
            <a:pPr fontAlgn="t" latinLnBrk="1" hangingPunct="1">
              <a:buNone/>
            </a:pPr>
            <a:r>
              <a:rPr lang="en-US" altLang="ko-KR" dirty="0" err="1" smtClean="0">
                <a:latin typeface="Courier New" panose="02070309020205020404" pitchFamily="49" charset="0"/>
                <a:cs typeface="Courier New" panose="02070309020205020404" pitchFamily="49" charset="0"/>
              </a:rPr>
              <a:t>model.add</a:t>
            </a:r>
            <a:r>
              <a:rPr lang="en-US" altLang="ko-KR" dirty="0" smtClean="0">
                <a:latin typeface="Courier New" panose="02070309020205020404" pitchFamily="49" charset="0"/>
                <a:cs typeface="Courier New" panose="02070309020205020404" pitchFamily="49" charset="0"/>
              </a:rPr>
              <a:t>(Dense(24</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input_shape</a:t>
            </a:r>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observation_space</a:t>
            </a:r>
            <a:r>
              <a:rPr lang="en-US" altLang="ko-KR" dirty="0">
                <a:latin typeface="Courier New" panose="02070309020205020404" pitchFamily="49" charset="0"/>
                <a:cs typeface="Courier New" panose="02070309020205020404" pitchFamily="49" charset="0"/>
              </a:rPr>
              <a:t>,), activation="</a:t>
            </a:r>
            <a:r>
              <a:rPr lang="en-US" altLang="ko-KR" dirty="0" err="1">
                <a:latin typeface="Courier New" panose="02070309020205020404" pitchFamily="49" charset="0"/>
                <a:cs typeface="Courier New" panose="02070309020205020404" pitchFamily="49" charset="0"/>
              </a:rPr>
              <a:t>relu</a:t>
            </a:r>
            <a:r>
              <a:rPr lang="en-US" altLang="ko-KR" dirty="0">
                <a:latin typeface="Courier New" panose="02070309020205020404" pitchFamily="49" charset="0"/>
                <a:cs typeface="Courier New" panose="02070309020205020404" pitchFamily="49" charset="0"/>
              </a:rPr>
              <a:t>"))</a:t>
            </a:r>
            <a:endParaRPr lang="ko-KR" altLang="ko-KR" dirty="0">
              <a:latin typeface="Courier New" panose="02070309020205020404" pitchFamily="49" charset="0"/>
              <a:cs typeface="Courier New" panose="02070309020205020404" pitchFamily="49" charset="0"/>
            </a:endParaRPr>
          </a:p>
          <a:p>
            <a:pPr fontAlgn="t" latinLnBrk="1" hangingPunct="1">
              <a:buNone/>
            </a:pPr>
            <a:r>
              <a:rPr lang="en-US" altLang="ko-KR" dirty="0" err="1" smtClean="0">
                <a:latin typeface="Courier New" panose="02070309020205020404" pitchFamily="49" charset="0"/>
                <a:cs typeface="Courier New" panose="02070309020205020404" pitchFamily="49" charset="0"/>
              </a:rPr>
              <a:t>model.add</a:t>
            </a:r>
            <a:r>
              <a:rPr lang="en-US" altLang="ko-KR" dirty="0" smtClean="0">
                <a:latin typeface="Courier New" panose="02070309020205020404" pitchFamily="49" charset="0"/>
                <a:cs typeface="Courier New" panose="02070309020205020404" pitchFamily="49" charset="0"/>
              </a:rPr>
              <a:t>(Dense(24</a:t>
            </a:r>
            <a:r>
              <a:rPr lang="en-US" altLang="ko-KR" dirty="0">
                <a:latin typeface="Courier New" panose="02070309020205020404" pitchFamily="49" charset="0"/>
                <a:cs typeface="Courier New" panose="02070309020205020404" pitchFamily="49" charset="0"/>
              </a:rPr>
              <a:t>, activation="</a:t>
            </a:r>
            <a:r>
              <a:rPr lang="en-US" altLang="ko-KR" dirty="0" err="1">
                <a:latin typeface="Courier New" panose="02070309020205020404" pitchFamily="49" charset="0"/>
                <a:cs typeface="Courier New" panose="02070309020205020404" pitchFamily="49" charset="0"/>
              </a:rPr>
              <a:t>relu</a:t>
            </a:r>
            <a:r>
              <a:rPr lang="en-US" altLang="ko-KR" dirty="0">
                <a:latin typeface="Courier New" panose="02070309020205020404" pitchFamily="49" charset="0"/>
                <a:cs typeface="Courier New" panose="02070309020205020404" pitchFamily="49" charset="0"/>
              </a:rPr>
              <a:t>"))</a:t>
            </a:r>
            <a:endParaRPr lang="ko-KR" altLang="ko-KR" dirty="0">
              <a:latin typeface="Courier New" panose="02070309020205020404" pitchFamily="49" charset="0"/>
              <a:cs typeface="Courier New" panose="02070309020205020404" pitchFamily="49" charset="0"/>
            </a:endParaRPr>
          </a:p>
          <a:p>
            <a:pPr fontAlgn="t" latinLnBrk="1" hangingPunct="1">
              <a:buNone/>
            </a:pPr>
            <a:r>
              <a:rPr lang="en-US" altLang="ko-KR" dirty="0" err="1" smtClean="0">
                <a:latin typeface="Courier New" panose="02070309020205020404" pitchFamily="49" charset="0"/>
                <a:cs typeface="Courier New" panose="02070309020205020404" pitchFamily="49" charset="0"/>
              </a:rPr>
              <a:t>model.add</a:t>
            </a:r>
            <a:r>
              <a:rPr lang="en-US" altLang="ko-KR" dirty="0" smtClean="0">
                <a:latin typeface="Courier New" panose="02070309020205020404" pitchFamily="49" charset="0"/>
                <a:cs typeface="Courier New" panose="02070309020205020404" pitchFamily="49" charset="0"/>
              </a:rPr>
              <a:t>(Dense(</a:t>
            </a:r>
            <a:r>
              <a:rPr lang="en-US" altLang="ko-KR" dirty="0" err="1" smtClean="0">
                <a:latin typeface="Courier New" panose="02070309020205020404" pitchFamily="49" charset="0"/>
                <a:cs typeface="Courier New" panose="02070309020205020404" pitchFamily="49" charset="0"/>
              </a:rPr>
              <a:t>self.action_space</a:t>
            </a:r>
            <a:r>
              <a:rPr lang="en-US" altLang="ko-KR" dirty="0">
                <a:latin typeface="Courier New" panose="02070309020205020404" pitchFamily="49" charset="0"/>
                <a:cs typeface="Courier New" panose="02070309020205020404" pitchFamily="49" charset="0"/>
              </a:rPr>
              <a:t>, activation="linear"))</a:t>
            </a:r>
            <a:endParaRPr lang="ko-KR" altLang="ko-KR" dirty="0">
              <a:latin typeface="Courier New" panose="02070309020205020404" pitchFamily="49" charset="0"/>
              <a:cs typeface="Courier New" panose="02070309020205020404" pitchFamily="49" charset="0"/>
            </a:endParaRPr>
          </a:p>
          <a:p>
            <a:pPr fontAlgn="t" latinLnBrk="1" hangingPunct="1">
              <a:buNone/>
            </a:pPr>
            <a:r>
              <a:rPr lang="en-US" altLang="ko-KR" dirty="0" err="1" smtClean="0">
                <a:latin typeface="Courier New" panose="02070309020205020404" pitchFamily="49" charset="0"/>
                <a:cs typeface="Courier New" panose="02070309020205020404" pitchFamily="49" charset="0"/>
              </a:rPr>
              <a:t>model.compile</a:t>
            </a:r>
            <a:r>
              <a:rPr lang="en-US" altLang="ko-KR" dirty="0" smtClean="0">
                <a:latin typeface="Courier New" panose="02070309020205020404" pitchFamily="49" charset="0"/>
                <a:cs typeface="Courier New" panose="02070309020205020404" pitchFamily="49" charset="0"/>
              </a:rPr>
              <a:t>(loss</a:t>
            </a:r>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mse</a:t>
            </a:r>
            <a:r>
              <a:rPr lang="en-US" altLang="ko-KR" dirty="0">
                <a:latin typeface="Courier New" panose="02070309020205020404" pitchFamily="49" charset="0"/>
                <a:cs typeface="Courier New" panose="02070309020205020404" pitchFamily="49" charset="0"/>
              </a:rPr>
              <a:t>", optimizer=Adam(</a:t>
            </a:r>
            <a:r>
              <a:rPr lang="en-US" altLang="ko-KR" dirty="0" err="1">
                <a:latin typeface="Courier New" panose="02070309020205020404" pitchFamily="49" charset="0"/>
                <a:cs typeface="Courier New" panose="02070309020205020404" pitchFamily="49" charset="0"/>
              </a:rPr>
              <a:t>lr</a:t>
            </a:r>
            <a:r>
              <a:rPr lang="en-US" altLang="ko-KR" dirty="0">
                <a:latin typeface="Courier New" panose="02070309020205020404" pitchFamily="49" charset="0"/>
                <a:cs typeface="Courier New" panose="02070309020205020404" pitchFamily="49" charset="0"/>
              </a:rPr>
              <a:t>=0.001</a:t>
            </a:r>
            <a:r>
              <a:rPr lang="en-US" altLang="ko-KR" dirty="0" smtClean="0">
                <a:latin typeface="Courier New" panose="02070309020205020404" pitchFamily="49" charset="0"/>
                <a:cs typeface="Courier New" panose="02070309020205020404" pitchFamily="49" charset="0"/>
              </a:rPr>
              <a:t>))</a:t>
            </a:r>
          </a:p>
          <a:p>
            <a:pPr fontAlgn="t" latinLnBrk="1" hangingPunct="1">
              <a:buNone/>
            </a:pPr>
            <a:r>
              <a:rPr lang="en-US" altLang="ko-KR" dirty="0" err="1" smtClean="0">
                <a:latin typeface="Courier New" panose="02070309020205020404" pitchFamily="49" charset="0"/>
                <a:cs typeface="Courier New" panose="02070309020205020404" pitchFamily="49" charset="0"/>
              </a:rPr>
              <a:t>model.summary</a:t>
            </a:r>
            <a:r>
              <a:rPr lang="en-US" altLang="ko-KR" dirty="0" smtClean="0">
                <a:latin typeface="Courier New" panose="02070309020205020404" pitchFamily="49" charset="0"/>
                <a:cs typeface="Courier New" panose="02070309020205020404" pitchFamily="49" charset="0"/>
              </a:rPr>
              <a:t>()</a:t>
            </a:r>
            <a:endParaRPr lang="ko-KR" altLang="ko-K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0885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Memorize State, Action, Reward, Next State, Done</a:t>
            </a:r>
            <a:endParaRPr lang="ko-KR" altLang="en-US" dirty="0"/>
          </a:p>
        </p:txBody>
      </p:sp>
      <p:sp>
        <p:nvSpPr>
          <p:cNvPr id="3" name="Content Placeholder 2"/>
          <p:cNvSpPr>
            <a:spLocks noGrp="1"/>
          </p:cNvSpPr>
          <p:nvPr>
            <p:ph idx="1"/>
          </p:nvPr>
        </p:nvSpPr>
        <p:spPr/>
        <p:txBody>
          <a:bodyPr>
            <a:normAutofit fontScale="92500"/>
          </a:bodyPr>
          <a:lstStyle/>
          <a:p>
            <a:pPr>
              <a:buNone/>
            </a:pPr>
            <a:r>
              <a:rPr lang="en-US" altLang="ko-KR" dirty="0">
                <a:latin typeface="Courier New" panose="02070309020205020404" pitchFamily="49" charset="0"/>
                <a:cs typeface="Courier New" panose="02070309020205020404" pitchFamily="49" charset="0"/>
              </a:rPr>
              <a:t>memory = [(state, action, reward, </a:t>
            </a:r>
            <a:r>
              <a:rPr lang="en-US" altLang="ko-KR" dirty="0" err="1">
                <a:latin typeface="Courier New" panose="02070309020205020404" pitchFamily="49" charset="0"/>
                <a:cs typeface="Courier New" panose="02070309020205020404" pitchFamily="49" charset="0"/>
              </a:rPr>
              <a:t>next_state</a:t>
            </a:r>
            <a:r>
              <a:rPr lang="en-US" altLang="ko-KR" dirty="0">
                <a:latin typeface="Courier New" panose="02070309020205020404" pitchFamily="49" charset="0"/>
                <a:cs typeface="Courier New" panose="02070309020205020404" pitchFamily="49" charset="0"/>
              </a:rPr>
              <a:t>, done)...]</a:t>
            </a:r>
            <a:endParaRPr lang="en-US" altLang="ko-KR" dirty="0" smtClean="0">
              <a:latin typeface="Courier New" panose="02070309020205020404" pitchFamily="49" charset="0"/>
              <a:cs typeface="Courier New" panose="02070309020205020404" pitchFamily="49" charset="0"/>
            </a:endParaRPr>
          </a:p>
          <a:p>
            <a:pPr>
              <a:buNone/>
            </a:pPr>
            <a:endParaRPr lang="en-US" altLang="ko-KR" dirty="0">
              <a:latin typeface="Courier New" panose="02070309020205020404" pitchFamily="49" charset="0"/>
              <a:cs typeface="Courier New" panose="02070309020205020404" pitchFamily="49" charset="0"/>
            </a:endParaRPr>
          </a:p>
          <a:p>
            <a:pPr>
              <a:buNone/>
            </a:pPr>
            <a:r>
              <a:rPr lang="en-US" altLang="ko-KR" dirty="0" err="1" smtClean="0">
                <a:latin typeface="Courier New" panose="02070309020205020404" pitchFamily="49" charset="0"/>
                <a:cs typeface="Courier New" panose="02070309020205020404" pitchFamily="49" charset="0"/>
              </a:rPr>
              <a:t>def</a:t>
            </a:r>
            <a:r>
              <a:rPr lang="en-US" altLang="ko-KR" dirty="0" smtClean="0">
                <a:latin typeface="Courier New" panose="02070309020205020404" pitchFamily="49" charset="0"/>
                <a:cs typeface="Courier New" panose="02070309020205020404" pitchFamily="49" charset="0"/>
              </a:rPr>
              <a:t> </a:t>
            </a:r>
            <a:r>
              <a:rPr lang="en-US" altLang="ko-KR" dirty="0">
                <a:latin typeface="Courier New" panose="02070309020205020404" pitchFamily="49" charset="0"/>
                <a:cs typeface="Courier New" panose="02070309020205020404" pitchFamily="49" charset="0"/>
              </a:rPr>
              <a:t>remember(self, state, action, reward, </a:t>
            </a:r>
            <a:r>
              <a:rPr lang="en-US" altLang="ko-KR" dirty="0" err="1">
                <a:latin typeface="Courier New" panose="02070309020205020404" pitchFamily="49" charset="0"/>
                <a:cs typeface="Courier New" panose="02070309020205020404" pitchFamily="49" charset="0"/>
              </a:rPr>
              <a:t>next_state</a:t>
            </a:r>
            <a:r>
              <a:rPr lang="en-US" altLang="ko-KR" dirty="0">
                <a:latin typeface="Courier New" panose="02070309020205020404" pitchFamily="49" charset="0"/>
                <a:cs typeface="Courier New" panose="02070309020205020404" pitchFamily="49" charset="0"/>
              </a:rPr>
              <a:t>, done):</a:t>
            </a: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self.memory.append</a:t>
            </a:r>
            <a:r>
              <a:rPr lang="en-US" altLang="ko-KR" dirty="0">
                <a:latin typeface="Courier New" panose="02070309020205020404" pitchFamily="49" charset="0"/>
                <a:cs typeface="Courier New" panose="02070309020205020404" pitchFamily="49" charset="0"/>
              </a:rPr>
              <a:t>((state, action, reward, </a:t>
            </a:r>
            <a:r>
              <a:rPr lang="en-US" altLang="ko-KR" dirty="0" err="1">
                <a:latin typeface="Courier New" panose="02070309020205020404" pitchFamily="49" charset="0"/>
                <a:cs typeface="Courier New" panose="02070309020205020404" pitchFamily="49" charset="0"/>
              </a:rPr>
              <a:t>next_state</a:t>
            </a:r>
            <a:r>
              <a:rPr lang="en-US" altLang="ko-KR" dirty="0">
                <a:latin typeface="Courier New" panose="02070309020205020404" pitchFamily="49" charset="0"/>
                <a:cs typeface="Courier New" panose="02070309020205020404" pitchFamily="49" charset="0"/>
              </a:rPr>
              <a:t>, done))</a:t>
            </a:r>
          </a:p>
          <a:p>
            <a:pPr>
              <a:buNone/>
            </a:pPr>
            <a:r>
              <a:rPr lang="en-US" altLang="ko-KR" dirty="0">
                <a:latin typeface="Courier New" panose="02070309020205020404" pitchFamily="49" charset="0"/>
                <a:cs typeface="Courier New" panose="02070309020205020404" pitchFamily="49" charset="0"/>
              </a:rPr>
              <a:t>    if </a:t>
            </a:r>
            <a:r>
              <a:rPr lang="en-US" altLang="ko-KR" dirty="0" err="1">
                <a:latin typeface="Courier New" panose="02070309020205020404" pitchFamily="49" charset="0"/>
                <a:cs typeface="Courier New" panose="02070309020205020404" pitchFamily="49" charset="0"/>
              </a:rPr>
              <a:t>len</a:t>
            </a:r>
            <a:r>
              <a:rPr lang="en-US" altLang="ko-KR" dirty="0">
                <a:latin typeface="Courier New" panose="02070309020205020404" pitchFamily="49" charset="0"/>
                <a:cs typeface="Courier New" panose="02070309020205020404" pitchFamily="49" charset="0"/>
              </a:rPr>
              <a:t>(</a:t>
            </a:r>
            <a:r>
              <a:rPr lang="en-US" altLang="ko-KR" dirty="0" err="1">
                <a:latin typeface="Courier New" panose="02070309020205020404" pitchFamily="49" charset="0"/>
                <a:cs typeface="Courier New" panose="02070309020205020404" pitchFamily="49" charset="0"/>
              </a:rPr>
              <a:t>self.memory</a:t>
            </a:r>
            <a:r>
              <a:rPr lang="en-US" altLang="ko-KR" dirty="0">
                <a:latin typeface="Courier New" panose="02070309020205020404" pitchFamily="49" charset="0"/>
                <a:cs typeface="Courier New" panose="02070309020205020404" pitchFamily="49" charset="0"/>
              </a:rPr>
              <a:t>) &gt; </a:t>
            </a:r>
            <a:r>
              <a:rPr lang="en-US" altLang="ko-KR" dirty="0" err="1">
                <a:latin typeface="Courier New" panose="02070309020205020404" pitchFamily="49" charset="0"/>
                <a:cs typeface="Courier New" panose="02070309020205020404" pitchFamily="49" charset="0"/>
              </a:rPr>
              <a:t>self.train_start</a:t>
            </a:r>
            <a:r>
              <a:rPr lang="en-US" altLang="ko-KR" dirty="0">
                <a:latin typeface="Courier New" panose="02070309020205020404" pitchFamily="49" charset="0"/>
                <a:cs typeface="Courier New" panose="02070309020205020404" pitchFamily="49" charset="0"/>
              </a:rPr>
              <a:t>:</a:t>
            </a:r>
          </a:p>
          <a:p>
            <a:pPr>
              <a:buNone/>
            </a:pPr>
            <a:r>
              <a:rPr lang="en-US" altLang="ko-KR" dirty="0">
                <a:latin typeface="Courier New" panose="02070309020205020404" pitchFamily="49" charset="0"/>
                <a:cs typeface="Courier New" panose="02070309020205020404" pitchFamily="49" charset="0"/>
              </a:rPr>
              <a:t>        if </a:t>
            </a:r>
            <a:r>
              <a:rPr lang="en-US" altLang="ko-KR" dirty="0" err="1">
                <a:latin typeface="Courier New" panose="02070309020205020404" pitchFamily="49" charset="0"/>
                <a:cs typeface="Courier New" panose="02070309020205020404" pitchFamily="49" charset="0"/>
              </a:rPr>
              <a:t>self.epsilon</a:t>
            </a:r>
            <a:r>
              <a:rPr lang="en-US" altLang="ko-KR" dirty="0">
                <a:latin typeface="Courier New" panose="02070309020205020404" pitchFamily="49" charset="0"/>
                <a:cs typeface="Courier New" panose="02070309020205020404" pitchFamily="49" charset="0"/>
              </a:rPr>
              <a:t> &gt; </a:t>
            </a:r>
            <a:r>
              <a:rPr lang="en-US" altLang="ko-KR" dirty="0" err="1">
                <a:latin typeface="Courier New" panose="02070309020205020404" pitchFamily="49" charset="0"/>
                <a:cs typeface="Courier New" panose="02070309020205020404" pitchFamily="49" charset="0"/>
              </a:rPr>
              <a:t>self.epsilon_min</a:t>
            </a:r>
            <a:r>
              <a:rPr lang="en-US" altLang="ko-KR" dirty="0">
                <a:latin typeface="Courier New" panose="02070309020205020404" pitchFamily="49" charset="0"/>
                <a:cs typeface="Courier New" panose="02070309020205020404" pitchFamily="49" charset="0"/>
              </a:rPr>
              <a:t>:</a:t>
            </a:r>
          </a:p>
          <a:p>
            <a:pPr>
              <a:buNone/>
            </a:pP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self.epsilon</a:t>
            </a:r>
            <a:r>
              <a:rPr lang="en-US" altLang="ko-KR" dirty="0">
                <a:latin typeface="Courier New" panose="02070309020205020404" pitchFamily="49" charset="0"/>
                <a:cs typeface="Courier New" panose="02070309020205020404" pitchFamily="49" charset="0"/>
              </a:rPr>
              <a:t> *= </a:t>
            </a:r>
            <a:r>
              <a:rPr lang="en-US" altLang="ko-KR" dirty="0" err="1">
                <a:latin typeface="Courier New" panose="02070309020205020404" pitchFamily="49" charset="0"/>
                <a:cs typeface="Courier New" panose="02070309020205020404" pitchFamily="49" charset="0"/>
              </a:rPr>
              <a:t>self.epsilon_decay</a:t>
            </a:r>
            <a:endParaRPr lang="ko-KR"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3447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Data Preparation</a:t>
            </a:r>
            <a:endParaRPr lang="ko-KR" altLang="en-US" dirty="0"/>
          </a:p>
        </p:txBody>
      </p:sp>
      <p:sp>
        <p:nvSpPr>
          <p:cNvPr id="3" name="Content Placeholder 2"/>
          <p:cNvSpPr>
            <a:spLocks noGrp="1"/>
          </p:cNvSpPr>
          <p:nvPr>
            <p:ph sz="half" idx="1"/>
          </p:nvPr>
        </p:nvSpPr>
        <p:spPr/>
        <p:txBody>
          <a:bodyPr>
            <a:normAutofit fontScale="92500"/>
          </a:bodyPr>
          <a:lstStyle/>
          <a:p>
            <a:pPr>
              <a:buNone/>
            </a:pPr>
            <a:r>
              <a:rPr lang="en-US" altLang="ko-KR" sz="1800" dirty="0" err="1">
                <a:latin typeface="Courier New" panose="02070309020205020404" pitchFamily="49" charset="0"/>
                <a:cs typeface="Courier New" panose="02070309020205020404" pitchFamily="49" charset="0"/>
              </a:rPr>
              <a:t>minibatch</a:t>
            </a:r>
            <a:r>
              <a:rPr lang="en-US" altLang="ko-KR" sz="1800" dirty="0">
                <a:latin typeface="Courier New" panose="02070309020205020404" pitchFamily="49" charset="0"/>
                <a:cs typeface="Courier New" panose="02070309020205020404" pitchFamily="49" charset="0"/>
              </a:rPr>
              <a:t> = </a:t>
            </a:r>
            <a:r>
              <a:rPr lang="en-US" altLang="ko-KR" sz="1800" dirty="0" err="1">
                <a:latin typeface="Courier New" panose="02070309020205020404" pitchFamily="49" charset="0"/>
                <a:cs typeface="Courier New" panose="02070309020205020404" pitchFamily="49" charset="0"/>
              </a:rPr>
              <a:t>random.sample</a:t>
            </a:r>
            <a:r>
              <a:rPr lang="en-US" altLang="ko-KR" sz="1800" dirty="0">
                <a:latin typeface="Courier New" panose="02070309020205020404" pitchFamily="49" charset="0"/>
                <a:cs typeface="Courier New" panose="02070309020205020404" pitchFamily="49" charset="0"/>
              </a:rPr>
              <a:t>(</a:t>
            </a:r>
            <a:r>
              <a:rPr lang="en-US" altLang="ko-KR" sz="1800" dirty="0" err="1">
                <a:latin typeface="Courier New" panose="02070309020205020404" pitchFamily="49" charset="0"/>
                <a:cs typeface="Courier New" panose="02070309020205020404" pitchFamily="49" charset="0"/>
              </a:rPr>
              <a:t>self.memory</a:t>
            </a:r>
            <a:r>
              <a:rPr lang="en-US" altLang="ko-KR" sz="1800" dirty="0">
                <a:latin typeface="Courier New" panose="02070309020205020404" pitchFamily="49" charset="0"/>
                <a:cs typeface="Courier New" panose="02070309020205020404" pitchFamily="49" charset="0"/>
              </a:rPr>
              <a:t>, min(</a:t>
            </a:r>
            <a:r>
              <a:rPr lang="en-US" altLang="ko-KR" sz="1800" dirty="0" err="1">
                <a:latin typeface="Courier New" panose="02070309020205020404" pitchFamily="49" charset="0"/>
                <a:cs typeface="Courier New" panose="02070309020205020404" pitchFamily="49" charset="0"/>
              </a:rPr>
              <a:t>len</a:t>
            </a:r>
            <a:r>
              <a:rPr lang="en-US" altLang="ko-KR" sz="1800" dirty="0">
                <a:latin typeface="Courier New" panose="02070309020205020404" pitchFamily="49" charset="0"/>
                <a:cs typeface="Courier New" panose="02070309020205020404" pitchFamily="49" charset="0"/>
              </a:rPr>
              <a:t>(</a:t>
            </a:r>
            <a:r>
              <a:rPr lang="en-US" altLang="ko-KR" sz="1800" dirty="0" err="1">
                <a:latin typeface="Courier New" panose="02070309020205020404" pitchFamily="49" charset="0"/>
                <a:cs typeface="Courier New" panose="02070309020205020404" pitchFamily="49" charset="0"/>
              </a:rPr>
              <a:t>self.memory</a:t>
            </a:r>
            <a:r>
              <a:rPr lang="en-US" altLang="ko-KR" sz="1800" dirty="0">
                <a:latin typeface="Courier New" panose="02070309020205020404" pitchFamily="49" charset="0"/>
                <a:cs typeface="Courier New" panose="02070309020205020404" pitchFamily="49" charset="0"/>
              </a:rPr>
              <a:t>), </a:t>
            </a:r>
            <a:r>
              <a:rPr lang="en-US" altLang="ko-KR" sz="1800" dirty="0" err="1">
                <a:latin typeface="Courier New" panose="02070309020205020404" pitchFamily="49" charset="0"/>
                <a:cs typeface="Courier New" panose="02070309020205020404" pitchFamily="49" charset="0"/>
              </a:rPr>
              <a:t>self.batch_size</a:t>
            </a:r>
            <a:r>
              <a:rPr lang="en-US" altLang="ko-KR" sz="1800" dirty="0" smtClean="0">
                <a:latin typeface="Courier New" panose="02070309020205020404" pitchFamily="49" charset="0"/>
                <a:cs typeface="Courier New" panose="02070309020205020404" pitchFamily="49" charset="0"/>
              </a:rPr>
              <a:t>))</a:t>
            </a:r>
          </a:p>
          <a:p>
            <a:pPr>
              <a:buNone/>
            </a:pPr>
            <a:r>
              <a:rPr lang="en-US" altLang="ko-KR" sz="1800" dirty="0">
                <a:latin typeface="Courier New" panose="02070309020205020404" pitchFamily="49" charset="0"/>
                <a:cs typeface="Courier New" panose="02070309020205020404" pitchFamily="49" charset="0"/>
              </a:rPr>
              <a:t>for </a:t>
            </a:r>
            <a:r>
              <a:rPr lang="en-US" altLang="ko-KR" sz="1800" dirty="0" err="1">
                <a:latin typeface="Courier New" panose="02070309020205020404" pitchFamily="49" charset="0"/>
                <a:cs typeface="Courier New" panose="02070309020205020404" pitchFamily="49" charset="0"/>
              </a:rPr>
              <a:t>i</a:t>
            </a:r>
            <a:r>
              <a:rPr lang="en-US" altLang="ko-KR" sz="1800" dirty="0">
                <a:latin typeface="Courier New" panose="02070309020205020404" pitchFamily="49" charset="0"/>
                <a:cs typeface="Courier New" panose="02070309020205020404" pitchFamily="49" charset="0"/>
              </a:rPr>
              <a:t> in range(</a:t>
            </a:r>
            <a:r>
              <a:rPr lang="en-US" altLang="ko-KR" sz="1800" dirty="0" err="1">
                <a:latin typeface="Courier New" panose="02070309020205020404" pitchFamily="49" charset="0"/>
                <a:cs typeface="Courier New" panose="02070309020205020404" pitchFamily="49" charset="0"/>
              </a:rPr>
              <a:t>self.batch_size</a:t>
            </a:r>
            <a:r>
              <a:rPr lang="en-US" altLang="ko-KR" sz="1800" dirty="0">
                <a:latin typeface="Courier New" panose="02070309020205020404" pitchFamily="49" charset="0"/>
                <a:cs typeface="Courier New" panose="02070309020205020404" pitchFamily="49" charset="0"/>
              </a:rPr>
              <a:t>):</a:t>
            </a:r>
          </a:p>
          <a:p>
            <a:pPr>
              <a:buNone/>
            </a:pPr>
            <a:r>
              <a:rPr lang="en-US" altLang="ko-KR" sz="1800" dirty="0">
                <a:latin typeface="Courier New" panose="02070309020205020404" pitchFamily="49" charset="0"/>
                <a:cs typeface="Courier New" panose="02070309020205020404" pitchFamily="49" charset="0"/>
              </a:rPr>
              <a:t>    state[</a:t>
            </a:r>
            <a:r>
              <a:rPr lang="en-US" altLang="ko-KR" sz="1800" dirty="0" err="1">
                <a:latin typeface="Courier New" panose="02070309020205020404" pitchFamily="49" charset="0"/>
                <a:cs typeface="Courier New" panose="02070309020205020404" pitchFamily="49" charset="0"/>
              </a:rPr>
              <a:t>i</a:t>
            </a:r>
            <a:r>
              <a:rPr lang="en-US" altLang="ko-KR" sz="1800" dirty="0">
                <a:latin typeface="Courier New" panose="02070309020205020404" pitchFamily="49" charset="0"/>
                <a:cs typeface="Courier New" panose="02070309020205020404" pitchFamily="49" charset="0"/>
              </a:rPr>
              <a:t>] = </a:t>
            </a:r>
            <a:r>
              <a:rPr lang="en-US" altLang="ko-KR" sz="1800" dirty="0" err="1">
                <a:latin typeface="Courier New" panose="02070309020205020404" pitchFamily="49" charset="0"/>
                <a:cs typeface="Courier New" panose="02070309020205020404" pitchFamily="49" charset="0"/>
              </a:rPr>
              <a:t>minibatch</a:t>
            </a:r>
            <a:r>
              <a:rPr lang="en-US" altLang="ko-KR" sz="1800" dirty="0">
                <a:latin typeface="Courier New" panose="02070309020205020404" pitchFamily="49" charset="0"/>
                <a:cs typeface="Courier New" panose="02070309020205020404" pitchFamily="49" charset="0"/>
              </a:rPr>
              <a:t>[</a:t>
            </a:r>
            <a:r>
              <a:rPr lang="en-US" altLang="ko-KR" sz="1800" dirty="0" err="1">
                <a:latin typeface="Courier New" panose="02070309020205020404" pitchFamily="49" charset="0"/>
                <a:cs typeface="Courier New" panose="02070309020205020404" pitchFamily="49" charset="0"/>
              </a:rPr>
              <a:t>i</a:t>
            </a:r>
            <a:r>
              <a:rPr lang="en-US" altLang="ko-KR" sz="1800" dirty="0">
                <a:latin typeface="Courier New" panose="02070309020205020404" pitchFamily="49" charset="0"/>
                <a:cs typeface="Courier New" panose="02070309020205020404" pitchFamily="49" charset="0"/>
              </a:rPr>
              <a:t>][0]</a:t>
            </a:r>
          </a:p>
          <a:p>
            <a:pPr>
              <a:buNone/>
            </a:pPr>
            <a:r>
              <a:rPr lang="en-US" altLang="ko-KR" sz="1800" dirty="0">
                <a:latin typeface="Courier New" panose="02070309020205020404" pitchFamily="49" charset="0"/>
                <a:cs typeface="Courier New" panose="02070309020205020404" pitchFamily="49" charset="0"/>
              </a:rPr>
              <a:t>    </a:t>
            </a:r>
            <a:r>
              <a:rPr lang="en-US" altLang="ko-KR" sz="1800" dirty="0" err="1">
                <a:latin typeface="Courier New" panose="02070309020205020404" pitchFamily="49" charset="0"/>
                <a:cs typeface="Courier New" panose="02070309020205020404" pitchFamily="49" charset="0"/>
              </a:rPr>
              <a:t>action.append</a:t>
            </a:r>
            <a:r>
              <a:rPr lang="en-US" altLang="ko-KR" sz="1800" dirty="0">
                <a:latin typeface="Courier New" panose="02070309020205020404" pitchFamily="49" charset="0"/>
                <a:cs typeface="Courier New" panose="02070309020205020404" pitchFamily="49" charset="0"/>
              </a:rPr>
              <a:t>(</a:t>
            </a:r>
            <a:r>
              <a:rPr lang="en-US" altLang="ko-KR" sz="1800" dirty="0" err="1">
                <a:latin typeface="Courier New" panose="02070309020205020404" pitchFamily="49" charset="0"/>
                <a:cs typeface="Courier New" panose="02070309020205020404" pitchFamily="49" charset="0"/>
              </a:rPr>
              <a:t>minibatch</a:t>
            </a:r>
            <a:r>
              <a:rPr lang="en-US" altLang="ko-KR" sz="1800" dirty="0">
                <a:latin typeface="Courier New" panose="02070309020205020404" pitchFamily="49" charset="0"/>
                <a:cs typeface="Courier New" panose="02070309020205020404" pitchFamily="49" charset="0"/>
              </a:rPr>
              <a:t>[</a:t>
            </a:r>
            <a:r>
              <a:rPr lang="en-US" altLang="ko-KR" sz="1800" dirty="0" err="1">
                <a:latin typeface="Courier New" panose="02070309020205020404" pitchFamily="49" charset="0"/>
                <a:cs typeface="Courier New" panose="02070309020205020404" pitchFamily="49" charset="0"/>
              </a:rPr>
              <a:t>i</a:t>
            </a:r>
            <a:r>
              <a:rPr lang="en-US" altLang="ko-KR" sz="1800" dirty="0">
                <a:latin typeface="Courier New" panose="02070309020205020404" pitchFamily="49" charset="0"/>
                <a:cs typeface="Courier New" panose="02070309020205020404" pitchFamily="49" charset="0"/>
              </a:rPr>
              <a:t>][1])</a:t>
            </a:r>
          </a:p>
          <a:p>
            <a:pPr>
              <a:buNone/>
            </a:pPr>
            <a:r>
              <a:rPr lang="en-US" altLang="ko-KR" sz="1800" dirty="0">
                <a:latin typeface="Courier New" panose="02070309020205020404" pitchFamily="49" charset="0"/>
                <a:cs typeface="Courier New" panose="02070309020205020404" pitchFamily="49" charset="0"/>
              </a:rPr>
              <a:t>    </a:t>
            </a:r>
            <a:r>
              <a:rPr lang="en-US" altLang="ko-KR" sz="1800" dirty="0" err="1">
                <a:latin typeface="Courier New" panose="02070309020205020404" pitchFamily="49" charset="0"/>
                <a:cs typeface="Courier New" panose="02070309020205020404" pitchFamily="49" charset="0"/>
              </a:rPr>
              <a:t>reward.append</a:t>
            </a:r>
            <a:r>
              <a:rPr lang="en-US" altLang="ko-KR" sz="1800" dirty="0">
                <a:latin typeface="Courier New" panose="02070309020205020404" pitchFamily="49" charset="0"/>
                <a:cs typeface="Courier New" panose="02070309020205020404" pitchFamily="49" charset="0"/>
              </a:rPr>
              <a:t>(</a:t>
            </a:r>
            <a:r>
              <a:rPr lang="en-US" altLang="ko-KR" sz="1800" dirty="0" err="1">
                <a:latin typeface="Courier New" panose="02070309020205020404" pitchFamily="49" charset="0"/>
                <a:cs typeface="Courier New" panose="02070309020205020404" pitchFamily="49" charset="0"/>
              </a:rPr>
              <a:t>minibatch</a:t>
            </a:r>
            <a:r>
              <a:rPr lang="en-US" altLang="ko-KR" sz="1800" dirty="0">
                <a:latin typeface="Courier New" panose="02070309020205020404" pitchFamily="49" charset="0"/>
                <a:cs typeface="Courier New" panose="02070309020205020404" pitchFamily="49" charset="0"/>
              </a:rPr>
              <a:t>[</a:t>
            </a:r>
            <a:r>
              <a:rPr lang="en-US" altLang="ko-KR" sz="1800" dirty="0" err="1">
                <a:latin typeface="Courier New" panose="02070309020205020404" pitchFamily="49" charset="0"/>
                <a:cs typeface="Courier New" panose="02070309020205020404" pitchFamily="49" charset="0"/>
              </a:rPr>
              <a:t>i</a:t>
            </a:r>
            <a:r>
              <a:rPr lang="en-US" altLang="ko-KR" sz="1800" dirty="0">
                <a:latin typeface="Courier New" panose="02070309020205020404" pitchFamily="49" charset="0"/>
                <a:cs typeface="Courier New" panose="02070309020205020404" pitchFamily="49" charset="0"/>
              </a:rPr>
              <a:t>][2])</a:t>
            </a:r>
          </a:p>
          <a:p>
            <a:pPr>
              <a:buNone/>
            </a:pPr>
            <a:r>
              <a:rPr lang="en-US" altLang="ko-KR" sz="1800" dirty="0">
                <a:latin typeface="Courier New" panose="02070309020205020404" pitchFamily="49" charset="0"/>
                <a:cs typeface="Courier New" panose="02070309020205020404" pitchFamily="49" charset="0"/>
              </a:rPr>
              <a:t>    </a:t>
            </a:r>
            <a:r>
              <a:rPr lang="en-US" altLang="ko-KR" sz="1800" dirty="0" err="1">
                <a:latin typeface="Courier New" panose="02070309020205020404" pitchFamily="49" charset="0"/>
                <a:cs typeface="Courier New" panose="02070309020205020404" pitchFamily="49" charset="0"/>
              </a:rPr>
              <a:t>next_state</a:t>
            </a:r>
            <a:r>
              <a:rPr lang="en-US" altLang="ko-KR" sz="1800" dirty="0">
                <a:latin typeface="Courier New" panose="02070309020205020404" pitchFamily="49" charset="0"/>
                <a:cs typeface="Courier New" panose="02070309020205020404" pitchFamily="49" charset="0"/>
              </a:rPr>
              <a:t>[</a:t>
            </a:r>
            <a:r>
              <a:rPr lang="en-US" altLang="ko-KR" sz="1800" dirty="0" err="1">
                <a:latin typeface="Courier New" panose="02070309020205020404" pitchFamily="49" charset="0"/>
                <a:cs typeface="Courier New" panose="02070309020205020404" pitchFamily="49" charset="0"/>
              </a:rPr>
              <a:t>i</a:t>
            </a:r>
            <a:r>
              <a:rPr lang="en-US" altLang="ko-KR" sz="1800" dirty="0">
                <a:latin typeface="Courier New" panose="02070309020205020404" pitchFamily="49" charset="0"/>
                <a:cs typeface="Courier New" panose="02070309020205020404" pitchFamily="49" charset="0"/>
              </a:rPr>
              <a:t>] = </a:t>
            </a:r>
            <a:r>
              <a:rPr lang="en-US" altLang="ko-KR" sz="1800" dirty="0" err="1">
                <a:latin typeface="Courier New" panose="02070309020205020404" pitchFamily="49" charset="0"/>
                <a:cs typeface="Courier New" panose="02070309020205020404" pitchFamily="49" charset="0"/>
              </a:rPr>
              <a:t>minibatch</a:t>
            </a:r>
            <a:r>
              <a:rPr lang="en-US" altLang="ko-KR" sz="1800" dirty="0">
                <a:latin typeface="Courier New" panose="02070309020205020404" pitchFamily="49" charset="0"/>
                <a:cs typeface="Courier New" panose="02070309020205020404" pitchFamily="49" charset="0"/>
              </a:rPr>
              <a:t>[</a:t>
            </a:r>
            <a:r>
              <a:rPr lang="en-US" altLang="ko-KR" sz="1800" dirty="0" err="1">
                <a:latin typeface="Courier New" panose="02070309020205020404" pitchFamily="49" charset="0"/>
                <a:cs typeface="Courier New" panose="02070309020205020404" pitchFamily="49" charset="0"/>
              </a:rPr>
              <a:t>i</a:t>
            </a:r>
            <a:r>
              <a:rPr lang="en-US" altLang="ko-KR" sz="1800" dirty="0">
                <a:latin typeface="Courier New" panose="02070309020205020404" pitchFamily="49" charset="0"/>
                <a:cs typeface="Courier New" panose="02070309020205020404" pitchFamily="49" charset="0"/>
              </a:rPr>
              <a:t>][3]</a:t>
            </a:r>
          </a:p>
          <a:p>
            <a:pPr>
              <a:buNone/>
            </a:pPr>
            <a:r>
              <a:rPr lang="en-US" altLang="ko-KR" sz="1800" dirty="0">
                <a:latin typeface="Courier New" panose="02070309020205020404" pitchFamily="49" charset="0"/>
                <a:cs typeface="Courier New" panose="02070309020205020404" pitchFamily="49" charset="0"/>
              </a:rPr>
              <a:t>    </a:t>
            </a:r>
            <a:r>
              <a:rPr lang="en-US" altLang="ko-KR" sz="1800" dirty="0" err="1">
                <a:latin typeface="Courier New" panose="02070309020205020404" pitchFamily="49" charset="0"/>
                <a:cs typeface="Courier New" panose="02070309020205020404" pitchFamily="49" charset="0"/>
              </a:rPr>
              <a:t>done.append</a:t>
            </a:r>
            <a:r>
              <a:rPr lang="en-US" altLang="ko-KR" sz="1800" dirty="0">
                <a:latin typeface="Courier New" panose="02070309020205020404" pitchFamily="49" charset="0"/>
                <a:cs typeface="Courier New" panose="02070309020205020404" pitchFamily="49" charset="0"/>
              </a:rPr>
              <a:t>(</a:t>
            </a:r>
            <a:r>
              <a:rPr lang="en-US" altLang="ko-KR" sz="1800" dirty="0" err="1">
                <a:latin typeface="Courier New" panose="02070309020205020404" pitchFamily="49" charset="0"/>
                <a:cs typeface="Courier New" panose="02070309020205020404" pitchFamily="49" charset="0"/>
              </a:rPr>
              <a:t>minibatch</a:t>
            </a:r>
            <a:r>
              <a:rPr lang="en-US" altLang="ko-KR" sz="1800" dirty="0">
                <a:latin typeface="Courier New" panose="02070309020205020404" pitchFamily="49" charset="0"/>
                <a:cs typeface="Courier New" panose="02070309020205020404" pitchFamily="49" charset="0"/>
              </a:rPr>
              <a:t>[</a:t>
            </a:r>
            <a:r>
              <a:rPr lang="en-US" altLang="ko-KR" sz="1800" dirty="0" err="1">
                <a:latin typeface="Courier New" panose="02070309020205020404" pitchFamily="49" charset="0"/>
                <a:cs typeface="Courier New" panose="02070309020205020404" pitchFamily="49" charset="0"/>
              </a:rPr>
              <a:t>i</a:t>
            </a:r>
            <a:r>
              <a:rPr lang="en-US" altLang="ko-KR" sz="1800" dirty="0">
                <a:latin typeface="Courier New" panose="02070309020205020404" pitchFamily="49" charset="0"/>
                <a:cs typeface="Courier New" panose="02070309020205020404" pitchFamily="49" charset="0"/>
              </a:rPr>
              <a:t>][4]) </a:t>
            </a:r>
            <a:endParaRPr lang="ko-KR" altLang="en-US" sz="1800" dirty="0">
              <a:latin typeface="Courier New" panose="02070309020205020404" pitchFamily="49" charset="0"/>
              <a:cs typeface="Courier New" panose="02070309020205020404" pitchFamily="49" charset="0"/>
            </a:endParaRPr>
          </a:p>
        </p:txBody>
      </p:sp>
      <p:sp>
        <p:nvSpPr>
          <p:cNvPr id="4" name="Content Placeholder 3"/>
          <p:cNvSpPr>
            <a:spLocks noGrp="1"/>
          </p:cNvSpPr>
          <p:nvPr>
            <p:ph sz="half" idx="2"/>
          </p:nvPr>
        </p:nvSpPr>
        <p:spPr/>
        <p:txBody>
          <a:bodyPr>
            <a:normAutofit fontScale="92500"/>
          </a:bodyPr>
          <a:lstStyle/>
          <a:p>
            <a:pPr>
              <a:buNone/>
            </a:pPr>
            <a:r>
              <a:rPr lang="en-US" altLang="ko-KR" sz="1800" dirty="0">
                <a:latin typeface="Courier New" panose="02070309020205020404" pitchFamily="49" charset="0"/>
                <a:cs typeface="Courier New" panose="02070309020205020404" pitchFamily="49" charset="0"/>
              </a:rPr>
              <a:t>target = </a:t>
            </a:r>
            <a:r>
              <a:rPr lang="en-US" altLang="ko-KR" sz="1800" dirty="0" err="1" smtClean="0">
                <a:latin typeface="Courier New" panose="02070309020205020404" pitchFamily="49" charset="0"/>
                <a:cs typeface="Courier New" panose="02070309020205020404" pitchFamily="49" charset="0"/>
              </a:rPr>
              <a:t>model.predict</a:t>
            </a:r>
            <a:r>
              <a:rPr lang="en-US" altLang="ko-KR" sz="1800" dirty="0" smtClean="0">
                <a:latin typeface="Courier New" panose="02070309020205020404" pitchFamily="49" charset="0"/>
                <a:cs typeface="Courier New" panose="02070309020205020404" pitchFamily="49" charset="0"/>
              </a:rPr>
              <a:t>(state</a:t>
            </a:r>
            <a:r>
              <a:rPr lang="en-US" altLang="ko-KR" sz="1800" dirty="0">
                <a:latin typeface="Courier New" panose="02070309020205020404" pitchFamily="49" charset="0"/>
                <a:cs typeface="Courier New" panose="02070309020205020404" pitchFamily="49" charset="0"/>
              </a:rPr>
              <a:t>) </a:t>
            </a:r>
            <a:endParaRPr lang="en-US" altLang="ko-KR" sz="1800" dirty="0" smtClean="0">
              <a:latin typeface="Courier New" panose="02070309020205020404" pitchFamily="49" charset="0"/>
              <a:cs typeface="Courier New" panose="02070309020205020404" pitchFamily="49" charset="0"/>
            </a:endParaRPr>
          </a:p>
          <a:p>
            <a:pPr>
              <a:buNone/>
            </a:pPr>
            <a:r>
              <a:rPr lang="en-US" altLang="ko-KR" sz="1800" dirty="0" err="1" smtClean="0">
                <a:latin typeface="Courier New" panose="02070309020205020404" pitchFamily="49" charset="0"/>
                <a:cs typeface="Courier New" panose="02070309020205020404" pitchFamily="49" charset="0"/>
              </a:rPr>
              <a:t>target_next</a:t>
            </a:r>
            <a:r>
              <a:rPr lang="en-US" altLang="ko-KR" sz="1800" dirty="0" smtClean="0">
                <a:latin typeface="Courier New" panose="02070309020205020404" pitchFamily="49" charset="0"/>
                <a:cs typeface="Courier New" panose="02070309020205020404" pitchFamily="49" charset="0"/>
              </a:rPr>
              <a:t> </a:t>
            </a:r>
            <a:r>
              <a:rPr lang="en-US" altLang="ko-KR" sz="1800" dirty="0">
                <a:latin typeface="Courier New" panose="02070309020205020404" pitchFamily="49" charset="0"/>
                <a:cs typeface="Courier New" panose="02070309020205020404" pitchFamily="49" charset="0"/>
              </a:rPr>
              <a:t>= </a:t>
            </a:r>
            <a:r>
              <a:rPr lang="en-US" altLang="ko-KR" sz="1800" dirty="0" err="1" smtClean="0">
                <a:latin typeface="Courier New" panose="02070309020205020404" pitchFamily="49" charset="0"/>
                <a:cs typeface="Courier New" panose="02070309020205020404" pitchFamily="49" charset="0"/>
              </a:rPr>
              <a:t>model.predict</a:t>
            </a:r>
            <a:r>
              <a:rPr lang="en-US" altLang="ko-KR" sz="1800" dirty="0" smtClean="0">
                <a:latin typeface="Courier New" panose="02070309020205020404" pitchFamily="49" charset="0"/>
                <a:cs typeface="Courier New" panose="02070309020205020404" pitchFamily="49" charset="0"/>
              </a:rPr>
              <a:t>(</a:t>
            </a:r>
            <a:r>
              <a:rPr lang="en-US" altLang="ko-KR" sz="1800" dirty="0" err="1" smtClean="0">
                <a:latin typeface="Courier New" panose="02070309020205020404" pitchFamily="49" charset="0"/>
                <a:cs typeface="Courier New" panose="02070309020205020404" pitchFamily="49" charset="0"/>
              </a:rPr>
              <a:t>next_state</a:t>
            </a:r>
            <a:r>
              <a:rPr lang="en-US" altLang="ko-KR" sz="1800" dirty="0" smtClean="0">
                <a:latin typeface="Courier New" panose="02070309020205020404" pitchFamily="49" charset="0"/>
                <a:cs typeface="Courier New" panose="02070309020205020404" pitchFamily="49" charset="0"/>
              </a:rPr>
              <a:t>)</a:t>
            </a:r>
          </a:p>
          <a:p>
            <a:pPr>
              <a:buNone/>
            </a:pPr>
            <a:r>
              <a:rPr lang="en-US" altLang="ko-KR" sz="1800" dirty="0" err="1" smtClean="0">
                <a:latin typeface="Courier New" panose="02070309020205020404" pitchFamily="49" charset="0"/>
                <a:cs typeface="Courier New" panose="02070309020205020404" pitchFamily="49" charset="0"/>
              </a:rPr>
              <a:t>model.fit</a:t>
            </a:r>
            <a:r>
              <a:rPr lang="en-US" altLang="ko-KR" sz="1800" dirty="0" smtClean="0">
                <a:latin typeface="Courier New" panose="02070309020205020404" pitchFamily="49" charset="0"/>
                <a:cs typeface="Courier New" panose="02070309020205020404" pitchFamily="49" charset="0"/>
              </a:rPr>
              <a:t>(state</a:t>
            </a:r>
            <a:r>
              <a:rPr lang="en-US" altLang="ko-KR" sz="1800" dirty="0">
                <a:latin typeface="Courier New" panose="02070309020205020404" pitchFamily="49" charset="0"/>
                <a:cs typeface="Courier New" panose="02070309020205020404" pitchFamily="49" charset="0"/>
              </a:rPr>
              <a:t>, target, </a:t>
            </a:r>
            <a:r>
              <a:rPr lang="en-US" altLang="ko-KR" sz="1800" dirty="0" err="1">
                <a:latin typeface="Courier New" panose="02070309020205020404" pitchFamily="49" charset="0"/>
                <a:cs typeface="Courier New" panose="02070309020205020404" pitchFamily="49" charset="0"/>
              </a:rPr>
              <a:t>batch_size</a:t>
            </a:r>
            <a:r>
              <a:rPr lang="en-US" altLang="ko-KR" sz="1800" dirty="0">
                <a:latin typeface="Courier New" panose="02070309020205020404" pitchFamily="49" charset="0"/>
                <a:cs typeface="Courier New" panose="02070309020205020404" pitchFamily="49" charset="0"/>
              </a:rPr>
              <a:t>=</a:t>
            </a:r>
            <a:r>
              <a:rPr lang="en-US" altLang="ko-KR" sz="1800" dirty="0" err="1">
                <a:latin typeface="Courier New" panose="02070309020205020404" pitchFamily="49" charset="0"/>
                <a:cs typeface="Courier New" panose="02070309020205020404" pitchFamily="49" charset="0"/>
              </a:rPr>
              <a:t>self.batch_size</a:t>
            </a:r>
            <a:r>
              <a:rPr lang="en-US" altLang="ko-KR" sz="1800" dirty="0">
                <a:latin typeface="Courier New" panose="02070309020205020404" pitchFamily="49" charset="0"/>
                <a:cs typeface="Courier New" panose="02070309020205020404" pitchFamily="49" charset="0"/>
              </a:rPr>
              <a:t>, verbose=0)</a:t>
            </a:r>
            <a:endParaRPr lang="ko-KR"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9584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Exercise </a:t>
            </a:r>
            <a:r>
              <a:rPr lang="en-US" altLang="ko-KR" dirty="0" smtClean="0"/>
              <a:t>#15</a:t>
            </a:r>
            <a:endParaRPr lang="ko-KR" altLang="en-US" dirty="0"/>
          </a:p>
        </p:txBody>
      </p:sp>
      <p:sp>
        <p:nvSpPr>
          <p:cNvPr id="3" name="Content Placeholder 2"/>
          <p:cNvSpPr>
            <a:spLocks noGrp="1"/>
          </p:cNvSpPr>
          <p:nvPr>
            <p:ph idx="1"/>
          </p:nvPr>
        </p:nvSpPr>
        <p:spPr/>
        <p:txBody>
          <a:bodyPr>
            <a:normAutofit/>
          </a:bodyPr>
          <a:lstStyle/>
          <a:p>
            <a:r>
              <a:rPr lang="en-US" altLang="ko-KR" sz="3200" dirty="0" smtClean="0"/>
              <a:t>Complete DQN tutorial </a:t>
            </a:r>
            <a:r>
              <a:rPr lang="en-US" altLang="ko-KR" sz="3200" dirty="0"/>
              <a:t>on </a:t>
            </a:r>
            <a:r>
              <a:rPr lang="en-US" altLang="ko-KR" sz="3200" dirty="0">
                <a:hlinkClick r:id="rId3"/>
              </a:rPr>
              <a:t>https://pylessons.com/CartPole-reinforcement-learning</a:t>
            </a:r>
            <a:r>
              <a:rPr lang="en-US" altLang="ko-KR" sz="3200" dirty="0" smtClean="0">
                <a:hlinkClick r:id="rId3"/>
              </a:rPr>
              <a:t>/</a:t>
            </a:r>
            <a:endParaRPr lang="en-US" altLang="ko-KR" sz="3200" dirty="0" smtClean="0"/>
          </a:p>
          <a:p>
            <a:r>
              <a:rPr lang="en-US" altLang="ko-KR" sz="3200" dirty="0" smtClean="0"/>
              <a:t>Complete </a:t>
            </a:r>
            <a:r>
              <a:rPr lang="en-US" altLang="ko-KR" sz="3200" dirty="0" smtClean="0"/>
              <a:t>Taxi-v2 tutorial on </a:t>
            </a:r>
            <a:r>
              <a:rPr lang="en-US" altLang="ko-KR" sz="3200" dirty="0" smtClean="0">
                <a:hlinkClick r:id="rId4"/>
              </a:rPr>
              <a:t>https://www.learndatasci.com/tutorials/reinforcement-q-learning-scratch-python-openai-gym/</a:t>
            </a:r>
            <a:endParaRPr lang="en-US" altLang="ko-KR" sz="3200" dirty="0" smtClean="0"/>
          </a:p>
        </p:txBody>
      </p:sp>
    </p:spTree>
    <p:extLst>
      <p:ext uri="{BB962C8B-B14F-4D97-AF65-F5344CB8AC3E}">
        <p14:creationId xmlns:p14="http://schemas.microsoft.com/office/powerpoint/2010/main" val="1150149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Transition Probability</a:t>
            </a:r>
            <a:endParaRPr lang="ko-KR" altLang="en-US" dirty="0"/>
          </a:p>
        </p:txBody>
      </p:sp>
      <p:sp>
        <p:nvSpPr>
          <p:cNvPr id="3" name="Content Placeholder 2"/>
          <p:cNvSpPr>
            <a:spLocks noGrp="1"/>
          </p:cNvSpPr>
          <p:nvPr>
            <p:ph sz="half" idx="1"/>
          </p:nvPr>
        </p:nvSpPr>
        <p:spPr/>
        <p:txBody>
          <a:bodyPr/>
          <a:lstStyle/>
          <a:p>
            <a:r>
              <a:rPr lang="en-US" altLang="ko-KR" dirty="0" smtClean="0"/>
              <a:t>The transition probability of going from state s to state s’ through action a. </a:t>
            </a:r>
            <a:r>
              <a:rPr lang="ko-KR" altLang="en-US" b="1" dirty="0" smtClean="0"/>
              <a:t>액션 </a:t>
            </a:r>
            <a:r>
              <a:rPr lang="en-US" altLang="ko-KR" b="1" dirty="0" smtClean="0"/>
              <a:t>a</a:t>
            </a:r>
            <a:r>
              <a:rPr lang="ko-KR" altLang="en-US" b="1" dirty="0" smtClean="0"/>
              <a:t>를 통해서 현재상태에서 다음상태로 가는 전환확률</a:t>
            </a:r>
            <a:endParaRPr lang="ko-KR" altLang="en-US" b="1" dirty="0"/>
          </a:p>
        </p:txBody>
      </p:sp>
      <p:pic>
        <p:nvPicPr>
          <p:cNvPr id="7170" name="Picture 2" descr="https://miro.medium.com/max/845/0*bpCGFbMgE2LYD_-W.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649954" y="2157731"/>
            <a:ext cx="5883331" cy="43515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395" y="3222744"/>
            <a:ext cx="5297329" cy="2542718"/>
          </a:xfrm>
          <a:prstGeom prst="rect">
            <a:avLst/>
          </a:prstGeom>
        </p:spPr>
      </p:pic>
    </p:spTree>
    <p:extLst>
      <p:ext uri="{BB962C8B-B14F-4D97-AF65-F5344CB8AC3E}">
        <p14:creationId xmlns:p14="http://schemas.microsoft.com/office/powerpoint/2010/main" val="1608382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Transition Probability on Graph</a:t>
            </a:r>
            <a:endParaRPr lang="ko-KR" alt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50691" y="1998663"/>
            <a:ext cx="5214814" cy="4552449"/>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43611" y="2394149"/>
            <a:ext cx="5386388" cy="1806460"/>
          </a:xfrm>
        </p:spPr>
      </p:pic>
      <p:sp>
        <p:nvSpPr>
          <p:cNvPr id="7" name="Rectangle 6"/>
          <p:cNvSpPr/>
          <p:nvPr/>
        </p:nvSpPr>
        <p:spPr>
          <a:xfrm>
            <a:off x="6430028" y="4679805"/>
            <a:ext cx="4999971" cy="1569660"/>
          </a:xfrm>
          <a:prstGeom prst="rect">
            <a:avLst/>
          </a:prstGeom>
        </p:spPr>
        <p:txBody>
          <a:bodyPr wrap="square">
            <a:spAutoFit/>
          </a:bodyPr>
          <a:lstStyle/>
          <a:p>
            <a:r>
              <a:rPr lang="en-US" altLang="ko-KR" sz="2400" dirty="0" smtClean="0">
                <a:latin typeface="+mn-ea"/>
              </a:rPr>
              <a:t>Sample episode</a:t>
            </a:r>
          </a:p>
          <a:p>
            <a:r>
              <a:rPr lang="en-US" altLang="ko-KR" sz="2400" dirty="0" smtClean="0">
                <a:latin typeface="+mn-ea"/>
              </a:rPr>
              <a:t>- </a:t>
            </a:r>
            <a:r>
              <a:rPr lang="en-US" altLang="ko-KR" sz="2400" dirty="0">
                <a:latin typeface="+mn-ea"/>
              </a:rPr>
              <a:t>S1 S2 Win Stop</a:t>
            </a:r>
            <a:br>
              <a:rPr lang="en-US" altLang="ko-KR" sz="2400" dirty="0">
                <a:latin typeface="+mn-ea"/>
              </a:rPr>
            </a:br>
            <a:r>
              <a:rPr lang="en-US" altLang="ko-KR" sz="2400" dirty="0">
                <a:latin typeface="+mn-ea"/>
              </a:rPr>
              <a:t>- S1 S2 Teleport S2 Win Stop</a:t>
            </a:r>
            <a:br>
              <a:rPr lang="en-US" altLang="ko-KR" sz="2400" dirty="0">
                <a:latin typeface="+mn-ea"/>
              </a:rPr>
            </a:br>
            <a:r>
              <a:rPr lang="en-US" altLang="ko-KR" sz="2400" dirty="0">
                <a:latin typeface="+mn-ea"/>
              </a:rPr>
              <a:t>- S1 Pause S1 S2 Win Stop</a:t>
            </a:r>
            <a:endParaRPr lang="ko-KR" altLang="en-US" sz="2400" dirty="0">
              <a:latin typeface="+mn-ea"/>
            </a:endParaRPr>
          </a:p>
        </p:txBody>
      </p:sp>
    </p:spTree>
    <p:extLst>
      <p:ext uri="{BB962C8B-B14F-4D97-AF65-F5344CB8AC3E}">
        <p14:creationId xmlns:p14="http://schemas.microsoft.com/office/powerpoint/2010/main" val="756609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Weather Example</a:t>
            </a:r>
            <a:endParaRPr lang="ko-KR" alt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211868682"/>
              </p:ext>
            </p:extLst>
          </p:nvPr>
        </p:nvGraphicFramePr>
        <p:xfrm>
          <a:off x="697540" y="1998663"/>
          <a:ext cx="4663915" cy="1828800"/>
        </p:xfrm>
        <a:graphic>
          <a:graphicData uri="http://schemas.openxmlformats.org/drawingml/2006/table">
            <a:tbl>
              <a:tblPr firstRow="1" bandRow="1">
                <a:tableStyleId>{5940675A-B579-460E-94D1-54222C63F5DA}</a:tableStyleId>
              </a:tblPr>
              <a:tblGrid>
                <a:gridCol w="1152485">
                  <a:extLst>
                    <a:ext uri="{9D8B030D-6E8A-4147-A177-3AD203B41FA5}">
                      <a16:colId xmlns:a16="http://schemas.microsoft.com/office/drawing/2014/main" val="4287613300"/>
                    </a:ext>
                  </a:extLst>
                </a:gridCol>
                <a:gridCol w="1755715">
                  <a:extLst>
                    <a:ext uri="{9D8B030D-6E8A-4147-A177-3AD203B41FA5}">
                      <a16:colId xmlns:a16="http://schemas.microsoft.com/office/drawing/2014/main" val="2683903498"/>
                    </a:ext>
                  </a:extLst>
                </a:gridCol>
                <a:gridCol w="1755715">
                  <a:extLst>
                    <a:ext uri="{9D8B030D-6E8A-4147-A177-3AD203B41FA5}">
                      <a16:colId xmlns:a16="http://schemas.microsoft.com/office/drawing/2014/main" val="2969706893"/>
                    </a:ext>
                  </a:extLst>
                </a:gridCol>
              </a:tblGrid>
              <a:tr h="0">
                <a:tc>
                  <a:txBody>
                    <a:bodyPr/>
                    <a:lstStyle/>
                    <a:p>
                      <a:pPr latinLnBrk="1"/>
                      <a:r>
                        <a:rPr lang="en-US" altLang="ko-KR" dirty="0" smtClean="0"/>
                        <a:t>Today</a:t>
                      </a:r>
                      <a:endParaRPr lang="ko-KR" altLang="en-US" dirty="0"/>
                    </a:p>
                  </a:txBody>
                  <a:tcPr marL="98696" marR="98696"/>
                </a:tc>
                <a:tc gridSpan="2">
                  <a:txBody>
                    <a:bodyPr/>
                    <a:lstStyle/>
                    <a:p>
                      <a:pPr algn="ctr" latinLnBrk="1"/>
                      <a:r>
                        <a:rPr lang="en-US" altLang="ko-KR" dirty="0" smtClean="0"/>
                        <a:t>Tomorrow</a:t>
                      </a:r>
                      <a:endParaRPr lang="ko-KR" altLang="en-US" dirty="0"/>
                    </a:p>
                  </a:txBody>
                  <a:tcPr marL="98696" marR="98696"/>
                </a:tc>
                <a:tc hMerge="1">
                  <a:txBody>
                    <a:bodyPr/>
                    <a:lstStyle/>
                    <a:p>
                      <a:pPr latinLnBrk="1"/>
                      <a:endParaRPr lang="ko-KR" altLang="en-US"/>
                    </a:p>
                  </a:txBody>
                  <a:tcPr/>
                </a:tc>
                <a:extLst>
                  <a:ext uri="{0D108BD9-81ED-4DB2-BD59-A6C34878D82A}">
                    <a16:rowId xmlns:a16="http://schemas.microsoft.com/office/drawing/2014/main" val="1959540972"/>
                  </a:ext>
                </a:extLst>
              </a:tr>
              <a:tr h="0">
                <a:tc>
                  <a:txBody>
                    <a:bodyPr/>
                    <a:lstStyle/>
                    <a:p>
                      <a:pPr latinLnBrk="1"/>
                      <a:r>
                        <a:rPr lang="en-US" altLang="ko-KR" dirty="0" smtClean="0"/>
                        <a:t>Rain</a:t>
                      </a:r>
                      <a:endParaRPr lang="ko-KR" altLang="en-US" dirty="0"/>
                    </a:p>
                  </a:txBody>
                  <a:tcPr marL="98696" marR="98696"/>
                </a:tc>
                <a:tc>
                  <a:txBody>
                    <a:bodyPr/>
                    <a:lstStyle/>
                    <a:p>
                      <a:pPr latinLnBrk="1"/>
                      <a:r>
                        <a:rPr lang="en-US" altLang="ko-KR" dirty="0" smtClean="0"/>
                        <a:t>Rain</a:t>
                      </a:r>
                      <a:endParaRPr lang="ko-KR" altLang="en-US" dirty="0"/>
                    </a:p>
                  </a:txBody>
                  <a:tcPr marL="98696" marR="98696"/>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dirty="0" smtClean="0"/>
                        <a:t>40%</a:t>
                      </a:r>
                      <a:endParaRPr lang="ko-KR" altLang="en-US" dirty="0" smtClean="0"/>
                    </a:p>
                  </a:txBody>
                  <a:tcPr marL="98696" marR="98696"/>
                </a:tc>
                <a:extLst>
                  <a:ext uri="{0D108BD9-81ED-4DB2-BD59-A6C34878D82A}">
                    <a16:rowId xmlns:a16="http://schemas.microsoft.com/office/drawing/2014/main" val="1999651438"/>
                  </a:ext>
                </a:extLst>
              </a:tr>
              <a:tr h="0">
                <a:tc>
                  <a:txBody>
                    <a:bodyPr/>
                    <a:lstStyle/>
                    <a:p>
                      <a:pPr latinLnBrk="1"/>
                      <a:endParaRPr lang="ko-KR" altLang="en-US" dirty="0"/>
                    </a:p>
                  </a:txBody>
                  <a:tcPr marL="98696" marR="98696"/>
                </a:tc>
                <a:tc>
                  <a:txBody>
                    <a:bodyPr/>
                    <a:lstStyle/>
                    <a:p>
                      <a:pPr latinLnBrk="1"/>
                      <a:r>
                        <a:rPr lang="en-US" altLang="ko-KR" dirty="0" smtClean="0"/>
                        <a:t>No</a:t>
                      </a:r>
                      <a:r>
                        <a:rPr lang="en-US" altLang="ko-KR" baseline="0" dirty="0" smtClean="0"/>
                        <a:t> train</a:t>
                      </a:r>
                      <a:endParaRPr lang="ko-KR" altLang="en-US" dirty="0"/>
                    </a:p>
                  </a:txBody>
                  <a:tcPr marL="98696" marR="98696"/>
                </a:tc>
                <a:tc>
                  <a:txBody>
                    <a:bodyPr/>
                    <a:lstStyle/>
                    <a:p>
                      <a:pPr algn="r" latinLnBrk="1"/>
                      <a:r>
                        <a:rPr lang="en-US" altLang="ko-KR" dirty="0" smtClean="0"/>
                        <a:t>60%</a:t>
                      </a:r>
                      <a:endParaRPr lang="ko-KR" altLang="en-US" dirty="0"/>
                    </a:p>
                  </a:txBody>
                  <a:tcPr marL="98696" marR="98696"/>
                </a:tc>
                <a:extLst>
                  <a:ext uri="{0D108BD9-81ED-4DB2-BD59-A6C34878D82A}">
                    <a16:rowId xmlns:a16="http://schemas.microsoft.com/office/drawing/2014/main" val="2217832595"/>
                  </a:ext>
                </a:extLst>
              </a:tr>
              <a:tr h="0">
                <a:tc>
                  <a:txBody>
                    <a:bodyPr/>
                    <a:lstStyle/>
                    <a:p>
                      <a:pPr latinLnBrk="1"/>
                      <a:r>
                        <a:rPr lang="en-US" altLang="ko-KR" dirty="0" smtClean="0"/>
                        <a:t>No rain</a:t>
                      </a:r>
                      <a:endParaRPr lang="ko-KR" altLang="en-US" dirty="0"/>
                    </a:p>
                  </a:txBody>
                  <a:tcPr marL="98696" marR="98696"/>
                </a:tc>
                <a:tc>
                  <a:txBody>
                    <a:bodyPr/>
                    <a:lstStyle/>
                    <a:p>
                      <a:pPr latinLnBrk="1"/>
                      <a:r>
                        <a:rPr lang="en-US" altLang="ko-KR" dirty="0" smtClean="0"/>
                        <a:t>Rain </a:t>
                      </a:r>
                      <a:endParaRPr lang="ko-KR" altLang="en-US" dirty="0"/>
                    </a:p>
                  </a:txBody>
                  <a:tcPr marL="98696" marR="98696"/>
                </a:tc>
                <a:tc>
                  <a:txBody>
                    <a:bodyPr/>
                    <a:lstStyle/>
                    <a:p>
                      <a:pPr algn="r" latinLnBrk="1"/>
                      <a:r>
                        <a:rPr lang="en-US" altLang="ko-KR" dirty="0" smtClean="0"/>
                        <a:t>20%</a:t>
                      </a:r>
                      <a:endParaRPr lang="ko-KR" altLang="en-US" dirty="0"/>
                    </a:p>
                  </a:txBody>
                  <a:tcPr marL="98696" marR="98696"/>
                </a:tc>
                <a:extLst>
                  <a:ext uri="{0D108BD9-81ED-4DB2-BD59-A6C34878D82A}">
                    <a16:rowId xmlns:a16="http://schemas.microsoft.com/office/drawing/2014/main" val="136494179"/>
                  </a:ext>
                </a:extLst>
              </a:tr>
              <a:tr h="0">
                <a:tc>
                  <a:txBody>
                    <a:bodyPr/>
                    <a:lstStyle/>
                    <a:p>
                      <a:pPr latinLnBrk="1"/>
                      <a:endParaRPr lang="ko-KR" altLang="en-US" dirty="0"/>
                    </a:p>
                  </a:txBody>
                  <a:tcPr marL="98696" marR="98696"/>
                </a:tc>
                <a:tc>
                  <a:txBody>
                    <a:bodyPr/>
                    <a:lstStyle/>
                    <a:p>
                      <a:pPr latinLnBrk="1"/>
                      <a:r>
                        <a:rPr lang="en-US" altLang="ko-KR" dirty="0" smtClean="0"/>
                        <a:t>No Rain</a:t>
                      </a:r>
                      <a:endParaRPr lang="ko-KR" altLang="en-US" dirty="0"/>
                    </a:p>
                  </a:txBody>
                  <a:tcPr marL="98696" marR="98696"/>
                </a:tc>
                <a:tc>
                  <a:txBody>
                    <a:bodyPr/>
                    <a:lstStyle/>
                    <a:p>
                      <a:pPr algn="r" latinLnBrk="1"/>
                      <a:r>
                        <a:rPr lang="en-US" altLang="ko-KR" dirty="0" smtClean="0"/>
                        <a:t>80%</a:t>
                      </a:r>
                      <a:endParaRPr lang="ko-KR" altLang="en-US" dirty="0"/>
                    </a:p>
                  </a:txBody>
                  <a:tcPr marL="98696" marR="98696"/>
                </a:tc>
                <a:extLst>
                  <a:ext uri="{0D108BD9-81ED-4DB2-BD59-A6C34878D82A}">
                    <a16:rowId xmlns:a16="http://schemas.microsoft.com/office/drawing/2014/main" val="187209059"/>
                  </a:ext>
                </a:extLst>
              </a:tr>
            </a:tbl>
          </a:graphicData>
        </a:graphic>
      </p:graphicFrame>
      <p:pic>
        <p:nvPicPr>
          <p:cNvPr id="7" name="Content Placeholder 6"/>
          <p:cNvPicPr>
            <a:picLocks noGrp="1" noChangeAspect="1"/>
          </p:cNvPicPr>
          <p:nvPr>
            <p:ph sz="half" idx="2"/>
          </p:nvPr>
        </p:nvPicPr>
        <p:blipFill>
          <a:blip r:embed="rId2"/>
          <a:stretch>
            <a:fillRect/>
          </a:stretch>
        </p:blipFill>
        <p:spPr>
          <a:xfrm>
            <a:off x="5637675" y="1998663"/>
            <a:ext cx="5945963" cy="2594602"/>
          </a:xfrm>
          <a:prstGeom prst="rect">
            <a:avLst/>
          </a:prstGeom>
        </p:spPr>
      </p:pic>
      <p:pic>
        <p:nvPicPr>
          <p:cNvPr id="8" name="Picture 7"/>
          <p:cNvPicPr>
            <a:picLocks noChangeAspect="1"/>
          </p:cNvPicPr>
          <p:nvPr/>
        </p:nvPicPr>
        <p:blipFill>
          <a:blip r:embed="rId3"/>
          <a:stretch>
            <a:fillRect/>
          </a:stretch>
        </p:blipFill>
        <p:spPr>
          <a:xfrm>
            <a:off x="1057932" y="4239687"/>
            <a:ext cx="3790514" cy="2173811"/>
          </a:xfrm>
          <a:prstGeom prst="rect">
            <a:avLst/>
          </a:prstGeom>
        </p:spPr>
      </p:pic>
    </p:spTree>
    <p:extLst>
      <p:ext uri="{BB962C8B-B14F-4D97-AF65-F5344CB8AC3E}">
        <p14:creationId xmlns:p14="http://schemas.microsoft.com/office/powerpoint/2010/main" val="169204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smtClean="0"/>
              <a:t>Coke and Pepsi Example</a:t>
            </a:r>
            <a:endParaRPr lang="ko-KR" altLang="en-US" dirty="0"/>
          </a:p>
        </p:txBody>
      </p:sp>
      <p:pic>
        <p:nvPicPr>
          <p:cNvPr id="10" name="Content Placeholder 9"/>
          <p:cNvPicPr>
            <a:picLocks noGrp="1" noChangeAspect="1"/>
          </p:cNvPicPr>
          <p:nvPr>
            <p:ph sz="half" idx="2"/>
          </p:nvPr>
        </p:nvPicPr>
        <p:blipFill>
          <a:blip r:embed="rId2"/>
          <a:stretch>
            <a:fillRect/>
          </a:stretch>
        </p:blipFill>
        <p:spPr>
          <a:xfrm>
            <a:off x="6209601" y="1998663"/>
            <a:ext cx="5220398" cy="2543650"/>
          </a:xfrm>
          <a:prstGeom prst="rect">
            <a:avLst/>
          </a:prstGeom>
        </p:spPr>
      </p:pic>
      <p:graphicFrame>
        <p:nvGraphicFramePr>
          <p:cNvPr id="8" name="Content Placeholder 5"/>
          <p:cNvGraphicFramePr>
            <a:graphicFrameLocks noGrp="1"/>
          </p:cNvGraphicFramePr>
          <p:nvPr>
            <p:ph sz="half" idx="1"/>
            <p:extLst>
              <p:ext uri="{D42A27DB-BD31-4B8C-83A1-F6EECF244321}">
                <p14:modId xmlns:p14="http://schemas.microsoft.com/office/powerpoint/2010/main" val="2824020941"/>
              </p:ext>
            </p:extLst>
          </p:nvPr>
        </p:nvGraphicFramePr>
        <p:xfrm>
          <a:off x="676275" y="1998663"/>
          <a:ext cx="4943128" cy="1828800"/>
        </p:xfrm>
        <a:graphic>
          <a:graphicData uri="http://schemas.openxmlformats.org/drawingml/2006/table">
            <a:tbl>
              <a:tblPr firstRow="1" bandRow="1">
                <a:tableStyleId>{5940675A-B579-460E-94D1-54222C63F5DA}</a:tableStyleId>
              </a:tblPr>
              <a:tblGrid>
                <a:gridCol w="1850794">
                  <a:extLst>
                    <a:ext uri="{9D8B030D-6E8A-4147-A177-3AD203B41FA5}">
                      <a16:colId xmlns:a16="http://schemas.microsoft.com/office/drawing/2014/main" val="4287613300"/>
                    </a:ext>
                  </a:extLst>
                </a:gridCol>
                <a:gridCol w="1422143">
                  <a:extLst>
                    <a:ext uri="{9D8B030D-6E8A-4147-A177-3AD203B41FA5}">
                      <a16:colId xmlns:a16="http://schemas.microsoft.com/office/drawing/2014/main" val="2683903498"/>
                    </a:ext>
                  </a:extLst>
                </a:gridCol>
                <a:gridCol w="1670191">
                  <a:extLst>
                    <a:ext uri="{9D8B030D-6E8A-4147-A177-3AD203B41FA5}">
                      <a16:colId xmlns:a16="http://schemas.microsoft.com/office/drawing/2014/main" val="2969706893"/>
                    </a:ext>
                  </a:extLst>
                </a:gridCol>
              </a:tblGrid>
              <a:tr h="0">
                <a:tc>
                  <a:txBody>
                    <a:bodyPr/>
                    <a:lstStyle/>
                    <a:p>
                      <a:pPr latinLnBrk="1"/>
                      <a:r>
                        <a:rPr lang="en-US" altLang="ko-KR" dirty="0" smtClean="0"/>
                        <a:t>Last</a:t>
                      </a:r>
                      <a:r>
                        <a:rPr lang="en-US" altLang="ko-KR" baseline="0" dirty="0" smtClean="0"/>
                        <a:t> Purchase</a:t>
                      </a:r>
                      <a:endParaRPr lang="ko-KR" altLang="en-US" dirty="0"/>
                    </a:p>
                  </a:txBody>
                  <a:tcPr marL="98696" marR="98696"/>
                </a:tc>
                <a:tc gridSpan="2">
                  <a:txBody>
                    <a:bodyPr/>
                    <a:lstStyle/>
                    <a:p>
                      <a:pPr algn="ctr" latinLnBrk="1"/>
                      <a:r>
                        <a:rPr lang="en-US" altLang="ko-KR" dirty="0" smtClean="0"/>
                        <a:t>Next Purchase</a:t>
                      </a:r>
                      <a:endParaRPr lang="ko-KR" altLang="en-US" dirty="0"/>
                    </a:p>
                  </a:txBody>
                  <a:tcPr marL="98696" marR="98696"/>
                </a:tc>
                <a:tc hMerge="1">
                  <a:txBody>
                    <a:bodyPr/>
                    <a:lstStyle/>
                    <a:p>
                      <a:pPr latinLnBrk="1"/>
                      <a:endParaRPr lang="ko-KR" altLang="en-US"/>
                    </a:p>
                  </a:txBody>
                  <a:tcPr/>
                </a:tc>
                <a:extLst>
                  <a:ext uri="{0D108BD9-81ED-4DB2-BD59-A6C34878D82A}">
                    <a16:rowId xmlns:a16="http://schemas.microsoft.com/office/drawing/2014/main" val="1959540972"/>
                  </a:ext>
                </a:extLst>
              </a:tr>
              <a:tr h="0">
                <a:tc>
                  <a:txBody>
                    <a:bodyPr/>
                    <a:lstStyle/>
                    <a:p>
                      <a:pPr latinLnBrk="1"/>
                      <a:r>
                        <a:rPr lang="en-US" altLang="ko-KR" dirty="0" smtClean="0"/>
                        <a:t>Coke</a:t>
                      </a:r>
                      <a:endParaRPr lang="ko-KR" altLang="en-US" dirty="0"/>
                    </a:p>
                  </a:txBody>
                  <a:tcPr marL="98696" marR="98696"/>
                </a:tc>
                <a:tc>
                  <a:txBody>
                    <a:bodyPr/>
                    <a:lstStyle/>
                    <a:p>
                      <a:pPr latinLnBrk="1"/>
                      <a:r>
                        <a:rPr lang="en-US" altLang="ko-KR" dirty="0" smtClean="0"/>
                        <a:t>Coke</a:t>
                      </a:r>
                      <a:endParaRPr lang="ko-KR" altLang="en-US" dirty="0"/>
                    </a:p>
                  </a:txBody>
                  <a:tcPr marL="98696" marR="98696"/>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dirty="0" smtClean="0"/>
                        <a:t>90%</a:t>
                      </a:r>
                      <a:endParaRPr lang="ko-KR" altLang="en-US" dirty="0" smtClean="0"/>
                    </a:p>
                  </a:txBody>
                  <a:tcPr marL="98696" marR="98696"/>
                </a:tc>
                <a:extLst>
                  <a:ext uri="{0D108BD9-81ED-4DB2-BD59-A6C34878D82A}">
                    <a16:rowId xmlns:a16="http://schemas.microsoft.com/office/drawing/2014/main" val="1999651438"/>
                  </a:ext>
                </a:extLst>
              </a:tr>
              <a:tr h="0">
                <a:tc>
                  <a:txBody>
                    <a:bodyPr/>
                    <a:lstStyle/>
                    <a:p>
                      <a:pPr latinLnBrk="1"/>
                      <a:endParaRPr lang="ko-KR" altLang="en-US" dirty="0"/>
                    </a:p>
                  </a:txBody>
                  <a:tcPr marL="98696" marR="98696"/>
                </a:tc>
                <a:tc>
                  <a:txBody>
                    <a:bodyPr/>
                    <a:lstStyle/>
                    <a:p>
                      <a:pPr latinLnBrk="1"/>
                      <a:r>
                        <a:rPr lang="en-US" altLang="ko-KR" dirty="0" smtClean="0"/>
                        <a:t>Pepsi</a:t>
                      </a:r>
                      <a:endParaRPr lang="ko-KR" altLang="en-US" dirty="0"/>
                    </a:p>
                  </a:txBody>
                  <a:tcPr marL="98696" marR="98696"/>
                </a:tc>
                <a:tc>
                  <a:txBody>
                    <a:bodyPr/>
                    <a:lstStyle/>
                    <a:p>
                      <a:pPr algn="r" latinLnBrk="1"/>
                      <a:r>
                        <a:rPr lang="en-US" altLang="ko-KR" dirty="0" smtClean="0"/>
                        <a:t>10%</a:t>
                      </a:r>
                      <a:endParaRPr lang="ko-KR" altLang="en-US" dirty="0"/>
                    </a:p>
                  </a:txBody>
                  <a:tcPr marL="98696" marR="98696"/>
                </a:tc>
                <a:extLst>
                  <a:ext uri="{0D108BD9-81ED-4DB2-BD59-A6C34878D82A}">
                    <a16:rowId xmlns:a16="http://schemas.microsoft.com/office/drawing/2014/main" val="2217832595"/>
                  </a:ext>
                </a:extLst>
              </a:tr>
              <a:tr h="0">
                <a:tc>
                  <a:txBody>
                    <a:bodyPr/>
                    <a:lstStyle/>
                    <a:p>
                      <a:pPr latinLnBrk="1"/>
                      <a:r>
                        <a:rPr lang="en-US" altLang="ko-KR" dirty="0" smtClean="0"/>
                        <a:t>Pepsi</a:t>
                      </a:r>
                      <a:endParaRPr lang="ko-KR" altLang="en-US" dirty="0"/>
                    </a:p>
                  </a:txBody>
                  <a:tcPr marL="98696" marR="98696"/>
                </a:tc>
                <a:tc>
                  <a:txBody>
                    <a:bodyPr/>
                    <a:lstStyle/>
                    <a:p>
                      <a:pPr latinLnBrk="1"/>
                      <a:r>
                        <a:rPr lang="en-US" altLang="ko-KR" dirty="0" smtClean="0"/>
                        <a:t>Coke</a:t>
                      </a:r>
                      <a:endParaRPr lang="ko-KR" altLang="en-US" dirty="0"/>
                    </a:p>
                  </a:txBody>
                  <a:tcPr marL="98696" marR="98696"/>
                </a:tc>
                <a:tc>
                  <a:txBody>
                    <a:bodyPr/>
                    <a:lstStyle/>
                    <a:p>
                      <a:pPr algn="r" latinLnBrk="1"/>
                      <a:r>
                        <a:rPr lang="en-US" altLang="ko-KR" dirty="0" smtClean="0"/>
                        <a:t>20%</a:t>
                      </a:r>
                      <a:endParaRPr lang="ko-KR" altLang="en-US" dirty="0"/>
                    </a:p>
                  </a:txBody>
                  <a:tcPr marL="98696" marR="98696"/>
                </a:tc>
                <a:extLst>
                  <a:ext uri="{0D108BD9-81ED-4DB2-BD59-A6C34878D82A}">
                    <a16:rowId xmlns:a16="http://schemas.microsoft.com/office/drawing/2014/main" val="136494179"/>
                  </a:ext>
                </a:extLst>
              </a:tr>
              <a:tr h="0">
                <a:tc>
                  <a:txBody>
                    <a:bodyPr/>
                    <a:lstStyle/>
                    <a:p>
                      <a:pPr latinLnBrk="1"/>
                      <a:endParaRPr lang="ko-KR" altLang="en-US" dirty="0"/>
                    </a:p>
                  </a:txBody>
                  <a:tcPr marL="98696" marR="98696"/>
                </a:tc>
                <a:tc>
                  <a:txBody>
                    <a:bodyPr/>
                    <a:lstStyle/>
                    <a:p>
                      <a:pPr latinLnBrk="1"/>
                      <a:r>
                        <a:rPr lang="en-US" altLang="ko-KR" dirty="0" smtClean="0"/>
                        <a:t>Pepsi</a:t>
                      </a:r>
                      <a:endParaRPr lang="ko-KR" altLang="en-US" dirty="0"/>
                    </a:p>
                  </a:txBody>
                  <a:tcPr marL="98696" marR="98696"/>
                </a:tc>
                <a:tc>
                  <a:txBody>
                    <a:bodyPr/>
                    <a:lstStyle/>
                    <a:p>
                      <a:pPr algn="r" latinLnBrk="1"/>
                      <a:r>
                        <a:rPr lang="en-US" altLang="ko-KR" dirty="0" smtClean="0"/>
                        <a:t>80%</a:t>
                      </a:r>
                      <a:endParaRPr lang="ko-KR" altLang="en-US" dirty="0"/>
                    </a:p>
                  </a:txBody>
                  <a:tcPr marL="98696" marR="98696"/>
                </a:tc>
                <a:extLst>
                  <a:ext uri="{0D108BD9-81ED-4DB2-BD59-A6C34878D82A}">
                    <a16:rowId xmlns:a16="http://schemas.microsoft.com/office/drawing/2014/main" val="187209059"/>
                  </a:ext>
                </a:extLst>
              </a:tr>
            </a:tbl>
          </a:graphicData>
        </a:graphic>
      </p:graphicFrame>
      <p:pic>
        <p:nvPicPr>
          <p:cNvPr id="9" name="Picture 8"/>
          <p:cNvPicPr>
            <a:picLocks noChangeAspect="1"/>
          </p:cNvPicPr>
          <p:nvPr/>
        </p:nvPicPr>
        <p:blipFill>
          <a:blip r:embed="rId3"/>
          <a:stretch>
            <a:fillRect/>
          </a:stretch>
        </p:blipFill>
        <p:spPr>
          <a:xfrm>
            <a:off x="676275" y="4115532"/>
            <a:ext cx="3491347" cy="2422122"/>
          </a:xfrm>
          <a:prstGeom prst="rect">
            <a:avLst/>
          </a:prstGeom>
        </p:spPr>
      </p:pic>
      <p:sp>
        <p:nvSpPr>
          <p:cNvPr id="14" name="Rectangle 13"/>
          <p:cNvSpPr/>
          <p:nvPr/>
        </p:nvSpPr>
        <p:spPr>
          <a:xfrm>
            <a:off x="6706270" y="5199370"/>
            <a:ext cx="4227060" cy="1200329"/>
          </a:xfrm>
          <a:prstGeom prst="rect">
            <a:avLst/>
          </a:prstGeom>
        </p:spPr>
        <p:txBody>
          <a:bodyPr wrap="square">
            <a:spAutoFit/>
          </a:bodyPr>
          <a:lstStyle/>
          <a:p>
            <a:r>
              <a:rPr lang="ko-KR" altLang="en-US" sz="3600" dirty="0">
                <a:latin typeface="Courier New" panose="02070309020205020404" pitchFamily="49" charset="0"/>
                <a:cs typeface="Courier New" panose="02070309020205020404" pitchFamily="49" charset="0"/>
              </a:rPr>
              <a:t>t = [[.9, .1],</a:t>
            </a:r>
          </a:p>
          <a:p>
            <a:r>
              <a:rPr lang="ko-KR" altLang="en-US" sz="3600" dirty="0">
                <a:latin typeface="Courier New" panose="02070309020205020404" pitchFamily="49" charset="0"/>
                <a:cs typeface="Courier New" panose="02070309020205020404" pitchFamily="49" charset="0"/>
              </a:rPr>
              <a:t>     [.2, .8]]</a:t>
            </a:r>
          </a:p>
        </p:txBody>
      </p:sp>
    </p:spTree>
    <p:extLst>
      <p:ext uri="{BB962C8B-B14F-4D97-AF65-F5344CB8AC3E}">
        <p14:creationId xmlns:p14="http://schemas.microsoft.com/office/powerpoint/2010/main" val="3538436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webprogrammingtheme1">
  <a:themeElements>
    <a:clrScheme name="Custom 3">
      <a:dk1>
        <a:sysClr val="windowText" lastClr="000000"/>
      </a:dk1>
      <a:lt1>
        <a:sysClr val="window" lastClr="FFFFFF"/>
      </a:lt1>
      <a:dk2>
        <a:srgbClr val="373545"/>
      </a:dk2>
      <a:lt2>
        <a:srgbClr val="CEDBE6"/>
      </a:lt2>
      <a:accent1>
        <a:srgbClr val="36536C"/>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webprogrammingtheme1" id="{FD5DE24A-3407-4094-AFC1-E409908A31E7}" vid="{25E3A488-4C1A-4D5C-A854-75245710EE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webprogrammingtheme1</Template>
  <TotalTime>11901</TotalTime>
  <Words>1821</Words>
  <Application>Microsoft Office PowerPoint</Application>
  <PresentationFormat>Widescreen</PresentationFormat>
  <Paragraphs>302</Paragraphs>
  <Slides>55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Lora</vt:lpstr>
      <vt:lpstr>Quattrocento Sans</vt:lpstr>
      <vt:lpstr>맑은 고딕</vt:lpstr>
      <vt:lpstr>Arial</vt:lpstr>
      <vt:lpstr>Calibri</vt:lpstr>
      <vt:lpstr>Cambria Math</vt:lpstr>
      <vt:lpstr>Courier New</vt:lpstr>
      <vt:lpstr>Wingdings</vt:lpstr>
      <vt:lpstr>webprogrammingtheme1</vt:lpstr>
      <vt:lpstr>Day 15</vt:lpstr>
      <vt:lpstr>Machine Learning Algorithm</vt:lpstr>
      <vt:lpstr>Reinforcement Learning</vt:lpstr>
      <vt:lpstr>Markov Chain</vt:lpstr>
      <vt:lpstr>Markov Chain Parameters</vt:lpstr>
      <vt:lpstr>Transition Probability</vt:lpstr>
      <vt:lpstr>Transition Probability on Graph</vt:lpstr>
      <vt:lpstr>Weather Example</vt:lpstr>
      <vt:lpstr>Coke and Pepsi Example</vt:lpstr>
      <vt:lpstr>Probability to Purchase</vt:lpstr>
      <vt:lpstr>Probability to Purchase</vt:lpstr>
      <vt:lpstr>Probability to Purchase with Proportion</vt:lpstr>
      <vt:lpstr>Markov Reward Process</vt:lpstr>
      <vt:lpstr>Markov Reward Process Parameters</vt:lpstr>
      <vt:lpstr>Rewards on Graph</vt:lpstr>
      <vt:lpstr>Rewards</vt:lpstr>
      <vt:lpstr>Bellman Equation</vt:lpstr>
      <vt:lpstr>Expected Reward</vt:lpstr>
      <vt:lpstr>State Value Function</vt:lpstr>
      <vt:lpstr>State Value Function with Bellman Equation</vt:lpstr>
      <vt:lpstr>State Values on Graph</vt:lpstr>
      <vt:lpstr>Markov Decision Process</vt:lpstr>
      <vt:lpstr>Markov Decision Process Parameters</vt:lpstr>
      <vt:lpstr>Actions on Graph</vt:lpstr>
      <vt:lpstr>Action Value Function</vt:lpstr>
      <vt:lpstr>Policy</vt:lpstr>
      <vt:lpstr>Action Value Function with Bellman Equation</vt:lpstr>
      <vt:lpstr>Reinforcement Learning</vt:lpstr>
      <vt:lpstr>Agent</vt:lpstr>
      <vt:lpstr>Environment</vt:lpstr>
      <vt:lpstr>Simple Driving Problem</vt:lpstr>
      <vt:lpstr>Initialization</vt:lpstr>
      <vt:lpstr>Take Actions</vt:lpstr>
      <vt:lpstr>Drawing</vt:lpstr>
      <vt:lpstr>Pygame</vt:lpstr>
      <vt:lpstr>Q-Learning</vt:lpstr>
      <vt:lpstr>Summary of Q Learning Notation</vt:lpstr>
      <vt:lpstr>Q-Table</vt:lpstr>
      <vt:lpstr>Training Q-Table</vt:lpstr>
      <vt:lpstr>Calculating Q-Table</vt:lpstr>
      <vt:lpstr>Taking Action: Explore or Exploit</vt:lpstr>
      <vt:lpstr>Updating Q-Table</vt:lpstr>
      <vt:lpstr>Exercise #15</vt:lpstr>
      <vt:lpstr>OpenAI Gym</vt:lpstr>
      <vt:lpstr>CartPole Example</vt:lpstr>
      <vt:lpstr>CartPole States and Actions</vt:lpstr>
      <vt:lpstr>MountainCar Example</vt:lpstr>
      <vt:lpstr>CartPole with Basic Policy</vt:lpstr>
      <vt:lpstr>Exercise #15</vt:lpstr>
      <vt:lpstr>Deep Q Networks (DQN)</vt:lpstr>
      <vt:lpstr>Q Table vs Neural Network</vt:lpstr>
      <vt:lpstr>NN Model for Deep Q Learning</vt:lpstr>
      <vt:lpstr>Memorize State, Action, Reward, Next State, Done</vt:lpstr>
      <vt:lpstr>Data Preparation</vt:lpstr>
      <vt:lpstr>Exercise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Kim</dc:creator>
  <cp:lastModifiedBy>Kim</cp:lastModifiedBy>
  <cp:revision>378</cp:revision>
  <dcterms:created xsi:type="dcterms:W3CDTF">2019-05-31T21:56:10Z</dcterms:created>
  <dcterms:modified xsi:type="dcterms:W3CDTF">2020-02-25T05:35:12Z</dcterms:modified>
</cp:coreProperties>
</file>