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4" r:id="rId11"/>
    <p:sldId id="275" r:id="rId12"/>
    <p:sldId id="267" r:id="rId13"/>
    <p:sldId id="272" r:id="rId14"/>
    <p:sldId id="269" r:id="rId15"/>
    <p:sldId id="274" r:id="rId16"/>
    <p:sldId id="268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1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0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04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4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7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5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3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28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9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0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E455-2610-4EC8-99BC-ED6763E081C6}" type="datetimeFigureOut">
              <a:rPr lang="es-CO" smtClean="0"/>
              <a:t>20/10/2016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85C4-2FBF-4D4E-B592-0B1BA29A74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262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am.gov.co/solicitud-de-informacion" TargetMode="External"/><Relationship Id="rId2" Type="http://schemas.openxmlformats.org/officeDocument/2006/relationships/hyperlink" Target="https://github.com/victor1130/Scripts_Clim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fao.org/docrep/fao/009/x0490s/x0490s01.pdf" TargetMode="External"/><Relationship Id="rId4" Type="http://schemas.openxmlformats.org/officeDocument/2006/relationships/hyperlink" Target="https://cran.r-projec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Tratamiento de datos climáticos.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308" cy="1917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2" y="4429919"/>
            <a:ext cx="1179721" cy="1198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73" y="4429919"/>
            <a:ext cx="1198168" cy="119816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4000" y="3506168"/>
            <a:ext cx="9144000" cy="112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Victor Hugo Patiño Bravo</a:t>
            </a:r>
          </a:p>
          <a:p>
            <a:r>
              <a:rPr lang="es-CO" sz="2400" dirty="0" smtClean="0"/>
              <a:t>v.h.patino@cgiar.org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255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just"/>
            <a:r>
              <a:rPr lang="es-CO" dirty="0"/>
              <a:t>Conversión de datos </a:t>
            </a:r>
            <a:r>
              <a:rPr lang="es-CO" dirty="0" smtClean="0"/>
              <a:t>horarios…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CO" dirty="0"/>
          </a:p>
          <a:p>
            <a:pPr algn="just"/>
            <a:r>
              <a:rPr lang="es-CO" sz="3600" dirty="0" smtClean="0"/>
              <a:t>Operación por variable.</a:t>
            </a:r>
          </a:p>
          <a:p>
            <a:pPr lvl="1" algn="just"/>
            <a:r>
              <a:rPr lang="es-CO" sz="3200" dirty="0" smtClean="0"/>
              <a:t>Acumulados, máximos, mínimos, promedios.</a:t>
            </a:r>
          </a:p>
          <a:p>
            <a:pPr algn="just"/>
            <a:r>
              <a:rPr lang="es-CO" sz="3600" dirty="0" smtClean="0"/>
              <a:t>Rango horario según variable.</a:t>
            </a:r>
          </a:p>
          <a:p>
            <a:pPr algn="just"/>
            <a:r>
              <a:rPr lang="es-CO" sz="3600" dirty="0" smtClean="0"/>
              <a:t>Regla del 80% (Validez del dato).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9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 de calidad…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65" y="1408670"/>
            <a:ext cx="9712411" cy="5082746"/>
          </a:xfrm>
        </p:spPr>
      </p:pic>
    </p:spTree>
    <p:extLst>
      <p:ext uri="{BB962C8B-B14F-4D97-AF65-F5344CB8AC3E}">
        <p14:creationId xmlns:p14="http://schemas.microsoft.com/office/powerpoint/2010/main" val="3012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Llenado de faltantes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 marL="0" indent="0" algn="just">
              <a:buNone/>
            </a:pPr>
            <a:r>
              <a:rPr lang="es-CO" sz="4400" dirty="0"/>
              <a:t>Utilizando una </a:t>
            </a:r>
            <a:r>
              <a:rPr lang="es-CO" sz="4400" dirty="0" smtClean="0"/>
              <a:t>librería </a:t>
            </a:r>
            <a:r>
              <a:rPr lang="es-CO" sz="4400" dirty="0"/>
              <a:t>de R llamada </a:t>
            </a:r>
            <a:r>
              <a:rPr lang="es-CO" sz="4400" i="1" dirty="0" err="1"/>
              <a:t>Rmawgen</a:t>
            </a:r>
            <a:r>
              <a:rPr lang="es-CO" sz="4400" i="1" dirty="0"/>
              <a:t>(), </a:t>
            </a:r>
            <a:r>
              <a:rPr lang="es-CO" sz="4400" dirty="0"/>
              <a:t>se lleva a cabo el proceso de llenado de faltantes para TMAX, TMIN y RAIN</a:t>
            </a:r>
            <a:r>
              <a:rPr lang="es-CO" sz="4400" dirty="0" smtClean="0"/>
              <a:t>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0870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Llenado de faltantes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" y="1472226"/>
            <a:ext cx="11131378" cy="5221017"/>
          </a:xfrm>
        </p:spPr>
      </p:pic>
    </p:spTree>
    <p:extLst>
      <p:ext uri="{BB962C8B-B14F-4D97-AF65-F5344CB8AC3E}">
        <p14:creationId xmlns:p14="http://schemas.microsoft.com/office/powerpoint/2010/main" val="208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Llenado de faltantes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3600" dirty="0"/>
          </a:p>
          <a:p>
            <a:pPr marL="0" indent="0" algn="just">
              <a:buNone/>
            </a:pPr>
            <a:r>
              <a:rPr lang="es-CO" sz="5400" dirty="0" smtClean="0"/>
              <a:t>En el caso de RHUM y ESOL, se utilizan un modelo de machine </a:t>
            </a:r>
            <a:r>
              <a:rPr lang="es-CO" sz="5400" dirty="0" err="1" smtClean="0"/>
              <a:t>learning</a:t>
            </a:r>
            <a:r>
              <a:rPr lang="es-CO" sz="5400" dirty="0" smtClean="0"/>
              <a:t>, RF.</a:t>
            </a:r>
          </a:p>
          <a:p>
            <a:pPr marL="0" indent="0" algn="just">
              <a:buNone/>
            </a:pPr>
            <a:endParaRPr lang="es-CO" sz="5400" dirty="0" smtClean="0"/>
          </a:p>
          <a:p>
            <a:pPr marL="0" indent="0" algn="just">
              <a:buNone/>
            </a:pPr>
            <a:endParaRPr lang="es-CO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2" y="4194244"/>
            <a:ext cx="5150476" cy="26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Resultados…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sz="3600" dirty="0" smtClean="0"/>
                  <a:t>Pueden resultar varias estaciones asignadas a un mismo punto de interés. </a:t>
                </a:r>
                <a:r>
                  <a:rPr lang="es-CO" sz="3600" dirty="0" smtClean="0"/>
                  <a:t>Definir cuál es la </a:t>
                </a:r>
                <a:r>
                  <a:rPr lang="es-CO" sz="3600" dirty="0" smtClean="0"/>
                  <a:t>más adecuada </a:t>
                </a:r>
                <a:r>
                  <a:rPr lang="es-CO" sz="3600" dirty="0" smtClean="0"/>
                  <a:t>en </a:t>
                </a:r>
                <a:r>
                  <a:rPr lang="es-CO" sz="3600" dirty="0" smtClean="0"/>
                  <a:t>un punto dado </a:t>
                </a:r>
                <a:r>
                  <a:rPr lang="es-CO" sz="3600" dirty="0" smtClean="0"/>
                  <a:t>se determina por </a:t>
                </a:r>
                <a:r>
                  <a:rPr lang="es-CO" sz="3600" dirty="0" smtClean="0"/>
                  <a:t>un indicador por variable que ha sido construido, teniendo en cuenta la distancia, la altura y la información faltante.</a:t>
                </a:r>
              </a:p>
              <a:p>
                <a:pPr marL="0" indent="0" algn="just">
                  <a:buNone/>
                </a:pPr>
                <a:endParaRPr lang="es-CO" sz="36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𝐼𝑄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𝑁𝐴</m:t>
                      </m:r>
                    </m:oMath>
                  </m:oMathPara>
                </a14:m>
                <a:endParaRPr lang="es-CO" sz="3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3361" r="-17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12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Resultados…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5" y="1349352"/>
            <a:ext cx="10799085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4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Resultados…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5" y="1250498"/>
            <a:ext cx="10799085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Resultados…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6" y="1303808"/>
            <a:ext cx="10799085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Enlaces…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github.com/victor1130/Scripts_Clima</a:t>
            </a:r>
            <a:endParaRPr lang="es-CO" dirty="0" smtClean="0"/>
          </a:p>
          <a:p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www.ideam.gov.co/solicitud-de-informacion</a:t>
            </a:r>
            <a:endParaRPr lang="es-CO" dirty="0" smtClean="0"/>
          </a:p>
          <a:p>
            <a:r>
              <a:rPr lang="es-CO" dirty="0">
                <a:hlinkClick r:id="rId4"/>
              </a:rPr>
              <a:t>https://cran.r-project.org</a:t>
            </a:r>
            <a:r>
              <a:rPr lang="es-CO" dirty="0" smtClean="0">
                <a:hlinkClick r:id="rId4"/>
              </a:rPr>
              <a:t>/</a:t>
            </a:r>
            <a:endParaRPr lang="es-CO" dirty="0" smtClean="0"/>
          </a:p>
          <a:p>
            <a:r>
              <a:rPr lang="es-CO" dirty="0">
                <a:hlinkClick r:id="rId5"/>
              </a:rPr>
              <a:t>ftp://</a:t>
            </a:r>
            <a:r>
              <a:rPr lang="es-CO" dirty="0" smtClean="0">
                <a:hlinkClick r:id="rId5"/>
              </a:rPr>
              <a:t>ftp.fao.org/docrep/fao/009/x0490s/x0490s01.pdf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95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Donde</a:t>
            </a:r>
            <a:r>
              <a:rPr lang="en-US" dirty="0" smtClean="0"/>
              <a:t>???...</a:t>
            </a:r>
            <a:endParaRPr lang="es-C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06" y="1825625"/>
            <a:ext cx="4366188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35" y="5589431"/>
            <a:ext cx="1125365" cy="12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Fuentes…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673000"/>
            <a:ext cx="1587501" cy="154305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1" y="2672999"/>
            <a:ext cx="2753109" cy="1543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54" y="462990"/>
            <a:ext cx="1485491" cy="1485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10803" r="64095" b="31833"/>
          <a:stretch/>
        </p:blipFill>
        <p:spPr>
          <a:xfrm>
            <a:off x="9213850" y="2672999"/>
            <a:ext cx="1532680" cy="1543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1" y="4612499"/>
            <a:ext cx="2070620" cy="1634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81" y="4612499"/>
            <a:ext cx="1634700" cy="1634700"/>
          </a:xfrm>
          <a:prstGeom prst="rect">
            <a:avLst/>
          </a:prstGeom>
        </p:spPr>
      </p:pic>
      <p:pic>
        <p:nvPicPr>
          <p:cNvPr id="1026" name="Picture 2" descr="Resultado de imagen para iga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1" y="4995937"/>
            <a:ext cx="1673225" cy="8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 smtClean="0"/>
              <a:t>Qué tengo</a:t>
            </a:r>
            <a:r>
              <a:rPr lang="en-US" dirty="0" smtClean="0"/>
              <a:t>?…</a:t>
            </a:r>
            <a:endParaRPr lang="es-C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61" t="3817" r="1816" b="2708"/>
          <a:stretch/>
        </p:blipFill>
        <p:spPr>
          <a:xfrm>
            <a:off x="2590800" y="1179448"/>
            <a:ext cx="7010400" cy="54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IMPORTANTE!!!...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/>
              <a:t>Es necesario contar con un 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catálogo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smtClean="0"/>
              <a:t>que muestre por cada estación: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Variables que se registran (unidades).</a:t>
            </a:r>
          </a:p>
          <a:p>
            <a:r>
              <a:rPr lang="es-CO" dirty="0" smtClean="0"/>
              <a:t>Fechas iniciales y finales de registros por variable.</a:t>
            </a:r>
          </a:p>
          <a:p>
            <a:r>
              <a:rPr lang="es-CO" dirty="0" smtClean="0"/>
              <a:t>Contacto de encargados</a:t>
            </a:r>
            <a:r>
              <a:rPr lang="en-US" dirty="0" smtClean="0"/>
              <a:t>.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81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 smtClean="0"/>
              <a:t>Cómo seleccionar las estaciones apropiadas</a:t>
            </a:r>
            <a:r>
              <a:rPr lang="en-US" dirty="0" smtClean="0"/>
              <a:t>?.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Un algoritmo en R tendrá en cuenta la ubicación de los puntos de interés, </a:t>
            </a:r>
            <a:r>
              <a:rPr lang="es-CO" dirty="0" err="1" smtClean="0"/>
              <a:t>asi</a:t>
            </a:r>
            <a:r>
              <a:rPr lang="es-CO" dirty="0" smtClean="0"/>
              <a:t>, las estaciones deben estar: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s-CO" dirty="0" smtClean="0"/>
              <a:t>A un radio máximo de 30 km para variables de temperatura, humedad relativa y energía solar. Máximo 5 km para precipitación.</a:t>
            </a:r>
          </a:p>
          <a:p>
            <a:pPr algn="just"/>
            <a:r>
              <a:rPr lang="es-CO" dirty="0" smtClean="0"/>
              <a:t>A una diferencia de altura ± 150 metros máximo.</a:t>
            </a:r>
          </a:p>
          <a:p>
            <a:r>
              <a:rPr lang="es-CO" dirty="0" smtClean="0"/>
              <a:t>Que tengan datos en el periodo de interés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Estandarización de la información…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 marL="0" indent="0" algn="just">
              <a:buNone/>
            </a:pPr>
            <a:r>
              <a:rPr lang="es-CO" sz="4000" dirty="0"/>
              <a:t>Se parte de un formato de entrada básico desagregando la información por estación y variable en archivos con extensión </a:t>
            </a:r>
            <a:r>
              <a:rPr lang="es-CO" sz="4000" i="1" dirty="0" err="1" smtClean="0"/>
              <a:t>txt</a:t>
            </a:r>
            <a:r>
              <a:rPr lang="es-CO" sz="4000" i="1" dirty="0" smtClean="0"/>
              <a:t>.</a:t>
            </a:r>
          </a:p>
          <a:p>
            <a:pPr marL="0" indent="0" algn="just">
              <a:buNone/>
            </a:pPr>
            <a:endParaRPr lang="es-CO" sz="4000" i="1" dirty="0" smtClean="0"/>
          </a:p>
          <a:p>
            <a:pPr marL="0" indent="0" algn="just">
              <a:buNone/>
            </a:pPr>
            <a:endParaRPr lang="es-CO" sz="4000" i="1" dirty="0"/>
          </a:p>
          <a:p>
            <a:pPr marL="0" indent="0" algn="just">
              <a:buNone/>
            </a:pPr>
            <a:endParaRPr lang="es-CO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8" t="2358" b="28117"/>
          <a:stretch/>
        </p:blipFill>
        <p:spPr>
          <a:xfrm>
            <a:off x="2575774" y="4172754"/>
            <a:ext cx="651069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Valores de referencia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	</a:t>
            </a:r>
          </a:p>
          <a:p>
            <a:endParaRPr lang="es-C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5866"/>
              </p:ext>
            </p:extLst>
          </p:nvPr>
        </p:nvGraphicFramePr>
        <p:xfrm>
          <a:off x="1903046" y="3181512"/>
          <a:ext cx="81280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Variable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TMAX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TMIN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RAIN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ESOL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RHUM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err="1" smtClean="0"/>
                        <a:t>Vmax</a:t>
                      </a:r>
                      <a:endParaRPr lang="es-CO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45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35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40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700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100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err="1" smtClean="0"/>
                        <a:t>Vmin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0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180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0</a:t>
                      </a:r>
                      <a:endParaRPr lang="es-CO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061223" y="4702256"/>
            <a:ext cx="7969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 smtClean="0"/>
              <a:t>Primer filtro…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093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 smtClean="0"/>
              <a:t>Control de </a:t>
            </a:r>
            <a:r>
              <a:rPr lang="es-CO" dirty="0" smtClean="0"/>
              <a:t>calidad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3200" dirty="0" smtClean="0"/>
              <a:t>La limpieza de los datos permite el tratamiento de información horaria y diaria.</a:t>
            </a:r>
          </a:p>
          <a:p>
            <a:pPr marL="0" indent="0" algn="just">
              <a:buNone/>
            </a:pPr>
            <a:endParaRPr lang="es-CO" sz="3200" dirty="0"/>
          </a:p>
          <a:p>
            <a:pPr algn="just"/>
            <a:r>
              <a:rPr lang="es-CO" sz="3200" dirty="0" smtClean="0"/>
              <a:t>Valores de referencia según la zona y la historia.</a:t>
            </a:r>
          </a:p>
          <a:p>
            <a:pPr algn="just"/>
            <a:r>
              <a:rPr lang="es-CO" sz="3200" dirty="0" smtClean="0"/>
              <a:t>3 o 4 Desviaciones estándar.</a:t>
            </a:r>
          </a:p>
          <a:p>
            <a:pPr algn="just"/>
            <a:r>
              <a:rPr lang="es-CO" sz="3200" dirty="0" smtClean="0"/>
              <a:t>Análisis por intervalos horarios.</a:t>
            </a:r>
          </a:p>
          <a:p>
            <a:pPr algn="just"/>
            <a:r>
              <a:rPr lang="es-CO" sz="3200" dirty="0" smtClean="0"/>
              <a:t>Detección de duplicados.</a:t>
            </a:r>
          </a:p>
          <a:p>
            <a:pPr algn="just"/>
            <a:r>
              <a:rPr lang="es-CO" sz="3200" dirty="0" smtClean="0"/>
              <a:t>Ayudas gráficas.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3844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375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Tratamiento de datos climáticos.</vt:lpstr>
      <vt:lpstr>Donde???...</vt:lpstr>
      <vt:lpstr>Fuentes…</vt:lpstr>
      <vt:lpstr>Qué tengo?…</vt:lpstr>
      <vt:lpstr>IMPORTANTE!!!...</vt:lpstr>
      <vt:lpstr>Cómo seleccionar las estaciones apropiadas?.</vt:lpstr>
      <vt:lpstr>Estandarización de la información…</vt:lpstr>
      <vt:lpstr>Valores de referencia</vt:lpstr>
      <vt:lpstr>Control de calidad…</vt:lpstr>
      <vt:lpstr>Conversión de datos horarios…</vt:lpstr>
      <vt:lpstr>Control de calidad…</vt:lpstr>
      <vt:lpstr>Llenado de faltantes</vt:lpstr>
      <vt:lpstr>Llenado de faltantes</vt:lpstr>
      <vt:lpstr>Llenado de faltantes</vt:lpstr>
      <vt:lpstr>Resultados…</vt:lpstr>
      <vt:lpstr>Resultados…</vt:lpstr>
      <vt:lpstr>Resultados…</vt:lpstr>
      <vt:lpstr>Resultados…</vt:lpstr>
      <vt:lpstr>Enlaces…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 de datos climáticos</dc:title>
  <dc:creator>Patino Bravo, Victor Hugo (CIAT)</dc:creator>
  <cp:lastModifiedBy>Patino Bravo, Victor Hugo (CIAT)</cp:lastModifiedBy>
  <cp:revision>47</cp:revision>
  <dcterms:created xsi:type="dcterms:W3CDTF">2015-12-07T13:08:12Z</dcterms:created>
  <dcterms:modified xsi:type="dcterms:W3CDTF">2016-10-20T13:51:33Z</dcterms:modified>
</cp:coreProperties>
</file>