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1282" y="5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C55720-35BE-47FD-A685-52B0DD3DC41D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049AAB63-075D-40C5-9757-F4C59BADA126}">
      <dgm:prSet phldrT="[文本]"/>
      <dgm:spPr/>
      <dgm:t>
        <a:bodyPr/>
        <a:lstStyle/>
        <a:p>
          <a:r>
            <a:rPr lang="en-US" altLang="zh-CN" dirty="0"/>
            <a:t>dataset</a:t>
          </a:r>
          <a:endParaRPr lang="zh-CN" altLang="en-US" dirty="0"/>
        </a:p>
      </dgm:t>
    </dgm:pt>
    <dgm:pt modelId="{3F77CE63-9C58-4753-A962-2FBE9A687B27}" type="parTrans" cxnId="{75C72BA3-A09C-4CE0-8EE7-7536F4C3CC39}">
      <dgm:prSet/>
      <dgm:spPr/>
      <dgm:t>
        <a:bodyPr/>
        <a:lstStyle/>
        <a:p>
          <a:endParaRPr lang="zh-CN" altLang="en-US"/>
        </a:p>
      </dgm:t>
    </dgm:pt>
    <dgm:pt modelId="{6D5D73F0-D233-4763-A0BD-9AE22C94D9ED}" type="sibTrans" cxnId="{75C72BA3-A09C-4CE0-8EE7-7536F4C3CC39}">
      <dgm:prSet/>
      <dgm:spPr/>
      <dgm:t>
        <a:bodyPr/>
        <a:lstStyle/>
        <a:p>
          <a:endParaRPr lang="zh-CN" altLang="en-US"/>
        </a:p>
      </dgm:t>
    </dgm:pt>
    <dgm:pt modelId="{0907133F-0135-4324-ABC0-856C7FCFB356}">
      <dgm:prSet phldrT="[文本]"/>
      <dgm:spPr/>
      <dgm:t>
        <a:bodyPr/>
        <a:lstStyle/>
        <a:p>
          <a:r>
            <a:rPr lang="en-US" altLang="zh-CN" dirty="0"/>
            <a:t>forward</a:t>
          </a:r>
          <a:endParaRPr lang="zh-CN" altLang="en-US" dirty="0"/>
        </a:p>
      </dgm:t>
    </dgm:pt>
    <dgm:pt modelId="{98BE756D-B3FE-40CD-96A8-9E13EAF27C58}" type="parTrans" cxnId="{7B72CE61-0E09-4D62-B40A-4BC7E775A7C7}">
      <dgm:prSet/>
      <dgm:spPr/>
      <dgm:t>
        <a:bodyPr/>
        <a:lstStyle/>
        <a:p>
          <a:endParaRPr lang="zh-CN" altLang="en-US"/>
        </a:p>
      </dgm:t>
    </dgm:pt>
    <dgm:pt modelId="{5D45ACB9-6BA3-4772-8B73-25E59C83DF09}" type="sibTrans" cxnId="{7B72CE61-0E09-4D62-B40A-4BC7E775A7C7}">
      <dgm:prSet/>
      <dgm:spPr/>
      <dgm:t>
        <a:bodyPr/>
        <a:lstStyle/>
        <a:p>
          <a:endParaRPr lang="zh-CN" altLang="en-US"/>
        </a:p>
      </dgm:t>
    </dgm:pt>
    <dgm:pt modelId="{728FAB50-4278-4023-BDD1-1C6AE005F109}">
      <dgm:prSet phldrT="[文本]"/>
      <dgm:spPr/>
      <dgm:t>
        <a:bodyPr/>
        <a:lstStyle/>
        <a:p>
          <a:r>
            <a:rPr lang="en-US" altLang="zh-CN" dirty="0"/>
            <a:t>loss</a:t>
          </a:r>
          <a:endParaRPr lang="zh-CN" altLang="en-US" dirty="0"/>
        </a:p>
      </dgm:t>
    </dgm:pt>
    <dgm:pt modelId="{379E1C36-909A-463E-A9DA-75CC834DFFE0}" type="parTrans" cxnId="{EABF2603-028C-406C-933C-FA9678376047}">
      <dgm:prSet/>
      <dgm:spPr/>
      <dgm:t>
        <a:bodyPr/>
        <a:lstStyle/>
        <a:p>
          <a:endParaRPr lang="zh-CN" altLang="en-US"/>
        </a:p>
      </dgm:t>
    </dgm:pt>
    <dgm:pt modelId="{68C950E8-C2B0-4847-91A0-D7A8091DED5A}" type="sibTrans" cxnId="{EABF2603-028C-406C-933C-FA9678376047}">
      <dgm:prSet/>
      <dgm:spPr/>
      <dgm:t>
        <a:bodyPr/>
        <a:lstStyle/>
        <a:p>
          <a:endParaRPr lang="zh-CN" altLang="en-US"/>
        </a:p>
      </dgm:t>
    </dgm:pt>
    <dgm:pt modelId="{F32788E2-12A7-4692-8D8D-67EC4D76445C}">
      <dgm:prSet phldrT="[文本]"/>
      <dgm:spPr/>
      <dgm:t>
        <a:bodyPr/>
        <a:lstStyle/>
        <a:p>
          <a:r>
            <a:rPr lang="en-US" altLang="zh-CN"/>
            <a:t>backward</a:t>
          </a:r>
          <a:endParaRPr lang="zh-CN" altLang="en-US" dirty="0"/>
        </a:p>
      </dgm:t>
    </dgm:pt>
    <dgm:pt modelId="{A2EE06FA-ED8D-4D1B-B65B-06B53682FBE6}" type="parTrans" cxnId="{5ADC7C4D-2608-4B12-8999-598AA88AC897}">
      <dgm:prSet/>
      <dgm:spPr/>
      <dgm:t>
        <a:bodyPr/>
        <a:lstStyle/>
        <a:p>
          <a:endParaRPr lang="zh-CN" altLang="en-US"/>
        </a:p>
      </dgm:t>
    </dgm:pt>
    <dgm:pt modelId="{55F00974-7B46-4730-9B87-5820A87BF30E}" type="sibTrans" cxnId="{5ADC7C4D-2608-4B12-8999-598AA88AC897}">
      <dgm:prSet/>
      <dgm:spPr/>
      <dgm:t>
        <a:bodyPr/>
        <a:lstStyle/>
        <a:p>
          <a:endParaRPr lang="zh-CN" altLang="en-US"/>
        </a:p>
      </dgm:t>
    </dgm:pt>
    <dgm:pt modelId="{A948758C-AC88-4AAA-B1C8-08F8123C8BFA}">
      <dgm:prSet phldrT="[文本]"/>
      <dgm:spPr/>
      <dgm:t>
        <a:bodyPr/>
        <a:lstStyle/>
        <a:p>
          <a:r>
            <a:rPr lang="en-US" altLang="zh-CN" dirty="0" err="1"/>
            <a:t>optmizer</a:t>
          </a:r>
          <a:endParaRPr lang="zh-CN" altLang="en-US" dirty="0"/>
        </a:p>
      </dgm:t>
    </dgm:pt>
    <dgm:pt modelId="{9427D8AE-5299-4B72-A8B5-28C92233AB73}" type="sibTrans" cxnId="{F57BBA97-2A39-4CF5-9E27-AEAF8D677FC1}">
      <dgm:prSet/>
      <dgm:spPr/>
      <dgm:t>
        <a:bodyPr/>
        <a:lstStyle/>
        <a:p>
          <a:endParaRPr lang="zh-CN" altLang="en-US"/>
        </a:p>
      </dgm:t>
    </dgm:pt>
    <dgm:pt modelId="{AD6571A6-40D5-4A2A-B4FD-E1266A351A88}" type="parTrans" cxnId="{F57BBA97-2A39-4CF5-9E27-AEAF8D677FC1}">
      <dgm:prSet/>
      <dgm:spPr/>
      <dgm:t>
        <a:bodyPr/>
        <a:lstStyle/>
        <a:p>
          <a:endParaRPr lang="zh-CN" altLang="en-US"/>
        </a:p>
      </dgm:t>
    </dgm:pt>
    <dgm:pt modelId="{33513492-182F-4ABF-ABAC-98F37A546A1E}" type="pres">
      <dgm:prSet presAssocID="{31C55720-35BE-47FD-A685-52B0DD3DC41D}" presName="Name0" presStyleCnt="0">
        <dgm:presLayoutVars>
          <dgm:dir/>
          <dgm:resizeHandles val="exact"/>
        </dgm:presLayoutVars>
      </dgm:prSet>
      <dgm:spPr/>
    </dgm:pt>
    <dgm:pt modelId="{477A2058-E72E-4D5F-B059-8F53B2CB5799}" type="pres">
      <dgm:prSet presAssocID="{049AAB63-075D-40C5-9757-F4C59BADA12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71F793-FD92-4AB3-B8BE-665A5E50B0C5}" type="pres">
      <dgm:prSet presAssocID="{6D5D73F0-D233-4763-A0BD-9AE22C94D9ED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EC7568A7-20B6-4C67-903C-5CD160D6BC3B}" type="pres">
      <dgm:prSet presAssocID="{6D5D73F0-D233-4763-A0BD-9AE22C94D9ED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4E25BAD6-C71E-4140-AC43-A109262FD322}" type="pres">
      <dgm:prSet presAssocID="{0907133F-0135-4324-ABC0-856C7FCFB35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312217-A52F-40DB-86C4-0223A1779896}" type="pres">
      <dgm:prSet presAssocID="{5D45ACB9-6BA3-4772-8B73-25E59C83DF09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3F2C3DE0-04D3-4E73-82F8-66198A12366A}" type="pres">
      <dgm:prSet presAssocID="{5D45ACB9-6BA3-4772-8B73-25E59C83DF09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3108ADEF-CD3C-4898-B327-25BD8BF34CB3}" type="pres">
      <dgm:prSet presAssocID="{728FAB50-4278-4023-BDD1-1C6AE005F10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EC36E0-736A-4CF3-B033-AC1906913E54}" type="pres">
      <dgm:prSet presAssocID="{68C950E8-C2B0-4847-91A0-D7A8091DED5A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7A84A05A-822C-466B-939E-B492B6892240}" type="pres">
      <dgm:prSet presAssocID="{68C950E8-C2B0-4847-91A0-D7A8091DED5A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CCA124A9-1048-4550-971A-3F274DB03DFC}" type="pres">
      <dgm:prSet presAssocID="{F32788E2-12A7-4692-8D8D-67EC4D76445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6E16DF-2368-42DE-9E08-F63009F3EB88}" type="pres">
      <dgm:prSet presAssocID="{55F00974-7B46-4730-9B87-5820A87BF30E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6426CA9F-A342-4CC0-986B-31DEB129A0E0}" type="pres">
      <dgm:prSet presAssocID="{55F00974-7B46-4730-9B87-5820A87BF30E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D29F269F-A581-4251-A721-205560CF8181}" type="pres">
      <dgm:prSet presAssocID="{A948758C-AC88-4AAA-B1C8-08F8123C8BF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5FEF6CB-FC22-4608-AD64-2CC17E5D4792}" type="presOf" srcId="{F32788E2-12A7-4692-8D8D-67EC4D76445C}" destId="{CCA124A9-1048-4550-971A-3F274DB03DFC}" srcOrd="0" destOrd="0" presId="urn:microsoft.com/office/officeart/2005/8/layout/process1"/>
    <dgm:cxn modelId="{DD892FD2-0E62-4096-9440-4FB483AE3DB8}" type="presOf" srcId="{049AAB63-075D-40C5-9757-F4C59BADA126}" destId="{477A2058-E72E-4D5F-B059-8F53B2CB5799}" srcOrd="0" destOrd="0" presId="urn:microsoft.com/office/officeart/2005/8/layout/process1"/>
    <dgm:cxn modelId="{5FC628BF-40B7-41C0-9994-F005E66AD47D}" type="presOf" srcId="{55F00974-7B46-4730-9B87-5820A87BF30E}" destId="{126E16DF-2368-42DE-9E08-F63009F3EB88}" srcOrd="0" destOrd="0" presId="urn:microsoft.com/office/officeart/2005/8/layout/process1"/>
    <dgm:cxn modelId="{7B72CE61-0E09-4D62-B40A-4BC7E775A7C7}" srcId="{31C55720-35BE-47FD-A685-52B0DD3DC41D}" destId="{0907133F-0135-4324-ABC0-856C7FCFB356}" srcOrd="1" destOrd="0" parTransId="{98BE756D-B3FE-40CD-96A8-9E13EAF27C58}" sibTransId="{5D45ACB9-6BA3-4772-8B73-25E59C83DF09}"/>
    <dgm:cxn modelId="{D722C28E-DAC2-48C9-B4E7-D4F462440C57}" type="presOf" srcId="{68C950E8-C2B0-4847-91A0-D7A8091DED5A}" destId="{7A84A05A-822C-466B-939E-B492B6892240}" srcOrd="1" destOrd="0" presId="urn:microsoft.com/office/officeart/2005/8/layout/process1"/>
    <dgm:cxn modelId="{90B23F70-E96D-487B-94CF-0CF31617704B}" type="presOf" srcId="{5D45ACB9-6BA3-4772-8B73-25E59C83DF09}" destId="{8A312217-A52F-40DB-86C4-0223A1779896}" srcOrd="0" destOrd="0" presId="urn:microsoft.com/office/officeart/2005/8/layout/process1"/>
    <dgm:cxn modelId="{E71DBC40-E89C-4BE5-9D2F-F3D17110AF83}" type="presOf" srcId="{5D45ACB9-6BA3-4772-8B73-25E59C83DF09}" destId="{3F2C3DE0-04D3-4E73-82F8-66198A12366A}" srcOrd="1" destOrd="0" presId="urn:microsoft.com/office/officeart/2005/8/layout/process1"/>
    <dgm:cxn modelId="{5C90535B-FAB2-44C9-BF47-6CDB4F0D130F}" type="presOf" srcId="{0907133F-0135-4324-ABC0-856C7FCFB356}" destId="{4E25BAD6-C71E-4140-AC43-A109262FD322}" srcOrd="0" destOrd="0" presId="urn:microsoft.com/office/officeart/2005/8/layout/process1"/>
    <dgm:cxn modelId="{EABF2603-028C-406C-933C-FA9678376047}" srcId="{31C55720-35BE-47FD-A685-52B0DD3DC41D}" destId="{728FAB50-4278-4023-BDD1-1C6AE005F109}" srcOrd="2" destOrd="0" parTransId="{379E1C36-909A-463E-A9DA-75CC834DFFE0}" sibTransId="{68C950E8-C2B0-4847-91A0-D7A8091DED5A}"/>
    <dgm:cxn modelId="{75C72BA3-A09C-4CE0-8EE7-7536F4C3CC39}" srcId="{31C55720-35BE-47FD-A685-52B0DD3DC41D}" destId="{049AAB63-075D-40C5-9757-F4C59BADA126}" srcOrd="0" destOrd="0" parTransId="{3F77CE63-9C58-4753-A962-2FBE9A687B27}" sibTransId="{6D5D73F0-D233-4763-A0BD-9AE22C94D9ED}"/>
    <dgm:cxn modelId="{CD48B845-70B7-4D31-A7B9-2B94FB0E16B8}" type="presOf" srcId="{55F00974-7B46-4730-9B87-5820A87BF30E}" destId="{6426CA9F-A342-4CC0-986B-31DEB129A0E0}" srcOrd="1" destOrd="0" presId="urn:microsoft.com/office/officeart/2005/8/layout/process1"/>
    <dgm:cxn modelId="{C4301749-A8FA-4441-B88B-B1D5FCAB3C9C}" type="presOf" srcId="{728FAB50-4278-4023-BDD1-1C6AE005F109}" destId="{3108ADEF-CD3C-4898-B327-25BD8BF34CB3}" srcOrd="0" destOrd="0" presId="urn:microsoft.com/office/officeart/2005/8/layout/process1"/>
    <dgm:cxn modelId="{EE8C2AA5-95C1-4FEB-BFED-7B8A6EE1F9A4}" type="presOf" srcId="{31C55720-35BE-47FD-A685-52B0DD3DC41D}" destId="{33513492-182F-4ABF-ABAC-98F37A546A1E}" srcOrd="0" destOrd="0" presId="urn:microsoft.com/office/officeart/2005/8/layout/process1"/>
    <dgm:cxn modelId="{F57BBA97-2A39-4CF5-9E27-AEAF8D677FC1}" srcId="{31C55720-35BE-47FD-A685-52B0DD3DC41D}" destId="{A948758C-AC88-4AAA-B1C8-08F8123C8BFA}" srcOrd="4" destOrd="0" parTransId="{AD6571A6-40D5-4A2A-B4FD-E1266A351A88}" sibTransId="{9427D8AE-5299-4B72-A8B5-28C92233AB73}"/>
    <dgm:cxn modelId="{92B8A3E6-5D1F-415F-8FE6-BC39334F3D76}" type="presOf" srcId="{A948758C-AC88-4AAA-B1C8-08F8123C8BFA}" destId="{D29F269F-A581-4251-A721-205560CF8181}" srcOrd="0" destOrd="0" presId="urn:microsoft.com/office/officeart/2005/8/layout/process1"/>
    <dgm:cxn modelId="{5ADC7C4D-2608-4B12-8999-598AA88AC897}" srcId="{31C55720-35BE-47FD-A685-52B0DD3DC41D}" destId="{F32788E2-12A7-4692-8D8D-67EC4D76445C}" srcOrd="3" destOrd="0" parTransId="{A2EE06FA-ED8D-4D1B-B65B-06B53682FBE6}" sibTransId="{55F00974-7B46-4730-9B87-5820A87BF30E}"/>
    <dgm:cxn modelId="{18E9E15A-FCF9-4CA5-9E86-47077FDE83B1}" type="presOf" srcId="{6D5D73F0-D233-4763-A0BD-9AE22C94D9ED}" destId="{E771F793-FD92-4AB3-B8BE-665A5E50B0C5}" srcOrd="0" destOrd="0" presId="urn:microsoft.com/office/officeart/2005/8/layout/process1"/>
    <dgm:cxn modelId="{4C7FEADC-0EBA-4335-A21D-775C05A8EBBE}" type="presOf" srcId="{68C950E8-C2B0-4847-91A0-D7A8091DED5A}" destId="{50EC36E0-736A-4CF3-B033-AC1906913E54}" srcOrd="0" destOrd="0" presId="urn:microsoft.com/office/officeart/2005/8/layout/process1"/>
    <dgm:cxn modelId="{3FF651EE-5837-4A24-8553-DD40D4B5A587}" type="presOf" srcId="{6D5D73F0-D233-4763-A0BD-9AE22C94D9ED}" destId="{EC7568A7-20B6-4C67-903C-5CD160D6BC3B}" srcOrd="1" destOrd="0" presId="urn:microsoft.com/office/officeart/2005/8/layout/process1"/>
    <dgm:cxn modelId="{FCB53F06-3326-4C5C-B258-16CE18570886}" type="presParOf" srcId="{33513492-182F-4ABF-ABAC-98F37A546A1E}" destId="{477A2058-E72E-4D5F-B059-8F53B2CB5799}" srcOrd="0" destOrd="0" presId="urn:microsoft.com/office/officeart/2005/8/layout/process1"/>
    <dgm:cxn modelId="{D5F0BA3D-DAFC-4401-B31D-12CD4801026D}" type="presParOf" srcId="{33513492-182F-4ABF-ABAC-98F37A546A1E}" destId="{E771F793-FD92-4AB3-B8BE-665A5E50B0C5}" srcOrd="1" destOrd="0" presId="urn:microsoft.com/office/officeart/2005/8/layout/process1"/>
    <dgm:cxn modelId="{189911AC-ABE7-44CF-90AE-1A1AAB9CFE09}" type="presParOf" srcId="{E771F793-FD92-4AB3-B8BE-665A5E50B0C5}" destId="{EC7568A7-20B6-4C67-903C-5CD160D6BC3B}" srcOrd="0" destOrd="0" presId="urn:microsoft.com/office/officeart/2005/8/layout/process1"/>
    <dgm:cxn modelId="{AA0FF6E3-49A0-481D-8489-AE7C970EDCBB}" type="presParOf" srcId="{33513492-182F-4ABF-ABAC-98F37A546A1E}" destId="{4E25BAD6-C71E-4140-AC43-A109262FD322}" srcOrd="2" destOrd="0" presId="urn:microsoft.com/office/officeart/2005/8/layout/process1"/>
    <dgm:cxn modelId="{BE6782C7-A827-4E27-AF72-D565EC24AE5E}" type="presParOf" srcId="{33513492-182F-4ABF-ABAC-98F37A546A1E}" destId="{8A312217-A52F-40DB-86C4-0223A1779896}" srcOrd="3" destOrd="0" presId="urn:microsoft.com/office/officeart/2005/8/layout/process1"/>
    <dgm:cxn modelId="{0D85E0B1-2F39-406C-9B5F-B8643CF0B8E4}" type="presParOf" srcId="{8A312217-A52F-40DB-86C4-0223A1779896}" destId="{3F2C3DE0-04D3-4E73-82F8-66198A12366A}" srcOrd="0" destOrd="0" presId="urn:microsoft.com/office/officeart/2005/8/layout/process1"/>
    <dgm:cxn modelId="{50ABD6AF-5290-4D15-9FC5-7B32CF4E3B76}" type="presParOf" srcId="{33513492-182F-4ABF-ABAC-98F37A546A1E}" destId="{3108ADEF-CD3C-4898-B327-25BD8BF34CB3}" srcOrd="4" destOrd="0" presId="urn:microsoft.com/office/officeart/2005/8/layout/process1"/>
    <dgm:cxn modelId="{5EBD63CD-0A3F-418B-97D9-2270D7CD9E8A}" type="presParOf" srcId="{33513492-182F-4ABF-ABAC-98F37A546A1E}" destId="{50EC36E0-736A-4CF3-B033-AC1906913E54}" srcOrd="5" destOrd="0" presId="urn:microsoft.com/office/officeart/2005/8/layout/process1"/>
    <dgm:cxn modelId="{8A67B7A2-8686-4239-977C-F2B59D106726}" type="presParOf" srcId="{50EC36E0-736A-4CF3-B033-AC1906913E54}" destId="{7A84A05A-822C-466B-939E-B492B6892240}" srcOrd="0" destOrd="0" presId="urn:microsoft.com/office/officeart/2005/8/layout/process1"/>
    <dgm:cxn modelId="{4F110252-B96A-4677-AC69-F7E633CA3AD6}" type="presParOf" srcId="{33513492-182F-4ABF-ABAC-98F37A546A1E}" destId="{CCA124A9-1048-4550-971A-3F274DB03DFC}" srcOrd="6" destOrd="0" presId="urn:microsoft.com/office/officeart/2005/8/layout/process1"/>
    <dgm:cxn modelId="{BE5A4AED-5FEC-47B7-9EB7-11A6F42612F0}" type="presParOf" srcId="{33513492-182F-4ABF-ABAC-98F37A546A1E}" destId="{126E16DF-2368-42DE-9E08-F63009F3EB88}" srcOrd="7" destOrd="0" presId="urn:microsoft.com/office/officeart/2005/8/layout/process1"/>
    <dgm:cxn modelId="{73686D7D-868C-4EFE-8F0A-D78A5915D16F}" type="presParOf" srcId="{126E16DF-2368-42DE-9E08-F63009F3EB88}" destId="{6426CA9F-A342-4CC0-986B-31DEB129A0E0}" srcOrd="0" destOrd="0" presId="urn:microsoft.com/office/officeart/2005/8/layout/process1"/>
    <dgm:cxn modelId="{8B910575-B68B-4FD4-8D71-25E08C757BA6}" type="presParOf" srcId="{33513492-182F-4ABF-ABAC-98F37A546A1E}" destId="{D29F269F-A581-4251-A721-205560CF818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7A2058-E72E-4D5F-B059-8F53B2CB5799}">
      <dsp:nvSpPr>
        <dsp:cNvPr id="0" name=""/>
        <dsp:cNvSpPr/>
      </dsp:nvSpPr>
      <dsp:spPr>
        <a:xfrm>
          <a:off x="5127" y="219109"/>
          <a:ext cx="1589502" cy="9537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/>
            <a:t>dataset</a:t>
          </a:r>
          <a:endParaRPr lang="zh-CN" altLang="en-US" sz="2500" kern="1200" dirty="0"/>
        </a:p>
      </dsp:txBody>
      <dsp:txXfrm>
        <a:off x="33060" y="247042"/>
        <a:ext cx="1533636" cy="897835"/>
      </dsp:txXfrm>
    </dsp:sp>
    <dsp:sp modelId="{E771F793-FD92-4AB3-B8BE-665A5E50B0C5}">
      <dsp:nvSpPr>
        <dsp:cNvPr id="0" name=""/>
        <dsp:cNvSpPr/>
      </dsp:nvSpPr>
      <dsp:spPr>
        <a:xfrm>
          <a:off x="1753580" y="498862"/>
          <a:ext cx="336974" cy="3941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753580" y="577701"/>
        <a:ext cx="235882" cy="236518"/>
      </dsp:txXfrm>
    </dsp:sp>
    <dsp:sp modelId="{4E25BAD6-C71E-4140-AC43-A109262FD322}">
      <dsp:nvSpPr>
        <dsp:cNvPr id="0" name=""/>
        <dsp:cNvSpPr/>
      </dsp:nvSpPr>
      <dsp:spPr>
        <a:xfrm>
          <a:off x="2230430" y="219109"/>
          <a:ext cx="1589502" cy="9537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/>
            <a:t>forward</a:t>
          </a:r>
          <a:endParaRPr lang="zh-CN" altLang="en-US" sz="2500" kern="1200" dirty="0"/>
        </a:p>
      </dsp:txBody>
      <dsp:txXfrm>
        <a:off x="2258363" y="247042"/>
        <a:ext cx="1533636" cy="897835"/>
      </dsp:txXfrm>
    </dsp:sp>
    <dsp:sp modelId="{8A312217-A52F-40DB-86C4-0223A1779896}">
      <dsp:nvSpPr>
        <dsp:cNvPr id="0" name=""/>
        <dsp:cNvSpPr/>
      </dsp:nvSpPr>
      <dsp:spPr>
        <a:xfrm>
          <a:off x="3978883" y="498862"/>
          <a:ext cx="336974" cy="3941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978883" y="577701"/>
        <a:ext cx="235882" cy="236518"/>
      </dsp:txXfrm>
    </dsp:sp>
    <dsp:sp modelId="{3108ADEF-CD3C-4898-B327-25BD8BF34CB3}">
      <dsp:nvSpPr>
        <dsp:cNvPr id="0" name=""/>
        <dsp:cNvSpPr/>
      </dsp:nvSpPr>
      <dsp:spPr>
        <a:xfrm>
          <a:off x="4455734" y="219109"/>
          <a:ext cx="1589502" cy="9537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/>
            <a:t>loss</a:t>
          </a:r>
          <a:endParaRPr lang="zh-CN" altLang="en-US" sz="2500" kern="1200" dirty="0"/>
        </a:p>
      </dsp:txBody>
      <dsp:txXfrm>
        <a:off x="4483667" y="247042"/>
        <a:ext cx="1533636" cy="897835"/>
      </dsp:txXfrm>
    </dsp:sp>
    <dsp:sp modelId="{50EC36E0-736A-4CF3-B033-AC1906913E54}">
      <dsp:nvSpPr>
        <dsp:cNvPr id="0" name=""/>
        <dsp:cNvSpPr/>
      </dsp:nvSpPr>
      <dsp:spPr>
        <a:xfrm>
          <a:off x="6204186" y="498862"/>
          <a:ext cx="336974" cy="3941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6204186" y="577701"/>
        <a:ext cx="235882" cy="236518"/>
      </dsp:txXfrm>
    </dsp:sp>
    <dsp:sp modelId="{CCA124A9-1048-4550-971A-3F274DB03DFC}">
      <dsp:nvSpPr>
        <dsp:cNvPr id="0" name=""/>
        <dsp:cNvSpPr/>
      </dsp:nvSpPr>
      <dsp:spPr>
        <a:xfrm>
          <a:off x="6681037" y="219109"/>
          <a:ext cx="1589502" cy="9537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/>
            <a:t>backward</a:t>
          </a:r>
          <a:endParaRPr lang="zh-CN" altLang="en-US" sz="2500" kern="1200" dirty="0"/>
        </a:p>
      </dsp:txBody>
      <dsp:txXfrm>
        <a:off x="6708970" y="247042"/>
        <a:ext cx="1533636" cy="897835"/>
      </dsp:txXfrm>
    </dsp:sp>
    <dsp:sp modelId="{126E16DF-2368-42DE-9E08-F63009F3EB88}">
      <dsp:nvSpPr>
        <dsp:cNvPr id="0" name=""/>
        <dsp:cNvSpPr/>
      </dsp:nvSpPr>
      <dsp:spPr>
        <a:xfrm>
          <a:off x="8429490" y="498862"/>
          <a:ext cx="336974" cy="3941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8429490" y="577701"/>
        <a:ext cx="235882" cy="236518"/>
      </dsp:txXfrm>
    </dsp:sp>
    <dsp:sp modelId="{D29F269F-A581-4251-A721-205560CF8181}">
      <dsp:nvSpPr>
        <dsp:cNvPr id="0" name=""/>
        <dsp:cNvSpPr/>
      </dsp:nvSpPr>
      <dsp:spPr>
        <a:xfrm>
          <a:off x="8906341" y="219109"/>
          <a:ext cx="1589502" cy="95370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err="1"/>
            <a:t>optmizer</a:t>
          </a:r>
          <a:endParaRPr lang="zh-CN" altLang="en-US" sz="2500" kern="1200" dirty="0"/>
        </a:p>
      </dsp:txBody>
      <dsp:txXfrm>
        <a:off x="8934274" y="247042"/>
        <a:ext cx="1533636" cy="897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D5381-3FFC-498D-8C5E-5AEBD412FB5A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E5BB4-7B93-4CD4-87FC-29E01D28F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72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E5BB4-7B93-4CD4-87FC-29E01D28FF2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2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E5BB4-7B93-4CD4-87FC-29E01D28FF2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542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E5BB4-7B93-4CD4-87FC-29E01D28FF2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105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E5BB4-7B93-4CD4-87FC-29E01D28FF2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375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E5BB4-7B93-4CD4-87FC-29E01D28FF2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894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E5BB4-7B93-4CD4-87FC-29E01D28FF2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626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E5BB4-7B93-4CD4-87FC-29E01D28FF2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14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AA519DA-CD7F-48F5-BFF3-7474AD4E0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605167AA-5E52-48AC-B109-1E4AD750F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87E1FD4-13FC-4A25-BB3A-3146405B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3A62777-B8AD-4F61-89C6-8787008D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63EE630-86FB-4D01-9923-1E398E79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29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6E9B3B1-300E-4EFC-92C6-27B59A24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8EEB17A2-819A-4A53-BA0D-B0DEE4123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D53F4CF-D135-4337-ADB9-0D6D0C41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0BAB563-DE22-4C8E-8D2F-DE3C2A61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7A87ACA-7292-4740-B97A-0940B3D0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69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37938B48-734B-4A20-981D-193E96988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EDA0763-0543-4BDF-856E-6F6CC172B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7371D18-9EA5-410A-85F5-B7F25802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A790481-A62A-4217-9890-31441B3D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1A35AF4-86DA-4087-A7F3-4B58A032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14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8C0D371-7879-4734-9E8C-A1804D5D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94E48C4-F41A-4752-82E0-21DF3A7E6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D375AB6-08B9-4BC0-9417-38841EC2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9E4DB89-0DA2-4583-9E9F-FDA1C82E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B84B95C-E6E1-4757-BAEB-A0652A5D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02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19B54CE-5AE3-49EC-A671-7E491E583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4CA8CB5-C464-40B3-8B88-EC7411576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0410D4A-527F-42B8-9463-5AA8ECFB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A58023C-0ECC-40DC-98F1-E89E897A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572A47F-7A66-41A7-BDC8-6CC103BA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20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6F93BFC-8993-4918-8013-8B76E6D2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9CBBFBC-0C49-46B7-9E2D-DCEFC8B26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36B2945-F6B0-485C-9313-06898A3F6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0CCE2C4-8812-4E33-A984-8471B5F3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823F283B-B44C-4BFF-8329-E93083E0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53676C6B-D444-415A-BAC1-3082F102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9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34021E4-DFB4-42D7-BD6A-7894FC498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3DF9CE7-4B33-40F1-BA01-4ADAF4486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F30A9064-86BA-439B-9E17-AD0DEBEBC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394C9965-0E15-41B1-A3A9-642D54F0F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38E8DF65-1B52-45BE-95BD-6B83AB1C7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B6261690-9011-41A6-A59F-24AA2881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0E4F5DAE-00D8-4923-A718-203B1F3C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E7E727E6-DF20-46A1-AED5-0FADE49E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07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3D0B4C9-4D8A-4D66-80BF-B59917B6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F71F209A-E516-459C-94F3-F3F8AD60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547A290B-77BE-4AE5-A0A8-6A38F8A7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E7E6A87-2DA8-42C4-8231-E3A1D263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62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717F3A0E-7D42-4F32-8183-1550EDDD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3FA93688-A693-4D30-AB23-FCA90CB7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C3865757-238A-41AF-A8E5-097AA42A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20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FF56BD8-B301-4075-92CF-0FC62C8A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13C32BB-F9CB-46DE-95C0-62ADE691F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1C8F21D-5374-4678-AA8E-A8919B889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29E3B020-03C8-4192-91E4-20DD9ABD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C69B6410-98CA-430A-AED3-013E8696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1FA94411-3F8B-4094-9406-98D35865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43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E6F6A8B-82FE-4277-B2D0-3FA16FE8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C9F0C9F0-88F0-4E59-9F06-C368ADFE0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6AB2E20-12A0-4514-BA16-9987801BF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7373AED-D214-477F-A342-59D16E1BB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336D0B76-1135-476B-9C70-693865FD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90BDD7F-A6B7-4818-9716-74451635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96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2DD4BA9D-0BA6-466A-9B35-13A02F6A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39C17B4-797F-4BB9-B456-128E3FB33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FA9E796-2BB0-49CE-A372-854AD96BE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26E65-4B48-49AE-B3EA-65E8DDD8160F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1AC8429-2A27-4483-8179-95BA1E0FF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FABD320-1397-48D8-8EF5-23EE82EBA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86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wenliang" TargetMode="External"/><Relationship Id="rId2" Type="http://schemas.openxmlformats.org/officeDocument/2006/relationships/hyperlink" Target="https://space.bilibili.com/288748846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AI</a:t>
            </a:r>
            <a:r>
              <a:rPr lang="zh-CN" altLang="en-US" dirty="0" smtClean="0"/>
              <a:t>是如何学习的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小鱼儿老师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站：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space.bilibili.com/288748846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github.com/owenliang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本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内容禁止转载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8070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示 10">
            <a:extLst>
              <a:ext uri="{FF2B5EF4-FFF2-40B4-BE49-F238E27FC236}">
                <a16:creationId xmlns="" xmlns:a16="http://schemas.microsoft.com/office/drawing/2014/main" id="{84D49923-8081-4EDB-A8C2-05F33C6EF6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7571705"/>
              </p:ext>
            </p:extLst>
          </p:nvPr>
        </p:nvGraphicFramePr>
        <p:xfrm>
          <a:off x="845514" y="4617622"/>
          <a:ext cx="10500971" cy="1391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BDF9D34B-D809-4EB0-9DA2-98ED79B2D654}"/>
              </a:ext>
            </a:extLst>
          </p:cNvPr>
          <p:cNvSpPr txBox="1"/>
          <p:nvPr/>
        </p:nvSpPr>
        <p:spPr>
          <a:xfrm>
            <a:off x="4808680" y="4252756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训练的流程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34567E3E-1A26-49D4-A920-EB0E7C0FC532}"/>
              </a:ext>
            </a:extLst>
          </p:cNvPr>
          <p:cNvSpPr txBox="1"/>
          <p:nvPr/>
        </p:nvSpPr>
        <p:spPr>
          <a:xfrm>
            <a:off x="5054620" y="188479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="" xmlns:a16="http://schemas.microsoft.com/office/drawing/2014/main" id="{38F0E08F-2AA8-4DAE-A241-05F0D2989813}"/>
              </a:ext>
            </a:extLst>
          </p:cNvPr>
          <p:cNvSpPr txBox="1"/>
          <p:nvPr/>
        </p:nvSpPr>
        <p:spPr>
          <a:xfrm>
            <a:off x="330777" y="849377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识别图片中的数字</a:t>
            </a:r>
          </a:p>
        </p:txBody>
      </p:sp>
      <p:pic>
        <p:nvPicPr>
          <p:cNvPr id="103" name="图片 102">
            <a:extLst>
              <a:ext uri="{FF2B5EF4-FFF2-40B4-BE49-F238E27FC236}">
                <a16:creationId xmlns="" xmlns:a16="http://schemas.microsoft.com/office/drawing/2014/main" id="{831A65AB-5BAC-4728-9490-9A5A1925A3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566" y="1746171"/>
            <a:ext cx="2564823" cy="1530450"/>
          </a:xfrm>
          <a:prstGeom prst="rect">
            <a:avLst/>
          </a:prstGeom>
        </p:spPr>
      </p:pic>
      <p:sp>
        <p:nvSpPr>
          <p:cNvPr id="104" name="文本框 103">
            <a:extLst>
              <a:ext uri="{FF2B5EF4-FFF2-40B4-BE49-F238E27FC236}">
                <a16:creationId xmlns="" xmlns:a16="http://schemas.microsoft.com/office/drawing/2014/main" id="{C8BA0A73-8C64-473D-B9B2-BD205D7C62EF}"/>
              </a:ext>
            </a:extLst>
          </p:cNvPr>
          <p:cNvSpPr txBox="1"/>
          <p:nvPr/>
        </p:nvSpPr>
        <p:spPr>
          <a:xfrm>
            <a:off x="1091589" y="6034302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="" xmlns:a16="http://schemas.microsoft.com/office/drawing/2014/main" id="{3A1AE597-42B4-476D-BBED-ECED4E635A9B}"/>
              </a:ext>
            </a:extLst>
          </p:cNvPr>
          <p:cNvSpPr txBox="1"/>
          <p:nvPr/>
        </p:nvSpPr>
        <p:spPr>
          <a:xfrm>
            <a:off x="4363412" y="849377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模型：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="" xmlns:a16="http://schemas.microsoft.com/office/drawing/2014/main" id="{05BC91D9-4547-41B8-A09C-0CFCA64E3BB7}"/>
              </a:ext>
            </a:extLst>
          </p:cNvPr>
          <p:cNvSpPr txBox="1"/>
          <p:nvPr/>
        </p:nvSpPr>
        <p:spPr>
          <a:xfrm>
            <a:off x="8648284" y="807579"/>
            <a:ext cx="3361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训练：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调整参数，让输出与真实值逼近</a:t>
            </a:r>
          </a:p>
        </p:txBody>
      </p:sp>
      <p:pic>
        <p:nvPicPr>
          <p:cNvPr id="108" name="图片 107">
            <a:extLst>
              <a:ext uri="{FF2B5EF4-FFF2-40B4-BE49-F238E27FC236}">
                <a16:creationId xmlns="" xmlns:a16="http://schemas.microsoft.com/office/drawing/2014/main" id="{2FE7C702-462D-45A9-B117-87C246ABD7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34764" y="1568614"/>
            <a:ext cx="3925129" cy="2227337"/>
          </a:xfrm>
          <a:prstGeom prst="rect">
            <a:avLst/>
          </a:prstGeom>
        </p:spPr>
      </p:pic>
      <p:pic>
        <p:nvPicPr>
          <p:cNvPr id="198" name="图片 197">
            <a:extLst>
              <a:ext uri="{FF2B5EF4-FFF2-40B4-BE49-F238E27FC236}">
                <a16:creationId xmlns="" xmlns:a16="http://schemas.microsoft.com/office/drawing/2014/main" id="{E884607F-59BF-4770-A511-42F7ACBB04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72268" y="1568614"/>
            <a:ext cx="3837367" cy="2061953"/>
          </a:xfrm>
          <a:prstGeom prst="rect">
            <a:avLst/>
          </a:prstGeom>
        </p:spPr>
      </p:pic>
      <p:sp>
        <p:nvSpPr>
          <p:cNvPr id="199" name="文本框 198">
            <a:extLst>
              <a:ext uri="{FF2B5EF4-FFF2-40B4-BE49-F238E27FC236}">
                <a16:creationId xmlns="" xmlns:a16="http://schemas.microsoft.com/office/drawing/2014/main" id="{FA619E4D-0942-4B82-AE59-2BB96B5C83BB}"/>
              </a:ext>
            </a:extLst>
          </p:cNvPr>
          <p:cNvSpPr txBox="1"/>
          <p:nvPr/>
        </p:nvSpPr>
        <p:spPr>
          <a:xfrm>
            <a:off x="3185107" y="6070637"/>
            <a:ext cx="1441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模型输出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y’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="" xmlns:a16="http://schemas.microsoft.com/office/drawing/2014/main" id="{3E91EE5C-4CA5-47B8-8553-77CC314CEC21}"/>
              </a:ext>
            </a:extLst>
          </p:cNvPr>
          <p:cNvSpPr txBox="1"/>
          <p:nvPr/>
        </p:nvSpPr>
        <p:spPr>
          <a:xfrm>
            <a:off x="5450631" y="5976068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y’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的差异（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="" xmlns:a16="http://schemas.microsoft.com/office/drawing/2014/main" id="{4E94A1A1-5739-4278-A239-E03F7944BF63}"/>
              </a:ext>
            </a:extLst>
          </p:cNvPr>
          <p:cNvSpPr txBox="1"/>
          <p:nvPr/>
        </p:nvSpPr>
        <p:spPr>
          <a:xfrm>
            <a:off x="7723772" y="6008623"/>
            <a:ext cx="1441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计算每个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的大小影响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" name="文本框 202">
            <a:extLst>
              <a:ext uri="{FF2B5EF4-FFF2-40B4-BE49-F238E27FC236}">
                <a16:creationId xmlns="" xmlns:a16="http://schemas.microsoft.com/office/drawing/2014/main" id="{E701167A-20FE-4936-BB5A-444FFB6ED3CF}"/>
              </a:ext>
            </a:extLst>
          </p:cNvPr>
          <p:cNvSpPr txBox="1"/>
          <p:nvPr/>
        </p:nvSpPr>
        <p:spPr>
          <a:xfrm>
            <a:off x="9763222" y="5972747"/>
            <a:ext cx="1697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朝着让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变小的方向做微调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79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34567E3E-1A26-49D4-A920-EB0E7C0FC532}"/>
              </a:ext>
            </a:extLst>
          </p:cNvPr>
          <p:cNvSpPr txBox="1"/>
          <p:nvPr/>
        </p:nvSpPr>
        <p:spPr>
          <a:xfrm>
            <a:off x="4917777" y="56775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准备一组训练数据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48175C1-C1DE-41F0-899F-443B701B4EAA}"/>
              </a:ext>
            </a:extLst>
          </p:cNvPr>
          <p:cNvSpPr txBox="1"/>
          <p:nvPr/>
        </p:nvSpPr>
        <p:spPr>
          <a:xfrm>
            <a:off x="1592947" y="2082491"/>
            <a:ext cx="14782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X=[</a:t>
            </a: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1,</a:t>
            </a: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2,</a:t>
            </a: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3,</a:t>
            </a: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4</a:t>
            </a: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A226E4C2-507B-49F6-B035-4E03605D9FE3}"/>
              </a:ext>
            </a:extLst>
          </p:cNvPr>
          <p:cNvSpPr txBox="1"/>
          <p:nvPr/>
        </p:nvSpPr>
        <p:spPr>
          <a:xfrm>
            <a:off x="9316125" y="2181808"/>
            <a:ext cx="165301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Y=[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4,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8,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12,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16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4CC8D11E-BAE4-47F8-A94F-B7F108D69E61}"/>
              </a:ext>
            </a:extLst>
          </p:cNvPr>
          <p:cNvSpPr txBox="1"/>
          <p:nvPr/>
        </p:nvSpPr>
        <p:spPr>
          <a:xfrm>
            <a:off x="3833467" y="4830591"/>
            <a:ext cx="4753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个简单够用的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通过训练找到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的合适值！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="" xmlns:a16="http://schemas.microsoft.com/office/drawing/2014/main" id="{1BDBD5C4-CEB5-4994-A546-2EA0FCD82921}"/>
              </a:ext>
            </a:extLst>
          </p:cNvPr>
          <p:cNvSpPr/>
          <p:nvPr/>
        </p:nvSpPr>
        <p:spPr>
          <a:xfrm rot="3424387">
            <a:off x="3864113" y="1013582"/>
            <a:ext cx="453887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="" xmlns:a16="http://schemas.microsoft.com/office/drawing/2014/main" id="{23A3D05F-96FC-4CB1-A8FC-EFAD9F87C5AB}"/>
              </a:ext>
            </a:extLst>
          </p:cNvPr>
          <p:cNvSpPr/>
          <p:nvPr/>
        </p:nvSpPr>
        <p:spPr>
          <a:xfrm rot="18070377">
            <a:off x="8079640" y="1003428"/>
            <a:ext cx="453887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B90CC40A-23EE-411A-B255-0CEE48056427}"/>
              </a:ext>
            </a:extLst>
          </p:cNvPr>
          <p:cNvSpPr txBox="1"/>
          <p:nvPr/>
        </p:nvSpPr>
        <p:spPr>
          <a:xfrm>
            <a:off x="5264582" y="2544130"/>
            <a:ext cx="18582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y=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*x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="" xmlns:a16="http://schemas.microsoft.com/office/drawing/2014/main" id="{B560FFB5-06C6-4BB8-A580-3D157C40C349}"/>
              </a:ext>
            </a:extLst>
          </p:cNvPr>
          <p:cNvSpPr/>
          <p:nvPr/>
        </p:nvSpPr>
        <p:spPr>
          <a:xfrm rot="10800000">
            <a:off x="5983136" y="3950857"/>
            <a:ext cx="453887" cy="708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F6784A20-CC41-41F6-B39B-9AC3B1B40BD9}"/>
              </a:ext>
            </a:extLst>
          </p:cNvPr>
          <p:cNvSpPr txBox="1"/>
          <p:nvPr/>
        </p:nvSpPr>
        <p:spPr>
          <a:xfrm>
            <a:off x="1488273" y="6386880"/>
            <a:ext cx="944361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人类很容易看出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w=4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，但机器只能靠数据训练的方式找到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的正确值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="" xmlns:a16="http://schemas.microsoft.com/office/drawing/2014/main" id="{34D7256F-53DE-4554-B5AC-07E143FF8418}"/>
              </a:ext>
            </a:extLst>
          </p:cNvPr>
          <p:cNvSpPr/>
          <p:nvPr/>
        </p:nvSpPr>
        <p:spPr>
          <a:xfrm>
            <a:off x="3731028" y="2820569"/>
            <a:ext cx="873760" cy="53942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="" xmlns:a16="http://schemas.microsoft.com/office/drawing/2014/main" id="{564CB9DE-1AD0-43C3-BC1D-CC21B8495D39}"/>
              </a:ext>
            </a:extLst>
          </p:cNvPr>
          <p:cNvSpPr/>
          <p:nvPr/>
        </p:nvSpPr>
        <p:spPr>
          <a:xfrm>
            <a:off x="7782574" y="2800263"/>
            <a:ext cx="873760" cy="53942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C5A2DDBA-C4C1-417B-8F2A-CDCBACB4D3E1}"/>
              </a:ext>
            </a:extLst>
          </p:cNvPr>
          <p:cNvSpPr txBox="1"/>
          <p:nvPr/>
        </p:nvSpPr>
        <p:spPr>
          <a:xfrm>
            <a:off x="7660252" y="256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FC34CEA1-871A-468C-8AD1-E165D16E57CC}"/>
              </a:ext>
            </a:extLst>
          </p:cNvPr>
          <p:cNvSpPr txBox="1"/>
          <p:nvPr/>
        </p:nvSpPr>
        <p:spPr>
          <a:xfrm>
            <a:off x="5391219" y="2040822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00FF00"/>
                </a:highlight>
              </a:rPr>
              <a:t>w</a:t>
            </a:r>
            <a:r>
              <a:rPr lang="zh-CN" altLang="en-US" dirty="0">
                <a:highlight>
                  <a:srgbClr val="00FF00"/>
                </a:highlight>
              </a:rPr>
              <a:t>应该是多少？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D5A422F8-50FA-4FF1-9C72-88101A524BD7}"/>
              </a:ext>
            </a:extLst>
          </p:cNvPr>
          <p:cNvSpPr txBox="1"/>
          <p:nvPr/>
        </p:nvSpPr>
        <p:spPr>
          <a:xfrm>
            <a:off x="3757613" y="26155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</a:t>
            </a:r>
          </a:p>
        </p:txBody>
      </p:sp>
    </p:spTree>
    <p:extLst>
      <p:ext uri="{BB962C8B-B14F-4D97-AF65-F5344CB8AC3E}">
        <p14:creationId xmlns:p14="http://schemas.microsoft.com/office/powerpoint/2010/main" val="403114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34567E3E-1A26-49D4-A920-EB0E7C0FC532}"/>
              </a:ext>
            </a:extLst>
          </p:cNvPr>
          <p:cNvSpPr txBox="1"/>
          <p:nvPr/>
        </p:nvSpPr>
        <p:spPr>
          <a:xfrm>
            <a:off x="3153680" y="451825"/>
            <a:ext cx="6718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是如何用程序表达的？以计算图的形式。</a:t>
            </a:r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4B2C8E33-56D6-4201-B560-0934D5A18AD9}"/>
              </a:ext>
            </a:extLst>
          </p:cNvPr>
          <p:cNvSpPr/>
          <p:nvPr/>
        </p:nvSpPr>
        <p:spPr>
          <a:xfrm>
            <a:off x="3495040" y="2062480"/>
            <a:ext cx="1249680" cy="12496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w=2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="" xmlns:a16="http://schemas.microsoft.com/office/drawing/2014/main" id="{D76D86A5-431F-455D-B722-BEEC739487EA}"/>
              </a:ext>
            </a:extLst>
          </p:cNvPr>
          <p:cNvSpPr/>
          <p:nvPr/>
        </p:nvSpPr>
        <p:spPr>
          <a:xfrm>
            <a:off x="3495040" y="4475480"/>
            <a:ext cx="1249680" cy="1249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x=1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="" xmlns:a16="http://schemas.microsoft.com/office/drawing/2014/main" id="{1C9B6A78-FDC1-4E8C-887F-6BB291F96F6A}"/>
              </a:ext>
            </a:extLst>
          </p:cNvPr>
          <p:cNvSpPr/>
          <p:nvPr/>
        </p:nvSpPr>
        <p:spPr>
          <a:xfrm>
            <a:off x="5888093" y="3093720"/>
            <a:ext cx="1249680" cy="12496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="" xmlns:a16="http://schemas.microsoft.com/office/drawing/2014/main" id="{45C62F92-2736-48CB-8AA5-AD5777CD174D}"/>
              </a:ext>
            </a:extLst>
          </p:cNvPr>
          <p:cNvCxnSpPr>
            <a:cxnSpLocks/>
            <a:stCxn id="6" idx="6"/>
            <a:endCxn id="29" idx="1"/>
          </p:cNvCxnSpPr>
          <p:nvPr/>
        </p:nvCxnSpPr>
        <p:spPr>
          <a:xfrm>
            <a:off x="4744720" y="2687320"/>
            <a:ext cx="1326384" cy="58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="" xmlns:a16="http://schemas.microsoft.com/office/drawing/2014/main" id="{B85477DA-0AD9-41A4-9978-4F25DD1207D5}"/>
              </a:ext>
            </a:extLst>
          </p:cNvPr>
          <p:cNvCxnSpPr>
            <a:cxnSpLocks/>
            <a:stCxn id="26" idx="6"/>
            <a:endCxn id="29" idx="3"/>
          </p:cNvCxnSpPr>
          <p:nvPr/>
        </p:nvCxnSpPr>
        <p:spPr>
          <a:xfrm flipV="1">
            <a:off x="4744720" y="4160389"/>
            <a:ext cx="1326384" cy="9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24DBE3B-D1D7-4267-944F-2606464AC6F1}"/>
              </a:ext>
            </a:extLst>
          </p:cNvPr>
          <p:cNvSpPr txBox="1"/>
          <p:nvPr/>
        </p:nvSpPr>
        <p:spPr>
          <a:xfrm>
            <a:off x="5268745" y="2456487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="" xmlns:a16="http://schemas.microsoft.com/office/drawing/2014/main" id="{DDA4AB98-DA52-464A-B22A-0CE1AE1651FF}"/>
              </a:ext>
            </a:extLst>
          </p:cNvPr>
          <p:cNvSpPr txBox="1"/>
          <p:nvPr/>
        </p:nvSpPr>
        <p:spPr>
          <a:xfrm>
            <a:off x="5337050" y="420540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="" xmlns:a16="http://schemas.microsoft.com/office/drawing/2014/main" id="{38C1F792-9AD1-49EE-9BCA-E5AF89A8538E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7137773" y="3718560"/>
            <a:ext cx="1609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="" xmlns:a16="http://schemas.microsoft.com/office/drawing/2014/main" id="{C86E9AEE-98A2-420B-A5B7-1AF4F9929694}"/>
              </a:ext>
            </a:extLst>
          </p:cNvPr>
          <p:cNvSpPr txBox="1"/>
          <p:nvPr/>
        </p:nvSpPr>
        <p:spPr>
          <a:xfrm>
            <a:off x="7320784" y="3175308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y’=2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5633A548-AE9B-4778-BB99-7007561DF1A7}"/>
              </a:ext>
            </a:extLst>
          </p:cNvPr>
          <p:cNvSpPr/>
          <p:nvPr/>
        </p:nvSpPr>
        <p:spPr>
          <a:xfrm>
            <a:off x="852282" y="1670410"/>
            <a:ext cx="2616573" cy="8229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/>
              <a:t>w</a:t>
            </a:r>
            <a:r>
              <a:rPr lang="zh-CN" altLang="en-US" sz="2400" dirty="0"/>
              <a:t>是要</a:t>
            </a:r>
            <a:r>
              <a:rPr lang="en-US" altLang="zh-CN" sz="2400" dirty="0"/>
              <a:t>train</a:t>
            </a:r>
            <a:r>
              <a:rPr lang="zh-CN" altLang="en-US" sz="2400" dirty="0"/>
              <a:t>的参数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76EBC637-BF99-49E5-B8AF-AB651E53FB5D}"/>
              </a:ext>
            </a:extLst>
          </p:cNvPr>
          <p:cNvSpPr/>
          <p:nvPr/>
        </p:nvSpPr>
        <p:spPr>
          <a:xfrm>
            <a:off x="811969" y="4255593"/>
            <a:ext cx="2616573" cy="822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x</a:t>
            </a:r>
            <a:r>
              <a:rPr lang="zh-CN" altLang="en-US" sz="2400" dirty="0">
                <a:solidFill>
                  <a:schemeClr val="tx1"/>
                </a:solidFill>
              </a:rPr>
              <a:t>是样本输入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="" xmlns:a16="http://schemas.microsoft.com/office/drawing/2014/main" id="{497B8A3D-1F5E-49C0-BB59-819E136DF524}"/>
              </a:ext>
            </a:extLst>
          </p:cNvPr>
          <p:cNvSpPr/>
          <p:nvPr/>
        </p:nvSpPr>
        <p:spPr>
          <a:xfrm>
            <a:off x="9219553" y="3054419"/>
            <a:ext cx="2616573" cy="1381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y’</a:t>
            </a:r>
            <a:r>
              <a:rPr lang="zh-CN" altLang="en-US" sz="2400" dirty="0">
                <a:solidFill>
                  <a:srgbClr val="FF0000"/>
                </a:solidFill>
              </a:rPr>
              <a:t>是</a:t>
            </a:r>
            <a:r>
              <a:rPr lang="en-US" altLang="zh-CN" sz="2400" dirty="0">
                <a:solidFill>
                  <a:srgbClr val="FF0000"/>
                </a:solidFill>
              </a:rPr>
              <a:t>model</a:t>
            </a:r>
            <a:r>
              <a:rPr lang="zh-CN" altLang="en-US" sz="2400" dirty="0">
                <a:solidFill>
                  <a:srgbClr val="FF0000"/>
                </a:solidFill>
              </a:rPr>
              <a:t>的预测，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但样本</a:t>
            </a:r>
            <a:r>
              <a:rPr lang="en-US" altLang="zh-CN" sz="2400" dirty="0">
                <a:solidFill>
                  <a:schemeClr val="tx1"/>
                </a:solidFill>
              </a:rPr>
              <a:t>y</a:t>
            </a:r>
            <a:r>
              <a:rPr lang="zh-CN" altLang="en-US" sz="2400" dirty="0">
                <a:solidFill>
                  <a:schemeClr val="tx1"/>
                </a:solidFill>
              </a:rPr>
              <a:t>是</a:t>
            </a:r>
            <a:r>
              <a:rPr lang="en-US" altLang="zh-CN" sz="24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5938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34567E3E-1A26-49D4-A920-EB0E7C0FC532}"/>
              </a:ext>
            </a:extLst>
          </p:cNvPr>
          <p:cNvSpPr txBox="1"/>
          <p:nvPr/>
        </p:nvSpPr>
        <p:spPr>
          <a:xfrm>
            <a:off x="4316197" y="443914"/>
            <a:ext cx="4289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是指计算出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y’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的差异</a:t>
            </a:r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4B2C8E33-56D6-4201-B560-0934D5A18AD9}"/>
              </a:ext>
            </a:extLst>
          </p:cNvPr>
          <p:cNvSpPr/>
          <p:nvPr/>
        </p:nvSpPr>
        <p:spPr>
          <a:xfrm>
            <a:off x="3225549" y="1786904"/>
            <a:ext cx="1090648" cy="109064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w=2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="" xmlns:a16="http://schemas.microsoft.com/office/drawing/2014/main" id="{D76D86A5-431F-455D-B722-BEEC739487EA}"/>
              </a:ext>
            </a:extLst>
          </p:cNvPr>
          <p:cNvSpPr/>
          <p:nvPr/>
        </p:nvSpPr>
        <p:spPr>
          <a:xfrm>
            <a:off x="3225549" y="3892831"/>
            <a:ext cx="1090648" cy="10906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x=1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="" xmlns:a16="http://schemas.microsoft.com/office/drawing/2014/main" id="{1C9B6A78-FDC1-4E8C-887F-6BB291F96F6A}"/>
              </a:ext>
            </a:extLst>
          </p:cNvPr>
          <p:cNvSpPr/>
          <p:nvPr/>
        </p:nvSpPr>
        <p:spPr>
          <a:xfrm>
            <a:off x="5314067" y="2686911"/>
            <a:ext cx="1090648" cy="10906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="" xmlns:a16="http://schemas.microsoft.com/office/drawing/2014/main" id="{45C62F92-2736-48CB-8AA5-AD5777CD174D}"/>
              </a:ext>
            </a:extLst>
          </p:cNvPr>
          <p:cNvCxnSpPr>
            <a:cxnSpLocks/>
            <a:stCxn id="6" idx="6"/>
            <a:endCxn id="29" idx="1"/>
          </p:cNvCxnSpPr>
          <p:nvPr/>
        </p:nvCxnSpPr>
        <p:spPr>
          <a:xfrm>
            <a:off x="4316197" y="2332228"/>
            <a:ext cx="1157591" cy="51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="" xmlns:a16="http://schemas.microsoft.com/office/drawing/2014/main" id="{B85477DA-0AD9-41A4-9978-4F25DD1207D5}"/>
              </a:ext>
            </a:extLst>
          </p:cNvPr>
          <p:cNvCxnSpPr>
            <a:cxnSpLocks/>
            <a:stCxn id="26" idx="6"/>
            <a:endCxn id="29" idx="3"/>
          </p:cNvCxnSpPr>
          <p:nvPr/>
        </p:nvCxnSpPr>
        <p:spPr>
          <a:xfrm flipV="1">
            <a:off x="4316197" y="3617837"/>
            <a:ext cx="1157591" cy="82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24DBE3B-D1D7-4267-944F-2606464AC6F1}"/>
              </a:ext>
            </a:extLst>
          </p:cNvPr>
          <p:cNvSpPr txBox="1"/>
          <p:nvPr/>
        </p:nvSpPr>
        <p:spPr>
          <a:xfrm>
            <a:off x="4773536" y="213077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="" xmlns:a16="http://schemas.microsoft.com/office/drawing/2014/main" id="{DDA4AB98-DA52-464A-B22A-0CE1AE1651FF}"/>
              </a:ext>
            </a:extLst>
          </p:cNvPr>
          <p:cNvSpPr txBox="1"/>
          <p:nvPr/>
        </p:nvSpPr>
        <p:spPr>
          <a:xfrm>
            <a:off x="4833149" y="3657127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="" xmlns:a16="http://schemas.microsoft.com/office/drawing/2014/main" id="{38C1F792-9AD1-49EE-9BCA-E5AF89A8538E}"/>
              </a:ext>
            </a:extLst>
          </p:cNvPr>
          <p:cNvCxnSpPr>
            <a:cxnSpLocks/>
            <a:stCxn id="29" idx="6"/>
            <a:endCxn id="18" idx="2"/>
          </p:cNvCxnSpPr>
          <p:nvPr/>
        </p:nvCxnSpPr>
        <p:spPr>
          <a:xfrm>
            <a:off x="6404715" y="3232235"/>
            <a:ext cx="1405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="" xmlns:a16="http://schemas.microsoft.com/office/drawing/2014/main" id="{C86E9AEE-98A2-420B-A5B7-1AF4F9929694}"/>
              </a:ext>
            </a:extLst>
          </p:cNvPr>
          <p:cNvSpPr txBox="1"/>
          <p:nvPr/>
        </p:nvSpPr>
        <p:spPr>
          <a:xfrm>
            <a:off x="6564437" y="2758116"/>
            <a:ext cx="1209024" cy="402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y’=2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5633A548-AE9B-4778-BB99-7007561DF1A7}"/>
              </a:ext>
            </a:extLst>
          </p:cNvPr>
          <p:cNvSpPr/>
          <p:nvPr/>
        </p:nvSpPr>
        <p:spPr>
          <a:xfrm>
            <a:off x="919103" y="1444728"/>
            <a:ext cx="2283593" cy="7182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w</a:t>
            </a:r>
            <a:r>
              <a:rPr lang="zh-CN" altLang="en-US" sz="2000" dirty="0"/>
              <a:t>是要</a:t>
            </a:r>
            <a:r>
              <a:rPr lang="en-US" altLang="zh-CN" sz="2000" dirty="0"/>
              <a:t>train</a:t>
            </a:r>
            <a:r>
              <a:rPr lang="zh-CN" altLang="en-US" sz="2000" dirty="0"/>
              <a:t>的参数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76EBC637-BF99-49E5-B8AF-AB651E53FB5D}"/>
              </a:ext>
            </a:extLst>
          </p:cNvPr>
          <p:cNvSpPr/>
          <p:nvPr/>
        </p:nvSpPr>
        <p:spPr>
          <a:xfrm>
            <a:off x="883920" y="3700926"/>
            <a:ext cx="2283593" cy="71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x</a:t>
            </a:r>
            <a:r>
              <a:rPr lang="zh-CN" altLang="en-US" sz="2000" dirty="0">
                <a:solidFill>
                  <a:schemeClr val="tx1"/>
                </a:solidFill>
              </a:rPr>
              <a:t>是样本输入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="" xmlns:a16="http://schemas.microsoft.com/office/drawing/2014/main" id="{1359D5B3-FAF8-4DF1-A299-7D7EB839B71D}"/>
              </a:ext>
            </a:extLst>
          </p:cNvPr>
          <p:cNvSpPr/>
          <p:nvPr/>
        </p:nvSpPr>
        <p:spPr>
          <a:xfrm>
            <a:off x="6078301" y="4712556"/>
            <a:ext cx="1090648" cy="10906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y=4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F6279AA0-5F02-444A-9812-831598F6F9AB}"/>
              </a:ext>
            </a:extLst>
          </p:cNvPr>
          <p:cNvSpPr/>
          <p:nvPr/>
        </p:nvSpPr>
        <p:spPr>
          <a:xfrm>
            <a:off x="7809819" y="2686911"/>
            <a:ext cx="1090648" cy="10906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="" xmlns:a16="http://schemas.microsoft.com/office/drawing/2014/main" id="{BAD032B5-8F88-41BA-849B-303E829A1F5E}"/>
              </a:ext>
            </a:extLst>
          </p:cNvPr>
          <p:cNvCxnSpPr>
            <a:cxnSpLocks/>
            <a:stCxn id="17" idx="7"/>
            <a:endCxn id="18" idx="3"/>
          </p:cNvCxnSpPr>
          <p:nvPr/>
        </p:nvCxnSpPr>
        <p:spPr>
          <a:xfrm flipV="1">
            <a:off x="7009227" y="3617837"/>
            <a:ext cx="960314" cy="125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3DA6E0E1-F944-41F5-BBE7-BB3D7643620D}"/>
              </a:ext>
            </a:extLst>
          </p:cNvPr>
          <p:cNvSpPr txBox="1"/>
          <p:nvPr/>
        </p:nvSpPr>
        <p:spPr>
          <a:xfrm>
            <a:off x="9178565" y="2751353"/>
            <a:ext cx="186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loss=4-2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1=2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="" xmlns:a16="http://schemas.microsoft.com/office/drawing/2014/main" id="{2D1E6E72-5E1A-4E09-BEB3-4ECD58AB6381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8900467" y="3232235"/>
            <a:ext cx="2448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FBD0200F-D23D-4C7B-99FA-B594FD03A457}"/>
              </a:ext>
            </a:extLst>
          </p:cNvPr>
          <p:cNvSpPr txBox="1"/>
          <p:nvPr/>
        </p:nvSpPr>
        <p:spPr>
          <a:xfrm>
            <a:off x="7168949" y="4019048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50212CB7-4566-46A3-B34D-F63BC5733F71}"/>
              </a:ext>
            </a:extLst>
          </p:cNvPr>
          <p:cNvSpPr txBox="1"/>
          <p:nvPr/>
        </p:nvSpPr>
        <p:spPr>
          <a:xfrm>
            <a:off x="1049106" y="6386204"/>
            <a:ext cx="105416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训练其实就是微调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，让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变小，意味着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对这组数据的预测更准了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="" xmlns:a16="http://schemas.microsoft.com/office/drawing/2014/main" id="{D28D6FFC-6CF0-4ADB-9F68-81C40851F057}"/>
              </a:ext>
            </a:extLst>
          </p:cNvPr>
          <p:cNvSpPr txBox="1"/>
          <p:nvPr/>
        </p:nvSpPr>
        <p:spPr>
          <a:xfrm>
            <a:off x="8554379" y="4288795"/>
            <a:ext cx="36376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为了让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变小，到底是让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调大一点还是调小一点呢？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人类很容易看出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应该大一点，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但程序如何自动化？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612023BD-D0F7-4479-B7C7-3BAD1838AA4C}"/>
              </a:ext>
            </a:extLst>
          </p:cNvPr>
          <p:cNvSpPr/>
          <p:nvPr/>
        </p:nvSpPr>
        <p:spPr>
          <a:xfrm>
            <a:off x="3691352" y="5291485"/>
            <a:ext cx="2283593" cy="71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y</a:t>
            </a:r>
            <a:r>
              <a:rPr lang="zh-CN" altLang="en-US" sz="2000" dirty="0">
                <a:solidFill>
                  <a:schemeClr val="tx1"/>
                </a:solidFill>
              </a:rPr>
              <a:t>是样本输出</a:t>
            </a:r>
          </a:p>
        </p:txBody>
      </p:sp>
    </p:spTree>
    <p:extLst>
      <p:ext uri="{BB962C8B-B14F-4D97-AF65-F5344CB8AC3E}">
        <p14:creationId xmlns:p14="http://schemas.microsoft.com/office/powerpoint/2010/main" val="32646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34567E3E-1A26-49D4-A920-EB0E7C0FC532}"/>
              </a:ext>
            </a:extLst>
          </p:cNvPr>
          <p:cNvSpPr txBox="1"/>
          <p:nvPr/>
        </p:nvSpPr>
        <p:spPr>
          <a:xfrm>
            <a:off x="3100842" y="508936"/>
            <a:ext cx="6793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肉眼可知</a:t>
            </a:r>
            <a:r>
              <a:rPr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w=2</a:t>
            </a:r>
            <a:r>
              <a:rPr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改成</a:t>
            </a:r>
            <a:r>
              <a:rPr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w=3</a:t>
            </a:r>
            <a:r>
              <a:rPr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可以让</a:t>
            </a:r>
            <a:r>
              <a:rPr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E4F86F29-0F18-4D11-91A0-47B23C3433C4}"/>
              </a:ext>
            </a:extLst>
          </p:cNvPr>
          <p:cNvSpPr txBox="1"/>
          <p:nvPr/>
        </p:nvSpPr>
        <p:spPr>
          <a:xfrm>
            <a:off x="4584198" y="1376877"/>
            <a:ext cx="3547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Loss=4-</a:t>
            </a:r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*1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="" xmlns:a16="http://schemas.microsoft.com/office/drawing/2014/main" id="{4DC70B15-2607-4E16-9986-C2DE899EF3A9}"/>
                  </a:ext>
                </a:extLst>
              </p:cNvPr>
              <p:cNvSpPr txBox="1"/>
              <p:nvPr/>
            </p:nvSpPr>
            <p:spPr>
              <a:xfrm>
                <a:off x="1279618" y="5064595"/>
                <a:ext cx="9930283" cy="1574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对上述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一元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方程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式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，计算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Loss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关于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的导数，也就是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sz="28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𝐿𝑜𝑠𝑠</m:t>
                        </m:r>
                      </m:num>
                      <m:den>
                        <m:r>
                          <a:rPr lang="en-US" altLang="zh-CN" sz="2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sz="28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den>
                    </m:f>
                    <m:r>
                      <a:rPr lang="en-US" altLang="zh-CN" sz="28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8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</m:oMath>
                </a14:m>
                <a:r>
                  <a:rPr lang="en-US" altLang="zh-CN" sz="2800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</a:t>
                </a:r>
              </a:p>
              <a:p>
                <a:r>
                  <a:rPr lang="en-US" altLang="zh-CN" sz="2800" dirty="0">
                    <a:solidFill>
                      <a:schemeClr val="accent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</a:p>
              <a:p>
                <a:r>
                  <a:rPr lang="en-US" altLang="zh-CN" sz="2800" dirty="0">
                    <a:solidFill>
                      <a:schemeClr val="accent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变大一点点就会让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loss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减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，所以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应该调大</a:t>
                </a:r>
                <a:endParaRPr lang="en-US" altLang="zh-CN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DC70B15-2607-4E16-9986-C2DE899EF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618" y="5064595"/>
                <a:ext cx="9930283" cy="1574662"/>
              </a:xfrm>
              <a:prstGeom prst="rect">
                <a:avLst/>
              </a:prstGeom>
              <a:blipFill rotWithShape="0">
                <a:blip r:embed="rId3"/>
                <a:stretch>
                  <a:fillRect l="-1289" b="-10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7682298F-D26D-4E59-8734-57F6DBFE3C7D}"/>
              </a:ext>
            </a:extLst>
          </p:cNvPr>
          <p:cNvSpPr txBox="1"/>
          <p:nvPr/>
        </p:nvSpPr>
        <p:spPr>
          <a:xfrm>
            <a:off x="604619" y="2905780"/>
            <a:ext cx="11189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数学的方式是</a:t>
            </a:r>
            <a:r>
              <a:rPr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视作未知数，其他视为常数，计算</a:t>
            </a:r>
            <a:r>
              <a:rPr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间的关系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0E567DBE-E995-44A4-8A31-87DF4D74249A}"/>
              </a:ext>
            </a:extLst>
          </p:cNvPr>
          <p:cNvSpPr/>
          <p:nvPr/>
        </p:nvSpPr>
        <p:spPr>
          <a:xfrm>
            <a:off x="4554233" y="3867605"/>
            <a:ext cx="33810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Loss=4-</a:t>
            </a:r>
            <a:r>
              <a:rPr lang="en-US" altLang="zh-CN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*1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975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E91F25E4-22B2-41FC-8AA9-A7AD59513B08}"/>
              </a:ext>
            </a:extLst>
          </p:cNvPr>
          <p:cNvSpPr txBox="1"/>
          <p:nvPr/>
        </p:nvSpPr>
        <p:spPr>
          <a:xfrm>
            <a:off x="1374903" y="375892"/>
            <a:ext cx="1052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但程序是看不懂自然语言描述的数学公式的，所以</a:t>
            </a: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导数如何让程序来求呢？</a:t>
            </a:r>
            <a:endParaRPr lang="en-US" altLang="zh-CN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3F40977F-01A7-4C2B-A5AF-5AF830C41F88}"/>
              </a:ext>
            </a:extLst>
          </p:cNvPr>
          <p:cNvSpPr/>
          <p:nvPr/>
        </p:nvSpPr>
        <p:spPr>
          <a:xfrm>
            <a:off x="2910589" y="1898664"/>
            <a:ext cx="1090648" cy="109064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w=2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A28B8B30-9F70-4061-9D4D-9E4A972669F0}"/>
              </a:ext>
            </a:extLst>
          </p:cNvPr>
          <p:cNvSpPr/>
          <p:nvPr/>
        </p:nvSpPr>
        <p:spPr>
          <a:xfrm>
            <a:off x="2910589" y="4004591"/>
            <a:ext cx="1090648" cy="10906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x=1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="" xmlns:a16="http://schemas.microsoft.com/office/drawing/2014/main" id="{E5BDB8A6-FEE2-409D-A870-34D48BE214A9}"/>
              </a:ext>
            </a:extLst>
          </p:cNvPr>
          <p:cNvSpPr/>
          <p:nvPr/>
        </p:nvSpPr>
        <p:spPr>
          <a:xfrm>
            <a:off x="4999107" y="2798671"/>
            <a:ext cx="1090648" cy="10906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="" xmlns:a16="http://schemas.microsoft.com/office/drawing/2014/main" id="{A4DE27C4-16D8-4C5E-9F5F-95B40DE427BF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4001237" y="2443988"/>
            <a:ext cx="1157591" cy="51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="" xmlns:a16="http://schemas.microsoft.com/office/drawing/2014/main" id="{11F767BB-2166-4C65-A961-E6C36768953A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4001237" y="3729597"/>
            <a:ext cx="1157591" cy="82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70E16A3D-7774-4264-A33C-BBDAADDA2C8F}"/>
              </a:ext>
            </a:extLst>
          </p:cNvPr>
          <p:cNvSpPr txBox="1"/>
          <p:nvPr/>
        </p:nvSpPr>
        <p:spPr>
          <a:xfrm>
            <a:off x="4458576" y="224253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E5298FD-F8CB-4573-89CD-2B5955FBA1B3}"/>
              </a:ext>
            </a:extLst>
          </p:cNvPr>
          <p:cNvSpPr txBox="1"/>
          <p:nvPr/>
        </p:nvSpPr>
        <p:spPr>
          <a:xfrm>
            <a:off x="4518189" y="3768887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="" xmlns:a16="http://schemas.microsoft.com/office/drawing/2014/main" id="{65A8EEF6-2A17-4BAA-8924-C700993A4627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6089755" y="3343995"/>
            <a:ext cx="1405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BF470FE0-A29F-4C21-AE88-CD8F064E4F5F}"/>
              </a:ext>
            </a:extLst>
          </p:cNvPr>
          <p:cNvSpPr txBox="1"/>
          <p:nvPr/>
        </p:nvSpPr>
        <p:spPr>
          <a:xfrm>
            <a:off x="6249477" y="2869876"/>
            <a:ext cx="1209024" cy="402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y’=2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2C2318DF-ED9E-445C-992F-478C23CC425B}"/>
              </a:ext>
            </a:extLst>
          </p:cNvPr>
          <p:cNvSpPr/>
          <p:nvPr/>
        </p:nvSpPr>
        <p:spPr>
          <a:xfrm>
            <a:off x="604143" y="1556488"/>
            <a:ext cx="2283593" cy="7182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w</a:t>
            </a:r>
            <a:r>
              <a:rPr lang="zh-CN" altLang="en-US" sz="2000" dirty="0"/>
              <a:t>是要</a:t>
            </a:r>
            <a:r>
              <a:rPr lang="en-US" altLang="zh-CN" sz="2000" dirty="0"/>
              <a:t>train</a:t>
            </a:r>
            <a:r>
              <a:rPr lang="zh-CN" altLang="en-US" sz="2000" dirty="0"/>
              <a:t>的参数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EDEA15B1-0FE6-40E4-974D-A9338C745326}"/>
              </a:ext>
            </a:extLst>
          </p:cNvPr>
          <p:cNvSpPr/>
          <p:nvPr/>
        </p:nvSpPr>
        <p:spPr>
          <a:xfrm>
            <a:off x="568960" y="3812686"/>
            <a:ext cx="2283593" cy="71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x</a:t>
            </a:r>
            <a:r>
              <a:rPr lang="zh-CN" altLang="en-US" sz="2000" dirty="0">
                <a:solidFill>
                  <a:schemeClr val="tx1"/>
                </a:solidFill>
              </a:rPr>
              <a:t>是样本输入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1374C813-D91C-44AB-9C4E-CD9E68A247DA}"/>
              </a:ext>
            </a:extLst>
          </p:cNvPr>
          <p:cNvSpPr/>
          <p:nvPr/>
        </p:nvSpPr>
        <p:spPr>
          <a:xfrm>
            <a:off x="5763341" y="4824316"/>
            <a:ext cx="1090648" cy="10906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y=4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E903162B-BB59-4A19-8E16-636EB6438C97}"/>
              </a:ext>
            </a:extLst>
          </p:cNvPr>
          <p:cNvSpPr/>
          <p:nvPr/>
        </p:nvSpPr>
        <p:spPr>
          <a:xfrm>
            <a:off x="7494859" y="2798671"/>
            <a:ext cx="1090648" cy="10906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="" xmlns:a16="http://schemas.microsoft.com/office/drawing/2014/main" id="{36937FE7-9E24-46A2-9C66-8E46DDF83EEF}"/>
              </a:ext>
            </a:extLst>
          </p:cNvPr>
          <p:cNvCxnSpPr>
            <a:cxnSpLocks/>
            <a:stCxn id="20" idx="7"/>
            <a:endCxn id="21" idx="3"/>
          </p:cNvCxnSpPr>
          <p:nvPr/>
        </p:nvCxnSpPr>
        <p:spPr>
          <a:xfrm flipV="1">
            <a:off x="6694267" y="3729597"/>
            <a:ext cx="960314" cy="125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5D51FEE3-6780-488F-BB18-7689D4D199F9}"/>
              </a:ext>
            </a:extLst>
          </p:cNvPr>
          <p:cNvSpPr txBox="1"/>
          <p:nvPr/>
        </p:nvSpPr>
        <p:spPr>
          <a:xfrm>
            <a:off x="8863605" y="2863113"/>
            <a:ext cx="186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loss=4-2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1=2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="" xmlns:a16="http://schemas.microsoft.com/office/drawing/2014/main" id="{D5CF051E-665F-4888-AEF1-79C794100FBB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8585507" y="3343995"/>
            <a:ext cx="2448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F2C8640A-610C-4317-92D5-F9A5644BBB2E}"/>
              </a:ext>
            </a:extLst>
          </p:cNvPr>
          <p:cNvSpPr txBox="1"/>
          <p:nvPr/>
        </p:nvSpPr>
        <p:spPr>
          <a:xfrm>
            <a:off x="6853989" y="4130808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D39482E6-D64E-4103-8A8C-C45DB106CB7E}"/>
              </a:ext>
            </a:extLst>
          </p:cNvPr>
          <p:cNvSpPr txBox="1"/>
          <p:nvPr/>
        </p:nvSpPr>
        <p:spPr>
          <a:xfrm>
            <a:off x="8371499" y="5173947"/>
            <a:ext cx="36376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，以数学中的”链式法则“为理论基础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，程序层面用”反向传播“来对计算图中的所有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计算导数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EA638147-8373-4139-86D6-BB47B13510F3}"/>
              </a:ext>
            </a:extLst>
          </p:cNvPr>
          <p:cNvSpPr/>
          <p:nvPr/>
        </p:nvSpPr>
        <p:spPr>
          <a:xfrm>
            <a:off x="3376392" y="5403245"/>
            <a:ext cx="2283593" cy="71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y</a:t>
            </a:r>
            <a:r>
              <a:rPr lang="zh-CN" altLang="en-US" sz="2000" dirty="0">
                <a:solidFill>
                  <a:schemeClr val="tx1"/>
                </a:solidFill>
              </a:rPr>
              <a:t>是样本输出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="" xmlns:a16="http://schemas.microsoft.com/office/drawing/2014/main" id="{069C74C0-F531-4D01-A4F2-2328152D9C16}"/>
              </a:ext>
            </a:extLst>
          </p:cNvPr>
          <p:cNvCxnSpPr>
            <a:cxnSpLocks/>
          </p:cNvCxnSpPr>
          <p:nvPr/>
        </p:nvCxnSpPr>
        <p:spPr>
          <a:xfrm flipH="1">
            <a:off x="8585507" y="3567515"/>
            <a:ext cx="2144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ED9BEF5A-51C7-41B1-90CD-B561BFAC057C}"/>
              </a:ext>
            </a:extLst>
          </p:cNvPr>
          <p:cNvSpPr txBox="1"/>
          <p:nvPr/>
        </p:nvSpPr>
        <p:spPr>
          <a:xfrm>
            <a:off x="9271351" y="3666328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66D2E270-7FC7-46C4-83E8-346EA3EF6F84}"/>
              </a:ext>
            </a:extLst>
          </p:cNvPr>
          <p:cNvSpPr txBox="1"/>
          <p:nvPr/>
        </p:nvSpPr>
        <p:spPr>
          <a:xfrm>
            <a:off x="6432154" y="3566188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1*-1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70D29BAE-E69E-4D15-B5CD-C2EB30EC0B90}"/>
              </a:ext>
            </a:extLst>
          </p:cNvPr>
          <p:cNvSpPr txBox="1"/>
          <p:nvPr/>
        </p:nvSpPr>
        <p:spPr>
          <a:xfrm>
            <a:off x="3822849" y="3054803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1*-1*1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="" xmlns:a16="http://schemas.microsoft.com/office/drawing/2014/main" id="{F770AC23-A05B-4C1D-B45A-273268153932}"/>
              </a:ext>
            </a:extLst>
          </p:cNvPr>
          <p:cNvCxnSpPr>
            <a:cxnSpLocks/>
          </p:cNvCxnSpPr>
          <p:nvPr/>
        </p:nvCxnSpPr>
        <p:spPr>
          <a:xfrm flipH="1">
            <a:off x="6096001" y="3541418"/>
            <a:ext cx="13988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="" xmlns:a16="http://schemas.microsoft.com/office/drawing/2014/main" id="{5AA40016-2B24-4D7E-A881-16544995D2C5}"/>
              </a:ext>
            </a:extLst>
          </p:cNvPr>
          <p:cNvCxnSpPr>
            <a:cxnSpLocks/>
          </p:cNvCxnSpPr>
          <p:nvPr/>
        </p:nvCxnSpPr>
        <p:spPr>
          <a:xfrm flipH="1" flipV="1">
            <a:off x="3956757" y="2699960"/>
            <a:ext cx="990299" cy="466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="" xmlns:a16="http://schemas.microsoft.com/office/drawing/2014/main" id="{E2C91D0E-964D-4B50-A030-126A6AB78378}"/>
                  </a:ext>
                </a:extLst>
              </p:cNvPr>
              <p:cNvSpPr txBox="1"/>
              <p:nvPr/>
            </p:nvSpPr>
            <p:spPr>
              <a:xfrm>
                <a:off x="26310" y="2706859"/>
                <a:ext cx="2696572" cy="84343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𝐿𝑜𝑠𝑠</m:t>
                        </m:r>
                      </m:num>
                      <m:den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den>
                    </m:f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等于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让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变大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或者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0.5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就好</a:t>
                </a: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2C91D0E-964D-4B50-A030-126A6AB78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0" y="2706859"/>
                <a:ext cx="2696572" cy="843436"/>
              </a:xfrm>
              <a:prstGeom prst="rect">
                <a:avLst/>
              </a:prstGeom>
              <a:blipFill>
                <a:blip r:embed="rId3"/>
                <a:stretch>
                  <a:fillRect l="-2257" r="-2032" b="-12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箭头: 右 40">
            <a:extLst>
              <a:ext uri="{FF2B5EF4-FFF2-40B4-BE49-F238E27FC236}">
                <a16:creationId xmlns="" xmlns:a16="http://schemas.microsoft.com/office/drawing/2014/main" id="{6DF5C69B-9110-4067-A120-EC3CE1E17F9F}"/>
              </a:ext>
            </a:extLst>
          </p:cNvPr>
          <p:cNvSpPr/>
          <p:nvPr/>
        </p:nvSpPr>
        <p:spPr>
          <a:xfrm>
            <a:off x="2720923" y="3090536"/>
            <a:ext cx="1101926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66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="" xmlns:a16="http://schemas.microsoft.com/office/drawing/2014/main" id="{E91F25E4-22B2-41FC-8AA9-A7AD59513B08}"/>
                  </a:ext>
                </a:extLst>
              </p:cNvPr>
              <p:cNvSpPr txBox="1"/>
              <p:nvPr/>
            </p:nvSpPr>
            <p:spPr>
              <a:xfrm>
                <a:off x="1505093" y="444074"/>
                <a:ext cx="8565165" cy="631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</a:t>
                </a:r>
                <a14:m>
                  <m:oMath xmlns:m="http://schemas.openxmlformats.org/officeDocument/2006/math">
                    <m:r>
                      <a:rPr lang="zh-CN" altLang="en-US" sz="2400" b="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数学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的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链式法则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，求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𝒍𝒐𝒔𝒔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关于</m:t>
                    </m:r>
                    <m:r>
                      <m:rPr>
                        <m:sty m:val="p"/>
                      </m:rP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w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的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导数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𝒅𝑳</m:t>
                        </m:r>
                        <m:r>
                          <m:rPr>
                            <m:sty m:val="p"/>
                          </m:r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oss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𝒅𝒘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𝒅𝑳𝒐𝒔𝒔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𝒅𝑨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𝒅𝑨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𝒅𝒘</m:t>
                        </m:r>
                      </m:den>
                    </m:f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="" xmlns:a16="http://schemas.microsoft.com/office/drawing/2014/main" id="{E91F25E4-22B2-41FC-8AA9-A7AD59513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093" y="444074"/>
                <a:ext cx="8565165" cy="631391"/>
              </a:xfrm>
              <a:prstGeom prst="rect">
                <a:avLst/>
              </a:prstGeom>
              <a:blipFill rotWithShape="0">
                <a:blip r:embed="rId3"/>
                <a:stretch>
                  <a:fillRect l="-1139" b="-8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矩形 75"/>
              <p:cNvSpPr/>
              <p:nvPr/>
            </p:nvSpPr>
            <p:spPr>
              <a:xfrm>
                <a:off x="4828583" y="1580188"/>
                <a:ext cx="7359964" cy="89024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𝑑𝐿𝑜𝑠𝑠</m:t>
                        </m:r>
                      </m:num>
                      <m:den>
                        <m:r>
                          <a:rPr lang="en-US" altLang="zh-CN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𝑑𝐴</m:t>
                        </m:r>
                      </m:den>
                    </m:f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时</m:t>
                    </m:r>
                    <m:r>
                      <a:rPr lang="zh-CN" alt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就是把</m:t>
                    </m:r>
                  </m:oMath>
                </a14:m>
                <a:r>
                  <a:rPr lang="en-US" altLang="zh-CN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Loss=y-A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看作未知数，所以导数是常数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</a:t>
                </a: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𝑑𝐴</m:t>
                        </m:r>
                      </m:num>
                      <m:den>
                        <m:r>
                          <a:rPr lang="en-US" altLang="zh-CN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𝑑𝑤</m:t>
                        </m:r>
                      </m:den>
                    </m:f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时候</m:t>
                    </m:r>
                  </m:oMath>
                </a14:m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，就是把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A=w*x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看作未知数，所以导数就是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583" y="1580188"/>
                <a:ext cx="7359964" cy="890244"/>
              </a:xfrm>
              <a:prstGeom prst="rect">
                <a:avLst/>
              </a:prstGeom>
              <a:blipFill rotWithShape="0">
                <a:blip r:embed="rId4"/>
                <a:stretch>
                  <a:fillRect l="-579"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>
            <a:extLst>
              <a:ext uri="{FF2B5EF4-FFF2-40B4-BE49-F238E27FC236}">
                <a16:creationId xmlns="" xmlns:a16="http://schemas.microsoft.com/office/drawing/2014/main" id="{3F40977F-01A7-4C2B-A5AF-5AF830C41F88}"/>
              </a:ext>
            </a:extLst>
          </p:cNvPr>
          <p:cNvSpPr/>
          <p:nvPr/>
        </p:nvSpPr>
        <p:spPr>
          <a:xfrm>
            <a:off x="918353" y="2268891"/>
            <a:ext cx="1283448" cy="125331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w=2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="" xmlns:a16="http://schemas.microsoft.com/office/drawing/2014/main" id="{A28B8B30-9F70-4061-9D4D-9E4A972669F0}"/>
              </a:ext>
            </a:extLst>
          </p:cNvPr>
          <p:cNvSpPr/>
          <p:nvPr/>
        </p:nvSpPr>
        <p:spPr>
          <a:xfrm>
            <a:off x="918353" y="4688900"/>
            <a:ext cx="1283448" cy="12533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x=1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="" xmlns:a16="http://schemas.microsoft.com/office/drawing/2014/main" id="{E5BDB8A6-FEE2-409D-A870-34D48BE214A9}"/>
              </a:ext>
            </a:extLst>
          </p:cNvPr>
          <p:cNvSpPr/>
          <p:nvPr/>
        </p:nvSpPr>
        <p:spPr>
          <a:xfrm>
            <a:off x="3147908" y="3303127"/>
            <a:ext cx="1283448" cy="125331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="" xmlns:a16="http://schemas.microsoft.com/office/drawing/2014/main" id="{A4DE27C4-16D8-4C5E-9F5F-95B40DE427BF}"/>
              </a:ext>
            </a:extLst>
          </p:cNvPr>
          <p:cNvCxnSpPr>
            <a:cxnSpLocks/>
            <a:stCxn id="38" idx="6"/>
            <a:endCxn id="42" idx="1"/>
          </p:cNvCxnSpPr>
          <p:nvPr/>
        </p:nvCxnSpPr>
        <p:spPr>
          <a:xfrm>
            <a:off x="2201801" y="2895546"/>
            <a:ext cx="1134064" cy="59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="" xmlns:a16="http://schemas.microsoft.com/office/drawing/2014/main" id="{11F767BB-2166-4C65-A961-E6C36768953A}"/>
              </a:ext>
            </a:extLst>
          </p:cNvPr>
          <p:cNvCxnSpPr>
            <a:cxnSpLocks/>
            <a:stCxn id="39" idx="6"/>
            <a:endCxn id="42" idx="3"/>
          </p:cNvCxnSpPr>
          <p:nvPr/>
        </p:nvCxnSpPr>
        <p:spPr>
          <a:xfrm flipV="1">
            <a:off x="2201801" y="4372893"/>
            <a:ext cx="1134064" cy="94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="" xmlns:a16="http://schemas.microsoft.com/office/drawing/2014/main" id="{70E16A3D-7774-4264-A33C-BBDAADDA2C8F}"/>
              </a:ext>
            </a:extLst>
          </p:cNvPr>
          <p:cNvSpPr txBox="1"/>
          <p:nvPr/>
        </p:nvSpPr>
        <p:spPr>
          <a:xfrm>
            <a:off x="2569297" y="2671469"/>
            <a:ext cx="1050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【w】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="" xmlns:a16="http://schemas.microsoft.com/office/drawing/2014/main" id="{7E5298FD-F8CB-4573-89CD-2B5955FBA1B3}"/>
              </a:ext>
            </a:extLst>
          </p:cNvPr>
          <p:cNvSpPr txBox="1"/>
          <p:nvPr/>
        </p:nvSpPr>
        <p:spPr>
          <a:xfrm>
            <a:off x="2044896" y="4330842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【x】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="" xmlns:a16="http://schemas.microsoft.com/office/drawing/2014/main" id="{65A8EEF6-2A17-4BAA-8924-C700993A4627}"/>
              </a:ext>
            </a:extLst>
          </p:cNvPr>
          <p:cNvCxnSpPr>
            <a:cxnSpLocks/>
            <a:stCxn id="42" idx="6"/>
            <a:endCxn id="52" idx="2"/>
          </p:cNvCxnSpPr>
          <p:nvPr/>
        </p:nvCxnSpPr>
        <p:spPr>
          <a:xfrm>
            <a:off x="4431356" y="3929782"/>
            <a:ext cx="1881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="" xmlns:a16="http://schemas.microsoft.com/office/drawing/2014/main" id="{BF470FE0-A29F-4C21-AE88-CD8F064E4F5F}"/>
              </a:ext>
            </a:extLst>
          </p:cNvPr>
          <p:cNvSpPr txBox="1"/>
          <p:nvPr/>
        </p:nvSpPr>
        <p:spPr>
          <a:xfrm>
            <a:off x="4441985" y="3397404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en-US" altLang="zh-CN" sz="20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’=2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="" xmlns:a16="http://schemas.microsoft.com/office/drawing/2014/main" id="{1374C813-D91C-44AB-9C4E-CD9E68A247DA}"/>
              </a:ext>
            </a:extLst>
          </p:cNvPr>
          <p:cNvSpPr/>
          <p:nvPr/>
        </p:nvSpPr>
        <p:spPr>
          <a:xfrm>
            <a:off x="4590935" y="5482770"/>
            <a:ext cx="1283448" cy="12533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y=4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="" xmlns:a16="http://schemas.microsoft.com/office/drawing/2014/main" id="{E903162B-BB59-4A19-8E16-636EB6438C97}"/>
              </a:ext>
            </a:extLst>
          </p:cNvPr>
          <p:cNvSpPr/>
          <p:nvPr/>
        </p:nvSpPr>
        <p:spPr>
          <a:xfrm>
            <a:off x="6313009" y="3303127"/>
            <a:ext cx="1283448" cy="125331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="" xmlns:a16="http://schemas.microsoft.com/office/drawing/2014/main" id="{36937FE7-9E24-46A2-9C66-8E46DDF83EEF}"/>
              </a:ext>
            </a:extLst>
          </p:cNvPr>
          <p:cNvCxnSpPr>
            <a:cxnSpLocks/>
            <a:stCxn id="51" idx="7"/>
            <a:endCxn id="52" idx="3"/>
          </p:cNvCxnSpPr>
          <p:nvPr/>
        </p:nvCxnSpPr>
        <p:spPr>
          <a:xfrm flipV="1">
            <a:off x="5686425" y="4372893"/>
            <a:ext cx="814540" cy="1293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="" xmlns:a16="http://schemas.microsoft.com/office/drawing/2014/main" id="{5D51FEE3-6780-488F-BB18-7689D4D199F9}"/>
              </a:ext>
            </a:extLst>
          </p:cNvPr>
          <p:cNvSpPr txBox="1"/>
          <p:nvPr/>
        </p:nvSpPr>
        <p:spPr>
          <a:xfrm>
            <a:off x="7599591" y="3386394"/>
            <a:ext cx="2848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en-US" altLang="zh-CN" sz="20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en-US" altLang="zh-CN" sz="20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=4-2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1=2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="" xmlns:a16="http://schemas.microsoft.com/office/drawing/2014/main" id="{D5CF051E-665F-4888-AEF1-79C794100FBB}"/>
              </a:ext>
            </a:extLst>
          </p:cNvPr>
          <p:cNvCxnSpPr>
            <a:cxnSpLocks/>
            <a:stCxn id="52" idx="6"/>
          </p:cNvCxnSpPr>
          <p:nvPr/>
        </p:nvCxnSpPr>
        <p:spPr>
          <a:xfrm>
            <a:off x="7596456" y="3929782"/>
            <a:ext cx="2881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="" xmlns:a16="http://schemas.microsoft.com/office/drawing/2014/main" id="{F2C8640A-610C-4317-92D5-F9A5644BBB2E}"/>
              </a:ext>
            </a:extLst>
          </p:cNvPr>
          <p:cNvSpPr txBox="1"/>
          <p:nvPr/>
        </p:nvSpPr>
        <p:spPr>
          <a:xfrm>
            <a:off x="5791071" y="5061160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【y】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="" xmlns:a16="http://schemas.microsoft.com/office/drawing/2014/main" id="{069C74C0-F531-4D01-A4F2-2328152D9C16}"/>
              </a:ext>
            </a:extLst>
          </p:cNvPr>
          <p:cNvCxnSpPr>
            <a:cxnSpLocks/>
          </p:cNvCxnSpPr>
          <p:nvPr/>
        </p:nvCxnSpPr>
        <p:spPr>
          <a:xfrm flipH="1">
            <a:off x="7596456" y="4186638"/>
            <a:ext cx="2523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="" xmlns:a16="http://schemas.microsoft.com/office/drawing/2014/main" id="{ED9BEF5A-51C7-41B1-90CD-B561BFAC057C}"/>
              </a:ext>
            </a:extLst>
          </p:cNvPr>
          <p:cNvSpPr txBox="1"/>
          <p:nvPr/>
        </p:nvSpPr>
        <p:spPr>
          <a:xfrm>
            <a:off x="8403541" y="4300188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="" xmlns:a16="http://schemas.microsoft.com/office/drawing/2014/main" id="{66D2E270-7FC7-46C4-83E8-346EA3EF6F84}"/>
              </a:ext>
            </a:extLst>
          </p:cNvPr>
          <p:cNvSpPr txBox="1"/>
          <p:nvPr/>
        </p:nvSpPr>
        <p:spPr>
          <a:xfrm>
            <a:off x="5062444" y="4185113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1*-1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="" xmlns:a16="http://schemas.microsoft.com/office/drawing/2014/main" id="{70D29BAE-E69E-4D15-B5CD-C2EB30EC0B90}"/>
              </a:ext>
            </a:extLst>
          </p:cNvPr>
          <p:cNvSpPr txBox="1"/>
          <p:nvPr/>
        </p:nvSpPr>
        <p:spPr>
          <a:xfrm>
            <a:off x="1991878" y="3597459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1*-1*1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="" xmlns:a16="http://schemas.microsoft.com/office/drawing/2014/main" id="{F770AC23-A05B-4C1D-B45A-273268153932}"/>
              </a:ext>
            </a:extLst>
          </p:cNvPr>
          <p:cNvCxnSpPr>
            <a:cxnSpLocks/>
          </p:cNvCxnSpPr>
          <p:nvPr/>
        </p:nvCxnSpPr>
        <p:spPr>
          <a:xfrm flipH="1">
            <a:off x="4666867" y="4156649"/>
            <a:ext cx="1646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="" xmlns:a16="http://schemas.microsoft.com/office/drawing/2014/main" id="{5AA40016-2B24-4D7E-A881-16544995D2C5}"/>
              </a:ext>
            </a:extLst>
          </p:cNvPr>
          <p:cNvCxnSpPr>
            <a:cxnSpLocks/>
          </p:cNvCxnSpPr>
          <p:nvPr/>
        </p:nvCxnSpPr>
        <p:spPr>
          <a:xfrm flipH="1" flipV="1">
            <a:off x="2149459" y="3189696"/>
            <a:ext cx="948637" cy="47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6548795" y="5768679"/>
            <a:ext cx="11079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你会发现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="" xmlns:a16="http://schemas.microsoft.com/office/drawing/2014/main" id="{E903162B-BB59-4A19-8E16-636EB6438C97}"/>
              </a:ext>
            </a:extLst>
          </p:cNvPr>
          <p:cNvSpPr/>
          <p:nvPr/>
        </p:nvSpPr>
        <p:spPr>
          <a:xfrm>
            <a:off x="7751026" y="5711223"/>
            <a:ext cx="512491" cy="44198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8298211" y="5747552"/>
            <a:ext cx="249299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算子反向传播的是常数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602135" y="6434727"/>
            <a:ext cx="11079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你会发现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351551" y="6413600"/>
            <a:ext cx="38238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算子反向传播的是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的另一方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="" xmlns:a16="http://schemas.microsoft.com/office/drawing/2014/main" id="{E5BDB8A6-FEE2-409D-A870-34D48BE214A9}"/>
              </a:ext>
            </a:extLst>
          </p:cNvPr>
          <p:cNvSpPr/>
          <p:nvPr/>
        </p:nvSpPr>
        <p:spPr>
          <a:xfrm>
            <a:off x="7762645" y="6380786"/>
            <a:ext cx="500872" cy="42327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上弧形箭头 87"/>
          <p:cNvSpPr/>
          <p:nvPr/>
        </p:nvSpPr>
        <p:spPr>
          <a:xfrm rot="5400000">
            <a:off x="9800832" y="3833731"/>
            <a:ext cx="3847991" cy="718315"/>
          </a:xfrm>
          <a:prstGeom prst="curvedDownArrow">
            <a:avLst>
              <a:gd name="adj1" fmla="val 20191"/>
              <a:gd name="adj2" fmla="val 45004"/>
              <a:gd name="adj3" fmla="val 31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38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2287" y="88144"/>
            <a:ext cx="8856016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ai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&amp;</a:t>
            </a:r>
            <a:br>
              <a:rPr lang="en-US" altLang="zh-CN" dirty="0" smtClean="0"/>
            </a:br>
            <a:r>
              <a:rPr lang="en-US" altLang="zh-CN" dirty="0" smtClean="0"/>
              <a:t>Transformer</a:t>
            </a:r>
            <a:r>
              <a:rPr lang="zh-CN" altLang="en-US" dirty="0" smtClean="0"/>
              <a:t>私教课程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795" y="3279227"/>
            <a:ext cx="2676364" cy="3332830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7279340" y="3538689"/>
            <a:ext cx="6253779" cy="19540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b="1" dirty="0">
                <a:solidFill>
                  <a:srgbClr val="00B0F0"/>
                </a:solidFill>
              </a:rPr>
              <a:t>在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这里你可以学会：</a:t>
            </a:r>
            <a:endParaRPr lang="en-US" altLang="zh-CN" sz="2000" b="1" dirty="0" smtClean="0">
              <a:solidFill>
                <a:srgbClr val="00B0F0"/>
              </a:solidFill>
            </a:endParaRPr>
          </a:p>
          <a:p>
            <a:pPr algn="l"/>
            <a:r>
              <a:rPr lang="en-US" altLang="zh-CN" sz="2000" dirty="0" smtClean="0"/>
              <a:t>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AI</a:t>
            </a:r>
            <a:r>
              <a:rPr lang="zh-CN" altLang="en-US" sz="2000" dirty="0" smtClean="0"/>
              <a:t>基础原理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2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Pytorch</a:t>
            </a:r>
            <a:r>
              <a:rPr lang="zh-CN" altLang="en-US" sz="2000" dirty="0" smtClean="0"/>
              <a:t>框架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3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transformer</a:t>
            </a:r>
            <a:r>
              <a:rPr lang="zh-CN" altLang="en-US" sz="2000" dirty="0" smtClean="0"/>
              <a:t>模型原理实现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4</a:t>
            </a:r>
            <a:r>
              <a:rPr lang="zh-CN" altLang="en-US" sz="2000" dirty="0" smtClean="0"/>
              <a:t>，了解近期的新鲜玩意</a:t>
            </a:r>
            <a:endParaRPr lang="zh-CN" altLang="en-US" sz="2000" dirty="0"/>
          </a:p>
        </p:txBody>
      </p:sp>
      <p:sp>
        <p:nvSpPr>
          <p:cNvPr id="7" name="右箭头 6"/>
          <p:cNvSpPr/>
          <p:nvPr/>
        </p:nvSpPr>
        <p:spPr>
          <a:xfrm rot="10800000">
            <a:off x="6040295" y="4414345"/>
            <a:ext cx="808246" cy="668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610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530</Words>
  <Application>Microsoft Office PowerPoint</Application>
  <PresentationFormat>宽屏</PresentationFormat>
  <Paragraphs>135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Cambria Math</vt:lpstr>
      <vt:lpstr>Office 主题​​</vt:lpstr>
      <vt:lpstr>AI是如何学习的?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ai基础 &amp; Transformer私教课程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liangdong</dc:creator>
  <cp:lastModifiedBy>owenliang</cp:lastModifiedBy>
  <cp:revision>395</cp:revision>
  <dcterms:created xsi:type="dcterms:W3CDTF">2023-06-14T02:52:24Z</dcterms:created>
  <dcterms:modified xsi:type="dcterms:W3CDTF">2023-06-21T14:26:16Z</dcterms:modified>
</cp:coreProperties>
</file>