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CCFF"/>
    <a:srgbClr val="FF99FF"/>
    <a:srgbClr val="FFCC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81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F14ABA-395F-4759-9A56-E9A227FB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43CD71D-1E20-4947-B54F-3EE9FE37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80B6EF9-30DB-4115-825C-CB8C52E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1EB8CFF-7248-4B4E-8DD8-589F8E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614BA68-8C48-4A2E-850B-50AB9E80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C9B557-7AF7-430A-84C1-AB5F383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FCCE4EC-3AE1-4156-94EE-13162E5C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38237B4-8514-44D2-BE4B-DB2DB00C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167236C-8908-4300-B256-87F14F2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66D7407-49C5-4ADC-91E3-A18DD6DE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DB9040B5-5939-4FBE-9680-1E1526A8B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AFA0826-90EE-481A-8970-5091A21DE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E0975DD-0143-4E96-895F-469498B4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797F2E4-54E3-4BF7-BB9D-9ADE1784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EFAEA64-C517-4B7E-83AA-7B81375E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EDD194-3ACA-42CF-B996-19E10F8C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4FEAF50-AB2F-40A5-AC35-655E44AF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2EF6CF4-87E9-4C5B-8D95-0413491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0B8E759-D5EC-4120-AE7F-CF1B351B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4AF4BD-72C2-465F-9869-1EA1874F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14D8F84-C259-4AC3-8F60-5175262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F9316E5-5512-4590-8ADB-0E2FE52F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157F2E5-F17E-4A97-B5C8-E11519CB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63306FF-6A7E-46C9-882B-159DD96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AC1458D-A822-4B4E-BCC8-985FF8D8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4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36C8BE-4ACF-4CF5-90D1-ED06C26C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394D705-40AC-4754-958E-CA278B20A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682083F-B9A0-4595-9718-789EA543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944DB53-2780-4E3D-9450-4EAC769A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99B297-8560-49DB-8CB8-16747455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D9F80DD-1642-4F7C-9B27-9289E6F8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31A2FD-7745-4558-A626-8FA6362A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7D0A637-5AEA-423F-9AC1-683564F6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0DA2A73-D693-43D5-B00B-9924AD57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5D71AB5-3891-4126-985B-173C01049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F68B0A0-F3CF-4FBD-8F56-BBCBF863C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40A45861-4AE6-4290-8790-68633F29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B792552-A5AE-40A1-AAE9-63D9C173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9F83A17-40DF-48D1-B4A9-59E406A3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123EF5C-22BB-43CA-BC09-6DA47B36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4212EB1-5BD4-493D-92A2-181AB80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5BF8F2B-51BB-4EFF-9359-A720693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91C8334-1DC0-41B3-BCA0-D9B1F07A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2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DD7554A-6D48-4C1B-8B14-397058FA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20AA8CAD-74D3-42E6-B907-D813206B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0721897-6382-40C7-BAB7-02C3A7E4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BFAF3B9-A9BC-49BF-AF22-DF8D9BD8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5D49640-061C-4D58-ABCA-A09E3075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C64D89D-DF10-461B-8752-A546EC5C8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9175C1B-BAF4-4297-847D-C3AFA389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5493197-AFA4-4B30-A5AC-EAF32D49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B50557C-09DD-462C-873E-5227B866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3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FC4F0F-307B-4482-B865-D88EFD4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B43CBC-CE5D-400D-AF01-FCD683EA2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BCBA64A-9317-46A8-81D0-49B97E63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95B3429-0B10-4ED3-94C2-3865CBE3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B5529C3-AB4A-4601-97BC-8D109189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0E1AA33-A752-40F2-BAF1-326C484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rgbClr val="FF99FF"/>
          </a:fgClr>
          <a:bgClr>
            <a:srgbClr val="99C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2087291-57FB-4D7C-A580-C0F3F566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8DC5E1A-7167-4392-B7B0-8101BAB8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1BEEE7-3D7D-4BAC-9C19-4206E87DD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1CE8-E6CC-413F-BF33-896DE9108727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2B3A4BB-FA50-45DB-827E-330C1BD41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0FB823F-CA28-405D-856D-8A219D4A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5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A22ECB7-21ED-4226-86C4-9B0001E6C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69" y="101600"/>
            <a:ext cx="9144000" cy="1308100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1. Предсказание эффективности новой торговой точки от локации</a:t>
            </a:r>
            <a:endParaRPr lang="ru-RU" sz="4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422400"/>
            <a:ext cx="6919913" cy="508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5AEF32-14AF-4750-8D6F-CD0AFCED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925"/>
            <a:ext cx="10515600" cy="1057275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Проблема</a:t>
            </a:r>
            <a:r>
              <a:rPr lang="en-US" sz="3200" dirty="0" smtClean="0">
                <a:latin typeface="Algerian" panose="04020705040A02060702" pitchFamily="82" charset="0"/>
              </a:rPr>
              <a:t>: </a:t>
            </a:r>
            <a:r>
              <a:rPr lang="ru-RU" sz="3200" dirty="0"/>
              <a:t>При открытии нового </a:t>
            </a:r>
            <a:r>
              <a:rPr lang="ru-RU" sz="3200" dirty="0" smtClean="0"/>
              <a:t>бизнеса, внедрения новых продуктов </a:t>
            </a:r>
            <a:r>
              <a:rPr lang="ru-RU" sz="3200" dirty="0"/>
              <a:t>важно понимать его </a:t>
            </a:r>
            <a:r>
              <a:rPr lang="ru-RU" sz="3200" dirty="0" smtClean="0"/>
              <a:t>перспективы</a:t>
            </a:r>
            <a:r>
              <a:rPr lang="en-US" sz="3200" dirty="0">
                <a:latin typeface="Algerian" panose="04020705040A02060702" pitchFamily="82" charset="0"/>
              </a:rPr>
              <a:t>.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767F836-8E1F-45DC-9F1A-AE18C0FB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0"/>
            <a:ext cx="10661822" cy="48688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 smtClean="0"/>
              <a:t>Оценка проекта будет оцениваться на основании следующих факторов:</a:t>
            </a:r>
            <a:endParaRPr lang="ru-RU" sz="2400" b="1" dirty="0"/>
          </a:p>
          <a:p>
            <a:pPr algn="just"/>
            <a:r>
              <a:rPr lang="ru-RU" sz="2400" dirty="0" smtClean="0"/>
              <a:t>Расстояния до ближайших конкурентов</a:t>
            </a:r>
            <a:endParaRPr lang="ru-RU" sz="2400" dirty="0"/>
          </a:p>
          <a:p>
            <a:pPr algn="just"/>
            <a:r>
              <a:rPr lang="ru-RU" sz="2400" dirty="0" smtClean="0"/>
              <a:t>Плотности населения в радиусе до ближайшего конкурента</a:t>
            </a:r>
            <a:endParaRPr lang="ru-RU" sz="2400" dirty="0"/>
          </a:p>
          <a:p>
            <a:pPr algn="just"/>
            <a:r>
              <a:rPr lang="ru-RU" sz="2400" dirty="0" smtClean="0"/>
              <a:t>Срока работы торговой точки и ее выручки(если данные по выручке есть)</a:t>
            </a:r>
            <a:endParaRPr lang="ru-RU" sz="2400" dirty="0"/>
          </a:p>
          <a:p>
            <a:pPr algn="just"/>
            <a:r>
              <a:rPr lang="ru-RU" sz="2400" dirty="0" smtClean="0"/>
              <a:t>Динамика выручки, новых бизнесов-конкурентов (тенденции, онлайн сервисы и новые виды бизнесов – авто по подписке и т.д.))</a:t>
            </a:r>
          </a:p>
          <a:p>
            <a:pPr algn="just"/>
            <a:r>
              <a:rPr lang="ru-RU" sz="2400" dirty="0" smtClean="0"/>
              <a:t> Наличия достаточного количества покупателей кому данный продукт подойдет</a:t>
            </a:r>
          </a:p>
          <a:p>
            <a:pPr algn="just"/>
            <a:r>
              <a:rPr lang="ru-RU" sz="2400" dirty="0" smtClean="0"/>
              <a:t>Финансовых показателей конкурентов и срока их работы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80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E39A21-0E4A-4902-B406-E810615C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78C0C59-354E-43E1-BFD9-7473E817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Создание приложения по оценки эффективности локации новой(действующей) торговый точки в зависимости ее расположения относительно конкурентов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b="1" dirty="0" smtClean="0"/>
              <a:t>Источник информации:</a:t>
            </a:r>
            <a:endParaRPr lang="ru-RU" sz="2000" b="1" dirty="0"/>
          </a:p>
          <a:p>
            <a:r>
              <a:rPr lang="ru-RU" sz="2000" dirty="0"/>
              <a:t>Исторические данные </a:t>
            </a:r>
            <a:r>
              <a:rPr lang="ru-RU" sz="2000" dirty="0" smtClean="0"/>
              <a:t>2</a:t>
            </a:r>
            <a:r>
              <a:rPr lang="en-US" sz="2000" dirty="0" err="1" smtClean="0"/>
              <a:t>gis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 err="1" smtClean="0"/>
              <a:t>яндекс</a:t>
            </a:r>
            <a:r>
              <a:rPr lang="ru-RU" sz="2000" dirty="0" smtClean="0"/>
              <a:t> карт по локации бизнесов (можно понять срок работы на 1 месте), данные из открытых или закрытых источников по выручке компаний</a:t>
            </a:r>
          </a:p>
          <a:p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9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81A94E-BABA-4E56-AABA-A3EA4960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36525"/>
            <a:ext cx="10515600" cy="549275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/>
              <a:t>Как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D450E35-F288-4E40-96B8-5A551266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1800" b="1" dirty="0"/>
              <a:t>Анализируем</a:t>
            </a:r>
            <a:r>
              <a:rPr lang="en-US" sz="1800" b="1" dirty="0"/>
              <a:t>:</a:t>
            </a:r>
            <a:endParaRPr lang="ru-RU" sz="1800" b="1" dirty="0"/>
          </a:p>
          <a:p>
            <a:pPr algn="just"/>
            <a:r>
              <a:rPr lang="ru-RU" sz="1800" dirty="0" smtClean="0"/>
              <a:t>Минимальное расстояние до конкурента с учетом плотности населения </a:t>
            </a:r>
            <a:r>
              <a:rPr lang="en-US" sz="1800" dirty="0" smtClean="0"/>
              <a:t>=&gt;</a:t>
            </a:r>
            <a:r>
              <a:rPr lang="ru-RU" sz="1800" dirty="0" smtClean="0"/>
              <a:t>получаем минимальную </a:t>
            </a:r>
            <a:r>
              <a:rPr lang="ru-RU" sz="1800" dirty="0" err="1" smtClean="0"/>
              <a:t>числ</a:t>
            </a:r>
            <a:r>
              <a:rPr lang="ru-RU" sz="1800" dirty="0" smtClean="0"/>
              <a:t>. населения в радиусе до конкурента чтобы точка работала в «+». Если сервис реализуется не на базе Банка, то основным критерием того, что точка работает в «+» будет </a:t>
            </a:r>
            <a:r>
              <a:rPr lang="ru-RU" sz="1800" b="1" dirty="0" smtClean="0">
                <a:solidFill>
                  <a:srgbClr val="FF0000"/>
                </a:solidFill>
              </a:rPr>
              <a:t>не выручка </a:t>
            </a:r>
            <a:r>
              <a:rPr lang="ru-RU" sz="1800" dirty="0" smtClean="0"/>
              <a:t>из открытых источников (так как она по юр лицу</a:t>
            </a:r>
            <a:r>
              <a:rPr lang="en-US" sz="1800" dirty="0" smtClean="0"/>
              <a:t> </a:t>
            </a:r>
            <a:r>
              <a:rPr lang="ru-RU" sz="1800" dirty="0" smtClean="0"/>
              <a:t>у которого может быть несколько точек), а </a:t>
            </a:r>
            <a:r>
              <a:rPr lang="ru-RU" sz="1800" b="1" dirty="0" smtClean="0">
                <a:solidFill>
                  <a:srgbClr val="FF0000"/>
                </a:solidFill>
              </a:rPr>
              <a:t>срок работы </a:t>
            </a:r>
            <a:r>
              <a:rPr lang="ru-RU" sz="1800" dirty="0" smtClean="0"/>
              <a:t>точки по 1 адресу, если он </a:t>
            </a:r>
            <a:r>
              <a:rPr lang="en-US" sz="1800" dirty="0" smtClean="0"/>
              <a:t>&gt; </a:t>
            </a:r>
            <a:r>
              <a:rPr lang="ru-RU" sz="1800" dirty="0" smtClean="0"/>
              <a:t>года</a:t>
            </a:r>
            <a:r>
              <a:rPr lang="en-US" sz="1800" dirty="0" smtClean="0"/>
              <a:t>, </a:t>
            </a:r>
            <a:r>
              <a:rPr lang="ru-RU" sz="1800" dirty="0" smtClean="0"/>
              <a:t>то вероятно точка работает в плюс. Но выручка юр лица из открытых источников также будет учитываться. </a:t>
            </a:r>
          </a:p>
          <a:p>
            <a:pPr algn="just"/>
            <a:r>
              <a:rPr lang="ru-RU" sz="1800" dirty="0" smtClean="0"/>
              <a:t>Окружение возле конкурента (близость метро и т.д.)</a:t>
            </a:r>
            <a:endParaRPr lang="ru-RU" sz="1800" dirty="0"/>
          </a:p>
          <a:p>
            <a:pPr algn="just"/>
            <a:r>
              <a:rPr lang="ru-RU" sz="1800" dirty="0" smtClean="0"/>
              <a:t>Находим координаты точек где открытие нового бизнеса целесообразно с учетом анализа информации выше</a:t>
            </a:r>
            <a:endParaRPr lang="ru-RU" sz="1800" dirty="0"/>
          </a:p>
          <a:p>
            <a:pPr algn="just"/>
            <a:r>
              <a:rPr lang="ru-RU" sz="1800" dirty="0" smtClean="0"/>
              <a:t>Анализирует динамику выручки бизнесов заменителей (онлайн доставка и так далее)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ru-RU" sz="1800" b="1" dirty="0" smtClean="0"/>
              <a:t>Строим </a:t>
            </a:r>
            <a:r>
              <a:rPr lang="ru-RU" sz="1800" b="1" dirty="0"/>
              <a:t>модель, </a:t>
            </a:r>
            <a:r>
              <a:rPr lang="ru-RU" sz="1800" b="1" dirty="0" smtClean="0"/>
              <a:t>которая</a:t>
            </a:r>
            <a:r>
              <a:rPr lang="en-US" sz="1800" b="1" dirty="0" smtClean="0"/>
              <a:t>:</a:t>
            </a:r>
          </a:p>
          <a:p>
            <a:pPr marL="0" indent="0" algn="just">
              <a:buNone/>
            </a:pPr>
            <a:r>
              <a:rPr lang="ru-RU" sz="1800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формирует массив координат(и возможно </a:t>
            </a:r>
            <a:r>
              <a:rPr lang="ru-RU" sz="1800" dirty="0" err="1" smtClean="0"/>
              <a:t>отрисовывает</a:t>
            </a:r>
            <a:r>
              <a:rPr lang="ru-RU" sz="1800" dirty="0" smtClean="0"/>
              <a:t> их на карте) где открытие бизнеса целесообразно с учетом ретро данных по конкурентам</a:t>
            </a:r>
            <a:endParaRPr lang="en-US" sz="1800" dirty="0" smtClean="0"/>
          </a:p>
          <a:p>
            <a:pPr algn="just">
              <a:buFontTx/>
              <a:buChar char="-"/>
            </a:pPr>
            <a:r>
              <a:rPr lang="ru-RU" sz="1800" dirty="0" smtClean="0"/>
              <a:t>Формирует список юзеров которым подойдет рекомендуем продукт</a:t>
            </a:r>
            <a:endParaRPr lang="ru-RU" sz="1800" dirty="0"/>
          </a:p>
          <a:p>
            <a:pPr marL="342900" indent="-342900" algn="just">
              <a:buAutoNum type="arabicPeriod" startAt="3"/>
            </a:pPr>
            <a:r>
              <a:rPr lang="ru-RU" sz="1800" b="1" dirty="0" smtClean="0"/>
              <a:t>Получаем выборку</a:t>
            </a:r>
            <a:r>
              <a:rPr lang="en-US" sz="1800" b="1" dirty="0" smtClean="0"/>
              <a:t>:</a:t>
            </a:r>
          </a:p>
          <a:p>
            <a:pPr algn="just">
              <a:buFontTx/>
              <a:buChar char="-"/>
            </a:pPr>
            <a:r>
              <a:rPr lang="ru-RU" sz="1800" dirty="0" smtClean="0"/>
              <a:t>по затратам/покупкам юзеров, на основании которых можно сделать вывод о </a:t>
            </a:r>
            <a:r>
              <a:rPr lang="ru-RU" sz="1800" dirty="0" err="1" smtClean="0"/>
              <a:t>целесобразности</a:t>
            </a:r>
            <a:r>
              <a:rPr lang="ru-RU" sz="1800" dirty="0" smtClean="0"/>
              <a:t> внедрения нового продукта. </a:t>
            </a:r>
            <a:endParaRPr lang="en-US" sz="1800" dirty="0" smtClean="0"/>
          </a:p>
          <a:p>
            <a:pPr algn="just">
              <a:buFontTx/>
              <a:buChar char="-"/>
            </a:pPr>
            <a:r>
              <a:rPr lang="ru-RU" sz="1800" dirty="0" smtClean="0"/>
              <a:t>По динамику показателей по отраслям и видам бизнесов для оценки тенденций на рынке</a:t>
            </a:r>
          </a:p>
        </p:txBody>
      </p:sp>
    </p:spTree>
    <p:extLst>
      <p:ext uri="{BB962C8B-B14F-4D97-AF65-F5344CB8AC3E}">
        <p14:creationId xmlns:p14="http://schemas.microsoft.com/office/powerpoint/2010/main" val="4502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F96D68-BA96-4F7B-B7CA-86B93C4B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Архитектура </a:t>
            </a:r>
            <a:br>
              <a:rPr lang="ru-RU" sz="2800" dirty="0" smtClean="0"/>
            </a:br>
            <a:endParaRPr lang="ru-RU" sz="18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74700" y="1663700"/>
            <a:ext cx="2540000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Программа на питон, работающая отдельно или через сервис </a:t>
            </a:r>
            <a:r>
              <a:rPr lang="en-US" dirty="0" smtClean="0">
                <a:solidFill>
                  <a:schemeClr val="tx1"/>
                </a:solidFill>
              </a:rPr>
              <a:t>Flask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7518400" y="2260600"/>
            <a:ext cx="1219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33900" y="1473200"/>
            <a:ext cx="3136900" cy="1981200"/>
          </a:xfrm>
          <a:prstGeom prst="ellipse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Отражение результатов в онлайн режиме 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314700" y="2260600"/>
            <a:ext cx="1219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737600" y="1663700"/>
            <a:ext cx="2540000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Переход по ссылке на отчет в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8433530-495A-4CB2-A89B-0757703E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ru-RU" dirty="0"/>
              <a:t>Финансы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CABF65-2618-48B1-8335-440CA3C7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79" y="1089024"/>
            <a:ext cx="10515600" cy="5337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Стоимость разработки</a:t>
            </a:r>
            <a:r>
              <a:rPr lang="en-US" sz="1800" dirty="0">
                <a:latin typeface="Algerian" panose="04020705040A02060702" pitchFamily="82" charset="0"/>
              </a:rPr>
              <a:t>: </a:t>
            </a:r>
            <a:r>
              <a:rPr lang="ru-RU" sz="1800" dirty="0"/>
              <a:t>20 дней разработки * ( 1 человека + налоги + сервер ) = 150000 + 20000 = 170000 руб. </a:t>
            </a:r>
          </a:p>
          <a:p>
            <a:pPr marL="0" indent="0">
              <a:buNone/>
            </a:pPr>
            <a:r>
              <a:rPr lang="ru-RU" sz="1800" dirty="0" smtClean="0"/>
              <a:t>Ежемесячные траты (получение баз 2гис)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4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smtClean="0"/>
              <a:t>руб. в мес. (15 видом бизнеса по 2 крупнейшим городам Москва и Санкт-Петербург) + хостинг</a:t>
            </a:r>
            <a:r>
              <a:rPr lang="ru-RU" sz="1800" dirty="0"/>
              <a:t>. Сумма 4 000 рублей это закупка не у 2гис или Яндекс по лицензии, а закуп с сайтов сети интернет.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+ реклама в интернет </a:t>
            </a:r>
            <a:r>
              <a:rPr lang="en-US" sz="1800" dirty="0" smtClean="0">
                <a:latin typeface="Algerian" panose="04020705040A02060702" pitchFamily="82" charset="0"/>
              </a:rPr>
              <a:t>~ 6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месяц. 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u="sng" dirty="0" smtClean="0"/>
              <a:t>Итого ежемесячных затрат </a:t>
            </a:r>
            <a:r>
              <a:rPr lang="en-US" sz="1800" dirty="0">
                <a:latin typeface="Algerian" panose="04020705040A02060702" pitchFamily="82" charset="0"/>
              </a:rPr>
              <a:t>~ 10 000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smtClean="0"/>
              <a:t>Прибыль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ru-RU" sz="1800" dirty="0" smtClean="0"/>
              <a:t>Стоимость 1 скачивания базы данных с картой</a:t>
            </a:r>
            <a:r>
              <a:rPr lang="en-US" sz="1800" dirty="0" smtClean="0"/>
              <a:t> </a:t>
            </a:r>
            <a:r>
              <a:rPr lang="ru-RU" sz="1800" dirty="0" smtClean="0"/>
              <a:t>и отчетом где отражены адреса для открытия новых торговых точек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5</a:t>
            </a:r>
            <a:r>
              <a:rPr lang="ru-RU" sz="1800" dirty="0" smtClean="0"/>
              <a:t>00 рублей.  Прогноз по скачиванию в месяц в городах МСК + СПБ по 15 видам бизнеса </a:t>
            </a:r>
            <a:r>
              <a:rPr lang="en-US" sz="1800" dirty="0" smtClean="0">
                <a:latin typeface="Algerian" panose="04020705040A02060702" pitchFamily="82" charset="0"/>
              </a:rPr>
              <a:t>&gt; 30</a:t>
            </a:r>
            <a:r>
              <a:rPr lang="ru-RU" sz="1800" dirty="0" smtClean="0"/>
              <a:t>. Итого выручка от 15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 – расходы 10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=</a:t>
            </a:r>
            <a:r>
              <a:rPr lang="en-US" sz="1800" dirty="0" smtClean="0">
                <a:latin typeface="Algerian" panose="04020705040A02060702" pitchFamily="82" charset="0"/>
              </a:rPr>
              <a:t>&gt; </a:t>
            </a:r>
            <a:r>
              <a:rPr lang="ru-RU" sz="1800" dirty="0" smtClean="0"/>
              <a:t>чистая прибыль от 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мес. 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727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5D9304-58E6-4C3D-8D4E-8297EBD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15A13EC-A534-4927-8556-4E0ACBB9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Увеличить точность предсказания за счет добавления статистики по </a:t>
            </a:r>
            <a:r>
              <a:rPr lang="ru-RU" dirty="0" smtClean="0"/>
              <a:t>населению, компании, динамики выручки за предыдущие года, городу, макроэкономике,  и т.д.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8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618A252-F448-460B-B500-068B83DB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161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Спасибо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865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552</Words>
  <Application>Microsoft Office PowerPoint</Application>
  <PresentationFormat>Произвольный</PresentationFormat>
  <Paragraphs>46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1. Предсказание эффективности новой торговой точки от локации</vt:lpstr>
      <vt:lpstr>Проблема: При открытии нового бизнеса, внедрения новых продуктов важно понимать его перспективы. </vt:lpstr>
      <vt:lpstr>Решение</vt:lpstr>
      <vt:lpstr>Как работает</vt:lpstr>
      <vt:lpstr>Архитектура  </vt:lpstr>
      <vt:lpstr>Финансы</vt:lpstr>
      <vt:lpstr>Планы на будущее</vt:lpstr>
      <vt:lpstr>   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лесных пожаров</dc:title>
  <dc:creator>Artem</dc:creator>
  <cp:lastModifiedBy>Пользователь</cp:lastModifiedBy>
  <cp:revision>46</cp:revision>
  <dcterms:created xsi:type="dcterms:W3CDTF">2021-01-10T08:26:39Z</dcterms:created>
  <dcterms:modified xsi:type="dcterms:W3CDTF">2021-02-12T04:17:03Z</dcterms:modified>
</cp:coreProperties>
</file>