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9" r:id="rId3"/>
    <p:sldId id="265" r:id="rId4"/>
    <p:sldId id="266" r:id="rId5"/>
    <p:sldId id="267" r:id="rId6"/>
    <p:sldId id="268" r:id="rId7"/>
    <p:sldId id="270" r:id="rId8"/>
    <p:sldId id="271" r:id="rId9"/>
    <p:sldId id="274" r:id="rId10"/>
    <p:sldId id="260" r:id="rId11"/>
    <p:sldId id="264" r:id="rId12"/>
    <p:sldId id="261" r:id="rId13"/>
    <p:sldId id="26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66FFCC"/>
    <a:srgbClr val="ABABAB"/>
    <a:srgbClr val="C5938C"/>
    <a:srgbClr val="FF00FF"/>
    <a:srgbClr val="99CCFF"/>
    <a:srgbClr val="CC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2766" y="-9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07/relationships/hdphoto" Target="../media/hdphoto1.wdp"/><Relationship Id="rId1" Type="http://schemas.openxmlformats.org/officeDocument/2006/relationships/image" Target="../media/image8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07/relationships/hdphoto" Target="../media/hdphoto1.wdp"/><Relationship Id="rId1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EB46E9-8FBB-4A83-A66D-56D1B1E402A6}" type="doc">
      <dgm:prSet loTypeId="urn:microsoft.com/office/officeart/2005/8/layout/matrix1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F417DA65-FA7B-4917-8570-D86700710E86}">
      <dgm:prSet phldrT="[Текст]"/>
      <dgm:spPr>
        <a:solidFill>
          <a:schemeClr val="tx2">
            <a:lumMod val="40000"/>
            <a:lumOff val="60000"/>
            <a:alpha val="32000"/>
          </a:schemeClr>
        </a:solidFill>
      </dgm:spPr>
      <dgm:t>
        <a:bodyPr/>
        <a:lstStyle/>
        <a:p>
          <a:r>
            <a:rPr lang="ru-RU" b="1" dirty="0" smtClean="0">
              <a:solidFill>
                <a:schemeClr val="tx1"/>
              </a:solidFill>
            </a:rPr>
            <a:t>Ответ</a:t>
          </a:r>
          <a:endParaRPr lang="ru-RU" b="1" dirty="0">
            <a:solidFill>
              <a:schemeClr val="tx1"/>
            </a:solidFill>
          </a:endParaRPr>
        </a:p>
      </dgm:t>
    </dgm:pt>
    <dgm:pt modelId="{B8BB3CF5-4FC3-4A45-9DB3-B843F4425652}" type="parTrans" cxnId="{B3B6EE55-CDEB-4D22-9E5C-CF4906F075E4}">
      <dgm:prSet/>
      <dgm:spPr/>
      <dgm:t>
        <a:bodyPr/>
        <a:lstStyle/>
        <a:p>
          <a:endParaRPr lang="ru-RU"/>
        </a:p>
      </dgm:t>
    </dgm:pt>
    <dgm:pt modelId="{7A3AB396-4AAB-49C0-AE67-A65155CD7FA0}" type="sibTrans" cxnId="{B3B6EE55-CDEB-4D22-9E5C-CF4906F075E4}">
      <dgm:prSet/>
      <dgm:spPr/>
      <dgm:t>
        <a:bodyPr/>
        <a:lstStyle/>
        <a:p>
          <a:endParaRPr lang="ru-RU"/>
        </a:p>
      </dgm:t>
    </dgm:pt>
    <dgm:pt modelId="{266C3451-CD68-4052-9A2A-C7C791F6EF56}">
      <dgm:prSet phldrT="[Текст]"/>
      <dgm:spPr/>
      <dgm:t>
        <a:bodyPr/>
        <a:lstStyle/>
        <a:p>
          <a:r>
            <a:rPr lang="ru-RU" dirty="0" smtClean="0"/>
            <a:t>Анализа количества конкурентов поблизости</a:t>
          </a:r>
          <a:endParaRPr lang="ru-RU" dirty="0"/>
        </a:p>
      </dgm:t>
    </dgm:pt>
    <dgm:pt modelId="{C4F661C3-B864-438F-89F3-613BE54F6158}" type="parTrans" cxnId="{39CB7519-49FE-4DC3-873A-9CA69BB6479F}">
      <dgm:prSet/>
      <dgm:spPr/>
      <dgm:t>
        <a:bodyPr/>
        <a:lstStyle/>
        <a:p>
          <a:endParaRPr lang="ru-RU"/>
        </a:p>
      </dgm:t>
    </dgm:pt>
    <dgm:pt modelId="{AB7E284A-BFC2-4572-82A3-D2D76BBE14F6}" type="sibTrans" cxnId="{39CB7519-49FE-4DC3-873A-9CA69BB6479F}">
      <dgm:prSet/>
      <dgm:spPr/>
      <dgm:t>
        <a:bodyPr/>
        <a:lstStyle/>
        <a:p>
          <a:endParaRPr lang="ru-RU"/>
        </a:p>
      </dgm:t>
    </dgm:pt>
    <dgm:pt modelId="{FF567A70-7728-4C11-B6ED-62A4870483FE}">
      <dgm:prSet phldrT="[Текст]"/>
      <dgm:spPr/>
      <dgm:t>
        <a:bodyPr/>
        <a:lstStyle/>
        <a:p>
          <a:r>
            <a:rPr lang="ru-RU" dirty="0" smtClean="0"/>
            <a:t>Анализа численности населения, проходимости, транспортной доступности</a:t>
          </a:r>
          <a:endParaRPr lang="ru-RU" dirty="0"/>
        </a:p>
      </dgm:t>
    </dgm:pt>
    <dgm:pt modelId="{762BB95B-E28E-4DFC-B4E8-8117A728D5F9}" type="parTrans" cxnId="{0F4ACAC1-D83C-46DA-8749-C5BE61246EC5}">
      <dgm:prSet/>
      <dgm:spPr/>
      <dgm:t>
        <a:bodyPr/>
        <a:lstStyle/>
        <a:p>
          <a:endParaRPr lang="ru-RU"/>
        </a:p>
      </dgm:t>
    </dgm:pt>
    <dgm:pt modelId="{F521B391-71F2-43F0-92E6-0CCACE63815E}" type="sibTrans" cxnId="{0F4ACAC1-D83C-46DA-8749-C5BE61246EC5}">
      <dgm:prSet/>
      <dgm:spPr/>
      <dgm:t>
        <a:bodyPr/>
        <a:lstStyle/>
        <a:p>
          <a:endParaRPr lang="ru-RU"/>
        </a:p>
      </dgm:t>
    </dgm:pt>
    <dgm:pt modelId="{5B3C4623-DB45-450B-A5E7-98183DA0C7D0}">
      <dgm:prSet phldrT="[Текст]"/>
      <dgm:spPr/>
      <dgm:t>
        <a:bodyPr/>
        <a:lstStyle/>
        <a:p>
          <a:r>
            <a:rPr lang="ru-RU" dirty="0" smtClean="0"/>
            <a:t>Анализа успешности конкурентов </a:t>
          </a:r>
          <a:endParaRPr lang="ru-RU" dirty="0"/>
        </a:p>
      </dgm:t>
    </dgm:pt>
    <dgm:pt modelId="{D32B3405-73E0-41C4-9EDA-80F02B043995}" type="parTrans" cxnId="{600090D8-19C2-412E-B3DC-426189725A71}">
      <dgm:prSet/>
      <dgm:spPr/>
      <dgm:t>
        <a:bodyPr/>
        <a:lstStyle/>
        <a:p>
          <a:endParaRPr lang="ru-RU"/>
        </a:p>
      </dgm:t>
    </dgm:pt>
    <dgm:pt modelId="{761148FE-3A67-4D84-BA7D-EBB81644EE85}" type="sibTrans" cxnId="{600090D8-19C2-412E-B3DC-426189725A71}">
      <dgm:prSet/>
      <dgm:spPr/>
      <dgm:t>
        <a:bodyPr/>
        <a:lstStyle/>
        <a:p>
          <a:endParaRPr lang="ru-RU"/>
        </a:p>
      </dgm:t>
    </dgm:pt>
    <dgm:pt modelId="{DD22F9F1-0778-419B-9896-BD4A6B6A2C75}">
      <dgm:prSet phldrT="[Текст]"/>
      <dgm:spPr/>
      <dgm:t>
        <a:bodyPr/>
        <a:lstStyle/>
        <a:p>
          <a:r>
            <a:rPr lang="ru-RU" dirty="0" smtClean="0"/>
            <a:t>Анализа сегмента в котором планируется открытие нового бизнеса</a:t>
          </a:r>
          <a:endParaRPr lang="ru-RU" dirty="0"/>
        </a:p>
      </dgm:t>
    </dgm:pt>
    <dgm:pt modelId="{EBBEA23F-79AD-40C4-99C8-948D633ABA4F}" type="parTrans" cxnId="{14AEBF02-3B65-41F3-AE1F-D79B2288AF61}">
      <dgm:prSet/>
      <dgm:spPr/>
      <dgm:t>
        <a:bodyPr/>
        <a:lstStyle/>
        <a:p>
          <a:endParaRPr lang="ru-RU"/>
        </a:p>
      </dgm:t>
    </dgm:pt>
    <dgm:pt modelId="{4A0B8C34-5BD6-43CF-9DD7-D5AF8A27493F}" type="sibTrans" cxnId="{14AEBF02-3B65-41F3-AE1F-D79B2288AF61}">
      <dgm:prSet/>
      <dgm:spPr/>
      <dgm:t>
        <a:bodyPr/>
        <a:lstStyle/>
        <a:p>
          <a:endParaRPr lang="ru-RU"/>
        </a:p>
      </dgm:t>
    </dgm:pt>
    <dgm:pt modelId="{A864B17F-8CDB-4682-8497-9BDACA0C02CA}">
      <dgm:prSet phldrT="[Текст]"/>
      <dgm:spPr/>
      <dgm:t>
        <a:bodyPr/>
        <a:lstStyle/>
        <a:p>
          <a:endParaRPr lang="ru-RU"/>
        </a:p>
      </dgm:t>
    </dgm:pt>
    <dgm:pt modelId="{D79A4A6A-4C91-42F8-99B8-86F82ED70C4D}" type="parTrans" cxnId="{989E622B-06D4-4D9A-8DB8-B3E1B736F35A}">
      <dgm:prSet/>
      <dgm:spPr/>
      <dgm:t>
        <a:bodyPr/>
        <a:lstStyle/>
        <a:p>
          <a:endParaRPr lang="ru-RU"/>
        </a:p>
      </dgm:t>
    </dgm:pt>
    <dgm:pt modelId="{102323C2-BBC7-44A9-AE32-926F40E77E00}" type="sibTrans" cxnId="{989E622B-06D4-4D9A-8DB8-B3E1B736F35A}">
      <dgm:prSet/>
      <dgm:spPr/>
      <dgm:t>
        <a:bodyPr/>
        <a:lstStyle/>
        <a:p>
          <a:endParaRPr lang="ru-RU"/>
        </a:p>
      </dgm:t>
    </dgm:pt>
    <dgm:pt modelId="{5A9DB3B8-A6B3-43B8-9FDA-0FD7E20FFA4D}" type="pres">
      <dgm:prSet presAssocID="{64EB46E9-8FBB-4A83-A66D-56D1B1E402A6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6DB2309-3A27-4AFE-880E-206258676794}" type="pres">
      <dgm:prSet presAssocID="{64EB46E9-8FBB-4A83-A66D-56D1B1E402A6}" presName="matrix" presStyleCnt="0"/>
      <dgm:spPr/>
    </dgm:pt>
    <dgm:pt modelId="{82BF92A4-CF96-4C35-8A5C-0B1B28FAC115}" type="pres">
      <dgm:prSet presAssocID="{64EB46E9-8FBB-4A83-A66D-56D1B1E402A6}" presName="tile1" presStyleLbl="node1" presStyleIdx="0" presStyleCnt="4" custLinFactNeighborX="-352" custLinFactNeighborY="642"/>
      <dgm:spPr/>
      <dgm:t>
        <a:bodyPr/>
        <a:lstStyle/>
        <a:p>
          <a:endParaRPr lang="ru-RU"/>
        </a:p>
      </dgm:t>
    </dgm:pt>
    <dgm:pt modelId="{45F5A07F-203B-43E3-BC35-3BA56A536724}" type="pres">
      <dgm:prSet presAssocID="{64EB46E9-8FBB-4A83-A66D-56D1B1E402A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6ECC40-AF2C-4838-9CD4-E6C559B5B4C4}" type="pres">
      <dgm:prSet presAssocID="{64EB46E9-8FBB-4A83-A66D-56D1B1E402A6}" presName="tile2" presStyleLbl="node1" presStyleIdx="1" presStyleCnt="4"/>
      <dgm:spPr/>
      <dgm:t>
        <a:bodyPr/>
        <a:lstStyle/>
        <a:p>
          <a:endParaRPr lang="ru-RU"/>
        </a:p>
      </dgm:t>
    </dgm:pt>
    <dgm:pt modelId="{81124E87-A3F1-46F7-8595-EF240362CE5F}" type="pres">
      <dgm:prSet presAssocID="{64EB46E9-8FBB-4A83-A66D-56D1B1E402A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FAB09E-931A-4CD3-B778-9206AB141F89}" type="pres">
      <dgm:prSet presAssocID="{64EB46E9-8FBB-4A83-A66D-56D1B1E402A6}" presName="tile3" presStyleLbl="node1" presStyleIdx="2" presStyleCnt="4"/>
      <dgm:spPr/>
      <dgm:t>
        <a:bodyPr/>
        <a:lstStyle/>
        <a:p>
          <a:endParaRPr lang="ru-RU"/>
        </a:p>
      </dgm:t>
    </dgm:pt>
    <dgm:pt modelId="{62EA47DE-3AEC-45FF-800A-EFD8FA878EE5}" type="pres">
      <dgm:prSet presAssocID="{64EB46E9-8FBB-4A83-A66D-56D1B1E402A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486BBA-1BDA-489B-B46F-E1D5ADE6BB9B}" type="pres">
      <dgm:prSet presAssocID="{64EB46E9-8FBB-4A83-A66D-56D1B1E402A6}" presName="tile4" presStyleLbl="node1" presStyleIdx="3" presStyleCnt="4"/>
      <dgm:spPr/>
      <dgm:t>
        <a:bodyPr/>
        <a:lstStyle/>
        <a:p>
          <a:endParaRPr lang="ru-RU"/>
        </a:p>
      </dgm:t>
    </dgm:pt>
    <dgm:pt modelId="{9956E2EB-DF7F-4DC2-A921-366DAE2CF2F2}" type="pres">
      <dgm:prSet presAssocID="{64EB46E9-8FBB-4A83-A66D-56D1B1E402A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126F88-4C70-4711-9989-C5A38CA9EC31}" type="pres">
      <dgm:prSet presAssocID="{64EB46E9-8FBB-4A83-A66D-56D1B1E402A6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</dgm:ptLst>
  <dgm:cxnLst>
    <dgm:cxn modelId="{715F4ED5-E9ED-4E1F-AFF7-E479C8310B5A}" type="presOf" srcId="{DD22F9F1-0778-419B-9896-BD4A6B6A2C75}" destId="{9956E2EB-DF7F-4DC2-A921-366DAE2CF2F2}" srcOrd="1" destOrd="0" presId="urn:microsoft.com/office/officeart/2005/8/layout/matrix1"/>
    <dgm:cxn modelId="{096BDE09-3236-4841-B3E6-FC52F80EFB55}" type="presOf" srcId="{266C3451-CD68-4052-9A2A-C7C791F6EF56}" destId="{45F5A07F-203B-43E3-BC35-3BA56A536724}" srcOrd="1" destOrd="0" presId="urn:microsoft.com/office/officeart/2005/8/layout/matrix1"/>
    <dgm:cxn modelId="{0F4ACAC1-D83C-46DA-8749-C5BE61246EC5}" srcId="{F417DA65-FA7B-4917-8570-D86700710E86}" destId="{FF567A70-7728-4C11-B6ED-62A4870483FE}" srcOrd="1" destOrd="0" parTransId="{762BB95B-E28E-4DFC-B4E8-8117A728D5F9}" sibTransId="{F521B391-71F2-43F0-92E6-0CCACE63815E}"/>
    <dgm:cxn modelId="{E54C0E97-EE0D-4703-8997-3F69641DACE6}" type="presOf" srcId="{FF567A70-7728-4C11-B6ED-62A4870483FE}" destId="{6E6ECC40-AF2C-4838-9CD4-E6C559B5B4C4}" srcOrd="0" destOrd="0" presId="urn:microsoft.com/office/officeart/2005/8/layout/matrix1"/>
    <dgm:cxn modelId="{39CB7519-49FE-4DC3-873A-9CA69BB6479F}" srcId="{F417DA65-FA7B-4917-8570-D86700710E86}" destId="{266C3451-CD68-4052-9A2A-C7C791F6EF56}" srcOrd="0" destOrd="0" parTransId="{C4F661C3-B864-438F-89F3-613BE54F6158}" sibTransId="{AB7E284A-BFC2-4572-82A3-D2D76BBE14F6}"/>
    <dgm:cxn modelId="{600090D8-19C2-412E-B3DC-426189725A71}" srcId="{F417DA65-FA7B-4917-8570-D86700710E86}" destId="{5B3C4623-DB45-450B-A5E7-98183DA0C7D0}" srcOrd="2" destOrd="0" parTransId="{D32B3405-73E0-41C4-9EDA-80F02B043995}" sibTransId="{761148FE-3A67-4D84-BA7D-EBB81644EE85}"/>
    <dgm:cxn modelId="{B3B6EE55-CDEB-4D22-9E5C-CF4906F075E4}" srcId="{64EB46E9-8FBB-4A83-A66D-56D1B1E402A6}" destId="{F417DA65-FA7B-4917-8570-D86700710E86}" srcOrd="0" destOrd="0" parTransId="{B8BB3CF5-4FC3-4A45-9DB3-B843F4425652}" sibTransId="{7A3AB396-4AAB-49C0-AE67-A65155CD7FA0}"/>
    <dgm:cxn modelId="{FB7E6993-69DB-4CCF-94DB-6A876ED75477}" type="presOf" srcId="{DD22F9F1-0778-419B-9896-BD4A6B6A2C75}" destId="{CA486BBA-1BDA-489B-B46F-E1D5ADE6BB9B}" srcOrd="0" destOrd="0" presId="urn:microsoft.com/office/officeart/2005/8/layout/matrix1"/>
    <dgm:cxn modelId="{14AEBF02-3B65-41F3-AE1F-D79B2288AF61}" srcId="{F417DA65-FA7B-4917-8570-D86700710E86}" destId="{DD22F9F1-0778-419B-9896-BD4A6B6A2C75}" srcOrd="3" destOrd="0" parTransId="{EBBEA23F-79AD-40C4-99C8-948D633ABA4F}" sibTransId="{4A0B8C34-5BD6-43CF-9DD7-D5AF8A27493F}"/>
    <dgm:cxn modelId="{989E622B-06D4-4D9A-8DB8-B3E1B736F35A}" srcId="{F417DA65-FA7B-4917-8570-D86700710E86}" destId="{A864B17F-8CDB-4682-8497-9BDACA0C02CA}" srcOrd="4" destOrd="0" parTransId="{D79A4A6A-4C91-42F8-99B8-86F82ED70C4D}" sibTransId="{102323C2-BBC7-44A9-AE32-926F40E77E00}"/>
    <dgm:cxn modelId="{88D4C0BD-7320-4348-9137-555E282234DE}" type="presOf" srcId="{266C3451-CD68-4052-9A2A-C7C791F6EF56}" destId="{82BF92A4-CF96-4C35-8A5C-0B1B28FAC115}" srcOrd="0" destOrd="0" presId="urn:microsoft.com/office/officeart/2005/8/layout/matrix1"/>
    <dgm:cxn modelId="{026AB6D2-FB58-4F7A-BFDC-15FF612F8DEE}" type="presOf" srcId="{5B3C4623-DB45-450B-A5E7-98183DA0C7D0}" destId="{8CFAB09E-931A-4CD3-B778-9206AB141F89}" srcOrd="0" destOrd="0" presId="urn:microsoft.com/office/officeart/2005/8/layout/matrix1"/>
    <dgm:cxn modelId="{4B783B3E-940F-4E5D-9462-8490020AEBF6}" type="presOf" srcId="{F417DA65-FA7B-4917-8570-D86700710E86}" destId="{D4126F88-4C70-4711-9989-C5A38CA9EC31}" srcOrd="0" destOrd="0" presId="urn:microsoft.com/office/officeart/2005/8/layout/matrix1"/>
    <dgm:cxn modelId="{B5A236D8-079B-4A1B-9E4F-60760BDB2372}" type="presOf" srcId="{64EB46E9-8FBB-4A83-A66D-56D1B1E402A6}" destId="{5A9DB3B8-A6B3-43B8-9FDA-0FD7E20FFA4D}" srcOrd="0" destOrd="0" presId="urn:microsoft.com/office/officeart/2005/8/layout/matrix1"/>
    <dgm:cxn modelId="{354FD590-6B1A-4A3B-8A0A-721DCF298091}" type="presOf" srcId="{FF567A70-7728-4C11-B6ED-62A4870483FE}" destId="{81124E87-A3F1-46F7-8595-EF240362CE5F}" srcOrd="1" destOrd="0" presId="urn:microsoft.com/office/officeart/2005/8/layout/matrix1"/>
    <dgm:cxn modelId="{F50DFC58-F1EF-4D90-B90D-FCB841ABBDF9}" type="presOf" srcId="{5B3C4623-DB45-450B-A5E7-98183DA0C7D0}" destId="{62EA47DE-3AEC-45FF-800A-EFD8FA878EE5}" srcOrd="1" destOrd="0" presId="urn:microsoft.com/office/officeart/2005/8/layout/matrix1"/>
    <dgm:cxn modelId="{ABE11A3D-E128-4CE8-A8C5-351324D26790}" type="presParOf" srcId="{5A9DB3B8-A6B3-43B8-9FDA-0FD7E20FFA4D}" destId="{C6DB2309-3A27-4AFE-880E-206258676794}" srcOrd="0" destOrd="0" presId="urn:microsoft.com/office/officeart/2005/8/layout/matrix1"/>
    <dgm:cxn modelId="{52559ACF-4988-4B99-B8CC-127719CD9E8E}" type="presParOf" srcId="{C6DB2309-3A27-4AFE-880E-206258676794}" destId="{82BF92A4-CF96-4C35-8A5C-0B1B28FAC115}" srcOrd="0" destOrd="0" presId="urn:microsoft.com/office/officeart/2005/8/layout/matrix1"/>
    <dgm:cxn modelId="{CA9E8E68-AE55-431D-830D-07AFFB178FDF}" type="presParOf" srcId="{C6DB2309-3A27-4AFE-880E-206258676794}" destId="{45F5A07F-203B-43E3-BC35-3BA56A536724}" srcOrd="1" destOrd="0" presId="urn:microsoft.com/office/officeart/2005/8/layout/matrix1"/>
    <dgm:cxn modelId="{72113383-F21F-4865-9514-37C1F0820195}" type="presParOf" srcId="{C6DB2309-3A27-4AFE-880E-206258676794}" destId="{6E6ECC40-AF2C-4838-9CD4-E6C559B5B4C4}" srcOrd="2" destOrd="0" presId="urn:microsoft.com/office/officeart/2005/8/layout/matrix1"/>
    <dgm:cxn modelId="{68B3A20B-D0DF-4F50-8C43-D6665276414E}" type="presParOf" srcId="{C6DB2309-3A27-4AFE-880E-206258676794}" destId="{81124E87-A3F1-46F7-8595-EF240362CE5F}" srcOrd="3" destOrd="0" presId="urn:microsoft.com/office/officeart/2005/8/layout/matrix1"/>
    <dgm:cxn modelId="{5745901C-D359-446F-AA91-712620E869DA}" type="presParOf" srcId="{C6DB2309-3A27-4AFE-880E-206258676794}" destId="{8CFAB09E-931A-4CD3-B778-9206AB141F89}" srcOrd="4" destOrd="0" presId="urn:microsoft.com/office/officeart/2005/8/layout/matrix1"/>
    <dgm:cxn modelId="{D81DB847-5ACD-4BFB-BB95-32BE9849F908}" type="presParOf" srcId="{C6DB2309-3A27-4AFE-880E-206258676794}" destId="{62EA47DE-3AEC-45FF-800A-EFD8FA878EE5}" srcOrd="5" destOrd="0" presId="urn:microsoft.com/office/officeart/2005/8/layout/matrix1"/>
    <dgm:cxn modelId="{0B76CD6F-40B7-4F6E-BDC2-F1DD00879D8F}" type="presParOf" srcId="{C6DB2309-3A27-4AFE-880E-206258676794}" destId="{CA486BBA-1BDA-489B-B46F-E1D5ADE6BB9B}" srcOrd="6" destOrd="0" presId="urn:microsoft.com/office/officeart/2005/8/layout/matrix1"/>
    <dgm:cxn modelId="{D48375FE-CC3E-4661-8250-1213FBFA3D56}" type="presParOf" srcId="{C6DB2309-3A27-4AFE-880E-206258676794}" destId="{9956E2EB-DF7F-4DC2-A921-366DAE2CF2F2}" srcOrd="7" destOrd="0" presId="urn:microsoft.com/office/officeart/2005/8/layout/matrix1"/>
    <dgm:cxn modelId="{6D730500-5ED8-41B7-BE13-11937064879B}" type="presParOf" srcId="{5A9DB3B8-A6B3-43B8-9FDA-0FD7E20FFA4D}" destId="{D4126F88-4C70-4711-9989-C5A38CA9EC3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EAD9A0-68A7-4BD3-9A46-3EE0B34A517E}" type="doc">
      <dgm:prSet loTypeId="urn:microsoft.com/office/officeart/2008/layout/HorizontalMultiLevelHierarchy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F7B7990-839A-4EB9-95A7-0D509ACD8C1C}">
      <dgm:prSet phldrT="[Текст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ru-RU" b="1" dirty="0" smtClean="0"/>
            <a:t>Анализа количества конкурентов поблизости</a:t>
          </a:r>
          <a:endParaRPr lang="ru-RU" b="1" dirty="0"/>
        </a:p>
      </dgm:t>
    </dgm:pt>
    <dgm:pt modelId="{4EC9B029-5D85-4F4B-90E0-5007BAF0CD3D}" type="parTrans" cxnId="{8E0CEF91-C6D7-48B2-BA78-BC37E63A2786}">
      <dgm:prSet/>
      <dgm:spPr/>
      <dgm:t>
        <a:bodyPr/>
        <a:lstStyle/>
        <a:p>
          <a:endParaRPr lang="ru-RU"/>
        </a:p>
      </dgm:t>
    </dgm:pt>
    <dgm:pt modelId="{518F6881-CEDA-4E6C-B2C0-32BB5C4B79F1}" type="sibTrans" cxnId="{8E0CEF91-C6D7-48B2-BA78-BC37E63A2786}">
      <dgm:prSet/>
      <dgm:spPr/>
      <dgm:t>
        <a:bodyPr/>
        <a:lstStyle/>
        <a:p>
          <a:endParaRPr lang="ru-RU"/>
        </a:p>
      </dgm:t>
    </dgm:pt>
    <dgm:pt modelId="{8FC7A620-D874-480C-80EE-D39BD4E19FF8}">
      <dgm:prSet phldrT="[Текст]"/>
      <dgm:spPr/>
      <dgm:t>
        <a:bodyPr/>
        <a:lstStyle/>
        <a:p>
          <a:r>
            <a:rPr lang="ru-RU" dirty="0" smtClean="0"/>
            <a:t>Расстояние до ближайшего конкурента</a:t>
          </a:r>
          <a:endParaRPr lang="ru-RU" dirty="0"/>
        </a:p>
      </dgm:t>
    </dgm:pt>
    <dgm:pt modelId="{2B901F45-04C3-44E4-8014-23AF5CF5D4F7}" type="parTrans" cxnId="{8A934C77-070B-4910-A452-3CD6CADD0207}">
      <dgm:prSet/>
      <dgm:spPr/>
      <dgm:t>
        <a:bodyPr/>
        <a:lstStyle/>
        <a:p>
          <a:endParaRPr lang="ru-RU"/>
        </a:p>
      </dgm:t>
    </dgm:pt>
    <dgm:pt modelId="{313E8688-8A65-45F3-BB66-70A86764009C}" type="sibTrans" cxnId="{8A934C77-070B-4910-A452-3CD6CADD0207}">
      <dgm:prSet/>
      <dgm:spPr/>
      <dgm:t>
        <a:bodyPr/>
        <a:lstStyle/>
        <a:p>
          <a:endParaRPr lang="ru-RU"/>
        </a:p>
      </dgm:t>
    </dgm:pt>
    <dgm:pt modelId="{C5805556-BB15-4F13-B2FE-0490FB06E402}">
      <dgm:prSet phldrT="[Текст]"/>
      <dgm:spPr/>
      <dgm:t>
        <a:bodyPr/>
        <a:lstStyle/>
        <a:p>
          <a:r>
            <a:rPr lang="ru-RU" dirty="0" smtClean="0"/>
            <a:t>Количество конкурентов в заданном радиусе</a:t>
          </a:r>
          <a:endParaRPr lang="ru-RU" dirty="0"/>
        </a:p>
      </dgm:t>
    </dgm:pt>
    <dgm:pt modelId="{ABEA3A8A-DFD3-481E-AAEC-AEF84122D3BA}" type="parTrans" cxnId="{F908B0C5-7042-48B1-AE90-67A756C2ACD1}">
      <dgm:prSet/>
      <dgm:spPr/>
      <dgm:t>
        <a:bodyPr/>
        <a:lstStyle/>
        <a:p>
          <a:endParaRPr lang="ru-RU"/>
        </a:p>
      </dgm:t>
    </dgm:pt>
    <dgm:pt modelId="{07167984-B279-4C8C-82AA-924D63D26BD9}" type="sibTrans" cxnId="{F908B0C5-7042-48B1-AE90-67A756C2ACD1}">
      <dgm:prSet/>
      <dgm:spPr/>
      <dgm:t>
        <a:bodyPr/>
        <a:lstStyle/>
        <a:p>
          <a:endParaRPr lang="ru-RU"/>
        </a:p>
      </dgm:t>
    </dgm:pt>
    <dgm:pt modelId="{438AA04E-0F36-4092-BD0A-7E5EF3D42ED2}">
      <dgm:prSet phldrT="[Текст]"/>
      <dgm:spPr/>
      <dgm:t>
        <a:bodyPr/>
        <a:lstStyle/>
        <a:p>
          <a:r>
            <a:rPr lang="ru-RU" dirty="0" smtClean="0"/>
            <a:t>Численность населения на 1 конкурента в заданном радиусе</a:t>
          </a:r>
          <a:endParaRPr lang="ru-RU" dirty="0"/>
        </a:p>
      </dgm:t>
    </dgm:pt>
    <dgm:pt modelId="{4C0A190B-59CD-40C3-B570-D8847B0EED2B}" type="parTrans" cxnId="{F899F083-3162-408F-AB07-B028CD2DEF2A}">
      <dgm:prSet/>
      <dgm:spPr/>
      <dgm:t>
        <a:bodyPr/>
        <a:lstStyle/>
        <a:p>
          <a:endParaRPr lang="ru-RU"/>
        </a:p>
      </dgm:t>
    </dgm:pt>
    <dgm:pt modelId="{66D6FDAE-2022-44C2-B5C0-60FCCAABD895}" type="sibTrans" cxnId="{F899F083-3162-408F-AB07-B028CD2DEF2A}">
      <dgm:prSet/>
      <dgm:spPr/>
      <dgm:t>
        <a:bodyPr/>
        <a:lstStyle/>
        <a:p>
          <a:endParaRPr lang="ru-RU"/>
        </a:p>
      </dgm:t>
    </dgm:pt>
    <dgm:pt modelId="{9E380C26-6189-4904-BB44-7FB563F5780F}" type="pres">
      <dgm:prSet presAssocID="{75EAD9A0-68A7-4BD3-9A46-3EE0B34A517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E015144-4371-4FC8-9055-594D26333907}" type="pres">
      <dgm:prSet presAssocID="{EF7B7990-839A-4EB9-95A7-0D509ACD8C1C}" presName="root1" presStyleCnt="0"/>
      <dgm:spPr/>
    </dgm:pt>
    <dgm:pt modelId="{9F81C019-14D2-4869-BB75-0CE734B2D2E4}" type="pres">
      <dgm:prSet presAssocID="{EF7B7990-839A-4EB9-95A7-0D509ACD8C1C}" presName="LevelOneTextNode" presStyleLbl="node0" presStyleIdx="0" presStyleCnt="1" custLinFactNeighborY="-2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858CA98-D677-45E4-A945-83AA8ABD0B5A}" type="pres">
      <dgm:prSet presAssocID="{EF7B7990-839A-4EB9-95A7-0D509ACD8C1C}" presName="level2hierChild" presStyleCnt="0"/>
      <dgm:spPr/>
    </dgm:pt>
    <dgm:pt modelId="{F9581D34-BF68-4B9A-8821-0317D3BA0896}" type="pres">
      <dgm:prSet presAssocID="{2B901F45-04C3-44E4-8014-23AF5CF5D4F7}" presName="conn2-1" presStyleLbl="parChTrans1D2" presStyleIdx="0" presStyleCnt="3"/>
      <dgm:spPr/>
      <dgm:t>
        <a:bodyPr/>
        <a:lstStyle/>
        <a:p>
          <a:endParaRPr lang="ru-RU"/>
        </a:p>
      </dgm:t>
    </dgm:pt>
    <dgm:pt modelId="{C279B33B-484E-4456-8F3A-C77540701D09}" type="pres">
      <dgm:prSet presAssocID="{2B901F45-04C3-44E4-8014-23AF5CF5D4F7}" presName="connTx" presStyleLbl="parChTrans1D2" presStyleIdx="0" presStyleCnt="3"/>
      <dgm:spPr/>
      <dgm:t>
        <a:bodyPr/>
        <a:lstStyle/>
        <a:p>
          <a:endParaRPr lang="ru-RU"/>
        </a:p>
      </dgm:t>
    </dgm:pt>
    <dgm:pt modelId="{C27AA698-C52F-4C11-8F8D-9AA1E3498EBF}" type="pres">
      <dgm:prSet presAssocID="{8FC7A620-D874-480C-80EE-D39BD4E19FF8}" presName="root2" presStyleCnt="0"/>
      <dgm:spPr/>
    </dgm:pt>
    <dgm:pt modelId="{03188560-2BE6-41B8-A91D-0D8E0A55C7A0}" type="pres">
      <dgm:prSet presAssocID="{8FC7A620-D874-480C-80EE-D39BD4E19FF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4C967FB-8457-4B47-9E87-849D7EEA59E2}" type="pres">
      <dgm:prSet presAssocID="{8FC7A620-D874-480C-80EE-D39BD4E19FF8}" presName="level3hierChild" presStyleCnt="0"/>
      <dgm:spPr/>
    </dgm:pt>
    <dgm:pt modelId="{B5B7786D-C01E-4B7B-AE22-7332D75A8D91}" type="pres">
      <dgm:prSet presAssocID="{ABEA3A8A-DFD3-481E-AAEC-AEF84122D3BA}" presName="conn2-1" presStyleLbl="parChTrans1D2" presStyleIdx="1" presStyleCnt="3"/>
      <dgm:spPr/>
      <dgm:t>
        <a:bodyPr/>
        <a:lstStyle/>
        <a:p>
          <a:endParaRPr lang="ru-RU"/>
        </a:p>
      </dgm:t>
    </dgm:pt>
    <dgm:pt modelId="{234E163E-A8CB-47BB-A014-4215A851D12C}" type="pres">
      <dgm:prSet presAssocID="{ABEA3A8A-DFD3-481E-AAEC-AEF84122D3BA}" presName="connTx" presStyleLbl="parChTrans1D2" presStyleIdx="1" presStyleCnt="3"/>
      <dgm:spPr/>
      <dgm:t>
        <a:bodyPr/>
        <a:lstStyle/>
        <a:p>
          <a:endParaRPr lang="ru-RU"/>
        </a:p>
      </dgm:t>
    </dgm:pt>
    <dgm:pt modelId="{56361C4D-A476-4B82-AA10-A2B6E10C2BAF}" type="pres">
      <dgm:prSet presAssocID="{C5805556-BB15-4F13-B2FE-0490FB06E402}" presName="root2" presStyleCnt="0"/>
      <dgm:spPr/>
    </dgm:pt>
    <dgm:pt modelId="{19429221-19C0-4016-9912-11A506BA0A12}" type="pres">
      <dgm:prSet presAssocID="{C5805556-BB15-4F13-B2FE-0490FB06E40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98480C8-52DC-4179-AD3F-EC05A930BCFA}" type="pres">
      <dgm:prSet presAssocID="{C5805556-BB15-4F13-B2FE-0490FB06E402}" presName="level3hierChild" presStyleCnt="0"/>
      <dgm:spPr/>
    </dgm:pt>
    <dgm:pt modelId="{2EA4A4E6-DD75-4560-AF81-C631B417EDCD}" type="pres">
      <dgm:prSet presAssocID="{4C0A190B-59CD-40C3-B570-D8847B0EED2B}" presName="conn2-1" presStyleLbl="parChTrans1D2" presStyleIdx="2" presStyleCnt="3"/>
      <dgm:spPr/>
      <dgm:t>
        <a:bodyPr/>
        <a:lstStyle/>
        <a:p>
          <a:endParaRPr lang="ru-RU"/>
        </a:p>
      </dgm:t>
    </dgm:pt>
    <dgm:pt modelId="{63142790-2B36-49CF-AFBF-178EA1F2BC97}" type="pres">
      <dgm:prSet presAssocID="{4C0A190B-59CD-40C3-B570-D8847B0EED2B}" presName="connTx" presStyleLbl="parChTrans1D2" presStyleIdx="2" presStyleCnt="3"/>
      <dgm:spPr/>
      <dgm:t>
        <a:bodyPr/>
        <a:lstStyle/>
        <a:p>
          <a:endParaRPr lang="ru-RU"/>
        </a:p>
      </dgm:t>
    </dgm:pt>
    <dgm:pt modelId="{AEE655B6-827A-46E5-9EA1-3A047C7A40A1}" type="pres">
      <dgm:prSet presAssocID="{438AA04E-0F36-4092-BD0A-7E5EF3D42ED2}" presName="root2" presStyleCnt="0"/>
      <dgm:spPr/>
    </dgm:pt>
    <dgm:pt modelId="{D2FED610-7C24-4026-B40D-C7CA8B72328C}" type="pres">
      <dgm:prSet presAssocID="{438AA04E-0F36-4092-BD0A-7E5EF3D42ED2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D33B251-F704-4E58-AFEA-E3C5BEBE4C90}" type="pres">
      <dgm:prSet presAssocID="{438AA04E-0F36-4092-BD0A-7E5EF3D42ED2}" presName="level3hierChild" presStyleCnt="0"/>
      <dgm:spPr/>
    </dgm:pt>
  </dgm:ptLst>
  <dgm:cxnLst>
    <dgm:cxn modelId="{F157F943-1EC1-4C1A-9A61-E8448567A277}" type="presOf" srcId="{8FC7A620-D874-480C-80EE-D39BD4E19FF8}" destId="{03188560-2BE6-41B8-A91D-0D8E0A55C7A0}" srcOrd="0" destOrd="0" presId="urn:microsoft.com/office/officeart/2008/layout/HorizontalMultiLevelHierarchy"/>
    <dgm:cxn modelId="{CDC76A8E-1B09-405B-9EEF-46AB146917C6}" type="presOf" srcId="{ABEA3A8A-DFD3-481E-AAEC-AEF84122D3BA}" destId="{B5B7786D-C01E-4B7B-AE22-7332D75A8D91}" srcOrd="0" destOrd="0" presId="urn:microsoft.com/office/officeart/2008/layout/HorizontalMultiLevelHierarchy"/>
    <dgm:cxn modelId="{F908B0C5-7042-48B1-AE90-67A756C2ACD1}" srcId="{EF7B7990-839A-4EB9-95A7-0D509ACD8C1C}" destId="{C5805556-BB15-4F13-B2FE-0490FB06E402}" srcOrd="1" destOrd="0" parTransId="{ABEA3A8A-DFD3-481E-AAEC-AEF84122D3BA}" sibTransId="{07167984-B279-4C8C-82AA-924D63D26BD9}"/>
    <dgm:cxn modelId="{F2937007-9CF7-4C63-A06D-E14341EF5C52}" type="presOf" srcId="{2B901F45-04C3-44E4-8014-23AF5CF5D4F7}" destId="{C279B33B-484E-4456-8F3A-C77540701D09}" srcOrd="1" destOrd="0" presId="urn:microsoft.com/office/officeart/2008/layout/HorizontalMultiLevelHierarchy"/>
    <dgm:cxn modelId="{54B13A67-8936-44BA-B05C-8778ED9773FA}" type="presOf" srcId="{ABEA3A8A-DFD3-481E-AAEC-AEF84122D3BA}" destId="{234E163E-A8CB-47BB-A014-4215A851D12C}" srcOrd="1" destOrd="0" presId="urn:microsoft.com/office/officeart/2008/layout/HorizontalMultiLevelHierarchy"/>
    <dgm:cxn modelId="{8B8137E8-AA64-4031-9F3F-4E64B8DF007A}" type="presOf" srcId="{C5805556-BB15-4F13-B2FE-0490FB06E402}" destId="{19429221-19C0-4016-9912-11A506BA0A12}" srcOrd="0" destOrd="0" presId="urn:microsoft.com/office/officeart/2008/layout/HorizontalMultiLevelHierarchy"/>
    <dgm:cxn modelId="{8E0CEF91-C6D7-48B2-BA78-BC37E63A2786}" srcId="{75EAD9A0-68A7-4BD3-9A46-3EE0B34A517E}" destId="{EF7B7990-839A-4EB9-95A7-0D509ACD8C1C}" srcOrd="0" destOrd="0" parTransId="{4EC9B029-5D85-4F4B-90E0-5007BAF0CD3D}" sibTransId="{518F6881-CEDA-4E6C-B2C0-32BB5C4B79F1}"/>
    <dgm:cxn modelId="{F899F083-3162-408F-AB07-B028CD2DEF2A}" srcId="{EF7B7990-839A-4EB9-95A7-0D509ACD8C1C}" destId="{438AA04E-0F36-4092-BD0A-7E5EF3D42ED2}" srcOrd="2" destOrd="0" parTransId="{4C0A190B-59CD-40C3-B570-D8847B0EED2B}" sibTransId="{66D6FDAE-2022-44C2-B5C0-60FCCAABD895}"/>
    <dgm:cxn modelId="{E654959A-7CF4-424F-9A01-37C801A819F7}" type="presOf" srcId="{4C0A190B-59CD-40C3-B570-D8847B0EED2B}" destId="{2EA4A4E6-DD75-4560-AF81-C631B417EDCD}" srcOrd="0" destOrd="0" presId="urn:microsoft.com/office/officeart/2008/layout/HorizontalMultiLevelHierarchy"/>
    <dgm:cxn modelId="{A58CFEE6-B9DE-49CE-BB28-54FC42BFB361}" type="presOf" srcId="{2B901F45-04C3-44E4-8014-23AF5CF5D4F7}" destId="{F9581D34-BF68-4B9A-8821-0317D3BA0896}" srcOrd="0" destOrd="0" presId="urn:microsoft.com/office/officeart/2008/layout/HorizontalMultiLevelHierarchy"/>
    <dgm:cxn modelId="{DC4FE9BC-7DFB-4AF9-92D0-CA390984D5CA}" type="presOf" srcId="{75EAD9A0-68A7-4BD3-9A46-3EE0B34A517E}" destId="{9E380C26-6189-4904-BB44-7FB563F5780F}" srcOrd="0" destOrd="0" presId="urn:microsoft.com/office/officeart/2008/layout/HorizontalMultiLevelHierarchy"/>
    <dgm:cxn modelId="{DE0D0296-2753-47F0-B0D4-464E9499D2C6}" type="presOf" srcId="{EF7B7990-839A-4EB9-95A7-0D509ACD8C1C}" destId="{9F81C019-14D2-4869-BB75-0CE734B2D2E4}" srcOrd="0" destOrd="0" presId="urn:microsoft.com/office/officeart/2008/layout/HorizontalMultiLevelHierarchy"/>
    <dgm:cxn modelId="{8A934C77-070B-4910-A452-3CD6CADD0207}" srcId="{EF7B7990-839A-4EB9-95A7-0D509ACD8C1C}" destId="{8FC7A620-D874-480C-80EE-D39BD4E19FF8}" srcOrd="0" destOrd="0" parTransId="{2B901F45-04C3-44E4-8014-23AF5CF5D4F7}" sibTransId="{313E8688-8A65-45F3-BB66-70A86764009C}"/>
    <dgm:cxn modelId="{59B3BC4A-22BD-4BB6-B44F-C17F446DD7FD}" type="presOf" srcId="{4C0A190B-59CD-40C3-B570-D8847B0EED2B}" destId="{63142790-2B36-49CF-AFBF-178EA1F2BC97}" srcOrd="1" destOrd="0" presId="urn:microsoft.com/office/officeart/2008/layout/HorizontalMultiLevelHierarchy"/>
    <dgm:cxn modelId="{5F640C2F-2C79-4B67-B243-1D45FE98BEB0}" type="presOf" srcId="{438AA04E-0F36-4092-BD0A-7E5EF3D42ED2}" destId="{D2FED610-7C24-4026-B40D-C7CA8B72328C}" srcOrd="0" destOrd="0" presId="urn:microsoft.com/office/officeart/2008/layout/HorizontalMultiLevelHierarchy"/>
    <dgm:cxn modelId="{6708B6B2-AD02-4C8F-B1CE-6EBC715B7FF2}" type="presParOf" srcId="{9E380C26-6189-4904-BB44-7FB563F5780F}" destId="{5E015144-4371-4FC8-9055-594D26333907}" srcOrd="0" destOrd="0" presId="urn:microsoft.com/office/officeart/2008/layout/HorizontalMultiLevelHierarchy"/>
    <dgm:cxn modelId="{77532083-1921-4EAD-9D67-8F131805E3B8}" type="presParOf" srcId="{5E015144-4371-4FC8-9055-594D26333907}" destId="{9F81C019-14D2-4869-BB75-0CE734B2D2E4}" srcOrd="0" destOrd="0" presId="urn:microsoft.com/office/officeart/2008/layout/HorizontalMultiLevelHierarchy"/>
    <dgm:cxn modelId="{E281B681-F856-4DFB-A6B4-EF56932478F8}" type="presParOf" srcId="{5E015144-4371-4FC8-9055-594D26333907}" destId="{0858CA98-D677-45E4-A945-83AA8ABD0B5A}" srcOrd="1" destOrd="0" presId="urn:microsoft.com/office/officeart/2008/layout/HorizontalMultiLevelHierarchy"/>
    <dgm:cxn modelId="{FA2EBF18-45B3-4DDA-88A7-6817061698E1}" type="presParOf" srcId="{0858CA98-D677-45E4-A945-83AA8ABD0B5A}" destId="{F9581D34-BF68-4B9A-8821-0317D3BA0896}" srcOrd="0" destOrd="0" presId="urn:microsoft.com/office/officeart/2008/layout/HorizontalMultiLevelHierarchy"/>
    <dgm:cxn modelId="{33FBFE6F-ED07-49EB-BE27-B66EFDDBD391}" type="presParOf" srcId="{F9581D34-BF68-4B9A-8821-0317D3BA0896}" destId="{C279B33B-484E-4456-8F3A-C77540701D09}" srcOrd="0" destOrd="0" presId="urn:microsoft.com/office/officeart/2008/layout/HorizontalMultiLevelHierarchy"/>
    <dgm:cxn modelId="{6CCDE410-DC97-4C32-9461-78D825AADDEB}" type="presParOf" srcId="{0858CA98-D677-45E4-A945-83AA8ABD0B5A}" destId="{C27AA698-C52F-4C11-8F8D-9AA1E3498EBF}" srcOrd="1" destOrd="0" presId="urn:microsoft.com/office/officeart/2008/layout/HorizontalMultiLevelHierarchy"/>
    <dgm:cxn modelId="{3DF2EAB7-D363-44BF-AF98-75DACA84A3EF}" type="presParOf" srcId="{C27AA698-C52F-4C11-8F8D-9AA1E3498EBF}" destId="{03188560-2BE6-41B8-A91D-0D8E0A55C7A0}" srcOrd="0" destOrd="0" presId="urn:microsoft.com/office/officeart/2008/layout/HorizontalMultiLevelHierarchy"/>
    <dgm:cxn modelId="{75F6AE92-C590-4076-A1F2-B23E84229232}" type="presParOf" srcId="{C27AA698-C52F-4C11-8F8D-9AA1E3498EBF}" destId="{B4C967FB-8457-4B47-9E87-849D7EEA59E2}" srcOrd="1" destOrd="0" presId="urn:microsoft.com/office/officeart/2008/layout/HorizontalMultiLevelHierarchy"/>
    <dgm:cxn modelId="{9D40D8E5-7343-40B2-A345-FFD2A9BD7E18}" type="presParOf" srcId="{0858CA98-D677-45E4-A945-83AA8ABD0B5A}" destId="{B5B7786D-C01E-4B7B-AE22-7332D75A8D91}" srcOrd="2" destOrd="0" presId="urn:microsoft.com/office/officeart/2008/layout/HorizontalMultiLevelHierarchy"/>
    <dgm:cxn modelId="{A884BD7F-D3AB-479C-8C9A-9CF4F5227DB8}" type="presParOf" srcId="{B5B7786D-C01E-4B7B-AE22-7332D75A8D91}" destId="{234E163E-A8CB-47BB-A014-4215A851D12C}" srcOrd="0" destOrd="0" presId="urn:microsoft.com/office/officeart/2008/layout/HorizontalMultiLevelHierarchy"/>
    <dgm:cxn modelId="{4F43AF77-54C4-45CE-9B72-06B4766B8487}" type="presParOf" srcId="{0858CA98-D677-45E4-A945-83AA8ABD0B5A}" destId="{56361C4D-A476-4B82-AA10-A2B6E10C2BAF}" srcOrd="3" destOrd="0" presId="urn:microsoft.com/office/officeart/2008/layout/HorizontalMultiLevelHierarchy"/>
    <dgm:cxn modelId="{10A21E5B-8D89-47E4-B9F4-20EB5D713E26}" type="presParOf" srcId="{56361C4D-A476-4B82-AA10-A2B6E10C2BAF}" destId="{19429221-19C0-4016-9912-11A506BA0A12}" srcOrd="0" destOrd="0" presId="urn:microsoft.com/office/officeart/2008/layout/HorizontalMultiLevelHierarchy"/>
    <dgm:cxn modelId="{D08B7398-311D-4340-87C3-74C6CD5AFB3B}" type="presParOf" srcId="{56361C4D-A476-4B82-AA10-A2B6E10C2BAF}" destId="{398480C8-52DC-4179-AD3F-EC05A930BCFA}" srcOrd="1" destOrd="0" presId="urn:microsoft.com/office/officeart/2008/layout/HorizontalMultiLevelHierarchy"/>
    <dgm:cxn modelId="{622B144A-CB92-4AA3-BC4B-1BBF1968510B}" type="presParOf" srcId="{0858CA98-D677-45E4-A945-83AA8ABD0B5A}" destId="{2EA4A4E6-DD75-4560-AF81-C631B417EDCD}" srcOrd="4" destOrd="0" presId="urn:microsoft.com/office/officeart/2008/layout/HorizontalMultiLevelHierarchy"/>
    <dgm:cxn modelId="{ACDA8E19-B6B3-4BB5-89A0-6EE2D58B5876}" type="presParOf" srcId="{2EA4A4E6-DD75-4560-AF81-C631B417EDCD}" destId="{63142790-2B36-49CF-AFBF-178EA1F2BC97}" srcOrd="0" destOrd="0" presId="urn:microsoft.com/office/officeart/2008/layout/HorizontalMultiLevelHierarchy"/>
    <dgm:cxn modelId="{3B715C3A-2CBC-426E-B76C-DE2E0359D8B9}" type="presParOf" srcId="{0858CA98-D677-45E4-A945-83AA8ABD0B5A}" destId="{AEE655B6-827A-46E5-9EA1-3A047C7A40A1}" srcOrd="5" destOrd="0" presId="urn:microsoft.com/office/officeart/2008/layout/HorizontalMultiLevelHierarchy"/>
    <dgm:cxn modelId="{F726BCA2-CE96-4EC1-BBB1-4D2CFD4A9235}" type="presParOf" srcId="{AEE655B6-827A-46E5-9EA1-3A047C7A40A1}" destId="{D2FED610-7C24-4026-B40D-C7CA8B72328C}" srcOrd="0" destOrd="0" presId="urn:microsoft.com/office/officeart/2008/layout/HorizontalMultiLevelHierarchy"/>
    <dgm:cxn modelId="{388E2437-4439-4145-A141-A8E4149089EC}" type="presParOf" srcId="{AEE655B6-827A-46E5-9EA1-3A047C7A40A1}" destId="{9D33B251-F704-4E58-AFEA-E3C5BEBE4C9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4C412A-EBBA-4A5D-902B-17486DC6A884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3D971C0-1A97-41B8-89C0-7C0D2B14DA1E}">
      <dgm:prSet phldrT="[Текст]"/>
      <dgm:spPr>
        <a:solidFill>
          <a:schemeClr val="accent1">
            <a:hueOff val="0"/>
            <a:satOff val="0"/>
            <a:lumOff val="0"/>
            <a:alpha val="69000"/>
          </a:schemeClr>
        </a:solidFill>
      </dgm:spPr>
      <dgm:t>
        <a:bodyPr/>
        <a:lstStyle/>
        <a:p>
          <a:r>
            <a:rPr lang="ru-RU" b="1" dirty="0" smtClean="0">
              <a:solidFill>
                <a:schemeClr val="bg1"/>
              </a:solidFill>
            </a:rPr>
            <a:t>Анализа численности населения, проходимости, транспортной доступности</a:t>
          </a:r>
          <a:endParaRPr lang="ru-RU" b="1" dirty="0">
            <a:solidFill>
              <a:schemeClr val="bg1"/>
            </a:solidFill>
          </a:endParaRPr>
        </a:p>
      </dgm:t>
    </dgm:pt>
    <dgm:pt modelId="{0F6074F3-4E3B-44DF-89D4-D3FA35E5CF16}" type="parTrans" cxnId="{CD1D8E57-7801-4ACB-B8B2-58F0322E4B5D}">
      <dgm:prSet/>
      <dgm:spPr/>
      <dgm:t>
        <a:bodyPr/>
        <a:lstStyle/>
        <a:p>
          <a:endParaRPr lang="ru-RU"/>
        </a:p>
      </dgm:t>
    </dgm:pt>
    <dgm:pt modelId="{147C4671-E908-4789-9BF0-451D49D59055}" type="sibTrans" cxnId="{CD1D8E57-7801-4ACB-B8B2-58F0322E4B5D}">
      <dgm:prSet/>
      <dgm:spPr/>
      <dgm:t>
        <a:bodyPr/>
        <a:lstStyle/>
        <a:p>
          <a:endParaRPr lang="ru-RU"/>
        </a:p>
      </dgm:t>
    </dgm:pt>
    <dgm:pt modelId="{81B1CAB9-55CF-49F7-82F8-B05EB40026CC}">
      <dgm:prSet phldrT="[Текст]" custT="1"/>
      <dgm:spPr>
        <a:solidFill>
          <a:schemeClr val="accent1">
            <a:hueOff val="0"/>
            <a:satOff val="0"/>
            <a:lumOff val="0"/>
            <a:alpha val="69000"/>
          </a:schemeClr>
        </a:solidFill>
      </dgm:spPr>
      <dgm:t>
        <a:bodyPr/>
        <a:lstStyle/>
        <a:p>
          <a:r>
            <a:rPr lang="ru-RU" sz="1600" b="1" dirty="0" smtClean="0">
              <a:solidFill>
                <a:schemeClr val="bg1"/>
              </a:solidFill>
            </a:rPr>
            <a:t>Численность населения в радиусе до конкурента, а также в любом другом заданном радиусе рассчитывается на основании данных по плотности каждого района Москвы, и данных по прописанным жителям в каждом доме города</a:t>
          </a:r>
          <a:endParaRPr lang="ru-RU" sz="1600" b="1" dirty="0">
            <a:solidFill>
              <a:schemeClr val="bg1"/>
            </a:solidFill>
          </a:endParaRPr>
        </a:p>
      </dgm:t>
    </dgm:pt>
    <dgm:pt modelId="{424A5B08-EED1-40F4-A8CA-72E6AE5552D5}" type="parTrans" cxnId="{870725B3-0FB1-4FAB-9376-D51850D3B65C}">
      <dgm:prSet/>
      <dgm:spPr/>
      <dgm:t>
        <a:bodyPr/>
        <a:lstStyle/>
        <a:p>
          <a:endParaRPr lang="ru-RU"/>
        </a:p>
      </dgm:t>
    </dgm:pt>
    <dgm:pt modelId="{BC919FEB-6774-44EB-9E98-D184430DD5B7}" type="sibTrans" cxnId="{870725B3-0FB1-4FAB-9376-D51850D3B65C}">
      <dgm:prSet/>
      <dgm:spPr/>
      <dgm:t>
        <a:bodyPr/>
        <a:lstStyle/>
        <a:p>
          <a:endParaRPr lang="ru-RU"/>
        </a:p>
      </dgm:t>
    </dgm:pt>
    <dgm:pt modelId="{0E4AA53C-D579-4C85-BD5C-E30CFDC3A182}">
      <dgm:prSet phldrT="[Текст]" custT="1"/>
      <dgm:spPr>
        <a:solidFill>
          <a:schemeClr val="accent1">
            <a:hueOff val="0"/>
            <a:satOff val="0"/>
            <a:lumOff val="0"/>
            <a:alpha val="69000"/>
          </a:schemeClr>
        </a:solidFill>
      </dgm:spPr>
      <dgm:t>
        <a:bodyPr/>
        <a:lstStyle/>
        <a:p>
          <a:r>
            <a:rPr lang="ru-RU" sz="1600" b="1" dirty="0" smtClean="0">
              <a:solidFill>
                <a:schemeClr val="bg1"/>
              </a:solidFill>
            </a:rPr>
            <a:t>Проходимость и транспортная доступность определяется с учетом близости станций метро и остановок общественного транспорта, данные по которыми получены из открытых источников. Расстояние рассчитывается методом </a:t>
          </a:r>
          <a:r>
            <a:rPr lang="ru-RU" sz="1600" b="1" dirty="0" err="1" smtClean="0">
              <a:solidFill>
                <a:schemeClr val="bg1"/>
              </a:solidFill>
            </a:rPr>
            <a:t>геокодингка</a:t>
          </a:r>
          <a:r>
            <a:rPr lang="ru-RU" sz="1600" b="1" dirty="0" smtClean="0">
              <a:solidFill>
                <a:schemeClr val="bg1"/>
              </a:solidFill>
            </a:rPr>
            <a:t> через </a:t>
          </a:r>
          <a:r>
            <a:rPr lang="ru-RU" sz="1600" b="1" dirty="0" err="1" smtClean="0">
              <a:solidFill>
                <a:schemeClr val="bg1"/>
              </a:solidFill>
            </a:rPr>
            <a:t>гугл</a:t>
          </a:r>
          <a:r>
            <a:rPr lang="ru-RU" sz="1600" b="1" dirty="0" smtClean="0">
              <a:solidFill>
                <a:schemeClr val="bg1"/>
              </a:solidFill>
            </a:rPr>
            <a:t> </a:t>
          </a:r>
          <a:r>
            <a:rPr lang="en-US" sz="1600" b="1" dirty="0" smtClean="0">
              <a:solidFill>
                <a:schemeClr val="bg1"/>
              </a:solidFill>
            </a:rPr>
            <a:t>map </a:t>
          </a:r>
          <a:r>
            <a:rPr lang="en-US" sz="1600" b="1" dirty="0" err="1" smtClean="0">
              <a:solidFill>
                <a:schemeClr val="bg1"/>
              </a:solidFill>
            </a:rPr>
            <a:t>api</a:t>
          </a:r>
          <a:r>
            <a:rPr lang="en-US" sz="1600" b="1" dirty="0" smtClean="0">
              <a:solidFill>
                <a:schemeClr val="bg1"/>
              </a:solidFill>
            </a:rPr>
            <a:t>.</a:t>
          </a:r>
          <a:endParaRPr lang="ru-RU" sz="1600" b="1" dirty="0">
            <a:solidFill>
              <a:schemeClr val="bg1"/>
            </a:solidFill>
          </a:endParaRPr>
        </a:p>
      </dgm:t>
    </dgm:pt>
    <dgm:pt modelId="{11C2A7CD-CC40-4A3F-B132-64CE214B379F}" type="parTrans" cxnId="{082B7F48-D580-4533-B9C6-92259145874F}">
      <dgm:prSet/>
      <dgm:spPr/>
      <dgm:t>
        <a:bodyPr/>
        <a:lstStyle/>
        <a:p>
          <a:endParaRPr lang="ru-RU"/>
        </a:p>
      </dgm:t>
    </dgm:pt>
    <dgm:pt modelId="{317BC6D7-A7FB-4D4B-9CE2-A25855540E28}" type="sibTrans" cxnId="{082B7F48-D580-4533-B9C6-92259145874F}">
      <dgm:prSet/>
      <dgm:spPr/>
      <dgm:t>
        <a:bodyPr/>
        <a:lstStyle/>
        <a:p>
          <a:endParaRPr lang="ru-RU"/>
        </a:p>
      </dgm:t>
    </dgm:pt>
    <dgm:pt modelId="{222A8A51-4856-40C4-8D7D-00F89C25F831}" type="pres">
      <dgm:prSet presAssocID="{4A4C412A-EBBA-4A5D-902B-17486DC6A884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521A7579-0E4D-461A-81E2-3807FE7B561F}" type="pres">
      <dgm:prSet presAssocID="{F3D971C0-1A97-41B8-89C0-7C0D2B14DA1E}" presName="root" presStyleCnt="0">
        <dgm:presLayoutVars>
          <dgm:chMax/>
          <dgm:chPref val="4"/>
        </dgm:presLayoutVars>
      </dgm:prSet>
      <dgm:spPr/>
    </dgm:pt>
    <dgm:pt modelId="{250FB473-CD92-4266-8F08-3EDF1A951A5B}" type="pres">
      <dgm:prSet presAssocID="{F3D971C0-1A97-41B8-89C0-7C0D2B14DA1E}" presName="rootComposite" presStyleCnt="0">
        <dgm:presLayoutVars/>
      </dgm:prSet>
      <dgm:spPr/>
    </dgm:pt>
    <dgm:pt modelId="{E956ADD4-58D6-4A44-8FCC-52091C3DA4EB}" type="pres">
      <dgm:prSet presAssocID="{F3D971C0-1A97-41B8-89C0-7C0D2B14DA1E}" presName="rootText" presStyleLbl="node0" presStyleIdx="0" presStyleCnt="1" custLinFactNeighborY="-27187">
        <dgm:presLayoutVars>
          <dgm:chMax/>
          <dgm:chPref val="4"/>
        </dgm:presLayoutVars>
      </dgm:prSet>
      <dgm:spPr/>
      <dgm:t>
        <a:bodyPr/>
        <a:lstStyle/>
        <a:p>
          <a:endParaRPr lang="ru-RU"/>
        </a:p>
      </dgm:t>
    </dgm:pt>
    <dgm:pt modelId="{DFE88265-1FAC-4BF6-B32A-5CCF6DA71792}" type="pres">
      <dgm:prSet presAssocID="{F3D971C0-1A97-41B8-89C0-7C0D2B14DA1E}" presName="childShape" presStyleCnt="0">
        <dgm:presLayoutVars>
          <dgm:chMax val="0"/>
          <dgm:chPref val="0"/>
        </dgm:presLayoutVars>
      </dgm:prSet>
      <dgm:spPr/>
    </dgm:pt>
    <dgm:pt modelId="{89238C55-AF9A-44F0-BED0-5D30B1498735}" type="pres">
      <dgm:prSet presAssocID="{81B1CAB9-55CF-49F7-82F8-B05EB40026CC}" presName="childComposite" presStyleCnt="0">
        <dgm:presLayoutVars>
          <dgm:chMax val="0"/>
          <dgm:chPref val="0"/>
        </dgm:presLayoutVars>
      </dgm:prSet>
      <dgm:spPr/>
    </dgm:pt>
    <dgm:pt modelId="{2D27B48E-FA4C-4617-B229-CDB3FABDA61F}" type="pres">
      <dgm:prSet presAssocID="{81B1CAB9-55CF-49F7-82F8-B05EB40026CC}" presName="Image" presStyleLbl="node1" presStyleIdx="0" presStyleCnt="2" custScaleX="87500" custScaleY="126500"/>
      <dgm:spPr>
        <a:blipFill dpi="0" rotWithShape="1">
          <a:blip xmlns:r="http://schemas.openxmlformats.org/officeDocument/2006/relationships"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E2E4A474-44E1-45F5-8935-5AE511E83FCE}" type="pres">
      <dgm:prSet presAssocID="{81B1CAB9-55CF-49F7-82F8-B05EB40026CC}" presName="childText" presStyleLbl="lnNode1" presStyleIdx="0" presStyleCnt="2" custScaleY="1377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0FD1F84-C5E0-403A-A2F0-DA4B88C1C82B}" type="pres">
      <dgm:prSet presAssocID="{0E4AA53C-D579-4C85-BD5C-E30CFDC3A182}" presName="childComposite" presStyleCnt="0">
        <dgm:presLayoutVars>
          <dgm:chMax val="0"/>
          <dgm:chPref val="0"/>
        </dgm:presLayoutVars>
      </dgm:prSet>
      <dgm:spPr/>
    </dgm:pt>
    <dgm:pt modelId="{AD3782CA-D2AE-4942-AE9A-26477D6A226D}" type="pres">
      <dgm:prSet presAssocID="{0E4AA53C-D579-4C85-BD5C-E30CFDC3A182}" presName="Image" presStyleLbl="node1" presStyleIdx="1" presStyleCnt="2" custScaleY="107500" custLinFactNeighborY="46875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ru-RU"/>
        </a:p>
      </dgm:t>
    </dgm:pt>
    <dgm:pt modelId="{B3F84DB2-4DC2-44FD-B2E2-D89F64F50CD8}" type="pres">
      <dgm:prSet presAssocID="{0E4AA53C-D579-4C85-BD5C-E30CFDC3A182}" presName="childText" presStyleLbl="lnNode1" presStyleIdx="1" presStyleCnt="2" custScaleY="107500" custLinFactNeighborY="6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2B558EA-6C50-479D-BBDD-5B45B5D6389C}" type="presOf" srcId="{0E4AA53C-D579-4C85-BD5C-E30CFDC3A182}" destId="{B3F84DB2-4DC2-44FD-B2E2-D89F64F50CD8}" srcOrd="0" destOrd="0" presId="urn:microsoft.com/office/officeart/2008/layout/PictureAccentList"/>
    <dgm:cxn modelId="{082B7F48-D580-4533-B9C6-92259145874F}" srcId="{F3D971C0-1A97-41B8-89C0-7C0D2B14DA1E}" destId="{0E4AA53C-D579-4C85-BD5C-E30CFDC3A182}" srcOrd="1" destOrd="0" parTransId="{11C2A7CD-CC40-4A3F-B132-64CE214B379F}" sibTransId="{317BC6D7-A7FB-4D4B-9CE2-A25855540E28}"/>
    <dgm:cxn modelId="{73265359-D000-49F7-9016-F43C5DF1FF00}" type="presOf" srcId="{F3D971C0-1A97-41B8-89C0-7C0D2B14DA1E}" destId="{E956ADD4-58D6-4A44-8FCC-52091C3DA4EB}" srcOrd="0" destOrd="0" presId="urn:microsoft.com/office/officeart/2008/layout/PictureAccentList"/>
    <dgm:cxn modelId="{694ECA90-A7C7-4F32-BE84-8E533FE0E490}" type="presOf" srcId="{81B1CAB9-55CF-49F7-82F8-B05EB40026CC}" destId="{E2E4A474-44E1-45F5-8935-5AE511E83FCE}" srcOrd="0" destOrd="0" presId="urn:microsoft.com/office/officeart/2008/layout/PictureAccentList"/>
    <dgm:cxn modelId="{59D8EA30-5AA5-436F-BB9B-0CC820A4A3FD}" type="presOf" srcId="{4A4C412A-EBBA-4A5D-902B-17486DC6A884}" destId="{222A8A51-4856-40C4-8D7D-00F89C25F831}" srcOrd="0" destOrd="0" presId="urn:microsoft.com/office/officeart/2008/layout/PictureAccentList"/>
    <dgm:cxn modelId="{CD1D8E57-7801-4ACB-B8B2-58F0322E4B5D}" srcId="{4A4C412A-EBBA-4A5D-902B-17486DC6A884}" destId="{F3D971C0-1A97-41B8-89C0-7C0D2B14DA1E}" srcOrd="0" destOrd="0" parTransId="{0F6074F3-4E3B-44DF-89D4-D3FA35E5CF16}" sibTransId="{147C4671-E908-4789-9BF0-451D49D59055}"/>
    <dgm:cxn modelId="{870725B3-0FB1-4FAB-9376-D51850D3B65C}" srcId="{F3D971C0-1A97-41B8-89C0-7C0D2B14DA1E}" destId="{81B1CAB9-55CF-49F7-82F8-B05EB40026CC}" srcOrd="0" destOrd="0" parTransId="{424A5B08-EED1-40F4-A8CA-72E6AE5552D5}" sibTransId="{BC919FEB-6774-44EB-9E98-D184430DD5B7}"/>
    <dgm:cxn modelId="{9CB5A9C0-125F-4164-BC4C-CDE64311F11C}" type="presParOf" srcId="{222A8A51-4856-40C4-8D7D-00F89C25F831}" destId="{521A7579-0E4D-461A-81E2-3807FE7B561F}" srcOrd="0" destOrd="0" presId="urn:microsoft.com/office/officeart/2008/layout/PictureAccentList"/>
    <dgm:cxn modelId="{08CC7DFE-0F17-4900-8CEC-3894D4B81A64}" type="presParOf" srcId="{521A7579-0E4D-461A-81E2-3807FE7B561F}" destId="{250FB473-CD92-4266-8F08-3EDF1A951A5B}" srcOrd="0" destOrd="0" presId="urn:microsoft.com/office/officeart/2008/layout/PictureAccentList"/>
    <dgm:cxn modelId="{52BDE549-BD38-41AA-978B-4487792E3308}" type="presParOf" srcId="{250FB473-CD92-4266-8F08-3EDF1A951A5B}" destId="{E956ADD4-58D6-4A44-8FCC-52091C3DA4EB}" srcOrd="0" destOrd="0" presId="urn:microsoft.com/office/officeart/2008/layout/PictureAccentList"/>
    <dgm:cxn modelId="{47EBA1F9-B367-4316-B3E8-CD5D35D0F2DD}" type="presParOf" srcId="{521A7579-0E4D-461A-81E2-3807FE7B561F}" destId="{DFE88265-1FAC-4BF6-B32A-5CCF6DA71792}" srcOrd="1" destOrd="0" presId="urn:microsoft.com/office/officeart/2008/layout/PictureAccentList"/>
    <dgm:cxn modelId="{CA4AEC56-D851-4661-A544-6A48B69F7ADE}" type="presParOf" srcId="{DFE88265-1FAC-4BF6-B32A-5CCF6DA71792}" destId="{89238C55-AF9A-44F0-BED0-5D30B1498735}" srcOrd="0" destOrd="0" presId="urn:microsoft.com/office/officeart/2008/layout/PictureAccentList"/>
    <dgm:cxn modelId="{0D7BCD03-B618-4C8B-80AB-457DF3558A76}" type="presParOf" srcId="{89238C55-AF9A-44F0-BED0-5D30B1498735}" destId="{2D27B48E-FA4C-4617-B229-CDB3FABDA61F}" srcOrd="0" destOrd="0" presId="urn:microsoft.com/office/officeart/2008/layout/PictureAccentList"/>
    <dgm:cxn modelId="{A13FBB45-B7D7-46DB-83D3-041B863F58E4}" type="presParOf" srcId="{89238C55-AF9A-44F0-BED0-5D30B1498735}" destId="{E2E4A474-44E1-45F5-8935-5AE511E83FCE}" srcOrd="1" destOrd="0" presId="urn:microsoft.com/office/officeart/2008/layout/PictureAccentList"/>
    <dgm:cxn modelId="{581EBC93-6A98-4707-AE52-6C859B9CF72A}" type="presParOf" srcId="{DFE88265-1FAC-4BF6-B32A-5CCF6DA71792}" destId="{70FD1F84-C5E0-403A-A2F0-DA4B88C1C82B}" srcOrd="1" destOrd="0" presId="urn:microsoft.com/office/officeart/2008/layout/PictureAccentList"/>
    <dgm:cxn modelId="{F37BC97D-7824-442F-837B-B88D199E420C}" type="presParOf" srcId="{70FD1F84-C5E0-403A-A2F0-DA4B88C1C82B}" destId="{AD3782CA-D2AE-4942-AE9A-26477D6A226D}" srcOrd="0" destOrd="0" presId="urn:microsoft.com/office/officeart/2008/layout/PictureAccentList"/>
    <dgm:cxn modelId="{74D81538-3671-4F35-8F98-A095BBC07E7A}" type="presParOf" srcId="{70FD1F84-C5E0-403A-A2F0-DA4B88C1C82B}" destId="{B3F84DB2-4DC2-44FD-B2E2-D89F64F50CD8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E3123F-6024-4E32-A6EE-E321AB5C0A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857DCB0-421D-4D83-9FB2-8F2A361283B3}">
      <dgm:prSet phldrT="[Текст]"/>
      <dgm:spPr>
        <a:solidFill>
          <a:srgbClr val="C5938C"/>
        </a:solidFill>
      </dgm:spPr>
      <dgm:t>
        <a:bodyPr/>
        <a:lstStyle/>
        <a:p>
          <a:r>
            <a:rPr lang="ru-RU" dirty="0" smtClean="0"/>
            <a:t>Анализ выручки клиента</a:t>
          </a:r>
          <a:endParaRPr lang="ru-RU" dirty="0"/>
        </a:p>
      </dgm:t>
    </dgm:pt>
    <dgm:pt modelId="{594A6CFE-D2BE-48F5-BD16-BB904028C8AF}" type="parTrans" cxnId="{58A6CBC5-61C6-4CF6-A8A9-FEA0FBC680A6}">
      <dgm:prSet/>
      <dgm:spPr/>
      <dgm:t>
        <a:bodyPr/>
        <a:lstStyle/>
        <a:p>
          <a:endParaRPr lang="ru-RU"/>
        </a:p>
      </dgm:t>
    </dgm:pt>
    <dgm:pt modelId="{E3947763-7006-445E-9649-B0F73EAB53B0}" type="sibTrans" cxnId="{58A6CBC5-61C6-4CF6-A8A9-FEA0FBC680A6}">
      <dgm:prSet/>
      <dgm:spPr/>
      <dgm:t>
        <a:bodyPr/>
        <a:lstStyle/>
        <a:p>
          <a:endParaRPr lang="ru-RU"/>
        </a:p>
      </dgm:t>
    </dgm:pt>
    <dgm:pt modelId="{70DF071D-A425-45F0-A810-0158ADEE0E9A}">
      <dgm:prSet phldrT="[Текст]"/>
      <dgm:spPr/>
      <dgm:t>
        <a:bodyPr/>
        <a:lstStyle/>
        <a:p>
          <a:r>
            <a:rPr lang="ru-RU" dirty="0" smtClean="0"/>
            <a:t>Данные из открытых источников за предыдущий год по юридическому лицу</a:t>
          </a:r>
          <a:endParaRPr lang="ru-RU" dirty="0"/>
        </a:p>
      </dgm:t>
    </dgm:pt>
    <dgm:pt modelId="{A102C370-3C0F-4B4C-926A-E1D2C3A5AA48}" type="parTrans" cxnId="{EDCF2C7A-B97F-4A61-BB3C-166BDD631DBB}">
      <dgm:prSet/>
      <dgm:spPr/>
      <dgm:t>
        <a:bodyPr/>
        <a:lstStyle/>
        <a:p>
          <a:endParaRPr lang="ru-RU"/>
        </a:p>
      </dgm:t>
    </dgm:pt>
    <dgm:pt modelId="{9F2368B3-6545-472E-AA6A-8DB59A00B034}" type="sibTrans" cxnId="{EDCF2C7A-B97F-4A61-BB3C-166BDD631DBB}">
      <dgm:prSet/>
      <dgm:spPr/>
      <dgm:t>
        <a:bodyPr/>
        <a:lstStyle/>
        <a:p>
          <a:endParaRPr lang="ru-RU"/>
        </a:p>
      </dgm:t>
    </dgm:pt>
    <dgm:pt modelId="{9441655E-65D3-4AFA-9459-0346E5CCD0CB}">
      <dgm:prSet phldrT="[Текст]"/>
      <dgm:spPr>
        <a:solidFill>
          <a:srgbClr val="C5938C"/>
        </a:solidFill>
      </dgm:spPr>
      <dgm:t>
        <a:bodyPr/>
        <a:lstStyle/>
        <a:p>
          <a:r>
            <a:rPr lang="ru-RU" dirty="0" smtClean="0"/>
            <a:t>Анализ срока работы клиента по текущему адресу</a:t>
          </a:r>
          <a:endParaRPr lang="ru-RU" dirty="0"/>
        </a:p>
      </dgm:t>
    </dgm:pt>
    <dgm:pt modelId="{B1916E7F-8BC7-430C-8698-26F67B2760B6}" type="parTrans" cxnId="{DFEF3422-C43A-4F71-A6BB-63E994332D31}">
      <dgm:prSet/>
      <dgm:spPr/>
      <dgm:t>
        <a:bodyPr/>
        <a:lstStyle/>
        <a:p>
          <a:endParaRPr lang="ru-RU"/>
        </a:p>
      </dgm:t>
    </dgm:pt>
    <dgm:pt modelId="{4220E584-5AAD-49E3-9392-EB745A868389}" type="sibTrans" cxnId="{DFEF3422-C43A-4F71-A6BB-63E994332D31}">
      <dgm:prSet/>
      <dgm:spPr/>
      <dgm:t>
        <a:bodyPr/>
        <a:lstStyle/>
        <a:p>
          <a:endParaRPr lang="ru-RU"/>
        </a:p>
      </dgm:t>
    </dgm:pt>
    <dgm:pt modelId="{FF6DD5B3-FC33-4883-899E-C79C2329307B}">
      <dgm:prSet phldrT="[Текст]"/>
      <dgm:spPr/>
      <dgm:t>
        <a:bodyPr/>
        <a:lstStyle/>
        <a:p>
          <a:r>
            <a:rPr lang="ru-RU" dirty="0" smtClean="0"/>
            <a:t>Анализ ведется в самом приложении по сроку нахождения клиента по адресу с начала даты начала статистики, если срок ведения бизнеса более 2 лет, то с высокой долей вероятности бизнес прибыльный</a:t>
          </a:r>
          <a:endParaRPr lang="ru-RU" dirty="0"/>
        </a:p>
      </dgm:t>
    </dgm:pt>
    <dgm:pt modelId="{DF21C723-F57E-4533-980B-3CEBC834843D}" type="parTrans" cxnId="{F74D8204-D21C-4436-8502-572F9C54C71B}">
      <dgm:prSet/>
      <dgm:spPr/>
      <dgm:t>
        <a:bodyPr/>
        <a:lstStyle/>
        <a:p>
          <a:endParaRPr lang="ru-RU"/>
        </a:p>
      </dgm:t>
    </dgm:pt>
    <dgm:pt modelId="{920A0CEB-D9A8-4BC0-9E01-1C748A93E906}" type="sibTrans" cxnId="{F74D8204-D21C-4436-8502-572F9C54C71B}">
      <dgm:prSet/>
      <dgm:spPr/>
      <dgm:t>
        <a:bodyPr/>
        <a:lstStyle/>
        <a:p>
          <a:endParaRPr lang="ru-RU"/>
        </a:p>
      </dgm:t>
    </dgm:pt>
    <dgm:pt modelId="{58082416-043B-4BED-A3FA-E51143B9BAA7}">
      <dgm:prSet phldrT="[Текст]"/>
      <dgm:spPr/>
      <dgm:t>
        <a:bodyPr/>
        <a:lstStyle/>
        <a:p>
          <a:endParaRPr lang="ru-RU" dirty="0"/>
        </a:p>
      </dgm:t>
    </dgm:pt>
    <dgm:pt modelId="{2CEAACE3-5A95-4DF6-B04D-82C57461918D}" type="parTrans" cxnId="{9B8022F9-C8B9-454E-8DC7-9EEAB4CDD05D}">
      <dgm:prSet/>
      <dgm:spPr/>
      <dgm:t>
        <a:bodyPr/>
        <a:lstStyle/>
        <a:p>
          <a:endParaRPr lang="ru-RU"/>
        </a:p>
      </dgm:t>
    </dgm:pt>
    <dgm:pt modelId="{C274C4F8-FDB9-4B8F-AA51-2A1C058DCF7F}" type="sibTrans" cxnId="{9B8022F9-C8B9-454E-8DC7-9EEAB4CDD05D}">
      <dgm:prSet/>
      <dgm:spPr/>
      <dgm:t>
        <a:bodyPr/>
        <a:lstStyle/>
        <a:p>
          <a:endParaRPr lang="ru-RU"/>
        </a:p>
      </dgm:t>
    </dgm:pt>
    <dgm:pt modelId="{0DD56E67-AFA3-4427-B2CF-1F2ED0392963}" type="pres">
      <dgm:prSet presAssocID="{B3E3123F-6024-4E32-A6EE-E321AB5C0A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865C9A2-6FF0-44FE-B18D-C54BFDEB6DCE}" type="pres">
      <dgm:prSet presAssocID="{7857DCB0-421D-4D83-9FB2-8F2A361283B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2DD843-6D11-43DE-85A9-2C96AD6F883A}" type="pres">
      <dgm:prSet presAssocID="{7857DCB0-421D-4D83-9FB2-8F2A361283B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C20901-C828-4B9C-B5AB-E4F1850948E4}" type="pres">
      <dgm:prSet presAssocID="{9441655E-65D3-4AFA-9459-0346E5CCD0C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13CF1E-5F7E-41D0-A22E-ED261AE12A64}" type="pres">
      <dgm:prSet presAssocID="{9441655E-65D3-4AFA-9459-0346E5CCD0C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B69E7F5-4585-4F02-AD7D-67269C67F365}" type="presOf" srcId="{70DF071D-A425-45F0-A810-0158ADEE0E9A}" destId="{722DD843-6D11-43DE-85A9-2C96AD6F883A}" srcOrd="0" destOrd="0" presId="urn:microsoft.com/office/officeart/2005/8/layout/vList2"/>
    <dgm:cxn modelId="{DFEF3422-C43A-4F71-A6BB-63E994332D31}" srcId="{B3E3123F-6024-4E32-A6EE-E321AB5C0AB6}" destId="{9441655E-65D3-4AFA-9459-0346E5CCD0CB}" srcOrd="1" destOrd="0" parTransId="{B1916E7F-8BC7-430C-8698-26F67B2760B6}" sibTransId="{4220E584-5AAD-49E3-9392-EB745A868389}"/>
    <dgm:cxn modelId="{F4D395DC-7709-4D72-97BD-56E0ED9507B0}" type="presOf" srcId="{FF6DD5B3-FC33-4883-899E-C79C2329307B}" destId="{8213CF1E-5F7E-41D0-A22E-ED261AE12A64}" srcOrd="0" destOrd="0" presId="urn:microsoft.com/office/officeart/2005/8/layout/vList2"/>
    <dgm:cxn modelId="{E5E23821-B37F-440D-A51F-B7B87514154F}" type="presOf" srcId="{58082416-043B-4BED-A3FA-E51143B9BAA7}" destId="{722DD843-6D11-43DE-85A9-2C96AD6F883A}" srcOrd="0" destOrd="1" presId="urn:microsoft.com/office/officeart/2005/8/layout/vList2"/>
    <dgm:cxn modelId="{F74D8204-D21C-4436-8502-572F9C54C71B}" srcId="{9441655E-65D3-4AFA-9459-0346E5CCD0CB}" destId="{FF6DD5B3-FC33-4883-899E-C79C2329307B}" srcOrd="0" destOrd="0" parTransId="{DF21C723-F57E-4533-980B-3CEBC834843D}" sibTransId="{920A0CEB-D9A8-4BC0-9E01-1C748A93E906}"/>
    <dgm:cxn modelId="{EDCF2C7A-B97F-4A61-BB3C-166BDD631DBB}" srcId="{7857DCB0-421D-4D83-9FB2-8F2A361283B3}" destId="{70DF071D-A425-45F0-A810-0158ADEE0E9A}" srcOrd="0" destOrd="0" parTransId="{A102C370-3C0F-4B4C-926A-E1D2C3A5AA48}" sibTransId="{9F2368B3-6545-472E-AA6A-8DB59A00B034}"/>
    <dgm:cxn modelId="{58A6CBC5-61C6-4CF6-A8A9-FEA0FBC680A6}" srcId="{B3E3123F-6024-4E32-A6EE-E321AB5C0AB6}" destId="{7857DCB0-421D-4D83-9FB2-8F2A361283B3}" srcOrd="0" destOrd="0" parTransId="{594A6CFE-D2BE-48F5-BD16-BB904028C8AF}" sibTransId="{E3947763-7006-445E-9649-B0F73EAB53B0}"/>
    <dgm:cxn modelId="{87B2228E-EA15-480C-A3C3-9951506E35FF}" type="presOf" srcId="{9441655E-65D3-4AFA-9459-0346E5CCD0CB}" destId="{89C20901-C828-4B9C-B5AB-E4F1850948E4}" srcOrd="0" destOrd="0" presId="urn:microsoft.com/office/officeart/2005/8/layout/vList2"/>
    <dgm:cxn modelId="{54E46ADD-8063-43BD-BD85-65DEC06267D0}" type="presOf" srcId="{7857DCB0-421D-4D83-9FB2-8F2A361283B3}" destId="{E865C9A2-6FF0-44FE-B18D-C54BFDEB6DCE}" srcOrd="0" destOrd="0" presId="urn:microsoft.com/office/officeart/2005/8/layout/vList2"/>
    <dgm:cxn modelId="{408F3F9A-FB5B-4EFA-839B-396A6DB40E75}" type="presOf" srcId="{B3E3123F-6024-4E32-A6EE-E321AB5C0AB6}" destId="{0DD56E67-AFA3-4427-B2CF-1F2ED0392963}" srcOrd="0" destOrd="0" presId="urn:microsoft.com/office/officeart/2005/8/layout/vList2"/>
    <dgm:cxn modelId="{9B8022F9-C8B9-454E-8DC7-9EEAB4CDD05D}" srcId="{7857DCB0-421D-4D83-9FB2-8F2A361283B3}" destId="{58082416-043B-4BED-A3FA-E51143B9BAA7}" srcOrd="1" destOrd="0" parTransId="{2CEAACE3-5A95-4DF6-B04D-82C57461918D}" sibTransId="{C274C4F8-FDB9-4B8F-AA51-2A1C058DCF7F}"/>
    <dgm:cxn modelId="{62B499BE-793F-4045-A147-082CFB54E611}" type="presParOf" srcId="{0DD56E67-AFA3-4427-B2CF-1F2ED0392963}" destId="{E865C9A2-6FF0-44FE-B18D-C54BFDEB6DCE}" srcOrd="0" destOrd="0" presId="urn:microsoft.com/office/officeart/2005/8/layout/vList2"/>
    <dgm:cxn modelId="{0F65CCFA-18BF-42E5-96A4-3F16F2A3AF3A}" type="presParOf" srcId="{0DD56E67-AFA3-4427-B2CF-1F2ED0392963}" destId="{722DD843-6D11-43DE-85A9-2C96AD6F883A}" srcOrd="1" destOrd="0" presId="urn:microsoft.com/office/officeart/2005/8/layout/vList2"/>
    <dgm:cxn modelId="{02DC2482-F97C-46DD-8B2D-0A6A08518C72}" type="presParOf" srcId="{0DD56E67-AFA3-4427-B2CF-1F2ED0392963}" destId="{89C20901-C828-4B9C-B5AB-E4F1850948E4}" srcOrd="2" destOrd="0" presId="urn:microsoft.com/office/officeart/2005/8/layout/vList2"/>
    <dgm:cxn modelId="{22EBF352-2D4B-481F-81F3-4FAA56B76659}" type="presParOf" srcId="{0DD56E67-AFA3-4427-B2CF-1F2ED0392963}" destId="{8213CF1E-5F7E-41D0-A22E-ED261AE12A64}" srcOrd="3" destOrd="0" presId="urn:microsoft.com/office/officeart/2005/8/layout/vList2"/>
  </dgm:cxnLst>
  <dgm:bg>
    <a:solidFill>
      <a:schemeClr val="accent2">
        <a:hueOff val="-1455363"/>
        <a:satOff val="-83928"/>
        <a:lumOff val="8628"/>
        <a:alpha val="77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0F5240-9B09-43C6-B59D-756C7FC6B6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AB3EF19-C007-465E-8522-D6384C0EFB96}">
      <dgm:prSet phldrT="[Текст]"/>
      <dgm:spPr>
        <a:solidFill>
          <a:srgbClr val="ABABAB"/>
        </a:solidFill>
      </dgm:spPr>
      <dgm:t>
        <a:bodyPr/>
        <a:lstStyle/>
        <a:p>
          <a:r>
            <a:rPr lang="ru-RU" dirty="0" smtClean="0"/>
            <a:t>Сегмент бизнеса определяется с учетом описания предоставляемых услуг, формата заведения и вида собственности (частная</a:t>
          </a:r>
          <a:r>
            <a:rPr lang="en-US" dirty="0" smtClean="0"/>
            <a:t>: </a:t>
          </a:r>
          <a:r>
            <a:rPr lang="ru-RU" dirty="0" smtClean="0"/>
            <a:t>государственная)</a:t>
          </a:r>
          <a:endParaRPr lang="ru-RU" dirty="0"/>
        </a:p>
      </dgm:t>
    </dgm:pt>
    <dgm:pt modelId="{F9E3BF17-55A2-48C2-91D0-45B98B69CBCD}" type="parTrans" cxnId="{74C9655B-27C3-4863-8238-9B3AD7E999C6}">
      <dgm:prSet/>
      <dgm:spPr/>
      <dgm:t>
        <a:bodyPr/>
        <a:lstStyle/>
        <a:p>
          <a:endParaRPr lang="ru-RU"/>
        </a:p>
      </dgm:t>
    </dgm:pt>
    <dgm:pt modelId="{B93E994B-14F1-419A-A623-2EBBD0AD0F34}" type="sibTrans" cxnId="{74C9655B-27C3-4863-8238-9B3AD7E999C6}">
      <dgm:prSet/>
      <dgm:spPr/>
      <dgm:t>
        <a:bodyPr/>
        <a:lstStyle/>
        <a:p>
          <a:endParaRPr lang="ru-RU"/>
        </a:p>
      </dgm:t>
    </dgm:pt>
    <dgm:pt modelId="{260F6A92-54BA-4ACF-8DD1-CDB6A1D4775F}">
      <dgm:prSet phldrT="[Текст]"/>
      <dgm:spPr>
        <a:solidFill>
          <a:srgbClr val="ABABAB"/>
        </a:solidFill>
      </dgm:spPr>
      <dgm:t>
        <a:bodyPr/>
        <a:lstStyle/>
        <a:p>
          <a:r>
            <a:rPr lang="ru-RU" dirty="0" smtClean="0"/>
            <a:t>Анализ планируемый к открытию точки определяется с учетом показателей действующих бизнесов соответствующего «сегмента»</a:t>
          </a:r>
          <a:endParaRPr lang="ru-RU" dirty="0"/>
        </a:p>
      </dgm:t>
    </dgm:pt>
    <dgm:pt modelId="{491A988B-A89E-46AB-ACB5-A2FB525573E5}" type="parTrans" cxnId="{53325DB0-5B9D-453F-86F1-52AC59D11F0B}">
      <dgm:prSet/>
      <dgm:spPr/>
      <dgm:t>
        <a:bodyPr/>
        <a:lstStyle/>
        <a:p>
          <a:endParaRPr lang="ru-RU"/>
        </a:p>
      </dgm:t>
    </dgm:pt>
    <dgm:pt modelId="{A8D4007D-61F2-4895-8A49-7EFE0909499E}" type="sibTrans" cxnId="{53325DB0-5B9D-453F-86F1-52AC59D11F0B}">
      <dgm:prSet/>
      <dgm:spPr/>
      <dgm:t>
        <a:bodyPr/>
        <a:lstStyle/>
        <a:p>
          <a:endParaRPr lang="ru-RU"/>
        </a:p>
      </dgm:t>
    </dgm:pt>
    <dgm:pt modelId="{7661A8F6-19B9-4715-9B72-ADA41B2B6B69}" type="pres">
      <dgm:prSet presAssocID="{7A0F5240-9B09-43C6-B59D-756C7FC6B6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EFEA711-F054-4C80-BFFD-10A5B5E38941}" type="pres">
      <dgm:prSet presAssocID="{6AB3EF19-C007-465E-8522-D6384C0EFB96}" presName="parentText" presStyleLbl="node1" presStyleIdx="0" presStyleCnt="2" custLinFactY="-315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A8EAB09-C8EF-40C9-A26D-6AF190625C01}" type="pres">
      <dgm:prSet presAssocID="{B93E994B-14F1-419A-A623-2EBBD0AD0F34}" presName="spacer" presStyleCnt="0"/>
      <dgm:spPr/>
    </dgm:pt>
    <dgm:pt modelId="{FA79A011-74F1-4F9B-9553-71CFF5F9488D}" type="pres">
      <dgm:prSet presAssocID="{260F6A92-54BA-4ACF-8DD1-CDB6A1D4775F}" presName="parentText" presStyleLbl="node1" presStyleIdx="1" presStyleCnt="2" custLinFactY="2023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3E996A-39E0-4F1A-A85C-4D296856DEEC}" type="presOf" srcId="{7A0F5240-9B09-43C6-B59D-756C7FC6B6A3}" destId="{7661A8F6-19B9-4715-9B72-ADA41B2B6B69}" srcOrd="0" destOrd="0" presId="urn:microsoft.com/office/officeart/2005/8/layout/vList2"/>
    <dgm:cxn modelId="{5BE860AE-BBA9-4A41-9DE2-90231949374C}" type="presOf" srcId="{260F6A92-54BA-4ACF-8DD1-CDB6A1D4775F}" destId="{FA79A011-74F1-4F9B-9553-71CFF5F9488D}" srcOrd="0" destOrd="0" presId="urn:microsoft.com/office/officeart/2005/8/layout/vList2"/>
    <dgm:cxn modelId="{53325DB0-5B9D-453F-86F1-52AC59D11F0B}" srcId="{7A0F5240-9B09-43C6-B59D-756C7FC6B6A3}" destId="{260F6A92-54BA-4ACF-8DD1-CDB6A1D4775F}" srcOrd="1" destOrd="0" parTransId="{491A988B-A89E-46AB-ACB5-A2FB525573E5}" sibTransId="{A8D4007D-61F2-4895-8A49-7EFE0909499E}"/>
    <dgm:cxn modelId="{B2D34579-1565-4766-BFF5-9228EF0772F6}" type="presOf" srcId="{6AB3EF19-C007-465E-8522-D6384C0EFB96}" destId="{1EFEA711-F054-4C80-BFFD-10A5B5E38941}" srcOrd="0" destOrd="0" presId="urn:microsoft.com/office/officeart/2005/8/layout/vList2"/>
    <dgm:cxn modelId="{74C9655B-27C3-4863-8238-9B3AD7E999C6}" srcId="{7A0F5240-9B09-43C6-B59D-756C7FC6B6A3}" destId="{6AB3EF19-C007-465E-8522-D6384C0EFB96}" srcOrd="0" destOrd="0" parTransId="{F9E3BF17-55A2-48C2-91D0-45B98B69CBCD}" sibTransId="{B93E994B-14F1-419A-A623-2EBBD0AD0F34}"/>
    <dgm:cxn modelId="{CF7DD42F-5CFE-4DAD-A2FE-32053C7A0E55}" type="presParOf" srcId="{7661A8F6-19B9-4715-9B72-ADA41B2B6B69}" destId="{1EFEA711-F054-4C80-BFFD-10A5B5E38941}" srcOrd="0" destOrd="0" presId="urn:microsoft.com/office/officeart/2005/8/layout/vList2"/>
    <dgm:cxn modelId="{D9F99076-4819-4EDC-976B-52A45959B63A}" type="presParOf" srcId="{7661A8F6-19B9-4715-9B72-ADA41B2B6B69}" destId="{DA8EAB09-C8EF-40C9-A26D-6AF190625C01}" srcOrd="1" destOrd="0" presId="urn:microsoft.com/office/officeart/2005/8/layout/vList2"/>
    <dgm:cxn modelId="{A0C8A31F-F45D-40E4-9E45-5E0BA051D083}" type="presParOf" srcId="{7661A8F6-19B9-4715-9B72-ADA41B2B6B69}" destId="{FA79A011-74F1-4F9B-9553-71CFF5F9488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F92A4-CF96-4C35-8A5C-0B1B28FAC115}">
      <dsp:nvSpPr>
        <dsp:cNvPr id="0" name=""/>
        <dsp:cNvSpPr/>
      </dsp:nvSpPr>
      <dsp:spPr>
        <a:xfrm rot="16200000">
          <a:off x="814916" y="-802224"/>
          <a:ext cx="1976966" cy="360680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Анализа количества конкурентов поблизости</a:t>
          </a:r>
          <a:endParaRPr lang="ru-RU" sz="2100" kern="1200" dirty="0"/>
        </a:p>
      </dsp:txBody>
      <dsp:txXfrm rot="5400000">
        <a:off x="-1" y="12693"/>
        <a:ext cx="3606800" cy="1482724"/>
      </dsp:txXfrm>
    </dsp:sp>
    <dsp:sp modelId="{6E6ECC40-AF2C-4838-9CD4-E6C559B5B4C4}">
      <dsp:nvSpPr>
        <dsp:cNvPr id="0" name=""/>
        <dsp:cNvSpPr/>
      </dsp:nvSpPr>
      <dsp:spPr>
        <a:xfrm>
          <a:off x="3606800" y="0"/>
          <a:ext cx="3606800" cy="1976966"/>
        </a:xfrm>
        <a:prstGeom prst="round1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Анализа численности населения, проходимости, транспортной доступности</a:t>
          </a:r>
          <a:endParaRPr lang="ru-RU" sz="2100" kern="1200" dirty="0"/>
        </a:p>
      </dsp:txBody>
      <dsp:txXfrm>
        <a:off x="3606800" y="0"/>
        <a:ext cx="3606800" cy="1482724"/>
      </dsp:txXfrm>
    </dsp:sp>
    <dsp:sp modelId="{8CFAB09E-931A-4CD3-B778-9206AB141F89}">
      <dsp:nvSpPr>
        <dsp:cNvPr id="0" name=""/>
        <dsp:cNvSpPr/>
      </dsp:nvSpPr>
      <dsp:spPr>
        <a:xfrm rot="10800000">
          <a:off x="0" y="1976966"/>
          <a:ext cx="3606800" cy="1976966"/>
        </a:xfrm>
        <a:prstGeom prst="round1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Анализа успешности конкурентов </a:t>
          </a:r>
          <a:endParaRPr lang="ru-RU" sz="2100" kern="1200" dirty="0"/>
        </a:p>
      </dsp:txBody>
      <dsp:txXfrm rot="10800000">
        <a:off x="0" y="2471208"/>
        <a:ext cx="3606800" cy="1482724"/>
      </dsp:txXfrm>
    </dsp:sp>
    <dsp:sp modelId="{CA486BBA-1BDA-489B-B46F-E1D5ADE6BB9B}">
      <dsp:nvSpPr>
        <dsp:cNvPr id="0" name=""/>
        <dsp:cNvSpPr/>
      </dsp:nvSpPr>
      <dsp:spPr>
        <a:xfrm rot="5400000">
          <a:off x="4421716" y="1162049"/>
          <a:ext cx="1976966" cy="3606800"/>
        </a:xfrm>
        <a:prstGeom prst="round1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Анализа сегмента в котором планируется открытие нового бизнеса</a:t>
          </a:r>
          <a:endParaRPr lang="ru-RU" sz="2100" kern="1200" dirty="0"/>
        </a:p>
      </dsp:txBody>
      <dsp:txXfrm rot="-5400000">
        <a:off x="3606799" y="2471208"/>
        <a:ext cx="3606800" cy="1482724"/>
      </dsp:txXfrm>
    </dsp:sp>
    <dsp:sp modelId="{D4126F88-4C70-4711-9989-C5A38CA9EC31}">
      <dsp:nvSpPr>
        <dsp:cNvPr id="0" name=""/>
        <dsp:cNvSpPr/>
      </dsp:nvSpPr>
      <dsp:spPr>
        <a:xfrm>
          <a:off x="2524759" y="1482724"/>
          <a:ext cx="2164080" cy="988483"/>
        </a:xfrm>
        <a:prstGeom prst="roundRect">
          <a:avLst/>
        </a:prstGeom>
        <a:solidFill>
          <a:schemeClr val="tx2">
            <a:lumMod val="40000"/>
            <a:lumOff val="60000"/>
            <a:alpha val="3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b="1" kern="1200" dirty="0" smtClean="0">
              <a:solidFill>
                <a:schemeClr val="tx1"/>
              </a:solidFill>
            </a:rPr>
            <a:t>Ответ</a:t>
          </a:r>
          <a:endParaRPr lang="ru-RU" sz="2100" b="1" kern="1200" dirty="0">
            <a:solidFill>
              <a:schemeClr val="tx1"/>
            </a:solidFill>
          </a:endParaRPr>
        </a:p>
      </dsp:txBody>
      <dsp:txXfrm>
        <a:off x="2573013" y="1530978"/>
        <a:ext cx="2067572" cy="8919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4A4E6-DD75-4560-AF81-C631B417EDCD}">
      <dsp:nvSpPr>
        <dsp:cNvPr id="0" name=""/>
        <dsp:cNvSpPr/>
      </dsp:nvSpPr>
      <dsp:spPr>
        <a:xfrm>
          <a:off x="2413915" y="2070100"/>
          <a:ext cx="516034" cy="983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8017" y="0"/>
              </a:lnTo>
              <a:lnTo>
                <a:pt x="258017" y="983297"/>
              </a:lnTo>
              <a:lnTo>
                <a:pt x="516034" y="9832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644170" y="2533986"/>
        <a:ext cx="55523" cy="55523"/>
      </dsp:txXfrm>
    </dsp:sp>
    <dsp:sp modelId="{B5B7786D-C01E-4B7B-AE22-7332D75A8D91}">
      <dsp:nvSpPr>
        <dsp:cNvPr id="0" name=""/>
        <dsp:cNvSpPr/>
      </dsp:nvSpPr>
      <dsp:spPr>
        <a:xfrm>
          <a:off x="2413915" y="2024380"/>
          <a:ext cx="5160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034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659031" y="2057199"/>
        <a:ext cx="25801" cy="25801"/>
      </dsp:txXfrm>
    </dsp:sp>
    <dsp:sp modelId="{F9581D34-BF68-4B9A-8821-0317D3BA0896}">
      <dsp:nvSpPr>
        <dsp:cNvPr id="0" name=""/>
        <dsp:cNvSpPr/>
      </dsp:nvSpPr>
      <dsp:spPr>
        <a:xfrm>
          <a:off x="2413915" y="1086802"/>
          <a:ext cx="516034" cy="983297"/>
        </a:xfrm>
        <a:custGeom>
          <a:avLst/>
          <a:gdLst/>
          <a:ahLst/>
          <a:cxnLst/>
          <a:rect l="0" t="0" r="0" b="0"/>
          <a:pathLst>
            <a:path>
              <a:moveTo>
                <a:pt x="0" y="983297"/>
              </a:moveTo>
              <a:lnTo>
                <a:pt x="258017" y="983297"/>
              </a:lnTo>
              <a:lnTo>
                <a:pt x="258017" y="0"/>
              </a:lnTo>
              <a:lnTo>
                <a:pt x="5160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644170" y="1550689"/>
        <a:ext cx="55523" cy="55523"/>
      </dsp:txXfrm>
    </dsp:sp>
    <dsp:sp modelId="{9F81C019-14D2-4869-BB75-0CE734B2D2E4}">
      <dsp:nvSpPr>
        <dsp:cNvPr id="0" name=""/>
        <dsp:cNvSpPr/>
      </dsp:nvSpPr>
      <dsp:spPr>
        <a:xfrm rot="16200000">
          <a:off x="-49503" y="1676781"/>
          <a:ext cx="4140200" cy="786638"/>
        </a:xfrm>
        <a:prstGeom prst="rect">
          <a:avLst/>
        </a:prstGeom>
        <a:solidFill>
          <a:schemeClr val="accent1">
            <a:hueOff val="0"/>
            <a:satOff val="0"/>
            <a:lum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kern="1200" dirty="0" smtClean="0"/>
            <a:t>Анализа количества конкурентов поблизости</a:t>
          </a:r>
          <a:endParaRPr lang="ru-RU" sz="2600" b="1" kern="1200" dirty="0"/>
        </a:p>
      </dsp:txBody>
      <dsp:txXfrm>
        <a:off x="-49503" y="1676781"/>
        <a:ext cx="4140200" cy="786638"/>
      </dsp:txXfrm>
    </dsp:sp>
    <dsp:sp modelId="{03188560-2BE6-41B8-A91D-0D8E0A55C7A0}">
      <dsp:nvSpPr>
        <dsp:cNvPr id="0" name=""/>
        <dsp:cNvSpPr/>
      </dsp:nvSpPr>
      <dsp:spPr>
        <a:xfrm>
          <a:off x="2929949" y="693483"/>
          <a:ext cx="2580172" cy="7866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Расстояние до ближайшего конкурента</a:t>
          </a:r>
          <a:endParaRPr lang="ru-RU" sz="1800" kern="1200" dirty="0"/>
        </a:p>
      </dsp:txBody>
      <dsp:txXfrm>
        <a:off x="2929949" y="693483"/>
        <a:ext cx="2580172" cy="786638"/>
      </dsp:txXfrm>
    </dsp:sp>
    <dsp:sp modelId="{19429221-19C0-4016-9912-11A506BA0A12}">
      <dsp:nvSpPr>
        <dsp:cNvPr id="0" name=""/>
        <dsp:cNvSpPr/>
      </dsp:nvSpPr>
      <dsp:spPr>
        <a:xfrm>
          <a:off x="2929949" y="1676781"/>
          <a:ext cx="2580172" cy="7866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Количество конкурентов в заданном радиусе</a:t>
          </a:r>
          <a:endParaRPr lang="ru-RU" sz="1800" kern="1200" dirty="0"/>
        </a:p>
      </dsp:txBody>
      <dsp:txXfrm>
        <a:off x="2929949" y="1676781"/>
        <a:ext cx="2580172" cy="786638"/>
      </dsp:txXfrm>
    </dsp:sp>
    <dsp:sp modelId="{D2FED610-7C24-4026-B40D-C7CA8B72328C}">
      <dsp:nvSpPr>
        <dsp:cNvPr id="0" name=""/>
        <dsp:cNvSpPr/>
      </dsp:nvSpPr>
      <dsp:spPr>
        <a:xfrm>
          <a:off x="2929949" y="2660078"/>
          <a:ext cx="2580172" cy="7866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Численность населения на 1 конкурента в заданном радиусе</a:t>
          </a:r>
          <a:endParaRPr lang="ru-RU" sz="1800" kern="1200" dirty="0"/>
        </a:p>
      </dsp:txBody>
      <dsp:txXfrm>
        <a:off x="2929949" y="2660078"/>
        <a:ext cx="2580172" cy="7866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6ADD4-58D6-4A44-8FCC-52091C3DA4EB}">
      <dsp:nvSpPr>
        <dsp:cNvPr id="0" name=""/>
        <dsp:cNvSpPr/>
      </dsp:nvSpPr>
      <dsp:spPr>
        <a:xfrm>
          <a:off x="0" y="0"/>
          <a:ext cx="8229599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6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b="1" kern="1200" dirty="0" smtClean="0">
              <a:solidFill>
                <a:schemeClr val="bg1"/>
              </a:solidFill>
            </a:rPr>
            <a:t>Анализа численности населения, проходимости, транспортной доступности</a:t>
          </a:r>
          <a:endParaRPr lang="ru-RU" sz="3000" b="1" kern="1200" dirty="0">
            <a:solidFill>
              <a:schemeClr val="bg1"/>
            </a:solidFill>
          </a:endParaRPr>
        </a:p>
      </dsp:txBody>
      <dsp:txXfrm>
        <a:off x="39677" y="39677"/>
        <a:ext cx="8150245" cy="1275312"/>
      </dsp:txXfrm>
    </dsp:sp>
    <dsp:sp modelId="{2D27B48E-FA4C-4617-B229-CDB3FABDA61F}">
      <dsp:nvSpPr>
        <dsp:cNvPr id="0" name=""/>
        <dsp:cNvSpPr/>
      </dsp:nvSpPr>
      <dsp:spPr>
        <a:xfrm>
          <a:off x="84666" y="1842346"/>
          <a:ext cx="1185333" cy="1713653"/>
        </a:xfrm>
        <a:prstGeom prst="roundRect">
          <a:avLst>
            <a:gd name="adj" fmla="val 16670"/>
          </a:avLst>
        </a:prstGeom>
        <a:blipFill dpi="0" rotWithShape="1">
          <a:blip xmlns:r="http://schemas.openxmlformats.org/officeDocument/2006/relationships"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4A474-44E1-45F5-8935-5AE511E83FCE}">
      <dsp:nvSpPr>
        <dsp:cNvPr id="0" name=""/>
        <dsp:cNvSpPr/>
      </dsp:nvSpPr>
      <dsp:spPr>
        <a:xfrm>
          <a:off x="1435946" y="1766146"/>
          <a:ext cx="6793653" cy="18660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 val="6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bg1"/>
              </a:solidFill>
            </a:rPr>
            <a:t>Численность населения в радиусе до конкурента, а также в любом другом заданном радиусе рассчитывается на основании данных по плотности каждого района Москвы, и данных по прописанным жителям в каждом доме города</a:t>
          </a:r>
          <a:endParaRPr lang="ru-RU" sz="1600" b="1" kern="1200" dirty="0">
            <a:solidFill>
              <a:schemeClr val="bg1"/>
            </a:solidFill>
          </a:endParaRPr>
        </a:p>
      </dsp:txBody>
      <dsp:txXfrm>
        <a:off x="1527056" y="1857256"/>
        <a:ext cx="6611433" cy="1683833"/>
      </dsp:txXfrm>
    </dsp:sp>
    <dsp:sp modelId="{AD3782CA-D2AE-4942-AE9A-26477D6A226D}">
      <dsp:nvSpPr>
        <dsp:cNvPr id="0" name=""/>
        <dsp:cNvSpPr/>
      </dsp:nvSpPr>
      <dsp:spPr>
        <a:xfrm>
          <a:off x="0" y="3962400"/>
          <a:ext cx="1354666" cy="1456266"/>
        </a:xfrm>
        <a:prstGeom prst="roundRect">
          <a:avLst>
            <a:gd name="adj" fmla="val 1667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84DB2-4DC2-44FD-B2E2-D89F64F50CD8}">
      <dsp:nvSpPr>
        <dsp:cNvPr id="0" name=""/>
        <dsp:cNvSpPr/>
      </dsp:nvSpPr>
      <dsp:spPr>
        <a:xfrm>
          <a:off x="1435946" y="3962400"/>
          <a:ext cx="6793653" cy="14562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 val="6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bg1"/>
              </a:solidFill>
            </a:rPr>
            <a:t>Проходимость и транспортная доступность определяется с учетом близости станций метро и остановок общественного транспорта, данные по которыми получены из открытых источников. Расстояние рассчитывается методом </a:t>
          </a:r>
          <a:r>
            <a:rPr lang="ru-RU" sz="1600" b="1" kern="1200" dirty="0" err="1" smtClean="0">
              <a:solidFill>
                <a:schemeClr val="bg1"/>
              </a:solidFill>
            </a:rPr>
            <a:t>геокодингка</a:t>
          </a:r>
          <a:r>
            <a:rPr lang="ru-RU" sz="1600" b="1" kern="1200" dirty="0" smtClean="0">
              <a:solidFill>
                <a:schemeClr val="bg1"/>
              </a:solidFill>
            </a:rPr>
            <a:t> через </a:t>
          </a:r>
          <a:r>
            <a:rPr lang="ru-RU" sz="1600" b="1" kern="1200" dirty="0" err="1" smtClean="0">
              <a:solidFill>
                <a:schemeClr val="bg1"/>
              </a:solidFill>
            </a:rPr>
            <a:t>гугл</a:t>
          </a:r>
          <a:r>
            <a:rPr lang="ru-RU" sz="1600" b="1" kern="1200" dirty="0" smtClean="0">
              <a:solidFill>
                <a:schemeClr val="bg1"/>
              </a:solidFill>
            </a:rPr>
            <a:t> </a:t>
          </a:r>
          <a:r>
            <a:rPr lang="en-US" sz="1600" b="1" kern="1200" dirty="0" smtClean="0">
              <a:solidFill>
                <a:schemeClr val="bg1"/>
              </a:solidFill>
            </a:rPr>
            <a:t>map </a:t>
          </a:r>
          <a:r>
            <a:rPr lang="en-US" sz="1600" b="1" kern="1200" dirty="0" err="1" smtClean="0">
              <a:solidFill>
                <a:schemeClr val="bg1"/>
              </a:solidFill>
            </a:rPr>
            <a:t>api</a:t>
          </a:r>
          <a:r>
            <a:rPr lang="en-US" sz="1600" b="1" kern="1200" dirty="0" smtClean="0">
              <a:solidFill>
                <a:schemeClr val="bg1"/>
              </a:solidFill>
            </a:rPr>
            <a:t>.</a:t>
          </a:r>
          <a:endParaRPr lang="ru-RU" sz="1600" b="1" kern="1200" dirty="0">
            <a:solidFill>
              <a:schemeClr val="bg1"/>
            </a:solidFill>
          </a:endParaRPr>
        </a:p>
      </dsp:txBody>
      <dsp:txXfrm>
        <a:off x="1507048" y="4033502"/>
        <a:ext cx="6651449" cy="1314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5C9A2-6FF0-44FE-B18D-C54BFDEB6DCE}">
      <dsp:nvSpPr>
        <dsp:cNvPr id="0" name=""/>
        <dsp:cNvSpPr/>
      </dsp:nvSpPr>
      <dsp:spPr>
        <a:xfrm>
          <a:off x="0" y="105397"/>
          <a:ext cx="5245100" cy="834228"/>
        </a:xfrm>
        <a:prstGeom prst="roundRect">
          <a:avLst/>
        </a:prstGeom>
        <a:solidFill>
          <a:srgbClr val="C593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Анализ выручки клиента</a:t>
          </a:r>
          <a:endParaRPr lang="ru-RU" sz="2100" kern="1200" dirty="0"/>
        </a:p>
      </dsp:txBody>
      <dsp:txXfrm>
        <a:off x="40724" y="146121"/>
        <a:ext cx="5163652" cy="752780"/>
      </dsp:txXfrm>
    </dsp:sp>
    <dsp:sp modelId="{722DD843-6D11-43DE-85A9-2C96AD6F883A}">
      <dsp:nvSpPr>
        <dsp:cNvPr id="0" name=""/>
        <dsp:cNvSpPr/>
      </dsp:nvSpPr>
      <dsp:spPr>
        <a:xfrm>
          <a:off x="0" y="939625"/>
          <a:ext cx="5245100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Данные из открытых источников за предыдущий год по юридическому лицу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ru-RU" sz="1600" kern="1200" dirty="0"/>
        </a:p>
      </dsp:txBody>
      <dsp:txXfrm>
        <a:off x="0" y="939625"/>
        <a:ext cx="5245100" cy="782460"/>
      </dsp:txXfrm>
    </dsp:sp>
    <dsp:sp modelId="{89C20901-C828-4B9C-B5AB-E4F1850948E4}">
      <dsp:nvSpPr>
        <dsp:cNvPr id="0" name=""/>
        <dsp:cNvSpPr/>
      </dsp:nvSpPr>
      <dsp:spPr>
        <a:xfrm>
          <a:off x="0" y="1722085"/>
          <a:ext cx="5245100" cy="834228"/>
        </a:xfrm>
        <a:prstGeom prst="roundRect">
          <a:avLst/>
        </a:prstGeom>
        <a:solidFill>
          <a:srgbClr val="C593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Анализ срока работы клиента по текущему адресу</a:t>
          </a:r>
          <a:endParaRPr lang="ru-RU" sz="2100" kern="1200" dirty="0"/>
        </a:p>
      </dsp:txBody>
      <dsp:txXfrm>
        <a:off x="40724" y="1762809"/>
        <a:ext cx="5163652" cy="752780"/>
      </dsp:txXfrm>
    </dsp:sp>
    <dsp:sp modelId="{8213CF1E-5F7E-41D0-A22E-ED261AE12A64}">
      <dsp:nvSpPr>
        <dsp:cNvPr id="0" name=""/>
        <dsp:cNvSpPr/>
      </dsp:nvSpPr>
      <dsp:spPr>
        <a:xfrm>
          <a:off x="0" y="2556313"/>
          <a:ext cx="5245100" cy="117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Анализ ведется в самом приложении по сроку нахождения клиента по адресу с начала даты начала статистики, если срок ведения бизнеса более 2 лет, то с высокой долей вероятности бизнес прибыльный</a:t>
          </a:r>
          <a:endParaRPr lang="ru-RU" sz="1600" kern="1200" dirty="0"/>
        </a:p>
      </dsp:txBody>
      <dsp:txXfrm>
        <a:off x="0" y="2556313"/>
        <a:ext cx="5245100" cy="11736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EA711-F054-4C80-BFFD-10A5B5E38941}">
      <dsp:nvSpPr>
        <dsp:cNvPr id="0" name=""/>
        <dsp:cNvSpPr/>
      </dsp:nvSpPr>
      <dsp:spPr>
        <a:xfrm>
          <a:off x="0" y="0"/>
          <a:ext cx="5664200" cy="1570140"/>
        </a:xfrm>
        <a:prstGeom prst="roundRect">
          <a:avLst/>
        </a:prstGeom>
        <a:solidFill>
          <a:srgbClr val="ABABA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Сегмент бизнеса определяется с учетом описания предоставляемых услуг, формата заведения и вида собственности (частная</a:t>
          </a:r>
          <a:r>
            <a:rPr lang="en-US" sz="2200" kern="1200" dirty="0" smtClean="0"/>
            <a:t>: </a:t>
          </a:r>
          <a:r>
            <a:rPr lang="ru-RU" sz="2200" kern="1200" dirty="0" smtClean="0"/>
            <a:t>государственная)</a:t>
          </a:r>
          <a:endParaRPr lang="ru-RU" sz="2200" kern="1200" dirty="0"/>
        </a:p>
      </dsp:txBody>
      <dsp:txXfrm>
        <a:off x="76648" y="76648"/>
        <a:ext cx="5510904" cy="1416844"/>
      </dsp:txXfrm>
    </dsp:sp>
    <dsp:sp modelId="{FA79A011-74F1-4F9B-9553-71CFF5F9488D}">
      <dsp:nvSpPr>
        <dsp:cNvPr id="0" name=""/>
        <dsp:cNvSpPr/>
      </dsp:nvSpPr>
      <dsp:spPr>
        <a:xfrm>
          <a:off x="0" y="2239859"/>
          <a:ext cx="5664200" cy="1570140"/>
        </a:xfrm>
        <a:prstGeom prst="roundRect">
          <a:avLst/>
        </a:prstGeom>
        <a:solidFill>
          <a:srgbClr val="ABABA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Анализ планируемый к открытию точки определяется с учетом показателей действующих бизнесов соответствующего «сегмента»</a:t>
          </a:r>
          <a:endParaRPr lang="ru-RU" sz="2200" kern="1200" dirty="0"/>
        </a:p>
      </dsp:txBody>
      <dsp:txXfrm>
        <a:off x="76648" y="2316507"/>
        <a:ext cx="5510904" cy="1416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315AD-151F-402B-A445-95728753B65D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C2C52-69FF-4DBB-8B28-D83F192A4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76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3CE11-15F9-4B9D-9052-9A74033D8D96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82115-FC0B-480A-909D-A86FD97B1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2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82115-FC0B-480A-909D-A86FD97B103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75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CF14ABA-395F-4759-9A56-E9A227FB6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D43CD71D-1E20-4947-B54F-3EE9FE37B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80B6EF9-30DB-4115-825C-CB8C52EC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1EB8CFF-7248-4B4E-8DD8-589F8EAB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614BA68-8C48-4A2E-850B-50AB9E80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08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8C9B557-7AF7-430A-84C1-AB5F383B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9FCCE4EC-3AE1-4156-94EE-13162E5C6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38237B4-8514-44D2-BE4B-DB2DB00C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167236C-8908-4300-B256-87F14F2D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66D7407-49C5-4ADC-91E3-A18DD6DE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8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DB9040B5-5939-4FBE-9680-1E1526A8B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5AFA0826-90EE-481A-8970-5091A21DE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E0975DD-0143-4E96-895F-469498B4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797F2E4-54E3-4BF7-BB9D-9ADE1784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EFAEA64-C517-4B7E-83AA-7B81375E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3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0EDD194-3ACA-42CF-B996-19E10F8C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4FEAF50-AB2F-40A5-AC35-655E44AF6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2EF6CF4-87E9-4C5B-8D95-0413491C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0B8E759-D5EC-4120-AE7F-CF1B351B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F4AF4BD-72C2-465F-9869-1EA1874F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11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14D8F84-C259-4AC3-8F60-51752625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F9316E5-5512-4590-8ADB-0E2FE52F9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157F2E5-F17E-4A97-B5C8-E11519CB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63306FF-6A7E-46C9-882B-159DD964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AC1458D-A822-4B4E-BCC8-985FF8D8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74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F36C8BE-4ACF-4CF5-90D1-ED06C26C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394D705-40AC-4754-958E-CA278B20A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2682083F-B9A0-4595-9718-789EA5436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B944DB53-2780-4E3D-9450-4EAC769A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FB99B297-8560-49DB-8CB8-16747455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CD9F80DD-1642-4F7C-9B27-9289E6F8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59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E31A2FD-7745-4558-A626-8FA6362A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7D0A637-5AEA-423F-9AC1-683564F67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60DA2A73-D693-43D5-B00B-9924AD57B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A5D71AB5-3891-4126-985B-173C01049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DF68B0A0-F3CF-4FBD-8F56-BBCBF863C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40A45861-4AE6-4290-8790-68633F29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9B792552-A5AE-40A1-AAE9-63D9C173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89F83A17-40DF-48D1-B4A9-59E406A3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60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123EF5C-22BB-43CA-BC09-6DA47B36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94212EB1-5BD4-493D-92A2-181AB803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35BF8F2B-51BB-4EFF-9359-A7206932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791C8334-1DC0-41B3-BCA0-D9B1F07A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32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8DD7554A-6D48-4C1B-8B14-397058FA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20AA8CAD-74D3-42E6-B907-D813206B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10721897-6382-40C7-BAB7-02C3A7E4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98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BFAF3B9-A9BC-49BF-AF22-DF8D9BD8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5D49640-061C-4D58-ABCA-A09E30755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1C64D89D-DF10-461B-8752-A546EC5C8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69175C1B-BAF4-4297-847D-C3AFA389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45493197-AFA4-4B30-A5AC-EAF32D49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0B50557C-09DD-462C-873E-5227B866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73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7FC4F0F-307B-4482-B865-D88EFD4A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56B43CBC-CE5D-400D-AF01-FCD683EA2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0BCBA64A-9317-46A8-81D0-49B97E635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795B3429-0B10-4ED3-94C2-3865CBE3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BB5529C3-AB4A-4601-97BC-8D109189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C0E1AA33-A752-40F2-BAF1-326C4844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61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rgbClr val="FF99FF"/>
          </a:fgClr>
          <a:bgClr>
            <a:srgbClr val="99C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2087291-57FB-4D7C-A580-C0F3F566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8DC5E1A-7167-4392-B7B0-8101BAB83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11BEEE7-3D7D-4BAC-9C19-4206E87DD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1CE8-E6CC-413F-BF33-896DE910872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2B3A4BB-FA50-45DB-827E-330C1BD41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0FB823F-CA28-405D-856D-8A219D4AE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51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2" y="2833132"/>
            <a:ext cx="4470400" cy="392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0100" y="1790700"/>
            <a:ext cx="154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Новые точки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0100" y="2463800"/>
            <a:ext cx="231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Действующие точки</a:t>
            </a:r>
            <a:endParaRPr lang="ru-RU" dirty="0"/>
          </a:p>
        </p:txBody>
      </p:sp>
      <p:sp>
        <p:nvSpPr>
          <p:cNvPr id="4" name="Блок-схема: узел 3"/>
          <p:cNvSpPr/>
          <p:nvPr/>
        </p:nvSpPr>
        <p:spPr>
          <a:xfrm>
            <a:off x="495300" y="1835150"/>
            <a:ext cx="279400" cy="280432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Блок-схема: узел 6"/>
          <p:cNvSpPr/>
          <p:nvPr/>
        </p:nvSpPr>
        <p:spPr>
          <a:xfrm>
            <a:off x="495300" y="2508250"/>
            <a:ext cx="279400" cy="2804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840" y="5346700"/>
            <a:ext cx="2072640" cy="14097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392383" y="0"/>
            <a:ext cx="10059357" cy="1077218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ru-RU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Сервис по поиску лучшей </a:t>
            </a:r>
            <a:r>
              <a:rPr lang="ru-RU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локации для открытия</a:t>
            </a:r>
          </a:p>
          <a:p>
            <a:pPr algn="just"/>
            <a:r>
              <a:rPr lang="ru-RU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нового </a:t>
            </a:r>
            <a:r>
              <a:rPr lang="ru-RU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бизнеса на примере стоматологий</a:t>
            </a:r>
            <a:endParaRPr lang="ru-RU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09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200402" y="2444752"/>
            <a:ext cx="2540000" cy="1638300"/>
          </a:xfrm>
          <a:prstGeom prst="roundRect">
            <a:avLst/>
          </a:prstGeom>
          <a:gradFill flip="none" rotWithShape="1">
            <a:gsLst>
              <a:gs pos="0">
                <a:srgbClr val="FF99FF">
                  <a:shade val="30000"/>
                  <a:satMod val="115000"/>
                </a:srgbClr>
              </a:gs>
              <a:gs pos="50000">
                <a:srgbClr val="FF99FF">
                  <a:shade val="67500"/>
                  <a:satMod val="115000"/>
                </a:srgbClr>
              </a:gs>
              <a:gs pos="100000">
                <a:srgbClr val="FF99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57150"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Программа на питон, работающая отдельно или через сервис </a:t>
            </a:r>
            <a:r>
              <a:rPr lang="en-US" dirty="0" smtClean="0">
                <a:solidFill>
                  <a:schemeClr val="tx1"/>
                </a:solidFill>
              </a:rPr>
              <a:t>Flask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5791202" y="2968626"/>
            <a:ext cx="3048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096002" y="2260602"/>
            <a:ext cx="3136900" cy="1981200"/>
          </a:xfrm>
          <a:prstGeom prst="ellipse">
            <a:avLst/>
          </a:prstGeom>
          <a:gradFill flip="none" rotWithShape="1">
            <a:gsLst>
              <a:gs pos="0">
                <a:srgbClr val="FF99FF">
                  <a:shade val="30000"/>
                  <a:satMod val="115000"/>
                </a:srgbClr>
              </a:gs>
              <a:gs pos="50000">
                <a:srgbClr val="FF99FF">
                  <a:shade val="67500"/>
                  <a:satMod val="115000"/>
                </a:srgbClr>
              </a:gs>
              <a:gs pos="100000">
                <a:srgbClr val="FF99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57150"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Отражение результатов в онлайн режиме в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Tableue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Desctop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652002" y="2482851"/>
            <a:ext cx="2400298" cy="1638300"/>
          </a:xfrm>
          <a:prstGeom prst="roundRect">
            <a:avLst/>
          </a:prstGeom>
          <a:gradFill flip="none" rotWithShape="1">
            <a:gsLst>
              <a:gs pos="0">
                <a:srgbClr val="FF99FF">
                  <a:shade val="30000"/>
                  <a:satMod val="115000"/>
                </a:srgbClr>
              </a:gs>
              <a:gs pos="50000">
                <a:srgbClr val="FF99FF">
                  <a:shade val="67500"/>
                  <a:satMod val="115000"/>
                </a:srgbClr>
              </a:gs>
              <a:gs pos="100000">
                <a:srgbClr val="FF99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57150"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Переход по ссылке на отчет в </a:t>
            </a:r>
            <a:r>
              <a:rPr lang="en-US" dirty="0" err="1" smtClean="0">
                <a:solidFill>
                  <a:schemeClr val="tx1"/>
                </a:solidFill>
              </a:rPr>
              <a:t>Tableue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Desctop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37275" y="0"/>
            <a:ext cx="4517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Архитектура</a:t>
            </a:r>
            <a:endParaRPr lang="ru-RU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92100" y="169564"/>
            <a:ext cx="2235200" cy="120203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Данные по действующим бизнесам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92100" y="1663701"/>
            <a:ext cx="2235200" cy="16383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Данные по действующим станциям метро и остановкам общественного транспорта</a:t>
            </a:r>
          </a:p>
          <a:p>
            <a:pPr algn="ctr"/>
            <a:endParaRPr lang="ru-RU" sz="16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92100" y="3670301"/>
            <a:ext cx="2235200" cy="1473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Данные по численности населения по районам и по каждому дому</a:t>
            </a:r>
          </a:p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92100" y="5410199"/>
            <a:ext cx="2235200" cy="11175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Данные по выручке и сроку работы торговой точки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9" name="Стрелка вправо 28"/>
          <p:cNvSpPr/>
          <p:nvPr/>
        </p:nvSpPr>
        <p:spPr>
          <a:xfrm>
            <a:off x="9232902" y="2943227"/>
            <a:ext cx="4191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/>
          <p:nvPr/>
        </p:nvCxnSpPr>
        <p:spPr>
          <a:xfrm rot="16200000" flipH="1">
            <a:off x="2066924" y="1133476"/>
            <a:ext cx="1860552" cy="7620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/>
          <p:nvPr/>
        </p:nvCxnSpPr>
        <p:spPr>
          <a:xfrm>
            <a:off x="2527300" y="2260602"/>
            <a:ext cx="673102" cy="3174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/>
          <p:nvPr/>
        </p:nvCxnSpPr>
        <p:spPr>
          <a:xfrm flipV="1">
            <a:off x="2616200" y="3670301"/>
            <a:ext cx="584202" cy="5715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/>
          <p:nvPr/>
        </p:nvCxnSpPr>
        <p:spPr>
          <a:xfrm rot="5400000" flipH="1" flipV="1">
            <a:off x="2339976" y="4359276"/>
            <a:ext cx="1619248" cy="10668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7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8433530-495A-4CB2-A89B-0757703E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/>
          <a:lstStyle/>
          <a:p>
            <a:r>
              <a:rPr lang="ru-RU" dirty="0"/>
              <a:t>Финансы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4CABF65-2618-48B1-8335-440CA3C78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079" y="1089024"/>
            <a:ext cx="10515600" cy="5337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/>
              <a:t>Стоимость разработки</a:t>
            </a:r>
            <a:r>
              <a:rPr lang="en-US" sz="1800" dirty="0">
                <a:latin typeface="Algerian" panose="04020705040A02060702" pitchFamily="82" charset="0"/>
              </a:rPr>
              <a:t>: </a:t>
            </a:r>
            <a:r>
              <a:rPr lang="ru-RU" sz="1800" dirty="0"/>
              <a:t>20 дней разработки * ( 1 человека + налоги + сервер ) = 150000 + 20000 = 170000 руб. </a:t>
            </a:r>
          </a:p>
          <a:p>
            <a:pPr marL="0" indent="0">
              <a:buNone/>
            </a:pPr>
            <a:r>
              <a:rPr lang="ru-RU" sz="1800" dirty="0" smtClean="0"/>
              <a:t>Ежемесячные траты (получение баз 2гис) </a:t>
            </a:r>
            <a:r>
              <a:rPr lang="en-US" sz="1800" dirty="0" smtClean="0">
                <a:latin typeface="Algerian" panose="04020705040A02060702" pitchFamily="82" charset="0"/>
              </a:rPr>
              <a:t>~ </a:t>
            </a:r>
            <a:r>
              <a:rPr lang="ru-RU" sz="1800" dirty="0"/>
              <a:t>4</a:t>
            </a:r>
            <a:r>
              <a:rPr lang="ru-RU" sz="1800" dirty="0" smtClean="0"/>
              <a:t> </a:t>
            </a:r>
            <a:r>
              <a:rPr lang="en-US" sz="1800" dirty="0" smtClean="0">
                <a:latin typeface="Algerian" panose="04020705040A02060702" pitchFamily="82" charset="0"/>
              </a:rPr>
              <a:t>000 </a:t>
            </a:r>
            <a:r>
              <a:rPr lang="ru-RU" sz="1800" dirty="0" smtClean="0"/>
              <a:t>руб. в мес. (15 видом бизнеса по 2 крупнейшим городам Москва и Санкт-Петербург) + хостинг</a:t>
            </a:r>
            <a:r>
              <a:rPr lang="ru-RU" sz="1800" dirty="0"/>
              <a:t>. Сумма 4 000 рублей это закупка не у 2гис или Яндекс по лицензии, а закуп с сайтов сети интернет.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+ реклама в интернет </a:t>
            </a:r>
            <a:r>
              <a:rPr lang="en-US" sz="1800" dirty="0" smtClean="0">
                <a:latin typeface="Algerian" panose="04020705040A02060702" pitchFamily="82" charset="0"/>
              </a:rPr>
              <a:t>~ 6</a:t>
            </a:r>
            <a:r>
              <a:rPr lang="ru-RU" sz="1800" dirty="0" smtClean="0"/>
              <a:t> </a:t>
            </a:r>
            <a:r>
              <a:rPr lang="en-US" sz="1800" dirty="0" smtClean="0">
                <a:latin typeface="Algerian" panose="04020705040A02060702" pitchFamily="82" charset="0"/>
              </a:rPr>
              <a:t>000 </a:t>
            </a:r>
            <a:r>
              <a:rPr lang="ru-RU" sz="1800" dirty="0" err="1" smtClean="0"/>
              <a:t>т.р</a:t>
            </a:r>
            <a:r>
              <a:rPr lang="ru-RU" sz="1800" dirty="0" smtClean="0"/>
              <a:t>. в месяц. </a:t>
            </a:r>
            <a:endParaRPr lang="en-US" sz="1800" dirty="0" smtClean="0"/>
          </a:p>
          <a:p>
            <a:pPr marL="0" indent="0">
              <a:buNone/>
            </a:pPr>
            <a:r>
              <a:rPr lang="ru-RU" sz="1800" u="sng" dirty="0" smtClean="0"/>
              <a:t>Итого ежемесячных затрат </a:t>
            </a:r>
            <a:r>
              <a:rPr lang="en-US" sz="1800" dirty="0">
                <a:latin typeface="Algerian" panose="04020705040A02060702" pitchFamily="82" charset="0"/>
              </a:rPr>
              <a:t>~ 10 000 </a:t>
            </a:r>
            <a:r>
              <a:rPr lang="ru-RU" sz="1800" dirty="0" err="1" smtClean="0"/>
              <a:t>т.р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b="1" dirty="0" smtClean="0"/>
              <a:t>Прибыль</a:t>
            </a:r>
            <a:r>
              <a:rPr lang="en-US" sz="1800" b="1" dirty="0" smtClean="0"/>
              <a:t>:</a:t>
            </a:r>
          </a:p>
          <a:p>
            <a:pPr marL="0" indent="0">
              <a:buNone/>
            </a:pPr>
            <a:r>
              <a:rPr lang="ru-RU" sz="1800" dirty="0" smtClean="0"/>
              <a:t>Стоимость 1 скачивания базы данных с картой</a:t>
            </a:r>
            <a:r>
              <a:rPr lang="en-US" sz="1800" dirty="0" smtClean="0"/>
              <a:t> </a:t>
            </a:r>
            <a:r>
              <a:rPr lang="ru-RU" sz="1800" dirty="0" smtClean="0"/>
              <a:t>и отчетом где отражены адреса для открытия новых торговых точек </a:t>
            </a:r>
            <a:r>
              <a:rPr lang="en-US" sz="1800" dirty="0" smtClean="0">
                <a:latin typeface="Algerian" panose="04020705040A02060702" pitchFamily="82" charset="0"/>
              </a:rPr>
              <a:t>~ </a:t>
            </a:r>
            <a:r>
              <a:rPr lang="ru-RU" sz="1800" dirty="0"/>
              <a:t>5</a:t>
            </a:r>
            <a:r>
              <a:rPr lang="ru-RU" sz="1800" dirty="0" smtClean="0"/>
              <a:t>00 рублей.  Прогноз по скачиванию в месяц в городах МСК + СПБ по 15 видам бизнеса </a:t>
            </a:r>
            <a:r>
              <a:rPr lang="en-US" sz="1800" dirty="0" smtClean="0">
                <a:latin typeface="Algerian" panose="04020705040A02060702" pitchFamily="82" charset="0"/>
              </a:rPr>
              <a:t>&gt; 30</a:t>
            </a:r>
            <a:r>
              <a:rPr lang="ru-RU" sz="1800" dirty="0" smtClean="0"/>
              <a:t>. Итого выручка от 15 </a:t>
            </a:r>
            <a:r>
              <a:rPr lang="ru-RU" sz="1800" dirty="0" err="1" smtClean="0"/>
              <a:t>т.р</a:t>
            </a:r>
            <a:r>
              <a:rPr lang="ru-RU" sz="1800" dirty="0" smtClean="0"/>
              <a:t>. в месяц – расходы 10 </a:t>
            </a:r>
            <a:r>
              <a:rPr lang="ru-RU" sz="1800" dirty="0" err="1" smtClean="0"/>
              <a:t>т.р</a:t>
            </a:r>
            <a:r>
              <a:rPr lang="ru-RU" sz="1800" dirty="0" smtClean="0"/>
              <a:t>. =</a:t>
            </a:r>
            <a:r>
              <a:rPr lang="en-US" sz="1800" dirty="0" smtClean="0">
                <a:latin typeface="Algerian" panose="04020705040A02060702" pitchFamily="82" charset="0"/>
              </a:rPr>
              <a:t>&gt; </a:t>
            </a:r>
            <a:r>
              <a:rPr lang="ru-RU" sz="1800" dirty="0" smtClean="0"/>
              <a:t>чистая прибыль от 5 </a:t>
            </a:r>
            <a:r>
              <a:rPr lang="ru-RU" sz="1800" dirty="0" err="1" smtClean="0"/>
              <a:t>т.р</a:t>
            </a:r>
            <a:r>
              <a:rPr lang="ru-RU" sz="1800" dirty="0" smtClean="0"/>
              <a:t>. в мес. 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727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55D9304-58E6-4C3D-8D4E-8297EBD7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Планы на будущее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15A13EC-A534-4927-8556-4E0ACBB96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Увеличить точность предсказания за счет добавления статистики по </a:t>
            </a:r>
            <a:r>
              <a:rPr lang="ru-RU" dirty="0" smtClean="0"/>
              <a:t>населению, компании, динамики выручки за предыдущие года, городу</a:t>
            </a:r>
            <a:r>
              <a:rPr lang="ru-RU" dirty="0" smtClean="0"/>
              <a:t>, расположения точек в торговых и офисных центрах, </a:t>
            </a:r>
            <a:r>
              <a:rPr lang="ru-RU" dirty="0" smtClean="0"/>
              <a:t>макроэкономике,  и т.д.</a:t>
            </a:r>
          </a:p>
          <a:p>
            <a:r>
              <a:rPr lang="ru-RU" dirty="0" smtClean="0"/>
              <a:t>Исключить из списка генерируемых координат координаты рек, парков, </a:t>
            </a:r>
            <a:r>
              <a:rPr lang="ru-RU" dirty="0" err="1" smtClean="0"/>
              <a:t>промзон</a:t>
            </a:r>
            <a:r>
              <a:rPr lang="ru-RU" dirty="0" smtClean="0"/>
              <a:t> и всех остальных объектов где открытие новой точки не возможно.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98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618A252-F448-460B-B500-068B83DB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1619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ru-RU" sz="8900" b="1" dirty="0" smtClean="0">
                <a:solidFill>
                  <a:schemeClr val="bg1"/>
                </a:solidFill>
              </a:rPr>
              <a:t>Спасибо</a:t>
            </a:r>
            <a:endParaRPr lang="ru-RU" sz="8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52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b="1" dirty="0"/>
              <a:t>Оценка проекта будет оцениваться на основании следующих факторов:</a:t>
            </a:r>
          </a:p>
          <a:p>
            <a:pPr algn="just"/>
            <a:r>
              <a:rPr lang="ru-RU" sz="2000" dirty="0"/>
              <a:t>Расстояния до ближайших конкурентов</a:t>
            </a:r>
          </a:p>
          <a:p>
            <a:pPr algn="just"/>
            <a:r>
              <a:rPr lang="ru-RU" sz="2000" dirty="0"/>
              <a:t>Плотности населения в радиусе до ближайшего конкурента</a:t>
            </a:r>
          </a:p>
          <a:p>
            <a:pPr algn="just"/>
            <a:r>
              <a:rPr lang="ru-RU" sz="2000" dirty="0"/>
              <a:t>Срока работы торговой точки и ее выручки(если данные по выручке есть)</a:t>
            </a:r>
          </a:p>
          <a:p>
            <a:pPr algn="just"/>
            <a:r>
              <a:rPr lang="ru-RU" sz="2000" dirty="0"/>
              <a:t>Динамика выручки, новых бизнесов-конкурентов (тенденции, онлайн сервисы и новые виды бизнесов – авто по подписке и т.д.))</a:t>
            </a:r>
          </a:p>
          <a:p>
            <a:pPr algn="just"/>
            <a:r>
              <a:rPr lang="ru-RU" sz="2000" dirty="0"/>
              <a:t> Наличия достаточного количества покупателей кому данный продукт подойдет</a:t>
            </a:r>
          </a:p>
          <a:p>
            <a:pPr algn="just"/>
            <a:r>
              <a:rPr lang="ru-RU" sz="2000" dirty="0"/>
              <a:t>Финансовых показателей конкурентов и срока их работы</a:t>
            </a:r>
          </a:p>
          <a:p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39800" y="389235"/>
            <a:ext cx="103377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3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Проблема</a:t>
            </a:r>
            <a:r>
              <a:rPr lang="en-US" sz="3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: </a:t>
            </a:r>
            <a:r>
              <a:rPr lang="ru-RU" sz="3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При открытии нового бизнеса, внедрения </a:t>
            </a:r>
            <a:r>
              <a:rPr lang="ru-RU" sz="3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новых </a:t>
            </a:r>
            <a:r>
              <a:rPr lang="ru-RU" sz="3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продуктов важно понимать его перспективы</a:t>
            </a:r>
            <a:r>
              <a:rPr lang="en-US" sz="3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.</a:t>
            </a:r>
            <a:endParaRPr lang="ru-RU" sz="3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060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1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52242" y="0"/>
            <a:ext cx="108875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Как выбрать место для открытия бизнеса?</a:t>
            </a:r>
            <a:endParaRPr lang="ru-RU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tx2">
                  <a:lumMod val="5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4221279266"/>
              </p:ext>
            </p:extLst>
          </p:nvPr>
        </p:nvGraphicFramePr>
        <p:xfrm>
          <a:off x="2489199" y="2781300"/>
          <a:ext cx="7213600" cy="3953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Стрелка вниз 9"/>
          <p:cNvSpPr/>
          <p:nvPr/>
        </p:nvSpPr>
        <p:spPr>
          <a:xfrm>
            <a:off x="5308600" y="520700"/>
            <a:ext cx="2197100" cy="2260600"/>
          </a:xfrm>
          <a:prstGeom prst="downArrow">
            <a:avLst/>
          </a:prstGeom>
          <a:solidFill>
            <a:schemeClr val="accent1">
              <a:lumMod val="75000"/>
              <a:alpha val="59000"/>
            </a:schemeClr>
          </a:solidFill>
          <a:ln>
            <a:solidFill>
              <a:schemeClr val="tx1">
                <a:lumMod val="95000"/>
                <a:lumOff val="5000"/>
                <a:alpha val="7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Сервис подскажет с учетом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5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4124030606"/>
              </p:ext>
            </p:extLst>
          </p:nvPr>
        </p:nvGraphicFramePr>
        <p:xfrm>
          <a:off x="0" y="2717800"/>
          <a:ext cx="7137400" cy="414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Прямоугольник 3"/>
          <p:cNvSpPr/>
          <p:nvPr/>
        </p:nvSpPr>
        <p:spPr>
          <a:xfrm rot="480000" flipH="1">
            <a:off x="5639320" y="3805534"/>
            <a:ext cx="5314847" cy="2580883"/>
          </a:xfrm>
          <a:prstGeom prst="rect">
            <a:avLst/>
          </a:prstGeom>
          <a:solidFill>
            <a:schemeClr val="accent1">
              <a:lumMod val="75000"/>
              <a:alpha val="82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r>
              <a:rPr lang="ru-RU" b="1" u="sng" dirty="0" smtClean="0">
                <a:solidFill>
                  <a:schemeClr val="bg1"/>
                </a:solidFill>
              </a:rPr>
              <a:t>Источник данных по конкурентам</a:t>
            </a:r>
            <a:r>
              <a:rPr lang="en-US" b="1" u="sng" dirty="0" smtClean="0">
                <a:solidFill>
                  <a:schemeClr val="bg1"/>
                </a:solidFill>
              </a:rPr>
              <a:t>:</a:t>
            </a:r>
          </a:p>
          <a:p>
            <a:pPr marL="742950" lvl="1" indent="-285750" algn="ctr"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Яндекс справочник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 algn="ctr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 err="1" smtClean="0">
                <a:solidFill>
                  <a:schemeClr val="bg1"/>
                </a:solidFill>
              </a:rPr>
              <a:t>gis</a:t>
            </a:r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>
              <a:solidFill>
                <a:schemeClr val="bg1"/>
              </a:solidFill>
            </a:endParaRPr>
          </a:p>
          <a:p>
            <a:pPr algn="ctr"/>
            <a:r>
              <a:rPr lang="ru-RU" b="1" u="sng" dirty="0" smtClean="0">
                <a:solidFill>
                  <a:schemeClr val="bg1"/>
                </a:solidFill>
              </a:rPr>
              <a:t>Нахождение расстояние между конкурентам методом </a:t>
            </a:r>
            <a:r>
              <a:rPr lang="ru-RU" b="1" u="sng" dirty="0" err="1" smtClean="0">
                <a:solidFill>
                  <a:schemeClr val="bg1"/>
                </a:solidFill>
              </a:rPr>
              <a:t>геокодинга</a:t>
            </a:r>
            <a:r>
              <a:rPr lang="ru-RU" b="1" u="sng" dirty="0" smtClean="0">
                <a:solidFill>
                  <a:schemeClr val="bg1"/>
                </a:solidFill>
              </a:rPr>
              <a:t> с помощью</a:t>
            </a:r>
            <a:r>
              <a:rPr lang="en-US" b="1" u="sng" dirty="0" smtClean="0">
                <a:solidFill>
                  <a:schemeClr val="bg1"/>
                </a:solidFill>
              </a:rPr>
              <a:t>:</a:t>
            </a:r>
            <a:endParaRPr lang="ru-RU" b="1" u="sng" dirty="0" smtClean="0">
              <a:solidFill>
                <a:schemeClr val="bg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Яндекс карты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Гугл карты</a:t>
            </a:r>
          </a:p>
        </p:txBody>
      </p:sp>
    </p:spTree>
    <p:extLst>
      <p:ext uri="{BB962C8B-B14F-4D97-AF65-F5344CB8AC3E}">
        <p14:creationId xmlns:p14="http://schemas.microsoft.com/office/powerpoint/2010/main" val="394292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861401072"/>
              </p:ext>
            </p:extLst>
          </p:nvPr>
        </p:nvGraphicFramePr>
        <p:xfrm>
          <a:off x="1930400" y="0"/>
          <a:ext cx="82296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53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825499" y="624422"/>
            <a:ext cx="3606800" cy="1976966"/>
            <a:chOff x="0" y="1976966"/>
            <a:chExt cx="3606800" cy="1976966"/>
          </a:xfrm>
        </p:grpSpPr>
        <p:sp>
          <p:nvSpPr>
            <p:cNvPr id="3" name="Прямоугольник с одним скругленным углом 2"/>
            <p:cNvSpPr/>
            <p:nvPr/>
          </p:nvSpPr>
          <p:spPr>
            <a:xfrm rot="10800000">
              <a:off x="0" y="1976966"/>
              <a:ext cx="3606800" cy="1976966"/>
            </a:xfrm>
            <a:prstGeom prst="round1Rect">
              <a:avLst/>
            </a:prstGeom>
            <a:solidFill>
              <a:schemeClr val="accent2">
                <a:hueOff val="-970242"/>
                <a:satOff val="-55952"/>
                <a:lumOff val="5752"/>
                <a:alpha val="92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970242"/>
                <a:satOff val="-55952"/>
                <a:lumOff val="5752"/>
                <a:alphaOff val="0"/>
              </a:schemeClr>
            </a:fillRef>
            <a:effectRef idx="0">
              <a:schemeClr val="accent2">
                <a:hueOff val="-970242"/>
                <a:satOff val="-55952"/>
                <a:lumOff val="57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Прямоугольник 3"/>
            <p:cNvSpPr/>
            <p:nvPr/>
          </p:nvSpPr>
          <p:spPr>
            <a:xfrm>
              <a:off x="0" y="1976966"/>
              <a:ext cx="3606800" cy="197696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149352" rIns="149352" bIns="149352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100" b="1" i="1" kern="1200" dirty="0" smtClean="0"/>
                <a:t>Анализа успешности конкурентов </a:t>
              </a:r>
              <a:endParaRPr lang="ru-RU" sz="2100" b="1" i="1" kern="1200" dirty="0"/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8153400" y="624422"/>
            <a:ext cx="3606800" cy="1976966"/>
            <a:chOff x="3606799" y="1976966"/>
            <a:chExt cx="3606800" cy="1976966"/>
          </a:xfrm>
        </p:grpSpPr>
        <p:sp>
          <p:nvSpPr>
            <p:cNvPr id="6" name="Прямоугольник с одним скругленным углом 5"/>
            <p:cNvSpPr/>
            <p:nvPr/>
          </p:nvSpPr>
          <p:spPr>
            <a:xfrm rot="5400000">
              <a:off x="4421716" y="1162049"/>
              <a:ext cx="1976966" cy="3606800"/>
            </a:xfrm>
            <a:prstGeom prst="round1Rect">
              <a:avLst/>
            </a:prstGeom>
            <a:solidFill>
              <a:schemeClr val="accent2">
                <a:hueOff val="-1455363"/>
                <a:satOff val="-83928"/>
                <a:lumOff val="8628"/>
                <a:alpha val="93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Прямоугольник 6"/>
            <p:cNvSpPr/>
            <p:nvPr/>
          </p:nvSpPr>
          <p:spPr>
            <a:xfrm>
              <a:off x="3606799" y="1976966"/>
              <a:ext cx="3606800" cy="19769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149352" rIns="149352" bIns="149352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100" b="1" i="1" kern="1200" dirty="0" smtClean="0"/>
                <a:t>Анализа сегмента в котором планируется открытие нового бизнеса</a:t>
              </a:r>
              <a:endParaRPr lang="ru-RU" sz="2100" b="1" i="1" kern="1200" dirty="0"/>
            </a:p>
          </p:txBody>
        </p:sp>
      </p:grp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286435808"/>
              </p:ext>
            </p:extLst>
          </p:nvPr>
        </p:nvGraphicFramePr>
        <p:xfrm>
          <a:off x="133349" y="2870199"/>
          <a:ext cx="5245100" cy="383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Схема 14"/>
          <p:cNvGraphicFramePr/>
          <p:nvPr>
            <p:extLst>
              <p:ext uri="{D42A27DB-BD31-4B8C-83A1-F6EECF244321}">
                <p14:modId xmlns:p14="http://schemas.microsoft.com/office/powerpoint/2010/main" val="4073735596"/>
              </p:ext>
            </p:extLst>
          </p:nvPr>
        </p:nvGraphicFramePr>
        <p:xfrm>
          <a:off x="6375400" y="2857500"/>
          <a:ext cx="5664200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6104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531610"/>
            <a:ext cx="4775200" cy="5040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638" y="1531611"/>
            <a:ext cx="4675462" cy="504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46100" y="299135"/>
            <a:ext cx="11468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На выходе получаем карту </a:t>
            </a:r>
            <a:r>
              <a:rPr lang="ru-RU" sz="2000" b="1" dirty="0"/>
              <a:t>где </a:t>
            </a:r>
            <a:r>
              <a:rPr lang="ru-RU" sz="2000" b="1" dirty="0" smtClean="0"/>
              <a:t>отражены </a:t>
            </a:r>
            <a:r>
              <a:rPr lang="ru-RU" sz="2000" b="1" dirty="0"/>
              <a:t>места где открытие новых точек </a:t>
            </a:r>
            <a:r>
              <a:rPr lang="ru-RU" sz="2000" b="1" dirty="0" smtClean="0"/>
              <a:t>целесообразно</a:t>
            </a:r>
          </a:p>
          <a:p>
            <a:pPr algn="ctr"/>
            <a:endParaRPr lang="ru-RU" sz="2000" b="1" dirty="0"/>
          </a:p>
        </p:txBody>
      </p:sp>
      <p:sp>
        <p:nvSpPr>
          <p:cNvPr id="5" name="Овал 4"/>
          <p:cNvSpPr/>
          <p:nvPr/>
        </p:nvSpPr>
        <p:spPr>
          <a:xfrm>
            <a:off x="-3681" y="2089667"/>
            <a:ext cx="235962" cy="24622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2072045"/>
            <a:ext cx="153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н</a:t>
            </a:r>
            <a:r>
              <a:rPr lang="ru-RU" sz="1400" dirty="0" smtClean="0"/>
              <a:t>овые точки</a:t>
            </a:r>
            <a:endParaRPr lang="ru-RU" sz="1400" dirty="0"/>
          </a:p>
        </p:txBody>
      </p:sp>
      <p:sp>
        <p:nvSpPr>
          <p:cNvPr id="11" name="Овал 10"/>
          <p:cNvSpPr/>
          <p:nvPr/>
        </p:nvSpPr>
        <p:spPr>
          <a:xfrm>
            <a:off x="0" y="2691199"/>
            <a:ext cx="235962" cy="2462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6094988" y="2133600"/>
            <a:ext cx="235962" cy="2462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2679700"/>
            <a:ext cx="1536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действующие точки</a:t>
            </a:r>
            <a:endParaRPr lang="ru-RU" sz="1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201281" y="2072045"/>
            <a:ext cx="153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н</a:t>
            </a:r>
            <a:r>
              <a:rPr lang="ru-RU" sz="1400" dirty="0" smtClean="0"/>
              <a:t>овые точки</a:t>
            </a:r>
            <a:endParaRPr lang="ru-RU" sz="1400" dirty="0"/>
          </a:p>
        </p:txBody>
      </p:sp>
      <p:sp>
        <p:nvSpPr>
          <p:cNvPr id="16" name="Овал 15"/>
          <p:cNvSpPr/>
          <p:nvPr/>
        </p:nvSpPr>
        <p:spPr>
          <a:xfrm>
            <a:off x="6083300" y="2725410"/>
            <a:ext cx="235962" cy="24622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094988" y="2679700"/>
            <a:ext cx="1536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действующие точки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96000" y="879614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sz="1600" b="1" dirty="0" smtClean="0">
                <a:solidFill>
                  <a:srgbClr val="002060"/>
                </a:solidFill>
              </a:rPr>
              <a:t>Более контрастный синий цвет означает более привлекательную локацию точки с учетом ее рейтинга</a:t>
            </a:r>
          </a:p>
          <a:p>
            <a:pPr algn="r"/>
            <a:endParaRPr lang="ru-RU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0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1079501"/>
            <a:ext cx="8585200" cy="537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282700" y="156171"/>
            <a:ext cx="993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А также: </a:t>
            </a:r>
            <a:r>
              <a:rPr lang="ru-RU" b="1" dirty="0"/>
              <a:t>карту где отражена информация и оценка эффективности открытия торговой точки </a:t>
            </a:r>
            <a:r>
              <a:rPr lang="ru-RU" b="1" dirty="0" smtClean="0"/>
              <a:t>по </a:t>
            </a:r>
            <a:r>
              <a:rPr lang="ru-RU" b="1" dirty="0"/>
              <a:t>заданному адресу</a:t>
            </a:r>
          </a:p>
        </p:txBody>
      </p:sp>
    </p:spTree>
    <p:extLst>
      <p:ext uri="{BB962C8B-B14F-4D97-AF65-F5344CB8AC3E}">
        <p14:creationId xmlns:p14="http://schemas.microsoft.com/office/powerpoint/2010/main" val="20301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6133088" y="809823"/>
            <a:ext cx="235962" cy="2462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199" y="1155700"/>
            <a:ext cx="7318375" cy="538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66800" y="45134"/>
            <a:ext cx="1060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На карте при наведении на точку, отражаются параметры данной точки (отражаемых параметров может быть больше, выбраны самые основные)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4500" y="1384299"/>
            <a:ext cx="3962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Итоговый </a:t>
            </a:r>
            <a:r>
              <a:rPr lang="en-US" sz="1600" b="1" dirty="0" smtClean="0"/>
              <a:t>rating</a:t>
            </a:r>
            <a:r>
              <a:rPr lang="ru-RU" sz="1600" b="1" dirty="0" smtClean="0"/>
              <a:t>(привлекательность точки)</a:t>
            </a:r>
            <a:r>
              <a:rPr lang="en-US" sz="1600" b="1" dirty="0" smtClean="0"/>
              <a:t> </a:t>
            </a:r>
            <a:r>
              <a:rPr lang="ru-RU" sz="1600" b="1" dirty="0" smtClean="0"/>
              <a:t>рассчитывается  как сумма логарифмов основных влияющих параметров</a:t>
            </a:r>
            <a:r>
              <a:rPr lang="en-US" sz="1600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 smtClean="0"/>
              <a:t>Расстояние до метро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 smtClean="0"/>
              <a:t>Расстояние до остановки общ транспорта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 smtClean="0"/>
              <a:t>Численность населения в радиусе до конкурента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 smtClean="0"/>
              <a:t>Количество конкурентов в радиусе 2 км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 smtClean="0"/>
              <a:t>Населения на 1 конкурента в радиусе 2 км</a:t>
            </a:r>
          </a:p>
          <a:p>
            <a:endParaRPr lang="ru-RU" sz="1600" dirty="0" smtClean="0"/>
          </a:p>
          <a:p>
            <a:r>
              <a:rPr lang="ru-RU" sz="1600" dirty="0" smtClean="0"/>
              <a:t>У действующих точек рейтинг «0» и они отражены серым цветом </a:t>
            </a:r>
          </a:p>
          <a:p>
            <a:r>
              <a:rPr lang="ru-RU" sz="1600" dirty="0" smtClean="0"/>
              <a:t>Чем более «темно-синий» оттенок у действующий точки тем выше у нее рейтинг и открытие данной точки более целесообразно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51069" y="7589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Новые точки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017000" y="7482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Действующие точки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8899019" y="820459"/>
            <a:ext cx="235962" cy="24622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7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774</Words>
  <Application>Microsoft Office PowerPoint</Application>
  <PresentationFormat>Произвольный</PresentationFormat>
  <Paragraphs>86</Paragraphs>
  <Slides>13</Slides>
  <Notes>1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Финансы</vt:lpstr>
      <vt:lpstr>Планы на будущее</vt:lpstr>
      <vt:lpstr>   Спасибо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лесных пожаров</dc:title>
  <dc:creator>Artem</dc:creator>
  <cp:lastModifiedBy>Пользователь</cp:lastModifiedBy>
  <cp:revision>106</cp:revision>
  <dcterms:created xsi:type="dcterms:W3CDTF">2021-01-10T08:26:39Z</dcterms:created>
  <dcterms:modified xsi:type="dcterms:W3CDTF">2021-02-26T20:41:24Z</dcterms:modified>
</cp:coreProperties>
</file>