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
  </p:notesMasterIdLst>
  <p:sldIdLst>
    <p:sldId id="257" r:id="rId2"/>
    <p:sldId id="259" r:id="rId3"/>
    <p:sldId id="260" r:id="rId4"/>
    <p:sldId id="256" r:id="rId5"/>
    <p:sldId id="258" r:id="rId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715" autoAdjust="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37463-03BB-4A8A-88D5-085F17C0131C}" type="datetimeFigureOut">
              <a:rPr lang="en-IL" smtClean="0"/>
              <a:t>28/09/2023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C257F-7D11-435D-9215-F2A287745B8A}" type="slidenum">
              <a:rPr lang="en-IL" smtClean="0"/>
              <a:t>‹#›</a:t>
            </a:fld>
            <a:endParaRPr lang="en-IL"/>
          </a:p>
        </p:txBody>
      </p:sp>
    </p:spTree>
    <p:extLst>
      <p:ext uri="{BB962C8B-B14F-4D97-AF65-F5344CB8AC3E}">
        <p14:creationId xmlns:p14="http://schemas.microsoft.com/office/powerpoint/2010/main" val="31882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Content: We would like to express our deepest gratitude to all the speakers who shared their valuable insights and experiences at the Future Data Driven Summit.</a:t>
            </a:r>
            <a:endParaRPr lang="en-IL" dirty="0"/>
          </a:p>
          <a:p>
            <a:endParaRPr lang="en-IL" dirty="0"/>
          </a:p>
        </p:txBody>
      </p:sp>
      <p:sp>
        <p:nvSpPr>
          <p:cNvPr id="4" name="Slide Number Placeholder 3"/>
          <p:cNvSpPr>
            <a:spLocks noGrp="1"/>
          </p:cNvSpPr>
          <p:nvPr>
            <p:ph type="sldNum" sz="quarter" idx="5"/>
          </p:nvPr>
        </p:nvSpPr>
        <p:spPr/>
        <p:txBody>
          <a:bodyPr/>
          <a:lstStyle/>
          <a:p>
            <a:fld id="{9F0C257F-7D11-435D-9215-F2A287745B8A}" type="slidenum">
              <a:rPr lang="en-IL" smtClean="0"/>
              <a:t>1</a:t>
            </a:fld>
            <a:endParaRPr lang="en-IL"/>
          </a:p>
        </p:txBody>
      </p:sp>
    </p:spTree>
    <p:extLst>
      <p:ext uri="{BB962C8B-B14F-4D97-AF65-F5344CB8AC3E}">
        <p14:creationId xmlns:p14="http://schemas.microsoft.com/office/powerpoint/2010/main" val="39812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Content: We would like to express our deepest gratitude to all the speakers who shared their valuable insights and experiences at the Future Data Driven Summit.</a:t>
            </a:r>
            <a:endParaRPr lang="en-IL" dirty="0"/>
          </a:p>
          <a:p>
            <a:endParaRPr lang="en-IL" dirty="0"/>
          </a:p>
        </p:txBody>
      </p:sp>
      <p:sp>
        <p:nvSpPr>
          <p:cNvPr id="4" name="Slide Number Placeholder 3"/>
          <p:cNvSpPr>
            <a:spLocks noGrp="1"/>
          </p:cNvSpPr>
          <p:nvPr>
            <p:ph type="sldNum" sz="quarter" idx="5"/>
          </p:nvPr>
        </p:nvSpPr>
        <p:spPr/>
        <p:txBody>
          <a:bodyPr/>
          <a:lstStyle/>
          <a:p>
            <a:fld id="{9F0C257F-7D11-435D-9215-F2A287745B8A}" type="slidenum">
              <a:rPr lang="en-IL" smtClean="0"/>
              <a:t>2</a:t>
            </a:fld>
            <a:endParaRPr lang="en-IL"/>
          </a:p>
        </p:txBody>
      </p:sp>
    </p:spTree>
    <p:extLst>
      <p:ext uri="{BB962C8B-B14F-4D97-AF65-F5344CB8AC3E}">
        <p14:creationId xmlns:p14="http://schemas.microsoft.com/office/powerpoint/2010/main" val="48261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Content: We would like to express our deepest gratitude to all the speakers who shared their valuable insights and experiences at the Future Data Driven Summit.</a:t>
            </a:r>
            <a:endParaRPr lang="en-IL" dirty="0"/>
          </a:p>
          <a:p>
            <a:endParaRPr lang="en-IL" dirty="0"/>
          </a:p>
        </p:txBody>
      </p:sp>
      <p:sp>
        <p:nvSpPr>
          <p:cNvPr id="4" name="Slide Number Placeholder 3"/>
          <p:cNvSpPr>
            <a:spLocks noGrp="1"/>
          </p:cNvSpPr>
          <p:nvPr>
            <p:ph type="sldNum" sz="quarter" idx="5"/>
          </p:nvPr>
        </p:nvSpPr>
        <p:spPr/>
        <p:txBody>
          <a:bodyPr/>
          <a:lstStyle/>
          <a:p>
            <a:fld id="{9F0C257F-7D11-435D-9215-F2A287745B8A}" type="slidenum">
              <a:rPr lang="en-IL" smtClean="0"/>
              <a:t>3</a:t>
            </a:fld>
            <a:endParaRPr lang="en-IL"/>
          </a:p>
        </p:txBody>
      </p:sp>
    </p:spTree>
    <p:extLst>
      <p:ext uri="{BB962C8B-B14F-4D97-AF65-F5344CB8AC3E}">
        <p14:creationId xmlns:p14="http://schemas.microsoft.com/office/powerpoint/2010/main" val="354378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2023-09-28</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64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2023-09-28</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958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2023-09-28</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384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2023-09-28</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059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2023-09-28</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470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2023-09-28</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850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2023-09-28</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006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2023-09-28</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474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2023-09-28</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391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2023-09-28</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234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2023-09-28</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0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2023-09-28</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636670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aliem.com/2013/12/get-started-becoming-recognized-speaker/" TargetMode="External"/><Relationship Id="rId5" Type="http://schemas.openxmlformats.org/officeDocument/2006/relationships/image" Target="../media/image3.jp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pixabay.com/en/speech-board-talk-shield-1019788/" TargetMode="External"/><Relationship Id="rId5" Type="http://schemas.openxmlformats.org/officeDocument/2006/relationships/image" Target="../media/image5.jp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pixabay.com/en/speech-balloon-talk-bubble-1027385/" TargetMode="External"/><Relationship Id="rId3" Type="http://schemas.openxmlformats.org/officeDocument/2006/relationships/image" Target="../media/image2.svg"/><Relationship Id="rId7" Type="http://schemas.openxmlformats.org/officeDocument/2006/relationships/image" Target="../media/image8.png"/><Relationship Id="rId12"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aliem.com/2013/12/get-started-becoming-recognized-speaker/" TargetMode="External"/><Relationship Id="rId11" Type="http://schemas.openxmlformats.org/officeDocument/2006/relationships/hyperlink" Target="https://www.publicdomainpictures.net/view-image.php?image=147916&amp;picture=public-address-system-speakers" TargetMode="External"/><Relationship Id="rId5" Type="http://schemas.openxmlformats.org/officeDocument/2006/relationships/image" Target="../media/image3.jpg"/><Relationship Id="rId15" Type="http://schemas.openxmlformats.org/officeDocument/2006/relationships/hyperlink" Target="https://pixabay.com/en/speech-board-talk-shield-1019788/" TargetMode="External"/><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hyperlink" Target="https://game-icons.net/1x1/delapouite/public-speaker.html" TargetMode="External"/><Relationship Id="rId1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DE16DA-FC08-E480-8C2F-D5CE779298C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dirty="0">
                <a:ln w="0"/>
                <a:solidFill>
                  <a:schemeClr val="accent1"/>
                </a:solidFill>
                <a:effectLst>
                  <a:outerShdw blurRad="38100" dist="25400" dir="5400000" algn="ctr" rotWithShape="0">
                    <a:srgbClr val="6E747A">
                      <a:alpha val="43000"/>
                    </a:srgbClr>
                  </a:outerShdw>
                </a:effectLst>
              </a:rPr>
              <a:t>A Big Thank You!</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Graphic 6" descr="Handshake">
            <a:extLst>
              <a:ext uri="{FF2B5EF4-FFF2-40B4-BE49-F238E27FC236}">
                <a16:creationId xmlns:a16="http://schemas.microsoft.com/office/drawing/2014/main" id="{95B4266A-6BD4-93E5-9293-A88CBB873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744" y="1279674"/>
            <a:ext cx="4096512" cy="4096512"/>
          </a:xfrm>
          <a:prstGeom prst="rect">
            <a:avLst/>
          </a:prstGeom>
        </p:spPr>
      </p:pic>
      <p:sp>
        <p:nvSpPr>
          <p:cNvPr id="8" name="TextBox 7">
            <a:extLst>
              <a:ext uri="{FF2B5EF4-FFF2-40B4-BE49-F238E27FC236}">
                <a16:creationId xmlns:a16="http://schemas.microsoft.com/office/drawing/2014/main" id="{4C131ADC-C47B-0F05-16C7-83A925131C7E}"/>
              </a:ext>
            </a:extLst>
          </p:cNvPr>
          <p:cNvSpPr txBox="1"/>
          <p:nvPr/>
        </p:nvSpPr>
        <p:spPr>
          <a:xfrm>
            <a:off x="1102936" y="4812289"/>
            <a:ext cx="9832157" cy="1569660"/>
          </a:xfrm>
          <a:prstGeom prst="rect">
            <a:avLst/>
          </a:prstGeom>
          <a:noFill/>
        </p:spPr>
        <p:txBody>
          <a:bodyPr wrap="square">
            <a:spAutoFit/>
          </a:bodyPr>
          <a:lstStyle/>
          <a:p>
            <a:pPr algn="ctr"/>
            <a:r>
              <a:rPr lang="en-US" sz="3200" dirty="0"/>
              <a:t>We would like to express our deepest gratitude to you as a </a:t>
            </a:r>
            <a:r>
              <a:rPr lang="en-US" sz="3200" b="1" dirty="0"/>
              <a:t>speaker</a:t>
            </a:r>
            <a:r>
              <a:rPr lang="en-US" sz="3200" dirty="0"/>
              <a:t> who shared their valuable insights and experiences at the Future Data Driven Summit.</a:t>
            </a:r>
            <a:endParaRPr lang="en-IL" sz="3200" dirty="0"/>
          </a:p>
        </p:txBody>
      </p:sp>
      <p:sp>
        <p:nvSpPr>
          <p:cNvPr id="15" name="TextBox 14">
            <a:extLst>
              <a:ext uri="{FF2B5EF4-FFF2-40B4-BE49-F238E27FC236}">
                <a16:creationId xmlns:a16="http://schemas.microsoft.com/office/drawing/2014/main" id="{C18B166D-4CD1-FD5F-F512-1401133B3237}"/>
              </a:ext>
            </a:extLst>
          </p:cNvPr>
          <p:cNvSpPr txBox="1"/>
          <p:nvPr/>
        </p:nvSpPr>
        <p:spPr>
          <a:xfrm>
            <a:off x="2634921" y="1124389"/>
            <a:ext cx="5779327" cy="830997"/>
          </a:xfrm>
          <a:prstGeom prst="rect">
            <a:avLst/>
          </a:prstGeom>
          <a:noFill/>
        </p:spPr>
        <p:txBody>
          <a:bodyPr wrap="square">
            <a:spAutoFit/>
          </a:bodyPr>
          <a:lstStyle/>
          <a:p>
            <a:r>
              <a:rPr lang="en-IL" sz="4600" b="1" dirty="0">
                <a:solidFill>
                  <a:schemeClr val="bg1"/>
                </a:solidFill>
              </a:rPr>
              <a:t>Future Data Driven</a:t>
            </a:r>
            <a:r>
              <a:rPr lang="en-US" sz="4600" b="1" dirty="0">
                <a:solidFill>
                  <a:schemeClr val="bg1"/>
                </a:solidFill>
              </a:rPr>
              <a:t> </a:t>
            </a:r>
            <a:endParaRPr lang="en-IL" sz="4600" b="1" dirty="0">
              <a:solidFill>
                <a:schemeClr val="bg1"/>
              </a:solidFill>
            </a:endParaRPr>
          </a:p>
        </p:txBody>
      </p:sp>
      <p:pic>
        <p:nvPicPr>
          <p:cNvPr id="28" name="Picture 27" descr="A cartoon turtle standing at a podium&#10;&#10;Description automatically generated">
            <a:extLst>
              <a:ext uri="{FF2B5EF4-FFF2-40B4-BE49-F238E27FC236}">
                <a16:creationId xmlns:a16="http://schemas.microsoft.com/office/drawing/2014/main" id="{F732C6FC-6252-1D55-2269-DF21EC9C9355}"/>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1010366" y="466451"/>
            <a:ext cx="1564635" cy="1696239"/>
          </a:xfrm>
          <a:prstGeom prst="rect">
            <a:avLst/>
          </a:prstGeom>
        </p:spPr>
      </p:pic>
      <p:sp>
        <p:nvSpPr>
          <p:cNvPr id="30" name="Rectangle: Rounded Corners 29">
            <a:extLst>
              <a:ext uri="{FF2B5EF4-FFF2-40B4-BE49-F238E27FC236}">
                <a16:creationId xmlns:a16="http://schemas.microsoft.com/office/drawing/2014/main" id="{A938299B-F0DF-C908-F48A-FB98C5842D5F}"/>
              </a:ext>
            </a:extLst>
          </p:cNvPr>
          <p:cNvSpPr/>
          <p:nvPr/>
        </p:nvSpPr>
        <p:spPr>
          <a:xfrm>
            <a:off x="8991734" y="473496"/>
            <a:ext cx="1435155" cy="1080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9" name="Picture 18" descr="A logo with a cloud in the center&#10;&#10;Description automatically generated">
            <a:extLst>
              <a:ext uri="{FF2B5EF4-FFF2-40B4-BE49-F238E27FC236}">
                <a16:creationId xmlns:a16="http://schemas.microsoft.com/office/drawing/2014/main" id="{1CF577DC-4A8A-3AAD-66F3-0A19E5E33D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sp>
        <p:nvSpPr>
          <p:cNvPr id="31" name="Rectangle: Rounded Corners 30">
            <a:extLst>
              <a:ext uri="{FF2B5EF4-FFF2-40B4-BE49-F238E27FC236}">
                <a16:creationId xmlns:a16="http://schemas.microsoft.com/office/drawing/2014/main" id="{FAEE65B6-95ED-A43E-0A5A-06179BF0F1C1}"/>
              </a:ext>
            </a:extLst>
          </p:cNvPr>
          <p:cNvSpPr/>
          <p:nvPr/>
        </p:nvSpPr>
        <p:spPr>
          <a:xfrm>
            <a:off x="471488" y="216821"/>
            <a:ext cx="11034696" cy="636621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66194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DE16DA-FC08-E480-8C2F-D5CE779298C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dirty="0">
                <a:ln w="0"/>
                <a:solidFill>
                  <a:schemeClr val="accent1"/>
                </a:solidFill>
                <a:effectLst>
                  <a:outerShdw blurRad="38100" dist="25400" dir="5400000" algn="ctr" rotWithShape="0">
                    <a:srgbClr val="6E747A">
                      <a:alpha val="43000"/>
                    </a:srgbClr>
                  </a:outerShdw>
                </a:effectLst>
              </a:rPr>
              <a:t>A Big Thank You!</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Graphic 6" descr="Handshake">
            <a:extLst>
              <a:ext uri="{FF2B5EF4-FFF2-40B4-BE49-F238E27FC236}">
                <a16:creationId xmlns:a16="http://schemas.microsoft.com/office/drawing/2014/main" id="{95B4266A-6BD4-93E5-9293-A88CBB873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744" y="1279674"/>
            <a:ext cx="4096512" cy="4096512"/>
          </a:xfrm>
          <a:prstGeom prst="rect">
            <a:avLst/>
          </a:prstGeom>
        </p:spPr>
      </p:pic>
      <p:sp>
        <p:nvSpPr>
          <p:cNvPr id="8" name="TextBox 7">
            <a:extLst>
              <a:ext uri="{FF2B5EF4-FFF2-40B4-BE49-F238E27FC236}">
                <a16:creationId xmlns:a16="http://schemas.microsoft.com/office/drawing/2014/main" id="{4C131ADC-C47B-0F05-16C7-83A925131C7E}"/>
              </a:ext>
            </a:extLst>
          </p:cNvPr>
          <p:cNvSpPr txBox="1"/>
          <p:nvPr/>
        </p:nvSpPr>
        <p:spPr>
          <a:xfrm>
            <a:off x="1175555" y="4828748"/>
            <a:ext cx="9840889" cy="1569660"/>
          </a:xfrm>
          <a:prstGeom prst="rect">
            <a:avLst/>
          </a:prstGeom>
          <a:noFill/>
        </p:spPr>
        <p:txBody>
          <a:bodyPr wrap="square">
            <a:spAutoFit/>
          </a:bodyPr>
          <a:lstStyle/>
          <a:p>
            <a:pPr algn="ctr"/>
            <a:r>
              <a:rPr lang="en-US" sz="3200" dirty="0"/>
              <a:t>You did a fantastic job as a </a:t>
            </a:r>
            <a:r>
              <a:rPr lang="en-US" sz="3200" b="1" dirty="0"/>
              <a:t>volunteer</a:t>
            </a:r>
            <a:r>
              <a:rPr lang="en-US" sz="3200" dirty="0"/>
              <a:t> and made this event possible. You were brilliant and we appreciate your service and support immensely.</a:t>
            </a:r>
            <a:endParaRPr lang="en-IL" sz="3200" dirty="0"/>
          </a:p>
        </p:txBody>
      </p:sp>
      <p:sp>
        <p:nvSpPr>
          <p:cNvPr id="15" name="TextBox 14">
            <a:extLst>
              <a:ext uri="{FF2B5EF4-FFF2-40B4-BE49-F238E27FC236}">
                <a16:creationId xmlns:a16="http://schemas.microsoft.com/office/drawing/2014/main" id="{C18B166D-4CD1-FD5F-F512-1401133B3237}"/>
              </a:ext>
            </a:extLst>
          </p:cNvPr>
          <p:cNvSpPr txBox="1"/>
          <p:nvPr/>
        </p:nvSpPr>
        <p:spPr>
          <a:xfrm>
            <a:off x="2634921" y="1124389"/>
            <a:ext cx="5779327" cy="830997"/>
          </a:xfrm>
          <a:prstGeom prst="rect">
            <a:avLst/>
          </a:prstGeom>
          <a:noFill/>
        </p:spPr>
        <p:txBody>
          <a:bodyPr wrap="square">
            <a:spAutoFit/>
          </a:bodyPr>
          <a:lstStyle/>
          <a:p>
            <a:r>
              <a:rPr lang="en-IL" sz="4600" b="1" dirty="0">
                <a:solidFill>
                  <a:schemeClr val="bg1"/>
                </a:solidFill>
              </a:rPr>
              <a:t>Future Data Driven</a:t>
            </a:r>
            <a:r>
              <a:rPr lang="en-US" sz="4600" b="1" dirty="0">
                <a:solidFill>
                  <a:schemeClr val="bg1"/>
                </a:solidFill>
              </a:rPr>
              <a:t> </a:t>
            </a:r>
            <a:endParaRPr lang="en-IL" sz="4600" b="1" dirty="0">
              <a:solidFill>
                <a:schemeClr val="bg1"/>
              </a:solidFill>
            </a:endParaRPr>
          </a:p>
        </p:txBody>
      </p:sp>
      <p:sp>
        <p:nvSpPr>
          <p:cNvPr id="31" name="Rectangle: Rounded Corners 30">
            <a:extLst>
              <a:ext uri="{FF2B5EF4-FFF2-40B4-BE49-F238E27FC236}">
                <a16:creationId xmlns:a16="http://schemas.microsoft.com/office/drawing/2014/main" id="{FAEE65B6-95ED-A43E-0A5A-06179BF0F1C1}"/>
              </a:ext>
            </a:extLst>
          </p:cNvPr>
          <p:cNvSpPr/>
          <p:nvPr/>
        </p:nvSpPr>
        <p:spPr>
          <a:xfrm>
            <a:off x="471488" y="216821"/>
            <a:ext cx="11034696" cy="636621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Picture 5" descr="A cartoon character holding a white sign&#10;&#10;Description automatically generated">
            <a:extLst>
              <a:ext uri="{FF2B5EF4-FFF2-40B4-BE49-F238E27FC236}">
                <a16:creationId xmlns:a16="http://schemas.microsoft.com/office/drawing/2014/main" id="{5868145A-0F37-9B8C-2A8A-DEBC1A83129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46104" y="569258"/>
            <a:ext cx="1894147" cy="1894147"/>
          </a:xfrm>
          <a:prstGeom prst="rect">
            <a:avLst/>
          </a:prstGeom>
        </p:spPr>
      </p:pic>
      <p:sp>
        <p:nvSpPr>
          <p:cNvPr id="11" name="Rectangle: Rounded Corners 10">
            <a:extLst>
              <a:ext uri="{FF2B5EF4-FFF2-40B4-BE49-F238E27FC236}">
                <a16:creationId xmlns:a16="http://schemas.microsoft.com/office/drawing/2014/main" id="{65EC1D5D-C84B-3D02-1A8F-1E2D912848EC}"/>
              </a:ext>
            </a:extLst>
          </p:cNvPr>
          <p:cNvSpPr/>
          <p:nvPr/>
        </p:nvSpPr>
        <p:spPr>
          <a:xfrm>
            <a:off x="8991734" y="473496"/>
            <a:ext cx="1435155" cy="1080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3" name="Picture 12" descr="A logo with a cloud in the center&#10;&#10;Description automatically generated">
            <a:extLst>
              <a:ext uri="{FF2B5EF4-FFF2-40B4-BE49-F238E27FC236}">
                <a16:creationId xmlns:a16="http://schemas.microsoft.com/office/drawing/2014/main" id="{0D16B8D2-6F1F-6681-5FE4-B7B41D7F24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sp>
        <p:nvSpPr>
          <p:cNvPr id="17" name="TextBox 16">
            <a:extLst>
              <a:ext uri="{FF2B5EF4-FFF2-40B4-BE49-F238E27FC236}">
                <a16:creationId xmlns:a16="http://schemas.microsoft.com/office/drawing/2014/main" id="{1AC5702D-B3AF-05C1-52E6-291A885C37DF}"/>
              </a:ext>
            </a:extLst>
          </p:cNvPr>
          <p:cNvSpPr txBox="1"/>
          <p:nvPr/>
        </p:nvSpPr>
        <p:spPr>
          <a:xfrm>
            <a:off x="1140284" y="1359608"/>
            <a:ext cx="1248556" cy="338554"/>
          </a:xfrm>
          <a:prstGeom prst="rect">
            <a:avLst/>
          </a:prstGeom>
          <a:noFill/>
        </p:spPr>
        <p:txBody>
          <a:bodyPr wrap="square" rtlCol="0">
            <a:spAutoFit/>
          </a:bodyPr>
          <a:lstStyle/>
          <a:p>
            <a:pPr algn="ctr"/>
            <a:r>
              <a:rPr lang="en-US" sz="1600" b="1" dirty="0">
                <a:solidFill>
                  <a:srgbClr val="22ADE4"/>
                </a:solidFill>
              </a:rPr>
              <a:t>Volunteers</a:t>
            </a:r>
            <a:endParaRPr lang="en-IL" sz="1600" b="1" dirty="0">
              <a:solidFill>
                <a:srgbClr val="22ADE4"/>
              </a:solidFill>
            </a:endParaRPr>
          </a:p>
        </p:txBody>
      </p:sp>
    </p:spTree>
    <p:extLst>
      <p:ext uri="{BB962C8B-B14F-4D97-AF65-F5344CB8AC3E}">
        <p14:creationId xmlns:p14="http://schemas.microsoft.com/office/powerpoint/2010/main" val="193054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DE16DA-FC08-E480-8C2F-D5CE779298C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dirty="0">
                <a:ln w="0"/>
                <a:solidFill>
                  <a:schemeClr val="accent1"/>
                </a:solidFill>
                <a:effectLst>
                  <a:outerShdw blurRad="38100" dist="25400" dir="5400000" algn="ctr" rotWithShape="0">
                    <a:srgbClr val="6E747A">
                      <a:alpha val="43000"/>
                    </a:srgbClr>
                  </a:outerShdw>
                </a:effectLst>
              </a:rPr>
              <a:t>A Big Thank You!</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Graphic 6" descr="Handshake">
            <a:extLst>
              <a:ext uri="{FF2B5EF4-FFF2-40B4-BE49-F238E27FC236}">
                <a16:creationId xmlns:a16="http://schemas.microsoft.com/office/drawing/2014/main" id="{95B4266A-6BD4-93E5-9293-A88CBB873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744" y="1279674"/>
            <a:ext cx="4096512" cy="4096512"/>
          </a:xfrm>
          <a:prstGeom prst="rect">
            <a:avLst/>
          </a:prstGeom>
        </p:spPr>
      </p:pic>
      <p:sp>
        <p:nvSpPr>
          <p:cNvPr id="8" name="TextBox 7">
            <a:extLst>
              <a:ext uri="{FF2B5EF4-FFF2-40B4-BE49-F238E27FC236}">
                <a16:creationId xmlns:a16="http://schemas.microsoft.com/office/drawing/2014/main" id="{4C131ADC-C47B-0F05-16C7-83A925131C7E}"/>
              </a:ext>
            </a:extLst>
          </p:cNvPr>
          <p:cNvSpPr txBox="1"/>
          <p:nvPr/>
        </p:nvSpPr>
        <p:spPr>
          <a:xfrm>
            <a:off x="1175555" y="4828748"/>
            <a:ext cx="9840889" cy="1077218"/>
          </a:xfrm>
          <a:prstGeom prst="rect">
            <a:avLst/>
          </a:prstGeom>
          <a:noFill/>
        </p:spPr>
        <p:txBody>
          <a:bodyPr wrap="square">
            <a:spAutoFit/>
          </a:bodyPr>
          <a:lstStyle/>
          <a:p>
            <a:pPr algn="ctr"/>
            <a:r>
              <a:rPr lang="en-US" sz="3200" dirty="0"/>
              <a:t>You have done a marvelous job as </a:t>
            </a:r>
            <a:r>
              <a:rPr lang="en-US" sz="3200" b="1" dirty="0"/>
              <a:t>event organizer</a:t>
            </a:r>
            <a:r>
              <a:rPr lang="en-US" sz="3200" dirty="0"/>
              <a:t>. We appreciate your dedication and skill.</a:t>
            </a:r>
            <a:endParaRPr lang="en-IL" sz="3200" dirty="0"/>
          </a:p>
        </p:txBody>
      </p:sp>
      <p:sp>
        <p:nvSpPr>
          <p:cNvPr id="15" name="TextBox 14">
            <a:extLst>
              <a:ext uri="{FF2B5EF4-FFF2-40B4-BE49-F238E27FC236}">
                <a16:creationId xmlns:a16="http://schemas.microsoft.com/office/drawing/2014/main" id="{C18B166D-4CD1-FD5F-F512-1401133B3237}"/>
              </a:ext>
            </a:extLst>
          </p:cNvPr>
          <p:cNvSpPr txBox="1"/>
          <p:nvPr/>
        </p:nvSpPr>
        <p:spPr>
          <a:xfrm>
            <a:off x="2634921" y="1124389"/>
            <a:ext cx="5779327" cy="830997"/>
          </a:xfrm>
          <a:prstGeom prst="rect">
            <a:avLst/>
          </a:prstGeom>
          <a:noFill/>
        </p:spPr>
        <p:txBody>
          <a:bodyPr wrap="square">
            <a:spAutoFit/>
          </a:bodyPr>
          <a:lstStyle/>
          <a:p>
            <a:r>
              <a:rPr lang="en-IL" sz="4600" b="1" dirty="0">
                <a:solidFill>
                  <a:schemeClr val="bg1"/>
                </a:solidFill>
              </a:rPr>
              <a:t>Future Data Driven</a:t>
            </a:r>
            <a:r>
              <a:rPr lang="en-US" sz="4600" b="1" dirty="0">
                <a:solidFill>
                  <a:schemeClr val="bg1"/>
                </a:solidFill>
              </a:rPr>
              <a:t> </a:t>
            </a:r>
            <a:endParaRPr lang="en-IL" sz="4600" b="1" dirty="0">
              <a:solidFill>
                <a:schemeClr val="bg1"/>
              </a:solidFill>
            </a:endParaRPr>
          </a:p>
        </p:txBody>
      </p:sp>
      <p:sp>
        <p:nvSpPr>
          <p:cNvPr id="31" name="Rectangle: Rounded Corners 30">
            <a:extLst>
              <a:ext uri="{FF2B5EF4-FFF2-40B4-BE49-F238E27FC236}">
                <a16:creationId xmlns:a16="http://schemas.microsoft.com/office/drawing/2014/main" id="{FAEE65B6-95ED-A43E-0A5A-06179BF0F1C1}"/>
              </a:ext>
            </a:extLst>
          </p:cNvPr>
          <p:cNvSpPr/>
          <p:nvPr/>
        </p:nvSpPr>
        <p:spPr>
          <a:xfrm>
            <a:off x="471488" y="216821"/>
            <a:ext cx="11034696" cy="636621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Rounded Corners 10">
            <a:extLst>
              <a:ext uri="{FF2B5EF4-FFF2-40B4-BE49-F238E27FC236}">
                <a16:creationId xmlns:a16="http://schemas.microsoft.com/office/drawing/2014/main" id="{65EC1D5D-C84B-3D02-1A8F-1E2D912848EC}"/>
              </a:ext>
            </a:extLst>
          </p:cNvPr>
          <p:cNvSpPr/>
          <p:nvPr/>
        </p:nvSpPr>
        <p:spPr>
          <a:xfrm>
            <a:off x="8991734" y="473496"/>
            <a:ext cx="1435155" cy="1080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3" name="Picture 12" descr="A logo with a cloud in the center&#10;&#10;Description automatically generated">
            <a:extLst>
              <a:ext uri="{FF2B5EF4-FFF2-40B4-BE49-F238E27FC236}">
                <a16:creationId xmlns:a16="http://schemas.microsoft.com/office/drawing/2014/main" id="{0D16B8D2-6F1F-6681-5FE4-B7B41D7F24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pic>
        <p:nvPicPr>
          <p:cNvPr id="1026" name="Picture 2" descr="calender, icon, pictogram, web, black, number, holiday, year, template, set, message, symbol, business, paper, schedule, agenda, binder, note, sign, office, appointment, date, calendar, design, day, event, reminder, plan, time, organizer, flat, month, page, smartphone, android, technology, display, device, wireless, mobile phone, phone, man, standing, dark background, formal, modern, internet, contact, portable computers, communication, large, screen, copyspace, idea, cartoon character, product, display advertising, presentation, multimedia, gadget, online advertising, communication device, collaboration, organization, job, brand, display device, electronic device, telephony, conversation, advertising">
            <a:extLst>
              <a:ext uri="{FF2B5EF4-FFF2-40B4-BE49-F238E27FC236}">
                <a16:creationId xmlns:a16="http://schemas.microsoft.com/office/drawing/2014/main" id="{39BF80F1-7ED6-BBBB-73E7-27EB04D43758}"/>
              </a:ext>
            </a:extLst>
          </p:cNvPr>
          <p:cNvPicPr>
            <a:picLocks noChangeAspect="1" noChangeArrowheads="1"/>
          </p:cNvPicPr>
          <p:nvPr/>
        </p:nvPicPr>
        <p:blipFill>
          <a:blip r:embed="rId6">
            <a:clrChange>
              <a:clrFrom>
                <a:srgbClr val="69A9D5"/>
              </a:clrFrom>
              <a:clrTo>
                <a:srgbClr val="69A9D5">
                  <a:alpha val="0"/>
                </a:srgbClr>
              </a:clrTo>
            </a:clrChange>
            <a:extLst>
              <a:ext uri="{28A0092B-C50C-407E-A947-70E740481C1C}">
                <a14:useLocalDpi xmlns:a14="http://schemas.microsoft.com/office/drawing/2010/main" val="0"/>
              </a:ext>
            </a:extLst>
          </a:blip>
          <a:srcRect/>
          <a:stretch>
            <a:fillRect/>
          </a:stretch>
        </p:blipFill>
        <p:spPr bwMode="auto">
          <a:xfrm>
            <a:off x="793350" y="763841"/>
            <a:ext cx="2035358" cy="154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2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9BD256-8747-F97E-489E-2016ECBE729A}"/>
              </a:ext>
            </a:extLst>
          </p:cNvPr>
          <p:cNvPicPr>
            <a:picLocks noChangeAspect="1"/>
          </p:cNvPicPr>
          <p:nvPr/>
        </p:nvPicPr>
        <p:blipFill rotWithShape="1">
          <a:blip r:embed="rId2"/>
          <a:srcRect l="15049" r="12588"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EE93B-5B15-A193-0095-D48D1C19CD19}"/>
              </a:ext>
            </a:extLst>
          </p:cNvPr>
          <p:cNvSpPr>
            <a:spLocks noGrp="1"/>
          </p:cNvSpPr>
          <p:nvPr>
            <p:ph type="ctrTitle"/>
          </p:nvPr>
        </p:nvSpPr>
        <p:spPr>
          <a:xfrm>
            <a:off x="7848600" y="1122363"/>
            <a:ext cx="4023360" cy="3204134"/>
          </a:xfrm>
        </p:spPr>
        <p:txBody>
          <a:bodyPr anchor="b">
            <a:normAutofit/>
          </a:bodyPr>
          <a:lstStyle/>
          <a:p>
            <a:r>
              <a:rPr lang="en-IL" sz="4800"/>
              <a:t>SPECIAL THANKS</a:t>
            </a:r>
            <a:endParaRPr lang="en-IL" sz="4800" dirty="0"/>
          </a:p>
        </p:txBody>
      </p:sp>
      <p:sp>
        <p:nvSpPr>
          <p:cNvPr id="3" name="Subtitle 2">
            <a:extLst>
              <a:ext uri="{FF2B5EF4-FFF2-40B4-BE49-F238E27FC236}">
                <a16:creationId xmlns:a16="http://schemas.microsoft.com/office/drawing/2014/main" id="{10FDBE2A-20AE-9F1A-3A68-94A79AAAF009}"/>
              </a:ext>
            </a:extLst>
          </p:cNvPr>
          <p:cNvSpPr>
            <a:spLocks noGrp="1"/>
          </p:cNvSpPr>
          <p:nvPr>
            <p:ph type="subTitle" idx="1"/>
          </p:nvPr>
        </p:nvSpPr>
        <p:spPr>
          <a:xfrm>
            <a:off x="7848600" y="4872922"/>
            <a:ext cx="4023360" cy="1208141"/>
          </a:xfrm>
        </p:spPr>
        <p:txBody>
          <a:bodyPr>
            <a:normAutofit/>
          </a:bodyPr>
          <a:lstStyle/>
          <a:p>
            <a:pPr>
              <a:lnSpc>
                <a:spcPct val="100000"/>
              </a:lnSpc>
            </a:pPr>
            <a:r>
              <a:rPr lang="en-US" sz="1700"/>
              <a:t>We are grateful to our speakers, volunteers, sponsors and organizers for making this event a success.</a:t>
            </a:r>
            <a:endParaRPr lang="en-IL" sz="17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129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descr="Handshake">
            <a:extLst>
              <a:ext uri="{FF2B5EF4-FFF2-40B4-BE49-F238E27FC236}">
                <a16:creationId xmlns:a16="http://schemas.microsoft.com/office/drawing/2014/main" id="{5E6240F3-2405-06E1-2C68-FF1C380F7D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7744" y="1279674"/>
            <a:ext cx="4096512" cy="4096512"/>
          </a:xfrm>
          <a:prstGeom prst="rect">
            <a:avLst/>
          </a:prstGeom>
        </p:spPr>
      </p:pic>
      <p:sp>
        <p:nvSpPr>
          <p:cNvPr id="22" name="TextBox 21">
            <a:extLst>
              <a:ext uri="{FF2B5EF4-FFF2-40B4-BE49-F238E27FC236}">
                <a16:creationId xmlns:a16="http://schemas.microsoft.com/office/drawing/2014/main" id="{248599B8-8DFB-6547-985B-243086825152}"/>
              </a:ext>
            </a:extLst>
          </p:cNvPr>
          <p:cNvSpPr txBox="1"/>
          <p:nvPr/>
        </p:nvSpPr>
        <p:spPr>
          <a:xfrm>
            <a:off x="2103121" y="4501201"/>
            <a:ext cx="8323768" cy="1815882"/>
          </a:xfrm>
          <a:prstGeom prst="rect">
            <a:avLst/>
          </a:prstGeom>
          <a:noFill/>
        </p:spPr>
        <p:txBody>
          <a:bodyPr wrap="square">
            <a:spAutoFit/>
          </a:bodyPr>
          <a:lstStyle/>
          <a:p>
            <a:r>
              <a:rPr lang="en-US" sz="2800"/>
              <a:t>We would like to express our deepest gratitude to all the speakers who shared their valuable insights and experiences at the Future Data Driven Summit.</a:t>
            </a:r>
            <a:endParaRPr lang="en-IL" sz="2800" dirty="0"/>
          </a:p>
        </p:txBody>
      </p:sp>
      <p:pic>
        <p:nvPicPr>
          <p:cNvPr id="23" name="Picture 22" descr="A logo with a cloud in the center&#10;&#10;Description automatically generated">
            <a:extLst>
              <a:ext uri="{FF2B5EF4-FFF2-40B4-BE49-F238E27FC236}">
                <a16:creationId xmlns:a16="http://schemas.microsoft.com/office/drawing/2014/main" id="{4E403F0D-DC00-8F27-6C5F-FFC597F7E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pic>
        <p:nvPicPr>
          <p:cNvPr id="24" name="Picture 23" descr="A cartoon turtle standing at a podium&#10;&#10;Description automatically generated">
            <a:extLst>
              <a:ext uri="{FF2B5EF4-FFF2-40B4-BE49-F238E27FC236}">
                <a16:creationId xmlns:a16="http://schemas.microsoft.com/office/drawing/2014/main" id="{B2F2CD86-20BD-AECE-4517-91C875524D58}"/>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229754" y="1449590"/>
            <a:ext cx="1564635" cy="1696239"/>
          </a:xfrm>
          <a:prstGeom prst="rect">
            <a:avLst/>
          </a:prstGeom>
        </p:spPr>
      </p:pic>
      <p:sp>
        <p:nvSpPr>
          <p:cNvPr id="26" name="TextBox 25">
            <a:extLst>
              <a:ext uri="{FF2B5EF4-FFF2-40B4-BE49-F238E27FC236}">
                <a16:creationId xmlns:a16="http://schemas.microsoft.com/office/drawing/2014/main" id="{E201FBFA-7A8D-A95A-CBD0-62895BA4A692}"/>
              </a:ext>
            </a:extLst>
          </p:cNvPr>
          <p:cNvSpPr txBox="1"/>
          <p:nvPr/>
        </p:nvSpPr>
        <p:spPr>
          <a:xfrm>
            <a:off x="2364929" y="1066315"/>
            <a:ext cx="5779327" cy="830997"/>
          </a:xfrm>
          <a:prstGeom prst="rect">
            <a:avLst/>
          </a:prstGeom>
          <a:noFill/>
        </p:spPr>
        <p:txBody>
          <a:bodyPr wrap="square">
            <a:spAutoFit/>
          </a:bodyPr>
          <a:lstStyle/>
          <a:p>
            <a:r>
              <a:rPr lang="en-IL" sz="4800" b="1" dirty="0"/>
              <a:t>Future Data Driven</a:t>
            </a:r>
            <a:r>
              <a:rPr lang="en-US" sz="4800" b="1" dirty="0"/>
              <a:t> </a:t>
            </a:r>
            <a:endParaRPr lang="en-IL" sz="4800" b="1" dirty="0"/>
          </a:p>
        </p:txBody>
      </p:sp>
      <p:sp>
        <p:nvSpPr>
          <p:cNvPr id="33" name="TextBox 32">
            <a:extLst>
              <a:ext uri="{FF2B5EF4-FFF2-40B4-BE49-F238E27FC236}">
                <a16:creationId xmlns:a16="http://schemas.microsoft.com/office/drawing/2014/main" id="{A9AE991E-071C-FF1D-1F0C-C76E00754530}"/>
              </a:ext>
            </a:extLst>
          </p:cNvPr>
          <p:cNvSpPr txBox="1"/>
          <p:nvPr/>
        </p:nvSpPr>
        <p:spPr>
          <a:xfrm>
            <a:off x="4075559" y="305254"/>
            <a:ext cx="6093724" cy="707886"/>
          </a:xfrm>
          <a:prstGeom prst="rect">
            <a:avLst/>
          </a:prstGeom>
          <a:noFill/>
        </p:spPr>
        <p:txBody>
          <a:bodyPr wrap="square">
            <a:spAutoFit/>
          </a:bodyPr>
          <a:lstStyle/>
          <a:p>
            <a:r>
              <a:rPr kumimoji="0" lang="en-US" sz="4000" b="0" i="0" u="none" strike="noStrike" kern="1200" cap="none" spc="0" normalizeH="0" baseline="0" noProof="0" dirty="0">
                <a:ln>
                  <a:noFill/>
                </a:ln>
                <a:solidFill>
                  <a:srgbClr val="000000"/>
                </a:solidFill>
                <a:effectLst/>
                <a:uLnTx/>
                <a:uFillTx/>
                <a:latin typeface="Avenir Next LT Pro"/>
                <a:ea typeface="+mj-ea"/>
                <a:cs typeface="+mj-cs"/>
              </a:rPr>
              <a:t>A Big Thank You!</a:t>
            </a:r>
            <a:endParaRPr lang="en-IL" dirty="0"/>
          </a:p>
        </p:txBody>
      </p:sp>
      <p:pic>
        <p:nvPicPr>
          <p:cNvPr id="35" name="Picture 34" descr="A logo with a black background&#10;&#10;Description automatically generated">
            <a:extLst>
              <a:ext uri="{FF2B5EF4-FFF2-40B4-BE49-F238E27FC236}">
                <a16:creationId xmlns:a16="http://schemas.microsoft.com/office/drawing/2014/main" id="{88A4D686-E278-7FD6-167B-9B92C2DE41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60826" y="3323986"/>
            <a:ext cx="2621614" cy="1644469"/>
          </a:xfrm>
          <a:prstGeom prst="rect">
            <a:avLst/>
          </a:prstGeom>
        </p:spPr>
      </p:pic>
      <p:pic>
        <p:nvPicPr>
          <p:cNvPr id="37" name="Picture 36" descr="A person standing at a podium with arms raised&#10;&#10;Description automatically generated">
            <a:extLst>
              <a:ext uri="{FF2B5EF4-FFF2-40B4-BE49-F238E27FC236}">
                <a16:creationId xmlns:a16="http://schemas.microsoft.com/office/drawing/2014/main" id="{291A5257-4985-E20F-6083-8780FB1238D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4647791" y="3755604"/>
            <a:ext cx="2628900" cy="2628900"/>
          </a:xfrm>
          <a:prstGeom prst="rect">
            <a:avLst/>
          </a:prstGeom>
        </p:spPr>
      </p:pic>
      <p:pic>
        <p:nvPicPr>
          <p:cNvPr id="39" name="Picture 38" descr="A group of loudspeakers on a pole&#10;&#10;Description automatically generated">
            <a:extLst>
              <a:ext uri="{FF2B5EF4-FFF2-40B4-BE49-F238E27FC236}">
                <a16:creationId xmlns:a16="http://schemas.microsoft.com/office/drawing/2014/main" id="{7EC50DAB-5A91-7F2C-A40C-7B9B9299BB8A}"/>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2535847" y="473496"/>
            <a:ext cx="4626544" cy="2602431"/>
          </a:xfrm>
          <a:prstGeom prst="rect">
            <a:avLst/>
          </a:prstGeom>
        </p:spPr>
      </p:pic>
      <p:pic>
        <p:nvPicPr>
          <p:cNvPr id="41" name="Picture 40" descr="A white cartoon character with a speech bubble&#10;&#10;Description automatically generated">
            <a:extLst>
              <a:ext uri="{FF2B5EF4-FFF2-40B4-BE49-F238E27FC236}">
                <a16:creationId xmlns:a16="http://schemas.microsoft.com/office/drawing/2014/main" id="{C3BB131E-757B-109A-7787-ED0AFBC84526}"/>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1141456" y="1897312"/>
            <a:ext cx="3347301" cy="3347301"/>
          </a:xfrm>
          <a:prstGeom prst="rect">
            <a:avLst/>
          </a:prstGeom>
        </p:spPr>
      </p:pic>
      <p:grpSp>
        <p:nvGrpSpPr>
          <p:cNvPr id="42" name="Group 41">
            <a:extLst>
              <a:ext uri="{FF2B5EF4-FFF2-40B4-BE49-F238E27FC236}">
                <a16:creationId xmlns:a16="http://schemas.microsoft.com/office/drawing/2014/main" id="{C3E2F298-85F4-75BA-44E6-B9891FB99EE1}"/>
              </a:ext>
            </a:extLst>
          </p:cNvPr>
          <p:cNvGrpSpPr/>
          <p:nvPr/>
        </p:nvGrpSpPr>
        <p:grpSpPr>
          <a:xfrm>
            <a:off x="-570513" y="3076094"/>
            <a:ext cx="2850214" cy="2850214"/>
            <a:chOff x="9145554" y="72095"/>
            <a:chExt cx="2850214" cy="2850214"/>
          </a:xfrm>
        </p:grpSpPr>
        <p:pic>
          <p:nvPicPr>
            <p:cNvPr id="43" name="Picture 42" descr="A logo with a cloud in the center&#10;&#10;Description automatically generated">
              <a:extLst>
                <a:ext uri="{FF2B5EF4-FFF2-40B4-BE49-F238E27FC236}">
                  <a16:creationId xmlns:a16="http://schemas.microsoft.com/office/drawing/2014/main" id="{88A63D05-0525-DF10-6D8B-4F1251954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3838" y="1073535"/>
              <a:ext cx="1357866" cy="876440"/>
            </a:xfrm>
            <a:prstGeom prst="rect">
              <a:avLst/>
            </a:prstGeom>
          </p:spPr>
        </p:pic>
        <p:pic>
          <p:nvPicPr>
            <p:cNvPr id="44" name="Picture 43" descr="A cartoon character holding a white sign&#10;&#10;Description automatically generated">
              <a:extLst>
                <a:ext uri="{FF2B5EF4-FFF2-40B4-BE49-F238E27FC236}">
                  <a16:creationId xmlns:a16="http://schemas.microsoft.com/office/drawing/2014/main" id="{BF527FF2-76B7-B12A-E4E4-3934203A091E}"/>
                </a:ext>
              </a:extLst>
            </p:cNvPr>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9145554" y="72095"/>
              <a:ext cx="2850214" cy="2850214"/>
            </a:xfrm>
            <a:prstGeom prst="rect">
              <a:avLst/>
            </a:prstGeom>
          </p:spPr>
        </p:pic>
      </p:grpSp>
    </p:spTree>
    <p:extLst>
      <p:ext uri="{BB962C8B-B14F-4D97-AF65-F5344CB8AC3E}">
        <p14:creationId xmlns:p14="http://schemas.microsoft.com/office/powerpoint/2010/main" val="791856014"/>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211E3B"/>
      </a:dk2>
      <a:lt2>
        <a:srgbClr val="E8E4E2"/>
      </a:lt2>
      <a:accent1>
        <a:srgbClr val="22ADE4"/>
      </a:accent1>
      <a:accent2>
        <a:srgbClr val="1750D5"/>
      </a:accent2>
      <a:accent3>
        <a:srgbClr val="3F29E7"/>
      </a:accent3>
      <a:accent4>
        <a:srgbClr val="7C17D5"/>
      </a:accent4>
      <a:accent5>
        <a:srgbClr val="DD29E7"/>
      </a:accent5>
      <a:accent6>
        <a:srgbClr val="D5178F"/>
      </a:accent6>
      <a:hlink>
        <a:srgbClr val="BF63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240</Words>
  <Application>Microsoft Office PowerPoint</Application>
  <PresentationFormat>Widescreen</PresentationFormat>
  <Paragraphs>21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Calibri</vt:lpstr>
      <vt:lpstr>AccentBoxVTI</vt:lpstr>
      <vt:lpstr>A Big Thank You!</vt:lpstr>
      <vt:lpstr>A Big Thank You!</vt:lpstr>
      <vt:lpstr>A Big Thank You!</vt:lpstr>
      <vt:lpstr>SPECIAL 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Big Thank You!</dc:title>
  <dc:creator>Ronen Ariely</dc:creator>
  <cp:lastModifiedBy>Ronen Ariely</cp:lastModifiedBy>
  <cp:revision>3</cp:revision>
  <dcterms:created xsi:type="dcterms:W3CDTF">2023-09-28T18:19:10Z</dcterms:created>
  <dcterms:modified xsi:type="dcterms:W3CDTF">2023-09-28T19:39:57Z</dcterms:modified>
</cp:coreProperties>
</file>