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4" r:id="rId3"/>
    <p:sldId id="305" r:id="rId4"/>
    <p:sldId id="352" r:id="rId5"/>
    <p:sldId id="429" r:id="rId6"/>
    <p:sldId id="391" r:id="rId7"/>
    <p:sldId id="392" r:id="rId8"/>
    <p:sldId id="412" r:id="rId9"/>
    <p:sldId id="394" r:id="rId10"/>
    <p:sldId id="396" r:id="rId11"/>
    <p:sldId id="397" r:id="rId12"/>
    <p:sldId id="418" r:id="rId13"/>
    <p:sldId id="399" r:id="rId14"/>
    <p:sldId id="425" r:id="rId15"/>
    <p:sldId id="424" r:id="rId16"/>
    <p:sldId id="421" r:id="rId17"/>
    <p:sldId id="414" r:id="rId18"/>
    <p:sldId id="422" r:id="rId19"/>
    <p:sldId id="423" r:id="rId20"/>
    <p:sldId id="413" r:id="rId21"/>
    <p:sldId id="354" r:id="rId22"/>
    <p:sldId id="406" r:id="rId23"/>
    <p:sldId id="402" r:id="rId24"/>
    <p:sldId id="415" r:id="rId25"/>
    <p:sldId id="4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12CB0-9A83-496D-95B7-3A76DF0A6148}" v="1" dt="2021-07-01T10:31:12.224"/>
    <p1510:client id="{77A0A55E-4744-4422-A4DD-3FE6743AB649}" v="70" dt="2021-07-01T15:49:24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57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24cc88336e6b2ab" providerId="LiveId" clId="{77A0A55E-4744-4422-A4DD-3FE6743AB649}"/>
    <pc:docChg chg="custSel modSld sldOrd modMainMaster">
      <pc:chgData name="" userId="a24cc88336e6b2ab" providerId="LiveId" clId="{77A0A55E-4744-4422-A4DD-3FE6743AB649}" dt="2021-07-01T15:49:24.898" v="67" actId="1076"/>
      <pc:docMkLst>
        <pc:docMk/>
      </pc:docMkLst>
      <pc:sldChg chg="addSp modSp setBg">
        <pc:chgData name="" userId="a24cc88336e6b2ab" providerId="LiveId" clId="{77A0A55E-4744-4422-A4DD-3FE6743AB649}" dt="2021-07-01T15:49:24.898" v="67" actId="1076"/>
        <pc:sldMkLst>
          <pc:docMk/>
          <pc:sldMk cId="4276042409" sldId="256"/>
        </pc:sldMkLst>
        <pc:spChg chg="mod">
          <ac:chgData name="" userId="a24cc88336e6b2ab" providerId="LiveId" clId="{77A0A55E-4744-4422-A4DD-3FE6743AB649}" dt="2021-07-01T11:18:57.748" v="62" actId="20577"/>
          <ac:spMkLst>
            <pc:docMk/>
            <pc:sldMk cId="4276042409" sldId="256"/>
            <ac:spMk id="4" creationId="{CD1594EE-13B1-4192-B3BD-2C8D42B556B9}"/>
          </ac:spMkLst>
        </pc:spChg>
        <pc:picChg chg="add mod">
          <ac:chgData name="" userId="a24cc88336e6b2ab" providerId="LiveId" clId="{77A0A55E-4744-4422-A4DD-3FE6743AB649}" dt="2021-07-01T15:49:24.898" v="67" actId="1076"/>
          <ac:picMkLst>
            <pc:docMk/>
            <pc:sldMk cId="4276042409" sldId="256"/>
            <ac:picMk id="5" creationId="{03779FB6-10E2-4E04-B165-8FEC52EEAE01}"/>
          </ac:picMkLst>
        </pc:picChg>
      </pc:sldChg>
      <pc:sldChg chg="modTransition">
        <pc:chgData name="" userId="a24cc88336e6b2ab" providerId="LiveId" clId="{77A0A55E-4744-4422-A4DD-3FE6743AB649}" dt="2021-07-01T11:54:08.368" v="64"/>
        <pc:sldMkLst>
          <pc:docMk/>
          <pc:sldMk cId="2085134208" sldId="424"/>
        </pc:sldMkLst>
      </pc:sldChg>
      <pc:sldChg chg="ord modTransition">
        <pc:chgData name="" userId="a24cc88336e6b2ab" providerId="LiveId" clId="{77A0A55E-4744-4422-A4DD-3FE6743AB649}" dt="2021-07-01T11:54:21.911" v="66"/>
        <pc:sldMkLst>
          <pc:docMk/>
          <pc:sldMk cId="2576498663" sldId="425"/>
        </pc:sldMkLst>
      </pc:sldChg>
      <pc:sldMasterChg chg="setBg modSldLayout">
        <pc:chgData name="" userId="a24cc88336e6b2ab" providerId="LiveId" clId="{77A0A55E-4744-4422-A4DD-3FE6743AB649}" dt="2021-07-01T10:33:12.553" v="4"/>
        <pc:sldMasterMkLst>
          <pc:docMk/>
          <pc:sldMasterMk cId="469448448" sldId="2147483648"/>
        </pc:sldMasterMkLst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2831859059" sldId="2147483649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3841843586" sldId="2147483650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3260189525" sldId="2147483651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61394379" sldId="2147483652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1282387245" sldId="2147483653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3079476757" sldId="2147483654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475076121" sldId="2147483655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3725187973" sldId="2147483656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133625837" sldId="2147483657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1933339059" sldId="2147483658"/>
          </pc:sldLayoutMkLst>
        </pc:sldLayoutChg>
        <pc:sldLayoutChg chg="setBg">
          <pc:chgData name="" userId="a24cc88336e6b2ab" providerId="LiveId" clId="{77A0A55E-4744-4422-A4DD-3FE6743AB649}" dt="2021-07-01T10:33:12.553" v="4"/>
          <pc:sldLayoutMkLst>
            <pc:docMk/>
            <pc:sldMasterMk cId="469448448" sldId="2147483648"/>
            <pc:sldLayoutMk cId="3846177323" sldId="2147483659"/>
          </pc:sldLayoutMkLst>
        </pc:sldLayoutChg>
      </pc:sldMasterChg>
    </pc:docChg>
  </pc:docChgLst>
  <pc:docChgLst>
    <pc:chgData userId="a24cc88336e6b2ab" providerId="LiveId" clId="{8943B408-C479-40E1-8413-17D40CD9F1E9}"/>
    <pc:docChg chg="delSld">
      <pc:chgData name="" userId="a24cc88336e6b2ab" providerId="LiveId" clId="{8943B408-C479-40E1-8413-17D40CD9F1E9}" dt="2021-05-11T08:15:24.211" v="4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5DBAF-322D-4050-9741-D0DEF818C2D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9169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78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26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93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534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7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Bonus for Adding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76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913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24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54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570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Missing Cost Centre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78939-0330-40BF-B873-8FD683A3A7C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903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prodata.ie/author/bob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bob@Prodata.i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prodata.ie/post/Why-Chart-of-Accounts-doesnt-work-for-Financial-Reporting.aspx" TargetMode="External"/><Relationship Id="rId2" Type="http://schemas.openxmlformats.org/officeDocument/2006/relationships/hyperlink" Target="https://github.com/ProdataSQL/FinancialModell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s.prodata.ie/post/Using-Many-to-Many-for-Running-Sum.aspx" TargetMode="External"/><Relationship Id="rId4" Type="http://schemas.openxmlformats.org/officeDocument/2006/relationships/hyperlink" Target="http://blogs.prodata.ie/post/Using-Many-to-Many-for-Financial-Reporting.aspx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xpatterns.com/parent-child-hierarch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en-GB" sz="4800" dirty="0"/>
              <a:t>Financial Modelling with Power BI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en-IE" dirty="0">
                <a:latin typeface="+mj-lt"/>
              </a:rPr>
              <a:t>Bob Duffy, MVP, MCM, MCA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Financial Modelling with Power BI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CDB6DBA-9BE3-4CC2-BA07-2587AE9A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61" y="41825"/>
            <a:ext cx="2876582" cy="338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79FB6-10E2-4E04-B165-8FEC52EE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5" y="181105"/>
            <a:ext cx="5924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20" y="372797"/>
            <a:ext cx="11429516" cy="761968"/>
          </a:xfrm>
        </p:spPr>
        <p:txBody>
          <a:bodyPr/>
          <a:lstStyle/>
          <a:p>
            <a:r>
              <a:rPr lang="en-GB" sz="3810" dirty="0"/>
              <a:t>Pro Forma Layout Calculated Members</a:t>
            </a:r>
            <a:endParaRPr lang="en-IE" sz="3810" dirty="0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201FEC7-F0A3-4573-9C71-5D6CF3D9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57" y="952605"/>
            <a:ext cx="11429516" cy="4952790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1482" dirty="0"/>
              <a:t>How do we do this. A few options</a:t>
            </a:r>
          </a:p>
          <a:p>
            <a:pPr marL="1214428" lvl="1" indent="-604818"/>
            <a:r>
              <a:rPr lang="en-US" sz="1058" dirty="0"/>
              <a:t>Calculation Groups / SCOPE for calculated members</a:t>
            </a:r>
          </a:p>
          <a:p>
            <a:pPr marL="1214428" lvl="1" indent="-604818"/>
            <a:r>
              <a:rPr lang="en-US" sz="1058" dirty="0"/>
              <a:t>Some </a:t>
            </a:r>
            <a:r>
              <a:rPr lang="en-US" sz="1058" dirty="0">
                <a:solidFill>
                  <a:schemeClr val="accent1"/>
                </a:solidFill>
              </a:rPr>
              <a:t>Different Thinking </a:t>
            </a:r>
            <a:r>
              <a:rPr lang="en-US" sz="1058" dirty="0"/>
              <a:t>on Data Model (next slide)</a:t>
            </a:r>
          </a:p>
          <a:p>
            <a:pPr marL="604818" indent="-604818"/>
            <a:endParaRPr lang="en-US" sz="1482" dirty="0"/>
          </a:p>
          <a:p>
            <a:pPr marL="604818" indent="-604818"/>
            <a:endParaRPr lang="en-US" sz="1482" dirty="0"/>
          </a:p>
          <a:p>
            <a:pPr marL="604818" indent="-604818"/>
            <a:endParaRPr lang="en-US" sz="25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628AD-6AB2-4530-9A3B-A13E7D598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2" y="1710260"/>
            <a:ext cx="3229139" cy="5222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7EDF2-CC3E-45CC-B83A-599D78E86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316" y="1710260"/>
            <a:ext cx="6915016" cy="52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0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2" y="405443"/>
            <a:ext cx="11429516" cy="761968"/>
          </a:xfrm>
        </p:spPr>
        <p:txBody>
          <a:bodyPr/>
          <a:lstStyle/>
          <a:p>
            <a:r>
              <a:rPr lang="en-IE" sz="3810" dirty="0"/>
              <a:t>Converting running Sum into a M2M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E16FA-6B4F-48FE-B7BD-3A16024E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622"/>
            <a:ext cx="11168860" cy="5977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DE5393-BFA6-4BFF-85F0-AA8419AD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231" y="1539622"/>
            <a:ext cx="5927157" cy="60481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1D10C3C-D552-47D5-A0C4-BCEC63769E73}"/>
              </a:ext>
            </a:extLst>
          </p:cNvPr>
          <p:cNvSpPr/>
          <p:nvPr/>
        </p:nvSpPr>
        <p:spPr>
          <a:xfrm>
            <a:off x="85792" y="974666"/>
            <a:ext cx="6095160" cy="3854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05" dirty="0"/>
              <a:t>Less DAX more modelling ;-)</a:t>
            </a:r>
          </a:p>
        </p:txBody>
      </p:sp>
    </p:spTree>
    <p:extLst>
      <p:ext uri="{BB962C8B-B14F-4D97-AF65-F5344CB8AC3E}">
        <p14:creationId xmlns:p14="http://schemas.microsoft.com/office/powerpoint/2010/main" val="220219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6" y="413689"/>
            <a:ext cx="11429516" cy="761968"/>
          </a:xfrm>
        </p:spPr>
        <p:txBody>
          <a:bodyPr/>
          <a:lstStyle/>
          <a:p>
            <a:r>
              <a:rPr lang="en-GB" sz="3810" dirty="0"/>
              <a:t>The Final M2M Model</a:t>
            </a:r>
            <a:endParaRPr lang="en-IE" sz="38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4905-C9ED-467C-A750-75F914E3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6" y="1175657"/>
            <a:ext cx="9602487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2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49" y="352737"/>
            <a:ext cx="11429516" cy="761968"/>
          </a:xfrm>
        </p:spPr>
        <p:txBody>
          <a:bodyPr/>
          <a:lstStyle/>
          <a:p>
            <a:r>
              <a:rPr lang="en-GB" sz="3387" dirty="0"/>
              <a:t>The Final M2M Table – How to create it?</a:t>
            </a:r>
            <a:endParaRPr lang="en-IE" sz="338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3467C-4F4F-4AD8-8FF4-D3729DE0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1277"/>
            <a:ext cx="3297720" cy="45427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090423-33BC-4BD5-B919-181C3DB80348}"/>
              </a:ext>
            </a:extLst>
          </p:cNvPr>
          <p:cNvCxnSpPr/>
          <p:nvPr/>
        </p:nvCxnSpPr>
        <p:spPr>
          <a:xfrm>
            <a:off x="4331605" y="1953883"/>
            <a:ext cx="1548702" cy="193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C69F18-451D-44AD-BDCE-7FAE03FAA3B5}"/>
              </a:ext>
            </a:extLst>
          </p:cNvPr>
          <p:cNvCxnSpPr>
            <a:cxnSpLocks/>
          </p:cNvCxnSpPr>
          <p:nvPr/>
        </p:nvCxnSpPr>
        <p:spPr>
          <a:xfrm flipV="1">
            <a:off x="4387504" y="3705484"/>
            <a:ext cx="1492804" cy="26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A4EF61-3F61-4540-961C-8E5DC4D08521}"/>
              </a:ext>
            </a:extLst>
          </p:cNvPr>
          <p:cNvCxnSpPr/>
          <p:nvPr/>
        </p:nvCxnSpPr>
        <p:spPr>
          <a:xfrm flipV="1">
            <a:off x="4331606" y="4497550"/>
            <a:ext cx="1668128" cy="986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866DF1E-1925-4F06-B78C-E667369A8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48" y="1114705"/>
            <a:ext cx="3800235" cy="49392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6250DE-3B47-425C-82B2-7900C30B2641}"/>
              </a:ext>
            </a:extLst>
          </p:cNvPr>
          <p:cNvSpPr txBox="1"/>
          <p:nvPr/>
        </p:nvSpPr>
        <p:spPr>
          <a:xfrm>
            <a:off x="10480673" y="5891697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60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2386-43D7-464C-869A-307377D7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9" y="12303"/>
            <a:ext cx="10515600" cy="1325563"/>
          </a:xfrm>
        </p:spPr>
        <p:txBody>
          <a:bodyPr/>
          <a:lstStyle/>
          <a:p>
            <a:r>
              <a:rPr lang="en-IE" dirty="0"/>
              <a:t>How to code </a:t>
            </a:r>
            <a:r>
              <a:rPr lang="en-IE" dirty="0" err="1"/>
              <a:t>ReportAccountMap</a:t>
            </a:r>
            <a:r>
              <a:rPr lang="en-IE" dirty="0"/>
              <a:t> (Power 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86A-7A23-49F0-94F2-F902B009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193B2-1FCB-44E7-9A5B-B392EF41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67" y="1033719"/>
            <a:ext cx="7445312" cy="5442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F5A35-88A8-421D-AF9D-EF83956109AD}"/>
              </a:ext>
            </a:extLst>
          </p:cNvPr>
          <p:cNvSpPr txBox="1"/>
          <p:nvPr/>
        </p:nvSpPr>
        <p:spPr>
          <a:xfrm>
            <a:off x="9671088" y="6069915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764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2386-43D7-464C-869A-307377D7A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14" y="183873"/>
            <a:ext cx="10515600" cy="1325563"/>
          </a:xfrm>
        </p:spPr>
        <p:txBody>
          <a:bodyPr/>
          <a:lstStyle/>
          <a:p>
            <a:r>
              <a:rPr lang="en-IE" dirty="0"/>
              <a:t>How to code </a:t>
            </a:r>
            <a:r>
              <a:rPr lang="en-IE" dirty="0" err="1"/>
              <a:t>ReportAccountMap</a:t>
            </a:r>
            <a:r>
              <a:rPr lang="en-IE" dirty="0"/>
              <a:t> (TSQL)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786A-7A23-49F0-94F2-F902B009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DBC9F-31A8-4C9C-83CC-C35A1F47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4" y="1193247"/>
            <a:ext cx="9465306" cy="642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91" y="412994"/>
            <a:ext cx="11429516" cy="761968"/>
          </a:xfrm>
        </p:spPr>
        <p:txBody>
          <a:bodyPr/>
          <a:lstStyle/>
          <a:p>
            <a:r>
              <a:rPr lang="en-GB" sz="3810" dirty="0"/>
              <a:t>Budgets</a:t>
            </a:r>
            <a:endParaRPr lang="en-IE" sz="38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A863-4EFA-41A8-A076-2F383FDC3237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DA0DE5-5E01-40D6-B349-F1664DA88A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708" y="1118754"/>
          <a:ext cx="11351199" cy="280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38">
                  <a:extLst>
                    <a:ext uri="{9D8B030D-6E8A-4147-A177-3AD203B41FA5}">
                      <a16:colId xmlns:a16="http://schemas.microsoft.com/office/drawing/2014/main" val="227436488"/>
                    </a:ext>
                  </a:extLst>
                </a:gridCol>
                <a:gridCol w="9695061">
                  <a:extLst>
                    <a:ext uri="{9D8B030D-6E8A-4147-A177-3AD203B41FA5}">
                      <a16:colId xmlns:a16="http://schemas.microsoft.com/office/drawing/2014/main" val="3665150791"/>
                    </a:ext>
                  </a:extLst>
                </a:gridCol>
              </a:tblGrid>
              <a:tr h="392456">
                <a:tc>
                  <a:txBody>
                    <a:bodyPr/>
                    <a:lstStyle/>
                    <a:p>
                      <a:r>
                        <a:rPr lang="en-IE" sz="1700" dirty="0"/>
                        <a:t>Measure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DAX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5439"/>
                  </a:ext>
                </a:extLst>
              </a:tr>
              <a:tr h="983827">
                <a:tc>
                  <a:txBody>
                    <a:bodyPr/>
                    <a:lstStyle/>
                    <a:p>
                      <a:r>
                        <a:rPr lang="en-IE" sz="1200" dirty="0"/>
                        <a:t>GL Budget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GL Budget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SELECTEDVALUE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Scenario[Scenario]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"Budget"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CALCULATE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'General Ledger'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BaseAmount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Scenario[Scenario]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IE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Finanical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Report'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ReportScope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27445"/>
                  </a:ext>
                </a:extLst>
              </a:tr>
              <a:tr h="983827">
                <a:tc>
                  <a:txBody>
                    <a:bodyPr/>
                    <a:lstStyle/>
                    <a:p>
                      <a:r>
                        <a:rPr lang="en-IE" sz="1200" dirty="0"/>
                        <a:t>GL Actual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GL Amount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SELECTEDVALUE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Scenario[Scenario]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"Actual"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endParaRPr lang="en-IE" sz="12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CALCULATE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FF"/>
                          </a:solidFill>
                          <a:latin typeface="Consolas" panose="020B0609020204030204" pitchFamily="49" charset="0"/>
                        </a:rPr>
                        <a:t>SUM</a:t>
                      </a:r>
                      <a:r>
                        <a:rPr lang="en-IE" sz="12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'General Ledger'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BaseAmount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Scenario[Scenario]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IE" sz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Finanical</a:t>
                      </a:r>
                      <a:r>
                        <a:rPr lang="en-IE" sz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Report'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IE" sz="12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ReportScope</a:t>
                      </a:r>
                      <a:r>
                        <a:rPr lang="en-IE" sz="12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99532"/>
                  </a:ext>
                </a:extLst>
              </a:tr>
              <a:tr h="392456">
                <a:tc>
                  <a:txBody>
                    <a:bodyPr/>
                    <a:lstStyle/>
                    <a:p>
                      <a:endParaRPr lang="en-IE" sz="1200" dirty="0"/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1200" dirty="0"/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40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4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708" y="412994"/>
            <a:ext cx="11429516" cy="761968"/>
          </a:xfrm>
        </p:spPr>
        <p:txBody>
          <a:bodyPr/>
          <a:lstStyle/>
          <a:p>
            <a:r>
              <a:rPr lang="en-GB" sz="3810" dirty="0"/>
              <a:t>Opening and Closing Balance for Balance Sheet</a:t>
            </a:r>
            <a:endParaRPr lang="en-IE" sz="38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A863-4EFA-41A8-A076-2F383FDC3237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DA0DE5-5E01-40D6-B349-F1664DA88A1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708" y="1118754"/>
          <a:ext cx="10898305" cy="244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469">
                  <a:extLst>
                    <a:ext uri="{9D8B030D-6E8A-4147-A177-3AD203B41FA5}">
                      <a16:colId xmlns:a16="http://schemas.microsoft.com/office/drawing/2014/main" val="227436488"/>
                    </a:ext>
                  </a:extLst>
                </a:gridCol>
                <a:gridCol w="7879836">
                  <a:extLst>
                    <a:ext uri="{9D8B030D-6E8A-4147-A177-3AD203B41FA5}">
                      <a16:colId xmlns:a16="http://schemas.microsoft.com/office/drawing/2014/main" val="3665150791"/>
                    </a:ext>
                  </a:extLst>
                </a:gridCol>
              </a:tblGrid>
              <a:tr h="392456">
                <a:tc>
                  <a:txBody>
                    <a:bodyPr/>
                    <a:lstStyle/>
                    <a:p>
                      <a:r>
                        <a:rPr lang="en-IE" sz="1700" dirty="0"/>
                        <a:t>Measure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sz="1700" dirty="0"/>
                        <a:t>DAX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5439"/>
                  </a:ext>
                </a:extLst>
              </a:tr>
              <a:tr h="806416">
                <a:tc>
                  <a:txBody>
                    <a:bodyPr/>
                    <a:lstStyle/>
                    <a:p>
                      <a:r>
                        <a:rPr lang="en-IE" sz="1200" dirty="0"/>
                        <a:t>Opening Balance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E" sz="1200" b="0" i="0" dirty="0" err="1">
                          <a:solidFill>
                            <a:srgbClr val="49B0AF"/>
                          </a:solidFill>
                          <a:effectLst/>
                          <a:latin typeface="Consolas" panose="020B0609020204030204" pitchFamily="49" charset="0"/>
                        </a:rPr>
                        <a:t>MinPeriod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=</a:t>
                      </a:r>
                      <a:br>
                        <a:rPr lang="en-IE" sz="1200" dirty="0"/>
                      </a:b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E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MIN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'Date'[Fiscal Period No] 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IE" sz="1200" dirty="0"/>
                      </a:br>
                      <a:r>
                        <a:rPr lang="en-IE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br>
                        <a:rPr lang="en-IE" sz="1200" dirty="0"/>
                      </a:b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IE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[GL Amount], </a:t>
                      </a:r>
                      <a:r>
                        <a:rPr lang="en-IE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ALL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'Date' 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 'Date'[Fiscal Period No] &lt; </a:t>
                      </a:r>
                      <a:r>
                        <a:rPr lang="en-IE" sz="1200" b="0" i="0" dirty="0" err="1">
                          <a:solidFill>
                            <a:srgbClr val="49B0AF"/>
                          </a:solidFill>
                          <a:effectLst/>
                          <a:latin typeface="Consolas" panose="020B0609020204030204" pitchFamily="49" charset="0"/>
                        </a:rPr>
                        <a:t>MinPeriod</a:t>
                      </a:r>
                      <a:r>
                        <a:rPr lang="en-IE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IE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IE" sz="1200" dirty="0"/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427445"/>
                  </a:ext>
                </a:extLst>
              </a:tr>
              <a:tr h="806416">
                <a:tc>
                  <a:txBody>
                    <a:bodyPr/>
                    <a:lstStyle/>
                    <a:p>
                      <a:r>
                        <a:rPr lang="en-IE" sz="1200" dirty="0"/>
                        <a:t>Closing Balance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7602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GB" sz="1200" b="0" i="0" dirty="0" err="1">
                          <a:solidFill>
                            <a:srgbClr val="49B0AF"/>
                          </a:solidFill>
                          <a:effectLst/>
                          <a:latin typeface="Consolas" panose="020B0609020204030204" pitchFamily="49" charset="0"/>
                        </a:rPr>
                        <a:t>MaxPeriod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=</a:t>
                      </a:r>
                      <a:br>
                        <a:rPr lang="en-GB" sz="1200" dirty="0"/>
                      </a:b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MAX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'Date'[Fiscal Period No] 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200" dirty="0"/>
                      </a:br>
                      <a:r>
                        <a:rPr lang="en-GB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br>
                        <a:rPr lang="en-GB" sz="1200" dirty="0"/>
                      </a:b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GB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CALCULATE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[GL Amount], </a:t>
                      </a:r>
                      <a:r>
                        <a:rPr lang="en-GB" sz="1200" b="0" i="0" dirty="0">
                          <a:solidFill>
                            <a:srgbClr val="035ACA"/>
                          </a:solidFill>
                          <a:effectLst/>
                          <a:latin typeface="Consolas" panose="020B0609020204030204" pitchFamily="49" charset="0"/>
                        </a:rPr>
                        <a:t>ALL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 (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'Date' 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 'Date'[Fiscal Period No] &lt;= </a:t>
                      </a:r>
                      <a:r>
                        <a:rPr lang="en-GB" sz="1200" b="0" i="0" dirty="0" err="1">
                          <a:solidFill>
                            <a:srgbClr val="49B0AF"/>
                          </a:solidFill>
                          <a:effectLst/>
                          <a:latin typeface="Consolas" panose="020B0609020204030204" pitchFamily="49" charset="0"/>
                        </a:rPr>
                        <a:t>MaxPeriod</a:t>
                      </a:r>
                      <a:r>
                        <a:rPr lang="en-GB" sz="1200" b="0" i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GB" sz="1200" b="0" i="0" dirty="0">
                          <a:solidFill>
                            <a:srgbClr val="80808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IE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799532"/>
                  </a:ext>
                </a:extLst>
              </a:tr>
              <a:tr h="392456">
                <a:tc>
                  <a:txBody>
                    <a:bodyPr/>
                    <a:lstStyle/>
                    <a:p>
                      <a:r>
                        <a:rPr lang="en-IE" sz="1200" dirty="0"/>
                        <a:t>Movement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1200" dirty="0"/>
                        <a:t>Closing Balance – Opening Balance</a:t>
                      </a:r>
                    </a:p>
                  </a:txBody>
                  <a:tcPr marL="96770" marR="96770" marT="48385" marB="4838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40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2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2" y="357765"/>
            <a:ext cx="11429516" cy="761968"/>
          </a:xfrm>
        </p:spPr>
        <p:txBody>
          <a:bodyPr/>
          <a:lstStyle/>
          <a:p>
            <a:r>
              <a:rPr lang="en-GB" sz="3810" dirty="0"/>
              <a:t>Report Versioning</a:t>
            </a:r>
            <a:endParaRPr lang="en-IE" sz="38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A863-4EFA-41A8-A076-2F383FDC3237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59122-F752-4657-AAD3-DDEF63D2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307" y="301557"/>
            <a:ext cx="3510487" cy="583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C75C9-3A9C-456E-90C0-0342651C9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070" y="301557"/>
            <a:ext cx="3860371" cy="59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386"/>
            <a:ext cx="11429516" cy="761968"/>
          </a:xfrm>
        </p:spPr>
        <p:txBody>
          <a:bodyPr>
            <a:normAutofit/>
          </a:bodyPr>
          <a:lstStyle/>
          <a:p>
            <a:r>
              <a:rPr lang="en-IE" dirty="0"/>
              <a:t>Empowering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00F7D-D6FD-4BE2-8008-BF4DAEEF0254}"/>
              </a:ext>
            </a:extLst>
          </p:cNvPr>
          <p:cNvSpPr txBox="1"/>
          <p:nvPr/>
        </p:nvSpPr>
        <p:spPr>
          <a:xfrm>
            <a:off x="9828648" y="6126394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78FC1-1683-4E05-A2C3-BF553A4E2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2" y="1030512"/>
            <a:ext cx="10245097" cy="51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05" y="548932"/>
            <a:ext cx="10969607" cy="443184"/>
          </a:xfrm>
        </p:spPr>
        <p:txBody>
          <a:bodyPr>
            <a:normAutofit fontScale="90000"/>
          </a:bodyPr>
          <a:lstStyle/>
          <a:p>
            <a:r>
              <a:rPr lang="en-IE" dirty="0"/>
              <a:t>Bob Duffy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38" y="1095633"/>
            <a:ext cx="8229348" cy="3594719"/>
          </a:xfrm>
        </p:spPr>
        <p:txBody>
          <a:bodyPr/>
          <a:lstStyle/>
          <a:p>
            <a:pPr marL="362887" indent="-362887"/>
            <a:r>
              <a:rPr lang="pt-PT" sz="2000" dirty="0"/>
              <a:t>30 years in database sector, 250+ projects</a:t>
            </a:r>
          </a:p>
          <a:p>
            <a:pPr marL="362887" indent="-362887"/>
            <a:r>
              <a:rPr lang="pt-PT" sz="2000" dirty="0"/>
              <a:t>SQL Server MCA, MCM, MVP </a:t>
            </a:r>
          </a:p>
          <a:p>
            <a:pPr marL="362887" indent="-362887"/>
            <a:r>
              <a:rPr lang="pt-PT" sz="2000" dirty="0"/>
              <a:t>SSAS Maestro</a:t>
            </a:r>
          </a:p>
          <a:p>
            <a:pPr marL="362887" indent="-362887"/>
            <a:r>
              <a:rPr lang="pt-PT" sz="2000" dirty="0"/>
              <a:t>Senior Data Platform Consultant with Microsoft  2005-2008</a:t>
            </a:r>
          </a:p>
          <a:p>
            <a:pPr marL="362887" indent="-362887"/>
            <a:r>
              <a:rPr lang="pt-PT" sz="2000" dirty="0"/>
              <a:t>Database Architect at Prodata SQL Centre of Excellence</a:t>
            </a:r>
          </a:p>
          <a:p>
            <a:endParaRPr lang="pt-PT" sz="2000" dirty="0"/>
          </a:p>
          <a:p>
            <a:r>
              <a:rPr lang="pt-PT" sz="2000" dirty="0">
                <a:hlinkClick r:id="rId3"/>
              </a:rPr>
              <a:t>http://blogs.prodata.ie/author/bob.aspx</a:t>
            </a:r>
            <a:endParaRPr lang="pt-PT" sz="2000" dirty="0"/>
          </a:p>
          <a:p>
            <a:r>
              <a:rPr lang="pt-PT" sz="2000" dirty="0">
                <a:hlinkClick r:id="rId4"/>
              </a:rPr>
              <a:t>bob@prodata.ie</a:t>
            </a:r>
            <a:endParaRPr lang="pt-PT" sz="2000" dirty="0"/>
          </a:p>
          <a:p>
            <a:endParaRPr lang="pt-PT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8" y="4367639"/>
            <a:ext cx="6858384" cy="9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80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2" y="367358"/>
            <a:ext cx="11429516" cy="761968"/>
          </a:xfrm>
        </p:spPr>
        <p:txBody>
          <a:bodyPr>
            <a:normAutofit/>
          </a:bodyPr>
          <a:lstStyle/>
          <a:p>
            <a:r>
              <a:rPr lang="en-IE" sz="3810" dirty="0"/>
              <a:t>Summary – Why use Meta Data Driven Reports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82" y="1136273"/>
            <a:ext cx="8692379" cy="2186821"/>
          </a:xfrm>
        </p:spPr>
        <p:txBody>
          <a:bodyPr>
            <a:normAutofit lnSpcReduction="10000"/>
          </a:bodyPr>
          <a:lstStyle/>
          <a:p>
            <a:pPr marL="604818" indent="-604818">
              <a:buFontTx/>
              <a:buChar char="-"/>
            </a:pPr>
            <a:r>
              <a:rPr lang="en-IE" sz="3175" dirty="0"/>
              <a:t>Less DAX means faster/flexible model</a:t>
            </a:r>
          </a:p>
          <a:p>
            <a:pPr marL="604818" indent="-604818">
              <a:buFontTx/>
              <a:buChar char="-"/>
            </a:pPr>
            <a:r>
              <a:rPr lang="en-IE" sz="3175" dirty="0"/>
              <a:t>Change report layouts “outside” of PowerBI</a:t>
            </a:r>
          </a:p>
          <a:p>
            <a:pPr marL="604818" indent="-604818">
              <a:buFontTx/>
              <a:buChar char="-"/>
            </a:pPr>
            <a:r>
              <a:rPr lang="en-IE" sz="3175" dirty="0"/>
              <a:t>Custom Operators and Aggregations</a:t>
            </a:r>
          </a:p>
          <a:p>
            <a:pPr marL="604818" indent="-604818">
              <a:buFontTx/>
              <a:buChar char="-"/>
            </a:pPr>
            <a:r>
              <a:rPr lang="en-IE" sz="3175" dirty="0"/>
              <a:t>Support multiple reports and report versioning</a:t>
            </a:r>
          </a:p>
          <a:p>
            <a:pPr marL="604818" indent="-604818">
              <a:buFontTx/>
              <a:buChar char="-"/>
            </a:pPr>
            <a:endParaRPr lang="en-IE" sz="3175" dirty="0"/>
          </a:p>
          <a:p>
            <a:pPr marL="604818" indent="-604818">
              <a:buFontTx/>
              <a:buChar char="-"/>
            </a:pPr>
            <a:endParaRPr lang="en-IE" dirty="0"/>
          </a:p>
          <a:p>
            <a:pPr marL="604818" indent="-604818">
              <a:buFontTx/>
              <a:buChar char="-"/>
            </a:pPr>
            <a:endParaRPr lang="en-IE" dirty="0"/>
          </a:p>
          <a:p>
            <a:pPr marL="604818" indent="-604818">
              <a:buFontTx/>
              <a:buChar char="-"/>
            </a:pPr>
            <a:endParaRPr lang="en-IE" dirty="0"/>
          </a:p>
        </p:txBody>
      </p:sp>
      <p:pic>
        <p:nvPicPr>
          <p:cNvPr id="1026" name="Picture 2" descr="The Secret Sauce to Business Development | Authentizity">
            <a:extLst>
              <a:ext uri="{FF2B5EF4-FFF2-40B4-BE49-F238E27FC236}">
                <a16:creationId xmlns:a16="http://schemas.microsoft.com/office/drawing/2014/main" id="{1E2855A5-1442-45DB-83D8-B9FFCFF2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2" y="3760689"/>
            <a:ext cx="4483849" cy="25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7F3FF-D833-44B9-A829-6371178D5C2E}"/>
              </a:ext>
            </a:extLst>
          </p:cNvPr>
          <p:cNvSpPr txBox="1"/>
          <p:nvPr/>
        </p:nvSpPr>
        <p:spPr>
          <a:xfrm>
            <a:off x="4865091" y="5200923"/>
            <a:ext cx="6673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>
                <a:solidFill>
                  <a:srgbClr val="FF0000"/>
                </a:solidFill>
              </a:rPr>
              <a:t>Less DAX More Modelling ;-)</a:t>
            </a:r>
          </a:p>
        </p:txBody>
      </p:sp>
    </p:spTree>
    <p:extLst>
      <p:ext uri="{BB962C8B-B14F-4D97-AF65-F5344CB8AC3E}">
        <p14:creationId xmlns:p14="http://schemas.microsoft.com/office/powerpoint/2010/main" val="5641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82" y="1136276"/>
            <a:ext cx="8388222" cy="830984"/>
          </a:xfrm>
        </p:spPr>
        <p:txBody>
          <a:bodyPr>
            <a:normAutofit/>
          </a:bodyPr>
          <a:lstStyle/>
          <a:p>
            <a:r>
              <a:rPr lang="en-GB" dirty="0"/>
              <a:t>Any Q+ 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0118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82" y="71510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Supporting Blogs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82" y="1136275"/>
            <a:ext cx="11809918" cy="4825169"/>
          </a:xfrm>
        </p:spPr>
        <p:txBody>
          <a:bodyPr>
            <a:normAutofit/>
          </a:bodyPr>
          <a:lstStyle/>
          <a:p>
            <a:r>
              <a:rPr lang="en-GB" sz="1905" dirty="0"/>
              <a:t>Sample Financial Reports for AdventureWorks (Updated)</a:t>
            </a:r>
          </a:p>
          <a:p>
            <a:r>
              <a:rPr lang="en-GB" sz="1905" dirty="0">
                <a:hlinkClick r:id="rId2"/>
              </a:rPr>
              <a:t>https://github.com/ProdataSQL/FinancialModelling</a:t>
            </a:r>
            <a:endParaRPr lang="en-GB" sz="1905" dirty="0"/>
          </a:p>
          <a:p>
            <a:endParaRPr lang="en-IE" sz="1905" dirty="0"/>
          </a:p>
          <a:p>
            <a:r>
              <a:rPr lang="en-IE" sz="1905" dirty="0"/>
              <a:t>Why Chart of Accounts doesn’t work for Financial Reporting</a:t>
            </a:r>
            <a:br>
              <a:rPr lang="en-IE" sz="1905" dirty="0"/>
            </a:br>
            <a:r>
              <a:rPr lang="en-IE" sz="1905" dirty="0">
                <a:hlinkClick r:id="rId3"/>
              </a:rPr>
              <a:t>http://blogs.prodata.ie/post/Why-Chart-of-Accounts-doesnt-work-for-Financial-Reporting.aspx</a:t>
            </a:r>
            <a:endParaRPr lang="en-IE" sz="1905" dirty="0"/>
          </a:p>
          <a:p>
            <a:endParaRPr lang="en-IE" sz="1905" dirty="0"/>
          </a:p>
          <a:p>
            <a:r>
              <a:rPr lang="en-IE" sz="1905" dirty="0"/>
              <a:t>Using Many to Many for Financial Reporting</a:t>
            </a:r>
            <a:br>
              <a:rPr lang="en-IE" sz="1905" dirty="0"/>
            </a:br>
            <a:r>
              <a:rPr lang="en-IE" sz="1905" dirty="0">
                <a:hlinkClick r:id="rId4"/>
              </a:rPr>
              <a:t>http://blogs.prodata.ie/post/Using-Many-to-Many-for-Financial-Reporting.aspx</a:t>
            </a:r>
            <a:endParaRPr lang="en-IE" sz="1905" dirty="0"/>
          </a:p>
          <a:p>
            <a:endParaRPr lang="en-IE" sz="1905" dirty="0"/>
          </a:p>
          <a:p>
            <a:r>
              <a:rPr lang="en-IE" sz="1905" dirty="0"/>
              <a:t>Using Many to Many for Running Sum</a:t>
            </a:r>
          </a:p>
          <a:p>
            <a:r>
              <a:rPr lang="en-IE" sz="1905" dirty="0">
                <a:hlinkClick r:id="rId5"/>
              </a:rPr>
              <a:t>http://blogs.prodata.ie/post/Using-Many-to-Many-for-Running-Sum.aspx</a:t>
            </a:r>
            <a:endParaRPr lang="en-IE" sz="1905" dirty="0"/>
          </a:p>
          <a:p>
            <a:endParaRPr lang="en-IE" sz="1905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0825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14EAD-791C-40BA-878B-9DA0FFE8F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CF – Cash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F67E27-9F99-46DA-B272-36E361507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744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83" y="241063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/>
              <a:t>What’s Different About Cashflow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66280-E15C-4D5F-8D00-92F1CE52F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4818" indent="-604818"/>
            <a:r>
              <a:rPr lang="en-IE" dirty="0"/>
              <a:t>Takes Profit form PL</a:t>
            </a:r>
          </a:p>
          <a:p>
            <a:pPr marL="604818" indent="-604818"/>
            <a:r>
              <a:rPr lang="en-IE" dirty="0"/>
              <a:t>Deducts non cash elements</a:t>
            </a:r>
          </a:p>
          <a:p>
            <a:pPr marL="604818" indent="-604818"/>
            <a:r>
              <a:rPr lang="en-IE" dirty="0"/>
              <a:t>Adds Cash Movement from BS</a:t>
            </a:r>
          </a:p>
          <a:p>
            <a:pPr marL="604818" indent="-604818"/>
            <a:r>
              <a:rPr lang="en-IE" dirty="0"/>
              <a:t>May have reconciliation</a:t>
            </a:r>
          </a:p>
          <a:p>
            <a:pPr marL="604818" indent="-604818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B2914-E168-49C7-BC9C-5DE60710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16" y="1143389"/>
            <a:ext cx="4324405" cy="5473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D8E1D-0F58-4291-B1A4-D0F10C631855}"/>
              </a:ext>
            </a:extLst>
          </p:cNvPr>
          <p:cNvSpPr txBox="1"/>
          <p:nvPr/>
        </p:nvSpPr>
        <p:spPr>
          <a:xfrm>
            <a:off x="10418483" y="6146036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418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What’s Different About Cashflow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66280-E15C-4D5F-8D00-92F1CE5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3" y="1193246"/>
            <a:ext cx="7221267" cy="4952790"/>
          </a:xfrm>
        </p:spPr>
        <p:txBody>
          <a:bodyPr/>
          <a:lstStyle/>
          <a:p>
            <a:pPr marL="604818" indent="-604818"/>
            <a:r>
              <a:rPr lang="en-IE" dirty="0"/>
              <a:t>Takes Profit from PL</a:t>
            </a:r>
          </a:p>
          <a:p>
            <a:pPr marL="604818" indent="-604818"/>
            <a:r>
              <a:rPr lang="en-IE" dirty="0"/>
              <a:t>Deducts non cash elements</a:t>
            </a:r>
          </a:p>
          <a:p>
            <a:pPr marL="604818" indent="-604818"/>
            <a:r>
              <a:rPr lang="en-IE" dirty="0"/>
              <a:t>Adds Cash Movement from BS</a:t>
            </a:r>
          </a:p>
          <a:p>
            <a:pPr marL="604818" indent="-604818"/>
            <a:r>
              <a:rPr lang="en-IE" dirty="0"/>
              <a:t>May have reconciliation</a:t>
            </a:r>
          </a:p>
          <a:p>
            <a:pPr marL="604818" indent="-604818"/>
            <a:endParaRPr lang="en-IE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B2914-E168-49C7-BC9C-5DE60710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16" y="1143389"/>
            <a:ext cx="4324405" cy="5473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D8E1D-0F58-4291-B1A4-D0F10C631855}"/>
              </a:ext>
            </a:extLst>
          </p:cNvPr>
          <p:cNvSpPr txBox="1"/>
          <p:nvPr/>
        </p:nvSpPr>
        <p:spPr>
          <a:xfrm>
            <a:off x="10418483" y="6146036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80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A2F8-6D8B-437D-B943-2E70E1BF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42" y="474304"/>
            <a:ext cx="11429516" cy="7619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8804-B05D-4CEB-AD09-81436A1B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42" y="1210726"/>
            <a:ext cx="11429516" cy="5178592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2963" dirty="0"/>
              <a:t>What is Financial Reporting/Modelling</a:t>
            </a:r>
          </a:p>
          <a:p>
            <a:pPr marL="604818" indent="-604818"/>
            <a:r>
              <a:rPr lang="en-US" sz="2963" dirty="0"/>
              <a:t>Seven Challenges for Financial Reports (GL)</a:t>
            </a:r>
          </a:p>
          <a:p>
            <a:pPr marL="1214428" lvl="1" indent="-604818"/>
            <a:r>
              <a:rPr lang="en-US" sz="2540" dirty="0"/>
              <a:t>Chart of Accounts</a:t>
            </a:r>
          </a:p>
          <a:p>
            <a:pPr marL="1214428" lvl="1" indent="-604818"/>
            <a:r>
              <a:rPr lang="en-US" sz="2540" dirty="0"/>
              <a:t>Debit/Credits (Sign Inversion)</a:t>
            </a:r>
          </a:p>
          <a:p>
            <a:pPr marL="1214428" lvl="1" indent="-604818"/>
            <a:r>
              <a:rPr lang="en-US" sz="2540" dirty="0"/>
              <a:t>Ragged Hierarchies </a:t>
            </a:r>
          </a:p>
          <a:p>
            <a:pPr marL="1214428" lvl="1" indent="-604818"/>
            <a:r>
              <a:rPr lang="en-US" sz="2540" dirty="0"/>
              <a:t>Proforma Layout </a:t>
            </a:r>
          </a:p>
          <a:p>
            <a:pPr marL="1214428" lvl="1" indent="-604818"/>
            <a:r>
              <a:rPr lang="en-US" sz="2540" dirty="0"/>
              <a:t>Custom Operators (and M2M!)</a:t>
            </a:r>
          </a:p>
          <a:p>
            <a:pPr marL="1214428" lvl="1" indent="-604818"/>
            <a:r>
              <a:rPr lang="en-US" sz="2540" dirty="0"/>
              <a:t>Report Versioning</a:t>
            </a:r>
          </a:p>
          <a:p>
            <a:pPr marL="1214428" lvl="1" indent="-604818"/>
            <a:r>
              <a:rPr lang="en-US" sz="2540" dirty="0"/>
              <a:t>Empowering Excel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52F05-D904-4368-9859-C7492012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704" y="0"/>
            <a:ext cx="2772055" cy="2247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EEF3B-F513-4A79-9C15-15B24FE1BDE1}"/>
              </a:ext>
            </a:extLst>
          </p:cNvPr>
          <p:cNvSpPr txBox="1"/>
          <p:nvPr/>
        </p:nvSpPr>
        <p:spPr>
          <a:xfrm>
            <a:off x="9249416" y="2644982"/>
            <a:ext cx="2561342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905" dirty="0"/>
              <a:t>No Fancy DataViz Here !</a:t>
            </a:r>
            <a:br>
              <a:rPr lang="en-IE" sz="1905" dirty="0"/>
            </a:br>
            <a:r>
              <a:rPr lang="en-IE" sz="1905" dirty="0"/>
              <a:t>(Just Pro Forma Data)</a:t>
            </a:r>
          </a:p>
        </p:txBody>
      </p:sp>
    </p:spTree>
    <p:extLst>
      <p:ext uri="{BB962C8B-B14F-4D97-AF65-F5344CB8AC3E}">
        <p14:creationId xmlns:p14="http://schemas.microsoft.com/office/powerpoint/2010/main" val="13965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15" y="480530"/>
            <a:ext cx="11429516" cy="761968"/>
          </a:xfrm>
        </p:spPr>
        <p:txBody>
          <a:bodyPr/>
          <a:lstStyle/>
          <a:p>
            <a:r>
              <a:rPr lang="en-GB" sz="3810" dirty="0"/>
              <a:t>What is Financial Reporting</a:t>
            </a:r>
            <a:endParaRPr lang="en-IE" sz="3810" dirty="0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201FEC7-F0A3-4573-9C71-5D6CF3D9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92" y="1242498"/>
            <a:ext cx="11429516" cy="4952790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2963" dirty="0"/>
              <a:t>Finance is typically split into a few modules</a:t>
            </a:r>
          </a:p>
          <a:p>
            <a:pPr marL="1214428" lvl="1" indent="-604818"/>
            <a:r>
              <a:rPr lang="en-US" sz="2540" dirty="0">
                <a:solidFill>
                  <a:schemeClr val="accent1"/>
                </a:solidFill>
              </a:rPr>
              <a:t>GL – General Ledger</a:t>
            </a:r>
          </a:p>
          <a:p>
            <a:pPr marL="1214428" lvl="1" indent="-604818"/>
            <a:r>
              <a:rPr lang="en-US" sz="2540" dirty="0"/>
              <a:t>AP – Accounts Payable</a:t>
            </a:r>
          </a:p>
          <a:p>
            <a:pPr marL="1214428" lvl="1" indent="-604818"/>
            <a:r>
              <a:rPr lang="en-US" sz="2540" dirty="0"/>
              <a:t>AR – Accounts Receivable</a:t>
            </a:r>
          </a:p>
          <a:p>
            <a:pPr marL="1214428" lvl="1" indent="-604818"/>
            <a:r>
              <a:rPr lang="en-US" sz="2540" dirty="0"/>
              <a:t>Stock – Stock Valuation, Price variation</a:t>
            </a:r>
          </a:p>
          <a:p>
            <a:pPr marL="604818" indent="-604818"/>
            <a:r>
              <a:rPr lang="en-US" sz="2963" dirty="0"/>
              <a:t>We will focus on General Ledger</a:t>
            </a:r>
          </a:p>
          <a:p>
            <a:pPr marL="604818" indent="-604818"/>
            <a:r>
              <a:rPr lang="en-US" sz="2963" dirty="0"/>
              <a:t>The Holy Trinity of  GL Reporting</a:t>
            </a:r>
          </a:p>
          <a:p>
            <a:pPr marL="1214428" lvl="1" indent="-604818"/>
            <a:r>
              <a:rPr lang="en-US" sz="2540" dirty="0"/>
              <a:t>P&amp;L – Profit and Loss (aka Income Statement)</a:t>
            </a:r>
          </a:p>
          <a:p>
            <a:pPr marL="1214428" lvl="1" indent="-604818"/>
            <a:r>
              <a:rPr lang="en-US" sz="2540" dirty="0"/>
              <a:t>BS – Balance Sheet</a:t>
            </a:r>
          </a:p>
          <a:p>
            <a:pPr marL="1214428" lvl="1" indent="-604818"/>
            <a:r>
              <a:rPr lang="en-US" sz="2540" dirty="0"/>
              <a:t>CF – Cash Flow</a:t>
            </a:r>
          </a:p>
        </p:txBody>
      </p:sp>
    </p:spTree>
    <p:extLst>
      <p:ext uri="{BB962C8B-B14F-4D97-AF65-F5344CB8AC3E}">
        <p14:creationId xmlns:p14="http://schemas.microsoft.com/office/powerpoint/2010/main" val="29015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18" y="427846"/>
            <a:ext cx="11429516" cy="761968"/>
          </a:xfrm>
        </p:spPr>
        <p:txBody>
          <a:bodyPr/>
          <a:lstStyle/>
          <a:p>
            <a:r>
              <a:rPr lang="en-GB" sz="3810" dirty="0"/>
              <a:t>7 P&amp;L Challenges</a:t>
            </a:r>
            <a:endParaRPr lang="en-IE" sz="3810" dirty="0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201FEC7-F0A3-4573-9C71-5D6CF3D9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8529" y="1921194"/>
            <a:ext cx="4209924" cy="1967345"/>
          </a:xfrm>
        </p:spPr>
        <p:txBody>
          <a:bodyPr>
            <a:normAutofit/>
          </a:bodyPr>
          <a:lstStyle/>
          <a:p>
            <a:pPr marL="1214428" lvl="1" indent="-604818"/>
            <a:r>
              <a:rPr lang="en-US" sz="1482" dirty="0"/>
              <a:t>Chart of Accounts</a:t>
            </a:r>
          </a:p>
          <a:p>
            <a:pPr marL="1214428" lvl="1" indent="-604818"/>
            <a:r>
              <a:rPr lang="en-US" sz="1482" dirty="0"/>
              <a:t>Debit/Credits (Sign Inversion)</a:t>
            </a:r>
          </a:p>
          <a:p>
            <a:pPr marL="1214428" lvl="1" indent="-604818"/>
            <a:r>
              <a:rPr lang="en-US" sz="1482" dirty="0"/>
              <a:t>Ragged Hierarchies </a:t>
            </a:r>
          </a:p>
          <a:p>
            <a:pPr marL="1214428" lvl="1" indent="-604818"/>
            <a:r>
              <a:rPr lang="en-US" sz="1482" dirty="0"/>
              <a:t>Proforma Layout </a:t>
            </a:r>
          </a:p>
          <a:p>
            <a:pPr marL="1214428" lvl="1" indent="-604818"/>
            <a:r>
              <a:rPr lang="en-US" sz="1482" dirty="0"/>
              <a:t>Custom Operators and Meta Data</a:t>
            </a:r>
          </a:p>
          <a:p>
            <a:pPr marL="1214428" lvl="1" indent="-604818"/>
            <a:r>
              <a:rPr lang="en-US" sz="1482" dirty="0"/>
              <a:t>Report Versioning</a:t>
            </a:r>
          </a:p>
          <a:p>
            <a:pPr marL="1214428" lvl="1" indent="-604818"/>
            <a:r>
              <a:rPr lang="en-US" sz="1482" dirty="0"/>
              <a:t>Empowering Excel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F4DAE-0445-4ED7-BCCD-17DEC946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58" y="1159226"/>
            <a:ext cx="8023838" cy="4848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C6BBA-5ABD-4FFA-B767-9FAC43A140C4}"/>
              </a:ext>
            </a:extLst>
          </p:cNvPr>
          <p:cNvSpPr txBox="1"/>
          <p:nvPr/>
        </p:nvSpPr>
        <p:spPr>
          <a:xfrm>
            <a:off x="3859414" y="804324"/>
            <a:ext cx="4159344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905" dirty="0"/>
              <a:t>* A Typical Requirements Spec for P&amp;L* </a:t>
            </a:r>
          </a:p>
        </p:txBody>
      </p:sp>
    </p:spTree>
    <p:extLst>
      <p:ext uri="{BB962C8B-B14F-4D97-AF65-F5344CB8AC3E}">
        <p14:creationId xmlns:p14="http://schemas.microsoft.com/office/powerpoint/2010/main" val="18350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02" y="455363"/>
            <a:ext cx="11429516" cy="761968"/>
          </a:xfrm>
        </p:spPr>
        <p:txBody>
          <a:bodyPr/>
          <a:lstStyle/>
          <a:p>
            <a:r>
              <a:rPr lang="en-GB" sz="3810" dirty="0"/>
              <a:t>The Chart of Accounts</a:t>
            </a:r>
            <a:endParaRPr lang="en-IE" sz="3810" dirty="0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201FEC7-F0A3-4573-9C71-5D6CF3D9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02" y="1133441"/>
            <a:ext cx="11429516" cy="4952790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1482" dirty="0"/>
              <a:t>The Most import is the </a:t>
            </a:r>
            <a:r>
              <a:rPr lang="en-US" sz="1482" dirty="0">
                <a:solidFill>
                  <a:schemeClr val="accent1"/>
                </a:solidFill>
              </a:rPr>
              <a:t>Chart of Accounts </a:t>
            </a:r>
            <a:r>
              <a:rPr lang="en-US" sz="1482" dirty="0"/>
              <a:t>which defines the type measure (Sales, Cost, Wages, etc)</a:t>
            </a:r>
          </a:p>
          <a:p>
            <a:pPr marL="604818" indent="-604818"/>
            <a:r>
              <a:rPr lang="en-US" sz="1482" dirty="0"/>
              <a:t>May also have a way to determine how each entry is expense (+) or liability (-)</a:t>
            </a:r>
          </a:p>
          <a:p>
            <a:pPr marL="604818" indent="-604818"/>
            <a:r>
              <a:rPr lang="en-US" sz="1482" dirty="0"/>
              <a:t>Can be Parent Child. Usually “range based” rollup for large organizations</a:t>
            </a:r>
            <a:br>
              <a:rPr lang="en-US" sz="1482" dirty="0"/>
            </a:br>
            <a:r>
              <a:rPr lang="en-US" sz="1482" dirty="0"/>
              <a:t>(Think of it like IP4 allocations)</a:t>
            </a:r>
          </a:p>
          <a:p>
            <a:pPr marL="604818" indent="-604818"/>
            <a:endParaRPr lang="en-US" sz="1482" dirty="0"/>
          </a:p>
          <a:p>
            <a:pPr marL="604818" indent="-604818"/>
            <a:endParaRPr lang="en-US" sz="25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48981-CBC1-452B-8077-ECA4575AC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04" y="2462616"/>
            <a:ext cx="8789858" cy="6609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F92814-4905-431B-B50E-887CD01B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04" y="2405023"/>
            <a:ext cx="7419678" cy="445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2" y="339244"/>
            <a:ext cx="11429516" cy="761968"/>
          </a:xfrm>
        </p:spPr>
        <p:txBody>
          <a:bodyPr/>
          <a:lstStyle/>
          <a:p>
            <a:r>
              <a:rPr lang="en-GB" sz="3810" dirty="0"/>
              <a:t>Basic Model with Parent/Child</a:t>
            </a:r>
            <a:endParaRPr lang="en-IE" sz="3810" dirty="0"/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1201FEC7-F0A3-4573-9C71-5D6CF3D9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42" y="1101212"/>
            <a:ext cx="11429516" cy="4952790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1482" dirty="0"/>
              <a:t>Bring it in “as is” in Matrix View</a:t>
            </a:r>
          </a:p>
          <a:p>
            <a:pPr marL="604818" indent="-604818"/>
            <a:r>
              <a:rPr lang="en-US" sz="1482" dirty="0"/>
              <a:t>Use PATH functions to deal with Hierarchies</a:t>
            </a:r>
          </a:p>
          <a:p>
            <a:pPr marL="604818" indent="-604818"/>
            <a:r>
              <a:rPr lang="en-US" sz="1482" dirty="0"/>
              <a:t>PATH, PATHLENGTH, PATHITEM, LOOKUP</a:t>
            </a:r>
          </a:p>
          <a:p>
            <a:pPr marL="604818" indent="-604818"/>
            <a:endParaRPr lang="en-US" sz="1482" dirty="0"/>
          </a:p>
          <a:p>
            <a:pPr marL="604818" indent="-604818"/>
            <a:endParaRPr lang="en-US" sz="254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AFBF4-B794-4C1C-A63A-85393290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2" y="2061863"/>
            <a:ext cx="9069802" cy="5087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EBC2C-13C8-4A90-A004-4F4D501F18A3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499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5" y="298124"/>
            <a:ext cx="11429516" cy="761968"/>
          </a:xfrm>
        </p:spPr>
        <p:txBody>
          <a:bodyPr/>
          <a:lstStyle/>
          <a:p>
            <a:r>
              <a:rPr lang="en-GB" sz="3810" dirty="0"/>
              <a:t>Dealing with Signage and Credit/Debit  </a:t>
            </a:r>
            <a:endParaRPr lang="en-IE" sz="38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D731-2009-4A89-AB0A-5DA69721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1" y="1144209"/>
            <a:ext cx="4631528" cy="5421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A095F-2BF2-40A6-AAC3-4F385E3B1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06" y="1144209"/>
            <a:ext cx="10532713" cy="5884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EDA27-5A35-4423-A11D-98D92F56F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410" y="1497248"/>
            <a:ext cx="5139365" cy="5934960"/>
          </a:xfrm>
          <a:prstGeom prst="rect">
            <a:avLst/>
          </a:prstGeom>
        </p:spPr>
      </p:pic>
      <p:pic>
        <p:nvPicPr>
          <p:cNvPr id="3074" name="Picture 2" descr="File:Green tick.svg - Wikipedia">
            <a:extLst>
              <a:ext uri="{FF2B5EF4-FFF2-40B4-BE49-F238E27FC236}">
                <a16:creationId xmlns:a16="http://schemas.microsoft.com/office/drawing/2014/main" id="{9AB0C9C7-6977-4E68-B0D2-FCE974D2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73" y="5077736"/>
            <a:ext cx="890106" cy="8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2A94C9-1213-4A23-9982-825C2817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17" y="890160"/>
            <a:ext cx="11429516" cy="4952790"/>
          </a:xfrm>
        </p:spPr>
        <p:txBody>
          <a:bodyPr>
            <a:normAutofit/>
          </a:bodyPr>
          <a:lstStyle/>
          <a:p>
            <a:pPr marL="604818" indent="-604818"/>
            <a:r>
              <a:rPr lang="en-US" sz="1482" dirty="0"/>
              <a:t>Either convert in </a:t>
            </a:r>
            <a:r>
              <a:rPr lang="en-US" sz="1482" dirty="0">
                <a:solidFill>
                  <a:schemeClr val="accent1"/>
                </a:solidFill>
              </a:rPr>
              <a:t>DAX </a:t>
            </a:r>
            <a:r>
              <a:rPr lang="en-US" sz="1482" dirty="0"/>
              <a:t>or at </a:t>
            </a:r>
            <a:r>
              <a:rPr lang="en-US" sz="1482" dirty="0">
                <a:solidFill>
                  <a:schemeClr val="accent1"/>
                </a:solidFill>
              </a:rPr>
              <a:t>ETL</a:t>
            </a:r>
            <a:r>
              <a:rPr lang="en-US" sz="1482" dirty="0"/>
              <a:t> time</a:t>
            </a:r>
          </a:p>
          <a:p>
            <a:pPr marL="604818" indent="-604818"/>
            <a:endParaRPr lang="en-US" sz="1482" dirty="0"/>
          </a:p>
          <a:p>
            <a:pPr marL="604818" indent="-604818"/>
            <a:endParaRPr lang="en-US" sz="1482" dirty="0"/>
          </a:p>
          <a:p>
            <a:pPr marL="604818" indent="-604818"/>
            <a:endParaRPr lang="en-US" sz="254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C6F4F-8107-4D39-87A8-C19A9972403E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112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" y="320111"/>
            <a:ext cx="11429516" cy="761968"/>
          </a:xfrm>
        </p:spPr>
        <p:txBody>
          <a:bodyPr/>
          <a:lstStyle/>
          <a:p>
            <a:r>
              <a:rPr lang="en-GB" sz="3810" dirty="0"/>
              <a:t>Dealing with Ragged Hierarchies</a:t>
            </a:r>
            <a:endParaRPr lang="en-IE" sz="38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B7141-AC91-4DCB-B4BD-5A2E97B7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11" y="1082079"/>
            <a:ext cx="4303345" cy="5198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E8F7A4-1BF6-4C66-81F3-6BAB7CF5FC3D}"/>
              </a:ext>
            </a:extLst>
          </p:cNvPr>
          <p:cNvSpPr/>
          <p:nvPr/>
        </p:nvSpPr>
        <p:spPr>
          <a:xfrm>
            <a:off x="263402" y="6472026"/>
            <a:ext cx="10883395" cy="38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905" dirty="0">
                <a:hlinkClick r:id="rId4"/>
              </a:rPr>
              <a:t>https://www.daxpatterns.com/parent-child-hierarchies/#</a:t>
            </a:r>
            <a:endParaRPr lang="en-IE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4A863-4EFA-41A8-A076-2F383FDC3237}"/>
              </a:ext>
            </a:extLst>
          </p:cNvPr>
          <p:cNvSpPr txBox="1"/>
          <p:nvPr/>
        </p:nvSpPr>
        <p:spPr>
          <a:xfrm>
            <a:off x="9944964" y="6054002"/>
            <a:ext cx="1250663" cy="613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387" b="1" i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97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892</Words>
  <Application>Microsoft Office PowerPoint</Application>
  <PresentationFormat>Widescreen</PresentationFormat>
  <Paragraphs>162</Paragraphs>
  <Slides>25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Financial Modelling with Power BI</vt:lpstr>
      <vt:lpstr>Bob Duffy</vt:lpstr>
      <vt:lpstr>Agenda</vt:lpstr>
      <vt:lpstr>What is Financial Reporting</vt:lpstr>
      <vt:lpstr>7 P&amp;L Challenges</vt:lpstr>
      <vt:lpstr>The Chart of Accounts</vt:lpstr>
      <vt:lpstr>Basic Model with Parent/Child</vt:lpstr>
      <vt:lpstr>Dealing with Signage and Credit/Debit  </vt:lpstr>
      <vt:lpstr>Dealing with Ragged Hierarchies</vt:lpstr>
      <vt:lpstr>Pro Forma Layout Calculated Members</vt:lpstr>
      <vt:lpstr>Converting running Sum into a M2M table</vt:lpstr>
      <vt:lpstr>The Final M2M Model</vt:lpstr>
      <vt:lpstr>The Final M2M Table – How to create it?</vt:lpstr>
      <vt:lpstr>How to code ReportAccountMap (Power BI)</vt:lpstr>
      <vt:lpstr>How to code ReportAccountMap (TSQL)</vt:lpstr>
      <vt:lpstr>Budgets</vt:lpstr>
      <vt:lpstr>Opening and Closing Balance for Balance Sheet</vt:lpstr>
      <vt:lpstr>Report Versioning</vt:lpstr>
      <vt:lpstr>Empowering Excel</vt:lpstr>
      <vt:lpstr>Summary – Why use Meta Data Driven Reports ?</vt:lpstr>
      <vt:lpstr>Thank You</vt:lpstr>
      <vt:lpstr>Supporting Blogs</vt:lpstr>
      <vt:lpstr>CF – Cash Flow</vt:lpstr>
      <vt:lpstr>What’s Different About Cashflow</vt:lpstr>
      <vt:lpstr>What’s Different About Cashflow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Bob Duffy.</cp:lastModifiedBy>
  <cp:revision>11</cp:revision>
  <dcterms:created xsi:type="dcterms:W3CDTF">2020-11-25T08:54:13Z</dcterms:created>
  <dcterms:modified xsi:type="dcterms:W3CDTF">2021-07-01T15:49:25Z</dcterms:modified>
</cp:coreProperties>
</file>