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454" r:id="rId4"/>
    <p:sldId id="458" r:id="rId5"/>
    <p:sldId id="379" r:id="rId6"/>
    <p:sldId id="257" r:id="rId7"/>
    <p:sldId id="377" r:id="rId8"/>
    <p:sldId id="486" r:id="rId9"/>
    <p:sldId id="464" r:id="rId10"/>
    <p:sldId id="459" r:id="rId11"/>
    <p:sldId id="460" r:id="rId12"/>
    <p:sldId id="487" r:id="rId13"/>
    <p:sldId id="461" r:id="rId14"/>
    <p:sldId id="462" r:id="rId15"/>
    <p:sldId id="463" r:id="rId16"/>
    <p:sldId id="477" r:id="rId17"/>
    <p:sldId id="478" r:id="rId18"/>
    <p:sldId id="480" r:id="rId19"/>
    <p:sldId id="479" r:id="rId20"/>
    <p:sldId id="481" r:id="rId21"/>
    <p:sldId id="482" r:id="rId22"/>
    <p:sldId id="483" r:id="rId23"/>
    <p:sldId id="484" r:id="rId24"/>
    <p:sldId id="488" r:id="rId25"/>
    <p:sldId id="465" r:id="rId26"/>
    <p:sldId id="485" r:id="rId27"/>
    <p:sldId id="369" r:id="rId28"/>
    <p:sldId id="398" r:id="rId29"/>
    <p:sldId id="297" r:id="rId30"/>
    <p:sldId id="373" r:id="rId31"/>
    <p:sldId id="299" r:id="rId32"/>
    <p:sldId id="300" r:id="rId33"/>
    <p:sldId id="301" r:id="rId34"/>
    <p:sldId id="302" r:id="rId35"/>
    <p:sldId id="303" r:id="rId36"/>
    <p:sldId id="304" r:id="rId37"/>
    <p:sldId id="268" r:id="rId38"/>
    <p:sldId id="315" r:id="rId39"/>
    <p:sldId id="316" r:id="rId40"/>
    <p:sldId id="317" r:id="rId41"/>
    <p:sldId id="318" r:id="rId42"/>
    <p:sldId id="351" r:id="rId43"/>
    <p:sldId id="25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38" d="100"/>
          <a:sy n="138" d="100"/>
        </p:scale>
        <p:origin x="10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9DD5F-012D-4381-9082-8E6A6FCD3D8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D43C427-212A-4276-BC6C-CBF863A65ECC}">
      <dgm:prSet/>
      <dgm:spPr/>
      <dgm:t>
        <a:bodyPr/>
        <a:lstStyle/>
        <a:p>
          <a:pPr>
            <a:lnSpc>
              <a:spcPct val="100000"/>
            </a:lnSpc>
            <a:defRPr b="1"/>
          </a:pPr>
          <a:r>
            <a:rPr lang="en-US"/>
            <a:t>select()</a:t>
          </a:r>
        </a:p>
      </dgm:t>
    </dgm:pt>
    <dgm:pt modelId="{0F9B3923-E49E-42B4-8335-725CCA8749D4}" type="parTrans" cxnId="{65CF3068-491F-48C9-962D-38606D001E82}">
      <dgm:prSet/>
      <dgm:spPr/>
      <dgm:t>
        <a:bodyPr/>
        <a:lstStyle/>
        <a:p>
          <a:endParaRPr lang="en-US"/>
        </a:p>
      </dgm:t>
    </dgm:pt>
    <dgm:pt modelId="{0C7033C2-2979-4263-A2C5-0FF5C5EC4C66}" type="sibTrans" cxnId="{65CF3068-491F-48C9-962D-38606D001E82}">
      <dgm:prSet/>
      <dgm:spPr/>
      <dgm:t>
        <a:bodyPr/>
        <a:lstStyle/>
        <a:p>
          <a:endParaRPr lang="en-US"/>
        </a:p>
      </dgm:t>
    </dgm:pt>
    <dgm:pt modelId="{8B1AA641-AB4A-44B4-8859-BA359DFBBAAD}">
      <dgm:prSet/>
      <dgm:spPr/>
      <dgm:t>
        <a:bodyPr/>
        <a:lstStyle/>
        <a:p>
          <a:pPr>
            <a:lnSpc>
              <a:spcPct val="100000"/>
            </a:lnSpc>
          </a:pPr>
          <a:r>
            <a:rPr lang="en-US" dirty="0"/>
            <a:t>Picks variables (columns) based on their names</a:t>
          </a:r>
        </a:p>
      </dgm:t>
    </dgm:pt>
    <dgm:pt modelId="{B87852BD-B31F-4EFE-8DFD-1A198579FAD4}" type="parTrans" cxnId="{8EC12FC6-EFFF-49E1-9613-62782BF24671}">
      <dgm:prSet/>
      <dgm:spPr/>
      <dgm:t>
        <a:bodyPr/>
        <a:lstStyle/>
        <a:p>
          <a:endParaRPr lang="en-US"/>
        </a:p>
      </dgm:t>
    </dgm:pt>
    <dgm:pt modelId="{E9304E90-9201-4451-83B3-3479FA78E88D}" type="sibTrans" cxnId="{8EC12FC6-EFFF-49E1-9613-62782BF24671}">
      <dgm:prSet/>
      <dgm:spPr/>
      <dgm:t>
        <a:bodyPr/>
        <a:lstStyle/>
        <a:p>
          <a:endParaRPr lang="en-US"/>
        </a:p>
      </dgm:t>
    </dgm:pt>
    <dgm:pt modelId="{FAA273A2-BA75-4B5E-80C5-E7FD92F24E3D}">
      <dgm:prSet/>
      <dgm:spPr/>
      <dgm:t>
        <a:bodyPr/>
        <a:lstStyle/>
        <a:p>
          <a:pPr>
            <a:lnSpc>
              <a:spcPct val="100000"/>
            </a:lnSpc>
            <a:defRPr b="1"/>
          </a:pPr>
          <a:r>
            <a:rPr lang="en-US"/>
            <a:t>filter()</a:t>
          </a:r>
        </a:p>
      </dgm:t>
    </dgm:pt>
    <dgm:pt modelId="{859FC6EA-D0CD-4743-9010-8048D11057CC}" type="parTrans" cxnId="{8B3DE93A-609E-43AA-9FC6-1B31D25E67B7}">
      <dgm:prSet/>
      <dgm:spPr/>
      <dgm:t>
        <a:bodyPr/>
        <a:lstStyle/>
        <a:p>
          <a:endParaRPr lang="en-US"/>
        </a:p>
      </dgm:t>
    </dgm:pt>
    <dgm:pt modelId="{E3FF6870-1B81-4642-A7AB-6B594EA0068F}" type="sibTrans" cxnId="{8B3DE93A-609E-43AA-9FC6-1B31D25E67B7}">
      <dgm:prSet/>
      <dgm:spPr/>
      <dgm:t>
        <a:bodyPr/>
        <a:lstStyle/>
        <a:p>
          <a:endParaRPr lang="en-US"/>
        </a:p>
      </dgm:t>
    </dgm:pt>
    <dgm:pt modelId="{8A073D28-EFFF-4700-89E1-CCBDD6F1F021}">
      <dgm:prSet/>
      <dgm:spPr/>
      <dgm:t>
        <a:bodyPr/>
        <a:lstStyle/>
        <a:p>
          <a:pPr>
            <a:lnSpc>
              <a:spcPct val="100000"/>
            </a:lnSpc>
          </a:pPr>
          <a:r>
            <a:rPr lang="en-US"/>
            <a:t>Picks observations (rows) based on their values</a:t>
          </a:r>
        </a:p>
      </dgm:t>
    </dgm:pt>
    <dgm:pt modelId="{7D872526-12CC-4E9E-850E-A4763869CFCB}" type="parTrans" cxnId="{FC508CF6-8E61-4FC8-AF84-6CFA9171A8EB}">
      <dgm:prSet/>
      <dgm:spPr/>
      <dgm:t>
        <a:bodyPr/>
        <a:lstStyle/>
        <a:p>
          <a:endParaRPr lang="en-US"/>
        </a:p>
      </dgm:t>
    </dgm:pt>
    <dgm:pt modelId="{F03903DE-6F34-48D9-8A17-B4E0F81A6BE5}" type="sibTrans" cxnId="{FC508CF6-8E61-4FC8-AF84-6CFA9171A8EB}">
      <dgm:prSet/>
      <dgm:spPr/>
      <dgm:t>
        <a:bodyPr/>
        <a:lstStyle/>
        <a:p>
          <a:endParaRPr lang="en-US"/>
        </a:p>
      </dgm:t>
    </dgm:pt>
    <dgm:pt modelId="{20662324-3265-4642-8389-F0F3C4C3FFB9}">
      <dgm:prSet/>
      <dgm:spPr/>
      <dgm:t>
        <a:bodyPr/>
        <a:lstStyle/>
        <a:p>
          <a:pPr>
            <a:lnSpc>
              <a:spcPct val="100000"/>
            </a:lnSpc>
            <a:defRPr b="1"/>
          </a:pPr>
          <a:r>
            <a:rPr lang="en-US"/>
            <a:t>arrange()</a:t>
          </a:r>
        </a:p>
      </dgm:t>
    </dgm:pt>
    <dgm:pt modelId="{3660FDCF-C6E9-4679-9BA0-0FC21780952F}" type="parTrans" cxnId="{8C5F4D0C-597D-410B-B03A-0D8FB8583508}">
      <dgm:prSet/>
      <dgm:spPr/>
      <dgm:t>
        <a:bodyPr/>
        <a:lstStyle/>
        <a:p>
          <a:endParaRPr lang="en-US"/>
        </a:p>
      </dgm:t>
    </dgm:pt>
    <dgm:pt modelId="{920629F4-4E6D-4100-8F0F-8B5FDDB6FDFE}" type="sibTrans" cxnId="{8C5F4D0C-597D-410B-B03A-0D8FB8583508}">
      <dgm:prSet/>
      <dgm:spPr/>
      <dgm:t>
        <a:bodyPr/>
        <a:lstStyle/>
        <a:p>
          <a:endParaRPr lang="en-US"/>
        </a:p>
      </dgm:t>
    </dgm:pt>
    <dgm:pt modelId="{933EFF11-688E-4CBA-A4D9-FF83E63D4EE2}">
      <dgm:prSet/>
      <dgm:spPr/>
      <dgm:t>
        <a:bodyPr/>
        <a:lstStyle/>
        <a:p>
          <a:pPr>
            <a:lnSpc>
              <a:spcPct val="100000"/>
            </a:lnSpc>
          </a:pPr>
          <a:r>
            <a:rPr lang="en-US"/>
            <a:t>Changes the ordering of the rows</a:t>
          </a:r>
        </a:p>
      </dgm:t>
    </dgm:pt>
    <dgm:pt modelId="{A40616EC-DAFF-45C9-9311-9F9E592B2466}" type="parTrans" cxnId="{4341287C-9CFC-4056-A3EA-CB5A957324EB}">
      <dgm:prSet/>
      <dgm:spPr/>
      <dgm:t>
        <a:bodyPr/>
        <a:lstStyle/>
        <a:p>
          <a:endParaRPr lang="en-US"/>
        </a:p>
      </dgm:t>
    </dgm:pt>
    <dgm:pt modelId="{AA36045B-7FEC-495A-AB3F-5D88DB092377}" type="sibTrans" cxnId="{4341287C-9CFC-4056-A3EA-CB5A957324EB}">
      <dgm:prSet/>
      <dgm:spPr/>
      <dgm:t>
        <a:bodyPr/>
        <a:lstStyle/>
        <a:p>
          <a:endParaRPr lang="en-US"/>
        </a:p>
      </dgm:t>
    </dgm:pt>
    <dgm:pt modelId="{A3833E11-32E2-42A7-A165-3B2F02A0BA9F}">
      <dgm:prSet/>
      <dgm:spPr/>
      <dgm:t>
        <a:bodyPr/>
        <a:lstStyle/>
        <a:p>
          <a:pPr>
            <a:lnSpc>
              <a:spcPct val="100000"/>
            </a:lnSpc>
            <a:defRPr b="1"/>
          </a:pPr>
          <a:r>
            <a:rPr lang="en-US"/>
            <a:t>summarise()</a:t>
          </a:r>
        </a:p>
      </dgm:t>
    </dgm:pt>
    <dgm:pt modelId="{8618FAE1-3135-479F-9625-0776C42CCC73}" type="parTrans" cxnId="{76C8E153-4116-4934-A106-C4F107B75212}">
      <dgm:prSet/>
      <dgm:spPr/>
      <dgm:t>
        <a:bodyPr/>
        <a:lstStyle/>
        <a:p>
          <a:endParaRPr lang="en-US"/>
        </a:p>
      </dgm:t>
    </dgm:pt>
    <dgm:pt modelId="{9AF9581F-D821-454B-999E-45B18666199E}" type="sibTrans" cxnId="{76C8E153-4116-4934-A106-C4F107B75212}">
      <dgm:prSet/>
      <dgm:spPr/>
      <dgm:t>
        <a:bodyPr/>
        <a:lstStyle/>
        <a:p>
          <a:endParaRPr lang="en-US"/>
        </a:p>
      </dgm:t>
    </dgm:pt>
    <dgm:pt modelId="{7328115F-A9F2-4842-9B93-409E713636F1}">
      <dgm:prSet/>
      <dgm:spPr/>
      <dgm:t>
        <a:bodyPr/>
        <a:lstStyle/>
        <a:p>
          <a:pPr>
            <a:lnSpc>
              <a:spcPct val="100000"/>
            </a:lnSpc>
          </a:pPr>
          <a:r>
            <a:rPr lang="en-US"/>
            <a:t>Reduces multiple values down to a single summary value</a:t>
          </a:r>
        </a:p>
      </dgm:t>
    </dgm:pt>
    <dgm:pt modelId="{8B1859C1-1446-4DF6-8BB1-4E195FFA3D0F}" type="parTrans" cxnId="{5EE25D00-528E-4840-B51F-AFA540D8D5E2}">
      <dgm:prSet/>
      <dgm:spPr/>
      <dgm:t>
        <a:bodyPr/>
        <a:lstStyle/>
        <a:p>
          <a:endParaRPr lang="en-US"/>
        </a:p>
      </dgm:t>
    </dgm:pt>
    <dgm:pt modelId="{06DD210E-FE54-4BF4-B9F7-BC104D019CD6}" type="sibTrans" cxnId="{5EE25D00-528E-4840-B51F-AFA540D8D5E2}">
      <dgm:prSet/>
      <dgm:spPr/>
      <dgm:t>
        <a:bodyPr/>
        <a:lstStyle/>
        <a:p>
          <a:endParaRPr lang="en-US"/>
        </a:p>
      </dgm:t>
    </dgm:pt>
    <dgm:pt modelId="{43432373-9319-4A5F-B734-22DE838503EC}">
      <dgm:prSet/>
      <dgm:spPr/>
      <dgm:t>
        <a:bodyPr/>
        <a:lstStyle/>
        <a:p>
          <a:pPr>
            <a:lnSpc>
              <a:spcPct val="100000"/>
            </a:lnSpc>
            <a:defRPr b="1"/>
          </a:pPr>
          <a:r>
            <a:rPr lang="en-US"/>
            <a:t>mutate()</a:t>
          </a:r>
        </a:p>
      </dgm:t>
    </dgm:pt>
    <dgm:pt modelId="{5BDDE85D-DCB5-4D00-82F4-2A22112EA747}" type="parTrans" cxnId="{A2E74A4F-5DA8-4D5C-B11C-1417C52A746F}">
      <dgm:prSet/>
      <dgm:spPr/>
      <dgm:t>
        <a:bodyPr/>
        <a:lstStyle/>
        <a:p>
          <a:endParaRPr lang="en-US"/>
        </a:p>
      </dgm:t>
    </dgm:pt>
    <dgm:pt modelId="{56BFDD21-AFFD-459D-822F-F275AD64C329}" type="sibTrans" cxnId="{A2E74A4F-5DA8-4D5C-B11C-1417C52A746F}">
      <dgm:prSet/>
      <dgm:spPr/>
      <dgm:t>
        <a:bodyPr/>
        <a:lstStyle/>
        <a:p>
          <a:endParaRPr lang="en-US"/>
        </a:p>
      </dgm:t>
    </dgm:pt>
    <dgm:pt modelId="{2C17C7B7-5888-40EF-BB1F-F3D9DE8330B7}">
      <dgm:prSet/>
      <dgm:spPr/>
      <dgm:t>
        <a:bodyPr/>
        <a:lstStyle/>
        <a:p>
          <a:pPr>
            <a:lnSpc>
              <a:spcPct val="100000"/>
            </a:lnSpc>
          </a:pPr>
          <a:r>
            <a:rPr lang="en-US"/>
            <a:t>Adds new variables that are functions of existing variables</a:t>
          </a:r>
        </a:p>
      </dgm:t>
    </dgm:pt>
    <dgm:pt modelId="{60F52040-F4C0-4921-8D51-DC921B10A544}" type="parTrans" cxnId="{F3CFA885-2A50-4411-9058-FDF99051DF9D}">
      <dgm:prSet/>
      <dgm:spPr/>
      <dgm:t>
        <a:bodyPr/>
        <a:lstStyle/>
        <a:p>
          <a:endParaRPr lang="en-US"/>
        </a:p>
      </dgm:t>
    </dgm:pt>
    <dgm:pt modelId="{D555182D-EA3E-4D33-B636-480B938D2B1E}" type="sibTrans" cxnId="{F3CFA885-2A50-4411-9058-FDF99051DF9D}">
      <dgm:prSet/>
      <dgm:spPr/>
      <dgm:t>
        <a:bodyPr/>
        <a:lstStyle/>
        <a:p>
          <a:endParaRPr lang="en-US"/>
        </a:p>
      </dgm:t>
    </dgm:pt>
    <dgm:pt modelId="{5584D0BC-FA3C-4208-B673-46CBE7A90D4C}">
      <dgm:prSet/>
      <dgm:spPr/>
      <dgm:t>
        <a:bodyPr/>
        <a:lstStyle/>
        <a:p>
          <a:pPr>
            <a:lnSpc>
              <a:spcPct val="100000"/>
            </a:lnSpc>
            <a:defRPr b="1"/>
          </a:pPr>
          <a:r>
            <a:rPr lang="en-US"/>
            <a:t>group_by()</a:t>
          </a:r>
        </a:p>
      </dgm:t>
    </dgm:pt>
    <dgm:pt modelId="{1583400B-676C-41BB-915C-B5A8BE986941}" type="parTrans" cxnId="{B03E6170-5D73-4F96-BA0C-BC643AB988DA}">
      <dgm:prSet/>
      <dgm:spPr/>
      <dgm:t>
        <a:bodyPr/>
        <a:lstStyle/>
        <a:p>
          <a:endParaRPr lang="en-US"/>
        </a:p>
      </dgm:t>
    </dgm:pt>
    <dgm:pt modelId="{4A148AEF-F5BC-4E99-AEB1-D85CFD9E6F40}" type="sibTrans" cxnId="{B03E6170-5D73-4F96-BA0C-BC643AB988DA}">
      <dgm:prSet/>
      <dgm:spPr/>
      <dgm:t>
        <a:bodyPr/>
        <a:lstStyle/>
        <a:p>
          <a:endParaRPr lang="en-US"/>
        </a:p>
      </dgm:t>
    </dgm:pt>
    <dgm:pt modelId="{D9DBB7C7-2AEB-4909-8BEB-660B0C2B1190}">
      <dgm:prSet/>
      <dgm:spPr/>
      <dgm:t>
        <a:bodyPr/>
        <a:lstStyle/>
        <a:p>
          <a:pPr>
            <a:lnSpc>
              <a:spcPct val="100000"/>
            </a:lnSpc>
          </a:pPr>
          <a:r>
            <a:rPr lang="en-US"/>
            <a:t>Performs data operations on groups that are defined by variables</a:t>
          </a:r>
        </a:p>
      </dgm:t>
    </dgm:pt>
    <dgm:pt modelId="{37EE31AE-0AE1-4D5C-9745-4D6239A25AAF}" type="parTrans" cxnId="{0356F27F-E45F-45CD-999A-AC5A372752BD}">
      <dgm:prSet/>
      <dgm:spPr/>
      <dgm:t>
        <a:bodyPr/>
        <a:lstStyle/>
        <a:p>
          <a:endParaRPr lang="en-US"/>
        </a:p>
      </dgm:t>
    </dgm:pt>
    <dgm:pt modelId="{65D09010-DE7F-493F-AD92-0709ED78277A}" type="sibTrans" cxnId="{0356F27F-E45F-45CD-999A-AC5A372752BD}">
      <dgm:prSet/>
      <dgm:spPr/>
      <dgm:t>
        <a:bodyPr/>
        <a:lstStyle/>
        <a:p>
          <a:endParaRPr lang="en-US"/>
        </a:p>
      </dgm:t>
    </dgm:pt>
    <dgm:pt modelId="{B3752489-BF15-4985-83CB-4EF5002EA5A8}" type="pres">
      <dgm:prSet presAssocID="{85A9DD5F-012D-4381-9082-8E6A6FCD3D88}" presName="root" presStyleCnt="0">
        <dgm:presLayoutVars>
          <dgm:dir/>
          <dgm:resizeHandles val="exact"/>
        </dgm:presLayoutVars>
      </dgm:prSet>
      <dgm:spPr/>
    </dgm:pt>
    <dgm:pt modelId="{639F34FD-3969-4229-A69B-7C9A2C06A6D4}" type="pres">
      <dgm:prSet presAssocID="{DD43C427-212A-4276-BC6C-CBF863A65ECC}" presName="compNode" presStyleCnt="0"/>
      <dgm:spPr/>
    </dgm:pt>
    <dgm:pt modelId="{C139BE92-29F9-4BB3-9B4B-C8D4FBAE33D7}" type="pres">
      <dgm:prSet presAssocID="{DD43C427-212A-4276-BC6C-CBF863A65EC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3F952D36-BCEE-420C-B407-06426632777B}" type="pres">
      <dgm:prSet presAssocID="{DD43C427-212A-4276-BC6C-CBF863A65ECC}" presName="iconSpace" presStyleCnt="0"/>
      <dgm:spPr/>
    </dgm:pt>
    <dgm:pt modelId="{0C51A111-F028-4D81-A29B-360B0DD44813}" type="pres">
      <dgm:prSet presAssocID="{DD43C427-212A-4276-BC6C-CBF863A65ECC}" presName="parTx" presStyleLbl="revTx" presStyleIdx="0" presStyleCnt="12">
        <dgm:presLayoutVars>
          <dgm:chMax val="0"/>
          <dgm:chPref val="0"/>
        </dgm:presLayoutVars>
      </dgm:prSet>
      <dgm:spPr/>
    </dgm:pt>
    <dgm:pt modelId="{650A70C6-AA65-464E-B961-BD73B88768C8}" type="pres">
      <dgm:prSet presAssocID="{DD43C427-212A-4276-BC6C-CBF863A65ECC}" presName="txSpace" presStyleCnt="0"/>
      <dgm:spPr/>
    </dgm:pt>
    <dgm:pt modelId="{C3C3E6FB-DA1D-4161-989D-59445269CCF4}" type="pres">
      <dgm:prSet presAssocID="{DD43C427-212A-4276-BC6C-CBF863A65ECC}" presName="desTx" presStyleLbl="revTx" presStyleIdx="1" presStyleCnt="12">
        <dgm:presLayoutVars/>
      </dgm:prSet>
      <dgm:spPr/>
    </dgm:pt>
    <dgm:pt modelId="{B9A84A29-D1CB-40A9-A310-429D8E206AF3}" type="pres">
      <dgm:prSet presAssocID="{0C7033C2-2979-4263-A2C5-0FF5C5EC4C66}" presName="sibTrans" presStyleCnt="0"/>
      <dgm:spPr/>
    </dgm:pt>
    <dgm:pt modelId="{DB5B694D-AD1C-49EF-8EEC-721323DBDD69}" type="pres">
      <dgm:prSet presAssocID="{FAA273A2-BA75-4B5E-80C5-E7FD92F24E3D}" presName="compNode" presStyleCnt="0"/>
      <dgm:spPr/>
    </dgm:pt>
    <dgm:pt modelId="{E61FB5E3-60B3-465F-9CB4-D91958BB4C00}" type="pres">
      <dgm:prSet presAssocID="{FAA273A2-BA75-4B5E-80C5-E7FD92F24E3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294F896-9168-4BCE-B36D-831E422C93A4}" type="pres">
      <dgm:prSet presAssocID="{FAA273A2-BA75-4B5E-80C5-E7FD92F24E3D}" presName="iconSpace" presStyleCnt="0"/>
      <dgm:spPr/>
    </dgm:pt>
    <dgm:pt modelId="{414D35D9-855C-4458-9A08-08B581FE297A}" type="pres">
      <dgm:prSet presAssocID="{FAA273A2-BA75-4B5E-80C5-E7FD92F24E3D}" presName="parTx" presStyleLbl="revTx" presStyleIdx="2" presStyleCnt="12">
        <dgm:presLayoutVars>
          <dgm:chMax val="0"/>
          <dgm:chPref val="0"/>
        </dgm:presLayoutVars>
      </dgm:prSet>
      <dgm:spPr/>
    </dgm:pt>
    <dgm:pt modelId="{427FAF1E-FAA4-4F34-BD9D-5E2D894973DA}" type="pres">
      <dgm:prSet presAssocID="{FAA273A2-BA75-4B5E-80C5-E7FD92F24E3D}" presName="txSpace" presStyleCnt="0"/>
      <dgm:spPr/>
    </dgm:pt>
    <dgm:pt modelId="{E5ABB306-89DF-4965-B5A9-55182536FBEB}" type="pres">
      <dgm:prSet presAssocID="{FAA273A2-BA75-4B5E-80C5-E7FD92F24E3D}" presName="desTx" presStyleLbl="revTx" presStyleIdx="3" presStyleCnt="12">
        <dgm:presLayoutVars/>
      </dgm:prSet>
      <dgm:spPr/>
    </dgm:pt>
    <dgm:pt modelId="{81C2B88A-5BA3-4FF7-B53D-668133199DDE}" type="pres">
      <dgm:prSet presAssocID="{E3FF6870-1B81-4642-A7AB-6B594EA0068F}" presName="sibTrans" presStyleCnt="0"/>
      <dgm:spPr/>
    </dgm:pt>
    <dgm:pt modelId="{02B2A3C7-5AE2-41DC-B9EC-4821E23D8EAF}" type="pres">
      <dgm:prSet presAssocID="{20662324-3265-4642-8389-F0F3C4C3FFB9}" presName="compNode" presStyleCnt="0"/>
      <dgm:spPr/>
    </dgm:pt>
    <dgm:pt modelId="{2819FE71-A62C-4E13-ADC5-9B47A919A52C}" type="pres">
      <dgm:prSet presAssocID="{20662324-3265-4642-8389-F0F3C4C3FFB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A8C2851A-8498-41F3-95CB-505FC2A854E6}" type="pres">
      <dgm:prSet presAssocID="{20662324-3265-4642-8389-F0F3C4C3FFB9}" presName="iconSpace" presStyleCnt="0"/>
      <dgm:spPr/>
    </dgm:pt>
    <dgm:pt modelId="{54E49140-14FA-41FF-A49F-0EF44763F8C9}" type="pres">
      <dgm:prSet presAssocID="{20662324-3265-4642-8389-F0F3C4C3FFB9}" presName="parTx" presStyleLbl="revTx" presStyleIdx="4" presStyleCnt="12">
        <dgm:presLayoutVars>
          <dgm:chMax val="0"/>
          <dgm:chPref val="0"/>
        </dgm:presLayoutVars>
      </dgm:prSet>
      <dgm:spPr/>
    </dgm:pt>
    <dgm:pt modelId="{5876F7E2-AE41-41E5-8FD6-94D6B8E942C9}" type="pres">
      <dgm:prSet presAssocID="{20662324-3265-4642-8389-F0F3C4C3FFB9}" presName="txSpace" presStyleCnt="0"/>
      <dgm:spPr/>
    </dgm:pt>
    <dgm:pt modelId="{910334B0-35F6-442D-8410-217C76F3708D}" type="pres">
      <dgm:prSet presAssocID="{20662324-3265-4642-8389-F0F3C4C3FFB9}" presName="desTx" presStyleLbl="revTx" presStyleIdx="5" presStyleCnt="12">
        <dgm:presLayoutVars/>
      </dgm:prSet>
      <dgm:spPr/>
    </dgm:pt>
    <dgm:pt modelId="{A328F99C-769D-4138-A7A5-3CEC2BDC71A7}" type="pres">
      <dgm:prSet presAssocID="{920629F4-4E6D-4100-8F0F-8B5FDDB6FDFE}" presName="sibTrans" presStyleCnt="0"/>
      <dgm:spPr/>
    </dgm:pt>
    <dgm:pt modelId="{BEE5E173-0961-4C52-91A7-BDDB38B942BC}" type="pres">
      <dgm:prSet presAssocID="{A3833E11-32E2-42A7-A165-3B2F02A0BA9F}" presName="compNode" presStyleCnt="0"/>
      <dgm:spPr/>
    </dgm:pt>
    <dgm:pt modelId="{1369B911-CAE5-4F4D-881D-EDE5C9E893DE}" type="pres">
      <dgm:prSet presAssocID="{A3833E11-32E2-42A7-A165-3B2F02A0BA9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A25E782E-12CD-491D-B00F-EB415510E530}" type="pres">
      <dgm:prSet presAssocID="{A3833E11-32E2-42A7-A165-3B2F02A0BA9F}" presName="iconSpace" presStyleCnt="0"/>
      <dgm:spPr/>
    </dgm:pt>
    <dgm:pt modelId="{F39C3CCE-0F7C-4B5E-B730-9D3B968BF606}" type="pres">
      <dgm:prSet presAssocID="{A3833E11-32E2-42A7-A165-3B2F02A0BA9F}" presName="parTx" presStyleLbl="revTx" presStyleIdx="6" presStyleCnt="12">
        <dgm:presLayoutVars>
          <dgm:chMax val="0"/>
          <dgm:chPref val="0"/>
        </dgm:presLayoutVars>
      </dgm:prSet>
      <dgm:spPr/>
    </dgm:pt>
    <dgm:pt modelId="{36FCFCC5-F57B-4AFF-A9C6-825B026BE438}" type="pres">
      <dgm:prSet presAssocID="{A3833E11-32E2-42A7-A165-3B2F02A0BA9F}" presName="txSpace" presStyleCnt="0"/>
      <dgm:spPr/>
    </dgm:pt>
    <dgm:pt modelId="{64D16AAA-AE4B-4977-AEB9-3AAC511278CC}" type="pres">
      <dgm:prSet presAssocID="{A3833E11-32E2-42A7-A165-3B2F02A0BA9F}" presName="desTx" presStyleLbl="revTx" presStyleIdx="7" presStyleCnt="12">
        <dgm:presLayoutVars/>
      </dgm:prSet>
      <dgm:spPr/>
    </dgm:pt>
    <dgm:pt modelId="{F2284CD3-5531-43C3-A8CF-B5452AECA5B7}" type="pres">
      <dgm:prSet presAssocID="{9AF9581F-D821-454B-999E-45B18666199E}" presName="sibTrans" presStyleCnt="0"/>
      <dgm:spPr/>
    </dgm:pt>
    <dgm:pt modelId="{53FFA3FE-239E-41AB-A88F-ABD03FFFE54F}" type="pres">
      <dgm:prSet presAssocID="{43432373-9319-4A5F-B734-22DE838503EC}" presName="compNode" presStyleCnt="0"/>
      <dgm:spPr/>
    </dgm:pt>
    <dgm:pt modelId="{E3BCB94E-08E8-412A-BCC0-D7B8A03F8D8D}" type="pres">
      <dgm:prSet presAssocID="{43432373-9319-4A5F-B734-22DE838503E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ask"/>
        </a:ext>
      </dgm:extLst>
    </dgm:pt>
    <dgm:pt modelId="{755EE40B-49F0-4F9E-8E53-B0D910AD10A8}" type="pres">
      <dgm:prSet presAssocID="{43432373-9319-4A5F-B734-22DE838503EC}" presName="iconSpace" presStyleCnt="0"/>
      <dgm:spPr/>
    </dgm:pt>
    <dgm:pt modelId="{B3E7270E-8D26-4106-9894-C8FEA0DDA404}" type="pres">
      <dgm:prSet presAssocID="{43432373-9319-4A5F-B734-22DE838503EC}" presName="parTx" presStyleLbl="revTx" presStyleIdx="8" presStyleCnt="12">
        <dgm:presLayoutVars>
          <dgm:chMax val="0"/>
          <dgm:chPref val="0"/>
        </dgm:presLayoutVars>
      </dgm:prSet>
      <dgm:spPr/>
    </dgm:pt>
    <dgm:pt modelId="{42345259-5191-4C11-B752-8479EFB08A9B}" type="pres">
      <dgm:prSet presAssocID="{43432373-9319-4A5F-B734-22DE838503EC}" presName="txSpace" presStyleCnt="0"/>
      <dgm:spPr/>
    </dgm:pt>
    <dgm:pt modelId="{B2BAD279-EC93-49A7-8295-9FF273FC7CAA}" type="pres">
      <dgm:prSet presAssocID="{43432373-9319-4A5F-B734-22DE838503EC}" presName="desTx" presStyleLbl="revTx" presStyleIdx="9" presStyleCnt="12">
        <dgm:presLayoutVars/>
      </dgm:prSet>
      <dgm:spPr/>
    </dgm:pt>
    <dgm:pt modelId="{506F6C91-9055-4621-A89D-093298DA95B6}" type="pres">
      <dgm:prSet presAssocID="{56BFDD21-AFFD-459D-822F-F275AD64C329}" presName="sibTrans" presStyleCnt="0"/>
      <dgm:spPr/>
    </dgm:pt>
    <dgm:pt modelId="{7DCBEC16-09BE-41AE-BA7C-3B72B50D221D}" type="pres">
      <dgm:prSet presAssocID="{5584D0BC-FA3C-4208-B673-46CBE7A90D4C}" presName="compNode" presStyleCnt="0"/>
      <dgm:spPr/>
    </dgm:pt>
    <dgm:pt modelId="{137383C9-ED26-48DF-9A3C-AC6F8A43B22A}" type="pres">
      <dgm:prSet presAssocID="{5584D0BC-FA3C-4208-B673-46CBE7A90D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1283A6F0-DEE4-4207-8899-BCA1D2480852}" type="pres">
      <dgm:prSet presAssocID="{5584D0BC-FA3C-4208-B673-46CBE7A90D4C}" presName="iconSpace" presStyleCnt="0"/>
      <dgm:spPr/>
    </dgm:pt>
    <dgm:pt modelId="{50054004-8A3E-4844-ACE9-998A38A0EF65}" type="pres">
      <dgm:prSet presAssocID="{5584D0BC-FA3C-4208-B673-46CBE7A90D4C}" presName="parTx" presStyleLbl="revTx" presStyleIdx="10" presStyleCnt="12">
        <dgm:presLayoutVars>
          <dgm:chMax val="0"/>
          <dgm:chPref val="0"/>
        </dgm:presLayoutVars>
      </dgm:prSet>
      <dgm:spPr/>
    </dgm:pt>
    <dgm:pt modelId="{6AF206BE-33B3-4815-ACEA-B79EF54A3565}" type="pres">
      <dgm:prSet presAssocID="{5584D0BC-FA3C-4208-B673-46CBE7A90D4C}" presName="txSpace" presStyleCnt="0"/>
      <dgm:spPr/>
    </dgm:pt>
    <dgm:pt modelId="{5F270836-8FD8-4F88-93DF-74A261B65692}" type="pres">
      <dgm:prSet presAssocID="{5584D0BC-FA3C-4208-B673-46CBE7A90D4C}" presName="desTx" presStyleLbl="revTx" presStyleIdx="11" presStyleCnt="12">
        <dgm:presLayoutVars/>
      </dgm:prSet>
      <dgm:spPr/>
    </dgm:pt>
  </dgm:ptLst>
  <dgm:cxnLst>
    <dgm:cxn modelId="{5EE25D00-528E-4840-B51F-AFA540D8D5E2}" srcId="{A3833E11-32E2-42A7-A165-3B2F02A0BA9F}" destId="{7328115F-A9F2-4842-9B93-409E713636F1}" srcOrd="0" destOrd="0" parTransId="{8B1859C1-1446-4DF6-8BB1-4E195FFA3D0F}" sibTransId="{06DD210E-FE54-4BF4-B9F7-BC104D019CD6}"/>
    <dgm:cxn modelId="{8C5F4D0C-597D-410B-B03A-0D8FB8583508}" srcId="{85A9DD5F-012D-4381-9082-8E6A6FCD3D88}" destId="{20662324-3265-4642-8389-F0F3C4C3FFB9}" srcOrd="2" destOrd="0" parTransId="{3660FDCF-C6E9-4679-9BA0-0FC21780952F}" sibTransId="{920629F4-4E6D-4100-8F0F-8B5FDDB6FDFE}"/>
    <dgm:cxn modelId="{BD18360E-E339-43E8-8B91-4682FA816A6A}" type="presOf" srcId="{8A073D28-EFFF-4700-89E1-CCBDD6F1F021}" destId="{E5ABB306-89DF-4965-B5A9-55182536FBEB}" srcOrd="0" destOrd="0" presId="urn:microsoft.com/office/officeart/2018/2/layout/IconLabelDescriptionList"/>
    <dgm:cxn modelId="{8B3DE93A-609E-43AA-9FC6-1B31D25E67B7}" srcId="{85A9DD5F-012D-4381-9082-8E6A6FCD3D88}" destId="{FAA273A2-BA75-4B5E-80C5-E7FD92F24E3D}" srcOrd="1" destOrd="0" parTransId="{859FC6EA-D0CD-4743-9010-8048D11057CC}" sibTransId="{E3FF6870-1B81-4642-A7AB-6B594EA0068F}"/>
    <dgm:cxn modelId="{63743C3D-3254-4CB5-8523-EF6528CA1EF6}" type="presOf" srcId="{8B1AA641-AB4A-44B4-8859-BA359DFBBAAD}" destId="{C3C3E6FB-DA1D-4161-989D-59445269CCF4}" srcOrd="0" destOrd="0" presId="urn:microsoft.com/office/officeart/2018/2/layout/IconLabelDescriptionList"/>
    <dgm:cxn modelId="{91DEEC5D-459C-4984-947A-5C0F1C9434F6}" type="presOf" srcId="{DD43C427-212A-4276-BC6C-CBF863A65ECC}" destId="{0C51A111-F028-4D81-A29B-360B0DD44813}" srcOrd="0" destOrd="0" presId="urn:microsoft.com/office/officeart/2018/2/layout/IconLabelDescriptionList"/>
    <dgm:cxn modelId="{0A2DBC62-BAF4-44C4-83A4-B4E44442822B}" type="presOf" srcId="{20662324-3265-4642-8389-F0F3C4C3FFB9}" destId="{54E49140-14FA-41FF-A49F-0EF44763F8C9}" srcOrd="0" destOrd="0" presId="urn:microsoft.com/office/officeart/2018/2/layout/IconLabelDescriptionList"/>
    <dgm:cxn modelId="{6DB89446-E7DF-4480-B07E-01BC7820F226}" type="presOf" srcId="{85A9DD5F-012D-4381-9082-8E6A6FCD3D88}" destId="{B3752489-BF15-4985-83CB-4EF5002EA5A8}" srcOrd="0" destOrd="0" presId="urn:microsoft.com/office/officeart/2018/2/layout/IconLabelDescriptionList"/>
    <dgm:cxn modelId="{65CF3068-491F-48C9-962D-38606D001E82}" srcId="{85A9DD5F-012D-4381-9082-8E6A6FCD3D88}" destId="{DD43C427-212A-4276-BC6C-CBF863A65ECC}" srcOrd="0" destOrd="0" parTransId="{0F9B3923-E49E-42B4-8335-725CCA8749D4}" sibTransId="{0C7033C2-2979-4263-A2C5-0FF5C5EC4C66}"/>
    <dgm:cxn modelId="{A2E74A4F-5DA8-4D5C-B11C-1417C52A746F}" srcId="{85A9DD5F-012D-4381-9082-8E6A6FCD3D88}" destId="{43432373-9319-4A5F-B734-22DE838503EC}" srcOrd="4" destOrd="0" parTransId="{5BDDE85D-DCB5-4D00-82F4-2A22112EA747}" sibTransId="{56BFDD21-AFFD-459D-822F-F275AD64C329}"/>
    <dgm:cxn modelId="{B03E6170-5D73-4F96-BA0C-BC643AB988DA}" srcId="{85A9DD5F-012D-4381-9082-8E6A6FCD3D88}" destId="{5584D0BC-FA3C-4208-B673-46CBE7A90D4C}" srcOrd="5" destOrd="0" parTransId="{1583400B-676C-41BB-915C-B5A8BE986941}" sibTransId="{4A148AEF-F5BC-4E99-AEB1-D85CFD9E6F40}"/>
    <dgm:cxn modelId="{0B006372-9929-45E0-91C8-13C3C6A14E6E}" type="presOf" srcId="{5584D0BC-FA3C-4208-B673-46CBE7A90D4C}" destId="{50054004-8A3E-4844-ACE9-998A38A0EF65}" srcOrd="0" destOrd="0" presId="urn:microsoft.com/office/officeart/2018/2/layout/IconLabelDescriptionList"/>
    <dgm:cxn modelId="{76C8E153-4116-4934-A106-C4F107B75212}" srcId="{85A9DD5F-012D-4381-9082-8E6A6FCD3D88}" destId="{A3833E11-32E2-42A7-A165-3B2F02A0BA9F}" srcOrd="3" destOrd="0" parTransId="{8618FAE1-3135-479F-9625-0776C42CCC73}" sibTransId="{9AF9581F-D821-454B-999E-45B18666199E}"/>
    <dgm:cxn modelId="{4341287C-9CFC-4056-A3EA-CB5A957324EB}" srcId="{20662324-3265-4642-8389-F0F3C4C3FFB9}" destId="{933EFF11-688E-4CBA-A4D9-FF83E63D4EE2}" srcOrd="0" destOrd="0" parTransId="{A40616EC-DAFF-45C9-9311-9F9E592B2466}" sibTransId="{AA36045B-7FEC-495A-AB3F-5D88DB092377}"/>
    <dgm:cxn modelId="{0356F27F-E45F-45CD-999A-AC5A372752BD}" srcId="{5584D0BC-FA3C-4208-B673-46CBE7A90D4C}" destId="{D9DBB7C7-2AEB-4909-8BEB-660B0C2B1190}" srcOrd="0" destOrd="0" parTransId="{37EE31AE-0AE1-4D5C-9745-4D6239A25AAF}" sibTransId="{65D09010-DE7F-493F-AD92-0709ED78277A}"/>
    <dgm:cxn modelId="{F3CFA885-2A50-4411-9058-FDF99051DF9D}" srcId="{43432373-9319-4A5F-B734-22DE838503EC}" destId="{2C17C7B7-5888-40EF-BB1F-F3D9DE8330B7}" srcOrd="0" destOrd="0" parTransId="{60F52040-F4C0-4921-8D51-DC921B10A544}" sibTransId="{D555182D-EA3E-4D33-B636-480B938D2B1E}"/>
    <dgm:cxn modelId="{E48FDB8C-ED98-42D1-940A-9CD7A24C713F}" type="presOf" srcId="{A3833E11-32E2-42A7-A165-3B2F02A0BA9F}" destId="{F39C3CCE-0F7C-4B5E-B730-9D3B968BF606}" srcOrd="0" destOrd="0" presId="urn:microsoft.com/office/officeart/2018/2/layout/IconLabelDescriptionList"/>
    <dgm:cxn modelId="{C66C9D93-50E7-4004-8E0D-C613317D0278}" type="presOf" srcId="{7328115F-A9F2-4842-9B93-409E713636F1}" destId="{64D16AAA-AE4B-4977-AEB9-3AAC511278CC}" srcOrd="0" destOrd="0" presId="urn:microsoft.com/office/officeart/2018/2/layout/IconLabelDescriptionList"/>
    <dgm:cxn modelId="{308F38AF-7230-4DE8-B88A-0D5668C092C5}" type="presOf" srcId="{FAA273A2-BA75-4B5E-80C5-E7FD92F24E3D}" destId="{414D35D9-855C-4458-9A08-08B581FE297A}" srcOrd="0" destOrd="0" presId="urn:microsoft.com/office/officeart/2018/2/layout/IconLabelDescriptionList"/>
    <dgm:cxn modelId="{715C69C2-891B-4635-BF11-410D3F4FCEC1}" type="presOf" srcId="{D9DBB7C7-2AEB-4909-8BEB-660B0C2B1190}" destId="{5F270836-8FD8-4F88-93DF-74A261B65692}" srcOrd="0" destOrd="0" presId="urn:microsoft.com/office/officeart/2018/2/layout/IconLabelDescriptionList"/>
    <dgm:cxn modelId="{283690C3-D4C1-460E-892B-D76CB6A5E630}" type="presOf" srcId="{2C17C7B7-5888-40EF-BB1F-F3D9DE8330B7}" destId="{B2BAD279-EC93-49A7-8295-9FF273FC7CAA}" srcOrd="0" destOrd="0" presId="urn:microsoft.com/office/officeart/2018/2/layout/IconLabelDescriptionList"/>
    <dgm:cxn modelId="{8EC12FC6-EFFF-49E1-9613-62782BF24671}" srcId="{DD43C427-212A-4276-BC6C-CBF863A65ECC}" destId="{8B1AA641-AB4A-44B4-8859-BA359DFBBAAD}" srcOrd="0" destOrd="0" parTransId="{B87852BD-B31F-4EFE-8DFD-1A198579FAD4}" sibTransId="{E9304E90-9201-4451-83B3-3479FA78E88D}"/>
    <dgm:cxn modelId="{9C0A77C8-6F46-4815-B8BA-100363453D1B}" type="presOf" srcId="{933EFF11-688E-4CBA-A4D9-FF83E63D4EE2}" destId="{910334B0-35F6-442D-8410-217C76F3708D}" srcOrd="0" destOrd="0" presId="urn:microsoft.com/office/officeart/2018/2/layout/IconLabelDescriptionList"/>
    <dgm:cxn modelId="{229958E4-8D74-40B6-BD1E-7D614796BE9F}" type="presOf" srcId="{43432373-9319-4A5F-B734-22DE838503EC}" destId="{B3E7270E-8D26-4106-9894-C8FEA0DDA404}" srcOrd="0" destOrd="0" presId="urn:microsoft.com/office/officeart/2018/2/layout/IconLabelDescriptionList"/>
    <dgm:cxn modelId="{FC508CF6-8E61-4FC8-AF84-6CFA9171A8EB}" srcId="{FAA273A2-BA75-4B5E-80C5-E7FD92F24E3D}" destId="{8A073D28-EFFF-4700-89E1-CCBDD6F1F021}" srcOrd="0" destOrd="0" parTransId="{7D872526-12CC-4E9E-850E-A4763869CFCB}" sibTransId="{F03903DE-6F34-48D9-8A17-B4E0F81A6BE5}"/>
    <dgm:cxn modelId="{B97CC7DC-69D1-4737-8D4F-8D40D537DD93}" type="presParOf" srcId="{B3752489-BF15-4985-83CB-4EF5002EA5A8}" destId="{639F34FD-3969-4229-A69B-7C9A2C06A6D4}" srcOrd="0" destOrd="0" presId="urn:microsoft.com/office/officeart/2018/2/layout/IconLabelDescriptionList"/>
    <dgm:cxn modelId="{6DA71C48-6669-4E0B-9689-90A65B5A3D7E}" type="presParOf" srcId="{639F34FD-3969-4229-A69B-7C9A2C06A6D4}" destId="{C139BE92-29F9-4BB3-9B4B-C8D4FBAE33D7}" srcOrd="0" destOrd="0" presId="urn:microsoft.com/office/officeart/2018/2/layout/IconLabelDescriptionList"/>
    <dgm:cxn modelId="{88B8B9DA-5C0C-4A92-978E-F0967286955C}" type="presParOf" srcId="{639F34FD-3969-4229-A69B-7C9A2C06A6D4}" destId="{3F952D36-BCEE-420C-B407-06426632777B}" srcOrd="1" destOrd="0" presId="urn:microsoft.com/office/officeart/2018/2/layout/IconLabelDescriptionList"/>
    <dgm:cxn modelId="{14ED62ED-14DF-4AF2-AFCC-08E9298D5589}" type="presParOf" srcId="{639F34FD-3969-4229-A69B-7C9A2C06A6D4}" destId="{0C51A111-F028-4D81-A29B-360B0DD44813}" srcOrd="2" destOrd="0" presId="urn:microsoft.com/office/officeart/2018/2/layout/IconLabelDescriptionList"/>
    <dgm:cxn modelId="{5ECCE7BA-2C3F-4C3A-B622-04261A93367F}" type="presParOf" srcId="{639F34FD-3969-4229-A69B-7C9A2C06A6D4}" destId="{650A70C6-AA65-464E-B961-BD73B88768C8}" srcOrd="3" destOrd="0" presId="urn:microsoft.com/office/officeart/2018/2/layout/IconLabelDescriptionList"/>
    <dgm:cxn modelId="{639B3533-4434-4585-AB01-A1D756C3F9A6}" type="presParOf" srcId="{639F34FD-3969-4229-A69B-7C9A2C06A6D4}" destId="{C3C3E6FB-DA1D-4161-989D-59445269CCF4}" srcOrd="4" destOrd="0" presId="urn:microsoft.com/office/officeart/2018/2/layout/IconLabelDescriptionList"/>
    <dgm:cxn modelId="{0B41BC0C-FBB8-4D67-83CF-71711DEF1320}" type="presParOf" srcId="{B3752489-BF15-4985-83CB-4EF5002EA5A8}" destId="{B9A84A29-D1CB-40A9-A310-429D8E206AF3}" srcOrd="1" destOrd="0" presId="urn:microsoft.com/office/officeart/2018/2/layout/IconLabelDescriptionList"/>
    <dgm:cxn modelId="{9C3ACA0A-7A14-4936-BEF5-118FA6BEF416}" type="presParOf" srcId="{B3752489-BF15-4985-83CB-4EF5002EA5A8}" destId="{DB5B694D-AD1C-49EF-8EEC-721323DBDD69}" srcOrd="2" destOrd="0" presId="urn:microsoft.com/office/officeart/2018/2/layout/IconLabelDescriptionList"/>
    <dgm:cxn modelId="{F97A77C7-3AE5-4F00-A3A2-08904EFC8BC6}" type="presParOf" srcId="{DB5B694D-AD1C-49EF-8EEC-721323DBDD69}" destId="{E61FB5E3-60B3-465F-9CB4-D91958BB4C00}" srcOrd="0" destOrd="0" presId="urn:microsoft.com/office/officeart/2018/2/layout/IconLabelDescriptionList"/>
    <dgm:cxn modelId="{F5CE9097-97DC-4E42-8342-A1097F0A79E5}" type="presParOf" srcId="{DB5B694D-AD1C-49EF-8EEC-721323DBDD69}" destId="{6294F896-9168-4BCE-B36D-831E422C93A4}" srcOrd="1" destOrd="0" presId="urn:microsoft.com/office/officeart/2018/2/layout/IconLabelDescriptionList"/>
    <dgm:cxn modelId="{D12A2BBD-80FC-4C6C-87AC-CA908C417B98}" type="presParOf" srcId="{DB5B694D-AD1C-49EF-8EEC-721323DBDD69}" destId="{414D35D9-855C-4458-9A08-08B581FE297A}" srcOrd="2" destOrd="0" presId="urn:microsoft.com/office/officeart/2018/2/layout/IconLabelDescriptionList"/>
    <dgm:cxn modelId="{CA76E696-E8FA-4A2C-A2B4-41FFDE6664F8}" type="presParOf" srcId="{DB5B694D-AD1C-49EF-8EEC-721323DBDD69}" destId="{427FAF1E-FAA4-4F34-BD9D-5E2D894973DA}" srcOrd="3" destOrd="0" presId="urn:microsoft.com/office/officeart/2018/2/layout/IconLabelDescriptionList"/>
    <dgm:cxn modelId="{4FF5C39A-C446-4FAD-97A1-99ED360103EE}" type="presParOf" srcId="{DB5B694D-AD1C-49EF-8EEC-721323DBDD69}" destId="{E5ABB306-89DF-4965-B5A9-55182536FBEB}" srcOrd="4" destOrd="0" presId="urn:microsoft.com/office/officeart/2018/2/layout/IconLabelDescriptionList"/>
    <dgm:cxn modelId="{71C0D991-EF54-496A-A37B-89AAA9208922}" type="presParOf" srcId="{B3752489-BF15-4985-83CB-4EF5002EA5A8}" destId="{81C2B88A-5BA3-4FF7-B53D-668133199DDE}" srcOrd="3" destOrd="0" presId="urn:microsoft.com/office/officeart/2018/2/layout/IconLabelDescriptionList"/>
    <dgm:cxn modelId="{3EFFA1C9-2665-4FD2-B6D7-78C844A8A1B7}" type="presParOf" srcId="{B3752489-BF15-4985-83CB-4EF5002EA5A8}" destId="{02B2A3C7-5AE2-41DC-B9EC-4821E23D8EAF}" srcOrd="4" destOrd="0" presId="urn:microsoft.com/office/officeart/2018/2/layout/IconLabelDescriptionList"/>
    <dgm:cxn modelId="{E3B6A7C9-7523-4CC4-AF43-981DDAE637AC}" type="presParOf" srcId="{02B2A3C7-5AE2-41DC-B9EC-4821E23D8EAF}" destId="{2819FE71-A62C-4E13-ADC5-9B47A919A52C}" srcOrd="0" destOrd="0" presId="urn:microsoft.com/office/officeart/2018/2/layout/IconLabelDescriptionList"/>
    <dgm:cxn modelId="{F3A77364-1587-4EA6-BC2C-732E2BEBAEE9}" type="presParOf" srcId="{02B2A3C7-5AE2-41DC-B9EC-4821E23D8EAF}" destId="{A8C2851A-8498-41F3-95CB-505FC2A854E6}" srcOrd="1" destOrd="0" presId="urn:microsoft.com/office/officeart/2018/2/layout/IconLabelDescriptionList"/>
    <dgm:cxn modelId="{C0E84411-5C27-42F8-AE3F-B640E8730E6A}" type="presParOf" srcId="{02B2A3C7-5AE2-41DC-B9EC-4821E23D8EAF}" destId="{54E49140-14FA-41FF-A49F-0EF44763F8C9}" srcOrd="2" destOrd="0" presId="urn:microsoft.com/office/officeart/2018/2/layout/IconLabelDescriptionList"/>
    <dgm:cxn modelId="{825FCADE-851B-4DE7-BA48-A4C942571668}" type="presParOf" srcId="{02B2A3C7-5AE2-41DC-B9EC-4821E23D8EAF}" destId="{5876F7E2-AE41-41E5-8FD6-94D6B8E942C9}" srcOrd="3" destOrd="0" presId="urn:microsoft.com/office/officeart/2018/2/layout/IconLabelDescriptionList"/>
    <dgm:cxn modelId="{96943C81-EC4A-4A3E-9C8D-974D61800D9A}" type="presParOf" srcId="{02B2A3C7-5AE2-41DC-B9EC-4821E23D8EAF}" destId="{910334B0-35F6-442D-8410-217C76F3708D}" srcOrd="4" destOrd="0" presId="urn:microsoft.com/office/officeart/2018/2/layout/IconLabelDescriptionList"/>
    <dgm:cxn modelId="{E944B045-B94D-4DE0-A91E-F4313D3F0B37}" type="presParOf" srcId="{B3752489-BF15-4985-83CB-4EF5002EA5A8}" destId="{A328F99C-769D-4138-A7A5-3CEC2BDC71A7}" srcOrd="5" destOrd="0" presId="urn:microsoft.com/office/officeart/2018/2/layout/IconLabelDescriptionList"/>
    <dgm:cxn modelId="{6CBBBCF0-B9B1-44C4-81A4-3093166F3D62}" type="presParOf" srcId="{B3752489-BF15-4985-83CB-4EF5002EA5A8}" destId="{BEE5E173-0961-4C52-91A7-BDDB38B942BC}" srcOrd="6" destOrd="0" presId="urn:microsoft.com/office/officeart/2018/2/layout/IconLabelDescriptionList"/>
    <dgm:cxn modelId="{64B019AB-CEEC-46D6-A185-3E18D64BFF2F}" type="presParOf" srcId="{BEE5E173-0961-4C52-91A7-BDDB38B942BC}" destId="{1369B911-CAE5-4F4D-881D-EDE5C9E893DE}" srcOrd="0" destOrd="0" presId="urn:microsoft.com/office/officeart/2018/2/layout/IconLabelDescriptionList"/>
    <dgm:cxn modelId="{E7ADF3B7-26E8-4709-94E9-B9B733ED4331}" type="presParOf" srcId="{BEE5E173-0961-4C52-91A7-BDDB38B942BC}" destId="{A25E782E-12CD-491D-B00F-EB415510E530}" srcOrd="1" destOrd="0" presId="urn:microsoft.com/office/officeart/2018/2/layout/IconLabelDescriptionList"/>
    <dgm:cxn modelId="{4D18B657-9865-4E92-8DDE-0BEDE66CC3C5}" type="presParOf" srcId="{BEE5E173-0961-4C52-91A7-BDDB38B942BC}" destId="{F39C3CCE-0F7C-4B5E-B730-9D3B968BF606}" srcOrd="2" destOrd="0" presId="urn:microsoft.com/office/officeart/2018/2/layout/IconLabelDescriptionList"/>
    <dgm:cxn modelId="{BF0738C2-D9EB-457D-866A-C69D5145DB52}" type="presParOf" srcId="{BEE5E173-0961-4C52-91A7-BDDB38B942BC}" destId="{36FCFCC5-F57B-4AFF-A9C6-825B026BE438}" srcOrd="3" destOrd="0" presId="urn:microsoft.com/office/officeart/2018/2/layout/IconLabelDescriptionList"/>
    <dgm:cxn modelId="{22151482-C37E-4E12-BD68-FA62FD3639F5}" type="presParOf" srcId="{BEE5E173-0961-4C52-91A7-BDDB38B942BC}" destId="{64D16AAA-AE4B-4977-AEB9-3AAC511278CC}" srcOrd="4" destOrd="0" presId="urn:microsoft.com/office/officeart/2018/2/layout/IconLabelDescriptionList"/>
    <dgm:cxn modelId="{44F97AA7-D03F-4C1D-8DF6-20E2FDDECAE9}" type="presParOf" srcId="{B3752489-BF15-4985-83CB-4EF5002EA5A8}" destId="{F2284CD3-5531-43C3-A8CF-B5452AECA5B7}" srcOrd="7" destOrd="0" presId="urn:microsoft.com/office/officeart/2018/2/layout/IconLabelDescriptionList"/>
    <dgm:cxn modelId="{734C990C-B8F5-47E2-B127-038889DF5BBF}" type="presParOf" srcId="{B3752489-BF15-4985-83CB-4EF5002EA5A8}" destId="{53FFA3FE-239E-41AB-A88F-ABD03FFFE54F}" srcOrd="8" destOrd="0" presId="urn:microsoft.com/office/officeart/2018/2/layout/IconLabelDescriptionList"/>
    <dgm:cxn modelId="{208C2EB9-6128-4015-A777-36A9D51632BC}" type="presParOf" srcId="{53FFA3FE-239E-41AB-A88F-ABD03FFFE54F}" destId="{E3BCB94E-08E8-412A-BCC0-D7B8A03F8D8D}" srcOrd="0" destOrd="0" presId="urn:microsoft.com/office/officeart/2018/2/layout/IconLabelDescriptionList"/>
    <dgm:cxn modelId="{CD022C7A-6A80-4C1A-ACF6-2BD81F5C7EBB}" type="presParOf" srcId="{53FFA3FE-239E-41AB-A88F-ABD03FFFE54F}" destId="{755EE40B-49F0-4F9E-8E53-B0D910AD10A8}" srcOrd="1" destOrd="0" presId="urn:microsoft.com/office/officeart/2018/2/layout/IconLabelDescriptionList"/>
    <dgm:cxn modelId="{0629ACF0-EC15-474E-AB91-AB507402386C}" type="presParOf" srcId="{53FFA3FE-239E-41AB-A88F-ABD03FFFE54F}" destId="{B3E7270E-8D26-4106-9894-C8FEA0DDA404}" srcOrd="2" destOrd="0" presId="urn:microsoft.com/office/officeart/2018/2/layout/IconLabelDescriptionList"/>
    <dgm:cxn modelId="{0E025819-EB1D-48F3-84D9-5F9BF4463751}" type="presParOf" srcId="{53FFA3FE-239E-41AB-A88F-ABD03FFFE54F}" destId="{42345259-5191-4C11-B752-8479EFB08A9B}" srcOrd="3" destOrd="0" presId="urn:microsoft.com/office/officeart/2018/2/layout/IconLabelDescriptionList"/>
    <dgm:cxn modelId="{7FE5F9F4-1836-4FFE-BAB0-132DEEA73243}" type="presParOf" srcId="{53FFA3FE-239E-41AB-A88F-ABD03FFFE54F}" destId="{B2BAD279-EC93-49A7-8295-9FF273FC7CAA}" srcOrd="4" destOrd="0" presId="urn:microsoft.com/office/officeart/2018/2/layout/IconLabelDescriptionList"/>
    <dgm:cxn modelId="{369D2E74-D27B-4025-9900-2552FAA9BFFE}" type="presParOf" srcId="{B3752489-BF15-4985-83CB-4EF5002EA5A8}" destId="{506F6C91-9055-4621-A89D-093298DA95B6}" srcOrd="9" destOrd="0" presId="urn:microsoft.com/office/officeart/2018/2/layout/IconLabelDescriptionList"/>
    <dgm:cxn modelId="{AAFCC51C-5F65-4792-80E1-870F5E399F10}" type="presParOf" srcId="{B3752489-BF15-4985-83CB-4EF5002EA5A8}" destId="{7DCBEC16-09BE-41AE-BA7C-3B72B50D221D}" srcOrd="10" destOrd="0" presId="urn:microsoft.com/office/officeart/2018/2/layout/IconLabelDescriptionList"/>
    <dgm:cxn modelId="{342D445E-AA05-4552-AD7C-397D73B53DCA}" type="presParOf" srcId="{7DCBEC16-09BE-41AE-BA7C-3B72B50D221D}" destId="{137383C9-ED26-48DF-9A3C-AC6F8A43B22A}" srcOrd="0" destOrd="0" presId="urn:microsoft.com/office/officeart/2018/2/layout/IconLabelDescriptionList"/>
    <dgm:cxn modelId="{2ED79648-9B2C-48DF-AF15-B4C8AB697B29}" type="presParOf" srcId="{7DCBEC16-09BE-41AE-BA7C-3B72B50D221D}" destId="{1283A6F0-DEE4-4207-8899-BCA1D2480852}" srcOrd="1" destOrd="0" presId="urn:microsoft.com/office/officeart/2018/2/layout/IconLabelDescriptionList"/>
    <dgm:cxn modelId="{9833CEBA-DBF0-4515-B2FC-E4D52CCC591B}" type="presParOf" srcId="{7DCBEC16-09BE-41AE-BA7C-3B72B50D221D}" destId="{50054004-8A3E-4844-ACE9-998A38A0EF65}" srcOrd="2" destOrd="0" presId="urn:microsoft.com/office/officeart/2018/2/layout/IconLabelDescriptionList"/>
    <dgm:cxn modelId="{CE0545F9-798E-4EEE-9BE6-97D8F0737ED2}" type="presParOf" srcId="{7DCBEC16-09BE-41AE-BA7C-3B72B50D221D}" destId="{6AF206BE-33B3-4815-ACEA-B79EF54A3565}" srcOrd="3" destOrd="0" presId="urn:microsoft.com/office/officeart/2018/2/layout/IconLabelDescriptionList"/>
    <dgm:cxn modelId="{F1818A84-25A9-4ED6-9F7E-48074C1936CA}" type="presParOf" srcId="{7DCBEC16-09BE-41AE-BA7C-3B72B50D221D}" destId="{5F270836-8FD8-4F88-93DF-74A261B6569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9BE92-29F9-4BB3-9B4B-C8D4FBAE33D7}">
      <dsp:nvSpPr>
        <dsp:cNvPr id="0" name=""/>
        <dsp:cNvSpPr/>
      </dsp:nvSpPr>
      <dsp:spPr>
        <a:xfrm>
          <a:off x="841" y="143890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1A111-F028-4D81-A29B-360B0DD44813}">
      <dsp:nvSpPr>
        <dsp:cNvPr id="0" name=""/>
        <dsp:cNvSpPr/>
      </dsp:nvSpPr>
      <dsp:spPr>
        <a:xfrm>
          <a:off x="84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select()</a:t>
          </a:r>
        </a:p>
      </dsp:txBody>
      <dsp:txXfrm>
        <a:off x="841" y="2075410"/>
        <a:ext cx="1529296" cy="229394"/>
      </dsp:txXfrm>
    </dsp:sp>
    <dsp:sp modelId="{C3C3E6FB-DA1D-4161-989D-59445269CCF4}">
      <dsp:nvSpPr>
        <dsp:cNvPr id="0" name=""/>
        <dsp:cNvSpPr/>
      </dsp:nvSpPr>
      <dsp:spPr>
        <a:xfrm>
          <a:off x="84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Picks variables (columns) based on their names</a:t>
          </a:r>
        </a:p>
      </dsp:txBody>
      <dsp:txXfrm>
        <a:off x="841" y="2351896"/>
        <a:ext cx="1529296" cy="1441593"/>
      </dsp:txXfrm>
    </dsp:sp>
    <dsp:sp modelId="{E61FB5E3-60B3-465F-9CB4-D91958BB4C00}">
      <dsp:nvSpPr>
        <dsp:cNvPr id="0" name=""/>
        <dsp:cNvSpPr/>
      </dsp:nvSpPr>
      <dsp:spPr>
        <a:xfrm>
          <a:off x="1797765" y="143890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D35D9-855C-4458-9A08-08B581FE297A}">
      <dsp:nvSpPr>
        <dsp:cNvPr id="0" name=""/>
        <dsp:cNvSpPr/>
      </dsp:nvSpPr>
      <dsp:spPr>
        <a:xfrm>
          <a:off x="1797765"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filter()</a:t>
          </a:r>
        </a:p>
      </dsp:txBody>
      <dsp:txXfrm>
        <a:off x="1797765" y="2075410"/>
        <a:ext cx="1529296" cy="229394"/>
      </dsp:txXfrm>
    </dsp:sp>
    <dsp:sp modelId="{E5ABB306-89DF-4965-B5A9-55182536FBEB}">
      <dsp:nvSpPr>
        <dsp:cNvPr id="0" name=""/>
        <dsp:cNvSpPr/>
      </dsp:nvSpPr>
      <dsp:spPr>
        <a:xfrm>
          <a:off x="1797765"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Picks observations (rows) based on their values</a:t>
          </a:r>
        </a:p>
      </dsp:txBody>
      <dsp:txXfrm>
        <a:off x="1797765" y="2351896"/>
        <a:ext cx="1529296" cy="1441593"/>
      </dsp:txXfrm>
    </dsp:sp>
    <dsp:sp modelId="{2819FE71-A62C-4E13-ADC5-9B47A919A52C}">
      <dsp:nvSpPr>
        <dsp:cNvPr id="0" name=""/>
        <dsp:cNvSpPr/>
      </dsp:nvSpPr>
      <dsp:spPr>
        <a:xfrm>
          <a:off x="3594689" y="143890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49140-14FA-41FF-A49F-0EF44763F8C9}">
      <dsp:nvSpPr>
        <dsp:cNvPr id="0" name=""/>
        <dsp:cNvSpPr/>
      </dsp:nvSpPr>
      <dsp:spPr>
        <a:xfrm>
          <a:off x="3594689"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arrange()</a:t>
          </a:r>
        </a:p>
      </dsp:txBody>
      <dsp:txXfrm>
        <a:off x="3594689" y="2075410"/>
        <a:ext cx="1529296" cy="229394"/>
      </dsp:txXfrm>
    </dsp:sp>
    <dsp:sp modelId="{910334B0-35F6-442D-8410-217C76F3708D}">
      <dsp:nvSpPr>
        <dsp:cNvPr id="0" name=""/>
        <dsp:cNvSpPr/>
      </dsp:nvSpPr>
      <dsp:spPr>
        <a:xfrm>
          <a:off x="3594689"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Changes the ordering of the rows</a:t>
          </a:r>
        </a:p>
      </dsp:txBody>
      <dsp:txXfrm>
        <a:off x="3594689" y="2351896"/>
        <a:ext cx="1529296" cy="1441593"/>
      </dsp:txXfrm>
    </dsp:sp>
    <dsp:sp modelId="{1369B911-CAE5-4F4D-881D-EDE5C9E893DE}">
      <dsp:nvSpPr>
        <dsp:cNvPr id="0" name=""/>
        <dsp:cNvSpPr/>
      </dsp:nvSpPr>
      <dsp:spPr>
        <a:xfrm>
          <a:off x="5391613" y="143890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C3CCE-0F7C-4B5E-B730-9D3B968BF606}">
      <dsp:nvSpPr>
        <dsp:cNvPr id="0" name=""/>
        <dsp:cNvSpPr/>
      </dsp:nvSpPr>
      <dsp:spPr>
        <a:xfrm>
          <a:off x="5391613"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summarise()</a:t>
          </a:r>
        </a:p>
      </dsp:txBody>
      <dsp:txXfrm>
        <a:off x="5391613" y="2075410"/>
        <a:ext cx="1529296" cy="229394"/>
      </dsp:txXfrm>
    </dsp:sp>
    <dsp:sp modelId="{64D16AAA-AE4B-4977-AEB9-3AAC511278CC}">
      <dsp:nvSpPr>
        <dsp:cNvPr id="0" name=""/>
        <dsp:cNvSpPr/>
      </dsp:nvSpPr>
      <dsp:spPr>
        <a:xfrm>
          <a:off x="5391613"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Reduces multiple values down to a single summary value</a:t>
          </a:r>
        </a:p>
      </dsp:txBody>
      <dsp:txXfrm>
        <a:off x="5391613" y="2351896"/>
        <a:ext cx="1529296" cy="1441593"/>
      </dsp:txXfrm>
    </dsp:sp>
    <dsp:sp modelId="{E3BCB94E-08E8-412A-BCC0-D7B8A03F8D8D}">
      <dsp:nvSpPr>
        <dsp:cNvPr id="0" name=""/>
        <dsp:cNvSpPr/>
      </dsp:nvSpPr>
      <dsp:spPr>
        <a:xfrm>
          <a:off x="7188537" y="143890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7270E-8D26-4106-9894-C8FEA0DDA404}">
      <dsp:nvSpPr>
        <dsp:cNvPr id="0" name=""/>
        <dsp:cNvSpPr/>
      </dsp:nvSpPr>
      <dsp:spPr>
        <a:xfrm>
          <a:off x="7188537"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mutate()</a:t>
          </a:r>
        </a:p>
      </dsp:txBody>
      <dsp:txXfrm>
        <a:off x="7188537" y="2075410"/>
        <a:ext cx="1529296" cy="229394"/>
      </dsp:txXfrm>
    </dsp:sp>
    <dsp:sp modelId="{B2BAD279-EC93-49A7-8295-9FF273FC7CAA}">
      <dsp:nvSpPr>
        <dsp:cNvPr id="0" name=""/>
        <dsp:cNvSpPr/>
      </dsp:nvSpPr>
      <dsp:spPr>
        <a:xfrm>
          <a:off x="7188537"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Adds new variables that are functions of existing variables</a:t>
          </a:r>
        </a:p>
      </dsp:txBody>
      <dsp:txXfrm>
        <a:off x="7188537" y="2351896"/>
        <a:ext cx="1529296" cy="1441593"/>
      </dsp:txXfrm>
    </dsp:sp>
    <dsp:sp modelId="{137383C9-ED26-48DF-9A3C-AC6F8A43B22A}">
      <dsp:nvSpPr>
        <dsp:cNvPr id="0" name=""/>
        <dsp:cNvSpPr/>
      </dsp:nvSpPr>
      <dsp:spPr>
        <a:xfrm>
          <a:off x="8985461" y="143890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54004-8A3E-4844-ACE9-998A38A0EF65}">
      <dsp:nvSpPr>
        <dsp:cNvPr id="0" name=""/>
        <dsp:cNvSpPr/>
      </dsp:nvSpPr>
      <dsp:spPr>
        <a:xfrm>
          <a:off x="898546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group_by()</a:t>
          </a:r>
        </a:p>
      </dsp:txBody>
      <dsp:txXfrm>
        <a:off x="8985461" y="2075410"/>
        <a:ext cx="1529296" cy="229394"/>
      </dsp:txXfrm>
    </dsp:sp>
    <dsp:sp modelId="{5F270836-8FD8-4F88-93DF-74A261B65692}">
      <dsp:nvSpPr>
        <dsp:cNvPr id="0" name=""/>
        <dsp:cNvSpPr/>
      </dsp:nvSpPr>
      <dsp:spPr>
        <a:xfrm>
          <a:off x="898546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Performs data operations on groups that are defined by variables</a:t>
          </a:r>
        </a:p>
      </dsp:txBody>
      <dsp:txXfrm>
        <a:off x="8985461" y="2351896"/>
        <a:ext cx="1529296" cy="1441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CE0D0-DF6A-4861-A74A-8054A7671601}"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4D2E4-CECF-4B16-9C7B-04D45A82A005}" type="slidenum">
              <a:rPr lang="en-US" smtClean="0"/>
              <a:t>‹#›</a:t>
            </a:fld>
            <a:endParaRPr lang="en-US"/>
          </a:p>
        </p:txBody>
      </p:sp>
    </p:spTree>
    <p:extLst>
      <p:ext uri="{BB962C8B-B14F-4D97-AF65-F5344CB8AC3E}">
        <p14:creationId xmlns:p14="http://schemas.microsoft.com/office/powerpoint/2010/main" val="410356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660E2-C5EF-DC40-B5CC-B8FB2B3DD3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3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83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339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18D3F-AD9A-0D4B-B143-7D51ABAA09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25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39</a:t>
            </a:fld>
            <a:endParaRPr lang="en-US"/>
          </a:p>
        </p:txBody>
      </p:sp>
    </p:spTree>
    <p:extLst>
      <p:ext uri="{BB962C8B-B14F-4D97-AF65-F5344CB8AC3E}">
        <p14:creationId xmlns:p14="http://schemas.microsoft.com/office/powerpoint/2010/main" val="302982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41</a:t>
            </a:fld>
            <a:endParaRPr lang="en-US"/>
          </a:p>
        </p:txBody>
      </p:sp>
    </p:spTree>
    <p:extLst>
      <p:ext uri="{BB962C8B-B14F-4D97-AF65-F5344CB8AC3E}">
        <p14:creationId xmlns:p14="http://schemas.microsoft.com/office/powerpoint/2010/main" val="760097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9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27</a:t>
            </a:fld>
            <a:endParaRPr lang="en-US"/>
          </a:p>
        </p:txBody>
      </p:sp>
    </p:spTree>
    <p:extLst>
      <p:ext uri="{BB962C8B-B14F-4D97-AF65-F5344CB8AC3E}">
        <p14:creationId xmlns:p14="http://schemas.microsoft.com/office/powerpoint/2010/main" val="273541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A1F493C-40CA-084F-B848-B15E5C26AD05}" type="slidenum">
              <a:rPr lang="en-US" smtClean="0"/>
              <a:t>28</a:t>
            </a:fld>
            <a:endParaRPr lang="en-US"/>
          </a:p>
        </p:txBody>
      </p:sp>
    </p:spTree>
    <p:extLst>
      <p:ext uri="{BB962C8B-B14F-4D97-AF65-F5344CB8AC3E}">
        <p14:creationId xmlns:p14="http://schemas.microsoft.com/office/powerpoint/2010/main" val="76685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58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81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3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27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3CDE-9D05-EF3B-0244-835351B1E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0931C-54F5-3068-7E67-9831DAECD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FC543-CB56-CC57-9AD9-E0F48EA58B57}"/>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47481A70-63AB-5BD8-B6E1-1EE1DC734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F79EB-77B3-9F49-3DA9-4A4856580A6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3659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F647-8852-2D34-A568-B3D0256E0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9E1CE-EC4F-4C35-60DF-673246C15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05164-329F-FA4F-19D6-BF5DA1CC0846}"/>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E8A79465-398B-872D-8E25-AC9D013CB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50662-198D-C339-2AE3-DBD76744119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70912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BB9FF-4EEE-09AD-707C-9071213B7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E4A35-E0CB-07D3-E6E4-D9D85D95C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CA18E-A541-5835-967E-FBA61C24E0D9}"/>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D6A52FC5-153A-C19E-F0A2-4AE94BC0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96B13-7B97-1B8A-0D05-E1758D76540D}"/>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3838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A1F89-47BC-4A4E-9E46-3E2921F436DF}" type="datetime1">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06504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EFC0A-B396-DE45-B6A8-F5A3F1A5D1D0}" type="datetime1">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00020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9956D-9E39-514C-9EAB-EE1DD03140ED}" type="datetime1">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64620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6B621F-FF0A-2847-8406-E915B7F1FAEE}" type="datetime1">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08741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C32B3C-47DC-5740-AAFE-9AC053523347}" type="datetime1">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48161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0A3CD3-42BB-B44D-AAD6-C3235FC48B47}" type="datetime1">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975134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F1A68-2B5D-5D40-B64F-93F955EAF41A}" type="datetime1">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347092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E459-3681-A648-9533-F15A6664B049}" type="datetime1">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97083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472-B157-8D84-D804-F8D88891A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98F9F-1E3C-FFD2-EACA-2465609CE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95A1F-8715-0031-23C2-14DC65B593AE}"/>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F82E2DC5-1B79-A55F-F715-7DE79A001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F2A85-C5D2-0E90-4D7E-827D6B6CD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95631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25ACE-A989-2847-8F59-FA9DA4AAA52D}" type="datetime1">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94358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79FD-DE68-9848-8AEC-C28DA207BC43}" type="datetime1">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4176165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5DD92-ECA3-8041-BA1B-C3B7270C4D0B}" type="datetime1">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80011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1C9B-6C68-862D-D1BD-DB92DCBE5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2CA95-62C3-3E4B-8636-BB1E830B7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4936E-0724-1C4F-651E-EE4243FAD1B4}"/>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160943DD-3F84-7A8E-8AB3-31CDF8511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BDEF6-294E-2D6E-9F74-8BD4923D222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7586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62D0-26CA-05CF-E35A-80BAE6EE13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5A7BC-8B00-E1A3-5A26-A5D6FB609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DB5C7-0662-DBF9-5461-232D96DF9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71F87-8688-E998-F720-348D1B589F5C}"/>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6" name="Footer Placeholder 5">
            <a:extLst>
              <a:ext uri="{FF2B5EF4-FFF2-40B4-BE49-F238E27FC236}">
                <a16:creationId xmlns:a16="http://schemas.microsoft.com/office/drawing/2014/main" id="{B6E9D6BA-3AD2-642B-B37F-D31EF98A7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12013-ECB3-BC3A-CE60-189527006AE4}"/>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123047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1F4-CFB2-3ED7-B205-9831E6A69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C5D5A-E3F9-D8BD-19F0-88CC3A62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CC3C0-D824-FB02-ED56-278578EB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21190-406F-4E67-6810-E820C8420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E0AB9-1114-BBDC-C617-0098E2297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0A381-D42C-1C46-5592-C7398E791E91}"/>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8" name="Footer Placeholder 7">
            <a:extLst>
              <a:ext uri="{FF2B5EF4-FFF2-40B4-BE49-F238E27FC236}">
                <a16:creationId xmlns:a16="http://schemas.microsoft.com/office/drawing/2014/main" id="{872E5290-7144-77C9-6915-982BEF4D6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DC754-3BD9-0A36-0005-06078F7799C1}"/>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293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09DD-20C0-8723-C704-E0D3B88CD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1B4C6-BFD0-D270-7D72-0CBE983F1EC4}"/>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4" name="Footer Placeholder 3">
            <a:extLst>
              <a:ext uri="{FF2B5EF4-FFF2-40B4-BE49-F238E27FC236}">
                <a16:creationId xmlns:a16="http://schemas.microsoft.com/office/drawing/2014/main" id="{421CC10A-EAA4-590C-C55A-F135DB63E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9570B-2AEB-8D93-987B-541EBE433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11010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C53AD-45F1-F0D1-CCA1-C21D877ADC80}"/>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3" name="Footer Placeholder 2">
            <a:extLst>
              <a:ext uri="{FF2B5EF4-FFF2-40B4-BE49-F238E27FC236}">
                <a16:creationId xmlns:a16="http://schemas.microsoft.com/office/drawing/2014/main" id="{85CAC955-FF45-7A81-0F39-FC9A45BDD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C6664-2043-83D7-CD31-E46822E423D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95465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3A82-B235-A28C-DE65-93E604693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FB0C-2FE8-010D-DD8D-ADA832248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15034-D245-AD89-1917-444DCF2B5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E2AE4-0A40-502D-0634-5A044ADBCB19}"/>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6" name="Footer Placeholder 5">
            <a:extLst>
              <a:ext uri="{FF2B5EF4-FFF2-40B4-BE49-F238E27FC236}">
                <a16:creationId xmlns:a16="http://schemas.microsoft.com/office/drawing/2014/main" id="{652DE268-E472-6EC3-DB07-67422501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B6E22-BEDA-333D-D5ED-ED59E1A65EE8}"/>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87673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D85-C4D3-AA9F-4572-7E3512564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B69E8D-183C-9706-840F-7F3BF949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A3237-878A-6BB5-BD9A-B560E177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CFB99-8023-AB95-31E9-CF60FA5AE2D2}"/>
              </a:ext>
            </a:extLst>
          </p:cNvPr>
          <p:cNvSpPr>
            <a:spLocks noGrp="1"/>
          </p:cNvSpPr>
          <p:nvPr>
            <p:ph type="dt" sz="half" idx="10"/>
          </p:nvPr>
        </p:nvSpPr>
        <p:spPr/>
        <p:txBody>
          <a:bodyPr/>
          <a:lstStyle/>
          <a:p>
            <a:fld id="{DF15B10E-9CAA-4A88-B5DC-31F2EBF914AC}" type="datetimeFigureOut">
              <a:rPr lang="en-US" smtClean="0"/>
              <a:t>1/31/2024</a:t>
            </a:fld>
            <a:endParaRPr lang="en-US"/>
          </a:p>
        </p:txBody>
      </p:sp>
      <p:sp>
        <p:nvSpPr>
          <p:cNvPr id="6" name="Footer Placeholder 5">
            <a:extLst>
              <a:ext uri="{FF2B5EF4-FFF2-40B4-BE49-F238E27FC236}">
                <a16:creationId xmlns:a16="http://schemas.microsoft.com/office/drawing/2014/main" id="{42BAB27C-644F-693E-FEB2-969A26C77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F5545-7F55-1EAB-AB0A-FC50C85537D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7073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6E0A8-D616-BC3A-1636-A81393E84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32ACCB-20D7-594B-A8FF-E1303799E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281DB-86B8-F0EF-432B-F37761E21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5B10E-9CAA-4A88-B5DC-31F2EBF914AC}" type="datetimeFigureOut">
              <a:rPr lang="en-US" smtClean="0"/>
              <a:t>1/31/2024</a:t>
            </a:fld>
            <a:endParaRPr lang="en-US"/>
          </a:p>
        </p:txBody>
      </p:sp>
      <p:sp>
        <p:nvSpPr>
          <p:cNvPr id="5" name="Footer Placeholder 4">
            <a:extLst>
              <a:ext uri="{FF2B5EF4-FFF2-40B4-BE49-F238E27FC236}">
                <a16:creationId xmlns:a16="http://schemas.microsoft.com/office/drawing/2014/main" id="{C1D5E751-71F5-F3C6-0902-047E37F32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329B1-9131-8253-1A0E-F0C9D64E1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F3782-0E4C-434B-ADAA-57A5270CA591}" type="slidenum">
              <a:rPr lang="en-US" smtClean="0"/>
              <a:t>‹#›</a:t>
            </a:fld>
            <a:endParaRPr lang="en-US"/>
          </a:p>
        </p:txBody>
      </p:sp>
    </p:spTree>
    <p:extLst>
      <p:ext uri="{BB962C8B-B14F-4D97-AF65-F5344CB8AC3E}">
        <p14:creationId xmlns:p14="http://schemas.microsoft.com/office/powerpoint/2010/main" val="3653703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BE8E-7559-EC49-B4B5-5CC9D4B8459C}" type="datetime1">
              <a:rPr lang="en-US" smtClean="0"/>
              <a:t>1/31/2024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A1E72-7AFA-E341-87C3-C06459426678}" type="slidenum">
              <a:rPr lang="en-US" smtClean="0"/>
              <a:t>‹#›</a:t>
            </a:fld>
            <a:endParaRPr lang="en-US"/>
          </a:p>
        </p:txBody>
      </p:sp>
    </p:spTree>
    <p:extLst>
      <p:ext uri="{BB962C8B-B14F-4D97-AF65-F5344CB8AC3E}">
        <p14:creationId xmlns:p14="http://schemas.microsoft.com/office/powerpoint/2010/main" val="3802853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dplyr.tidyverse.org/" TargetMode="External"/><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r4ds.had.co.nz/transform.html"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s://cran.r-project.org/web/packages/dplyr/vignettes/dplyr.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www.tidyverse.org/" TargetMode="Externa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datacatalog.cookcountyil.gov/resource/cjeq-bs86.json" TargetMode="External"/><Relationship Id="rId2" Type="http://schemas.openxmlformats.org/officeDocument/2006/relationships/hyperlink" Target="https://datacatalog.cookcountyil.gov/Public-Safety/Medical-Examiner-Case-Archive/cjeq-bs86"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502B-2B63-CAEA-0F97-62495B42EB6D}"/>
              </a:ext>
            </a:extLst>
          </p:cNvPr>
          <p:cNvSpPr>
            <a:spLocks noGrp="1"/>
          </p:cNvSpPr>
          <p:nvPr>
            <p:ph type="ctrTitle"/>
          </p:nvPr>
        </p:nvSpPr>
        <p:spPr>
          <a:xfrm>
            <a:off x="6748272" y="4018276"/>
            <a:ext cx="4800261" cy="1644592"/>
          </a:xfrm>
        </p:spPr>
        <p:txBody>
          <a:bodyPr anchor="t">
            <a:normAutofit/>
          </a:bodyPr>
          <a:lstStyle/>
          <a:p>
            <a:pPr algn="l"/>
            <a:r>
              <a:rPr lang="en-US" sz="4000">
                <a:solidFill>
                  <a:schemeClr val="tx2"/>
                </a:solidFill>
              </a:rPr>
              <a:t>Using R for data wrangling</a:t>
            </a:r>
          </a:p>
        </p:txBody>
      </p:sp>
      <p:sp>
        <p:nvSpPr>
          <p:cNvPr id="3" name="Subtitle 2">
            <a:extLst>
              <a:ext uri="{FF2B5EF4-FFF2-40B4-BE49-F238E27FC236}">
                <a16:creationId xmlns:a16="http://schemas.microsoft.com/office/drawing/2014/main" id="{EEAE9DA7-C2DF-362C-266C-C7DDB8C66A7E}"/>
              </a:ext>
            </a:extLst>
          </p:cNvPr>
          <p:cNvSpPr>
            <a:spLocks noGrp="1"/>
          </p:cNvSpPr>
          <p:nvPr>
            <p:ph type="subTitle" idx="1"/>
          </p:nvPr>
        </p:nvSpPr>
        <p:spPr>
          <a:xfrm>
            <a:off x="6836788" y="5114816"/>
            <a:ext cx="4711745" cy="838831"/>
          </a:xfrm>
        </p:spPr>
        <p:txBody>
          <a:bodyPr anchor="b">
            <a:normAutofit/>
          </a:bodyPr>
          <a:lstStyle/>
          <a:p>
            <a:pPr algn="l"/>
            <a:r>
              <a:rPr lang="en-US" sz="2000" dirty="0">
                <a:solidFill>
                  <a:schemeClr val="tx2"/>
                </a:solidFill>
              </a:rPr>
              <a:t>Reading and Cleaning Data</a:t>
            </a:r>
          </a:p>
          <a:p>
            <a:pPr algn="l"/>
            <a:r>
              <a:rPr lang="en-US" sz="2000" dirty="0">
                <a:solidFill>
                  <a:schemeClr val="tx2"/>
                </a:solidFill>
              </a:rPr>
              <a:t>Exam 1</a:t>
            </a:r>
          </a:p>
        </p:txBody>
      </p:sp>
      <p:pic>
        <p:nvPicPr>
          <p:cNvPr id="17" name="Picture 4" descr="A low poly orange and white background&#10;&#10;Description automatically generated">
            <a:extLst>
              <a:ext uri="{FF2B5EF4-FFF2-40B4-BE49-F238E27FC236}">
                <a16:creationId xmlns:a16="http://schemas.microsoft.com/office/drawing/2014/main" id="{AFA186B2-5B99-6262-EAB1-6A29C5AB3C57}"/>
              </a:ext>
            </a:extLst>
          </p:cNvPr>
          <p:cNvPicPr>
            <a:picLocks noChangeAspect="1"/>
          </p:cNvPicPr>
          <p:nvPr/>
        </p:nvPicPr>
        <p:blipFill rotWithShape="1">
          <a:blip r:embed="rId2">
            <a:alphaModFix/>
          </a:blip>
          <a:srcRect r="37482" b="-2"/>
          <a:stretch/>
        </p:blipFill>
        <p:spPr>
          <a:xfrm>
            <a:off x="-305" y="1"/>
            <a:ext cx="6423053" cy="6858000"/>
          </a:xfrm>
          <a:prstGeom prst="rect">
            <a:avLst/>
          </a:prstGeom>
        </p:spPr>
      </p:pic>
      <p:grpSp>
        <p:nvGrpSpPr>
          <p:cNvPr id="27" name="Group 26">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28" name="Freeform: Shape 27">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31" name="Freeform: Shape 30">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32" name="Freeform: Shape 31">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Tree>
    <p:extLst>
      <p:ext uri="{BB962C8B-B14F-4D97-AF65-F5344CB8AC3E}">
        <p14:creationId xmlns:p14="http://schemas.microsoft.com/office/powerpoint/2010/main" val="17860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Factor</a:t>
            </a:r>
          </a:p>
          <a:p>
            <a:pPr lvl="1">
              <a:defRPr/>
            </a:pPr>
            <a:r>
              <a:rPr lang="en-US" dirty="0"/>
              <a:t>Collection of values that have fixed set of possible values</a:t>
            </a:r>
          </a:p>
          <a:p>
            <a:pPr lvl="1">
              <a:defRPr/>
            </a:pPr>
            <a:r>
              <a:rPr lang="en-US" dirty="0"/>
              <a:t>Similar to vector</a:t>
            </a:r>
          </a:p>
          <a:p>
            <a:pPr lvl="1">
              <a:defRPr/>
            </a:pPr>
            <a:r>
              <a:rPr lang="en-US" dirty="0"/>
              <a:t>Represents </a:t>
            </a:r>
            <a:r>
              <a:rPr lang="en-US" i="1" dirty="0"/>
              <a:t>categorical</a:t>
            </a:r>
            <a:r>
              <a:rPr lang="en-US" dirty="0"/>
              <a:t> variables</a:t>
            </a:r>
          </a:p>
          <a:p>
            <a:pPr marL="393700" lvl="1" indent="0">
              <a:buNone/>
              <a:defRPr/>
            </a:pPr>
            <a:r>
              <a:rPr lang="en-US" dirty="0"/>
              <a:t>			</a:t>
            </a:r>
          </a:p>
          <a:p>
            <a:pPr>
              <a:defRPr/>
            </a:pPr>
            <a:endParaRPr lang="en-US" dirty="0"/>
          </a:p>
          <a:p>
            <a:pPr>
              <a:defRPr/>
            </a:pPr>
            <a:endParaRPr lang="en-US" dirty="0"/>
          </a:p>
          <a:p>
            <a:pPr>
              <a:defRPr/>
            </a:pPr>
            <a:endParaRPr lang="en-US" dirty="0"/>
          </a:p>
          <a:p>
            <a:pPr marL="0" indent="0">
              <a:buNone/>
              <a:defRPr/>
            </a:pPr>
            <a:endParaRPr lang="en-US" dirty="0"/>
          </a:p>
        </p:txBody>
      </p:sp>
      <p:grpSp>
        <p:nvGrpSpPr>
          <p:cNvPr id="20484" name="Group 10"/>
          <p:cNvGrpSpPr>
            <a:grpSpLocks/>
          </p:cNvGrpSpPr>
          <p:nvPr/>
        </p:nvGrpSpPr>
        <p:grpSpPr bwMode="auto">
          <a:xfrm>
            <a:off x="1561381" y="3684055"/>
            <a:ext cx="534987"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2048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7318" y="3684055"/>
            <a:ext cx="5881284" cy="18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D5899F51-6E1F-7F27-023B-6747D8ECA00A}"/>
              </a:ext>
            </a:extLst>
          </p:cNvPr>
          <p:cNvCxnSpPr/>
          <p:nvPr/>
        </p:nvCxnSpPr>
        <p:spPr>
          <a:xfrm flipH="1">
            <a:off x="3773977" y="4792418"/>
            <a:ext cx="16641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BCC24F1-14F9-BC78-8742-3AD987CEE434}"/>
              </a:ext>
            </a:extLst>
          </p:cNvPr>
          <p:cNvSpPr txBox="1"/>
          <p:nvPr/>
        </p:nvSpPr>
        <p:spPr>
          <a:xfrm>
            <a:off x="1000760" y="5971144"/>
            <a:ext cx="8139729" cy="369332"/>
          </a:xfrm>
          <a:prstGeom prst="rect">
            <a:avLst/>
          </a:prstGeom>
          <a:noFill/>
        </p:spPr>
        <p:txBody>
          <a:bodyPr wrap="none" rtlCol="0">
            <a:spAutoFit/>
          </a:bodyPr>
          <a:lstStyle/>
          <a:p>
            <a:r>
              <a:rPr lang="en-US" dirty="0"/>
              <a:t>Your character variables must be factored in some instances, or you will get an error!!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9973-1255-61A9-EF6D-170942EB3CC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EE7485-1331-2161-CCFB-4E1E144CDC94}"/>
              </a:ext>
            </a:extLst>
          </p:cNvPr>
          <p:cNvPicPr>
            <a:picLocks noGrp="1" noChangeAspect="1"/>
          </p:cNvPicPr>
          <p:nvPr>
            <p:ph idx="1"/>
          </p:nvPr>
        </p:nvPicPr>
        <p:blipFill>
          <a:blip r:embed="rId2"/>
          <a:stretch>
            <a:fillRect/>
          </a:stretch>
        </p:blipFill>
        <p:spPr>
          <a:xfrm>
            <a:off x="2976771" y="1825625"/>
            <a:ext cx="6238457" cy="4351338"/>
          </a:xfrm>
        </p:spPr>
      </p:pic>
    </p:spTree>
    <p:extLst>
      <p:ext uri="{BB962C8B-B14F-4D97-AF65-F5344CB8AC3E}">
        <p14:creationId xmlns:p14="http://schemas.microsoft.com/office/powerpoint/2010/main" val="394955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Matrices</a:t>
            </a:r>
          </a:p>
          <a:p>
            <a:pPr lvl="1">
              <a:defRPr/>
            </a:pPr>
            <a:r>
              <a:rPr lang="en-US" dirty="0"/>
              <a:t>Two-dimensional collection of values of same type</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p:txBody>
      </p:sp>
      <p:grpSp>
        <p:nvGrpSpPr>
          <p:cNvPr id="21508" name="Group 3"/>
          <p:cNvGrpSpPr>
            <a:grpSpLocks/>
          </p:cNvGrpSpPr>
          <p:nvPr/>
        </p:nvGrpSpPr>
        <p:grpSpPr bwMode="auto">
          <a:xfrm>
            <a:off x="1619596" y="3364522"/>
            <a:ext cx="1600200" cy="1065213"/>
            <a:chOff x="4028038" y="3886200"/>
            <a:chExt cx="1599446" cy="1066271"/>
          </a:xfrm>
        </p:grpSpPr>
        <p:grpSp>
          <p:nvGrpSpPr>
            <p:cNvPr id="21510" name="Group 10"/>
            <p:cNvGrpSpPr>
              <a:grpSpLocks/>
            </p:cNvGrpSpPr>
            <p:nvPr/>
          </p:nvGrpSpPr>
          <p:grpSpPr bwMode="auto">
            <a:xfrm>
              <a:off x="4028038" y="3886200"/>
              <a:ext cx="534154" cy="1066271"/>
              <a:chOff x="6476246" y="1981729"/>
              <a:chExt cx="534154" cy="1066271"/>
            </a:xfrm>
          </p:grpSpPr>
          <p:sp>
            <p:nvSpPr>
              <p:cNvPr id="12" name="TextBox 11"/>
              <p:cNvSpPr txBox="1"/>
              <p:nvPr/>
            </p:nvSpPr>
            <p:spPr>
              <a:xfrm>
                <a:off x="6476246"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7</a:t>
                </a:r>
              </a:p>
            </p:txBody>
          </p:sp>
          <p:sp>
            <p:nvSpPr>
              <p:cNvPr id="14" name="TextBox 13"/>
              <p:cNvSpPr txBox="1"/>
              <p:nvPr/>
            </p:nvSpPr>
            <p:spPr>
              <a:xfrm>
                <a:off x="6476246"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9</a:t>
                </a:r>
              </a:p>
            </p:txBody>
          </p:sp>
        </p:grpSp>
        <p:grpSp>
          <p:nvGrpSpPr>
            <p:cNvPr id="21511" name="Group 7"/>
            <p:cNvGrpSpPr>
              <a:grpSpLocks/>
            </p:cNvGrpSpPr>
            <p:nvPr/>
          </p:nvGrpSpPr>
          <p:grpSpPr bwMode="auto">
            <a:xfrm>
              <a:off x="4561438" y="3886200"/>
              <a:ext cx="534154" cy="1066271"/>
              <a:chOff x="6476246" y="1981729"/>
              <a:chExt cx="534154" cy="1066271"/>
            </a:xfrm>
          </p:grpSpPr>
          <p:sp>
            <p:nvSpPr>
              <p:cNvPr id="9" name="TextBox 8"/>
              <p:cNvSpPr txBox="1"/>
              <p:nvPr/>
            </p:nvSpPr>
            <p:spPr>
              <a:xfrm>
                <a:off x="6475995"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0" name="TextBox 9"/>
              <p:cNvSpPr txBox="1"/>
              <p:nvPr/>
            </p:nvSpPr>
            <p:spPr>
              <a:xfrm>
                <a:off x="6475995"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5" name="TextBox 14"/>
              <p:cNvSpPr txBox="1"/>
              <p:nvPr/>
            </p:nvSpPr>
            <p:spPr>
              <a:xfrm>
                <a:off x="6475995"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grpSp>
        <p:grpSp>
          <p:nvGrpSpPr>
            <p:cNvPr id="21512" name="Group 15"/>
            <p:cNvGrpSpPr>
              <a:grpSpLocks/>
            </p:cNvGrpSpPr>
            <p:nvPr/>
          </p:nvGrpSpPr>
          <p:grpSpPr bwMode="auto">
            <a:xfrm>
              <a:off x="5094084" y="3886200"/>
              <a:ext cx="533400" cy="1066271"/>
              <a:chOff x="6477000" y="1981729"/>
              <a:chExt cx="533400" cy="1066271"/>
            </a:xfrm>
          </p:grpSpPr>
          <p:sp>
            <p:nvSpPr>
              <p:cNvPr id="17" name="TextBox 16"/>
              <p:cNvSpPr txBox="1"/>
              <p:nvPr/>
            </p:nvSpPr>
            <p:spPr>
              <a:xfrm>
                <a:off x="6477251" y="1981729"/>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8" name="TextBox 17"/>
              <p:cNvSpPr txBox="1"/>
              <p:nvPr/>
            </p:nvSpPr>
            <p:spPr>
              <a:xfrm>
                <a:off x="6477251" y="2340860"/>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9" name="TextBox 18"/>
              <p:cNvSpPr txBox="1"/>
              <p:nvPr/>
            </p:nvSpPr>
            <p:spPr>
              <a:xfrm>
                <a:off x="6477251" y="2679334"/>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pic>
        <p:nvPicPr>
          <p:cNvPr id="2150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5987" y="3364522"/>
            <a:ext cx="5989617"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1800687"/>
            <a:ext cx="10515600" cy="4351338"/>
          </a:xfrm>
        </p:spPr>
        <p:txBody>
          <a:bodyPr/>
          <a:lstStyle/>
          <a:p>
            <a:pPr>
              <a:defRPr/>
            </a:pPr>
            <a:r>
              <a:rPr lang="en-US" dirty="0"/>
              <a:t>Data frames</a:t>
            </a:r>
          </a:p>
          <a:p>
            <a:pPr lvl="1">
              <a:defRPr/>
            </a:pPr>
            <a:r>
              <a:rPr lang="en-US" dirty="0"/>
              <a:t>Collection of vectors that </a:t>
            </a:r>
            <a:r>
              <a:rPr lang="en-US" i="1" dirty="0"/>
              <a:t>all have same length</a:t>
            </a:r>
          </a:p>
          <a:p>
            <a:pPr lvl="1">
              <a:defRPr/>
            </a:pPr>
            <a:r>
              <a:rPr lang="en-US" dirty="0"/>
              <a:t>Columns can have different data types</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a:p>
            <a:pPr>
              <a:defRPr/>
            </a:pPr>
            <a:endParaRPr lang="en-US" dirty="0"/>
          </a:p>
        </p:txBody>
      </p:sp>
      <p:grpSp>
        <p:nvGrpSpPr>
          <p:cNvPr id="22532" name="Group 10"/>
          <p:cNvGrpSpPr>
            <a:grpSpLocks/>
          </p:cNvGrpSpPr>
          <p:nvPr/>
        </p:nvGrpSpPr>
        <p:grpSpPr bwMode="auto">
          <a:xfrm>
            <a:off x="1790700" y="374153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22533" name="Group 7"/>
          <p:cNvGrpSpPr>
            <a:grpSpLocks/>
          </p:cNvGrpSpPr>
          <p:nvPr/>
        </p:nvGrpSpPr>
        <p:grpSpPr bwMode="auto">
          <a:xfrm>
            <a:off x="2398716" y="3741538"/>
            <a:ext cx="534987" cy="1066800"/>
            <a:chOff x="6476246" y="1981729"/>
            <a:chExt cx="534154" cy="1066271"/>
          </a:xfrm>
        </p:grpSpPr>
        <p:sp>
          <p:nvSpPr>
            <p:cNvPr id="9" name="TextBox 8"/>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0" name="TextBox 9"/>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5" name="TextBox 14"/>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grpSp>
      <p:grpSp>
        <p:nvGrpSpPr>
          <p:cNvPr id="22534" name="Group 4"/>
          <p:cNvGrpSpPr>
            <a:grpSpLocks/>
          </p:cNvGrpSpPr>
          <p:nvPr/>
        </p:nvGrpSpPr>
        <p:grpSpPr bwMode="auto">
          <a:xfrm>
            <a:off x="3009900" y="3728841"/>
            <a:ext cx="533400" cy="1076325"/>
            <a:chOff x="4495046" y="3799379"/>
            <a:chExt cx="533400" cy="1076892"/>
          </a:xfrm>
        </p:grpSpPr>
        <p:sp>
          <p:nvSpPr>
            <p:cNvPr id="17" name="TextBox 16"/>
            <p:cNvSpPr txBox="1"/>
            <p:nvPr/>
          </p:nvSpPr>
          <p:spPr>
            <a:xfrm>
              <a:off x="4495046" y="3799379"/>
              <a:ext cx="533400" cy="370083"/>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4495046" y="4169462"/>
              <a:ext cx="533400" cy="368494"/>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sp>
          <p:nvSpPr>
            <p:cNvPr id="19" name="TextBox 18"/>
            <p:cNvSpPr txBox="1"/>
            <p:nvPr/>
          </p:nvSpPr>
          <p:spPr>
            <a:xfrm>
              <a:off x="4495046" y="4506189"/>
              <a:ext cx="533400" cy="370082"/>
            </a:xfrm>
            <a:prstGeom prst="rect">
              <a:avLst/>
            </a:prstGeom>
            <a:solidFill>
              <a:schemeClr val="bg1">
                <a:lumMod val="75000"/>
              </a:schemeClr>
            </a:solidFill>
            <a:ln>
              <a:solidFill>
                <a:schemeClr val="tx1"/>
              </a:solidFill>
            </a:ln>
          </p:spPr>
          <p:txBody>
            <a:bodyPr>
              <a:spAutoFit/>
            </a:bodyPr>
            <a:lstStyle/>
            <a:p>
              <a:pPr algn="ctr">
                <a:defRPr/>
              </a:pPr>
              <a:r>
                <a:rPr lang="en-US" dirty="0"/>
                <a:t>c</a:t>
              </a:r>
            </a:p>
          </p:txBody>
        </p:sp>
      </p:grpSp>
      <p:cxnSp>
        <p:nvCxnSpPr>
          <p:cNvPr id="22" name="Straight Connector 21"/>
          <p:cNvCxnSpPr/>
          <p:nvPr/>
        </p:nvCxnSpPr>
        <p:spPr>
          <a:xfrm>
            <a:off x="2095500" y="3573263"/>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955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289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8500" y="3573263"/>
            <a:ext cx="0" cy="155575"/>
          </a:xfrm>
          <a:prstGeom prst="line">
            <a:avLst/>
          </a:prstGeom>
        </p:spPr>
        <p:style>
          <a:lnRef idx="1">
            <a:schemeClr val="accent1"/>
          </a:lnRef>
          <a:fillRef idx="0">
            <a:schemeClr val="accent1"/>
          </a:fillRef>
          <a:effectRef idx="0">
            <a:schemeClr val="accent1"/>
          </a:effectRef>
          <a:fontRef idx="minor">
            <a:schemeClr val="tx1"/>
          </a:fontRef>
        </p:style>
      </p:cxnSp>
      <p:pic>
        <p:nvPicPr>
          <p:cNvPr id="22539"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8098" y="3538341"/>
            <a:ext cx="5334001" cy="246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Data Structures</a:t>
            </a:r>
          </a:p>
        </p:txBody>
      </p:sp>
      <p:sp>
        <p:nvSpPr>
          <p:cNvPr id="23555" name="Content Placeholder 2"/>
          <p:cNvSpPr>
            <a:spLocks noGrp="1"/>
          </p:cNvSpPr>
          <p:nvPr>
            <p:ph idx="1"/>
          </p:nvPr>
        </p:nvSpPr>
        <p:spPr/>
        <p:txBody>
          <a:bodyPr/>
          <a:lstStyle/>
          <a:p>
            <a:r>
              <a:rPr lang="en-US" altLang="en-US" dirty="0"/>
              <a:t>Lists</a:t>
            </a:r>
          </a:p>
          <a:p>
            <a:pPr lvl="1"/>
            <a:r>
              <a:rPr lang="en-US" altLang="en-US" dirty="0"/>
              <a:t>Similar to data frame, but columns can have varying lengths</a:t>
            </a:r>
          </a:p>
          <a:p>
            <a:endParaRPr lang="en-US" altLang="en-US" dirty="0"/>
          </a:p>
          <a:p>
            <a:endParaRPr lang="en-US" altLang="en-US" dirty="0"/>
          </a:p>
          <a:p>
            <a:endParaRPr lang="en-US" altLang="en-US" dirty="0"/>
          </a:p>
        </p:txBody>
      </p:sp>
      <p:cxnSp>
        <p:nvCxnSpPr>
          <p:cNvPr id="20" name="Straight Connector 19"/>
          <p:cNvCxnSpPr/>
          <p:nvPr/>
        </p:nvCxnSpPr>
        <p:spPr>
          <a:xfrm>
            <a:off x="1773382" y="289005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733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067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16382" y="2890061"/>
            <a:ext cx="0" cy="1555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560" name="Group 10"/>
          <p:cNvGrpSpPr>
            <a:grpSpLocks/>
          </p:cNvGrpSpPr>
          <p:nvPr/>
        </p:nvGrpSpPr>
        <p:grpSpPr bwMode="auto">
          <a:xfrm>
            <a:off x="1468582" y="304245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sp>
        <p:nvSpPr>
          <p:cNvPr id="9" name="TextBox 8"/>
          <p:cNvSpPr txBox="1"/>
          <p:nvPr/>
        </p:nvSpPr>
        <p:spPr>
          <a:xfrm>
            <a:off x="2065482" y="3031349"/>
            <a:ext cx="533400" cy="369887"/>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nvGrpSpPr>
          <p:cNvPr id="23562" name="Group 15"/>
          <p:cNvGrpSpPr>
            <a:grpSpLocks/>
          </p:cNvGrpSpPr>
          <p:nvPr/>
        </p:nvGrpSpPr>
        <p:grpSpPr bwMode="auto">
          <a:xfrm>
            <a:off x="2686195" y="3042458"/>
            <a:ext cx="533400" cy="738188"/>
            <a:chOff x="6475492" y="1981729"/>
            <a:chExt cx="534154" cy="738664"/>
          </a:xfrm>
        </p:grpSpPr>
        <p:sp>
          <p:nvSpPr>
            <p:cNvPr id="17" name="TextBox 16"/>
            <p:cNvSpPr txBox="1"/>
            <p:nvPr/>
          </p:nvSpPr>
          <p:spPr>
            <a:xfrm>
              <a:off x="6475492" y="1981729"/>
              <a:ext cx="534154" cy="370127"/>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6475492" y="2351856"/>
              <a:ext cx="534154" cy="368537"/>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grpSp>
      <p:pic>
        <p:nvPicPr>
          <p:cNvPr id="2356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2428" y="2788443"/>
            <a:ext cx="5501092" cy="348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3" name="Rectangle 2663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4654296" y="329184"/>
            <a:ext cx="6894576" cy="1783080"/>
          </a:xfrm>
        </p:spPr>
        <p:txBody>
          <a:bodyPr anchor="b">
            <a:normAutofit/>
          </a:bodyPr>
          <a:lstStyle/>
          <a:p>
            <a:r>
              <a:rPr lang="en-US" altLang="en-US" sz="5400"/>
              <a:t>Things to Note When Writing Code</a:t>
            </a:r>
          </a:p>
        </p:txBody>
      </p:sp>
      <p:pic>
        <p:nvPicPr>
          <p:cNvPr id="26629" name="Picture 26628" descr="Computer script on a screen">
            <a:extLst>
              <a:ext uri="{FF2B5EF4-FFF2-40B4-BE49-F238E27FC236}">
                <a16:creationId xmlns:a16="http://schemas.microsoft.com/office/drawing/2014/main" id="{FC5FF378-A3FC-49DD-FFDD-150227286EBC}"/>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663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Content Placeholder 2"/>
          <p:cNvSpPr>
            <a:spLocks noGrp="1"/>
          </p:cNvSpPr>
          <p:nvPr>
            <p:ph idx="1"/>
          </p:nvPr>
        </p:nvSpPr>
        <p:spPr>
          <a:xfrm>
            <a:off x="4654296" y="2706624"/>
            <a:ext cx="6894576" cy="3483864"/>
          </a:xfrm>
        </p:spPr>
        <p:txBody>
          <a:bodyPr>
            <a:normAutofit/>
          </a:bodyPr>
          <a:lstStyle/>
          <a:p>
            <a:r>
              <a:rPr lang="en-US" altLang="en-US" sz="1700"/>
              <a:t>Syntax is </a:t>
            </a:r>
            <a:r>
              <a:rPr lang="en-US" altLang="en-US" sz="1700" i="1"/>
              <a:t>case</a:t>
            </a:r>
            <a:r>
              <a:rPr lang="en-US" altLang="en-US" sz="1700"/>
              <a:t>-sensitive</a:t>
            </a:r>
          </a:p>
          <a:p>
            <a:pPr lvl="1"/>
            <a:r>
              <a:rPr lang="en-US" altLang="en-US" sz="1700"/>
              <a:t>Typing in “Mydf” to call an object named “mydf” is wrong</a:t>
            </a:r>
          </a:p>
          <a:p>
            <a:pPr lvl="1"/>
            <a:r>
              <a:rPr lang="en-US" altLang="en-US" sz="1700"/>
              <a:t>Object names consist of letters, numbers, underscores “_” and periods “.”</a:t>
            </a:r>
          </a:p>
          <a:p>
            <a:r>
              <a:rPr lang="en-US" altLang="en-US" sz="1700"/>
              <a:t>You can use either ‘&lt;-’ or ‘=‘ to assign objects value</a:t>
            </a:r>
          </a:p>
          <a:p>
            <a:pPr lvl="1"/>
            <a:r>
              <a:rPr lang="en-US" altLang="en-US" sz="1700"/>
              <a:t>a &lt;- c(1,2,3)</a:t>
            </a:r>
          </a:p>
          <a:p>
            <a:pPr lvl="1"/>
            <a:r>
              <a:rPr lang="en-US" altLang="en-US" sz="1700"/>
              <a:t>a = c(1,2,3) </a:t>
            </a:r>
            <a:r>
              <a:rPr lang="en-US" altLang="en-US" sz="1700">
                <a:sym typeface="Wingdings" panose="05000000000000000000" pitchFamily="2" charset="2"/>
              </a:rPr>
              <a:t> do not do</a:t>
            </a:r>
            <a:endParaRPr lang="en-US" altLang="en-US" sz="1700"/>
          </a:p>
          <a:p>
            <a:r>
              <a:rPr lang="en-US" altLang="en-US" sz="1700"/>
              <a:t>Functions can stand on their own or be an object</a:t>
            </a:r>
          </a:p>
          <a:p>
            <a:pPr lvl="1"/>
            <a:r>
              <a:rPr lang="en-US" altLang="en-US" sz="1700"/>
              <a:t>1 + 2</a:t>
            </a:r>
          </a:p>
          <a:p>
            <a:pPr lvl="1"/>
            <a:r>
              <a:rPr lang="en-US" altLang="en-US" sz="1700"/>
              <a:t>a &lt;- 1 + 2</a:t>
            </a:r>
          </a:p>
          <a:p>
            <a:pPr lvl="1"/>
            <a:r>
              <a:rPr lang="en-US" altLang="en-US" sz="1700"/>
              <a:t>Important to consider later on when we do analyses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88F9-FD48-DBC2-A4E1-1DD06EF722A9}"/>
              </a:ext>
            </a:extLst>
          </p:cNvPr>
          <p:cNvSpPr>
            <a:spLocks noGrp="1"/>
          </p:cNvSpPr>
          <p:nvPr>
            <p:ph type="title"/>
          </p:nvPr>
        </p:nvSpPr>
        <p:spPr/>
        <p:txBody>
          <a:bodyPr/>
          <a:lstStyle/>
          <a:p>
            <a:r>
              <a:rPr lang="en-US" dirty="0"/>
              <a:t>Create a simple dataset in R (by hand)</a:t>
            </a:r>
          </a:p>
        </p:txBody>
      </p:sp>
      <p:sp>
        <p:nvSpPr>
          <p:cNvPr id="3" name="Content Placeholder 2">
            <a:extLst>
              <a:ext uri="{FF2B5EF4-FFF2-40B4-BE49-F238E27FC236}">
                <a16:creationId xmlns:a16="http://schemas.microsoft.com/office/drawing/2014/main" id="{B7516EC0-40A4-FE69-582A-6AA726CFC65F}"/>
              </a:ext>
            </a:extLst>
          </p:cNvPr>
          <p:cNvSpPr>
            <a:spLocks noGrp="1"/>
          </p:cNvSpPr>
          <p:nvPr>
            <p:ph idx="1"/>
          </p:nvPr>
        </p:nvSpPr>
        <p:spPr/>
        <p:txBody>
          <a:bodyPr>
            <a:normAutofit fontScale="92500"/>
          </a:bodyPr>
          <a:lstStyle/>
          <a:p>
            <a:pPr marL="0" indent="0">
              <a:buNone/>
            </a:pPr>
            <a:r>
              <a:rPr lang="en-US" dirty="0" err="1"/>
              <a:t>sex_at_birth</a:t>
            </a:r>
            <a:r>
              <a:rPr lang="en-US" dirty="0"/>
              <a:t> &lt;- c(“male”, “male”, “female”, “male”, “female”, “female”)</a:t>
            </a:r>
          </a:p>
          <a:p>
            <a:pPr marL="0" indent="0">
              <a:buNone/>
            </a:pPr>
            <a:r>
              <a:rPr lang="en-US" dirty="0"/>
              <a:t>age &lt;- c(10, 12, 3, 0, 1, 16)</a:t>
            </a:r>
          </a:p>
          <a:p>
            <a:pPr marL="0" indent="0">
              <a:buNone/>
            </a:pPr>
            <a:r>
              <a:rPr lang="en-US" dirty="0" err="1"/>
              <a:t>cbl_score</a:t>
            </a:r>
            <a:r>
              <a:rPr lang="en-US" dirty="0"/>
              <a:t> &lt;- c(50, 39, 48, 54, 70, 55)</a:t>
            </a:r>
          </a:p>
          <a:p>
            <a:pPr marL="0" indent="0">
              <a:buNone/>
            </a:pPr>
            <a:r>
              <a:rPr lang="en-US" dirty="0" err="1"/>
              <a:t>dep_score</a:t>
            </a:r>
            <a:r>
              <a:rPr lang="en-US" dirty="0"/>
              <a:t> &lt;- c(40, 29, 37, 44, 60, 45)</a:t>
            </a:r>
          </a:p>
          <a:p>
            <a:pPr marL="0" indent="0">
              <a:buNone/>
            </a:pPr>
            <a:r>
              <a:rPr lang="en-US" dirty="0" err="1"/>
              <a:t>total_score</a:t>
            </a:r>
            <a:r>
              <a:rPr lang="en-US" dirty="0"/>
              <a:t> &lt;- </a:t>
            </a:r>
            <a:r>
              <a:rPr lang="en-US" dirty="0" err="1"/>
              <a:t>cbl_score</a:t>
            </a:r>
            <a:r>
              <a:rPr lang="en-US" dirty="0"/>
              <a:t> + </a:t>
            </a:r>
            <a:r>
              <a:rPr lang="en-US" dirty="0" err="1"/>
              <a:t>dep_score</a:t>
            </a:r>
            <a:endParaRPr lang="en-US" dirty="0"/>
          </a:p>
          <a:p>
            <a:pPr marL="0" indent="0">
              <a:buNone/>
            </a:pPr>
            <a:r>
              <a:rPr lang="en-US" dirty="0"/>
              <a:t>mydat &lt;- </a:t>
            </a:r>
            <a:r>
              <a:rPr lang="en-US" dirty="0" err="1"/>
              <a:t>data.frame</a:t>
            </a:r>
            <a:r>
              <a:rPr lang="en-US" dirty="0"/>
              <a:t>(</a:t>
            </a:r>
            <a:r>
              <a:rPr lang="en-US" dirty="0" err="1"/>
              <a:t>sex_at_birth</a:t>
            </a:r>
            <a:r>
              <a:rPr lang="en-US" dirty="0"/>
              <a:t>, age, </a:t>
            </a:r>
            <a:r>
              <a:rPr lang="en-US" dirty="0" err="1"/>
              <a:t>cbl_score</a:t>
            </a:r>
            <a:r>
              <a:rPr lang="en-US" dirty="0"/>
              <a:t>, </a:t>
            </a:r>
            <a:r>
              <a:rPr lang="en-US" dirty="0" err="1"/>
              <a:t>dep_score</a:t>
            </a:r>
            <a:r>
              <a:rPr lang="en-US" dirty="0"/>
              <a:t>, </a:t>
            </a:r>
            <a:r>
              <a:rPr lang="en-US" dirty="0" err="1"/>
              <a:t>total_score</a:t>
            </a:r>
            <a:r>
              <a:rPr lang="en-US" dirty="0"/>
              <a:t>)</a:t>
            </a:r>
          </a:p>
          <a:p>
            <a:pPr marL="0" indent="0">
              <a:buNone/>
            </a:pPr>
            <a:endParaRPr lang="en-US" dirty="0"/>
          </a:p>
          <a:p>
            <a:pPr marL="0" indent="0">
              <a:buNone/>
            </a:pPr>
            <a:r>
              <a:rPr lang="en-US" dirty="0"/>
              <a:t>str(mydat)</a:t>
            </a:r>
          </a:p>
          <a:p>
            <a:pPr marL="0" indent="0">
              <a:buNone/>
            </a:pPr>
            <a:r>
              <a:rPr lang="en-US" dirty="0"/>
              <a:t>View(mydat)</a:t>
            </a:r>
          </a:p>
          <a:p>
            <a:pPr marL="0" indent="0">
              <a:buNone/>
            </a:pPr>
            <a:endParaRPr lang="en-US" dirty="0"/>
          </a:p>
        </p:txBody>
      </p:sp>
      <p:sp>
        <p:nvSpPr>
          <p:cNvPr id="4" name="TextBox 3">
            <a:extLst>
              <a:ext uri="{FF2B5EF4-FFF2-40B4-BE49-F238E27FC236}">
                <a16:creationId xmlns:a16="http://schemas.microsoft.com/office/drawing/2014/main" id="{3222F00D-88E0-6DEE-8D88-5874F3FE1E6D}"/>
              </a:ext>
            </a:extLst>
          </p:cNvPr>
          <p:cNvSpPr txBox="1"/>
          <p:nvPr/>
        </p:nvSpPr>
        <p:spPr>
          <a:xfrm>
            <a:off x="838200" y="6176963"/>
            <a:ext cx="8674662" cy="646331"/>
          </a:xfrm>
          <a:prstGeom prst="rect">
            <a:avLst/>
          </a:prstGeom>
          <a:noFill/>
        </p:spPr>
        <p:txBody>
          <a:bodyPr wrap="square" rtlCol="0">
            <a:spAutoFit/>
          </a:bodyPr>
          <a:lstStyle/>
          <a:p>
            <a:r>
              <a:rPr lang="en-US" dirty="0"/>
              <a:t>Things to note</a:t>
            </a:r>
          </a:p>
          <a:p>
            <a:r>
              <a:rPr lang="en-US" b="1" dirty="0">
                <a:solidFill>
                  <a:srgbClr val="FF0000"/>
                </a:solidFill>
              </a:rPr>
              <a:t>WARNING</a:t>
            </a:r>
            <a:r>
              <a:rPr lang="en-US" dirty="0"/>
              <a:t>: DO NOT COPY AND PASTE</a:t>
            </a:r>
          </a:p>
        </p:txBody>
      </p:sp>
      <p:sp>
        <p:nvSpPr>
          <p:cNvPr id="6" name="TextBox 5">
            <a:extLst>
              <a:ext uri="{FF2B5EF4-FFF2-40B4-BE49-F238E27FC236}">
                <a16:creationId xmlns:a16="http://schemas.microsoft.com/office/drawing/2014/main" id="{E0190124-5D42-8558-5BBA-E596740E9D98}"/>
              </a:ext>
            </a:extLst>
          </p:cNvPr>
          <p:cNvSpPr txBox="1"/>
          <p:nvPr/>
        </p:nvSpPr>
        <p:spPr>
          <a:xfrm>
            <a:off x="4157282" y="5111571"/>
            <a:ext cx="6097348" cy="1200329"/>
          </a:xfrm>
          <a:prstGeom prst="rect">
            <a:avLst/>
          </a:prstGeom>
          <a:noFill/>
        </p:spPr>
        <p:txBody>
          <a:bodyPr wrap="square">
            <a:spAutoFit/>
          </a:bodyPr>
          <a:lstStyle/>
          <a:p>
            <a:pPr lvl="1"/>
            <a:r>
              <a:rPr lang="en-US" altLang="en-US" dirty="0"/>
              <a:t>Use the ‘str’ command to check what the computer understands to be the contents of your data-this matters when you analyze (‘factor’ plots and adds differently than ‘integer’ or ‘number’)</a:t>
            </a:r>
          </a:p>
        </p:txBody>
      </p:sp>
    </p:spTree>
    <p:extLst>
      <p:ext uri="{BB962C8B-B14F-4D97-AF65-F5344CB8AC3E}">
        <p14:creationId xmlns:p14="http://schemas.microsoft.com/office/powerpoint/2010/main" val="357510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6B42-A30F-E1D1-4D8E-5BD03764D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C7BD8-82C0-F049-4E0A-F8EC9F052AC7}"/>
              </a:ext>
            </a:extLst>
          </p:cNvPr>
          <p:cNvSpPr>
            <a:spLocks noGrp="1"/>
          </p:cNvSpPr>
          <p:nvPr>
            <p:ph idx="1"/>
          </p:nvPr>
        </p:nvSpPr>
        <p:spPr/>
        <p:txBody>
          <a:bodyPr/>
          <a:lstStyle/>
          <a:p>
            <a:pPr marL="0" indent="0">
              <a:buNone/>
            </a:pPr>
            <a:r>
              <a:rPr lang="en-US" dirty="0"/>
              <a:t>table(</a:t>
            </a:r>
            <a:r>
              <a:rPr lang="en-US" dirty="0" err="1"/>
              <a:t>mydat$sex_at_birth</a:t>
            </a:r>
            <a:r>
              <a:rPr lang="en-US" dirty="0"/>
              <a:t>)</a:t>
            </a:r>
          </a:p>
        </p:txBody>
      </p:sp>
    </p:spTree>
    <p:extLst>
      <p:ext uri="{BB962C8B-B14F-4D97-AF65-F5344CB8AC3E}">
        <p14:creationId xmlns:p14="http://schemas.microsoft.com/office/powerpoint/2010/main" val="271806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A82-82FB-06AB-96F7-5E217FDADEB9}"/>
              </a:ext>
            </a:extLst>
          </p:cNvPr>
          <p:cNvSpPr>
            <a:spLocks noGrp="1"/>
          </p:cNvSpPr>
          <p:nvPr>
            <p:ph type="title"/>
          </p:nvPr>
        </p:nvSpPr>
        <p:spPr/>
        <p:txBody>
          <a:bodyPr/>
          <a:lstStyle/>
          <a:p>
            <a:r>
              <a:rPr lang="en-US" dirty="0"/>
              <a:t>Basic Plotting (Base R)</a:t>
            </a:r>
          </a:p>
        </p:txBody>
      </p:sp>
      <p:sp>
        <p:nvSpPr>
          <p:cNvPr id="4" name="Text Placeholder 3">
            <a:extLst>
              <a:ext uri="{FF2B5EF4-FFF2-40B4-BE49-F238E27FC236}">
                <a16:creationId xmlns:a16="http://schemas.microsoft.com/office/drawing/2014/main" id="{8DE7BCD9-1801-372B-76CC-41A320540BEA}"/>
              </a:ext>
            </a:extLst>
          </p:cNvPr>
          <p:cNvSpPr>
            <a:spLocks noGrp="1"/>
          </p:cNvSpPr>
          <p:nvPr>
            <p:ph type="body" idx="1"/>
          </p:nvPr>
        </p:nvSpPr>
        <p:spPr>
          <a:xfrm>
            <a:off x="938213" y="2188951"/>
            <a:ext cx="5157787" cy="823912"/>
          </a:xfrm>
        </p:spPr>
        <p:txBody>
          <a:bodyPr>
            <a:normAutofit/>
          </a:bodyPr>
          <a:lstStyle/>
          <a:p>
            <a:r>
              <a:rPr lang="en-US" sz="2000" b="0" dirty="0">
                <a:latin typeface="Courier New" panose="02070309020205020404" pitchFamily="49" charset="0"/>
                <a:cs typeface="Courier New" panose="02070309020205020404" pitchFamily="49" charset="0"/>
              </a:rPr>
              <a:t>plot(</a:t>
            </a:r>
            <a:r>
              <a:rPr lang="en-US" sz="2000" b="0" dirty="0" err="1">
                <a:latin typeface="Courier New" panose="02070309020205020404" pitchFamily="49" charset="0"/>
                <a:cs typeface="Courier New" panose="02070309020205020404" pitchFamily="49" charset="0"/>
              </a:rPr>
              <a:t>mydat$sex_at_birth</a:t>
            </a:r>
            <a:r>
              <a:rPr lang="en-US" sz="2000" b="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5697A8FB-AEF5-C3C6-5A44-F6D74F0849FD}"/>
              </a:ext>
            </a:extLst>
          </p:cNvPr>
          <p:cNvSpPr>
            <a:spLocks noGrp="1"/>
          </p:cNvSpPr>
          <p:nvPr>
            <p:ph type="body" sz="quarter" idx="3"/>
          </p:nvPr>
        </p:nvSpPr>
        <p:spPr>
          <a:xfrm>
            <a:off x="6894474" y="898584"/>
            <a:ext cx="5639932" cy="2383918"/>
          </a:xfrm>
        </p:spPr>
        <p:txBody>
          <a:bodyPr>
            <a:noAutofit/>
          </a:bodyPr>
          <a:lstStyle/>
          <a:p>
            <a:pPr>
              <a:spcBef>
                <a:spcPts val="0"/>
              </a:spcBef>
            </a:pPr>
            <a:r>
              <a:rPr lang="en-US" sz="2000" b="0" dirty="0">
                <a:latin typeface="Courier New" panose="02070309020205020404" pitchFamily="49" charset="0"/>
                <a:cs typeface="Courier New" panose="02070309020205020404" pitchFamily="49" charset="0"/>
              </a:rPr>
              <a:t>boxplot(age ~ </a:t>
            </a:r>
            <a:r>
              <a:rPr lang="en-US" sz="2000" b="0" dirty="0" err="1">
                <a:latin typeface="Courier New" panose="02070309020205020404" pitchFamily="49" charset="0"/>
                <a:cs typeface="Courier New" panose="02070309020205020404" pitchFamily="49" charset="0"/>
              </a:rPr>
              <a:t>sex_at_birth</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data=mydat,</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ylab</a:t>
            </a:r>
            <a:r>
              <a:rPr lang="en-US" sz="2000" b="0" dirty="0">
                <a:latin typeface="Courier New" panose="02070309020205020404" pitchFamily="49" charset="0"/>
                <a:cs typeface="Courier New" panose="02070309020205020404" pitchFamily="49" charset="0"/>
              </a:rPr>
              <a:t>="Age", </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xlab</a:t>
            </a:r>
            <a:r>
              <a:rPr lang="en-US" sz="2000" b="0" dirty="0">
                <a:latin typeface="Courier New" panose="02070309020205020404" pitchFamily="49" charset="0"/>
                <a:cs typeface="Courier New" panose="02070309020205020404" pitchFamily="49" charset="0"/>
              </a:rPr>
              <a:t> = "Sex at Birth",        </a:t>
            </a:r>
          </a:p>
          <a:p>
            <a:pPr>
              <a:spcBef>
                <a:spcPts val="0"/>
              </a:spcBef>
            </a:pPr>
            <a:r>
              <a:rPr lang="en-US" sz="2000" b="0" dirty="0">
                <a:latin typeface="Courier New" panose="02070309020205020404" pitchFamily="49" charset="0"/>
                <a:cs typeface="Courier New" panose="02070309020205020404" pitchFamily="49" charset="0"/>
              </a:rPr>
              <a:t>  col=c("red", "</a:t>
            </a:r>
            <a:r>
              <a:rPr lang="en-US" sz="2000" b="0" dirty="0" err="1">
                <a:latin typeface="Courier New" panose="02070309020205020404" pitchFamily="49" charset="0"/>
                <a:cs typeface="Courier New" panose="02070309020205020404" pitchFamily="49" charset="0"/>
              </a:rPr>
              <a:t>steelblue</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names = c("Female", "Male"),        </a:t>
            </a:r>
          </a:p>
          <a:p>
            <a:pPr>
              <a:spcBef>
                <a:spcPts val="0"/>
              </a:spcBef>
            </a:pPr>
            <a:r>
              <a:rPr lang="en-US" sz="2000" b="0" dirty="0">
                <a:latin typeface="Courier New" panose="02070309020205020404" pitchFamily="49" charset="0"/>
                <a:cs typeface="Courier New" panose="02070309020205020404" pitchFamily="49" charset="0"/>
              </a:rPr>
              <a:t>  main = "Boxplot Example")</a:t>
            </a:r>
          </a:p>
        </p:txBody>
      </p:sp>
      <p:pic>
        <p:nvPicPr>
          <p:cNvPr id="15" name="Content Placeholder 14" descr="A diagram of a box plot&#10;&#10;Description automatically generated">
            <a:extLst>
              <a:ext uri="{FF2B5EF4-FFF2-40B4-BE49-F238E27FC236}">
                <a16:creationId xmlns:a16="http://schemas.microsoft.com/office/drawing/2014/main" id="{78A3B849-82D1-61CF-DB94-6275847345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27838" y="3282502"/>
            <a:ext cx="4591691" cy="3210373"/>
          </a:xfrm>
        </p:spPr>
      </p:pic>
      <p:sp>
        <p:nvSpPr>
          <p:cNvPr id="8" name="TextBox 7">
            <a:extLst>
              <a:ext uri="{FF2B5EF4-FFF2-40B4-BE49-F238E27FC236}">
                <a16:creationId xmlns:a16="http://schemas.microsoft.com/office/drawing/2014/main" id="{91E7B332-CA06-501A-40D2-D76F28E1D10F}"/>
              </a:ext>
            </a:extLst>
          </p:cNvPr>
          <p:cNvSpPr txBox="1"/>
          <p:nvPr/>
        </p:nvSpPr>
        <p:spPr>
          <a:xfrm>
            <a:off x="836612" y="1265621"/>
            <a:ext cx="6097348" cy="923330"/>
          </a:xfrm>
          <a:prstGeom prst="rect">
            <a:avLst/>
          </a:prstGeom>
          <a:noFill/>
        </p:spPr>
        <p:txBody>
          <a:bodyPr wrap="square">
            <a:spAutoFit/>
          </a:bodyPr>
          <a:lstStyle/>
          <a:p>
            <a:r>
              <a:rPr lang="en-US" altLang="en-US" dirty="0"/>
              <a:t>The plot and hist functions present users with options to customize their graphs (</a:t>
            </a:r>
            <a:r>
              <a:rPr lang="en-US" altLang="en-US" dirty="0">
                <a:solidFill>
                  <a:srgbClr val="FF0000"/>
                </a:solidFill>
              </a:rPr>
              <a:t>note</a:t>
            </a:r>
            <a:r>
              <a:rPr lang="en-US" altLang="en-US" dirty="0"/>
              <a:t>: R has extensive help pages or search web for examples)</a:t>
            </a:r>
          </a:p>
        </p:txBody>
      </p:sp>
      <p:sp>
        <p:nvSpPr>
          <p:cNvPr id="16" name="TextBox 15">
            <a:extLst>
              <a:ext uri="{FF2B5EF4-FFF2-40B4-BE49-F238E27FC236}">
                <a16:creationId xmlns:a16="http://schemas.microsoft.com/office/drawing/2014/main" id="{DB7070BA-2C44-4E3D-EEDF-99E4FD22F585}"/>
              </a:ext>
            </a:extLst>
          </p:cNvPr>
          <p:cNvSpPr txBox="1"/>
          <p:nvPr/>
        </p:nvSpPr>
        <p:spPr>
          <a:xfrm>
            <a:off x="3066881" y="4532331"/>
            <a:ext cx="1030475" cy="523220"/>
          </a:xfrm>
          <a:prstGeom prst="rect">
            <a:avLst/>
          </a:prstGeom>
          <a:noFill/>
        </p:spPr>
        <p:txBody>
          <a:bodyPr wrap="none" rtlCol="0">
            <a:spAutoFit/>
          </a:bodyPr>
          <a:lstStyle/>
          <a:p>
            <a:r>
              <a:rPr lang="en-US" sz="2800" dirty="0">
                <a:solidFill>
                  <a:srgbClr val="FF0000"/>
                </a:solidFill>
              </a:rPr>
              <a:t>Awful</a:t>
            </a:r>
            <a:endParaRPr lang="en-US" dirty="0">
              <a:solidFill>
                <a:srgbClr val="FF0000"/>
              </a:solidFill>
            </a:endParaRPr>
          </a:p>
        </p:txBody>
      </p:sp>
      <p:sp>
        <p:nvSpPr>
          <p:cNvPr id="17" name="TextBox 16">
            <a:extLst>
              <a:ext uri="{FF2B5EF4-FFF2-40B4-BE49-F238E27FC236}">
                <a16:creationId xmlns:a16="http://schemas.microsoft.com/office/drawing/2014/main" id="{3CAA6415-EF63-68DE-E49F-FB08C3717C34}"/>
              </a:ext>
            </a:extLst>
          </p:cNvPr>
          <p:cNvSpPr txBox="1"/>
          <p:nvPr/>
        </p:nvSpPr>
        <p:spPr>
          <a:xfrm>
            <a:off x="9241393" y="6334780"/>
            <a:ext cx="946093" cy="523220"/>
          </a:xfrm>
          <a:prstGeom prst="rect">
            <a:avLst/>
          </a:prstGeom>
          <a:noFill/>
        </p:spPr>
        <p:txBody>
          <a:bodyPr wrap="none" rtlCol="0">
            <a:spAutoFit/>
          </a:bodyPr>
          <a:lstStyle/>
          <a:p>
            <a:r>
              <a:rPr lang="en-US" sz="2800" dirty="0">
                <a:solidFill>
                  <a:srgbClr val="FF0000"/>
                </a:solidFill>
              </a:rPr>
              <a:t>Nice!</a:t>
            </a:r>
            <a:endParaRPr lang="en-US" dirty="0">
              <a:solidFill>
                <a:srgbClr val="FF0000"/>
              </a:solidFill>
            </a:endParaRPr>
          </a:p>
        </p:txBody>
      </p:sp>
      <p:pic>
        <p:nvPicPr>
          <p:cNvPr id="21" name="Content Placeholder 20" descr="A graph with a line and a square&#10;&#10;Description automatically generated with medium confidence">
            <a:extLst>
              <a:ext uri="{FF2B5EF4-FFF2-40B4-BE49-F238E27FC236}">
                <a16:creationId xmlns:a16="http://schemas.microsoft.com/office/drawing/2014/main" id="{B7FECF4B-527D-3E87-3088-69FA8FCFFC7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8914" t="19541" r="7524" b="23670"/>
          <a:stretch/>
        </p:blipFill>
        <p:spPr>
          <a:xfrm>
            <a:off x="960484" y="3089447"/>
            <a:ext cx="4484027" cy="2737972"/>
          </a:xfrm>
        </p:spPr>
      </p:pic>
      <p:sp>
        <p:nvSpPr>
          <p:cNvPr id="22" name="TextBox 21">
            <a:extLst>
              <a:ext uri="{FF2B5EF4-FFF2-40B4-BE49-F238E27FC236}">
                <a16:creationId xmlns:a16="http://schemas.microsoft.com/office/drawing/2014/main" id="{5CE07888-8B93-4F76-69A4-CA5142C3E887}"/>
              </a:ext>
            </a:extLst>
          </p:cNvPr>
          <p:cNvSpPr txBox="1"/>
          <p:nvPr/>
        </p:nvSpPr>
        <p:spPr>
          <a:xfrm>
            <a:off x="2226763" y="6231265"/>
            <a:ext cx="2386102" cy="523220"/>
          </a:xfrm>
          <a:prstGeom prst="rect">
            <a:avLst/>
          </a:prstGeom>
          <a:noFill/>
        </p:spPr>
        <p:txBody>
          <a:bodyPr wrap="none" rtlCol="0">
            <a:spAutoFit/>
          </a:bodyPr>
          <a:lstStyle/>
          <a:p>
            <a:r>
              <a:rPr lang="en-US" sz="2800" dirty="0">
                <a:solidFill>
                  <a:srgbClr val="FF0000"/>
                </a:solidFill>
              </a:rPr>
              <a:t>Default: Awful!</a:t>
            </a:r>
            <a:endParaRPr lang="en-US" dirty="0">
              <a:solidFill>
                <a:srgbClr val="FF0000"/>
              </a:solidFill>
            </a:endParaRPr>
          </a:p>
        </p:txBody>
      </p:sp>
    </p:spTree>
    <p:extLst>
      <p:ext uri="{BB962C8B-B14F-4D97-AF65-F5344CB8AC3E}">
        <p14:creationId xmlns:p14="http://schemas.microsoft.com/office/powerpoint/2010/main" val="27949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4F43435-4C30-80B7-AA77-CC19E7E764A1}"/>
              </a:ext>
            </a:extLst>
          </p:cNvPr>
          <p:cNvSpPr>
            <a:spLocks noGrp="1"/>
          </p:cNvSpPr>
          <p:nvPr>
            <p:ph type="title"/>
          </p:nvPr>
        </p:nvSpPr>
        <p:spPr>
          <a:xfrm>
            <a:off x="838200" y="365125"/>
            <a:ext cx="10515600" cy="1325563"/>
          </a:xfrm>
        </p:spPr>
        <p:txBody>
          <a:bodyPr>
            <a:normAutofit/>
          </a:bodyPr>
          <a:lstStyle/>
          <a:p>
            <a:r>
              <a:rPr lang="en-US" sz="5400" dirty="0"/>
              <a:t>Take it one step at a time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4F503F7-BCE7-1BD8-9092-2D04866D9970}"/>
              </a:ext>
            </a:extLst>
          </p:cNvPr>
          <p:cNvSpPr>
            <a:spLocks noGrp="1"/>
          </p:cNvSpPr>
          <p:nvPr>
            <p:ph idx="1"/>
          </p:nvPr>
        </p:nvSpPr>
        <p:spPr>
          <a:xfrm>
            <a:off x="838200" y="1929384"/>
            <a:ext cx="10515600" cy="4251960"/>
          </a:xfrm>
        </p:spPr>
        <p:txBody>
          <a:bodyPr>
            <a:normAutofit/>
          </a:bodyPr>
          <a:lstStyle/>
          <a:p>
            <a:pPr marL="0" indent="0">
              <a:buNone/>
            </a:pPr>
            <a:r>
              <a:rPr lang="en-US" sz="2200"/>
              <a:t>boxplot(mydat$age, xlab = "Age", col = "steelblue")</a:t>
            </a:r>
          </a:p>
          <a:p>
            <a:pPr marL="0" indent="0">
              <a:buNone/>
            </a:pPr>
            <a:r>
              <a:rPr lang="en-US" sz="2200"/>
              <a:t>boxplot(mydat$age ~ mydat$sex_at_birth,  ylab="Age")</a:t>
            </a:r>
          </a:p>
          <a:p>
            <a:pPr marL="0" indent="0">
              <a:buNone/>
            </a:pPr>
            <a:r>
              <a:rPr lang="en-US" sz="2200"/>
              <a:t>boxplot(age ~ sex_at_birth, data=mydat, ylab="Age")</a:t>
            </a:r>
          </a:p>
          <a:p>
            <a:pPr marL="0" indent="0">
              <a:buNone/>
            </a:pPr>
            <a:r>
              <a:rPr lang="en-US" sz="2200"/>
              <a:t>boxplot(age ~ sex_at_birth, data=mydat, ylab="Age", col="steelblue")</a:t>
            </a:r>
          </a:p>
          <a:p>
            <a:pPr marL="0" indent="0">
              <a:buNone/>
            </a:pPr>
            <a:r>
              <a:rPr lang="en-US" sz="2200"/>
              <a:t>boxplot(age ~ sex_at_birth, data=mydat, ylab="Age", col=c("indianred", "steelblue")</a:t>
            </a:r>
          </a:p>
        </p:txBody>
      </p:sp>
    </p:spTree>
    <p:extLst>
      <p:ext uri="{BB962C8B-B14F-4D97-AF65-F5344CB8AC3E}">
        <p14:creationId xmlns:p14="http://schemas.microsoft.com/office/powerpoint/2010/main" val="15219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533400"/>
            <a:ext cx="8229600" cy="1143000"/>
          </a:xfrm>
        </p:spPr>
        <p:txBody>
          <a:bodyPr/>
          <a:lstStyle/>
          <a:p>
            <a:r>
              <a:rPr lang="en-US" altLang="en-US"/>
              <a:t>Starting Out</a:t>
            </a:r>
          </a:p>
        </p:txBody>
      </p:sp>
      <p:pic>
        <p:nvPicPr>
          <p:cNvPr id="1638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9922" y="1571625"/>
            <a:ext cx="91059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a:xfrm flipH="1">
            <a:off x="3962399" y="1571625"/>
            <a:ext cx="2216727" cy="451139"/>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Select new R Script</a:t>
            </a:r>
          </a:p>
        </p:txBody>
      </p:sp>
      <p:sp>
        <p:nvSpPr>
          <p:cNvPr id="2" name="Right Arrow 12">
            <a:extLst>
              <a:ext uri="{FF2B5EF4-FFF2-40B4-BE49-F238E27FC236}">
                <a16:creationId xmlns:a16="http://schemas.microsoft.com/office/drawing/2014/main" id="{8D9A0FE3-FC3F-107D-F13A-A090E00FE919}"/>
              </a:ext>
            </a:extLst>
          </p:cNvPr>
          <p:cNvSpPr/>
          <p:nvPr/>
        </p:nvSpPr>
        <p:spPr>
          <a:xfrm flipH="1">
            <a:off x="3962399" y="1871807"/>
            <a:ext cx="2216727" cy="47007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Select new R Markdown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C859-3EAC-4487-F38F-78DBAD9A7EF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Scatterplots</a:t>
            </a:r>
          </a:p>
        </p:txBody>
      </p:sp>
      <p:pic>
        <p:nvPicPr>
          <p:cNvPr id="5" name="Content Placeholder 4" descr="A graph with numbers and lines&#10;&#10;Description automatically generated">
            <a:extLst>
              <a:ext uri="{FF2B5EF4-FFF2-40B4-BE49-F238E27FC236}">
                <a16:creationId xmlns:a16="http://schemas.microsoft.com/office/drawing/2014/main" id="{CD7228F7-3949-CBD0-C682-AEA5D20DA7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361" r="7927" b="6385"/>
          <a:stretch/>
        </p:blipFill>
        <p:spPr>
          <a:xfrm>
            <a:off x="4038600" y="1331351"/>
            <a:ext cx="7188199" cy="4191908"/>
          </a:xfrm>
          <a:prstGeom prst="rect">
            <a:avLst/>
          </a:prstGeom>
        </p:spPr>
      </p:pic>
    </p:spTree>
    <p:extLst>
      <p:ext uri="{BB962C8B-B14F-4D97-AF65-F5344CB8AC3E}">
        <p14:creationId xmlns:p14="http://schemas.microsoft.com/office/powerpoint/2010/main" val="1309346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scatterplot example&#10;&#10;Description automatically generated">
            <a:extLst>
              <a:ext uri="{FF2B5EF4-FFF2-40B4-BE49-F238E27FC236}">
                <a16:creationId xmlns:a16="http://schemas.microsoft.com/office/drawing/2014/main" id="{E0612A96-0037-FABB-0635-ADBC1F496443}"/>
              </a:ext>
            </a:extLst>
          </p:cNvPr>
          <p:cNvPicPr>
            <a:picLocks noChangeAspect="1"/>
          </p:cNvPicPr>
          <p:nvPr/>
        </p:nvPicPr>
        <p:blipFill rotWithShape="1">
          <a:blip r:embed="rId2">
            <a:extLst>
              <a:ext uri="{28A0092B-C50C-407E-A947-70E740481C1C}">
                <a14:useLocalDpi xmlns:a14="http://schemas.microsoft.com/office/drawing/2010/main" val="0"/>
              </a:ext>
            </a:extLst>
          </a:blip>
          <a:srcRect t="6917" r="4256" b="5471"/>
          <a:stretch/>
        </p:blipFill>
        <p:spPr>
          <a:xfrm>
            <a:off x="1675478" y="253348"/>
            <a:ext cx="7509657" cy="3003486"/>
          </a:xfrm>
          <a:prstGeom prst="rect">
            <a:avLst/>
          </a:prstGeom>
        </p:spPr>
      </p:pic>
      <p:sp>
        <p:nvSpPr>
          <p:cNvPr id="9" name="TextBox 8">
            <a:extLst>
              <a:ext uri="{FF2B5EF4-FFF2-40B4-BE49-F238E27FC236}">
                <a16:creationId xmlns:a16="http://schemas.microsoft.com/office/drawing/2014/main" id="{0AB46680-C781-DFA7-23C5-BA4C9D50B5A4}"/>
              </a:ext>
            </a:extLst>
          </p:cNvPr>
          <p:cNvSpPr txBox="1"/>
          <p:nvPr/>
        </p:nvSpPr>
        <p:spPr>
          <a:xfrm>
            <a:off x="813249" y="3311443"/>
            <a:ext cx="8153401" cy="3293209"/>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plot(</a:t>
            </a:r>
            <a:r>
              <a:rPr lang="en-US" sz="1600" dirty="0" err="1">
                <a:latin typeface="Courier New" panose="02070309020205020404" pitchFamily="49" charset="0"/>
                <a:cs typeface="Courier New" panose="02070309020205020404" pitchFamily="49" charset="0"/>
              </a:rPr>
              <a:t>cbl_score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dep_score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data=mydat,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pch</a:t>
            </a:r>
            <a:r>
              <a:rPr lang="en-US" sz="1600" dirty="0">
                <a:latin typeface="Courier New" panose="02070309020205020404" pitchFamily="49" charset="0"/>
                <a:cs typeface="Courier New" panose="02070309020205020404" pitchFamily="49" charset="0"/>
              </a:rPr>
              <a:t>=19,      </a:t>
            </a:r>
          </a:p>
          <a:p>
            <a:r>
              <a:rPr lang="en-US" sz="1600" dirty="0">
                <a:latin typeface="Courier New" panose="02070309020205020404" pitchFamily="49" charset="0"/>
                <a:cs typeface="Courier New" panose="02070309020205020404" pitchFamily="49" charset="0"/>
              </a:rPr>
              <a:t>  col = c("blue", "violet")[</a:t>
            </a:r>
            <a:r>
              <a:rPr lang="en-US" sz="1600" dirty="0" err="1">
                <a:latin typeface="Courier New" panose="02070309020205020404" pitchFamily="49" charset="0"/>
                <a:cs typeface="Courier New" panose="02070309020205020404" pitchFamily="49" charset="0"/>
              </a:rPr>
              <a:t>mydat$sex_at_birth</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ylab</a:t>
            </a:r>
            <a:r>
              <a:rPr lang="en-US" sz="1600" dirty="0">
                <a:latin typeface="Courier New" panose="02070309020205020404" pitchFamily="49" charset="0"/>
                <a:cs typeface="Courier New" panose="02070309020205020404" pitchFamily="49" charset="0"/>
              </a:rPr>
              <a:t>="Depressive Symptoms",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xlab</a:t>
            </a:r>
            <a:r>
              <a:rPr lang="en-US" sz="1600" dirty="0">
                <a:latin typeface="Courier New" panose="02070309020205020404" pitchFamily="49" charset="0"/>
                <a:cs typeface="Courier New" panose="02070309020205020404" pitchFamily="49" charset="0"/>
              </a:rPr>
              <a:t>="Child Behavior Symptoms", </a:t>
            </a:r>
          </a:p>
          <a:p>
            <a:r>
              <a:rPr lang="en-US" sz="1600" dirty="0">
                <a:latin typeface="Courier New" panose="02070309020205020404" pitchFamily="49" charset="0"/>
                <a:cs typeface="Courier New" panose="02070309020205020404" pitchFamily="49" charset="0"/>
              </a:rPr>
              <a:t>  las=1,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cex</a:t>
            </a:r>
            <a:r>
              <a:rPr lang="en-US" sz="1600" dirty="0">
                <a:latin typeface="Courier New" panose="02070309020205020404" pitchFamily="49" charset="0"/>
                <a:cs typeface="Courier New" panose="02070309020205020404" pitchFamily="49" charset="0"/>
              </a:rPr>
              <a:t> = 1.5,        </a:t>
            </a:r>
          </a:p>
          <a:p>
            <a:r>
              <a:rPr lang="en-US" sz="1600" dirty="0">
                <a:latin typeface="Courier New" panose="02070309020205020404" pitchFamily="49" charset="0"/>
                <a:cs typeface="Courier New" panose="02070309020205020404" pitchFamily="49" charset="0"/>
              </a:rPr>
              <a:t>  main = "Scatterplot Example")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legend(30,70,c("</a:t>
            </a:r>
            <a:r>
              <a:rPr lang="en-US" sz="1600" dirty="0" err="1">
                <a:latin typeface="Courier New" panose="02070309020205020404" pitchFamily="49" charset="0"/>
                <a:cs typeface="Courier New" panose="02070309020205020404" pitchFamily="49" charset="0"/>
              </a:rPr>
              <a:t>Female","Male</a:t>
            </a:r>
            <a:r>
              <a:rPr lang="en-US" sz="1600" dirty="0">
                <a:latin typeface="Courier New" panose="02070309020205020404" pitchFamily="49" charset="0"/>
                <a:cs typeface="Courier New" panose="02070309020205020404" pitchFamily="49" charset="0"/>
              </a:rPr>
              <a:t>"),col=c("blue", "violet"),</a:t>
            </a:r>
            <a:r>
              <a:rPr lang="en-US" sz="1600" dirty="0" err="1">
                <a:latin typeface="Courier New" panose="02070309020205020404" pitchFamily="49" charset="0"/>
                <a:cs typeface="Courier New" panose="02070309020205020404" pitchFamily="49" charset="0"/>
              </a:rPr>
              <a:t>pch</a:t>
            </a:r>
            <a:r>
              <a:rPr lang="en-US" sz="1600" dirty="0">
                <a:latin typeface="Courier New" panose="02070309020205020404" pitchFamily="49" charset="0"/>
                <a:cs typeface="Courier New" panose="02070309020205020404" pitchFamily="49" charset="0"/>
              </a:rPr>
              <a:t>=19)</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abline</a:t>
            </a:r>
            <a:r>
              <a:rPr lang="en-US" sz="1600" dirty="0">
                <a:latin typeface="Courier New" panose="02070309020205020404" pitchFamily="49" charset="0"/>
                <a:cs typeface="Courier New" panose="02070309020205020404" pitchFamily="49" charset="0"/>
              </a:rPr>
              <a:t>(h=mean(</a:t>
            </a:r>
            <a:r>
              <a:rPr lang="en-US" sz="1600" dirty="0" err="1">
                <a:latin typeface="Courier New" panose="02070309020205020404" pitchFamily="49" charset="0"/>
                <a:cs typeface="Courier New" panose="02070309020205020404" pitchFamily="49" charset="0"/>
              </a:rPr>
              <a:t>mydat$cbl_score</a:t>
            </a:r>
            <a:r>
              <a:rPr lang="en-US" sz="1600" dirty="0">
                <a:latin typeface="Courier New" panose="02070309020205020404" pitchFamily="49" charset="0"/>
                <a:cs typeface="Courier New" panose="02070309020205020404" pitchFamily="49" charset="0"/>
              </a:rPr>
              <a:t>),v=mean(</a:t>
            </a:r>
            <a:r>
              <a:rPr lang="en-US" sz="1600" dirty="0" err="1">
                <a:latin typeface="Courier New" panose="02070309020205020404" pitchFamily="49" charset="0"/>
                <a:cs typeface="Courier New" panose="02070309020205020404" pitchFamily="49" charset="0"/>
              </a:rPr>
              <a:t>mydat$dep_score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91428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0">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64E41C9-6394-2C5E-969C-34CB0B70F4F3}"/>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rPr>
              <a:t>Importing Data</a:t>
            </a:r>
          </a:p>
        </p:txBody>
      </p:sp>
      <p:sp>
        <p:nvSpPr>
          <p:cNvPr id="3" name="Content Placeholder 2">
            <a:extLst>
              <a:ext uri="{FF2B5EF4-FFF2-40B4-BE49-F238E27FC236}">
                <a16:creationId xmlns:a16="http://schemas.microsoft.com/office/drawing/2014/main" id="{AECBCFDD-3772-0F3D-50F9-81395EA82CF4}"/>
              </a:ext>
            </a:extLst>
          </p:cNvPr>
          <p:cNvSpPr>
            <a:spLocks noGrp="1"/>
          </p:cNvSpPr>
          <p:nvPr>
            <p:ph idx="1"/>
          </p:nvPr>
        </p:nvSpPr>
        <p:spPr>
          <a:xfrm>
            <a:off x="1529552" y="2184851"/>
            <a:ext cx="9133284" cy="3539852"/>
          </a:xfrm>
        </p:spPr>
        <p:txBody>
          <a:bodyPr/>
          <a:lstStyle/>
          <a:p>
            <a:pPr marL="185166" indent="-185166" defTabSz="740664">
              <a:spcBef>
                <a:spcPts val="810"/>
              </a:spcBef>
            </a:pPr>
            <a:r>
              <a:rPr lang="en-US" sz="2268" kern="1200">
                <a:solidFill>
                  <a:schemeClr val="tx1"/>
                </a:solidFill>
                <a:latin typeface="+mn-lt"/>
                <a:ea typeface="+mn-ea"/>
                <a:cs typeface="+mn-cs"/>
              </a:rPr>
              <a:t>R can read a variety of datasets</a:t>
            </a:r>
          </a:p>
          <a:p>
            <a:pPr marL="185166" indent="-185166" defTabSz="740664">
              <a:spcBef>
                <a:spcPts val="810"/>
              </a:spcBef>
            </a:pPr>
            <a:r>
              <a:rPr lang="en-US" sz="2268" kern="1200">
                <a:solidFill>
                  <a:schemeClr val="tx1"/>
                </a:solidFill>
                <a:latin typeface="+mn-lt"/>
                <a:ea typeface="+mn-ea"/>
                <a:cs typeface="+mn-cs"/>
              </a:rPr>
              <a:t>The most important dataset is a csv file</a:t>
            </a:r>
          </a:p>
          <a:p>
            <a:pPr marL="0" indent="0" defTabSz="740664">
              <a:spcBef>
                <a:spcPts val="810"/>
              </a:spcBef>
              <a:buNone/>
            </a:pPr>
            <a:r>
              <a:rPr lang="en-US" sz="2268" kern="1200">
                <a:solidFill>
                  <a:schemeClr val="tx1"/>
                </a:solidFill>
                <a:latin typeface="+mn-lt"/>
                <a:ea typeface="+mn-ea"/>
                <a:cs typeface="+mn-cs"/>
              </a:rPr>
              <a:t>mydat &lt;- read.csv(“PATH TO FILE”)</a:t>
            </a:r>
          </a:p>
          <a:p>
            <a:pPr marL="0" indent="0" defTabSz="740664">
              <a:spcBef>
                <a:spcPts val="810"/>
              </a:spcBef>
              <a:buNone/>
            </a:pPr>
            <a:r>
              <a:rPr lang="en-US" sz="2268" kern="1200">
                <a:solidFill>
                  <a:schemeClr val="tx1"/>
                </a:solidFill>
                <a:latin typeface="+mn-lt"/>
                <a:ea typeface="+mn-ea"/>
                <a:cs typeface="+mn-cs"/>
              </a:rPr>
              <a:t>mydat &lt;- read.csv(“C:/Users/barboza-salerno.1/Documents/mydat.csv”)</a:t>
            </a:r>
          </a:p>
          <a:p>
            <a:pPr marL="0" indent="0" defTabSz="740664">
              <a:spcBef>
                <a:spcPts val="810"/>
              </a:spcBef>
              <a:buNone/>
            </a:pPr>
            <a:r>
              <a:rPr lang="en-US" sz="2268" b="1" kern="1200">
                <a:solidFill>
                  <a:schemeClr val="tx1"/>
                </a:solidFill>
                <a:latin typeface="+mn-lt"/>
                <a:ea typeface="+mn-ea"/>
                <a:cs typeface="+mn-cs"/>
              </a:rPr>
              <a:t>NOTE: R is </a:t>
            </a:r>
            <a:r>
              <a:rPr lang="en-US" sz="2268" b="1" kern="1200">
                <a:solidFill>
                  <a:srgbClr val="FF0000"/>
                </a:solidFill>
                <a:latin typeface="+mn-lt"/>
                <a:ea typeface="+mn-ea"/>
                <a:cs typeface="+mn-cs"/>
              </a:rPr>
              <a:t>case sensitive </a:t>
            </a:r>
            <a:r>
              <a:rPr lang="en-US" sz="2268" b="1" kern="1200">
                <a:solidFill>
                  <a:schemeClr val="tx1"/>
                </a:solidFill>
                <a:latin typeface="+mn-lt"/>
                <a:ea typeface="+mn-ea"/>
                <a:cs typeface="+mn-cs"/>
              </a:rPr>
              <a:t>and uses </a:t>
            </a:r>
            <a:r>
              <a:rPr lang="en-US" sz="2268" b="1" kern="1200">
                <a:solidFill>
                  <a:srgbClr val="FF0000"/>
                </a:solidFill>
                <a:latin typeface="+mn-lt"/>
                <a:ea typeface="+mn-ea"/>
                <a:cs typeface="+mn-cs"/>
              </a:rPr>
              <a:t>forward</a:t>
            </a:r>
            <a:r>
              <a:rPr lang="en-US" sz="2268" b="1" kern="1200">
                <a:solidFill>
                  <a:schemeClr val="tx1"/>
                </a:solidFill>
                <a:latin typeface="+mn-lt"/>
                <a:ea typeface="+mn-ea"/>
                <a:cs typeface="+mn-cs"/>
              </a:rPr>
              <a:t> slashes </a:t>
            </a:r>
          </a:p>
          <a:p>
            <a:pPr marL="0" indent="0" defTabSz="740664">
              <a:spcBef>
                <a:spcPts val="810"/>
              </a:spcBef>
              <a:buNone/>
            </a:pPr>
            <a:r>
              <a:rPr lang="en-US" sz="2268" b="1" kern="1200">
                <a:solidFill>
                  <a:schemeClr val="tx1"/>
                </a:solidFill>
                <a:latin typeface="+mn-lt"/>
                <a:ea typeface="+mn-ea"/>
                <a:cs typeface="+mn-cs"/>
              </a:rPr>
              <a:t>Note: the file NAME must be in quotes</a:t>
            </a:r>
          </a:p>
          <a:p>
            <a:pPr marL="0" indent="0" defTabSz="740664">
              <a:spcBef>
                <a:spcPts val="810"/>
              </a:spcBef>
              <a:buNone/>
            </a:pPr>
            <a:r>
              <a:rPr lang="en-US" sz="2268" b="1" kern="1200">
                <a:solidFill>
                  <a:schemeClr val="tx1"/>
                </a:solidFill>
                <a:latin typeface="+mn-lt"/>
                <a:ea typeface="+mn-ea"/>
                <a:cs typeface="+mn-cs"/>
              </a:rPr>
              <a:t>Also, once you type the “/” you can hit the tab key to autofill</a:t>
            </a:r>
          </a:p>
          <a:p>
            <a:pPr marL="0" indent="0">
              <a:buNone/>
            </a:pPr>
            <a:endParaRPr lang="en-US" dirty="0"/>
          </a:p>
        </p:txBody>
      </p:sp>
      <p:sp>
        <p:nvSpPr>
          <p:cNvPr id="5" name="TextBox 4">
            <a:extLst>
              <a:ext uri="{FF2B5EF4-FFF2-40B4-BE49-F238E27FC236}">
                <a16:creationId xmlns:a16="http://schemas.microsoft.com/office/drawing/2014/main" id="{4E631698-E36D-F7EF-F161-76BCF554648F}"/>
              </a:ext>
            </a:extLst>
          </p:cNvPr>
          <p:cNvSpPr txBox="1"/>
          <p:nvPr/>
        </p:nvSpPr>
        <p:spPr>
          <a:xfrm>
            <a:off x="1855407" y="5155449"/>
            <a:ext cx="4960246" cy="341632"/>
          </a:xfrm>
          <a:prstGeom prst="rect">
            <a:avLst/>
          </a:prstGeom>
          <a:noFill/>
        </p:spPr>
        <p:txBody>
          <a:bodyPr wrap="square">
            <a:spAutoFit/>
          </a:bodyPr>
          <a:lstStyle/>
          <a:p>
            <a:pPr defTabSz="740664">
              <a:spcAft>
                <a:spcPts val="600"/>
              </a:spcAft>
            </a:pPr>
            <a:r>
              <a:rPr lang="en-US" sz="1620" kern="1200">
                <a:solidFill>
                  <a:schemeClr val="tx1"/>
                </a:solidFill>
                <a:latin typeface="Courier New" panose="02070309020205020404" pitchFamily="49" charset="0"/>
                <a:ea typeface="+mn-ea"/>
                <a:cs typeface="Courier New" panose="02070309020205020404" pitchFamily="49" charset="0"/>
              </a:rPr>
              <a:t>mydat &lt;- read.csv("mydat.csv")</a:t>
            </a:r>
            <a:endParaRPr lang="en-US" sz="2000">
              <a:latin typeface="Courier New" panose="02070309020205020404" pitchFamily="49" charset="0"/>
              <a:cs typeface="Courier New" panose="02070309020205020404" pitchFamily="49" charset="0"/>
            </a:endParaRPr>
          </a:p>
        </p:txBody>
      </p:sp>
      <p:sp>
        <p:nvSpPr>
          <p:cNvPr id="6" name="Rectangle 1">
            <a:extLst>
              <a:ext uri="{FF2B5EF4-FFF2-40B4-BE49-F238E27FC236}">
                <a16:creationId xmlns:a16="http://schemas.microsoft.com/office/drawing/2014/main" id="{4D294ADD-5FDF-EECF-0BD1-A60E7914659F}"/>
              </a:ext>
            </a:extLst>
          </p:cNvPr>
          <p:cNvSpPr>
            <a:spLocks noChangeArrowheads="1"/>
          </p:cNvSpPr>
          <p:nvPr/>
        </p:nvSpPr>
        <p:spPr bwMode="auto">
          <a:xfrm>
            <a:off x="1855407" y="5480942"/>
            <a:ext cx="8481573" cy="500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740664" eaLnBrk="0" fontAlgn="base" hangingPunct="0">
              <a:spcBef>
                <a:spcPct val="0"/>
              </a:spcBef>
              <a:spcAft>
                <a:spcPts val="600"/>
              </a:spcAft>
            </a:pPr>
            <a:r>
              <a:rPr lang="en-US" sz="1620" kern="1200" dirty="0" err="1">
                <a:solidFill>
                  <a:schemeClr val="tx1"/>
                </a:solidFill>
                <a:latin typeface="Courier New" panose="02070309020205020404" pitchFamily="49" charset="0"/>
                <a:ea typeface="+mn-ea"/>
                <a:cs typeface="Courier New" panose="02070309020205020404" pitchFamily="49" charset="0"/>
              </a:rPr>
              <a:t>mydat</a:t>
            </a:r>
            <a:r>
              <a:rPr lang="en-US" sz="1620" kern="1200" dirty="0">
                <a:solidFill>
                  <a:schemeClr val="tx1"/>
                </a:solidFill>
                <a:latin typeface="Courier New" panose="02070309020205020404" pitchFamily="49" charset="0"/>
                <a:ea typeface="+mn-ea"/>
                <a:cs typeface="Courier New" panose="02070309020205020404" pitchFamily="49" charset="0"/>
              </a:rPr>
              <a:t> &lt;- read.csv("</a:t>
            </a:r>
            <a:r>
              <a:rPr lang="en-US" altLang="en-US" sz="1620" kern="1200" dirty="0">
                <a:solidFill>
                  <a:srgbClr val="000000"/>
                </a:solidFill>
                <a:latin typeface="Courier New" panose="02070309020205020404" pitchFamily="49" charset="0"/>
                <a:ea typeface="+mn-ea"/>
                <a:cs typeface="Courier New" panose="02070309020205020404" pitchFamily="49" charset="0"/>
              </a:rPr>
              <a:t>C:/Users/barboza-salerno.1/OneDrive - The Ohio State University/Documents/m</a:t>
            </a:r>
            <a:r>
              <a:rPr lang="en-US" sz="1620" kern="1200" dirty="0">
                <a:solidFill>
                  <a:schemeClr val="tx1"/>
                </a:solidFill>
                <a:latin typeface="Courier New" panose="02070309020205020404" pitchFamily="49" charset="0"/>
                <a:ea typeface="+mn-ea"/>
                <a:cs typeface="Courier New" panose="02070309020205020404" pitchFamily="49" charset="0"/>
              </a:rPr>
              <a:t>ydat.csv”)</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877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5A9A-0954-2FBF-0549-9A34C2485FF3}"/>
              </a:ext>
            </a:extLst>
          </p:cNvPr>
          <p:cNvSpPr>
            <a:spLocks noGrp="1"/>
          </p:cNvSpPr>
          <p:nvPr>
            <p:ph type="title"/>
          </p:nvPr>
        </p:nvSpPr>
        <p:spPr/>
        <p:txBody>
          <a:bodyPr/>
          <a:lstStyle/>
          <a:p>
            <a:r>
              <a:rPr lang="en-US" dirty="0" err="1"/>
              <a:t>dfs</a:t>
            </a:r>
            <a:r>
              <a:rPr lang="en-US" dirty="0"/>
              <a:t> and </a:t>
            </a:r>
            <a:r>
              <a:rPr lang="en-US" dirty="0" err="1"/>
              <a:t>tibbles</a:t>
            </a:r>
            <a:endParaRPr lang="en-US" dirty="0"/>
          </a:p>
        </p:txBody>
      </p:sp>
      <p:pic>
        <p:nvPicPr>
          <p:cNvPr id="5" name="Picture 4">
            <a:extLst>
              <a:ext uri="{FF2B5EF4-FFF2-40B4-BE49-F238E27FC236}">
                <a16:creationId xmlns:a16="http://schemas.microsoft.com/office/drawing/2014/main" id="{0E788621-205F-F1F3-1A2B-AFD069E05CBC}"/>
              </a:ext>
            </a:extLst>
          </p:cNvPr>
          <p:cNvPicPr>
            <a:picLocks noChangeAspect="1"/>
          </p:cNvPicPr>
          <p:nvPr/>
        </p:nvPicPr>
        <p:blipFill>
          <a:blip r:embed="rId2"/>
          <a:stretch>
            <a:fillRect/>
          </a:stretch>
        </p:blipFill>
        <p:spPr>
          <a:xfrm>
            <a:off x="0" y="1532865"/>
            <a:ext cx="12192000" cy="837764"/>
          </a:xfrm>
          <a:prstGeom prst="rect">
            <a:avLst/>
          </a:prstGeom>
        </p:spPr>
      </p:pic>
      <p:pic>
        <p:nvPicPr>
          <p:cNvPr id="9" name="Picture 8">
            <a:extLst>
              <a:ext uri="{FF2B5EF4-FFF2-40B4-BE49-F238E27FC236}">
                <a16:creationId xmlns:a16="http://schemas.microsoft.com/office/drawing/2014/main" id="{8630DCD0-F42A-25E6-63E7-F256AEBFF30A}"/>
              </a:ext>
            </a:extLst>
          </p:cNvPr>
          <p:cNvPicPr>
            <a:picLocks noChangeAspect="1"/>
          </p:cNvPicPr>
          <p:nvPr/>
        </p:nvPicPr>
        <p:blipFill>
          <a:blip r:embed="rId3"/>
          <a:stretch>
            <a:fillRect/>
          </a:stretch>
        </p:blipFill>
        <p:spPr>
          <a:xfrm>
            <a:off x="0" y="4259798"/>
            <a:ext cx="12192000" cy="712860"/>
          </a:xfrm>
          <a:prstGeom prst="rect">
            <a:avLst/>
          </a:prstGeom>
        </p:spPr>
      </p:pic>
      <p:pic>
        <p:nvPicPr>
          <p:cNvPr id="11" name="Picture 10">
            <a:extLst>
              <a:ext uri="{FF2B5EF4-FFF2-40B4-BE49-F238E27FC236}">
                <a16:creationId xmlns:a16="http://schemas.microsoft.com/office/drawing/2014/main" id="{108443C0-7907-FF45-033A-37F54380E230}"/>
              </a:ext>
            </a:extLst>
          </p:cNvPr>
          <p:cNvPicPr>
            <a:picLocks noChangeAspect="1"/>
          </p:cNvPicPr>
          <p:nvPr/>
        </p:nvPicPr>
        <p:blipFill>
          <a:blip r:embed="rId4"/>
          <a:stretch>
            <a:fillRect/>
          </a:stretch>
        </p:blipFill>
        <p:spPr>
          <a:xfrm>
            <a:off x="0" y="5034695"/>
            <a:ext cx="12192000" cy="1356580"/>
          </a:xfrm>
          <a:prstGeom prst="rect">
            <a:avLst/>
          </a:prstGeom>
        </p:spPr>
      </p:pic>
      <p:pic>
        <p:nvPicPr>
          <p:cNvPr id="13" name="Picture 12">
            <a:extLst>
              <a:ext uri="{FF2B5EF4-FFF2-40B4-BE49-F238E27FC236}">
                <a16:creationId xmlns:a16="http://schemas.microsoft.com/office/drawing/2014/main" id="{12819862-A33F-AF34-34D9-14242E21A958}"/>
              </a:ext>
            </a:extLst>
          </p:cNvPr>
          <p:cNvPicPr>
            <a:picLocks noChangeAspect="1"/>
          </p:cNvPicPr>
          <p:nvPr/>
        </p:nvPicPr>
        <p:blipFill>
          <a:blip r:embed="rId5"/>
          <a:stretch>
            <a:fillRect/>
          </a:stretch>
        </p:blipFill>
        <p:spPr>
          <a:xfrm>
            <a:off x="0" y="2370213"/>
            <a:ext cx="12192000" cy="1400270"/>
          </a:xfrm>
          <a:prstGeom prst="rect">
            <a:avLst/>
          </a:prstGeom>
        </p:spPr>
      </p:pic>
    </p:spTree>
    <p:extLst>
      <p:ext uri="{BB962C8B-B14F-4D97-AF65-F5344CB8AC3E}">
        <p14:creationId xmlns:p14="http://schemas.microsoft.com/office/powerpoint/2010/main" val="134801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707" name="Group 29706">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9708" name="Rectangle 29707">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9" name="Rectangle 29708">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10" name="Rectangle 29709">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98" name="Title 1"/>
          <p:cNvSpPr>
            <a:spLocks noGrp="1"/>
          </p:cNvSpPr>
          <p:nvPr>
            <p:ph type="title"/>
          </p:nvPr>
        </p:nvSpPr>
        <p:spPr>
          <a:xfrm>
            <a:off x="876691" y="301843"/>
            <a:ext cx="10477109" cy="1003532"/>
          </a:xfrm>
        </p:spPr>
        <p:txBody>
          <a:bodyPr anchor="ctr">
            <a:normAutofit/>
          </a:bodyPr>
          <a:lstStyle/>
          <a:p>
            <a:r>
              <a:rPr lang="en-US" altLang="en-US" sz="3200">
                <a:solidFill>
                  <a:srgbClr val="FFFFFF"/>
                </a:solidFill>
              </a:rPr>
              <a:t>Importing Data Using Syntax</a:t>
            </a:r>
          </a:p>
        </p:txBody>
      </p:sp>
      <p:sp>
        <p:nvSpPr>
          <p:cNvPr id="29699" name="Content Placeholder 2"/>
          <p:cNvSpPr>
            <a:spLocks noGrp="1"/>
          </p:cNvSpPr>
          <p:nvPr>
            <p:ph idx="1"/>
          </p:nvPr>
        </p:nvSpPr>
        <p:spPr>
          <a:xfrm>
            <a:off x="2066491" y="2284620"/>
            <a:ext cx="8059406" cy="3334969"/>
          </a:xfrm>
        </p:spPr>
        <p:txBody>
          <a:bodyPr/>
          <a:lstStyle/>
          <a:p>
            <a:pPr marL="173736" indent="-173736" defTabSz="694944">
              <a:spcBef>
                <a:spcPts val="760"/>
              </a:spcBef>
            </a:pPr>
            <a:endParaRPr lang="en-US" altLang="en-US" sz="2128" kern="1200">
              <a:solidFill>
                <a:schemeClr val="tx1"/>
              </a:solidFill>
              <a:latin typeface="+mn-lt"/>
              <a:ea typeface="+mn-ea"/>
              <a:cs typeface="+mn-cs"/>
            </a:endParaRPr>
          </a:p>
          <a:p>
            <a:endParaRPr lang="en-US" altLang="en-US"/>
          </a:p>
        </p:txBody>
      </p:sp>
      <p:pic>
        <p:nvPicPr>
          <p:cNvPr id="29700" name="Picture 5"/>
          <p:cNvPicPr>
            <a:picLocks noChangeAspect="1"/>
          </p:cNvPicPr>
          <p:nvPr/>
        </p:nvPicPr>
        <p:blipFill rotWithShape="1">
          <a:blip r:embed="rId2">
            <a:extLst>
              <a:ext uri="{28A0092B-C50C-407E-A947-70E740481C1C}">
                <a14:useLocalDpi xmlns:a14="http://schemas.microsoft.com/office/drawing/2010/main" val="0"/>
              </a:ext>
            </a:extLst>
          </a:blip>
          <a:srcRect t="9685"/>
          <a:stretch/>
        </p:blipFill>
        <p:spPr bwMode="auto">
          <a:xfrm>
            <a:off x="3876937" y="4752083"/>
            <a:ext cx="4321710" cy="122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p:cNvSpPr/>
          <p:nvPr/>
        </p:nvSpPr>
        <p:spPr>
          <a:xfrm>
            <a:off x="2708907" y="4977175"/>
            <a:ext cx="1168030" cy="67770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4944">
              <a:spcAft>
                <a:spcPts val="600"/>
              </a:spcAft>
              <a:defRPr/>
            </a:pPr>
            <a:r>
              <a:rPr lang="en-US" sz="1064" b="1" kern="1200">
                <a:solidFill>
                  <a:schemeClr val="lt1"/>
                </a:solidFill>
                <a:latin typeface="Times New Roman" panose="02020603050405020304" pitchFamily="18" charset="0"/>
                <a:ea typeface="+mn-ea"/>
                <a:cs typeface="Times New Roman" panose="02020603050405020304" pitchFamily="18" charset="0"/>
              </a:rPr>
              <a:t>Example .csv import</a:t>
            </a:r>
            <a:endParaRPr lang="en-US" sz="1400" b="1">
              <a:latin typeface="Times New Roman" panose="02020603050405020304" pitchFamily="18" charset="0"/>
              <a:cs typeface="Times New Roman" panose="02020603050405020304" pitchFamily="18" charset="0"/>
            </a:endParaRPr>
          </a:p>
        </p:txBody>
      </p:sp>
      <p:pic>
        <p:nvPicPr>
          <p:cNvPr id="2970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8836" y="1574765"/>
            <a:ext cx="6610358" cy="307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F304-5550-6C07-F289-28910FB0264B}"/>
              </a:ext>
            </a:extLst>
          </p:cNvPr>
          <p:cNvSpPr>
            <a:spLocks noGrp="1"/>
          </p:cNvSpPr>
          <p:nvPr>
            <p:ph type="title"/>
          </p:nvPr>
        </p:nvSpPr>
        <p:spPr/>
        <p:txBody>
          <a:bodyPr/>
          <a:lstStyle/>
          <a:p>
            <a:r>
              <a:rPr lang="en-US" dirty="0"/>
              <a:t>Other file types</a:t>
            </a:r>
          </a:p>
        </p:txBody>
      </p:sp>
      <p:sp>
        <p:nvSpPr>
          <p:cNvPr id="3" name="Content Placeholder 2">
            <a:extLst>
              <a:ext uri="{FF2B5EF4-FFF2-40B4-BE49-F238E27FC236}">
                <a16:creationId xmlns:a16="http://schemas.microsoft.com/office/drawing/2014/main" id="{FE410E04-B242-1751-8CA2-027A980A5206}"/>
              </a:ext>
            </a:extLst>
          </p:cNvPr>
          <p:cNvSpPr>
            <a:spLocks noGrp="1"/>
          </p:cNvSpPr>
          <p:nvPr>
            <p:ph idx="1"/>
          </p:nvPr>
        </p:nvSpPr>
        <p:spPr>
          <a:xfrm>
            <a:off x="838199" y="1825625"/>
            <a:ext cx="10943805" cy="4351338"/>
          </a:xfrm>
        </p:spPr>
        <p:txBody>
          <a:bodyPr>
            <a:normAutofit fontScale="92500" lnSpcReduction="10000"/>
          </a:bodyPr>
          <a:lstStyle/>
          <a:p>
            <a:r>
              <a:rPr lang="en-US" dirty="0"/>
              <a:t>Excel </a:t>
            </a:r>
          </a:p>
          <a:p>
            <a:pPr marL="0" indent="0">
              <a:buNone/>
            </a:pPr>
            <a:r>
              <a:rPr lang="en-US" dirty="0"/>
              <a:t>library(xlsx)</a:t>
            </a:r>
          </a:p>
          <a:p>
            <a:pPr marL="0" indent="0">
              <a:buNone/>
            </a:pPr>
            <a:r>
              <a:rPr lang="en-US" dirty="0"/>
              <a:t>mydat &lt;- read.xlsx(“name of file.xlsx”, </a:t>
            </a:r>
            <a:r>
              <a:rPr lang="en-US" dirty="0" err="1"/>
              <a:t>sheetName</a:t>
            </a:r>
            <a:r>
              <a:rPr lang="en-US" dirty="0"/>
              <a:t> = “Sheet 1”, header = T)</a:t>
            </a:r>
          </a:p>
          <a:p>
            <a:r>
              <a:rPr lang="en-US" dirty="0"/>
              <a:t>SPSS, STATA, SAS</a:t>
            </a:r>
          </a:p>
          <a:p>
            <a:pPr marL="0" indent="0">
              <a:buNone/>
            </a:pPr>
            <a:r>
              <a:rPr lang="en-US" dirty="0"/>
              <a:t>library(haven)</a:t>
            </a:r>
          </a:p>
          <a:p>
            <a:pPr marL="0" indent="0">
              <a:buNone/>
            </a:pPr>
            <a:r>
              <a:rPr lang="en-US" dirty="0"/>
              <a:t>mydat &lt;- </a:t>
            </a:r>
            <a:r>
              <a:rPr kumimoji="0" lang="en-US" altLang="en-US" sz="2800" b="0" i="0" u="none" strike="noStrike" cap="none" normalizeH="0" baseline="0" dirty="0" err="1">
                <a:ln>
                  <a:noFill/>
                </a:ln>
                <a:solidFill>
                  <a:srgbClr val="444444"/>
                </a:solidFill>
                <a:effectLst/>
                <a:latin typeface="Consolas" panose="020B0609020204030204" pitchFamily="49" charset="0"/>
              </a:rPr>
              <a:t>read_sav</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666666"/>
                </a:solidFill>
                <a:effectLst/>
                <a:latin typeface="Consolas" panose="020B0609020204030204" pitchFamily="49" charset="0"/>
              </a:rPr>
              <a:t>"</a:t>
            </a:r>
            <a:r>
              <a:rPr lang="en-US" b="0" i="0" dirty="0">
                <a:solidFill>
                  <a:srgbClr val="880000"/>
                </a:solidFill>
                <a:effectLst/>
                <a:latin typeface="Courier 10 Pitch"/>
              </a:rPr>
              <a:t>PATH_OR_URL_TO_SAS_FILE/</a:t>
            </a:r>
            <a:r>
              <a:rPr lang="en-US" b="0" i="0" dirty="0" err="1">
                <a:solidFill>
                  <a:srgbClr val="880000"/>
                </a:solidFill>
                <a:effectLst/>
                <a:latin typeface="Courier 10 Pitch"/>
              </a:rPr>
              <a:t>file</a:t>
            </a:r>
            <a:r>
              <a:rPr kumimoji="0" lang="en-US" altLang="en-US" sz="2800" b="0" i="0" u="none" strike="noStrike" cap="none" normalizeH="0" baseline="0" dirty="0" err="1">
                <a:ln>
                  <a:noFill/>
                </a:ln>
                <a:solidFill>
                  <a:srgbClr val="666666"/>
                </a:solidFill>
                <a:effectLst/>
                <a:latin typeface="Consolas" panose="020B0609020204030204" pitchFamily="49" charset="0"/>
              </a:rPr>
              <a:t>.sav</a:t>
            </a:r>
            <a:r>
              <a:rPr kumimoji="0" lang="en-US" altLang="en-US" sz="2800" b="0" i="0" u="none" strike="noStrike" cap="none" normalizeH="0" baseline="0" dirty="0">
                <a:ln>
                  <a:noFill/>
                </a:ln>
                <a:solidFill>
                  <a:srgbClr val="666666"/>
                </a:solidFill>
                <a:effectLst/>
                <a:latin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444444"/>
                </a:solidFill>
                <a:effectLst/>
                <a:latin typeface="Consolas" panose="020B0609020204030204" pitchFamily="49" charset="0"/>
              </a:rPr>
              <a:t> </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read_sas</a:t>
            </a:r>
            <a:r>
              <a:rPr lang="en-US" b="0" i="0" dirty="0">
                <a:solidFill>
                  <a:srgbClr val="444444"/>
                </a:solidFill>
                <a:effectLst/>
                <a:latin typeface="Courier 10 Pitch"/>
              </a:rPr>
              <a:t>(</a:t>
            </a:r>
            <a:r>
              <a:rPr lang="en-US" b="0" i="0" dirty="0">
                <a:solidFill>
                  <a:srgbClr val="880000"/>
                </a:solidFill>
                <a:effectLst/>
                <a:latin typeface="Courier 10 Pitch"/>
              </a:rPr>
              <a:t>" 'PATH_OR_URL_TO_SAS_FILE/file.sas7bdat"</a:t>
            </a:r>
            <a:r>
              <a:rPr lang="en-US" b="0" i="0" dirty="0">
                <a:solidFill>
                  <a:srgbClr val="444444"/>
                </a:solidFill>
                <a:effectLst/>
                <a:latin typeface="Courier 10 Pitch"/>
              </a:rPr>
              <a:t>)</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read_dta</a:t>
            </a:r>
            <a:r>
              <a:rPr lang="en-US" b="0" i="0" dirty="0">
                <a:solidFill>
                  <a:srgbClr val="444444"/>
                </a:solidFill>
                <a:effectLst/>
                <a:latin typeface="Courier 10 Pitch"/>
              </a:rPr>
              <a:t>(</a:t>
            </a:r>
            <a:r>
              <a:rPr lang="en-US" b="0" i="0" dirty="0">
                <a:solidFill>
                  <a:srgbClr val="880000"/>
                </a:solidFill>
                <a:effectLst/>
                <a:latin typeface="Courier 10 Pitch"/>
              </a:rPr>
              <a:t>'PATH_OR_URL_TO_STATA_FILE /</a:t>
            </a:r>
            <a:r>
              <a:rPr lang="en-US" b="0" i="0" dirty="0" err="1">
                <a:solidFill>
                  <a:srgbClr val="880000"/>
                </a:solidFill>
                <a:effectLst/>
                <a:latin typeface="Courier 10 Pitch"/>
              </a:rPr>
              <a:t>file.dta</a:t>
            </a:r>
            <a:r>
              <a:rPr lang="en-US" b="0" i="0" dirty="0">
                <a:solidFill>
                  <a:srgbClr val="880000"/>
                </a:solidFill>
                <a:effectLst/>
                <a:latin typeface="Courier 10 Pitch"/>
              </a:rPr>
              <a:t>'</a:t>
            </a:r>
            <a:r>
              <a:rPr lang="en-US" b="0" i="0" dirty="0">
                <a:solidFill>
                  <a:srgbClr val="444444"/>
                </a:solidFill>
                <a:effectLst/>
                <a:latin typeface="Courier 10 Pitch"/>
              </a:rPr>
              <a:t>)</a:t>
            </a:r>
            <a:endParaRPr lang="en-US" dirty="0"/>
          </a:p>
        </p:txBody>
      </p:sp>
    </p:spTree>
    <p:extLst>
      <p:ext uri="{BB962C8B-B14F-4D97-AF65-F5344CB8AC3E}">
        <p14:creationId xmlns:p14="http://schemas.microsoft.com/office/powerpoint/2010/main" val="51206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p:txBody>
          <a:bodyPr/>
          <a:lstStyle/>
          <a:p>
            <a:r>
              <a:rPr lang="en-US" b="1" dirty="0"/>
              <a:t>2. Intro to the </a:t>
            </a:r>
            <a:r>
              <a:rPr lang="en-US" b="1" dirty="0" err="1"/>
              <a:t>tidyverse</a:t>
            </a:r>
            <a:endParaRPr lang="en-US" b="1" dirty="0"/>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fld id="{2ACA1E72-7AFA-E341-87C3-C06459426678}" type="slidenum">
              <a:rPr lang="en-US" smtClean="0"/>
              <a:t>26</a:t>
            </a:fld>
            <a:endParaRPr lang="en-US"/>
          </a:p>
        </p:txBody>
      </p:sp>
    </p:spTree>
    <p:extLst>
      <p:ext uri="{BB962C8B-B14F-4D97-AF65-F5344CB8AC3E}">
        <p14:creationId xmlns:p14="http://schemas.microsoft.com/office/powerpoint/2010/main" val="3182941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661A-B7D4-5444-B7B2-937C1183CD2B}"/>
              </a:ext>
            </a:extLst>
          </p:cNvPr>
          <p:cNvSpPr>
            <a:spLocks noGrp="1"/>
          </p:cNvSpPr>
          <p:nvPr>
            <p:ph type="title"/>
          </p:nvPr>
        </p:nvSpPr>
        <p:spPr/>
        <p:txBody>
          <a:bodyPr/>
          <a:lstStyle/>
          <a:p>
            <a:r>
              <a:rPr lang="en-US" b="1" dirty="0"/>
              <a:t>The </a:t>
            </a:r>
            <a:r>
              <a:rPr lang="en-US" b="1" dirty="0" err="1"/>
              <a:t>Tidyverse</a:t>
            </a:r>
            <a:endParaRPr lang="en-US" b="1" dirty="0"/>
          </a:p>
        </p:txBody>
      </p:sp>
      <p:sp>
        <p:nvSpPr>
          <p:cNvPr id="3" name="Content Placeholder 2">
            <a:extLst>
              <a:ext uri="{FF2B5EF4-FFF2-40B4-BE49-F238E27FC236}">
                <a16:creationId xmlns:a16="http://schemas.microsoft.com/office/drawing/2014/main" id="{A456A4FB-5427-164B-AE58-74BE3D1D50F4}"/>
              </a:ext>
            </a:extLst>
          </p:cNvPr>
          <p:cNvSpPr>
            <a:spLocks noGrp="1"/>
          </p:cNvSpPr>
          <p:nvPr>
            <p:ph idx="1"/>
          </p:nvPr>
        </p:nvSpPr>
        <p:spPr>
          <a:xfrm>
            <a:off x="838200" y="1690688"/>
            <a:ext cx="10515600" cy="4486275"/>
          </a:xfrm>
        </p:spPr>
        <p:txBody>
          <a:bodyPr/>
          <a:lstStyle/>
          <a:p>
            <a:r>
              <a:rPr lang="en-US" dirty="0"/>
              <a:t>A collection of packages for data manipulation, exploration, and visualization. </a:t>
            </a:r>
          </a:p>
          <a:p>
            <a:pPr lvl="1"/>
            <a:endParaRPr lang="en-US" dirty="0"/>
          </a:p>
          <a:p>
            <a:r>
              <a:rPr lang="en-US" dirty="0"/>
              <a:t>Share a common philosophy of R programming and work in harmony.</a:t>
            </a:r>
          </a:p>
          <a:p>
            <a:pPr lvl="1"/>
            <a:endParaRPr lang="en-US" dirty="0"/>
          </a:p>
          <a:p>
            <a:r>
              <a:rPr lang="en-US" dirty="0"/>
              <a:t>Core </a:t>
            </a:r>
            <a:r>
              <a:rPr lang="en-US" dirty="0" err="1"/>
              <a:t>tidyverse</a:t>
            </a:r>
            <a:r>
              <a:rPr lang="en-US" dirty="0"/>
              <a:t> packages:</a:t>
            </a:r>
          </a:p>
          <a:p>
            <a:pPr marL="457200" lvl="1" indent="0">
              <a:buNone/>
            </a:pPr>
            <a:r>
              <a:rPr lang="en-US" sz="2200" dirty="0" err="1">
                <a:latin typeface="Monaco" pitchFamily="2" charset="77"/>
              </a:rPr>
              <a:t>readr</a:t>
            </a:r>
            <a:r>
              <a:rPr lang="en-US" sz="2200" dirty="0">
                <a:latin typeface="Monaco" pitchFamily="2" charset="77"/>
              </a:rPr>
              <a:t>     </a:t>
            </a:r>
            <a:r>
              <a:rPr lang="en-US" sz="2200" dirty="0" err="1">
                <a:latin typeface="Monaco" pitchFamily="2" charset="77"/>
              </a:rPr>
              <a:t>dplyr</a:t>
            </a:r>
            <a:r>
              <a:rPr lang="en-US" sz="2200" dirty="0">
                <a:latin typeface="Monaco" pitchFamily="2" charset="77"/>
              </a:rPr>
              <a:t>     </a:t>
            </a:r>
            <a:r>
              <a:rPr lang="en-US" sz="2200" dirty="0" err="1">
                <a:latin typeface="Monaco" pitchFamily="2" charset="77"/>
              </a:rPr>
              <a:t>tidyr</a:t>
            </a:r>
            <a:r>
              <a:rPr lang="en-US" sz="2200" dirty="0">
                <a:latin typeface="Monaco" pitchFamily="2" charset="77"/>
              </a:rPr>
              <a:t>     ggplot2     </a:t>
            </a:r>
            <a:r>
              <a:rPr lang="en-US" sz="2200" dirty="0" err="1">
                <a:latin typeface="Monaco" pitchFamily="2" charset="77"/>
              </a:rPr>
              <a:t>tibble</a:t>
            </a:r>
            <a:r>
              <a:rPr lang="en-US" sz="2200" dirty="0">
                <a:latin typeface="Monaco" pitchFamily="2" charset="77"/>
              </a:rPr>
              <a:t>     </a:t>
            </a:r>
            <a:r>
              <a:rPr lang="en-US" sz="2200" dirty="0" err="1">
                <a:latin typeface="Monaco" pitchFamily="2" charset="77"/>
              </a:rPr>
              <a:t>purrr</a:t>
            </a:r>
            <a:endParaRPr lang="en-US" dirty="0"/>
          </a:p>
        </p:txBody>
      </p:sp>
      <p:sp>
        <p:nvSpPr>
          <p:cNvPr id="5" name="Slide Number Placeholder 4">
            <a:extLst>
              <a:ext uri="{FF2B5EF4-FFF2-40B4-BE49-F238E27FC236}">
                <a16:creationId xmlns:a16="http://schemas.microsoft.com/office/drawing/2014/main" id="{31B9A06A-29F2-C041-AF05-25D59E9FD564}"/>
              </a:ext>
            </a:extLst>
          </p:cNvPr>
          <p:cNvSpPr>
            <a:spLocks noGrp="1"/>
          </p:cNvSpPr>
          <p:nvPr>
            <p:ph type="sldNum" sz="quarter" idx="12"/>
          </p:nvPr>
        </p:nvSpPr>
        <p:spPr/>
        <p:txBody>
          <a:bodyPr/>
          <a:lstStyle/>
          <a:p>
            <a:fld id="{2ACA1E72-7AFA-E341-87C3-C06459426678}" type="slidenum">
              <a:rPr lang="en-US" smtClean="0"/>
              <a:t>27</a:t>
            </a:fld>
            <a:endParaRPr lang="en-US"/>
          </a:p>
        </p:txBody>
      </p:sp>
    </p:spTree>
    <p:extLst>
      <p:ext uri="{BB962C8B-B14F-4D97-AF65-F5344CB8AC3E}">
        <p14:creationId xmlns:p14="http://schemas.microsoft.com/office/powerpoint/2010/main" val="1095598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Data Manipulation with </a:t>
            </a:r>
            <a:r>
              <a:rPr lang="en-US" b="1" dirty="0" err="1">
                <a:latin typeface="Monaco" charset="0"/>
                <a:ea typeface="Monaco" charset="0"/>
                <a:cs typeface="Monaco" charset="0"/>
              </a:rPr>
              <a:t>dplyr</a:t>
            </a:r>
            <a:endParaRPr lang="en-US" b="1" dirty="0">
              <a:latin typeface="Monaco" charset="0"/>
              <a:ea typeface="Monaco" charset="0"/>
              <a:cs typeface="Monaco" charset="0"/>
            </a:endParaRPr>
          </a:p>
        </p:txBody>
      </p:sp>
      <p:sp>
        <p:nvSpPr>
          <p:cNvPr id="3" name="Content Placeholder 2"/>
          <p:cNvSpPr>
            <a:spLocks noGrp="1"/>
          </p:cNvSpPr>
          <p:nvPr>
            <p:ph idx="1"/>
          </p:nvPr>
        </p:nvSpPr>
        <p:spPr>
          <a:xfrm>
            <a:off x="838200" y="1534886"/>
            <a:ext cx="10515600" cy="5323114"/>
          </a:xfrm>
        </p:spPr>
        <p:txBody>
          <a:bodyPr/>
          <a:lstStyle/>
          <a:p>
            <a:r>
              <a:rPr lang="en-US" dirty="0"/>
              <a:t>Very useful package for exploring and managing your data.</a:t>
            </a:r>
          </a:p>
          <a:p>
            <a:endParaRPr lang="en-US" dirty="0"/>
          </a:p>
          <a:p>
            <a:r>
              <a:rPr lang="en-US" i="1" dirty="0"/>
              <a:t>“A grammar of data manipulation, providing a consistent set of verbs that help you solve the most common data manipulation challenges.”</a:t>
            </a:r>
          </a:p>
          <a:p>
            <a:endParaRPr lang="en-US" dirty="0"/>
          </a:p>
          <a:p>
            <a:r>
              <a:rPr lang="en-US" dirty="0"/>
              <a:t>Resources for getting started:</a:t>
            </a:r>
          </a:p>
          <a:p>
            <a:pPr lvl="1"/>
            <a:r>
              <a:rPr lang="en-US" dirty="0">
                <a:hlinkClick r:id="rId3"/>
              </a:rPr>
              <a:t>http://dplyr.tidyverse.org/</a:t>
            </a:r>
            <a:endParaRPr lang="en-US" dirty="0"/>
          </a:p>
          <a:p>
            <a:pPr lvl="1"/>
            <a:r>
              <a:rPr lang="en-US" dirty="0">
                <a:hlinkClick r:id="rId4"/>
              </a:rPr>
              <a:t>https://cran.r-project.org/web/packages/dplyr/vignettes/dplyr.html</a:t>
            </a:r>
            <a:r>
              <a:rPr lang="en-US" dirty="0"/>
              <a:t> </a:t>
            </a:r>
          </a:p>
          <a:p>
            <a:pPr lvl="1"/>
            <a:r>
              <a:rPr lang="en-US" dirty="0">
                <a:hlinkClick r:id="rId5"/>
              </a:rPr>
              <a:t>https://www.rstudio.com/wp-content/uploads/2015/02/data-wrangling-cheatsheet.pdf</a:t>
            </a:r>
            <a:r>
              <a:rPr lang="en-US" dirty="0"/>
              <a:t> </a:t>
            </a:r>
          </a:p>
          <a:p>
            <a:pPr lvl="1"/>
            <a:r>
              <a:rPr lang="en-US" dirty="0">
                <a:hlinkClick r:id="rId6"/>
              </a:rPr>
              <a:t>http://r4ds.had.co.nz/transform.html</a:t>
            </a:r>
            <a:r>
              <a:rPr lang="en-US" dirty="0"/>
              <a:t> </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2743" y="5891012"/>
            <a:ext cx="4579257" cy="841775"/>
          </a:xfrm>
          <a:prstGeom prst="rect">
            <a:avLst/>
          </a:prstGeom>
        </p:spPr>
      </p:pic>
      <p:sp>
        <p:nvSpPr>
          <p:cNvPr id="5" name="Slide Number Placeholder 4">
            <a:extLst>
              <a:ext uri="{FF2B5EF4-FFF2-40B4-BE49-F238E27FC236}">
                <a16:creationId xmlns:a16="http://schemas.microsoft.com/office/drawing/2014/main" id="{E1E9F869-B54B-194A-B5A1-3A1F9DE50C3D}"/>
              </a:ext>
            </a:extLst>
          </p:cNvPr>
          <p:cNvSpPr>
            <a:spLocks noGrp="1"/>
          </p:cNvSpPr>
          <p:nvPr>
            <p:ph type="sldNum" sz="quarter" idx="12"/>
          </p:nvPr>
        </p:nvSpPr>
        <p:spPr/>
        <p:txBody>
          <a:bodyPr/>
          <a:lstStyle/>
          <a:p>
            <a:fld id="{2ACA1E72-7AFA-E341-87C3-C06459426678}" type="slidenum">
              <a:rPr lang="en-US" smtClean="0"/>
              <a:t>28</a:t>
            </a:fld>
            <a:endParaRPr lang="en-US"/>
          </a:p>
        </p:txBody>
      </p:sp>
    </p:spTree>
    <p:extLst>
      <p:ext uri="{BB962C8B-B14F-4D97-AF65-F5344CB8AC3E}">
        <p14:creationId xmlns:p14="http://schemas.microsoft.com/office/powerpoint/2010/main" val="1794657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a:xfrm>
            <a:off x="831850" y="1709738"/>
            <a:ext cx="10515600" cy="2852737"/>
          </a:xfrm>
        </p:spPr>
        <p:txBody>
          <a:bodyPr/>
          <a:lstStyle/>
          <a:p>
            <a:r>
              <a:rPr lang="en-US" b="1" dirty="0"/>
              <a:t>3. </a:t>
            </a:r>
            <a:r>
              <a:rPr lang="en-US" b="1" dirty="0" err="1"/>
              <a:t>dplyr</a:t>
            </a:r>
            <a:r>
              <a:rPr lang="en-US" b="1" dirty="0"/>
              <a:t> code structure</a:t>
            </a:r>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24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C860DC-4A0E-5537-4D3E-A4F64E5E7657}"/>
              </a:ext>
            </a:extLst>
          </p:cNvPr>
          <p:cNvPicPr>
            <a:picLocks noChangeAspect="1"/>
          </p:cNvPicPr>
          <p:nvPr/>
        </p:nvPicPr>
        <p:blipFill>
          <a:blip r:embed="rId2"/>
          <a:stretch>
            <a:fillRect/>
          </a:stretch>
        </p:blipFill>
        <p:spPr>
          <a:xfrm>
            <a:off x="144018" y="158013"/>
            <a:ext cx="12047982" cy="6550357"/>
          </a:xfrm>
          <a:prstGeom prst="rect">
            <a:avLst/>
          </a:prstGeom>
        </p:spPr>
      </p:pic>
      <p:sp>
        <p:nvSpPr>
          <p:cNvPr id="17412" name="TextBox 4"/>
          <p:cNvSpPr txBox="1">
            <a:spLocks noChangeArrowheads="1"/>
          </p:cNvSpPr>
          <p:nvPr/>
        </p:nvSpPr>
        <p:spPr bwMode="auto">
          <a:xfrm>
            <a:off x="1771650" y="4840082"/>
            <a:ext cx="3676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console</a:t>
            </a:r>
            <a:r>
              <a:rPr lang="en-US" altLang="en-US" sz="1600" dirty="0">
                <a:cs typeface="Arial" panose="020B0604020202020204" pitchFamily="34" charset="0"/>
              </a:rPr>
              <a:t> is where you see output and can also type R code.</a:t>
            </a:r>
          </a:p>
        </p:txBody>
      </p:sp>
      <p:sp>
        <p:nvSpPr>
          <p:cNvPr id="17413" name="TextBox 5"/>
          <p:cNvSpPr txBox="1">
            <a:spLocks noChangeArrowheads="1"/>
          </p:cNvSpPr>
          <p:nvPr/>
        </p:nvSpPr>
        <p:spPr bwMode="auto">
          <a:xfrm>
            <a:off x="1371600" y="1717576"/>
            <a:ext cx="4267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editor </a:t>
            </a:r>
            <a:r>
              <a:rPr lang="en-US" altLang="en-US" sz="1600" dirty="0">
                <a:cs typeface="Arial" panose="020B0604020202020204" pitchFamily="34" charset="0"/>
              </a:rPr>
              <a:t>is where you can write R code that can be saved and reran.</a:t>
            </a:r>
          </a:p>
          <a:p>
            <a:endParaRPr lang="en-US" altLang="en-US" sz="1600" dirty="0">
              <a:cs typeface="Arial" panose="020B0604020202020204" pitchFamily="34" charset="0"/>
            </a:endParaRPr>
          </a:p>
          <a:p>
            <a:r>
              <a:rPr lang="en-US" altLang="en-US" sz="1600" dirty="0">
                <a:cs typeface="Arial" panose="020B0604020202020204" pitchFamily="34" charset="0"/>
              </a:rPr>
              <a:t>Press CTRL + Enter to run highlighted code</a:t>
            </a:r>
          </a:p>
        </p:txBody>
      </p:sp>
      <p:sp>
        <p:nvSpPr>
          <p:cNvPr id="17414" name="TextBox 6"/>
          <p:cNvSpPr txBox="1">
            <a:spLocks noChangeArrowheads="1"/>
          </p:cNvSpPr>
          <p:nvPr/>
        </p:nvSpPr>
        <p:spPr bwMode="auto">
          <a:xfrm>
            <a:off x="7841965" y="1714499"/>
            <a:ext cx="3927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Environment </a:t>
            </a:r>
            <a:r>
              <a:rPr lang="en-US" altLang="en-US" sz="1600" dirty="0">
                <a:cs typeface="Arial" panose="020B0604020202020204" pitchFamily="34" charset="0"/>
              </a:rPr>
              <a:t>tab shows all active objects. </a:t>
            </a:r>
          </a:p>
          <a:p>
            <a:r>
              <a:rPr lang="en-US" altLang="en-US" sz="1600" b="1" dirty="0">
                <a:cs typeface="Arial" panose="020B0604020202020204" pitchFamily="34" charset="0"/>
              </a:rPr>
              <a:t>History</a:t>
            </a:r>
            <a:r>
              <a:rPr lang="en-US" altLang="en-US" sz="1600" dirty="0">
                <a:cs typeface="Arial" panose="020B0604020202020204" pitchFamily="34" charset="0"/>
              </a:rPr>
              <a:t> tab shows list of commands used so far.</a:t>
            </a:r>
          </a:p>
        </p:txBody>
      </p:sp>
      <p:sp>
        <p:nvSpPr>
          <p:cNvPr id="17415" name="TextBox 7"/>
          <p:cNvSpPr txBox="1">
            <a:spLocks noChangeArrowheads="1"/>
          </p:cNvSpPr>
          <p:nvPr/>
        </p:nvSpPr>
        <p:spPr bwMode="auto">
          <a:xfrm>
            <a:off x="7705440" y="4347310"/>
            <a:ext cx="4064000" cy="1871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Files</a:t>
            </a:r>
            <a:r>
              <a:rPr lang="en-US" altLang="en-US" sz="1600" dirty="0">
                <a:cs typeface="Arial" panose="020B0604020202020204" pitchFamily="34" charset="0"/>
              </a:rPr>
              <a:t> tab shows files and folders in your current workspace. </a:t>
            </a:r>
          </a:p>
          <a:p>
            <a:r>
              <a:rPr lang="en-US" altLang="en-US" sz="1600" b="1" dirty="0">
                <a:cs typeface="Arial" panose="020B0604020202020204" pitchFamily="34" charset="0"/>
              </a:rPr>
              <a:t>Plots</a:t>
            </a:r>
            <a:r>
              <a:rPr lang="en-US" altLang="en-US" sz="1600" dirty="0">
                <a:cs typeface="Arial" panose="020B0604020202020204" pitchFamily="34" charset="0"/>
              </a:rPr>
              <a:t> tab shows all your graphs. </a:t>
            </a:r>
          </a:p>
          <a:p>
            <a:r>
              <a:rPr lang="en-US" altLang="en-US" sz="1600" b="1" dirty="0">
                <a:cs typeface="Arial" panose="020B0604020202020204" pitchFamily="34" charset="0"/>
              </a:rPr>
              <a:t>Packages</a:t>
            </a:r>
            <a:r>
              <a:rPr lang="en-US" altLang="en-US" sz="1600" dirty="0">
                <a:cs typeface="Arial" panose="020B0604020202020204" pitchFamily="34" charset="0"/>
              </a:rPr>
              <a:t> tab shows available packages to run certain functions. </a:t>
            </a:r>
          </a:p>
          <a:p>
            <a:r>
              <a:rPr lang="en-US" altLang="en-US" sz="1600" b="1" dirty="0">
                <a:cs typeface="Arial" panose="020B0604020202020204" pitchFamily="34" charset="0"/>
              </a:rPr>
              <a:t>Help</a:t>
            </a:r>
            <a:r>
              <a:rPr lang="en-US" altLang="en-US" sz="1600" dirty="0">
                <a:cs typeface="Arial" panose="020B0604020202020204" pitchFamily="34" charset="0"/>
              </a:rPr>
              <a:t> tab provides additional info. </a:t>
            </a:r>
          </a:p>
          <a:p>
            <a:r>
              <a:rPr lang="en-US" altLang="en-US" sz="1600" b="1" dirty="0">
                <a:cs typeface="Arial" panose="020B0604020202020204" pitchFamily="34" charset="0"/>
              </a:rPr>
              <a:t>Viewer</a:t>
            </a:r>
            <a:r>
              <a:rPr lang="en-US" altLang="en-US" sz="1600" dirty="0">
                <a:cs typeface="Arial" panose="020B0604020202020204" pitchFamily="34" charset="0"/>
              </a:rPr>
              <a:t> tab is built-in browser.</a:t>
            </a:r>
          </a:p>
        </p:txBody>
      </p:sp>
      <p:sp>
        <p:nvSpPr>
          <p:cNvPr id="9" name="Right Arrow 8"/>
          <p:cNvSpPr/>
          <p:nvPr/>
        </p:nvSpPr>
        <p:spPr>
          <a:xfrm>
            <a:off x="3124200" y="384175"/>
            <a:ext cx="2133600" cy="88423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Run whole Script or highlighted section</a:t>
            </a:r>
          </a:p>
        </p:txBody>
      </p:sp>
      <p:sp>
        <p:nvSpPr>
          <p:cNvPr id="10" name="Frame 9"/>
          <p:cNvSpPr/>
          <p:nvPr/>
        </p:nvSpPr>
        <p:spPr>
          <a:xfrm>
            <a:off x="5448300" y="684458"/>
            <a:ext cx="381000" cy="228600"/>
          </a:xfrm>
          <a:prstGeom prst="frame">
            <a:avLst>
              <a:gd name="adj1" fmla="val 457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6" y="0"/>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933150" y="1462314"/>
            <a:ext cx="10464193" cy="4889500"/>
          </a:xfrm>
        </p:spPr>
        <p:txBody>
          <a:bodyPr>
            <a:normAutofit lnSpcReduction="10000"/>
          </a:bodyPr>
          <a:lstStyle/>
          <a:p>
            <a:r>
              <a:rPr lang="en-US" dirty="0">
                <a:latin typeface="Monaco" charset="0"/>
                <a:ea typeface="Monaco" charset="0"/>
                <a:cs typeface="Monaco" charset="0"/>
              </a:rPr>
              <a:t>select()</a:t>
            </a:r>
          </a:p>
          <a:p>
            <a:pPr lvl="1"/>
            <a:endParaRPr lang="en-US" dirty="0">
              <a:latin typeface="Monaco" charset="0"/>
              <a:ea typeface="Monaco" charset="0"/>
              <a:cs typeface="Monaco" charset="0"/>
            </a:endParaRPr>
          </a:p>
          <a:p>
            <a:r>
              <a:rPr lang="en-US" dirty="0">
                <a:latin typeface="Monaco" charset="0"/>
                <a:ea typeface="Monaco" charset="0"/>
                <a:cs typeface="Monaco" charset="0"/>
              </a:rPr>
              <a:t>filter()</a:t>
            </a:r>
          </a:p>
          <a:p>
            <a:pPr lvl="1"/>
            <a:endParaRPr lang="en-US" dirty="0">
              <a:latin typeface="Monaco" charset="0"/>
              <a:ea typeface="Monaco" charset="0"/>
              <a:cs typeface="Monaco" charset="0"/>
            </a:endParaRPr>
          </a:p>
          <a:p>
            <a:r>
              <a:rPr lang="en-US" dirty="0">
                <a:latin typeface="Monaco" charset="0"/>
                <a:ea typeface="Monaco" charset="0"/>
                <a:cs typeface="Monaco" charset="0"/>
              </a:rPr>
              <a:t>arrange()</a:t>
            </a:r>
          </a:p>
          <a:p>
            <a:pPr lvl="1"/>
            <a:endParaRPr lang="en-US" dirty="0">
              <a:latin typeface="Monaco" charset="0"/>
              <a:ea typeface="Monaco" charset="0"/>
              <a:cs typeface="Monaco" charset="0"/>
            </a:endParaRPr>
          </a:p>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endParaRPr lang="en-US" dirty="0">
              <a:latin typeface="Monaco" charset="0"/>
              <a:ea typeface="Monaco" charset="0"/>
              <a:cs typeface="Monaco" charset="0"/>
            </a:endParaRPr>
          </a:p>
          <a:p>
            <a:r>
              <a:rPr lang="en-US" dirty="0">
                <a:latin typeface="Monaco" charset="0"/>
                <a:ea typeface="Monaco" charset="0"/>
                <a:cs typeface="Monaco" charset="0"/>
              </a:rPr>
              <a:t>mutate()</a:t>
            </a:r>
          </a:p>
          <a:p>
            <a:pPr lvl="1"/>
            <a:endParaRPr lang="en-US" dirty="0">
              <a:latin typeface="Monaco" charset="0"/>
              <a:ea typeface="Monaco" charset="0"/>
              <a:cs typeface="Monaco" charset="0"/>
            </a:endParaRPr>
          </a:p>
          <a:p>
            <a:r>
              <a:rPr lang="en-US" dirty="0" err="1">
                <a:latin typeface="Monaco" charset="0"/>
                <a:ea typeface="Monaco" charset="0"/>
                <a:cs typeface="Monaco" charset="0"/>
              </a:rPr>
              <a:t>group_by</a:t>
            </a:r>
            <a:r>
              <a:rPr lang="en-US" dirty="0">
                <a:latin typeface="Monaco" charset="0"/>
                <a:ea typeface="Monaco" charset="0"/>
                <a:cs typeface="Monaco" charset="0"/>
              </a:rPr>
              <a:t>()</a:t>
            </a:r>
          </a:p>
        </p:txBody>
      </p:sp>
      <p:sp>
        <p:nvSpPr>
          <p:cNvPr id="4" name="Rectangle 3"/>
          <p:cNvSpPr/>
          <p:nvPr/>
        </p:nvSpPr>
        <p:spPr>
          <a:xfrm>
            <a:off x="359516" y="6354246"/>
            <a:ext cx="1089933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More helpful info here: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https://www.rstudio.com/wp-content/uploads/2015/02/data-wrangling-cheatsheet.pdf</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Slide Number Placeholder 4">
            <a:extLst>
              <a:ext uri="{FF2B5EF4-FFF2-40B4-BE49-F238E27FC236}">
                <a16:creationId xmlns:a16="http://schemas.microsoft.com/office/drawing/2014/main" id="{38392DBD-557E-1744-962C-136B9B50C4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333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185636"/>
            <a:ext cx="10515600" cy="5170714"/>
          </a:xfrm>
        </p:spPr>
        <p:txBody>
          <a:bodyPr>
            <a:normAutofit/>
          </a:bodyPr>
          <a:lstStyle/>
          <a:p>
            <a:r>
              <a:rPr lang="en-US" dirty="0">
                <a:latin typeface="Monaco" charset="0"/>
                <a:ea typeface="Monaco" charset="0"/>
                <a:cs typeface="Monaco" charset="0"/>
              </a:rPr>
              <a:t>select()</a:t>
            </a:r>
          </a:p>
          <a:p>
            <a:pPr lvl="1"/>
            <a:r>
              <a:rPr lang="en-US" dirty="0">
                <a:latin typeface="Calibri" charset="0"/>
                <a:ea typeface="Calibri" charset="0"/>
                <a:cs typeface="Calibri" charset="0"/>
              </a:rPr>
              <a:t>Picks variables (columns) based on their names.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3" y="2103779"/>
            <a:ext cx="5448799" cy="1942616"/>
          </a:xfrm>
          <a:prstGeom prst="rect">
            <a:avLst/>
          </a:prstGeom>
        </p:spPr>
      </p:pic>
      <p:sp>
        <p:nvSpPr>
          <p:cNvPr id="5" name="Slide Number Placeholder 4">
            <a:extLst>
              <a:ext uri="{FF2B5EF4-FFF2-40B4-BE49-F238E27FC236}">
                <a16:creationId xmlns:a16="http://schemas.microsoft.com/office/drawing/2014/main" id="{356DE449-49A7-1541-9E1D-3DD2BEC65A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7A14353-9264-5CEC-59D2-7C58E384EA73}"/>
              </a:ext>
            </a:extLst>
          </p:cNvPr>
          <p:cNvSpPr txBox="1"/>
          <p:nvPr/>
        </p:nvSpPr>
        <p:spPr>
          <a:xfrm>
            <a:off x="5196226" y="2415632"/>
            <a:ext cx="6096000" cy="369332"/>
          </a:xfrm>
          <a:prstGeom prst="rect">
            <a:avLst/>
          </a:prstGeom>
          <a:noFill/>
        </p:spPr>
        <p:txBody>
          <a:bodyPr wrap="square">
            <a:spAutoFit/>
          </a:bodyPr>
          <a:lstStyle/>
          <a:p>
            <a:r>
              <a:rPr lang="en-US" dirty="0" err="1">
                <a:latin typeface="Courier"/>
              </a:rPr>
              <a:t>df</a:t>
            </a:r>
            <a:r>
              <a:rPr lang="en-US" dirty="0">
                <a:latin typeface="Courier"/>
              </a:rPr>
              <a:t> %&gt;% </a:t>
            </a:r>
            <a:r>
              <a:rPr lang="en-US" dirty="0" err="1">
                <a:latin typeface="Courier"/>
              </a:rPr>
              <a:t>dplyr</a:t>
            </a:r>
            <a:r>
              <a:rPr lang="en-US" dirty="0">
                <a:latin typeface="Courier"/>
              </a:rPr>
              <a:t>::select(c(2:3, 5))</a:t>
            </a:r>
          </a:p>
        </p:txBody>
      </p:sp>
      <p:sp>
        <p:nvSpPr>
          <p:cNvPr id="8" name="Rectangle 1">
            <a:extLst>
              <a:ext uri="{FF2B5EF4-FFF2-40B4-BE49-F238E27FC236}">
                <a16:creationId xmlns:a16="http://schemas.microsoft.com/office/drawing/2014/main" id="{C90D19C9-0B2B-1102-634E-BBFC5A028BDB}"/>
              </a:ext>
            </a:extLst>
          </p:cNvPr>
          <p:cNvSpPr>
            <a:spLocks noChangeArrowheads="1"/>
          </p:cNvSpPr>
          <p:nvPr/>
        </p:nvSpPr>
        <p:spPr bwMode="auto">
          <a:xfrm>
            <a:off x="499535" y="401496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FF"/>
                </a:solidFill>
                <a:effectLst/>
                <a:latin typeface="Lucida Console" panose="020B0609040504020204" pitchFamily="49" charset="0"/>
              </a:rPr>
              <a:t>names(</a:t>
            </a:r>
            <a:r>
              <a:rPr kumimoji="0" lang="en-US" altLang="en-US" sz="1500" b="0" i="0" u="none" strike="noStrike" cap="none" normalizeH="0" baseline="0" dirty="0" err="1">
                <a:ln>
                  <a:noFill/>
                </a:ln>
                <a:solidFill>
                  <a:srgbClr val="0000FF"/>
                </a:solidFill>
                <a:effectLst/>
                <a:latin typeface="Lucida Console" panose="020B0609040504020204" pitchFamily="49" charset="0"/>
              </a:rPr>
              <a:t>df</a:t>
            </a:r>
            <a:r>
              <a:rPr kumimoji="0" lang="en-US" altLang="en-US" sz="1500" b="0" i="0" u="none" strike="noStrike" cap="none" normalizeH="0" baseline="0" dirty="0">
                <a:ln>
                  <a:noFill/>
                </a:ln>
                <a:solidFill>
                  <a:srgbClr val="0000FF"/>
                </a:solidFill>
                <a:effectLst/>
                <a:latin typeface="Lucida Console" panose="020B0609040504020204" pitchFamily="49" charset="0"/>
              </a:rPr>
              <a:t>)</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7534816-216D-3FC3-4B97-D636465A626B}"/>
              </a:ext>
            </a:extLst>
          </p:cNvPr>
          <p:cNvSpPr txBox="1"/>
          <p:nvPr/>
        </p:nvSpPr>
        <p:spPr>
          <a:xfrm>
            <a:off x="452582" y="4967434"/>
            <a:ext cx="6500090" cy="369332"/>
          </a:xfrm>
          <a:prstGeom prst="rect">
            <a:avLst/>
          </a:prstGeom>
          <a:noFill/>
        </p:spPr>
        <p:txBody>
          <a:bodyPr wrap="square">
            <a:spAutoFit/>
          </a:bodyPr>
          <a:lstStyle/>
          <a:p>
            <a:r>
              <a:rPr lang="en-US" dirty="0" err="1"/>
              <a:t>df</a:t>
            </a:r>
            <a:r>
              <a:rPr lang="en-US" dirty="0"/>
              <a:t> %&gt;% </a:t>
            </a:r>
            <a:r>
              <a:rPr lang="en-US" dirty="0" err="1"/>
              <a:t>dplyr</a:t>
            </a:r>
            <a:r>
              <a:rPr lang="en-US" dirty="0"/>
              <a:t>::select("sex")</a:t>
            </a:r>
          </a:p>
        </p:txBody>
      </p:sp>
      <p:sp>
        <p:nvSpPr>
          <p:cNvPr id="14" name="TextBox 13">
            <a:extLst>
              <a:ext uri="{FF2B5EF4-FFF2-40B4-BE49-F238E27FC236}">
                <a16:creationId xmlns:a16="http://schemas.microsoft.com/office/drawing/2014/main" id="{C8EE8120-1E1E-0D36-CF6E-886BA036833F}"/>
              </a:ext>
            </a:extLst>
          </p:cNvPr>
          <p:cNvSpPr txBox="1"/>
          <p:nvPr/>
        </p:nvSpPr>
        <p:spPr>
          <a:xfrm>
            <a:off x="452582" y="5290051"/>
            <a:ext cx="6500090" cy="369332"/>
          </a:xfrm>
          <a:prstGeom prst="rect">
            <a:avLst/>
          </a:prstGeom>
          <a:noFill/>
        </p:spPr>
        <p:txBody>
          <a:bodyPr wrap="square">
            <a:spAutoFit/>
          </a:bodyPr>
          <a:lstStyle/>
          <a:p>
            <a:r>
              <a:rPr lang="en-US" dirty="0" err="1"/>
              <a:t>df</a:t>
            </a:r>
            <a:r>
              <a:rPr lang="en-US" dirty="0"/>
              <a:t> %&gt;% </a:t>
            </a:r>
            <a:r>
              <a:rPr lang="en-US" dirty="0" err="1"/>
              <a:t>dplyr</a:t>
            </a:r>
            <a:r>
              <a:rPr lang="en-US" dirty="0"/>
              <a:t>::select("sex", "tra1_mean")</a:t>
            </a:r>
          </a:p>
        </p:txBody>
      </p:sp>
      <p:sp>
        <p:nvSpPr>
          <p:cNvPr id="15" name="Rectangle 2">
            <a:extLst>
              <a:ext uri="{FF2B5EF4-FFF2-40B4-BE49-F238E27FC236}">
                <a16:creationId xmlns:a16="http://schemas.microsoft.com/office/drawing/2014/main" id="{62E67B50-03E7-17E2-06BD-EBB7309F9714}"/>
              </a:ext>
            </a:extLst>
          </p:cNvPr>
          <p:cNvSpPr>
            <a:spLocks noChangeArrowheads="1"/>
          </p:cNvSpPr>
          <p:nvPr/>
        </p:nvSpPr>
        <p:spPr bwMode="auto">
          <a:xfrm>
            <a:off x="499535" y="5689728"/>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FF"/>
                </a:solidFill>
                <a:effectLst/>
                <a:latin typeface="Lucida Console" panose="020B0609040504020204" pitchFamily="49" charset="0"/>
              </a:rPr>
              <a:t>df_sub</a:t>
            </a:r>
            <a:r>
              <a:rPr kumimoji="0" lang="en-US" altLang="en-US" sz="1500" b="0" i="0" u="none" strike="noStrike" cap="none" normalizeH="0" baseline="0" dirty="0">
                <a:ln>
                  <a:noFill/>
                </a:ln>
                <a:solidFill>
                  <a:srgbClr val="0000FF"/>
                </a:solidFill>
                <a:effectLst/>
                <a:latin typeface="Lucida Console" panose="020B0609040504020204" pitchFamily="49" charset="0"/>
              </a:rPr>
              <a:t> &lt;- </a:t>
            </a:r>
            <a:r>
              <a:rPr kumimoji="0" lang="en-US" altLang="en-US" sz="1500" b="0" i="0" u="none" strike="noStrike" cap="none" normalizeH="0" baseline="0" dirty="0" err="1">
                <a:ln>
                  <a:noFill/>
                </a:ln>
                <a:solidFill>
                  <a:srgbClr val="0000FF"/>
                </a:solidFill>
                <a:effectLst/>
                <a:latin typeface="Lucida Console" panose="020B0609040504020204" pitchFamily="49" charset="0"/>
              </a:rPr>
              <a:t>df</a:t>
            </a:r>
            <a:r>
              <a:rPr kumimoji="0" lang="en-US" altLang="en-US" sz="1500" b="0" i="0" u="none" strike="noStrike" cap="none" normalizeH="0" baseline="0" dirty="0">
                <a:ln>
                  <a:noFill/>
                </a:ln>
                <a:solidFill>
                  <a:srgbClr val="0000FF"/>
                </a:solidFill>
                <a:effectLst/>
                <a:latin typeface="Lucida Console" panose="020B0609040504020204" pitchFamily="49" charset="0"/>
              </a:rPr>
              <a:t> %&gt;% </a:t>
            </a:r>
            <a:r>
              <a:rPr kumimoji="0" lang="en-US" altLang="en-US" sz="1500" b="0" i="0" u="none" strike="noStrike" cap="none" normalizeH="0" baseline="0" dirty="0" err="1">
                <a:ln>
                  <a:noFill/>
                </a:ln>
                <a:solidFill>
                  <a:srgbClr val="0000FF"/>
                </a:solidFill>
                <a:effectLst/>
                <a:latin typeface="Lucida Console" panose="020B0609040504020204" pitchFamily="49" charset="0"/>
              </a:rPr>
              <a:t>dplyr</a:t>
            </a:r>
            <a:r>
              <a:rPr kumimoji="0" lang="en-US" altLang="en-US" sz="1500" b="0" i="0" u="none" strike="noStrike" cap="none" normalizeH="0" baseline="0" dirty="0">
                <a:ln>
                  <a:noFill/>
                </a:ln>
                <a:solidFill>
                  <a:srgbClr val="0000FF"/>
                </a:solidFill>
                <a:effectLst/>
                <a:latin typeface="Lucida Console" panose="020B0609040504020204" pitchFamily="49" charset="0"/>
              </a:rPr>
              <a:t>::select("sex", "tra1_mean")</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48791372-839D-6175-7E7A-DEB5DD84F39C}"/>
              </a:ext>
            </a:extLst>
          </p:cNvPr>
          <p:cNvSpPr>
            <a:spLocks noChangeArrowheads="1"/>
          </p:cNvSpPr>
          <p:nvPr/>
        </p:nvSpPr>
        <p:spPr bwMode="auto">
          <a:xfrm>
            <a:off x="499535" y="602920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FF"/>
                </a:solidFill>
                <a:effectLst/>
                <a:latin typeface="Lucida Console" panose="020B0609040504020204" pitchFamily="49" charset="0"/>
              </a:rPr>
              <a:t>names(</a:t>
            </a:r>
            <a:r>
              <a:rPr kumimoji="0" lang="en-US" altLang="en-US" sz="1500" b="0" i="0" u="none" strike="noStrike" cap="none" normalizeH="0" baseline="0" dirty="0" err="1">
                <a:ln>
                  <a:noFill/>
                </a:ln>
                <a:solidFill>
                  <a:srgbClr val="0000FF"/>
                </a:solidFill>
                <a:effectLst/>
                <a:latin typeface="Lucida Console" panose="020B0609040504020204" pitchFamily="49" charset="0"/>
              </a:rPr>
              <a:t>df_sub</a:t>
            </a:r>
            <a:r>
              <a:rPr kumimoji="0" lang="en-US" altLang="en-US" sz="1500" b="0" i="0" u="none" strike="noStrike" cap="none" normalizeH="0" baseline="0" dirty="0">
                <a:ln>
                  <a:noFill/>
                </a:ln>
                <a:solidFill>
                  <a:srgbClr val="0000FF"/>
                </a:solidFill>
                <a:effectLst/>
                <a:latin typeface="Lucida Console" panose="020B0609040504020204" pitchFamily="49" charset="0"/>
              </a:rPr>
              <a:t>) </a:t>
            </a:r>
            <a:r>
              <a:rPr kumimoji="0" lang="en-US" altLang="en-US" sz="1500" b="0" i="0" u="none" strike="noStrike" cap="none" normalizeH="0" baseline="0" dirty="0">
                <a:ln>
                  <a:noFill/>
                </a:ln>
                <a:solidFill>
                  <a:srgbClr val="000000"/>
                </a:solidFill>
                <a:effectLst/>
                <a:latin typeface="Lucida Console" panose="020B0609040504020204" pitchFamily="49" charset="0"/>
              </a:rPr>
              <a:t>[1] "sex" "tra1_mean"</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156821AE-37BA-B62E-768B-5A405127024A}"/>
              </a:ext>
            </a:extLst>
          </p:cNvPr>
          <p:cNvSpPr>
            <a:spLocks noChangeArrowheads="1"/>
          </p:cNvSpPr>
          <p:nvPr/>
        </p:nvSpPr>
        <p:spPr bwMode="auto">
          <a:xfrm>
            <a:off x="499535" y="436090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FF"/>
                </a:solidFill>
                <a:effectLst/>
                <a:latin typeface="Lucida Console" panose="020B0609040504020204" pitchFamily="49" charset="0"/>
              </a:rPr>
              <a:t>names(</a:t>
            </a:r>
            <a:r>
              <a:rPr kumimoji="0" lang="en-US" altLang="en-US" sz="1500" b="0" i="0" u="none" strike="noStrike" cap="none" normalizeH="0" baseline="0" dirty="0" err="1">
                <a:ln>
                  <a:noFill/>
                </a:ln>
                <a:solidFill>
                  <a:srgbClr val="0000FF"/>
                </a:solidFill>
                <a:effectLst/>
                <a:latin typeface="Lucida Console" panose="020B0609040504020204" pitchFamily="49" charset="0"/>
              </a:rPr>
              <a:t>df</a:t>
            </a:r>
            <a:r>
              <a:rPr kumimoji="0" lang="en-US" altLang="en-US" sz="1500" b="0" i="0" u="none" strike="noStrike" cap="none" normalizeH="0" baseline="0" dirty="0">
                <a:ln>
                  <a:noFill/>
                </a:ln>
                <a:solidFill>
                  <a:srgbClr val="0000FF"/>
                </a:solidFill>
                <a:effectLst/>
                <a:latin typeface="Lucida Console" panose="020B0609040504020204" pitchFamily="49" charset="0"/>
              </a:rPr>
              <a:t>) </a:t>
            </a:r>
            <a:r>
              <a:rPr kumimoji="0" lang="en-US" altLang="en-US" sz="1500" b="0" i="0" u="none" strike="noStrike" cap="none" normalizeH="0" baseline="0" dirty="0">
                <a:ln>
                  <a:noFill/>
                </a:ln>
                <a:solidFill>
                  <a:srgbClr val="000000"/>
                </a:solidFill>
                <a:effectLst/>
                <a:latin typeface="Lucida Console" panose="020B0609040504020204" pitchFamily="49" charset="0"/>
              </a:rPr>
              <a:t>[1] "bcdel1" "</a:t>
            </a:r>
            <a:r>
              <a:rPr kumimoji="0" lang="en-US" altLang="en-US" sz="1500" b="0" i="0" u="none" strike="noStrike" cap="none" normalizeH="0" baseline="0" dirty="0" err="1">
                <a:ln>
                  <a:noFill/>
                </a:ln>
                <a:solidFill>
                  <a:srgbClr val="000000"/>
                </a:solidFill>
                <a:effectLst/>
                <a:latin typeface="Lucida Console" panose="020B0609040504020204" pitchFamily="49" charset="0"/>
              </a:rPr>
              <a:t>sexab</a:t>
            </a:r>
            <a:r>
              <a:rPr kumimoji="0" lang="en-US" altLang="en-US" sz="1500" b="0" i="0" u="none" strike="noStrike" cap="none" normalizeH="0" baseline="0" dirty="0">
                <a:ln>
                  <a:noFill/>
                </a:ln>
                <a:solidFill>
                  <a:srgbClr val="000000"/>
                </a:solidFill>
                <a:effectLst/>
                <a:latin typeface="Lucida Console" panose="020B0609040504020204" pitchFamily="49" charset="0"/>
              </a:rPr>
              <a:t>" "sex" "tra1_mean"</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B83A3437-E22F-05B6-B714-7DC4E5CD02F2}"/>
              </a:ext>
            </a:extLst>
          </p:cNvPr>
          <p:cNvSpPr txBox="1"/>
          <p:nvPr/>
        </p:nvSpPr>
        <p:spPr>
          <a:xfrm>
            <a:off x="6530109" y="5044840"/>
            <a:ext cx="5019387" cy="923330"/>
          </a:xfrm>
          <a:prstGeom prst="rect">
            <a:avLst/>
          </a:prstGeom>
          <a:noFill/>
        </p:spPr>
        <p:txBody>
          <a:bodyPr wrap="none" rtlCol="0">
            <a:spAutoFit/>
          </a:bodyPr>
          <a:lstStyle/>
          <a:p>
            <a:r>
              <a:rPr lang="en-US" dirty="0"/>
              <a:t>Query: why will the following code throw an error? </a:t>
            </a:r>
          </a:p>
          <a:p>
            <a:r>
              <a:rPr lang="en-US" dirty="0" err="1">
                <a:latin typeface="Courier"/>
              </a:rPr>
              <a:t>df</a:t>
            </a:r>
            <a:r>
              <a:rPr lang="en-US" dirty="0">
                <a:latin typeface="Courier"/>
              </a:rPr>
              <a:t> %&gt;% </a:t>
            </a:r>
            <a:r>
              <a:rPr lang="en-US" dirty="0" err="1">
                <a:latin typeface="Courier"/>
              </a:rPr>
              <a:t>dplyr</a:t>
            </a:r>
            <a:r>
              <a:rPr lang="en-US" dirty="0">
                <a:latin typeface="Courier"/>
              </a:rPr>
              <a:t>::select(c(2:3, 5))</a:t>
            </a:r>
          </a:p>
          <a:p>
            <a:r>
              <a:rPr lang="en-US" dirty="0"/>
              <a:t> </a:t>
            </a:r>
          </a:p>
        </p:txBody>
      </p:sp>
    </p:spTree>
    <p:extLst>
      <p:ext uri="{BB962C8B-B14F-4D97-AF65-F5344CB8AC3E}">
        <p14:creationId xmlns:p14="http://schemas.microsoft.com/office/powerpoint/2010/main" val="112113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0515600" cy="5105400"/>
          </a:xfrm>
        </p:spPr>
        <p:txBody>
          <a:bodyPr>
            <a:normAutofit/>
          </a:bodyPr>
          <a:lstStyle/>
          <a:p>
            <a:r>
              <a:rPr lang="en-US" dirty="0">
                <a:latin typeface="Monaco" charset="0"/>
                <a:ea typeface="Monaco" charset="0"/>
                <a:cs typeface="Monaco" charset="0"/>
              </a:rPr>
              <a:t>filter()</a:t>
            </a:r>
          </a:p>
          <a:p>
            <a:pPr lvl="1"/>
            <a:r>
              <a:rPr lang="en-US" dirty="0">
                <a:latin typeface="Calibri" charset="0"/>
                <a:ea typeface="Calibri" charset="0"/>
                <a:cs typeface="Calibri" charset="0"/>
              </a:rPr>
              <a:t>Picks observations (rows) based on their values.</a:t>
            </a:r>
            <a:endParaRPr lang="en-US" dirty="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082" y="2775857"/>
            <a:ext cx="5920274" cy="1763486"/>
          </a:xfrm>
          <a:prstGeom prst="rect">
            <a:avLst/>
          </a:prstGeom>
        </p:spPr>
      </p:pic>
      <p:sp>
        <p:nvSpPr>
          <p:cNvPr id="5" name="Slide Number Placeholder 4">
            <a:extLst>
              <a:ext uri="{FF2B5EF4-FFF2-40B4-BE49-F238E27FC236}">
                <a16:creationId xmlns:a16="http://schemas.microsoft.com/office/drawing/2014/main" id="{20BA4901-D842-0B4B-AE92-DEACC61AA4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7059B0F-FC27-70EF-BDA1-8372894EA422}"/>
              </a:ext>
            </a:extLst>
          </p:cNvPr>
          <p:cNvSpPr txBox="1"/>
          <p:nvPr/>
        </p:nvSpPr>
        <p:spPr>
          <a:xfrm>
            <a:off x="678873" y="4703680"/>
            <a:ext cx="6096000" cy="369332"/>
          </a:xfrm>
          <a:prstGeom prst="rect">
            <a:avLst/>
          </a:prstGeom>
          <a:noFill/>
        </p:spPr>
        <p:txBody>
          <a:bodyPr wrap="square">
            <a:spAutoFit/>
          </a:bodyPr>
          <a:lstStyle/>
          <a:p>
            <a:r>
              <a:rPr lang="en-US" dirty="0" err="1"/>
              <a:t>df</a:t>
            </a:r>
            <a:r>
              <a:rPr lang="en-US" dirty="0"/>
              <a:t> %&gt;% filter(tra1_mean &lt; 4)</a:t>
            </a:r>
          </a:p>
        </p:txBody>
      </p:sp>
    </p:spTree>
    <p:extLst>
      <p:ext uri="{BB962C8B-B14F-4D97-AF65-F5344CB8AC3E}">
        <p14:creationId xmlns:p14="http://schemas.microsoft.com/office/powerpoint/2010/main" val="1855282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567542"/>
            <a:ext cx="10515600" cy="5138057"/>
          </a:xfrm>
        </p:spPr>
        <p:txBody>
          <a:bodyPr>
            <a:normAutofit/>
          </a:bodyPr>
          <a:lstStyle/>
          <a:p>
            <a:r>
              <a:rPr lang="en-US" dirty="0">
                <a:latin typeface="Monaco" charset="0"/>
                <a:ea typeface="Monaco" charset="0"/>
                <a:cs typeface="Monaco" charset="0"/>
              </a:rPr>
              <a:t>arrange()</a:t>
            </a:r>
          </a:p>
          <a:p>
            <a:pPr lvl="1"/>
            <a:r>
              <a:rPr lang="en-US" dirty="0">
                <a:latin typeface="Calibri" charset="0"/>
                <a:ea typeface="Calibri" charset="0"/>
                <a:cs typeface="Calibri" charset="0"/>
              </a:rPr>
              <a:t>Changes the ordering of the rows based on their values.</a:t>
            </a:r>
            <a:endParaRPr lang="en-US" dirty="0">
              <a:latin typeface="Monaco" charset="0"/>
              <a:ea typeface="Monaco" charset="0"/>
              <a:cs typeface="Monaco" charset="0"/>
            </a:endParaRPr>
          </a:p>
        </p:txBody>
      </p:sp>
      <p:graphicFrame>
        <p:nvGraphicFramePr>
          <p:cNvPr id="4" name="Table 3"/>
          <p:cNvGraphicFramePr>
            <a:graphicFrameLocks noGrp="1"/>
          </p:cNvGraphicFramePr>
          <p:nvPr/>
        </p:nvGraphicFramePr>
        <p:xfrm>
          <a:off x="2879308"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6266464"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355" y="3428999"/>
            <a:ext cx="637890" cy="382735"/>
          </a:xfrm>
          <a:prstGeom prst="rect">
            <a:avLst/>
          </a:prstGeom>
        </p:spPr>
      </p:pic>
      <p:sp>
        <p:nvSpPr>
          <p:cNvPr id="7" name="Slide Number Placeholder 6">
            <a:extLst>
              <a:ext uri="{FF2B5EF4-FFF2-40B4-BE49-F238E27FC236}">
                <a16:creationId xmlns:a16="http://schemas.microsoft.com/office/drawing/2014/main" id="{0A94D871-CFC5-E84C-90D4-248CC43A6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999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1705164" cy="5105399"/>
          </a:xfrm>
        </p:spPr>
        <p:txBody>
          <a:bodyPr>
            <a:normAutofit/>
          </a:bodyPr>
          <a:lstStyle/>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r>
              <a:rPr lang="en-US" dirty="0">
                <a:latin typeface="Calibri" charset="0"/>
                <a:ea typeface="Calibri" charset="0"/>
                <a:cs typeface="Calibri" charset="0"/>
              </a:rPr>
              <a:t>Reduces multiple values down to a single summary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581" y="3314649"/>
            <a:ext cx="5614248" cy="1518608"/>
          </a:xfrm>
          <a:prstGeom prst="rect">
            <a:avLst/>
          </a:prstGeom>
        </p:spPr>
      </p:pic>
      <p:sp>
        <p:nvSpPr>
          <p:cNvPr id="5" name="Slide Number Placeholder 4">
            <a:extLst>
              <a:ext uri="{FF2B5EF4-FFF2-40B4-BE49-F238E27FC236}">
                <a16:creationId xmlns:a16="http://schemas.microsoft.com/office/drawing/2014/main" id="{EBF05BD7-979A-A04B-8221-3B5E08242A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5F94190C-9549-F80E-53F3-7A0A79A27CBE}"/>
              </a:ext>
            </a:extLst>
          </p:cNvPr>
          <p:cNvSpPr>
            <a:spLocks noChangeArrowheads="1"/>
          </p:cNvSpPr>
          <p:nvPr/>
        </p:nvSpPr>
        <p:spPr bwMode="auto">
          <a:xfrm>
            <a:off x="731501" y="5026967"/>
            <a:ext cx="964526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err="1">
                <a:ln>
                  <a:noFill/>
                </a:ln>
                <a:solidFill>
                  <a:srgbClr val="0000FF"/>
                </a:solidFill>
                <a:effectLst/>
                <a:latin typeface="Lucida Console" panose="020B0609040504020204" pitchFamily="49" charset="0"/>
              </a:rPr>
              <a:t>df</a:t>
            </a:r>
            <a:r>
              <a:rPr kumimoji="0" lang="en-US" altLang="en-US" sz="1500" b="0" i="0" u="none" strike="noStrike" cap="none" normalizeH="0" baseline="0" dirty="0">
                <a:ln>
                  <a:noFill/>
                </a:ln>
                <a:solidFill>
                  <a:srgbClr val="0000FF"/>
                </a:solidFill>
                <a:effectLst/>
                <a:latin typeface="Lucida Console" panose="020B0609040504020204" pitchFamily="49" charset="0"/>
              </a:rPr>
              <a:t> %&gt;% </a:t>
            </a:r>
            <a:r>
              <a:rPr kumimoji="0" lang="en-US" altLang="en-US" sz="1500" b="0" i="0" u="none" strike="noStrike" cap="none" normalizeH="0" baseline="0" dirty="0" err="1">
                <a:ln>
                  <a:noFill/>
                </a:ln>
                <a:solidFill>
                  <a:srgbClr val="0000FF"/>
                </a:solidFill>
                <a:effectLst/>
                <a:latin typeface="Lucida Console" panose="020B0609040504020204" pitchFamily="49" charset="0"/>
              </a:rPr>
              <a:t>summarise</a:t>
            </a:r>
            <a:r>
              <a:rPr kumimoji="0" lang="en-US" altLang="en-US" sz="1500" b="0" i="0" u="none" strike="noStrike" cap="none" normalizeH="0" baseline="0" dirty="0">
                <a:ln>
                  <a:noFill/>
                </a:ln>
                <a:solidFill>
                  <a:srgbClr val="0000FF"/>
                </a:solidFill>
                <a:effectLst/>
                <a:latin typeface="Lucida Console" panose="020B0609040504020204" pitchFamily="49" charset="0"/>
              </a:rPr>
              <a:t>(del = mean(bcdel1, rm.na=T)) </a:t>
            </a:r>
            <a:r>
              <a:rPr kumimoji="0" lang="en-US" altLang="en-US" sz="1500" b="0" i="0" u="none" strike="noStrike" cap="none" normalizeH="0" baseline="0" dirty="0">
                <a:ln>
                  <a:noFill/>
                </a:ln>
                <a:solidFill>
                  <a:srgbClr val="949494"/>
                </a:solidFill>
                <a:effectLst/>
                <a:latin typeface="Lucida Console" panose="020B0609040504020204" pitchFamily="49" charset="0"/>
              </a:rPr>
              <a:t># A </a:t>
            </a:r>
            <a:r>
              <a:rPr kumimoji="0" lang="en-US" altLang="en-US" sz="1500" b="0" i="0" u="none" strike="noStrike" cap="none" normalizeH="0" baseline="0" dirty="0" err="1">
                <a:ln>
                  <a:noFill/>
                </a:ln>
                <a:solidFill>
                  <a:srgbClr val="949494"/>
                </a:solidFill>
                <a:effectLst/>
                <a:latin typeface="Lucida Console" panose="020B0609040504020204" pitchFamily="49" charset="0"/>
              </a:rPr>
              <a:t>tibble</a:t>
            </a:r>
            <a:r>
              <a:rPr kumimoji="0" lang="en-US" altLang="en-US" sz="1500" b="0" i="0" u="none" strike="noStrike" cap="none" normalizeH="0" baseline="0" dirty="0">
                <a:ln>
                  <a:noFill/>
                </a:ln>
                <a:solidFill>
                  <a:srgbClr val="949494"/>
                </a:solidFill>
                <a:effectLst/>
                <a:latin typeface="Lucida Console" panose="020B0609040504020204" pitchFamily="49" charset="0"/>
              </a:rPr>
              <a:t>: 1 × 1</a:t>
            </a:r>
            <a:r>
              <a:rPr kumimoji="0" lang="en-US" altLang="en-US" sz="1500" b="0" i="0" u="none" strike="noStrike" cap="none" normalizeH="0" baseline="0" dirty="0">
                <a:ln>
                  <a:noFill/>
                </a:ln>
                <a:solidFill>
                  <a:srgbClr val="000000"/>
                </a:solidFill>
                <a:effectLst/>
                <a:latin typeface="Lucida Console" panose="020B0609040504020204" pitchFamily="49" charset="0"/>
              </a:rPr>
              <a:t> del </a:t>
            </a:r>
            <a:r>
              <a:rPr kumimoji="0" lang="en-US" altLang="en-US" sz="1500" b="0" i="1" u="none" strike="noStrike" cap="none" normalizeH="0" baseline="0" dirty="0">
                <a:ln>
                  <a:noFill/>
                </a:ln>
                <a:solidFill>
                  <a:srgbClr val="949494"/>
                </a:solidFill>
                <a:effectLst/>
                <a:latin typeface="Lucida Console" panose="020B0609040504020204" pitchFamily="49" charset="0"/>
              </a:rPr>
              <a:t>&lt;</a:t>
            </a:r>
            <a:r>
              <a:rPr kumimoji="0" lang="en-US" altLang="en-US" sz="1500" b="0" i="1" u="none" strike="noStrike" cap="none" normalizeH="0" baseline="0" dirty="0" err="1">
                <a:ln>
                  <a:noFill/>
                </a:ln>
                <a:solidFill>
                  <a:srgbClr val="949494"/>
                </a:solidFill>
                <a:effectLst/>
                <a:latin typeface="Lucida Console" panose="020B0609040504020204" pitchFamily="49" charset="0"/>
              </a:rPr>
              <a:t>dbl</a:t>
            </a:r>
            <a:r>
              <a:rPr kumimoji="0" lang="en-US" altLang="en-US" sz="1500" b="0" i="1" u="none" strike="noStrike" cap="none" normalizeH="0" baseline="0" dirty="0">
                <a:ln>
                  <a:noFill/>
                </a:ln>
                <a:solidFill>
                  <a:srgbClr val="949494"/>
                </a:solidFill>
                <a:effectLst/>
                <a:latin typeface="Lucida Console" panose="020B0609040504020204" pitchFamily="49" charset="0"/>
              </a:rPr>
              <a:t>&gt;</a:t>
            </a:r>
            <a:r>
              <a:rPr kumimoji="0" lang="en-US" altLang="en-US" sz="1500" b="0" i="0" u="none" strike="noStrike" cap="none" normalizeH="0" baseline="0" dirty="0">
                <a:ln>
                  <a:noFill/>
                </a:ln>
                <a:solidFill>
                  <a:srgbClr val="000000"/>
                </a:solidFill>
                <a:effectLst/>
                <a:latin typeface="Lucida Console" panose="020B0609040504020204" pitchFamily="49" charset="0"/>
              </a:rPr>
              <a:t> </a:t>
            </a:r>
            <a:r>
              <a:rPr kumimoji="0" lang="en-US" altLang="en-US" sz="1500" b="0" i="0" u="none" strike="noStrike" cap="none" normalizeH="0" baseline="0" dirty="0">
                <a:ln>
                  <a:noFill/>
                </a:ln>
                <a:solidFill>
                  <a:srgbClr val="BCBCBC"/>
                </a:solidFill>
                <a:effectLst/>
                <a:latin typeface="Lucida Console" panose="020B0609040504020204" pitchFamily="49" charset="0"/>
              </a:rPr>
              <a:t>1</a:t>
            </a:r>
            <a:r>
              <a:rPr kumimoji="0" lang="en-US" altLang="en-US" sz="1500" b="0" i="0" u="none" strike="noStrike" cap="none" normalizeH="0" baseline="0" dirty="0">
                <a:ln>
                  <a:noFill/>
                </a:ln>
                <a:solidFill>
                  <a:srgbClr val="000000"/>
                </a:solidFill>
                <a:effectLst/>
                <a:latin typeface="Lucida Console" panose="020B0609040504020204" pitchFamily="49" charset="0"/>
              </a:rPr>
              <a:t> </a:t>
            </a:r>
            <a:r>
              <a:rPr kumimoji="0" lang="en-US" altLang="en-US" sz="1500" b="0" i="0" u="none" strike="noStrike" cap="none" normalizeH="0" baseline="0" dirty="0">
                <a:ln>
                  <a:noFill/>
                </a:ln>
                <a:solidFill>
                  <a:srgbClr val="CC0000"/>
                </a:solidFill>
                <a:effectLst/>
                <a:latin typeface="Lucida Console" panose="020B0609040504020204" pitchFamily="49" charset="0"/>
              </a:rPr>
              <a:t>NA</a:t>
            </a:r>
            <a:r>
              <a:rPr kumimoji="0" lang="en-US" altLang="en-US" sz="1500" b="0" i="0" u="none" strike="noStrike" cap="none" normalizeH="0" baseline="0" dirty="0">
                <a:ln>
                  <a:noFill/>
                </a:ln>
                <a:solidFill>
                  <a:srgbClr val="000000"/>
                </a:solidFill>
                <a:effectLst/>
                <a:latin typeface="Lucida Console" panose="020B0609040504020204" pitchFamily="49" charset="0"/>
              </a:rPr>
              <a:t> </a:t>
            </a:r>
            <a:endParaRPr lang="en-US" altLang="en-US" sz="1500" dirty="0">
              <a:solidFill>
                <a:srgbClr val="0000FF"/>
              </a:solidFill>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err="1">
                <a:ln>
                  <a:noFill/>
                </a:ln>
                <a:solidFill>
                  <a:srgbClr val="0000FF"/>
                </a:solidFill>
                <a:effectLst/>
                <a:latin typeface="Lucida Console" panose="020B0609040504020204" pitchFamily="49" charset="0"/>
              </a:rPr>
              <a:t>df</a:t>
            </a:r>
            <a:r>
              <a:rPr kumimoji="0" lang="en-US" altLang="en-US" sz="1500" b="0" i="0" u="none" strike="noStrike" cap="none" normalizeH="0" baseline="0" dirty="0">
                <a:ln>
                  <a:noFill/>
                </a:ln>
                <a:solidFill>
                  <a:srgbClr val="0000FF"/>
                </a:solidFill>
                <a:effectLst/>
                <a:latin typeface="Lucida Console" panose="020B0609040504020204" pitchFamily="49" charset="0"/>
              </a:rPr>
              <a:t> %&gt;% </a:t>
            </a:r>
            <a:r>
              <a:rPr kumimoji="0" lang="en-US" altLang="en-US" sz="1500" b="0" i="0" u="none" strike="noStrike" cap="none" normalizeH="0" baseline="0" dirty="0" err="1">
                <a:ln>
                  <a:noFill/>
                </a:ln>
                <a:solidFill>
                  <a:srgbClr val="0000FF"/>
                </a:solidFill>
                <a:effectLst/>
                <a:latin typeface="Lucida Console" panose="020B0609040504020204" pitchFamily="49" charset="0"/>
              </a:rPr>
              <a:t>summarise</a:t>
            </a:r>
            <a:r>
              <a:rPr kumimoji="0" lang="en-US" altLang="en-US" sz="1500" b="0" i="0" u="none" strike="noStrike" cap="none" normalizeH="0" baseline="0" dirty="0">
                <a:ln>
                  <a:noFill/>
                </a:ln>
                <a:solidFill>
                  <a:srgbClr val="0000FF"/>
                </a:solidFill>
                <a:effectLst/>
                <a:latin typeface="Lucida Console" panose="020B0609040504020204" pitchFamily="49" charset="0"/>
              </a:rPr>
              <a:t>(del = mean(bcdel1, na.rm =T)) </a:t>
            </a:r>
            <a:r>
              <a:rPr kumimoji="0" lang="en-US" altLang="en-US" sz="1500" b="0" i="0" u="none" strike="noStrike" cap="none" normalizeH="0" baseline="0" dirty="0">
                <a:ln>
                  <a:noFill/>
                </a:ln>
                <a:solidFill>
                  <a:srgbClr val="949494"/>
                </a:solidFill>
                <a:effectLst/>
                <a:latin typeface="Lucida Console" panose="020B0609040504020204" pitchFamily="49" charset="0"/>
              </a:rPr>
              <a:t># A </a:t>
            </a:r>
            <a:r>
              <a:rPr kumimoji="0" lang="en-US" altLang="en-US" sz="1500" b="0" i="0" u="none" strike="noStrike" cap="none" normalizeH="0" baseline="0" dirty="0" err="1">
                <a:ln>
                  <a:noFill/>
                </a:ln>
                <a:solidFill>
                  <a:srgbClr val="949494"/>
                </a:solidFill>
                <a:effectLst/>
                <a:latin typeface="Lucida Console" panose="020B0609040504020204" pitchFamily="49" charset="0"/>
              </a:rPr>
              <a:t>tibble</a:t>
            </a:r>
            <a:r>
              <a:rPr kumimoji="0" lang="en-US" altLang="en-US" sz="1500" b="0" i="0" u="none" strike="noStrike" cap="none" normalizeH="0" baseline="0" dirty="0">
                <a:ln>
                  <a:noFill/>
                </a:ln>
                <a:solidFill>
                  <a:srgbClr val="949494"/>
                </a:solidFill>
                <a:effectLst/>
                <a:latin typeface="Lucida Console" panose="020B0609040504020204" pitchFamily="49" charset="0"/>
              </a:rPr>
              <a:t>: 1 × 1</a:t>
            </a:r>
            <a:r>
              <a:rPr kumimoji="0" lang="en-US" altLang="en-US" sz="1500" b="0" i="0" u="none" strike="noStrike" cap="none" normalizeH="0" baseline="0" dirty="0">
                <a:ln>
                  <a:noFill/>
                </a:ln>
                <a:solidFill>
                  <a:srgbClr val="000000"/>
                </a:solidFill>
                <a:effectLst/>
                <a:latin typeface="Lucida Console" panose="020B0609040504020204" pitchFamily="49" charset="0"/>
              </a:rPr>
              <a:t> del </a:t>
            </a:r>
            <a:r>
              <a:rPr kumimoji="0" lang="en-US" altLang="en-US" sz="1500" b="0" i="1" u="none" strike="noStrike" cap="none" normalizeH="0" baseline="0" dirty="0">
                <a:ln>
                  <a:noFill/>
                </a:ln>
                <a:solidFill>
                  <a:srgbClr val="949494"/>
                </a:solidFill>
                <a:effectLst/>
                <a:latin typeface="Lucida Console" panose="020B0609040504020204" pitchFamily="49" charset="0"/>
              </a:rPr>
              <a:t>&lt;</a:t>
            </a:r>
            <a:r>
              <a:rPr kumimoji="0" lang="en-US" altLang="en-US" sz="1500" b="0" i="1" u="none" strike="noStrike" cap="none" normalizeH="0" baseline="0" dirty="0" err="1">
                <a:ln>
                  <a:noFill/>
                </a:ln>
                <a:solidFill>
                  <a:srgbClr val="949494"/>
                </a:solidFill>
                <a:effectLst/>
                <a:latin typeface="Lucida Console" panose="020B0609040504020204" pitchFamily="49" charset="0"/>
              </a:rPr>
              <a:t>dbl</a:t>
            </a:r>
            <a:r>
              <a:rPr kumimoji="0" lang="en-US" altLang="en-US" sz="1500" b="0" i="1" u="none" strike="noStrike" cap="none" normalizeH="0" baseline="0" dirty="0">
                <a:ln>
                  <a:noFill/>
                </a:ln>
                <a:solidFill>
                  <a:srgbClr val="949494"/>
                </a:solidFill>
                <a:effectLst/>
                <a:latin typeface="Lucida Console" panose="020B0609040504020204" pitchFamily="49" charset="0"/>
              </a:rPr>
              <a:t>&gt;</a:t>
            </a:r>
            <a:r>
              <a:rPr kumimoji="0" lang="en-US" altLang="en-US" sz="1500" b="0" i="0" u="none" strike="noStrike" cap="none" normalizeH="0" baseline="0" dirty="0">
                <a:ln>
                  <a:noFill/>
                </a:ln>
                <a:solidFill>
                  <a:srgbClr val="000000"/>
                </a:solidFill>
                <a:effectLst/>
                <a:latin typeface="Lucida Console" panose="020B0609040504020204" pitchFamily="49" charset="0"/>
              </a:rPr>
              <a:t> </a:t>
            </a:r>
            <a:r>
              <a:rPr kumimoji="0" lang="en-US" altLang="en-US" sz="1500" b="0" i="0" u="none" strike="noStrike" cap="none" normalizeH="0" baseline="0" dirty="0">
                <a:ln>
                  <a:noFill/>
                </a:ln>
                <a:solidFill>
                  <a:srgbClr val="BCBCBC"/>
                </a:solidFill>
                <a:effectLst/>
                <a:latin typeface="Lucida Console" panose="020B0609040504020204" pitchFamily="49" charset="0"/>
              </a:rPr>
              <a:t>1</a:t>
            </a:r>
            <a:r>
              <a:rPr kumimoji="0" lang="en-US" altLang="en-US" sz="1500" b="0" i="0" u="none" strike="noStrike" cap="none" normalizeH="0" baseline="0" dirty="0">
                <a:ln>
                  <a:noFill/>
                </a:ln>
                <a:solidFill>
                  <a:srgbClr val="000000"/>
                </a:solidFill>
                <a:effectLst/>
                <a:latin typeface="Lucida Console" panose="020B0609040504020204" pitchFamily="49" charset="0"/>
              </a:rPr>
              <a:t> 60.8</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20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812470"/>
            <a:ext cx="10515600" cy="5045529"/>
          </a:xfrm>
        </p:spPr>
        <p:txBody>
          <a:bodyPr>
            <a:normAutofit/>
          </a:bodyPr>
          <a:lstStyle/>
          <a:p>
            <a:r>
              <a:rPr lang="en-US" dirty="0">
                <a:latin typeface="Monaco" charset="0"/>
                <a:ea typeface="Monaco" charset="0"/>
                <a:cs typeface="Monaco" charset="0"/>
              </a:rPr>
              <a:t>mutate()</a:t>
            </a:r>
          </a:p>
          <a:p>
            <a:pPr lvl="1"/>
            <a:r>
              <a:rPr lang="en-US" dirty="0">
                <a:latin typeface="Calibri" charset="0"/>
                <a:ea typeface="Calibri" charset="0"/>
                <a:cs typeface="Calibri" charset="0"/>
              </a:rPr>
              <a:t>Adds new variables that are functions of existing variables.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18" y="3243037"/>
            <a:ext cx="5737473" cy="1198333"/>
          </a:xfrm>
          <a:prstGeom prst="rect">
            <a:avLst/>
          </a:prstGeom>
        </p:spPr>
      </p:pic>
      <p:sp>
        <p:nvSpPr>
          <p:cNvPr id="5" name="Slide Number Placeholder 4">
            <a:extLst>
              <a:ext uri="{FF2B5EF4-FFF2-40B4-BE49-F238E27FC236}">
                <a16:creationId xmlns:a16="http://schemas.microsoft.com/office/drawing/2014/main" id="{BC40BA28-AC91-2848-9569-0580732E75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6519BD5-9276-0EEF-CAC8-F44918D60ED0}"/>
              </a:ext>
            </a:extLst>
          </p:cNvPr>
          <p:cNvPicPr>
            <a:picLocks noChangeAspect="1"/>
          </p:cNvPicPr>
          <p:nvPr/>
        </p:nvPicPr>
        <p:blipFill>
          <a:blip r:embed="rId4"/>
          <a:stretch>
            <a:fillRect/>
          </a:stretch>
        </p:blipFill>
        <p:spPr>
          <a:xfrm>
            <a:off x="792114" y="5125796"/>
            <a:ext cx="7448933" cy="273064"/>
          </a:xfrm>
          <a:prstGeom prst="rect">
            <a:avLst/>
          </a:prstGeom>
        </p:spPr>
      </p:pic>
    </p:spTree>
    <p:extLst>
      <p:ext uri="{BB962C8B-B14F-4D97-AF65-F5344CB8AC3E}">
        <p14:creationId xmlns:p14="http://schemas.microsoft.com/office/powerpoint/2010/main" val="758606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729372"/>
            <a:ext cx="10515600" cy="5192486"/>
          </a:xfrm>
        </p:spPr>
        <p:txBody>
          <a:bodyPr>
            <a:normAutofit/>
          </a:bodyPr>
          <a:lstStyle/>
          <a:p>
            <a:r>
              <a:rPr lang="en-US" dirty="0" err="1">
                <a:latin typeface="Monaco" charset="0"/>
                <a:ea typeface="Monaco" charset="0"/>
                <a:cs typeface="Monaco" charset="0"/>
              </a:rPr>
              <a:t>group_by</a:t>
            </a:r>
            <a:r>
              <a:rPr lang="en-US" dirty="0">
                <a:latin typeface="Monaco" charset="0"/>
                <a:ea typeface="Monaco" charset="0"/>
                <a:cs typeface="Monaco" charset="0"/>
              </a:rPr>
              <a:t>()</a:t>
            </a:r>
          </a:p>
          <a:p>
            <a:pPr lvl="1"/>
            <a:r>
              <a:rPr lang="en-US" dirty="0">
                <a:latin typeface="Calibri" charset="0"/>
                <a:ea typeface="Calibri" charset="0"/>
                <a:cs typeface="Calibri" charset="0"/>
              </a:rPr>
              <a:t>Performs data operations on groups that are defined by variables.</a:t>
            </a:r>
          </a:p>
        </p:txBody>
      </p:sp>
      <p:graphicFrame>
        <p:nvGraphicFramePr>
          <p:cNvPr id="4" name="Table 3"/>
          <p:cNvGraphicFramePr>
            <a:graphicFrameLocks noGrp="1"/>
          </p:cNvGraphicFramePr>
          <p:nvPr/>
        </p:nvGraphicFramePr>
        <p:xfrm>
          <a:off x="1959983"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5043715"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8009619" y="3375038"/>
          <a:ext cx="2207380" cy="74596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040" y="3579273"/>
            <a:ext cx="506032" cy="3036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636" y="3596209"/>
            <a:ext cx="506032" cy="303619"/>
          </a:xfrm>
          <a:prstGeom prst="rect">
            <a:avLst/>
          </a:prstGeom>
        </p:spPr>
      </p:pic>
      <p:sp>
        <p:nvSpPr>
          <p:cNvPr id="9" name="Slide Number Placeholder 8">
            <a:extLst>
              <a:ext uri="{FF2B5EF4-FFF2-40B4-BE49-F238E27FC236}">
                <a16:creationId xmlns:a16="http://schemas.microsoft.com/office/drawing/2014/main" id="{CFE83604-0CC6-E045-9C56-316F25C293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F84BF0C0-AF00-9A48-888F-0C150BBDD0E2}"/>
              </a:ext>
            </a:extLst>
          </p:cNvPr>
          <p:cNvPicPr>
            <a:picLocks noChangeAspect="1"/>
          </p:cNvPicPr>
          <p:nvPr/>
        </p:nvPicPr>
        <p:blipFill>
          <a:blip r:embed="rId4"/>
          <a:stretch>
            <a:fillRect/>
          </a:stretch>
        </p:blipFill>
        <p:spPr>
          <a:xfrm>
            <a:off x="1099494" y="4664899"/>
            <a:ext cx="8191921" cy="1638384"/>
          </a:xfrm>
          <a:prstGeom prst="rect">
            <a:avLst/>
          </a:prstGeom>
        </p:spPr>
      </p:pic>
    </p:spTree>
    <p:extLst>
      <p:ext uri="{BB962C8B-B14F-4D97-AF65-F5344CB8AC3E}">
        <p14:creationId xmlns:p14="http://schemas.microsoft.com/office/powerpoint/2010/main" val="1004230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2"/>
            <a:ext cx="10515600" cy="1325563"/>
          </a:xfrm>
        </p:spPr>
        <p:txBody>
          <a:bodyPr/>
          <a:lstStyle/>
          <a:p>
            <a:r>
              <a:rPr lang="en-US" b="1" dirty="0"/>
              <a:t>Key Functions</a:t>
            </a:r>
          </a:p>
        </p:txBody>
      </p:sp>
      <p:graphicFrame>
        <p:nvGraphicFramePr>
          <p:cNvPr id="6" name="Content Placeholder 2">
            <a:extLst>
              <a:ext uri="{FF2B5EF4-FFF2-40B4-BE49-F238E27FC236}">
                <a16:creationId xmlns:a16="http://schemas.microsoft.com/office/drawing/2014/main" id="{ADF6EF32-6AB8-48DC-CA3B-C5C86137B32C}"/>
              </a:ext>
            </a:extLst>
          </p:cNvPr>
          <p:cNvGraphicFramePr>
            <a:graphicFrameLocks noGrp="1"/>
          </p:cNvGraphicFramePr>
          <p:nvPr>
            <p:ph idx="1"/>
          </p:nvPr>
        </p:nvGraphicFramePr>
        <p:xfrm>
          <a:off x="838200" y="1473200"/>
          <a:ext cx="10515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9BFD8B5-5863-4549-880E-D3788A603A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931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FF6E2-178F-FC4C-8DE6-4EE390B42EC2}"/>
              </a:ext>
            </a:extLst>
          </p:cNvPr>
          <p:cNvSpPr>
            <a:spLocks noGrp="1"/>
          </p:cNvSpPr>
          <p:nvPr>
            <p:ph type="title"/>
          </p:nvPr>
        </p:nvSpPr>
        <p:spPr>
          <a:xfrm>
            <a:off x="838200" y="365125"/>
            <a:ext cx="10515600" cy="1325563"/>
          </a:xfrm>
        </p:spPr>
        <p:txBody>
          <a:bodyPr>
            <a:normAutofit/>
          </a:bodyPr>
          <a:lstStyle/>
          <a:p>
            <a:r>
              <a:rPr lang="en-US" sz="5400" b="1"/>
              <a:t>Key Operator: The Pipe 	</a:t>
            </a:r>
            <a:r>
              <a:rPr lang="en-US" sz="5400" b="1">
                <a:latin typeface="Monaco" pitchFamily="2" charset="77"/>
              </a:rPr>
              <a:t>%&gt;%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A3ACCB-7D3E-D34E-A1BD-BAB1596B8267}"/>
              </a:ext>
            </a:extLst>
          </p:cNvPr>
          <p:cNvSpPr>
            <a:spLocks noGrp="1"/>
          </p:cNvSpPr>
          <p:nvPr>
            <p:ph idx="1"/>
          </p:nvPr>
        </p:nvSpPr>
        <p:spPr>
          <a:xfrm>
            <a:off x="838200" y="1929384"/>
            <a:ext cx="10515600" cy="4251960"/>
          </a:xfrm>
        </p:spPr>
        <p:txBody>
          <a:bodyPr>
            <a:normAutofit/>
          </a:bodyPr>
          <a:lstStyle/>
          <a:p>
            <a:r>
              <a:rPr lang="en-US" sz="2200" b="0" i="0" dirty="0">
                <a:effectLst/>
              </a:rPr>
              <a:t>A common paradigm in all </a:t>
            </a:r>
            <a:r>
              <a:rPr lang="en-US" sz="2200" b="0" i="0" dirty="0" err="1">
                <a:effectLst/>
              </a:rPr>
              <a:t>tidyverse</a:t>
            </a:r>
            <a:r>
              <a:rPr lang="en-US" sz="2200" b="0" i="0" dirty="0">
                <a:effectLst/>
              </a:rPr>
              <a:t> R libraries is to use the pipe operator, %&gt;%, which allows us to chain or pipe functions together</a:t>
            </a:r>
            <a:endParaRPr lang="en-US" sz="2200" dirty="0"/>
          </a:p>
          <a:p>
            <a:r>
              <a:rPr lang="en-US" sz="2200" dirty="0"/>
              <a:t>Enables you to pass the object on left hand side as first argument of function on the right-hand side</a:t>
            </a:r>
          </a:p>
          <a:p>
            <a:r>
              <a:rPr lang="en-US" sz="2200" dirty="0"/>
              <a:t>Goal of making our code more efficient and easier to read</a:t>
            </a:r>
          </a:p>
          <a:p>
            <a:pPr marL="0" indent="0">
              <a:buNone/>
            </a:pPr>
            <a:endParaRPr lang="en-US" sz="2200" dirty="0">
              <a:latin typeface="Monaco" pitchFamily="2" charset="77"/>
            </a:endParaRPr>
          </a:p>
        </p:txBody>
      </p:sp>
      <p:sp>
        <p:nvSpPr>
          <p:cNvPr id="4" name="Slide Number Placeholder 3">
            <a:extLst>
              <a:ext uri="{FF2B5EF4-FFF2-40B4-BE49-F238E27FC236}">
                <a16:creationId xmlns:a16="http://schemas.microsoft.com/office/drawing/2014/main" id="{7BE64E97-A2BB-3947-8A4E-312D10E9C27A}"/>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ACA1E72-7AFA-E341-87C3-C06459426678}" type="slidenum">
              <a:rPr kumimoji="0" lang="en-US" b="0" i="0" u="none" strike="noStrike" kern="1200" cap="none" spc="0" normalizeH="0" baseline="0" noProof="0" smtClean="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38</a:t>
            </a:fld>
            <a:endParaRPr kumimoji="0" lang="en-US"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99463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rPr>
              <a:t>Basic Structure</a:t>
            </a:r>
          </a:p>
        </p:txBody>
      </p:sp>
      <p:sp>
        <p:nvSpPr>
          <p:cNvPr id="3" name="Content Placeholder 2">
            <a:extLst>
              <a:ext uri="{FF2B5EF4-FFF2-40B4-BE49-F238E27FC236}">
                <a16:creationId xmlns:a16="http://schemas.microsoft.com/office/drawing/2014/main" id="{A193E398-B517-D349-818F-CA84B7E28793}"/>
              </a:ext>
            </a:extLst>
          </p:cNvPr>
          <p:cNvSpPr>
            <a:spLocks noGrp="1"/>
          </p:cNvSpPr>
          <p:nvPr>
            <p:ph idx="1"/>
          </p:nvPr>
        </p:nvSpPr>
        <p:spPr>
          <a:xfrm>
            <a:off x="2229180" y="2184851"/>
            <a:ext cx="7734029" cy="3696666"/>
          </a:xfrm>
        </p:spPr>
        <p:txBody>
          <a:bodyPr/>
          <a:lstStyle/>
          <a:p>
            <a:pPr marL="162306" indent="-162306" defTabSz="649224">
              <a:spcBef>
                <a:spcPts val="710"/>
              </a:spcBef>
            </a:pPr>
            <a:r>
              <a:rPr lang="en-US" sz="1988" kern="1200">
                <a:solidFill>
                  <a:schemeClr val="tx1"/>
                </a:solidFill>
                <a:latin typeface="+mn-lt"/>
                <a:ea typeface="+mn-ea"/>
                <a:cs typeface="+mn-cs"/>
              </a:rPr>
              <a:t>Use the key functions and pipe to chain together multiple simple steps to achieve a more complicated result.</a:t>
            </a:r>
            <a:endParaRPr lang="en-US"/>
          </a:p>
        </p:txBody>
      </p:sp>
      <p:sp>
        <p:nvSpPr>
          <p:cNvPr id="4" name="Rectangle 3">
            <a:extLst>
              <a:ext uri="{FF2B5EF4-FFF2-40B4-BE49-F238E27FC236}">
                <a16:creationId xmlns:a16="http://schemas.microsoft.com/office/drawing/2014/main" id="{B8AC1C29-274B-4F4D-BADE-5AD7325D93A3}"/>
              </a:ext>
            </a:extLst>
          </p:cNvPr>
          <p:cNvSpPr/>
          <p:nvPr/>
        </p:nvSpPr>
        <p:spPr>
          <a:xfrm>
            <a:off x="2370065" y="3474730"/>
            <a:ext cx="7200709" cy="1372171"/>
          </a:xfrm>
          <a:prstGeom prst="rect">
            <a:avLst/>
          </a:prstGeom>
        </p:spPr>
        <p:txBody>
          <a:bodyPr wrap="square">
            <a:spAutoFit/>
          </a:bodyPr>
          <a:lstStyle/>
          <a:p>
            <a:pPr defTabSz="649224">
              <a:spcAft>
                <a:spcPts val="600"/>
              </a:spcAft>
            </a:pPr>
            <a:r>
              <a:rPr lang="en-US" sz="1704" kern="1200">
                <a:solidFill>
                  <a:schemeClr val="tx1"/>
                </a:solidFill>
                <a:latin typeface="Monaco" charset="0"/>
                <a:ea typeface="+mn-ea"/>
                <a:cs typeface="+mn-cs"/>
              </a:rPr>
              <a:t>Dataset %&gt;%</a:t>
            </a:r>
          </a:p>
          <a:p>
            <a:pPr defTabSz="649224">
              <a:spcAft>
                <a:spcPts val="600"/>
              </a:spcAft>
            </a:pPr>
            <a:r>
              <a:rPr lang="en-US" sz="1704" kern="1200">
                <a:solidFill>
                  <a:schemeClr val="tx1"/>
                </a:solidFill>
                <a:latin typeface="Monaco" charset="0"/>
                <a:ea typeface="+mn-ea"/>
                <a:cs typeface="+mn-cs"/>
              </a:rPr>
              <a:t>	Select rows or filter columns %&gt;%</a:t>
            </a:r>
          </a:p>
          <a:p>
            <a:pPr defTabSz="649224">
              <a:spcAft>
                <a:spcPts val="600"/>
              </a:spcAft>
            </a:pPr>
            <a:r>
              <a:rPr lang="en-US" sz="1704" kern="1200">
                <a:solidFill>
                  <a:schemeClr val="tx1"/>
                </a:solidFill>
                <a:latin typeface="Monaco" charset="0"/>
                <a:ea typeface="+mn-ea"/>
                <a:cs typeface="+mn-cs"/>
              </a:rPr>
              <a:t>	Arrange or group the data %&gt;%</a:t>
            </a:r>
          </a:p>
          <a:p>
            <a:pPr defTabSz="649224">
              <a:spcAft>
                <a:spcPts val="600"/>
              </a:spcAft>
            </a:pPr>
            <a:r>
              <a:rPr lang="en-US" sz="1704" kern="1200">
                <a:solidFill>
                  <a:schemeClr val="tx1"/>
                </a:solidFill>
                <a:latin typeface="Monaco" charset="0"/>
                <a:ea typeface="+mn-ea"/>
                <a:cs typeface="+mn-cs"/>
              </a:rPr>
              <a:t>	Calculate statistics or new variables of interest</a:t>
            </a:r>
            <a:endParaRPr lang="en-US" sz="2400">
              <a:latin typeface="Monaco" charset="0"/>
              <a:ea typeface="Monaco" charset="0"/>
              <a:cs typeface="Monaco" charset="0"/>
            </a:endParaRPr>
          </a:p>
        </p:txBody>
      </p:sp>
      <p:sp>
        <p:nvSpPr>
          <p:cNvPr id="5" name="Slide Number Placeholder 4">
            <a:extLst>
              <a:ext uri="{FF2B5EF4-FFF2-40B4-BE49-F238E27FC236}">
                <a16:creationId xmlns:a16="http://schemas.microsoft.com/office/drawing/2014/main" id="{DF60F6A7-39F2-034D-A76B-E41958BAFF94}"/>
              </a:ext>
            </a:extLst>
          </p:cNvPr>
          <p:cNvSpPr>
            <a:spLocks noGrp="1"/>
          </p:cNvSpPr>
          <p:nvPr>
            <p:ph type="sldNum" sz="quarter" idx="12"/>
          </p:nvPr>
        </p:nvSpPr>
        <p:spPr>
          <a:xfrm>
            <a:off x="7759709" y="5721892"/>
            <a:ext cx="1951951" cy="259808"/>
          </a:xfrm>
        </p:spPr>
        <p:txBody>
          <a:bodyPr/>
          <a:lstStyle/>
          <a:p>
            <a:pPr defTabSz="649224">
              <a:spcAft>
                <a:spcPts val="600"/>
              </a:spcAft>
            </a:pPr>
            <a:fld id="{2ACA1E72-7AFA-E341-87C3-C06459426678}" type="slidenum">
              <a:rPr lang="en-US" sz="852" kern="1200">
                <a:solidFill>
                  <a:schemeClr val="tx1">
                    <a:tint val="75000"/>
                  </a:schemeClr>
                </a:solidFill>
                <a:latin typeface="+mn-lt"/>
                <a:ea typeface="+mn-ea"/>
                <a:cs typeface="+mn-cs"/>
              </a:rPr>
              <a:pPr defTabSz="649224">
                <a:spcAft>
                  <a:spcPts val="600"/>
                </a:spcAft>
              </a:pPr>
              <a:t>39</a:t>
            </a:fld>
            <a:endParaRPr lang="en-US"/>
          </a:p>
        </p:txBody>
      </p:sp>
    </p:spTree>
    <p:extLst>
      <p:ext uri="{BB962C8B-B14F-4D97-AF65-F5344CB8AC3E}">
        <p14:creationId xmlns:p14="http://schemas.microsoft.com/office/powerpoint/2010/main" val="406395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20" y="0"/>
            <a:ext cx="10515600" cy="1325563"/>
          </a:xfrm>
        </p:spPr>
        <p:txBody>
          <a:bodyPr/>
          <a:lstStyle/>
          <a:p>
            <a:r>
              <a:rPr lang="en-US" b="1" dirty="0"/>
              <a:t>Getting started with packages</a:t>
            </a:r>
          </a:p>
        </p:txBody>
      </p:sp>
      <p:sp>
        <p:nvSpPr>
          <p:cNvPr id="3" name="Content Placeholder 2"/>
          <p:cNvSpPr>
            <a:spLocks noGrp="1"/>
          </p:cNvSpPr>
          <p:nvPr>
            <p:ph idx="1"/>
          </p:nvPr>
        </p:nvSpPr>
        <p:spPr>
          <a:xfrm>
            <a:off x="652221" y="1374550"/>
            <a:ext cx="10042994" cy="5416200"/>
          </a:xfrm>
        </p:spPr>
        <p:txBody>
          <a:bodyPr>
            <a:normAutofit fontScale="92500" lnSpcReduction="10000"/>
          </a:bodyPr>
          <a:lstStyle/>
          <a:p>
            <a:r>
              <a:rPr lang="en-US" dirty="0"/>
              <a:t>Packages are extensions to base R. They contain additional functions, documentation for using them, and sample data.</a:t>
            </a:r>
            <a:r>
              <a:rPr lang="en-US" b="1" dirty="0"/>
              <a:t> </a:t>
            </a:r>
          </a:p>
          <a:p>
            <a:pPr lvl="1"/>
            <a:endParaRPr lang="en-US" b="1" dirty="0"/>
          </a:p>
          <a:p>
            <a:r>
              <a:rPr lang="en-US" dirty="0"/>
              <a:t>Packages are available from the Comprehensive R Archive Network (CRAN).</a:t>
            </a:r>
          </a:p>
          <a:p>
            <a:pPr lvl="1"/>
            <a:r>
              <a:rPr lang="en-US" dirty="0">
                <a:hlinkClick r:id="rId3"/>
              </a:rPr>
              <a:t>https://cran.r-project.org/web/packages/available_packages_by_name.html</a:t>
            </a:r>
            <a:r>
              <a:rPr lang="en-US" dirty="0"/>
              <a:t> </a:t>
            </a:r>
          </a:p>
          <a:p>
            <a:pPr lvl="1"/>
            <a:endParaRPr lang="en-US" dirty="0"/>
          </a:p>
          <a:p>
            <a:r>
              <a:rPr lang="en-US" dirty="0"/>
              <a:t>The “</a:t>
            </a:r>
            <a:r>
              <a:rPr lang="en-US" dirty="0" err="1"/>
              <a:t>tidyverse</a:t>
            </a:r>
            <a:r>
              <a:rPr lang="en-US" dirty="0"/>
              <a:t>” is a set of packages for data manipulation, exploration, and visualization. They share a common design and work in harmony (this also means that there is overlap which </a:t>
            </a:r>
            <a:r>
              <a:rPr lang="en-US" b="1" i="1" dirty="0"/>
              <a:t>can</a:t>
            </a:r>
            <a:r>
              <a:rPr lang="en-US" dirty="0"/>
              <a:t> cause issues).</a:t>
            </a:r>
          </a:p>
          <a:p>
            <a:pPr lvl="1"/>
            <a:endParaRPr lang="en-US" dirty="0"/>
          </a:p>
          <a:p>
            <a:pPr marL="0" indent="0">
              <a:buNone/>
            </a:pPr>
            <a:r>
              <a:rPr lang="en-US" sz="2200" dirty="0">
                <a:solidFill>
                  <a:schemeClr val="accent6">
                    <a:lumMod val="75000"/>
                  </a:schemeClr>
                </a:solidFill>
                <a:latin typeface="Monaco" charset="0"/>
                <a:ea typeface="Monaco" charset="0"/>
                <a:cs typeface="Monaco" charset="0"/>
              </a:rPr>
              <a:t>#Install and load the package '</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 </a:t>
            </a:r>
          </a:p>
          <a:p>
            <a:pPr marL="0" indent="0">
              <a:buNone/>
            </a:pPr>
            <a:r>
              <a:rPr lang="en-US" sz="2200" dirty="0" err="1">
                <a:latin typeface="Monaco" charset="0"/>
                <a:ea typeface="Monaco" charset="0"/>
                <a:cs typeface="Monaco" charset="0"/>
              </a:rPr>
              <a:t>install.packages</a:t>
            </a:r>
            <a:r>
              <a:rPr lang="en-US" sz="2200" dirty="0">
                <a:latin typeface="Monaco" charset="0"/>
                <a:ea typeface="Monaco" charset="0"/>
                <a:cs typeface="Monaco" charset="0"/>
              </a:rPr>
              <a:t>(</a:t>
            </a:r>
            <a:r>
              <a:rPr lang="en-US" sz="2200" dirty="0">
                <a:solidFill>
                  <a:schemeClr val="accent6">
                    <a:lumMod val="75000"/>
                  </a:schemeClr>
                </a:solidFill>
                <a:latin typeface="Monaco" charset="0"/>
                <a:ea typeface="Monaco" charset="0"/>
                <a:cs typeface="Monaco" charset="0"/>
              </a:rPr>
              <a:t>“</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 only need to run once (the checkbox is a comment)</a:t>
            </a:r>
            <a:endParaRPr lang="en-US" sz="2200" dirty="0">
              <a:latin typeface="Monaco" charset="0"/>
              <a:ea typeface="Monaco" charset="0"/>
              <a:cs typeface="Monaco" charset="0"/>
            </a:endParaRPr>
          </a:p>
          <a:p>
            <a:pPr marL="0" indent="0">
              <a:buNone/>
            </a:pPr>
            <a:r>
              <a:rPr lang="en-US" sz="2200" dirty="0">
                <a:solidFill>
                  <a:srgbClr val="0432FF"/>
                </a:solidFill>
                <a:latin typeface="Monaco" charset="0"/>
                <a:ea typeface="Monaco" charset="0"/>
                <a:cs typeface="Monaco" charset="0"/>
              </a:rPr>
              <a:t>library</a:t>
            </a:r>
            <a:r>
              <a:rPr lang="en-US" sz="2200" dirty="0">
                <a:latin typeface="Monaco" charset="0"/>
                <a:ea typeface="Monaco" charset="0"/>
                <a:cs typeface="Monaco" charset="0"/>
              </a:rPr>
              <a:t>(</a:t>
            </a:r>
            <a:r>
              <a:rPr lang="en-US" sz="2200" dirty="0" err="1">
                <a:latin typeface="Monaco" charset="0"/>
                <a:ea typeface="Monaco" charset="0"/>
                <a:cs typeface="Monaco" charset="0"/>
              </a:rPr>
              <a:t>tidyverse</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#run at start of every R session to use</a:t>
            </a:r>
            <a:endParaRPr lang="en-US" sz="2200" dirty="0">
              <a:latin typeface="Monaco" charset="0"/>
              <a:ea typeface="Monaco" charset="0"/>
              <a:cs typeface="Monaco"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1724" y="14389"/>
            <a:ext cx="1211421" cy="6539429"/>
          </a:xfrm>
          <a:prstGeom prst="rect">
            <a:avLst/>
          </a:prstGeom>
        </p:spPr>
      </p:pic>
      <p:sp>
        <p:nvSpPr>
          <p:cNvPr id="5" name="Rectangle 4"/>
          <p:cNvSpPr/>
          <p:nvPr/>
        </p:nvSpPr>
        <p:spPr>
          <a:xfrm>
            <a:off x="9318737" y="6589755"/>
            <a:ext cx="308449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hlinkClick r:id="rId5"/>
              </a:rPr>
              <a:t>https://www.tidyverse.org/</a:t>
            </a: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rPr>
              <a:t> </a:t>
            </a:r>
            <a:endParaRPr kumimoji="0" lang="en-US" sz="1400" b="0" i="0" u="none" strike="noStrike" kern="1200" cap="none" spc="0" normalizeH="0" baseline="0" noProof="0" dirty="0">
              <a:ln>
                <a:noFill/>
              </a:ln>
              <a:solidFill>
                <a:prstClr val="black"/>
              </a:solidFill>
              <a:effectLst/>
              <a:uLnTx/>
              <a:uFillTx/>
              <a:latin typeface="Monaco" charset="0"/>
              <a:ea typeface="Monaco" charset="0"/>
              <a:cs typeface="Monaco" charset="0"/>
            </a:endParaRPr>
          </a:p>
        </p:txBody>
      </p:sp>
    </p:spTree>
    <p:extLst>
      <p:ext uri="{BB962C8B-B14F-4D97-AF65-F5344CB8AC3E}">
        <p14:creationId xmlns:p14="http://schemas.microsoft.com/office/powerpoint/2010/main" val="3447893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rPr>
              <a:t>Basic Structure</a:t>
            </a:r>
          </a:p>
        </p:txBody>
      </p:sp>
      <p:sp>
        <p:nvSpPr>
          <p:cNvPr id="3" name="Content Placeholder 2">
            <a:extLst>
              <a:ext uri="{FF2B5EF4-FFF2-40B4-BE49-F238E27FC236}">
                <a16:creationId xmlns:a16="http://schemas.microsoft.com/office/drawing/2014/main" id="{A193E398-B517-D349-818F-CA84B7E28793}"/>
              </a:ext>
            </a:extLst>
          </p:cNvPr>
          <p:cNvSpPr>
            <a:spLocks noGrp="1"/>
          </p:cNvSpPr>
          <p:nvPr>
            <p:ph idx="1"/>
          </p:nvPr>
        </p:nvSpPr>
        <p:spPr>
          <a:xfrm>
            <a:off x="1920899" y="2184851"/>
            <a:ext cx="7734029" cy="3696666"/>
          </a:xfrm>
        </p:spPr>
        <p:txBody>
          <a:bodyPr/>
          <a:lstStyle/>
          <a:p>
            <a:pPr marL="0" indent="0" defTabSz="649224">
              <a:spcBef>
                <a:spcPts val="710"/>
              </a:spcBef>
              <a:buNone/>
            </a:pPr>
            <a:r>
              <a:rPr lang="en-US" sz="1704" kern="1200">
                <a:solidFill>
                  <a:schemeClr val="accent6">
                    <a:lumMod val="75000"/>
                  </a:schemeClr>
                </a:solidFill>
                <a:latin typeface="Monaco" pitchFamily="2" charset="77"/>
                <a:ea typeface="+mn-ea"/>
                <a:cs typeface="+mn-cs"/>
              </a:rPr>
              <a:t>#Prints output to the console:</a:t>
            </a:r>
          </a:p>
          <a:p>
            <a:pPr marL="162306" indent="-162306" defTabSz="649224">
              <a:spcBef>
                <a:spcPts val="710"/>
              </a:spcBef>
            </a:pPr>
            <a:endParaRPr lang="en-US" sz="1988" kern="1200">
              <a:solidFill>
                <a:schemeClr val="tx1"/>
              </a:solidFill>
              <a:latin typeface="+mn-lt"/>
              <a:ea typeface="+mn-ea"/>
              <a:cs typeface="+mn-cs"/>
            </a:endParaRPr>
          </a:p>
          <a:p>
            <a:pPr marL="162306" indent="-162306" defTabSz="649224">
              <a:spcBef>
                <a:spcPts val="710"/>
              </a:spcBef>
            </a:pPr>
            <a:endParaRPr lang="en-US" sz="1988" kern="1200">
              <a:solidFill>
                <a:schemeClr val="tx1"/>
              </a:solidFill>
              <a:latin typeface="+mn-lt"/>
              <a:ea typeface="+mn-ea"/>
              <a:cs typeface="+mn-cs"/>
            </a:endParaRPr>
          </a:p>
          <a:p>
            <a:pPr marL="162306" indent="-162306" defTabSz="649224">
              <a:spcBef>
                <a:spcPts val="710"/>
              </a:spcBef>
            </a:pPr>
            <a:endParaRPr lang="en-US" sz="1988" kern="1200">
              <a:solidFill>
                <a:schemeClr val="tx1"/>
              </a:solidFill>
              <a:latin typeface="+mn-lt"/>
              <a:ea typeface="+mn-ea"/>
              <a:cs typeface="+mn-cs"/>
            </a:endParaRPr>
          </a:p>
          <a:p>
            <a:pPr marL="162306" indent="-162306" defTabSz="649224">
              <a:spcBef>
                <a:spcPts val="710"/>
              </a:spcBef>
            </a:pPr>
            <a:endParaRPr lang="en-US" sz="1988" kern="1200">
              <a:solidFill>
                <a:schemeClr val="tx1"/>
              </a:solidFill>
              <a:latin typeface="+mn-lt"/>
              <a:ea typeface="+mn-ea"/>
              <a:cs typeface="+mn-cs"/>
            </a:endParaRPr>
          </a:p>
          <a:p>
            <a:pPr marL="0" indent="0" defTabSz="649224">
              <a:spcBef>
                <a:spcPts val="710"/>
              </a:spcBef>
              <a:buNone/>
            </a:pPr>
            <a:r>
              <a:rPr lang="en-US" sz="1704" kern="1200">
                <a:solidFill>
                  <a:schemeClr val="accent6">
                    <a:lumMod val="75000"/>
                  </a:schemeClr>
                </a:solidFill>
                <a:latin typeface="Monaco" pitchFamily="2" charset="77"/>
                <a:ea typeface="+mn-ea"/>
                <a:cs typeface="+mn-cs"/>
              </a:rPr>
              <a:t>#Creates a new R object:</a:t>
            </a:r>
          </a:p>
          <a:p>
            <a:endParaRPr lang="en-US" dirty="0"/>
          </a:p>
        </p:txBody>
      </p:sp>
      <p:sp>
        <p:nvSpPr>
          <p:cNvPr id="4" name="Rectangle 3">
            <a:extLst>
              <a:ext uri="{FF2B5EF4-FFF2-40B4-BE49-F238E27FC236}">
                <a16:creationId xmlns:a16="http://schemas.microsoft.com/office/drawing/2014/main" id="{B8AC1C29-274B-4F4D-BADE-5AD7325D93A3}"/>
              </a:ext>
            </a:extLst>
          </p:cNvPr>
          <p:cNvSpPr/>
          <p:nvPr/>
        </p:nvSpPr>
        <p:spPr>
          <a:xfrm>
            <a:off x="3393150" y="4328041"/>
            <a:ext cx="7200709" cy="1372171"/>
          </a:xfrm>
          <a:prstGeom prst="rect">
            <a:avLst/>
          </a:prstGeom>
        </p:spPr>
        <p:txBody>
          <a:bodyPr wrap="square">
            <a:spAutoFit/>
          </a:bodyPr>
          <a:lstStyle/>
          <a:p>
            <a:pPr defTabSz="649224">
              <a:spcAft>
                <a:spcPts val="600"/>
              </a:spcAft>
            </a:pPr>
            <a:r>
              <a:rPr lang="en-US" sz="1704" kern="1200" dirty="0">
                <a:solidFill>
                  <a:schemeClr val="tx1"/>
                </a:solidFill>
                <a:latin typeface="Monaco" charset="0"/>
                <a:ea typeface="+mn-ea"/>
                <a:cs typeface="+mn-cs"/>
              </a:rPr>
              <a:t>Dataset %&gt;%</a:t>
            </a:r>
          </a:p>
          <a:p>
            <a:pPr defTabSz="649224">
              <a:spcAft>
                <a:spcPts val="600"/>
              </a:spcAft>
            </a:pPr>
            <a:r>
              <a:rPr lang="en-US" sz="1704" kern="1200" dirty="0">
                <a:solidFill>
                  <a:schemeClr val="tx1"/>
                </a:solidFill>
                <a:latin typeface="Monaco" charset="0"/>
                <a:ea typeface="+mn-ea"/>
                <a:cs typeface="+mn-cs"/>
              </a:rPr>
              <a:t>	Select rows or columns %&gt;%</a:t>
            </a:r>
          </a:p>
          <a:p>
            <a:pPr defTabSz="649224">
              <a:spcAft>
                <a:spcPts val="600"/>
              </a:spcAft>
            </a:pPr>
            <a:r>
              <a:rPr lang="en-US" sz="1704" kern="1200" dirty="0">
                <a:solidFill>
                  <a:schemeClr val="tx1"/>
                </a:solidFill>
                <a:latin typeface="Monaco" charset="0"/>
                <a:ea typeface="+mn-ea"/>
                <a:cs typeface="+mn-cs"/>
              </a:rPr>
              <a:t>	Arrange or group the data %&gt;%</a:t>
            </a:r>
          </a:p>
          <a:p>
            <a:pPr defTabSz="649224">
              <a:spcAft>
                <a:spcPts val="600"/>
              </a:spcAft>
            </a:pPr>
            <a:r>
              <a:rPr lang="en-US" sz="1704" kern="1200" dirty="0">
                <a:solidFill>
                  <a:schemeClr val="tx1"/>
                </a:solidFill>
                <a:latin typeface="Monaco" charset="0"/>
                <a:ea typeface="+mn-ea"/>
                <a:cs typeface="+mn-cs"/>
              </a:rPr>
              <a:t>	Calculate statistics or new variables</a:t>
            </a:r>
            <a:endParaRPr lang="en-US" sz="2400" dirty="0">
              <a:latin typeface="Monaco" charset="0"/>
              <a:ea typeface="Monaco" charset="0"/>
              <a:cs typeface="Monaco" charset="0"/>
            </a:endParaRPr>
          </a:p>
        </p:txBody>
      </p:sp>
      <p:sp>
        <p:nvSpPr>
          <p:cNvPr id="5" name="Rectangle 4">
            <a:extLst>
              <a:ext uri="{FF2B5EF4-FFF2-40B4-BE49-F238E27FC236}">
                <a16:creationId xmlns:a16="http://schemas.microsoft.com/office/drawing/2014/main" id="{8DD4F818-E18D-224A-8DF6-2D453D2204DD}"/>
              </a:ext>
            </a:extLst>
          </p:cNvPr>
          <p:cNvSpPr/>
          <p:nvPr/>
        </p:nvSpPr>
        <p:spPr>
          <a:xfrm>
            <a:off x="1598530" y="4310527"/>
            <a:ext cx="7200709" cy="354584"/>
          </a:xfrm>
          <a:prstGeom prst="rect">
            <a:avLst/>
          </a:prstGeom>
        </p:spPr>
        <p:txBody>
          <a:bodyPr wrap="square">
            <a:spAutoFit/>
          </a:bodyPr>
          <a:lstStyle/>
          <a:p>
            <a:pPr defTabSz="649224">
              <a:spcAft>
                <a:spcPts val="600"/>
              </a:spcAft>
            </a:pPr>
            <a:r>
              <a:rPr lang="en-US" sz="1704" b="1" kern="1200">
                <a:solidFill>
                  <a:schemeClr val="tx1"/>
                </a:solidFill>
                <a:latin typeface="Monaco" charset="0"/>
                <a:ea typeface="+mn-ea"/>
                <a:cs typeface="+mn-cs"/>
              </a:rPr>
              <a:t>   </a:t>
            </a:r>
            <a:r>
              <a:rPr lang="en-US" sz="1704" b="1" kern="1200" err="1">
                <a:solidFill>
                  <a:schemeClr val="tx1"/>
                </a:solidFill>
                <a:latin typeface="Monaco" charset="0"/>
                <a:ea typeface="+mn-ea"/>
                <a:cs typeface="+mn-cs"/>
              </a:rPr>
              <a:t>new_obj</a:t>
            </a:r>
            <a:r>
              <a:rPr lang="en-US" sz="1704" b="1" kern="1200">
                <a:solidFill>
                  <a:schemeClr val="tx1"/>
                </a:solidFill>
                <a:latin typeface="Monaco" charset="0"/>
                <a:ea typeface="+mn-ea"/>
                <a:cs typeface="+mn-cs"/>
              </a:rPr>
              <a:t> &lt;-</a:t>
            </a:r>
            <a:endParaRPr lang="en-US" sz="2400" b="1">
              <a:latin typeface="Monaco" charset="0"/>
              <a:ea typeface="Monaco" charset="0"/>
              <a:cs typeface="Monaco" charset="0"/>
            </a:endParaRPr>
          </a:p>
        </p:txBody>
      </p:sp>
      <p:sp>
        <p:nvSpPr>
          <p:cNvPr id="6" name="Rectangle 5">
            <a:extLst>
              <a:ext uri="{FF2B5EF4-FFF2-40B4-BE49-F238E27FC236}">
                <a16:creationId xmlns:a16="http://schemas.microsoft.com/office/drawing/2014/main" id="{10BD9B90-063C-D64B-93C7-D3F13AAEBE19}"/>
              </a:ext>
            </a:extLst>
          </p:cNvPr>
          <p:cNvSpPr/>
          <p:nvPr/>
        </p:nvSpPr>
        <p:spPr>
          <a:xfrm>
            <a:off x="1920899" y="2509586"/>
            <a:ext cx="7200709" cy="1372171"/>
          </a:xfrm>
          <a:prstGeom prst="rect">
            <a:avLst/>
          </a:prstGeom>
        </p:spPr>
        <p:txBody>
          <a:bodyPr wrap="square">
            <a:spAutoFit/>
          </a:bodyPr>
          <a:lstStyle/>
          <a:p>
            <a:pPr defTabSz="649224">
              <a:spcAft>
                <a:spcPts val="600"/>
              </a:spcAft>
            </a:pPr>
            <a:r>
              <a:rPr lang="en-US" sz="1704" kern="1200">
                <a:solidFill>
                  <a:schemeClr val="tx1"/>
                </a:solidFill>
                <a:latin typeface="Monaco" charset="0"/>
                <a:ea typeface="+mn-ea"/>
                <a:cs typeface="+mn-cs"/>
              </a:rPr>
              <a:t>Dataset %&gt;%</a:t>
            </a:r>
          </a:p>
          <a:p>
            <a:pPr defTabSz="649224">
              <a:spcAft>
                <a:spcPts val="600"/>
              </a:spcAft>
            </a:pPr>
            <a:r>
              <a:rPr lang="en-US" sz="1704" kern="1200">
                <a:solidFill>
                  <a:schemeClr val="tx1"/>
                </a:solidFill>
                <a:latin typeface="Monaco" charset="0"/>
                <a:ea typeface="+mn-ea"/>
                <a:cs typeface="+mn-cs"/>
              </a:rPr>
              <a:t>	Select rows or columns %&gt;%</a:t>
            </a:r>
          </a:p>
          <a:p>
            <a:pPr defTabSz="649224">
              <a:spcAft>
                <a:spcPts val="600"/>
              </a:spcAft>
            </a:pPr>
            <a:r>
              <a:rPr lang="en-US" sz="1704" kern="1200">
                <a:solidFill>
                  <a:schemeClr val="tx1"/>
                </a:solidFill>
                <a:latin typeface="Monaco" charset="0"/>
                <a:ea typeface="+mn-ea"/>
                <a:cs typeface="+mn-cs"/>
              </a:rPr>
              <a:t>	Arrange or group the data %&gt;%</a:t>
            </a:r>
          </a:p>
          <a:p>
            <a:pPr defTabSz="649224">
              <a:spcAft>
                <a:spcPts val="600"/>
              </a:spcAft>
            </a:pPr>
            <a:r>
              <a:rPr lang="en-US" sz="1704" kern="1200">
                <a:solidFill>
                  <a:schemeClr val="tx1"/>
                </a:solidFill>
                <a:latin typeface="Monaco" charset="0"/>
                <a:ea typeface="+mn-ea"/>
                <a:cs typeface="+mn-cs"/>
              </a:rPr>
              <a:t>	Calculate statistics or new variables</a:t>
            </a:r>
            <a:endParaRPr lang="en-US" sz="2400">
              <a:latin typeface="Monaco" charset="0"/>
              <a:ea typeface="Monaco" charset="0"/>
              <a:cs typeface="Monaco" charset="0"/>
            </a:endParaRPr>
          </a:p>
        </p:txBody>
      </p:sp>
      <p:sp>
        <p:nvSpPr>
          <p:cNvPr id="7" name="Slide Number Placeholder 6">
            <a:extLst>
              <a:ext uri="{FF2B5EF4-FFF2-40B4-BE49-F238E27FC236}">
                <a16:creationId xmlns:a16="http://schemas.microsoft.com/office/drawing/2014/main" id="{7C9B21E1-5D16-AB4A-A8DB-5580C22D9088}"/>
              </a:ext>
            </a:extLst>
          </p:cNvPr>
          <p:cNvSpPr>
            <a:spLocks noGrp="1"/>
          </p:cNvSpPr>
          <p:nvPr>
            <p:ph type="sldNum" sz="quarter" idx="12"/>
          </p:nvPr>
        </p:nvSpPr>
        <p:spPr>
          <a:xfrm>
            <a:off x="7451428" y="5721892"/>
            <a:ext cx="1951951" cy="259808"/>
          </a:xfrm>
        </p:spPr>
        <p:txBody>
          <a:bodyPr/>
          <a:lstStyle/>
          <a:p>
            <a:pPr defTabSz="649224">
              <a:spcAft>
                <a:spcPts val="600"/>
              </a:spcAft>
            </a:pPr>
            <a:fld id="{2ACA1E72-7AFA-E341-87C3-C06459426678}" type="slidenum">
              <a:rPr lang="en-US" sz="852" kern="1200">
                <a:solidFill>
                  <a:schemeClr val="tx1">
                    <a:tint val="75000"/>
                  </a:schemeClr>
                </a:solidFill>
                <a:latin typeface="+mn-lt"/>
                <a:ea typeface="+mn-ea"/>
                <a:cs typeface="+mn-cs"/>
              </a:rPr>
              <a:pPr defTabSz="649224">
                <a:spcAft>
                  <a:spcPts val="600"/>
                </a:spcAft>
              </a:pPr>
              <a:t>40</a:t>
            </a:fld>
            <a:endParaRPr lang="en-US"/>
          </a:p>
        </p:txBody>
      </p:sp>
    </p:spTree>
    <p:extLst>
      <p:ext uri="{BB962C8B-B14F-4D97-AF65-F5344CB8AC3E}">
        <p14:creationId xmlns:p14="http://schemas.microsoft.com/office/powerpoint/2010/main" val="2109417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BFA4C8-C301-60A7-C96E-E85360F5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1" y="283714"/>
            <a:ext cx="9906799" cy="1161688"/>
          </a:xfrm>
        </p:spPr>
        <p:txBody>
          <a:bodyPr anchor="ctr">
            <a:normAutofit/>
          </a:bodyPr>
          <a:lstStyle/>
          <a:p>
            <a:r>
              <a:rPr lang="en-US" sz="4000" b="1" dirty="0"/>
              <a:t>Reading files from the web</a:t>
            </a:r>
            <a:endParaRPr lang="en-US" sz="4000" b="1" dirty="0">
              <a:latin typeface="Monaco" charset="0"/>
              <a:ea typeface="Monaco" charset="0"/>
              <a:cs typeface="Monaco" charset="0"/>
            </a:endParaRPr>
          </a:p>
        </p:txBody>
      </p:sp>
      <p:sp>
        <p:nvSpPr>
          <p:cNvPr id="4" name="Content Placeholder 3"/>
          <p:cNvSpPr>
            <a:spLocks noGrp="1"/>
          </p:cNvSpPr>
          <p:nvPr>
            <p:ph idx="1"/>
          </p:nvPr>
        </p:nvSpPr>
        <p:spPr>
          <a:xfrm>
            <a:off x="997527" y="1870364"/>
            <a:ext cx="10058400" cy="4381513"/>
          </a:xfrm>
        </p:spPr>
        <p:txBody>
          <a:bodyPr anchor="ctr">
            <a:normAutofit/>
          </a:bodyPr>
          <a:lstStyle/>
          <a:p>
            <a:pPr marL="0" indent="0">
              <a:buNone/>
            </a:pPr>
            <a:r>
              <a:rPr lang="en-US" sz="1900" dirty="0"/>
              <a:t>You are interested in exploring the relationship between early race and infant mortality in the city of Chicago. You need to find data. You remember that you had this amazing professor for research methods who told you about the Cook County medical examiner’s case file. You decide to impress your colleagues at the Ivy league school where you were recently tenured (and secured the schools largest NIH award!). First, begin by downloading, preparing and exploring some key variables by race.</a:t>
            </a:r>
          </a:p>
          <a:p>
            <a:pPr lvl="1"/>
            <a:endParaRPr lang="en-US" sz="1900" dirty="0"/>
          </a:p>
          <a:p>
            <a:r>
              <a:rPr lang="en-US" sz="1900" b="1" dirty="0"/>
              <a:t>Data manipulation: </a:t>
            </a:r>
            <a:r>
              <a:rPr lang="en-US" sz="1900" dirty="0"/>
              <a:t>Create an analytic dataset that is a subset of the observations and variables in the original death data, specific to your research question.</a:t>
            </a:r>
          </a:p>
          <a:p>
            <a:pPr lvl="1"/>
            <a:endParaRPr lang="en-US" sz="1900" dirty="0"/>
          </a:p>
          <a:p>
            <a:r>
              <a:rPr lang="en-US" sz="1900" b="1" dirty="0"/>
              <a:t>Summary statistics: </a:t>
            </a:r>
            <a:r>
              <a:rPr lang="en-US" sz="1900" dirty="0"/>
              <a:t>Explore the variables corresponding to race, and manner of death.</a:t>
            </a:r>
          </a:p>
          <a:p>
            <a:pPr marL="0" indent="0">
              <a:buNone/>
            </a:pPr>
            <a:endParaRPr lang="en-US" sz="1900" dirty="0"/>
          </a:p>
          <a:p>
            <a:endParaRPr lang="en-US" sz="1900" dirty="0"/>
          </a:p>
        </p:txBody>
      </p:sp>
      <p:sp>
        <p:nvSpPr>
          <p:cNvPr id="5" name="Slide Number Placeholder 4">
            <a:extLst>
              <a:ext uri="{FF2B5EF4-FFF2-40B4-BE49-F238E27FC236}">
                <a16:creationId xmlns:a16="http://schemas.microsoft.com/office/drawing/2014/main" id="{54FFF14F-F199-FA46-88F2-54466F3FF381}"/>
              </a:ext>
            </a:extLst>
          </p:cNvPr>
          <p:cNvSpPr>
            <a:spLocks noGrp="1"/>
          </p:cNvSpPr>
          <p:nvPr>
            <p:ph type="sldNum" sz="quarter" idx="12"/>
          </p:nvPr>
        </p:nvSpPr>
        <p:spPr>
          <a:xfrm>
            <a:off x="8732520" y="6356350"/>
            <a:ext cx="3216455" cy="365125"/>
          </a:xfrm>
        </p:spPr>
        <p:txBody>
          <a:bodyPr>
            <a:normAutofit/>
          </a:bodyPr>
          <a:lstStyle/>
          <a:p>
            <a:pPr>
              <a:spcAft>
                <a:spcPts val="600"/>
              </a:spcAft>
            </a:pPr>
            <a:fld id="{2ACA1E72-7AFA-E341-87C3-C06459426678}" type="slidenum">
              <a:rPr lang="en-US">
                <a:solidFill>
                  <a:schemeClr val="tx1"/>
                </a:solidFill>
              </a:rPr>
              <a:pPr>
                <a:spcAft>
                  <a:spcPts val="600"/>
                </a:spcAft>
              </a:pPr>
              <a:t>41</a:t>
            </a:fld>
            <a:endParaRPr lang="en-US">
              <a:solidFill>
                <a:schemeClr val="tx1"/>
              </a:solidFill>
            </a:endParaRPr>
          </a:p>
        </p:txBody>
      </p:sp>
    </p:spTree>
    <p:extLst>
      <p:ext uri="{BB962C8B-B14F-4D97-AF65-F5344CB8AC3E}">
        <p14:creationId xmlns:p14="http://schemas.microsoft.com/office/powerpoint/2010/main" val="449439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DC49-3E1C-1012-C829-4766529481AB}"/>
              </a:ext>
            </a:extLst>
          </p:cNvPr>
          <p:cNvSpPr>
            <a:spLocks noGrp="1"/>
          </p:cNvSpPr>
          <p:nvPr>
            <p:ph type="title"/>
          </p:nvPr>
        </p:nvSpPr>
        <p:spPr>
          <a:xfrm>
            <a:off x="214745" y="295911"/>
            <a:ext cx="7025640" cy="751493"/>
          </a:xfrm>
        </p:spPr>
        <p:txBody>
          <a:bodyPr anchor="t">
            <a:normAutofit/>
          </a:bodyPr>
          <a:lstStyle/>
          <a:p>
            <a:r>
              <a:rPr lang="en-US" sz="3200" dirty="0"/>
              <a:t>Reading files from the web</a:t>
            </a:r>
          </a:p>
        </p:txBody>
      </p:sp>
      <p:sp>
        <p:nvSpPr>
          <p:cNvPr id="3" name="Content Placeholder 2">
            <a:extLst>
              <a:ext uri="{FF2B5EF4-FFF2-40B4-BE49-F238E27FC236}">
                <a16:creationId xmlns:a16="http://schemas.microsoft.com/office/drawing/2014/main" id="{D1EFAE72-CDD9-BCCC-229E-F4F4F0E755E9}"/>
              </a:ext>
            </a:extLst>
          </p:cNvPr>
          <p:cNvSpPr>
            <a:spLocks noGrp="1"/>
          </p:cNvSpPr>
          <p:nvPr>
            <p:ph idx="1"/>
          </p:nvPr>
        </p:nvSpPr>
        <p:spPr>
          <a:xfrm>
            <a:off x="214744" y="4420022"/>
            <a:ext cx="11859258" cy="1950146"/>
          </a:xfrm>
        </p:spPr>
        <p:txBody>
          <a:bodyPr>
            <a:normAutofit/>
          </a:bodyPr>
          <a:lstStyle/>
          <a:p>
            <a:pPr marL="0" indent="0">
              <a:buNone/>
            </a:pPr>
            <a:r>
              <a:rPr lang="en-US" sz="2000" kern="0" dirty="0">
                <a:effectLst/>
                <a:latin typeface="Calibri" panose="020F0502020204030204" pitchFamily="34" charset="0"/>
                <a:ea typeface="Calibri" panose="020F0502020204030204" pitchFamily="34" charset="0"/>
              </a:rPr>
              <a:t>library(</a:t>
            </a:r>
            <a:r>
              <a:rPr lang="en-US" sz="2000" kern="0" dirty="0" err="1">
                <a:effectLst/>
                <a:latin typeface="Calibri" panose="020F0502020204030204" pitchFamily="34" charset="0"/>
                <a:ea typeface="Calibri" panose="020F0502020204030204" pitchFamily="34" charset="0"/>
              </a:rPr>
              <a:t>RSocrata</a:t>
            </a:r>
            <a:r>
              <a:rPr lang="en-US" sz="2000" kern="0" dirty="0">
                <a:effectLst/>
                <a:latin typeface="Calibri" panose="020F0502020204030204" pitchFamily="34" charset="0"/>
                <a:ea typeface="Calibri" panose="020F0502020204030204" pitchFamily="34" charset="0"/>
              </a:rPr>
              <a:t>)</a:t>
            </a:r>
          </a:p>
          <a:p>
            <a:pPr marL="0" indent="0">
              <a:buNone/>
            </a:pPr>
            <a:r>
              <a:rPr lang="en-US" sz="2000" dirty="0"/>
              <a:t>options(</a:t>
            </a:r>
            <a:r>
              <a:rPr lang="en-US" sz="2000" dirty="0" err="1"/>
              <a:t>scipen</a:t>
            </a:r>
            <a:r>
              <a:rPr lang="en-US" sz="2000" dirty="0"/>
              <a:t>=10000)</a:t>
            </a:r>
          </a:p>
          <a:p>
            <a:pPr marL="0" indent="0">
              <a:buNone/>
            </a:pPr>
            <a:r>
              <a:rPr lang="en-US" sz="2000" dirty="0"/>
              <a:t>#https://datacatalog.cookcountyil.gov/api/odata/v4/cjeq-bs86</a:t>
            </a:r>
          </a:p>
          <a:p>
            <a:pPr marL="0" indent="0">
              <a:buNone/>
            </a:pPr>
            <a:r>
              <a:rPr lang="en-US" sz="2000" dirty="0" err="1">
                <a:latin typeface="Courier New" panose="02070309020205020404" pitchFamily="49" charset="0"/>
                <a:cs typeface="Courier New" panose="02070309020205020404" pitchFamily="49" charset="0"/>
              </a:rPr>
              <a:t>child_homicide</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read.socrata</a:t>
            </a:r>
            <a:r>
              <a:rPr lang="en-US" sz="2000" dirty="0">
                <a:latin typeface="Courier New" panose="02070309020205020404" pitchFamily="49" charset="0"/>
                <a:cs typeface="Courier New" panose="02070309020205020404" pitchFamily="49" charset="0"/>
              </a:rPr>
              <a:t>("https://datacatalog.cookcountyil.gov/</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a:t>
            </a:r>
            <a:r>
              <a:rPr lang="en-US" sz="2000" dirty="0">
                <a:latin typeface="Courier New" panose="02070309020205020404" pitchFamily="49" charset="0"/>
                <a:cs typeface="Courier New" panose="02070309020205020404" pitchFamily="49" charset="0"/>
              </a:rPr>
              <a:t>/v4/cjeq-bs86")</a:t>
            </a:r>
          </a:p>
        </p:txBody>
      </p:sp>
      <p:grpSp>
        <p:nvGrpSpPr>
          <p:cNvPr id="8" name="Group 7">
            <a:extLst>
              <a:ext uri="{FF2B5EF4-FFF2-40B4-BE49-F238E27FC236}">
                <a16:creationId xmlns:a16="http://schemas.microsoft.com/office/drawing/2014/main" id="{62EF589D-1946-AC37-0BAA-9A9E3E5E7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8">
              <a:extLst>
                <a:ext uri="{FF2B5EF4-FFF2-40B4-BE49-F238E27FC236}">
                  <a16:creationId xmlns:a16="http://schemas.microsoft.com/office/drawing/2014/main" id="{CD888693-6C18-882C-73B2-7F2C4E4E0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8ACC3AC-8A38-9C97-5A5E-4F5F4772C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4CEEC48-C007-4E57-B7EC-3D679C43FEE2}"/>
              </a:ext>
            </a:extLst>
          </p:cNvPr>
          <p:cNvSpPr txBox="1"/>
          <p:nvPr/>
        </p:nvSpPr>
        <p:spPr>
          <a:xfrm>
            <a:off x="685192" y="862738"/>
            <a:ext cx="9590810" cy="369332"/>
          </a:xfrm>
          <a:prstGeom prst="rect">
            <a:avLst/>
          </a:prstGeom>
          <a:noFill/>
        </p:spPr>
        <p:txBody>
          <a:bodyPr wrap="square">
            <a:spAutoFit/>
          </a:bodyPr>
          <a:lstStyle/>
          <a:p>
            <a:r>
              <a:rPr lang="en-US" dirty="0">
                <a:hlinkClick r:id="rId2"/>
              </a:rPr>
              <a:t>Medical Examiner Case Archive | Cook County Open Data (cookcountyil.gov)</a:t>
            </a:r>
            <a:endParaRPr lang="en-US" dirty="0"/>
          </a:p>
        </p:txBody>
      </p:sp>
      <p:cxnSp>
        <p:nvCxnSpPr>
          <p:cNvPr id="23" name="Straight Arrow Connector 22">
            <a:extLst>
              <a:ext uri="{FF2B5EF4-FFF2-40B4-BE49-F238E27FC236}">
                <a16:creationId xmlns:a16="http://schemas.microsoft.com/office/drawing/2014/main" id="{E8A6C9D1-83C8-F28A-E2AD-5F2278158DA4}"/>
              </a:ext>
            </a:extLst>
          </p:cNvPr>
          <p:cNvCxnSpPr/>
          <p:nvPr/>
        </p:nvCxnSpPr>
        <p:spPr>
          <a:xfrm>
            <a:off x="10997738" y="2942705"/>
            <a:ext cx="0" cy="6483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ECF726-49DA-008B-42FC-E138F95A3BE3}"/>
              </a:ext>
            </a:extLst>
          </p:cNvPr>
          <p:cNvSpPr txBox="1"/>
          <p:nvPr/>
        </p:nvSpPr>
        <p:spPr>
          <a:xfrm>
            <a:off x="166965" y="3675386"/>
            <a:ext cx="7121200" cy="369332"/>
          </a:xfrm>
          <a:prstGeom prst="rect">
            <a:avLst/>
          </a:prstGeom>
          <a:noFill/>
        </p:spPr>
        <p:txBody>
          <a:bodyPr wrap="square">
            <a:spAutoFit/>
          </a:bodyPr>
          <a:lstStyle/>
          <a:p>
            <a:r>
              <a:rPr lang="en-US" b="0" i="0" dirty="0">
                <a:effectLst/>
                <a:latin typeface="Roboto" panose="02000000000000000000" pitchFamily="2" charset="0"/>
                <a:hlinkClick r:id="rId3"/>
              </a:rPr>
              <a:t>https://datacatalog.cookcountyil.gov/resource/cjeq-bs86.json</a:t>
            </a:r>
            <a:r>
              <a:rPr lang="en-US" b="0" i="0" dirty="0">
                <a:effectLst/>
                <a:latin typeface="Roboto" panose="02000000000000000000" pitchFamily="2" charset="0"/>
              </a:rPr>
              <a:t> </a:t>
            </a:r>
            <a:endParaRPr lang="en-US" dirty="0"/>
          </a:p>
        </p:txBody>
      </p:sp>
      <p:pic>
        <p:nvPicPr>
          <p:cNvPr id="7" name="Picture 6">
            <a:extLst>
              <a:ext uri="{FF2B5EF4-FFF2-40B4-BE49-F238E27FC236}">
                <a16:creationId xmlns:a16="http://schemas.microsoft.com/office/drawing/2014/main" id="{68ACE6ED-BC7A-2688-9872-831D179E7D85}"/>
              </a:ext>
            </a:extLst>
          </p:cNvPr>
          <p:cNvPicPr>
            <a:picLocks noChangeAspect="1"/>
          </p:cNvPicPr>
          <p:nvPr/>
        </p:nvPicPr>
        <p:blipFill>
          <a:blip r:embed="rId4"/>
          <a:stretch>
            <a:fillRect/>
          </a:stretch>
        </p:blipFill>
        <p:spPr>
          <a:xfrm>
            <a:off x="7814193" y="971565"/>
            <a:ext cx="4028544" cy="3095281"/>
          </a:xfrm>
          <a:prstGeom prst="rect">
            <a:avLst/>
          </a:prstGeom>
        </p:spPr>
      </p:pic>
      <p:pic>
        <p:nvPicPr>
          <p:cNvPr id="10" name="Picture 9">
            <a:extLst>
              <a:ext uri="{FF2B5EF4-FFF2-40B4-BE49-F238E27FC236}">
                <a16:creationId xmlns:a16="http://schemas.microsoft.com/office/drawing/2014/main" id="{0A9EEE46-3CAF-F4E0-5C0E-3A42B6F61D44}"/>
              </a:ext>
            </a:extLst>
          </p:cNvPr>
          <p:cNvPicPr>
            <a:picLocks noChangeAspect="1"/>
          </p:cNvPicPr>
          <p:nvPr/>
        </p:nvPicPr>
        <p:blipFill>
          <a:blip r:embed="rId5"/>
          <a:stretch>
            <a:fillRect/>
          </a:stretch>
        </p:blipFill>
        <p:spPr>
          <a:xfrm>
            <a:off x="214744" y="1412742"/>
            <a:ext cx="7503606" cy="2108184"/>
          </a:xfrm>
          <a:prstGeom prst="rect">
            <a:avLst/>
          </a:prstGeom>
        </p:spPr>
      </p:pic>
      <p:cxnSp>
        <p:nvCxnSpPr>
          <p:cNvPr id="12" name="Straight Arrow Connector 11">
            <a:extLst>
              <a:ext uri="{FF2B5EF4-FFF2-40B4-BE49-F238E27FC236}">
                <a16:creationId xmlns:a16="http://schemas.microsoft.com/office/drawing/2014/main" id="{21882A71-9C3F-ADB4-65D4-52DFB0C96C97}"/>
              </a:ext>
            </a:extLst>
          </p:cNvPr>
          <p:cNvCxnSpPr>
            <a:stCxn id="5" idx="2"/>
          </p:cNvCxnSpPr>
          <p:nvPr/>
        </p:nvCxnSpPr>
        <p:spPr>
          <a:xfrm>
            <a:off x="3727565" y="4044718"/>
            <a:ext cx="6548437" cy="195054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80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A6D1-ACF8-2DB1-098A-8D0EC5B3FD3B}"/>
              </a:ext>
            </a:extLst>
          </p:cNvPr>
          <p:cNvSpPr>
            <a:spLocks noGrp="1"/>
          </p:cNvSpPr>
          <p:nvPr>
            <p:ph type="title"/>
          </p:nvPr>
        </p:nvSpPr>
        <p:spPr/>
        <p:txBody>
          <a:bodyPr/>
          <a:lstStyle/>
          <a:p>
            <a:r>
              <a:rPr lang="en-US" dirty="0"/>
              <a:t>Important Libraries (not in Base R)</a:t>
            </a:r>
          </a:p>
        </p:txBody>
      </p:sp>
      <p:graphicFrame>
        <p:nvGraphicFramePr>
          <p:cNvPr id="4" name="Table 4">
            <a:extLst>
              <a:ext uri="{FF2B5EF4-FFF2-40B4-BE49-F238E27FC236}">
                <a16:creationId xmlns:a16="http://schemas.microsoft.com/office/drawing/2014/main" id="{78B9C217-FB2E-F67A-9C0E-273BBA7D3CF1}"/>
              </a:ext>
            </a:extLst>
          </p:cNvPr>
          <p:cNvGraphicFramePr>
            <a:graphicFrameLocks noGrp="1"/>
          </p:cNvGraphicFramePr>
          <p:nvPr>
            <p:ph idx="1"/>
          </p:nvPr>
        </p:nvGraphicFramePr>
        <p:xfrm>
          <a:off x="838200" y="1825625"/>
          <a:ext cx="8412480" cy="36068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21412944"/>
                    </a:ext>
                  </a:extLst>
                </a:gridCol>
                <a:gridCol w="2103120">
                  <a:extLst>
                    <a:ext uri="{9D8B030D-6E8A-4147-A177-3AD203B41FA5}">
                      <a16:colId xmlns:a16="http://schemas.microsoft.com/office/drawing/2014/main" val="3009857217"/>
                    </a:ext>
                  </a:extLst>
                </a:gridCol>
                <a:gridCol w="2103120">
                  <a:extLst>
                    <a:ext uri="{9D8B030D-6E8A-4147-A177-3AD203B41FA5}">
                      <a16:colId xmlns:a16="http://schemas.microsoft.com/office/drawing/2014/main" val="132111344"/>
                    </a:ext>
                  </a:extLst>
                </a:gridCol>
                <a:gridCol w="2103120">
                  <a:extLst>
                    <a:ext uri="{9D8B030D-6E8A-4147-A177-3AD203B41FA5}">
                      <a16:colId xmlns:a16="http://schemas.microsoft.com/office/drawing/2014/main" val="280003665"/>
                    </a:ext>
                  </a:extLst>
                </a:gridCol>
              </a:tblGrid>
              <a:tr h="370840">
                <a:tc>
                  <a:txBody>
                    <a:bodyPr/>
                    <a:lstStyle/>
                    <a:p>
                      <a:r>
                        <a:rPr lang="en-US" dirty="0"/>
                        <a:t>Data Wrangling</a:t>
                      </a:r>
                    </a:p>
                  </a:txBody>
                  <a:tcPr/>
                </a:tc>
                <a:tc>
                  <a:txBody>
                    <a:bodyPr/>
                    <a:lstStyle/>
                    <a:p>
                      <a:r>
                        <a:rPr lang="en-US" dirty="0"/>
                        <a:t>Plotting</a:t>
                      </a:r>
                    </a:p>
                  </a:txBody>
                  <a:tcPr/>
                </a:tc>
                <a:tc>
                  <a:txBody>
                    <a:bodyPr/>
                    <a:lstStyle/>
                    <a:p>
                      <a:r>
                        <a:rPr lang="en-US" dirty="0"/>
                        <a:t>Descriptive Statistics</a:t>
                      </a:r>
                    </a:p>
                  </a:txBody>
                  <a:tcPr/>
                </a:tc>
                <a:tc>
                  <a:txBody>
                    <a:bodyPr/>
                    <a:lstStyle/>
                    <a:p>
                      <a:r>
                        <a:rPr lang="en-US" dirty="0"/>
                        <a:t>Mapping/GIS</a:t>
                      </a:r>
                    </a:p>
                  </a:txBody>
                  <a:tcPr/>
                </a:tc>
                <a:extLst>
                  <a:ext uri="{0D108BD9-81ED-4DB2-BD59-A6C34878D82A}">
                    <a16:rowId xmlns:a16="http://schemas.microsoft.com/office/drawing/2014/main" val="2283737267"/>
                  </a:ext>
                </a:extLst>
              </a:tr>
              <a:tr h="370840">
                <a:tc>
                  <a:txBody>
                    <a:bodyPr/>
                    <a:lstStyle/>
                    <a:p>
                      <a:r>
                        <a:rPr lang="en-US" dirty="0" err="1"/>
                        <a:t>dplyr</a:t>
                      </a:r>
                      <a:r>
                        <a:rPr lang="en-US" dirty="0"/>
                        <a: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tidyr</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plyr</a:t>
                      </a:r>
                      <a:endParaRPr lang="en-US" dirty="0"/>
                    </a:p>
                  </a:txBody>
                  <a:tcPr/>
                </a:tc>
                <a:tc>
                  <a:txBody>
                    <a:bodyPr/>
                    <a:lstStyle/>
                    <a:p>
                      <a:r>
                        <a:rPr lang="en-US" dirty="0"/>
                        <a:t>ggplot2</a:t>
                      </a:r>
                    </a:p>
                  </a:txBody>
                  <a:tcPr/>
                </a:tc>
                <a:tc>
                  <a:txBody>
                    <a:bodyPr/>
                    <a:lstStyle/>
                    <a:p>
                      <a:r>
                        <a:rPr lang="en-US" dirty="0" err="1"/>
                        <a:t>Hmisc</a:t>
                      </a:r>
                      <a:endParaRPr lang="en-US" dirty="0"/>
                    </a:p>
                  </a:txBody>
                  <a:tcPr/>
                </a:tc>
                <a:tc>
                  <a:txBody>
                    <a:bodyPr/>
                    <a:lstStyle/>
                    <a:p>
                      <a:r>
                        <a:rPr lang="en-US" dirty="0" err="1"/>
                        <a:t>tmap</a:t>
                      </a:r>
                      <a:r>
                        <a:rPr lang="en-US" dirty="0"/>
                        <a:t> &amp; </a:t>
                      </a:r>
                      <a:r>
                        <a:rPr lang="en-US" dirty="0" err="1"/>
                        <a:t>tmaptools</a:t>
                      </a:r>
                      <a:endParaRPr lang="en-US" dirty="0"/>
                    </a:p>
                  </a:txBody>
                  <a:tcPr/>
                </a:tc>
                <a:extLst>
                  <a:ext uri="{0D108BD9-81ED-4DB2-BD59-A6C34878D82A}">
                    <a16:rowId xmlns:a16="http://schemas.microsoft.com/office/drawing/2014/main" val="1374084207"/>
                  </a:ext>
                </a:extLst>
              </a:tr>
              <a:tr h="370840">
                <a:tc>
                  <a:txBody>
                    <a:bodyPr/>
                    <a:lstStyle/>
                    <a:p>
                      <a:r>
                        <a:rPr lang="en-US" dirty="0"/>
                        <a:t>janitor</a:t>
                      </a:r>
                    </a:p>
                  </a:txBody>
                  <a:tcPr/>
                </a:tc>
                <a:tc>
                  <a:txBody>
                    <a:bodyPr/>
                    <a:lstStyle/>
                    <a:p>
                      <a:r>
                        <a:rPr lang="en-US" dirty="0"/>
                        <a:t>lattice</a:t>
                      </a:r>
                    </a:p>
                  </a:txBody>
                  <a:tcPr/>
                </a:tc>
                <a:tc>
                  <a:txBody>
                    <a:bodyPr/>
                    <a:lstStyle/>
                    <a:p>
                      <a:r>
                        <a:rPr lang="en-US" dirty="0"/>
                        <a:t>psych</a:t>
                      </a:r>
                    </a:p>
                  </a:txBody>
                  <a:tcPr/>
                </a:tc>
                <a:tc>
                  <a:txBody>
                    <a:bodyPr/>
                    <a:lstStyle/>
                    <a:p>
                      <a:r>
                        <a:rPr lang="en-US" dirty="0" err="1"/>
                        <a:t>ggmaps</a:t>
                      </a:r>
                      <a:endParaRPr lang="en-US" dirty="0"/>
                    </a:p>
                  </a:txBody>
                  <a:tcPr/>
                </a:tc>
                <a:extLst>
                  <a:ext uri="{0D108BD9-81ED-4DB2-BD59-A6C34878D82A}">
                    <a16:rowId xmlns:a16="http://schemas.microsoft.com/office/drawing/2014/main" val="3799117205"/>
                  </a:ext>
                </a:extLst>
              </a:tr>
              <a:tr h="370840">
                <a:tc>
                  <a:txBody>
                    <a:bodyPr/>
                    <a:lstStyle/>
                    <a:p>
                      <a:r>
                        <a:rPr lang="en-US" dirty="0" err="1"/>
                        <a:t>tidyverse</a:t>
                      </a:r>
                      <a:endParaRPr lang="en-US" dirty="0"/>
                    </a:p>
                  </a:txBody>
                  <a:tcPr/>
                </a:tc>
                <a:tc>
                  <a:txBody>
                    <a:bodyPr/>
                    <a:lstStyle/>
                    <a:p>
                      <a:r>
                        <a:rPr lang="en-US" dirty="0"/>
                        <a:t>patchwork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summarytools</a:t>
                      </a:r>
                      <a:r>
                        <a:rPr lang="en-US" sz="1800" b="1" i="0" kern="1200" dirty="0">
                          <a:solidFill>
                            <a:schemeClr val="dk1"/>
                          </a:solidFill>
                          <a:effectLst/>
                          <a:latin typeface="+mn-lt"/>
                          <a:ea typeface="+mn-ea"/>
                          <a:cs typeface="+mn-cs"/>
                        </a:rPr>
                        <a:t> </a:t>
                      </a:r>
                    </a:p>
                  </a:txBody>
                  <a:tcPr/>
                </a:tc>
                <a:tc>
                  <a:txBody>
                    <a:bodyPr/>
                    <a:lstStyle/>
                    <a:p>
                      <a:r>
                        <a:rPr lang="en-US" dirty="0"/>
                        <a:t>sf</a:t>
                      </a:r>
                    </a:p>
                  </a:txBody>
                  <a:tcPr/>
                </a:tc>
                <a:extLst>
                  <a:ext uri="{0D108BD9-81ED-4DB2-BD59-A6C34878D82A}">
                    <a16:rowId xmlns:a16="http://schemas.microsoft.com/office/drawing/2014/main" val="3775212929"/>
                  </a:ext>
                </a:extLst>
              </a:tr>
              <a:tr h="370840">
                <a:tc>
                  <a:txBody>
                    <a:bodyPr/>
                    <a:lstStyle/>
                    <a:p>
                      <a:r>
                        <a:rPr lang="en-US" dirty="0" err="1"/>
                        <a:t>stringr</a:t>
                      </a:r>
                      <a:endParaRPr lang="en-US" dirty="0"/>
                    </a:p>
                  </a:txBody>
                  <a:tcPr/>
                </a:tc>
                <a:tc>
                  <a:txBody>
                    <a:bodyPr/>
                    <a:lstStyle/>
                    <a:p>
                      <a:endParaRPr lang="en-US" dirty="0"/>
                    </a:p>
                  </a:txBody>
                  <a:tcPr/>
                </a:tc>
                <a:tc>
                  <a:txBody>
                    <a:bodyPr/>
                    <a:lstStyle/>
                    <a:p>
                      <a:r>
                        <a:rPr lang="en-US" dirty="0" err="1"/>
                        <a:t>tableone</a:t>
                      </a:r>
                      <a:endParaRPr lang="en-US" dirty="0"/>
                    </a:p>
                  </a:txBody>
                  <a:tcPr/>
                </a:tc>
                <a:tc>
                  <a:txBody>
                    <a:bodyPr/>
                    <a:lstStyle/>
                    <a:p>
                      <a:r>
                        <a:rPr lang="en-US" dirty="0" err="1"/>
                        <a:t>tidycensus</a:t>
                      </a:r>
                      <a:endParaRPr lang="en-US" dirty="0"/>
                    </a:p>
                  </a:txBody>
                  <a:tcPr/>
                </a:tc>
                <a:extLst>
                  <a:ext uri="{0D108BD9-81ED-4DB2-BD59-A6C34878D82A}">
                    <a16:rowId xmlns:a16="http://schemas.microsoft.com/office/drawing/2014/main" val="1542049906"/>
                  </a:ext>
                </a:extLst>
              </a:tr>
              <a:tr h="370840">
                <a:tc>
                  <a:txBody>
                    <a:bodyPr/>
                    <a:lstStyle/>
                    <a:p>
                      <a:r>
                        <a:rPr lang="en-US" dirty="0" err="1"/>
                        <a:t>readr</a:t>
                      </a:r>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desctable</a:t>
                      </a:r>
                      <a:r>
                        <a:rPr lang="en-US" sz="1800" b="1" i="0" kern="1200" dirty="0">
                          <a:solidFill>
                            <a:schemeClr val="dk1"/>
                          </a:solidFill>
                          <a:effectLst/>
                          <a:latin typeface="+mn-lt"/>
                          <a:ea typeface="+mn-ea"/>
                          <a:cs typeface="+mn-cs"/>
                        </a:rPr>
                        <a:t> </a:t>
                      </a:r>
                    </a:p>
                  </a:txBody>
                  <a:tcPr/>
                </a:tc>
                <a:tc>
                  <a:txBody>
                    <a:bodyPr/>
                    <a:lstStyle/>
                    <a:p>
                      <a:endParaRPr lang="en-US" dirty="0"/>
                    </a:p>
                  </a:txBody>
                  <a:tcPr/>
                </a:tc>
                <a:extLst>
                  <a:ext uri="{0D108BD9-81ED-4DB2-BD59-A6C34878D82A}">
                    <a16:rowId xmlns:a16="http://schemas.microsoft.com/office/drawing/2014/main" val="793435242"/>
                  </a:ext>
                </a:extLst>
              </a:tr>
              <a:tr h="370840">
                <a:tc>
                  <a:txBody>
                    <a:bodyPr/>
                    <a:lstStyle/>
                    <a:p>
                      <a:r>
                        <a:rPr lang="en-US" dirty="0"/>
                        <a:t>foreign</a:t>
                      </a:r>
                    </a:p>
                  </a:txBody>
                  <a:tcPr/>
                </a:tc>
                <a:tc>
                  <a:txBody>
                    <a:bodyPr/>
                    <a:lstStyle/>
                    <a:p>
                      <a:endParaRPr lang="en-US" dirty="0"/>
                    </a:p>
                  </a:txBody>
                  <a:tcPr/>
                </a:tc>
                <a:tc>
                  <a:txBody>
                    <a:bodyPr/>
                    <a:lstStyle/>
                    <a:p>
                      <a:r>
                        <a:rPr lang="en-US" dirty="0" err="1"/>
                        <a:t>GGally</a:t>
                      </a:r>
                      <a:endParaRPr lang="en-US" dirty="0"/>
                    </a:p>
                  </a:txBody>
                  <a:tcPr/>
                </a:tc>
                <a:tc>
                  <a:txBody>
                    <a:bodyPr/>
                    <a:lstStyle/>
                    <a:p>
                      <a:endParaRPr lang="en-US" dirty="0"/>
                    </a:p>
                  </a:txBody>
                  <a:tcPr/>
                </a:tc>
                <a:extLst>
                  <a:ext uri="{0D108BD9-81ED-4DB2-BD59-A6C34878D82A}">
                    <a16:rowId xmlns:a16="http://schemas.microsoft.com/office/drawing/2014/main" val="1406016195"/>
                  </a:ext>
                </a:extLst>
              </a:tr>
              <a:tr h="370840">
                <a:tc>
                  <a:txBody>
                    <a:bodyPr/>
                    <a:lstStyle/>
                    <a:p>
                      <a:r>
                        <a:rPr lang="en-US" dirty="0"/>
                        <a:t>remotes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4317975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4505093"/>
                  </a:ext>
                </a:extLst>
              </a:tr>
            </a:tbl>
          </a:graphicData>
        </a:graphic>
      </p:graphicFrame>
      <p:sp>
        <p:nvSpPr>
          <p:cNvPr id="5" name="TextBox 4">
            <a:extLst>
              <a:ext uri="{FF2B5EF4-FFF2-40B4-BE49-F238E27FC236}">
                <a16:creationId xmlns:a16="http://schemas.microsoft.com/office/drawing/2014/main" id="{4B4AE3E1-98AB-59AB-555B-517CB80D87CB}"/>
              </a:ext>
            </a:extLst>
          </p:cNvPr>
          <p:cNvSpPr txBox="1"/>
          <p:nvPr/>
        </p:nvSpPr>
        <p:spPr>
          <a:xfrm>
            <a:off x="1069675" y="5598543"/>
            <a:ext cx="75210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Note: R is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case sensitive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packages must be typed exactly as shown above.</a:t>
            </a:r>
          </a:p>
        </p:txBody>
      </p:sp>
    </p:spTree>
    <p:extLst>
      <p:ext uri="{BB962C8B-B14F-4D97-AF65-F5344CB8AC3E}">
        <p14:creationId xmlns:p14="http://schemas.microsoft.com/office/powerpoint/2010/main" val="218176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6C0F-BAE7-9946-AA8A-EA265EAC4C97}"/>
              </a:ext>
            </a:extLst>
          </p:cNvPr>
          <p:cNvSpPr>
            <a:spLocks noGrp="1"/>
          </p:cNvSpPr>
          <p:nvPr>
            <p:ph type="title"/>
          </p:nvPr>
        </p:nvSpPr>
        <p:spPr/>
        <p:txBody>
          <a:bodyPr/>
          <a:lstStyle/>
          <a:p>
            <a:r>
              <a:rPr lang="en-US" b="1" dirty="0"/>
              <a:t>Syntax for packages</a:t>
            </a:r>
          </a:p>
        </p:txBody>
      </p:sp>
      <p:sp>
        <p:nvSpPr>
          <p:cNvPr id="3" name="Content Placeholder 2">
            <a:extLst>
              <a:ext uri="{FF2B5EF4-FFF2-40B4-BE49-F238E27FC236}">
                <a16:creationId xmlns:a16="http://schemas.microsoft.com/office/drawing/2014/main" id="{4BB77433-60F4-C745-8E67-E57FEFBD5BBD}"/>
              </a:ext>
            </a:extLst>
          </p:cNvPr>
          <p:cNvSpPr>
            <a:spLocks noGrp="1"/>
          </p:cNvSpPr>
          <p:nvPr>
            <p:ph idx="1"/>
          </p:nvPr>
        </p:nvSpPr>
        <p:spPr/>
        <p:txBody>
          <a:bodyPr>
            <a:normAutofit/>
          </a:bodyPr>
          <a:lstStyle/>
          <a:p>
            <a:r>
              <a:rPr lang="en-US" dirty="0"/>
              <a:t>Developers of different packages may use the same function name.</a:t>
            </a:r>
          </a:p>
          <a:p>
            <a:endParaRPr lang="en-US" dirty="0"/>
          </a:p>
          <a:p>
            <a:r>
              <a:rPr lang="en-US" dirty="0"/>
              <a:t> Good coding practice to specify </a:t>
            </a:r>
            <a:r>
              <a:rPr lang="en-US" sz="2200" dirty="0">
                <a:latin typeface="Monaco" pitchFamily="2" charset="77"/>
              </a:rPr>
              <a:t>package::function() </a:t>
            </a:r>
            <a:r>
              <a:rPr lang="en-US" dirty="0"/>
              <a:t>to be explicit:</a:t>
            </a:r>
          </a:p>
          <a:p>
            <a:pPr marL="0" indent="0">
              <a:buNone/>
            </a:pPr>
            <a:endParaRPr lang="en-US" sz="2200" dirty="0">
              <a:solidFill>
                <a:schemeClr val="accent6">
                  <a:lumMod val="75000"/>
                </a:schemeClr>
              </a:solidFill>
              <a:latin typeface="Monaco" pitchFamily="2" charset="77"/>
            </a:endParaRPr>
          </a:p>
          <a:p>
            <a:pPr marL="0" indent="0">
              <a:buNone/>
            </a:pPr>
            <a:r>
              <a:rPr lang="en-US" sz="2200" dirty="0">
                <a:solidFill>
                  <a:schemeClr val="accent6">
                    <a:lumMod val="75000"/>
                  </a:schemeClr>
                </a:solidFill>
                <a:latin typeface="Monaco" pitchFamily="2" charset="77"/>
              </a:rPr>
              <a:t># Instead of:</a:t>
            </a:r>
          </a:p>
          <a:p>
            <a:pPr marL="0" indent="0">
              <a:buNone/>
            </a:pPr>
            <a:r>
              <a:rPr lang="en-US" sz="2200" dirty="0">
                <a:latin typeface="Monaco" pitchFamily="2" charset="77"/>
              </a:rPr>
              <a:t>filter() </a:t>
            </a:r>
          </a:p>
          <a:p>
            <a:pPr marL="0" indent="0">
              <a:buNone/>
            </a:pPr>
            <a:endParaRPr lang="en-US" sz="2200" dirty="0">
              <a:latin typeface="Monaco" pitchFamily="2" charset="77"/>
            </a:endParaRPr>
          </a:p>
          <a:p>
            <a:pPr marL="0" indent="0">
              <a:buNone/>
            </a:pPr>
            <a:r>
              <a:rPr lang="en-US" sz="2200" dirty="0">
                <a:solidFill>
                  <a:schemeClr val="accent6">
                    <a:lumMod val="75000"/>
                  </a:schemeClr>
                </a:solidFill>
                <a:latin typeface="Monaco" pitchFamily="2" charset="77"/>
              </a:rPr>
              <a:t># Specify the package for that function:</a:t>
            </a:r>
          </a:p>
          <a:p>
            <a:pPr marL="0" indent="0">
              <a:buNone/>
            </a:pPr>
            <a:r>
              <a:rPr lang="en-US" sz="2200" dirty="0" err="1">
                <a:latin typeface="Monaco" pitchFamily="2" charset="77"/>
              </a:rPr>
              <a:t>dplyr</a:t>
            </a:r>
            <a:r>
              <a:rPr lang="en-US" sz="2200" dirty="0">
                <a:latin typeface="Monaco" pitchFamily="2" charset="77"/>
              </a:rPr>
              <a:t>::filter()</a:t>
            </a:r>
          </a:p>
        </p:txBody>
      </p:sp>
      <p:sp>
        <p:nvSpPr>
          <p:cNvPr id="4" name="Slide Number Placeholder 3">
            <a:extLst>
              <a:ext uri="{FF2B5EF4-FFF2-40B4-BE49-F238E27FC236}">
                <a16:creationId xmlns:a16="http://schemas.microsoft.com/office/drawing/2014/main" id="{7F127FA6-863A-7A4A-AB27-809B401B9C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3A893D-AF9F-0E59-E611-8BD8DEA7A67D}"/>
              </a:ext>
            </a:extLst>
          </p:cNvPr>
          <p:cNvSpPr txBox="1"/>
          <p:nvPr/>
        </p:nvSpPr>
        <p:spPr>
          <a:xfrm>
            <a:off x="838200" y="5943491"/>
            <a:ext cx="7211461" cy="646331"/>
          </a:xfrm>
          <a:prstGeom prst="rect">
            <a:avLst/>
          </a:prstGeom>
          <a:noFill/>
        </p:spPr>
        <p:txBody>
          <a:bodyPr wrap="none" rtlCol="0">
            <a:spAutoFit/>
          </a:bodyPr>
          <a:lstStyle/>
          <a:p>
            <a:r>
              <a:rPr lang="en-US" b="1" dirty="0"/>
              <a:t>Hint</a:t>
            </a:r>
            <a:r>
              <a:rPr lang="en-US" dirty="0"/>
              <a:t>: after typing the package press the tab button to see a list of functions</a:t>
            </a:r>
          </a:p>
          <a:p>
            <a:r>
              <a:rPr lang="en-US" b="1" dirty="0"/>
              <a:t>Hint</a:t>
            </a:r>
            <a:r>
              <a:rPr lang="en-US" dirty="0"/>
              <a:t>: after typing the object press the tab button to see a list of ‘children’</a:t>
            </a:r>
          </a:p>
        </p:txBody>
      </p:sp>
    </p:spTree>
    <p:extLst>
      <p:ext uri="{BB962C8B-B14F-4D97-AF65-F5344CB8AC3E}">
        <p14:creationId xmlns:p14="http://schemas.microsoft.com/office/powerpoint/2010/main" val="56460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BA4FAC-884E-7809-2B25-197362075764}"/>
              </a:ext>
            </a:extLst>
          </p:cNvPr>
          <p:cNvSpPr>
            <a:spLocks noGrp="1"/>
          </p:cNvSpPr>
          <p:nvPr>
            <p:ph type="sldNum" sz="quarter" idx="12"/>
          </p:nvPr>
        </p:nvSpPr>
        <p:spPr/>
        <p:txBody>
          <a:bodyPr/>
          <a:lstStyle/>
          <a:p>
            <a:fld id="{2ACA1E72-7AFA-E341-87C3-C06459426678}" type="slidenum">
              <a:rPr lang="en-US" smtClean="0"/>
              <a:t>7</a:t>
            </a:fld>
            <a:endParaRPr lang="en-US"/>
          </a:p>
        </p:txBody>
      </p:sp>
      <p:pic>
        <p:nvPicPr>
          <p:cNvPr id="5" name="Picture 4">
            <a:extLst>
              <a:ext uri="{FF2B5EF4-FFF2-40B4-BE49-F238E27FC236}">
                <a16:creationId xmlns:a16="http://schemas.microsoft.com/office/drawing/2014/main" id="{96F8E76E-A888-B571-08B8-2E439BD06069}"/>
              </a:ext>
            </a:extLst>
          </p:cNvPr>
          <p:cNvPicPr>
            <a:picLocks noChangeAspect="1"/>
          </p:cNvPicPr>
          <p:nvPr/>
        </p:nvPicPr>
        <p:blipFill rotWithShape="1">
          <a:blip r:embed="rId2"/>
          <a:srcRect t="1991"/>
          <a:stretch/>
        </p:blipFill>
        <p:spPr>
          <a:xfrm>
            <a:off x="0" y="0"/>
            <a:ext cx="6191662" cy="6721475"/>
          </a:xfrm>
          <a:prstGeom prst="rect">
            <a:avLst/>
          </a:prstGeom>
        </p:spPr>
      </p:pic>
      <p:pic>
        <p:nvPicPr>
          <p:cNvPr id="7" name="Picture 6">
            <a:extLst>
              <a:ext uri="{FF2B5EF4-FFF2-40B4-BE49-F238E27FC236}">
                <a16:creationId xmlns:a16="http://schemas.microsoft.com/office/drawing/2014/main" id="{CFACC6BD-9B80-33B1-4DA6-ED003DFEB1C3}"/>
              </a:ext>
            </a:extLst>
          </p:cNvPr>
          <p:cNvPicPr>
            <a:picLocks noChangeAspect="1"/>
          </p:cNvPicPr>
          <p:nvPr/>
        </p:nvPicPr>
        <p:blipFill rotWithShape="1">
          <a:blip r:embed="rId3"/>
          <a:srcRect t="1991"/>
          <a:stretch/>
        </p:blipFill>
        <p:spPr>
          <a:xfrm>
            <a:off x="6191662" y="-1"/>
            <a:ext cx="6191662" cy="6721476"/>
          </a:xfrm>
          <a:prstGeom prst="rect">
            <a:avLst/>
          </a:prstGeom>
        </p:spPr>
      </p:pic>
      <p:sp>
        <p:nvSpPr>
          <p:cNvPr id="8" name="Right Arrow 12">
            <a:extLst>
              <a:ext uri="{FF2B5EF4-FFF2-40B4-BE49-F238E27FC236}">
                <a16:creationId xmlns:a16="http://schemas.microsoft.com/office/drawing/2014/main" id="{E5690ED9-051E-CB02-EBD2-242C744A88F1}"/>
              </a:ext>
            </a:extLst>
          </p:cNvPr>
          <p:cNvSpPr/>
          <p:nvPr/>
        </p:nvSpPr>
        <p:spPr>
          <a:xfrm rot="20163346" flipH="1">
            <a:off x="411479" y="4452447"/>
            <a:ext cx="2216727" cy="47007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Press ‘Tab’</a:t>
            </a:r>
          </a:p>
        </p:txBody>
      </p:sp>
      <p:sp>
        <p:nvSpPr>
          <p:cNvPr id="9" name="Right Arrow 12">
            <a:extLst>
              <a:ext uri="{FF2B5EF4-FFF2-40B4-BE49-F238E27FC236}">
                <a16:creationId xmlns:a16="http://schemas.microsoft.com/office/drawing/2014/main" id="{9391570D-6B78-CE51-542E-A601E44DA434}"/>
              </a:ext>
            </a:extLst>
          </p:cNvPr>
          <p:cNvSpPr/>
          <p:nvPr/>
        </p:nvSpPr>
        <p:spPr>
          <a:xfrm rot="20163346" flipH="1">
            <a:off x="6984999" y="4508326"/>
            <a:ext cx="2216727" cy="47007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Press ‘Tab’</a:t>
            </a:r>
          </a:p>
        </p:txBody>
      </p:sp>
    </p:spTree>
    <p:extLst>
      <p:ext uri="{BB962C8B-B14F-4D97-AF65-F5344CB8AC3E}">
        <p14:creationId xmlns:p14="http://schemas.microsoft.com/office/powerpoint/2010/main" val="2759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440" name="Group 18439">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8441" name="Rectangle 18440">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2" name="Rectangle 18441">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34" name="Title 1"/>
          <p:cNvSpPr>
            <a:spLocks noGrp="1"/>
          </p:cNvSpPr>
          <p:nvPr>
            <p:ph type="title"/>
          </p:nvPr>
        </p:nvSpPr>
        <p:spPr>
          <a:xfrm>
            <a:off x="876691" y="301843"/>
            <a:ext cx="10477109" cy="1003532"/>
          </a:xfrm>
        </p:spPr>
        <p:txBody>
          <a:bodyPr anchor="ctr">
            <a:normAutofit/>
          </a:bodyPr>
          <a:lstStyle/>
          <a:p>
            <a:r>
              <a:rPr lang="en-US" altLang="en-US" sz="3200">
                <a:solidFill>
                  <a:srgbClr val="FFFFFF"/>
                </a:solidFill>
              </a:rPr>
              <a:t>Data structure</a:t>
            </a:r>
          </a:p>
        </p:txBody>
      </p:sp>
      <p:sp>
        <p:nvSpPr>
          <p:cNvPr id="18435" name="Content Placeholder 2"/>
          <p:cNvSpPr>
            <a:spLocks noGrp="1"/>
          </p:cNvSpPr>
          <p:nvPr>
            <p:ph idx="1"/>
          </p:nvPr>
        </p:nvSpPr>
        <p:spPr>
          <a:xfrm>
            <a:off x="876301" y="2308124"/>
            <a:ext cx="5025735" cy="3673576"/>
          </a:xfrm>
        </p:spPr>
        <p:txBody>
          <a:bodyPr>
            <a:normAutofit/>
          </a:bodyPr>
          <a:lstStyle/>
          <a:p>
            <a:r>
              <a:rPr lang="en-US" altLang="en-US" sz="2000" dirty="0"/>
              <a:t>Two helpful slogans to understand R computations</a:t>
            </a:r>
          </a:p>
          <a:p>
            <a:pPr lvl="1"/>
            <a:r>
              <a:rPr lang="en-US" altLang="en-US" sz="2000" dirty="0"/>
              <a:t>Anything that </a:t>
            </a:r>
            <a:r>
              <a:rPr lang="en-US" altLang="en-US" sz="2000" i="1" dirty="0"/>
              <a:t>exists</a:t>
            </a:r>
            <a:r>
              <a:rPr lang="en-US" altLang="en-US" sz="2000" dirty="0"/>
              <a:t> is an object</a:t>
            </a:r>
          </a:p>
          <a:p>
            <a:pPr lvl="2"/>
            <a:r>
              <a:rPr lang="en-US" altLang="en-US" dirty="0"/>
              <a:t>Dataset</a:t>
            </a:r>
          </a:p>
          <a:p>
            <a:pPr lvl="2"/>
            <a:r>
              <a:rPr lang="en-US" altLang="en-US" dirty="0"/>
              <a:t>The results of a statistical test</a:t>
            </a:r>
          </a:p>
          <a:p>
            <a:pPr lvl="2"/>
            <a:r>
              <a:rPr lang="en-US" altLang="en-US" dirty="0"/>
              <a:t>Graph</a:t>
            </a:r>
          </a:p>
          <a:p>
            <a:pPr lvl="1"/>
            <a:r>
              <a:rPr lang="en-US" altLang="en-US" sz="2000" dirty="0"/>
              <a:t>Anything that happens is a function call</a:t>
            </a:r>
          </a:p>
          <a:p>
            <a:r>
              <a:rPr lang="en-US" altLang="en-US" sz="2000" dirty="0"/>
              <a:t>R has several types of data values</a:t>
            </a:r>
          </a:p>
          <a:p>
            <a:pPr lvl="1"/>
            <a:r>
              <a:rPr lang="en-US" altLang="en-US" sz="2000" dirty="0"/>
              <a:t>You’ll likely deal with these the three in the table</a:t>
            </a:r>
          </a:p>
          <a:p>
            <a:pPr lvl="1"/>
            <a:endParaRPr lang="en-US" altLang="en-US" sz="2000" dirty="0"/>
          </a:p>
          <a:p>
            <a:pPr lvl="1"/>
            <a:endParaRPr lang="en-US" altLang="en-US" sz="2000" dirty="0"/>
          </a:p>
          <a:p>
            <a:pPr lvl="1"/>
            <a:endParaRPr lang="en-US" altLang="en-US" sz="2000" dirty="0"/>
          </a:p>
          <a:p>
            <a:pPr lvl="1"/>
            <a:endParaRPr lang="en-US" altLang="en-US" sz="2000" dirty="0"/>
          </a:p>
          <a:p>
            <a:endParaRPr lang="en-US" alt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470674695"/>
              </p:ext>
            </p:extLst>
          </p:nvPr>
        </p:nvGraphicFramePr>
        <p:xfrm>
          <a:off x="6289966" y="2776293"/>
          <a:ext cx="4895124" cy="2081949"/>
        </p:xfrm>
        <a:graphic>
          <a:graphicData uri="http://schemas.openxmlformats.org/drawingml/2006/table">
            <a:tbl>
              <a:tblPr firstRow="1" bandRow="1">
                <a:tableStyleId>{5C22544A-7EE6-4342-B048-85BDC9FD1C3A}</a:tableStyleId>
              </a:tblPr>
              <a:tblGrid>
                <a:gridCol w="1776026">
                  <a:extLst>
                    <a:ext uri="{9D8B030D-6E8A-4147-A177-3AD203B41FA5}">
                      <a16:colId xmlns:a16="http://schemas.microsoft.com/office/drawing/2014/main" val="20000"/>
                    </a:ext>
                  </a:extLst>
                </a:gridCol>
                <a:gridCol w="3119098">
                  <a:extLst>
                    <a:ext uri="{9D8B030D-6E8A-4147-A177-3AD203B41FA5}">
                      <a16:colId xmlns:a16="http://schemas.microsoft.com/office/drawing/2014/main" val="20001"/>
                    </a:ext>
                  </a:extLst>
                </a:gridCol>
              </a:tblGrid>
              <a:tr h="517194">
                <a:tc>
                  <a:txBody>
                    <a:bodyPr/>
                    <a:lstStyle/>
                    <a:p>
                      <a:r>
                        <a:rPr lang="en-US" sz="2300" dirty="0"/>
                        <a:t>Type</a:t>
                      </a:r>
                    </a:p>
                  </a:txBody>
                  <a:tcPr marL="117558" marR="117558" marT="58801" marB="58801"/>
                </a:tc>
                <a:tc>
                  <a:txBody>
                    <a:bodyPr/>
                    <a:lstStyle/>
                    <a:p>
                      <a:r>
                        <a:rPr lang="en-US" sz="2300"/>
                        <a:t>Example</a:t>
                      </a:r>
                    </a:p>
                  </a:txBody>
                  <a:tcPr marL="117558" marR="117558" marT="58801" marB="58801"/>
                </a:tc>
                <a:extLst>
                  <a:ext uri="{0D108BD9-81ED-4DB2-BD59-A6C34878D82A}">
                    <a16:rowId xmlns:a16="http://schemas.microsoft.com/office/drawing/2014/main" val="10000"/>
                  </a:ext>
                </a:extLst>
              </a:tr>
              <a:tr h="530367">
                <a:tc>
                  <a:txBody>
                    <a:bodyPr/>
                    <a:lstStyle/>
                    <a:p>
                      <a:r>
                        <a:rPr lang="en-US" sz="2300" b="1"/>
                        <a:t>Character</a:t>
                      </a:r>
                    </a:p>
                  </a:txBody>
                  <a:tcPr marL="117558" marR="117558" marT="58801" marB="58801"/>
                </a:tc>
                <a:tc>
                  <a:txBody>
                    <a:bodyPr/>
                    <a:lstStyle/>
                    <a:p>
                      <a:r>
                        <a:rPr lang="en-US" sz="2300" dirty="0"/>
                        <a:t>“A”, “b”, “Portland,</a:t>
                      </a:r>
                      <a:r>
                        <a:rPr lang="en-US" sz="2300" baseline="0" dirty="0"/>
                        <a:t> OR”</a:t>
                      </a:r>
                      <a:endParaRPr lang="en-US" sz="2300" dirty="0"/>
                    </a:p>
                  </a:txBody>
                  <a:tcPr marL="117558" marR="117558" marT="58801" marB="58801"/>
                </a:tc>
                <a:extLst>
                  <a:ext uri="{0D108BD9-81ED-4DB2-BD59-A6C34878D82A}">
                    <a16:rowId xmlns:a16="http://schemas.microsoft.com/office/drawing/2014/main" val="10001"/>
                  </a:ext>
                </a:extLst>
              </a:tr>
              <a:tr h="517194">
                <a:tc>
                  <a:txBody>
                    <a:bodyPr/>
                    <a:lstStyle/>
                    <a:p>
                      <a:r>
                        <a:rPr lang="en-US" sz="2300" b="1"/>
                        <a:t>Numeric</a:t>
                      </a:r>
                    </a:p>
                  </a:txBody>
                  <a:tcPr marL="117558" marR="117558" marT="58801" marB="58801"/>
                </a:tc>
                <a:tc>
                  <a:txBody>
                    <a:bodyPr/>
                    <a:lstStyle/>
                    <a:p>
                      <a:r>
                        <a:rPr lang="en-US" sz="2300"/>
                        <a:t>2,</a:t>
                      </a:r>
                      <a:r>
                        <a:rPr lang="en-US" sz="2300" baseline="0"/>
                        <a:t> 15.5</a:t>
                      </a:r>
                      <a:endParaRPr lang="en-US" sz="2300"/>
                    </a:p>
                  </a:txBody>
                  <a:tcPr marL="117558" marR="117558" marT="58801" marB="58801"/>
                </a:tc>
                <a:extLst>
                  <a:ext uri="{0D108BD9-81ED-4DB2-BD59-A6C34878D82A}">
                    <a16:rowId xmlns:a16="http://schemas.microsoft.com/office/drawing/2014/main" val="10002"/>
                  </a:ext>
                </a:extLst>
              </a:tr>
              <a:tr h="517194">
                <a:tc>
                  <a:txBody>
                    <a:bodyPr/>
                    <a:lstStyle/>
                    <a:p>
                      <a:r>
                        <a:rPr lang="en-US" sz="2300" b="1"/>
                        <a:t>Logical</a:t>
                      </a:r>
                    </a:p>
                  </a:txBody>
                  <a:tcPr marL="117558" marR="117558" marT="58801" marB="58801"/>
                </a:tc>
                <a:tc>
                  <a:txBody>
                    <a:bodyPr/>
                    <a:lstStyle/>
                    <a:p>
                      <a:r>
                        <a:rPr lang="en-US" sz="2300" dirty="0"/>
                        <a:t>TRUE,</a:t>
                      </a:r>
                      <a:r>
                        <a:rPr lang="en-US" sz="2300" baseline="0" dirty="0"/>
                        <a:t> FALSE</a:t>
                      </a:r>
                      <a:endParaRPr lang="en-US" sz="2300" dirty="0"/>
                    </a:p>
                  </a:txBody>
                  <a:tcPr marL="117558" marR="117558" marT="58801" marB="58801"/>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2282825"/>
            <a:ext cx="10515600" cy="4351338"/>
          </a:xfrm>
        </p:spPr>
        <p:txBody>
          <a:bodyPr/>
          <a:lstStyle/>
          <a:p>
            <a:pPr>
              <a:defRPr/>
            </a:pPr>
            <a:r>
              <a:rPr lang="en-US" dirty="0"/>
              <a:t>Vector</a:t>
            </a:r>
          </a:p>
          <a:p>
            <a:pPr lvl="1">
              <a:defRPr/>
            </a:pPr>
            <a:r>
              <a:rPr lang="en-US" dirty="0"/>
              <a:t>Values of all same data type</a:t>
            </a:r>
          </a:p>
          <a:p>
            <a:pPr marL="393700" lvl="1" indent="0">
              <a:buNone/>
              <a:defRPr/>
            </a:pPr>
            <a:r>
              <a:rPr lang="en-US" dirty="0"/>
              <a:t>   Numeric			Character	</a:t>
            </a:r>
          </a:p>
          <a:p>
            <a:pPr>
              <a:defRPr/>
            </a:pPr>
            <a:endParaRPr lang="en-US" dirty="0"/>
          </a:p>
          <a:p>
            <a:pPr>
              <a:defRPr/>
            </a:pPr>
            <a:endParaRPr lang="en-US" dirty="0"/>
          </a:p>
          <a:p>
            <a:pPr marL="0" indent="0">
              <a:buNone/>
              <a:defRPr/>
            </a:pPr>
            <a:endParaRPr lang="en-US" dirty="0"/>
          </a:p>
        </p:txBody>
      </p:sp>
      <p:grpSp>
        <p:nvGrpSpPr>
          <p:cNvPr id="19460" name="Group 9"/>
          <p:cNvGrpSpPr>
            <a:grpSpLocks/>
          </p:cNvGrpSpPr>
          <p:nvPr/>
        </p:nvGrpSpPr>
        <p:grpSpPr bwMode="auto">
          <a:xfrm>
            <a:off x="1830128" y="3526143"/>
            <a:ext cx="533400" cy="1065213"/>
            <a:chOff x="6476246" y="1981729"/>
            <a:chExt cx="534154" cy="1066271"/>
          </a:xfrm>
        </p:grpSpPr>
        <p:sp>
          <p:nvSpPr>
            <p:cNvPr id="7" name="TextBox 6"/>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8" name="TextBox 7"/>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9" name="TextBox 8"/>
            <p:cNvSpPr txBox="1"/>
            <p:nvPr/>
          </p:nvSpPr>
          <p:spPr>
            <a:xfrm>
              <a:off x="6476246" y="2679334"/>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19461" name="Group 10"/>
          <p:cNvGrpSpPr>
            <a:grpSpLocks/>
          </p:cNvGrpSpPr>
          <p:nvPr/>
        </p:nvGrpSpPr>
        <p:grpSpPr bwMode="auto">
          <a:xfrm>
            <a:off x="4995635" y="3536462"/>
            <a:ext cx="534989" cy="1065212"/>
            <a:chOff x="6476246" y="1981729"/>
            <a:chExt cx="534156" cy="1066270"/>
          </a:xfrm>
        </p:grpSpPr>
        <p:sp>
          <p:nvSpPr>
            <p:cNvPr id="12" name="TextBox 11"/>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8" y="2679333"/>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19462"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1378" y="2606724"/>
            <a:ext cx="4953000" cy="255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2435</Words>
  <Application>Microsoft Office PowerPoint</Application>
  <PresentationFormat>Widescreen</PresentationFormat>
  <Paragraphs>381</Paragraphs>
  <Slides>42</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Arial</vt:lpstr>
      <vt:lpstr>Calibri</vt:lpstr>
      <vt:lpstr>Calibri Light</vt:lpstr>
      <vt:lpstr>Consolas</vt:lpstr>
      <vt:lpstr>Courier</vt:lpstr>
      <vt:lpstr>Courier 10 Pitch</vt:lpstr>
      <vt:lpstr>Courier New</vt:lpstr>
      <vt:lpstr>Lucida Console</vt:lpstr>
      <vt:lpstr>Monaco</vt:lpstr>
      <vt:lpstr>Roboto</vt:lpstr>
      <vt:lpstr>Times New Roman</vt:lpstr>
      <vt:lpstr>Office Theme</vt:lpstr>
      <vt:lpstr>1_Office Theme</vt:lpstr>
      <vt:lpstr>Using R for data wrangling</vt:lpstr>
      <vt:lpstr>Starting Out</vt:lpstr>
      <vt:lpstr>PowerPoint Presentation</vt:lpstr>
      <vt:lpstr>Getting started with packages</vt:lpstr>
      <vt:lpstr>Important Libraries (not in Base R)</vt:lpstr>
      <vt:lpstr>Syntax for packages</vt:lpstr>
      <vt:lpstr>PowerPoint Presentation</vt:lpstr>
      <vt:lpstr>Data structure</vt:lpstr>
      <vt:lpstr>Data Structures</vt:lpstr>
      <vt:lpstr>Data Structures</vt:lpstr>
      <vt:lpstr>PowerPoint Presentation</vt:lpstr>
      <vt:lpstr>Data Structures</vt:lpstr>
      <vt:lpstr>Data Structures</vt:lpstr>
      <vt:lpstr>Data Structures</vt:lpstr>
      <vt:lpstr>Things to Note When Writing Code</vt:lpstr>
      <vt:lpstr>Create a simple dataset in R (by hand)</vt:lpstr>
      <vt:lpstr>PowerPoint Presentation</vt:lpstr>
      <vt:lpstr>Basic Plotting (Base R)</vt:lpstr>
      <vt:lpstr>Take it one step at a time</vt:lpstr>
      <vt:lpstr>Scatterplots</vt:lpstr>
      <vt:lpstr>PowerPoint Presentation</vt:lpstr>
      <vt:lpstr>Importing Data</vt:lpstr>
      <vt:lpstr>dfs and tibbles</vt:lpstr>
      <vt:lpstr>Importing Data Using Syntax</vt:lpstr>
      <vt:lpstr>Other file types</vt:lpstr>
      <vt:lpstr>2. Intro to the tidyverse</vt:lpstr>
      <vt:lpstr>The Tidyverse</vt:lpstr>
      <vt:lpstr>Data Manipulation with dplyr</vt:lpstr>
      <vt:lpstr>3. dplyr code structure</vt:lpstr>
      <vt:lpstr>dplyr Key Functions</vt:lpstr>
      <vt:lpstr>dplyr Key Functions</vt:lpstr>
      <vt:lpstr>dplyr Key Functions</vt:lpstr>
      <vt:lpstr>dplyr Key Functions</vt:lpstr>
      <vt:lpstr>dplyr Key Functions</vt:lpstr>
      <vt:lpstr>dplyr Key Functions</vt:lpstr>
      <vt:lpstr>dplyr Key Functions</vt:lpstr>
      <vt:lpstr>Key Functions</vt:lpstr>
      <vt:lpstr>Key Operator: The Pipe  %&gt;% </vt:lpstr>
      <vt:lpstr>Basic Structure</vt:lpstr>
      <vt:lpstr>Basic Structure</vt:lpstr>
      <vt:lpstr>Reading files from the web</vt:lpstr>
      <vt:lpstr>Reading files from the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 Barboza</dc:creator>
  <cp:lastModifiedBy>Barboza-Salerno, Gia</cp:lastModifiedBy>
  <cp:revision>26</cp:revision>
  <dcterms:created xsi:type="dcterms:W3CDTF">2023-09-07T13:04:59Z</dcterms:created>
  <dcterms:modified xsi:type="dcterms:W3CDTF">2024-02-01T14:07:14Z</dcterms:modified>
</cp:coreProperties>
</file>