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4"/>
    <p:sldMasterId id="2147483726" r:id="rId5"/>
  </p:sldMasterIdLst>
  <p:notesMasterIdLst>
    <p:notesMasterId r:id="rId38"/>
  </p:notesMasterIdLst>
  <p:sldIdLst>
    <p:sldId id="256" r:id="rId6"/>
    <p:sldId id="1287" r:id="rId7"/>
    <p:sldId id="1280" r:id="rId8"/>
    <p:sldId id="1288" r:id="rId9"/>
    <p:sldId id="1281" r:id="rId10"/>
    <p:sldId id="1269" r:id="rId11"/>
    <p:sldId id="1284" r:id="rId12"/>
    <p:sldId id="1229" r:id="rId13"/>
    <p:sldId id="1282" r:id="rId14"/>
    <p:sldId id="259" r:id="rId15"/>
    <p:sldId id="1231" r:id="rId16"/>
    <p:sldId id="1237" r:id="rId17"/>
    <p:sldId id="261" r:id="rId18"/>
    <p:sldId id="1240" r:id="rId19"/>
    <p:sldId id="1241" r:id="rId20"/>
    <p:sldId id="1242" r:id="rId21"/>
    <p:sldId id="1286" r:id="rId22"/>
    <p:sldId id="1243" r:id="rId23"/>
    <p:sldId id="270" r:id="rId24"/>
    <p:sldId id="1270" r:id="rId25"/>
    <p:sldId id="1257" r:id="rId26"/>
    <p:sldId id="274" r:id="rId27"/>
    <p:sldId id="1232" r:id="rId28"/>
    <p:sldId id="1273" r:id="rId29"/>
    <p:sldId id="1234" r:id="rId30"/>
    <p:sldId id="1235" r:id="rId31"/>
    <p:sldId id="1248" r:id="rId32"/>
    <p:sldId id="1272" r:id="rId33"/>
    <p:sldId id="1271" r:id="rId34"/>
    <p:sldId id="264" r:id="rId35"/>
    <p:sldId id="263" r:id="rId36"/>
    <p:sldId id="128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a Barboza" initials="GB" lastIdx="3" clrIdx="0">
    <p:extLst>
      <p:ext uri="{19B8F6BF-5375-455C-9EA6-DF929625EA0E}">
        <p15:presenceInfo xmlns:p15="http://schemas.microsoft.com/office/powerpoint/2012/main" userId="S::gbarboza@uccs.edu::9307f127-aeda-4625-8294-3425b4072387" providerId="AD"/>
      </p:ext>
    </p:extLst>
  </p:cmAuthor>
  <p:cmAuthor id="2" name="Gia Barboza" initials="GB [2]" lastIdx="1" clrIdx="1">
    <p:extLst>
      <p:ext uri="{19B8F6BF-5375-455C-9EA6-DF929625EA0E}">
        <p15:presenceInfo xmlns:p15="http://schemas.microsoft.com/office/powerpoint/2012/main" userId="Gia Barboz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DFE82E-4DBA-4D58-A2F9-C6762A673A78}" v="351" dt="2024-02-15T13:02:39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01" autoAdjust="0"/>
    <p:restoredTop sz="96238" autoAdjust="0"/>
  </p:normalViewPr>
  <p:slideViewPr>
    <p:cSldViewPr snapToGrid="0" snapToObjects="1">
      <p:cViewPr varScale="1">
        <p:scale>
          <a:sx n="155" d="100"/>
          <a:sy n="155" d="100"/>
        </p:scale>
        <p:origin x="250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commentAuthors" Target="commentAuthor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4DB63-9D86-684F-A9E3-E3196FF1FBD0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F63CE-93CB-D64C-B697-005363166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5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F63CE-93CB-D64C-B697-0053631666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38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Logistic</a:t>
            </a:r>
          </a:p>
          <a:p>
            <a:pPr lvl="1"/>
            <a:r>
              <a:rPr lang="en-US" dirty="0"/>
              <a:t>The model is nonlinear (aka sigmoidal)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93B654-F051-464E-B9B3-C283C12DF6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83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where π (0≤π≤1) is the probability of an event happening (success) and denoted π=P(success). We find the estimates for β0, β1, …, βp, using the maximum likelihood method. This method is one of several methods used in statistics to estimate parameters of a mathematical model. The goal of the estimator is to estimate the parameters β0, β1, …, βp which maximize the log likelihood function. 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F63CE-93CB-D64C-B697-0053631666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9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52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96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60B86-7DAD-4460-B9E3-8342259EC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DD800-5E40-47F1-86E6-09D20E8BA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E73E4-9783-484D-91C6-A353C5311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7346-398A-4EB1-9492-C94B7FD39D2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BF39B-3802-4F5C-8708-3721BE10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698C1-61D7-457F-BE88-B66881D5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92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71DC-CDE4-4A68-B576-050D0716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450E1-7258-4338-A205-263E5063B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23792-6976-4359-A506-A358965F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7346-398A-4EB1-9492-C94B7FD39D2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54B60-F775-42A1-ACC3-9E1362B0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E454E-A15D-4797-AED4-E12E5767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40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EB37-8101-4199-B302-C7E6B715E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3DEFD-6784-4320-90D7-E863E0E58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EE817-4340-4ED0-A273-44CC8FCE2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7346-398A-4EB1-9492-C94B7FD39D2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182BA-D128-4C80-8FCE-86B6F96F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C214-7ABD-4B06-80D8-A8DE5F8C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5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FE7A-739C-4426-930F-2C3374A0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0D4B-592A-4B70-81E3-59E45D65B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52DAE-2BC0-4EDB-8591-DD68DFB49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5272D-FC1D-4AE7-81CA-48B4931B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7346-398A-4EB1-9492-C94B7FD39D2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36823-9EC5-4571-80D2-E35EAF19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528D7-596D-46B6-82DE-6517BE83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85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E3B52-7EA0-49D7-BC47-FF5ACF01E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987A9-A848-4E60-8876-685508099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AB8AF-2773-4FE9-8B1F-865ECE3B8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F3FED-0B19-461F-8688-C5547FA15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B9086-372E-4CAE-8826-9F0656A3E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6BF706-A301-44B3-9543-556F2E52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7346-398A-4EB1-9492-C94B7FD39D2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C399B-B918-4384-94FA-70CBC00B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F3DD3C-EA90-41EB-BF48-3E29773D9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54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5FAE-E1B1-4BF0-8CE1-DCF45695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0D8CA-FDC7-45B8-9FD2-B6A15E8B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7346-398A-4EB1-9492-C94B7FD39D2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C0A22-F288-4F6A-9761-AA17AD577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50559-7E36-4F2A-B247-942269AB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59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340DA-3190-48D2-939A-4A0283D8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7346-398A-4EB1-9492-C94B7FD39D2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D7856-3C74-4A24-A499-8167B44D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9A51A-F132-435C-8584-B93A6796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405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D195-C6C9-4B64-A9DB-0FDB00D87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6536-0A00-4184-B235-6A52F6C28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2F7B8-AFB2-4C1E-A75E-88C486AD8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36736-0658-4817-B101-7877E37D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7346-398A-4EB1-9492-C94B7FD39D2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6DA71-D9E9-4C70-B351-5B0559B0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0BFEC-526A-48CC-A660-88983A10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7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54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C117-5B44-47A7-914D-EFEB6A21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D8A2C-D944-4C38-9270-4BFBEA849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1210B-7C43-4890-9F67-0B49F19BF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CEED2-68FE-4280-8C62-1DFA5510B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7346-398A-4EB1-9492-C94B7FD39D2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8C127-D6D2-4D07-A69E-E5946C0D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D6099-4E79-48DB-8BE9-E5DF3338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63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375A-4ED3-43A1-8C6C-784526C6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AD7A0-338C-4604-AB7E-F61D922F6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42105-0EAB-459A-BCEB-0A68BE5F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7346-398A-4EB1-9492-C94B7FD39D2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0B28C-633F-4805-AC49-EBAD82B4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02BA8-DC1F-46C1-96DB-236BC370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75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83572-FC4D-4E93-954C-61912D5ED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FD491-ECE6-4603-ACA1-F9918DE05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73C3F-DDC6-4887-B535-2777C505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7346-398A-4EB1-9492-C94B7FD39D2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5D599-B434-498A-B8EC-16F06FA9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05D2B-5564-4DAF-B22E-A57A6722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7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1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6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8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7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4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4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86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69776-B814-45CE-A4A7-3881B484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D5E69-8555-4162-87BC-603C55EBC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24F13-879E-4E4A-B687-E9B6D81DA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37346-398A-4EB1-9492-C94B7FD39D2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CC280-096B-48D6-81CE-C888701C9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4269B-8B00-471A-9B6B-96C069C96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5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.png"/><Relationship Id="rId4" Type="http://schemas.openxmlformats.org/officeDocument/2006/relationships/image" Target="../media/image2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6.png"/><Relationship Id="rId5" Type="http://schemas.openxmlformats.org/officeDocument/2006/relationships/image" Target="../media/image39.png"/><Relationship Id="rId10" Type="http://schemas.openxmlformats.org/officeDocument/2006/relationships/image" Target="../media/image45.png"/><Relationship Id="rId4" Type="http://schemas.openxmlformats.org/officeDocument/2006/relationships/image" Target="../media/image38.png"/><Relationship Id="rId9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DA780-44C1-8643-B62D-9D542D334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999" y="4550230"/>
            <a:ext cx="10909073" cy="957902"/>
          </a:xfrm>
        </p:spPr>
        <p:txBody>
          <a:bodyPr>
            <a:normAutofit/>
          </a:bodyPr>
          <a:lstStyle/>
          <a:p>
            <a:r>
              <a:rPr lang="en-US" sz="6000" dirty="0"/>
              <a:t>Analytical Approaches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BEB3C-1EAC-6C42-A884-E4EC36900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99" y="5782457"/>
            <a:ext cx="10925101" cy="46053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Logistic Regression</a:t>
            </a:r>
          </a:p>
        </p:txBody>
      </p:sp>
      <p:pic>
        <p:nvPicPr>
          <p:cNvPr id="4" name="Picture 3" descr="A close up of a ferris wheel&#10;&#10;Description automatically generated with medium confidence">
            <a:extLst>
              <a:ext uri="{FF2B5EF4-FFF2-40B4-BE49-F238E27FC236}">
                <a16:creationId xmlns:a16="http://schemas.microsoft.com/office/drawing/2014/main" id="{F6C74732-B932-47D9-8CDC-266B9DC50A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912" r="-1" b="28440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  <p:cxnSp>
        <p:nvCxnSpPr>
          <p:cNvPr id="33" name="!!Straight Connector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8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 the relation between odds and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957" y="2661191"/>
            <a:ext cx="10288655" cy="11604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Odds and logit (or log odds)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Odds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the ratio of the probability of the dependent variable’s two outcomes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Taking the log odds of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creates a linear relationship between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probability of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Pampel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2000)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8">
                <a:extLst>
                  <a:ext uri="{FF2B5EF4-FFF2-40B4-BE49-F238E27FC236}">
                    <a16:creationId xmlns:a16="http://schemas.microsoft.com/office/drawing/2014/main" id="{787E5D80-AD4A-4396-B7F1-134C0F036960}"/>
                  </a:ext>
                </a:extLst>
              </p:cNvPr>
              <p:cNvSpPr txBox="1"/>
              <p:nvPr/>
            </p:nvSpPr>
            <p:spPr bwMode="auto">
              <a:xfrm>
                <a:off x="2858444" y="3929255"/>
                <a:ext cx="7401093" cy="88656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=1)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=1)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𝐿𝑜𝑔𝑖𝑡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Object 8">
                <a:extLst>
                  <a:ext uri="{FF2B5EF4-FFF2-40B4-BE49-F238E27FC236}">
                    <a16:creationId xmlns:a16="http://schemas.microsoft.com/office/drawing/2014/main" id="{787E5D80-AD4A-4396-B7F1-134C0F0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8444" y="3929255"/>
                <a:ext cx="7401093" cy="886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852F1D-1343-CE8B-05C6-DCEBAA6FA0B6}"/>
                  </a:ext>
                </a:extLst>
              </p:cNvPr>
              <p:cNvSpPr txBox="1"/>
              <p:nvPr/>
            </p:nvSpPr>
            <p:spPr>
              <a:xfrm>
                <a:off x="3010753" y="2134913"/>
                <a:ext cx="60953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852F1D-1343-CE8B-05C6-DCEBAA6FA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753" y="2134913"/>
                <a:ext cx="6095316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28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2E9C-DBDF-4A3D-BEAD-3BA4B47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Equivalent forms of the logistic regression model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01497155-E329-4FDD-91DF-34B582DB4C79}"/>
                  </a:ext>
                </a:extLst>
              </p:cNvPr>
              <p:cNvSpPr txBox="1"/>
              <p:nvPr/>
            </p:nvSpPr>
            <p:spPr bwMode="auto">
              <a:xfrm>
                <a:off x="1569835" y="3431838"/>
                <a:ext cx="2956127" cy="6461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01497155-E329-4FDD-91DF-34B582DB4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9835" y="3431838"/>
                <a:ext cx="2956127" cy="6461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81F2D02-B539-489A-84FD-97DEDFDB0DA5}"/>
              </a:ext>
            </a:extLst>
          </p:cNvPr>
          <p:cNvSpPr txBox="1"/>
          <p:nvPr/>
        </p:nvSpPr>
        <p:spPr>
          <a:xfrm>
            <a:off x="1564598" y="4108730"/>
            <a:ext cx="2935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natural log (aka </a:t>
            </a:r>
            <a:r>
              <a:rPr lang="ja-JP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ja-JP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ln</a:t>
            </a:r>
            <a:r>
              <a:rPr lang="ja-JP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altLang="ja-JP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2F2F8-609B-4E41-83EB-E8B6A677D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9835" y="2688993"/>
            <a:ext cx="26114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Logit form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275860-03AE-4FCA-BBCF-9CE1A4C11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1387" y="2694767"/>
            <a:ext cx="32972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Probability form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FDA5AE77-0ED1-44B7-8289-A15FC3847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3140" y="4077952"/>
            <a:ext cx="490981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proportion of 1</a:t>
            </a:r>
            <a:r>
              <a:rPr lang="ja-JP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altLang="ja-JP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 (yes, success) at any X</a:t>
            </a:r>
            <a:endParaRPr lang="en-US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C991B2-E8AB-463B-A80C-8457676EC668}"/>
                  </a:ext>
                </a:extLst>
              </p:cNvPr>
              <p:cNvSpPr txBox="1"/>
              <p:nvPr/>
            </p:nvSpPr>
            <p:spPr>
              <a:xfrm>
                <a:off x="6311607" y="3326429"/>
                <a:ext cx="3761709" cy="622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C991B2-E8AB-463B-A80C-8457676EC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607" y="3326429"/>
                <a:ext cx="3761709" cy="622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3">
            <a:extLst>
              <a:ext uri="{FF2B5EF4-FFF2-40B4-BE49-F238E27FC236}">
                <a16:creationId xmlns:a16="http://schemas.microsoft.com/office/drawing/2014/main" id="{62EC7582-A1C1-408E-B7C4-3FA5343A7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043" y="2003176"/>
            <a:ext cx="3962400" cy="5232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Binary response</a:t>
            </a: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650432B5-16B0-4C5C-B9E9-B5DCF7B59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5657" y="2012550"/>
            <a:ext cx="5067300" cy="5232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Quantitative predictor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8B8C49-8ABD-4E57-957D-CA52695C6CA5}"/>
              </a:ext>
            </a:extLst>
          </p:cNvPr>
          <p:cNvCxnSpPr/>
          <p:nvPr/>
        </p:nvCxnSpPr>
        <p:spPr>
          <a:xfrm>
            <a:off x="2571750" y="3905250"/>
            <a:ext cx="1609522" cy="174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5BA3F73-8720-4511-ADF5-3E05367E4A77}"/>
              </a:ext>
            </a:extLst>
          </p:cNvPr>
          <p:cNvSpPr txBox="1"/>
          <p:nvPr/>
        </p:nvSpPr>
        <p:spPr>
          <a:xfrm>
            <a:off x="3696662" y="5617607"/>
            <a:ext cx="123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Odds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DA766D-AB4A-45C7-A2BF-4252DC4E3E37}"/>
              </a:ext>
            </a:extLst>
          </p:cNvPr>
          <p:cNvCxnSpPr>
            <a:cxnSpLocks/>
          </p:cNvCxnSpPr>
          <p:nvPr/>
        </p:nvCxnSpPr>
        <p:spPr>
          <a:xfrm>
            <a:off x="7943850" y="3838575"/>
            <a:ext cx="733222" cy="186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42DAC6C-97DF-40B6-ACE9-4F17987DD161}"/>
              </a:ext>
            </a:extLst>
          </p:cNvPr>
          <p:cNvSpPr txBox="1"/>
          <p:nvPr/>
        </p:nvSpPr>
        <p:spPr>
          <a:xfrm>
            <a:off x="8192462" y="5674633"/>
            <a:ext cx="123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143601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Mechanics of Logistic Regression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957" y="2133600"/>
            <a:ext cx="10288655" cy="3791211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Logit of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equation interpretation:  For each one-unit change in the independent variable, the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 odds of 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increases (decreases) by the beta coefficient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nobody knows what log odds are!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Exponentiate the logit (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(i.e., the outcome of the logistic regression equation), to convert it back to the odds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 the independent variables as affecting the odds (rather than log odds) of the outcome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 odds to probability:  Probability values close to one indicate increased likelihood of occurrence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Much more intuitive</a:t>
            </a:r>
          </a:p>
        </p:txBody>
      </p:sp>
    </p:spTree>
    <p:extLst>
      <p:ext uri="{BB962C8B-B14F-4D97-AF65-F5344CB8AC3E}">
        <p14:creationId xmlns:p14="http://schemas.microsoft.com/office/powerpoint/2010/main" val="21671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logistic regression model determines the extent to which the predicted values accurately represent the observed values (Xie, Pendergast, &amp; Clarke, 2008) 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 in log likelihood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Hosmer and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Lemeshow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goodness-of-fit test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Pseudo-variance explained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Predicted group membership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Significance tests: Beta coefficients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logistic regression coefficient determines if the individual coefficients are statistically significantly different from zero</a:t>
            </a:r>
          </a:p>
        </p:txBody>
      </p:sp>
    </p:spTree>
    <p:extLst>
      <p:ext uri="{BB962C8B-B14F-4D97-AF65-F5344CB8AC3E}">
        <p14:creationId xmlns:p14="http://schemas.microsoft.com/office/powerpoint/2010/main" val="2857234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4041-CBC4-4575-9F14-5FDD2019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 in Log Likelihood test for model fit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A372F2-1624-402A-8468-B2A48F23DD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Test of overall model fit</a:t>
                </a:r>
              </a:p>
              <a:p>
                <a:pPr lvl="1"/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Useful when </a:t>
                </a:r>
                <a:r>
                  <a:rPr lang="en-US" sz="20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comparing two </a:t>
                </a:r>
                <a:r>
                  <a:rPr lang="en-US" sz="2000" b="1" u="sng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nested</a:t>
                </a:r>
                <a:r>
                  <a:rPr lang="en-US" sz="20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models</a:t>
                </a:r>
              </a:p>
              <a:p>
                <a:pPr lvl="1"/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test is based on the change in the log likelihood function from the smaller model (with fewer variables) to a larger model (with the same variables in the smaller model and one or more additional variables)</a:t>
                </a:r>
              </a:p>
              <a:p>
                <a:pPr lvl="1"/>
                <a:r>
                  <a:rPr lang="en-US" sz="19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Note</a:t>
                </a:r>
                <a:r>
                  <a:rPr lang="en-US" sz="19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this includes the intercept-only model with no predictors</a:t>
                </a: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test is all regression coefficients are 0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test statistic computed as -2 * </a:t>
                </a:r>
                <a:r>
                  <a:rPr lang="en-US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LL</a:t>
                </a:r>
                <a:r>
                  <a:rPr lang="en-US" sz="1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[diff]</a:t>
                </a:r>
                <a:r>
                  <a:rPr lang="en-US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 distributed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:r>
                  <a:rPr lang="en-US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df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:r>
                  <a:rPr lang="en-US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df</a:t>
                </a:r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[larger model] </a:t>
                </a:r>
                <a:r>
                  <a:rPr lang="en-US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– df</a:t>
                </a:r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[smaller model] </a:t>
                </a: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larger the difference, the better the model fit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A372F2-1624-402A-8468-B2A48F23DD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972" b="-1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987E29-92CE-43BA-A41E-F22554E96866}"/>
                  </a:ext>
                </a:extLst>
              </p:cNvPr>
              <p:cNvSpPr txBox="1"/>
              <p:nvPr/>
            </p:nvSpPr>
            <p:spPr>
              <a:xfrm>
                <a:off x="5441730" y="4300585"/>
                <a:ext cx="2115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987E29-92CE-43BA-A41E-F22554E96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730" y="4300585"/>
                <a:ext cx="2115003" cy="276999"/>
              </a:xfrm>
              <a:prstGeom prst="rect">
                <a:avLst/>
              </a:prstGeom>
              <a:blipFill>
                <a:blip r:embed="rId3"/>
                <a:stretch>
                  <a:fillRect l="-4035" r="-288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9CDCBE-0518-4FD6-816F-4726773A7022}"/>
                  </a:ext>
                </a:extLst>
              </p:cNvPr>
              <p:cNvSpPr txBox="1"/>
              <p:nvPr/>
            </p:nvSpPr>
            <p:spPr>
              <a:xfrm>
                <a:off x="7701121" y="4301094"/>
                <a:ext cx="23143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9CDCBE-0518-4FD6-816F-4726773A7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121" y="4301094"/>
                <a:ext cx="2314352" cy="276999"/>
              </a:xfrm>
              <a:prstGeom prst="rect">
                <a:avLst/>
              </a:prstGeom>
              <a:blipFill>
                <a:blip r:embed="rId4"/>
                <a:stretch>
                  <a:fillRect l="-1842" t="-2222" r="-18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572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087E-DD38-4FDC-8EB7-BB05AA3C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Predicted Group Membership for determining model fit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1530-2B9E-4FE1-95DA-69F42BFFA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predicted probability is above a cutoff (usually .5) assign 1, otherwise 0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crosstab table of predicted to observed probabilities provides the frequency and percentage of cases correctly classified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perfect model produces 100% correctly classified cases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model that classifies no better than chance would provide 50% correctly classified cases.</a:t>
            </a:r>
          </a:p>
        </p:txBody>
      </p:sp>
    </p:spTree>
    <p:extLst>
      <p:ext uri="{BB962C8B-B14F-4D97-AF65-F5344CB8AC3E}">
        <p14:creationId xmlns:p14="http://schemas.microsoft.com/office/powerpoint/2010/main" val="2703818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9F38-35B4-4F8E-BADA-C5AE210B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Terminology for Predicted Group Membership table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AA21B-7A98-4758-B57D-B260C5371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Sensitivity is the probability that the dependent variable was coded as a “1” and our model predicted a “1” i.e., it was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classified correctly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percentage of correct predictions of the cases that are coded as 1 for the dependent variable</a:t>
            </a:r>
          </a:p>
          <a:p>
            <a:pPr lvl="1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You have the disease and we said you did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Specificity is the probability that a case coded dependent variable was coded as a “0” and our model predicted a “0” i.e., it was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classified correctly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percentage of correct predictions of the cases that are coded as 0 for the dependent variable</a:t>
            </a:r>
          </a:p>
          <a:p>
            <a:pPr lvl="1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you don’t have the disease and we said you didn’t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should sound really familiar</a:t>
            </a:r>
          </a:p>
        </p:txBody>
      </p:sp>
    </p:spTree>
    <p:extLst>
      <p:ext uri="{BB962C8B-B14F-4D97-AF65-F5344CB8AC3E}">
        <p14:creationId xmlns:p14="http://schemas.microsoft.com/office/powerpoint/2010/main" val="202442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9F38-35B4-4F8E-BADA-C5AE210B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Terminology for Predicted Group Membership table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AA21B-7A98-4758-B57D-B260C5371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False positive rate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 probability that a case coded as 0 for the dependent variable (aka ‘negative’) is classified incorrectly. 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other words, this is the percentage of cases in error where the dependent variable is predicted to be 1 (i.e., disease), but in fact the observed value is 0 (i.e., no disease)</a:t>
            </a:r>
          </a:p>
          <a:p>
            <a:pPr lvl="1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you have the disease, but you don’t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False negative rate is the probability that a case coded as 1 for the dependent variable (aka ‘positive’) is classified incorrectly. 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other words, this is the percentage of cases in error where the dependent variable is predicted to be 0 (i.e., unprepared), but in fact the observed value is 1 (i.e., prepared)</a:t>
            </a:r>
          </a:p>
          <a:p>
            <a:pPr lvl="1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you don’t have the disease, but you we said you did</a:t>
            </a:r>
          </a:p>
          <a:p>
            <a:pPr lvl="1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20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4A59-E9A6-4DE9-AE99-8AB720FC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of Significance of the Logistic Regression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E1859-49F3-489B-9D8E-C5E62CC54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second test in logistic regression is the test of the statistical significance of each regression coefficient, b</a:t>
            </a:r>
            <a:r>
              <a:rPr lang="en-US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</a:p>
          <a:p>
            <a:endParaRPr lang="en-US" baseline="-25000" dirty="0"/>
          </a:p>
          <a:p>
            <a:endParaRPr lang="en-US" baseline="-25000" dirty="0"/>
          </a:p>
          <a:p>
            <a:r>
              <a:rPr lang="en-US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test statistic is called a Wald test computed 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05E3DE-E098-4903-9E24-6B4A43D36FD4}"/>
                  </a:ext>
                </a:extLst>
              </p:cNvPr>
              <p:cNvSpPr txBox="1"/>
              <p:nvPr/>
            </p:nvSpPr>
            <p:spPr>
              <a:xfrm>
                <a:off x="3415706" y="3030892"/>
                <a:ext cx="1451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05E3DE-E098-4903-9E24-6B4A43D36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706" y="3030892"/>
                <a:ext cx="1451103" cy="369332"/>
              </a:xfrm>
              <a:prstGeom prst="rect">
                <a:avLst/>
              </a:prstGeom>
              <a:blipFill>
                <a:blip r:embed="rId2"/>
                <a:stretch>
                  <a:fillRect l="-4202" r="-4622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9A721C-42DB-441D-BA47-D7CB91A7F8BA}"/>
                  </a:ext>
                </a:extLst>
              </p:cNvPr>
              <p:cNvSpPr txBox="1"/>
              <p:nvPr/>
            </p:nvSpPr>
            <p:spPr>
              <a:xfrm>
                <a:off x="6126480" y="2973339"/>
                <a:ext cx="1451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9A721C-42DB-441D-BA47-D7CB91A7F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0" y="2973339"/>
                <a:ext cx="1451103" cy="369332"/>
              </a:xfrm>
              <a:prstGeom prst="rect">
                <a:avLst/>
              </a:prstGeom>
              <a:blipFill>
                <a:blip r:embed="rId3"/>
                <a:stretch>
                  <a:fillRect l="-3782" r="-3782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610B12-E0EC-4E8B-AA22-533671D070CC}"/>
                  </a:ext>
                </a:extLst>
              </p:cNvPr>
              <p:cNvSpPr txBox="1"/>
              <p:nvPr/>
            </p:nvSpPr>
            <p:spPr>
              <a:xfrm>
                <a:off x="4322871" y="4488778"/>
                <a:ext cx="2768593" cy="9105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𝑆𝐸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610B12-E0EC-4E8B-AA22-533671D07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871" y="4488778"/>
                <a:ext cx="2768593" cy="910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015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Logistic Regression Is and How It Works: Assumptions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Noncollinearity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Linearity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Independence of errors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 of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fixed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Conditions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Nonzero cell counts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Nonseparation of data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Lack of influential points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Sufficient sample size</a:t>
            </a:r>
          </a:p>
        </p:txBody>
      </p:sp>
    </p:spTree>
    <p:extLst>
      <p:ext uri="{BB962C8B-B14F-4D97-AF65-F5344CB8AC3E}">
        <p14:creationId xmlns:p14="http://schemas.microsoft.com/office/powerpoint/2010/main" val="81520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986D-45FB-447D-7B63-723CF49B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Analysis in JASP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B5C9-3FEE-53B4-0790-B8E31A4B5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53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8249-B226-456F-95E1-AA631EEC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Recall the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312C49-5026-4454-89FE-2A46E52B08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				</a:t>
                </a:r>
                <a:r>
                  <a:rPr lang="en-US" i="1" dirty="0"/>
                  <a:t>Y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312C49-5026-4454-89FE-2A46E52B08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148F5C5-499D-4BC9-9285-BE0C4067476A}"/>
              </a:ext>
            </a:extLst>
          </p:cNvPr>
          <p:cNvSpPr txBox="1"/>
          <p:nvPr/>
        </p:nvSpPr>
        <p:spPr>
          <a:xfrm>
            <a:off x="5486399" y="1852180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the condition is false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95A28-087D-495A-AD91-F9A84FEC4D7A}"/>
              </a:ext>
            </a:extLst>
          </p:cNvPr>
          <p:cNvSpPr txBox="1"/>
          <p:nvPr/>
        </p:nvSpPr>
        <p:spPr>
          <a:xfrm>
            <a:off x="5486399" y="2356449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the condition is true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0F3C21-4A56-4C6F-BB5B-1FFF3DC8B8CD}"/>
                  </a:ext>
                </a:extLst>
              </p:cNvPr>
              <p:cNvSpPr txBox="1"/>
              <p:nvPr/>
            </p:nvSpPr>
            <p:spPr>
              <a:xfrm>
                <a:off x="2719754" y="4718551"/>
                <a:ext cx="7153048" cy="481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Our goal is to estimate the unknown 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ea typeface="Cambria Math" panose="02040503050406030204" pitchFamily="18" charset="0"/>
                                <a:cs typeface="+mn-c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ea typeface="Cambria Math" panose="02040503050406030204" pitchFamily="18" charset="0"/>
                                <a:cs typeface="+mn-c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cs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0F3C21-4A56-4C6F-BB5B-1FFF3DC8B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754" y="4718551"/>
                <a:ext cx="7153048" cy="481670"/>
              </a:xfrm>
              <a:prstGeom prst="rect">
                <a:avLst/>
              </a:prstGeom>
              <a:blipFill>
                <a:blip r:embed="rId3"/>
                <a:stretch>
                  <a:fillRect l="-1278" t="-6329" b="-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213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1D315B-0A04-4813-9215-7394D8BA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 Algebra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CEF6C8-21BD-4B38-BB06-EF64D0D2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710" y="2203142"/>
            <a:ext cx="10058400" cy="3760891"/>
          </a:xfrm>
        </p:spPr>
        <p:txBody>
          <a:bodyPr/>
          <a:lstStyle/>
          <a:p>
            <a:r>
              <a:rPr lang="en-US" dirty="0"/>
              <a:t>Properties of exponents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 of logarithms</a:t>
            </a: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5AE2A1-43C0-47EE-86DA-1D6BF0AF1F24}"/>
                  </a:ext>
                </a:extLst>
              </p:cNvPr>
              <p:cNvSpPr txBox="1"/>
              <p:nvPr/>
            </p:nvSpPr>
            <p:spPr>
              <a:xfrm>
                <a:off x="1203303" y="2620332"/>
                <a:ext cx="2047875" cy="5847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5AE2A1-43C0-47EE-86DA-1D6BF0AF1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303" y="2620332"/>
                <a:ext cx="2047875" cy="584775"/>
              </a:xfrm>
              <a:prstGeom prst="rect">
                <a:avLst/>
              </a:prstGeom>
              <a:blipFill>
                <a:blip r:embed="rId2"/>
                <a:stretch>
                  <a:fillRect l="-595" r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E60CE5-24BC-4E00-9D8B-148812D1ED3A}"/>
                  </a:ext>
                </a:extLst>
              </p:cNvPr>
              <p:cNvSpPr txBox="1"/>
              <p:nvPr/>
            </p:nvSpPr>
            <p:spPr>
              <a:xfrm>
                <a:off x="1205679" y="4191619"/>
                <a:ext cx="1322285" cy="584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E60CE5-24BC-4E00-9D8B-148812D1E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79" y="4191619"/>
                <a:ext cx="1322285" cy="584775"/>
              </a:xfrm>
              <a:prstGeom prst="rect">
                <a:avLst/>
              </a:prstGeom>
              <a:blipFill>
                <a:blip r:embed="rId3"/>
                <a:stretch>
                  <a:fillRect l="-3226" t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1E23CE-C477-47FC-8C3D-E658CAD5C28A}"/>
                  </a:ext>
                </a:extLst>
              </p:cNvPr>
              <p:cNvSpPr txBox="1"/>
              <p:nvPr/>
            </p:nvSpPr>
            <p:spPr>
              <a:xfrm>
                <a:off x="1133770" y="4703439"/>
                <a:ext cx="1332160" cy="598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1E23CE-C477-47FC-8C3D-E658CAD5C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770" y="4703439"/>
                <a:ext cx="1332160" cy="598562"/>
              </a:xfrm>
              <a:prstGeom prst="rect">
                <a:avLst/>
              </a:prstGeom>
              <a:blipFill>
                <a:blip r:embed="rId4"/>
                <a:stretch>
                  <a:fillRect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ABBBE0-2E3A-4BEF-B149-F74872B5E652}"/>
                  </a:ext>
                </a:extLst>
              </p:cNvPr>
              <p:cNvSpPr txBox="1"/>
              <p:nvPr/>
            </p:nvSpPr>
            <p:spPr>
              <a:xfrm>
                <a:off x="1295322" y="5188761"/>
                <a:ext cx="72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ABBBE0-2E3A-4BEF-B149-F74872B5E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22" y="5188761"/>
                <a:ext cx="720838" cy="276999"/>
              </a:xfrm>
              <a:prstGeom prst="rect">
                <a:avLst/>
              </a:prstGeom>
              <a:blipFill>
                <a:blip r:embed="rId5"/>
                <a:stretch>
                  <a:fillRect l="-4202" t="-2174" r="-672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96C62B-3D23-4D82-AE5C-349FBF06EFDD}"/>
                  </a:ext>
                </a:extLst>
              </p:cNvPr>
              <p:cNvSpPr txBox="1"/>
              <p:nvPr/>
            </p:nvSpPr>
            <p:spPr>
              <a:xfrm>
                <a:off x="1133770" y="3025873"/>
                <a:ext cx="64865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96C62B-3D23-4D82-AE5C-349FBF06E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770" y="3025873"/>
                <a:ext cx="6486525" cy="400110"/>
              </a:xfrm>
              <a:prstGeom prst="rect">
                <a:avLst/>
              </a:prstGeom>
              <a:blipFill>
                <a:blip r:embed="rId6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870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Mathematical Snapshot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1ED671-7C71-718E-BECE-C9FDF83C58A2}"/>
                  </a:ext>
                </a:extLst>
              </p:cNvPr>
              <p:cNvSpPr txBox="1"/>
              <p:nvPr/>
            </p:nvSpPr>
            <p:spPr>
              <a:xfrm>
                <a:off x="1016578" y="1940112"/>
                <a:ext cx="47982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𝐿𝑜𝑔𝑖𝑡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1ED671-7C71-718E-BECE-C9FDF83C5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578" y="1940112"/>
                <a:ext cx="4798219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33345E-7221-B1DA-C100-A40069917444}"/>
                  </a:ext>
                </a:extLst>
              </p:cNvPr>
              <p:cNvSpPr txBox="1"/>
              <p:nvPr/>
            </p:nvSpPr>
            <p:spPr>
              <a:xfrm>
                <a:off x="1046264" y="2512196"/>
                <a:ext cx="28093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𝐿𝑜𝑔𝑖𝑡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33345E-7221-B1DA-C100-A40069917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264" y="2512196"/>
                <a:ext cx="2809399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F38747-4A77-E96E-1272-F4A63823A2B7}"/>
                  </a:ext>
                </a:extLst>
              </p:cNvPr>
              <p:cNvSpPr txBox="1"/>
              <p:nvPr/>
            </p:nvSpPr>
            <p:spPr>
              <a:xfrm>
                <a:off x="6092789" y="2512196"/>
                <a:ext cx="39258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interpreted as “log odds of Y”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F38747-4A77-E96E-1272-F4A63823A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789" y="2512196"/>
                <a:ext cx="3925883" cy="369332"/>
              </a:xfrm>
              <a:prstGeom prst="rect">
                <a:avLst/>
              </a:prstGeom>
              <a:blipFill>
                <a:blip r:embed="rId4"/>
                <a:stretch>
                  <a:fillRect l="-466" t="-8197" r="-4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C12C92-916F-58B2-5DCE-F11AB8CCF465}"/>
                  </a:ext>
                </a:extLst>
              </p:cNvPr>
              <p:cNvSpPr txBox="1"/>
              <p:nvPr/>
            </p:nvSpPr>
            <p:spPr>
              <a:xfrm>
                <a:off x="8184486" y="3563854"/>
                <a:ext cx="1217184" cy="3215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C12C92-916F-58B2-5DCE-F11AB8CCF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486" y="3563854"/>
                <a:ext cx="1217184" cy="321563"/>
              </a:xfrm>
              <a:prstGeom prst="rect">
                <a:avLst/>
              </a:prstGeom>
              <a:blipFill>
                <a:blip r:embed="rId5"/>
                <a:stretch>
                  <a:fillRect t="-3846"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08787E-438E-B360-B5A4-D2B8FF073193}"/>
                  </a:ext>
                </a:extLst>
              </p:cNvPr>
              <p:cNvSpPr txBox="1"/>
              <p:nvPr/>
            </p:nvSpPr>
            <p:spPr>
              <a:xfrm>
                <a:off x="1184510" y="3072665"/>
                <a:ext cx="2809399" cy="382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𝐿𝑜𝑔𝑖𝑡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08787E-438E-B360-B5A4-D2B8FF073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510" y="3072665"/>
                <a:ext cx="2809399" cy="382284"/>
              </a:xfrm>
              <a:prstGeom prst="rect">
                <a:avLst/>
              </a:prstGeom>
              <a:blipFill>
                <a:blip r:embed="rId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C5DC3CC-DCD2-DA21-D873-3010D3546D7C}"/>
              </a:ext>
            </a:extLst>
          </p:cNvPr>
          <p:cNvSpPr txBox="1"/>
          <p:nvPr/>
        </p:nvSpPr>
        <p:spPr>
          <a:xfrm>
            <a:off x="6092789" y="3031782"/>
            <a:ext cx="320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the exponent of each side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3DE6E7-90C5-9EEC-BED6-EC6FC5BCCF7B}"/>
                  </a:ext>
                </a:extLst>
              </p:cNvPr>
              <p:cNvSpPr txBox="1"/>
              <p:nvPr/>
            </p:nvSpPr>
            <p:spPr>
              <a:xfrm>
                <a:off x="1216971" y="3761927"/>
                <a:ext cx="1768634" cy="382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3DE6E7-90C5-9EEC-BED6-EC6FC5BCC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971" y="3761927"/>
                <a:ext cx="1768634" cy="382284"/>
              </a:xfrm>
              <a:prstGeom prst="rect">
                <a:avLst/>
              </a:prstGeom>
              <a:blipFill>
                <a:blip r:embed="rId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C0F1A63-A609-19E6-7A21-387729387AB4}"/>
              </a:ext>
            </a:extLst>
          </p:cNvPr>
          <p:cNvSpPr txBox="1"/>
          <p:nvPr/>
        </p:nvSpPr>
        <p:spPr>
          <a:xfrm>
            <a:off x="6121482" y="3562961"/>
            <a:ext cx="219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follows because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96A4B7-F534-E4D3-6452-E27AF9479FCA}"/>
                  </a:ext>
                </a:extLst>
              </p:cNvPr>
              <p:cNvSpPr txBox="1"/>
              <p:nvPr/>
            </p:nvSpPr>
            <p:spPr>
              <a:xfrm>
                <a:off x="6096000" y="4075484"/>
                <a:ext cx="4993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is interpreted as the “odds of Y”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96A4B7-F534-E4D3-6452-E27AF9479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75484"/>
                <a:ext cx="4993803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65513E-049A-9793-5FCA-91B16A3C3D82}"/>
                  </a:ext>
                </a:extLst>
              </p:cNvPr>
              <p:cNvSpPr txBox="1"/>
              <p:nvPr/>
            </p:nvSpPr>
            <p:spPr>
              <a:xfrm>
                <a:off x="8131502" y="4669301"/>
                <a:ext cx="1185861" cy="622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𝑂𝑑𝑑𝑠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𝑂𝑑𝑑𝑠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65513E-049A-9793-5FCA-91B16A3C3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502" y="4669301"/>
                <a:ext cx="1185861" cy="6228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AE9B02-41DF-BC0B-FB6C-058B66EC3F59}"/>
                  </a:ext>
                </a:extLst>
              </p:cNvPr>
              <p:cNvSpPr txBox="1"/>
              <p:nvPr/>
            </p:nvSpPr>
            <p:spPr>
              <a:xfrm>
                <a:off x="1247397" y="4609849"/>
                <a:ext cx="2532906" cy="714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AE9B02-41DF-BC0B-FB6C-058B66EC3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397" y="4609849"/>
                <a:ext cx="2532906" cy="71474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63537F7A-5F48-9077-5A0E-1A3C41816B9D}"/>
              </a:ext>
            </a:extLst>
          </p:cNvPr>
          <p:cNvSpPr txBox="1"/>
          <p:nvPr/>
        </p:nvSpPr>
        <p:spPr>
          <a:xfrm>
            <a:off x="6092789" y="4797821"/>
            <a:ext cx="282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follows because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CDC405-50B2-AA85-B634-DE800A51EA3D}"/>
              </a:ext>
            </a:extLst>
          </p:cNvPr>
          <p:cNvSpPr txBox="1"/>
          <p:nvPr/>
        </p:nvSpPr>
        <p:spPr>
          <a:xfrm>
            <a:off x="9197940" y="4822587"/>
            <a:ext cx="971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 that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29EB3EA-2E0B-640F-0C6E-12948C9709A2}"/>
                  </a:ext>
                </a:extLst>
              </p:cNvPr>
              <p:cNvSpPr txBox="1"/>
              <p:nvPr/>
            </p:nvSpPr>
            <p:spPr>
              <a:xfrm>
                <a:off x="9906599" y="4721569"/>
                <a:ext cx="954404" cy="622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29EB3EA-2E0B-640F-0C6E-12948C970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599" y="4721569"/>
                <a:ext cx="954404" cy="6228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9F37A20-BCA6-5C8F-FC88-AE98D50186FB}"/>
              </a:ext>
            </a:extLst>
          </p:cNvPr>
          <p:cNvSpPr txBox="1"/>
          <p:nvPr/>
        </p:nvSpPr>
        <p:spPr>
          <a:xfrm>
            <a:off x="10831356" y="4684087"/>
            <a:ext cx="1289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is a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2C2F6A-E6E3-2F58-E50E-369BBDD116B6}"/>
                  </a:ext>
                </a:extLst>
              </p:cNvPr>
              <p:cNvSpPr txBox="1"/>
              <p:nvPr/>
            </p:nvSpPr>
            <p:spPr>
              <a:xfrm>
                <a:off x="1046264" y="5414447"/>
                <a:ext cx="3687394" cy="714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2C2F6A-E6E3-2F58-E50E-369BBDD11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264" y="5414447"/>
                <a:ext cx="3687394" cy="71474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99508CF7-2331-E401-6427-759A87AE3535}"/>
              </a:ext>
            </a:extLst>
          </p:cNvPr>
          <p:cNvSpPr txBox="1"/>
          <p:nvPr/>
        </p:nvSpPr>
        <p:spPr>
          <a:xfrm>
            <a:off x="6121482" y="5554572"/>
            <a:ext cx="4946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is interpreted as a ‘conditional’ probability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6A54B0-51E6-3AC4-64E2-EF302677FC53}"/>
              </a:ext>
            </a:extLst>
          </p:cNvPr>
          <p:cNvCxnSpPr/>
          <p:nvPr/>
        </p:nvCxnSpPr>
        <p:spPr>
          <a:xfrm>
            <a:off x="914400" y="2309444"/>
            <a:ext cx="10039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772B70-A7CE-31E9-9E5C-42665F15100D}"/>
              </a:ext>
            </a:extLst>
          </p:cNvPr>
          <p:cNvCxnSpPr/>
          <p:nvPr/>
        </p:nvCxnSpPr>
        <p:spPr>
          <a:xfrm>
            <a:off x="914400" y="3031782"/>
            <a:ext cx="10039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805123-59FB-54FA-7732-585D4B0FD5BB}"/>
              </a:ext>
            </a:extLst>
          </p:cNvPr>
          <p:cNvCxnSpPr/>
          <p:nvPr/>
        </p:nvCxnSpPr>
        <p:spPr>
          <a:xfrm>
            <a:off x="914400" y="3464533"/>
            <a:ext cx="10039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8166CDA-47E2-9743-5226-1DAEB5FAA74F}"/>
              </a:ext>
            </a:extLst>
          </p:cNvPr>
          <p:cNvCxnSpPr/>
          <p:nvPr/>
        </p:nvCxnSpPr>
        <p:spPr>
          <a:xfrm>
            <a:off x="914400" y="4550864"/>
            <a:ext cx="10039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368B6C3-E702-D8DB-0E60-D257BAE28C35}"/>
              </a:ext>
            </a:extLst>
          </p:cNvPr>
          <p:cNvCxnSpPr/>
          <p:nvPr/>
        </p:nvCxnSpPr>
        <p:spPr>
          <a:xfrm>
            <a:off x="946385" y="5337857"/>
            <a:ext cx="10039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96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3177-9003-436F-A9D5-6D351AC31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 Logistic Regression in JASP/JAMOVI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05CA9-287C-4726-94BD-C6CA296BD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13575"/>
            <a:ext cx="10058400" cy="3355517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the file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gpa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-college-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enroll.JASP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Regression  Binary Logistic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example we have</a:t>
            </a:r>
          </a:p>
          <a:p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 =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 enrollment</a:t>
            </a:r>
          </a:p>
          <a:p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i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undergraduate GPA</a:t>
            </a:r>
          </a:p>
        </p:txBody>
      </p:sp>
    </p:spTree>
    <p:extLst>
      <p:ext uri="{BB962C8B-B14F-4D97-AF65-F5344CB8AC3E}">
        <p14:creationId xmlns:p14="http://schemas.microsoft.com/office/powerpoint/2010/main" val="866706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8D735E-394D-4A2C-8B4C-5CCAB1D083C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54938" y="4683337"/>
            <a:ext cx="10461625" cy="1741488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Wald test is the test statistic for the logistic regression model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sig. is the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p-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EXP(B) is the odds ratio – the interpretation is: the odds of enrolling in college are about 2.5 times greater for each one unit increase in undergraduate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but the result is not statistically significant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BCF5B8-0A5C-E2D0-F94A-DC57F9298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10196"/>
              </p:ext>
            </p:extLst>
          </p:nvPr>
        </p:nvGraphicFramePr>
        <p:xfrm>
          <a:off x="916116" y="1499384"/>
          <a:ext cx="10058398" cy="2834640"/>
        </p:xfrm>
        <a:graphic>
          <a:graphicData uri="http://schemas.openxmlformats.org/drawingml/2006/table">
            <a:tbl>
              <a:tblPr/>
              <a:tblGrid>
                <a:gridCol w="1207916">
                  <a:extLst>
                    <a:ext uri="{9D8B030D-6E8A-4147-A177-3AD203B41FA5}">
                      <a16:colId xmlns:a16="http://schemas.microsoft.com/office/drawing/2014/main" val="1266141950"/>
                    </a:ext>
                  </a:extLst>
                </a:gridCol>
                <a:gridCol w="228998">
                  <a:extLst>
                    <a:ext uri="{9D8B030D-6E8A-4147-A177-3AD203B41FA5}">
                      <a16:colId xmlns:a16="http://schemas.microsoft.com/office/drawing/2014/main" val="1308021979"/>
                    </a:ext>
                  </a:extLst>
                </a:gridCol>
                <a:gridCol w="949193">
                  <a:extLst>
                    <a:ext uri="{9D8B030D-6E8A-4147-A177-3AD203B41FA5}">
                      <a16:colId xmlns:a16="http://schemas.microsoft.com/office/drawing/2014/main" val="3519772311"/>
                    </a:ext>
                  </a:extLst>
                </a:gridCol>
                <a:gridCol w="487721">
                  <a:extLst>
                    <a:ext uri="{9D8B030D-6E8A-4147-A177-3AD203B41FA5}">
                      <a16:colId xmlns:a16="http://schemas.microsoft.com/office/drawing/2014/main" val="4018022940"/>
                    </a:ext>
                  </a:extLst>
                </a:gridCol>
                <a:gridCol w="925185">
                  <a:extLst>
                    <a:ext uri="{9D8B030D-6E8A-4147-A177-3AD203B41FA5}">
                      <a16:colId xmlns:a16="http://schemas.microsoft.com/office/drawing/2014/main" val="252498594"/>
                    </a:ext>
                  </a:extLst>
                </a:gridCol>
                <a:gridCol w="511729">
                  <a:extLst>
                    <a:ext uri="{9D8B030D-6E8A-4147-A177-3AD203B41FA5}">
                      <a16:colId xmlns:a16="http://schemas.microsoft.com/office/drawing/2014/main" val="2145613635"/>
                    </a:ext>
                  </a:extLst>
                </a:gridCol>
                <a:gridCol w="924217">
                  <a:extLst>
                    <a:ext uri="{9D8B030D-6E8A-4147-A177-3AD203B41FA5}">
                      <a16:colId xmlns:a16="http://schemas.microsoft.com/office/drawing/2014/main" val="3346246456"/>
                    </a:ext>
                  </a:extLst>
                </a:gridCol>
                <a:gridCol w="512697">
                  <a:extLst>
                    <a:ext uri="{9D8B030D-6E8A-4147-A177-3AD203B41FA5}">
                      <a16:colId xmlns:a16="http://schemas.microsoft.com/office/drawing/2014/main" val="1842628089"/>
                    </a:ext>
                  </a:extLst>
                </a:gridCol>
                <a:gridCol w="984210">
                  <a:extLst>
                    <a:ext uri="{9D8B030D-6E8A-4147-A177-3AD203B41FA5}">
                      <a16:colId xmlns:a16="http://schemas.microsoft.com/office/drawing/2014/main" val="470072508"/>
                    </a:ext>
                  </a:extLst>
                </a:gridCol>
                <a:gridCol w="452704">
                  <a:extLst>
                    <a:ext uri="{9D8B030D-6E8A-4147-A177-3AD203B41FA5}">
                      <a16:colId xmlns:a16="http://schemas.microsoft.com/office/drawing/2014/main" val="3813175979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3520804221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245727872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505849115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3011440029"/>
                    </a:ext>
                  </a:extLst>
                </a:gridCol>
              </a:tblGrid>
              <a:tr h="0">
                <a:tc gridSpan="14"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Coefficients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473745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Wald Test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32313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Estimate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Error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Wald Statistic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792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(Intercept)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-2.144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2.416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-0.888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071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gpa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728406"/>
                  </a:ext>
                </a:extLst>
              </a:tr>
              <a:tr h="0">
                <a:tc gridSpan="14">
                  <a:txBody>
                    <a:bodyPr/>
                    <a:lstStyle/>
                    <a:p>
                      <a:pPr algn="r"/>
                      <a:endParaRPr lang="en-US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189068"/>
                  </a:ext>
                </a:extLst>
              </a:tr>
              <a:tr h="0">
                <a:tc gridSpan="14"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Note.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 enroll level '1' coded as class 1.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42433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C241F4-BBA8-7330-2447-7397425EB31C}"/>
                  </a:ext>
                </a:extLst>
              </p:cNvPr>
              <p:cNvSpPr txBox="1"/>
              <p:nvPr/>
            </p:nvSpPr>
            <p:spPr>
              <a:xfrm>
                <a:off x="3078993" y="142152"/>
                <a:ext cx="40870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𝑙𝑜𝑔𝑖𝑡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=−2.144+.833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𝐺𝑃𝐴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C241F4-BBA8-7330-2447-7397425EB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993" y="142152"/>
                <a:ext cx="4087016" cy="369332"/>
              </a:xfrm>
              <a:prstGeom prst="rect">
                <a:avLst/>
              </a:prstGeom>
              <a:blipFill>
                <a:blip r:embed="rId2"/>
                <a:stretch>
                  <a:fillRect l="-2086" r="-1341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9F0524-EC87-8345-2884-8A924220204B}"/>
                  </a:ext>
                </a:extLst>
              </p:cNvPr>
              <p:cNvSpPr txBox="1"/>
              <p:nvPr/>
            </p:nvSpPr>
            <p:spPr>
              <a:xfrm>
                <a:off x="2074501" y="521361"/>
                <a:ext cx="6096000" cy="780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𝑃𝑟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[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=1|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]=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(−2.144 + .883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(−2.144+.883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9F0524-EC87-8345-2884-8A9242202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501" y="521361"/>
                <a:ext cx="6096000" cy="7805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9658401-48AA-E5B5-4C1D-7B4D01DE7355}"/>
              </a:ext>
            </a:extLst>
          </p:cNvPr>
          <p:cNvSpPr txBox="1"/>
          <p:nvPr/>
        </p:nvSpPr>
        <p:spPr>
          <a:xfrm>
            <a:off x="7943809" y="449995"/>
            <a:ext cx="4017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Probability of enrolling in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 ‘conditional on’ values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one’s grade point average</a:t>
            </a:r>
          </a:p>
        </p:txBody>
      </p:sp>
    </p:spTree>
    <p:extLst>
      <p:ext uri="{BB962C8B-B14F-4D97-AF65-F5344CB8AC3E}">
        <p14:creationId xmlns:p14="http://schemas.microsoft.com/office/powerpoint/2010/main" val="423048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4F3E-5BAE-409A-9807-42BDE840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AD625-5B64-45E1-8616-FA6D80695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useful part of logistic regression is the ability to predict the conditional probability of Y given values of the independent variables</a:t>
            </a:r>
          </a:p>
          <a:p>
            <a:r>
              <a:rPr lang="en-US" dirty="0"/>
              <a:t>For example: what is the probability of college enrollment given that your </a:t>
            </a:r>
            <a:r>
              <a:rPr lang="en-US" dirty="0" err="1"/>
              <a:t>gpa</a:t>
            </a:r>
            <a:r>
              <a:rPr lang="en-US" dirty="0"/>
              <a:t> is 1.0, 2.0, 3.0 and 4.0?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EE2294-70E7-43BD-AD6A-D565B45E79FD}"/>
                  </a:ext>
                </a:extLst>
              </p:cNvPr>
              <p:cNvSpPr txBox="1"/>
              <p:nvPr/>
            </p:nvSpPr>
            <p:spPr>
              <a:xfrm>
                <a:off x="3929975" y="3584667"/>
                <a:ext cx="3985169" cy="580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Pr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⁡(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𝑌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=1)=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𝑝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 Book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EE2294-70E7-43BD-AD6A-D565B45E7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975" y="3584667"/>
                <a:ext cx="3985169" cy="5803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61E837-8F63-40F7-82D9-A4355D7593B7}"/>
                  </a:ext>
                </a:extLst>
              </p:cNvPr>
              <p:cNvSpPr txBox="1"/>
              <p:nvPr/>
            </p:nvSpPr>
            <p:spPr>
              <a:xfrm>
                <a:off x="1097280" y="4535860"/>
                <a:ext cx="9282133" cy="5947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Pr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⁡(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𝑌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=1|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𝑋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=1)=</m:t>
                    </m:r>
                    <m:f>
                      <m:f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−2.144+.883(1)</m:t>
                            </m:r>
                          </m:sup>
                        </m:sSup>
                      </m:num>
                      <m:den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1+</m:t>
                        </m:r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−2.144+.883(1)</m:t>
                            </m:r>
                          </m:sup>
                        </m:sSup>
                      </m:den>
                    </m:f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ranklin Gothic Book" panose="020F0502020204030204"/>
                    <a:ea typeface="Cambria Math" panose="02040503050406030204" pitchFamily="18" charset="0"/>
                    <a:cs typeface="+mn-cs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−2.144+.883</m:t>
                            </m:r>
                          </m:sup>
                        </m:sSup>
                      </m:num>
                      <m:den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1+</m:t>
                        </m:r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−2.144+.883</m:t>
                            </m:r>
                          </m:sup>
                        </m:sSup>
                      </m:den>
                    </m:f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ranklin Gothic Book" panose="020F0502020204030204"/>
                    <a:ea typeface="+mn-ea"/>
                    <a:cs typeface="+mn-cs"/>
                  </a:rPr>
                  <a:t>=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ranklin Gothic Book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−1.261</m:t>
                            </m:r>
                          </m:sup>
                        </m:sSup>
                      </m:num>
                      <m:den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1+</m:t>
                        </m:r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−1.261</m:t>
                            </m:r>
                          </m:sup>
                        </m:sSup>
                      </m:den>
                    </m:f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ranklin Gothic Book" panose="020F0502020204030204"/>
                    <a:ea typeface="+mn-ea"/>
                    <a:cs typeface="+mn-cs"/>
                  </a:rPr>
                  <a:t>=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ranklin Gothic Book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.283371</m:t>
                        </m:r>
                      </m:num>
                      <m:den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1+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.283371</m:t>
                        </m:r>
                      </m:den>
                    </m:f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ranklin Gothic Book" panose="020F0502020204030204"/>
                    <a:ea typeface="+mn-ea"/>
                    <a:cs typeface="+mn-cs"/>
                  </a:rPr>
                  <a:t>=.221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61E837-8F63-40F7-82D9-A4355D75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535860"/>
                <a:ext cx="9282133" cy="594715"/>
              </a:xfrm>
              <a:prstGeom prst="rect">
                <a:avLst/>
              </a:prstGeom>
              <a:blipFill>
                <a:blip r:embed="rId3"/>
                <a:stretch>
                  <a:fillRect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08E333-4387-48F5-A215-9C520E7DA9D1}"/>
                  </a:ext>
                </a:extLst>
              </p:cNvPr>
              <p:cNvSpPr txBox="1"/>
              <p:nvPr/>
            </p:nvSpPr>
            <p:spPr>
              <a:xfrm>
                <a:off x="1097279" y="5313014"/>
                <a:ext cx="9282133" cy="5947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Pr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⁡(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𝑌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=1|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𝑋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=2)=</m:t>
                    </m:r>
                    <m:f>
                      <m:f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−2.144+.883(2)</m:t>
                            </m:r>
                          </m:sup>
                        </m:sSup>
                      </m:num>
                      <m:den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1+</m:t>
                        </m:r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−2.144+.883(</m:t>
                            </m:r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ranklin Gothic Book" panose="020F0502020204030204"/>
                    <a:ea typeface="Cambria Math" panose="02040503050406030204" pitchFamily="18" charset="0"/>
                    <a:cs typeface="+mn-cs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−2.144+</m:t>
                            </m:r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.</m:t>
                            </m:r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766</m:t>
                            </m:r>
                          </m:sup>
                        </m:sSup>
                      </m:num>
                      <m:den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1+</m:t>
                        </m:r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−2.144+1.766</m:t>
                            </m:r>
                          </m:sup>
                        </m:sSup>
                      </m:den>
                    </m:f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ranklin Gothic Book" panose="020F0502020204030204"/>
                    <a:ea typeface="+mn-ea"/>
                    <a:cs typeface="+mn-cs"/>
                  </a:rPr>
                  <a:t>=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ranklin Gothic Book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.378</m:t>
                            </m:r>
                          </m:sup>
                        </m:sSup>
                      </m:num>
                      <m:den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1+</m:t>
                        </m:r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.378</m:t>
                            </m:r>
                          </m:sup>
                        </m:sSup>
                      </m:den>
                    </m:f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ranklin Gothic Book" panose="020F0502020204030204"/>
                    <a:ea typeface="+mn-ea"/>
                    <a:cs typeface="+mn-cs"/>
                  </a:rPr>
                  <a:t>=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ranklin Gothic Book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.283371</m:t>
                        </m:r>
                      </m:num>
                      <m:den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1+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.283371</m:t>
                        </m:r>
                      </m:den>
                    </m:f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ranklin Gothic Book" panose="020F0502020204030204"/>
                    <a:ea typeface="+mn-ea"/>
                    <a:cs typeface="+mn-cs"/>
                  </a:rPr>
                  <a:t>=.407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08E333-4387-48F5-A215-9C520E7DA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5313014"/>
                <a:ext cx="9282133" cy="594715"/>
              </a:xfrm>
              <a:prstGeom prst="rect">
                <a:avLst/>
              </a:prstGeom>
              <a:blipFill>
                <a:blip r:embed="rId4"/>
                <a:stretch>
                  <a:fillRect b="-16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349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8592-CE93-4392-BBC5-60190B89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 of predicted probabilities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77D854E-34D6-463D-AC09-5E8448F25F1E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096963" y="2108200"/>
              <a:ext cx="10058400" cy="2144967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676400">
                      <a:extLst>
                        <a:ext uri="{9D8B030D-6E8A-4147-A177-3AD203B41FA5}">
                          <a16:colId xmlns:a16="http://schemas.microsoft.com/office/drawing/2014/main" val="1709964738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99993849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1550207710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3701893358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3035241444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38759188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GPA (</a:t>
                          </a:r>
                          <a:r>
                            <a:rPr lang="en-US" i="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X)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1+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</m:oMath>
                          </a14:m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75983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-2.144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0.883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0.283370514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1.2833705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0.220801796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62621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-2.144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0.883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0.685230501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1.6852305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0.406609363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665245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-2.144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0.883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1.65698552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2.6569855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0.623633628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7872651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-2.144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0.883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4.006828377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5.0068284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0.800272763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7952607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77D854E-34D6-463D-AC09-5E8448F25F1E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096963" y="2108200"/>
              <a:ext cx="10058400" cy="2144967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676400">
                      <a:extLst>
                        <a:ext uri="{9D8B030D-6E8A-4147-A177-3AD203B41FA5}">
                          <a16:colId xmlns:a16="http://schemas.microsoft.com/office/drawing/2014/main" val="1709964738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99993849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1550207710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3701893358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3035241444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3875918851"/>
                        </a:ext>
                      </a:extLst>
                    </a:gridCol>
                  </a:tblGrid>
                  <a:tr h="6616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GPA (</a:t>
                          </a:r>
                          <a:r>
                            <a:rPr lang="en-US" i="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X)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64" t="-4587" r="-402182" b="-2449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638" t="-4587" r="-300725" b="-2449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727" t="-4587" r="-201818" b="-2449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727" t="-4587" r="-101818" b="-2449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727" t="-4587" r="-1818" b="-2449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75983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-2.144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0.883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0.283370514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1.2833705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0.220801796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62621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-2.144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0.883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0.685230501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1.6852305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0.406609363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665245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-2.144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0.883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1.65698552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2.6569855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0.623633628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7872651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-2.144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0.883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4.006828377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5.0068284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0.800272763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7952607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EC701E6-5502-4197-874B-1292E30CE029}"/>
              </a:ext>
            </a:extLst>
          </p:cNvPr>
          <p:cNvSpPr txBox="1"/>
          <p:nvPr/>
        </p:nvSpPr>
        <p:spPr>
          <a:xfrm>
            <a:off x="1245140" y="4844374"/>
            <a:ext cx="862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 excel file gpa_college_enrollment_example.xlsx </a:t>
            </a:r>
          </a:p>
        </p:txBody>
      </p:sp>
    </p:spTree>
    <p:extLst>
      <p:ext uri="{BB962C8B-B14F-4D97-AF65-F5344CB8AC3E}">
        <p14:creationId xmlns:p14="http://schemas.microsoft.com/office/powerpoint/2010/main" val="4141831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2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cxnSp>
        <p:nvCxnSpPr>
          <p:cNvPr id="1040" name="Straight Connector 1034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Content Placeholder 3">
            <a:extLst>
              <a:ext uri="{FF2B5EF4-FFF2-40B4-BE49-F238E27FC236}">
                <a16:creationId xmlns:a16="http://schemas.microsoft.com/office/drawing/2014/main" id="{C5B20AED-241A-00C8-803A-F6F8745B7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Probability of enrolling in college conditional on high school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increases the probability of enrolling increases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probability is about .30 for 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1.5 but increases to about .9 for 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4.5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6D37AC1-3C1E-1EDB-5E13-6D335935B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4403" y="2739100"/>
            <a:ext cx="4679979" cy="319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" name="Rectangle 1036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798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FE46-FEF1-677C-1185-5A6C31A0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C359F-B15E-9CA4-ECE3-38A1680AF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Open the file </a:t>
            </a:r>
            <a:r>
              <a:rPr lang="en-US" dirty="0" err="1"/>
              <a:t>passing.JASP</a:t>
            </a:r>
            <a:r>
              <a:rPr lang="en-US" dirty="0"/>
              <a:t> in JASP</a:t>
            </a:r>
          </a:p>
          <a:p>
            <a:r>
              <a:rPr lang="en-US" dirty="0"/>
              <a:t>The data has three made-up variables:</a:t>
            </a:r>
          </a:p>
          <a:p>
            <a:pPr lvl="1"/>
            <a:r>
              <a:rPr lang="en-US" dirty="0"/>
              <a:t>Passed a statistics test</a:t>
            </a:r>
          </a:p>
          <a:p>
            <a:pPr lvl="1"/>
            <a:r>
              <a:rPr lang="en-US" dirty="0"/>
              <a:t>Hours of study</a:t>
            </a:r>
          </a:p>
          <a:p>
            <a:pPr lvl="1"/>
            <a:r>
              <a:rPr lang="en-US" dirty="0"/>
              <a:t>Gender (1 = male, 0 = female)</a:t>
            </a:r>
          </a:p>
          <a:p>
            <a:r>
              <a:rPr lang="en-US" dirty="0"/>
              <a:t>Run a binary logistic regression of passed on hours</a:t>
            </a:r>
          </a:p>
          <a:p>
            <a:pPr lvl="1"/>
            <a:r>
              <a:rPr lang="en-US" dirty="0"/>
              <a:t>Write out the regression equation</a:t>
            </a:r>
          </a:p>
          <a:p>
            <a:pPr lvl="1"/>
            <a:r>
              <a:rPr lang="en-US" dirty="0"/>
              <a:t>Predict the probability of passing for 0, 50, 100, 150,200 and 250 hours of studying</a:t>
            </a:r>
          </a:p>
          <a:p>
            <a:pPr lvl="1"/>
            <a:r>
              <a:rPr lang="en-US" dirty="0"/>
              <a:t>Add gender into the model and interpret the coefficient in terms of odds and percent change in odds</a:t>
            </a:r>
          </a:p>
          <a:p>
            <a:pPr lvl="1"/>
            <a:r>
              <a:rPr lang="en-US" dirty="0"/>
              <a:t>Does adding gender improve the model fit?</a:t>
            </a:r>
          </a:p>
          <a:p>
            <a:pPr lvl="1"/>
            <a:r>
              <a:rPr lang="en-US" dirty="0"/>
              <a:t>Compute the probability of passing for males and females for 100 study hours</a:t>
            </a:r>
          </a:p>
        </p:txBody>
      </p:sp>
    </p:spTree>
    <p:extLst>
      <p:ext uri="{BB962C8B-B14F-4D97-AF65-F5344CB8AC3E}">
        <p14:creationId xmlns:p14="http://schemas.microsoft.com/office/powerpoint/2010/main" val="1513175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63F7-EFC9-4C87-B335-27E12748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Model &amp;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28038A-0552-4A48-A5CE-E946E4F55D43}"/>
                  </a:ext>
                </a:extLst>
              </p:cNvPr>
              <p:cNvSpPr txBox="1"/>
              <p:nvPr/>
            </p:nvSpPr>
            <p:spPr>
              <a:xfrm>
                <a:off x="4560276" y="1494859"/>
                <a:ext cx="33701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𝑙𝑜𝑔𝑖𝑡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=−9.3+.082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28038A-0552-4A48-A5CE-E946E4F55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76" y="1494859"/>
                <a:ext cx="3370153" cy="369332"/>
              </a:xfrm>
              <a:prstGeom prst="rect">
                <a:avLst/>
              </a:prstGeom>
              <a:blipFill>
                <a:blip r:embed="rId2"/>
                <a:stretch>
                  <a:fillRect l="-2712" r="-162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CD6B6B-6ABB-4B5C-947A-37958D728DBF}"/>
                  </a:ext>
                </a:extLst>
              </p:cNvPr>
              <p:cNvSpPr txBox="1"/>
              <p:nvPr/>
            </p:nvSpPr>
            <p:spPr>
              <a:xfrm>
                <a:off x="3197352" y="2009226"/>
                <a:ext cx="6096000" cy="780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[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=1|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]=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(−9.3+.082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(−9.3+.082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CD6B6B-6ABB-4B5C-947A-37958D728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352" y="2009226"/>
                <a:ext cx="6096000" cy="7805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711D712-E684-4676-87BA-AC5B02F84AB6}"/>
              </a:ext>
            </a:extLst>
          </p:cNvPr>
          <p:cNvSpPr txBox="1"/>
          <p:nvPr/>
        </p:nvSpPr>
        <p:spPr>
          <a:xfrm>
            <a:off x="2625612" y="2820422"/>
            <a:ext cx="799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Check: What is the Probability of passing when hours =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exp(.082) = 1.085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0820363-54E8-45FA-89E0-0EA585BDCB00}"/>
              </a:ext>
            </a:extLst>
          </p:cNvPr>
          <p:cNvGraphicFramePr>
            <a:graphicFrameLocks noGrp="1"/>
          </p:cNvGraphicFramePr>
          <p:nvPr/>
        </p:nvGraphicFramePr>
        <p:xfrm>
          <a:off x="2625612" y="3567499"/>
          <a:ext cx="81280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18754584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696753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2886392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988775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861343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4990099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26842621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r>
                        <a:rPr lang="en-US" dirty="0"/>
                        <a:t>Table 1. Predicted probability of Passing Conditional on Hours Studying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Table 1. Predicted probability of Passing Conditional on Hours Studying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46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80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</a:t>
                      </a:r>
                      <a:r>
                        <a:rPr lang="en-US" i="1" dirty="0" err="1"/>
                        <a:t>Y</a:t>
                      </a:r>
                      <a:r>
                        <a:rPr lang="en-US" dirty="0" err="1"/>
                        <a:t>|</a:t>
                      </a:r>
                      <a:r>
                        <a:rPr lang="en-US" i="1" dirty="0" err="1"/>
                        <a:t>x</a:t>
                      </a:r>
                      <a:r>
                        <a:rPr lang="en-US" dirty="0"/>
                        <a:t>=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47072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9BFAC01-B762-44F6-A22C-C6A5E71CB662}"/>
              </a:ext>
            </a:extLst>
          </p:cNvPr>
          <p:cNvSpPr txBox="1"/>
          <p:nvPr/>
        </p:nvSpPr>
        <p:spPr>
          <a:xfrm>
            <a:off x="2134456" y="4765669"/>
            <a:ext cx="911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additional hour spent working increases the odds of passing by [exp(.082)-1  *100] percent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864E1C-FC24-40CD-88EB-56160CC74F78}"/>
              </a:ext>
            </a:extLst>
          </p:cNvPr>
          <p:cNvSpPr txBox="1"/>
          <p:nvPr/>
        </p:nvSpPr>
        <p:spPr>
          <a:xfrm>
            <a:off x="2134456" y="5112675"/>
            <a:ext cx="824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additional hour spent working increases the odds of passing by about 8.5 percent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E1CEBD-AB22-4755-84C1-0CC6A42074C3}"/>
              </a:ext>
            </a:extLst>
          </p:cNvPr>
          <p:cNvSpPr txBox="1"/>
          <p:nvPr/>
        </p:nvSpPr>
        <p:spPr>
          <a:xfrm>
            <a:off x="2101028" y="5431213"/>
            <a:ext cx="798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odds of passing are 1.085 times higher for each additional hour spent studying</a:t>
            </a:r>
          </a:p>
        </p:txBody>
      </p:sp>
    </p:spTree>
    <p:extLst>
      <p:ext uri="{BB962C8B-B14F-4D97-AF65-F5344CB8AC3E}">
        <p14:creationId xmlns:p14="http://schemas.microsoft.com/office/powerpoint/2010/main" val="973836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EF9D-9FBE-5650-1B26-DDB8519D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56C36-BA8B-E098-8A6A-401001D4B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regression is used when the dependent variable is </a:t>
            </a:r>
            <a:r>
              <a:rPr lang="en-US" sz="20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qualitative (e.g., Yes/No)</a:t>
            </a:r>
          </a:p>
          <a:p>
            <a:r>
              <a:rPr lang="en-US" sz="2000" b="1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</a:t>
            </a:r>
            <a:endParaRPr lang="en-US" b="1" dirty="0">
              <a:solidFill>
                <a:srgbClr val="24242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8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qualitative variable (also known as categorical) is not numerical, and its values fit into categories. It is also divided into two types:</a:t>
            </a:r>
          </a:p>
          <a:p>
            <a:pPr lvl="1"/>
            <a:r>
              <a:rPr lang="en-US" sz="16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Nominal: no ordering is possible or implied in the categories (for example </a:t>
            </a:r>
            <a:r>
              <a:rPr lang="en-US" sz="16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sex at birth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1"/>
            <a:r>
              <a:rPr lang="en-US" sz="16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Ordinal: an order is implied in the categories (for example the health status, such as poor/reasonable/good, a Likert scale)</a:t>
            </a:r>
          </a:p>
          <a:p>
            <a:pPr algn="l"/>
            <a:r>
              <a:rPr lang="en-US" sz="20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 </a:t>
            </a:r>
            <a:r>
              <a:rPr lang="en-US" sz="20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variable, also known as dichotomous, is a special case of a qualitative nominal variable when there are </a:t>
            </a:r>
            <a:r>
              <a:rPr lang="en-US" sz="20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two categories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21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90F50EE-3E9C-4D70-8911-85E6EB10C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984250"/>
            <a:ext cx="10248900" cy="133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202D87-EF44-4197-A53C-6B819DDDC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2387600"/>
            <a:ext cx="7277100" cy="15271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9C83C5-2881-4CAC-AECD-A4C2057AF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0" y="2387600"/>
            <a:ext cx="2901950" cy="15271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64F81D-97CC-4113-9427-80E741A2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824" y="4379976"/>
            <a:ext cx="8147304" cy="1069848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kern="120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Jasp Output</a:t>
            </a:r>
          </a:p>
        </p:txBody>
      </p:sp>
    </p:spTree>
    <p:extLst>
      <p:ext uri="{BB962C8B-B14F-4D97-AF65-F5344CB8AC3E}">
        <p14:creationId xmlns:p14="http://schemas.microsoft.com/office/powerpoint/2010/main" val="1090097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13E0-80F6-4DD6-BEF5-8865BB70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Let’s add a binary variable, gender, to the equation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528926-4E69-4F93-9F91-6AA98D05D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403" y="1625250"/>
            <a:ext cx="9157194" cy="21982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537E22-804A-499A-86EA-1C1A018ADED4}"/>
              </a:ext>
            </a:extLst>
          </p:cNvPr>
          <p:cNvSpPr txBox="1"/>
          <p:nvPr/>
        </p:nvSpPr>
        <p:spPr>
          <a:xfrm>
            <a:off x="1773508" y="3971585"/>
            <a:ext cx="8678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odds of passing for males are [exp(-.654)-1  *100] percent lower compared to females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3283C-4D5C-47B5-9D2A-EAADCDF306B4}"/>
              </a:ext>
            </a:extLst>
          </p:cNvPr>
          <p:cNvSpPr txBox="1"/>
          <p:nvPr/>
        </p:nvSpPr>
        <p:spPr>
          <a:xfrm>
            <a:off x="1773508" y="4318591"/>
            <a:ext cx="668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odds of passing for males are 48.01% lower compared to females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A3BBF-7BB5-4231-9771-4C2B483C9EE0}"/>
              </a:ext>
            </a:extLst>
          </p:cNvPr>
          <p:cNvSpPr txBox="1"/>
          <p:nvPr/>
        </p:nvSpPr>
        <p:spPr>
          <a:xfrm>
            <a:off x="1740080" y="4637129"/>
            <a:ext cx="816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odds of passing are .5100 (exp(-.654)) times lower for males compared to females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F960B7-222F-FC88-9945-14E7BCADE7E2}"/>
              </a:ext>
            </a:extLst>
          </p:cNvPr>
          <p:cNvSpPr txBox="1"/>
          <p:nvPr/>
        </p:nvSpPr>
        <p:spPr>
          <a:xfrm>
            <a:off x="1167422" y="5243141"/>
            <a:ext cx="10186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file probability of passing by gender.xlsx has the probability of passing for males and females given 100</a:t>
            </a:r>
          </a:p>
          <a:p>
            <a:r>
              <a:rPr lang="en-US" dirty="0"/>
              <a:t>hours of study time that I calculated by hand</a:t>
            </a:r>
          </a:p>
        </p:txBody>
      </p:sp>
    </p:spTree>
    <p:extLst>
      <p:ext uri="{BB962C8B-B14F-4D97-AF65-F5344CB8AC3E}">
        <p14:creationId xmlns:p14="http://schemas.microsoft.com/office/powerpoint/2010/main" val="3813369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F281-EB49-C1F7-10D6-82B23DC8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example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F0B45-6F42-A7C5-F4EF-B1CAE12CC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31A9-29DF-2285-A265-C66D4E48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+mn-lt"/>
              </a:rPr>
              <a:t>Research Questions &amp; Methodological Approaches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E611A-72D1-EA71-D0E2-6540A6C0C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Medicine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Estimate the risk factors associated with a disease or a harmful condition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 the risk of developing a disease based on a patient’s medical history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Determine the most “important” biological factors associated with a specific disease or condition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Economics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Estimate a debtor’s likelihood to default on a loan based on creditworthiness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a customer’s propensity to buy a certain product or service given demographic profile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Psychology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Estimate the probability of developing PTSD following trauma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Political Science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question I examined ad nauseum in graduate school: What predicts voting behavior?</a:t>
            </a:r>
          </a:p>
        </p:txBody>
      </p:sp>
    </p:spTree>
    <p:extLst>
      <p:ext uri="{BB962C8B-B14F-4D97-AF65-F5344CB8AC3E}">
        <p14:creationId xmlns:p14="http://schemas.microsoft.com/office/powerpoint/2010/main" val="274858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31A9-29DF-2285-A265-C66D4E48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Generalized 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E611A-72D1-EA71-D0E2-6540A6C0C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categories: Binary</a:t>
            </a:r>
            <a:r>
              <a:rPr lang="en-US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logistic regression is used when the goal is to estimate the relationship between a </a:t>
            </a:r>
            <a:r>
              <a:rPr lang="en-US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 dependent variable</a:t>
            </a:r>
            <a:r>
              <a:rPr lang="en-US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(= two outcomes), and one or more independent variables (of any type)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than two categories: Multinomial</a:t>
            </a:r>
            <a:r>
              <a:rPr lang="en-US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logistic regression is used when the goal is to estimate the relationship between a </a:t>
            </a:r>
            <a:r>
              <a:rPr lang="en-US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nominal dependent variable</a:t>
            </a:r>
            <a:r>
              <a:rPr lang="en-US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with three or more 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unordered</a:t>
            </a:r>
            <a:r>
              <a:rPr lang="en-US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outcomes, and one or more independent variables (of any type).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than two </a:t>
            </a:r>
            <a:r>
              <a:rPr lang="en-US" b="1" i="1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ordered </a:t>
            </a:r>
            <a:r>
              <a:rPr lang="en-US" b="1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categories: </a:t>
            </a:r>
            <a:r>
              <a:rPr lang="en-US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Ordinal</a:t>
            </a:r>
            <a:r>
              <a:rPr lang="en-US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logistic regression is used when the goal is to estimate the relationship between an </a:t>
            </a:r>
            <a:r>
              <a:rPr lang="en-US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ordinal dependent variable</a:t>
            </a:r>
            <a:r>
              <a:rPr lang="en-US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with three or more 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ordered</a:t>
            </a:r>
            <a:r>
              <a:rPr lang="en-US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outcomes, and one or more independent variables (of any type).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Categorical regressions (i.e., of the logistic family) (and Poisson regression) are both part of a broader type of model called </a:t>
            </a:r>
            <a:r>
              <a:rPr lang="en-US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generalized linear models</a:t>
            </a:r>
            <a:r>
              <a:rPr lang="en-US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(abbreviated as </a:t>
            </a:r>
            <a:r>
              <a:rPr lang="en-US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GLM</a:t>
            </a:r>
            <a:r>
              <a:rPr lang="en-US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800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281D-467D-4832-A4E8-BB8AA28C0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11027256" cy="1608328"/>
          </a:xfrm>
        </p:spPr>
        <p:txBody>
          <a:bodyPr>
            <a:noAutofit/>
          </a:bodyPr>
          <a:lstStyle/>
          <a:p>
            <a:r>
              <a:rPr lang="en-US" sz="2800" dirty="0">
                <a:latin typeface="+mn-lt"/>
              </a:rPr>
              <a:t>Linear vs. Logistic Regression</a:t>
            </a:r>
            <a:br>
              <a:rPr lang="en-US" sz="2800" dirty="0">
                <a:latin typeface="+mn-lt"/>
              </a:rPr>
            </a:br>
            <a:r>
              <a:rPr lang="en-US" sz="2400" dirty="0">
                <a:latin typeface="+mn-lt"/>
              </a:rPr>
              <a:t>The sigmoidal function models the probability that </a:t>
            </a:r>
            <a:r>
              <a:rPr lang="en-US" sz="2400" i="1" dirty="0">
                <a:latin typeface="+mn-lt"/>
              </a:rPr>
              <a:t>Y</a:t>
            </a:r>
            <a:r>
              <a:rPr lang="en-US" sz="2400" dirty="0">
                <a:latin typeface="+mn-lt"/>
              </a:rPr>
              <a:t> = 1 conditional on </a:t>
            </a:r>
            <a:r>
              <a:rPr lang="en-US" sz="2400" i="1" dirty="0">
                <a:latin typeface="+mn-lt"/>
              </a:rPr>
              <a:t>X</a:t>
            </a:r>
            <a:r>
              <a:rPr lang="en-US" sz="2400" dirty="0">
                <a:latin typeface="+mn-lt"/>
              </a:rPr>
              <a:t> (i.e., values falling along the x-axis); using the </a:t>
            </a:r>
            <a:r>
              <a:rPr lang="en-US" sz="2400" b="1" dirty="0">
                <a:latin typeface="+mn-lt"/>
              </a:rPr>
              <a:t>logit function ensures that the Y values will be between 0 and 1 for all values of </a:t>
            </a:r>
            <a:r>
              <a:rPr lang="en-US" sz="2400" b="1" i="1" dirty="0">
                <a:latin typeface="+mn-lt"/>
              </a:rPr>
              <a:t>X </a:t>
            </a:r>
            <a:r>
              <a:rPr lang="en-US" sz="2400" b="1" dirty="0">
                <a:latin typeface="+mn-lt"/>
              </a:rPr>
              <a:t>(i.e., no matter the range of </a:t>
            </a:r>
            <a:r>
              <a:rPr lang="en-US" sz="2400" b="1" i="1" dirty="0">
                <a:latin typeface="+mn-lt"/>
              </a:rPr>
              <a:t>X</a:t>
            </a:r>
            <a:r>
              <a:rPr lang="en-US" sz="2400" b="1" dirty="0">
                <a:latin typeface="+mn-lt"/>
              </a:rPr>
              <a:t>)</a:t>
            </a:r>
            <a:endParaRPr lang="en-US" sz="2800" dirty="0">
              <a:latin typeface="+mn-l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70291898-414A-45B5-94D5-9EC0A31A0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26" y="2742397"/>
            <a:ext cx="4791844" cy="3291840"/>
          </a:xfrm>
          <a:prstGeom prst="rect">
            <a:avLst/>
          </a:prstGeom>
        </p:spPr>
      </p:pic>
      <p:sp>
        <p:nvSpPr>
          <p:cNvPr id="77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736FE4E7-268E-4A16-A406-4E1E7D762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055" y="2595405"/>
            <a:ext cx="4892519" cy="359697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DEABAA-813A-4874-B016-F313226DF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6348" y="4897208"/>
            <a:ext cx="1835874" cy="55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3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DE15-C4D6-030B-C542-A1B201DD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Univariate versus multivariate logistic regression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BE09-854D-458D-6800-B74DEF58E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4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Univariate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binary logistic regression includes 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independent variable</a:t>
            </a:r>
            <a:endParaRPr lang="en-US" sz="2400" b="0" i="0" dirty="0">
              <a:solidFill>
                <a:srgbClr val="2424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24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Multivariate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binary logistic regression includes 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ore more independent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Variables can be quantitative or qualitative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94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607" name="Rectangle 25606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01" name="Title 1">
            <a:extLst>
              <a:ext uri="{FF2B5EF4-FFF2-40B4-BE49-F238E27FC236}">
                <a16:creationId xmlns:a16="http://schemas.microsoft.com/office/drawing/2014/main" id="{2B9976F6-A221-45F9-95F8-2C25678B8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Mechanics of Logistic Regression</a:t>
            </a:r>
          </a:p>
        </p:txBody>
      </p:sp>
      <p:cxnSp>
        <p:nvCxnSpPr>
          <p:cNvPr id="25609" name="Straight Connector 25608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1" name="Rectangle 25610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CC54D2-80C9-4F83-8555-6438845ACA63}"/>
              </a:ext>
            </a:extLst>
          </p:cNvPr>
          <p:cNvSpPr>
            <a:spLocks/>
          </p:cNvSpPr>
          <p:nvPr/>
        </p:nvSpPr>
        <p:spPr>
          <a:xfrm>
            <a:off x="1096963" y="2286755"/>
            <a:ext cx="9118879" cy="3409599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22960">
              <a:spcAft>
                <a:spcPts val="600"/>
              </a:spcAft>
            </a:pPr>
            <a:r>
              <a:rPr lang="en-US" altLang="en-US" sz="216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 regression where the dependent variable is measured 0/1 (pass/fail; vote/didn’t vote, etc.)</a:t>
            </a:r>
          </a:p>
          <a:p>
            <a:pPr>
              <a:spcAft>
                <a:spcPts val="600"/>
              </a:spcAft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5602" name="TextBox 2">
            <a:extLst>
              <a:ext uri="{FF2B5EF4-FFF2-40B4-BE49-F238E27FC236}">
                <a16:creationId xmlns:a16="http://schemas.microsoft.com/office/drawing/2014/main" id="{BEF90FC6-BAD4-4DE4-888F-BE5386B11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3119561"/>
            <a:ext cx="9956523" cy="75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822960">
              <a:spcAft>
                <a:spcPts val="600"/>
              </a:spcAft>
            </a:pPr>
            <a:r>
              <a:rPr lang="en-US" altLang="en-US" sz="216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 ordinary regression the model predicts the mean of </a:t>
            </a:r>
            <a:r>
              <a:rPr lang="en-US" altLang="en-US" sz="2160" i="1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Y</a:t>
            </a:r>
            <a:r>
              <a:rPr lang="en-US" altLang="en-US" sz="216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for any combination of predictors</a:t>
            </a:r>
            <a:endParaRPr lang="en-US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9793DB9C-5B4E-4917-A37D-D950BA04C119}"/>
                  </a:ext>
                </a:extLst>
              </p:cNvPr>
              <p:cNvSpPr txBox="1"/>
              <p:nvPr/>
            </p:nvSpPr>
            <p:spPr bwMode="auto">
              <a:xfrm>
                <a:off x="6215591" y="5007270"/>
                <a:ext cx="4939772" cy="6737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:pPr defTabSz="82296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acc>
                      <m:r>
                        <a:rPr lang="en-US" sz="180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den>
                      </m:f>
                      <m:r>
                        <a:rPr lang="en-US" sz="180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#</m:t>
                          </m:r>
                          <m:r>
                            <m:rPr>
                              <m:nor/>
                            </m:rPr>
                            <a:rPr lang="en-US" sz="1800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800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1800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1′</m:t>
                          </m:r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num>
                        <m:den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#</m:t>
                          </m:r>
                          <m:r>
                            <m:rPr>
                              <m:nor/>
                            </m:rPr>
                            <a:rPr lang="en-US" sz="1800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800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1800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800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trials</m:t>
                          </m:r>
                        </m:den>
                      </m:f>
                      <m:r>
                        <a:rPr lang="en-US" sz="180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800" kern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m:t>Proportion</m:t>
                      </m:r>
                      <m:r>
                        <m:rPr>
                          <m:nor/>
                        </m:rPr>
                        <a:rPr lang="en-US" sz="1800" kern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kern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1800" kern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m:t> "</m:t>
                      </m:r>
                      <m:r>
                        <m:rPr>
                          <m:nor/>
                        </m:rPr>
                        <a:rPr lang="en-US" sz="1800" kern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m:t>success</m:t>
                      </m:r>
                      <m:r>
                        <m:rPr>
                          <m:nor/>
                        </m:rPr>
                        <a:rPr lang="en-US" sz="1800" kern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m:t>"</m:t>
                      </m:r>
                    </m:oMath>
                  </m:oMathPara>
                </a14:m>
                <a:endParaRPr lang="en-US" sz="2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9793DB9C-5B4E-4917-A37D-D950BA04C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15591" y="5007270"/>
                <a:ext cx="4939772" cy="6737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C86280F-160A-4640-970F-EE9AAD659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4155031"/>
            <a:ext cx="4827529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822960">
              <a:spcAft>
                <a:spcPts val="600"/>
              </a:spcAft>
            </a:pPr>
            <a:r>
              <a:rPr lang="en-US" altLang="en-US" sz="216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Goal of logistic regression: Predict the </a:t>
            </a:r>
            <a:r>
              <a:rPr lang="ja-JP" altLang="en-US" sz="216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“</a:t>
            </a:r>
            <a:r>
              <a:rPr lang="en-US" altLang="ja-JP" sz="216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true</a:t>
            </a:r>
            <a:r>
              <a:rPr lang="ja-JP" altLang="en-US" sz="216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”</a:t>
            </a:r>
            <a:r>
              <a:rPr lang="en-US" altLang="ja-JP" sz="216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proportion of success, </a:t>
            </a:r>
            <a:r>
              <a:rPr lang="en-US" altLang="ja-JP" sz="2160" i="1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</a:t>
            </a:r>
            <a:r>
              <a:rPr lang="en-US" altLang="ja-JP" sz="216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at any value of the predictor. 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DD36B6-FC3E-419A-83E4-27A65E08F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590" y="4155031"/>
            <a:ext cx="4467027" cy="75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822960">
              <a:spcAft>
                <a:spcPts val="600"/>
              </a:spcAft>
            </a:pPr>
            <a:r>
              <a:rPr lang="en-US" altLang="en-US" sz="216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What’</a:t>
            </a:r>
            <a:r>
              <a:rPr lang="en-US" altLang="ja-JP" sz="216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the </a:t>
            </a:r>
            <a:r>
              <a:rPr lang="ja-JP" altLang="en-US" sz="216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“</a:t>
            </a:r>
            <a:r>
              <a:rPr lang="en-US" altLang="ja-JP" sz="216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mean</a:t>
            </a:r>
            <a:r>
              <a:rPr lang="ja-JP" altLang="en-US" sz="216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”</a:t>
            </a:r>
            <a:r>
              <a:rPr lang="en-US" altLang="ja-JP" sz="216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of a 0/1 indicator variable?</a:t>
            </a:r>
            <a:endParaRPr lang="en-US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776B74-CCBB-D7FD-BD13-0F2531D4F9B8}"/>
              </a:ext>
            </a:extLst>
          </p:cNvPr>
          <p:cNvSpPr txBox="1"/>
          <p:nvPr/>
        </p:nvSpPr>
        <p:spPr>
          <a:xfrm>
            <a:off x="1096963" y="5333617"/>
            <a:ext cx="2790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US" altLang="en-US" i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</a:t>
            </a:r>
            <a:r>
              <a:rPr lang="en-US" altLang="en-US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= Proportion of </a:t>
            </a:r>
            <a:r>
              <a:rPr lang="ja-JP" altLang="en-US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“</a:t>
            </a:r>
            <a:r>
              <a:rPr lang="en-US" altLang="ja-JP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Success”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13928-F236-DAD8-1D74-DEE09BBA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Careful</a:t>
            </a:r>
          </a:p>
        </p:txBody>
      </p:sp>
      <p:pic>
        <p:nvPicPr>
          <p:cNvPr id="6" name="Picture 5" descr="Formulae written on a blackboard">
            <a:extLst>
              <a:ext uri="{FF2B5EF4-FFF2-40B4-BE49-F238E27FC236}">
                <a16:creationId xmlns:a16="http://schemas.microsoft.com/office/drawing/2014/main" id="{019FCDF4-F63F-8E4E-AB0B-651FA3B6E1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28" r="33626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6164-ABED-E159-8AD9-B6980C27D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r>
              <a:rPr lang="en-US" sz="2000" dirty="0"/>
              <a:t>Binary logistic regression models the probability that Y = 1.</a:t>
            </a:r>
          </a:p>
          <a:p>
            <a:r>
              <a:rPr lang="en-US" sz="2000" dirty="0"/>
              <a:t>For example, if </a:t>
            </a:r>
            <a:r>
              <a:rPr lang="en-US" sz="2000" i="1" dirty="0"/>
              <a:t>Y</a:t>
            </a:r>
            <a:r>
              <a:rPr lang="en-US" sz="2000" dirty="0"/>
              <a:t> = 1 if the student passed, and 0 otherwise, we are modeling the likelihood that the student passes or not (conditional on the independent variables in the model)</a:t>
            </a:r>
          </a:p>
          <a:p>
            <a:r>
              <a:rPr lang="en-US" sz="2000" dirty="0"/>
              <a:t>This likelihood will be framed as a probability</a:t>
            </a:r>
          </a:p>
        </p:txBody>
      </p:sp>
    </p:spTree>
    <p:extLst>
      <p:ext uri="{BB962C8B-B14F-4D97-AF65-F5344CB8AC3E}">
        <p14:creationId xmlns:p14="http://schemas.microsoft.com/office/powerpoint/2010/main" val="378019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34381F"/>
      </a:dk2>
      <a:lt2>
        <a:srgbClr val="E2E8E7"/>
      </a:lt2>
      <a:accent1>
        <a:srgbClr val="DA3657"/>
      </a:accent1>
      <a:accent2>
        <a:srgbClr val="C84724"/>
      </a:accent2>
      <a:accent3>
        <a:srgbClr val="D39834"/>
      </a:accent3>
      <a:accent4>
        <a:srgbClr val="A2A91E"/>
      </a:accent4>
      <a:accent5>
        <a:srgbClr val="76B52D"/>
      </a:accent5>
      <a:accent6>
        <a:srgbClr val="34BB22"/>
      </a:accent6>
      <a:hlink>
        <a:srgbClr val="31937F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9A7FC12CB50A4097C486CD8CD69117" ma:contentTypeVersion="18" ma:contentTypeDescription="Create a new document." ma:contentTypeScope="" ma:versionID="5c596426e029c3bf96e8f575ab8c5d52">
  <xsd:schema xmlns:xsd="http://www.w3.org/2001/XMLSchema" xmlns:xs="http://www.w3.org/2001/XMLSchema" xmlns:p="http://schemas.microsoft.com/office/2006/metadata/properties" xmlns:ns3="8af2c334-a430-41de-afde-7e5b02016b08" xmlns:ns4="c4f41175-a8a9-44da-a6ab-b9a6b5c297b1" targetNamespace="http://schemas.microsoft.com/office/2006/metadata/properties" ma:root="true" ma:fieldsID="5030ff6c0d614aeeb250d09e255b9f02" ns3:_="" ns4:_="">
    <xsd:import namespace="8af2c334-a430-41de-afde-7e5b02016b08"/>
    <xsd:import namespace="c4f41175-a8a9-44da-a6ab-b9a6b5c297b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f2c334-a430-41de-afde-7e5b02016b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f41175-a8a9-44da-a6ab-b9a6b5c297b1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af2c334-a430-41de-afde-7e5b02016b08" xsi:nil="true"/>
  </documentManagement>
</p:properties>
</file>

<file path=customXml/itemProps1.xml><?xml version="1.0" encoding="utf-8"?>
<ds:datastoreItem xmlns:ds="http://schemas.openxmlformats.org/officeDocument/2006/customXml" ds:itemID="{F130217C-F380-4AB9-B296-54D64B6453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f2c334-a430-41de-afde-7e5b02016b08"/>
    <ds:schemaRef ds:uri="c4f41175-a8a9-44da-a6ab-b9a6b5c297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016826-2327-483A-A4D4-719C389409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BFB997-11AF-42E3-BCA1-DE0EAF7DA776}">
  <ds:schemaRefs>
    <ds:schemaRef ds:uri="http://schemas.microsoft.com/office/2006/documentManagement/types"/>
    <ds:schemaRef ds:uri="c4f41175-a8a9-44da-a6ab-b9a6b5c297b1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infopath/2007/PartnerControls"/>
    <ds:schemaRef ds:uri="8af2c334-a430-41de-afde-7e5b02016b0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15686</TotalTime>
  <Words>2502</Words>
  <Application>Microsoft Office PowerPoint</Application>
  <PresentationFormat>Widescreen</PresentationFormat>
  <Paragraphs>286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Bookman Old Style</vt:lpstr>
      <vt:lpstr>Calibri</vt:lpstr>
      <vt:lpstr>Calibri Light</vt:lpstr>
      <vt:lpstr>Cambria Math</vt:lpstr>
      <vt:lpstr>Franklin Gothic Book</vt:lpstr>
      <vt:lpstr>source-serif-pro</vt:lpstr>
      <vt:lpstr>Times New Roman</vt:lpstr>
      <vt:lpstr>RetrospectVTI</vt:lpstr>
      <vt:lpstr>Office Theme</vt:lpstr>
      <vt:lpstr>Analytical Approaches I</vt:lpstr>
      <vt:lpstr>Network Analysis in JASP</vt:lpstr>
      <vt:lpstr>Introduction</vt:lpstr>
      <vt:lpstr>Research Questions &amp; Methodological Approaches</vt:lpstr>
      <vt:lpstr>Generalized Linear Models</vt:lpstr>
      <vt:lpstr>Linear vs. Logistic Regression The sigmoidal function models the probability that Y = 1 conditional on X (i.e., values falling along the x-axis); using the logit function ensures that the Y values will be between 0 and 1 for all values of X (i.e., no matter the range of X)</vt:lpstr>
      <vt:lpstr>Univariate versus multivariate logistic regression</vt:lpstr>
      <vt:lpstr>Mechanics of Logistic Regression</vt:lpstr>
      <vt:lpstr>Careful</vt:lpstr>
      <vt:lpstr>Recall the relation between odds and probability</vt:lpstr>
      <vt:lpstr>Equivalent forms of the logistic regression model</vt:lpstr>
      <vt:lpstr>Mechanics of Logistic Regression</vt:lpstr>
      <vt:lpstr>Model fit</vt:lpstr>
      <vt:lpstr>Change in Log Likelihood test for model fit (1)</vt:lpstr>
      <vt:lpstr>Predicted Group Membership for determining model fit (2)</vt:lpstr>
      <vt:lpstr>Terminology for Predicted Group Membership table (1)</vt:lpstr>
      <vt:lpstr>Terminology for Predicted Group Membership table (2)</vt:lpstr>
      <vt:lpstr>Test of Significance of the Logistic Regression Coefficients</vt:lpstr>
      <vt:lpstr>What Logistic Regression Is and How It Works: Assumptions </vt:lpstr>
      <vt:lpstr>Recall the model</vt:lpstr>
      <vt:lpstr>Review Algebra</vt:lpstr>
      <vt:lpstr>Mathematical Snapshot</vt:lpstr>
      <vt:lpstr>Binary Logistic Regression in JASP/JAMOVI</vt:lpstr>
      <vt:lpstr>PowerPoint Presentation</vt:lpstr>
      <vt:lpstr>Computing probabilities</vt:lpstr>
      <vt:lpstr>Table of predicted probabilities</vt:lpstr>
      <vt:lpstr>PowerPoint Presentation</vt:lpstr>
      <vt:lpstr>Your turn</vt:lpstr>
      <vt:lpstr>Model &amp; Interpretation</vt:lpstr>
      <vt:lpstr>Jasp Output</vt:lpstr>
      <vt:lpstr>Let’s add a binary variable, gender, to the equation</vt:lpstr>
      <vt:lpstr>Full example in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Gia Barboza</dc:creator>
  <cp:lastModifiedBy>Barboza-Salerno, Gia</cp:lastModifiedBy>
  <cp:revision>190</cp:revision>
  <dcterms:created xsi:type="dcterms:W3CDTF">2021-03-16T23:24:52Z</dcterms:created>
  <dcterms:modified xsi:type="dcterms:W3CDTF">2024-02-15T13:12:51Z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0x010100A89A7FC12CB50A4097C486CD8CD69117</vt:lpwstr>
  </property>
</Properties>
</file>